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189.jpg" ContentType="image/jpg"/>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media/image222.jpg" ContentType="image/jpg"/>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media/image255.jpg" ContentType="image/jpg"/>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243"/>
  </p:notesMasterIdLst>
  <p:sldIdLst>
    <p:sldId id="269" r:id="rId3"/>
    <p:sldId id="270" r:id="rId4"/>
    <p:sldId id="274" r:id="rId5"/>
    <p:sldId id="256" r:id="rId6"/>
    <p:sldId id="273" r:id="rId7"/>
    <p:sldId id="260" r:id="rId8"/>
    <p:sldId id="267" r:id="rId9"/>
    <p:sldId id="268" r:id="rId10"/>
    <p:sldId id="261" r:id="rId11"/>
    <p:sldId id="262" r:id="rId12"/>
    <p:sldId id="263" r:id="rId13"/>
    <p:sldId id="272" r:id="rId14"/>
    <p:sldId id="275" r:id="rId15"/>
    <p:sldId id="51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2" r:id="rId52"/>
    <p:sldId id="313" r:id="rId53"/>
    <p:sldId id="314" r:id="rId54"/>
    <p:sldId id="315" r:id="rId55"/>
    <p:sldId id="316" r:id="rId56"/>
    <p:sldId id="317" r:id="rId57"/>
    <p:sldId id="318"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8" r:id="rId71"/>
    <p:sldId id="337" r:id="rId72"/>
    <p:sldId id="336" r:id="rId73"/>
    <p:sldId id="333" r:id="rId74"/>
    <p:sldId id="335" r:id="rId75"/>
    <p:sldId id="339" r:id="rId76"/>
    <p:sldId id="340" r:id="rId77"/>
    <p:sldId id="341" r:id="rId78"/>
    <p:sldId id="342" r:id="rId79"/>
    <p:sldId id="344" r:id="rId80"/>
    <p:sldId id="345" r:id="rId81"/>
    <p:sldId id="346" r:id="rId82"/>
    <p:sldId id="347" r:id="rId83"/>
    <p:sldId id="348" r:id="rId84"/>
    <p:sldId id="349" r:id="rId85"/>
    <p:sldId id="350" r:id="rId86"/>
    <p:sldId id="351" r:id="rId87"/>
    <p:sldId id="352" r:id="rId88"/>
    <p:sldId id="353" r:id="rId89"/>
    <p:sldId id="354" r:id="rId90"/>
    <p:sldId id="694" r:id="rId91"/>
    <p:sldId id="355" r:id="rId92"/>
    <p:sldId id="356" r:id="rId93"/>
    <p:sldId id="358" r:id="rId94"/>
    <p:sldId id="359" r:id="rId95"/>
    <p:sldId id="360" r:id="rId96"/>
    <p:sldId id="361" r:id="rId97"/>
    <p:sldId id="362" r:id="rId98"/>
    <p:sldId id="363" r:id="rId99"/>
    <p:sldId id="364" r:id="rId100"/>
    <p:sldId id="365" r:id="rId101"/>
    <p:sldId id="366" r:id="rId102"/>
    <p:sldId id="369" r:id="rId103"/>
    <p:sldId id="370" r:id="rId104"/>
    <p:sldId id="371" r:id="rId105"/>
    <p:sldId id="372" r:id="rId106"/>
    <p:sldId id="373" r:id="rId107"/>
    <p:sldId id="374" r:id="rId108"/>
    <p:sldId id="375" r:id="rId109"/>
    <p:sldId id="376" r:id="rId110"/>
    <p:sldId id="378" r:id="rId111"/>
    <p:sldId id="379" r:id="rId112"/>
    <p:sldId id="380" r:id="rId113"/>
    <p:sldId id="381" r:id="rId114"/>
    <p:sldId id="382" r:id="rId115"/>
    <p:sldId id="383" r:id="rId116"/>
    <p:sldId id="384" r:id="rId117"/>
    <p:sldId id="514" r:id="rId118"/>
    <p:sldId id="385" r:id="rId119"/>
    <p:sldId id="386"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08" r:id="rId141"/>
    <p:sldId id="409" r:id="rId142"/>
    <p:sldId id="410" r:id="rId143"/>
    <p:sldId id="411" r:id="rId144"/>
    <p:sldId id="412" r:id="rId145"/>
    <p:sldId id="413" r:id="rId146"/>
    <p:sldId id="414" r:id="rId147"/>
    <p:sldId id="695"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29" r:id="rId163"/>
    <p:sldId id="430" r:id="rId164"/>
    <p:sldId id="431" r:id="rId165"/>
    <p:sldId id="432" r:id="rId166"/>
    <p:sldId id="433" r:id="rId167"/>
    <p:sldId id="434" r:id="rId168"/>
    <p:sldId id="435" r:id="rId169"/>
    <p:sldId id="436" r:id="rId170"/>
    <p:sldId id="437" r:id="rId171"/>
    <p:sldId id="438" r:id="rId172"/>
    <p:sldId id="439" r:id="rId173"/>
    <p:sldId id="440" r:id="rId174"/>
    <p:sldId id="441" r:id="rId175"/>
    <p:sldId id="442" r:id="rId176"/>
    <p:sldId id="443" r:id="rId177"/>
    <p:sldId id="444" r:id="rId178"/>
    <p:sldId id="445" r:id="rId179"/>
    <p:sldId id="446" r:id="rId180"/>
    <p:sldId id="447" r:id="rId181"/>
    <p:sldId id="448" r:id="rId182"/>
    <p:sldId id="593" r:id="rId183"/>
    <p:sldId id="594" r:id="rId184"/>
    <p:sldId id="595" r:id="rId185"/>
    <p:sldId id="599" r:id="rId186"/>
    <p:sldId id="605" r:id="rId187"/>
    <p:sldId id="606" r:id="rId188"/>
    <p:sldId id="607" r:id="rId189"/>
    <p:sldId id="608" r:id="rId190"/>
    <p:sldId id="609" r:id="rId191"/>
    <p:sldId id="610" r:id="rId192"/>
    <p:sldId id="611" r:id="rId193"/>
    <p:sldId id="612" r:id="rId194"/>
    <p:sldId id="613" r:id="rId195"/>
    <p:sldId id="614" r:id="rId196"/>
    <p:sldId id="615" r:id="rId197"/>
    <p:sldId id="616" r:id="rId198"/>
    <p:sldId id="617" r:id="rId199"/>
    <p:sldId id="618" r:id="rId200"/>
    <p:sldId id="624" r:id="rId201"/>
    <p:sldId id="634" r:id="rId202"/>
    <p:sldId id="635" r:id="rId203"/>
    <p:sldId id="636" r:id="rId204"/>
    <p:sldId id="637" r:id="rId205"/>
    <p:sldId id="638" r:id="rId206"/>
    <p:sldId id="639" r:id="rId207"/>
    <p:sldId id="625" r:id="rId208"/>
    <p:sldId id="626" r:id="rId209"/>
    <p:sldId id="627" r:id="rId210"/>
    <p:sldId id="629" r:id="rId211"/>
    <p:sldId id="630" r:id="rId212"/>
    <p:sldId id="632" r:id="rId213"/>
    <p:sldId id="640" r:id="rId214"/>
    <p:sldId id="641" r:id="rId215"/>
    <p:sldId id="642" r:id="rId216"/>
    <p:sldId id="643" r:id="rId217"/>
    <p:sldId id="649" r:id="rId218"/>
    <p:sldId id="676" r:id="rId219"/>
    <p:sldId id="677" r:id="rId220"/>
    <p:sldId id="644" r:id="rId221"/>
    <p:sldId id="645" r:id="rId222"/>
    <p:sldId id="646" r:id="rId223"/>
    <p:sldId id="650" r:id="rId224"/>
    <p:sldId id="651" r:id="rId225"/>
    <p:sldId id="652" r:id="rId226"/>
    <p:sldId id="653" r:id="rId227"/>
    <p:sldId id="685" r:id="rId228"/>
    <p:sldId id="692" r:id="rId229"/>
    <p:sldId id="662" r:id="rId230"/>
    <p:sldId id="688" r:id="rId231"/>
    <p:sldId id="686" r:id="rId232"/>
    <p:sldId id="681" r:id="rId233"/>
    <p:sldId id="689" r:id="rId234"/>
    <p:sldId id="687" r:id="rId235"/>
    <p:sldId id="604" r:id="rId236"/>
    <p:sldId id="667" r:id="rId237"/>
    <p:sldId id="669" r:id="rId238"/>
    <p:sldId id="670" r:id="rId239"/>
    <p:sldId id="671" r:id="rId240"/>
    <p:sldId id="673" r:id="rId241"/>
    <p:sldId id="674" r:id="rId24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6667" autoAdjust="0"/>
  </p:normalViewPr>
  <p:slideViewPr>
    <p:cSldViewPr snapToGrid="0">
      <p:cViewPr varScale="1">
        <p:scale>
          <a:sx n="83" d="100"/>
          <a:sy n="83" d="100"/>
        </p:scale>
        <p:origin x="1476" y="84"/>
      </p:cViewPr>
      <p:guideLst/>
    </p:cSldViewPr>
  </p:slideViewPr>
  <p:notesTextViewPr>
    <p:cViewPr>
      <p:scale>
        <a:sx n="100" d="100"/>
        <a:sy n="100" d="100"/>
      </p:scale>
      <p:origin x="0" y="0"/>
    </p:cViewPr>
  </p:notesTextViewPr>
  <p:sorterViewPr>
    <p:cViewPr varScale="1">
      <p:scale>
        <a:sx n="100" d="100"/>
        <a:sy n="100" d="100"/>
      </p:scale>
      <p:origin x="0" y="-34410"/>
    </p:cViewPr>
  </p:sorterViewPr>
  <p:notesViewPr>
    <p:cSldViewPr snapToGrid="0">
      <p:cViewPr varScale="1">
        <p:scale>
          <a:sx n="85" d="100"/>
          <a:sy n="85" d="100"/>
        </p:scale>
        <p:origin x="3888"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theme" Target="theme/theme1.xml"/><Relationship Id="rId106" Type="http://schemas.openxmlformats.org/officeDocument/2006/relationships/slide" Target="slides/slide104.xml"/><Relationship Id="rId127"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39.wmf"/><Relationship Id="rId2" Type="http://schemas.openxmlformats.org/officeDocument/2006/relationships/image" Target="../media/image338.wmf"/><Relationship Id="rId1" Type="http://schemas.openxmlformats.org/officeDocument/2006/relationships/image" Target="../media/image33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2.wmf"/><Relationship Id="rId1" Type="http://schemas.openxmlformats.org/officeDocument/2006/relationships/image" Target="../media/image34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4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3.wmf"/><Relationship Id="rId2" Type="http://schemas.openxmlformats.org/officeDocument/2006/relationships/image" Target="../media/image262.wmf"/><Relationship Id="rId1" Type="http://schemas.openxmlformats.org/officeDocument/2006/relationships/image" Target="../media/image26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9.wmf"/><Relationship Id="rId1" Type="http://schemas.openxmlformats.org/officeDocument/2006/relationships/image" Target="../media/image27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7.wmf"/><Relationship Id="rId1" Type="http://schemas.openxmlformats.org/officeDocument/2006/relationships/image" Target="../media/image3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2.wmf"/><Relationship Id="rId1" Type="http://schemas.openxmlformats.org/officeDocument/2006/relationships/image" Target="../media/image3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62D87-9A40-4350-9FA2-5CCF37B54E60}" type="datetimeFigureOut">
              <a:rPr lang="ko-KR" altLang="en-US" smtClean="0"/>
              <a:t>2025-11-17</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C98AC-F5BB-4AB1-8D20-C3844D9F5268}" type="slidenum">
              <a:rPr lang="ko-KR" altLang="en-US" smtClean="0"/>
              <a:t>‹#›</a:t>
            </a:fld>
            <a:endParaRPr lang="ko-KR" altLang="en-US"/>
          </a:p>
        </p:txBody>
      </p:sp>
    </p:spTree>
    <p:extLst>
      <p:ext uri="{BB962C8B-B14F-4D97-AF65-F5344CB8AC3E}">
        <p14:creationId xmlns:p14="http://schemas.microsoft.com/office/powerpoint/2010/main" val="54610086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ko.wikipedia.org/wiki/%EA%B3%A4%EC%B6%A9" TargetMode="External"/><Relationship Id="rId3" Type="http://schemas.openxmlformats.org/officeDocument/2006/relationships/hyperlink" Target="https://ko.wikipedia.org/wiki/%EC%98%81%EC%96%B4" TargetMode="External"/><Relationship Id="rId7" Type="http://schemas.openxmlformats.org/officeDocument/2006/relationships/hyperlink" Target="https://ko.wikipedia.org/w/index.php?title=%EC%86%8C%EA%B8%88%EC%9F%81%EC%9D%B4%EA%B3%BC&amp;action=edit&amp;redlink=1"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ko.wikipedia.org/wiki/%EA%B3%84%EB%A9%B4%EC%9E%A5%EB%A0%A5" TargetMode="External"/><Relationship Id="rId11" Type="http://schemas.openxmlformats.org/officeDocument/2006/relationships/hyperlink" Target="https://www.youtube.com/watch?app=desktop&amp;v=zMzqiAuOSz0" TargetMode="External"/><Relationship Id="rId5" Type="http://schemas.openxmlformats.org/officeDocument/2006/relationships/hyperlink" Target="https://ko.wikipedia.org/wiki/%ED%83%84%EC%84%B1_(%EB%AC%BC%EB%A6%AC)" TargetMode="External"/><Relationship Id="rId10" Type="http://schemas.openxmlformats.org/officeDocument/2006/relationships/hyperlink" Target="https://ko.wikipedia.org/wiki/%EB%AA%A8%EC%84%B8%EA%B4%80_%ED%98%84%EC%83%81" TargetMode="External"/><Relationship Id="rId4" Type="http://schemas.openxmlformats.org/officeDocument/2006/relationships/hyperlink" Target="https://ko.wikipedia.org/wiki/%EC%95%A1%EC%B2%B4" TargetMode="External"/><Relationship Id="rId9" Type="http://schemas.openxmlformats.org/officeDocument/2006/relationships/hyperlink" Target="https://ko.wikipedia.org/wiki/%EB%AC%BC"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en.wikipedia.org/wiki/Birefringence" TargetMode="External"/><Relationship Id="rId3" Type="http://schemas.openxmlformats.org/officeDocument/2006/relationships/hyperlink" Target="https://en.wikipedia.org/wiki/Polymorphism_(materials_science)" TargetMode="External"/><Relationship Id="rId7" Type="http://schemas.openxmlformats.org/officeDocument/2006/relationships/hyperlink" Target="https://en.wikipedia.org/wiki/Visible_wavelength"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en.wikipedia.org/wiki/Refractive_index" TargetMode="External"/><Relationship Id="rId11" Type="http://schemas.openxmlformats.org/officeDocument/2006/relationships/hyperlink" Target="https://en.wikipedia.org/wiki/Infrared" TargetMode="External"/><Relationship Id="rId5" Type="http://schemas.openxmlformats.org/officeDocument/2006/relationships/hyperlink" Target="https://en.wikipedia.org/wiki/Brookite" TargetMode="External"/><Relationship Id="rId10" Type="http://schemas.openxmlformats.org/officeDocument/2006/relationships/hyperlink" Target="https://en.wikipedia.org/wiki/Polarization_(waves)" TargetMode="External"/><Relationship Id="rId4" Type="http://schemas.openxmlformats.org/officeDocument/2006/relationships/hyperlink" Target="https://en.wikipedia.org/wiki/Anatase" TargetMode="External"/><Relationship Id="rId9" Type="http://schemas.openxmlformats.org/officeDocument/2006/relationships/hyperlink" Target="https://en.wikipedia.org/wiki/Dispersion_(optic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ko.wikipedia.org/wiki/%EC%A0%84%EA%B8%B0_%EC%8C%8D%EA%B7%B9%EC%9E%90_%EB%AA%A8%EB%A9%98%ED%8A%B8"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매주 </a:t>
            </a:r>
            <a:r>
              <a:rPr lang="en-US" altLang="ko-KR" dirty="0"/>
              <a:t>20</a:t>
            </a:r>
            <a:r>
              <a:rPr lang="ko-KR" altLang="en-US" baseline="0" dirty="0"/>
              <a:t>장 진도</a:t>
            </a:r>
            <a:r>
              <a:rPr lang="en-US" altLang="ko-KR" baseline="0" dirty="0"/>
              <a:t>/ 2025</a:t>
            </a:r>
            <a:r>
              <a:rPr lang="ko-KR" altLang="en-US" baseline="0" dirty="0"/>
              <a:t>년 </a:t>
            </a:r>
            <a:r>
              <a:rPr lang="en-US" altLang="ko-KR" baseline="0" dirty="0"/>
              <a:t>2</a:t>
            </a:r>
            <a:r>
              <a:rPr lang="ko-KR" altLang="en-US" baseline="0" dirty="0"/>
              <a:t>학기</a:t>
            </a:r>
            <a:endParaRPr lang="ko-KR" altLang="en-US" dirty="0"/>
          </a:p>
        </p:txBody>
      </p:sp>
      <p:sp>
        <p:nvSpPr>
          <p:cNvPr id="4" name="슬라이드 번호 개체 틀 3"/>
          <p:cNvSpPr>
            <a:spLocks noGrp="1"/>
          </p:cNvSpPr>
          <p:nvPr>
            <p:ph type="sldNum" sz="quarter" idx="10"/>
          </p:nvPr>
        </p:nvSpPr>
        <p:spPr/>
        <p:txBody>
          <a:bodyPr/>
          <a:lstStyle/>
          <a:p>
            <a:fld id="{C4EFB10B-625B-40BB-838C-890C9D0006AC}" type="slidenum">
              <a:rPr lang="ko-KR" altLang="en-US" smtClean="0"/>
              <a:t>1</a:t>
            </a:fld>
            <a:endParaRPr lang="ko-KR" altLang="en-US"/>
          </a:p>
        </p:txBody>
      </p:sp>
    </p:spTree>
    <p:extLst>
      <p:ext uri="{BB962C8B-B14F-4D97-AF65-F5344CB8AC3E}">
        <p14:creationId xmlns:p14="http://schemas.microsoft.com/office/powerpoint/2010/main" val="456311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9/8</a:t>
            </a:r>
            <a:r>
              <a:rPr lang="ko-KR" altLang="en-US" dirty="0"/>
              <a:t>일 시작</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a:t>
            </a:fld>
            <a:endParaRPr lang="ko-KR" altLang="en-US"/>
          </a:p>
        </p:txBody>
      </p:sp>
    </p:spTree>
    <p:extLst>
      <p:ext uri="{BB962C8B-B14F-4D97-AF65-F5344CB8AC3E}">
        <p14:creationId xmlns:p14="http://schemas.microsoft.com/office/powerpoint/2010/main" val="7075838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136</a:t>
            </a:fld>
            <a:endParaRPr lang="ko-KR" altLang="en-US"/>
          </a:p>
        </p:txBody>
      </p:sp>
    </p:spTree>
    <p:extLst>
      <p:ext uri="{BB962C8B-B14F-4D97-AF65-F5344CB8AC3E}">
        <p14:creationId xmlns:p14="http://schemas.microsoft.com/office/powerpoint/2010/main" val="38137208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137</a:t>
            </a:fld>
            <a:endParaRPr lang="ko-KR" altLang="en-US"/>
          </a:p>
        </p:txBody>
      </p:sp>
    </p:spTree>
    <p:extLst>
      <p:ext uri="{BB962C8B-B14F-4D97-AF65-F5344CB8AC3E}">
        <p14:creationId xmlns:p14="http://schemas.microsoft.com/office/powerpoint/2010/main" val="24175978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기계적 응력에 의해 내부의 전기 쌍극자 모멘트들이 특정 방향으로 배열이 되고 이로 인해 전위차</a:t>
            </a:r>
            <a:r>
              <a:rPr lang="en-US" altLang="ko-KR" dirty="0"/>
              <a:t>(</a:t>
            </a:r>
            <a:r>
              <a:rPr lang="ko-KR" altLang="en-US" dirty="0"/>
              <a:t>왼쪽 </a:t>
            </a:r>
            <a:r>
              <a:rPr lang="en-US" altLang="ko-KR" dirty="0"/>
              <a:t>+, </a:t>
            </a:r>
            <a:r>
              <a:rPr lang="ko-KR" altLang="en-US" dirty="0"/>
              <a:t>오른쪽 </a:t>
            </a:r>
            <a:r>
              <a:rPr lang="en-US" altLang="ko-KR" dirty="0"/>
              <a:t>)</a:t>
            </a:r>
            <a:r>
              <a:rPr lang="ko-KR" altLang="en-US" dirty="0"/>
              <a:t>를 발생시킨다</a:t>
            </a:r>
            <a:r>
              <a:rPr lang="en-US" altLang="ko-KR" dirty="0"/>
              <a:t>. </a:t>
            </a:r>
          </a:p>
          <a:p>
            <a:endParaRPr lang="en-US" altLang="ko-KR" dirty="0"/>
          </a:p>
          <a:p>
            <a:r>
              <a:rPr lang="en-US" altLang="ko-KR" dirty="0" err="1"/>
              <a:t>ZnO</a:t>
            </a:r>
            <a:r>
              <a:rPr lang="en-US" altLang="ko-KR" dirty="0"/>
              <a:t> </a:t>
            </a:r>
            <a:r>
              <a:rPr lang="ko-KR" altLang="en-US" dirty="0" err="1"/>
              <a:t>우르짜이트</a:t>
            </a:r>
            <a:r>
              <a:rPr lang="ko-KR" altLang="en-US" dirty="0"/>
              <a:t> 구조에서 외부 응력에 의해 내부의 전하 대칭성</a:t>
            </a:r>
            <a:r>
              <a:rPr lang="en-US" altLang="ko-KR" dirty="0"/>
              <a:t>(+</a:t>
            </a:r>
            <a:r>
              <a:rPr lang="ko-KR" altLang="en-US" dirty="0"/>
              <a:t>중심과 </a:t>
            </a:r>
            <a:r>
              <a:rPr lang="en-US" altLang="ko-KR" dirty="0"/>
              <a:t>–</a:t>
            </a:r>
            <a:r>
              <a:rPr lang="ko-KR" altLang="en-US" dirty="0"/>
              <a:t>중심</a:t>
            </a:r>
            <a:r>
              <a:rPr lang="en-US" altLang="ko-KR" dirty="0"/>
              <a:t>)</a:t>
            </a:r>
            <a:r>
              <a:rPr lang="ko-KR" altLang="en-US" dirty="0"/>
              <a:t>이 깨지기 쉬운 구조에서 </a:t>
            </a:r>
            <a:r>
              <a:rPr lang="ko-KR" altLang="en-US" dirty="0" err="1"/>
              <a:t>압전</a:t>
            </a:r>
            <a:r>
              <a:rPr lang="ko-KR" altLang="en-US" dirty="0"/>
              <a:t> 특성 발견 가능성이 높음</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138</a:t>
            </a:fld>
            <a:endParaRPr lang="ko-KR" altLang="en-US"/>
          </a:p>
        </p:txBody>
      </p:sp>
    </p:spTree>
    <p:extLst>
      <p:ext uri="{BB962C8B-B14F-4D97-AF65-F5344CB8AC3E}">
        <p14:creationId xmlns:p14="http://schemas.microsoft.com/office/powerpoint/2010/main" val="28923965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가속센서</a:t>
            </a:r>
            <a:r>
              <a:rPr lang="en-US" altLang="ko-KR" dirty="0"/>
              <a:t>: </a:t>
            </a:r>
            <a:r>
              <a:rPr lang="ko-KR" altLang="en-US" dirty="0"/>
              <a:t>속도로 인해 질량의 무게 중심이 변하게 되면 이런 변위가 </a:t>
            </a:r>
            <a:r>
              <a:rPr lang="ko-KR" altLang="en-US" dirty="0" err="1"/>
              <a:t>압전체에</a:t>
            </a:r>
            <a:r>
              <a:rPr lang="ko-KR" altLang="en-US" dirty="0"/>
              <a:t> 전달되면 전위차 발생시킴 </a:t>
            </a:r>
            <a:r>
              <a:rPr lang="en-US" altLang="ko-KR" dirty="0"/>
              <a:t>(</a:t>
            </a:r>
            <a:r>
              <a:rPr lang="ko-KR" altLang="en-US" dirty="0"/>
              <a:t>단위 </a:t>
            </a:r>
            <a:r>
              <a:rPr lang="en-US" altLang="ko-KR" dirty="0"/>
              <a:t>m/v*N/m</a:t>
            </a:r>
            <a:r>
              <a:rPr lang="en-US" altLang="ko-KR" baseline="30000" dirty="0"/>
              <a:t>2</a:t>
            </a:r>
            <a:r>
              <a:rPr lang="en-US" altLang="ko-KR" baseline="0" dirty="0"/>
              <a:t>=N/V*m=(J/m)/(J/C)*m=C/m</a:t>
            </a:r>
            <a:r>
              <a:rPr lang="en-US" altLang="ko-KR" baseline="30000" dirty="0"/>
              <a:t>2</a:t>
            </a:r>
            <a:r>
              <a:rPr lang="en-US" altLang="ko-KR" baseline="0" dirty="0"/>
              <a:t>) </a:t>
            </a:r>
            <a:endParaRPr lang="ko-KR" altLang="en-US" baseline="0"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139</a:t>
            </a:fld>
            <a:endParaRPr lang="ko-KR" altLang="en-US"/>
          </a:p>
        </p:txBody>
      </p:sp>
    </p:spTree>
    <p:extLst>
      <p:ext uri="{BB962C8B-B14F-4D97-AF65-F5344CB8AC3E}">
        <p14:creationId xmlns:p14="http://schemas.microsoft.com/office/powerpoint/2010/main" val="1180232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Displacement: </a:t>
            </a:r>
            <a:r>
              <a:rPr lang="ko-KR" altLang="en-US" dirty="0"/>
              <a:t>변위</a:t>
            </a:r>
          </a:p>
          <a:p>
            <a:r>
              <a:rPr lang="ko-KR" altLang="en-US" dirty="0" err="1"/>
              <a:t>액츄에이터</a:t>
            </a:r>
            <a:r>
              <a:rPr lang="en-US" altLang="ko-KR" dirty="0"/>
              <a:t>(https://www.youtube.com/watch?v=TBy9kzPEDNs)</a:t>
            </a:r>
          </a:p>
          <a:p>
            <a:r>
              <a:rPr lang="ko-KR" altLang="en-US" dirty="0"/>
              <a:t>단위 환산</a:t>
            </a:r>
            <a:r>
              <a:rPr lang="en-US" altLang="ko-KR" dirty="0"/>
              <a:t>: m/V*V/m=unitless</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140</a:t>
            </a:fld>
            <a:endParaRPr lang="ko-KR" altLang="en-US"/>
          </a:p>
        </p:txBody>
      </p:sp>
    </p:spTree>
    <p:extLst>
      <p:ext uri="{BB962C8B-B14F-4D97-AF65-F5344CB8AC3E}">
        <p14:creationId xmlns:p14="http://schemas.microsoft.com/office/powerpoint/2010/main" val="7168617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200" i="1" smtClean="0">
                          <a:solidFill>
                            <a:srgbClr val="0000FF"/>
                          </a:solidFill>
                          <a:latin typeface="Cambria Math" panose="02040503050406030204" pitchFamily="18" charset="0"/>
                        </a:rPr>
                        <m:t>𝐷</m:t>
                      </m:r>
                      <m:r>
                        <a:rPr lang="en-US" altLang="ko-KR" sz="1200" i="1" smtClean="0">
                          <a:solidFill>
                            <a:srgbClr val="0000FF"/>
                          </a:solidFill>
                          <a:latin typeface="Cambria Math" panose="02040503050406030204" pitchFamily="18" charset="0"/>
                        </a:rPr>
                        <m:t>=</m:t>
                      </m:r>
                      <m:r>
                        <a:rPr lang="en-US" altLang="ko-KR" sz="1200" i="1" smtClean="0">
                          <a:solidFill>
                            <a:srgbClr val="0000FF"/>
                          </a:solidFill>
                          <a:latin typeface="Cambria Math" panose="02040503050406030204" pitchFamily="18" charset="0"/>
                        </a:rPr>
                        <m:t>𝐷𝑚</m:t>
                      </m:r>
                      <m:r>
                        <a:rPr lang="en-US" altLang="ko-KR" sz="1200" i="1" smtClean="0">
                          <a:solidFill>
                            <a:srgbClr val="0000FF"/>
                          </a:solidFill>
                          <a:latin typeface="Cambria Math" panose="02040503050406030204" pitchFamily="18" charset="0"/>
                        </a:rPr>
                        <m:t>=</m:t>
                      </m:r>
                      <m:r>
                        <a:rPr lang="ko-KR" altLang="en-US" sz="1200" i="1">
                          <a:solidFill>
                            <a:srgbClr val="0000FF"/>
                          </a:solidFill>
                          <a:latin typeface="Cambria Math" panose="02040503050406030204" pitchFamily="18" charset="0"/>
                        </a:rPr>
                        <m:t>𝜀</m:t>
                      </m:r>
                      <m:r>
                        <a:rPr lang="en-US" altLang="ko-KR" sz="1200" i="1" baseline="-25000">
                          <a:solidFill>
                            <a:srgbClr val="0000FF"/>
                          </a:solidFill>
                          <a:latin typeface="Cambria Math" panose="02040503050406030204" pitchFamily="18" charset="0"/>
                        </a:rPr>
                        <m:t>0</m:t>
                      </m:r>
                      <m:r>
                        <a:rPr lang="en-US" altLang="ko-KR" sz="1200" i="1">
                          <a:solidFill>
                            <a:srgbClr val="0000FF"/>
                          </a:solidFill>
                          <a:latin typeface="Cambria Math" panose="02040503050406030204" pitchFamily="18" charset="0"/>
                        </a:rPr>
                        <m:t>𝐸</m:t>
                      </m:r>
                      <m:r>
                        <a:rPr lang="en-US" altLang="ko-KR" sz="1200" i="1">
                          <a:solidFill>
                            <a:srgbClr val="0000FF"/>
                          </a:solidFill>
                          <a:latin typeface="Cambria Math" panose="02040503050406030204" pitchFamily="18" charset="0"/>
                        </a:rPr>
                        <m:t>+</m:t>
                      </m:r>
                      <m:r>
                        <a:rPr lang="en-US" altLang="ko-KR" sz="1200" i="1">
                          <a:solidFill>
                            <a:srgbClr val="0000FF"/>
                          </a:solidFill>
                          <a:latin typeface="Cambria Math" panose="02040503050406030204" pitchFamily="18" charset="0"/>
                        </a:rPr>
                        <m:t>𝑃</m:t>
                      </m:r>
                      <m:r>
                        <a:rPr lang="en-US" altLang="ko-KR" sz="1200" i="1">
                          <a:solidFill>
                            <a:srgbClr val="0000FF"/>
                          </a:solidFill>
                          <a:latin typeface="Cambria Math" panose="02040503050406030204" pitchFamily="18" charset="0"/>
                        </a:rPr>
                        <m:t>=</m:t>
                      </m:r>
                      <m:r>
                        <a:rPr lang="ko-KR" altLang="en-US" sz="1200" i="1">
                          <a:solidFill>
                            <a:srgbClr val="0000FF"/>
                          </a:solidFill>
                          <a:latin typeface="Cambria Math" panose="02040503050406030204" pitchFamily="18" charset="0"/>
                        </a:rPr>
                        <m:t>𝜀</m:t>
                      </m:r>
                      <m:r>
                        <a:rPr lang="en-US" altLang="ko-KR" sz="1200" i="1" baseline="-25000">
                          <a:solidFill>
                            <a:srgbClr val="0000FF"/>
                          </a:solidFill>
                          <a:latin typeface="Cambria Math" panose="02040503050406030204" pitchFamily="18" charset="0"/>
                        </a:rPr>
                        <m:t>0</m:t>
                      </m:r>
                      <m:sSup>
                        <m:sSupPr>
                          <m:ctrlPr>
                            <a:rPr lang="en-US" altLang="ko-KR" sz="1200" i="1" spc="10">
                              <a:solidFill>
                                <a:srgbClr val="0000FF"/>
                              </a:solidFill>
                              <a:latin typeface="Cambria Math" panose="02040503050406030204" pitchFamily="18" charset="0"/>
                              <a:cs typeface="Arial"/>
                            </a:rPr>
                          </m:ctrlPr>
                        </m:sSupPr>
                        <m:e>
                          <m:r>
                            <a:rPr lang="en-US" altLang="ko-KR" sz="1200" i="1" spc="10">
                              <a:solidFill>
                                <a:srgbClr val="0000FF"/>
                              </a:solidFill>
                              <a:latin typeface="Cambria Math" panose="02040503050406030204" pitchFamily="18" charset="0"/>
                              <a:cs typeface="Arial"/>
                            </a:rPr>
                            <m:t>𝑘</m:t>
                          </m:r>
                        </m:e>
                        <m:sup>
                          <m:r>
                            <a:rPr lang="en-US" altLang="ko-KR" sz="1200" i="1" spc="10">
                              <a:solidFill>
                                <a:srgbClr val="0000FF"/>
                              </a:solidFill>
                              <a:latin typeface="Cambria Math" panose="02040503050406030204" pitchFamily="18" charset="0"/>
                              <a:cs typeface="Arial"/>
                            </a:rPr>
                            <m:t>∗</m:t>
                          </m:r>
                        </m:sup>
                      </m:sSup>
                      <m:r>
                        <a:rPr lang="en-US" altLang="ko-KR" sz="1200" i="1">
                          <a:solidFill>
                            <a:srgbClr val="0000FF"/>
                          </a:solidFill>
                          <a:latin typeface="Cambria Math" panose="02040503050406030204" pitchFamily="18" charset="0"/>
                        </a:rPr>
                        <m:t>𝐸</m:t>
                      </m:r>
                    </m:oMath>
                  </m:oMathPara>
                </a14:m>
                <a:endParaRPr lang="ko-KR" altLang="en-US" sz="1100" dirty="0">
                  <a:solidFill>
                    <a:srgbClr val="0000FF"/>
                  </a:solidFill>
                </a:endParaRPr>
              </a:p>
              <a:p>
                <a:endParaRPr lang="ko-KR" altLang="en-US" dirty="0"/>
              </a:p>
            </p:txBody>
          </p:sp>
        </mc:Choice>
        <mc:Fallback xmlns="">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i="0" smtClean="0">
                    <a:solidFill>
                      <a:srgbClr val="0000FF"/>
                    </a:solidFill>
                    <a:latin typeface="Cambria Math" panose="02040503050406030204" pitchFamily="18" charset="0"/>
                  </a:rPr>
                  <a:t>𝐷=𝐷𝑚=</a:t>
                </a:r>
                <a:r>
                  <a:rPr lang="ko-KR" altLang="en-US" sz="1200" i="0">
                    <a:solidFill>
                      <a:srgbClr val="0000FF"/>
                    </a:solidFill>
                    <a:latin typeface="Cambria Math" panose="02040503050406030204" pitchFamily="18" charset="0"/>
                  </a:rPr>
                  <a:t>𝜀</a:t>
                </a:r>
                <a:r>
                  <a:rPr lang="en-US" altLang="ko-KR" sz="1200" i="0" baseline="-25000">
                    <a:solidFill>
                      <a:srgbClr val="0000FF"/>
                    </a:solidFill>
                    <a:latin typeface="Cambria Math" panose="02040503050406030204" pitchFamily="18" charset="0"/>
                  </a:rPr>
                  <a:t>0</a:t>
                </a:r>
                <a:r>
                  <a:rPr lang="en-US" altLang="ko-KR" sz="1200" i="0">
                    <a:solidFill>
                      <a:srgbClr val="0000FF"/>
                    </a:solidFill>
                    <a:latin typeface="Cambria Math" panose="02040503050406030204" pitchFamily="18" charset="0"/>
                  </a:rPr>
                  <a:t>𝐸+𝑃=</a:t>
                </a:r>
                <a:r>
                  <a:rPr lang="ko-KR" altLang="en-US" sz="1200" i="0">
                    <a:solidFill>
                      <a:srgbClr val="0000FF"/>
                    </a:solidFill>
                    <a:latin typeface="Cambria Math" panose="02040503050406030204" pitchFamily="18" charset="0"/>
                  </a:rPr>
                  <a:t>𝜀</a:t>
                </a:r>
                <a:r>
                  <a:rPr lang="en-US" altLang="ko-KR" sz="1200" i="0" baseline="-25000">
                    <a:solidFill>
                      <a:srgbClr val="0000FF"/>
                    </a:solidFill>
                    <a:latin typeface="Cambria Math" panose="02040503050406030204" pitchFamily="18" charset="0"/>
                  </a:rPr>
                  <a:t>0</a:t>
                </a:r>
                <a:r>
                  <a:rPr lang="en-US" altLang="ko-KR" sz="1200" i="0" spc="10">
                    <a:solidFill>
                      <a:srgbClr val="0000FF"/>
                    </a:solidFill>
                    <a:latin typeface="Cambria Math" panose="02040503050406030204" pitchFamily="18" charset="0"/>
                    <a:cs typeface="Arial"/>
                  </a:rPr>
                  <a:t>𝑘^∗ </a:t>
                </a:r>
                <a:r>
                  <a:rPr lang="en-US" altLang="ko-KR" sz="1200" i="0">
                    <a:solidFill>
                      <a:srgbClr val="0000FF"/>
                    </a:solidFill>
                    <a:latin typeface="Cambria Math" panose="02040503050406030204" pitchFamily="18" charset="0"/>
                  </a:rPr>
                  <a:t>𝐸</a:t>
                </a:r>
                <a:endParaRPr lang="ko-KR" altLang="en-US" sz="1100" dirty="0">
                  <a:solidFill>
                    <a:srgbClr val="0000FF"/>
                  </a:solidFill>
                </a:endParaRPr>
              </a:p>
              <a:p>
                <a:endParaRPr lang="ko-KR" altLang="en-US" dirty="0"/>
              </a:p>
            </p:txBody>
          </p:sp>
        </mc:Fallback>
      </mc:AlternateContent>
      <p:sp>
        <p:nvSpPr>
          <p:cNvPr id="4" name="슬라이드 번호 개체 틀 3"/>
          <p:cNvSpPr>
            <a:spLocks noGrp="1"/>
          </p:cNvSpPr>
          <p:nvPr>
            <p:ph type="sldNum" sz="quarter" idx="10"/>
          </p:nvPr>
        </p:nvSpPr>
        <p:spPr/>
        <p:txBody>
          <a:bodyPr/>
          <a:lstStyle/>
          <a:p>
            <a:fld id="{D6BC98AC-F5BB-4AB1-8D20-C3844D9F5268}" type="slidenum">
              <a:rPr lang="ko-KR" altLang="en-US" smtClean="0"/>
              <a:t>141</a:t>
            </a:fld>
            <a:endParaRPr lang="ko-KR" altLang="en-US"/>
          </a:p>
        </p:txBody>
      </p:sp>
    </p:spTree>
    <p:extLst>
      <p:ext uri="{BB962C8B-B14F-4D97-AF65-F5344CB8AC3E}">
        <p14:creationId xmlns:p14="http://schemas.microsoft.com/office/powerpoint/2010/main" val="31287354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142</a:t>
            </a:fld>
            <a:endParaRPr lang="ko-KR" altLang="en-US"/>
          </a:p>
        </p:txBody>
      </p:sp>
    </p:spTree>
    <p:extLst>
      <p:ext uri="{BB962C8B-B14F-4D97-AF65-F5344CB8AC3E}">
        <p14:creationId xmlns:p14="http://schemas.microsoft.com/office/powerpoint/2010/main" val="7445773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143</a:t>
            </a:fld>
            <a:endParaRPr lang="ko-KR" altLang="en-US"/>
          </a:p>
        </p:txBody>
      </p:sp>
    </p:spTree>
    <p:extLst>
      <p:ext uri="{BB962C8B-B14F-4D97-AF65-F5344CB8AC3E}">
        <p14:creationId xmlns:p14="http://schemas.microsoft.com/office/powerpoint/2010/main" val="14786876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144</a:t>
            </a:fld>
            <a:endParaRPr lang="ko-KR" altLang="en-US"/>
          </a:p>
        </p:txBody>
      </p:sp>
    </p:spTree>
    <p:extLst>
      <p:ext uri="{BB962C8B-B14F-4D97-AF65-F5344CB8AC3E}">
        <p14:creationId xmlns:p14="http://schemas.microsoft.com/office/powerpoint/2010/main" val="40896792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 change in composition leads to a change in Curie temperature and often to a change in the order of the paraelectric to ferroelectric transitions from first-order to second-order, or in some cases, to diffuse and/or </a:t>
            </a:r>
            <a:r>
              <a:rPr lang="en-US" altLang="ko-KR" dirty="0" err="1"/>
              <a:t>relaxor</a:t>
            </a:r>
            <a:r>
              <a:rPr lang="en-US" altLang="ko-KR" dirty="0"/>
              <a:t> ferroelectric behavior.</a:t>
            </a:r>
          </a:p>
          <a:p>
            <a:endParaRPr lang="en-US" altLang="ko-KR" dirty="0"/>
          </a:p>
          <a:p>
            <a:r>
              <a:rPr lang="en-US" altLang="ko-KR" b="1" dirty="0" err="1"/>
              <a:t>Ti</a:t>
            </a:r>
            <a:r>
              <a:rPr lang="en-US" altLang="ko-KR" b="1" dirty="0"/>
              <a:t> </a:t>
            </a:r>
            <a:r>
              <a:rPr lang="ko-KR" altLang="en-US" b="1" dirty="0"/>
              <a:t>자리에 약 </a:t>
            </a:r>
            <a:r>
              <a:rPr lang="en-US" altLang="ko-KR" b="1" dirty="0"/>
              <a:t>1~2 atom%</a:t>
            </a:r>
            <a:r>
              <a:rPr lang="ko-KR" altLang="en-US" b="1" dirty="0"/>
              <a:t>의 </a:t>
            </a:r>
            <a:r>
              <a:rPr lang="en-US" altLang="ko-KR" b="1" dirty="0"/>
              <a:t>Co³⁺</a:t>
            </a:r>
            <a:r>
              <a:rPr lang="ko-KR" altLang="en-US" b="1" dirty="0"/>
              <a:t>를 치환하면</a:t>
            </a:r>
            <a:r>
              <a:rPr lang="en-US" altLang="ko-KR" dirty="0"/>
              <a:t>,</a:t>
            </a:r>
            <a:br>
              <a:rPr lang="en-US" altLang="ko-KR" dirty="0"/>
            </a:br>
            <a:r>
              <a:rPr lang="en-US" altLang="ko-KR" dirty="0"/>
              <a:t>**</a:t>
            </a:r>
            <a:r>
              <a:rPr lang="ko-KR" altLang="en-US" dirty="0" err="1"/>
              <a:t>고전계</a:t>
            </a:r>
            <a:r>
              <a:rPr lang="en-US" altLang="ko-KR" dirty="0"/>
              <a:t>(high electric field)**</a:t>
            </a:r>
            <a:r>
              <a:rPr lang="ko-KR" altLang="en-US" dirty="0"/>
              <a:t>에서도 손실</a:t>
            </a:r>
            <a:r>
              <a:rPr lang="en-US" altLang="ko-KR" dirty="0"/>
              <a:t>(loss)</a:t>
            </a:r>
            <a:r>
              <a:rPr lang="ko-KR" altLang="en-US" dirty="0"/>
              <a:t>이 크게 감소하며</a:t>
            </a:r>
            <a:r>
              <a:rPr lang="en-US" altLang="ko-KR" dirty="0"/>
              <a:t>,</a:t>
            </a:r>
            <a:br>
              <a:rPr lang="en-US" altLang="ko-KR" dirty="0"/>
            </a:br>
            <a:r>
              <a:rPr lang="en-US" altLang="ko-KR" dirty="0"/>
              <a:t>**</a:t>
            </a:r>
            <a:r>
              <a:rPr lang="ko-KR" altLang="en-US" dirty="0"/>
              <a:t>초음파 응용</a:t>
            </a:r>
            <a:r>
              <a:rPr lang="en-US" altLang="ko-KR" dirty="0"/>
              <a:t>(ultrasonic applications)**</a:t>
            </a:r>
            <a:r>
              <a:rPr lang="ko-KR" altLang="en-US" dirty="0"/>
              <a:t>에 유용하다</a:t>
            </a:r>
            <a:r>
              <a:rPr lang="en-US" altLang="ko-KR" dirty="0"/>
              <a:t>.</a:t>
            </a:r>
          </a:p>
          <a:p>
            <a:r>
              <a:rPr lang="ko-KR" altLang="en-US" b="1" dirty="0"/>
              <a:t>🔹 자세한 의미 설명</a:t>
            </a:r>
          </a:p>
          <a:p>
            <a:r>
              <a:rPr lang="en-US" altLang="ko-KR" b="1" dirty="0"/>
              <a:t>(</a:t>
            </a:r>
            <a:r>
              <a:rPr lang="en-US" altLang="ko-KR" b="1" dirty="0" err="1"/>
              <a:t>Ti</a:t>
            </a:r>
            <a:r>
              <a:rPr lang="en-US" altLang="ko-KR" b="1" dirty="0"/>
              <a:t> → 1~2 atom% Co³⁺)</a:t>
            </a:r>
            <a:endParaRPr lang="ko-KR" altLang="en-US" dirty="0"/>
          </a:p>
          <a:p>
            <a:pPr lvl="1"/>
            <a:r>
              <a:rPr lang="ko-KR" altLang="en-US" dirty="0"/>
              <a:t>이는 일반적으로 </a:t>
            </a:r>
            <a:r>
              <a:rPr lang="en-US" altLang="ko-KR" b="1" dirty="0" err="1"/>
              <a:t>PbTiO</a:t>
            </a:r>
            <a:r>
              <a:rPr lang="en-US" altLang="ko-KR" b="1" dirty="0"/>
              <a:t>₃, </a:t>
            </a:r>
            <a:r>
              <a:rPr lang="en-US" altLang="ko-KR" b="1" dirty="0" err="1"/>
              <a:t>BaTiO</a:t>
            </a:r>
            <a:r>
              <a:rPr lang="en-US" altLang="ko-KR" b="1" dirty="0"/>
              <a:t>₃, </a:t>
            </a:r>
            <a:r>
              <a:rPr lang="ko-KR" altLang="en-US" b="1" dirty="0"/>
              <a:t>또는 </a:t>
            </a:r>
            <a:r>
              <a:rPr lang="en-US" altLang="ko-KR" b="1" dirty="0"/>
              <a:t>PZT(Pb(</a:t>
            </a:r>
            <a:r>
              <a:rPr lang="en-US" altLang="ko-KR" b="1" dirty="0" err="1"/>
              <a:t>Zr,Ti</a:t>
            </a:r>
            <a:r>
              <a:rPr lang="en-US" altLang="ko-KR" b="1" dirty="0"/>
              <a:t>)O₃)</a:t>
            </a:r>
            <a:r>
              <a:rPr lang="ko-KR" altLang="en-US" dirty="0"/>
              <a:t> 같은 </a:t>
            </a:r>
            <a:r>
              <a:rPr lang="ko-KR" altLang="en-US" dirty="0" err="1"/>
              <a:t>압전</a:t>
            </a:r>
            <a:r>
              <a:rPr lang="ko-KR" altLang="en-US" dirty="0"/>
              <a:t> 세라믹의 **</a:t>
            </a:r>
            <a:r>
              <a:rPr lang="en-US" altLang="ko-KR" dirty="0" err="1"/>
              <a:t>Ti</a:t>
            </a:r>
            <a:r>
              <a:rPr lang="en-US" altLang="ko-KR" dirty="0"/>
              <a:t>⁴⁺ </a:t>
            </a:r>
            <a:r>
              <a:rPr lang="ko-KR" altLang="en-US" dirty="0"/>
              <a:t>자리에 소량의 </a:t>
            </a:r>
            <a:r>
              <a:rPr lang="en-US" altLang="ko-KR" dirty="0"/>
              <a:t>Co³⁺ </a:t>
            </a:r>
            <a:r>
              <a:rPr lang="ko-KR" altLang="en-US" dirty="0"/>
              <a:t>이온을 치환</a:t>
            </a:r>
            <a:r>
              <a:rPr lang="en-US" altLang="ko-KR" dirty="0"/>
              <a:t>(doping)**</a:t>
            </a:r>
            <a:r>
              <a:rPr lang="ko-KR" altLang="en-US" dirty="0"/>
              <a:t>하는 것을 의미합니다</a:t>
            </a:r>
            <a:r>
              <a:rPr lang="en-US" altLang="ko-KR" dirty="0"/>
              <a:t>.</a:t>
            </a:r>
          </a:p>
          <a:p>
            <a:pPr lvl="1"/>
            <a:r>
              <a:rPr lang="en-US" altLang="ko-KR" dirty="0"/>
              <a:t>Co³⁺</a:t>
            </a:r>
            <a:r>
              <a:rPr lang="ko-KR" altLang="en-US" dirty="0"/>
              <a:t>는 **전하 불균형</a:t>
            </a:r>
            <a:r>
              <a:rPr lang="en-US" altLang="ko-KR" dirty="0"/>
              <a:t>(charge imbalance)**</a:t>
            </a:r>
            <a:r>
              <a:rPr lang="ko-KR" altLang="en-US" dirty="0"/>
              <a:t>을 유발하면서 **결함</a:t>
            </a:r>
            <a:r>
              <a:rPr lang="en-US" altLang="ko-KR" dirty="0"/>
              <a:t>(donor/acceptor center)**</a:t>
            </a:r>
            <a:r>
              <a:rPr lang="ko-KR" altLang="en-US" dirty="0"/>
              <a:t>을 형성하여 **</a:t>
            </a:r>
            <a:r>
              <a:rPr lang="ko-KR" altLang="en-US" dirty="0" err="1"/>
              <a:t>결정립</a:t>
            </a:r>
            <a:r>
              <a:rPr lang="ko-KR" altLang="en-US" dirty="0"/>
              <a:t> 내부의 도메인 이동</a:t>
            </a:r>
            <a:r>
              <a:rPr lang="en-US" altLang="ko-KR" dirty="0"/>
              <a:t>(domain wall motion)**</a:t>
            </a:r>
            <a:r>
              <a:rPr lang="ko-KR" altLang="en-US" dirty="0"/>
              <a:t>을 제어합니다</a:t>
            </a:r>
            <a:r>
              <a:rPr lang="en-US" altLang="ko-KR" dirty="0"/>
              <a:t>.</a:t>
            </a:r>
          </a:p>
          <a:p>
            <a:r>
              <a:rPr lang="en-US" altLang="ko-KR" b="1" dirty="0"/>
              <a:t>leading to much reduced losses at high fields</a:t>
            </a:r>
            <a:endParaRPr lang="ko-KR" altLang="en-US" dirty="0"/>
          </a:p>
          <a:p>
            <a:pPr lvl="1"/>
            <a:r>
              <a:rPr lang="en-US" altLang="ko-KR" dirty="0"/>
              <a:t>Co³⁺ </a:t>
            </a:r>
            <a:r>
              <a:rPr lang="ko-KR" altLang="en-US" dirty="0"/>
              <a:t>도핑은 </a:t>
            </a:r>
            <a:r>
              <a:rPr lang="ko-KR" altLang="en-US" b="1" dirty="0"/>
              <a:t>도메인 벽의 이동을 억제</a:t>
            </a:r>
            <a:r>
              <a:rPr lang="ko-KR" altLang="en-US" dirty="0"/>
              <a:t>하여 **전기적 및 기계적 손실</a:t>
            </a:r>
            <a:r>
              <a:rPr lang="en-US" altLang="ko-KR" dirty="0"/>
              <a:t>(electromechanical loss)**</a:t>
            </a:r>
            <a:r>
              <a:rPr lang="ko-KR" altLang="en-US" dirty="0"/>
              <a:t>을 줄입니다</a:t>
            </a:r>
            <a:r>
              <a:rPr lang="en-US" altLang="ko-KR" dirty="0"/>
              <a:t>.</a:t>
            </a:r>
          </a:p>
          <a:p>
            <a:pPr lvl="1"/>
            <a:r>
              <a:rPr lang="ko-KR" altLang="en-US" dirty="0"/>
              <a:t>특히 **강한 전기장</a:t>
            </a:r>
            <a:r>
              <a:rPr lang="en-US" altLang="ko-KR" dirty="0"/>
              <a:t>(high electric field)**</a:t>
            </a:r>
            <a:r>
              <a:rPr lang="ko-KR" altLang="en-US" dirty="0"/>
              <a:t>이 가해질 때 발생하는 **비선형 손실</a:t>
            </a:r>
            <a:r>
              <a:rPr lang="en-US" altLang="ko-KR" dirty="0"/>
              <a:t>(non-linear losses)**</a:t>
            </a:r>
            <a:r>
              <a:rPr lang="ko-KR" altLang="en-US" dirty="0"/>
              <a:t>을 효과적으로 감소시킵니다</a:t>
            </a:r>
            <a:r>
              <a:rPr lang="en-US" altLang="ko-KR" dirty="0"/>
              <a:t>.</a:t>
            </a:r>
          </a:p>
          <a:p>
            <a:pPr lvl="1"/>
            <a:r>
              <a:rPr lang="ko-KR" altLang="en-US" dirty="0"/>
              <a:t>즉</a:t>
            </a:r>
            <a:r>
              <a:rPr lang="en-US" altLang="ko-KR" dirty="0"/>
              <a:t>, </a:t>
            </a:r>
            <a:r>
              <a:rPr lang="ko-KR" altLang="en-US" dirty="0"/>
              <a:t>높은 구동 전압에서도 </a:t>
            </a:r>
            <a:r>
              <a:rPr lang="ko-KR" altLang="en-US" b="1" dirty="0"/>
              <a:t>에너지 손실이 적고 효율이 높은 </a:t>
            </a:r>
            <a:r>
              <a:rPr lang="ko-KR" altLang="en-US" b="1" dirty="0" err="1"/>
              <a:t>압전</a:t>
            </a:r>
            <a:r>
              <a:rPr lang="ko-KR" altLang="en-US" b="1" dirty="0"/>
              <a:t> 응답</a:t>
            </a:r>
            <a:r>
              <a:rPr lang="ko-KR" altLang="en-US" dirty="0"/>
              <a:t>을 유지할 수 있습니다</a:t>
            </a:r>
            <a:r>
              <a:rPr lang="en-US" altLang="ko-KR" dirty="0"/>
              <a:t>.</a:t>
            </a:r>
          </a:p>
          <a:p>
            <a:r>
              <a:rPr lang="en-US" altLang="ko-KR" b="1" dirty="0"/>
              <a:t>useful in ultrasonic applications</a:t>
            </a:r>
            <a:endParaRPr lang="ko-KR" altLang="en-US" dirty="0"/>
          </a:p>
          <a:p>
            <a:pPr lvl="1"/>
            <a:r>
              <a:rPr lang="ko-KR" altLang="en-US" dirty="0"/>
              <a:t>초음파 센서나 </a:t>
            </a:r>
            <a:r>
              <a:rPr lang="ko-KR" altLang="en-US" dirty="0" err="1"/>
              <a:t>액추에이터는</a:t>
            </a:r>
            <a:r>
              <a:rPr lang="ko-KR" altLang="en-US" dirty="0"/>
              <a:t> </a:t>
            </a:r>
            <a:r>
              <a:rPr lang="ko-KR" altLang="en-US" b="1" dirty="0"/>
              <a:t>높은 전계에서 안정적인 </a:t>
            </a:r>
            <a:r>
              <a:rPr lang="ko-KR" altLang="en-US" b="1" dirty="0" err="1"/>
              <a:t>압전</a:t>
            </a:r>
            <a:r>
              <a:rPr lang="ko-KR" altLang="en-US" b="1" dirty="0"/>
              <a:t> 응답</a:t>
            </a:r>
            <a:r>
              <a:rPr lang="ko-KR" altLang="en-US" dirty="0"/>
              <a:t>이 필요합니다</a:t>
            </a:r>
            <a:r>
              <a:rPr lang="en-US" altLang="ko-KR" dirty="0"/>
              <a:t>.</a:t>
            </a:r>
          </a:p>
          <a:p>
            <a:pPr lvl="1"/>
            <a:r>
              <a:rPr lang="en-US" altLang="ko-KR" dirty="0"/>
              <a:t>Co³⁺ </a:t>
            </a:r>
            <a:r>
              <a:rPr lang="ko-KR" altLang="en-US" dirty="0"/>
              <a:t>도핑은 이런 조건에서 </a:t>
            </a:r>
            <a:r>
              <a:rPr lang="ko-KR" altLang="en-US" b="1" dirty="0" err="1"/>
              <a:t>히스테리시스</a:t>
            </a:r>
            <a:r>
              <a:rPr lang="ko-KR" altLang="en-US" b="1" dirty="0"/>
              <a:t> 감소</a:t>
            </a:r>
            <a:r>
              <a:rPr lang="en-US" altLang="ko-KR" dirty="0"/>
              <a:t>, </a:t>
            </a:r>
            <a:r>
              <a:rPr lang="ko-KR" altLang="en-US" b="1" dirty="0"/>
              <a:t>손실 감소</a:t>
            </a:r>
            <a:r>
              <a:rPr lang="en-US" altLang="ko-KR" dirty="0"/>
              <a:t>, </a:t>
            </a:r>
            <a:r>
              <a:rPr lang="ko-KR" altLang="en-US" b="1" dirty="0"/>
              <a:t>온도 안정성 향상</a:t>
            </a:r>
            <a:r>
              <a:rPr lang="ko-KR" altLang="en-US" dirty="0"/>
              <a:t>을 가져오기 때문에 </a:t>
            </a:r>
            <a:r>
              <a:rPr lang="ko-KR" altLang="en-US" b="1" dirty="0"/>
              <a:t>초음파 탐지기</a:t>
            </a:r>
            <a:r>
              <a:rPr lang="en-US" altLang="ko-KR" b="1" dirty="0"/>
              <a:t>, </a:t>
            </a:r>
            <a:r>
              <a:rPr lang="ko-KR" altLang="en-US" b="1" dirty="0"/>
              <a:t>의료용 초음파 </a:t>
            </a:r>
            <a:r>
              <a:rPr lang="ko-KR" altLang="en-US" b="1" dirty="0" err="1"/>
              <a:t>트랜스듀서</a:t>
            </a:r>
            <a:r>
              <a:rPr lang="en-US" altLang="ko-KR" b="1" dirty="0"/>
              <a:t>, </a:t>
            </a:r>
            <a:r>
              <a:rPr lang="ko-KR" altLang="en-US" b="1" dirty="0"/>
              <a:t>산업용 소나 등</a:t>
            </a:r>
            <a:r>
              <a:rPr lang="ko-KR" altLang="en-US" dirty="0"/>
              <a:t>에 적합합니다</a:t>
            </a:r>
            <a:r>
              <a:rPr lang="en-US" altLang="ko-KR" dirty="0"/>
              <a:t>.</a:t>
            </a:r>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145</a:t>
            </a:fld>
            <a:endParaRPr lang="ko-KR" altLang="en-US"/>
          </a:p>
        </p:txBody>
      </p:sp>
    </p:spTree>
    <p:extLst>
      <p:ext uri="{BB962C8B-B14F-4D97-AF65-F5344CB8AC3E}">
        <p14:creationId xmlns:p14="http://schemas.microsoft.com/office/powerpoint/2010/main" val="4216089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a:t>
            </a:fld>
            <a:endParaRPr lang="ko-KR" altLang="en-US"/>
          </a:p>
        </p:txBody>
      </p:sp>
    </p:spTree>
    <p:extLst>
      <p:ext uri="{BB962C8B-B14F-4D97-AF65-F5344CB8AC3E}">
        <p14:creationId xmlns:p14="http://schemas.microsoft.com/office/powerpoint/2010/main" val="12376175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 change in composition leads to a change in Curie temperature and often to a change in the order of the paraelectric to ferroelectric transitions from first-order to second-order, or in some cases, to diffuse and/or </a:t>
            </a:r>
            <a:r>
              <a:rPr lang="en-US" altLang="ko-KR" dirty="0" err="1"/>
              <a:t>relaxor</a:t>
            </a:r>
            <a:r>
              <a:rPr lang="en-US" altLang="ko-KR" dirty="0"/>
              <a:t> ferroelectric behavior.</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146</a:t>
            </a:fld>
            <a:endParaRPr lang="ko-KR" altLang="en-US"/>
          </a:p>
        </p:txBody>
      </p:sp>
    </p:spTree>
    <p:extLst>
      <p:ext uri="{BB962C8B-B14F-4D97-AF65-F5344CB8AC3E}">
        <p14:creationId xmlns:p14="http://schemas.microsoft.com/office/powerpoint/2010/main" val="26581764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spc="10" dirty="0">
                <a:solidFill>
                  <a:srgbClr val="C00000"/>
                </a:solidFill>
                <a:cs typeface="Arial"/>
              </a:rPr>
              <a:t>morphotropic phase boundary: </a:t>
            </a:r>
            <a:r>
              <a:rPr lang="ko-KR" altLang="en-US" sz="1200" spc="10" dirty="0">
                <a:solidFill>
                  <a:srgbClr val="C00000"/>
                </a:solidFill>
                <a:cs typeface="Arial"/>
              </a:rPr>
              <a:t>상전이경계</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147</a:t>
            </a:fld>
            <a:endParaRPr lang="ko-KR" altLang="en-US"/>
          </a:p>
        </p:txBody>
      </p:sp>
    </p:spTree>
    <p:extLst>
      <p:ext uri="{BB962C8B-B14F-4D97-AF65-F5344CB8AC3E}">
        <p14:creationId xmlns:p14="http://schemas.microsoft.com/office/powerpoint/2010/main" val="29076630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148</a:t>
            </a:fld>
            <a:endParaRPr lang="ko-KR" altLang="en-US"/>
          </a:p>
        </p:txBody>
      </p:sp>
    </p:spTree>
    <p:extLst>
      <p:ext uri="{BB962C8B-B14F-4D97-AF65-F5344CB8AC3E}">
        <p14:creationId xmlns:p14="http://schemas.microsoft.com/office/powerpoint/2010/main" val="42659606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149</a:t>
            </a:fld>
            <a:endParaRPr lang="ko-KR" altLang="en-US"/>
          </a:p>
        </p:txBody>
      </p:sp>
    </p:spTree>
    <p:extLst>
      <p:ext uri="{BB962C8B-B14F-4D97-AF65-F5344CB8AC3E}">
        <p14:creationId xmlns:p14="http://schemas.microsoft.com/office/powerpoint/2010/main" val="31258292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150</a:t>
            </a:fld>
            <a:endParaRPr lang="ko-KR" altLang="en-US"/>
          </a:p>
        </p:txBody>
      </p:sp>
    </p:spTree>
    <p:extLst>
      <p:ext uri="{BB962C8B-B14F-4D97-AF65-F5344CB8AC3E}">
        <p14:creationId xmlns:p14="http://schemas.microsoft.com/office/powerpoint/2010/main" val="26249215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151</a:t>
            </a:fld>
            <a:endParaRPr lang="ko-KR" altLang="en-US"/>
          </a:p>
        </p:txBody>
      </p:sp>
    </p:spTree>
    <p:extLst>
      <p:ext uri="{BB962C8B-B14F-4D97-AF65-F5344CB8AC3E}">
        <p14:creationId xmlns:p14="http://schemas.microsoft.com/office/powerpoint/2010/main" val="12855426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20251117</a:t>
            </a:r>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153</a:t>
            </a:fld>
            <a:endParaRPr lang="ko-KR" altLang="en-US"/>
          </a:p>
        </p:txBody>
      </p:sp>
    </p:spTree>
    <p:extLst>
      <p:ext uri="{BB962C8B-B14F-4D97-AF65-F5344CB8AC3E}">
        <p14:creationId xmlns:p14="http://schemas.microsoft.com/office/powerpoint/2010/main" val="28508964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spc="10" dirty="0">
                <a:latin typeface="+mn-lt"/>
                <a:cs typeface="Arial"/>
              </a:rPr>
              <a:t>Triglycine(</a:t>
            </a:r>
            <a:r>
              <a:rPr lang="ko-KR" altLang="en-US" sz="1200" spc="10" dirty="0" err="1">
                <a:latin typeface="+mn-lt"/>
                <a:cs typeface="Arial"/>
              </a:rPr>
              <a:t>트리글리신</a:t>
            </a:r>
            <a:r>
              <a:rPr lang="en-US" altLang="ko-KR" sz="1200" spc="10" dirty="0">
                <a:latin typeface="+mn-lt"/>
                <a:cs typeface="Arial"/>
              </a:rPr>
              <a:t>)</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154</a:t>
            </a:fld>
            <a:endParaRPr lang="ko-KR" altLang="en-US"/>
          </a:p>
        </p:txBody>
      </p:sp>
    </p:spTree>
    <p:extLst>
      <p:ext uri="{BB962C8B-B14F-4D97-AF65-F5344CB8AC3E}">
        <p14:creationId xmlns:p14="http://schemas.microsoft.com/office/powerpoint/2010/main" val="235638164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ttps://www.google.co.kr/search?q=electromagnet&amp;sca_esv=584099460&amp;sxsrf=AM9HkKm8DUnrSwdafUgXcGlGvQUUQu0t2g%3A1700522232302&amp;ei=-OhbZYWKEpbr1e8P4_y9kA8&amp;ved=0ahUKEwiF5tr82tOCAxWWdfUHHWN-D_IQ4dUDCBA&amp;uact=5&amp;oq=electromagnet&amp;gs_lp=Egxnd3Mtd2l6LXNlcnAiDWVsZWN0cm9tYWduZXQyBRAAGIAEMgUQABiABDILEAAYgAQYsQMYgwEyBRAAGIAEMgUQABiABDIFEAAYgAQyBRAAGIAEMgUQABiABDIFEAAYgAQyBRAAGIAESJw4UABYpTdwA3gBkAEAmAGAAaABlQ6qAQQwLjE2uAEDyAEA-AEBqAIKwgIREC4YgAQYsQMYgwEYxwEY0QPCAggQLhiABBixA8ICChAjGIAEGIoFGCfCAgQQABgDwgIHECMY6gIYJ8ICBBAjGCfCAgsQLhiABBixAxiDAcICCBAAGIAEGLEDwgIHEAAYgAQYCsICCxAuGIAEGMcBGNED4gMEGAAgQYgGAQ&amp;sclient=gws-wiz-serp#fpstate=ive&amp;vld=cid:98a90831,vid:cxELqN7wjS0,st:55</a:t>
            </a:r>
            <a:endParaRPr lang="ko-KR" alt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155</a:t>
            </a:fld>
            <a:endParaRPr lang="ko-KR" altLang="en-US"/>
          </a:p>
        </p:txBody>
      </p:sp>
    </p:spTree>
    <p:extLst>
      <p:ext uri="{BB962C8B-B14F-4D97-AF65-F5344CB8AC3E}">
        <p14:creationId xmlns:p14="http://schemas.microsoft.com/office/powerpoint/2010/main" val="11975338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dirty="0">
                <a:latin typeface="Arial" panose="020B0604020202020204" pitchFamily="34" charset="0"/>
                <a:ea typeface="굴림" panose="020B0600000101010101" pitchFamily="50" charset="-127"/>
              </a:rPr>
              <a:t>Exert: </a:t>
            </a:r>
            <a:r>
              <a:rPr lang="ko-KR" altLang="en-US" sz="1200" dirty="0">
                <a:latin typeface="Arial" panose="020B0604020202020204" pitchFamily="34" charset="0"/>
                <a:ea typeface="굴림" panose="020B0600000101010101" pitchFamily="50" charset="-127"/>
              </a:rPr>
              <a:t>발휘하다</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156</a:t>
            </a:fld>
            <a:endParaRPr lang="ko-KR" altLang="en-US"/>
          </a:p>
        </p:txBody>
      </p:sp>
    </p:spTree>
    <p:extLst>
      <p:ext uri="{BB962C8B-B14F-4D97-AF65-F5344CB8AC3E}">
        <p14:creationId xmlns:p14="http://schemas.microsoft.com/office/powerpoint/2010/main" val="341070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a:t>
            </a:fld>
            <a:endParaRPr lang="ko-KR" altLang="en-US"/>
          </a:p>
        </p:txBody>
      </p:sp>
    </p:spTree>
    <p:extLst>
      <p:ext uri="{BB962C8B-B14F-4D97-AF65-F5344CB8AC3E}">
        <p14:creationId xmlns:p14="http://schemas.microsoft.com/office/powerpoint/2010/main" val="39452034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a:t>
            </a:r>
            <a:r>
              <a:rPr lang="ko-KR" altLang="en-US" dirty="0"/>
              <a:t> 전체 자기장 회로의 길이</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157</a:t>
            </a:fld>
            <a:endParaRPr lang="ko-KR" altLang="en-US"/>
          </a:p>
        </p:txBody>
      </p:sp>
    </p:spTree>
    <p:extLst>
      <p:ext uri="{BB962C8B-B14F-4D97-AF65-F5344CB8AC3E}">
        <p14:creationId xmlns:p14="http://schemas.microsoft.com/office/powerpoint/2010/main" val="24076770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b="1" i="0" dirty="0">
                <a:solidFill>
                  <a:srgbClr val="4D5156"/>
                </a:solidFill>
                <a:effectLst/>
                <a:latin typeface="Apple SD Gothic Neo"/>
              </a:rPr>
              <a:t>헨리</a:t>
            </a:r>
            <a:r>
              <a:rPr lang="ko-KR" altLang="en-US" b="0" i="0" dirty="0">
                <a:solidFill>
                  <a:srgbClr val="4D5156"/>
                </a:solidFill>
                <a:effectLst/>
                <a:latin typeface="Apple SD Gothic Neo"/>
              </a:rPr>
              <a:t>는 인덕턴스의 </a:t>
            </a:r>
            <a:r>
              <a:rPr lang="en-US" altLang="ko-KR" b="0" i="0" dirty="0">
                <a:solidFill>
                  <a:srgbClr val="4D5156"/>
                </a:solidFill>
                <a:effectLst/>
                <a:latin typeface="Apple SD Gothic Neo"/>
              </a:rPr>
              <a:t>SI </a:t>
            </a:r>
            <a:r>
              <a:rPr lang="ko-KR" altLang="en-US" b="0" i="0" dirty="0">
                <a:solidFill>
                  <a:srgbClr val="4D5156"/>
                </a:solidFill>
                <a:effectLst/>
                <a:latin typeface="Apple SD Gothic Neo"/>
              </a:rPr>
              <a:t>유도 단위이다</a:t>
            </a:r>
            <a:r>
              <a:rPr lang="en-US" altLang="ko-KR" b="0" i="0" dirty="0">
                <a:solidFill>
                  <a:srgbClr val="4D5156"/>
                </a:solidFill>
                <a:effectLst/>
                <a:latin typeface="Apple SD Gothic Neo"/>
              </a:rPr>
              <a:t>. </a:t>
            </a:r>
            <a:r>
              <a:rPr lang="ko-KR" altLang="en-US" b="0" i="0" dirty="0">
                <a:solidFill>
                  <a:srgbClr val="4D5156"/>
                </a:solidFill>
                <a:effectLst/>
                <a:latin typeface="Apple SD Gothic Neo"/>
              </a:rPr>
              <a:t>어떤 회로에서 전류의 변화율이 </a:t>
            </a:r>
            <a:r>
              <a:rPr lang="en-US" altLang="ko-KR" b="0" i="0" dirty="0">
                <a:solidFill>
                  <a:srgbClr val="4D5156"/>
                </a:solidFill>
                <a:effectLst/>
                <a:latin typeface="Apple SD Gothic Neo"/>
              </a:rPr>
              <a:t>1</a:t>
            </a:r>
            <a:r>
              <a:rPr lang="ko-KR" altLang="en-US" b="0" i="0" dirty="0">
                <a:solidFill>
                  <a:srgbClr val="4D5156"/>
                </a:solidFill>
                <a:effectLst/>
                <a:latin typeface="Apple SD Gothic Neo"/>
              </a:rPr>
              <a:t>초당 </a:t>
            </a:r>
            <a:r>
              <a:rPr lang="en-US" altLang="ko-KR" b="0" i="0" dirty="0">
                <a:solidFill>
                  <a:srgbClr val="4D5156"/>
                </a:solidFill>
                <a:effectLst/>
                <a:latin typeface="Apple SD Gothic Neo"/>
              </a:rPr>
              <a:t>1</a:t>
            </a:r>
            <a:r>
              <a:rPr lang="ko-KR" altLang="en-US" b="0" i="0" dirty="0">
                <a:solidFill>
                  <a:srgbClr val="4D5156"/>
                </a:solidFill>
                <a:effectLst/>
                <a:latin typeface="Apple SD Gothic Neo"/>
              </a:rPr>
              <a:t>암페어이면 기전력은 </a:t>
            </a:r>
            <a:r>
              <a:rPr lang="en-US" altLang="ko-KR" b="0" i="0" dirty="0">
                <a:solidFill>
                  <a:srgbClr val="4D5156"/>
                </a:solidFill>
                <a:effectLst/>
                <a:latin typeface="Apple SD Gothic Neo"/>
              </a:rPr>
              <a:t>1</a:t>
            </a:r>
            <a:r>
              <a:rPr lang="ko-KR" altLang="en-US" b="0" i="0" dirty="0">
                <a:solidFill>
                  <a:srgbClr val="4D5156"/>
                </a:solidFill>
                <a:effectLst/>
                <a:latin typeface="Apple SD Gothic Neo"/>
              </a:rPr>
              <a:t>볼트이며 이 회로의 인덕턴스는 </a:t>
            </a:r>
            <a:r>
              <a:rPr lang="en-US" altLang="ko-KR" b="0" i="0" dirty="0">
                <a:solidFill>
                  <a:srgbClr val="4D5156"/>
                </a:solidFill>
                <a:effectLst/>
                <a:latin typeface="Apple SD Gothic Neo"/>
              </a:rPr>
              <a:t>1 </a:t>
            </a:r>
            <a:r>
              <a:rPr lang="ko-KR" altLang="en-US" b="0" i="0" dirty="0">
                <a:solidFill>
                  <a:srgbClr val="4D5156"/>
                </a:solidFill>
                <a:effectLst/>
                <a:latin typeface="Apple SD Gothic Neo"/>
              </a:rPr>
              <a:t>헨리이다</a:t>
            </a:r>
            <a:r>
              <a:rPr lang="en-US" altLang="ko-KR" b="0" i="0" dirty="0">
                <a:solidFill>
                  <a:srgbClr val="4D5156"/>
                </a:solidFill>
                <a:effectLst/>
                <a:latin typeface="Apple SD Gothic Neo"/>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b="0" i="0" dirty="0">
                <a:solidFill>
                  <a:srgbClr val="4D5156"/>
                </a:solidFill>
                <a:effectLst/>
                <a:latin typeface="Apple SD Gothic Neo"/>
              </a:rPr>
              <a:t>물리학자 조지프 </a:t>
            </a:r>
            <a:r>
              <a:rPr lang="ko-KR" altLang="en-US" b="0" i="0" dirty="0" err="1">
                <a:solidFill>
                  <a:srgbClr val="4D5156"/>
                </a:solidFill>
                <a:effectLst/>
                <a:latin typeface="Apple SD Gothic Neo"/>
              </a:rPr>
              <a:t>헨리에서</a:t>
            </a:r>
            <a:r>
              <a:rPr lang="ko-KR" altLang="en-US" b="0" i="0" dirty="0">
                <a:solidFill>
                  <a:srgbClr val="4D5156"/>
                </a:solidFill>
                <a:effectLst/>
                <a:latin typeface="Apple SD Gothic Neo"/>
              </a:rPr>
              <a:t> 이름을 따왔다</a:t>
            </a:r>
            <a:r>
              <a:rPr lang="en-US" altLang="ko-KR" b="0" i="0" dirty="0">
                <a:solidFill>
                  <a:srgbClr val="4D5156"/>
                </a:solidFill>
                <a:effectLst/>
                <a:latin typeface="Apple SD Gothic Neo"/>
              </a:rPr>
              <a:t>. 1H = Wb/A = m² kg s⁻²</a:t>
            </a:r>
          </a:p>
          <a:p>
            <a:r>
              <a:rPr lang="en-US" altLang="ko-KR" sz="1200" i="1" dirty="0">
                <a:solidFill>
                  <a:schemeClr val="tx1"/>
                </a:solidFill>
                <a:latin typeface="Arial" panose="020B0604020202020204" pitchFamily="34" charset="0"/>
                <a:ea typeface="굴림" panose="020B0600000101010101" pitchFamily="50" charset="-127"/>
                <a:cs typeface="Arial" panose="020B0604020202020204" pitchFamily="34" charset="0"/>
              </a:rPr>
              <a:t>vacuum permeability  (</a:t>
            </a:r>
            <a:r>
              <a:rPr lang="ko-KR" altLang="en-US" sz="1200" i="1" dirty="0">
                <a:solidFill>
                  <a:schemeClr val="tx1"/>
                </a:solidFill>
                <a:latin typeface="Arial" panose="020B0604020202020204" pitchFamily="34" charset="0"/>
                <a:ea typeface="굴림" panose="020B0600000101010101" pitchFamily="50" charset="-127"/>
                <a:cs typeface="Arial" panose="020B0604020202020204" pitchFamily="34" charset="0"/>
              </a:rPr>
              <a:t>진공투자율</a:t>
            </a:r>
            <a:r>
              <a:rPr lang="en-US" altLang="ko-KR" sz="1200" i="1" dirty="0">
                <a:solidFill>
                  <a:schemeClr val="tx1"/>
                </a:solidFill>
                <a:latin typeface="Arial" panose="020B0604020202020204" pitchFamily="34" charset="0"/>
                <a:ea typeface="굴림" panose="020B0600000101010101" pitchFamily="50" charset="-127"/>
                <a:cs typeface="Arial" panose="020B0604020202020204" pitchFamily="34" charset="0"/>
              </a:rPr>
              <a:t>)</a:t>
            </a:r>
          </a:p>
          <a:p>
            <a:r>
              <a:rPr lang="en-US" altLang="ko-KR" dirty="0"/>
              <a:t>Wb: </a:t>
            </a:r>
            <a:r>
              <a:rPr lang="ko-KR" altLang="en-US" dirty="0"/>
              <a:t>자기선속의 국제단위</a:t>
            </a:r>
            <a:endParaRPr lang="en-US" altLang="ko-KR" dirty="0"/>
          </a:p>
          <a:p>
            <a:r>
              <a:rPr lang="ko-KR" altLang="en-US" dirty="0"/>
              <a:t>수동 소자인 인덕터임</a:t>
            </a:r>
            <a:endParaRPr lang="en-US" altLang="ko-KR" dirty="0"/>
          </a:p>
          <a:p>
            <a:endParaRPr lang="en-US" altLang="ko-KR" dirty="0"/>
          </a:p>
          <a:p>
            <a:r>
              <a:rPr lang="ko-KR" altLang="en-US" sz="1200" b="0" i="0" kern="1200" dirty="0" err="1">
                <a:solidFill>
                  <a:schemeClr val="tx1"/>
                </a:solidFill>
                <a:effectLst/>
                <a:latin typeface="+mn-lt"/>
                <a:ea typeface="+mn-ea"/>
                <a:cs typeface="+mn-cs"/>
              </a:rPr>
              <a:t>웨버</a:t>
            </a:r>
            <a:r>
              <a:rPr lang="en-US" altLang="ko-KR" sz="1200" b="0" i="0" kern="1200" dirty="0">
                <a:solidFill>
                  <a:schemeClr val="tx1"/>
                </a:solidFill>
                <a:effectLst/>
                <a:latin typeface="+mn-lt"/>
                <a:ea typeface="+mn-ea"/>
                <a:cs typeface="+mn-cs"/>
              </a:rPr>
              <a:t>(weber, </a:t>
            </a:r>
            <a:r>
              <a:rPr lang="ko-KR" altLang="en-US" sz="1200" b="0" i="0" kern="1200" dirty="0">
                <a:solidFill>
                  <a:schemeClr val="tx1"/>
                </a:solidFill>
                <a:effectLst/>
                <a:latin typeface="+mn-lt"/>
                <a:ea typeface="+mn-ea"/>
                <a:cs typeface="+mn-cs"/>
              </a:rPr>
              <a:t>기호 </a:t>
            </a:r>
            <a:r>
              <a:rPr lang="en-US" altLang="ko-KR" sz="1200" b="0" i="0" kern="1200" dirty="0">
                <a:solidFill>
                  <a:schemeClr val="tx1"/>
                </a:solidFill>
                <a:effectLst/>
                <a:latin typeface="+mn-lt"/>
                <a:ea typeface="+mn-ea"/>
                <a:cs typeface="+mn-cs"/>
              </a:rPr>
              <a:t>Wb)</a:t>
            </a:r>
            <a:r>
              <a:rPr lang="ko-KR" altLang="en-US" sz="1200" b="0" i="0" kern="1200" dirty="0">
                <a:solidFill>
                  <a:schemeClr val="tx1"/>
                </a:solidFill>
                <a:effectLst/>
                <a:latin typeface="+mn-lt"/>
                <a:ea typeface="+mn-ea"/>
                <a:cs typeface="+mn-cs"/>
              </a:rPr>
              <a:t>는 </a:t>
            </a:r>
            <a:r>
              <a:rPr lang="ko-KR" altLang="en-US" sz="1200" b="1" i="0" kern="1200" dirty="0">
                <a:solidFill>
                  <a:schemeClr val="tx1"/>
                </a:solidFill>
                <a:effectLst/>
                <a:latin typeface="+mn-lt"/>
                <a:ea typeface="+mn-ea"/>
                <a:cs typeface="+mn-cs"/>
              </a:rPr>
              <a:t>자석의 </a:t>
            </a:r>
            <a:r>
              <a:rPr lang="ko-KR" altLang="en-US" sz="1200" b="1" i="0" kern="1200" dirty="0" err="1">
                <a:solidFill>
                  <a:schemeClr val="tx1"/>
                </a:solidFill>
                <a:effectLst/>
                <a:latin typeface="+mn-lt"/>
                <a:ea typeface="+mn-ea"/>
                <a:cs typeface="+mn-cs"/>
              </a:rPr>
              <a:t>자속을</a:t>
            </a:r>
            <a:r>
              <a:rPr lang="ko-KR" altLang="en-US" sz="1200" b="1" i="0" kern="1200" dirty="0">
                <a:solidFill>
                  <a:schemeClr val="tx1"/>
                </a:solidFill>
                <a:effectLst/>
                <a:latin typeface="+mn-lt"/>
                <a:ea typeface="+mn-ea"/>
                <a:cs typeface="+mn-cs"/>
              </a:rPr>
              <a:t> 나타내는 국제 단위</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158</a:t>
            </a:fld>
            <a:endParaRPr lang="ko-KR" altLang="en-US"/>
          </a:p>
        </p:txBody>
      </p:sp>
    </p:spTree>
    <p:extLst>
      <p:ext uri="{BB962C8B-B14F-4D97-AF65-F5344CB8AC3E}">
        <p14:creationId xmlns:p14="http://schemas.microsoft.com/office/powerpoint/2010/main" val="12651323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159</a:t>
            </a:fld>
            <a:endParaRPr lang="ko-KR" altLang="en-US"/>
          </a:p>
        </p:txBody>
      </p:sp>
    </p:spTree>
    <p:extLst>
      <p:ext uri="{BB962C8B-B14F-4D97-AF65-F5344CB8AC3E}">
        <p14:creationId xmlns:p14="http://schemas.microsoft.com/office/powerpoint/2010/main" val="41210627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11/9</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160</a:t>
            </a:fld>
            <a:endParaRPr lang="ko-KR" altLang="en-US"/>
          </a:p>
        </p:txBody>
      </p:sp>
    </p:spTree>
    <p:extLst>
      <p:ext uri="{BB962C8B-B14F-4D97-AF65-F5344CB8AC3E}">
        <p14:creationId xmlns:p14="http://schemas.microsoft.com/office/powerpoint/2010/main" val="18761426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1" i="0" dirty="0">
                <a:solidFill>
                  <a:srgbClr val="4D5156"/>
                </a:solidFill>
                <a:effectLst/>
                <a:latin typeface="Apple SD Gothic Neo"/>
              </a:rPr>
              <a:t>헨리</a:t>
            </a:r>
            <a:r>
              <a:rPr lang="ko-KR" altLang="en-US" b="0" i="0" dirty="0">
                <a:solidFill>
                  <a:srgbClr val="4D5156"/>
                </a:solidFill>
                <a:effectLst/>
                <a:latin typeface="Apple SD Gothic Neo"/>
              </a:rPr>
              <a:t>는 인덕턴스의 </a:t>
            </a:r>
            <a:r>
              <a:rPr lang="en-US" altLang="ko-KR" b="0" i="0" dirty="0">
                <a:solidFill>
                  <a:srgbClr val="4D5156"/>
                </a:solidFill>
                <a:effectLst/>
                <a:latin typeface="Apple SD Gothic Neo"/>
              </a:rPr>
              <a:t>SI </a:t>
            </a:r>
            <a:r>
              <a:rPr lang="ko-KR" altLang="en-US" b="0" i="0" dirty="0">
                <a:solidFill>
                  <a:srgbClr val="4D5156"/>
                </a:solidFill>
                <a:effectLst/>
                <a:latin typeface="Apple SD Gothic Neo"/>
              </a:rPr>
              <a:t>유도 단위이다</a:t>
            </a:r>
            <a:r>
              <a:rPr lang="en-US" altLang="ko-KR" b="0" i="0" dirty="0">
                <a:solidFill>
                  <a:srgbClr val="4D5156"/>
                </a:solidFill>
                <a:effectLst/>
                <a:latin typeface="Apple SD Gothic Neo"/>
              </a:rPr>
              <a:t>. </a:t>
            </a:r>
            <a:r>
              <a:rPr lang="ko-KR" altLang="en-US" b="0" i="0" dirty="0">
                <a:solidFill>
                  <a:srgbClr val="4D5156"/>
                </a:solidFill>
                <a:effectLst/>
                <a:latin typeface="Apple SD Gothic Neo"/>
              </a:rPr>
              <a:t>어떤 회로에서 전류의 변화율이 </a:t>
            </a:r>
            <a:r>
              <a:rPr lang="en-US" altLang="ko-KR" b="0" i="0" dirty="0">
                <a:solidFill>
                  <a:srgbClr val="4D5156"/>
                </a:solidFill>
                <a:effectLst/>
                <a:latin typeface="Apple SD Gothic Neo"/>
              </a:rPr>
              <a:t>1</a:t>
            </a:r>
            <a:r>
              <a:rPr lang="ko-KR" altLang="en-US" b="0" i="0" dirty="0">
                <a:solidFill>
                  <a:srgbClr val="4D5156"/>
                </a:solidFill>
                <a:effectLst/>
                <a:latin typeface="Apple SD Gothic Neo"/>
              </a:rPr>
              <a:t>초당 </a:t>
            </a:r>
            <a:r>
              <a:rPr lang="en-US" altLang="ko-KR" b="0" i="0" dirty="0">
                <a:solidFill>
                  <a:srgbClr val="4D5156"/>
                </a:solidFill>
                <a:effectLst/>
                <a:latin typeface="Apple SD Gothic Neo"/>
              </a:rPr>
              <a:t>1</a:t>
            </a:r>
            <a:r>
              <a:rPr lang="ko-KR" altLang="en-US" b="0" i="0" dirty="0">
                <a:solidFill>
                  <a:srgbClr val="4D5156"/>
                </a:solidFill>
                <a:effectLst/>
                <a:latin typeface="Apple SD Gothic Neo"/>
              </a:rPr>
              <a:t>암페어이면 기전력은 </a:t>
            </a:r>
            <a:r>
              <a:rPr lang="en-US" altLang="ko-KR" b="0" i="0" dirty="0">
                <a:solidFill>
                  <a:srgbClr val="4D5156"/>
                </a:solidFill>
                <a:effectLst/>
                <a:latin typeface="Apple SD Gothic Neo"/>
              </a:rPr>
              <a:t>1</a:t>
            </a:r>
            <a:r>
              <a:rPr lang="ko-KR" altLang="en-US" b="0" i="0" dirty="0">
                <a:solidFill>
                  <a:srgbClr val="4D5156"/>
                </a:solidFill>
                <a:effectLst/>
                <a:latin typeface="Apple SD Gothic Neo"/>
              </a:rPr>
              <a:t>볼트이며 이 회로의 인덕턴스는 </a:t>
            </a:r>
            <a:r>
              <a:rPr lang="en-US" altLang="ko-KR" b="0" i="0" dirty="0">
                <a:solidFill>
                  <a:srgbClr val="4D5156"/>
                </a:solidFill>
                <a:effectLst/>
                <a:latin typeface="Apple SD Gothic Neo"/>
              </a:rPr>
              <a:t>1 </a:t>
            </a:r>
            <a:r>
              <a:rPr lang="ko-KR" altLang="en-US" b="0" i="0" dirty="0">
                <a:solidFill>
                  <a:srgbClr val="4D5156"/>
                </a:solidFill>
                <a:effectLst/>
                <a:latin typeface="Apple SD Gothic Neo"/>
              </a:rPr>
              <a:t>헨리이다</a:t>
            </a:r>
            <a:r>
              <a:rPr lang="en-US" altLang="ko-KR" b="0" i="0" dirty="0">
                <a:solidFill>
                  <a:srgbClr val="4D5156"/>
                </a:solidFill>
                <a:effectLst/>
                <a:latin typeface="Apple SD Gothic Neo"/>
              </a:rPr>
              <a:t>. </a:t>
            </a:r>
            <a:r>
              <a:rPr lang="ko-KR" altLang="en-US" b="0" i="0" dirty="0">
                <a:solidFill>
                  <a:srgbClr val="4D5156"/>
                </a:solidFill>
                <a:effectLst/>
                <a:latin typeface="Apple SD Gothic Neo"/>
              </a:rPr>
              <a:t>물리학자 조지프 </a:t>
            </a:r>
            <a:r>
              <a:rPr lang="ko-KR" altLang="en-US" b="0" i="0" dirty="0" err="1">
                <a:solidFill>
                  <a:srgbClr val="4D5156"/>
                </a:solidFill>
                <a:effectLst/>
                <a:latin typeface="Apple SD Gothic Neo"/>
              </a:rPr>
              <a:t>헨리에서</a:t>
            </a:r>
            <a:r>
              <a:rPr lang="ko-KR" altLang="en-US" b="0" i="0" dirty="0">
                <a:solidFill>
                  <a:srgbClr val="4D5156"/>
                </a:solidFill>
                <a:effectLst/>
                <a:latin typeface="Apple SD Gothic Neo"/>
              </a:rPr>
              <a:t> 이름을 따왔다</a:t>
            </a:r>
            <a:r>
              <a:rPr lang="en-US" altLang="ko-KR" b="0" i="0" dirty="0">
                <a:solidFill>
                  <a:srgbClr val="4D5156"/>
                </a:solidFill>
                <a:effectLst/>
                <a:latin typeface="Apple SD Gothic Neo"/>
              </a:rPr>
              <a:t>. 1H = Wb/A = m² kg s⁻²</a:t>
            </a:r>
          </a:p>
          <a:p>
            <a:r>
              <a:rPr lang="ko-KR" altLang="en-US" b="1" i="0" dirty="0">
                <a:solidFill>
                  <a:srgbClr val="202124"/>
                </a:solidFill>
                <a:effectLst/>
                <a:latin typeface="Apple SD Gothic Neo"/>
              </a:rPr>
              <a:t>인덕턴스</a:t>
            </a:r>
            <a:r>
              <a:rPr lang="en-US" altLang="ko-KR" b="1" i="0" dirty="0">
                <a:solidFill>
                  <a:srgbClr val="202124"/>
                </a:solidFill>
                <a:effectLst/>
                <a:latin typeface="Apple SD Gothic Neo"/>
              </a:rPr>
              <a:t>, </a:t>
            </a:r>
            <a:r>
              <a:rPr lang="ko-KR" altLang="en-US" b="1" i="0" dirty="0">
                <a:solidFill>
                  <a:srgbClr val="202124"/>
                </a:solidFill>
                <a:effectLst/>
                <a:latin typeface="Apple SD Gothic Neo"/>
              </a:rPr>
              <a:t>유도용량</a:t>
            </a:r>
            <a:r>
              <a:rPr lang="en-US" altLang="ko-KR" b="0" i="0" dirty="0">
                <a:solidFill>
                  <a:srgbClr val="202124"/>
                </a:solidFill>
                <a:effectLst/>
                <a:latin typeface="Apple SD Gothic Neo"/>
              </a:rPr>
              <a:t>) : </a:t>
            </a:r>
            <a:r>
              <a:rPr lang="ko-KR" altLang="en-US" b="0" i="0" dirty="0">
                <a:solidFill>
                  <a:srgbClr val="202124"/>
                </a:solidFill>
                <a:effectLst/>
                <a:latin typeface="Apple SD Gothic Neo"/>
              </a:rPr>
              <a:t>회로를 흐르고 있는 전류의 변화에 의해 전자기유도로 생기는 역</a:t>
            </a:r>
            <a:r>
              <a:rPr lang="en-US" altLang="ko-KR" b="0" i="0" dirty="0">
                <a:solidFill>
                  <a:srgbClr val="202124"/>
                </a:solidFill>
                <a:effectLst/>
                <a:latin typeface="Apple SD Gothic Neo"/>
              </a:rPr>
              <a:t>(</a:t>
            </a:r>
            <a:r>
              <a:rPr lang="ko-KR" altLang="en-US" b="0" i="0" dirty="0">
                <a:solidFill>
                  <a:srgbClr val="202124"/>
                </a:solidFill>
                <a:effectLst/>
                <a:latin typeface="Apple SD Gothic Neo"/>
              </a:rPr>
              <a:t>逆</a:t>
            </a:r>
            <a:r>
              <a:rPr lang="en-US" altLang="ko-KR" b="0" i="0" dirty="0">
                <a:solidFill>
                  <a:srgbClr val="202124"/>
                </a:solidFill>
                <a:effectLst/>
                <a:latin typeface="Apple SD Gothic Neo"/>
              </a:rPr>
              <a:t>)</a:t>
            </a:r>
            <a:r>
              <a:rPr lang="ko-KR" altLang="en-US" b="0" i="0" dirty="0">
                <a:solidFill>
                  <a:srgbClr val="202124"/>
                </a:solidFill>
                <a:effectLst/>
                <a:latin typeface="Apple SD Gothic Neo"/>
              </a:rPr>
              <a:t>기전력의 비율을 나타내는 양</a:t>
            </a:r>
            <a:r>
              <a:rPr lang="en-US" altLang="ko-KR" b="0" i="0" dirty="0">
                <a:solidFill>
                  <a:srgbClr val="202124"/>
                </a:solidFill>
                <a:effectLst/>
                <a:latin typeface="Apple SD Gothic Neo"/>
              </a:rPr>
              <a:t>. </a:t>
            </a:r>
            <a:r>
              <a:rPr lang="ko-KR" altLang="en-US" b="0" i="0" dirty="0">
                <a:solidFill>
                  <a:srgbClr val="202124"/>
                </a:solidFill>
                <a:effectLst/>
                <a:latin typeface="Apple SD Gothic Neo"/>
              </a:rPr>
              <a:t>단위는 </a:t>
            </a:r>
            <a:r>
              <a:rPr lang="en-US" altLang="ko-KR" b="0" i="0" dirty="0">
                <a:solidFill>
                  <a:srgbClr val="202124"/>
                </a:solidFill>
                <a:effectLst/>
                <a:latin typeface="Apple SD Gothic Neo"/>
              </a:rPr>
              <a:t>H(</a:t>
            </a:r>
            <a:r>
              <a:rPr lang="ko-KR" altLang="en-US" b="0" i="0" dirty="0">
                <a:solidFill>
                  <a:srgbClr val="202124"/>
                </a:solidFill>
                <a:effectLst/>
                <a:latin typeface="Apple SD Gothic Neo"/>
              </a:rPr>
              <a:t>헨리</a:t>
            </a:r>
            <a:r>
              <a:rPr lang="en-US" altLang="ko-KR" b="0" i="0" dirty="0">
                <a:solidFill>
                  <a:srgbClr val="202124"/>
                </a:solidFill>
                <a:effectLst/>
                <a:latin typeface="Apple SD Gothic Neo"/>
              </a:rPr>
              <a:t>)</a:t>
            </a:r>
            <a:r>
              <a:rPr lang="ko-KR" altLang="en-US" b="0" i="0" dirty="0">
                <a:solidFill>
                  <a:srgbClr val="202124"/>
                </a:solidFill>
                <a:effectLst/>
                <a:latin typeface="Apple SD Gothic Neo"/>
              </a:rPr>
              <a:t>이다</a:t>
            </a:r>
            <a:r>
              <a:rPr lang="en-US" altLang="ko-KR" b="0" i="0" dirty="0">
                <a:solidFill>
                  <a:srgbClr val="202124"/>
                </a:solidFill>
                <a:effectLst/>
                <a:latin typeface="Apple SD Gothic Neo"/>
              </a:rPr>
              <a:t>. </a:t>
            </a:r>
            <a:r>
              <a:rPr lang="ko-KR" altLang="en-US" b="0" i="0" dirty="0">
                <a:solidFill>
                  <a:srgbClr val="202124"/>
                </a:solidFill>
                <a:effectLst/>
                <a:latin typeface="Apple SD Gothic Neo"/>
              </a:rPr>
              <a:t>이러한 인덕턴스 값을 간단히 </a:t>
            </a:r>
            <a:r>
              <a:rPr lang="en-US" altLang="ko-KR" b="0" i="0" dirty="0">
                <a:solidFill>
                  <a:srgbClr val="202124"/>
                </a:solidFill>
                <a:effectLst/>
                <a:latin typeface="Apple SD Gothic Neo"/>
              </a:rPr>
              <a:t>L </a:t>
            </a:r>
            <a:r>
              <a:rPr lang="ko-KR" altLang="en-US" b="0" i="0" dirty="0">
                <a:solidFill>
                  <a:srgbClr val="202124"/>
                </a:solidFill>
                <a:effectLst/>
                <a:latin typeface="Apple SD Gothic Neo"/>
              </a:rPr>
              <a:t>이라 지칭하며</a:t>
            </a:r>
            <a:endParaRPr lang="ko-KR" altLang="en-US" b="0"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161</a:t>
            </a:fld>
            <a:endParaRPr lang="ko-KR" altLang="en-US"/>
          </a:p>
        </p:txBody>
      </p:sp>
    </p:spTree>
    <p:extLst>
      <p:ext uri="{BB962C8B-B14F-4D97-AF65-F5344CB8AC3E}">
        <p14:creationId xmlns:p14="http://schemas.microsoft.com/office/powerpoint/2010/main" val="26958323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162</a:t>
            </a:fld>
            <a:endParaRPr lang="ko-KR" altLang="en-US"/>
          </a:p>
        </p:txBody>
      </p:sp>
    </p:spTree>
    <p:extLst>
      <p:ext uri="{BB962C8B-B14F-4D97-AF65-F5344CB8AC3E}">
        <p14:creationId xmlns:p14="http://schemas.microsoft.com/office/powerpoint/2010/main" val="8012336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163</a:t>
            </a:fld>
            <a:endParaRPr lang="ko-KR" altLang="en-US"/>
          </a:p>
        </p:txBody>
      </p:sp>
    </p:spTree>
    <p:extLst>
      <p:ext uri="{BB962C8B-B14F-4D97-AF65-F5344CB8AC3E}">
        <p14:creationId xmlns:p14="http://schemas.microsoft.com/office/powerpoint/2010/main" val="25129924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Gd: </a:t>
            </a:r>
            <a:r>
              <a:rPr lang="ko-KR" altLang="en-US" dirty="0" err="1"/>
              <a:t>가돌리늄</a:t>
            </a:r>
            <a:r>
              <a:rPr lang="ko-KR" altLang="en-US" dirty="0"/>
              <a:t> </a:t>
            </a:r>
            <a:endParaRPr lang="en-US" altLang="ko-KR" dirty="0"/>
          </a:p>
          <a:p>
            <a:endParaRPr lang="en-US" altLang="ko-KR"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164</a:t>
            </a:fld>
            <a:endParaRPr lang="ko-KR" altLang="en-US"/>
          </a:p>
        </p:txBody>
      </p:sp>
    </p:spTree>
    <p:extLst>
      <p:ext uri="{BB962C8B-B14F-4D97-AF65-F5344CB8AC3E}">
        <p14:creationId xmlns:p14="http://schemas.microsoft.com/office/powerpoint/2010/main" val="3431703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165</a:t>
            </a:fld>
            <a:endParaRPr lang="ko-KR" altLang="en-US"/>
          </a:p>
        </p:txBody>
      </p:sp>
    </p:spTree>
    <p:extLst>
      <p:ext uri="{BB962C8B-B14F-4D97-AF65-F5344CB8AC3E}">
        <p14:creationId xmlns:p14="http://schemas.microsoft.com/office/powerpoint/2010/main" val="34036605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166</a:t>
            </a:fld>
            <a:endParaRPr lang="ko-KR" altLang="en-US"/>
          </a:p>
        </p:txBody>
      </p:sp>
    </p:spTree>
    <p:extLst>
      <p:ext uri="{BB962C8B-B14F-4D97-AF65-F5344CB8AC3E}">
        <p14:creationId xmlns:p14="http://schemas.microsoft.com/office/powerpoint/2010/main" val="68424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a:t>
            </a:fld>
            <a:endParaRPr lang="ko-KR" altLang="en-US"/>
          </a:p>
        </p:txBody>
      </p:sp>
    </p:spTree>
    <p:extLst>
      <p:ext uri="{BB962C8B-B14F-4D97-AF65-F5344CB8AC3E}">
        <p14:creationId xmlns:p14="http://schemas.microsoft.com/office/powerpoint/2010/main" val="21619241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167</a:t>
            </a:fld>
            <a:endParaRPr lang="ko-KR" altLang="en-US"/>
          </a:p>
        </p:txBody>
      </p:sp>
    </p:spTree>
    <p:extLst>
      <p:ext uri="{BB962C8B-B14F-4D97-AF65-F5344CB8AC3E}">
        <p14:creationId xmlns:p14="http://schemas.microsoft.com/office/powerpoint/2010/main" val="32469698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168</a:t>
            </a:fld>
            <a:endParaRPr lang="ko-KR" altLang="en-US"/>
          </a:p>
        </p:txBody>
      </p:sp>
    </p:spTree>
    <p:extLst>
      <p:ext uri="{BB962C8B-B14F-4D97-AF65-F5344CB8AC3E}">
        <p14:creationId xmlns:p14="http://schemas.microsoft.com/office/powerpoint/2010/main" val="32601287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169</a:t>
            </a:fld>
            <a:endParaRPr lang="ko-KR" altLang="en-US"/>
          </a:p>
        </p:txBody>
      </p:sp>
    </p:spTree>
    <p:extLst>
      <p:ext uri="{BB962C8B-B14F-4D97-AF65-F5344CB8AC3E}">
        <p14:creationId xmlns:p14="http://schemas.microsoft.com/office/powerpoint/2010/main" val="78544086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170</a:t>
            </a:fld>
            <a:endParaRPr lang="ko-KR" altLang="en-US"/>
          </a:p>
        </p:txBody>
      </p:sp>
    </p:spTree>
    <p:extLst>
      <p:ext uri="{BB962C8B-B14F-4D97-AF65-F5344CB8AC3E}">
        <p14:creationId xmlns:p14="http://schemas.microsoft.com/office/powerpoint/2010/main" val="24223533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171</a:t>
            </a:fld>
            <a:endParaRPr lang="ko-KR" altLang="en-US"/>
          </a:p>
        </p:txBody>
      </p:sp>
    </p:spTree>
    <p:extLst>
      <p:ext uri="{BB962C8B-B14F-4D97-AF65-F5344CB8AC3E}">
        <p14:creationId xmlns:p14="http://schemas.microsoft.com/office/powerpoint/2010/main" val="4433555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172</a:t>
            </a:fld>
            <a:endParaRPr lang="ko-KR" altLang="en-US"/>
          </a:p>
        </p:txBody>
      </p:sp>
    </p:spTree>
    <p:extLst>
      <p:ext uri="{BB962C8B-B14F-4D97-AF65-F5344CB8AC3E}">
        <p14:creationId xmlns:p14="http://schemas.microsoft.com/office/powerpoint/2010/main" val="39883122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173</a:t>
            </a:fld>
            <a:endParaRPr lang="ko-KR" altLang="en-US"/>
          </a:p>
        </p:txBody>
      </p:sp>
    </p:spTree>
    <p:extLst>
      <p:ext uri="{BB962C8B-B14F-4D97-AF65-F5344CB8AC3E}">
        <p14:creationId xmlns:p14="http://schemas.microsoft.com/office/powerpoint/2010/main" val="38791273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174</a:t>
            </a:fld>
            <a:endParaRPr lang="ko-KR" altLang="en-US"/>
          </a:p>
        </p:txBody>
      </p:sp>
    </p:spTree>
    <p:extLst>
      <p:ext uri="{BB962C8B-B14F-4D97-AF65-F5344CB8AC3E}">
        <p14:creationId xmlns:p14="http://schemas.microsoft.com/office/powerpoint/2010/main" val="23643109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175</a:t>
            </a:fld>
            <a:endParaRPr lang="ko-KR" altLang="en-US"/>
          </a:p>
        </p:txBody>
      </p:sp>
    </p:spTree>
    <p:extLst>
      <p:ext uri="{BB962C8B-B14F-4D97-AF65-F5344CB8AC3E}">
        <p14:creationId xmlns:p14="http://schemas.microsoft.com/office/powerpoint/2010/main" val="271846455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176</a:t>
            </a:fld>
            <a:endParaRPr lang="ko-KR" altLang="en-US"/>
          </a:p>
        </p:txBody>
      </p:sp>
    </p:spTree>
    <p:extLst>
      <p:ext uri="{BB962C8B-B14F-4D97-AF65-F5344CB8AC3E}">
        <p14:creationId xmlns:p14="http://schemas.microsoft.com/office/powerpoint/2010/main" val="3880671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18</a:t>
            </a:fld>
            <a:endParaRPr lang="ko-KR" altLang="en-US"/>
          </a:p>
        </p:txBody>
      </p:sp>
    </p:spTree>
    <p:extLst>
      <p:ext uri="{BB962C8B-B14F-4D97-AF65-F5344CB8AC3E}">
        <p14:creationId xmlns:p14="http://schemas.microsoft.com/office/powerpoint/2010/main" val="25377316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177</a:t>
            </a:fld>
            <a:endParaRPr lang="ko-KR" altLang="en-US"/>
          </a:p>
        </p:txBody>
      </p:sp>
    </p:spTree>
    <p:extLst>
      <p:ext uri="{BB962C8B-B14F-4D97-AF65-F5344CB8AC3E}">
        <p14:creationId xmlns:p14="http://schemas.microsoft.com/office/powerpoint/2010/main" val="1473742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경자성체 강자성체</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178</a:t>
            </a:fld>
            <a:endParaRPr lang="ko-KR" altLang="en-US"/>
          </a:p>
        </p:txBody>
      </p:sp>
    </p:spTree>
    <p:extLst>
      <p:ext uri="{BB962C8B-B14F-4D97-AF65-F5344CB8AC3E}">
        <p14:creationId xmlns:p14="http://schemas.microsoft.com/office/powerpoint/2010/main" val="5502640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179</a:t>
            </a:fld>
            <a:endParaRPr lang="ko-KR" altLang="en-US"/>
          </a:p>
        </p:txBody>
      </p:sp>
    </p:spTree>
    <p:extLst>
      <p:ext uri="{BB962C8B-B14F-4D97-AF65-F5344CB8AC3E}">
        <p14:creationId xmlns:p14="http://schemas.microsoft.com/office/powerpoint/2010/main" val="154688452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180</a:t>
            </a:fld>
            <a:endParaRPr lang="ko-KR" altLang="en-US"/>
          </a:p>
        </p:txBody>
      </p:sp>
    </p:spTree>
    <p:extLst>
      <p:ext uri="{BB962C8B-B14F-4D97-AF65-F5344CB8AC3E}">
        <p14:creationId xmlns:p14="http://schemas.microsoft.com/office/powerpoint/2010/main" val="41834006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슬라이드 이미지 개체 틀 1"/>
          <p:cNvSpPr>
            <a:spLocks noGrp="1" noRot="1" noChangeAspect="1" noTextEdit="1"/>
          </p:cNvSpPr>
          <p:nvPr>
            <p:ph type="sldImg"/>
          </p:nvPr>
        </p:nvSpPr>
        <p:spPr>
          <a:ln/>
        </p:spPr>
      </p:sp>
      <p:sp>
        <p:nvSpPr>
          <p:cNvPr id="2765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S : Siemens : unit of electrical conductivity [1/Ohm]</a:t>
            </a:r>
          </a:p>
          <a:p>
            <a:r>
              <a:rPr lang="en-US" altLang="ko-KR"/>
              <a:t>     Named after German Engineer </a:t>
            </a:r>
            <a:r>
              <a:rPr lang="en-US" altLang="ko-KR">
                <a:latin typeface="Times New Roman" panose="02020603050405020304" pitchFamily="18" charset="0"/>
                <a:cs typeface="Times New Roman" panose="02020603050405020304" pitchFamily="18" charset="0"/>
              </a:rPr>
              <a:t>Ernst Werner von Siemens </a:t>
            </a:r>
          </a:p>
          <a:p>
            <a:endParaRPr lang="en-US" altLang="ko-KR">
              <a:latin typeface="Times New Roman" panose="02020603050405020304" pitchFamily="18" charset="0"/>
              <a:cs typeface="Times New Roman" panose="02020603050405020304" pitchFamily="18" charset="0"/>
            </a:endParaRPr>
          </a:p>
          <a:p>
            <a:r>
              <a:rPr lang="en-US" altLang="ko-KR"/>
              <a:t>The ohm (symbol: Ω) is the SI unit of electrical impedance or, in the direct current case, electrical resistance, named after Georg Simon Ohm.</a:t>
            </a:r>
          </a:p>
          <a:p>
            <a:endParaRPr lang="en-US" altLang="ko-KR"/>
          </a:p>
          <a:p>
            <a:endParaRPr lang="en-US" altLang="ko-KR"/>
          </a:p>
          <a:p>
            <a:r>
              <a:rPr lang="ko-KR" altLang="en-US"/>
              <a:t>지각의 </a:t>
            </a:r>
            <a:r>
              <a:rPr lang="en-US" altLang="ko-KR"/>
              <a:t>8</a:t>
            </a:r>
            <a:r>
              <a:rPr lang="ko-KR" altLang="en-US"/>
              <a:t>대 구성원소 </a:t>
            </a:r>
            <a:r>
              <a:rPr lang="en-US" altLang="ko-KR"/>
              <a:t>: </a:t>
            </a:r>
            <a:r>
              <a:rPr lang="ko-KR" altLang="en-US"/>
              <a:t>산소</a:t>
            </a:r>
            <a:r>
              <a:rPr lang="en-US" altLang="ko-KR"/>
              <a:t>, </a:t>
            </a:r>
            <a:r>
              <a:rPr lang="ko-KR" altLang="en-US"/>
              <a:t>규소</a:t>
            </a:r>
            <a:r>
              <a:rPr lang="en-US" altLang="ko-KR"/>
              <a:t>, </a:t>
            </a:r>
            <a:r>
              <a:rPr lang="ko-KR" altLang="en-US"/>
              <a:t>알루미늄</a:t>
            </a:r>
            <a:r>
              <a:rPr lang="en-US" altLang="ko-KR"/>
              <a:t>, </a:t>
            </a:r>
            <a:r>
              <a:rPr lang="ko-KR" altLang="en-US"/>
              <a:t>철</a:t>
            </a:r>
            <a:r>
              <a:rPr lang="en-US" altLang="ko-KR"/>
              <a:t>, </a:t>
            </a:r>
            <a:r>
              <a:rPr lang="ko-KR" altLang="en-US"/>
              <a:t>칼슘</a:t>
            </a:r>
            <a:r>
              <a:rPr lang="en-US" altLang="ko-KR"/>
              <a:t>, </a:t>
            </a:r>
            <a:r>
              <a:rPr lang="ko-KR" altLang="en-US"/>
              <a:t>나트륨</a:t>
            </a:r>
            <a:r>
              <a:rPr lang="en-US" altLang="ko-KR"/>
              <a:t>, </a:t>
            </a:r>
            <a:r>
              <a:rPr lang="ko-KR" altLang="en-US"/>
              <a:t>칼륨</a:t>
            </a:r>
            <a:r>
              <a:rPr lang="en-US" altLang="ko-KR"/>
              <a:t>, </a:t>
            </a:r>
            <a:r>
              <a:rPr lang="ko-KR" altLang="en-US"/>
              <a:t>마그네슘 </a:t>
            </a:r>
            <a:r>
              <a:rPr lang="en-US" altLang="ko-KR"/>
              <a:t>(</a:t>
            </a:r>
            <a:r>
              <a:rPr lang="ko-KR" altLang="en-US"/>
              <a:t>오시알페카나크마</a:t>
            </a:r>
            <a:r>
              <a:rPr lang="en-US" altLang="ko-KR"/>
              <a:t>)</a:t>
            </a:r>
            <a:endParaRPr lang="ko-KR" altLang="en-US"/>
          </a:p>
          <a:p>
            <a:endParaRPr lang="ko-KR" altLang="en-US"/>
          </a:p>
        </p:txBody>
      </p:sp>
      <p:sp>
        <p:nvSpPr>
          <p:cNvPr id="2765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marL="0" marR="0" lvl="0" indent="0" algn="r" defTabSz="914400" rtl="0" eaLnBrk="1" fontAlgn="base" latinLnBrk="1" hangingPunct="1">
              <a:lnSpc>
                <a:spcPct val="100000"/>
              </a:lnSpc>
              <a:spcBef>
                <a:spcPct val="0"/>
              </a:spcBef>
              <a:spcAft>
                <a:spcPct val="0"/>
              </a:spcAft>
              <a:buClrTx/>
              <a:buSzTx/>
              <a:buFontTx/>
              <a:buNone/>
              <a:tabLst/>
              <a:defRPr/>
            </a:pPr>
            <a:fld id="{B3038055-D930-44EA-97B1-A7EA43A8B826}" type="slidenum">
              <a:rPr kumimoji="1" lang="en-US" altLang="ko-KR" sz="1200" b="0" i="0" u="none" strike="noStrike" kern="1200" cap="none" spc="0" normalizeH="0" baseline="0" noProof="0" smtClean="0">
                <a:ln>
                  <a:noFill/>
                </a:ln>
                <a:solidFill>
                  <a:srgbClr val="000000"/>
                </a:solidFill>
                <a:effectLst/>
                <a:uLnTx/>
                <a:uFillTx/>
                <a:latin typeface="굴림" panose="020B0600000101010101" pitchFamily="50" charset="-127"/>
                <a:ea typeface="굴림" panose="020B0600000101010101" pitchFamily="50"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181</a:t>
            </a:fld>
            <a:endParaRPr kumimoji="1" lang="en-US" altLang="ko-KR" sz="12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Tree>
    <p:extLst>
      <p:ext uri="{BB962C8B-B14F-4D97-AF65-F5344CB8AC3E}">
        <p14:creationId xmlns:p14="http://schemas.microsoft.com/office/powerpoint/2010/main" val="40326241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슬라이드 이미지 개체 틀 1"/>
          <p:cNvSpPr>
            <a:spLocks noGrp="1" noRot="1" noChangeAspect="1" noTextEdit="1"/>
          </p:cNvSpPr>
          <p:nvPr>
            <p:ph type="sldImg"/>
          </p:nvPr>
        </p:nvSpPr>
        <p:spPr>
          <a:ln/>
        </p:spPr>
      </p:sp>
      <p:sp>
        <p:nvSpPr>
          <p:cNvPr id="2969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S : Siemens : unit of electrical conductivity [1/Ohm]</a:t>
            </a:r>
          </a:p>
          <a:p>
            <a:r>
              <a:rPr lang="en-US" altLang="ko-KR"/>
              <a:t>     Named after German Engineer </a:t>
            </a:r>
            <a:r>
              <a:rPr lang="en-US" altLang="ko-KR">
                <a:latin typeface="Times New Roman" panose="02020603050405020304" pitchFamily="18" charset="0"/>
                <a:cs typeface="Times New Roman" panose="02020603050405020304" pitchFamily="18" charset="0"/>
              </a:rPr>
              <a:t>Ernst Werner von Siemens </a:t>
            </a:r>
            <a:endParaRPr lang="en-US" altLang="ko-KR"/>
          </a:p>
          <a:p>
            <a:endParaRPr lang="en-US" altLang="ko-KR"/>
          </a:p>
          <a:p>
            <a:r>
              <a:rPr lang="ko-KR" altLang="en-US"/>
              <a:t>지각의 </a:t>
            </a:r>
            <a:r>
              <a:rPr lang="en-US" altLang="ko-KR"/>
              <a:t>8</a:t>
            </a:r>
            <a:r>
              <a:rPr lang="ko-KR" altLang="en-US"/>
              <a:t>대 구성원소 </a:t>
            </a:r>
            <a:r>
              <a:rPr lang="en-US" altLang="ko-KR"/>
              <a:t>: </a:t>
            </a:r>
            <a:r>
              <a:rPr lang="ko-KR" altLang="en-US"/>
              <a:t>산소</a:t>
            </a:r>
            <a:r>
              <a:rPr lang="en-US" altLang="ko-KR"/>
              <a:t>, </a:t>
            </a:r>
            <a:r>
              <a:rPr lang="ko-KR" altLang="en-US"/>
              <a:t>규소</a:t>
            </a:r>
            <a:r>
              <a:rPr lang="en-US" altLang="ko-KR"/>
              <a:t>, </a:t>
            </a:r>
            <a:r>
              <a:rPr lang="ko-KR" altLang="en-US"/>
              <a:t>알루미늄</a:t>
            </a:r>
            <a:r>
              <a:rPr lang="en-US" altLang="ko-KR"/>
              <a:t>, </a:t>
            </a:r>
            <a:r>
              <a:rPr lang="ko-KR" altLang="en-US"/>
              <a:t>철</a:t>
            </a:r>
            <a:r>
              <a:rPr lang="en-US" altLang="ko-KR"/>
              <a:t>, </a:t>
            </a:r>
            <a:r>
              <a:rPr lang="ko-KR" altLang="en-US"/>
              <a:t>칼슘</a:t>
            </a:r>
            <a:r>
              <a:rPr lang="en-US" altLang="ko-KR"/>
              <a:t>, </a:t>
            </a:r>
            <a:r>
              <a:rPr lang="ko-KR" altLang="en-US"/>
              <a:t>나트륨</a:t>
            </a:r>
            <a:r>
              <a:rPr lang="en-US" altLang="ko-KR"/>
              <a:t>, </a:t>
            </a:r>
            <a:r>
              <a:rPr lang="ko-KR" altLang="en-US"/>
              <a:t>칼륨</a:t>
            </a:r>
            <a:r>
              <a:rPr lang="en-US" altLang="ko-KR"/>
              <a:t>, </a:t>
            </a:r>
            <a:r>
              <a:rPr lang="ko-KR" altLang="en-US"/>
              <a:t>마그네슘 </a:t>
            </a:r>
            <a:r>
              <a:rPr lang="en-US" altLang="ko-KR"/>
              <a:t>(</a:t>
            </a:r>
            <a:r>
              <a:rPr lang="ko-KR" altLang="en-US"/>
              <a:t>오시알페카나크마</a:t>
            </a:r>
            <a:r>
              <a:rPr lang="en-US" altLang="ko-KR"/>
              <a:t>)</a:t>
            </a:r>
            <a:endParaRPr lang="ko-KR" altLang="en-US"/>
          </a:p>
          <a:p>
            <a:endParaRPr lang="ko-KR" altLang="en-US"/>
          </a:p>
        </p:txBody>
      </p:sp>
      <p:sp>
        <p:nvSpPr>
          <p:cNvPr id="2970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marL="0" marR="0" lvl="0" indent="0" algn="r" defTabSz="914400" rtl="0" eaLnBrk="1" fontAlgn="base" latinLnBrk="1" hangingPunct="1">
              <a:lnSpc>
                <a:spcPct val="100000"/>
              </a:lnSpc>
              <a:spcBef>
                <a:spcPct val="0"/>
              </a:spcBef>
              <a:spcAft>
                <a:spcPct val="0"/>
              </a:spcAft>
              <a:buClrTx/>
              <a:buSzTx/>
              <a:buFontTx/>
              <a:buNone/>
              <a:tabLst/>
              <a:defRPr/>
            </a:pPr>
            <a:fld id="{BBDC3117-819D-41E0-9D86-959520250CA3}" type="slidenum">
              <a:rPr kumimoji="1" lang="en-US" altLang="ko-KR" sz="1200" b="0" i="0" u="none" strike="noStrike" kern="1200" cap="none" spc="0" normalizeH="0" baseline="0" noProof="0" smtClean="0">
                <a:ln>
                  <a:noFill/>
                </a:ln>
                <a:solidFill>
                  <a:srgbClr val="000000"/>
                </a:solidFill>
                <a:effectLst/>
                <a:uLnTx/>
                <a:uFillTx/>
                <a:latin typeface="굴림" panose="020B0600000101010101" pitchFamily="50" charset="-127"/>
                <a:ea typeface="굴림" panose="020B0600000101010101" pitchFamily="50"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182</a:t>
            </a:fld>
            <a:endParaRPr kumimoji="1" lang="en-US" altLang="ko-KR" sz="12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Tree>
    <p:extLst>
      <p:ext uri="{BB962C8B-B14F-4D97-AF65-F5344CB8AC3E}">
        <p14:creationId xmlns:p14="http://schemas.microsoft.com/office/powerpoint/2010/main" val="31344036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슬라이드 이미지 개체 틀 1"/>
          <p:cNvSpPr>
            <a:spLocks noGrp="1" noRot="1" noChangeAspect="1" noTextEdit="1"/>
          </p:cNvSpPr>
          <p:nvPr>
            <p:ph type="sldImg"/>
          </p:nvPr>
        </p:nvSpPr>
        <p:spPr>
          <a:ln/>
        </p:spPr>
      </p:sp>
      <p:sp>
        <p:nvSpPr>
          <p:cNvPr id="36867"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dirty="0"/>
              <a:t>11/16</a:t>
            </a:r>
            <a:endParaRPr lang="ko-KR" altLang="en-US" dirty="0"/>
          </a:p>
        </p:txBody>
      </p:sp>
      <p:sp>
        <p:nvSpPr>
          <p:cNvPr id="36868"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marL="0" marR="0" lvl="0" indent="0" algn="r" defTabSz="914400" rtl="0" eaLnBrk="1" fontAlgn="base" latinLnBrk="1" hangingPunct="1">
              <a:lnSpc>
                <a:spcPct val="100000"/>
              </a:lnSpc>
              <a:spcBef>
                <a:spcPct val="0"/>
              </a:spcBef>
              <a:spcAft>
                <a:spcPct val="0"/>
              </a:spcAft>
              <a:buClrTx/>
              <a:buSzTx/>
              <a:buFontTx/>
              <a:buNone/>
              <a:tabLst/>
              <a:defRPr/>
            </a:pPr>
            <a:fld id="{F4D1F2C5-606B-417C-BD2C-D20387D5CDD3}" type="slidenum">
              <a:rPr kumimoji="1" lang="en-US" altLang="ko-KR" sz="1200" b="0" i="0" u="none" strike="noStrike" kern="1200" cap="none" spc="0" normalizeH="0" baseline="0" noProof="0" smtClean="0">
                <a:ln>
                  <a:noFill/>
                </a:ln>
                <a:solidFill>
                  <a:srgbClr val="000000"/>
                </a:solidFill>
                <a:effectLst/>
                <a:uLnTx/>
                <a:uFillTx/>
                <a:latin typeface="굴림" panose="020B0600000101010101" pitchFamily="50" charset="-127"/>
                <a:ea typeface="굴림" panose="020B0600000101010101" pitchFamily="50"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184</a:t>
            </a:fld>
            <a:endParaRPr kumimoji="1" lang="en-US" altLang="ko-KR" sz="12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Tree>
    <p:extLst>
      <p:ext uri="{BB962C8B-B14F-4D97-AF65-F5344CB8AC3E}">
        <p14:creationId xmlns:p14="http://schemas.microsoft.com/office/powerpoint/2010/main" val="8390581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슬라이드 이미지 개체 틀 1"/>
          <p:cNvSpPr>
            <a:spLocks noGrp="1" noRot="1" noChangeAspect="1" noTextEdit="1"/>
          </p:cNvSpPr>
          <p:nvPr>
            <p:ph type="sldImg"/>
          </p:nvPr>
        </p:nvSpPr>
        <p:spPr>
          <a:ln/>
        </p:spPr>
      </p:sp>
      <p:sp>
        <p:nvSpPr>
          <p:cNvPr id="6963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solidFill>
                  <a:srgbClr val="8991FF"/>
                </a:solidFill>
              </a:rPr>
              <a:t>In covalent bonding, atoms still want to achieve a noble gas configuration</a:t>
            </a:r>
          </a:p>
          <a:p>
            <a:r>
              <a:rPr lang="en-US" altLang="ko-KR">
                <a:solidFill>
                  <a:srgbClr val="8991FF"/>
                </a:solidFill>
              </a:rPr>
              <a:t>(the octet rule).</a:t>
            </a:r>
          </a:p>
          <a:p>
            <a:endParaRPr lang="en-US" altLang="ko-KR">
              <a:solidFill>
                <a:srgbClr val="8991FF"/>
              </a:solidFill>
            </a:endParaRPr>
          </a:p>
          <a:p>
            <a:r>
              <a:rPr lang="en-US" altLang="ko-KR">
                <a:solidFill>
                  <a:srgbClr val="8991FF"/>
                </a:solidFill>
              </a:rPr>
              <a:t>But rather than losing or gaining electrons like ionic bonding, atoms now </a:t>
            </a:r>
            <a:r>
              <a:rPr lang="en-US" altLang="ko-KR" b="1">
                <a:solidFill>
                  <a:srgbClr val="8991FF"/>
                </a:solidFill>
              </a:rPr>
              <a:t>share</a:t>
            </a:r>
            <a:r>
              <a:rPr lang="en-US" altLang="ko-KR">
                <a:solidFill>
                  <a:srgbClr val="8991FF"/>
                </a:solidFill>
              </a:rPr>
              <a:t> an electron pair.</a:t>
            </a:r>
          </a:p>
          <a:p>
            <a:endParaRPr lang="ko-KR" altLang="en-US"/>
          </a:p>
        </p:txBody>
      </p:sp>
      <p:sp>
        <p:nvSpPr>
          <p:cNvPr id="6963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686F53E8-A1CB-4563-8BCF-B6ABF7CC0D3E}" type="slidenum">
              <a:rPr lang="en-US" altLang="ko-KR"/>
              <a:pPr>
                <a:spcBef>
                  <a:spcPct val="0"/>
                </a:spcBef>
              </a:pPr>
              <a:t>185</a:t>
            </a:fld>
            <a:endParaRPr lang="en-US" altLang="ko-KR"/>
          </a:p>
        </p:txBody>
      </p:sp>
    </p:spTree>
    <p:extLst>
      <p:ext uri="{BB962C8B-B14F-4D97-AF65-F5344CB8AC3E}">
        <p14:creationId xmlns:p14="http://schemas.microsoft.com/office/powerpoint/2010/main" val="38055690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슬라이드 이미지 개체 틀 1"/>
          <p:cNvSpPr>
            <a:spLocks noGrp="1" noRot="1" noChangeAspect="1" noTextEdit="1"/>
          </p:cNvSpPr>
          <p:nvPr>
            <p:ph type="sldImg"/>
          </p:nvPr>
        </p:nvSpPr>
        <p:spPr>
          <a:ln/>
        </p:spPr>
      </p:sp>
      <p:sp>
        <p:nvSpPr>
          <p:cNvPr id="7373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Electron energy in hydrogen can be obtained between the balance </a:t>
            </a:r>
            <a:r>
              <a:rPr lang="en-US" altLang="ko-KR" u="sng"/>
              <a:t>of electrostatic force </a:t>
            </a:r>
            <a:r>
              <a:rPr lang="en-US" altLang="ko-KR"/>
              <a:t>between charges to the </a:t>
            </a:r>
            <a:r>
              <a:rPr lang="en-US" altLang="ko-KR" u="sng"/>
              <a:t>centripetal force</a:t>
            </a:r>
          </a:p>
          <a:p>
            <a:endParaRPr lang="en-US" altLang="ko-KR" u="sng"/>
          </a:p>
          <a:p>
            <a:r>
              <a:rPr lang="en-US" altLang="ko-KR"/>
              <a:t>n : </a:t>
            </a:r>
            <a:r>
              <a:rPr lang="en-US" altLang="en-US"/>
              <a:t>the principal quantum number - a positive integer : orbital energy (size</a:t>
            </a:r>
          </a:p>
          <a:p>
            <a:r>
              <a:rPr lang="en-US" altLang="en-US"/>
              <a:t>l : the angular momentum quantum number - an integer from 0 to n-1 : shape of orbital (The </a:t>
            </a:r>
            <a:r>
              <a:rPr lang="en-US" altLang="en-US" b="1" i="1">
                <a:latin typeface="Times New Roman" panose="02020603050405020304" pitchFamily="18" charset="0"/>
              </a:rPr>
              <a:t>l</a:t>
            </a:r>
            <a:r>
              <a:rPr lang="en-US" altLang="en-US"/>
              <a:t> values 0, 1, 2, and 3 correspond to s, p, d, and f orbitals, respectively.)</a:t>
            </a:r>
          </a:p>
          <a:p>
            <a:r>
              <a:rPr lang="en-US" altLang="en-US"/>
              <a:t>m : magnetic moment quantum number - an integer from -</a:t>
            </a:r>
            <a:r>
              <a:rPr lang="en-US" altLang="en-US" b="1" i="1">
                <a:latin typeface="Times New Roman" panose="02020603050405020304" pitchFamily="18" charset="0"/>
              </a:rPr>
              <a:t>l</a:t>
            </a:r>
            <a:r>
              <a:rPr lang="en-US" altLang="en-US"/>
              <a:t> to +</a:t>
            </a:r>
            <a:r>
              <a:rPr lang="en-US" altLang="en-US" b="1" i="1">
                <a:latin typeface="Times New Roman" panose="02020603050405020304" pitchFamily="18" charset="0"/>
              </a:rPr>
              <a:t>l : </a:t>
            </a:r>
            <a:r>
              <a:rPr lang="en-US" altLang="en-US"/>
              <a:t>orbital orientation</a:t>
            </a:r>
          </a:p>
          <a:p>
            <a:r>
              <a:rPr lang="en-US" altLang="en-US"/>
              <a:t>s : spin quantum # : + -</a:t>
            </a:r>
            <a:r>
              <a:rPr lang="en-US" altLang="en-US" u="sng"/>
              <a:t>1/2 : </a:t>
            </a:r>
            <a:r>
              <a:rPr lang="en-US" altLang="en-US"/>
              <a:t>direction of e</a:t>
            </a:r>
            <a:r>
              <a:rPr lang="en-US" altLang="en-US" baseline="30000"/>
              <a:t>-</a:t>
            </a:r>
            <a:r>
              <a:rPr lang="en-US" altLang="en-US"/>
              <a:t> spin</a:t>
            </a:r>
          </a:p>
        </p:txBody>
      </p:sp>
      <p:sp>
        <p:nvSpPr>
          <p:cNvPr id="7373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80F344F2-86BC-4CD6-BE7A-0BB509DFF685}" type="slidenum">
              <a:rPr lang="en-US" altLang="ko-KR"/>
              <a:pPr>
                <a:spcBef>
                  <a:spcPct val="0"/>
                </a:spcBef>
              </a:pPr>
              <a:t>186</a:t>
            </a:fld>
            <a:endParaRPr lang="en-US" altLang="ko-KR"/>
          </a:p>
        </p:txBody>
      </p:sp>
    </p:spTree>
    <p:extLst>
      <p:ext uri="{BB962C8B-B14F-4D97-AF65-F5344CB8AC3E}">
        <p14:creationId xmlns:p14="http://schemas.microsoft.com/office/powerpoint/2010/main" val="15364014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슬라이드 이미지 개체 틀 1"/>
          <p:cNvSpPr>
            <a:spLocks noGrp="1" noRot="1" noChangeAspect="1" noTextEdit="1"/>
          </p:cNvSpPr>
          <p:nvPr>
            <p:ph type="sldImg"/>
          </p:nvPr>
        </p:nvSpPr>
        <p:spPr>
          <a:ln/>
        </p:spPr>
      </p:sp>
      <p:sp>
        <p:nvSpPr>
          <p:cNvPr id="7577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7578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5EC2BF71-30BB-492C-9866-1575B1F8A285}" type="slidenum">
              <a:rPr lang="en-US" altLang="ko-KR"/>
              <a:pPr>
                <a:spcBef>
                  <a:spcPct val="0"/>
                </a:spcBef>
              </a:pPr>
              <a:t>187</a:t>
            </a:fld>
            <a:endParaRPr lang="en-US" altLang="ko-KR"/>
          </a:p>
        </p:txBody>
      </p:sp>
    </p:spTree>
    <p:extLst>
      <p:ext uri="{BB962C8B-B14F-4D97-AF65-F5344CB8AC3E}">
        <p14:creationId xmlns:p14="http://schemas.microsoft.com/office/powerpoint/2010/main" val="246635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19</a:t>
            </a:fld>
            <a:endParaRPr lang="ko-KR" altLang="en-US"/>
          </a:p>
        </p:txBody>
      </p:sp>
    </p:spTree>
    <p:extLst>
      <p:ext uri="{BB962C8B-B14F-4D97-AF65-F5344CB8AC3E}">
        <p14:creationId xmlns:p14="http://schemas.microsoft.com/office/powerpoint/2010/main" val="178595245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슬라이드 이미지 개체 틀 1"/>
          <p:cNvSpPr>
            <a:spLocks noGrp="1" noRot="1" noChangeAspect="1" noTextEdit="1"/>
          </p:cNvSpPr>
          <p:nvPr>
            <p:ph type="sldImg"/>
          </p:nvPr>
        </p:nvSpPr>
        <p:spPr>
          <a:ln/>
        </p:spPr>
      </p:sp>
      <p:sp>
        <p:nvSpPr>
          <p:cNvPr id="77827"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i="1" dirty="0"/>
              <a:t>Fermi energy</a:t>
            </a:r>
            <a:r>
              <a:rPr lang="en-US" altLang="ko-KR" dirty="0"/>
              <a:t> is the energy of the highest occupied state</a:t>
            </a:r>
            <a:endParaRPr lang="en-US" altLang="ko-KR" dirty="0">
              <a:latin typeface="Times New Roman" panose="02020603050405020304" pitchFamily="18" charset="0"/>
              <a:cs typeface="Times New Roman" panose="02020603050405020304" pitchFamily="18" charset="0"/>
            </a:endParaRPr>
          </a:p>
          <a:p>
            <a:endParaRPr lang="en-US" altLang="ko-KR" dirty="0">
              <a:latin typeface="Times New Roman" panose="02020603050405020304" pitchFamily="18" charset="0"/>
              <a:cs typeface="Times New Roman" panose="02020603050405020304" pitchFamily="18" charset="0"/>
            </a:endParaRPr>
          </a:p>
          <a:p>
            <a:r>
              <a:rPr lang="en-US" altLang="ko-KR" dirty="0">
                <a:latin typeface="Times New Roman" panose="02020603050405020304" pitchFamily="18" charset="0"/>
                <a:cs typeface="Times New Roman" panose="02020603050405020304" pitchFamily="18" charset="0"/>
              </a:rPr>
              <a:t>work function is the minimum energy needed to remove an electron from a solid to a point immediately outside the solid surface </a:t>
            </a:r>
          </a:p>
          <a:p>
            <a:r>
              <a:rPr lang="en-US" altLang="ko-KR" dirty="0">
                <a:latin typeface="Times New Roman" panose="02020603050405020304" pitchFamily="18" charset="0"/>
                <a:cs typeface="Times New Roman" panose="02020603050405020304" pitchFamily="18" charset="0"/>
              </a:rPr>
              <a:t>or energy needed to move an electron from the Fermi level into vacuum</a:t>
            </a:r>
            <a:endParaRPr lang="ko-KR" altLang="en-US" dirty="0">
              <a:latin typeface="Times New Roman" panose="02020603050405020304" pitchFamily="18" charset="0"/>
              <a:cs typeface="Times New Roman" panose="02020603050405020304" pitchFamily="18" charset="0"/>
            </a:endParaRPr>
          </a:p>
          <a:p>
            <a:endParaRPr lang="en-US" altLang="ko-KR" dirty="0"/>
          </a:p>
          <a:p>
            <a:r>
              <a:rPr lang="en-US" altLang="ko-KR" dirty="0"/>
              <a:t>Work function can be measured by photoelectron spectroscopy (UPS : ultraviolet </a:t>
            </a:r>
            <a:r>
              <a:rPr lang="en-US" altLang="ko-KR" dirty="0" err="1"/>
              <a:t>photoelectronic</a:t>
            </a:r>
            <a:r>
              <a:rPr lang="en-US" altLang="ko-KR" dirty="0"/>
              <a:t> spectroscopy)</a:t>
            </a:r>
          </a:p>
          <a:p>
            <a:r>
              <a:rPr lang="en-US" altLang="ko-KR" dirty="0"/>
              <a:t>   </a:t>
            </a:r>
            <a:r>
              <a:rPr kumimoji="0" lang="en-US" altLang="ko-KR" b="1" dirty="0" err="1">
                <a:solidFill>
                  <a:srgbClr val="000000"/>
                </a:solidFill>
                <a:latin typeface="Symbol" panose="05050102010706020507" pitchFamily="18" charset="2"/>
                <a:cs typeface="Times New Roman" panose="02020603050405020304" pitchFamily="18" charset="0"/>
              </a:rPr>
              <a:t>Φ+Ek</a:t>
            </a:r>
            <a:r>
              <a:rPr kumimoji="0" lang="en-US" altLang="ko-KR" b="1" dirty="0">
                <a:solidFill>
                  <a:srgbClr val="000000"/>
                </a:solidFill>
                <a:latin typeface="Symbol" panose="05050102010706020507" pitchFamily="18" charset="2"/>
                <a:cs typeface="Times New Roman" panose="02020603050405020304" pitchFamily="18" charset="0"/>
              </a:rPr>
              <a:t> = E(light) = </a:t>
            </a:r>
            <a:r>
              <a:rPr kumimoji="0" lang="en-US" altLang="ko-KR" b="1" dirty="0" err="1">
                <a:solidFill>
                  <a:srgbClr val="000000"/>
                </a:solidFill>
                <a:latin typeface="Symbol" panose="05050102010706020507" pitchFamily="18" charset="2"/>
                <a:cs typeface="Times New Roman" panose="02020603050405020304" pitchFamily="18" charset="0"/>
              </a:rPr>
              <a:t>hv</a:t>
            </a:r>
            <a:endParaRPr lang="ko-KR" altLang="en-US" dirty="0"/>
          </a:p>
        </p:txBody>
      </p:sp>
      <p:sp>
        <p:nvSpPr>
          <p:cNvPr id="77828"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E8727708-A88A-4776-B8AD-1F70EBD5D6DA}" type="slidenum">
              <a:rPr lang="en-US" altLang="ko-KR"/>
              <a:pPr>
                <a:spcBef>
                  <a:spcPct val="0"/>
                </a:spcBef>
              </a:pPr>
              <a:t>188</a:t>
            </a:fld>
            <a:endParaRPr lang="en-US" altLang="ko-KR"/>
          </a:p>
        </p:txBody>
      </p:sp>
    </p:spTree>
    <p:extLst>
      <p:ext uri="{BB962C8B-B14F-4D97-AF65-F5344CB8AC3E}">
        <p14:creationId xmlns:p14="http://schemas.microsoft.com/office/powerpoint/2010/main" val="8709095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슬라이드 이미지 개체 틀 1"/>
          <p:cNvSpPr>
            <a:spLocks noGrp="1" noRot="1" noChangeAspect="1" noTextEdit="1"/>
          </p:cNvSpPr>
          <p:nvPr>
            <p:ph type="sldImg"/>
          </p:nvPr>
        </p:nvSpPr>
        <p:spPr>
          <a:ln/>
        </p:spPr>
      </p:sp>
      <p:sp>
        <p:nvSpPr>
          <p:cNvPr id="7987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7987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78FED3D4-D068-48B4-9330-1BEB752D3FBB}" type="slidenum">
              <a:rPr lang="en-US" altLang="ko-KR"/>
              <a:pPr>
                <a:spcBef>
                  <a:spcPct val="0"/>
                </a:spcBef>
              </a:pPr>
              <a:t>189</a:t>
            </a:fld>
            <a:endParaRPr lang="en-US" altLang="ko-KR"/>
          </a:p>
        </p:txBody>
      </p:sp>
    </p:spTree>
    <p:extLst>
      <p:ext uri="{BB962C8B-B14F-4D97-AF65-F5344CB8AC3E}">
        <p14:creationId xmlns:p14="http://schemas.microsoft.com/office/powerpoint/2010/main" val="382371535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슬라이드 이미지 개체 틀 1"/>
          <p:cNvSpPr>
            <a:spLocks noGrp="1" noRot="1" noChangeAspect="1" noTextEdit="1"/>
          </p:cNvSpPr>
          <p:nvPr>
            <p:ph type="sldImg"/>
          </p:nvPr>
        </p:nvSpPr>
        <p:spPr>
          <a:ln/>
        </p:spPr>
      </p:sp>
      <p:sp>
        <p:nvSpPr>
          <p:cNvPr id="10035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0035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446CF42B-A1AE-412A-B05D-77E275C9F8FF}" type="slidenum">
              <a:rPr lang="en-US" altLang="ko-KR"/>
              <a:pPr>
                <a:spcBef>
                  <a:spcPct val="0"/>
                </a:spcBef>
              </a:pPr>
              <a:t>190</a:t>
            </a:fld>
            <a:endParaRPr lang="en-US" altLang="ko-KR"/>
          </a:p>
        </p:txBody>
      </p:sp>
    </p:spTree>
    <p:extLst>
      <p:ext uri="{BB962C8B-B14F-4D97-AF65-F5344CB8AC3E}">
        <p14:creationId xmlns:p14="http://schemas.microsoft.com/office/powerpoint/2010/main" val="205771040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슬라이드 이미지 개체 틀 1"/>
          <p:cNvSpPr>
            <a:spLocks noGrp="1" noRot="1" noChangeAspect="1" noTextEdit="1"/>
          </p:cNvSpPr>
          <p:nvPr>
            <p:ph type="sldImg"/>
          </p:nvPr>
        </p:nvSpPr>
        <p:spPr>
          <a:ln/>
        </p:spPr>
      </p:sp>
      <p:sp>
        <p:nvSpPr>
          <p:cNvPr id="10445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10445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1B914981-72C9-4C3C-876B-CC5A686E9D56}" type="slidenum">
              <a:rPr lang="en-US" altLang="ko-KR"/>
              <a:pPr>
                <a:spcBef>
                  <a:spcPct val="0"/>
                </a:spcBef>
              </a:pPr>
              <a:t>191</a:t>
            </a:fld>
            <a:endParaRPr lang="en-US" altLang="ko-KR"/>
          </a:p>
        </p:txBody>
      </p:sp>
    </p:spTree>
    <p:extLst>
      <p:ext uri="{BB962C8B-B14F-4D97-AF65-F5344CB8AC3E}">
        <p14:creationId xmlns:p14="http://schemas.microsoft.com/office/powerpoint/2010/main" val="284319864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192</a:t>
            </a:fld>
            <a:endParaRPr lang="ko-KR" altLang="en-US"/>
          </a:p>
        </p:txBody>
      </p:sp>
    </p:spTree>
    <p:extLst>
      <p:ext uri="{BB962C8B-B14F-4D97-AF65-F5344CB8AC3E}">
        <p14:creationId xmlns:p14="http://schemas.microsoft.com/office/powerpoint/2010/main" val="37716984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슬라이드 이미지 개체 틀 1"/>
          <p:cNvSpPr>
            <a:spLocks noGrp="1" noRot="1" noChangeAspect="1" noTextEdit="1"/>
          </p:cNvSpPr>
          <p:nvPr>
            <p:ph type="sldImg"/>
          </p:nvPr>
        </p:nvSpPr>
        <p:spPr>
          <a:ln/>
        </p:spPr>
      </p:sp>
      <p:sp>
        <p:nvSpPr>
          <p:cNvPr id="10649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pPr>
            <a:endParaRPr lang="ko-KR" altLang="en-US"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0650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802E681E-E7A9-431E-99D5-4E42F33FCA66}" type="slidenum">
              <a:rPr lang="en-US" altLang="ko-KR"/>
              <a:pPr>
                <a:spcBef>
                  <a:spcPct val="0"/>
                </a:spcBef>
              </a:pPr>
              <a:t>193</a:t>
            </a:fld>
            <a:endParaRPr lang="en-US" altLang="ko-KR"/>
          </a:p>
        </p:txBody>
      </p:sp>
    </p:spTree>
    <p:extLst>
      <p:ext uri="{BB962C8B-B14F-4D97-AF65-F5344CB8AC3E}">
        <p14:creationId xmlns:p14="http://schemas.microsoft.com/office/powerpoint/2010/main" val="326126140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슬라이드 이미지 개체 틀 1"/>
          <p:cNvSpPr>
            <a:spLocks noGrp="1" noRot="1" noChangeAspect="1" noTextEdit="1"/>
          </p:cNvSpPr>
          <p:nvPr>
            <p:ph type="sldImg"/>
          </p:nvPr>
        </p:nvSpPr>
        <p:spPr>
          <a:ln/>
        </p:spPr>
      </p:sp>
      <p:sp>
        <p:nvSpPr>
          <p:cNvPr id="11059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buFont typeface="Wingdings" panose="05000000000000000000" pitchFamily="2" charset="2"/>
              <a:buChar char="§"/>
            </a:pP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Fermi-Dirac distribution : electron in solid</a:t>
            </a:r>
          </a:p>
          <a:p>
            <a:pPr marL="0" lvl="2" defTabSz="1211763">
              <a:spcBef>
                <a:spcPct val="20000"/>
              </a:spcBef>
              <a:buFont typeface="Wingdings" panose="05000000000000000000" pitchFamily="2" charset="2"/>
              <a:buChar char="§"/>
            </a:pP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Maxwell-Boltzmann distribution</a:t>
            </a:r>
            <a:r>
              <a:rPr lang="ko-KR" altLang="en-US"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a:t>
            </a: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a:t>
            </a:r>
          </a:p>
          <a:p>
            <a:pPr marL="0" lvl="2" defTabSz="1211763">
              <a:spcBef>
                <a:spcPct val="20000"/>
              </a:spcBef>
            </a:pP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 classical particle (gas)</a:t>
            </a:r>
          </a:p>
          <a:p>
            <a:pPr marL="0" lvl="2" defTabSz="1211763">
              <a:spcBef>
                <a:spcPct val="20000"/>
              </a:spcBef>
              <a:buFont typeface="Wingdings" panose="05000000000000000000" pitchFamily="2" charset="2"/>
              <a:buChar char="§"/>
            </a:pP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Bose-Einstein distribution</a:t>
            </a:r>
            <a:r>
              <a:rPr lang="ko-KR" altLang="en-US"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a:t>
            </a: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 photon</a:t>
            </a:r>
            <a:endParaRPr lang="ko-KR" altLang="en-US"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1059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F48895C2-19E9-4DFC-89BD-89182483CAC9}" type="slidenum">
              <a:rPr lang="en-US" altLang="ko-KR"/>
              <a:pPr>
                <a:spcBef>
                  <a:spcPct val="0"/>
                </a:spcBef>
              </a:pPr>
              <a:t>194</a:t>
            </a:fld>
            <a:endParaRPr lang="en-US" altLang="ko-KR"/>
          </a:p>
        </p:txBody>
      </p:sp>
    </p:spTree>
    <p:extLst>
      <p:ext uri="{BB962C8B-B14F-4D97-AF65-F5344CB8AC3E}">
        <p14:creationId xmlns:p14="http://schemas.microsoft.com/office/powerpoint/2010/main" val="41161169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슬라이드 이미지 개체 틀 1"/>
          <p:cNvSpPr>
            <a:spLocks noGrp="1" noRot="1" noChangeAspect="1" noTextEdit="1"/>
          </p:cNvSpPr>
          <p:nvPr>
            <p:ph type="sldImg"/>
          </p:nvPr>
        </p:nvSpPr>
        <p:spPr>
          <a:ln/>
        </p:spPr>
      </p:sp>
      <p:sp>
        <p:nvSpPr>
          <p:cNvPr id="11264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pPr>
            <a:endParaRPr lang="ko-KR" altLang="en-US"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1264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A4D69CD3-E595-47B7-BCDB-2585F5B0897F}" type="slidenum">
              <a:rPr lang="en-US" altLang="ko-KR"/>
              <a:pPr>
                <a:spcBef>
                  <a:spcPct val="0"/>
                </a:spcBef>
              </a:pPr>
              <a:t>195</a:t>
            </a:fld>
            <a:endParaRPr lang="en-US" altLang="ko-KR"/>
          </a:p>
        </p:txBody>
      </p:sp>
    </p:spTree>
    <p:extLst>
      <p:ext uri="{BB962C8B-B14F-4D97-AF65-F5344CB8AC3E}">
        <p14:creationId xmlns:p14="http://schemas.microsoft.com/office/powerpoint/2010/main" val="32857109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슬라이드 이미지 개체 틀 1"/>
          <p:cNvSpPr>
            <a:spLocks noGrp="1" noRot="1" noChangeAspect="1" noTextEdit="1"/>
          </p:cNvSpPr>
          <p:nvPr>
            <p:ph type="sldImg"/>
          </p:nvPr>
        </p:nvSpPr>
        <p:spPr>
          <a:ln/>
        </p:spPr>
      </p:sp>
      <p:sp>
        <p:nvSpPr>
          <p:cNvPr id="12288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pPr>
            <a:r>
              <a:rPr lang="en-US" altLang="ko-KR"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11/24</a:t>
            </a:r>
            <a:endParaRPr lang="ko-KR" altLang="en-US" sz="1900" dirty="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2288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C201A572-3437-4BAC-9205-B92E14DDC616}" type="slidenum">
              <a:rPr lang="en-US" altLang="ko-KR"/>
              <a:pPr>
                <a:spcBef>
                  <a:spcPct val="0"/>
                </a:spcBef>
              </a:pPr>
              <a:t>196</a:t>
            </a:fld>
            <a:endParaRPr lang="en-US" altLang="ko-KR"/>
          </a:p>
        </p:txBody>
      </p:sp>
    </p:spTree>
    <p:extLst>
      <p:ext uri="{BB962C8B-B14F-4D97-AF65-F5344CB8AC3E}">
        <p14:creationId xmlns:p14="http://schemas.microsoft.com/office/powerpoint/2010/main" val="24008341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슬라이드 이미지 개체 틀 1"/>
          <p:cNvSpPr>
            <a:spLocks noGrp="1" noRot="1" noChangeAspect="1" noTextEdit="1"/>
          </p:cNvSpPr>
          <p:nvPr>
            <p:ph type="sldImg"/>
          </p:nvPr>
        </p:nvSpPr>
        <p:spPr>
          <a:ln/>
        </p:spPr>
      </p:sp>
      <p:sp>
        <p:nvSpPr>
          <p:cNvPr id="12493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pPr>
            <a:r>
              <a:rPr lang="en-US" altLang="ko-KR"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Variation of Ef with temperature and doping concentration</a:t>
            </a:r>
            <a:endParaRPr lang="ko-KR" altLang="en-US"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2493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7893EE27-11A0-454E-953F-BDF91CDB764A}" type="slidenum">
              <a:rPr lang="en-US" altLang="ko-KR"/>
              <a:pPr>
                <a:spcBef>
                  <a:spcPct val="0"/>
                </a:spcBef>
              </a:pPr>
              <a:t>197</a:t>
            </a:fld>
            <a:endParaRPr lang="en-US" altLang="ko-KR"/>
          </a:p>
        </p:txBody>
      </p:sp>
    </p:spTree>
    <p:extLst>
      <p:ext uri="{BB962C8B-B14F-4D97-AF65-F5344CB8AC3E}">
        <p14:creationId xmlns:p14="http://schemas.microsoft.com/office/powerpoint/2010/main" val="10931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20</a:t>
            </a:fld>
            <a:endParaRPr lang="ko-KR" altLang="en-US"/>
          </a:p>
        </p:txBody>
      </p:sp>
    </p:spTree>
    <p:extLst>
      <p:ext uri="{BB962C8B-B14F-4D97-AF65-F5344CB8AC3E}">
        <p14:creationId xmlns:p14="http://schemas.microsoft.com/office/powerpoint/2010/main" val="42724495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슬라이드 이미지 개체 틀 1"/>
          <p:cNvSpPr>
            <a:spLocks noGrp="1" noRot="1" noChangeAspect="1" noTextEdit="1"/>
          </p:cNvSpPr>
          <p:nvPr>
            <p:ph type="sldImg"/>
          </p:nvPr>
        </p:nvSpPr>
        <p:spPr>
          <a:ln/>
        </p:spPr>
      </p:sp>
      <p:sp>
        <p:nvSpPr>
          <p:cNvPr id="12697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pPr>
            <a:r>
              <a:rPr lang="en-US" altLang="ko-KR"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Mass action law</a:t>
            </a:r>
          </a:p>
          <a:p>
            <a:pPr marL="0" lvl="2" defTabSz="1211763">
              <a:spcBef>
                <a:spcPct val="20000"/>
              </a:spcBef>
            </a:pPr>
            <a:r>
              <a:rPr lang="en-US" altLang="ko-KR"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np=ni2 is valid for both intrinsic and extrinsic semiconductors under thermal equilibrium condition.</a:t>
            </a:r>
          </a:p>
          <a:p>
            <a:pPr marL="0" lvl="2" defTabSz="1211763">
              <a:spcBef>
                <a:spcPct val="20000"/>
              </a:spcBef>
            </a:pPr>
            <a:r>
              <a:rPr lang="en-US" altLang="ko-KR"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In an extrinsic semiconductors, the Fermi level moves toward either the bottom of the conduction band or the top of the valance band.</a:t>
            </a:r>
          </a:p>
          <a:p>
            <a:pPr marL="0" lvl="2" defTabSz="1211763">
              <a:spcBef>
                <a:spcPct val="20000"/>
              </a:spcBef>
            </a:pPr>
            <a:r>
              <a:rPr lang="en-US" altLang="ko-KR"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rPr>
              <a:t>Either p-type carriers will then dominate, but the product of the two types of carriers will remain constant at a given temperature.</a:t>
            </a:r>
            <a:endParaRPr lang="ko-KR" altLang="en-US"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2698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EB2E6242-BAE2-43AA-9247-658714ACD23B}" type="slidenum">
              <a:rPr lang="en-US" altLang="ko-KR"/>
              <a:pPr>
                <a:spcBef>
                  <a:spcPct val="0"/>
                </a:spcBef>
              </a:pPr>
              <a:t>198</a:t>
            </a:fld>
            <a:endParaRPr lang="en-US" altLang="ko-KR"/>
          </a:p>
        </p:txBody>
      </p:sp>
    </p:spTree>
    <p:extLst>
      <p:ext uri="{BB962C8B-B14F-4D97-AF65-F5344CB8AC3E}">
        <p14:creationId xmlns:p14="http://schemas.microsoft.com/office/powerpoint/2010/main" val="23485129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슬라이드 이미지 개체 틀 1"/>
          <p:cNvSpPr>
            <a:spLocks noGrp="1" noRot="1" noChangeAspect="1" noTextEdit="1"/>
          </p:cNvSpPr>
          <p:nvPr>
            <p:ph type="sldImg"/>
          </p:nvPr>
        </p:nvSpPr>
        <p:spPr>
          <a:ln/>
        </p:spPr>
      </p:sp>
      <p:sp>
        <p:nvSpPr>
          <p:cNvPr id="139267"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2" defTabSz="1211763">
              <a:spcBef>
                <a:spcPct val="20000"/>
              </a:spcBef>
            </a:pPr>
            <a:endParaRPr lang="ko-KR" altLang="en-US" sz="1900">
              <a:latin typeface="Times New Roman" panose="02020603050405020304" pitchFamily="18" charset="0"/>
              <a:ea typeface="굴림체" panose="020B0609000101010101" pitchFamily="49" charset="-127"/>
              <a:cs typeface="Times New Roman" panose="02020603050405020304" pitchFamily="18" charset="0"/>
              <a:sym typeface="Wingdings" panose="05000000000000000000" pitchFamily="2" charset="2"/>
            </a:endParaRPr>
          </a:p>
        </p:txBody>
      </p:sp>
      <p:sp>
        <p:nvSpPr>
          <p:cNvPr id="139268"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D47EB4DE-F697-4B23-8764-AA67ECB128AB}" type="slidenum">
              <a:rPr lang="en-US" altLang="ko-KR"/>
              <a:pPr>
                <a:spcBef>
                  <a:spcPct val="0"/>
                </a:spcBef>
              </a:pPr>
              <a:t>199</a:t>
            </a:fld>
            <a:endParaRPr lang="en-US" altLang="ko-KR"/>
          </a:p>
        </p:txBody>
      </p:sp>
    </p:spTree>
    <p:extLst>
      <p:ext uri="{BB962C8B-B14F-4D97-AF65-F5344CB8AC3E}">
        <p14:creationId xmlns:p14="http://schemas.microsoft.com/office/powerpoint/2010/main" val="36494168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200</a:t>
            </a:fld>
            <a:endParaRPr lang="ko-KR" altLang="en-US" dirty="0"/>
          </a:p>
        </p:txBody>
      </p:sp>
    </p:spTree>
    <p:extLst>
      <p:ext uri="{BB962C8B-B14F-4D97-AF65-F5344CB8AC3E}">
        <p14:creationId xmlns:p14="http://schemas.microsoft.com/office/powerpoint/2010/main" val="45716281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슬라이드 이미지 개체 틀 1"/>
          <p:cNvSpPr>
            <a:spLocks noGrp="1" noRot="1" noChangeAspect="1" noTextEdit="1"/>
          </p:cNvSpPr>
          <p:nvPr>
            <p:ph type="sldImg"/>
          </p:nvPr>
        </p:nvSpPr>
        <p:spPr>
          <a:ln/>
        </p:spPr>
      </p:sp>
      <p:sp>
        <p:nvSpPr>
          <p:cNvPr id="20480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480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29BBDF96-BF75-45D1-9DC9-69E11D85C7F3}" type="slidenum">
              <a:rPr lang="en-US" altLang="ko-KR"/>
              <a:pPr>
                <a:spcBef>
                  <a:spcPct val="0"/>
                </a:spcBef>
              </a:pPr>
              <a:t>201</a:t>
            </a:fld>
            <a:endParaRPr lang="en-US" altLang="ko-KR"/>
          </a:p>
        </p:txBody>
      </p:sp>
    </p:spTree>
    <p:extLst>
      <p:ext uri="{BB962C8B-B14F-4D97-AF65-F5344CB8AC3E}">
        <p14:creationId xmlns:p14="http://schemas.microsoft.com/office/powerpoint/2010/main" val="22235960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슬라이드 이미지 개체 틀 1"/>
          <p:cNvSpPr>
            <a:spLocks noGrp="1" noRot="1" noChangeAspect="1" noTextEdit="1"/>
          </p:cNvSpPr>
          <p:nvPr>
            <p:ph type="sldImg"/>
          </p:nvPr>
        </p:nvSpPr>
        <p:spPr>
          <a:ln/>
        </p:spPr>
      </p:sp>
      <p:sp>
        <p:nvSpPr>
          <p:cNvPr id="20685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685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7A799A76-42A1-4730-8E72-04580BD0A6B3}" type="slidenum">
              <a:rPr lang="en-US" altLang="ko-KR"/>
              <a:pPr>
                <a:spcBef>
                  <a:spcPct val="0"/>
                </a:spcBef>
              </a:pPr>
              <a:t>202</a:t>
            </a:fld>
            <a:endParaRPr lang="en-US" altLang="ko-KR"/>
          </a:p>
        </p:txBody>
      </p:sp>
    </p:spTree>
    <p:extLst>
      <p:ext uri="{BB962C8B-B14F-4D97-AF65-F5344CB8AC3E}">
        <p14:creationId xmlns:p14="http://schemas.microsoft.com/office/powerpoint/2010/main" val="352880771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슬라이드 이미지 개체 틀 1"/>
          <p:cNvSpPr>
            <a:spLocks noGrp="1" noRot="1" noChangeAspect="1" noTextEdit="1"/>
          </p:cNvSpPr>
          <p:nvPr>
            <p:ph type="sldImg"/>
          </p:nvPr>
        </p:nvSpPr>
        <p:spPr>
          <a:ln/>
        </p:spPr>
      </p:sp>
      <p:sp>
        <p:nvSpPr>
          <p:cNvPr id="20889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0890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DEB74981-294D-4FF6-B53D-39A17054D00B}" type="slidenum">
              <a:rPr lang="en-US" altLang="ko-KR"/>
              <a:pPr>
                <a:spcBef>
                  <a:spcPct val="0"/>
                </a:spcBef>
              </a:pPr>
              <a:t>203</a:t>
            </a:fld>
            <a:endParaRPr lang="en-US" altLang="ko-KR"/>
          </a:p>
        </p:txBody>
      </p:sp>
    </p:spTree>
    <p:extLst>
      <p:ext uri="{BB962C8B-B14F-4D97-AF65-F5344CB8AC3E}">
        <p14:creationId xmlns:p14="http://schemas.microsoft.com/office/powerpoint/2010/main" val="132189553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슬라이드 이미지 개체 틀 1"/>
          <p:cNvSpPr>
            <a:spLocks noGrp="1" noRot="1" noChangeAspect="1" noTextEdit="1"/>
          </p:cNvSpPr>
          <p:nvPr>
            <p:ph type="sldImg"/>
          </p:nvPr>
        </p:nvSpPr>
        <p:spPr>
          <a:ln/>
        </p:spPr>
      </p:sp>
      <p:sp>
        <p:nvSpPr>
          <p:cNvPr id="21299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21299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898A6FEB-5DB1-4C4C-A8AF-9D13D772C07B}" type="slidenum">
              <a:rPr lang="en-US" altLang="ko-KR"/>
              <a:pPr>
                <a:spcBef>
                  <a:spcPct val="0"/>
                </a:spcBef>
              </a:pPr>
              <a:t>204</a:t>
            </a:fld>
            <a:endParaRPr lang="en-US" altLang="ko-KR"/>
          </a:p>
        </p:txBody>
      </p:sp>
    </p:spTree>
    <p:extLst>
      <p:ext uri="{BB962C8B-B14F-4D97-AF65-F5344CB8AC3E}">
        <p14:creationId xmlns:p14="http://schemas.microsoft.com/office/powerpoint/2010/main" val="132109285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슬라이드 이미지 개체 틀 1"/>
          <p:cNvSpPr>
            <a:spLocks noGrp="1" noRot="1" noChangeAspect="1" noTextEdit="1"/>
          </p:cNvSpPr>
          <p:nvPr>
            <p:ph type="sldImg"/>
          </p:nvPr>
        </p:nvSpPr>
        <p:spPr>
          <a:ln/>
        </p:spPr>
      </p:sp>
      <p:sp>
        <p:nvSpPr>
          <p:cNvPr id="25395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a:t>Depletion approximation</a:t>
            </a:r>
            <a:r>
              <a:rPr lang="ko-KR" altLang="en-US"/>
              <a:t>을 확실히 하고 넘어갈 것</a:t>
            </a:r>
          </a:p>
        </p:txBody>
      </p:sp>
      <p:sp>
        <p:nvSpPr>
          <p:cNvPr id="25395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16B4070A-B4D8-4AA6-A6A0-30E73AF55850}" type="slidenum">
              <a:rPr lang="en-US" altLang="ko-KR"/>
              <a:pPr>
                <a:spcBef>
                  <a:spcPct val="0"/>
                </a:spcBef>
              </a:pPr>
              <a:t>205</a:t>
            </a:fld>
            <a:endParaRPr lang="en-US" altLang="ko-KR"/>
          </a:p>
        </p:txBody>
      </p:sp>
    </p:spTree>
    <p:extLst>
      <p:ext uri="{BB962C8B-B14F-4D97-AF65-F5344CB8AC3E}">
        <p14:creationId xmlns:p14="http://schemas.microsoft.com/office/powerpoint/2010/main" val="15125483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슬라이드 이미지 개체 틀 1"/>
          <p:cNvSpPr>
            <a:spLocks noGrp="1" noRot="1" noChangeAspect="1" noTextEdit="1"/>
          </p:cNvSpPr>
          <p:nvPr>
            <p:ph type="sldImg"/>
          </p:nvPr>
        </p:nvSpPr>
        <p:spPr>
          <a:ln/>
        </p:spPr>
      </p:sp>
      <p:sp>
        <p:nvSpPr>
          <p:cNvPr id="30720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0720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ECBFF38A-2B6C-437F-859F-FC9975C088FA}" type="slidenum">
              <a:rPr lang="en-US" altLang="ko-KR"/>
              <a:pPr>
                <a:spcBef>
                  <a:spcPct val="0"/>
                </a:spcBef>
              </a:pPr>
              <a:t>206</a:t>
            </a:fld>
            <a:endParaRPr lang="en-US" altLang="ko-KR"/>
          </a:p>
        </p:txBody>
      </p:sp>
    </p:spTree>
    <p:extLst>
      <p:ext uri="{BB962C8B-B14F-4D97-AF65-F5344CB8AC3E}">
        <p14:creationId xmlns:p14="http://schemas.microsoft.com/office/powerpoint/2010/main" val="412075673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슬라이드 이미지 개체 틀 1"/>
          <p:cNvSpPr>
            <a:spLocks noGrp="1" noRot="1" noChangeAspect="1" noTextEdit="1"/>
          </p:cNvSpPr>
          <p:nvPr>
            <p:ph type="sldImg"/>
          </p:nvPr>
        </p:nvSpPr>
        <p:spPr>
          <a:ln/>
        </p:spPr>
      </p:sp>
      <p:sp>
        <p:nvSpPr>
          <p:cNvPr id="30925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0925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CBC1DCB4-42F5-4957-9C21-AB1D859A8EAC}" type="slidenum">
              <a:rPr lang="en-US" altLang="ko-KR"/>
              <a:pPr>
                <a:spcBef>
                  <a:spcPct val="0"/>
                </a:spcBef>
              </a:pPr>
              <a:t>207</a:t>
            </a:fld>
            <a:endParaRPr lang="en-US" altLang="ko-KR"/>
          </a:p>
        </p:txBody>
      </p:sp>
    </p:spTree>
    <p:extLst>
      <p:ext uri="{BB962C8B-B14F-4D97-AF65-F5344CB8AC3E}">
        <p14:creationId xmlns:p14="http://schemas.microsoft.com/office/powerpoint/2010/main" val="90804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21</a:t>
            </a:fld>
            <a:endParaRPr lang="ko-KR" altLang="en-US"/>
          </a:p>
        </p:txBody>
      </p:sp>
    </p:spTree>
    <p:extLst>
      <p:ext uri="{BB962C8B-B14F-4D97-AF65-F5344CB8AC3E}">
        <p14:creationId xmlns:p14="http://schemas.microsoft.com/office/powerpoint/2010/main" val="256372228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슬라이드 이미지 개체 틀 1"/>
          <p:cNvSpPr>
            <a:spLocks noGrp="1" noRot="1" noChangeAspect="1" noTextEdit="1"/>
          </p:cNvSpPr>
          <p:nvPr>
            <p:ph type="sldImg"/>
          </p:nvPr>
        </p:nvSpPr>
        <p:spPr>
          <a:ln/>
        </p:spPr>
      </p:sp>
      <p:sp>
        <p:nvSpPr>
          <p:cNvPr id="31129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1130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194FF637-4A49-4E08-B2BD-F5D9F98DE2AA}" type="slidenum">
              <a:rPr lang="en-US" altLang="ko-KR"/>
              <a:pPr>
                <a:spcBef>
                  <a:spcPct val="0"/>
                </a:spcBef>
              </a:pPr>
              <a:t>208</a:t>
            </a:fld>
            <a:endParaRPr lang="en-US" altLang="ko-KR"/>
          </a:p>
        </p:txBody>
      </p:sp>
    </p:spTree>
    <p:extLst>
      <p:ext uri="{BB962C8B-B14F-4D97-AF65-F5344CB8AC3E}">
        <p14:creationId xmlns:p14="http://schemas.microsoft.com/office/powerpoint/2010/main" val="147594545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슬라이드 이미지 개체 틀 1"/>
          <p:cNvSpPr>
            <a:spLocks noGrp="1" noRot="1" noChangeAspect="1" noTextEdit="1"/>
          </p:cNvSpPr>
          <p:nvPr>
            <p:ph type="sldImg"/>
          </p:nvPr>
        </p:nvSpPr>
        <p:spPr>
          <a:ln/>
        </p:spPr>
      </p:sp>
      <p:sp>
        <p:nvSpPr>
          <p:cNvPr id="31539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dirty="0"/>
              <a:t>In the early days of semiconductor technology, rectifying contacts were made simply by pressing wires against the semiconductor surfaces.</a:t>
            </a:r>
          </a:p>
          <a:p>
            <a:r>
              <a:rPr lang="en-US" altLang="ko-KR" dirty="0" err="1"/>
              <a:t>Schottky</a:t>
            </a:r>
            <a:r>
              <a:rPr lang="en-US" altLang="ko-KR" dirty="0"/>
              <a:t> diode is well suited for densely packed IC because of easy and simple fabrication process.</a:t>
            </a:r>
            <a:endParaRPr lang="ko-KR" altLang="en-US"/>
          </a:p>
        </p:txBody>
      </p:sp>
      <p:sp>
        <p:nvSpPr>
          <p:cNvPr id="31539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67DF04D6-9449-4C93-8A4C-2C84C4C1BF27}" type="slidenum">
              <a:rPr lang="en-US" altLang="ko-KR"/>
              <a:pPr>
                <a:spcBef>
                  <a:spcPct val="0"/>
                </a:spcBef>
              </a:pPr>
              <a:t>209</a:t>
            </a:fld>
            <a:endParaRPr lang="en-US" altLang="ko-KR"/>
          </a:p>
        </p:txBody>
      </p:sp>
    </p:spTree>
    <p:extLst>
      <p:ext uri="{BB962C8B-B14F-4D97-AF65-F5344CB8AC3E}">
        <p14:creationId xmlns:p14="http://schemas.microsoft.com/office/powerpoint/2010/main" val="406160602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슬라이드 이미지 개체 틀 1"/>
          <p:cNvSpPr>
            <a:spLocks noGrp="1" noRot="1" noChangeAspect="1" noTextEdit="1"/>
          </p:cNvSpPr>
          <p:nvPr>
            <p:ph type="sldImg"/>
          </p:nvPr>
        </p:nvSpPr>
        <p:spPr>
          <a:ln/>
        </p:spPr>
      </p:sp>
      <p:sp>
        <p:nvSpPr>
          <p:cNvPr id="31744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1744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D3F823F1-DA43-47D9-956C-87DC35879A03}" type="slidenum">
              <a:rPr lang="en-US" altLang="ko-KR"/>
              <a:pPr>
                <a:spcBef>
                  <a:spcPct val="0"/>
                </a:spcBef>
              </a:pPr>
              <a:t>210</a:t>
            </a:fld>
            <a:endParaRPr lang="en-US" altLang="ko-KR"/>
          </a:p>
        </p:txBody>
      </p:sp>
    </p:spTree>
    <p:extLst>
      <p:ext uri="{BB962C8B-B14F-4D97-AF65-F5344CB8AC3E}">
        <p14:creationId xmlns:p14="http://schemas.microsoft.com/office/powerpoint/2010/main" val="33934385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슬라이드 이미지 개체 틀 1"/>
          <p:cNvSpPr>
            <a:spLocks noGrp="1" noRot="1" noChangeAspect="1" noTextEdit="1"/>
          </p:cNvSpPr>
          <p:nvPr>
            <p:ph type="sldImg"/>
          </p:nvPr>
        </p:nvSpPr>
        <p:spPr>
          <a:ln/>
        </p:spPr>
      </p:sp>
      <p:sp>
        <p:nvSpPr>
          <p:cNvPr id="32153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2154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D01A5385-D427-4045-96A8-8C97DCD61415}" type="slidenum">
              <a:rPr lang="en-US" altLang="ko-KR"/>
              <a:pPr>
                <a:spcBef>
                  <a:spcPct val="0"/>
                </a:spcBef>
              </a:pPr>
              <a:t>211</a:t>
            </a:fld>
            <a:endParaRPr lang="en-US" altLang="ko-KR"/>
          </a:p>
        </p:txBody>
      </p:sp>
    </p:spTree>
    <p:extLst>
      <p:ext uri="{BB962C8B-B14F-4D97-AF65-F5344CB8AC3E}">
        <p14:creationId xmlns:p14="http://schemas.microsoft.com/office/powerpoint/2010/main" val="240698245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슬라이드 이미지 개체 틀 1"/>
          <p:cNvSpPr>
            <a:spLocks noGrp="1" noRot="1" noChangeAspect="1" noTextEdit="1"/>
          </p:cNvSpPr>
          <p:nvPr>
            <p:ph type="sldImg"/>
          </p:nvPr>
        </p:nvSpPr>
        <p:spPr>
          <a:ln/>
        </p:spPr>
      </p:sp>
      <p:sp>
        <p:nvSpPr>
          <p:cNvPr id="34816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a:t>진공관의 특징</a:t>
            </a:r>
            <a:endParaRPr lang="en-US" altLang="ko-KR"/>
          </a:p>
          <a:p>
            <a:endParaRPr lang="en-US" altLang="ko-KR"/>
          </a:p>
          <a:p>
            <a:r>
              <a:rPr lang="ko-KR" altLang="en-US"/>
              <a:t>장점</a:t>
            </a:r>
            <a:endParaRPr lang="en-US" altLang="ko-KR"/>
          </a:p>
          <a:p>
            <a:r>
              <a:rPr lang="ko-KR" altLang="en-US"/>
              <a:t>캐리어 이동도가 높다</a:t>
            </a:r>
            <a:r>
              <a:rPr lang="en-US" altLang="ko-KR"/>
              <a:t>. (</a:t>
            </a:r>
            <a:r>
              <a:rPr lang="ko-KR" altLang="en-US"/>
              <a:t>자유 공간 안의 전자</a:t>
            </a:r>
            <a:r>
              <a:rPr lang="en-US" altLang="ko-KR"/>
              <a:t>) </a:t>
            </a:r>
          </a:p>
          <a:p>
            <a:r>
              <a:rPr lang="ko-KR" altLang="en-US"/>
              <a:t>구조에 따라서는 높은 내압을 확보할 수 있다</a:t>
            </a:r>
            <a:r>
              <a:rPr lang="en-US" altLang="ko-KR"/>
              <a:t>. </a:t>
            </a:r>
          </a:p>
          <a:p>
            <a:r>
              <a:rPr lang="ko-KR" altLang="en-US"/>
              <a:t>구조가 단순하고</a:t>
            </a:r>
            <a:r>
              <a:rPr lang="en-US" altLang="ko-KR"/>
              <a:t>, </a:t>
            </a:r>
            <a:r>
              <a:rPr lang="ko-KR" altLang="en-US"/>
              <a:t>절연 파괴 등에 따른 불가역 손상이 적다</a:t>
            </a:r>
            <a:r>
              <a:rPr lang="en-US" altLang="ko-KR"/>
              <a:t>. </a:t>
            </a:r>
          </a:p>
          <a:p>
            <a:r>
              <a:rPr lang="ko-KR" altLang="en-US"/>
              <a:t>단점</a:t>
            </a:r>
            <a:endParaRPr lang="en-US" altLang="ko-KR"/>
          </a:p>
          <a:p>
            <a:r>
              <a:rPr lang="ko-KR" altLang="en-US"/>
              <a:t>원리적으로 열전자원</a:t>
            </a:r>
            <a:r>
              <a:rPr lang="en-US" altLang="ko-KR"/>
              <a:t>(</a:t>
            </a:r>
            <a:r>
              <a:rPr lang="ko-KR" altLang="en-US"/>
              <a:t>필라멘트나 히터</a:t>
            </a:r>
            <a:r>
              <a:rPr lang="en-US" altLang="ko-KR"/>
              <a:t>)</a:t>
            </a:r>
            <a:r>
              <a:rPr lang="ko-KR" altLang="en-US"/>
              <a:t>이 필요해서 소비 전력이 크고</a:t>
            </a:r>
            <a:r>
              <a:rPr lang="en-US" altLang="ko-KR"/>
              <a:t>, </a:t>
            </a:r>
            <a:r>
              <a:rPr lang="ko-KR" altLang="en-US"/>
              <a:t>열이 많이 난다</a:t>
            </a:r>
            <a:r>
              <a:rPr lang="en-US" altLang="ko-KR"/>
              <a:t>. </a:t>
            </a:r>
          </a:p>
          <a:p>
            <a:r>
              <a:rPr lang="ko-KR" altLang="en-US"/>
              <a:t>열전자원의 수명이 비교적 짧다</a:t>
            </a:r>
            <a:r>
              <a:rPr lang="en-US" altLang="ko-KR"/>
              <a:t>. (</a:t>
            </a:r>
            <a:r>
              <a:rPr lang="ko-KR" altLang="en-US"/>
              <a:t>수천 시간 정도</a:t>
            </a:r>
            <a:r>
              <a:rPr lang="en-US" altLang="ko-KR"/>
              <a:t>) </a:t>
            </a:r>
          </a:p>
          <a:p>
            <a:r>
              <a:rPr lang="ko-KR" altLang="en-US"/>
              <a:t>크기를 줄이기 쉽지 않고 내진성에 문제가 있다</a:t>
            </a:r>
            <a:r>
              <a:rPr lang="en-US" altLang="ko-KR"/>
              <a:t>. </a:t>
            </a:r>
          </a:p>
          <a:p>
            <a:r>
              <a:rPr lang="ko-KR" altLang="en-US"/>
              <a:t>트랜지스터에 견주어 소자 단가가 비싸다</a:t>
            </a:r>
          </a:p>
          <a:p>
            <a:endParaRPr lang="ko-KR" altLang="en-US"/>
          </a:p>
        </p:txBody>
      </p:sp>
      <p:sp>
        <p:nvSpPr>
          <p:cNvPr id="34816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51F6AC85-1508-4186-8361-C0B023C45159}" type="slidenum">
              <a:rPr lang="en-US" altLang="ko-KR"/>
              <a:pPr>
                <a:spcBef>
                  <a:spcPct val="0"/>
                </a:spcBef>
              </a:pPr>
              <a:t>212</a:t>
            </a:fld>
            <a:endParaRPr lang="en-US" altLang="ko-KR"/>
          </a:p>
        </p:txBody>
      </p:sp>
    </p:spTree>
    <p:extLst>
      <p:ext uri="{BB962C8B-B14F-4D97-AF65-F5344CB8AC3E}">
        <p14:creationId xmlns:p14="http://schemas.microsoft.com/office/powerpoint/2010/main" val="35319704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슬라이드 이미지 개체 틀 1"/>
          <p:cNvSpPr>
            <a:spLocks noGrp="1" noRot="1" noChangeAspect="1" noTextEdit="1"/>
          </p:cNvSpPr>
          <p:nvPr>
            <p:ph type="sldImg"/>
          </p:nvPr>
        </p:nvSpPr>
        <p:spPr>
          <a:ln/>
        </p:spPr>
      </p:sp>
      <p:sp>
        <p:nvSpPr>
          <p:cNvPr id="35021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5021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39B3E9DB-5DB6-4455-B051-5F98EE1D841F}" type="slidenum">
              <a:rPr lang="en-US" altLang="ko-KR"/>
              <a:pPr>
                <a:spcBef>
                  <a:spcPct val="0"/>
                </a:spcBef>
              </a:pPr>
              <a:t>213</a:t>
            </a:fld>
            <a:endParaRPr lang="en-US" altLang="ko-KR"/>
          </a:p>
        </p:txBody>
      </p:sp>
    </p:spTree>
    <p:extLst>
      <p:ext uri="{BB962C8B-B14F-4D97-AF65-F5344CB8AC3E}">
        <p14:creationId xmlns:p14="http://schemas.microsoft.com/office/powerpoint/2010/main" val="33204573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슬라이드 이미지 개체 틀 1"/>
          <p:cNvSpPr>
            <a:spLocks noGrp="1" noRot="1" noChangeAspect="1" noTextEdit="1"/>
          </p:cNvSpPr>
          <p:nvPr>
            <p:ph type="sldImg"/>
          </p:nvPr>
        </p:nvSpPr>
        <p:spPr>
          <a:ln/>
        </p:spPr>
      </p:sp>
      <p:sp>
        <p:nvSpPr>
          <p:cNvPr id="35225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5226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4D6A28A9-586B-47ED-BB7A-7A5D3C5FB1DF}" type="slidenum">
              <a:rPr lang="en-US" altLang="ko-KR"/>
              <a:pPr>
                <a:spcBef>
                  <a:spcPct val="0"/>
                </a:spcBef>
              </a:pPr>
              <a:t>214</a:t>
            </a:fld>
            <a:endParaRPr lang="en-US" altLang="ko-KR"/>
          </a:p>
        </p:txBody>
      </p:sp>
    </p:spTree>
    <p:extLst>
      <p:ext uri="{BB962C8B-B14F-4D97-AF65-F5344CB8AC3E}">
        <p14:creationId xmlns:p14="http://schemas.microsoft.com/office/powerpoint/2010/main" val="399948638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슬라이드 이미지 개체 틀 1"/>
          <p:cNvSpPr>
            <a:spLocks noGrp="1" noRot="1" noChangeAspect="1" noTextEdit="1"/>
          </p:cNvSpPr>
          <p:nvPr>
            <p:ph type="sldImg"/>
          </p:nvPr>
        </p:nvSpPr>
        <p:spPr>
          <a:ln/>
        </p:spPr>
      </p:sp>
      <p:sp>
        <p:nvSpPr>
          <p:cNvPr id="354307"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54308"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E65E841E-CB5B-45C7-AE84-FA3A0D0E19F4}" type="slidenum">
              <a:rPr lang="en-US" altLang="ko-KR"/>
              <a:pPr>
                <a:spcBef>
                  <a:spcPct val="0"/>
                </a:spcBef>
              </a:pPr>
              <a:t>215</a:t>
            </a:fld>
            <a:endParaRPr lang="en-US" altLang="ko-KR"/>
          </a:p>
        </p:txBody>
      </p:sp>
    </p:spTree>
    <p:extLst>
      <p:ext uri="{BB962C8B-B14F-4D97-AF65-F5344CB8AC3E}">
        <p14:creationId xmlns:p14="http://schemas.microsoft.com/office/powerpoint/2010/main" val="181537043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슬라이드 이미지 개체 틀 1"/>
          <p:cNvSpPr>
            <a:spLocks noGrp="1" noRot="1" noChangeAspect="1" noTextEdit="1"/>
          </p:cNvSpPr>
          <p:nvPr>
            <p:ph type="sldImg"/>
          </p:nvPr>
        </p:nvSpPr>
        <p:spPr>
          <a:ln/>
        </p:spPr>
      </p:sp>
      <p:sp>
        <p:nvSpPr>
          <p:cNvPr id="456707"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56708"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1FAC4A69-7DE9-44D6-800D-D58551B68161}" type="slidenum">
              <a:rPr lang="en-US" altLang="ko-KR"/>
              <a:pPr>
                <a:spcBef>
                  <a:spcPct val="0"/>
                </a:spcBef>
              </a:pPr>
              <a:t>216</a:t>
            </a:fld>
            <a:endParaRPr lang="en-US" altLang="ko-KR"/>
          </a:p>
        </p:txBody>
      </p:sp>
    </p:spTree>
    <p:extLst>
      <p:ext uri="{BB962C8B-B14F-4D97-AF65-F5344CB8AC3E}">
        <p14:creationId xmlns:p14="http://schemas.microsoft.com/office/powerpoint/2010/main" val="218171769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슬라이드 이미지 개체 틀 1"/>
          <p:cNvSpPr>
            <a:spLocks noGrp="1" noRot="1" noChangeAspect="1" noTextEdit="1"/>
          </p:cNvSpPr>
          <p:nvPr>
            <p:ph type="sldImg"/>
          </p:nvPr>
        </p:nvSpPr>
        <p:spPr>
          <a:ln/>
        </p:spPr>
      </p:sp>
      <p:sp>
        <p:nvSpPr>
          <p:cNvPr id="35635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5635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9DAE3BC5-67D2-4131-9EBC-A2B20F4031D6}" type="slidenum">
              <a:rPr lang="en-US" altLang="ko-KR"/>
              <a:pPr>
                <a:spcBef>
                  <a:spcPct val="0"/>
                </a:spcBef>
              </a:pPr>
              <a:t>217</a:t>
            </a:fld>
            <a:endParaRPr lang="en-US" altLang="ko-KR"/>
          </a:p>
        </p:txBody>
      </p:sp>
    </p:spTree>
    <p:extLst>
      <p:ext uri="{BB962C8B-B14F-4D97-AF65-F5344CB8AC3E}">
        <p14:creationId xmlns:p14="http://schemas.microsoft.com/office/powerpoint/2010/main" val="374012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22</a:t>
            </a:fld>
            <a:endParaRPr lang="ko-KR" altLang="en-US"/>
          </a:p>
        </p:txBody>
      </p:sp>
    </p:spTree>
    <p:extLst>
      <p:ext uri="{BB962C8B-B14F-4D97-AF65-F5344CB8AC3E}">
        <p14:creationId xmlns:p14="http://schemas.microsoft.com/office/powerpoint/2010/main" val="322899525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슬라이드 이미지 개체 틀 1"/>
          <p:cNvSpPr>
            <a:spLocks noGrp="1" noRot="1" noChangeAspect="1" noTextEdit="1"/>
          </p:cNvSpPr>
          <p:nvPr>
            <p:ph type="sldImg"/>
          </p:nvPr>
        </p:nvSpPr>
        <p:spPr>
          <a:ln/>
        </p:spPr>
      </p:sp>
      <p:sp>
        <p:nvSpPr>
          <p:cNvPr id="35840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35840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91C19668-9971-4A15-90DB-A7E24238C414}" type="slidenum">
              <a:rPr lang="en-US" altLang="ko-KR"/>
              <a:pPr>
                <a:spcBef>
                  <a:spcPct val="0"/>
                </a:spcBef>
              </a:pPr>
              <a:t>218</a:t>
            </a:fld>
            <a:endParaRPr lang="en-US" altLang="ko-KR"/>
          </a:p>
        </p:txBody>
      </p:sp>
    </p:spTree>
    <p:extLst>
      <p:ext uri="{BB962C8B-B14F-4D97-AF65-F5344CB8AC3E}">
        <p14:creationId xmlns:p14="http://schemas.microsoft.com/office/powerpoint/2010/main" val="406748610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슬라이드 이미지 개체 틀 1"/>
          <p:cNvSpPr>
            <a:spLocks noGrp="1" noRot="1" noChangeAspect="1" noTextEdit="1"/>
          </p:cNvSpPr>
          <p:nvPr>
            <p:ph type="sldImg"/>
          </p:nvPr>
        </p:nvSpPr>
        <p:spPr>
          <a:ln/>
        </p:spPr>
      </p:sp>
      <p:sp>
        <p:nvSpPr>
          <p:cNvPr id="41779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1779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57DE0753-8AEF-4E61-8237-C569B776E8A8}" type="slidenum">
              <a:rPr lang="en-US" altLang="ko-KR"/>
              <a:pPr>
                <a:spcBef>
                  <a:spcPct val="0"/>
                </a:spcBef>
              </a:pPr>
              <a:t>219</a:t>
            </a:fld>
            <a:endParaRPr lang="en-US" altLang="ko-KR"/>
          </a:p>
        </p:txBody>
      </p:sp>
    </p:spTree>
    <p:extLst>
      <p:ext uri="{BB962C8B-B14F-4D97-AF65-F5344CB8AC3E}">
        <p14:creationId xmlns:p14="http://schemas.microsoft.com/office/powerpoint/2010/main" val="18588441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슬라이드 이미지 개체 틀 1"/>
          <p:cNvSpPr>
            <a:spLocks noGrp="1" noRot="1" noChangeAspect="1" noTextEdit="1"/>
          </p:cNvSpPr>
          <p:nvPr>
            <p:ph type="sldImg"/>
          </p:nvPr>
        </p:nvSpPr>
        <p:spPr>
          <a:ln/>
        </p:spPr>
      </p:sp>
      <p:sp>
        <p:nvSpPr>
          <p:cNvPr id="41984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1984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E5924446-E267-4FED-B1CB-2B526F66FF1F}" type="slidenum">
              <a:rPr lang="en-US" altLang="ko-KR"/>
              <a:pPr>
                <a:spcBef>
                  <a:spcPct val="0"/>
                </a:spcBef>
              </a:pPr>
              <a:t>220</a:t>
            </a:fld>
            <a:endParaRPr lang="en-US" altLang="ko-KR"/>
          </a:p>
        </p:txBody>
      </p:sp>
    </p:spTree>
    <p:extLst>
      <p:ext uri="{BB962C8B-B14F-4D97-AF65-F5344CB8AC3E}">
        <p14:creationId xmlns:p14="http://schemas.microsoft.com/office/powerpoint/2010/main" val="377572712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슬라이드 이미지 개체 틀 1"/>
          <p:cNvSpPr>
            <a:spLocks noGrp="1" noRot="1" noChangeAspect="1" noTextEdit="1"/>
          </p:cNvSpPr>
          <p:nvPr>
            <p:ph type="sldImg"/>
          </p:nvPr>
        </p:nvSpPr>
        <p:spPr>
          <a:ln/>
        </p:spPr>
      </p:sp>
      <p:sp>
        <p:nvSpPr>
          <p:cNvPr id="42189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2189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94FF6262-1F1F-4E7D-BBF5-464CF0071CA3}" type="slidenum">
              <a:rPr lang="en-US" altLang="ko-KR"/>
              <a:pPr>
                <a:spcBef>
                  <a:spcPct val="0"/>
                </a:spcBef>
              </a:pPr>
              <a:t>221</a:t>
            </a:fld>
            <a:endParaRPr lang="en-US" altLang="ko-KR"/>
          </a:p>
        </p:txBody>
      </p:sp>
    </p:spTree>
    <p:extLst>
      <p:ext uri="{BB962C8B-B14F-4D97-AF65-F5344CB8AC3E}">
        <p14:creationId xmlns:p14="http://schemas.microsoft.com/office/powerpoint/2010/main" val="145972370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슬라이드 이미지 개체 틀 1"/>
          <p:cNvSpPr>
            <a:spLocks noGrp="1" noRot="1" noChangeAspect="1" noTextEdit="1"/>
          </p:cNvSpPr>
          <p:nvPr>
            <p:ph type="sldImg"/>
          </p:nvPr>
        </p:nvSpPr>
        <p:spPr>
          <a:ln/>
        </p:spPr>
      </p:sp>
      <p:sp>
        <p:nvSpPr>
          <p:cNvPr id="45875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5875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494EAE7D-AACD-40A7-9688-AA3AD1C4246D}" type="slidenum">
              <a:rPr lang="en-US" altLang="ko-KR"/>
              <a:pPr>
                <a:spcBef>
                  <a:spcPct val="0"/>
                </a:spcBef>
              </a:pPr>
              <a:t>222</a:t>
            </a:fld>
            <a:endParaRPr lang="en-US" altLang="ko-KR"/>
          </a:p>
        </p:txBody>
      </p:sp>
    </p:spTree>
    <p:extLst>
      <p:ext uri="{BB962C8B-B14F-4D97-AF65-F5344CB8AC3E}">
        <p14:creationId xmlns:p14="http://schemas.microsoft.com/office/powerpoint/2010/main" val="319303152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슬라이드 이미지 개체 틀 1"/>
          <p:cNvSpPr>
            <a:spLocks noGrp="1" noRot="1" noChangeAspect="1" noTextEdit="1"/>
          </p:cNvSpPr>
          <p:nvPr>
            <p:ph type="sldImg"/>
          </p:nvPr>
        </p:nvSpPr>
        <p:spPr>
          <a:ln/>
        </p:spPr>
      </p:sp>
      <p:sp>
        <p:nvSpPr>
          <p:cNvPr id="460803"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ko-KR" altLang="en-US" dirty="0"/>
              <a:t>전극에 전자가 쌓이면서 </a:t>
            </a:r>
            <a:r>
              <a:rPr lang="ko-KR" altLang="en-US" dirty="0" err="1"/>
              <a:t>페르미</a:t>
            </a:r>
            <a:r>
              <a:rPr lang="ko-KR" altLang="en-US"/>
              <a:t> 에너지를 밀어올림</a:t>
            </a:r>
          </a:p>
        </p:txBody>
      </p:sp>
      <p:sp>
        <p:nvSpPr>
          <p:cNvPr id="460804"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3ECED7A8-7EFC-4954-9E4B-BCD0799BC064}" type="slidenum">
              <a:rPr lang="en-US" altLang="ko-KR"/>
              <a:pPr>
                <a:spcBef>
                  <a:spcPct val="0"/>
                </a:spcBef>
              </a:pPr>
              <a:t>223</a:t>
            </a:fld>
            <a:endParaRPr lang="en-US" altLang="ko-KR"/>
          </a:p>
        </p:txBody>
      </p:sp>
    </p:spTree>
    <p:extLst>
      <p:ext uri="{BB962C8B-B14F-4D97-AF65-F5344CB8AC3E}">
        <p14:creationId xmlns:p14="http://schemas.microsoft.com/office/powerpoint/2010/main" val="140018633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슬라이드 이미지 개체 틀 1"/>
          <p:cNvSpPr>
            <a:spLocks noGrp="1" noRot="1" noChangeAspect="1" noTextEdit="1"/>
          </p:cNvSpPr>
          <p:nvPr>
            <p:ph type="sldImg"/>
          </p:nvPr>
        </p:nvSpPr>
        <p:spPr>
          <a:ln/>
        </p:spPr>
      </p:sp>
      <p:sp>
        <p:nvSpPr>
          <p:cNvPr id="462851"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dirty="0"/>
          </a:p>
        </p:txBody>
      </p:sp>
      <p:sp>
        <p:nvSpPr>
          <p:cNvPr id="462852"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2E17442B-B9B6-45D4-937D-2B5A70260DE5}" type="slidenum">
              <a:rPr lang="en-US" altLang="ko-KR"/>
              <a:pPr>
                <a:spcBef>
                  <a:spcPct val="0"/>
                </a:spcBef>
              </a:pPr>
              <a:t>224</a:t>
            </a:fld>
            <a:endParaRPr lang="en-US" altLang="ko-KR"/>
          </a:p>
        </p:txBody>
      </p:sp>
    </p:spTree>
    <p:extLst>
      <p:ext uri="{BB962C8B-B14F-4D97-AF65-F5344CB8AC3E}">
        <p14:creationId xmlns:p14="http://schemas.microsoft.com/office/powerpoint/2010/main" val="352047164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슬라이드 이미지 개체 틀 1"/>
          <p:cNvSpPr>
            <a:spLocks noGrp="1" noRot="1" noChangeAspect="1" noTextEdit="1"/>
          </p:cNvSpPr>
          <p:nvPr>
            <p:ph type="sldImg"/>
          </p:nvPr>
        </p:nvSpPr>
        <p:spPr>
          <a:ln/>
        </p:spPr>
      </p:sp>
      <p:sp>
        <p:nvSpPr>
          <p:cNvPr id="464899"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64900"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4E0A869B-65DF-4EC1-938C-8CD49374DC15}" type="slidenum">
              <a:rPr lang="en-US" altLang="ko-KR"/>
              <a:pPr>
                <a:spcBef>
                  <a:spcPct val="0"/>
                </a:spcBef>
              </a:pPr>
              <a:t>225</a:t>
            </a:fld>
            <a:endParaRPr lang="en-US" altLang="ko-KR"/>
          </a:p>
        </p:txBody>
      </p:sp>
    </p:spTree>
    <p:extLst>
      <p:ext uri="{BB962C8B-B14F-4D97-AF65-F5344CB8AC3E}">
        <p14:creationId xmlns:p14="http://schemas.microsoft.com/office/powerpoint/2010/main" val="136094594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227</a:t>
            </a:fld>
            <a:endParaRPr lang="ko-KR" altLang="en-US"/>
          </a:p>
        </p:txBody>
      </p:sp>
    </p:spTree>
    <p:extLst>
      <p:ext uri="{BB962C8B-B14F-4D97-AF65-F5344CB8AC3E}">
        <p14:creationId xmlns:p14="http://schemas.microsoft.com/office/powerpoint/2010/main" val="21800126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228</a:t>
            </a:fld>
            <a:endParaRPr lang="ko-KR" altLang="en-US" dirty="0"/>
          </a:p>
        </p:txBody>
      </p:sp>
    </p:spTree>
    <p:extLst>
      <p:ext uri="{BB962C8B-B14F-4D97-AF65-F5344CB8AC3E}">
        <p14:creationId xmlns:p14="http://schemas.microsoft.com/office/powerpoint/2010/main" val="2824530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23</a:t>
            </a:fld>
            <a:endParaRPr lang="ko-KR" altLang="en-US"/>
          </a:p>
        </p:txBody>
      </p:sp>
    </p:spTree>
    <p:extLst>
      <p:ext uri="{BB962C8B-B14F-4D97-AF65-F5344CB8AC3E}">
        <p14:creationId xmlns:p14="http://schemas.microsoft.com/office/powerpoint/2010/main" val="323876975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229</a:t>
            </a:fld>
            <a:endParaRPr lang="ko-KR" altLang="en-US"/>
          </a:p>
        </p:txBody>
      </p:sp>
    </p:spTree>
    <p:extLst>
      <p:ext uri="{BB962C8B-B14F-4D97-AF65-F5344CB8AC3E}">
        <p14:creationId xmlns:p14="http://schemas.microsoft.com/office/powerpoint/2010/main" val="4238411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230</a:t>
            </a:fld>
            <a:endParaRPr lang="ko-KR" altLang="en-US"/>
          </a:p>
        </p:txBody>
      </p:sp>
    </p:spTree>
    <p:extLst>
      <p:ext uri="{BB962C8B-B14F-4D97-AF65-F5344CB8AC3E}">
        <p14:creationId xmlns:p14="http://schemas.microsoft.com/office/powerpoint/2010/main" val="118072271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231</a:t>
            </a:fld>
            <a:endParaRPr lang="ko-KR" altLang="en-US"/>
          </a:p>
        </p:txBody>
      </p:sp>
    </p:spTree>
    <p:extLst>
      <p:ext uri="{BB962C8B-B14F-4D97-AF65-F5344CB8AC3E}">
        <p14:creationId xmlns:p14="http://schemas.microsoft.com/office/powerpoint/2010/main" val="67738442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슬라이드 이미지 개체 틀 1"/>
          <p:cNvSpPr>
            <a:spLocks noGrp="1" noRot="1" noChangeAspect="1" noTextEdit="1"/>
          </p:cNvSpPr>
          <p:nvPr>
            <p:ph type="sldImg"/>
          </p:nvPr>
        </p:nvSpPr>
        <p:spPr>
          <a:ln/>
        </p:spPr>
      </p:sp>
      <p:sp>
        <p:nvSpPr>
          <p:cNvPr id="44035" name="슬라이드 노트 개체 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en-US"/>
          </a:p>
        </p:txBody>
      </p:sp>
      <p:sp>
        <p:nvSpPr>
          <p:cNvPr id="44036" name="슬라이드 번호 개체 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16947" indent="-275749"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02995"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544193"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1985391" indent="-220599"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426589"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867787"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308985"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750183" indent="-220599"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marL="0" marR="0" lvl="0" indent="0" algn="r" defTabSz="914400" rtl="0" eaLnBrk="1" fontAlgn="base" latinLnBrk="1" hangingPunct="1">
              <a:lnSpc>
                <a:spcPct val="100000"/>
              </a:lnSpc>
              <a:spcBef>
                <a:spcPct val="0"/>
              </a:spcBef>
              <a:spcAft>
                <a:spcPct val="0"/>
              </a:spcAft>
              <a:buClrTx/>
              <a:buSzTx/>
              <a:buFontTx/>
              <a:buNone/>
              <a:tabLst/>
              <a:defRPr/>
            </a:pPr>
            <a:fld id="{0936D332-586B-4C6B-8397-E6BFFAEAE88E}" type="slidenum">
              <a:rPr kumimoji="1" lang="en-US" altLang="ko-KR" sz="1200" b="0" i="0" u="none" strike="noStrike" kern="1200" cap="none" spc="0" normalizeH="0" baseline="0" noProof="0" smtClean="0">
                <a:ln>
                  <a:noFill/>
                </a:ln>
                <a:solidFill>
                  <a:srgbClr val="000000"/>
                </a:solidFill>
                <a:effectLst/>
                <a:uLnTx/>
                <a:uFillTx/>
                <a:latin typeface="굴림" panose="020B0600000101010101" pitchFamily="50" charset="-127"/>
                <a:ea typeface="굴림" panose="020B0600000101010101" pitchFamily="50" charset="-127"/>
                <a:cs typeface="+mn-cs"/>
              </a:rPr>
              <a:pPr marL="0" marR="0" lvl="0" indent="0" algn="r" defTabSz="914400" rtl="0" eaLnBrk="1" fontAlgn="base" latinLnBrk="1" hangingPunct="1">
                <a:lnSpc>
                  <a:spcPct val="100000"/>
                </a:lnSpc>
                <a:spcBef>
                  <a:spcPct val="0"/>
                </a:spcBef>
                <a:spcAft>
                  <a:spcPct val="0"/>
                </a:spcAft>
                <a:buClrTx/>
                <a:buSzTx/>
                <a:buFontTx/>
                <a:buNone/>
                <a:tabLst/>
                <a:defRPr/>
              </a:pPr>
              <a:t>234</a:t>
            </a:fld>
            <a:endParaRPr kumimoji="1" lang="en-US" altLang="ko-KR" sz="12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Tree>
    <p:extLst>
      <p:ext uri="{BB962C8B-B14F-4D97-AF65-F5344CB8AC3E}">
        <p14:creationId xmlns:p14="http://schemas.microsoft.com/office/powerpoint/2010/main" val="96563221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235</a:t>
            </a:fld>
            <a:endParaRPr lang="ko-KR" altLang="en-US" dirty="0"/>
          </a:p>
        </p:txBody>
      </p:sp>
    </p:spTree>
    <p:extLst>
      <p:ext uri="{BB962C8B-B14F-4D97-AF65-F5344CB8AC3E}">
        <p14:creationId xmlns:p14="http://schemas.microsoft.com/office/powerpoint/2010/main" val="78941730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236</a:t>
            </a:fld>
            <a:endParaRPr lang="ko-KR" altLang="en-US" dirty="0"/>
          </a:p>
        </p:txBody>
      </p:sp>
    </p:spTree>
    <p:extLst>
      <p:ext uri="{BB962C8B-B14F-4D97-AF65-F5344CB8AC3E}">
        <p14:creationId xmlns:p14="http://schemas.microsoft.com/office/powerpoint/2010/main" val="219826137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237</a:t>
            </a:fld>
            <a:endParaRPr lang="ko-KR" altLang="en-US" dirty="0"/>
          </a:p>
        </p:txBody>
      </p:sp>
    </p:spTree>
    <p:extLst>
      <p:ext uri="{BB962C8B-B14F-4D97-AF65-F5344CB8AC3E}">
        <p14:creationId xmlns:p14="http://schemas.microsoft.com/office/powerpoint/2010/main" val="36845378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238</a:t>
            </a:fld>
            <a:endParaRPr lang="ko-KR" altLang="en-US" dirty="0"/>
          </a:p>
        </p:txBody>
      </p:sp>
    </p:spTree>
    <p:extLst>
      <p:ext uri="{BB962C8B-B14F-4D97-AF65-F5344CB8AC3E}">
        <p14:creationId xmlns:p14="http://schemas.microsoft.com/office/powerpoint/2010/main" val="12988228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239</a:t>
            </a:fld>
            <a:endParaRPr lang="ko-KR" altLang="en-US" dirty="0"/>
          </a:p>
        </p:txBody>
      </p:sp>
    </p:spTree>
    <p:extLst>
      <p:ext uri="{BB962C8B-B14F-4D97-AF65-F5344CB8AC3E}">
        <p14:creationId xmlns:p14="http://schemas.microsoft.com/office/powerpoint/2010/main" val="27276503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6F98DD92-B1EF-4EFD-93B8-0708A018E6BF}" type="slidenum">
              <a:rPr lang="ko-KR" altLang="en-US" smtClean="0"/>
              <a:pPr>
                <a:defRPr/>
              </a:pPr>
              <a:t>240</a:t>
            </a:fld>
            <a:endParaRPr lang="ko-KR" altLang="en-US" dirty="0"/>
          </a:p>
        </p:txBody>
      </p:sp>
    </p:spTree>
    <p:extLst>
      <p:ext uri="{BB962C8B-B14F-4D97-AF65-F5344CB8AC3E}">
        <p14:creationId xmlns:p14="http://schemas.microsoft.com/office/powerpoint/2010/main" val="224779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a:t>
            </a:fld>
            <a:endParaRPr lang="ko-KR" altLang="en-US"/>
          </a:p>
        </p:txBody>
      </p:sp>
    </p:spTree>
    <p:extLst>
      <p:ext uri="{BB962C8B-B14F-4D97-AF65-F5344CB8AC3E}">
        <p14:creationId xmlns:p14="http://schemas.microsoft.com/office/powerpoint/2010/main" val="401516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24</a:t>
            </a:fld>
            <a:endParaRPr lang="ko-KR" altLang="en-US"/>
          </a:p>
        </p:txBody>
      </p:sp>
    </p:spTree>
    <p:extLst>
      <p:ext uri="{BB962C8B-B14F-4D97-AF65-F5344CB8AC3E}">
        <p14:creationId xmlns:p14="http://schemas.microsoft.com/office/powerpoint/2010/main" val="241530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25</a:t>
            </a:fld>
            <a:endParaRPr lang="ko-KR" altLang="en-US"/>
          </a:p>
        </p:txBody>
      </p:sp>
    </p:spTree>
    <p:extLst>
      <p:ext uri="{BB962C8B-B14F-4D97-AF65-F5344CB8AC3E}">
        <p14:creationId xmlns:p14="http://schemas.microsoft.com/office/powerpoint/2010/main" val="4188095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26</a:t>
            </a:fld>
            <a:endParaRPr lang="ko-KR" altLang="en-US"/>
          </a:p>
        </p:txBody>
      </p:sp>
    </p:spTree>
    <p:extLst>
      <p:ext uri="{BB962C8B-B14F-4D97-AF65-F5344CB8AC3E}">
        <p14:creationId xmlns:p14="http://schemas.microsoft.com/office/powerpoint/2010/main" val="3835805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27</a:t>
            </a:fld>
            <a:endParaRPr lang="ko-KR" altLang="en-US"/>
          </a:p>
        </p:txBody>
      </p:sp>
    </p:spTree>
    <p:extLst>
      <p:ext uri="{BB962C8B-B14F-4D97-AF65-F5344CB8AC3E}">
        <p14:creationId xmlns:p14="http://schemas.microsoft.com/office/powerpoint/2010/main" val="369527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28</a:t>
            </a:fld>
            <a:endParaRPr lang="ko-KR" altLang="en-US"/>
          </a:p>
        </p:txBody>
      </p:sp>
    </p:spTree>
    <p:extLst>
      <p:ext uri="{BB962C8B-B14F-4D97-AF65-F5344CB8AC3E}">
        <p14:creationId xmlns:p14="http://schemas.microsoft.com/office/powerpoint/2010/main" val="447407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29</a:t>
            </a:fld>
            <a:endParaRPr lang="ko-KR" altLang="en-US"/>
          </a:p>
        </p:txBody>
      </p:sp>
    </p:spTree>
    <p:extLst>
      <p:ext uri="{BB962C8B-B14F-4D97-AF65-F5344CB8AC3E}">
        <p14:creationId xmlns:p14="http://schemas.microsoft.com/office/powerpoint/2010/main" val="1907371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30</a:t>
            </a:fld>
            <a:endParaRPr lang="ko-KR" altLang="en-US"/>
          </a:p>
        </p:txBody>
      </p:sp>
    </p:spTree>
    <p:extLst>
      <p:ext uri="{BB962C8B-B14F-4D97-AF65-F5344CB8AC3E}">
        <p14:creationId xmlns:p14="http://schemas.microsoft.com/office/powerpoint/2010/main" val="53670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31</a:t>
            </a:fld>
            <a:endParaRPr lang="ko-KR" altLang="en-US"/>
          </a:p>
        </p:txBody>
      </p:sp>
    </p:spTree>
    <p:extLst>
      <p:ext uri="{BB962C8B-B14F-4D97-AF65-F5344CB8AC3E}">
        <p14:creationId xmlns:p14="http://schemas.microsoft.com/office/powerpoint/2010/main" val="969783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32</a:t>
            </a:fld>
            <a:endParaRPr lang="ko-KR" altLang="en-US"/>
          </a:p>
        </p:txBody>
      </p:sp>
    </p:spTree>
    <p:extLst>
      <p:ext uri="{BB962C8B-B14F-4D97-AF65-F5344CB8AC3E}">
        <p14:creationId xmlns:p14="http://schemas.microsoft.com/office/powerpoint/2010/main" val="488982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33</a:t>
            </a:fld>
            <a:endParaRPr lang="ko-KR" altLang="en-US"/>
          </a:p>
        </p:txBody>
      </p:sp>
    </p:spTree>
    <p:extLst>
      <p:ext uri="{BB962C8B-B14F-4D97-AF65-F5344CB8AC3E}">
        <p14:creationId xmlns:p14="http://schemas.microsoft.com/office/powerpoint/2010/main" val="57994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4</a:t>
            </a:fld>
            <a:endParaRPr lang="ko-KR" altLang="en-US"/>
          </a:p>
        </p:txBody>
      </p:sp>
    </p:spTree>
    <p:extLst>
      <p:ext uri="{BB962C8B-B14F-4D97-AF65-F5344CB8AC3E}">
        <p14:creationId xmlns:p14="http://schemas.microsoft.com/office/powerpoint/2010/main" val="2416233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9/15</a:t>
            </a:r>
            <a:r>
              <a:rPr lang="ko-KR" altLang="en-US" baseline="0" dirty="0"/>
              <a:t> 시작</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34</a:t>
            </a:fld>
            <a:endParaRPr lang="ko-KR" altLang="en-US"/>
          </a:p>
        </p:txBody>
      </p:sp>
    </p:spTree>
    <p:extLst>
      <p:ext uri="{BB962C8B-B14F-4D97-AF65-F5344CB8AC3E}">
        <p14:creationId xmlns:p14="http://schemas.microsoft.com/office/powerpoint/2010/main" val="4072410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35</a:t>
            </a:fld>
            <a:endParaRPr lang="ko-KR" altLang="en-US"/>
          </a:p>
        </p:txBody>
      </p:sp>
    </p:spTree>
    <p:extLst>
      <p:ext uri="{BB962C8B-B14F-4D97-AF65-F5344CB8AC3E}">
        <p14:creationId xmlns:p14="http://schemas.microsoft.com/office/powerpoint/2010/main" val="1484415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36</a:t>
            </a:fld>
            <a:endParaRPr lang="ko-KR" altLang="en-US"/>
          </a:p>
        </p:txBody>
      </p:sp>
    </p:spTree>
    <p:extLst>
      <p:ext uri="{BB962C8B-B14F-4D97-AF65-F5344CB8AC3E}">
        <p14:creationId xmlns:p14="http://schemas.microsoft.com/office/powerpoint/2010/main" val="2795388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37</a:t>
            </a:fld>
            <a:endParaRPr lang="ko-KR" altLang="en-US"/>
          </a:p>
        </p:txBody>
      </p:sp>
    </p:spTree>
    <p:extLst>
      <p:ext uri="{BB962C8B-B14F-4D97-AF65-F5344CB8AC3E}">
        <p14:creationId xmlns:p14="http://schemas.microsoft.com/office/powerpoint/2010/main" val="4291150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38</a:t>
            </a:fld>
            <a:endParaRPr lang="ko-KR" altLang="en-US"/>
          </a:p>
        </p:txBody>
      </p:sp>
    </p:spTree>
    <p:extLst>
      <p:ext uri="{BB962C8B-B14F-4D97-AF65-F5344CB8AC3E}">
        <p14:creationId xmlns:p14="http://schemas.microsoft.com/office/powerpoint/2010/main" val="2086350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39</a:t>
            </a:fld>
            <a:endParaRPr lang="ko-KR" altLang="en-US"/>
          </a:p>
        </p:txBody>
      </p:sp>
    </p:spTree>
    <p:extLst>
      <p:ext uri="{BB962C8B-B14F-4D97-AF65-F5344CB8AC3E}">
        <p14:creationId xmlns:p14="http://schemas.microsoft.com/office/powerpoint/2010/main" val="2077454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40</a:t>
            </a:fld>
            <a:endParaRPr lang="ko-KR" altLang="en-US"/>
          </a:p>
        </p:txBody>
      </p:sp>
    </p:spTree>
    <p:extLst>
      <p:ext uri="{BB962C8B-B14F-4D97-AF65-F5344CB8AC3E}">
        <p14:creationId xmlns:p14="http://schemas.microsoft.com/office/powerpoint/2010/main" val="15227721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41</a:t>
            </a:fld>
            <a:endParaRPr lang="ko-KR" altLang="en-US"/>
          </a:p>
        </p:txBody>
      </p:sp>
    </p:spTree>
    <p:extLst>
      <p:ext uri="{BB962C8B-B14F-4D97-AF65-F5344CB8AC3E}">
        <p14:creationId xmlns:p14="http://schemas.microsoft.com/office/powerpoint/2010/main" val="2268808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42</a:t>
            </a:fld>
            <a:endParaRPr lang="ko-KR" altLang="en-US"/>
          </a:p>
        </p:txBody>
      </p:sp>
    </p:spTree>
    <p:extLst>
      <p:ext uri="{BB962C8B-B14F-4D97-AF65-F5344CB8AC3E}">
        <p14:creationId xmlns:p14="http://schemas.microsoft.com/office/powerpoint/2010/main" val="3151937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43</a:t>
            </a:fld>
            <a:endParaRPr lang="ko-KR" altLang="en-US"/>
          </a:p>
        </p:txBody>
      </p:sp>
    </p:spTree>
    <p:extLst>
      <p:ext uri="{BB962C8B-B14F-4D97-AF65-F5344CB8AC3E}">
        <p14:creationId xmlns:p14="http://schemas.microsoft.com/office/powerpoint/2010/main" val="169560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6</a:t>
            </a:fld>
            <a:endParaRPr lang="ko-KR" altLang="en-US"/>
          </a:p>
        </p:txBody>
      </p:sp>
    </p:spTree>
    <p:extLst>
      <p:ext uri="{BB962C8B-B14F-4D97-AF65-F5344CB8AC3E}">
        <p14:creationId xmlns:p14="http://schemas.microsoft.com/office/powerpoint/2010/main" val="3229880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45</a:t>
            </a:fld>
            <a:endParaRPr lang="ko-KR" altLang="en-US"/>
          </a:p>
        </p:txBody>
      </p:sp>
    </p:spTree>
    <p:extLst>
      <p:ext uri="{BB962C8B-B14F-4D97-AF65-F5344CB8AC3E}">
        <p14:creationId xmlns:p14="http://schemas.microsoft.com/office/powerpoint/2010/main" val="3707795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Motif (</a:t>
            </a:r>
            <a:r>
              <a:rPr lang="ko-KR" altLang="en-US" dirty="0"/>
              <a:t>기저</a:t>
            </a:r>
            <a:r>
              <a:rPr lang="en-US" altLang="ko-KR" dirty="0"/>
              <a:t>, basis): </a:t>
            </a:r>
            <a:r>
              <a:rPr lang="ko-KR" altLang="en-US" dirty="0"/>
              <a:t>격자</a:t>
            </a:r>
            <a:r>
              <a:rPr lang="en-US" altLang="ko-KR" dirty="0"/>
              <a:t>(lattice) </a:t>
            </a:r>
            <a:r>
              <a:rPr lang="ko-KR" altLang="en-US" dirty="0"/>
              <a:t>점 하나에 “붙여주는 실제 원자 집합</a:t>
            </a:r>
            <a:endParaRPr lang="en-US" altLang="ko-KR" dirty="0"/>
          </a:p>
          <a:p>
            <a:r>
              <a:rPr lang="ko-KR" altLang="en-US" dirty="0"/>
              <a:t>다시 말해</a:t>
            </a:r>
            <a:r>
              <a:rPr lang="en-US" altLang="ko-KR" dirty="0"/>
              <a:t>, </a:t>
            </a:r>
            <a:r>
              <a:rPr lang="ko-KR" altLang="en-US" b="1" dirty="0"/>
              <a:t>점 격자는 단순한 수학적 좌표</a:t>
            </a:r>
            <a:r>
              <a:rPr lang="ko-KR" altLang="en-US" dirty="0"/>
              <a:t>이고</a:t>
            </a:r>
            <a:r>
              <a:rPr lang="en-US" altLang="ko-KR" dirty="0"/>
              <a:t>,, </a:t>
            </a:r>
            <a:r>
              <a:rPr lang="ko-KR" altLang="en-US" dirty="0"/>
              <a:t>그 좌표마다 어떤 원자나 </a:t>
            </a:r>
            <a:r>
              <a:rPr lang="ko-KR" altLang="en-US" dirty="0" err="1"/>
              <a:t>원자군</a:t>
            </a:r>
            <a:r>
              <a:rPr lang="en-US" altLang="ko-KR" dirty="0"/>
              <a:t>(molecule)</a:t>
            </a:r>
            <a:r>
              <a:rPr lang="ko-KR" altLang="en-US" dirty="0"/>
              <a:t>을 붙여주면 그것이 바로 **실제 결정 구조</a:t>
            </a:r>
            <a:r>
              <a:rPr lang="en-US" altLang="ko-KR" dirty="0"/>
              <a:t>(crystal structure)</a:t>
            </a:r>
          </a:p>
          <a:p>
            <a:endParaRPr 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47</a:t>
            </a:fld>
            <a:endParaRPr lang="ko-KR" altLang="en-US"/>
          </a:p>
        </p:txBody>
      </p:sp>
    </p:spTree>
    <p:extLst>
      <p:ext uri="{BB962C8B-B14F-4D97-AF65-F5344CB8AC3E}">
        <p14:creationId xmlns:p14="http://schemas.microsoft.com/office/powerpoint/2010/main" val="863613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1" dirty="0"/>
              <a:t>반사 대칭 </a:t>
            </a:r>
            <a:r>
              <a:rPr lang="en-US" altLang="ko-KR" b="1" dirty="0"/>
              <a:t>(reflection)</a:t>
            </a:r>
            <a:endParaRPr lang="ko-KR" altLang="en-US" dirty="0"/>
          </a:p>
          <a:p>
            <a:r>
              <a:rPr lang="ko-KR" altLang="en-US" b="1" dirty="0"/>
              <a:t>회전 대칭 </a:t>
            </a:r>
            <a:r>
              <a:rPr lang="en-US" altLang="ko-KR" b="1" dirty="0"/>
              <a:t>(rotation)</a:t>
            </a:r>
            <a:endParaRPr lang="ko-KR" altLang="en-US" dirty="0"/>
          </a:p>
          <a:p>
            <a:r>
              <a:rPr lang="ko-KR" altLang="en-US" b="1" dirty="0"/>
              <a:t>반전 대칭 </a:t>
            </a:r>
            <a:r>
              <a:rPr lang="en-US" altLang="ko-KR" b="1" dirty="0"/>
              <a:t>(inversion)</a:t>
            </a:r>
            <a:endParaRPr lang="ko-KR" altLang="en-US" dirty="0"/>
          </a:p>
          <a:p>
            <a:r>
              <a:rPr lang="ko-KR" altLang="en-US" b="1" dirty="0"/>
              <a:t>회전</a:t>
            </a:r>
            <a:r>
              <a:rPr lang="en-US" altLang="ko-KR" b="1" dirty="0"/>
              <a:t>-</a:t>
            </a:r>
            <a:r>
              <a:rPr lang="ko-KR" altLang="en-US" b="1" dirty="0"/>
              <a:t>반전 대칭 </a:t>
            </a:r>
            <a:r>
              <a:rPr lang="en-US" altLang="ko-KR" b="1" dirty="0"/>
              <a:t>(rotation-inversion)</a:t>
            </a:r>
            <a:endParaRPr lang="ko-KR" altLang="en-US" dirty="0"/>
          </a:p>
          <a:p>
            <a:endParaRPr 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49</a:t>
            </a:fld>
            <a:endParaRPr lang="ko-KR" altLang="en-US"/>
          </a:p>
        </p:txBody>
      </p:sp>
    </p:spTree>
    <p:extLst>
      <p:ext uri="{BB962C8B-B14F-4D97-AF65-F5344CB8AC3E}">
        <p14:creationId xmlns:p14="http://schemas.microsoft.com/office/powerpoint/2010/main" val="1455391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1" dirty="0"/>
              <a:t>입방정계 </a:t>
            </a:r>
            <a:r>
              <a:rPr lang="en-US" altLang="ko-KR" b="1" dirty="0"/>
              <a:t>(Cubic) </a:t>
            </a:r>
            <a:r>
              <a:rPr lang="ko-KR" altLang="en-US" dirty="0" err="1"/>
              <a:t>단순입방</a:t>
            </a:r>
            <a:r>
              <a:rPr lang="ko-KR" altLang="en-US" dirty="0"/>
              <a:t> </a:t>
            </a:r>
            <a:r>
              <a:rPr lang="en-US" altLang="ko-KR" dirty="0"/>
              <a:t>(P), </a:t>
            </a:r>
            <a:r>
              <a:rPr lang="ko-KR" altLang="en-US" dirty="0" err="1"/>
              <a:t>체심입방</a:t>
            </a:r>
            <a:r>
              <a:rPr lang="ko-KR" altLang="en-US" dirty="0"/>
              <a:t> </a:t>
            </a:r>
            <a:r>
              <a:rPr lang="en-US" altLang="ko-KR" dirty="0"/>
              <a:t>(I), </a:t>
            </a:r>
            <a:r>
              <a:rPr lang="ko-KR" altLang="en-US" dirty="0" err="1"/>
              <a:t>면심입방</a:t>
            </a:r>
            <a:r>
              <a:rPr lang="ko-KR" altLang="en-US" dirty="0"/>
              <a:t> </a:t>
            </a:r>
            <a:r>
              <a:rPr lang="en-US" altLang="ko-KR" dirty="0"/>
              <a:t>(F)</a:t>
            </a:r>
          </a:p>
          <a:p>
            <a:r>
              <a:rPr lang="ko-KR" altLang="en-US" b="1" dirty="0"/>
              <a:t>정방정계 </a:t>
            </a:r>
            <a:r>
              <a:rPr lang="en-US" altLang="ko-KR" b="1" dirty="0"/>
              <a:t>(Tetragonal) </a:t>
            </a:r>
            <a:r>
              <a:rPr lang="ko-KR" altLang="en-US" dirty="0"/>
              <a:t>단순</a:t>
            </a:r>
            <a:r>
              <a:rPr lang="en-US" altLang="ko-KR" dirty="0"/>
              <a:t>(P), </a:t>
            </a:r>
            <a:r>
              <a:rPr lang="ko-KR" altLang="en-US" dirty="0" err="1"/>
              <a:t>체심</a:t>
            </a:r>
            <a:r>
              <a:rPr lang="en-US" altLang="ko-KR" dirty="0"/>
              <a:t>(I)</a:t>
            </a:r>
          </a:p>
          <a:p>
            <a:r>
              <a:rPr lang="ko-KR" altLang="en-US" b="1" dirty="0"/>
              <a:t>사방정계 </a:t>
            </a:r>
            <a:r>
              <a:rPr lang="en-US" altLang="ko-KR" b="1" dirty="0"/>
              <a:t>(Orthorhombic) </a:t>
            </a:r>
            <a:r>
              <a:rPr lang="ko-KR" altLang="en-US" dirty="0"/>
              <a:t>단순</a:t>
            </a:r>
            <a:r>
              <a:rPr lang="en-US" altLang="ko-KR" dirty="0"/>
              <a:t>(P), </a:t>
            </a:r>
            <a:r>
              <a:rPr lang="ko-KR" altLang="en-US" dirty="0" err="1"/>
              <a:t>체심</a:t>
            </a:r>
            <a:r>
              <a:rPr lang="en-US" altLang="ko-KR" dirty="0"/>
              <a:t>(I), </a:t>
            </a:r>
            <a:r>
              <a:rPr lang="ko-KR" altLang="en-US" dirty="0" err="1"/>
              <a:t>면심</a:t>
            </a:r>
            <a:r>
              <a:rPr lang="en-US" altLang="ko-KR" dirty="0"/>
              <a:t>(F), </a:t>
            </a:r>
            <a:r>
              <a:rPr lang="ko-KR" altLang="en-US" dirty="0"/>
              <a:t>측심</a:t>
            </a:r>
            <a:r>
              <a:rPr lang="en-US" altLang="ko-KR" dirty="0"/>
              <a:t>(C)</a:t>
            </a:r>
          </a:p>
          <a:p>
            <a:r>
              <a:rPr lang="ko-KR" altLang="en-US" b="1" dirty="0"/>
              <a:t>단사정계 </a:t>
            </a:r>
            <a:r>
              <a:rPr lang="en-US" altLang="ko-KR" b="1" dirty="0"/>
              <a:t>(Monoclinic) </a:t>
            </a:r>
            <a:r>
              <a:rPr lang="ko-KR" altLang="en-US" dirty="0"/>
              <a:t>단순</a:t>
            </a:r>
            <a:r>
              <a:rPr lang="en-US" altLang="ko-KR" dirty="0"/>
              <a:t>(P), </a:t>
            </a:r>
            <a:r>
              <a:rPr lang="ko-KR" altLang="en-US" dirty="0"/>
              <a:t>측심</a:t>
            </a:r>
            <a:r>
              <a:rPr lang="en-US" altLang="ko-KR" dirty="0"/>
              <a:t>(C)</a:t>
            </a:r>
          </a:p>
          <a:p>
            <a:r>
              <a:rPr lang="ko-KR" altLang="en-US" b="1" dirty="0"/>
              <a:t>삼사정계 </a:t>
            </a:r>
            <a:r>
              <a:rPr lang="en-US" altLang="ko-KR" b="1" dirty="0"/>
              <a:t>(Triclinic) </a:t>
            </a:r>
            <a:r>
              <a:rPr lang="ko-KR" altLang="en-US" dirty="0"/>
              <a:t>단순</a:t>
            </a:r>
            <a:r>
              <a:rPr lang="en-US" altLang="ko-KR" dirty="0"/>
              <a:t>(P)</a:t>
            </a:r>
          </a:p>
          <a:p>
            <a:r>
              <a:rPr lang="ko-KR" altLang="en-US" b="1" dirty="0"/>
              <a:t>육방정계 </a:t>
            </a:r>
            <a:r>
              <a:rPr lang="en-US" altLang="ko-KR" b="1" dirty="0"/>
              <a:t>(Hexagonal) </a:t>
            </a:r>
            <a:r>
              <a:rPr lang="ko-KR" altLang="en-US" dirty="0"/>
              <a:t>단순</a:t>
            </a:r>
            <a:r>
              <a:rPr lang="en-US" altLang="ko-KR" dirty="0"/>
              <a:t>(P)</a:t>
            </a:r>
          </a:p>
          <a:p>
            <a:r>
              <a:rPr lang="ko-KR" altLang="en-US" b="1" dirty="0"/>
              <a:t>삼방정계 </a:t>
            </a:r>
            <a:r>
              <a:rPr lang="en-US" altLang="ko-KR" b="1" dirty="0"/>
              <a:t>(Trigonal / Rhombohedral) </a:t>
            </a:r>
            <a:r>
              <a:rPr lang="ko-KR" altLang="en-US" dirty="0"/>
              <a:t>단순</a:t>
            </a:r>
            <a:r>
              <a:rPr lang="en-US" altLang="ko-KR" dirty="0"/>
              <a:t>(R)</a:t>
            </a:r>
          </a:p>
          <a:p>
            <a:endParaRPr 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50</a:t>
            </a:fld>
            <a:endParaRPr lang="ko-KR" altLang="en-US"/>
          </a:p>
        </p:txBody>
      </p:sp>
    </p:spTree>
    <p:extLst>
      <p:ext uri="{BB962C8B-B14F-4D97-AF65-F5344CB8AC3E}">
        <p14:creationId xmlns:p14="http://schemas.microsoft.com/office/powerpoint/2010/main" val="524030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b="1" dirty="0">
                <a:solidFill>
                  <a:srgbClr val="202122"/>
                </a:solidFill>
                <a:latin typeface="+mn-ea"/>
              </a:rPr>
              <a:t>표면장력</a:t>
            </a:r>
            <a:r>
              <a:rPr lang="en-US" altLang="ko-KR" dirty="0">
                <a:solidFill>
                  <a:srgbClr val="202122"/>
                </a:solidFill>
                <a:latin typeface="+mn-ea"/>
              </a:rPr>
              <a:t>(</a:t>
            </a:r>
            <a:r>
              <a:rPr lang="ko-KR" altLang="en-US" dirty="0">
                <a:solidFill>
                  <a:srgbClr val="202122"/>
                </a:solidFill>
                <a:latin typeface="+mn-ea"/>
              </a:rPr>
              <a:t>表面張力</a:t>
            </a:r>
            <a:r>
              <a:rPr lang="en-US" altLang="ko-KR" dirty="0">
                <a:solidFill>
                  <a:srgbClr val="202122"/>
                </a:solidFill>
                <a:latin typeface="+mn-ea"/>
              </a:rPr>
              <a:t>, </a:t>
            </a:r>
            <a:r>
              <a:rPr lang="ko-KR" altLang="en-US" dirty="0">
                <a:solidFill>
                  <a:srgbClr val="3366CC"/>
                </a:solidFill>
                <a:latin typeface="+mn-ea"/>
                <a:hlinkClick r:id="rId3" tooltip="영어"/>
              </a:rPr>
              <a:t>영어</a:t>
            </a:r>
            <a:r>
              <a:rPr lang="en-US" altLang="ko-KR" dirty="0">
                <a:solidFill>
                  <a:srgbClr val="202122"/>
                </a:solidFill>
                <a:latin typeface="+mn-ea"/>
              </a:rPr>
              <a:t>: surface tension)</a:t>
            </a:r>
            <a:r>
              <a:rPr lang="ko-KR" altLang="en-US" dirty="0">
                <a:solidFill>
                  <a:srgbClr val="202122"/>
                </a:solidFill>
                <a:latin typeface="+mn-ea"/>
              </a:rPr>
              <a:t>은 </a:t>
            </a:r>
            <a:r>
              <a:rPr lang="ko-KR" altLang="en-US" dirty="0">
                <a:solidFill>
                  <a:srgbClr val="3366CC"/>
                </a:solidFill>
                <a:latin typeface="+mn-ea"/>
                <a:hlinkClick r:id="rId4" tooltip="액체"/>
              </a:rPr>
              <a:t>액체</a:t>
            </a:r>
            <a:r>
              <a:rPr lang="ko-KR" altLang="en-US" dirty="0">
                <a:solidFill>
                  <a:srgbClr val="202122"/>
                </a:solidFill>
                <a:latin typeface="+mn-ea"/>
              </a:rPr>
              <a:t>의 표면이 스스로 </a:t>
            </a:r>
            <a:r>
              <a:rPr lang="ko-KR" altLang="en-US" dirty="0">
                <a:solidFill>
                  <a:srgbClr val="3366CC"/>
                </a:solidFill>
                <a:latin typeface="+mn-ea"/>
                <a:hlinkClick r:id="rId5" tooltip="탄성 (물리)"/>
              </a:rPr>
              <a:t>수축</a:t>
            </a:r>
            <a:r>
              <a:rPr lang="ko-KR" altLang="en-US" dirty="0">
                <a:solidFill>
                  <a:srgbClr val="202122"/>
                </a:solidFill>
                <a:latin typeface="+mn-ea"/>
              </a:rPr>
              <a:t>하여 되도록 작은 면적을 취하려는 힘의 성질을 말하며 </a:t>
            </a:r>
            <a:r>
              <a:rPr lang="ko-KR" altLang="en-US" dirty="0">
                <a:solidFill>
                  <a:srgbClr val="3366CC"/>
                </a:solidFill>
                <a:latin typeface="+mn-ea"/>
                <a:hlinkClick r:id="rId6" tooltip="계면장력"/>
              </a:rPr>
              <a:t>계면장력</a:t>
            </a:r>
            <a:r>
              <a:rPr lang="ko-KR" altLang="en-US" dirty="0">
                <a:solidFill>
                  <a:srgbClr val="202122"/>
                </a:solidFill>
                <a:latin typeface="+mn-ea"/>
              </a:rPr>
              <a:t>의 일종이다</a:t>
            </a:r>
            <a:r>
              <a:rPr lang="en-US" altLang="ko-KR" dirty="0">
                <a:solidFill>
                  <a:srgbClr val="202122"/>
                </a:solidFill>
                <a:latin typeface="+mn-ea"/>
              </a:rPr>
              <a:t>. </a:t>
            </a:r>
          </a:p>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dirty="0">
                <a:solidFill>
                  <a:srgbClr val="DD3333"/>
                </a:solidFill>
                <a:latin typeface="+mn-ea"/>
                <a:hlinkClick r:id="rId7" tooltip="소금쟁이과 (없는 문서)"/>
              </a:rPr>
              <a:t>소금쟁이과</a:t>
            </a:r>
            <a:r>
              <a:rPr lang="ko-KR" altLang="en-US" dirty="0">
                <a:solidFill>
                  <a:srgbClr val="202122"/>
                </a:solidFill>
                <a:latin typeface="+mn-ea"/>
              </a:rPr>
              <a:t>와 같은 </a:t>
            </a:r>
            <a:r>
              <a:rPr lang="ko-KR" altLang="en-US" dirty="0">
                <a:solidFill>
                  <a:srgbClr val="3366CC"/>
                </a:solidFill>
                <a:latin typeface="+mn-ea"/>
                <a:hlinkClick r:id="rId8" tooltip="곤충"/>
              </a:rPr>
              <a:t>곤충</a:t>
            </a:r>
            <a:r>
              <a:rPr lang="ko-KR" altLang="en-US" dirty="0">
                <a:solidFill>
                  <a:srgbClr val="202122"/>
                </a:solidFill>
                <a:latin typeface="+mn-ea"/>
              </a:rPr>
              <a:t>이 </a:t>
            </a:r>
            <a:r>
              <a:rPr lang="ko-KR" altLang="en-US" dirty="0">
                <a:solidFill>
                  <a:srgbClr val="3366CC"/>
                </a:solidFill>
                <a:latin typeface="+mn-ea"/>
                <a:hlinkClick r:id="rId9" tooltip="물"/>
              </a:rPr>
              <a:t>물</a:t>
            </a:r>
            <a:r>
              <a:rPr lang="ko-KR" altLang="en-US" dirty="0">
                <a:solidFill>
                  <a:srgbClr val="202122"/>
                </a:solidFill>
                <a:latin typeface="+mn-ea"/>
              </a:rPr>
              <a:t> 위에 걸을 수 있게 도와 주는 것도 이 속성에서 비롯한다</a:t>
            </a:r>
            <a:r>
              <a:rPr lang="en-US" altLang="ko-KR" dirty="0">
                <a:solidFill>
                  <a:srgbClr val="202122"/>
                </a:solidFill>
                <a:latin typeface="+mn-ea"/>
              </a:rPr>
              <a:t>. </a:t>
            </a:r>
            <a:r>
              <a:rPr lang="ko-KR" altLang="en-US" dirty="0">
                <a:solidFill>
                  <a:srgbClr val="202122"/>
                </a:solidFill>
                <a:latin typeface="+mn-ea"/>
              </a:rPr>
              <a:t>또 다른 예로 바늘 등의 금속 물질</a:t>
            </a:r>
            <a:r>
              <a:rPr lang="en-US" altLang="ko-KR" dirty="0">
                <a:solidFill>
                  <a:srgbClr val="202122"/>
                </a:solidFill>
                <a:latin typeface="+mn-ea"/>
              </a:rPr>
              <a:t>, </a:t>
            </a:r>
            <a:r>
              <a:rPr lang="ko-KR" altLang="en-US" dirty="0">
                <a:solidFill>
                  <a:srgbClr val="202122"/>
                </a:solidFill>
                <a:latin typeface="+mn-ea"/>
              </a:rPr>
              <a:t>면도 칼날</a:t>
            </a:r>
            <a:r>
              <a:rPr lang="en-US" altLang="ko-KR" dirty="0">
                <a:solidFill>
                  <a:srgbClr val="202122"/>
                </a:solidFill>
                <a:latin typeface="+mn-ea"/>
              </a:rPr>
              <a:t>, </a:t>
            </a:r>
            <a:r>
              <a:rPr lang="ko-KR" altLang="en-US" dirty="0">
                <a:solidFill>
                  <a:srgbClr val="202122"/>
                </a:solidFill>
                <a:latin typeface="+mn-ea"/>
              </a:rPr>
              <a:t>포일 조각과 같은 조그마한 물체들이 물 표면 위에 뜨는 것을 들 수 있다</a:t>
            </a:r>
            <a:r>
              <a:rPr lang="en-US" altLang="ko-KR" dirty="0">
                <a:solidFill>
                  <a:srgbClr val="202122"/>
                </a:solidFill>
                <a:latin typeface="+mn-ea"/>
              </a:rPr>
              <a:t>. </a:t>
            </a:r>
            <a:r>
              <a:rPr lang="ko-KR" altLang="en-US" dirty="0">
                <a:solidFill>
                  <a:srgbClr val="202122"/>
                </a:solidFill>
                <a:latin typeface="+mn-ea"/>
              </a:rPr>
              <a:t>이는 </a:t>
            </a:r>
            <a:r>
              <a:rPr lang="ko-KR" altLang="en-US" dirty="0">
                <a:solidFill>
                  <a:srgbClr val="3366CC"/>
                </a:solidFill>
                <a:latin typeface="+mn-ea"/>
                <a:hlinkClick r:id="rId10" tooltip="모세관 현상"/>
              </a:rPr>
              <a:t>모세관 현상</a:t>
            </a:r>
            <a:r>
              <a:rPr lang="ko-KR" altLang="en-US" dirty="0">
                <a:solidFill>
                  <a:srgbClr val="202122"/>
                </a:solidFill>
                <a:latin typeface="+mn-ea"/>
              </a:rPr>
              <a:t>과 밀접한 관계가 있다</a:t>
            </a:r>
            <a:r>
              <a:rPr lang="en-US" altLang="ko-KR" dirty="0">
                <a:solidFill>
                  <a:srgbClr val="202122"/>
                </a:solidFill>
                <a:latin typeface="+mn-ea"/>
              </a:rPr>
              <a:t>.</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dirty="0">
              <a:solidFill>
                <a:srgbClr val="202122"/>
              </a:solidFill>
              <a:latin typeface="+mn-ea"/>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hlinkClick r:id="rId11"/>
              </a:rPr>
              <a:t>Surface Tension - What is it, how does it form, what properties does it impart - YouTube</a:t>
            </a:r>
            <a:endParaRPr lang="ko-KR" altLang="en-US" dirty="0">
              <a:latin typeface="+mn-ea"/>
            </a:endParaRPr>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51</a:t>
            </a:fld>
            <a:endParaRPr lang="ko-KR" altLang="en-US"/>
          </a:p>
        </p:txBody>
      </p:sp>
    </p:spTree>
    <p:extLst>
      <p:ext uri="{BB962C8B-B14F-4D97-AF65-F5344CB8AC3E}">
        <p14:creationId xmlns:p14="http://schemas.microsoft.com/office/powerpoint/2010/main" val="2983039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52</a:t>
            </a:fld>
            <a:endParaRPr lang="ko-KR" altLang="en-US"/>
          </a:p>
        </p:txBody>
      </p:sp>
    </p:spTree>
    <p:extLst>
      <p:ext uri="{BB962C8B-B14F-4D97-AF65-F5344CB8AC3E}">
        <p14:creationId xmlns:p14="http://schemas.microsoft.com/office/powerpoint/2010/main" val="216025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53</a:t>
            </a:fld>
            <a:endParaRPr lang="ko-KR" altLang="en-US"/>
          </a:p>
        </p:txBody>
      </p:sp>
    </p:spTree>
    <p:extLst>
      <p:ext uri="{BB962C8B-B14F-4D97-AF65-F5344CB8AC3E}">
        <p14:creationId xmlns:p14="http://schemas.microsoft.com/office/powerpoint/2010/main" val="2886070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54</a:t>
            </a:fld>
            <a:endParaRPr lang="ko-KR" altLang="en-US"/>
          </a:p>
        </p:txBody>
      </p:sp>
    </p:spTree>
    <p:extLst>
      <p:ext uri="{BB962C8B-B14F-4D97-AF65-F5344CB8AC3E}">
        <p14:creationId xmlns:p14="http://schemas.microsoft.com/office/powerpoint/2010/main" val="754200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Malleability </a:t>
            </a:r>
            <a:r>
              <a:rPr lang="ko-KR" altLang="en-US" dirty="0" err="1"/>
              <a:t>가단성</a:t>
            </a:r>
            <a:r>
              <a:rPr lang="en-US" altLang="ko-KR" dirty="0"/>
              <a:t>: </a:t>
            </a:r>
            <a:r>
              <a:rPr lang="ko-KR" altLang="en-US" dirty="0"/>
              <a:t>쉽게 바뀌는 성질</a:t>
            </a:r>
            <a:endParaRPr lang="en-US" altLang="ko-KR"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2025 9 22</a:t>
            </a:r>
          </a:p>
          <a:p>
            <a:endParaRPr lang="en-US" altLang="ko-KR"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55</a:t>
            </a:fld>
            <a:endParaRPr lang="ko-KR" altLang="en-US"/>
          </a:p>
        </p:txBody>
      </p:sp>
    </p:spTree>
    <p:extLst>
      <p:ext uri="{BB962C8B-B14F-4D97-AF65-F5344CB8AC3E}">
        <p14:creationId xmlns:p14="http://schemas.microsoft.com/office/powerpoint/2010/main" val="40240834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56</a:t>
            </a:fld>
            <a:endParaRPr lang="ko-KR" altLang="en-US"/>
          </a:p>
        </p:txBody>
      </p:sp>
    </p:spTree>
    <p:extLst>
      <p:ext uri="{BB962C8B-B14F-4D97-AF65-F5344CB8AC3E}">
        <p14:creationId xmlns:p14="http://schemas.microsoft.com/office/powerpoint/2010/main" val="86701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7</a:t>
            </a:fld>
            <a:endParaRPr lang="ko-KR" altLang="en-US"/>
          </a:p>
        </p:txBody>
      </p:sp>
    </p:spTree>
    <p:extLst>
      <p:ext uri="{BB962C8B-B14F-4D97-AF65-F5344CB8AC3E}">
        <p14:creationId xmlns:p14="http://schemas.microsoft.com/office/powerpoint/2010/main" val="246201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57</a:t>
            </a:fld>
            <a:endParaRPr lang="ko-KR" altLang="en-US"/>
          </a:p>
        </p:txBody>
      </p:sp>
    </p:spTree>
    <p:extLst>
      <p:ext uri="{BB962C8B-B14F-4D97-AF65-F5344CB8AC3E}">
        <p14:creationId xmlns:p14="http://schemas.microsoft.com/office/powerpoint/2010/main" val="2433246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탄성계수</a:t>
            </a:r>
            <a:r>
              <a:rPr lang="en-US" altLang="ko-KR" dirty="0"/>
              <a:t>=</a:t>
            </a:r>
            <a:r>
              <a:rPr lang="ko-KR" altLang="en-US" dirty="0"/>
              <a:t>응력</a:t>
            </a:r>
            <a:r>
              <a:rPr lang="en-US" altLang="ko-KR" dirty="0"/>
              <a:t>/</a:t>
            </a:r>
            <a:r>
              <a:rPr lang="ko-KR" altLang="en-US" dirty="0" err="1"/>
              <a:t>변형률</a:t>
            </a:r>
            <a:endParaRPr 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58</a:t>
            </a:fld>
            <a:endParaRPr lang="ko-KR" altLang="en-US"/>
          </a:p>
        </p:txBody>
      </p:sp>
    </p:spTree>
    <p:extLst>
      <p:ext uri="{BB962C8B-B14F-4D97-AF65-F5344CB8AC3E}">
        <p14:creationId xmlns:p14="http://schemas.microsoft.com/office/powerpoint/2010/main" val="31942316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t>
            </a:r>
            <a:r>
              <a:rPr lang="ko-KR" altLang="en-US" dirty="0"/>
              <a:t>하늘색</a:t>
            </a:r>
            <a:r>
              <a:rPr lang="en-US" altLang="ko-KR" dirty="0"/>
              <a:t>)</a:t>
            </a:r>
            <a:r>
              <a:rPr lang="ko-KR" altLang="en-US" dirty="0" err="1"/>
              <a:t>옥타</a:t>
            </a:r>
            <a:r>
              <a:rPr lang="ko-KR" altLang="en-US" dirty="0"/>
              <a:t> </a:t>
            </a:r>
            <a:r>
              <a:rPr lang="en-US" altLang="ko-KR" dirty="0"/>
              <a:t>6</a:t>
            </a:r>
            <a:r>
              <a:rPr lang="en-US" altLang="ko-KR" baseline="0" dirty="0"/>
              <a:t> X ½ = 3 (1/2 ½ 0)</a:t>
            </a:r>
          </a:p>
          <a:p>
            <a:r>
              <a:rPr lang="en-US" altLang="ko-KR" baseline="0" dirty="0"/>
              <a:t>(</a:t>
            </a:r>
            <a:r>
              <a:rPr lang="ko-KR" altLang="en-US" baseline="0" dirty="0"/>
              <a:t>빨간색</a:t>
            </a:r>
            <a:r>
              <a:rPr lang="en-US" altLang="ko-KR" baseline="0" dirty="0"/>
              <a:t>)</a:t>
            </a:r>
            <a:r>
              <a:rPr lang="ko-KR" altLang="en-US" baseline="0" dirty="0" err="1"/>
              <a:t>옥타</a:t>
            </a:r>
            <a:r>
              <a:rPr lang="ko-KR" altLang="en-US" baseline="0" dirty="0"/>
              <a:t> </a:t>
            </a:r>
            <a:r>
              <a:rPr lang="en-US" altLang="ko-KR" baseline="0" dirty="0"/>
              <a:t>12 X</a:t>
            </a:r>
            <a:r>
              <a:rPr lang="ko-KR" altLang="en-US" baseline="0" dirty="0"/>
              <a:t> </a:t>
            </a:r>
            <a:r>
              <a:rPr lang="en-US" altLang="ko-KR" baseline="0" dirty="0"/>
              <a:t>¼ = 3 (1/2 0 0)</a:t>
            </a:r>
          </a:p>
          <a:p>
            <a:r>
              <a:rPr lang="en-US" altLang="ko-KR" baseline="0" dirty="0"/>
              <a:t>BCC</a:t>
            </a:r>
            <a:r>
              <a:rPr lang="ko-KR" altLang="en-US" baseline="0" dirty="0"/>
              <a:t>전체는 </a:t>
            </a:r>
            <a:r>
              <a:rPr lang="en-US" altLang="ko-KR" baseline="0" dirty="0"/>
              <a:t>2</a:t>
            </a:r>
            <a:r>
              <a:rPr lang="ko-KR" altLang="en-US" baseline="0" dirty="0"/>
              <a:t>개 이므로 </a:t>
            </a:r>
            <a:r>
              <a:rPr lang="en-US" altLang="ko-KR" baseline="0" dirty="0"/>
              <a:t>6/2atoms</a:t>
            </a:r>
          </a:p>
          <a:p>
            <a:endParaRPr lang="en-US" altLang="ko-KR" baseline="0" dirty="0"/>
          </a:p>
          <a:p>
            <a:r>
              <a:rPr lang="en-US" altLang="ko-KR" baseline="0" dirty="0"/>
              <a:t>(</a:t>
            </a:r>
            <a:r>
              <a:rPr lang="ko-KR" altLang="en-US" baseline="0" dirty="0"/>
              <a:t>빨간색</a:t>
            </a:r>
            <a:r>
              <a:rPr lang="en-US" altLang="ko-KR" baseline="0" dirty="0"/>
              <a:t>)</a:t>
            </a:r>
            <a:r>
              <a:rPr lang="ko-KR" altLang="en-US" baseline="0" dirty="0" err="1"/>
              <a:t>옥타</a:t>
            </a:r>
            <a:r>
              <a:rPr lang="ko-KR" altLang="en-US" baseline="0" dirty="0"/>
              <a:t> </a:t>
            </a:r>
            <a:r>
              <a:rPr lang="en-US" altLang="ko-KR" baseline="0" dirty="0"/>
              <a:t>24 X</a:t>
            </a:r>
            <a:r>
              <a:rPr lang="ko-KR" altLang="en-US" baseline="0" dirty="0"/>
              <a:t> </a:t>
            </a:r>
            <a:r>
              <a:rPr lang="en-US" altLang="ko-KR" baseline="0" dirty="0"/>
              <a:t>1/2 = 12  (1/4 ¼ 0)</a:t>
            </a:r>
          </a:p>
          <a:p>
            <a:r>
              <a:rPr lang="en-US" altLang="ko-KR" baseline="0" dirty="0"/>
              <a:t>BCC</a:t>
            </a:r>
            <a:r>
              <a:rPr lang="ko-KR" altLang="en-US" baseline="0" dirty="0"/>
              <a:t>전체는 </a:t>
            </a:r>
            <a:r>
              <a:rPr lang="en-US" altLang="ko-KR" baseline="0" dirty="0"/>
              <a:t>2</a:t>
            </a:r>
            <a:r>
              <a:rPr lang="ko-KR" altLang="en-US" baseline="0" dirty="0"/>
              <a:t>개 이므로 </a:t>
            </a:r>
            <a:r>
              <a:rPr lang="en-US" altLang="ko-KR" baseline="0" dirty="0"/>
              <a:t>12/2atoms</a:t>
            </a:r>
          </a:p>
          <a:p>
            <a:endParaRPr lang="en-US" altLang="ko-KR" baseline="0" dirty="0"/>
          </a:p>
          <a:p>
            <a:endParaRPr lang="en-US" altLang="ko-KR" baseline="0" dirty="0"/>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61</a:t>
            </a:fld>
            <a:endParaRPr lang="ko-KR" altLang="en-US"/>
          </a:p>
        </p:txBody>
      </p:sp>
    </p:spTree>
    <p:extLst>
      <p:ext uri="{BB962C8B-B14F-4D97-AF65-F5344CB8AC3E}">
        <p14:creationId xmlns:p14="http://schemas.microsoft.com/office/powerpoint/2010/main" val="1428169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20250929</a:t>
            </a:r>
            <a:endParaRPr lang="ko-KR" altLang="en-US" dirty="0"/>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67</a:t>
            </a:fld>
            <a:endParaRPr lang="ko-KR" altLang="en-US"/>
          </a:p>
        </p:txBody>
      </p:sp>
    </p:spTree>
    <p:extLst>
      <p:ext uri="{BB962C8B-B14F-4D97-AF65-F5344CB8AC3E}">
        <p14:creationId xmlns:p14="http://schemas.microsoft.com/office/powerpoint/2010/main" val="2558151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a:t>Coordination number of ion </a:t>
            </a:r>
            <a:r>
              <a:rPr lang="ko-KR" altLang="en-US" dirty="0"/>
              <a:t>수정완료</a:t>
            </a:r>
            <a:endParaRPr 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68</a:t>
            </a:fld>
            <a:endParaRPr lang="ko-KR" altLang="en-US"/>
          </a:p>
        </p:txBody>
      </p:sp>
    </p:spTree>
    <p:extLst>
      <p:ext uri="{BB962C8B-B14F-4D97-AF65-F5344CB8AC3E}">
        <p14:creationId xmlns:p14="http://schemas.microsoft.com/office/powerpoint/2010/main" val="3709407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69</a:t>
            </a:fld>
            <a:endParaRPr lang="ko-KR" altLang="en-US"/>
          </a:p>
        </p:txBody>
      </p:sp>
    </p:spTree>
    <p:extLst>
      <p:ext uri="{BB962C8B-B14F-4D97-AF65-F5344CB8AC3E}">
        <p14:creationId xmlns:p14="http://schemas.microsoft.com/office/powerpoint/2010/main" val="4280466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ZnS </a:t>
            </a:r>
            <a:r>
              <a:rPr lang="ko-KR" altLang="en-US" dirty="0"/>
              <a:t>는 </a:t>
            </a:r>
            <a:r>
              <a:rPr lang="ko-KR" altLang="en-US" dirty="0" err="1"/>
              <a:t>우르짜이트</a:t>
            </a:r>
            <a:r>
              <a:rPr lang="en-US" altLang="ko-KR" dirty="0"/>
              <a:t>(HCP</a:t>
            </a:r>
            <a:r>
              <a:rPr lang="ko-KR" altLang="en-US" dirty="0"/>
              <a:t>구조기반</a:t>
            </a:r>
            <a:r>
              <a:rPr lang="en-US" altLang="ko-KR" dirty="0"/>
              <a:t>)</a:t>
            </a:r>
            <a:r>
              <a:rPr lang="ko-KR" altLang="en-US" dirty="0"/>
              <a:t>와 </a:t>
            </a:r>
            <a:r>
              <a:rPr lang="ko-KR" altLang="en-US" dirty="0" err="1"/>
              <a:t>스패러라이트와</a:t>
            </a:r>
            <a:r>
              <a:rPr lang="en-US" altLang="ko-KR" dirty="0"/>
              <a:t>(</a:t>
            </a:r>
            <a:r>
              <a:rPr lang="ko-KR" altLang="en-US" dirty="0" err="1"/>
              <a:t>징크블렌드</a:t>
            </a:r>
            <a:r>
              <a:rPr lang="en-US" altLang="ko-KR" dirty="0"/>
              <a:t>, </a:t>
            </a:r>
            <a:r>
              <a:rPr lang="ko-KR" altLang="en-US" dirty="0" err="1"/>
              <a:t>큐빅구조기반</a:t>
            </a:r>
            <a:r>
              <a:rPr lang="en-US" altLang="ko-KR" dirty="0"/>
              <a:t>)</a:t>
            </a:r>
            <a:r>
              <a:rPr lang="ko-KR" altLang="en-US" dirty="0"/>
              <a:t>가 있으며 구조가 다름 </a:t>
            </a:r>
            <a:r>
              <a:rPr lang="en-US" altLang="ko-KR" dirty="0"/>
              <a:t>– </a:t>
            </a:r>
            <a:r>
              <a:rPr lang="ko-KR" altLang="en-US" dirty="0"/>
              <a:t>이를 </a:t>
            </a:r>
            <a:r>
              <a:rPr lang="en-US" altLang="ko-KR" dirty="0"/>
              <a:t>polymorph(</a:t>
            </a:r>
            <a:r>
              <a:rPr lang="ko-KR" altLang="en-US" dirty="0"/>
              <a:t>동질이상</a:t>
            </a:r>
            <a:r>
              <a:rPr lang="en-US" altLang="ko-KR" dirty="0"/>
              <a:t>)</a:t>
            </a:r>
            <a:r>
              <a:rPr lang="ko-KR" altLang="en-US" dirty="0"/>
              <a:t>라고 함</a:t>
            </a:r>
            <a:r>
              <a:rPr lang="en-US" altLang="ko-KR" dirty="0"/>
              <a:t>, </a:t>
            </a:r>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74</a:t>
            </a:fld>
            <a:endParaRPr lang="ko-KR" altLang="en-US"/>
          </a:p>
        </p:txBody>
      </p:sp>
    </p:spTree>
    <p:extLst>
      <p:ext uri="{BB962C8B-B14F-4D97-AF65-F5344CB8AC3E}">
        <p14:creationId xmlns:p14="http://schemas.microsoft.com/office/powerpoint/2010/main" val="2019417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다름</a:t>
            </a:r>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75</a:t>
            </a:fld>
            <a:endParaRPr lang="ko-KR" altLang="en-US"/>
          </a:p>
        </p:txBody>
      </p:sp>
    </p:spTree>
    <p:extLst>
      <p:ext uri="{BB962C8B-B14F-4D97-AF65-F5344CB8AC3E}">
        <p14:creationId xmlns:p14="http://schemas.microsoft.com/office/powerpoint/2010/main" val="4192821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Birefringence </a:t>
            </a:r>
            <a:r>
              <a:rPr lang="ko-KR" altLang="en-US" dirty="0"/>
              <a:t>복굴절</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76</a:t>
            </a:fld>
            <a:endParaRPr lang="ko-KR" altLang="en-US"/>
          </a:p>
        </p:txBody>
      </p:sp>
    </p:spTree>
    <p:extLst>
      <p:ext uri="{BB962C8B-B14F-4D97-AF65-F5344CB8AC3E}">
        <p14:creationId xmlns:p14="http://schemas.microsoft.com/office/powerpoint/2010/main" val="42269774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Other rarer </a:t>
            </a:r>
            <a:r>
              <a:rPr lang="en-US" altLang="ko-KR" sz="1200" b="0" i="0" u="none" strike="noStrike" kern="1200" dirty="0">
                <a:solidFill>
                  <a:schemeClr val="tx1"/>
                </a:solidFill>
                <a:effectLst/>
                <a:latin typeface="+mn-lt"/>
                <a:ea typeface="+mn-ea"/>
                <a:cs typeface="+mn-cs"/>
                <a:hlinkClick r:id="rId3" tooltip="Polymorphism (materials science)"/>
              </a:rPr>
              <a:t>polymorphs</a:t>
            </a:r>
            <a:r>
              <a:rPr lang="en-US" altLang="ko-KR" sz="1200" b="0" i="0" kern="1200" dirty="0">
                <a:solidFill>
                  <a:schemeClr val="tx1"/>
                </a:solidFill>
                <a:effectLst/>
                <a:latin typeface="+mn-lt"/>
                <a:ea typeface="+mn-ea"/>
                <a:cs typeface="+mn-cs"/>
              </a:rPr>
              <a:t> of TiO</a:t>
            </a:r>
            <a:r>
              <a:rPr lang="en-US" altLang="ko-KR" sz="1200" b="0" i="0" kern="1200" baseline="-25000" dirty="0">
                <a:solidFill>
                  <a:schemeClr val="tx1"/>
                </a:solidFill>
                <a:effectLst/>
                <a:latin typeface="+mn-lt"/>
                <a:ea typeface="+mn-ea"/>
                <a:cs typeface="+mn-cs"/>
              </a:rPr>
              <a:t>2</a:t>
            </a:r>
            <a:r>
              <a:rPr lang="en-US" altLang="ko-KR" sz="1200" b="0" i="0" kern="1200" dirty="0">
                <a:solidFill>
                  <a:schemeClr val="tx1"/>
                </a:solidFill>
                <a:effectLst/>
                <a:latin typeface="+mn-lt"/>
                <a:ea typeface="+mn-ea"/>
                <a:cs typeface="+mn-cs"/>
              </a:rPr>
              <a:t> are known including </a:t>
            </a:r>
            <a:r>
              <a:rPr lang="en-US" altLang="ko-KR" sz="1200" b="0" i="0" u="none" strike="noStrike" kern="1200" dirty="0" err="1">
                <a:solidFill>
                  <a:schemeClr val="tx1"/>
                </a:solidFill>
                <a:effectLst/>
                <a:latin typeface="+mn-lt"/>
                <a:ea typeface="+mn-ea"/>
                <a:cs typeface="+mn-cs"/>
                <a:hlinkClick r:id="rId4" tooltip="Anatase"/>
              </a:rPr>
              <a:t>anatase</a:t>
            </a:r>
            <a:r>
              <a:rPr lang="en-US" altLang="ko-KR" sz="1200" b="0" i="0" kern="1200" dirty="0">
                <a:solidFill>
                  <a:schemeClr val="tx1"/>
                </a:solidFill>
                <a:effectLst/>
                <a:latin typeface="+mn-lt"/>
                <a:ea typeface="+mn-ea"/>
                <a:cs typeface="+mn-cs"/>
              </a:rPr>
              <a:t>, and </a:t>
            </a:r>
            <a:r>
              <a:rPr lang="en-US" altLang="ko-KR" sz="1200" b="0" i="0" u="none" strike="noStrike" kern="1200" dirty="0" err="1">
                <a:solidFill>
                  <a:schemeClr val="tx1"/>
                </a:solidFill>
                <a:effectLst/>
                <a:latin typeface="+mn-lt"/>
                <a:ea typeface="+mn-ea"/>
                <a:cs typeface="+mn-cs"/>
                <a:hlinkClick r:id="rId5" tooltip="Brookite"/>
              </a:rPr>
              <a:t>brookite</a:t>
            </a:r>
            <a:r>
              <a:rPr lang="en-US" altLang="ko-KR" sz="1200" b="0" i="0" kern="1200" dirty="0">
                <a:solidFill>
                  <a:schemeClr val="tx1"/>
                </a:solidFill>
                <a:effectLst/>
                <a:latin typeface="+mn-lt"/>
                <a:ea typeface="+mn-ea"/>
                <a:cs typeface="+mn-cs"/>
              </a:rPr>
              <a:t>.</a:t>
            </a:r>
          </a:p>
          <a:p>
            <a:r>
              <a:rPr lang="en-US" altLang="ko-KR" sz="1200" b="0" i="0" kern="1200" dirty="0">
                <a:solidFill>
                  <a:schemeClr val="tx1"/>
                </a:solidFill>
                <a:effectLst/>
                <a:latin typeface="+mn-lt"/>
                <a:ea typeface="+mn-ea"/>
                <a:cs typeface="+mn-cs"/>
              </a:rPr>
              <a:t>Rutile has one of the highest </a:t>
            </a:r>
            <a:r>
              <a:rPr lang="en-US" altLang="ko-KR" sz="1200" b="0" i="0" u="none" strike="noStrike" kern="1200" dirty="0">
                <a:solidFill>
                  <a:schemeClr val="tx1"/>
                </a:solidFill>
                <a:effectLst/>
                <a:latin typeface="+mn-lt"/>
                <a:ea typeface="+mn-ea"/>
                <a:cs typeface="+mn-cs"/>
                <a:hlinkClick r:id="rId6" tooltip="Refractive index"/>
              </a:rPr>
              <a:t>refractive indices</a:t>
            </a:r>
            <a:r>
              <a:rPr lang="en-US" altLang="ko-KR" sz="1200" b="0" i="0" kern="1200" dirty="0">
                <a:solidFill>
                  <a:schemeClr val="tx1"/>
                </a:solidFill>
                <a:effectLst/>
                <a:latin typeface="+mn-lt"/>
                <a:ea typeface="+mn-ea"/>
                <a:cs typeface="+mn-cs"/>
              </a:rPr>
              <a:t> at </a:t>
            </a:r>
            <a:r>
              <a:rPr lang="en-US" altLang="ko-KR" sz="1200" b="0" i="0" u="none" strike="noStrike" kern="1200" dirty="0">
                <a:solidFill>
                  <a:schemeClr val="tx1"/>
                </a:solidFill>
                <a:effectLst/>
                <a:latin typeface="+mn-lt"/>
                <a:ea typeface="+mn-ea"/>
                <a:cs typeface="+mn-cs"/>
                <a:hlinkClick r:id="rId7" tooltip="Visible wavelength"/>
              </a:rPr>
              <a:t>visible wavelengths</a:t>
            </a:r>
            <a:r>
              <a:rPr lang="en-US" altLang="ko-KR" sz="1200" b="0" i="0" kern="1200" dirty="0">
                <a:solidFill>
                  <a:schemeClr val="tx1"/>
                </a:solidFill>
                <a:effectLst/>
                <a:latin typeface="+mn-lt"/>
                <a:ea typeface="+mn-ea"/>
                <a:cs typeface="+mn-cs"/>
              </a:rPr>
              <a:t> of any known crystal and also exhibits a particularly large </a:t>
            </a:r>
            <a:r>
              <a:rPr lang="en-US" altLang="ko-KR" sz="1200" b="0" i="0" u="none" strike="noStrike" kern="1200" dirty="0">
                <a:solidFill>
                  <a:schemeClr val="tx1"/>
                </a:solidFill>
                <a:effectLst/>
                <a:latin typeface="+mn-lt"/>
                <a:ea typeface="+mn-ea"/>
                <a:cs typeface="+mn-cs"/>
                <a:hlinkClick r:id="rId8" tooltip="Birefringence"/>
              </a:rPr>
              <a:t>birefringence</a:t>
            </a:r>
            <a:r>
              <a:rPr lang="en-US" altLang="ko-KR" sz="1200" b="0" i="0" kern="1200" dirty="0">
                <a:solidFill>
                  <a:schemeClr val="tx1"/>
                </a:solidFill>
                <a:effectLst/>
                <a:latin typeface="+mn-lt"/>
                <a:ea typeface="+mn-ea"/>
                <a:cs typeface="+mn-cs"/>
              </a:rPr>
              <a:t> and high </a:t>
            </a:r>
            <a:r>
              <a:rPr lang="en-US" altLang="ko-KR" sz="1200" b="0" i="0" u="none" strike="noStrike" kern="1200" dirty="0">
                <a:solidFill>
                  <a:schemeClr val="tx1"/>
                </a:solidFill>
                <a:effectLst/>
                <a:latin typeface="+mn-lt"/>
                <a:ea typeface="+mn-ea"/>
                <a:cs typeface="+mn-cs"/>
                <a:hlinkClick r:id="rId9" tooltip="Dispersion (optics)"/>
              </a:rPr>
              <a:t>dispersion</a:t>
            </a:r>
            <a:r>
              <a:rPr lang="en-US" altLang="ko-KR" sz="1200" b="0" i="0" kern="1200" dirty="0">
                <a:solidFill>
                  <a:schemeClr val="tx1"/>
                </a:solidFill>
                <a:effectLst/>
                <a:latin typeface="+mn-lt"/>
                <a:ea typeface="+mn-ea"/>
                <a:cs typeface="+mn-cs"/>
              </a:rPr>
              <a:t>. </a:t>
            </a:r>
          </a:p>
          <a:p>
            <a:r>
              <a:rPr lang="en-US" altLang="ko-KR" sz="1200" b="0" i="0" kern="1200" dirty="0">
                <a:solidFill>
                  <a:schemeClr val="tx1"/>
                </a:solidFill>
                <a:effectLst/>
                <a:latin typeface="+mn-lt"/>
                <a:ea typeface="+mn-ea"/>
                <a:cs typeface="+mn-cs"/>
              </a:rPr>
              <a:t>Owing to these properties, it is useful for the manufacture of certain optical elements, especially </a:t>
            </a:r>
            <a:r>
              <a:rPr lang="en-US" altLang="ko-KR" sz="1200" b="0" i="0" u="none" strike="noStrike" kern="1200" dirty="0">
                <a:solidFill>
                  <a:schemeClr val="tx1"/>
                </a:solidFill>
                <a:effectLst/>
                <a:latin typeface="+mn-lt"/>
                <a:ea typeface="+mn-ea"/>
                <a:cs typeface="+mn-cs"/>
                <a:hlinkClick r:id="rId10" tooltip="Polarization (waves)"/>
              </a:rPr>
              <a:t>polarization</a:t>
            </a:r>
            <a:r>
              <a:rPr lang="en-US" altLang="ko-KR" sz="1200" b="0" i="0" kern="1200" dirty="0">
                <a:solidFill>
                  <a:schemeClr val="tx1"/>
                </a:solidFill>
                <a:effectLst/>
                <a:latin typeface="+mn-lt"/>
                <a:ea typeface="+mn-ea"/>
                <a:cs typeface="+mn-cs"/>
              </a:rPr>
              <a:t> optics</a:t>
            </a:r>
          </a:p>
          <a:p>
            <a:r>
              <a:rPr lang="en-US" altLang="ko-KR" sz="1200" b="0" i="0" kern="1200" dirty="0">
                <a:solidFill>
                  <a:schemeClr val="tx1"/>
                </a:solidFill>
                <a:effectLst/>
                <a:latin typeface="+mn-lt"/>
                <a:ea typeface="+mn-ea"/>
                <a:cs typeface="+mn-cs"/>
              </a:rPr>
              <a:t>for longer visible and </a:t>
            </a:r>
            <a:r>
              <a:rPr lang="en-US" altLang="ko-KR" sz="1200" b="0" i="0" u="none" strike="noStrike" kern="1200" dirty="0">
                <a:solidFill>
                  <a:schemeClr val="tx1"/>
                </a:solidFill>
                <a:effectLst/>
                <a:latin typeface="+mn-lt"/>
                <a:ea typeface="+mn-ea"/>
                <a:cs typeface="+mn-cs"/>
                <a:hlinkClick r:id="rId11" tooltip="Infrared"/>
              </a:rPr>
              <a:t>infrared</a:t>
            </a:r>
            <a:r>
              <a:rPr lang="en-US" altLang="ko-KR" sz="1200" b="0" i="0" kern="1200" dirty="0">
                <a:solidFill>
                  <a:schemeClr val="tx1"/>
                </a:solidFill>
                <a:effectLst/>
                <a:latin typeface="+mn-lt"/>
                <a:ea typeface="+mn-ea"/>
                <a:cs typeface="+mn-cs"/>
              </a:rPr>
              <a:t> wavelengths up to about 4.5 </a:t>
            </a:r>
            <a:r>
              <a:rPr lang="en-US" altLang="ko-KR" sz="1200" b="0" i="0" kern="1200" dirty="0" err="1">
                <a:solidFill>
                  <a:schemeClr val="tx1"/>
                </a:solidFill>
                <a:effectLst/>
                <a:latin typeface="+mn-lt"/>
                <a:ea typeface="+mn-ea"/>
                <a:cs typeface="+mn-cs"/>
              </a:rPr>
              <a:t>μm</a:t>
            </a:r>
            <a:r>
              <a:rPr lang="en-US" altLang="ko-KR" sz="1200" b="0" i="0" kern="1200" dirty="0">
                <a:solidFill>
                  <a:schemeClr val="tx1"/>
                </a:solidFill>
                <a:effectLst/>
                <a:latin typeface="+mn-lt"/>
                <a:ea typeface="+mn-ea"/>
                <a:cs typeface="+mn-cs"/>
              </a:rPr>
              <a:t>.</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77</a:t>
            </a:fld>
            <a:endParaRPr lang="ko-KR" altLang="en-US"/>
          </a:p>
        </p:txBody>
      </p:sp>
    </p:spTree>
    <p:extLst>
      <p:ext uri="{BB962C8B-B14F-4D97-AF65-F5344CB8AC3E}">
        <p14:creationId xmlns:p14="http://schemas.microsoft.com/office/powerpoint/2010/main" val="221294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8</a:t>
            </a:fld>
            <a:endParaRPr lang="ko-KR" altLang="en-US"/>
          </a:p>
        </p:txBody>
      </p:sp>
    </p:spTree>
    <p:extLst>
      <p:ext uri="{BB962C8B-B14F-4D97-AF65-F5344CB8AC3E}">
        <p14:creationId xmlns:p14="http://schemas.microsoft.com/office/powerpoint/2010/main" val="1710147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lang="ko-KR" altLang="en-US" sz="1800" b="0" i="0" dirty="0">
                <a:solidFill>
                  <a:srgbClr val="202122"/>
                </a:solidFill>
                <a:effectLst/>
                <a:latin typeface="+mn-ea"/>
                <a:ea typeface="+mn-ea"/>
              </a:rPr>
              <a:t>두 가지의 각각 다른 금속선을 접속했을 때 두 개의 접점 온도가 다르면 </a:t>
            </a:r>
            <a:r>
              <a:rPr lang="ko-KR" altLang="en-US" sz="1800" b="0" i="0" dirty="0" err="1">
                <a:solidFill>
                  <a:srgbClr val="202122"/>
                </a:solidFill>
                <a:effectLst/>
                <a:latin typeface="+mn-ea"/>
                <a:ea typeface="+mn-ea"/>
              </a:rPr>
              <a:t>기전력</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起電力</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이 생겨서 회로</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回路</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에 전류가 흐른다</a:t>
            </a:r>
            <a:r>
              <a:rPr lang="en-US" altLang="ko-KR" sz="1800" b="0" i="0" dirty="0">
                <a:solidFill>
                  <a:srgbClr val="202122"/>
                </a:solidFill>
                <a:effectLst/>
                <a:latin typeface="+mn-ea"/>
                <a:ea typeface="+mn-ea"/>
              </a:rPr>
              <a:t>. </a:t>
            </a:r>
          </a:p>
          <a:p>
            <a:pPr algn="l"/>
            <a:r>
              <a:rPr lang="ko-KR" altLang="en-US" sz="1800" b="0" i="0" dirty="0">
                <a:solidFill>
                  <a:srgbClr val="202122"/>
                </a:solidFill>
                <a:effectLst/>
                <a:latin typeface="+mn-ea"/>
                <a:ea typeface="+mn-ea"/>
              </a:rPr>
              <a:t>이 기전력을 열기전력</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熱起電力</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이라 부르고</a:t>
            </a:r>
            <a:r>
              <a:rPr lang="en-US" altLang="ko-KR" sz="1800" b="0" i="0" dirty="0">
                <a:solidFill>
                  <a:srgbClr val="202122"/>
                </a:solidFill>
                <a:effectLst/>
                <a:latin typeface="+mn-ea"/>
                <a:ea typeface="+mn-ea"/>
              </a:rPr>
              <a:t>, </a:t>
            </a:r>
            <a:r>
              <a:rPr lang="ko-KR" altLang="en-US" sz="1800" b="0" i="0" dirty="0">
                <a:solidFill>
                  <a:srgbClr val="202122"/>
                </a:solidFill>
                <a:effectLst/>
                <a:latin typeface="+mn-ea"/>
                <a:ea typeface="+mn-ea"/>
              </a:rPr>
              <a:t>이 열기전력을 이용하기 위해서 사용하는 두가지의 금속선을 열전대</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熱電對</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라고 한다</a:t>
            </a:r>
            <a:r>
              <a:rPr lang="en-US" altLang="ko-KR" sz="1800" b="0" i="0" dirty="0">
                <a:solidFill>
                  <a:srgbClr val="202122"/>
                </a:solidFill>
                <a:effectLst/>
                <a:latin typeface="+mn-ea"/>
                <a:ea typeface="+mn-ea"/>
              </a:rPr>
              <a:t>. </a:t>
            </a:r>
          </a:p>
          <a:p>
            <a:pPr algn="l"/>
            <a:r>
              <a:rPr lang="ko-KR" altLang="en-US" sz="1800" b="0" i="0" dirty="0">
                <a:solidFill>
                  <a:srgbClr val="202122"/>
                </a:solidFill>
                <a:effectLst/>
                <a:latin typeface="+mn-ea"/>
                <a:ea typeface="+mn-ea"/>
              </a:rPr>
              <a:t>열전대의 열기전력은 열전대를 구성하는 </a:t>
            </a:r>
            <a:r>
              <a:rPr lang="en-US" altLang="ko-KR" sz="1800" b="0" i="0" dirty="0">
                <a:solidFill>
                  <a:srgbClr val="202122"/>
                </a:solidFill>
                <a:effectLst/>
                <a:latin typeface="+mn-ea"/>
                <a:ea typeface="+mn-ea"/>
              </a:rPr>
              <a:t>2</a:t>
            </a:r>
            <a:r>
              <a:rPr lang="ko-KR" altLang="en-US" sz="1800" b="0" i="0" dirty="0">
                <a:solidFill>
                  <a:srgbClr val="202122"/>
                </a:solidFill>
                <a:effectLst/>
                <a:latin typeface="+mn-ea"/>
                <a:ea typeface="+mn-ea"/>
              </a:rPr>
              <a:t>종의 금속선의 종류와 두 접점의 온도에 의해서 달라지며</a:t>
            </a:r>
            <a:r>
              <a:rPr lang="en-US" altLang="ko-KR" sz="1800" b="0" i="0" dirty="0">
                <a:solidFill>
                  <a:srgbClr val="202122"/>
                </a:solidFill>
                <a:effectLst/>
                <a:latin typeface="+mn-ea"/>
                <a:ea typeface="+mn-ea"/>
              </a:rPr>
              <a:t>, </a:t>
            </a:r>
            <a:r>
              <a:rPr lang="ko-KR" altLang="en-US" sz="1800" b="0" i="0" dirty="0">
                <a:solidFill>
                  <a:srgbClr val="202122"/>
                </a:solidFill>
                <a:effectLst/>
                <a:latin typeface="+mn-ea"/>
                <a:ea typeface="+mn-ea"/>
              </a:rPr>
              <a:t>금속선의 굵기</a:t>
            </a:r>
            <a:r>
              <a:rPr lang="en-US" altLang="ko-KR" sz="1800" b="0" i="0" dirty="0">
                <a:solidFill>
                  <a:srgbClr val="202122"/>
                </a:solidFill>
                <a:effectLst/>
                <a:latin typeface="+mn-ea"/>
                <a:ea typeface="+mn-ea"/>
              </a:rPr>
              <a:t>·</a:t>
            </a:r>
            <a:r>
              <a:rPr lang="ko-KR" altLang="en-US" sz="1800" b="0" i="0" dirty="0">
                <a:solidFill>
                  <a:srgbClr val="202122"/>
                </a:solidFill>
                <a:effectLst/>
                <a:latin typeface="+mn-ea"/>
                <a:ea typeface="+mn-ea"/>
              </a:rPr>
              <a:t>길이나 두 접점 이외의 온도에는 </a:t>
            </a:r>
            <a:r>
              <a:rPr lang="ko-KR" altLang="en-US" sz="1800" b="0" i="0" dirty="0" err="1">
                <a:solidFill>
                  <a:srgbClr val="202122"/>
                </a:solidFill>
                <a:effectLst/>
                <a:latin typeface="+mn-ea"/>
                <a:ea typeface="+mn-ea"/>
              </a:rPr>
              <a:t>영향받지</a:t>
            </a:r>
            <a:r>
              <a:rPr lang="ko-KR" altLang="en-US" sz="1800" b="0" i="0" dirty="0">
                <a:solidFill>
                  <a:srgbClr val="202122"/>
                </a:solidFill>
                <a:effectLst/>
                <a:latin typeface="+mn-ea"/>
                <a:ea typeface="+mn-ea"/>
              </a:rPr>
              <a:t> 않는다</a:t>
            </a:r>
            <a:r>
              <a:rPr lang="en-US" altLang="ko-KR" sz="1800" b="0" i="0" dirty="0">
                <a:solidFill>
                  <a:srgbClr val="202122"/>
                </a:solidFill>
                <a:effectLst/>
                <a:latin typeface="+mn-ea"/>
                <a:ea typeface="+mn-ea"/>
              </a:rPr>
              <a:t>. </a:t>
            </a:r>
          </a:p>
          <a:p>
            <a:pPr algn="l"/>
            <a:r>
              <a:rPr lang="ko-KR" altLang="en-US" sz="1800" b="0" i="0" dirty="0">
                <a:solidFill>
                  <a:srgbClr val="202122"/>
                </a:solidFill>
                <a:effectLst/>
                <a:latin typeface="+mn-ea"/>
                <a:ea typeface="+mn-ea"/>
              </a:rPr>
              <a:t>따라서 한쪽의 접점을 일정한 온도로 유지하면 열기전력은 다른 접점의 온도만으로 정해진다</a:t>
            </a:r>
            <a:r>
              <a:rPr lang="en-US" altLang="ko-KR" sz="1800" b="0" i="0" dirty="0">
                <a:solidFill>
                  <a:srgbClr val="202122"/>
                </a:solidFill>
                <a:effectLst/>
                <a:latin typeface="+mn-ea"/>
                <a:ea typeface="+mn-ea"/>
              </a:rPr>
              <a:t>. </a:t>
            </a:r>
            <a:r>
              <a:rPr lang="ko-KR" altLang="en-US" sz="1800" b="0" i="0" dirty="0">
                <a:solidFill>
                  <a:srgbClr val="202122"/>
                </a:solidFill>
                <a:effectLst/>
                <a:latin typeface="+mn-ea"/>
                <a:ea typeface="+mn-ea"/>
              </a:rPr>
              <a:t>그러므로 그 </a:t>
            </a:r>
            <a:r>
              <a:rPr lang="ko-KR" altLang="en-US" sz="1800" b="1" i="0" dirty="0">
                <a:solidFill>
                  <a:srgbClr val="202122"/>
                </a:solidFill>
                <a:effectLst/>
                <a:latin typeface="+mn-ea"/>
                <a:ea typeface="+mn-ea"/>
              </a:rPr>
              <a:t>온도</a:t>
            </a:r>
            <a:r>
              <a:rPr lang="ko-KR" altLang="en-US" sz="1800" b="0" i="0" dirty="0">
                <a:solidFill>
                  <a:srgbClr val="202122"/>
                </a:solidFill>
                <a:effectLst/>
                <a:latin typeface="+mn-ea"/>
                <a:ea typeface="+mn-ea"/>
              </a:rPr>
              <a:t>와 </a:t>
            </a:r>
            <a:r>
              <a:rPr lang="ko-KR" altLang="en-US" sz="1800" b="1" i="0" dirty="0">
                <a:solidFill>
                  <a:srgbClr val="202122"/>
                </a:solidFill>
                <a:effectLst/>
                <a:latin typeface="+mn-ea"/>
                <a:ea typeface="+mn-ea"/>
              </a:rPr>
              <a:t>열기전력과의 관계</a:t>
            </a:r>
            <a:r>
              <a:rPr lang="ko-KR" altLang="en-US" sz="1800" b="0" i="0" dirty="0">
                <a:solidFill>
                  <a:srgbClr val="202122"/>
                </a:solidFill>
                <a:effectLst/>
                <a:latin typeface="+mn-ea"/>
                <a:ea typeface="+mn-ea"/>
              </a:rPr>
              <a:t>를 미리 </a:t>
            </a:r>
            <a:r>
              <a:rPr lang="ko-KR" altLang="en-US" sz="1800" b="0" i="0" dirty="0" err="1">
                <a:solidFill>
                  <a:srgbClr val="202122"/>
                </a:solidFill>
                <a:effectLst/>
                <a:latin typeface="+mn-ea"/>
                <a:ea typeface="+mn-ea"/>
              </a:rPr>
              <a:t>알아둠으로써</a:t>
            </a:r>
            <a:r>
              <a:rPr lang="ko-KR" altLang="en-US" sz="1800" b="0" i="0" dirty="0">
                <a:solidFill>
                  <a:srgbClr val="202122"/>
                </a:solidFill>
                <a:effectLst/>
                <a:latin typeface="+mn-ea"/>
                <a:ea typeface="+mn-ea"/>
              </a:rPr>
              <a:t> 온도를 측정할 수 있다</a:t>
            </a:r>
            <a:r>
              <a:rPr lang="en-US" altLang="ko-KR" sz="1800" b="0" i="0" dirty="0">
                <a:solidFill>
                  <a:srgbClr val="202122"/>
                </a:solidFill>
                <a:effectLst/>
                <a:latin typeface="+mn-ea"/>
                <a:ea typeface="+mn-ea"/>
              </a:rPr>
              <a:t>.</a:t>
            </a:r>
          </a:p>
          <a:p>
            <a:pPr algn="l"/>
            <a:endParaRPr lang="en-US" altLang="ko-KR" dirty="0"/>
          </a:p>
          <a:p>
            <a:r>
              <a:rPr lang="en-US" altLang="ko-KR" b="1" dirty="0"/>
              <a:t>1) C</a:t>
            </a:r>
            <a:r>
              <a:rPr lang="ko-KR" altLang="en-US" b="1" dirty="0"/>
              <a:t>를 </a:t>
            </a:r>
            <a:r>
              <a:rPr lang="en-US" altLang="ko-KR" b="1" dirty="0"/>
              <a:t>Fe</a:t>
            </a:r>
            <a:r>
              <a:rPr lang="ko-KR" altLang="en-US" b="1" dirty="0"/>
              <a:t>에 첨가 → 강철</a:t>
            </a:r>
            <a:r>
              <a:rPr lang="en-US" altLang="ko-KR" b="1" dirty="0"/>
              <a:t>(steel)</a:t>
            </a:r>
          </a:p>
          <a:p>
            <a:r>
              <a:rPr lang="ko-KR" altLang="en-US" b="1" dirty="0"/>
              <a:t>결함</a:t>
            </a:r>
            <a:r>
              <a:rPr lang="en-US" altLang="ko-KR" b="1" dirty="0"/>
              <a:t>/</a:t>
            </a:r>
            <a:r>
              <a:rPr lang="ko-KR" altLang="en-US" b="1" dirty="0" err="1"/>
              <a:t>기작</a:t>
            </a:r>
            <a:r>
              <a:rPr lang="en-US" altLang="ko-KR" dirty="0"/>
              <a:t>: C</a:t>
            </a:r>
            <a:r>
              <a:rPr lang="ko-KR" altLang="en-US" dirty="0"/>
              <a:t>가 </a:t>
            </a:r>
            <a:r>
              <a:rPr lang="en-US" altLang="ko-KR" dirty="0"/>
              <a:t>α-Fe(bcc)·γ-Fe(</a:t>
            </a:r>
            <a:r>
              <a:rPr lang="en-US" altLang="ko-KR" dirty="0" err="1"/>
              <a:t>fcc</a:t>
            </a:r>
            <a:r>
              <a:rPr lang="en-US" altLang="ko-KR" dirty="0"/>
              <a:t>) </a:t>
            </a:r>
            <a:r>
              <a:rPr lang="ko-KR" altLang="en-US" dirty="0"/>
              <a:t>격자의 </a:t>
            </a:r>
            <a:r>
              <a:rPr lang="ko-KR" altLang="en-US" b="1" dirty="0"/>
              <a:t>간극</a:t>
            </a:r>
            <a:r>
              <a:rPr lang="en-US" altLang="ko-KR" b="1" dirty="0"/>
              <a:t>(interstitial)</a:t>
            </a:r>
            <a:r>
              <a:rPr lang="ko-KR" altLang="en-US" dirty="0"/>
              <a:t> 에 들어가는 </a:t>
            </a:r>
            <a:r>
              <a:rPr lang="ko-KR" altLang="en-US" b="1" dirty="0"/>
              <a:t>간극 고용 강화</a:t>
            </a:r>
            <a:r>
              <a:rPr lang="ko-KR" altLang="en-US" dirty="0"/>
              <a:t> </a:t>
            </a:r>
            <a:r>
              <a:rPr lang="en-US" altLang="ko-KR" dirty="0"/>
              <a:t>+ </a:t>
            </a:r>
            <a:r>
              <a:rPr lang="ko-KR" altLang="en-US" dirty="0"/>
              <a:t>가열</a:t>
            </a:r>
            <a:r>
              <a:rPr lang="en-US" altLang="ko-KR" dirty="0"/>
              <a:t>·</a:t>
            </a:r>
            <a:r>
              <a:rPr lang="ko-KR" altLang="en-US" dirty="0"/>
              <a:t>급랭 시 </a:t>
            </a:r>
            <a:r>
              <a:rPr lang="ko-KR" altLang="en-US" b="1" dirty="0" err="1"/>
              <a:t>마르텐사이트</a:t>
            </a:r>
            <a:r>
              <a:rPr lang="en-US" altLang="ko-KR" dirty="0"/>
              <a:t>(</a:t>
            </a:r>
            <a:r>
              <a:rPr lang="ko-KR" altLang="en-US" dirty="0"/>
              <a:t>격자 전단 변태</a:t>
            </a:r>
            <a:r>
              <a:rPr lang="en-US" altLang="ko-KR" dirty="0"/>
              <a:t>) </a:t>
            </a:r>
            <a:r>
              <a:rPr lang="ko-KR" altLang="en-US" dirty="0"/>
              <a:t>형성</a:t>
            </a:r>
            <a:r>
              <a:rPr lang="en-US" altLang="ko-KR" dirty="0"/>
              <a:t>.</a:t>
            </a:r>
          </a:p>
          <a:p>
            <a:r>
              <a:rPr lang="ko-KR" altLang="en-US" b="1" dirty="0"/>
              <a:t>효과</a:t>
            </a:r>
            <a:r>
              <a:rPr lang="en-US" altLang="ko-KR" dirty="0"/>
              <a:t>: </a:t>
            </a:r>
            <a:r>
              <a:rPr lang="ko-KR" altLang="en-US" dirty="0"/>
              <a:t>항복</a:t>
            </a:r>
            <a:r>
              <a:rPr lang="en-US" altLang="ko-KR" dirty="0"/>
              <a:t>·</a:t>
            </a:r>
            <a:r>
              <a:rPr lang="ko-KR" altLang="en-US" dirty="0"/>
              <a:t>인장강도↑</a:t>
            </a:r>
            <a:r>
              <a:rPr lang="en-US" altLang="ko-KR" dirty="0"/>
              <a:t>, </a:t>
            </a:r>
            <a:r>
              <a:rPr lang="ko-KR" altLang="en-US" dirty="0"/>
              <a:t>경도↑</a:t>
            </a:r>
            <a:r>
              <a:rPr lang="en-US" altLang="ko-KR" dirty="0"/>
              <a:t>, </a:t>
            </a:r>
            <a:r>
              <a:rPr lang="ko-KR" altLang="en-US" dirty="0"/>
              <a:t>마모저항↑</a:t>
            </a:r>
            <a:r>
              <a:rPr lang="en-US" altLang="ko-KR" dirty="0"/>
              <a:t>. </a:t>
            </a:r>
            <a:r>
              <a:rPr lang="ko-KR" altLang="en-US" dirty="0"/>
              <a:t>열처리</a:t>
            </a:r>
            <a:r>
              <a:rPr lang="en-US" altLang="ko-KR" dirty="0"/>
              <a:t>(</a:t>
            </a:r>
            <a:r>
              <a:rPr lang="ko-KR" altLang="en-US" dirty="0"/>
              <a:t>담금질</a:t>
            </a:r>
            <a:r>
              <a:rPr lang="en-US" altLang="ko-KR" dirty="0"/>
              <a:t>–</a:t>
            </a:r>
            <a:r>
              <a:rPr lang="ko-KR" altLang="en-US" dirty="0"/>
              <a:t>뜨임</a:t>
            </a:r>
            <a:r>
              <a:rPr lang="en-US" altLang="ko-KR" dirty="0"/>
              <a:t>)</a:t>
            </a:r>
            <a:r>
              <a:rPr lang="ko-KR" altLang="en-US" dirty="0"/>
              <a:t>로 강도</a:t>
            </a:r>
            <a:r>
              <a:rPr lang="en-US" altLang="ko-KR" dirty="0"/>
              <a:t>·</a:t>
            </a:r>
            <a:r>
              <a:rPr lang="ko-KR" altLang="en-US" dirty="0"/>
              <a:t>인성 균형 조절 가능</a:t>
            </a:r>
            <a:r>
              <a:rPr lang="en-US" altLang="ko-KR" dirty="0"/>
              <a:t>.</a:t>
            </a:r>
          </a:p>
          <a:p>
            <a:r>
              <a:rPr lang="ko-KR" altLang="en-US" b="1" dirty="0"/>
              <a:t>트레이드오프</a:t>
            </a:r>
            <a:r>
              <a:rPr lang="en-US" altLang="ko-KR" dirty="0"/>
              <a:t>: C</a:t>
            </a:r>
            <a:r>
              <a:rPr lang="ko-KR" altLang="en-US" dirty="0"/>
              <a:t>가 많아질수록 인성</a:t>
            </a:r>
            <a:r>
              <a:rPr lang="en-US" altLang="ko-KR" dirty="0"/>
              <a:t>/</a:t>
            </a:r>
            <a:r>
              <a:rPr lang="ko-KR" altLang="en-US" dirty="0" err="1"/>
              <a:t>용접성</a:t>
            </a:r>
            <a:r>
              <a:rPr lang="ko-KR" altLang="en-US" dirty="0"/>
              <a:t>↓</a:t>
            </a:r>
            <a:r>
              <a:rPr lang="en-US" altLang="ko-KR" dirty="0"/>
              <a:t>, </a:t>
            </a:r>
            <a:r>
              <a:rPr lang="ko-KR" altLang="en-US" dirty="0" err="1"/>
              <a:t>취성</a:t>
            </a:r>
            <a:r>
              <a:rPr lang="ko-KR" altLang="en-US" dirty="0"/>
              <a:t>↑</a:t>
            </a:r>
            <a:r>
              <a:rPr lang="en-US" altLang="ko-KR" dirty="0"/>
              <a:t>(</a:t>
            </a:r>
            <a:r>
              <a:rPr lang="ko-KR" altLang="en-US" dirty="0" err="1"/>
              <a:t>시멘타이트</a:t>
            </a:r>
            <a:r>
              <a:rPr lang="ko-KR" altLang="en-US" dirty="0"/>
              <a:t> </a:t>
            </a:r>
            <a:r>
              <a:rPr lang="en-US" altLang="ko-KR" dirty="0" err="1"/>
              <a:t>Fe₃C</a:t>
            </a:r>
            <a:r>
              <a:rPr lang="en-US" altLang="ko-KR" dirty="0"/>
              <a:t> </a:t>
            </a:r>
            <a:r>
              <a:rPr lang="ko-KR" altLang="en-US" dirty="0"/>
              <a:t>과다</a:t>
            </a:r>
            <a:r>
              <a:rPr lang="en-US" altLang="ko-KR" dirty="0"/>
              <a:t>, </a:t>
            </a:r>
            <a:r>
              <a:rPr lang="ko-KR" altLang="en-US" dirty="0"/>
              <a:t>과도한 </a:t>
            </a:r>
            <a:r>
              <a:rPr lang="ko-KR" altLang="en-US" dirty="0" err="1"/>
              <a:t>마르텐사이트</a:t>
            </a:r>
            <a:r>
              <a:rPr lang="en-US" altLang="ko-KR" dirty="0"/>
              <a:t>).</a:t>
            </a:r>
          </a:p>
          <a:p>
            <a:r>
              <a:rPr lang="ko-KR" altLang="en-US" b="1" dirty="0"/>
              <a:t>팁</a:t>
            </a:r>
            <a:r>
              <a:rPr lang="en-US" altLang="ko-KR" dirty="0"/>
              <a:t>: 0.2~0.6 </a:t>
            </a:r>
            <a:r>
              <a:rPr lang="en-US" altLang="ko-KR" dirty="0" err="1"/>
              <a:t>wt</a:t>
            </a:r>
            <a:r>
              <a:rPr lang="en-US" altLang="ko-KR" dirty="0"/>
              <a:t>% C </a:t>
            </a:r>
            <a:r>
              <a:rPr lang="ko-KR" altLang="en-US" dirty="0"/>
              <a:t>범위가 구조용으로 균형적</a:t>
            </a:r>
            <a:r>
              <a:rPr lang="en-US" altLang="ko-KR" dirty="0"/>
              <a:t>. </a:t>
            </a:r>
            <a:r>
              <a:rPr lang="ko-KR" altLang="en-US" dirty="0"/>
              <a:t>합금원소</a:t>
            </a:r>
            <a:r>
              <a:rPr lang="en-US" altLang="ko-KR" dirty="0"/>
              <a:t>(Cr, Mo, V </a:t>
            </a:r>
            <a:r>
              <a:rPr lang="ko-KR" altLang="en-US" dirty="0"/>
              <a:t>등</a:t>
            </a:r>
            <a:r>
              <a:rPr lang="en-US" altLang="ko-KR" dirty="0"/>
              <a:t>)</a:t>
            </a:r>
            <a:r>
              <a:rPr lang="ko-KR" altLang="en-US" dirty="0"/>
              <a:t>와 열처리 사이클로 탄화물 미세분산</a:t>
            </a:r>
            <a:r>
              <a:rPr lang="en-US" altLang="ko-KR" dirty="0"/>
              <a:t>(</a:t>
            </a:r>
            <a:r>
              <a:rPr lang="ko-KR" altLang="en-US" dirty="0"/>
              <a:t>석출 강화</a:t>
            </a:r>
            <a:r>
              <a:rPr lang="en-US" altLang="ko-KR" dirty="0"/>
              <a:t>) </a:t>
            </a:r>
            <a:r>
              <a:rPr lang="ko-KR" altLang="en-US" dirty="0"/>
              <a:t>최적화</a:t>
            </a:r>
            <a:r>
              <a:rPr lang="en-US" altLang="ko-KR" dirty="0"/>
              <a:t>.</a:t>
            </a:r>
          </a:p>
          <a:p>
            <a:r>
              <a:rPr lang="en-US" altLang="ko-KR" b="1" dirty="0"/>
              <a:t>2) Ni</a:t>
            </a:r>
            <a:r>
              <a:rPr lang="ko-KR" altLang="en-US" b="1" dirty="0"/>
              <a:t>에 </a:t>
            </a:r>
            <a:r>
              <a:rPr lang="en-US" altLang="ko-KR" b="1" dirty="0"/>
              <a:t>Cu </a:t>
            </a:r>
            <a:r>
              <a:rPr lang="ko-KR" altLang="en-US" b="1" dirty="0"/>
              <a:t>첨가 → 열전대</a:t>
            </a:r>
            <a:r>
              <a:rPr lang="en-US" altLang="ko-KR" b="1" dirty="0"/>
              <a:t>/</a:t>
            </a:r>
            <a:r>
              <a:rPr lang="ko-KR" altLang="en-US" b="1" dirty="0"/>
              <a:t>저항합금</a:t>
            </a:r>
            <a:r>
              <a:rPr lang="en-US" altLang="ko-KR" b="1" dirty="0"/>
              <a:t>(</a:t>
            </a:r>
            <a:r>
              <a:rPr lang="ko-KR" altLang="en-US" b="1" dirty="0"/>
              <a:t>예</a:t>
            </a:r>
            <a:r>
              <a:rPr lang="en-US" altLang="ko-KR" b="1" dirty="0"/>
              <a:t>: </a:t>
            </a:r>
            <a:r>
              <a:rPr lang="ko-KR" altLang="en-US" b="1" dirty="0" err="1"/>
              <a:t>콘스탄탄</a:t>
            </a:r>
            <a:r>
              <a:rPr lang="en-US" altLang="ko-KR" b="1" dirty="0"/>
              <a:t>, Cu-45Ni)</a:t>
            </a:r>
          </a:p>
          <a:p>
            <a:r>
              <a:rPr lang="ko-KR" altLang="en-US" b="1" dirty="0"/>
              <a:t>결함</a:t>
            </a:r>
            <a:r>
              <a:rPr lang="en-US" altLang="ko-KR" b="1" dirty="0"/>
              <a:t>/</a:t>
            </a:r>
            <a:r>
              <a:rPr lang="ko-KR" altLang="en-US" b="1" dirty="0" err="1"/>
              <a:t>기작</a:t>
            </a:r>
            <a:r>
              <a:rPr lang="en-US" altLang="ko-KR" dirty="0"/>
              <a:t>: Cu</a:t>
            </a:r>
            <a:r>
              <a:rPr lang="ko-KR" altLang="en-US" dirty="0"/>
              <a:t>가 </a:t>
            </a:r>
            <a:r>
              <a:rPr lang="en-US" altLang="ko-KR" dirty="0"/>
              <a:t>Ni </a:t>
            </a:r>
            <a:r>
              <a:rPr lang="ko-KR" altLang="en-US" dirty="0"/>
              <a:t>자리에 들어가는 </a:t>
            </a:r>
            <a:r>
              <a:rPr lang="ko-KR" altLang="en-US" b="1" dirty="0"/>
              <a:t>치환 </a:t>
            </a:r>
            <a:r>
              <a:rPr lang="ko-KR" altLang="en-US" b="1" dirty="0" err="1"/>
              <a:t>고용체</a:t>
            </a:r>
            <a:r>
              <a:rPr lang="en-US" altLang="ko-KR" b="1" dirty="0"/>
              <a:t>(substitutional)</a:t>
            </a:r>
            <a:r>
              <a:rPr lang="en-US" altLang="ko-KR" dirty="0"/>
              <a:t>. </a:t>
            </a:r>
            <a:r>
              <a:rPr lang="ko-KR" altLang="en-US" dirty="0"/>
              <a:t>전자 산란 증가 → </a:t>
            </a:r>
            <a:r>
              <a:rPr lang="ko-KR" altLang="en-US" b="1" dirty="0"/>
              <a:t>열기전력</a:t>
            </a:r>
            <a:r>
              <a:rPr lang="en-US" altLang="ko-KR" b="1" dirty="0"/>
              <a:t>(</a:t>
            </a:r>
            <a:r>
              <a:rPr lang="en-US" altLang="ko-KR" b="1" dirty="0" err="1"/>
              <a:t>Seebeck</a:t>
            </a:r>
            <a:r>
              <a:rPr lang="en-US" altLang="ko-KR" b="1" dirty="0"/>
              <a:t>)</a:t>
            </a:r>
            <a:r>
              <a:rPr lang="ko-KR" altLang="en-US" dirty="0"/>
              <a:t> 과 </a:t>
            </a:r>
            <a:r>
              <a:rPr lang="ko-KR" altLang="en-US" b="1" dirty="0"/>
              <a:t>비저항</a:t>
            </a:r>
            <a:r>
              <a:rPr lang="ko-KR" altLang="en-US" dirty="0"/>
              <a:t>이 안정적</a:t>
            </a:r>
            <a:r>
              <a:rPr lang="en-US" altLang="ko-KR" dirty="0"/>
              <a:t>.</a:t>
            </a:r>
          </a:p>
          <a:p>
            <a:r>
              <a:rPr lang="ko-KR" altLang="en-US" b="1" dirty="0"/>
              <a:t>효과</a:t>
            </a:r>
            <a:r>
              <a:rPr lang="en-US" altLang="ko-KR" dirty="0"/>
              <a:t>:</a:t>
            </a:r>
            <a:r>
              <a:rPr lang="ko-KR" altLang="en-US" dirty="0"/>
              <a:t>열전대</a:t>
            </a:r>
            <a:r>
              <a:rPr lang="en-US" altLang="ko-KR" dirty="0"/>
              <a:t>(</a:t>
            </a:r>
            <a:r>
              <a:rPr lang="ko-KR" altLang="en-US" dirty="0"/>
              <a:t>예</a:t>
            </a:r>
            <a:r>
              <a:rPr lang="en-US" altLang="ko-KR" dirty="0"/>
              <a:t>: Cu–</a:t>
            </a:r>
            <a:r>
              <a:rPr lang="ko-KR" altLang="en-US" dirty="0" err="1"/>
              <a:t>콘스탄탄</a:t>
            </a:r>
            <a:r>
              <a:rPr lang="en-US" altLang="ko-KR" dirty="0"/>
              <a:t>, </a:t>
            </a:r>
            <a:r>
              <a:rPr lang="en-US" altLang="ko-KR" dirty="0" err="1"/>
              <a:t>Chromel</a:t>
            </a:r>
            <a:r>
              <a:rPr lang="en-US" altLang="ko-KR" dirty="0"/>
              <a:t>–</a:t>
            </a:r>
            <a:r>
              <a:rPr lang="ko-KR" altLang="en-US" dirty="0" err="1"/>
              <a:t>콘스탄탄</a:t>
            </a:r>
            <a:r>
              <a:rPr lang="ko-KR" altLang="en-US" dirty="0"/>
              <a:t> 등</a:t>
            </a:r>
            <a:r>
              <a:rPr lang="en-US" altLang="ko-KR" dirty="0"/>
              <a:t>)</a:t>
            </a:r>
            <a:r>
              <a:rPr lang="ko-KR" altLang="en-US" dirty="0"/>
              <a:t>의 </a:t>
            </a:r>
            <a:r>
              <a:rPr lang="ko-KR" altLang="en-US" b="1" dirty="0"/>
              <a:t>안정된 열전 특성</a:t>
            </a:r>
            <a:r>
              <a:rPr lang="ko-KR" altLang="en-US" dirty="0"/>
              <a:t>과 낮은 온도계수 확보 → 정확한 온도 측정</a:t>
            </a:r>
            <a:r>
              <a:rPr lang="en-US" altLang="ko-KR" dirty="0"/>
              <a:t>.</a:t>
            </a:r>
          </a:p>
          <a:p>
            <a:pPr lvl="1"/>
            <a:r>
              <a:rPr lang="ko-KR" altLang="en-US" dirty="0"/>
              <a:t>전기저항 합금</a:t>
            </a:r>
            <a:r>
              <a:rPr lang="en-US" altLang="ko-KR" dirty="0"/>
              <a:t>(</a:t>
            </a:r>
            <a:r>
              <a:rPr lang="ko-KR" altLang="en-US" dirty="0" err="1"/>
              <a:t>스트레인</a:t>
            </a:r>
            <a:r>
              <a:rPr lang="ko-KR" altLang="en-US" dirty="0"/>
              <a:t> 게이지</a:t>
            </a:r>
            <a:r>
              <a:rPr lang="en-US" altLang="ko-KR" dirty="0"/>
              <a:t>, </a:t>
            </a:r>
            <a:r>
              <a:rPr lang="ko-KR" altLang="en-US" dirty="0"/>
              <a:t>정밀저항</a:t>
            </a:r>
            <a:r>
              <a:rPr lang="en-US" altLang="ko-KR" dirty="0"/>
              <a:t>)</a:t>
            </a:r>
            <a:r>
              <a:rPr lang="ko-KR" altLang="en-US" dirty="0"/>
              <a:t>으로도 우수</a:t>
            </a:r>
            <a:r>
              <a:rPr lang="en-US" altLang="ko-KR" dirty="0"/>
              <a:t>(</a:t>
            </a:r>
            <a:r>
              <a:rPr lang="ko-KR" altLang="en-US" dirty="0"/>
              <a:t>온도에 따른 저항 변화 작음</a:t>
            </a:r>
            <a:r>
              <a:rPr lang="en-US" altLang="ko-KR" dirty="0"/>
              <a:t>).</a:t>
            </a:r>
          </a:p>
          <a:p>
            <a:r>
              <a:rPr lang="ko-KR" altLang="en-US" b="1" dirty="0"/>
              <a:t>트레이드오프</a:t>
            </a:r>
            <a:r>
              <a:rPr lang="en-US" altLang="ko-KR" dirty="0"/>
              <a:t>: </a:t>
            </a:r>
            <a:r>
              <a:rPr lang="ko-KR" altLang="en-US" dirty="0" err="1"/>
              <a:t>순금속</a:t>
            </a:r>
            <a:r>
              <a:rPr lang="ko-KR" altLang="en-US" dirty="0"/>
              <a:t> 대비 전기전도도↓</a:t>
            </a:r>
            <a:r>
              <a:rPr lang="en-US" altLang="ko-KR" dirty="0"/>
              <a:t>. </a:t>
            </a:r>
            <a:r>
              <a:rPr lang="ko-KR" altLang="en-US" dirty="0"/>
              <a:t>고온 산화</a:t>
            </a:r>
            <a:r>
              <a:rPr lang="en-US" altLang="ko-KR" dirty="0"/>
              <a:t>/</a:t>
            </a:r>
            <a:r>
              <a:rPr lang="ko-KR" altLang="en-US" dirty="0" err="1"/>
              <a:t>크리프는</a:t>
            </a:r>
            <a:r>
              <a:rPr lang="ko-KR" altLang="en-US" dirty="0"/>
              <a:t> 별도 합금설계 필요</a:t>
            </a:r>
            <a:r>
              <a:rPr lang="en-US" altLang="ko-KR" dirty="0"/>
              <a:t>.</a:t>
            </a:r>
          </a:p>
          <a:p>
            <a:r>
              <a:rPr lang="ko-KR" altLang="en-US" b="1" dirty="0"/>
              <a:t>팁</a:t>
            </a:r>
            <a:r>
              <a:rPr lang="en-US" altLang="ko-KR" dirty="0"/>
              <a:t>: </a:t>
            </a:r>
            <a:r>
              <a:rPr lang="ko-KR" altLang="en-US" dirty="0"/>
              <a:t>조성 균일성과 불순물 관리가 장기 안정성 핵심</a:t>
            </a:r>
            <a:r>
              <a:rPr lang="en-US" altLang="ko-KR" dirty="0"/>
              <a:t>. </a:t>
            </a:r>
            <a:r>
              <a:rPr lang="ko-KR" altLang="en-US" dirty="0"/>
              <a:t>표준 열전대는 국제 규격</a:t>
            </a:r>
            <a:r>
              <a:rPr lang="en-US" altLang="ko-KR" dirty="0"/>
              <a:t>(Type T, E, K </a:t>
            </a:r>
            <a:r>
              <a:rPr lang="ko-KR" altLang="en-US" dirty="0"/>
              <a:t>등</a:t>
            </a:r>
            <a:r>
              <a:rPr lang="en-US" altLang="ko-KR" dirty="0"/>
              <a:t>) </a:t>
            </a:r>
            <a:r>
              <a:rPr lang="ko-KR" altLang="en-US" dirty="0"/>
              <a:t>조합을 준수</a:t>
            </a:r>
            <a:r>
              <a:rPr lang="en-US" altLang="ko-KR" dirty="0"/>
              <a:t>.</a:t>
            </a:r>
          </a:p>
          <a:p>
            <a:endParaRPr lang="en-US" altLang="ko-KR" b="1" dirty="0"/>
          </a:p>
          <a:p>
            <a:r>
              <a:rPr lang="en-US" altLang="ko-KR" b="1" dirty="0"/>
              <a:t>3) Si</a:t>
            </a:r>
            <a:r>
              <a:rPr lang="ko-KR" altLang="en-US" b="1" dirty="0"/>
              <a:t>에 </a:t>
            </a:r>
            <a:r>
              <a:rPr lang="en-US" altLang="ko-KR" b="1" dirty="0"/>
              <a:t>Ge </a:t>
            </a:r>
            <a:r>
              <a:rPr lang="ko-KR" altLang="en-US" b="1" dirty="0"/>
              <a:t>첨가 → </a:t>
            </a:r>
            <a:r>
              <a:rPr lang="en-US" altLang="ko-KR" b="1" dirty="0" err="1"/>
              <a:t>SiGe</a:t>
            </a:r>
            <a:r>
              <a:rPr lang="en-US" altLang="ko-KR" b="1" dirty="0"/>
              <a:t> </a:t>
            </a:r>
            <a:r>
              <a:rPr lang="ko-KR" altLang="en-US" b="1" dirty="0"/>
              <a:t>열전재료</a:t>
            </a:r>
          </a:p>
          <a:p>
            <a:r>
              <a:rPr lang="ko-KR" altLang="en-US" b="1" dirty="0"/>
              <a:t>결함</a:t>
            </a:r>
            <a:r>
              <a:rPr lang="en-US" altLang="ko-KR" b="1" dirty="0"/>
              <a:t>/</a:t>
            </a:r>
            <a:r>
              <a:rPr lang="ko-KR" altLang="en-US" b="1" dirty="0" err="1"/>
              <a:t>기작</a:t>
            </a:r>
            <a:r>
              <a:rPr lang="en-US" altLang="ko-KR" dirty="0"/>
              <a:t>: Ge</a:t>
            </a:r>
            <a:r>
              <a:rPr lang="ko-KR" altLang="en-US" dirty="0"/>
              <a:t>가 </a:t>
            </a:r>
            <a:r>
              <a:rPr lang="en-US" altLang="ko-KR" dirty="0"/>
              <a:t>Si </a:t>
            </a:r>
            <a:r>
              <a:rPr lang="ko-KR" altLang="en-US" dirty="0"/>
              <a:t>격자에 </a:t>
            </a:r>
            <a:r>
              <a:rPr lang="ko-KR" altLang="en-US" b="1" dirty="0"/>
              <a:t>치환 고용</a:t>
            </a:r>
            <a:r>
              <a:rPr lang="ko-KR" altLang="en-US" dirty="0"/>
              <a:t> → </a:t>
            </a:r>
            <a:r>
              <a:rPr lang="ko-KR" altLang="en-US" b="1" dirty="0"/>
              <a:t>질량</a:t>
            </a:r>
            <a:r>
              <a:rPr lang="en-US" altLang="ko-KR" b="1" dirty="0"/>
              <a:t>·</a:t>
            </a:r>
            <a:r>
              <a:rPr lang="ko-KR" altLang="en-US" b="1" dirty="0"/>
              <a:t>탄성 불일치</a:t>
            </a:r>
            <a:r>
              <a:rPr lang="ko-KR" altLang="en-US" dirty="0"/>
              <a:t>로 </a:t>
            </a:r>
            <a:r>
              <a:rPr lang="ko-KR" altLang="en-US" b="1" dirty="0"/>
              <a:t>격자진동</a:t>
            </a:r>
            <a:r>
              <a:rPr lang="en-US" altLang="ko-KR" b="1" dirty="0"/>
              <a:t>(</a:t>
            </a:r>
            <a:r>
              <a:rPr lang="ko-KR" altLang="en-US" b="1" dirty="0" err="1"/>
              <a:t>포논</a:t>
            </a:r>
            <a:r>
              <a:rPr lang="en-US" altLang="ko-KR" b="1" dirty="0"/>
              <a:t>) </a:t>
            </a:r>
            <a:r>
              <a:rPr lang="ko-KR" altLang="en-US" b="1" dirty="0"/>
              <a:t>산란↑ → 열전도율 </a:t>
            </a:r>
            <a:r>
              <a:rPr lang="en-US" altLang="ko-KR" b="1" dirty="0"/>
              <a:t>κ↓</a:t>
            </a:r>
            <a:r>
              <a:rPr lang="en-US" altLang="ko-KR" dirty="0"/>
              <a:t>. </a:t>
            </a:r>
            <a:r>
              <a:rPr lang="ko-KR" altLang="en-US" dirty="0"/>
              <a:t>전하 농도</a:t>
            </a:r>
            <a:r>
              <a:rPr lang="en-US" altLang="ko-KR" dirty="0"/>
              <a:t>/</a:t>
            </a:r>
            <a:r>
              <a:rPr lang="ko-KR" altLang="en-US" dirty="0"/>
              <a:t>이동도는 도핑으로 조율</a:t>
            </a:r>
            <a:r>
              <a:rPr lang="en-US" altLang="ko-KR" dirty="0"/>
              <a:t>.</a:t>
            </a:r>
          </a:p>
          <a:p>
            <a:r>
              <a:rPr lang="ko-KR" altLang="en-US" b="1" dirty="0"/>
              <a:t>효과</a:t>
            </a:r>
            <a:r>
              <a:rPr lang="en-US" altLang="ko-KR" dirty="0"/>
              <a:t>: </a:t>
            </a:r>
            <a:r>
              <a:rPr lang="en-US" altLang="ko-KR" b="1" dirty="0"/>
              <a:t>ZT = S²σT/κ</a:t>
            </a:r>
            <a:r>
              <a:rPr lang="ko-KR" altLang="en-US" dirty="0"/>
              <a:t> 향상</a:t>
            </a:r>
            <a:r>
              <a:rPr lang="en-US" altLang="ko-KR" dirty="0"/>
              <a:t>(</a:t>
            </a:r>
            <a:r>
              <a:rPr lang="ko-KR" altLang="en-US" dirty="0"/>
              <a:t>특히 고온 </a:t>
            </a:r>
            <a:r>
              <a:rPr lang="en-US" altLang="ko-KR" dirty="0"/>
              <a:t>600–1200 K </a:t>
            </a:r>
            <a:r>
              <a:rPr lang="ko-KR" altLang="en-US" dirty="0"/>
              <a:t>영역</a:t>
            </a:r>
            <a:r>
              <a:rPr lang="en-US" altLang="ko-KR" dirty="0"/>
              <a:t>). </a:t>
            </a:r>
            <a:r>
              <a:rPr lang="ko-KR" altLang="en-US" dirty="0"/>
              <a:t>우주선 </a:t>
            </a:r>
            <a:r>
              <a:rPr lang="en-US" altLang="ko-KR" dirty="0"/>
              <a:t>RTG </a:t>
            </a:r>
            <a:r>
              <a:rPr lang="ko-KR" altLang="en-US" dirty="0"/>
              <a:t>등에서 </a:t>
            </a:r>
            <a:r>
              <a:rPr lang="ko-KR" altLang="en-US" dirty="0" err="1"/>
              <a:t>표준급</a:t>
            </a:r>
            <a:r>
              <a:rPr lang="en-US" altLang="ko-KR" dirty="0"/>
              <a:t>.</a:t>
            </a:r>
          </a:p>
          <a:p>
            <a:r>
              <a:rPr lang="ko-KR" altLang="en-US" b="1" dirty="0"/>
              <a:t>트레이드오프</a:t>
            </a:r>
            <a:r>
              <a:rPr lang="en-US" altLang="ko-KR" dirty="0"/>
              <a:t>: </a:t>
            </a:r>
            <a:r>
              <a:rPr lang="ko-KR" altLang="en-US" dirty="0"/>
              <a:t>상온 </a:t>
            </a:r>
            <a:r>
              <a:rPr lang="en-US" altLang="ko-KR" dirty="0"/>
              <a:t>ZT</a:t>
            </a:r>
            <a:r>
              <a:rPr lang="ko-KR" altLang="en-US" dirty="0"/>
              <a:t>는 </a:t>
            </a:r>
            <a:r>
              <a:rPr lang="ko-KR" altLang="en-US" dirty="0" err="1"/>
              <a:t>중온</a:t>
            </a:r>
            <a:r>
              <a:rPr lang="en-US" altLang="ko-KR" dirty="0"/>
              <a:t>·</a:t>
            </a:r>
            <a:r>
              <a:rPr lang="ko-KR" altLang="en-US" dirty="0"/>
              <a:t>고온보다 낮음</a:t>
            </a:r>
            <a:r>
              <a:rPr lang="en-US" altLang="ko-KR" dirty="0"/>
              <a:t>. </a:t>
            </a:r>
            <a:r>
              <a:rPr lang="ko-KR" altLang="en-US" dirty="0"/>
              <a:t>기계적 </a:t>
            </a:r>
            <a:r>
              <a:rPr lang="ko-KR" altLang="en-US" dirty="0" err="1"/>
              <a:t>취성</a:t>
            </a:r>
            <a:r>
              <a:rPr lang="en-US" altLang="ko-KR" dirty="0"/>
              <a:t>·</a:t>
            </a:r>
            <a:r>
              <a:rPr lang="ko-KR" altLang="en-US" dirty="0"/>
              <a:t>열팽창 불일치 관리 필요</a:t>
            </a:r>
            <a:r>
              <a:rPr lang="en-US" altLang="ko-KR" dirty="0"/>
              <a:t>.</a:t>
            </a:r>
          </a:p>
          <a:p>
            <a:r>
              <a:rPr lang="ko-KR" altLang="en-US" b="1" dirty="0"/>
              <a:t>팁</a:t>
            </a:r>
            <a:r>
              <a:rPr lang="en-US" altLang="ko-KR" dirty="0"/>
              <a:t>: </a:t>
            </a:r>
            <a:r>
              <a:rPr lang="ko-KR" altLang="en-US" dirty="0"/>
              <a:t>미세합금화</a:t>
            </a:r>
            <a:r>
              <a:rPr lang="en-US" altLang="ko-KR" dirty="0"/>
              <a:t>, </a:t>
            </a:r>
            <a:r>
              <a:rPr lang="ko-KR" altLang="en-US" dirty="0" err="1"/>
              <a:t>나노석출</a:t>
            </a:r>
            <a:r>
              <a:rPr lang="en-US" altLang="ko-KR" dirty="0"/>
              <a:t>/</a:t>
            </a:r>
            <a:r>
              <a:rPr lang="ko-KR" altLang="en-US" dirty="0" err="1"/>
              <a:t>나노입자</a:t>
            </a:r>
            <a:r>
              <a:rPr lang="en-US" altLang="ko-KR" dirty="0"/>
              <a:t>, </a:t>
            </a:r>
            <a:r>
              <a:rPr lang="ko-KR" altLang="en-US" dirty="0" err="1"/>
              <a:t>다중스케일</a:t>
            </a:r>
            <a:r>
              <a:rPr lang="ko-KR" altLang="en-US" dirty="0"/>
              <a:t> 결함으로 </a:t>
            </a:r>
            <a:r>
              <a:rPr lang="en-US" altLang="ko-KR" b="1" dirty="0"/>
              <a:t>κ</a:t>
            </a:r>
            <a:r>
              <a:rPr lang="ko-KR" altLang="en-US" b="1" dirty="0"/>
              <a:t>만 낮추고 </a:t>
            </a:r>
            <a:r>
              <a:rPr lang="en-US" altLang="ko-KR" b="1" dirty="0" err="1"/>
              <a:t>σ·S</a:t>
            </a:r>
            <a:r>
              <a:rPr lang="ko-KR" altLang="en-US" b="1" dirty="0"/>
              <a:t>는 유지</a:t>
            </a:r>
            <a:r>
              <a:rPr lang="ko-KR" altLang="en-US" dirty="0"/>
              <a:t>하는 게 관건</a:t>
            </a:r>
            <a:r>
              <a:rPr lang="en-US" altLang="ko-KR" dirty="0"/>
              <a:t>.</a:t>
            </a:r>
          </a:p>
          <a:p>
            <a:endParaRPr lang="en-US" altLang="ko-KR" b="1" dirty="0"/>
          </a:p>
          <a:p>
            <a:r>
              <a:rPr lang="en-US" altLang="ko-KR" b="1" dirty="0"/>
              <a:t>4) Fe</a:t>
            </a:r>
            <a:r>
              <a:rPr lang="ko-KR" altLang="en-US" b="1" dirty="0"/>
              <a:t>에 </a:t>
            </a:r>
            <a:r>
              <a:rPr lang="en-US" altLang="ko-KR" b="1" dirty="0"/>
              <a:t>Cr </a:t>
            </a:r>
            <a:r>
              <a:rPr lang="ko-KR" altLang="en-US" b="1" dirty="0"/>
              <a:t>첨가 → 스테인리스강</a:t>
            </a:r>
            <a:r>
              <a:rPr lang="en-US" altLang="ko-KR" b="1" dirty="0"/>
              <a:t>(≥~10.5 </a:t>
            </a:r>
            <a:r>
              <a:rPr lang="en-US" altLang="ko-KR" b="1" dirty="0" err="1"/>
              <a:t>wt</a:t>
            </a:r>
            <a:r>
              <a:rPr lang="en-US" altLang="ko-KR" b="1" dirty="0"/>
              <a:t>% Cr)</a:t>
            </a:r>
          </a:p>
          <a:p>
            <a:r>
              <a:rPr lang="ko-KR" altLang="en-US" b="1" dirty="0"/>
              <a:t>결함</a:t>
            </a:r>
            <a:r>
              <a:rPr lang="en-US" altLang="ko-KR" b="1" dirty="0"/>
              <a:t>/</a:t>
            </a:r>
            <a:r>
              <a:rPr lang="ko-KR" altLang="en-US" b="1" dirty="0" err="1"/>
              <a:t>기작</a:t>
            </a:r>
            <a:r>
              <a:rPr lang="en-US" altLang="ko-KR" dirty="0"/>
              <a:t>: Cr </a:t>
            </a:r>
            <a:r>
              <a:rPr lang="ko-KR" altLang="en-US" dirty="0"/>
              <a:t>치환 고용 </a:t>
            </a:r>
            <a:r>
              <a:rPr lang="en-US" altLang="ko-KR" dirty="0"/>
              <a:t>+ </a:t>
            </a:r>
            <a:r>
              <a:rPr lang="ko-KR" altLang="en-US" dirty="0"/>
              <a:t>표면에 </a:t>
            </a:r>
            <a:r>
              <a:rPr lang="ko-KR" altLang="en-US" b="1" dirty="0"/>
              <a:t>치밀한 </a:t>
            </a:r>
            <a:r>
              <a:rPr lang="en-US" altLang="ko-KR" b="1" dirty="0" err="1"/>
              <a:t>Cr₂O</a:t>
            </a:r>
            <a:r>
              <a:rPr lang="en-US" altLang="ko-KR" b="1" dirty="0"/>
              <a:t>₃ </a:t>
            </a:r>
            <a:r>
              <a:rPr lang="ko-KR" altLang="en-US" b="1" dirty="0"/>
              <a:t>수동피막</a:t>
            </a:r>
            <a:r>
              <a:rPr lang="en-US" altLang="ko-KR" b="1" dirty="0"/>
              <a:t>(passive film)</a:t>
            </a:r>
            <a:r>
              <a:rPr lang="ko-KR" altLang="en-US" dirty="0"/>
              <a:t> 자가형성</a:t>
            </a:r>
            <a:r>
              <a:rPr lang="en-US" altLang="ko-KR" dirty="0"/>
              <a:t>.</a:t>
            </a:r>
          </a:p>
          <a:p>
            <a:r>
              <a:rPr lang="ko-KR" altLang="en-US" b="1" dirty="0"/>
              <a:t>효과</a:t>
            </a:r>
            <a:r>
              <a:rPr lang="en-US" altLang="ko-KR" dirty="0"/>
              <a:t>: </a:t>
            </a:r>
            <a:r>
              <a:rPr lang="ko-KR" altLang="en-US" dirty="0"/>
              <a:t>일반 탄소강 대비 </a:t>
            </a:r>
            <a:r>
              <a:rPr lang="ko-KR" altLang="en-US" b="1" dirty="0"/>
              <a:t>부식</a:t>
            </a:r>
            <a:r>
              <a:rPr lang="en-US" altLang="ko-KR" b="1" dirty="0"/>
              <a:t>·</a:t>
            </a:r>
            <a:r>
              <a:rPr lang="ko-KR" altLang="en-US" b="1" dirty="0"/>
              <a:t>산화 내성</a:t>
            </a:r>
            <a:r>
              <a:rPr lang="ko-KR" altLang="en-US" dirty="0"/>
              <a:t> 비약적 개선</a:t>
            </a:r>
            <a:r>
              <a:rPr lang="en-US" altLang="ko-KR" dirty="0"/>
              <a:t>(</a:t>
            </a:r>
            <a:r>
              <a:rPr lang="ko-KR" altLang="en-US" dirty="0"/>
              <a:t>물</a:t>
            </a:r>
            <a:r>
              <a:rPr lang="en-US" altLang="ko-KR" dirty="0"/>
              <a:t>, </a:t>
            </a:r>
            <a:r>
              <a:rPr lang="ko-KR" altLang="en-US" dirty="0"/>
              <a:t>산성</a:t>
            </a:r>
            <a:r>
              <a:rPr lang="en-US" altLang="ko-KR" dirty="0"/>
              <a:t>·</a:t>
            </a:r>
            <a:r>
              <a:rPr lang="ko-KR" altLang="en-US" dirty="0"/>
              <a:t>염화 이온 환경 포함</a:t>
            </a:r>
            <a:r>
              <a:rPr lang="en-US" altLang="ko-KR" dirty="0"/>
              <a:t>).</a:t>
            </a:r>
          </a:p>
          <a:p>
            <a:r>
              <a:rPr lang="ko-KR" altLang="en-US" b="1" dirty="0"/>
              <a:t>트레이드오프</a:t>
            </a:r>
            <a:r>
              <a:rPr lang="en-US" altLang="ko-KR" dirty="0"/>
              <a:t>: </a:t>
            </a:r>
            <a:r>
              <a:rPr lang="ko-KR" altLang="en-US" dirty="0"/>
              <a:t>가공성</a:t>
            </a:r>
            <a:r>
              <a:rPr lang="en-US" altLang="ko-KR" dirty="0"/>
              <a:t>·</a:t>
            </a:r>
            <a:r>
              <a:rPr lang="ko-KR" altLang="en-US" dirty="0" err="1"/>
              <a:t>용접성</a:t>
            </a:r>
            <a:r>
              <a:rPr lang="en-US" altLang="ko-KR" dirty="0"/>
              <a:t>, </a:t>
            </a:r>
            <a:r>
              <a:rPr lang="ko-KR" altLang="en-US" dirty="0"/>
              <a:t>저온 </a:t>
            </a:r>
            <a:r>
              <a:rPr lang="ko-KR" altLang="en-US" dirty="0" err="1"/>
              <a:t>취성</a:t>
            </a:r>
            <a:r>
              <a:rPr lang="ko-KR" altLang="en-US" dirty="0"/>
              <a:t> 이슈가 등급별로 존재</a:t>
            </a:r>
            <a:r>
              <a:rPr lang="en-US" altLang="ko-KR" dirty="0"/>
              <a:t>(</a:t>
            </a:r>
            <a:r>
              <a:rPr lang="ko-KR" altLang="en-US" dirty="0"/>
              <a:t>예</a:t>
            </a:r>
            <a:r>
              <a:rPr lang="en-US" altLang="ko-KR" dirty="0"/>
              <a:t>: </a:t>
            </a:r>
            <a:r>
              <a:rPr lang="ko-KR" altLang="en-US" dirty="0" err="1"/>
              <a:t>페라이트계</a:t>
            </a:r>
            <a:r>
              <a:rPr lang="ko-KR" altLang="en-US" dirty="0"/>
              <a:t> </a:t>
            </a:r>
            <a:r>
              <a:rPr lang="en-US" altLang="ko-KR" dirty="0"/>
              <a:t>vs </a:t>
            </a:r>
            <a:r>
              <a:rPr lang="ko-KR" altLang="en-US" dirty="0" err="1"/>
              <a:t>오스테나이트계</a:t>
            </a:r>
            <a:r>
              <a:rPr lang="en-US" altLang="ko-KR" dirty="0"/>
              <a:t>).</a:t>
            </a:r>
          </a:p>
          <a:p>
            <a:r>
              <a:rPr lang="ko-KR" altLang="en-US" b="1" dirty="0"/>
              <a:t>팁</a:t>
            </a:r>
            <a:r>
              <a:rPr lang="en-US" altLang="ko-KR" dirty="0"/>
              <a:t>: Mo, N, Ni </a:t>
            </a:r>
            <a:r>
              <a:rPr lang="ko-KR" altLang="en-US" dirty="0"/>
              <a:t>등으로 피팅</a:t>
            </a:r>
            <a:r>
              <a:rPr lang="en-US" altLang="ko-KR" dirty="0"/>
              <a:t>·</a:t>
            </a:r>
            <a:r>
              <a:rPr lang="ko-KR" altLang="en-US" dirty="0" err="1"/>
              <a:t>틈부식</a:t>
            </a:r>
            <a:r>
              <a:rPr lang="ko-KR" altLang="en-US" dirty="0"/>
              <a:t> 저항 강화</a:t>
            </a:r>
            <a:r>
              <a:rPr lang="en-US" altLang="ko-KR" dirty="0"/>
              <a:t>(PREN </a:t>
            </a:r>
            <a:r>
              <a:rPr lang="ko-KR" altLang="en-US" dirty="0"/>
              <a:t>지표</a:t>
            </a:r>
            <a:r>
              <a:rPr lang="en-US" altLang="ko-KR" dirty="0"/>
              <a:t>). </a:t>
            </a:r>
            <a:r>
              <a:rPr lang="ko-KR" altLang="en-US" dirty="0"/>
              <a:t>용접 후 </a:t>
            </a:r>
            <a:r>
              <a:rPr lang="ko-KR" altLang="en-US" b="1" dirty="0"/>
              <a:t>감열</a:t>
            </a:r>
            <a:r>
              <a:rPr lang="en-US" altLang="ko-KR" b="1" dirty="0"/>
              <a:t>(sensitization)</a:t>
            </a:r>
            <a:r>
              <a:rPr lang="ko-KR" altLang="en-US" dirty="0"/>
              <a:t> 방지 위해 </a:t>
            </a:r>
            <a:r>
              <a:rPr lang="ko-KR" altLang="en-US" dirty="0" err="1"/>
              <a:t>저탄소</a:t>
            </a:r>
            <a:r>
              <a:rPr lang="en-US" altLang="ko-KR" dirty="0"/>
              <a:t>(L </a:t>
            </a:r>
            <a:r>
              <a:rPr lang="ko-KR" altLang="en-US" dirty="0"/>
              <a:t>등급</a:t>
            </a:r>
            <a:r>
              <a:rPr lang="en-US" altLang="ko-KR" dirty="0"/>
              <a:t>)</a:t>
            </a:r>
            <a:r>
              <a:rPr lang="ko-KR" altLang="en-US" dirty="0"/>
              <a:t>나 안정화강</a:t>
            </a:r>
            <a:r>
              <a:rPr lang="en-US" altLang="ko-KR" dirty="0"/>
              <a:t>(</a:t>
            </a:r>
            <a:r>
              <a:rPr lang="en-US" altLang="ko-KR" dirty="0" err="1"/>
              <a:t>Ti</a:t>
            </a:r>
            <a:r>
              <a:rPr lang="en-US" altLang="ko-KR" dirty="0"/>
              <a:t>, </a:t>
            </a:r>
            <a:r>
              <a:rPr lang="en-US" altLang="ko-KR" dirty="0" err="1"/>
              <a:t>Nb</a:t>
            </a:r>
            <a:r>
              <a:rPr lang="en-US" altLang="ko-KR" dirty="0"/>
              <a:t>) </a:t>
            </a:r>
            <a:r>
              <a:rPr lang="ko-KR" altLang="en-US" dirty="0"/>
              <a:t>선택</a:t>
            </a:r>
            <a:r>
              <a:rPr lang="en-US" altLang="ko-KR" dirty="0"/>
              <a:t>.</a:t>
            </a:r>
          </a:p>
          <a:p>
            <a:endParaRPr lang="en-US" altLang="ko-KR" b="1" dirty="0"/>
          </a:p>
          <a:p>
            <a:r>
              <a:rPr lang="en-US" altLang="ko-KR" b="1" dirty="0"/>
              <a:t>5) </a:t>
            </a:r>
            <a:r>
              <a:rPr lang="ko-KR" altLang="en-US" b="1" dirty="0" err="1"/>
              <a:t>입계</a:t>
            </a:r>
            <a:r>
              <a:rPr lang="en-US" altLang="ko-KR" b="1" dirty="0"/>
              <a:t>(grain boundaries) </a:t>
            </a:r>
            <a:r>
              <a:rPr lang="ko-KR" altLang="en-US" b="1" dirty="0"/>
              <a:t>도입</a:t>
            </a:r>
            <a:r>
              <a:rPr lang="en-US" altLang="ko-KR" b="1" dirty="0"/>
              <a:t>/</a:t>
            </a:r>
            <a:r>
              <a:rPr lang="ko-KR" altLang="en-US" b="1" dirty="0"/>
              <a:t>제어 → 고강도화</a:t>
            </a:r>
          </a:p>
          <a:p>
            <a:r>
              <a:rPr lang="ko-KR" altLang="en-US" b="1" dirty="0"/>
              <a:t>결함</a:t>
            </a:r>
            <a:r>
              <a:rPr lang="en-US" altLang="ko-KR" b="1" dirty="0"/>
              <a:t>/</a:t>
            </a:r>
            <a:r>
              <a:rPr lang="ko-KR" altLang="en-US" b="1" dirty="0" err="1"/>
              <a:t>기작</a:t>
            </a:r>
            <a:r>
              <a:rPr lang="en-US" altLang="ko-KR" dirty="0"/>
              <a:t>: </a:t>
            </a:r>
            <a:r>
              <a:rPr lang="ko-KR" altLang="en-US" b="1" dirty="0"/>
              <a:t>평면 결함</a:t>
            </a:r>
            <a:r>
              <a:rPr lang="ko-KR" altLang="en-US" dirty="0"/>
              <a:t>인 </a:t>
            </a:r>
            <a:r>
              <a:rPr lang="ko-KR" altLang="en-US" b="1" dirty="0" err="1"/>
              <a:t>입계</a:t>
            </a:r>
            <a:r>
              <a:rPr lang="ko-KR" altLang="en-US" dirty="0" err="1"/>
              <a:t>가</a:t>
            </a:r>
            <a:r>
              <a:rPr lang="ko-KR" altLang="en-US" dirty="0"/>
              <a:t> </a:t>
            </a:r>
            <a:r>
              <a:rPr lang="ko-KR" altLang="en-US" b="1" dirty="0"/>
              <a:t>전위</a:t>
            </a:r>
            <a:r>
              <a:rPr lang="en-US" altLang="ko-KR" b="1" dirty="0"/>
              <a:t>(dislocation) </a:t>
            </a:r>
            <a:r>
              <a:rPr lang="ko-KR" altLang="en-US" b="1" dirty="0"/>
              <a:t>이동 장벽</a:t>
            </a:r>
            <a:r>
              <a:rPr lang="ko-KR" altLang="en-US" dirty="0"/>
              <a:t> 역할</a:t>
            </a:r>
            <a:r>
              <a:rPr lang="en-US" altLang="ko-KR" dirty="0"/>
              <a:t>.</a:t>
            </a:r>
          </a:p>
          <a:p>
            <a:pPr lvl="1"/>
            <a:r>
              <a:rPr lang="en-US" altLang="ko-KR" b="1" dirty="0"/>
              <a:t>Hall–Petch</a:t>
            </a:r>
            <a:r>
              <a:rPr lang="en-US" altLang="ko-KR" dirty="0"/>
              <a:t>: (\</a:t>
            </a:r>
            <a:r>
              <a:rPr lang="en-US" altLang="ko-KR" dirty="0" err="1"/>
              <a:t>sigma_y</a:t>
            </a:r>
            <a:r>
              <a:rPr lang="en-US" altLang="ko-KR" dirty="0"/>
              <a:t> = \sigma_0 + k, d^{-1/2}) (d: </a:t>
            </a:r>
            <a:r>
              <a:rPr lang="ko-KR" altLang="en-US" dirty="0"/>
              <a:t>평균 입경</a:t>
            </a:r>
            <a:r>
              <a:rPr lang="en-US" altLang="ko-KR" dirty="0"/>
              <a:t>) → </a:t>
            </a:r>
            <a:r>
              <a:rPr lang="ko-KR" altLang="en-US" b="1" dirty="0" err="1"/>
              <a:t>미세립일수록</a:t>
            </a:r>
            <a:r>
              <a:rPr lang="ko-KR" altLang="en-US" b="1" dirty="0"/>
              <a:t> 강도↑</a:t>
            </a:r>
            <a:r>
              <a:rPr lang="en-US" altLang="ko-KR" dirty="0"/>
              <a:t>.</a:t>
            </a:r>
          </a:p>
          <a:p>
            <a:r>
              <a:rPr lang="ko-KR" altLang="en-US" b="1" dirty="0"/>
              <a:t>효과</a:t>
            </a:r>
            <a:r>
              <a:rPr lang="en-US" altLang="ko-KR" dirty="0"/>
              <a:t>: </a:t>
            </a:r>
            <a:r>
              <a:rPr lang="ko-KR" altLang="en-US" dirty="0"/>
              <a:t>항복강도</a:t>
            </a:r>
            <a:r>
              <a:rPr lang="en-US" altLang="ko-KR" dirty="0"/>
              <a:t>·</a:t>
            </a:r>
            <a:r>
              <a:rPr lang="ko-KR" altLang="en-US" dirty="0"/>
              <a:t>피로강도 향상</a:t>
            </a:r>
            <a:r>
              <a:rPr lang="en-US" altLang="ko-KR" dirty="0"/>
              <a:t>, </a:t>
            </a:r>
            <a:r>
              <a:rPr lang="ko-KR" altLang="en-US" dirty="0"/>
              <a:t>가공경화 시 상호작용 증가</a:t>
            </a:r>
            <a:r>
              <a:rPr lang="en-US" altLang="ko-KR" dirty="0"/>
              <a:t>.</a:t>
            </a:r>
          </a:p>
          <a:p>
            <a:r>
              <a:rPr lang="ko-KR" altLang="en-US" b="1" dirty="0"/>
              <a:t>트레이드오프</a:t>
            </a:r>
            <a:r>
              <a:rPr lang="en-US" altLang="ko-KR" dirty="0"/>
              <a:t>: </a:t>
            </a:r>
            <a:r>
              <a:rPr lang="ko-KR" altLang="en-US" dirty="0" err="1"/>
              <a:t>입계는</a:t>
            </a:r>
            <a:r>
              <a:rPr lang="ko-KR" altLang="en-US" dirty="0"/>
              <a:t> </a:t>
            </a:r>
            <a:r>
              <a:rPr lang="ko-KR" altLang="en-US" b="1" dirty="0"/>
              <a:t>확산 경로</a:t>
            </a:r>
            <a:r>
              <a:rPr lang="en-US" altLang="ko-KR" b="1" dirty="0"/>
              <a:t>/</a:t>
            </a:r>
            <a:r>
              <a:rPr lang="ko-KR" altLang="en-US" b="1" dirty="0"/>
              <a:t>부식</a:t>
            </a:r>
            <a:r>
              <a:rPr lang="en-US" altLang="ko-KR" b="1" dirty="0"/>
              <a:t>·</a:t>
            </a:r>
            <a:r>
              <a:rPr lang="ko-KR" altLang="en-US" b="1" dirty="0" err="1"/>
              <a:t>크리프</a:t>
            </a:r>
            <a:r>
              <a:rPr lang="ko-KR" altLang="en-US" b="1" dirty="0"/>
              <a:t> 취약부</a:t>
            </a:r>
            <a:r>
              <a:rPr lang="ko-KR" altLang="en-US" dirty="0"/>
              <a:t>가 되기도</a:t>
            </a:r>
            <a:r>
              <a:rPr lang="en-US" altLang="ko-KR" dirty="0"/>
              <a:t>. </a:t>
            </a:r>
            <a:r>
              <a:rPr lang="ko-KR" altLang="en-US" b="1" dirty="0" err="1"/>
              <a:t>초미세</a:t>
            </a:r>
            <a:r>
              <a:rPr lang="en-US" altLang="ko-KR" b="1" dirty="0"/>
              <a:t>·</a:t>
            </a:r>
            <a:r>
              <a:rPr lang="ko-KR" altLang="en-US" b="1" dirty="0" err="1"/>
              <a:t>나노립</a:t>
            </a:r>
            <a:r>
              <a:rPr lang="ko-KR" altLang="en-US" dirty="0" err="1"/>
              <a:t>에선</a:t>
            </a:r>
            <a:r>
              <a:rPr lang="ko-KR" altLang="en-US" dirty="0"/>
              <a:t> </a:t>
            </a:r>
            <a:r>
              <a:rPr lang="ko-KR" altLang="en-US" b="1" dirty="0"/>
              <a:t>역 </a:t>
            </a:r>
            <a:r>
              <a:rPr lang="en-US" altLang="ko-KR" b="1" dirty="0"/>
              <a:t>Hall–Petch</a:t>
            </a:r>
            <a:r>
              <a:rPr lang="en-US" altLang="ko-KR" dirty="0"/>
              <a:t>(</a:t>
            </a:r>
            <a:r>
              <a:rPr lang="ko-KR" altLang="en-US" dirty="0" err="1"/>
              <a:t>입계</a:t>
            </a:r>
            <a:r>
              <a:rPr lang="ko-KR" altLang="en-US" dirty="0"/>
              <a:t> 미끄럼</a:t>
            </a:r>
            <a:r>
              <a:rPr lang="en-US" altLang="ko-KR" dirty="0"/>
              <a:t>/</a:t>
            </a:r>
            <a:r>
              <a:rPr lang="ko-KR" altLang="en-US" dirty="0"/>
              <a:t>확산</a:t>
            </a:r>
            <a:r>
              <a:rPr lang="en-US" altLang="ko-KR" dirty="0"/>
              <a:t>)</a:t>
            </a:r>
            <a:r>
              <a:rPr lang="ko-KR" altLang="en-US" dirty="0"/>
              <a:t>로 연화 가능</a:t>
            </a:r>
            <a:r>
              <a:rPr lang="en-US" altLang="ko-KR" dirty="0"/>
              <a:t>.</a:t>
            </a:r>
          </a:p>
          <a:p>
            <a:r>
              <a:rPr lang="ko-KR" altLang="en-US" b="1" dirty="0"/>
              <a:t>팁</a:t>
            </a:r>
            <a:r>
              <a:rPr lang="en-US" altLang="ko-KR" dirty="0"/>
              <a:t>: </a:t>
            </a:r>
            <a:r>
              <a:rPr lang="ko-KR" altLang="en-US" dirty="0"/>
              <a:t>목적에 따라</a:t>
            </a:r>
          </a:p>
          <a:p>
            <a:pPr lvl="1"/>
            <a:r>
              <a:rPr lang="ko-KR" altLang="en-US" dirty="0" err="1"/>
              <a:t>구조재</a:t>
            </a:r>
            <a:r>
              <a:rPr lang="en-US" altLang="ko-KR" dirty="0"/>
              <a:t>: </a:t>
            </a:r>
            <a:r>
              <a:rPr lang="ko-KR" altLang="en-US" b="1" dirty="0"/>
              <a:t>초미세립</a:t>
            </a:r>
            <a:r>
              <a:rPr lang="en-US" altLang="ko-KR" b="1" dirty="0"/>
              <a:t>(UFG) + </a:t>
            </a:r>
            <a:r>
              <a:rPr lang="ko-KR" altLang="en-US" b="1" dirty="0" err="1"/>
              <a:t>특성입계</a:t>
            </a:r>
            <a:r>
              <a:rPr lang="en-US" altLang="ko-KR" b="1" dirty="0"/>
              <a:t>(Σ3 </a:t>
            </a:r>
            <a:r>
              <a:rPr lang="ko-KR" altLang="en-US" b="1" dirty="0" err="1"/>
              <a:t>쌍정</a:t>
            </a:r>
            <a:r>
              <a:rPr lang="ko-KR" altLang="en-US" b="1" dirty="0"/>
              <a:t> 등</a:t>
            </a:r>
            <a:r>
              <a:rPr lang="en-US" altLang="ko-KR" b="1" dirty="0"/>
              <a:t>)</a:t>
            </a:r>
            <a:r>
              <a:rPr lang="ko-KR" altLang="en-US" dirty="0"/>
              <a:t> 비율 증가</a:t>
            </a:r>
            <a:r>
              <a:rPr lang="en-US" altLang="ko-KR" dirty="0"/>
              <a:t>(“</a:t>
            </a:r>
            <a:r>
              <a:rPr lang="ko-KR" altLang="en-US" dirty="0" err="1"/>
              <a:t>곡립공학</a:t>
            </a:r>
            <a:r>
              <a:rPr lang="en-US" altLang="ko-KR" dirty="0"/>
              <a:t>/GBE”).</a:t>
            </a:r>
          </a:p>
          <a:p>
            <a:pPr lvl="1"/>
            <a:r>
              <a:rPr lang="ko-KR" altLang="en-US" dirty="0" err="1"/>
              <a:t>고온용</a:t>
            </a:r>
            <a:r>
              <a:rPr lang="en-US" altLang="ko-KR" dirty="0"/>
              <a:t>: </a:t>
            </a:r>
            <a:r>
              <a:rPr lang="ko-KR" altLang="en-US" b="1" dirty="0"/>
              <a:t>입자강화 </a:t>
            </a:r>
            <a:r>
              <a:rPr lang="en-US" altLang="ko-KR" b="1" dirty="0"/>
              <a:t>+ </a:t>
            </a:r>
            <a:r>
              <a:rPr lang="ko-KR" altLang="en-US" b="1" dirty="0" err="1"/>
              <a:t>입계</a:t>
            </a:r>
            <a:r>
              <a:rPr lang="ko-KR" altLang="en-US" b="1" dirty="0"/>
              <a:t> 안정화</a:t>
            </a:r>
            <a:r>
              <a:rPr lang="en-US" altLang="ko-KR" dirty="0"/>
              <a:t>(Zener pinning, </a:t>
            </a:r>
            <a:r>
              <a:rPr lang="ko-KR" altLang="en-US" dirty="0"/>
              <a:t>탄화물</a:t>
            </a:r>
            <a:r>
              <a:rPr lang="en-US" altLang="ko-KR" dirty="0"/>
              <a:t>/</a:t>
            </a:r>
            <a:r>
              <a:rPr lang="ko-KR" altLang="en-US" dirty="0"/>
              <a:t>산화물 미세분산</a:t>
            </a:r>
            <a:r>
              <a:rPr lang="en-US" altLang="ko-KR" dirty="0"/>
              <a:t>)</a:t>
            </a:r>
            <a:r>
              <a:rPr lang="ko-KR" altLang="en-US" dirty="0"/>
              <a:t>로 </a:t>
            </a:r>
            <a:r>
              <a:rPr lang="ko-KR" altLang="en-US" dirty="0" err="1"/>
              <a:t>입계</a:t>
            </a:r>
            <a:r>
              <a:rPr lang="ko-KR" altLang="en-US" dirty="0"/>
              <a:t> 이동 억제</a:t>
            </a:r>
            <a:r>
              <a:rPr lang="en-US" altLang="ko-KR" dirty="0"/>
              <a:t>.</a:t>
            </a:r>
          </a:p>
          <a:p>
            <a:endParaRPr lang="en-US" altLang="ko-KR" b="1" dirty="0"/>
          </a:p>
          <a:p>
            <a:r>
              <a:rPr lang="ko-KR" altLang="en-US" b="1" dirty="0"/>
              <a:t>왜 ‘</a:t>
            </a:r>
            <a:r>
              <a:rPr lang="ko-KR" altLang="en-US" b="1" dirty="0" err="1"/>
              <a:t>결함’이</a:t>
            </a:r>
            <a:r>
              <a:rPr lang="ko-KR" altLang="en-US" b="1" dirty="0"/>
              <a:t> 유리해질까</a:t>
            </a:r>
            <a:r>
              <a:rPr lang="en-US" altLang="ko-KR" b="1" dirty="0"/>
              <a:t>? (</a:t>
            </a:r>
            <a:r>
              <a:rPr lang="ko-KR" altLang="en-US" b="1" dirty="0"/>
              <a:t>메커니즘 요약</a:t>
            </a:r>
            <a:r>
              <a:rPr lang="en-US" altLang="ko-KR" b="1" dirty="0"/>
              <a:t>)</a:t>
            </a:r>
          </a:p>
          <a:p>
            <a:r>
              <a:rPr lang="ko-KR" altLang="en-US" b="1" dirty="0"/>
              <a:t>전위 </a:t>
            </a:r>
            <a:r>
              <a:rPr lang="ko-KR" altLang="en-US" b="1" dirty="0" err="1"/>
              <a:t>핀닝</a:t>
            </a:r>
            <a:r>
              <a:rPr lang="en-US" altLang="ko-KR" dirty="0"/>
              <a:t>(</a:t>
            </a:r>
            <a:r>
              <a:rPr lang="ko-KR" altLang="en-US" dirty="0"/>
              <a:t>고용</a:t>
            </a:r>
            <a:r>
              <a:rPr lang="en-US" altLang="ko-KR" dirty="0"/>
              <a:t>/</a:t>
            </a:r>
            <a:r>
              <a:rPr lang="ko-KR" altLang="en-US" dirty="0"/>
              <a:t>석출</a:t>
            </a:r>
            <a:r>
              <a:rPr lang="en-US" altLang="ko-KR" dirty="0"/>
              <a:t>/</a:t>
            </a:r>
            <a:r>
              <a:rPr lang="ko-KR" altLang="en-US" dirty="0" err="1"/>
              <a:t>입계</a:t>
            </a:r>
            <a:r>
              <a:rPr lang="en-US" altLang="ko-KR" dirty="0"/>
              <a:t>) → </a:t>
            </a:r>
            <a:r>
              <a:rPr lang="ko-KR" altLang="en-US" dirty="0"/>
              <a:t>항복</a:t>
            </a:r>
            <a:r>
              <a:rPr lang="en-US" altLang="ko-KR" dirty="0"/>
              <a:t>·</a:t>
            </a:r>
            <a:r>
              <a:rPr lang="ko-KR" altLang="en-US" dirty="0"/>
              <a:t>경도↑</a:t>
            </a:r>
          </a:p>
          <a:p>
            <a:r>
              <a:rPr lang="ko-KR" altLang="en-US" b="1" dirty="0"/>
              <a:t>전자 산란</a:t>
            </a:r>
            <a:r>
              <a:rPr lang="en-US" altLang="ko-KR" b="1" dirty="0"/>
              <a:t>/</a:t>
            </a:r>
            <a:r>
              <a:rPr lang="ko-KR" altLang="en-US" b="1" dirty="0"/>
              <a:t>밴드구조 조절</a:t>
            </a:r>
            <a:r>
              <a:rPr lang="en-US" altLang="ko-KR" dirty="0"/>
              <a:t>(</a:t>
            </a:r>
            <a:r>
              <a:rPr lang="ko-KR" altLang="en-US" dirty="0"/>
              <a:t>치환</a:t>
            </a:r>
            <a:r>
              <a:rPr lang="en-US" altLang="ko-KR" dirty="0"/>
              <a:t>·</a:t>
            </a:r>
            <a:r>
              <a:rPr lang="ko-KR" altLang="en-US" dirty="0"/>
              <a:t>도핑</a:t>
            </a:r>
            <a:r>
              <a:rPr lang="en-US" altLang="ko-KR" dirty="0"/>
              <a:t>) → </a:t>
            </a:r>
            <a:r>
              <a:rPr lang="ko-KR" altLang="en-US" dirty="0"/>
              <a:t>열전</a:t>
            </a:r>
            <a:r>
              <a:rPr lang="en-US" altLang="ko-KR" dirty="0"/>
              <a:t>/</a:t>
            </a:r>
            <a:r>
              <a:rPr lang="ko-KR" altLang="en-US" dirty="0"/>
              <a:t>열전대</a:t>
            </a:r>
            <a:r>
              <a:rPr lang="en-US" altLang="ko-KR" dirty="0"/>
              <a:t>/</a:t>
            </a:r>
            <a:r>
              <a:rPr lang="ko-KR" altLang="en-US" dirty="0"/>
              <a:t>저항특성 최적화</a:t>
            </a:r>
          </a:p>
          <a:p>
            <a:r>
              <a:rPr lang="ko-KR" altLang="en-US" b="1" dirty="0" err="1"/>
              <a:t>포논</a:t>
            </a:r>
            <a:r>
              <a:rPr lang="ko-KR" altLang="en-US" b="1" dirty="0"/>
              <a:t> 산란↑</a:t>
            </a:r>
            <a:r>
              <a:rPr lang="en-US" altLang="ko-KR" dirty="0"/>
              <a:t>(</a:t>
            </a:r>
            <a:r>
              <a:rPr lang="ko-KR" altLang="en-US" dirty="0"/>
              <a:t>질량</a:t>
            </a:r>
            <a:r>
              <a:rPr lang="en-US" altLang="ko-KR" dirty="0"/>
              <a:t>·</a:t>
            </a:r>
            <a:r>
              <a:rPr lang="ko-KR" altLang="en-US" dirty="0"/>
              <a:t>격자 불일치</a:t>
            </a:r>
            <a:r>
              <a:rPr lang="en-US" altLang="ko-KR" dirty="0"/>
              <a:t>, </a:t>
            </a:r>
            <a:r>
              <a:rPr lang="ko-KR" altLang="en-US" dirty="0" err="1"/>
              <a:t>나노결함</a:t>
            </a:r>
            <a:r>
              <a:rPr lang="en-US" altLang="ko-KR" dirty="0"/>
              <a:t>) → </a:t>
            </a:r>
            <a:r>
              <a:rPr lang="ko-KR" altLang="en-US" dirty="0"/>
              <a:t>열전도율↓ → 열전성능↑</a:t>
            </a:r>
          </a:p>
          <a:p>
            <a:r>
              <a:rPr lang="ko-KR" altLang="en-US" b="1" dirty="0"/>
              <a:t>표면 화학 변화</a:t>
            </a:r>
            <a:r>
              <a:rPr lang="en-US" altLang="ko-KR" dirty="0"/>
              <a:t>(</a:t>
            </a:r>
            <a:r>
              <a:rPr lang="ko-KR" altLang="en-US" dirty="0"/>
              <a:t>수동피막</a:t>
            </a:r>
            <a:r>
              <a:rPr lang="en-US" altLang="ko-KR" dirty="0"/>
              <a:t>·</a:t>
            </a:r>
            <a:r>
              <a:rPr lang="ko-KR" altLang="en-US" dirty="0"/>
              <a:t>촉매 </a:t>
            </a:r>
            <a:r>
              <a:rPr lang="ko-KR" altLang="en-US" dirty="0" err="1"/>
              <a:t>활성점</a:t>
            </a:r>
            <a:r>
              <a:rPr lang="en-US" altLang="ko-KR" dirty="0"/>
              <a:t>) → </a:t>
            </a:r>
            <a:r>
              <a:rPr lang="ko-KR" altLang="en-US" dirty="0" err="1"/>
              <a:t>내식</a:t>
            </a:r>
            <a:r>
              <a:rPr lang="en-US" altLang="ko-KR" dirty="0"/>
              <a:t>/</a:t>
            </a:r>
            <a:r>
              <a:rPr lang="ko-KR" altLang="en-US" dirty="0"/>
              <a:t>반응성 개선</a:t>
            </a:r>
          </a:p>
          <a:p>
            <a:r>
              <a:rPr lang="ko-KR" altLang="en-US" b="1" dirty="0"/>
              <a:t>설계 시 체크리스트</a:t>
            </a:r>
          </a:p>
          <a:p>
            <a:r>
              <a:rPr lang="ko-KR" altLang="en-US" b="1" dirty="0"/>
              <a:t>목표 특성 정의</a:t>
            </a:r>
            <a:r>
              <a:rPr lang="en-US" altLang="ko-KR" dirty="0"/>
              <a:t>: </a:t>
            </a:r>
            <a:r>
              <a:rPr lang="ko-KR" altLang="en-US" dirty="0"/>
              <a:t>강도</a:t>
            </a:r>
            <a:r>
              <a:rPr lang="en-US" altLang="ko-KR" dirty="0"/>
              <a:t>? </a:t>
            </a:r>
            <a:r>
              <a:rPr lang="ko-KR" altLang="en-US" dirty="0" err="1"/>
              <a:t>내식</a:t>
            </a:r>
            <a:r>
              <a:rPr lang="en-US" altLang="ko-KR" dirty="0"/>
              <a:t>? </a:t>
            </a:r>
            <a:r>
              <a:rPr lang="ko-KR" altLang="en-US" dirty="0"/>
              <a:t>열전</a:t>
            </a:r>
            <a:r>
              <a:rPr lang="en-US" altLang="ko-KR" dirty="0"/>
              <a:t>? </a:t>
            </a:r>
            <a:r>
              <a:rPr lang="ko-KR" altLang="en-US" dirty="0"/>
              <a:t>전기저항</a:t>
            </a:r>
            <a:r>
              <a:rPr lang="en-US" altLang="ko-KR" dirty="0"/>
              <a:t>?</a:t>
            </a:r>
          </a:p>
          <a:p>
            <a:r>
              <a:rPr lang="ko-KR" altLang="en-US" b="1" dirty="0"/>
              <a:t>결함 스케일</a:t>
            </a:r>
            <a:r>
              <a:rPr lang="en-US" altLang="ko-KR" dirty="0"/>
              <a:t>: </a:t>
            </a:r>
            <a:r>
              <a:rPr lang="ko-KR" altLang="en-US" dirty="0"/>
              <a:t>점</a:t>
            </a:r>
            <a:r>
              <a:rPr lang="en-US" altLang="ko-KR" dirty="0"/>
              <a:t>(</a:t>
            </a:r>
            <a:r>
              <a:rPr lang="ko-KR" altLang="en-US" dirty="0"/>
              <a:t>원자</a:t>
            </a:r>
            <a:r>
              <a:rPr lang="en-US" altLang="ko-KR" dirty="0"/>
              <a:t>)–</a:t>
            </a:r>
            <a:r>
              <a:rPr lang="ko-KR" altLang="en-US" dirty="0"/>
              <a:t>선</a:t>
            </a:r>
            <a:r>
              <a:rPr lang="en-US" altLang="ko-KR" dirty="0"/>
              <a:t>(</a:t>
            </a:r>
            <a:r>
              <a:rPr lang="ko-KR" altLang="en-US" dirty="0"/>
              <a:t>전위</a:t>
            </a:r>
            <a:r>
              <a:rPr lang="en-US" altLang="ko-KR" dirty="0"/>
              <a:t>)–</a:t>
            </a:r>
            <a:r>
              <a:rPr lang="ko-KR" altLang="en-US" dirty="0"/>
              <a:t>면</a:t>
            </a:r>
            <a:r>
              <a:rPr lang="en-US" altLang="ko-KR" dirty="0"/>
              <a:t>(</a:t>
            </a:r>
            <a:r>
              <a:rPr lang="ko-KR" altLang="en-US" dirty="0" err="1"/>
              <a:t>입계</a:t>
            </a:r>
            <a:r>
              <a:rPr lang="en-US" altLang="ko-KR" dirty="0"/>
              <a:t>)–</a:t>
            </a:r>
            <a:r>
              <a:rPr lang="ko-KR" altLang="en-US" dirty="0"/>
              <a:t>부피</a:t>
            </a:r>
            <a:r>
              <a:rPr lang="en-US" altLang="ko-KR" dirty="0"/>
              <a:t>(</a:t>
            </a:r>
            <a:r>
              <a:rPr lang="ko-KR" altLang="en-US" dirty="0" err="1"/>
              <a:t>석출물</a:t>
            </a:r>
            <a:r>
              <a:rPr lang="en-US" altLang="ko-KR" dirty="0"/>
              <a:t>·</a:t>
            </a:r>
            <a:r>
              <a:rPr lang="ko-KR" altLang="en-US" dirty="0" err="1"/>
              <a:t>공극</a:t>
            </a:r>
            <a:r>
              <a:rPr lang="en-US" altLang="ko-KR" dirty="0"/>
              <a:t>) </a:t>
            </a:r>
            <a:r>
              <a:rPr lang="ko-KR" altLang="en-US" dirty="0"/>
              <a:t>중 무엇을 주로 쓸지</a:t>
            </a:r>
            <a:r>
              <a:rPr lang="en-US" altLang="ko-KR" dirty="0"/>
              <a:t>.</a:t>
            </a:r>
          </a:p>
          <a:p>
            <a:r>
              <a:rPr lang="ko-KR" altLang="en-US" b="1" dirty="0"/>
              <a:t>공정 경로</a:t>
            </a:r>
            <a:r>
              <a:rPr lang="en-US" altLang="ko-KR" dirty="0"/>
              <a:t>: </a:t>
            </a:r>
            <a:r>
              <a:rPr lang="ko-KR" altLang="en-US" dirty="0" err="1"/>
              <a:t>합금화→열처리→가공</a:t>
            </a:r>
            <a:r>
              <a:rPr lang="en-US" altLang="ko-KR" dirty="0"/>
              <a:t>(</a:t>
            </a:r>
            <a:r>
              <a:rPr lang="ko-KR" altLang="en-US" dirty="0"/>
              <a:t>압연</a:t>
            </a:r>
            <a:r>
              <a:rPr lang="en-US" altLang="ko-KR" dirty="0"/>
              <a:t>/</a:t>
            </a:r>
            <a:r>
              <a:rPr lang="ko-KR" altLang="en-US" dirty="0" err="1"/>
              <a:t>냉간가공</a:t>
            </a:r>
            <a:r>
              <a:rPr lang="en-US" altLang="ko-KR" dirty="0"/>
              <a:t>)→</a:t>
            </a:r>
            <a:r>
              <a:rPr lang="ko-KR" altLang="en-US" dirty="0"/>
              <a:t>후처리</a:t>
            </a:r>
            <a:r>
              <a:rPr lang="en-US" altLang="ko-KR" dirty="0"/>
              <a:t>(</a:t>
            </a:r>
            <a:r>
              <a:rPr lang="ko-KR" altLang="en-US" dirty="0"/>
              <a:t>표면</a:t>
            </a:r>
            <a:r>
              <a:rPr lang="en-US" altLang="ko-KR" dirty="0"/>
              <a:t>·</a:t>
            </a:r>
            <a:r>
              <a:rPr lang="ko-KR" altLang="en-US" dirty="0"/>
              <a:t>코팅</a:t>
            </a:r>
            <a:r>
              <a:rPr lang="en-US" altLang="ko-KR" dirty="0"/>
              <a:t>).</a:t>
            </a:r>
          </a:p>
          <a:p>
            <a:r>
              <a:rPr lang="ko-KR" altLang="en-US" b="1" dirty="0"/>
              <a:t>환경</a:t>
            </a:r>
            <a:r>
              <a:rPr lang="en-US" altLang="ko-KR" b="1" dirty="0"/>
              <a:t>/</a:t>
            </a:r>
            <a:r>
              <a:rPr lang="ko-KR" altLang="en-US" b="1" dirty="0"/>
              <a:t>온도</a:t>
            </a:r>
            <a:r>
              <a:rPr lang="en-US" altLang="ko-KR" dirty="0"/>
              <a:t>: </a:t>
            </a:r>
            <a:r>
              <a:rPr lang="ko-KR" altLang="en-US" dirty="0"/>
              <a:t>고온</a:t>
            </a:r>
            <a:r>
              <a:rPr lang="en-US" altLang="ko-KR" dirty="0"/>
              <a:t>·</a:t>
            </a:r>
            <a:r>
              <a:rPr lang="ko-KR" altLang="en-US" dirty="0"/>
              <a:t>습식</a:t>
            </a:r>
            <a:r>
              <a:rPr lang="en-US" altLang="ko-KR" dirty="0"/>
              <a:t>·</a:t>
            </a:r>
            <a:r>
              <a:rPr lang="ko-KR" altLang="en-US" dirty="0" err="1"/>
              <a:t>염화물</a:t>
            </a:r>
            <a:r>
              <a:rPr lang="ko-KR" altLang="en-US" dirty="0"/>
              <a:t> 등 서비스 조건</a:t>
            </a:r>
            <a:r>
              <a:rPr lang="en-US" altLang="ko-KR" dirty="0"/>
              <a:t>.</a:t>
            </a:r>
          </a:p>
          <a:p>
            <a:r>
              <a:rPr lang="ko-KR" altLang="en-US" b="1" dirty="0"/>
              <a:t>트레이드오프 관리</a:t>
            </a:r>
            <a:r>
              <a:rPr lang="en-US" altLang="ko-KR" dirty="0"/>
              <a:t>: </a:t>
            </a:r>
            <a:r>
              <a:rPr lang="ko-KR" altLang="en-US" dirty="0"/>
              <a:t>강도</a:t>
            </a:r>
            <a:r>
              <a:rPr lang="en-US" altLang="ko-KR" dirty="0"/>
              <a:t>–</a:t>
            </a:r>
            <a:r>
              <a:rPr lang="ko-KR" altLang="en-US" dirty="0"/>
              <a:t>인성</a:t>
            </a:r>
            <a:r>
              <a:rPr lang="en-US" altLang="ko-KR" dirty="0"/>
              <a:t>, </a:t>
            </a:r>
            <a:r>
              <a:rPr lang="ko-KR" altLang="en-US" dirty="0"/>
              <a:t>전기전도</a:t>
            </a:r>
            <a:r>
              <a:rPr lang="en-US" altLang="ko-KR" dirty="0"/>
              <a:t>–</a:t>
            </a:r>
            <a:r>
              <a:rPr lang="ko-KR" altLang="en-US" dirty="0"/>
              <a:t>열전도</a:t>
            </a:r>
            <a:r>
              <a:rPr lang="en-US" altLang="ko-KR" dirty="0"/>
              <a:t>, </a:t>
            </a:r>
            <a:r>
              <a:rPr lang="ko-KR" altLang="en-US" dirty="0" err="1"/>
              <a:t>내식</a:t>
            </a:r>
            <a:r>
              <a:rPr lang="en-US" altLang="ko-KR" dirty="0"/>
              <a:t>–</a:t>
            </a:r>
            <a:r>
              <a:rPr lang="ko-KR" altLang="en-US" dirty="0"/>
              <a:t>가공성 등 </a:t>
            </a:r>
            <a:r>
              <a:rPr lang="en-US" altLang="ko-KR" b="1" dirty="0"/>
              <a:t>Pareto </a:t>
            </a:r>
            <a:r>
              <a:rPr lang="ko-KR" altLang="en-US" b="1" dirty="0"/>
              <a:t>최적화</a:t>
            </a:r>
            <a:r>
              <a:rPr lang="en-US" altLang="ko-KR" dirty="0"/>
              <a:t>.</a:t>
            </a:r>
          </a:p>
          <a:p>
            <a:r>
              <a:rPr lang="ko-KR" altLang="en-US" dirty="0"/>
              <a:t>원하시면 위 항목들 중 하나</a:t>
            </a:r>
            <a:r>
              <a:rPr lang="en-US" altLang="ko-KR" dirty="0"/>
              <a:t>(</a:t>
            </a:r>
            <a:r>
              <a:rPr lang="ko-KR" altLang="en-US" dirty="0"/>
              <a:t>예</a:t>
            </a:r>
            <a:r>
              <a:rPr lang="en-US" altLang="ko-KR" dirty="0"/>
              <a:t>: </a:t>
            </a:r>
            <a:r>
              <a:rPr lang="ko-KR" altLang="en-US" dirty="0"/>
              <a:t>스테인리스강 등급 선택</a:t>
            </a:r>
            <a:r>
              <a:rPr lang="en-US" altLang="ko-KR" dirty="0"/>
              <a:t>, </a:t>
            </a:r>
            <a:r>
              <a:rPr lang="en-US" altLang="ko-KR" dirty="0" err="1"/>
              <a:t>SiGe</a:t>
            </a:r>
            <a:r>
              <a:rPr lang="en-US" altLang="ko-KR" dirty="0"/>
              <a:t> ZT </a:t>
            </a:r>
            <a:r>
              <a:rPr lang="ko-KR" altLang="en-US" dirty="0"/>
              <a:t>최적화</a:t>
            </a:r>
            <a:r>
              <a:rPr lang="en-US" altLang="ko-KR" dirty="0"/>
              <a:t>, UFG </a:t>
            </a:r>
            <a:r>
              <a:rPr lang="ko-KR" altLang="en-US" dirty="0"/>
              <a:t>강 구조 설계</a:t>
            </a:r>
            <a:r>
              <a:rPr lang="en-US" altLang="ko-KR" dirty="0"/>
              <a:t>)</a:t>
            </a:r>
            <a:r>
              <a:rPr lang="ko-KR" altLang="en-US" dirty="0"/>
              <a:t>를 골라 </a:t>
            </a:r>
            <a:r>
              <a:rPr lang="ko-KR" altLang="en-US" b="1" dirty="0"/>
              <a:t>구체 조성</a:t>
            </a:r>
            <a:r>
              <a:rPr lang="en-US" altLang="ko-KR" b="1" dirty="0"/>
              <a:t>/</a:t>
            </a:r>
            <a:r>
              <a:rPr lang="ko-KR" altLang="en-US" b="1" dirty="0"/>
              <a:t>열처리 레시피</a:t>
            </a:r>
            <a:r>
              <a:rPr lang="ko-KR" altLang="en-US" dirty="0"/>
              <a:t>까지 바로 </a:t>
            </a:r>
            <a:r>
              <a:rPr lang="ko-KR" altLang="en-US" dirty="0" err="1"/>
              <a:t>잡아드릴게요</a:t>
            </a:r>
            <a:r>
              <a:rPr lang="en-US" altLang="ko-KR" dirty="0"/>
              <a:t>.</a:t>
            </a:r>
          </a:p>
          <a:p>
            <a:pPr algn="l"/>
            <a:endParaRPr lang="en-US" altLang="ko-KR" sz="1800" b="0" i="0" dirty="0">
              <a:solidFill>
                <a:srgbClr val="202122"/>
              </a:solidFill>
              <a:effectLst/>
              <a:latin typeface="+mn-ea"/>
              <a:ea typeface="+mn-ea"/>
            </a:endParaRPr>
          </a:p>
          <a:p>
            <a:endParaRPr lang="ko-KR" alt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80</a:t>
            </a:fld>
            <a:endParaRPr lang="ko-KR" altLang="en-US"/>
          </a:p>
        </p:txBody>
      </p:sp>
    </p:spTree>
    <p:extLst>
      <p:ext uri="{BB962C8B-B14F-4D97-AF65-F5344CB8AC3E}">
        <p14:creationId xmlns:p14="http://schemas.microsoft.com/office/powerpoint/2010/main" val="3068831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a:sym typeface="Wingdings" panose="05000000000000000000" pitchFamily="2" charset="2"/>
              </a:rPr>
              <a:t>O</a:t>
            </a:r>
            <a:r>
              <a:rPr lang="ko-KR" altLang="en-US" baseline="0" dirty="0">
                <a:sym typeface="Wingdings" panose="05000000000000000000" pitchFamily="2" charset="2"/>
              </a:rPr>
              <a:t>자리에 있는 </a:t>
            </a:r>
            <a:r>
              <a:rPr lang="en-US" altLang="ko-KR" baseline="0" dirty="0">
                <a:sym typeface="Wingdings" panose="05000000000000000000" pitchFamily="2" charset="2"/>
              </a:rPr>
              <a:t>vacancy: (vacancy</a:t>
            </a:r>
            <a:r>
              <a:rPr lang="ko-KR" altLang="en-US" baseline="0" dirty="0">
                <a:sym typeface="Wingdings" panose="05000000000000000000" pitchFamily="2" charset="2"/>
              </a:rPr>
              <a:t> </a:t>
            </a:r>
            <a:r>
              <a:rPr lang="en-US" altLang="ko-KR" baseline="0" dirty="0">
                <a:sym typeface="Wingdings" panose="05000000000000000000" pitchFamily="2" charset="2"/>
              </a:rPr>
              <a:t>charge 0) – (</a:t>
            </a:r>
            <a:r>
              <a:rPr lang="ko-KR" altLang="en-US" baseline="0" dirty="0">
                <a:sym typeface="Wingdings" panose="05000000000000000000" pitchFamily="2" charset="2"/>
              </a:rPr>
              <a:t>산소 </a:t>
            </a:r>
            <a:r>
              <a:rPr lang="en-US" altLang="ko-KR" baseline="0" dirty="0">
                <a:sym typeface="Wingdings" panose="05000000000000000000" pitchFamily="2" charset="2"/>
              </a:rPr>
              <a:t>charge -2)  V</a:t>
            </a:r>
            <a:r>
              <a:rPr lang="en-US" altLang="ko-KR" baseline="-25000" dirty="0">
                <a:sym typeface="Wingdings" panose="05000000000000000000" pitchFamily="2" charset="2"/>
              </a:rPr>
              <a:t>o</a:t>
            </a:r>
            <a:r>
              <a:rPr lang="en-US" altLang="ko-KR" baseline="30000" dirty="0">
                <a:sym typeface="Wingdings" panose="05000000000000000000" pitchFamily="2" charset="2"/>
              </a:rPr>
              <a:t>++</a:t>
            </a:r>
          </a:p>
          <a:p>
            <a:r>
              <a:rPr lang="en-US" altLang="ko-KR" baseline="0" dirty="0"/>
              <a:t>Mg</a:t>
            </a:r>
            <a:r>
              <a:rPr lang="ko-KR" altLang="en-US" baseline="0" dirty="0"/>
              <a:t>자리에 있는 </a:t>
            </a:r>
            <a:r>
              <a:rPr lang="en-US" altLang="ko-KR" baseline="0" dirty="0"/>
              <a:t>vacancy: (vacancy charge 0) – (</a:t>
            </a:r>
            <a:r>
              <a:rPr lang="ko-KR" altLang="en-US" baseline="0" dirty="0"/>
              <a:t>금속</a:t>
            </a:r>
            <a:r>
              <a:rPr lang="en-US" altLang="ko-KR" baseline="0" dirty="0"/>
              <a:t> charge +4) </a:t>
            </a:r>
            <a:r>
              <a:rPr lang="en-US" altLang="ko-KR" baseline="0" dirty="0">
                <a:sym typeface="Wingdings" panose="05000000000000000000" pitchFamily="2" charset="2"/>
              </a:rPr>
              <a:t> </a:t>
            </a:r>
            <a:r>
              <a:rPr lang="en-US" altLang="ko-KR" baseline="0" dirty="0" err="1">
                <a:sym typeface="Wingdings" panose="05000000000000000000" pitchFamily="2" charset="2"/>
              </a:rPr>
              <a:t>V</a:t>
            </a:r>
            <a:r>
              <a:rPr lang="en-US" altLang="ko-KR" baseline="-25000" dirty="0" err="1">
                <a:sym typeface="Wingdings" panose="05000000000000000000" pitchFamily="2" charset="2"/>
              </a:rPr>
              <a:t>Mg</a:t>
            </a:r>
            <a:r>
              <a:rPr lang="en-US" altLang="ko-KR" baseline="0" dirty="0">
                <a:sym typeface="Wingdings" panose="05000000000000000000" pitchFamily="2" charset="2"/>
              </a:rPr>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a:sym typeface="Wingdings" panose="05000000000000000000" pitchFamily="2" charset="2"/>
              </a:rPr>
              <a:t>Interstitial site</a:t>
            </a:r>
            <a:r>
              <a:rPr lang="ko-KR" altLang="en-US" baseline="0" dirty="0">
                <a:sym typeface="Wingdings" panose="05000000000000000000" pitchFamily="2" charset="2"/>
              </a:rPr>
              <a:t>에 있는 </a:t>
            </a:r>
            <a:r>
              <a:rPr lang="en-US" altLang="ko-KR" baseline="0" dirty="0">
                <a:sym typeface="Wingdings" panose="05000000000000000000" pitchFamily="2" charset="2"/>
              </a:rPr>
              <a:t>M+2</a:t>
            </a:r>
            <a:r>
              <a:rPr lang="ko-KR" altLang="en-US" baseline="0" dirty="0">
                <a:sym typeface="Wingdings" panose="05000000000000000000" pitchFamily="2" charset="2"/>
              </a:rPr>
              <a:t>이온의 경우</a:t>
            </a:r>
            <a:r>
              <a:rPr lang="en-US" altLang="ko-KR" baseline="0" dirty="0">
                <a:sym typeface="Wingdings" panose="05000000000000000000" pitchFamily="2" charset="2"/>
              </a:rPr>
              <a:t>: (</a:t>
            </a:r>
            <a:r>
              <a:rPr lang="ko-KR" altLang="en-US" baseline="0" dirty="0">
                <a:sym typeface="Wingdings" panose="05000000000000000000" pitchFamily="2" charset="2"/>
              </a:rPr>
              <a:t>금속이온 </a:t>
            </a:r>
            <a:r>
              <a:rPr lang="en-US" altLang="ko-KR" baseline="0" dirty="0">
                <a:sym typeface="Wingdings" panose="05000000000000000000" pitchFamily="2" charset="2"/>
              </a:rPr>
              <a:t>charge +2) - </a:t>
            </a:r>
            <a:r>
              <a:rPr lang="en-US" altLang="ko-KR" baseline="0" dirty="0"/>
              <a:t>(interstitial site</a:t>
            </a:r>
            <a:r>
              <a:rPr lang="ko-KR" altLang="en-US" baseline="0" dirty="0"/>
              <a:t> </a:t>
            </a:r>
            <a:r>
              <a:rPr lang="en-US" altLang="ko-KR" baseline="0" dirty="0"/>
              <a:t>charge 0) </a:t>
            </a:r>
            <a:r>
              <a:rPr lang="en-US" altLang="ko-KR" baseline="0" dirty="0">
                <a:sym typeface="Wingdings" panose="05000000000000000000" pitchFamily="2" charset="2"/>
              </a:rPr>
              <a:t> </a:t>
            </a:r>
            <a:r>
              <a:rPr lang="en-US" altLang="ko-KR" baseline="0" dirty="0" err="1">
                <a:sym typeface="Wingdings" panose="05000000000000000000" pitchFamily="2" charset="2"/>
              </a:rPr>
              <a:t>M</a:t>
            </a:r>
            <a:r>
              <a:rPr lang="en-US" altLang="ko-KR" baseline="-25000" dirty="0" err="1">
                <a:sym typeface="Wingdings" panose="05000000000000000000" pitchFamily="2" charset="2"/>
              </a:rPr>
              <a:t>i</a:t>
            </a:r>
            <a:r>
              <a:rPr lang="en-US" altLang="ko-KR" baseline="30000" dirty="0">
                <a:sym typeface="Wingdings" panose="05000000000000000000" pitchFamily="2" charset="2"/>
              </a:rPr>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a:t>Interstitial</a:t>
            </a:r>
            <a:r>
              <a:rPr lang="en-US" altLang="ko-KR" baseline="0" dirty="0"/>
              <a:t> site</a:t>
            </a:r>
            <a:r>
              <a:rPr lang="ko-KR" altLang="en-US" baseline="0" dirty="0"/>
              <a:t>에 있는 </a:t>
            </a:r>
            <a:r>
              <a:rPr lang="en-US" altLang="ko-KR" baseline="0" dirty="0"/>
              <a:t>O2- </a:t>
            </a:r>
            <a:r>
              <a:rPr lang="ko-KR" altLang="en-US" baseline="0" dirty="0"/>
              <a:t>이온의 경우</a:t>
            </a:r>
            <a:r>
              <a:rPr lang="en-US" altLang="ko-KR" baseline="0" dirty="0"/>
              <a:t>:</a:t>
            </a:r>
            <a:r>
              <a:rPr lang="ko-KR" altLang="en-US" baseline="0" dirty="0"/>
              <a:t> </a:t>
            </a:r>
            <a:r>
              <a:rPr lang="en-US" altLang="ko-KR" baseline="0" dirty="0"/>
              <a:t>(</a:t>
            </a:r>
            <a:r>
              <a:rPr lang="ko-KR" altLang="en-US" baseline="0" dirty="0"/>
              <a:t>산소</a:t>
            </a:r>
            <a:r>
              <a:rPr lang="en-US" altLang="ko-KR" baseline="0" dirty="0"/>
              <a:t> </a:t>
            </a:r>
            <a:r>
              <a:rPr lang="ko-KR" altLang="en-US" baseline="0" dirty="0"/>
              <a:t>이온 </a:t>
            </a:r>
            <a:r>
              <a:rPr lang="en-US" altLang="ko-KR" baseline="0" dirty="0"/>
              <a:t>charge -2) - (interstitial site</a:t>
            </a:r>
            <a:r>
              <a:rPr lang="ko-KR" altLang="en-US" baseline="0" dirty="0"/>
              <a:t> </a:t>
            </a:r>
            <a:r>
              <a:rPr lang="en-US" altLang="ko-KR" baseline="0" dirty="0"/>
              <a:t>charge 0) </a:t>
            </a:r>
            <a:r>
              <a:rPr lang="en-US" altLang="ko-KR" baseline="0" dirty="0">
                <a:sym typeface="Wingdings" panose="05000000000000000000" pitchFamily="2" charset="2"/>
              </a:rPr>
              <a:t> O</a:t>
            </a:r>
            <a:r>
              <a:rPr lang="en-US" altLang="ko-KR" baseline="-25000" dirty="0">
                <a:sym typeface="Wingdings" panose="05000000000000000000" pitchFamily="2" charset="2"/>
              </a:rPr>
              <a:t>i</a:t>
            </a:r>
            <a:r>
              <a:rPr lang="en-US" altLang="ko-KR" baseline="0" dirty="0">
                <a:sym typeface="Wingdings" panose="05000000000000000000" pitchFamily="2" charset="2"/>
              </a:rPr>
              <a:t>”</a:t>
            </a:r>
          </a:p>
          <a:p>
            <a:endParaRPr lang="en-US" altLang="ko-KR" baseline="0" dirty="0"/>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90</a:t>
            </a:fld>
            <a:endParaRPr lang="ko-KR" altLang="en-US"/>
          </a:p>
        </p:txBody>
      </p:sp>
    </p:spTree>
    <p:extLst>
      <p:ext uri="{BB962C8B-B14F-4D97-AF65-F5344CB8AC3E}">
        <p14:creationId xmlns:p14="http://schemas.microsoft.com/office/powerpoint/2010/main" val="2898960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2023 10/17</a:t>
            </a:r>
            <a:endParaRPr lang="ko-KR" altLang="en-US" dirty="0"/>
          </a:p>
        </p:txBody>
      </p:sp>
      <p:sp>
        <p:nvSpPr>
          <p:cNvPr id="4" name="슬라이드 번호 개체 틀 3"/>
          <p:cNvSpPr>
            <a:spLocks noGrp="1"/>
          </p:cNvSpPr>
          <p:nvPr>
            <p:ph type="sldNum" sz="quarter" idx="5"/>
          </p:nvPr>
        </p:nvSpPr>
        <p:spPr/>
        <p:txBody>
          <a:bodyPr/>
          <a:lstStyle/>
          <a:p>
            <a:fld id="{D6BC98AC-F5BB-4AB1-8D20-C3844D9F5268}" type="slidenum">
              <a:rPr lang="ko-KR" altLang="en-US" smtClean="0"/>
              <a:t>91</a:t>
            </a:fld>
            <a:endParaRPr lang="ko-KR" altLang="en-US"/>
          </a:p>
        </p:txBody>
      </p:sp>
    </p:spTree>
    <p:extLst>
      <p:ext uri="{BB962C8B-B14F-4D97-AF65-F5344CB8AC3E}">
        <p14:creationId xmlns:p14="http://schemas.microsoft.com/office/powerpoint/2010/main" val="26156427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10/13</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93</a:t>
            </a:fld>
            <a:endParaRPr lang="ko-KR" altLang="en-US"/>
          </a:p>
        </p:txBody>
      </p:sp>
    </p:spTree>
    <p:extLst>
      <p:ext uri="{BB962C8B-B14F-4D97-AF65-F5344CB8AC3E}">
        <p14:creationId xmlns:p14="http://schemas.microsoft.com/office/powerpoint/2010/main" val="37809132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침입형전자는 일반 </a:t>
            </a:r>
            <a:r>
              <a:rPr lang="ko-KR" altLang="en-US" dirty="0" err="1"/>
              <a:t>금속격자에</a:t>
            </a:r>
            <a:r>
              <a:rPr lang="ko-KR" altLang="en-US" dirty="0"/>
              <a:t> 있는 </a:t>
            </a:r>
            <a:r>
              <a:rPr lang="ko-KR" altLang="en-US" dirty="0" err="1"/>
              <a:t>금속원자가</a:t>
            </a:r>
            <a:r>
              <a:rPr lang="ko-KR" altLang="en-US" dirty="0"/>
              <a:t> 이동함으로써 만들어진다</a:t>
            </a:r>
            <a:r>
              <a:rPr lang="en-US" altLang="ko-KR" dirty="0"/>
              <a:t>.</a:t>
            </a:r>
            <a:r>
              <a:rPr lang="ko-KR" altLang="en-US" dirty="0"/>
              <a:t> 그런데 금속 </a:t>
            </a:r>
            <a:r>
              <a:rPr lang="en-US" altLang="ko-KR" dirty="0"/>
              <a:t>site</a:t>
            </a:r>
            <a:r>
              <a:rPr lang="ko-KR" altLang="en-US" dirty="0"/>
              <a:t>수가 감소함으로 산소 </a:t>
            </a:r>
            <a:r>
              <a:rPr lang="en-US" altLang="ko-KR" dirty="0"/>
              <a:t>2</a:t>
            </a:r>
            <a:r>
              <a:rPr lang="ko-KR" altLang="en-US" dirty="0"/>
              <a:t>개의 </a:t>
            </a:r>
            <a:r>
              <a:rPr lang="ko-KR" altLang="en-US" dirty="0" err="1"/>
              <a:t>싸이트의</a:t>
            </a:r>
            <a:r>
              <a:rPr lang="ko-KR" altLang="en-US" dirty="0"/>
              <a:t> 산소도 </a:t>
            </a:r>
            <a:r>
              <a:rPr lang="ko-KR" altLang="en-US" dirty="0" err="1"/>
              <a:t>소멸되어야</a:t>
            </a:r>
            <a:r>
              <a:rPr lang="ko-KR" altLang="en-US" dirty="0"/>
              <a:t> 한다</a:t>
            </a:r>
            <a:r>
              <a:rPr lang="en-US" altLang="ko-KR" dirty="0"/>
              <a:t>. </a:t>
            </a:r>
          </a:p>
          <a:p>
            <a:endParaRPr lang="en-US" altLang="ko-KR" dirty="0"/>
          </a:p>
          <a:p>
            <a:r>
              <a:rPr lang="en-US" altLang="ko-KR" dirty="0"/>
              <a:t>His case the predominant defects constitute interstitial atoms. </a:t>
            </a:r>
          </a:p>
          <a:p>
            <a:r>
              <a:rPr lang="en-US" altLang="ko-KR" dirty="0"/>
              <a:t>Correspondingly the composition of the oxide MO2 should then be written M1+xO2. </a:t>
            </a:r>
          </a:p>
          <a:p>
            <a:r>
              <a:rPr lang="en-US" altLang="ko-KR" dirty="0"/>
              <a:t>The formation of an interstitial M atom in this oxide involves the transfer of a regular M</a:t>
            </a:r>
            <a:r>
              <a:rPr lang="en-US" altLang="ko-KR" baseline="-25000" dirty="0"/>
              <a:t>M</a:t>
            </a:r>
            <a:r>
              <a:rPr lang="en-US" altLang="ko-KR" dirty="0"/>
              <a:t> atom to an interstitial site. </a:t>
            </a:r>
          </a:p>
          <a:p>
            <a:r>
              <a:rPr lang="en-US" altLang="ko-KR" dirty="0"/>
              <a:t>As a metal lattice site is annihilated in this process, two oxygen lattice sites must simultaneously be annihilated in the oxygen </a:t>
            </a:r>
            <a:r>
              <a:rPr lang="en-US" altLang="ko-KR" dirty="0" err="1"/>
              <a:t>sublattice</a:t>
            </a:r>
            <a:r>
              <a:rPr lang="en-US" altLang="ko-KR" dirty="0"/>
              <a:t> and </a:t>
            </a:r>
          </a:p>
          <a:p>
            <a:r>
              <a:rPr lang="en-US" altLang="ko-KR" dirty="0"/>
              <a:t>this is achieved by transferring two oxygen atoms to the gas phase. The defect equation then becomes</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94</a:t>
            </a:fld>
            <a:endParaRPr lang="ko-KR" altLang="en-US"/>
          </a:p>
        </p:txBody>
      </p:sp>
    </p:spTree>
    <p:extLst>
      <p:ext uri="{BB962C8B-B14F-4D97-AF65-F5344CB8AC3E}">
        <p14:creationId xmlns:p14="http://schemas.microsoft.com/office/powerpoint/2010/main" val="17190646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금속원자의</a:t>
            </a:r>
            <a:r>
              <a:rPr lang="ko-KR" altLang="en-US" dirty="0"/>
              <a:t> 손실은 산소가스를 산화물 형태로 반응시켜 형성</a:t>
            </a:r>
            <a:endParaRPr lang="en-US" altLang="ko-KR" dirty="0"/>
          </a:p>
          <a:p>
            <a:endParaRPr lang="en-US" altLang="ko-KR" dirty="0"/>
          </a:p>
          <a:p>
            <a:endParaRPr lang="en-US" altLang="ko-KR" dirty="0"/>
          </a:p>
          <a:p>
            <a:r>
              <a:rPr lang="en-US" altLang="ko-KR" dirty="0"/>
              <a:t>metal vacancies are the predominating point defects. </a:t>
            </a:r>
          </a:p>
          <a:p>
            <a:r>
              <a:rPr lang="en-US" altLang="ko-KR" dirty="0"/>
              <a:t>a metal vacancy is formed by reacting oxygen gas with the oxide. </a:t>
            </a:r>
          </a:p>
          <a:p>
            <a:r>
              <a:rPr lang="en-US" altLang="ko-KR" dirty="0"/>
              <a:t>This creates new oxygen lattice sites and therefore an equivalent number of new metal lattice sites - which are vacant - is also formed: </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95</a:t>
            </a:fld>
            <a:endParaRPr lang="ko-KR" altLang="en-US"/>
          </a:p>
        </p:txBody>
      </p:sp>
    </p:spTree>
    <p:extLst>
      <p:ext uri="{BB962C8B-B14F-4D97-AF65-F5344CB8AC3E}">
        <p14:creationId xmlns:p14="http://schemas.microsoft.com/office/powerpoint/2010/main" val="23280125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96</a:t>
            </a:fld>
            <a:endParaRPr lang="ko-KR" altLang="en-US"/>
          </a:p>
        </p:txBody>
      </p:sp>
    </p:spTree>
    <p:extLst>
      <p:ext uri="{BB962C8B-B14F-4D97-AF65-F5344CB8AC3E}">
        <p14:creationId xmlns:p14="http://schemas.microsoft.com/office/powerpoint/2010/main" val="84239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99</a:t>
            </a:fld>
            <a:endParaRPr lang="ko-KR" altLang="en-US"/>
          </a:p>
        </p:txBody>
      </p:sp>
    </p:spTree>
    <p:extLst>
      <p:ext uri="{BB962C8B-B14F-4D97-AF65-F5344CB8AC3E}">
        <p14:creationId xmlns:p14="http://schemas.microsoft.com/office/powerpoint/2010/main" val="31262866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10/27</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101</a:t>
            </a:fld>
            <a:endParaRPr lang="ko-KR" altLang="en-US"/>
          </a:p>
        </p:txBody>
      </p:sp>
    </p:spTree>
    <p:extLst>
      <p:ext uri="{BB962C8B-B14F-4D97-AF65-F5344CB8AC3E}">
        <p14:creationId xmlns:p14="http://schemas.microsoft.com/office/powerpoint/2010/main" val="3355586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202122"/>
                </a:solidFill>
                <a:effectLst/>
                <a:latin typeface="Arial" panose="020B0604020202020204" pitchFamily="34" charset="0"/>
              </a:rPr>
              <a:t>Dielectric Susceptibility(</a:t>
            </a:r>
            <a:r>
              <a:rPr lang="ko-KR" altLang="en-US" b="0" i="0" dirty="0" err="1">
                <a:solidFill>
                  <a:srgbClr val="202122"/>
                </a:solidFill>
                <a:effectLst/>
                <a:latin typeface="Arial" panose="020B0604020202020204" pitchFamily="34" charset="0"/>
              </a:rPr>
              <a:t>유전감수율</a:t>
            </a:r>
            <a:r>
              <a:rPr lang="en-US" altLang="ko-KR" b="0" i="0" dirty="0">
                <a:solidFill>
                  <a:srgbClr val="202122"/>
                </a:solidFill>
                <a:effectLst/>
                <a:latin typeface="Arial" panose="020B0604020202020204" pitchFamily="34" charset="0"/>
              </a:rPr>
              <a:t>):</a:t>
            </a:r>
            <a:r>
              <a:rPr lang="ko-KR" altLang="en-US" b="0" i="0" dirty="0">
                <a:solidFill>
                  <a:srgbClr val="202122"/>
                </a:solidFill>
                <a:effectLst/>
                <a:latin typeface="Arial" panose="020B0604020202020204" pitchFamily="34" charset="0"/>
              </a:rPr>
              <a:t> 유전체가 외부 전기장에 의해 전기 쌍극자 모멘트를 형성하는 정도</a:t>
            </a:r>
            <a:r>
              <a:rPr lang="en-US" altLang="ko-KR" b="0" i="0" dirty="0">
                <a:solidFill>
                  <a:srgbClr val="202122"/>
                </a:solidFill>
                <a:effectLst/>
                <a:latin typeface="Arial" panose="020B0604020202020204" pitchFamily="34" charset="0"/>
              </a:rPr>
              <a:t>, </a:t>
            </a:r>
            <a:r>
              <a:rPr lang="ko-KR" altLang="en-US" b="0" i="0" dirty="0">
                <a:solidFill>
                  <a:srgbClr val="202122"/>
                </a:solidFill>
                <a:effectLst/>
                <a:latin typeface="Arial" panose="020B0604020202020204" pitchFamily="34" charset="0"/>
              </a:rPr>
              <a:t>진공의 </a:t>
            </a:r>
            <a:r>
              <a:rPr lang="ko-KR" altLang="en-US" b="0" i="0" dirty="0" err="1">
                <a:solidFill>
                  <a:srgbClr val="202122"/>
                </a:solidFill>
                <a:effectLst/>
                <a:latin typeface="Arial" panose="020B0604020202020204" pitchFamily="34" charset="0"/>
              </a:rPr>
              <a:t>표면전하대비</a:t>
            </a:r>
            <a:r>
              <a:rPr lang="ko-KR" altLang="en-US" b="0" i="0" dirty="0">
                <a:solidFill>
                  <a:srgbClr val="202122"/>
                </a:solidFill>
                <a:effectLst/>
                <a:latin typeface="Arial" panose="020B0604020202020204" pitchFamily="34" charset="0"/>
              </a:rPr>
              <a:t> 유전체가 들어가서 발생한 분극의 비율 </a:t>
            </a:r>
            <a:r>
              <a:rPr lang="en-US" altLang="ko-KR" b="0" i="0" dirty="0">
                <a:solidFill>
                  <a:srgbClr val="202122"/>
                </a:solidFill>
                <a:effectLst/>
                <a:latin typeface="Arial" panose="020B0604020202020204" pitchFamily="34" charset="0"/>
              </a:rPr>
              <a:t>(=P/E)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b="0" i="0" dirty="0">
                <a:solidFill>
                  <a:srgbClr val="202122"/>
                </a:solidFill>
                <a:effectLst/>
                <a:latin typeface="Arial" panose="020B0604020202020204" pitchFamily="34" charset="0"/>
                <a:sym typeface="Wingdings" panose="05000000000000000000" pitchFamily="2" charset="2"/>
              </a:rPr>
              <a:t> </a:t>
            </a:r>
            <a:r>
              <a:rPr lang="en-US" altLang="ko-KR" b="0" i="0" dirty="0">
                <a:solidFill>
                  <a:srgbClr val="202122"/>
                </a:solidFill>
                <a:effectLst/>
                <a:latin typeface="Arial" panose="020B0604020202020204" pitchFamily="34" charset="0"/>
              </a:rPr>
              <a:t>Magnetic Susceptibility(</a:t>
            </a:r>
            <a:r>
              <a:rPr lang="ko-KR" altLang="en-US" b="0" i="0" dirty="0" err="1">
                <a:solidFill>
                  <a:srgbClr val="202122"/>
                </a:solidFill>
                <a:effectLst/>
                <a:latin typeface="Arial" panose="020B0604020202020204" pitchFamily="34" charset="0"/>
              </a:rPr>
              <a:t>자기감수율</a:t>
            </a:r>
            <a:r>
              <a:rPr lang="en-US" altLang="ko-KR" b="0" i="0" dirty="0">
                <a:solidFill>
                  <a:srgbClr val="202122"/>
                </a:solidFill>
                <a:effectLst/>
                <a:latin typeface="Arial" panose="020B0604020202020204" pitchFamily="34" charset="0"/>
              </a:rPr>
              <a:t>)</a:t>
            </a:r>
            <a:r>
              <a:rPr lang="ko-KR" altLang="en-US" b="0" i="0" dirty="0">
                <a:solidFill>
                  <a:srgbClr val="202122"/>
                </a:solidFill>
                <a:effectLst/>
                <a:latin typeface="Arial" panose="020B0604020202020204" pitchFamily="34" charset="0"/>
              </a:rPr>
              <a:t>은 외부 자기장에 의해 매질 내부에 자기 모멘트를 형성하는 정도</a:t>
            </a:r>
            <a:endParaRPr lang="ko-KR" altLang="en-US" dirty="0"/>
          </a:p>
          <a:p>
            <a:r>
              <a:rPr lang="en-US" altLang="ko-KR" b="0" i="0" dirty="0">
                <a:solidFill>
                  <a:srgbClr val="202122"/>
                </a:solidFill>
                <a:effectLst/>
                <a:latin typeface="Arial" panose="020B0604020202020204" pitchFamily="34" charset="0"/>
              </a:rPr>
              <a:t>Polarization(</a:t>
            </a:r>
            <a:r>
              <a:rPr lang="ko-KR" altLang="en-US" b="0" i="0" dirty="0">
                <a:solidFill>
                  <a:srgbClr val="202122"/>
                </a:solidFill>
                <a:effectLst/>
                <a:latin typeface="Arial" panose="020B0604020202020204" pitchFamily="34" charset="0"/>
              </a:rPr>
              <a:t>분극</a:t>
            </a:r>
            <a:r>
              <a:rPr lang="en-US" altLang="ko-KR" b="0" i="0" dirty="0">
                <a:solidFill>
                  <a:srgbClr val="202122"/>
                </a:solidFill>
                <a:effectLst/>
                <a:latin typeface="Arial" panose="020B0604020202020204" pitchFamily="34" charset="0"/>
              </a:rPr>
              <a:t>)</a:t>
            </a:r>
          </a:p>
          <a:p>
            <a:r>
              <a:rPr lang="en-US" altLang="ko-KR" b="0" i="0" dirty="0">
                <a:solidFill>
                  <a:srgbClr val="202122"/>
                </a:solidFill>
                <a:effectLst/>
                <a:latin typeface="Arial" panose="020B0604020202020204" pitchFamily="34" charset="0"/>
              </a:rPr>
              <a:t>Polarizability(</a:t>
            </a:r>
            <a:r>
              <a:rPr lang="ko-KR" altLang="en-US" b="0" i="0" dirty="0" err="1">
                <a:solidFill>
                  <a:srgbClr val="202122"/>
                </a:solidFill>
                <a:effectLst/>
                <a:latin typeface="Arial" panose="020B0604020202020204" pitchFamily="34" charset="0"/>
              </a:rPr>
              <a:t>분극률</a:t>
            </a:r>
            <a:r>
              <a:rPr lang="en-US" altLang="ko-KR" b="0" i="0" dirty="0">
                <a:solidFill>
                  <a:srgbClr val="202122"/>
                </a:solidFill>
                <a:effectLst/>
                <a:latin typeface="Arial" panose="020B0604020202020204" pitchFamily="34" charset="0"/>
              </a:rPr>
              <a:t>): </a:t>
            </a:r>
            <a:r>
              <a:rPr lang="ko-KR" altLang="en-US" b="0" i="0" dirty="0">
                <a:solidFill>
                  <a:srgbClr val="202122"/>
                </a:solidFill>
                <a:effectLst/>
                <a:latin typeface="Arial" panose="020B0604020202020204" pitchFamily="34" charset="0"/>
              </a:rPr>
              <a:t>단위 외부 전기장에 의해 주어진 입자에 발생하는 </a:t>
            </a:r>
            <a:r>
              <a:rPr lang="ko-KR" altLang="en-US" b="0" i="0" u="none" strike="noStrike" dirty="0">
                <a:solidFill>
                  <a:srgbClr val="3366CC"/>
                </a:solidFill>
                <a:effectLst/>
                <a:latin typeface="Arial" panose="020B0604020202020204" pitchFamily="34" charset="0"/>
                <a:hlinkClick r:id="rId3" tooltip="전기 쌍극자 모멘트"/>
              </a:rPr>
              <a:t>전기 쌍극자 모멘트</a:t>
            </a:r>
            <a:r>
              <a:rPr lang="ko-KR" altLang="en-US" b="0" i="0" dirty="0">
                <a:solidFill>
                  <a:srgbClr val="202122"/>
                </a:solidFill>
                <a:effectLst/>
                <a:latin typeface="Arial" panose="020B0604020202020204" pitchFamily="34" charset="0"/>
              </a:rPr>
              <a:t>이다</a:t>
            </a:r>
            <a:r>
              <a:rPr lang="en-US" altLang="ko-KR" b="0" i="0" dirty="0">
                <a:solidFill>
                  <a:srgbClr val="202122"/>
                </a:solidFill>
                <a:effectLst/>
                <a:latin typeface="Arial" panose="020B0604020202020204" pitchFamily="34" charset="0"/>
              </a:rPr>
              <a:t>. </a:t>
            </a:r>
            <a:r>
              <a:rPr lang="ko-KR" altLang="en-US" b="0" i="0" dirty="0">
                <a:solidFill>
                  <a:srgbClr val="202122"/>
                </a:solidFill>
                <a:effectLst/>
                <a:latin typeface="Arial" panose="020B0604020202020204" pitchFamily="34" charset="0"/>
              </a:rPr>
              <a:t>즉</a:t>
            </a:r>
            <a:r>
              <a:rPr lang="en-US" altLang="ko-KR" b="0" i="0" dirty="0">
                <a:solidFill>
                  <a:srgbClr val="202122"/>
                </a:solidFill>
                <a:effectLst/>
                <a:latin typeface="Arial" panose="020B0604020202020204" pitchFamily="34" charset="0"/>
              </a:rPr>
              <a:t>, </a:t>
            </a:r>
            <a:r>
              <a:rPr lang="ko-KR" altLang="en-US" b="0" i="0" dirty="0">
                <a:solidFill>
                  <a:srgbClr val="202122"/>
                </a:solidFill>
                <a:effectLst/>
                <a:latin typeface="Arial" panose="020B0604020202020204" pitchFamily="34" charset="0"/>
              </a:rPr>
              <a:t>입자의 전자 구름이 외부의 전기장에 의해서 보통 모양과 달라지는 상대적인 경향성</a:t>
            </a:r>
            <a:endParaRPr lang="en-US" altLang="ko-KR" b="0" i="0" dirty="0">
              <a:solidFill>
                <a:srgbClr val="202122"/>
              </a:solidFill>
              <a:effectLst/>
              <a:latin typeface="Arial" panose="020B0604020202020204" pitchFamily="34" charset="0"/>
            </a:endParaRPr>
          </a:p>
          <a:p>
            <a:endParaRPr lang="en-US" altLang="ko-KR" b="0" i="0" dirty="0">
              <a:solidFill>
                <a:srgbClr val="202122"/>
              </a:solidFill>
              <a:effectLst/>
              <a:latin typeface="Arial" panose="020B0604020202020204" pitchFamily="34" charset="0"/>
            </a:endParaRP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102</a:t>
            </a:fld>
            <a:endParaRPr lang="ko-KR" altLang="en-US"/>
          </a:p>
        </p:txBody>
      </p:sp>
    </p:spTree>
    <p:extLst>
      <p:ext uri="{BB962C8B-B14F-4D97-AF65-F5344CB8AC3E}">
        <p14:creationId xmlns:p14="http://schemas.microsoft.com/office/powerpoint/2010/main" val="1534189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9</a:t>
            </a:fld>
            <a:endParaRPr lang="ko-KR" altLang="en-US"/>
          </a:p>
        </p:txBody>
      </p:sp>
    </p:spTree>
    <p:extLst>
      <p:ext uri="{BB962C8B-B14F-4D97-AF65-F5344CB8AC3E}">
        <p14:creationId xmlns:p14="http://schemas.microsoft.com/office/powerpoint/2010/main" val="35785400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103</a:t>
            </a:fld>
            <a:endParaRPr lang="ko-KR" altLang="en-US"/>
          </a:p>
        </p:txBody>
      </p:sp>
    </p:spTree>
    <p:extLst>
      <p:ext uri="{BB962C8B-B14F-4D97-AF65-F5344CB8AC3E}">
        <p14:creationId xmlns:p14="http://schemas.microsoft.com/office/powerpoint/2010/main" val="22235390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물리에서</a:t>
            </a:r>
            <a:r>
              <a:rPr lang="en-US" altLang="ko-KR" dirty="0"/>
              <a:t>, </a:t>
            </a:r>
            <a:r>
              <a:rPr lang="ko-KR" altLang="en-US" dirty="0"/>
              <a:t>모멘트는 </a:t>
            </a:r>
            <a:r>
              <a:rPr lang="ko-KR" altLang="en-US" dirty="0" err="1"/>
              <a:t>물리량</a:t>
            </a:r>
            <a:r>
              <a:rPr lang="en-US" altLang="ko-KR" dirty="0"/>
              <a:t>( physical quantity )</a:t>
            </a:r>
            <a:r>
              <a:rPr lang="ko-KR" altLang="en-US" dirty="0"/>
              <a:t>와 거리의 조합이다</a:t>
            </a:r>
            <a:r>
              <a:rPr lang="en-US" altLang="ko-KR" dirty="0"/>
              <a:t>. </a:t>
            </a:r>
            <a:r>
              <a:rPr lang="ko-KR" altLang="en-US" dirty="0"/>
              <a:t>모멘트는 보통 기준</a:t>
            </a:r>
            <a:r>
              <a:rPr lang="en-US" altLang="ko-KR" dirty="0"/>
              <a:t>( reference point )</a:t>
            </a:r>
            <a:r>
              <a:rPr lang="ko-KR" altLang="en-US" dirty="0"/>
              <a:t>이나 축</a:t>
            </a:r>
            <a:r>
              <a:rPr lang="en-US" altLang="ko-KR" dirty="0"/>
              <a:t>( axis )</a:t>
            </a:r>
            <a:r>
              <a:rPr lang="ko-KR" altLang="en-US" dirty="0"/>
              <a:t>에 대해 정의된다</a:t>
            </a:r>
            <a:r>
              <a:rPr lang="en-US" altLang="ko-KR" dirty="0"/>
              <a:t>; </a:t>
            </a:r>
            <a:r>
              <a:rPr lang="ko-KR" altLang="en-US" dirty="0"/>
              <a:t>모멘트는 </a:t>
            </a:r>
            <a:r>
              <a:rPr lang="ko-KR" altLang="en-US" dirty="0" err="1"/>
              <a:t>물리량을</a:t>
            </a:r>
            <a:r>
              <a:rPr lang="ko-KR" altLang="en-US" dirty="0"/>
              <a:t> 기준이나 축으로부터 일정 거리를 가진 것으로서 다룬다</a:t>
            </a:r>
            <a:r>
              <a:rPr lang="en-US" altLang="ko-KR" dirty="0"/>
              <a:t>. </a:t>
            </a:r>
          </a:p>
          <a:p>
            <a:r>
              <a:rPr lang="ko-KR" altLang="en-US" dirty="0"/>
              <a:t>예를 들어 힘의 모멘트</a:t>
            </a:r>
            <a:r>
              <a:rPr lang="en-US" altLang="ko-KR" dirty="0"/>
              <a:t>( moment of force )</a:t>
            </a:r>
            <a:r>
              <a:rPr lang="ko-KR" altLang="en-US" dirty="0"/>
              <a:t>는 힘과 어떤 축으로부터의 거리의 곱인데</a:t>
            </a:r>
            <a:r>
              <a:rPr lang="en-US" altLang="ko-KR" dirty="0"/>
              <a:t>, </a:t>
            </a:r>
            <a:r>
              <a:rPr lang="ko-KR" altLang="en-US" dirty="0"/>
              <a:t>이는 그 축에 대한 회전을 산출한다</a:t>
            </a:r>
            <a:r>
              <a:rPr lang="en-US" altLang="ko-KR" dirty="0"/>
              <a:t>. </a:t>
            </a:r>
            <a:r>
              <a:rPr lang="ko-KR" altLang="en-US" dirty="0"/>
              <a:t>기본적으로 모멘트를 생성하기 위해서 어떤 </a:t>
            </a:r>
            <a:r>
              <a:rPr lang="ko-KR" altLang="en-US" dirty="0" err="1"/>
              <a:t>물리량이라도</a:t>
            </a:r>
            <a:r>
              <a:rPr lang="ko-KR" altLang="en-US" dirty="0"/>
              <a:t> 거리와 곱해질 수 있다</a:t>
            </a:r>
            <a:r>
              <a:rPr lang="en-US" altLang="ko-KR" dirty="0"/>
              <a:t>; </a:t>
            </a:r>
          </a:p>
          <a:p>
            <a:r>
              <a:rPr lang="ko-KR" altLang="en-US" dirty="0"/>
              <a:t>보통 </a:t>
            </a:r>
            <a:r>
              <a:rPr lang="ko-KR" altLang="en-US" dirty="0" err="1"/>
              <a:t>물리량은</a:t>
            </a:r>
            <a:r>
              <a:rPr lang="ko-KR" altLang="en-US" dirty="0"/>
              <a:t> 힘</a:t>
            </a:r>
            <a:r>
              <a:rPr lang="en-US" altLang="ko-KR" dirty="0"/>
              <a:t>( force ), </a:t>
            </a:r>
            <a:r>
              <a:rPr lang="ko-KR" altLang="en-US" dirty="0"/>
              <a:t>질량</a:t>
            </a:r>
            <a:r>
              <a:rPr lang="en-US" altLang="ko-KR" dirty="0"/>
              <a:t>( mass ), electric charge distribution </a:t>
            </a:r>
            <a:r>
              <a:rPr lang="ko-KR" altLang="en-US" dirty="0"/>
              <a:t>이 사용된다</a:t>
            </a:r>
            <a:r>
              <a:rPr lang="en-US" altLang="ko-KR" dirty="0"/>
              <a:t>. </a:t>
            </a:r>
            <a:r>
              <a:rPr lang="ko-KR" altLang="en-US" dirty="0"/>
              <a:t>토크</a:t>
            </a:r>
            <a:r>
              <a:rPr lang="en-US" altLang="ko-KR" dirty="0"/>
              <a:t>= F X r</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104</a:t>
            </a:fld>
            <a:endParaRPr lang="ko-KR" altLang="en-US"/>
          </a:p>
        </p:txBody>
      </p:sp>
    </p:spTree>
    <p:extLst>
      <p:ext uri="{BB962C8B-B14F-4D97-AF65-F5344CB8AC3E}">
        <p14:creationId xmlns:p14="http://schemas.microsoft.com/office/powerpoint/2010/main" val="41800815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105</a:t>
            </a:fld>
            <a:endParaRPr lang="ko-KR" altLang="en-US"/>
          </a:p>
        </p:txBody>
      </p:sp>
    </p:spTree>
    <p:extLst>
      <p:ext uri="{BB962C8B-B14F-4D97-AF65-F5344CB8AC3E}">
        <p14:creationId xmlns:p14="http://schemas.microsoft.com/office/powerpoint/2010/main" val="36629182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106</a:t>
            </a:fld>
            <a:endParaRPr lang="ko-KR" altLang="en-US"/>
          </a:p>
        </p:txBody>
      </p:sp>
    </p:spTree>
    <p:extLst>
      <p:ext uri="{BB962C8B-B14F-4D97-AF65-F5344CB8AC3E}">
        <p14:creationId xmlns:p14="http://schemas.microsoft.com/office/powerpoint/2010/main" val="1730889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14:m>
                  <m:oMath xmlns:m="http://schemas.openxmlformats.org/officeDocument/2006/math">
                    <m:r>
                      <a:rPr lang="ko-KR" altLang="en-US" sz="1200" i="1" smtClean="0">
                        <a:solidFill>
                          <a:srgbClr val="C00000"/>
                        </a:solidFill>
                        <a:latin typeface="Cambria Math" panose="02040503050406030204" pitchFamily="18" charset="0"/>
                      </a:rPr>
                      <m:t>𝜀</m:t>
                    </m:r>
                  </m:oMath>
                </a14:m>
                <a:r>
                  <a:rPr lang="en-US" altLang="ko-KR" dirty="0"/>
                  <a:t>: Permittivity</a:t>
                </a:r>
                <a:endParaRPr lang="ko-KR" altLang="en-US" dirty="0"/>
              </a:p>
            </p:txBody>
          </p:sp>
        </mc:Choice>
        <mc:Fallback xmlns="">
          <p:sp>
            <p:nvSpPr>
              <p:cNvPr id="3" name="슬라이드 노트 개체 틀 2"/>
              <p:cNvSpPr>
                <a:spLocks noGrp="1"/>
              </p:cNvSpPr>
              <p:nvPr>
                <p:ph type="body" idx="1"/>
              </p:nvPr>
            </p:nvSpPr>
            <p:spPr/>
            <p:txBody>
              <a:bodyPr/>
              <a:lstStyle/>
              <a:p>
                <a:r>
                  <a:rPr lang="ko-KR" altLang="en-US" sz="1200" i="0">
                    <a:solidFill>
                      <a:srgbClr val="C00000"/>
                    </a:solidFill>
                    <a:latin typeface="Cambria Math" panose="02040503050406030204" pitchFamily="18" charset="0"/>
                  </a:rPr>
                  <a:t>𝜀</a:t>
                </a:r>
                <a:r>
                  <a:rPr lang="en-US" altLang="ko-KR" dirty="0"/>
                  <a:t>: Permittivity</a:t>
                </a:r>
                <a:endParaRPr lang="ko-KR" altLang="en-US" dirty="0"/>
              </a:p>
            </p:txBody>
          </p:sp>
        </mc:Fallback>
      </mc:AlternateContent>
      <p:sp>
        <p:nvSpPr>
          <p:cNvPr id="4" name="슬라이드 번호 개체 틀 3"/>
          <p:cNvSpPr>
            <a:spLocks noGrp="1"/>
          </p:cNvSpPr>
          <p:nvPr>
            <p:ph type="sldNum" sz="quarter" idx="10"/>
          </p:nvPr>
        </p:nvSpPr>
        <p:spPr/>
        <p:txBody>
          <a:bodyPr/>
          <a:lstStyle/>
          <a:p>
            <a:fld id="{D6BC98AC-F5BB-4AB1-8D20-C3844D9F5268}" type="slidenum">
              <a:rPr lang="ko-KR" altLang="en-US" smtClean="0"/>
              <a:t>107</a:t>
            </a:fld>
            <a:endParaRPr lang="ko-KR" altLang="en-US"/>
          </a:p>
        </p:txBody>
      </p:sp>
    </p:spTree>
    <p:extLst>
      <p:ext uri="{BB962C8B-B14F-4D97-AF65-F5344CB8AC3E}">
        <p14:creationId xmlns:p14="http://schemas.microsoft.com/office/powerpoint/2010/main" val="13473395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a:t>10/20</a:t>
            </a:r>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108</a:t>
            </a:fld>
            <a:endParaRPr lang="ko-KR" altLang="en-US"/>
          </a:p>
        </p:txBody>
      </p:sp>
    </p:spTree>
    <p:extLst>
      <p:ext uri="{BB962C8B-B14F-4D97-AF65-F5344CB8AC3E}">
        <p14:creationId xmlns:p14="http://schemas.microsoft.com/office/powerpoint/2010/main" val="27655058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109</a:t>
            </a:fld>
            <a:endParaRPr lang="ko-KR" altLang="en-US"/>
          </a:p>
        </p:txBody>
      </p:sp>
    </p:spTree>
    <p:extLst>
      <p:ext uri="{BB962C8B-B14F-4D97-AF65-F5344CB8AC3E}">
        <p14:creationId xmlns:p14="http://schemas.microsoft.com/office/powerpoint/2010/main" val="9100726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오일러</a:t>
            </a:r>
            <a:r>
              <a:rPr lang="ko-KR" altLang="en-US" dirty="0"/>
              <a:t> 공식 사용이유</a:t>
            </a:r>
            <a:r>
              <a:rPr lang="en-US" altLang="ko-KR" dirty="0"/>
              <a:t>: </a:t>
            </a:r>
            <a:r>
              <a:rPr lang="ko-KR" altLang="en-US" dirty="0"/>
              <a:t>삼각함수를 미분 적분하는 것이 어렵기 때문에 허수를 </a:t>
            </a:r>
            <a:r>
              <a:rPr lang="ko-KR" altLang="en-US" dirty="0" err="1"/>
              <a:t>지수로하는</a:t>
            </a:r>
            <a:r>
              <a:rPr lang="ko-KR" altLang="en-US" dirty="0"/>
              <a:t> </a:t>
            </a:r>
            <a:r>
              <a:rPr lang="ko-KR" altLang="en-US" dirty="0" err="1"/>
              <a:t>오일러</a:t>
            </a:r>
            <a:r>
              <a:rPr lang="ko-KR" altLang="en-US" dirty="0"/>
              <a:t> 공식을 사용</a:t>
            </a: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110</a:t>
            </a:fld>
            <a:endParaRPr lang="ko-KR" altLang="en-US"/>
          </a:p>
        </p:txBody>
      </p:sp>
    </p:spTree>
    <p:extLst>
      <p:ext uri="{BB962C8B-B14F-4D97-AF65-F5344CB8AC3E}">
        <p14:creationId xmlns:p14="http://schemas.microsoft.com/office/powerpoint/2010/main" val="14039812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a:t>복소유전율</a:t>
            </a:r>
            <a:r>
              <a:rPr lang="ko-KR" altLang="en-US" dirty="0"/>
              <a:t> 사용이유</a:t>
            </a:r>
            <a:r>
              <a:rPr lang="en-US" altLang="ko-KR" dirty="0"/>
              <a:t>:</a:t>
            </a:r>
            <a:r>
              <a:rPr lang="ko-KR" altLang="en-US" dirty="0"/>
              <a:t> </a:t>
            </a:r>
            <a:r>
              <a:rPr lang="ko-KR" altLang="en-US" dirty="0" err="1"/>
              <a:t>교류성</a:t>
            </a:r>
            <a:r>
              <a:rPr lang="ko-KR" altLang="en-US" dirty="0"/>
              <a:t> </a:t>
            </a:r>
            <a:r>
              <a:rPr lang="ko-KR" altLang="en-US" dirty="0" err="1"/>
              <a:t>전계</a:t>
            </a:r>
            <a:r>
              <a:rPr lang="en-US" altLang="ko-KR" dirty="0"/>
              <a:t>(</a:t>
            </a:r>
            <a:r>
              <a:rPr lang="ko-KR" altLang="en-US" dirty="0"/>
              <a:t>전자기파</a:t>
            </a:r>
            <a:r>
              <a:rPr lang="en-US" altLang="ko-KR" dirty="0"/>
              <a:t>)</a:t>
            </a:r>
            <a:r>
              <a:rPr lang="ko-KR" altLang="en-US" dirty="0"/>
              <a:t>의 주파수 변동 등에 따라 유전체가 반응하는 정도</a:t>
            </a:r>
            <a:r>
              <a:rPr lang="en-US" altLang="ko-KR" dirty="0"/>
              <a:t>(</a:t>
            </a:r>
            <a:r>
              <a:rPr lang="ko-KR" altLang="en-US" dirty="0"/>
              <a:t>손실</a:t>
            </a:r>
            <a:r>
              <a:rPr lang="en-US" altLang="ko-KR" dirty="0"/>
              <a:t>)</a:t>
            </a:r>
            <a:r>
              <a:rPr lang="ko-KR" altLang="en-US" dirty="0"/>
              <a:t>를  복소수 형태로 정의하여 손실 표현이 </a:t>
            </a:r>
            <a:r>
              <a:rPr lang="ko-KR" altLang="en-US" dirty="0" err="1"/>
              <a:t>가능토록함</a:t>
            </a:r>
            <a:r>
              <a:rPr lang="ko-KR" altLang="en-US" dirty="0"/>
              <a:t> </a:t>
            </a:r>
            <a:endParaRPr lang="en-US" altLang="ko-KR" dirty="0"/>
          </a:p>
          <a:p>
            <a:r>
              <a:rPr lang="ko-KR" altLang="en-US" dirty="0" err="1"/>
              <a:t>실수부</a:t>
            </a:r>
            <a:r>
              <a:rPr lang="ko-KR" altLang="en-US" dirty="0"/>
              <a:t> </a:t>
            </a:r>
            <a:r>
              <a:rPr lang="en-US" altLang="ko-KR" dirty="0"/>
              <a:t>: </a:t>
            </a:r>
            <a:r>
              <a:rPr lang="ko-KR" altLang="en-US" dirty="0"/>
              <a:t>통상의 </a:t>
            </a:r>
            <a:r>
              <a:rPr lang="ko-KR" altLang="en-US" dirty="0" err="1"/>
              <a:t>유전율</a:t>
            </a:r>
            <a:endParaRPr lang="en-US" altLang="ko-KR" dirty="0"/>
          </a:p>
          <a:p>
            <a:r>
              <a:rPr lang="ko-KR" altLang="en-US" dirty="0" err="1"/>
              <a:t>허수부</a:t>
            </a:r>
            <a:r>
              <a:rPr lang="ko-KR" altLang="en-US" dirty="0"/>
              <a:t> </a:t>
            </a:r>
            <a:r>
              <a:rPr lang="en-US" altLang="ko-KR" dirty="0"/>
              <a:t>: </a:t>
            </a:r>
            <a:r>
              <a:rPr lang="ko-KR" altLang="en-US" dirty="0"/>
              <a:t>유전 손실을 나타냄 </a:t>
            </a:r>
            <a:r>
              <a:rPr lang="en-US" altLang="ko-KR" dirty="0"/>
              <a:t>(</a:t>
            </a:r>
            <a:r>
              <a:rPr lang="ko-KR" altLang="en-US" dirty="0"/>
              <a:t>외부 </a:t>
            </a:r>
            <a:r>
              <a:rPr lang="ko-KR" altLang="en-US" dirty="0" err="1"/>
              <a:t>시변</a:t>
            </a:r>
            <a:r>
              <a:rPr lang="ko-KR" altLang="en-US" dirty="0"/>
              <a:t> </a:t>
            </a:r>
            <a:r>
              <a:rPr lang="ko-KR" altLang="en-US" dirty="0" err="1"/>
              <a:t>전계의</a:t>
            </a:r>
            <a:r>
              <a:rPr lang="ko-KR" altLang="en-US" dirty="0"/>
              <a:t> 주파수가 증가할 때 </a:t>
            </a:r>
            <a:r>
              <a:rPr lang="ko-KR" altLang="en-US" dirty="0" err="1"/>
              <a:t>쌍극자</a:t>
            </a:r>
            <a:r>
              <a:rPr lang="ko-KR" altLang="en-US" dirty="0"/>
              <a:t> 모멘트의 진동 제동</a:t>
            </a:r>
            <a:r>
              <a:rPr lang="en-US" altLang="ko-KR" dirty="0"/>
              <a:t>(Damping)</a:t>
            </a:r>
            <a:r>
              <a:rPr lang="ko-KR" altLang="en-US" dirty="0"/>
              <a:t>으로 인한 유전체 감쇄 손실 및 저항성 손실 효과 모두를 포함</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111</a:t>
            </a:fld>
            <a:endParaRPr lang="ko-KR" altLang="en-US"/>
          </a:p>
        </p:txBody>
      </p:sp>
    </p:spTree>
    <p:extLst>
      <p:ext uri="{BB962C8B-B14F-4D97-AF65-F5344CB8AC3E}">
        <p14:creationId xmlns:p14="http://schemas.microsoft.com/office/powerpoint/2010/main" val="17786460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14:m>
                  <m:oMath xmlns:m="http://schemas.openxmlformats.org/officeDocument/2006/math">
                    <m:r>
                      <a:rPr lang="en-US" altLang="ko-KR" sz="1200" b="0" i="1" smtClean="0">
                        <a:solidFill>
                          <a:srgbClr val="C00000"/>
                        </a:solidFill>
                        <a:latin typeface="Cambria Math" panose="02040503050406030204" pitchFamily="18" charset="0"/>
                      </a:rPr>
                      <m:t>𝑡𝑎𝑛</m:t>
                    </m:r>
                    <m:r>
                      <a:rPr lang="ko-KR" altLang="en-US" sz="1200" b="0" i="1" smtClean="0">
                        <a:solidFill>
                          <a:srgbClr val="C00000"/>
                        </a:solidFill>
                        <a:latin typeface="Cambria Math" panose="02040503050406030204" pitchFamily="18" charset="0"/>
                      </a:rPr>
                      <m:t>𝛿</m:t>
                    </m:r>
                  </m:oMath>
                </a14:m>
                <a:r>
                  <a:rPr lang="ko-KR" altLang="en-US" dirty="0"/>
                  <a:t> 이는 매질 내 전파 </a:t>
                </a:r>
                <a:r>
                  <a:rPr lang="ko-KR" altLang="en-US" dirty="0" err="1"/>
                  <a:t>전파시</a:t>
                </a:r>
                <a:r>
                  <a:rPr lang="ko-KR" altLang="en-US" dirty="0"/>
                  <a:t> 전파에너지</a:t>
                </a:r>
                <a:r>
                  <a:rPr lang="en-US" altLang="ko-KR" dirty="0"/>
                  <a:t>(</a:t>
                </a:r>
                <a:r>
                  <a:rPr lang="ko-KR" altLang="en-US" dirty="0"/>
                  <a:t>포인팅벡터</a:t>
                </a:r>
                <a:r>
                  <a:rPr lang="en-US" altLang="ko-KR" dirty="0"/>
                  <a:t>)</a:t>
                </a:r>
                <a:r>
                  <a:rPr lang="ko-KR" altLang="en-US" dirty="0"/>
                  <a:t>가 열에너지 등으로 손실되는 척도로 삼게 됨</a:t>
                </a:r>
              </a:p>
            </p:txBody>
          </p:sp>
        </mc:Choice>
        <mc:Fallback xmlns="">
          <p:sp>
            <p:nvSpPr>
              <p:cNvPr id="3" name="슬라이드 노트 개체 틀 2"/>
              <p:cNvSpPr>
                <a:spLocks noGrp="1"/>
              </p:cNvSpPr>
              <p:nvPr>
                <p:ph type="body" idx="1"/>
              </p:nvPr>
            </p:nvSpPr>
            <p:spPr/>
            <p:txBody>
              <a:bodyPr/>
              <a:lstStyle/>
              <a:p>
                <a:r>
                  <a:rPr lang="en-US" altLang="ko-KR" sz="1200" b="0" i="0" smtClean="0">
                    <a:solidFill>
                      <a:srgbClr val="C00000"/>
                    </a:solidFill>
                    <a:latin typeface="Cambria Math" panose="02040503050406030204" pitchFamily="18" charset="0"/>
                  </a:rPr>
                  <a:t>𝑡𝑎𝑛</a:t>
                </a:r>
                <a:r>
                  <a:rPr lang="ko-KR" altLang="en-US" sz="1200" b="0" i="0" smtClean="0">
                    <a:solidFill>
                      <a:srgbClr val="C00000"/>
                    </a:solidFill>
                    <a:latin typeface="Cambria Math" panose="02040503050406030204" pitchFamily="18" charset="0"/>
                  </a:rPr>
                  <a:t>𝛿</a:t>
                </a:r>
                <a:r>
                  <a:rPr lang="ko-KR" altLang="en-US" dirty="0" smtClean="0"/>
                  <a:t> 이는 매질 내 전파 </a:t>
                </a:r>
                <a:r>
                  <a:rPr lang="ko-KR" altLang="en-US" dirty="0" err="1" smtClean="0"/>
                  <a:t>전파시</a:t>
                </a:r>
                <a:r>
                  <a:rPr lang="ko-KR" altLang="en-US" dirty="0" smtClean="0"/>
                  <a:t> 전파에너지</a:t>
                </a:r>
                <a:r>
                  <a:rPr lang="en-US" altLang="ko-KR" dirty="0" smtClean="0"/>
                  <a:t>(</a:t>
                </a:r>
                <a:r>
                  <a:rPr lang="ko-KR" altLang="en-US" dirty="0" smtClean="0"/>
                  <a:t>포인팅벡터</a:t>
                </a:r>
                <a:r>
                  <a:rPr lang="en-US" altLang="ko-KR" dirty="0" smtClean="0"/>
                  <a:t>)</a:t>
                </a:r>
                <a:r>
                  <a:rPr lang="ko-KR" altLang="en-US" dirty="0" smtClean="0"/>
                  <a:t>가 열에너지 등으로 손실되는 척도로 삼게 됨</a:t>
                </a:r>
                <a:endParaRPr lang="ko-KR" altLang="en-US" dirty="0"/>
              </a:p>
            </p:txBody>
          </p:sp>
        </mc:Fallback>
      </mc:AlternateContent>
      <p:sp>
        <p:nvSpPr>
          <p:cNvPr id="4" name="슬라이드 번호 개체 틀 3"/>
          <p:cNvSpPr>
            <a:spLocks noGrp="1"/>
          </p:cNvSpPr>
          <p:nvPr>
            <p:ph type="sldNum" sz="quarter" idx="10"/>
          </p:nvPr>
        </p:nvSpPr>
        <p:spPr/>
        <p:txBody>
          <a:bodyPr/>
          <a:lstStyle/>
          <a:p>
            <a:fld id="{D6BC98AC-F5BB-4AB1-8D20-C3844D9F5268}" type="slidenum">
              <a:rPr lang="ko-KR" altLang="en-US" smtClean="0"/>
              <a:t>112</a:t>
            </a:fld>
            <a:endParaRPr lang="ko-KR" altLang="en-US"/>
          </a:p>
        </p:txBody>
      </p:sp>
    </p:spTree>
    <p:extLst>
      <p:ext uri="{BB962C8B-B14F-4D97-AF65-F5344CB8AC3E}">
        <p14:creationId xmlns:p14="http://schemas.microsoft.com/office/powerpoint/2010/main" val="399265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10</a:t>
            </a:fld>
            <a:endParaRPr lang="ko-KR" altLang="en-US"/>
          </a:p>
        </p:txBody>
      </p:sp>
    </p:spTree>
    <p:extLst>
      <p:ext uri="{BB962C8B-B14F-4D97-AF65-F5344CB8AC3E}">
        <p14:creationId xmlns:p14="http://schemas.microsoft.com/office/powerpoint/2010/main" val="10223002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113</a:t>
            </a:fld>
            <a:endParaRPr lang="ko-KR" altLang="en-US"/>
          </a:p>
        </p:txBody>
      </p:sp>
    </p:spTree>
    <p:extLst>
      <p:ext uri="{BB962C8B-B14F-4D97-AF65-F5344CB8AC3E}">
        <p14:creationId xmlns:p14="http://schemas.microsoft.com/office/powerpoint/2010/main" val="20286617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114</a:t>
            </a:fld>
            <a:endParaRPr lang="ko-KR" altLang="en-US"/>
          </a:p>
        </p:txBody>
      </p:sp>
    </p:spTree>
    <p:extLst>
      <p:ext uri="{BB962C8B-B14F-4D97-AF65-F5344CB8AC3E}">
        <p14:creationId xmlns:p14="http://schemas.microsoft.com/office/powerpoint/2010/main" val="33218468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115</a:t>
            </a:fld>
            <a:endParaRPr lang="ko-KR" altLang="en-US"/>
          </a:p>
        </p:txBody>
      </p:sp>
    </p:spTree>
    <p:extLst>
      <p:ext uri="{BB962C8B-B14F-4D97-AF65-F5344CB8AC3E}">
        <p14:creationId xmlns:p14="http://schemas.microsoft.com/office/powerpoint/2010/main" val="15428073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20251103</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117</a:t>
            </a:fld>
            <a:endParaRPr lang="ko-KR" altLang="en-US"/>
          </a:p>
        </p:txBody>
      </p:sp>
    </p:spTree>
    <p:extLst>
      <p:ext uri="{BB962C8B-B14F-4D97-AF65-F5344CB8AC3E}">
        <p14:creationId xmlns:p14="http://schemas.microsoft.com/office/powerpoint/2010/main" val="27398754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118</a:t>
            </a:fld>
            <a:endParaRPr lang="ko-KR" altLang="en-US"/>
          </a:p>
        </p:txBody>
      </p:sp>
    </p:spTree>
    <p:extLst>
      <p:ext uri="{BB962C8B-B14F-4D97-AF65-F5344CB8AC3E}">
        <p14:creationId xmlns:p14="http://schemas.microsoft.com/office/powerpoint/2010/main" val="5837385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a:solidFill>
                  <a:schemeClr val="tx1"/>
                </a:solidFill>
                <a:effectLst/>
                <a:latin typeface="+mn-lt"/>
                <a:ea typeface="+mn-ea"/>
                <a:cs typeface="+mn-cs"/>
              </a:rPr>
              <a:t>1. Interface Polarization(</a:t>
            </a:r>
            <a:r>
              <a:rPr lang="ko-KR" altLang="en-US" sz="1200" b="0" i="0" kern="1200" dirty="0">
                <a:solidFill>
                  <a:schemeClr val="tx1"/>
                </a:solidFill>
                <a:effectLst/>
                <a:latin typeface="+mn-lt"/>
                <a:ea typeface="+mn-ea"/>
                <a:cs typeface="+mn-cs"/>
              </a:rPr>
              <a:t>계면 </a:t>
            </a:r>
            <a:r>
              <a:rPr lang="ko-KR" altLang="en-US" sz="1200" b="0" i="0" kern="1200" dirty="0" err="1">
                <a:solidFill>
                  <a:schemeClr val="tx1"/>
                </a:solidFill>
                <a:effectLst/>
                <a:latin typeface="+mn-lt"/>
                <a:ea typeface="+mn-ea"/>
                <a:cs typeface="+mn-cs"/>
              </a:rPr>
              <a:t>분극</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의 정의가 궁금합니다</a:t>
            </a:r>
            <a:r>
              <a:rPr lang="en-US" altLang="ko-KR" sz="1200" b="0" i="0" kern="1200" dirty="0">
                <a:solidFill>
                  <a:schemeClr val="tx1"/>
                </a:solidFill>
                <a:effectLst/>
                <a:latin typeface="+mn-lt"/>
                <a:ea typeface="+mn-ea"/>
                <a:cs typeface="+mn-cs"/>
              </a:rPr>
              <a:t>.</a:t>
            </a:r>
          </a:p>
          <a:p>
            <a:r>
              <a:rPr lang="en-US" altLang="ko-KR" sz="1200" b="0" i="0" kern="1200" dirty="0">
                <a:solidFill>
                  <a:schemeClr val="tx1"/>
                </a:solidFill>
                <a:effectLst/>
                <a:latin typeface="+mn-lt"/>
                <a:ea typeface="+mn-ea"/>
                <a:cs typeface="+mn-cs"/>
              </a:rPr>
              <a:t>- </a:t>
            </a:r>
            <a:r>
              <a:rPr lang="ko-KR" altLang="en-US" sz="1200" b="0" i="0" kern="1200" dirty="0" err="1">
                <a:solidFill>
                  <a:schemeClr val="tx1"/>
                </a:solidFill>
                <a:effectLst/>
                <a:latin typeface="+mn-lt"/>
                <a:ea typeface="+mn-ea"/>
                <a:cs typeface="+mn-cs"/>
              </a:rPr>
              <a:t>계면이라것은</a:t>
            </a:r>
            <a:r>
              <a:rPr lang="ko-KR" altLang="en-US" sz="1200" b="0" i="0" kern="1200" dirty="0">
                <a:solidFill>
                  <a:schemeClr val="tx1"/>
                </a:solidFill>
                <a:effectLst/>
                <a:latin typeface="+mn-lt"/>
                <a:ea typeface="+mn-ea"/>
                <a:cs typeface="+mn-cs"/>
              </a:rPr>
              <a:t> 서로 다른 이종 소재가 접합된 부분</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금속</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유전체</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불순물</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유전체</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을 의미하는데 아무리 절연체라고 하더라도 전자</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홀</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이온</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공공같은 </a:t>
            </a:r>
            <a:r>
              <a:rPr lang="en-US" altLang="ko-KR" sz="1200" b="0" i="0" kern="1200" dirty="0">
                <a:solidFill>
                  <a:schemeClr val="tx1"/>
                </a:solidFill>
                <a:effectLst/>
                <a:latin typeface="+mn-lt"/>
                <a:ea typeface="+mn-ea"/>
                <a:cs typeface="+mn-cs"/>
              </a:rPr>
              <a:t>mobile charge</a:t>
            </a:r>
            <a:r>
              <a:rPr lang="ko-KR" altLang="en-US" sz="1200" b="0" i="0" kern="1200" dirty="0">
                <a:solidFill>
                  <a:schemeClr val="tx1"/>
                </a:solidFill>
                <a:effectLst/>
                <a:latin typeface="+mn-lt"/>
                <a:ea typeface="+mn-ea"/>
                <a:cs typeface="+mn-cs"/>
              </a:rPr>
              <a:t>가 생성될 수 밖에 없습니다</a:t>
            </a:r>
            <a:r>
              <a:rPr lang="en-US" altLang="ko-KR" sz="1200" b="0" i="0" kern="1200" dirty="0">
                <a:solidFill>
                  <a:schemeClr val="tx1"/>
                </a:solidFill>
                <a:effectLst/>
                <a:latin typeface="+mn-lt"/>
                <a:ea typeface="+mn-ea"/>
                <a:cs typeface="+mn-cs"/>
              </a:rPr>
              <a:t>. </a:t>
            </a:r>
          </a:p>
          <a:p>
            <a:r>
              <a:rPr lang="ko-KR" altLang="en-US" sz="1200" b="0" i="0" kern="1200" dirty="0">
                <a:solidFill>
                  <a:schemeClr val="tx1"/>
                </a:solidFill>
                <a:effectLst/>
                <a:latin typeface="+mn-lt"/>
                <a:ea typeface="+mn-ea"/>
                <a:cs typeface="+mn-cs"/>
              </a:rPr>
              <a:t>이런 모바일 전하들이 결국 유전체의 누설전류 소스로도 작용하는 </a:t>
            </a:r>
            <a:r>
              <a:rPr lang="ko-KR" altLang="en-US" sz="1200" b="0" i="0" kern="1200" dirty="0" err="1">
                <a:solidFill>
                  <a:schemeClr val="tx1"/>
                </a:solidFill>
                <a:effectLst/>
                <a:latin typeface="+mn-lt"/>
                <a:ea typeface="+mn-ea"/>
                <a:cs typeface="+mn-cs"/>
              </a:rPr>
              <a:t>것이고요</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그런데 이론 모바일 전하들은 전계가 걸리면 결국에는 결합이 끊어진 부분에서 </a:t>
            </a:r>
            <a:r>
              <a:rPr lang="en-US" altLang="ko-KR" sz="1200" b="0" i="0" kern="1200" dirty="0">
                <a:solidFill>
                  <a:schemeClr val="tx1"/>
                </a:solidFill>
                <a:effectLst/>
                <a:latin typeface="+mn-lt"/>
                <a:ea typeface="+mn-ea"/>
                <a:cs typeface="+mn-cs"/>
              </a:rPr>
              <a:t>pile-up(</a:t>
            </a:r>
            <a:r>
              <a:rPr lang="ko-KR" altLang="en-US" sz="1200" b="0" i="0" kern="1200" dirty="0">
                <a:solidFill>
                  <a:schemeClr val="tx1"/>
                </a:solidFill>
                <a:effectLst/>
                <a:latin typeface="+mn-lt"/>
                <a:ea typeface="+mn-ea"/>
                <a:cs typeface="+mn-cs"/>
              </a:rPr>
              <a:t>축적</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될 확률이 크고 </a:t>
            </a:r>
          </a:p>
          <a:p>
            <a:r>
              <a:rPr lang="ko-KR" altLang="en-US" sz="1200" b="0" i="0" kern="1200" dirty="0">
                <a:solidFill>
                  <a:schemeClr val="tx1"/>
                </a:solidFill>
                <a:effectLst/>
                <a:latin typeface="+mn-lt"/>
                <a:ea typeface="+mn-ea"/>
                <a:cs typeface="+mn-cs"/>
              </a:rPr>
              <a:t>이런 전하들이 전극과 유전체 계면 근처에 쌓이게 되면 공간적으로 전하가 나누어질 수 밖에 없게 됩니다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이렇게 발생하는 </a:t>
            </a:r>
            <a:r>
              <a:rPr lang="ko-KR" altLang="en-US" sz="1200" b="0" i="0" kern="1200" dirty="0" err="1">
                <a:solidFill>
                  <a:schemeClr val="tx1"/>
                </a:solidFill>
                <a:effectLst/>
                <a:latin typeface="+mn-lt"/>
                <a:ea typeface="+mn-ea"/>
                <a:cs typeface="+mn-cs"/>
              </a:rPr>
              <a:t>분극을</a:t>
            </a:r>
            <a:r>
              <a:rPr lang="ko-KR" altLang="en-US" sz="1200" b="0" i="0" kern="1200" dirty="0">
                <a:solidFill>
                  <a:schemeClr val="tx1"/>
                </a:solidFill>
                <a:effectLst/>
                <a:latin typeface="+mn-lt"/>
                <a:ea typeface="+mn-ea"/>
                <a:cs typeface="+mn-cs"/>
              </a:rPr>
              <a:t> 계면 </a:t>
            </a:r>
            <a:r>
              <a:rPr lang="ko-KR" altLang="en-US" sz="1200" b="0" i="0" kern="1200" dirty="0" err="1">
                <a:solidFill>
                  <a:schemeClr val="tx1"/>
                </a:solidFill>
                <a:effectLst/>
                <a:latin typeface="+mn-lt"/>
                <a:ea typeface="+mn-ea"/>
                <a:cs typeface="+mn-cs"/>
              </a:rPr>
              <a:t>분극이라고</a:t>
            </a:r>
            <a:r>
              <a:rPr lang="ko-KR" altLang="en-US" sz="1200" b="0" i="0" kern="1200" dirty="0">
                <a:solidFill>
                  <a:schemeClr val="tx1"/>
                </a:solidFill>
                <a:effectLst/>
                <a:latin typeface="+mn-lt"/>
                <a:ea typeface="+mn-ea"/>
                <a:cs typeface="+mn-cs"/>
              </a:rPr>
              <a:t> 하고 결국에는 계면에 공간전하가 발생하기 때문에 계면 </a:t>
            </a:r>
            <a:r>
              <a:rPr lang="ko-KR" altLang="en-US" sz="1200" b="0" i="0" kern="1200" dirty="0" err="1">
                <a:solidFill>
                  <a:schemeClr val="tx1"/>
                </a:solidFill>
                <a:effectLst/>
                <a:latin typeface="+mn-lt"/>
                <a:ea typeface="+mn-ea"/>
                <a:cs typeface="+mn-cs"/>
              </a:rPr>
              <a:t>분극</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공간전하 </a:t>
            </a:r>
            <a:r>
              <a:rPr lang="ko-KR" altLang="en-US" sz="1200" b="0" i="0" kern="1200" dirty="0" err="1">
                <a:solidFill>
                  <a:schemeClr val="tx1"/>
                </a:solidFill>
                <a:effectLst/>
                <a:latin typeface="+mn-lt"/>
                <a:ea typeface="+mn-ea"/>
                <a:cs typeface="+mn-cs"/>
              </a:rPr>
              <a:t>분극입니다</a:t>
            </a:r>
            <a:r>
              <a:rPr lang="en-US" altLang="ko-KR" sz="1200" b="0" i="0" kern="1200" dirty="0">
                <a:solidFill>
                  <a:schemeClr val="tx1"/>
                </a:solidFill>
                <a:effectLst/>
                <a:latin typeface="+mn-lt"/>
                <a:ea typeface="+mn-ea"/>
                <a:cs typeface="+mn-cs"/>
              </a:rPr>
              <a:t>. </a:t>
            </a:r>
            <a:endParaRPr lang="ko-KR" altLang="en-US" sz="1200" b="0" i="0" kern="1200" dirty="0">
              <a:solidFill>
                <a:schemeClr val="tx1"/>
              </a:solidFill>
              <a:effectLst/>
              <a:latin typeface="+mn-lt"/>
              <a:ea typeface="+mn-ea"/>
              <a:cs typeface="+mn-cs"/>
            </a:endParaRPr>
          </a:p>
          <a:p>
            <a:r>
              <a:rPr lang="ko-KR" altLang="en-US" sz="1200" b="0" i="0" kern="1200" dirty="0">
                <a:solidFill>
                  <a:schemeClr val="tx1"/>
                </a:solidFill>
                <a:effectLst/>
                <a:latin typeface="+mn-lt"/>
                <a:ea typeface="+mn-ea"/>
                <a:cs typeface="+mn-cs"/>
              </a:rPr>
              <a:t>첨언하면</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공간전하라는 것이 직관적으로 이해하기가 애매한데 전하가 </a:t>
            </a:r>
            <a:r>
              <a:rPr lang="ko-KR" altLang="en-US" sz="1200" b="0" i="0" kern="1200" dirty="0" err="1">
                <a:solidFill>
                  <a:schemeClr val="tx1"/>
                </a:solidFill>
                <a:effectLst/>
                <a:latin typeface="+mn-lt"/>
                <a:ea typeface="+mn-ea"/>
                <a:cs typeface="+mn-cs"/>
              </a:rPr>
              <a:t>모여있는</a:t>
            </a:r>
            <a:r>
              <a:rPr lang="ko-KR" altLang="en-US" sz="1200" b="0" i="0" kern="1200" dirty="0">
                <a:solidFill>
                  <a:schemeClr val="tx1"/>
                </a:solidFill>
                <a:effectLst/>
                <a:latin typeface="+mn-lt"/>
                <a:ea typeface="+mn-ea"/>
                <a:cs typeface="+mn-cs"/>
              </a:rPr>
              <a:t> 군집을 상상하면 됩니다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너무나 광범위하게 사용되는 용어이고 </a:t>
            </a:r>
            <a:r>
              <a:rPr lang="en-US" altLang="ko-KR" sz="1200" b="0" i="0" kern="1200" dirty="0">
                <a:solidFill>
                  <a:schemeClr val="tx1"/>
                </a:solidFill>
                <a:effectLst/>
                <a:latin typeface="+mn-lt"/>
                <a:ea typeface="+mn-ea"/>
                <a:cs typeface="+mn-cs"/>
              </a:rPr>
              <a:t>case</a:t>
            </a:r>
            <a:r>
              <a:rPr lang="ko-KR" altLang="en-US" sz="1200" b="0" i="0" kern="1200" dirty="0">
                <a:solidFill>
                  <a:schemeClr val="tx1"/>
                </a:solidFill>
                <a:effectLst/>
                <a:latin typeface="+mn-lt"/>
                <a:ea typeface="+mn-ea"/>
                <a:cs typeface="+mn-cs"/>
              </a:rPr>
              <a:t>도 다양합니다</a:t>
            </a:r>
            <a:r>
              <a:rPr lang="en-US" altLang="ko-KR" sz="1200" b="0" i="0" kern="1200" dirty="0">
                <a:solidFill>
                  <a:schemeClr val="tx1"/>
                </a:solidFill>
                <a:effectLst/>
                <a:latin typeface="+mn-lt"/>
                <a:ea typeface="+mn-ea"/>
                <a:cs typeface="+mn-cs"/>
              </a:rPr>
              <a:t>. </a:t>
            </a:r>
            <a:endParaRPr lang="ko-KR" altLang="en-US" sz="1200" b="0" i="0" kern="1200" dirty="0">
              <a:solidFill>
                <a:schemeClr val="tx1"/>
              </a:solidFill>
              <a:effectLst/>
              <a:latin typeface="+mn-lt"/>
              <a:ea typeface="+mn-ea"/>
              <a:cs typeface="+mn-cs"/>
            </a:endParaRPr>
          </a:p>
          <a:p>
            <a:br>
              <a:rPr lang="ko-KR" altLang="en-US" sz="1200" b="0" i="0" kern="1200" dirty="0">
                <a:solidFill>
                  <a:schemeClr val="tx1"/>
                </a:solidFill>
                <a:effectLst/>
                <a:latin typeface="+mn-lt"/>
                <a:ea typeface="+mn-ea"/>
                <a:cs typeface="+mn-cs"/>
              </a:rPr>
            </a:br>
            <a:r>
              <a:rPr lang="en-US" altLang="ko-KR" sz="1200" b="0" i="0" kern="1200" dirty="0">
                <a:solidFill>
                  <a:schemeClr val="tx1"/>
                </a:solidFill>
                <a:effectLst/>
                <a:latin typeface="+mn-lt"/>
                <a:ea typeface="+mn-ea"/>
                <a:cs typeface="+mn-cs"/>
              </a:rPr>
              <a:t>2.Space Charge Polarization(</a:t>
            </a:r>
            <a:r>
              <a:rPr lang="ko-KR" altLang="en-US" sz="1200" b="0" i="0" kern="1200" dirty="0">
                <a:solidFill>
                  <a:schemeClr val="tx1"/>
                </a:solidFill>
                <a:effectLst/>
                <a:latin typeface="+mn-lt"/>
                <a:ea typeface="+mn-ea"/>
                <a:cs typeface="+mn-cs"/>
              </a:rPr>
              <a:t>공간 전하 </a:t>
            </a:r>
            <a:r>
              <a:rPr lang="ko-KR" altLang="en-US" sz="1200" b="0" i="0" kern="1200" dirty="0" err="1">
                <a:solidFill>
                  <a:schemeClr val="tx1"/>
                </a:solidFill>
                <a:effectLst/>
                <a:latin typeface="+mn-lt"/>
                <a:ea typeface="+mn-ea"/>
                <a:cs typeface="+mn-cs"/>
              </a:rPr>
              <a:t>분극</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이 </a:t>
            </a:r>
            <a:r>
              <a:rPr lang="en-US" altLang="ko-KR" sz="1200" b="0" i="0" kern="1200" dirty="0">
                <a:solidFill>
                  <a:schemeClr val="tx1"/>
                </a:solidFill>
                <a:effectLst/>
                <a:latin typeface="+mn-lt"/>
                <a:ea typeface="+mn-ea"/>
                <a:cs typeface="+mn-cs"/>
              </a:rPr>
              <a:t>grain boundary, </a:t>
            </a:r>
            <a:r>
              <a:rPr lang="ko-KR" altLang="en-US" sz="1200" b="0" i="0" kern="1200" dirty="0">
                <a:solidFill>
                  <a:schemeClr val="tx1"/>
                </a:solidFill>
                <a:effectLst/>
                <a:latin typeface="+mn-lt"/>
                <a:ea typeface="+mn-ea"/>
                <a:cs typeface="+mn-cs"/>
              </a:rPr>
              <a:t>불순물</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금속</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절연체 </a:t>
            </a:r>
            <a:r>
              <a:rPr lang="en-US" altLang="ko-KR" sz="1200" b="0" i="0" kern="1200" dirty="0">
                <a:solidFill>
                  <a:schemeClr val="tx1"/>
                </a:solidFill>
                <a:effectLst/>
                <a:latin typeface="+mn-lt"/>
                <a:ea typeface="+mn-ea"/>
                <a:cs typeface="+mn-cs"/>
              </a:rPr>
              <a:t>interface </a:t>
            </a:r>
            <a:r>
              <a:rPr lang="ko-KR" altLang="en-US" sz="1200" b="0" i="0" kern="1200" dirty="0">
                <a:solidFill>
                  <a:schemeClr val="tx1"/>
                </a:solidFill>
                <a:effectLst/>
                <a:latin typeface="+mn-lt"/>
                <a:ea typeface="+mn-ea"/>
                <a:cs typeface="+mn-cs"/>
              </a:rPr>
              <a:t>와 같은 빈공간에서 외부 전기장에 의해 이온이 </a:t>
            </a:r>
            <a:r>
              <a:rPr lang="ko-KR" altLang="en-US" sz="1200" b="0" i="0" kern="1200" dirty="0" err="1">
                <a:solidFill>
                  <a:schemeClr val="tx1"/>
                </a:solidFill>
                <a:effectLst/>
                <a:latin typeface="+mn-lt"/>
                <a:ea typeface="+mn-ea"/>
                <a:cs typeface="+mn-cs"/>
              </a:rPr>
              <a:t>빈공간</a:t>
            </a:r>
            <a:r>
              <a:rPr lang="ko-KR" altLang="en-US" sz="1200" b="0" i="0" kern="1200" dirty="0">
                <a:solidFill>
                  <a:schemeClr val="tx1"/>
                </a:solidFill>
                <a:effectLst/>
                <a:latin typeface="+mn-lt"/>
                <a:ea typeface="+mn-ea"/>
                <a:cs typeface="+mn-cs"/>
              </a:rPr>
              <a:t> 내부에서 확산 되고</a:t>
            </a:r>
          </a:p>
          <a:p>
            <a:r>
              <a:rPr lang="ko-KR" altLang="en-US" sz="1200" b="0" i="0" kern="1200" dirty="0">
                <a:solidFill>
                  <a:schemeClr val="tx1"/>
                </a:solidFill>
                <a:effectLst/>
                <a:latin typeface="+mn-lt"/>
                <a:ea typeface="+mn-ea"/>
                <a:cs typeface="+mn-cs"/>
              </a:rPr>
              <a:t>그로 인해 공간 전하가 발생하여 재분포가 이루어져 </a:t>
            </a:r>
            <a:r>
              <a:rPr lang="ko-KR" altLang="en-US" sz="1200" b="0" i="0" kern="1200" dirty="0" err="1">
                <a:solidFill>
                  <a:schemeClr val="tx1"/>
                </a:solidFill>
                <a:effectLst/>
                <a:latin typeface="+mn-lt"/>
                <a:ea typeface="+mn-ea"/>
                <a:cs typeface="+mn-cs"/>
              </a:rPr>
              <a:t>분극이</a:t>
            </a:r>
            <a:r>
              <a:rPr lang="ko-KR" altLang="en-US" sz="1200" b="0" i="0" kern="1200" dirty="0">
                <a:solidFill>
                  <a:schemeClr val="tx1"/>
                </a:solidFill>
                <a:effectLst/>
                <a:latin typeface="+mn-lt"/>
                <a:ea typeface="+mn-ea"/>
                <a:cs typeface="+mn-cs"/>
              </a:rPr>
              <a:t> 되는 건가요</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아니면 원래 </a:t>
            </a:r>
            <a:r>
              <a:rPr lang="ko-KR" altLang="en-US" sz="1200" b="0" i="0" kern="1200" dirty="0" err="1">
                <a:solidFill>
                  <a:schemeClr val="tx1"/>
                </a:solidFill>
                <a:effectLst/>
                <a:latin typeface="+mn-lt"/>
                <a:ea typeface="+mn-ea"/>
                <a:cs typeface="+mn-cs"/>
              </a:rPr>
              <a:t>빈공간</a:t>
            </a:r>
            <a:r>
              <a:rPr lang="ko-KR" altLang="en-US" sz="1200" b="0" i="0" kern="1200" dirty="0">
                <a:solidFill>
                  <a:schemeClr val="tx1"/>
                </a:solidFill>
                <a:effectLst/>
                <a:latin typeface="+mn-lt"/>
                <a:ea typeface="+mn-ea"/>
                <a:cs typeface="+mn-cs"/>
              </a:rPr>
              <a:t> 내부에 공간 전하가 있고 외부 전기장에 의해 이온과 공간 전하가 </a:t>
            </a:r>
            <a:r>
              <a:rPr lang="ko-KR" altLang="en-US" sz="1200" b="0" i="0" kern="1200" dirty="0" err="1">
                <a:solidFill>
                  <a:schemeClr val="tx1"/>
                </a:solidFill>
                <a:effectLst/>
                <a:latin typeface="+mn-lt"/>
                <a:ea typeface="+mn-ea"/>
                <a:cs typeface="+mn-cs"/>
              </a:rPr>
              <a:t>재분포</a:t>
            </a:r>
            <a:r>
              <a:rPr lang="ko-KR" altLang="en-US" sz="1200" b="0" i="0" kern="1200" dirty="0">
                <a:solidFill>
                  <a:schemeClr val="tx1"/>
                </a:solidFill>
                <a:effectLst/>
                <a:latin typeface="+mn-lt"/>
                <a:ea typeface="+mn-ea"/>
                <a:cs typeface="+mn-cs"/>
              </a:rPr>
              <a:t> 되는 원리 인가요</a:t>
            </a:r>
            <a:r>
              <a:rPr lang="en-US" altLang="ko-KR" sz="1200" b="0" i="0" kern="1200" dirty="0">
                <a:solidFill>
                  <a:schemeClr val="tx1"/>
                </a:solidFill>
                <a:effectLst/>
                <a:latin typeface="+mn-lt"/>
                <a:ea typeface="+mn-ea"/>
                <a:cs typeface="+mn-cs"/>
              </a:rPr>
              <a:t>??</a:t>
            </a:r>
          </a:p>
          <a:p>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이건 전자가 맞습니다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공간전하의 소스가 되는 것은 </a:t>
            </a:r>
            <a:r>
              <a:rPr lang="en-US" altLang="ko-KR" sz="1200" b="0" i="0" kern="1200" dirty="0">
                <a:solidFill>
                  <a:schemeClr val="tx1"/>
                </a:solidFill>
                <a:effectLst/>
                <a:latin typeface="+mn-lt"/>
                <a:ea typeface="+mn-ea"/>
                <a:cs typeface="+mn-cs"/>
              </a:rPr>
              <a:t>mobile charge(</a:t>
            </a:r>
            <a:r>
              <a:rPr lang="ko-KR" altLang="en-US" sz="1200" b="0" i="0" kern="1200" dirty="0">
                <a:solidFill>
                  <a:schemeClr val="tx1"/>
                </a:solidFill>
                <a:effectLst/>
                <a:latin typeface="+mn-lt"/>
                <a:ea typeface="+mn-ea"/>
                <a:cs typeface="+mn-cs"/>
              </a:rPr>
              <a:t>주로 전자 또는 홀 등</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뿐만 아니라 </a:t>
            </a:r>
            <a:r>
              <a:rPr lang="en-US" altLang="ko-KR" sz="1200" b="0" i="0" kern="1200" dirty="0">
                <a:solidFill>
                  <a:schemeClr val="tx1"/>
                </a:solidFill>
                <a:effectLst/>
                <a:latin typeface="+mn-lt"/>
                <a:ea typeface="+mn-ea"/>
                <a:cs typeface="+mn-cs"/>
              </a:rPr>
              <a:t>fixed charge(</a:t>
            </a:r>
            <a:r>
              <a:rPr lang="ko-KR" altLang="en-US" sz="1200" b="0" i="0" kern="1200" dirty="0">
                <a:solidFill>
                  <a:schemeClr val="tx1"/>
                </a:solidFill>
                <a:effectLst/>
                <a:latin typeface="+mn-lt"/>
                <a:ea typeface="+mn-ea"/>
                <a:cs typeface="+mn-cs"/>
              </a:rPr>
              <a:t>주로 이온</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도 역시 동일하게 기여가 가능한데 </a:t>
            </a:r>
          </a:p>
          <a:p>
            <a:r>
              <a:rPr lang="ko-KR" altLang="en-US" sz="1200" b="0" i="0" kern="1200" dirty="0">
                <a:solidFill>
                  <a:schemeClr val="tx1"/>
                </a:solidFill>
                <a:effectLst/>
                <a:latin typeface="+mn-lt"/>
                <a:ea typeface="+mn-ea"/>
                <a:cs typeface="+mn-cs"/>
              </a:rPr>
              <a:t>공간전하는 결과론적으로 두 전하의 군집이 분리되면서 발생하는 것이지 원래 있는 것이 아닙니다</a:t>
            </a:r>
            <a:r>
              <a:rPr lang="en-US" altLang="ko-KR" sz="1200" b="0" i="0" kern="1200" dirty="0">
                <a:solidFill>
                  <a:schemeClr val="tx1"/>
                </a:solidFill>
                <a:effectLst/>
                <a:latin typeface="+mn-lt"/>
                <a:ea typeface="+mn-ea"/>
                <a:cs typeface="+mn-cs"/>
              </a:rPr>
              <a:t>.    </a:t>
            </a:r>
          </a:p>
          <a:p>
            <a:br>
              <a:rPr lang="en-US" altLang="ko-KR" sz="1200" b="0" i="0" kern="1200" dirty="0">
                <a:solidFill>
                  <a:schemeClr val="tx1"/>
                </a:solidFill>
                <a:effectLst/>
                <a:latin typeface="+mn-lt"/>
                <a:ea typeface="+mn-ea"/>
                <a:cs typeface="+mn-cs"/>
              </a:rPr>
            </a:br>
            <a:r>
              <a:rPr lang="en-US" altLang="ko-KR" sz="1200" b="0" i="0" kern="1200" dirty="0">
                <a:solidFill>
                  <a:schemeClr val="tx1"/>
                </a:solidFill>
                <a:effectLst/>
                <a:latin typeface="+mn-lt"/>
                <a:ea typeface="+mn-ea"/>
                <a:cs typeface="+mn-cs"/>
              </a:rPr>
              <a:t>3.</a:t>
            </a:r>
            <a:r>
              <a:rPr lang="ko-KR" altLang="en-US" sz="1200" b="0" i="0" kern="1200" dirty="0">
                <a:solidFill>
                  <a:schemeClr val="tx1"/>
                </a:solidFill>
                <a:effectLst/>
                <a:latin typeface="+mn-lt"/>
                <a:ea typeface="+mn-ea"/>
                <a:cs typeface="+mn-cs"/>
              </a:rPr>
              <a:t>질량이 클수록 </a:t>
            </a:r>
            <a:r>
              <a:rPr lang="ko-KR" altLang="en-US" sz="1200" b="0" i="0" kern="1200" dirty="0" err="1">
                <a:solidFill>
                  <a:schemeClr val="tx1"/>
                </a:solidFill>
                <a:effectLst/>
                <a:latin typeface="+mn-lt"/>
                <a:ea typeface="+mn-ea"/>
                <a:cs typeface="+mn-cs"/>
              </a:rPr>
              <a:t>분극되는데에</a:t>
            </a:r>
            <a:r>
              <a:rPr lang="ko-KR" altLang="en-US" sz="1200" b="0" i="0" kern="1200" dirty="0">
                <a:solidFill>
                  <a:schemeClr val="tx1"/>
                </a:solidFill>
                <a:effectLst/>
                <a:latin typeface="+mn-lt"/>
                <a:ea typeface="+mn-ea"/>
                <a:cs typeface="+mn-cs"/>
              </a:rPr>
              <a:t> 시간이 오래 소요되는게 맞는 건가요</a:t>
            </a:r>
            <a:r>
              <a:rPr lang="en-US" altLang="ko-KR" sz="1200" b="0" i="0" kern="1200" dirty="0">
                <a:solidFill>
                  <a:schemeClr val="tx1"/>
                </a:solidFill>
                <a:effectLst/>
                <a:latin typeface="+mn-lt"/>
                <a:ea typeface="+mn-ea"/>
                <a:cs typeface="+mn-cs"/>
              </a:rPr>
              <a:t>?</a:t>
            </a:r>
          </a:p>
          <a:p>
            <a:r>
              <a:rPr lang="en-US" altLang="ko-KR" sz="1200" b="0" i="0" kern="1200" dirty="0">
                <a:solidFill>
                  <a:schemeClr val="tx1"/>
                </a:solidFill>
                <a:effectLst/>
                <a:latin typeface="+mn-lt"/>
                <a:ea typeface="+mn-ea"/>
                <a:cs typeface="+mn-cs"/>
              </a:rPr>
              <a:t>-   </a:t>
            </a:r>
            <a:r>
              <a:rPr lang="ko-KR" altLang="en-US" sz="1200" b="0" i="0" kern="1200" dirty="0" err="1">
                <a:solidFill>
                  <a:schemeClr val="tx1"/>
                </a:solidFill>
                <a:effectLst/>
                <a:latin typeface="+mn-lt"/>
                <a:ea typeface="+mn-ea"/>
                <a:cs typeface="+mn-cs"/>
              </a:rPr>
              <a:t>분극이</a:t>
            </a:r>
            <a:r>
              <a:rPr lang="ko-KR" altLang="en-US" sz="1200" b="0" i="0" kern="1200" dirty="0">
                <a:solidFill>
                  <a:schemeClr val="tx1"/>
                </a:solidFill>
                <a:effectLst/>
                <a:latin typeface="+mn-lt"/>
                <a:ea typeface="+mn-ea"/>
                <a:cs typeface="+mn-cs"/>
              </a:rPr>
              <a:t> 발생하려면 전하를 띤 입자의 변위가 발생하여야 합니다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인가된 전기장이 교류일 경우 전기장 방향의 변화에 입자의 변위가 추종하여야 </a:t>
            </a:r>
            <a:r>
              <a:rPr lang="ko-KR" altLang="en-US" sz="1200" b="0" i="0" kern="1200" dirty="0" err="1">
                <a:solidFill>
                  <a:schemeClr val="tx1"/>
                </a:solidFill>
                <a:effectLst/>
                <a:latin typeface="+mn-lt"/>
                <a:ea typeface="+mn-ea"/>
                <a:cs typeface="+mn-cs"/>
              </a:rPr>
              <a:t>분극이</a:t>
            </a:r>
            <a:r>
              <a:rPr lang="ko-KR" altLang="en-US" sz="1200" b="0" i="0" kern="1200" dirty="0">
                <a:solidFill>
                  <a:schemeClr val="tx1"/>
                </a:solidFill>
                <a:effectLst/>
                <a:latin typeface="+mn-lt"/>
                <a:ea typeface="+mn-ea"/>
                <a:cs typeface="+mn-cs"/>
              </a:rPr>
              <a:t> 발생할 수 있고</a:t>
            </a:r>
            <a:r>
              <a:rPr lang="en-US" altLang="ko-KR" sz="1200" b="0" i="0" kern="1200" dirty="0">
                <a:solidFill>
                  <a:schemeClr val="tx1"/>
                </a:solidFill>
                <a:effectLst/>
                <a:latin typeface="+mn-lt"/>
                <a:ea typeface="+mn-ea"/>
                <a:cs typeface="+mn-cs"/>
              </a:rPr>
              <a:t>, </a:t>
            </a:r>
            <a:r>
              <a:rPr lang="ko-KR" altLang="en-US" sz="1200" b="0" i="0" kern="1200" dirty="0" err="1">
                <a:solidFill>
                  <a:schemeClr val="tx1"/>
                </a:solidFill>
                <a:effectLst/>
                <a:latin typeface="+mn-lt"/>
                <a:ea typeface="+mn-ea"/>
                <a:cs typeface="+mn-cs"/>
              </a:rPr>
              <a:t>뉴튼의</a:t>
            </a:r>
            <a:r>
              <a:rPr lang="ko-KR" altLang="en-US" sz="1200" b="0" i="0" kern="1200" dirty="0">
                <a:solidFill>
                  <a:schemeClr val="tx1"/>
                </a:solidFill>
                <a:effectLst/>
                <a:latin typeface="+mn-lt"/>
                <a:ea typeface="+mn-ea"/>
                <a:cs typeface="+mn-cs"/>
              </a:rPr>
              <a:t> 운동법칙</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제 </a:t>
            </a:r>
            <a:r>
              <a:rPr lang="en-US" altLang="ko-KR" sz="1200" b="0" i="0" kern="1200" dirty="0">
                <a:solidFill>
                  <a:schemeClr val="tx1"/>
                </a:solidFill>
                <a:effectLst/>
                <a:latin typeface="+mn-lt"/>
                <a:ea typeface="+mn-ea"/>
                <a:cs typeface="+mn-cs"/>
              </a:rPr>
              <a:t>2</a:t>
            </a:r>
            <a:r>
              <a:rPr lang="ko-KR" altLang="en-US" sz="1200" b="0" i="0" kern="1200" dirty="0">
                <a:solidFill>
                  <a:schemeClr val="tx1"/>
                </a:solidFill>
                <a:effectLst/>
                <a:latin typeface="+mn-lt"/>
                <a:ea typeface="+mn-ea"/>
                <a:cs typeface="+mn-cs"/>
              </a:rPr>
              <a:t>법칙</a:t>
            </a:r>
            <a:r>
              <a:rPr lang="en-US" altLang="ko-KR" sz="1200" b="0" i="0" kern="1200" dirty="0">
                <a:solidFill>
                  <a:schemeClr val="tx1"/>
                </a:solidFill>
                <a:effectLst/>
                <a:latin typeface="+mn-lt"/>
                <a:ea typeface="+mn-ea"/>
                <a:cs typeface="+mn-cs"/>
              </a:rPr>
              <a:t>)</a:t>
            </a:r>
            <a:r>
              <a:rPr lang="ko-KR" altLang="en-US" sz="1200" b="0" i="0" kern="1200" dirty="0">
                <a:solidFill>
                  <a:schemeClr val="tx1"/>
                </a:solidFill>
                <a:effectLst/>
                <a:latin typeface="+mn-lt"/>
                <a:ea typeface="+mn-ea"/>
                <a:cs typeface="+mn-cs"/>
              </a:rPr>
              <a:t>에 따라 전하를 띤 입자가 전기력을 받아 얻는 </a:t>
            </a:r>
            <a:r>
              <a:rPr lang="ko-KR" altLang="en-US" sz="1200" b="0" i="0" kern="1200" dirty="0" err="1">
                <a:solidFill>
                  <a:schemeClr val="tx1"/>
                </a:solidFill>
                <a:effectLst/>
                <a:latin typeface="+mn-lt"/>
                <a:ea typeface="+mn-ea"/>
                <a:cs typeface="+mn-cs"/>
              </a:rPr>
              <a:t>가속도는이므로</a:t>
            </a:r>
            <a:r>
              <a:rPr lang="ko-KR" altLang="en-US" sz="1200" b="0" i="0" kern="1200" dirty="0">
                <a:solidFill>
                  <a:schemeClr val="tx1"/>
                </a:solidFill>
                <a:effectLst/>
                <a:latin typeface="+mn-lt"/>
                <a:ea typeface="+mn-ea"/>
                <a:cs typeface="+mn-cs"/>
              </a:rPr>
              <a:t> 가벼운 입자일수록 높은 주파수의 전기장에 반응하여 </a:t>
            </a:r>
            <a:r>
              <a:rPr lang="ko-KR" altLang="en-US" sz="1200" b="0" i="0" kern="1200" dirty="0" err="1">
                <a:solidFill>
                  <a:schemeClr val="tx1"/>
                </a:solidFill>
                <a:effectLst/>
                <a:latin typeface="+mn-lt"/>
                <a:ea typeface="+mn-ea"/>
                <a:cs typeface="+mn-cs"/>
              </a:rPr>
              <a:t>분극을</a:t>
            </a:r>
            <a:r>
              <a:rPr lang="ko-KR" altLang="en-US" sz="1200" b="0" i="0" kern="1200" dirty="0">
                <a:solidFill>
                  <a:schemeClr val="tx1"/>
                </a:solidFill>
                <a:effectLst/>
                <a:latin typeface="+mn-lt"/>
                <a:ea typeface="+mn-ea"/>
                <a:cs typeface="+mn-cs"/>
              </a:rPr>
              <a:t> 발생시킬 수 있다</a:t>
            </a:r>
            <a:r>
              <a:rPr lang="en-US" altLang="ko-KR" sz="1200" b="0" i="0" kern="1200" dirty="0">
                <a:solidFill>
                  <a:schemeClr val="tx1"/>
                </a:solidFill>
                <a:effectLst/>
                <a:latin typeface="+mn-lt"/>
                <a:ea typeface="+mn-ea"/>
                <a:cs typeface="+mn-cs"/>
              </a:rPr>
              <a:t>. </a:t>
            </a:r>
            <a:r>
              <a:rPr lang="ko-KR" altLang="en-US" sz="1200" b="0" i="0" kern="1200" dirty="0">
                <a:solidFill>
                  <a:schemeClr val="tx1"/>
                </a:solidFill>
                <a:effectLst/>
                <a:latin typeface="+mn-lt"/>
                <a:ea typeface="+mn-ea"/>
                <a:cs typeface="+mn-cs"/>
              </a:rPr>
              <a:t>따라서 </a:t>
            </a:r>
            <a:r>
              <a:rPr lang="ko-KR" altLang="en-US" sz="1200" b="0" i="0" kern="1200" dirty="0" err="1">
                <a:solidFill>
                  <a:schemeClr val="tx1"/>
                </a:solidFill>
                <a:effectLst/>
                <a:latin typeface="+mn-lt"/>
                <a:ea typeface="+mn-ea"/>
                <a:cs typeface="+mn-cs"/>
              </a:rPr>
              <a:t>분극이</a:t>
            </a:r>
            <a:r>
              <a:rPr lang="ko-KR" altLang="en-US" sz="1200" b="0" i="0" kern="1200" dirty="0">
                <a:solidFill>
                  <a:schemeClr val="tx1"/>
                </a:solidFill>
                <a:effectLst/>
                <a:latin typeface="+mn-lt"/>
                <a:ea typeface="+mn-ea"/>
                <a:cs typeface="+mn-cs"/>
              </a:rPr>
              <a:t> 발생하기 시작하는 최고 주파수는 </a:t>
            </a:r>
            <a:r>
              <a:rPr lang="ko-KR" altLang="en-US" sz="1200" b="0" i="0" kern="1200" dirty="0" err="1">
                <a:solidFill>
                  <a:schemeClr val="tx1"/>
                </a:solidFill>
                <a:effectLst/>
                <a:latin typeface="+mn-lt"/>
                <a:ea typeface="+mn-ea"/>
                <a:cs typeface="+mn-cs"/>
              </a:rPr>
              <a:t>전자분극</a:t>
            </a:r>
            <a:r>
              <a:rPr lang="ko-KR" altLang="en-US" sz="1200" b="0" i="0" kern="120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&gt; </a:t>
            </a:r>
            <a:r>
              <a:rPr lang="ko-KR" altLang="en-US" sz="1200" b="0" i="0" kern="1200" dirty="0" err="1">
                <a:solidFill>
                  <a:schemeClr val="tx1"/>
                </a:solidFill>
                <a:effectLst/>
                <a:latin typeface="+mn-lt"/>
                <a:ea typeface="+mn-ea"/>
                <a:cs typeface="+mn-cs"/>
              </a:rPr>
              <a:t>이온분극</a:t>
            </a:r>
            <a:r>
              <a:rPr lang="ko-KR" altLang="en-US" sz="1200" b="0" i="0" kern="120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&gt; </a:t>
            </a:r>
            <a:r>
              <a:rPr lang="ko-KR" altLang="en-US" sz="1200" b="0" i="0" kern="1200" dirty="0" err="1">
                <a:solidFill>
                  <a:schemeClr val="tx1"/>
                </a:solidFill>
                <a:effectLst/>
                <a:latin typeface="+mn-lt"/>
                <a:ea typeface="+mn-ea"/>
                <a:cs typeface="+mn-cs"/>
              </a:rPr>
              <a:t>배향분극</a:t>
            </a:r>
            <a:r>
              <a:rPr lang="ko-KR" altLang="en-US" sz="1200" b="0" i="0" kern="1200" dirty="0">
                <a:solidFill>
                  <a:schemeClr val="tx1"/>
                </a:solidFill>
                <a:effectLst/>
                <a:latin typeface="+mn-lt"/>
                <a:ea typeface="+mn-ea"/>
                <a:cs typeface="+mn-cs"/>
              </a:rPr>
              <a:t> </a:t>
            </a:r>
            <a:r>
              <a:rPr lang="en-US" altLang="ko-KR" sz="1200" b="0" i="0" kern="1200" dirty="0">
                <a:solidFill>
                  <a:schemeClr val="tx1"/>
                </a:solidFill>
                <a:effectLst/>
                <a:latin typeface="+mn-lt"/>
                <a:ea typeface="+mn-ea"/>
                <a:cs typeface="+mn-cs"/>
              </a:rPr>
              <a:t>&gt; </a:t>
            </a:r>
            <a:r>
              <a:rPr lang="ko-KR" altLang="en-US" sz="1200" b="0" i="0" kern="1200" dirty="0" err="1">
                <a:solidFill>
                  <a:schemeClr val="tx1"/>
                </a:solidFill>
                <a:effectLst/>
                <a:latin typeface="+mn-lt"/>
                <a:ea typeface="+mn-ea"/>
                <a:cs typeface="+mn-cs"/>
              </a:rPr>
              <a:t>공간전하분극의</a:t>
            </a:r>
            <a:r>
              <a:rPr lang="ko-KR" altLang="en-US" sz="1200" b="0" i="0" kern="1200" dirty="0">
                <a:solidFill>
                  <a:schemeClr val="tx1"/>
                </a:solidFill>
                <a:effectLst/>
                <a:latin typeface="+mn-lt"/>
                <a:ea typeface="+mn-ea"/>
                <a:cs typeface="+mn-cs"/>
              </a:rPr>
              <a:t> 순으로 높다</a:t>
            </a:r>
            <a:r>
              <a:rPr lang="en-US" altLang="ko-KR" sz="1200" b="0" i="0" kern="1200" dirty="0">
                <a:solidFill>
                  <a:schemeClr val="tx1"/>
                </a:solidFill>
                <a:effectLst/>
                <a:latin typeface="+mn-lt"/>
                <a:ea typeface="+mn-ea"/>
                <a:cs typeface="+mn-cs"/>
              </a:rPr>
              <a:t>.</a:t>
            </a:r>
            <a:endParaRPr lang="ko-KR" altLang="en-US" sz="1200" b="0" i="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119</a:t>
            </a:fld>
            <a:endParaRPr lang="ko-KR" altLang="en-US"/>
          </a:p>
        </p:txBody>
      </p:sp>
    </p:spTree>
    <p:extLst>
      <p:ext uri="{BB962C8B-B14F-4D97-AF65-F5344CB8AC3E}">
        <p14:creationId xmlns:p14="http://schemas.microsoft.com/office/powerpoint/2010/main" val="25354925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120</a:t>
            </a:fld>
            <a:endParaRPr lang="ko-KR" altLang="en-US"/>
          </a:p>
        </p:txBody>
      </p:sp>
    </p:spTree>
    <p:extLst>
      <p:ext uri="{BB962C8B-B14F-4D97-AF65-F5344CB8AC3E}">
        <p14:creationId xmlns:p14="http://schemas.microsoft.com/office/powerpoint/2010/main" val="37619540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121</a:t>
            </a:fld>
            <a:endParaRPr lang="ko-KR" altLang="en-US"/>
          </a:p>
        </p:txBody>
      </p:sp>
    </p:spTree>
    <p:extLst>
      <p:ext uri="{BB962C8B-B14F-4D97-AF65-F5344CB8AC3E}">
        <p14:creationId xmlns:p14="http://schemas.microsoft.com/office/powerpoint/2010/main" val="21630731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122</a:t>
            </a:fld>
            <a:endParaRPr lang="ko-KR" altLang="en-US"/>
          </a:p>
        </p:txBody>
      </p:sp>
    </p:spTree>
    <p:extLst>
      <p:ext uri="{BB962C8B-B14F-4D97-AF65-F5344CB8AC3E}">
        <p14:creationId xmlns:p14="http://schemas.microsoft.com/office/powerpoint/2010/main" val="10078064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123</a:t>
            </a:fld>
            <a:endParaRPr lang="ko-KR" altLang="en-US"/>
          </a:p>
        </p:txBody>
      </p:sp>
    </p:spTree>
    <p:extLst>
      <p:ext uri="{BB962C8B-B14F-4D97-AF65-F5344CB8AC3E}">
        <p14:creationId xmlns:p14="http://schemas.microsoft.com/office/powerpoint/2010/main" val="41750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11</a:t>
            </a:fld>
            <a:endParaRPr lang="ko-KR" altLang="en-US"/>
          </a:p>
        </p:txBody>
      </p:sp>
    </p:spTree>
    <p:extLst>
      <p:ext uri="{BB962C8B-B14F-4D97-AF65-F5344CB8AC3E}">
        <p14:creationId xmlns:p14="http://schemas.microsoft.com/office/powerpoint/2010/main" val="4134049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전자가 외부 전기장에 맞춰 </a:t>
            </a:r>
            <a:r>
              <a:rPr lang="ko-KR" altLang="en-US" b="1" dirty="0"/>
              <a:t>진동하다가 공명 주파수</a:t>
            </a:r>
            <a:r>
              <a:rPr lang="ko-KR" altLang="en-US" dirty="0"/>
              <a:t>에 도달하면</a:t>
            </a:r>
            <a:r>
              <a:rPr lang="en-US" altLang="ko-KR" dirty="0"/>
              <a:t>, </a:t>
            </a:r>
            <a:r>
              <a:rPr lang="ko-KR" altLang="en-US" dirty="0"/>
              <a:t>더 이상 외부장의 변화 속도를 따라가지 못해 </a:t>
            </a:r>
            <a:r>
              <a:rPr lang="ko-KR" altLang="en-US" b="1" dirty="0"/>
              <a:t>마찰</a:t>
            </a:r>
            <a:r>
              <a:rPr lang="en-US" altLang="ko-KR" b="1" dirty="0"/>
              <a:t>(</a:t>
            </a:r>
            <a:r>
              <a:rPr lang="ko-KR" altLang="en-US" b="1" dirty="0"/>
              <a:t>또는 저항성 손실</a:t>
            </a:r>
            <a:r>
              <a:rPr lang="en-US" altLang="ko-KR" b="1" dirty="0"/>
              <a:t>)</a:t>
            </a:r>
            <a:r>
              <a:rPr lang="ko-KR" altLang="en-US" dirty="0"/>
              <a:t> 형태로 에너지가 흡수됩니다</a:t>
            </a:r>
            <a:r>
              <a:rPr lang="en-US" altLang="ko-KR" dirty="0"/>
              <a:t>.</a:t>
            </a:r>
          </a:p>
          <a:p>
            <a:r>
              <a:rPr lang="ko-KR" altLang="en-US" dirty="0"/>
              <a:t>이 에너지는 결국 </a:t>
            </a:r>
            <a:r>
              <a:rPr lang="ko-KR" altLang="en-US" b="1" dirty="0"/>
              <a:t>열로 방출</a:t>
            </a:r>
            <a:r>
              <a:rPr lang="ko-KR" altLang="en-US" dirty="0"/>
              <a:t>되어 손실이 발생합니다</a:t>
            </a:r>
            <a:r>
              <a:rPr lang="en-US" altLang="ko-KR" dirty="0"/>
              <a:t>.</a:t>
            </a:r>
          </a:p>
          <a:p>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124</a:t>
            </a:fld>
            <a:endParaRPr lang="ko-KR" altLang="en-US"/>
          </a:p>
        </p:txBody>
      </p:sp>
    </p:spTree>
    <p:extLst>
      <p:ext uri="{BB962C8B-B14F-4D97-AF65-F5344CB8AC3E}">
        <p14:creationId xmlns:p14="http://schemas.microsoft.com/office/powerpoint/2010/main" val="14720862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125</a:t>
            </a:fld>
            <a:endParaRPr lang="ko-KR" altLang="en-US"/>
          </a:p>
        </p:txBody>
      </p:sp>
    </p:spTree>
    <p:extLst>
      <p:ext uri="{BB962C8B-B14F-4D97-AF65-F5344CB8AC3E}">
        <p14:creationId xmlns:p14="http://schemas.microsoft.com/office/powerpoint/2010/main" val="41223105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126</a:t>
            </a:fld>
            <a:endParaRPr lang="ko-KR" altLang="en-US"/>
          </a:p>
        </p:txBody>
      </p:sp>
    </p:spTree>
    <p:extLst>
      <p:ext uri="{BB962C8B-B14F-4D97-AF65-F5344CB8AC3E}">
        <p14:creationId xmlns:p14="http://schemas.microsoft.com/office/powerpoint/2010/main" val="19631834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127</a:t>
            </a:fld>
            <a:endParaRPr lang="ko-KR" altLang="en-US"/>
          </a:p>
        </p:txBody>
      </p:sp>
    </p:spTree>
    <p:extLst>
      <p:ext uri="{BB962C8B-B14F-4D97-AF65-F5344CB8AC3E}">
        <p14:creationId xmlns:p14="http://schemas.microsoft.com/office/powerpoint/2010/main" val="10812869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128</a:t>
            </a:fld>
            <a:endParaRPr lang="ko-KR" altLang="en-US"/>
          </a:p>
        </p:txBody>
      </p:sp>
    </p:spTree>
    <p:extLst>
      <p:ext uri="{BB962C8B-B14F-4D97-AF65-F5344CB8AC3E}">
        <p14:creationId xmlns:p14="http://schemas.microsoft.com/office/powerpoint/2010/main" val="23808134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130</a:t>
            </a:fld>
            <a:endParaRPr lang="ko-KR" altLang="en-US"/>
          </a:p>
        </p:txBody>
      </p:sp>
    </p:spTree>
    <p:extLst>
      <p:ext uri="{BB962C8B-B14F-4D97-AF65-F5344CB8AC3E}">
        <p14:creationId xmlns:p14="http://schemas.microsoft.com/office/powerpoint/2010/main" val="30485169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131</a:t>
            </a:fld>
            <a:endParaRPr lang="ko-KR" altLang="en-US"/>
          </a:p>
        </p:txBody>
      </p:sp>
    </p:spTree>
    <p:extLst>
      <p:ext uri="{BB962C8B-B14F-4D97-AF65-F5344CB8AC3E}">
        <p14:creationId xmlns:p14="http://schemas.microsoft.com/office/powerpoint/2010/main" val="13784315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132</a:t>
            </a:fld>
            <a:endParaRPr lang="ko-KR" altLang="en-US"/>
          </a:p>
        </p:txBody>
      </p:sp>
    </p:spTree>
    <p:extLst>
      <p:ext uri="{BB962C8B-B14F-4D97-AF65-F5344CB8AC3E}">
        <p14:creationId xmlns:p14="http://schemas.microsoft.com/office/powerpoint/2010/main" val="10674086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a:t>BaTiO</a:t>
            </a:r>
            <a:r>
              <a:rPr lang="en-US" altLang="ko-KR" dirty="0"/>
              <a:t>₃</a:t>
            </a:r>
            <a:r>
              <a:rPr lang="ko-KR" altLang="en-US" dirty="0"/>
              <a:t>는 </a:t>
            </a:r>
            <a:r>
              <a:rPr lang="ko-KR" altLang="en-US" dirty="0" err="1"/>
              <a:t>큐리</a:t>
            </a:r>
            <a:r>
              <a:rPr lang="ko-KR" altLang="en-US" dirty="0"/>
              <a:t> 온도 이하에서 자발 </a:t>
            </a:r>
            <a:r>
              <a:rPr lang="ko-KR" altLang="en-US" dirty="0" err="1"/>
              <a:t>분극이</a:t>
            </a:r>
            <a:r>
              <a:rPr lang="ko-KR" altLang="en-US" dirty="0"/>
              <a:t> 생기며</a:t>
            </a:r>
            <a:r>
              <a:rPr lang="en-US" altLang="ko-KR" dirty="0"/>
              <a:t>,</a:t>
            </a:r>
            <a:br>
              <a:rPr lang="en-US" altLang="ko-KR" dirty="0"/>
            </a:br>
            <a:r>
              <a:rPr lang="ko-KR" altLang="en-US" dirty="0"/>
              <a:t>기계적 응력을 줄이기 위해 </a:t>
            </a:r>
            <a:r>
              <a:rPr lang="en-US" altLang="ko-KR" dirty="0"/>
              <a:t>90° </a:t>
            </a:r>
            <a:r>
              <a:rPr lang="ko-KR" altLang="en-US" dirty="0"/>
              <a:t>도메인</a:t>
            </a:r>
            <a:r>
              <a:rPr lang="en-US" altLang="ko-KR" dirty="0"/>
              <a:t>,</a:t>
            </a:r>
            <a:br>
              <a:rPr lang="en-US" altLang="ko-KR" dirty="0"/>
            </a:br>
            <a:r>
              <a:rPr lang="ko-KR" altLang="en-US" dirty="0" err="1"/>
              <a:t>탈분극</a:t>
            </a:r>
            <a:r>
              <a:rPr lang="ko-KR" altLang="en-US" dirty="0"/>
              <a:t> 전기장에 의한 정전 에너지를 최소화하기 위해 </a:t>
            </a:r>
            <a:r>
              <a:rPr lang="en-US" altLang="ko-KR" dirty="0"/>
              <a:t>180° </a:t>
            </a:r>
            <a:r>
              <a:rPr lang="ko-KR" altLang="en-US" dirty="0"/>
              <a:t>도메인을 형성하여</a:t>
            </a:r>
            <a:br>
              <a:rPr lang="ko-KR" altLang="en-US" dirty="0"/>
            </a:br>
            <a:r>
              <a:rPr lang="ko-KR" altLang="en-US" dirty="0"/>
              <a:t>전체 에너지를 최소화한다</a:t>
            </a:r>
            <a:r>
              <a:rPr lang="en-US" altLang="ko-KR" dirty="0"/>
              <a:t>.</a:t>
            </a:r>
            <a:endParaRPr lang="ko-KR" altLang="en-US" dirty="0"/>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133</a:t>
            </a:fld>
            <a:endParaRPr lang="ko-KR" altLang="en-US"/>
          </a:p>
        </p:txBody>
      </p:sp>
    </p:spTree>
    <p:extLst>
      <p:ext uri="{BB962C8B-B14F-4D97-AF65-F5344CB8AC3E}">
        <p14:creationId xmlns:p14="http://schemas.microsoft.com/office/powerpoint/2010/main" val="4293082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D6BC98AC-F5BB-4AB1-8D20-C3844D9F5268}" type="slidenum">
              <a:rPr lang="ko-KR" altLang="en-US" smtClean="0"/>
              <a:t>134</a:t>
            </a:fld>
            <a:endParaRPr lang="ko-KR" altLang="en-US"/>
          </a:p>
        </p:txBody>
      </p:sp>
    </p:spTree>
    <p:extLst>
      <p:ext uri="{BB962C8B-B14F-4D97-AF65-F5344CB8AC3E}">
        <p14:creationId xmlns:p14="http://schemas.microsoft.com/office/powerpoint/2010/main" val="204970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931839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030C2A-4213-4771-8792-D783EF3BA6B4}" type="slidenum">
              <a:rPr lang="ko-KR" altLang="en-US" smtClean="0"/>
              <a:t>‹#›</a:t>
            </a:fld>
            <a:endParaRPr lang="ko-KR" altLang="en-US"/>
          </a:p>
        </p:txBody>
      </p:sp>
    </p:spTree>
    <p:extLst>
      <p:ext uri="{BB962C8B-B14F-4D97-AF65-F5344CB8AC3E}">
        <p14:creationId xmlns:p14="http://schemas.microsoft.com/office/powerpoint/2010/main" val="363257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030C2A-4213-4771-8792-D783EF3BA6B4}" type="slidenum">
              <a:rPr lang="ko-KR" altLang="en-US" smtClean="0"/>
              <a:t>‹#›</a:t>
            </a:fld>
            <a:endParaRPr lang="ko-KR" altLang="en-US"/>
          </a:p>
        </p:txBody>
      </p:sp>
    </p:spTree>
    <p:extLst>
      <p:ext uri="{BB962C8B-B14F-4D97-AF65-F5344CB8AC3E}">
        <p14:creationId xmlns:p14="http://schemas.microsoft.com/office/powerpoint/2010/main" val="324298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ko-KR"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ko-KR" altLang="ko-KR">
              <a:solidFill>
                <a:srgbClr val="000000"/>
              </a:solidFill>
            </a:endParaRPr>
          </a:p>
        </p:txBody>
      </p:sp>
      <p:sp>
        <p:nvSpPr>
          <p:cNvPr id="7"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275866550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2" name="Line 55"/>
          <p:cNvSpPr>
            <a:spLocks noChangeShapeType="1"/>
          </p:cNvSpPr>
          <p:nvPr userDrawn="1"/>
        </p:nvSpPr>
        <p:spPr bwMode="auto">
          <a:xfrm>
            <a:off x="841375" y="6034088"/>
            <a:ext cx="7540625" cy="0"/>
          </a:xfrm>
          <a:prstGeom prst="line">
            <a:avLst/>
          </a:prstGeom>
          <a:noFill/>
          <a:ln w="9525">
            <a:solidFill>
              <a:srgbClr val="808080"/>
            </a:solidFill>
            <a:miter lim="800000"/>
            <a:headEnd/>
            <a:tailEnd/>
          </a:ln>
          <a:effectLst/>
        </p:spPr>
        <p:txBody>
          <a:bodyPr wrap="none"/>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굴림" panose="020B0600000101010101" pitchFamily="50" charset="-127"/>
              <a:ea typeface="굴림" panose="020B0600000101010101" pitchFamily="50" charset="-127"/>
              <a:cs typeface="+mn-cs"/>
            </a:endParaRPr>
          </a:p>
        </p:txBody>
      </p:sp>
      <p:sp>
        <p:nvSpPr>
          <p:cNvPr id="3" name="Line 81"/>
          <p:cNvSpPr>
            <a:spLocks noChangeShapeType="1"/>
          </p:cNvSpPr>
          <p:nvPr userDrawn="1"/>
        </p:nvSpPr>
        <p:spPr bwMode="auto">
          <a:xfrm>
            <a:off x="785813" y="660400"/>
            <a:ext cx="0" cy="5768975"/>
          </a:xfrm>
          <a:prstGeom prst="line">
            <a:avLst/>
          </a:prstGeom>
          <a:noFill/>
          <a:ln w="9525">
            <a:solidFill>
              <a:srgbClr val="808080"/>
            </a:solidFill>
            <a:miter lim="800000"/>
            <a:headEnd/>
            <a:tailEnd/>
          </a:ln>
          <a:effectLst/>
        </p:spPr>
        <p:txBody>
          <a:bodyPr wrap="none"/>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굴림" panose="020B0600000101010101" pitchFamily="50" charset="-127"/>
              <a:ea typeface="굴림" panose="020B0600000101010101" pitchFamily="50" charset="-127"/>
              <a:cs typeface="+mn-cs"/>
            </a:endParaRPr>
          </a:p>
        </p:txBody>
      </p:sp>
      <p:pic>
        <p:nvPicPr>
          <p:cNvPr id="4" name="Picture 16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450" y="660400"/>
            <a:ext cx="1160463"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6138" y="5178425"/>
            <a:ext cx="328771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69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p14="http://schemas.microsoft.com/office/powerpoint/2010/main" val="4136559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26528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279868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제목만">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38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7086600" y="6491969"/>
            <a:ext cx="2057400" cy="365125"/>
          </a:xfrm>
          <a:prstGeom prst="rect">
            <a:avLst/>
          </a:prstGeom>
        </p:spPr>
        <p:txBody>
          <a:bodyPr/>
          <a:lstStyle>
            <a:lvl1pPr>
              <a:defRPr lang="ko-KR" altLang="en-US" sz="1500" smtClean="0">
                <a:latin typeface="맑은 고딕" panose="020B0503020000020004" pitchFamily="50" charset="-127"/>
                <a:ea typeface="맑은 고딕" panose="020B0503020000020004" pitchFamily="50" charset="-127"/>
              </a:defRPr>
            </a:lvl1pPr>
          </a:lstStyle>
          <a:p>
            <a:fld id="{B6030C2A-4213-4771-8792-D783EF3BA6B4}" type="slidenum">
              <a:rPr lang="en-US" altLang="ko-KR" smtClean="0"/>
              <a:pPr/>
              <a:t>‹#›</a:t>
            </a:fld>
            <a:endParaRPr lang="en-US" dirty="0"/>
          </a:p>
        </p:txBody>
      </p:sp>
    </p:spTree>
    <p:extLst>
      <p:ext uri="{BB962C8B-B14F-4D97-AF65-F5344CB8AC3E}">
        <p14:creationId xmlns:p14="http://schemas.microsoft.com/office/powerpoint/2010/main" val="3888113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val="2764293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8"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dirty="0"/>
          </a:p>
        </p:txBody>
      </p:sp>
    </p:spTree>
    <p:extLst>
      <p:ext uri="{BB962C8B-B14F-4D97-AF65-F5344CB8AC3E}">
        <p14:creationId xmlns:p14="http://schemas.microsoft.com/office/powerpoint/2010/main" val="460801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p14="http://schemas.microsoft.com/office/powerpoint/2010/main" val="932372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412349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2081210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8"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dirty="0"/>
          </a:p>
        </p:txBody>
      </p:sp>
    </p:spTree>
    <p:extLst>
      <p:ext uri="{BB962C8B-B14F-4D97-AF65-F5344CB8AC3E}">
        <p14:creationId xmlns:p14="http://schemas.microsoft.com/office/powerpoint/2010/main" val="3621515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54251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ko-KR"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ko-KR" altLang="ko-KR">
              <a:solidFill>
                <a:srgbClr val="000000"/>
              </a:solidFill>
            </a:endParaRPr>
          </a:p>
        </p:txBody>
      </p:sp>
      <p:sp>
        <p:nvSpPr>
          <p:cNvPr id="7"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4606940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6030C2A-4213-4771-8792-D783EF3BA6B4}" type="slidenum">
              <a:rPr lang="ko-KR" altLang="en-US" smtClean="0"/>
              <a:t>‹#›</a:t>
            </a:fld>
            <a:endParaRPr lang="ko-KR" altLang="en-US"/>
          </a:p>
        </p:txBody>
      </p:sp>
    </p:spTree>
    <p:extLst>
      <p:ext uri="{BB962C8B-B14F-4D97-AF65-F5344CB8AC3E}">
        <p14:creationId xmlns:p14="http://schemas.microsoft.com/office/powerpoint/2010/main" val="2141436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8"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49039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6030C2A-4213-4771-8792-D783EF3BA6B4}" type="slidenum">
              <a:rPr lang="ko-KR" altLang="en-US" smtClean="0"/>
              <a:t>‹#›</a:t>
            </a:fld>
            <a:endParaRPr lang="ko-KR" altLang="en-US"/>
          </a:p>
        </p:txBody>
      </p:sp>
    </p:spTree>
    <p:extLst>
      <p:ext uri="{BB962C8B-B14F-4D97-AF65-F5344CB8AC3E}">
        <p14:creationId xmlns:p14="http://schemas.microsoft.com/office/powerpoint/2010/main" val="114831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74987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5" name="Slide Number Placeholder 5"/>
          <p:cNvSpPr>
            <a:spLocks noGrp="1"/>
          </p:cNvSpPr>
          <p:nvPr>
            <p:ph type="sldNum" sz="quarter" idx="12"/>
          </p:nvPr>
        </p:nvSpPr>
        <p:spPr>
          <a:xfrm>
            <a:off x="7086600" y="6491969"/>
            <a:ext cx="2057400" cy="365125"/>
          </a:xfrm>
          <a:prstGeom prst="rect">
            <a:avLst/>
          </a:prstGeom>
        </p:spPr>
        <p:txBody>
          <a:bodyPr/>
          <a:lstStyle>
            <a:lvl1pPr algn="r">
              <a:defRPr sz="1600">
                <a:solidFill>
                  <a:schemeClr val="bg1">
                    <a:lumMod val="50000"/>
                  </a:schemeClr>
                </a:solidFill>
              </a:defRPr>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09839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6030C2A-4213-4771-8792-D783EF3BA6B4}" type="slidenum">
              <a:rPr lang="ko-KR" altLang="en-US" smtClean="0"/>
              <a:t>‹#›</a:t>
            </a:fld>
            <a:endParaRPr lang="ko-KR" altLang="en-US"/>
          </a:p>
        </p:txBody>
      </p:sp>
    </p:spTree>
    <p:extLst>
      <p:ext uri="{BB962C8B-B14F-4D97-AF65-F5344CB8AC3E}">
        <p14:creationId xmlns:p14="http://schemas.microsoft.com/office/powerpoint/2010/main" val="102201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6030C2A-4213-4771-8792-D783EF3BA6B4}" type="slidenum">
              <a:rPr lang="ko-KR" altLang="en-US" smtClean="0"/>
              <a:t>‹#›</a:t>
            </a:fld>
            <a:endParaRPr lang="ko-KR" altLang="en-US"/>
          </a:p>
        </p:txBody>
      </p:sp>
    </p:spTree>
    <p:extLst>
      <p:ext uri="{BB962C8B-B14F-4D97-AF65-F5344CB8AC3E}">
        <p14:creationId xmlns:p14="http://schemas.microsoft.com/office/powerpoint/2010/main" val="242300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7" name="Slide Number Placeholder 5"/>
          <p:cNvSpPr>
            <a:spLocks noGrp="1"/>
          </p:cNvSpPr>
          <p:nvPr>
            <p:ph type="sldNum" sz="quarter" idx="4"/>
          </p:nvPr>
        </p:nvSpPr>
        <p:spPr>
          <a:xfrm>
            <a:off x="7086600" y="6491969"/>
            <a:ext cx="2057400" cy="365125"/>
          </a:xfrm>
          <a:prstGeom prst="rect">
            <a:avLst/>
          </a:prstGeom>
        </p:spPr>
        <p:txBody>
          <a:bodyPr/>
          <a:lstStyle>
            <a:lvl1pPr>
              <a:defRPr sz="1600"/>
            </a:lvl1pPr>
          </a:lstStyle>
          <a:p>
            <a:fld id="{B6030C2A-4213-4771-8792-D783EF3BA6B4}" type="slidenum">
              <a:rPr lang="ko-KR" altLang="en-US" smtClean="0"/>
              <a:pPr/>
              <a:t>‹#›</a:t>
            </a:fld>
            <a:endParaRPr lang="ko-KR" altLang="en-US"/>
          </a:p>
        </p:txBody>
      </p:sp>
    </p:spTree>
    <p:extLst>
      <p:ext uri="{BB962C8B-B14F-4D97-AF65-F5344CB8AC3E}">
        <p14:creationId xmlns:p14="http://schemas.microsoft.com/office/powerpoint/2010/main" val="3761268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슬라이드 번호 개체 틀 5"/>
          <p:cNvSpPr>
            <a:spLocks noGrp="1"/>
          </p:cNvSpPr>
          <p:nvPr>
            <p:ph type="sldNum" sz="quarter" idx="4"/>
          </p:nvPr>
        </p:nvSpPr>
        <p:spPr>
          <a:xfrm>
            <a:off x="6948264" y="6448251"/>
            <a:ext cx="2133600" cy="365125"/>
          </a:xfrm>
          <a:prstGeom prst="rect">
            <a:avLst/>
          </a:prstGeom>
        </p:spPr>
        <p:txBody>
          <a:bodyPr/>
          <a:lstStyle>
            <a:lvl1pPr algn="r">
              <a:defRPr>
                <a:solidFill>
                  <a:schemeClr val="bg1">
                    <a:lumMod val="50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61BCFE3-BB8E-4606-99A6-16ACD23550F0}" type="slidenum">
              <a:rPr kumimoji="1" lang="ko-KR" altLang="en-US" sz="1800" b="0" i="0" u="none" strike="noStrike" kern="1200" cap="none" spc="0" normalizeH="0" baseline="0" noProof="0" smtClean="0">
                <a:ln>
                  <a:noFill/>
                </a:ln>
                <a:solidFill>
                  <a:srgbClr val="FFFFFF">
                    <a:lumMod val="50000"/>
                  </a:srgbClr>
                </a:solidFill>
                <a:effectLst/>
                <a:uLnTx/>
                <a:uFillTx/>
                <a:latin typeface="굴림" panose="020B0600000101010101" pitchFamily="50" charset="-127"/>
                <a:ea typeface="굴림" panose="020B0600000101010101" pitchFamily="50" charset="-127"/>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ko-KR" altLang="en-US" sz="1800" b="0" i="0" u="none" strike="noStrike" kern="1200" cap="none" spc="0" normalizeH="0" baseline="0" noProof="0" dirty="0">
              <a:ln>
                <a:noFill/>
              </a:ln>
              <a:solidFill>
                <a:srgbClr val="FFFFFF">
                  <a:lumMod val="50000"/>
                </a:srgbClr>
              </a:solidFill>
              <a:effectLst/>
              <a:uLnTx/>
              <a:uFillTx/>
              <a:latin typeface="굴림" panose="020B0600000101010101" pitchFamily="50" charset="-127"/>
              <a:ea typeface="굴림" panose="020B0600000101010101" pitchFamily="50" charset="-127"/>
              <a:cs typeface="+mn-cs"/>
            </a:endParaRPr>
          </a:p>
        </p:txBody>
      </p:sp>
    </p:spTree>
    <p:extLst>
      <p:ext uri="{BB962C8B-B14F-4D97-AF65-F5344CB8AC3E}">
        <p14:creationId xmlns:p14="http://schemas.microsoft.com/office/powerpoint/2010/main" val="211423795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hdr="0" ftr="0" dt="0"/>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jcho6885@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1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gif"/><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3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0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70.png"/><Relationship Id="rId5" Type="http://schemas.openxmlformats.org/officeDocument/2006/relationships/image" Target="../media/image1560.png"/><Relationship Id="rId4" Type="http://schemas.openxmlformats.org/officeDocument/2006/relationships/image" Target="../media/image1550.png"/></Relationships>
</file>

<file path=ppt/slides/_rels/slide107.xml.rels><?xml version="1.0" encoding="UTF-8" standalone="yes"?>
<Relationships xmlns="http://schemas.openxmlformats.org/package/2006/relationships"><Relationship Id="rId3" Type="http://schemas.openxmlformats.org/officeDocument/2006/relationships/image" Target="../media/image1870.png"/><Relationship Id="rId7"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90.png"/><Relationship Id="rId4" Type="http://schemas.openxmlformats.org/officeDocument/2006/relationships/image" Target="../media/image189.jpg"/></Relationships>
</file>

<file path=ppt/slides/_rels/slide108.xml.rels><?xml version="1.0" encoding="UTF-8" standalone="yes"?>
<Relationships xmlns="http://schemas.openxmlformats.org/package/2006/relationships"><Relationship Id="rId3" Type="http://schemas.openxmlformats.org/officeDocument/2006/relationships/image" Target="../media/image190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62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3" Type="http://schemas.openxmlformats.org/officeDocument/2006/relationships/image" Target="../media/image1530.png"/><Relationship Id="rId7"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40.png"/><Relationship Id="rId5" Type="http://schemas.openxmlformats.org/officeDocument/2006/relationships/image" Target="../media/image1720.png"/><Relationship Id="rId4" Type="http://schemas.openxmlformats.org/officeDocument/2006/relationships/image" Target="../media/image191.png"/></Relationships>
</file>

<file path=ppt/slides/_rels/slide111.xml.rels><?xml version="1.0" encoding="UTF-8" standalone="yes"?>
<Relationships xmlns="http://schemas.openxmlformats.org/package/2006/relationships"><Relationship Id="rId3" Type="http://schemas.openxmlformats.org/officeDocument/2006/relationships/image" Target="../media/image1820.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3.png"/><Relationship Id="rId4" Type="http://schemas.openxmlformats.org/officeDocument/2006/relationships/image" Target="../media/image194.png"/></Relationships>
</file>

<file path=ppt/slides/_rels/slide112.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92.png"/><Relationship Id="rId7" Type="http://schemas.openxmlformats.org/officeDocument/2006/relationships/image" Target="../media/image25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50.png"/><Relationship Id="rId10" Type="http://schemas.openxmlformats.org/officeDocument/2006/relationships/image" Target="../media/image280.png"/><Relationship Id="rId4" Type="http://schemas.openxmlformats.org/officeDocument/2006/relationships/image" Target="../media/image195.png"/><Relationship Id="rId9" Type="http://schemas.openxmlformats.org/officeDocument/2006/relationships/image" Target="../media/image2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90.png"/><Relationship Id="rId7" Type="http://schemas.openxmlformats.org/officeDocument/2006/relationships/image" Target="../media/image33.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6.xml.rels><?xml version="1.0" encoding="UTF-8" standalone="yes"?>
<Relationships xmlns="http://schemas.openxmlformats.org/package/2006/relationships"><Relationship Id="rId3" Type="http://schemas.openxmlformats.org/officeDocument/2006/relationships/image" Target="../media/image1900.png"/><Relationship Id="rId7" Type="http://schemas.openxmlformats.org/officeDocument/2006/relationships/image" Target="../media/image1940.png"/><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1930.png"/><Relationship Id="rId5" Type="http://schemas.openxmlformats.org/officeDocument/2006/relationships/image" Target="../media/image1920.png"/><Relationship Id="rId4" Type="http://schemas.openxmlformats.org/officeDocument/2006/relationships/image" Target="../media/image1910.png"/></Relationships>
</file>

<file path=ppt/slides/_rels/slide117.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220.png"/><Relationship Id="rId7" Type="http://schemas.openxmlformats.org/officeDocument/2006/relationships/image" Target="../media/image41.png"/><Relationship Id="rId12" Type="http://schemas.openxmlformats.org/officeDocument/2006/relationships/image" Target="../media/image47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97.jpg"/><Relationship Id="rId5" Type="http://schemas.openxmlformats.org/officeDocument/2006/relationships/image" Target="../media/image196.png"/><Relationship Id="rId10" Type="http://schemas.openxmlformats.org/officeDocument/2006/relationships/image" Target="../media/image450.png"/><Relationship Id="rId4" Type="http://schemas.openxmlformats.org/officeDocument/2006/relationships/image" Target="../media/image38.png"/><Relationship Id="rId9" Type="http://schemas.openxmlformats.org/officeDocument/2006/relationships/image" Target="../media/image440.png"/></Relationships>
</file>

<file path=ppt/slides/_rels/slide11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60.png"/></Relationships>
</file>

<file path=ppt/slides/_rels/slide11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9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bjcho6885.wixsite.com/mnlab"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12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12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08.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630.png"/><Relationship Id="rId5" Type="http://schemas.openxmlformats.org/officeDocument/2006/relationships/image" Target="../media/image206.png"/><Relationship Id="rId4" Type="http://schemas.openxmlformats.org/officeDocument/2006/relationships/image" Target="../media/image1710.png"/></Relationships>
</file>

<file path=ppt/slides/_rels/slide12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29.xml.rels><?xml version="1.0" encoding="UTF-8" standalone="yes"?>
<Relationships xmlns="http://schemas.openxmlformats.org/package/2006/relationships"><Relationship Id="rId2" Type="http://schemas.openxmlformats.org/officeDocument/2006/relationships/image" Target="../media/image2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3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13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34.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153.jpg"/><Relationship Id="rId4" Type="http://schemas.openxmlformats.org/officeDocument/2006/relationships/image" Target="../media/image227.jpg"/></Relationships>
</file>

<file path=ppt/slides/_rels/slide13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29.jp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29.jpg"/></Relationships>
</file>

<file path=ppt/slides/_rels/slide141.xml.rels><?xml version="1.0" encoding="UTF-8" standalone="yes"?>
<Relationships xmlns="http://schemas.openxmlformats.org/package/2006/relationships"><Relationship Id="rId8" Type="http://schemas.openxmlformats.org/officeDocument/2006/relationships/image" Target="../media/image2320.png"/><Relationship Id="rId3" Type="http://schemas.openxmlformats.org/officeDocument/2006/relationships/image" Target="../media/image230.jpg"/><Relationship Id="rId7" Type="http://schemas.openxmlformats.org/officeDocument/2006/relationships/image" Target="../media/image2290.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281.png"/><Relationship Id="rId5" Type="http://schemas.openxmlformats.org/officeDocument/2006/relationships/image" Target="../media/image232.png"/><Relationship Id="rId10" Type="http://schemas.openxmlformats.org/officeDocument/2006/relationships/image" Target="../media/image233.png"/><Relationship Id="rId4" Type="http://schemas.openxmlformats.org/officeDocument/2006/relationships/image" Target="../media/image2260.png"/><Relationship Id="rId9" Type="http://schemas.openxmlformats.org/officeDocument/2006/relationships/image" Target="../media/image2310.png"/></Relationships>
</file>

<file path=ppt/slides/_rels/slide142.xml.rels><?xml version="1.0" encoding="UTF-8" standalone="yes"?>
<Relationships xmlns="http://schemas.openxmlformats.org/package/2006/relationships"><Relationship Id="rId3" Type="http://schemas.openxmlformats.org/officeDocument/2006/relationships/image" Target="../media/image233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google.co.kr/url?sa=i&amp;rct=j&amp;q=&amp;esrc=s&amp;source=images&amp;cd=&amp;cad=rja&amp;uact=8&amp;ved=2ahUKEwjzrbG43bHaAhWHpZQKHburBLIQjRx6BAgAEAU&amp;url=http://pubs.rsc.org/en/content/articlelanding/2018/tc/c7tc04768a&amp;psig=AOvVaw1_mSh9o0TVDrAFUwtZY2MT&amp;ust=1523519198359650"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35.gif"/></Relationships>
</file>

<file path=ppt/slides/_rels/slide145.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37.jpg"/></Relationships>
</file>

<file path=ppt/slides/_rels/slide14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236.jpg"/><Relationship Id="rId4" Type="http://schemas.openxmlformats.org/officeDocument/2006/relationships/image" Target="../media/image239.png"/></Relationships>
</file>

<file path=ppt/slides/_rels/slide147.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image" Target="../media/image241.jpg"/></Relationships>
</file>

<file path=ppt/slides/_rels/slide14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248.jpg"/><Relationship Id="rId4" Type="http://schemas.openxmlformats.org/officeDocument/2006/relationships/image" Target="../media/image247.png"/></Relationships>
</file>

<file path=ppt/slides/_rels/slide15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250.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54.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256.jp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02.html"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258.png"/><Relationship Id="rId4" Type="http://schemas.openxmlformats.org/officeDocument/2006/relationships/image" Target="../media/image257.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20.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9.wmf"/><Relationship Id="rId5" Type="http://schemas.openxmlformats.org/officeDocument/2006/relationships/oleObject" Target="../embeddings/oleObject1.bin"/><Relationship Id="rId4" Type="http://schemas.openxmlformats.org/officeDocument/2006/relationships/image" Target="../media/image260.wmf"/></Relationships>
</file>

<file path=ppt/slides/_rels/slide158.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1300.png"/><Relationship Id="rId3" Type="http://schemas.openxmlformats.org/officeDocument/2006/relationships/notesSlide" Target="../notesSlides/notesSlide121.xml"/><Relationship Id="rId7" Type="http://schemas.openxmlformats.org/officeDocument/2006/relationships/image" Target="../media/image261.wmf"/><Relationship Id="rId12"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110.png"/><Relationship Id="rId5" Type="http://schemas.openxmlformats.org/officeDocument/2006/relationships/image" Target="../media/image264.jpeg"/><Relationship Id="rId15" Type="http://schemas.openxmlformats.org/officeDocument/2006/relationships/image" Target="../media/image263.wmf"/><Relationship Id="rId10" Type="http://schemas.openxmlformats.org/officeDocument/2006/relationships/image" Target="../media/image262.wmf"/><Relationship Id="rId4" Type="http://schemas.openxmlformats.org/officeDocument/2006/relationships/hyperlink" Target="http://www.wiley.com/college/callister/0471470147/gallery/ch18/pages/Fig18_04.html" TargetMode="External"/><Relationship Id="rId9" Type="http://schemas.openxmlformats.org/officeDocument/2006/relationships/oleObject" Target="../embeddings/oleObject3.bin"/><Relationship Id="rId14" Type="http://schemas.openxmlformats.org/officeDocument/2006/relationships/oleObject" Target="../embeddings/oleObject4.bin"/></Relationships>
</file>

<file path=ppt/slides/_rels/slide159.xml.rels><?xml version="1.0" encoding="UTF-8" standalone="yes"?>
<Relationships xmlns="http://schemas.openxmlformats.org/package/2006/relationships"><Relationship Id="rId8" Type="http://schemas.openxmlformats.org/officeDocument/2006/relationships/hyperlink" Target="http://www.wiley.com/college/callister/0471470147/gallery/ch18/pages/Fig18_04.html" TargetMode="External"/><Relationship Id="rId3" Type="http://schemas.openxmlformats.org/officeDocument/2006/relationships/notesSlide" Target="../notesSlides/notesSlide122.xml"/><Relationship Id="rId7" Type="http://schemas.openxmlformats.org/officeDocument/2006/relationships/image" Target="../media/image26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267.wmf"/><Relationship Id="rId5" Type="http://schemas.openxmlformats.org/officeDocument/2006/relationships/image" Target="../media/image265.wmf"/><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image" Target="../media/image264.jpe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268.wmf"/><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www.wiley.com/college/callister/0471470147/gallery/ch18/pages/tb18_02.html"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69.jpeg"/></Relationships>
</file>

<file path=ppt/slides/_rels/slide163.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05.html"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270.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openxmlformats.org/officeDocument/2006/relationships/image" Target="../media/image273.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72.wmf"/><Relationship Id="rId5" Type="http://schemas.openxmlformats.org/officeDocument/2006/relationships/image" Target="../media/image271.wmf"/><Relationship Id="rId4" Type="http://schemas.openxmlformats.org/officeDocument/2006/relationships/oleObject" Target="../embeddings/oleObject8.bin"/></Relationships>
</file>

<file path=ppt/slides/_rels/slide165.x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280.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275.jpeg"/><Relationship Id="rId4" Type="http://schemas.openxmlformats.org/officeDocument/2006/relationships/hyperlink" Target="http://www.wiley.com/college/callister/0471470147/gallery/ch18/pages/Fig18_06.html"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06.html"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75.jpeg"/></Relationships>
</file>

<file path=ppt/slides/_rels/slide168.xml.rels><?xml version="1.0" encoding="UTF-8" standalone="yes"?>
<Relationships xmlns="http://schemas.openxmlformats.org/package/2006/relationships"><Relationship Id="rId3" Type="http://schemas.openxmlformats.org/officeDocument/2006/relationships/hyperlink" Target="http://www.wiley.com/college/callister/0471470147/gallery/ch18/pages/tb18_03.html"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69.xml.rels><?xml version="1.0" encoding="UTF-8" standalone="yes"?>
<Relationships xmlns="http://schemas.openxmlformats.org/package/2006/relationships"><Relationship Id="rId3" Type="http://schemas.openxmlformats.org/officeDocument/2006/relationships/image" Target="../media/image277.wm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27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278.wmf"/><Relationship Id="rId4" Type="http://schemas.openxmlformats.org/officeDocument/2006/relationships/oleObject" Target="../embeddings/oleObject9.bin"/></Relationships>
</file>

<file path=ppt/slides/_rels/slide171.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08.html"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hyperlink" Target="http://www.wiley.com/college/callister/0471470147/gallery/ch18/pages/Fig18_07.html" TargetMode="External"/><Relationship Id="rId4" Type="http://schemas.openxmlformats.org/officeDocument/2006/relationships/image" Target="../media/image280.jpeg"/></Relationships>
</file>

<file path=ppt/slides/_rels/slide172.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10.html"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83.jpeg"/><Relationship Id="rId5" Type="http://schemas.openxmlformats.org/officeDocument/2006/relationships/hyperlink" Target="http://www.wiley.com/college/callister/0471470147/gallery/ch18/pages/tb18_04.html" TargetMode="External"/><Relationship Id="rId4" Type="http://schemas.openxmlformats.org/officeDocument/2006/relationships/image" Target="../media/image282.jpeg"/></Relationships>
</file>

<file path=ppt/slides/_rels/slide173.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11.html"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hyperlink" Target="https://en.wikipedia.org/wiki/Ferromagnetism" TargetMode="External"/><Relationship Id="rId4" Type="http://schemas.openxmlformats.org/officeDocument/2006/relationships/image" Target="../media/image284.jpeg"/></Relationships>
</file>

<file path=ppt/slides/_rels/slide17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14.html"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87.jpeg"/></Relationships>
</file>

<file path=ppt/slides/_rels/slide177.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15.html"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178.xml.rels><?xml version="1.0" encoding="UTF-8" standalone="yes"?>
<Relationships xmlns="http://schemas.openxmlformats.org/package/2006/relationships"><Relationship Id="rId3" Type="http://schemas.openxmlformats.org/officeDocument/2006/relationships/hyperlink" Target="http://www.wiley.com/college/callister/0471470147/gallery/ch18/pages/Fig18_19.html"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89.jpeg"/></Relationships>
</file>

<file path=ppt/slides/_rels/slide179.xml.rels><?xml version="1.0" encoding="UTF-8" standalone="yes"?>
<Relationships xmlns="http://schemas.openxmlformats.org/package/2006/relationships"><Relationship Id="rId3" Type="http://schemas.openxmlformats.org/officeDocument/2006/relationships/image" Target="../media/image290.wmf"/><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92.wmf"/><Relationship Id="rId4" Type="http://schemas.openxmlformats.org/officeDocument/2006/relationships/image" Target="../media/image291.w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44.xml"/><Relationship Id="rId1" Type="http://schemas.openxmlformats.org/officeDocument/2006/relationships/slideLayout" Target="../slideLayouts/slideLayout18.xml"/><Relationship Id="rId5" Type="http://schemas.openxmlformats.org/officeDocument/2006/relationships/image" Target="../media/image470.png"/><Relationship Id="rId4" Type="http://schemas.openxmlformats.org/officeDocument/2006/relationships/image" Target="../media/image294.png"/></Relationships>
</file>

<file path=ppt/slides/_rels/slide18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45.xml"/><Relationship Id="rId1" Type="http://schemas.openxmlformats.org/officeDocument/2006/relationships/slideLayout" Target="../slideLayouts/slideLayout18.xml"/><Relationship Id="rId5" Type="http://schemas.openxmlformats.org/officeDocument/2006/relationships/image" Target="../media/image297.png"/><Relationship Id="rId4" Type="http://schemas.openxmlformats.org/officeDocument/2006/relationships/image" Target="../media/image296.png"/></Relationships>
</file>

<file path=ppt/slides/_rels/slide183.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46.xml"/><Relationship Id="rId1" Type="http://schemas.openxmlformats.org/officeDocument/2006/relationships/slideLayout" Target="../slideLayouts/slideLayout18.xml"/><Relationship Id="rId6" Type="http://schemas.openxmlformats.org/officeDocument/2006/relationships/image" Target="../media/image301.gif"/><Relationship Id="rId5" Type="http://schemas.openxmlformats.org/officeDocument/2006/relationships/hyperlink" Target="http://commons.wikimedia.org/wiki/File:Diamond_structure_animation.gif" TargetMode="External"/><Relationship Id="rId4" Type="http://schemas.openxmlformats.org/officeDocument/2006/relationships/image" Target="../media/image300.jpeg"/></Relationships>
</file>

<file path=ppt/slides/_rels/slide185.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47.xml"/><Relationship Id="rId1" Type="http://schemas.openxmlformats.org/officeDocument/2006/relationships/slideLayout" Target="../slideLayouts/slideLayout18.xml"/><Relationship Id="rId5" Type="http://schemas.openxmlformats.org/officeDocument/2006/relationships/image" Target="../media/image304.png"/><Relationship Id="rId4" Type="http://schemas.openxmlformats.org/officeDocument/2006/relationships/image" Target="../media/image303.png"/></Relationships>
</file>

<file path=ppt/slides/_rels/slide186.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307.wmf"/><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306.wmf"/><Relationship Id="rId4" Type="http://schemas.openxmlformats.org/officeDocument/2006/relationships/oleObject" Target="../embeddings/oleObject11.bin"/></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308.wmf"/><Relationship Id="rId4" Type="http://schemas.openxmlformats.org/officeDocument/2006/relationships/oleObject" Target="../embeddings/oleObject13.bin"/></Relationships>
</file>

<file path=ppt/slides/_rels/slide18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51.xml"/><Relationship Id="rId1" Type="http://schemas.openxmlformats.org/officeDocument/2006/relationships/slideLayout" Target="../slideLayouts/slideLayout18.xml"/><Relationship Id="rId4" Type="http://schemas.openxmlformats.org/officeDocument/2006/relationships/image" Target="../media/image310.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54.xml"/><Relationship Id="rId7" Type="http://schemas.openxmlformats.org/officeDocument/2006/relationships/image" Target="../media/image311.w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image" Target="../media/image316.png"/><Relationship Id="rId5" Type="http://schemas.openxmlformats.org/officeDocument/2006/relationships/image" Target="../media/image314.png"/><Relationship Id="rId10" Type="http://schemas.openxmlformats.org/officeDocument/2006/relationships/image" Target="../media/image315.png"/><Relationship Id="rId4" Type="http://schemas.openxmlformats.org/officeDocument/2006/relationships/image" Target="../media/image313.jpeg"/><Relationship Id="rId9" Type="http://schemas.openxmlformats.org/officeDocument/2006/relationships/image" Target="../media/image312.wmf"/></Relationships>
</file>

<file path=ppt/slides/_rels/slide193.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image" Target="../media/image320.png"/><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319.png"/><Relationship Id="rId5" Type="http://schemas.openxmlformats.org/officeDocument/2006/relationships/image" Target="../media/image318.wmf"/><Relationship Id="rId4" Type="http://schemas.openxmlformats.org/officeDocument/2006/relationships/oleObject" Target="../embeddings/oleObject16.bin"/></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58.xml"/><Relationship Id="rId1" Type="http://schemas.openxmlformats.org/officeDocument/2006/relationships/slideLayout" Target="../slideLayouts/slideLayout18.xml"/><Relationship Id="rId4" Type="http://schemas.openxmlformats.org/officeDocument/2006/relationships/image" Target="../media/image322.wmf"/></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image" Target="../media/image323.wmf"/><Relationship Id="rId5" Type="http://schemas.openxmlformats.org/officeDocument/2006/relationships/oleObject" Target="../embeddings/oleObject17.bin"/><Relationship Id="rId4" Type="http://schemas.openxmlformats.org/officeDocument/2006/relationships/image" Target="../media/image3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63.xml"/><Relationship Id="rId1" Type="http://schemas.openxmlformats.org/officeDocument/2006/relationships/slideLayout" Target="../slideLayouts/slideLayout18.xml"/><Relationship Id="rId4" Type="http://schemas.openxmlformats.org/officeDocument/2006/relationships/image" Target="../media/image327.png"/></Relationships>
</file>

<file path=ppt/slides/_rels/slide20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64.xml"/><Relationship Id="rId1" Type="http://schemas.openxmlformats.org/officeDocument/2006/relationships/slideLayout" Target="../slideLayouts/slideLayout18.xml"/><Relationship Id="rId4" Type="http://schemas.openxmlformats.org/officeDocument/2006/relationships/image" Target="../media/image329.png"/></Relationships>
</file>

<file path=ppt/slides/_rels/slide20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65.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8.xml"/></Relationships>
</file>

<file path=ppt/slides/_rels/slide206.xml.rels><?xml version="1.0" encoding="UTF-8" standalone="yes"?>
<Relationships xmlns="http://schemas.openxmlformats.org/package/2006/relationships"><Relationship Id="rId8" Type="http://schemas.openxmlformats.org/officeDocument/2006/relationships/image" Target="../media/image336.jpeg"/><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notesSlide" Target="../notesSlides/notesSlide168.xml"/><Relationship Id="rId1" Type="http://schemas.openxmlformats.org/officeDocument/2006/relationships/slideLayout" Target="../slideLayouts/slideLayout18.xml"/><Relationship Id="rId6" Type="http://schemas.openxmlformats.org/officeDocument/2006/relationships/image" Target="../media/image334.png"/><Relationship Id="rId5" Type="http://schemas.openxmlformats.org/officeDocument/2006/relationships/image" Target="../media/image333.png"/><Relationship Id="rId4" Type="http://schemas.openxmlformats.org/officeDocument/2006/relationships/image" Target="../media/image332.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8.xml"/></Relationships>
</file>

<file path=ppt/slides/_rels/slide208.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notesSlide" Target="../notesSlides/notesSlide170.xml"/><Relationship Id="rId7" Type="http://schemas.openxmlformats.org/officeDocument/2006/relationships/oleObject" Target="../embeddings/oleObject19.bin"/><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image" Target="../media/image337.wmf"/><Relationship Id="rId5" Type="http://schemas.openxmlformats.org/officeDocument/2006/relationships/oleObject" Target="../embeddings/oleObject18.bin"/><Relationship Id="rId10" Type="http://schemas.openxmlformats.org/officeDocument/2006/relationships/image" Target="../media/image339.wmf"/><Relationship Id="rId4" Type="http://schemas.openxmlformats.org/officeDocument/2006/relationships/image" Target="../media/image340.png"/><Relationship Id="rId9" Type="http://schemas.openxmlformats.org/officeDocument/2006/relationships/oleObject" Target="../embeddings/oleObject20.bin"/></Relationships>
</file>

<file path=ppt/slides/_rels/slide209.xml.rels><?xml version="1.0" encoding="UTF-8" standalone="yes"?>
<Relationships xmlns="http://schemas.openxmlformats.org/package/2006/relationships"><Relationship Id="rId8" Type="http://schemas.openxmlformats.org/officeDocument/2006/relationships/image" Target="../media/image342.wmf"/><Relationship Id="rId3" Type="http://schemas.openxmlformats.org/officeDocument/2006/relationships/notesSlide" Target="../notesSlides/notesSlide171.xml"/><Relationship Id="rId7" Type="http://schemas.openxmlformats.org/officeDocument/2006/relationships/oleObject" Target="../embeddings/oleObject22.bin"/><Relationship Id="rId2" Type="http://schemas.openxmlformats.org/officeDocument/2006/relationships/slideLayout" Target="../slideLayouts/slideLayout18.xml"/><Relationship Id="rId1" Type="http://schemas.openxmlformats.org/officeDocument/2006/relationships/vmlDrawing" Target="../drawings/vmlDrawing12.vml"/><Relationship Id="rId6" Type="http://schemas.openxmlformats.org/officeDocument/2006/relationships/image" Target="../media/image341.wmf"/><Relationship Id="rId5" Type="http://schemas.openxmlformats.org/officeDocument/2006/relationships/oleObject" Target="../embeddings/oleObject21.bin"/><Relationship Id="rId4" Type="http://schemas.openxmlformats.org/officeDocument/2006/relationships/image" Target="../media/image343.png"/><Relationship Id="rId9" Type="http://schemas.openxmlformats.org/officeDocument/2006/relationships/image" Target="../media/image344.w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image" Target="../media/image346.png"/><Relationship Id="rId5" Type="http://schemas.openxmlformats.org/officeDocument/2006/relationships/image" Target="../media/image345.wmf"/><Relationship Id="rId4" Type="http://schemas.openxmlformats.org/officeDocument/2006/relationships/oleObject" Target="../embeddings/oleObject23.bin"/></Relationships>
</file>

<file path=ppt/slides/_rels/slide21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73.xml"/><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8" Type="http://schemas.openxmlformats.org/officeDocument/2006/relationships/image" Target="../media/image353.jpeg"/><Relationship Id="rId3" Type="http://schemas.openxmlformats.org/officeDocument/2006/relationships/image" Target="../media/image348.jpeg"/><Relationship Id="rId7" Type="http://schemas.openxmlformats.org/officeDocument/2006/relationships/image" Target="../media/image352.jpeg"/><Relationship Id="rId2" Type="http://schemas.openxmlformats.org/officeDocument/2006/relationships/notesSlide" Target="../notesSlides/notesSlide174.xml"/><Relationship Id="rId1" Type="http://schemas.openxmlformats.org/officeDocument/2006/relationships/slideLayout" Target="../slideLayouts/slideLayout18.xml"/><Relationship Id="rId6" Type="http://schemas.openxmlformats.org/officeDocument/2006/relationships/image" Target="../media/image351.jpeg"/><Relationship Id="rId11" Type="http://schemas.openxmlformats.org/officeDocument/2006/relationships/image" Target="../media/image356.jpeg"/><Relationship Id="rId5" Type="http://schemas.openxmlformats.org/officeDocument/2006/relationships/image" Target="../media/image350.jpeg"/><Relationship Id="rId10" Type="http://schemas.openxmlformats.org/officeDocument/2006/relationships/image" Target="../media/image355.jpeg"/><Relationship Id="rId4" Type="http://schemas.openxmlformats.org/officeDocument/2006/relationships/image" Target="../media/image349.png"/><Relationship Id="rId9" Type="http://schemas.openxmlformats.org/officeDocument/2006/relationships/image" Target="../media/image354.jpeg"/></Relationships>
</file>

<file path=ppt/slides/_rels/slide21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75.xml"/><Relationship Id="rId1" Type="http://schemas.openxmlformats.org/officeDocument/2006/relationships/slideLayout" Target="../slideLayouts/slideLayout18.xml"/><Relationship Id="rId4" Type="http://schemas.openxmlformats.org/officeDocument/2006/relationships/image" Target="../media/image358.png"/></Relationships>
</file>

<file path=ppt/slides/_rels/slide214.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76.xml"/><Relationship Id="rId1" Type="http://schemas.openxmlformats.org/officeDocument/2006/relationships/slideLayout" Target="../slideLayouts/slideLayout18.xml"/><Relationship Id="rId4" Type="http://schemas.openxmlformats.org/officeDocument/2006/relationships/image" Target="../media/image360.png"/></Relationships>
</file>

<file path=ppt/slides/_rels/slide215.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177.xml"/><Relationship Id="rId1" Type="http://schemas.openxmlformats.org/officeDocument/2006/relationships/slideLayout" Target="../slideLayouts/slideLayout18.xml"/><Relationship Id="rId4" Type="http://schemas.openxmlformats.org/officeDocument/2006/relationships/image" Target="../media/image362.png"/></Relationships>
</file>

<file path=ppt/slides/_rels/slide216.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78.xml"/><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179.xml"/><Relationship Id="rId7" Type="http://schemas.openxmlformats.org/officeDocument/2006/relationships/image" Target="../media/image364.wmf"/><Relationship Id="rId2" Type="http://schemas.openxmlformats.org/officeDocument/2006/relationships/slideLayout" Target="../slideLayouts/slideLayout18.xml"/><Relationship Id="rId1" Type="http://schemas.openxmlformats.org/officeDocument/2006/relationships/vmlDrawing" Target="../drawings/vmlDrawing14.vml"/><Relationship Id="rId6" Type="http://schemas.openxmlformats.org/officeDocument/2006/relationships/oleObject" Target="../embeddings/oleObject24.bin"/><Relationship Id="rId5" Type="http://schemas.openxmlformats.org/officeDocument/2006/relationships/image" Target="../media/image366.jpeg"/><Relationship Id="rId4" Type="http://schemas.openxmlformats.org/officeDocument/2006/relationships/image" Target="../media/image365.pn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18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82.xml"/><Relationship Id="rId1" Type="http://schemas.openxmlformats.org/officeDocument/2006/relationships/slideLayout" Target="../slideLayouts/slideLayout18.xml"/><Relationship Id="rId4" Type="http://schemas.openxmlformats.org/officeDocument/2006/relationships/image" Target="../media/image369.jpeg"/></Relationships>
</file>

<file path=ppt/slides/_rels/slide221.xml.rels><?xml version="1.0" encoding="UTF-8" standalone="yes"?>
<Relationships xmlns="http://schemas.openxmlformats.org/package/2006/relationships"><Relationship Id="rId3" Type="http://schemas.openxmlformats.org/officeDocument/2006/relationships/image" Target="../media/image370.jpeg"/><Relationship Id="rId7" Type="http://schemas.openxmlformats.org/officeDocument/2006/relationships/image" Target="../media/image374.jpeg"/><Relationship Id="rId2" Type="http://schemas.openxmlformats.org/officeDocument/2006/relationships/notesSlide" Target="../notesSlides/notesSlide183.xml"/><Relationship Id="rId1" Type="http://schemas.openxmlformats.org/officeDocument/2006/relationships/slideLayout" Target="../slideLayouts/slideLayout18.xml"/><Relationship Id="rId6" Type="http://schemas.openxmlformats.org/officeDocument/2006/relationships/image" Target="../media/image373.jpeg"/><Relationship Id="rId5" Type="http://schemas.openxmlformats.org/officeDocument/2006/relationships/image" Target="../media/image372.jpeg"/><Relationship Id="rId4" Type="http://schemas.openxmlformats.org/officeDocument/2006/relationships/image" Target="../media/image371.jpe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8.xml"/></Relationships>
</file>

<file path=ppt/slides/_rels/slide223.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185.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186.xml"/><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187.xml"/><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2" Type="http://schemas.openxmlformats.org/officeDocument/2006/relationships/image" Target="../media/image376.gif"/><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5.xml"/></Relationships>
</file>

<file path=ppt/slides/_rels/slide228.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189.xml"/><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notesSlide" Target="../notesSlides/notesSlide19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230.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191.xml"/><Relationship Id="rId1" Type="http://schemas.openxmlformats.org/officeDocument/2006/relationships/slideLayout" Target="../slideLayouts/slideLayout24.xml"/><Relationship Id="rId4" Type="http://schemas.openxmlformats.org/officeDocument/2006/relationships/image" Target="../media/image380.jpeg"/></Relationships>
</file>

<file path=ppt/slides/_rels/slide23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192.xml"/><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2" Type="http://schemas.openxmlformats.org/officeDocument/2006/relationships/image" Target="../media/image383.emf"/><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8" Type="http://schemas.openxmlformats.org/officeDocument/2006/relationships/image" Target="../media/image388.jpeg"/><Relationship Id="rId3" Type="http://schemas.openxmlformats.org/officeDocument/2006/relationships/image" Target="../media/image384.jpeg"/><Relationship Id="rId7" Type="http://schemas.openxmlformats.org/officeDocument/2006/relationships/image" Target="../media/image387.jpeg"/><Relationship Id="rId12" Type="http://schemas.openxmlformats.org/officeDocument/2006/relationships/image" Target="../media/image392.jpeg"/><Relationship Id="rId2" Type="http://schemas.openxmlformats.org/officeDocument/2006/relationships/notesSlide" Target="../notesSlides/notesSlide193.xml"/><Relationship Id="rId1" Type="http://schemas.openxmlformats.org/officeDocument/2006/relationships/slideLayout" Target="../slideLayouts/slideLayout18.xml"/><Relationship Id="rId6" Type="http://schemas.openxmlformats.org/officeDocument/2006/relationships/image" Target="../media/image386.jpeg"/><Relationship Id="rId11" Type="http://schemas.openxmlformats.org/officeDocument/2006/relationships/image" Target="../media/image391.jpeg"/><Relationship Id="rId5" Type="http://schemas.openxmlformats.org/officeDocument/2006/relationships/image" Target="../media/image385.jpeg"/><Relationship Id="rId10" Type="http://schemas.openxmlformats.org/officeDocument/2006/relationships/image" Target="../media/image390.jpeg"/><Relationship Id="rId4" Type="http://schemas.openxmlformats.org/officeDocument/2006/relationships/hyperlink" Target="http://www.chipworks.com/uploadedimages/Technical_Competitive_Analysis/Teardowns/iPhone4/iPhone4-mainboard-top.jpg" TargetMode="External"/><Relationship Id="rId9" Type="http://schemas.openxmlformats.org/officeDocument/2006/relationships/image" Target="../media/image389.jpeg"/></Relationships>
</file>

<file path=ppt/slides/_rels/slide235.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94.xml"/><Relationship Id="rId1" Type="http://schemas.openxmlformats.org/officeDocument/2006/relationships/slideLayout" Target="../slideLayouts/slideLayout18.xml"/><Relationship Id="rId5" Type="http://schemas.openxmlformats.org/officeDocument/2006/relationships/image" Target="../media/image395.png"/><Relationship Id="rId4" Type="http://schemas.openxmlformats.org/officeDocument/2006/relationships/image" Target="../media/image394.png"/></Relationships>
</file>

<file path=ppt/slides/_rels/slide236.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95.xml"/><Relationship Id="rId1" Type="http://schemas.openxmlformats.org/officeDocument/2006/relationships/slideLayout" Target="../slideLayouts/slideLayout18.xml"/><Relationship Id="rId5" Type="http://schemas.openxmlformats.org/officeDocument/2006/relationships/image" Target="../media/image398.png"/><Relationship Id="rId4" Type="http://schemas.openxmlformats.org/officeDocument/2006/relationships/image" Target="../media/image397.png"/></Relationships>
</file>

<file path=ppt/slides/_rels/slide237.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196.xml"/><Relationship Id="rId1" Type="http://schemas.openxmlformats.org/officeDocument/2006/relationships/slideLayout" Target="../slideLayouts/slideLayout18.xml"/><Relationship Id="rId5" Type="http://schemas.openxmlformats.org/officeDocument/2006/relationships/image" Target="../media/image401.jpeg"/><Relationship Id="rId4" Type="http://schemas.openxmlformats.org/officeDocument/2006/relationships/image" Target="../media/image400.jpeg"/></Relationships>
</file>

<file path=ppt/slides/_rels/slide238.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197.xml"/><Relationship Id="rId1" Type="http://schemas.openxmlformats.org/officeDocument/2006/relationships/slideLayout" Target="../slideLayouts/slideLayout18.xml"/><Relationship Id="rId4" Type="http://schemas.openxmlformats.org/officeDocument/2006/relationships/image" Target="../media/image403.png"/></Relationships>
</file>

<file path=ppt/slides/_rels/slide239.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19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emf"/></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hyperlink" Target="https://www.nature.com/articles/s41598-019-38477-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iki.aalto.fi/display/SSC/Sol-gel+synthesis"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7.emf"/><Relationship Id="rId4" Type="http://schemas.openxmlformats.org/officeDocument/2006/relationships/image" Target="../media/image56.emf"/></Relationships>
</file>

<file path=ppt/slides/_rels/slide3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9.emf"/><Relationship Id="rId7" Type="http://schemas.openxmlformats.org/officeDocument/2006/relationships/image" Target="../media/image62.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2.emf"/><Relationship Id="rId11" Type="http://schemas.openxmlformats.org/officeDocument/2006/relationships/image" Target="../media/image66.emf"/><Relationship Id="rId5" Type="http://schemas.openxmlformats.org/officeDocument/2006/relationships/image" Target="../media/image61.emf"/><Relationship Id="rId10" Type="http://schemas.openxmlformats.org/officeDocument/2006/relationships/image" Target="../media/image65.emf"/><Relationship Id="rId4" Type="http://schemas.openxmlformats.org/officeDocument/2006/relationships/image" Target="../media/image60.emf"/><Relationship Id="rId9" Type="http://schemas.openxmlformats.org/officeDocument/2006/relationships/image" Target="../media/image64.emf"/></Relationships>
</file>

<file path=ppt/slides/_rels/slide37.xml.rels><?xml version="1.0" encoding="UTF-8" standalone="yes"?>
<Relationships xmlns="http://schemas.openxmlformats.org/package/2006/relationships"><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4.emf"/><Relationship Id="rId4" Type="http://schemas.openxmlformats.org/officeDocument/2006/relationships/image" Target="../media/image73.emf"/></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1.gif"/><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3.emf"/></Relationships>
</file>

<file path=ppt/slides/_rels/slide4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6.emf"/><Relationship Id="rId4" Type="http://schemas.openxmlformats.org/officeDocument/2006/relationships/image" Target="../media/image85.e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4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930.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jp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4.jpg"/><Relationship Id="rId4" Type="http://schemas.openxmlformats.org/officeDocument/2006/relationships/image" Target="../media/image103.jpg"/></Relationships>
</file>

<file path=ppt/slides/_rels/slide5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5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10.jpg"/><Relationship Id="rId4" Type="http://schemas.openxmlformats.org/officeDocument/2006/relationships/image" Target="../media/image109.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gif"/><Relationship Id="rId4" Type="http://schemas.openxmlformats.org/officeDocument/2006/relationships/image" Target="../media/image113.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8" Type="http://schemas.openxmlformats.org/officeDocument/2006/relationships/hyperlink" Target="https://vimeo.com/31199424" TargetMode="External"/><Relationship Id="rId3" Type="http://schemas.openxmlformats.org/officeDocument/2006/relationships/image" Target="../media/image118.jpg"/><Relationship Id="rId7" Type="http://schemas.openxmlformats.org/officeDocument/2006/relationships/image" Target="../media/image122.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g"/><Relationship Id="rId4" Type="http://schemas.openxmlformats.org/officeDocument/2006/relationships/image" Target="../media/image119.jpg"/><Relationship Id="rId9" Type="http://schemas.openxmlformats.org/officeDocument/2006/relationships/hyperlink" Target="https://vimeo.com/3119939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gif"/><Relationship Id="rId4" Type="http://schemas.openxmlformats.org/officeDocument/2006/relationships/image" Target="../media/image132.gif"/></Relationships>
</file>

<file path=ppt/slides/_rels/slide66.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68.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4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7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7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png"/></Relationships>
</file>

<file path=ppt/slides/_rels/slide7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jpg"/><Relationship Id="rId7" Type="http://schemas.openxmlformats.org/officeDocument/2006/relationships/image" Target="../media/image16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g"/><Relationship Id="rId9" Type="http://schemas.openxmlformats.org/officeDocument/2006/relationships/image" Target="../media/image16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77.png"/><Relationship Id="rId4" Type="http://schemas.openxmlformats.org/officeDocument/2006/relationships/image" Target="../media/image176.wmf"/></Relationships>
</file>

<file path=ppt/slides/_rels/slide9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8.png"/><Relationship Id="rId7" Type="http://schemas.openxmlformats.org/officeDocument/2006/relationships/image" Target="../media/image1110.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00.png"/><Relationship Id="rId5" Type="http://schemas.openxmlformats.org/officeDocument/2006/relationships/image" Target="../media/image180.wmf"/><Relationship Id="rId4" Type="http://schemas.openxmlformats.org/officeDocument/2006/relationships/image" Target="../media/image179.wmf"/><Relationship Id="rId9" Type="http://schemas.openxmlformats.org/officeDocument/2006/relationships/image" Target="../media/image130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680.png"/><Relationship Id="rId4" Type="http://schemas.openxmlformats.org/officeDocument/2006/relationships/image" Target="../media/image1740.png"/></Relationships>
</file>

<file path=ppt/slides/_rels/slide9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700.png"/><Relationship Id="rId4" Type="http://schemas.openxmlformats.org/officeDocument/2006/relationships/image" Target="../media/image181.png"/></Relationships>
</file>

<file path=ppt/slides/_rels/slide97.xml.rels><?xml version="1.0" encoding="UTF-8" standalone="yes"?>
<Relationships xmlns="http://schemas.openxmlformats.org/package/2006/relationships"><Relationship Id="rId2" Type="http://schemas.openxmlformats.org/officeDocument/2006/relationships/image" Target="../media/image178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2"/>
          <p:cNvSpPr txBox="1">
            <a:spLocks noChangeArrowheads="1"/>
          </p:cNvSpPr>
          <p:nvPr/>
        </p:nvSpPr>
        <p:spPr bwMode="auto">
          <a:xfrm>
            <a:off x="1306433" y="926192"/>
            <a:ext cx="66422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algn="ctr" eaLnBrk="1" hangingPunct="1"/>
            <a:r>
              <a:rPr lang="ko-KR" altLang="en-US" sz="4000" dirty="0">
                <a:latin typeface="+mn-ea"/>
                <a:ea typeface="+mn-ea"/>
              </a:rPr>
              <a:t>전자무기재료</a:t>
            </a:r>
            <a:endParaRPr lang="en-US" altLang="ko-KR" sz="4000" dirty="0">
              <a:latin typeface="+mn-ea"/>
              <a:ea typeface="+mn-ea"/>
            </a:endParaRPr>
          </a:p>
          <a:p>
            <a:pPr algn="ctr" eaLnBrk="1" hangingPunct="1"/>
            <a:r>
              <a:rPr lang="en-US" altLang="ko-KR" sz="3600" dirty="0">
                <a:latin typeface="+mn-ea"/>
                <a:ea typeface="+mn-ea"/>
              </a:rPr>
              <a:t>(Inorganic</a:t>
            </a:r>
            <a:r>
              <a:rPr lang="ko-KR" altLang="en-US" sz="3600" dirty="0">
                <a:latin typeface="+mn-ea"/>
                <a:ea typeface="+mn-ea"/>
              </a:rPr>
              <a:t> </a:t>
            </a:r>
            <a:r>
              <a:rPr lang="en-US" altLang="ko-KR" sz="3600" dirty="0">
                <a:latin typeface="+mn-ea"/>
                <a:ea typeface="+mn-ea"/>
              </a:rPr>
              <a:t>Electronic Materials)</a:t>
            </a:r>
          </a:p>
          <a:p>
            <a:pPr algn="ctr" eaLnBrk="1" hangingPunct="1"/>
            <a:endParaRPr lang="en-US" altLang="ko-KR" sz="2400" dirty="0">
              <a:latin typeface="+mn-ea"/>
              <a:ea typeface="+mn-ea"/>
            </a:endParaRPr>
          </a:p>
          <a:p>
            <a:pPr algn="ctr" eaLnBrk="1" hangingPunct="1"/>
            <a:r>
              <a:rPr lang="ko-KR" altLang="en-US" sz="3200" dirty="0">
                <a:latin typeface="+mn-ea"/>
              </a:rPr>
              <a:t>조병진 </a:t>
            </a:r>
            <a:r>
              <a:rPr lang="en-US" altLang="ko-KR" sz="3200" dirty="0">
                <a:latin typeface="+mn-ea"/>
              </a:rPr>
              <a:t>(Byungjin</a:t>
            </a:r>
            <a:r>
              <a:rPr lang="ko-KR" altLang="en-US" sz="3200" dirty="0">
                <a:latin typeface="+mn-ea"/>
              </a:rPr>
              <a:t> </a:t>
            </a:r>
            <a:r>
              <a:rPr lang="en-US" altLang="ko-KR" sz="3200" dirty="0">
                <a:latin typeface="+mn-ea"/>
              </a:rPr>
              <a:t>Cho)</a:t>
            </a:r>
          </a:p>
          <a:p>
            <a:pPr algn="ctr" eaLnBrk="1" hangingPunct="1"/>
            <a:r>
              <a:rPr lang="en-US" altLang="ko-KR" sz="2800" dirty="0">
                <a:latin typeface="+mn-ea"/>
              </a:rPr>
              <a:t>E-mail: </a:t>
            </a:r>
            <a:r>
              <a:rPr lang="en-US" altLang="ko-KR" sz="2800" dirty="0">
                <a:latin typeface="+mn-ea"/>
                <a:hlinkClick r:id="rId3"/>
              </a:rPr>
              <a:t>bjcho@chungbuk.ac.kr</a:t>
            </a:r>
            <a:endParaRPr lang="en-US" altLang="ko-KR" sz="2800" dirty="0">
              <a:latin typeface="+mn-ea"/>
            </a:endParaRPr>
          </a:p>
        </p:txBody>
      </p:sp>
      <p:sp>
        <p:nvSpPr>
          <p:cNvPr id="2" name="TextBox 1"/>
          <p:cNvSpPr txBox="1"/>
          <p:nvPr/>
        </p:nvSpPr>
        <p:spPr>
          <a:xfrm>
            <a:off x="245532" y="3856022"/>
            <a:ext cx="8764070" cy="1754326"/>
          </a:xfrm>
          <a:prstGeom prst="rect">
            <a:avLst/>
          </a:prstGeom>
          <a:noFill/>
        </p:spPr>
        <p:txBody>
          <a:bodyPr wrap="square" rtlCol="0">
            <a:spAutoFit/>
          </a:bodyPr>
          <a:lstStyle/>
          <a:p>
            <a:pPr marL="252000" indent="-252000">
              <a:lnSpc>
                <a:spcPct val="150000"/>
              </a:lnSpc>
              <a:buFont typeface="Wingdings" panose="05000000000000000000" pitchFamily="2" charset="2"/>
              <a:buChar char="Ø"/>
            </a:pPr>
            <a:r>
              <a:rPr lang="ko-KR" altLang="en-US" b="1" dirty="0">
                <a:latin typeface="+mn-ea"/>
              </a:rPr>
              <a:t>수업내용</a:t>
            </a:r>
            <a:endParaRPr lang="en-US" altLang="ko-KR" b="1" dirty="0">
              <a:latin typeface="+mn-ea"/>
            </a:endParaRPr>
          </a:p>
          <a:p>
            <a:pPr marL="288000">
              <a:lnSpc>
                <a:spcPct val="150000"/>
              </a:lnSpc>
            </a:pPr>
            <a:r>
              <a:rPr lang="en-US" altLang="ko-KR" dirty="0">
                <a:latin typeface="+mn-ea"/>
              </a:rPr>
              <a:t> - </a:t>
            </a:r>
            <a:r>
              <a:rPr lang="ko-KR" altLang="en-US" dirty="0">
                <a:latin typeface="+mn-ea"/>
              </a:rPr>
              <a:t>세라믹스 기술분야 소개</a:t>
            </a:r>
            <a:endParaRPr lang="en-US" altLang="ko-KR" dirty="0">
              <a:latin typeface="+mn-ea"/>
            </a:endParaRPr>
          </a:p>
          <a:p>
            <a:pPr marL="288000">
              <a:lnSpc>
                <a:spcPct val="150000"/>
              </a:lnSpc>
            </a:pPr>
            <a:r>
              <a:rPr lang="en-US" altLang="ko-KR" dirty="0">
                <a:latin typeface="+mn-ea"/>
              </a:rPr>
              <a:t> - </a:t>
            </a:r>
            <a:r>
              <a:rPr lang="ko-KR" altLang="en-US" dirty="0">
                <a:latin typeface="+mn-ea"/>
              </a:rPr>
              <a:t>세라믹 재료의 다양한 물리적 특성</a:t>
            </a:r>
            <a:r>
              <a:rPr lang="en-US" altLang="ko-KR" dirty="0">
                <a:latin typeface="+mn-ea"/>
              </a:rPr>
              <a:t> </a:t>
            </a:r>
            <a:r>
              <a:rPr lang="ko-KR" altLang="en-US" dirty="0">
                <a:latin typeface="+mn-ea"/>
              </a:rPr>
              <a:t>이해</a:t>
            </a:r>
            <a:r>
              <a:rPr lang="en-US" altLang="ko-KR" dirty="0">
                <a:latin typeface="+mn-ea"/>
              </a:rPr>
              <a:t>: </a:t>
            </a:r>
            <a:r>
              <a:rPr lang="ko-KR" altLang="en-US" dirty="0">
                <a:latin typeface="+mn-ea"/>
              </a:rPr>
              <a:t>유전성</a:t>
            </a:r>
            <a:r>
              <a:rPr lang="en-US" altLang="ko-KR" dirty="0">
                <a:latin typeface="+mn-ea"/>
              </a:rPr>
              <a:t>, </a:t>
            </a:r>
            <a:r>
              <a:rPr lang="ko-KR" altLang="en-US" dirty="0" err="1">
                <a:latin typeface="+mn-ea"/>
              </a:rPr>
              <a:t>압전성</a:t>
            </a:r>
            <a:r>
              <a:rPr lang="en-US" altLang="ko-KR" dirty="0">
                <a:latin typeface="+mn-ea"/>
              </a:rPr>
              <a:t>, </a:t>
            </a:r>
            <a:r>
              <a:rPr lang="ko-KR" altLang="en-US" dirty="0">
                <a:latin typeface="+mn-ea"/>
              </a:rPr>
              <a:t>자성</a:t>
            </a:r>
            <a:r>
              <a:rPr lang="en-US" altLang="ko-KR" dirty="0">
                <a:latin typeface="+mn-ea"/>
              </a:rPr>
              <a:t>, </a:t>
            </a:r>
            <a:r>
              <a:rPr lang="ko-KR" altLang="en-US" dirty="0" err="1">
                <a:latin typeface="+mn-ea"/>
              </a:rPr>
              <a:t>전도성</a:t>
            </a:r>
            <a:endParaRPr lang="en-US" altLang="ko-KR" dirty="0">
              <a:latin typeface="+mn-ea"/>
            </a:endParaRPr>
          </a:p>
          <a:p>
            <a:pPr marL="288000">
              <a:lnSpc>
                <a:spcPct val="150000"/>
              </a:lnSpc>
            </a:pPr>
            <a:r>
              <a:rPr lang="en-US" altLang="ko-KR" dirty="0">
                <a:latin typeface="+mn-ea"/>
              </a:rPr>
              <a:t> - </a:t>
            </a:r>
            <a:r>
              <a:rPr lang="ko-KR" altLang="en-US" dirty="0">
                <a:latin typeface="+mn-ea"/>
              </a:rPr>
              <a:t>세라믹 재료의 응용</a:t>
            </a:r>
            <a:r>
              <a:rPr lang="en-US" altLang="ko-KR" dirty="0">
                <a:latin typeface="+mn-ea"/>
              </a:rPr>
              <a:t>: </a:t>
            </a:r>
            <a:r>
              <a:rPr lang="ko-KR" altLang="en-US" dirty="0">
                <a:latin typeface="+mn-ea"/>
              </a:rPr>
              <a:t>센서</a:t>
            </a:r>
            <a:r>
              <a:rPr lang="en-US" altLang="ko-KR" dirty="0">
                <a:latin typeface="+mn-ea"/>
              </a:rPr>
              <a:t>, </a:t>
            </a:r>
            <a:r>
              <a:rPr lang="ko-KR" altLang="en-US" dirty="0" err="1">
                <a:latin typeface="+mn-ea"/>
              </a:rPr>
              <a:t>광소자</a:t>
            </a:r>
            <a:r>
              <a:rPr lang="en-US" altLang="ko-KR" dirty="0">
                <a:latin typeface="+mn-ea"/>
              </a:rPr>
              <a:t>, </a:t>
            </a:r>
            <a:r>
              <a:rPr lang="ko-KR" altLang="en-US" dirty="0">
                <a:latin typeface="+mn-ea"/>
              </a:rPr>
              <a:t>반도체</a:t>
            </a:r>
            <a:r>
              <a:rPr lang="en-US" altLang="ko-KR" dirty="0">
                <a:latin typeface="+mn-ea"/>
              </a:rPr>
              <a:t>, </a:t>
            </a:r>
            <a:r>
              <a:rPr lang="ko-KR" altLang="en-US" dirty="0">
                <a:latin typeface="+mn-ea"/>
              </a:rPr>
              <a:t>메모리 등</a:t>
            </a:r>
            <a:endParaRPr lang="en-US" altLang="ko-KR" dirty="0">
              <a:latin typeface="+mn-ea"/>
            </a:endParaRPr>
          </a:p>
        </p:txBody>
      </p:sp>
      <p:sp>
        <p:nvSpPr>
          <p:cNvPr id="5" name="Rectangle 5"/>
          <p:cNvSpPr>
            <a:spLocks noChangeArrowheads="1"/>
          </p:cNvSpPr>
          <p:nvPr/>
        </p:nvSpPr>
        <p:spPr bwMode="auto">
          <a:xfrm>
            <a:off x="6328229" y="6073170"/>
            <a:ext cx="281577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algn="just" eaLnBrk="1" hangingPunct="1">
              <a:spcBef>
                <a:spcPts val="600"/>
              </a:spcBef>
            </a:pPr>
            <a:r>
              <a:rPr lang="en-US" altLang="ko-KR" dirty="0">
                <a:solidFill>
                  <a:srgbClr val="000000"/>
                </a:solidFill>
                <a:latin typeface="+mn-ea"/>
                <a:ea typeface="+mn-ea"/>
                <a:cs typeface="시스템,한컴돋움"/>
              </a:rPr>
              <a:t>Office: </a:t>
            </a:r>
            <a:r>
              <a:rPr lang="en-US" altLang="ko-KR" b="1" dirty="0">
                <a:solidFill>
                  <a:srgbClr val="000000"/>
                </a:solidFill>
                <a:latin typeface="+mn-ea"/>
                <a:ea typeface="+mn-ea"/>
                <a:cs typeface="시스템,한컴돋움"/>
              </a:rPr>
              <a:t>E8-1-108</a:t>
            </a:r>
          </a:p>
          <a:p>
            <a:pPr algn="just" eaLnBrk="1" hangingPunct="1">
              <a:spcBef>
                <a:spcPts val="600"/>
              </a:spcBef>
            </a:pPr>
            <a:r>
              <a:rPr lang="en-US" altLang="ko-KR" dirty="0">
                <a:solidFill>
                  <a:srgbClr val="000000"/>
                </a:solidFill>
                <a:latin typeface="+mn-ea"/>
                <a:ea typeface="+mn-ea"/>
                <a:cs typeface="시스템,한컴돋움"/>
              </a:rPr>
              <a:t>Lab: </a:t>
            </a:r>
            <a:r>
              <a:rPr lang="en-US" altLang="ko-KR" b="1" dirty="0">
                <a:solidFill>
                  <a:srgbClr val="000000"/>
                </a:solidFill>
                <a:latin typeface="+mn-ea"/>
                <a:ea typeface="+mn-ea"/>
                <a:cs typeface="시스템,한컴돋움"/>
              </a:rPr>
              <a:t>E8-1-121 &amp; 140 </a:t>
            </a:r>
            <a:endParaRPr lang="en-US" altLang="ko-KR" b="1" dirty="0">
              <a:solidFill>
                <a:srgbClr val="000000"/>
              </a:solidFill>
              <a:latin typeface="+mn-ea"/>
              <a:ea typeface="+mn-ea"/>
              <a:cs typeface="시스템"/>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a:t>
            </a:fld>
            <a:endParaRPr lang="ko-KR" altLang="en-US"/>
          </a:p>
        </p:txBody>
      </p:sp>
    </p:spTree>
    <p:extLst>
      <p:ext uri="{BB962C8B-B14F-4D97-AF65-F5344CB8AC3E}">
        <p14:creationId xmlns:p14="http://schemas.microsoft.com/office/powerpoint/2010/main" val="3597489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3611886" cy="461665"/>
          </a:xfrm>
          <a:prstGeom prst="rect">
            <a:avLst/>
          </a:prstGeom>
        </p:spPr>
        <p:txBody>
          <a:bodyPr wrap="none">
            <a:spAutoFit/>
          </a:bodyPr>
          <a:lstStyle/>
          <a:p>
            <a:r>
              <a:rPr lang="ko-KR" altLang="en-US" sz="2400" b="1" dirty="0">
                <a:latin typeface="+mn-ea"/>
              </a:rPr>
              <a:t>세라믹 소재</a:t>
            </a:r>
            <a:r>
              <a:rPr lang="en-US" altLang="ko-KR" sz="2400" b="1" dirty="0">
                <a:latin typeface="+mn-ea"/>
              </a:rPr>
              <a:t>_</a:t>
            </a:r>
            <a:r>
              <a:rPr lang="ko-KR" altLang="en-US" sz="2400" b="1" dirty="0">
                <a:latin typeface="+mn-ea"/>
              </a:rPr>
              <a:t>에너지 환경</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2" name="그림 1"/>
          <p:cNvPicPr>
            <a:picLocks noChangeAspect="1"/>
          </p:cNvPicPr>
          <p:nvPr/>
        </p:nvPicPr>
        <p:blipFill rotWithShape="1">
          <a:blip r:embed="rId3"/>
          <a:srcRect l="16796" t="51307" r="57398" b="17957"/>
          <a:stretch/>
        </p:blipFill>
        <p:spPr>
          <a:xfrm>
            <a:off x="0" y="816212"/>
            <a:ext cx="9144000" cy="3267379"/>
          </a:xfrm>
          <a:prstGeom prst="rect">
            <a:avLst/>
          </a:prstGeom>
        </p:spPr>
      </p:pic>
      <p:sp>
        <p:nvSpPr>
          <p:cNvPr id="8" name="TextBox 7"/>
          <p:cNvSpPr txBox="1"/>
          <p:nvPr/>
        </p:nvSpPr>
        <p:spPr>
          <a:xfrm>
            <a:off x="6574707" y="3806592"/>
            <a:ext cx="2569293" cy="276999"/>
          </a:xfrm>
          <a:prstGeom prst="rect">
            <a:avLst/>
          </a:prstGeom>
          <a:noFill/>
        </p:spPr>
        <p:txBody>
          <a:bodyPr wrap="none" rtlCol="0">
            <a:spAutoFit/>
          </a:bodyPr>
          <a:lstStyle/>
          <a:p>
            <a:r>
              <a:rPr lang="en-US" altLang="ko-KR" sz="1200" dirty="0"/>
              <a:t>Source: </a:t>
            </a:r>
            <a:r>
              <a:rPr lang="ko-KR" altLang="en-US" sz="1200" dirty="0"/>
              <a:t>한국세라믹기술원 홈페이지</a:t>
            </a:r>
          </a:p>
        </p:txBody>
      </p:sp>
      <p:pic>
        <p:nvPicPr>
          <p:cNvPr id="9" name="그림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008" y="4208013"/>
            <a:ext cx="2095069" cy="2159533"/>
          </a:xfrm>
          <a:prstGeom prst="rect">
            <a:avLst/>
          </a:prstGeom>
        </p:spPr>
      </p:pic>
      <p:pic>
        <p:nvPicPr>
          <p:cNvPr id="10" name="그림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476" y="4418315"/>
            <a:ext cx="4459647" cy="1738930"/>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10</a:t>
            </a:fld>
            <a:endParaRPr lang="ko-KR" altLang="en-US"/>
          </a:p>
        </p:txBody>
      </p:sp>
    </p:spTree>
    <p:extLst>
      <p:ext uri="{BB962C8B-B14F-4D97-AF65-F5344CB8AC3E}">
        <p14:creationId xmlns:p14="http://schemas.microsoft.com/office/powerpoint/2010/main" val="40733778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i donor energy level에 대한 이미지 검색결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41" y="898098"/>
            <a:ext cx="3850396" cy="2653433"/>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29"/>
          <p:cNvSpPr/>
          <p:nvPr/>
        </p:nvSpPr>
        <p:spPr>
          <a:xfrm>
            <a:off x="645886" y="3738970"/>
            <a:ext cx="2634343" cy="2874311"/>
          </a:xfrm>
          <a:prstGeom prst="rect">
            <a:avLst/>
          </a:prstGeom>
          <a:blipFill>
            <a:blip r:embed="rId3" cstate="print"/>
            <a:stretch>
              <a:fillRect/>
            </a:stretch>
          </a:blipFill>
        </p:spPr>
        <p:txBody>
          <a:bodyPr wrap="square" lIns="0" tIns="0" rIns="0" bIns="0" rtlCol="0"/>
          <a:lstStyle/>
          <a:p>
            <a:endParaRPr/>
          </a:p>
        </p:txBody>
      </p:sp>
      <p:sp>
        <p:nvSpPr>
          <p:cNvPr id="6" name="TextBox 5"/>
          <p:cNvSpPr txBox="1"/>
          <p:nvPr/>
        </p:nvSpPr>
        <p:spPr>
          <a:xfrm>
            <a:off x="4754108" y="3965368"/>
            <a:ext cx="4124740" cy="1938992"/>
          </a:xfrm>
          <a:prstGeom prst="rect">
            <a:avLst/>
          </a:prstGeom>
          <a:noFill/>
        </p:spPr>
        <p:txBody>
          <a:bodyPr wrap="square" rtlCol="0">
            <a:spAutoFit/>
          </a:bodyPr>
          <a:lstStyle/>
          <a:p>
            <a:r>
              <a:rPr lang="en-US" altLang="ko-KR" sz="2400" dirty="0"/>
              <a:t>Ex) </a:t>
            </a:r>
            <a:r>
              <a:rPr lang="en-US" altLang="ko-KR" sz="2400" dirty="0" err="1"/>
              <a:t>MgO</a:t>
            </a:r>
            <a:endParaRPr lang="en-US" altLang="ko-KR" sz="2400" dirty="0"/>
          </a:p>
          <a:p>
            <a:endParaRPr lang="en-US" altLang="ko-KR" sz="2400" dirty="0"/>
          </a:p>
          <a:p>
            <a:pPr marL="285750" indent="-285750">
              <a:buFont typeface="Arial" panose="020B0604020202020204" pitchFamily="34" charset="0"/>
              <a:buChar char="•"/>
            </a:pPr>
            <a:r>
              <a:rPr lang="en-US" altLang="ko-KR" sz="2400" dirty="0"/>
              <a:t>e</a:t>
            </a:r>
            <a:r>
              <a:rPr lang="en-US" altLang="ko-KR" sz="2400" baseline="30000" dirty="0"/>
              <a:t>-</a:t>
            </a:r>
            <a:r>
              <a:rPr lang="en-US" altLang="ko-KR" sz="2400" dirty="0"/>
              <a:t> donor: Oxygen vacancy</a:t>
            </a:r>
          </a:p>
          <a:p>
            <a:pPr marL="285750" indent="-285750">
              <a:buFont typeface="Arial" panose="020B0604020202020204" pitchFamily="34" charset="0"/>
              <a:buChar char="•"/>
            </a:pPr>
            <a:r>
              <a:rPr lang="en-US" altLang="ko-KR" sz="2400" dirty="0"/>
              <a:t>e</a:t>
            </a:r>
            <a:r>
              <a:rPr lang="en-US" altLang="ko-KR" sz="2400" baseline="30000" dirty="0"/>
              <a:t>-</a:t>
            </a:r>
            <a:r>
              <a:rPr lang="en-US" altLang="ko-KR" sz="2400" dirty="0"/>
              <a:t> acceptor: Mg vacancy or</a:t>
            </a:r>
            <a:r>
              <a:rPr lang="ko-KR" altLang="en-US" sz="2400" dirty="0"/>
              <a:t> </a:t>
            </a:r>
            <a:r>
              <a:rPr lang="en-US" altLang="ko-KR" sz="2400" dirty="0"/>
              <a:t>Na impurity (                           )</a:t>
            </a:r>
            <a:endParaRPr lang="ko-KR" altLang="en-US" sz="2400" dirty="0"/>
          </a:p>
        </p:txBody>
      </p:sp>
      <p:cxnSp>
        <p:nvCxnSpPr>
          <p:cNvPr id="8" name="직선 연결선 7"/>
          <p:cNvCxnSpPr/>
          <p:nvPr/>
        </p:nvCxnSpPr>
        <p:spPr>
          <a:xfrm>
            <a:off x="355600" y="3496805"/>
            <a:ext cx="858520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직사각형 8"/>
          <p:cNvSpPr/>
          <p:nvPr/>
        </p:nvSpPr>
        <p:spPr>
          <a:xfrm>
            <a:off x="4928279" y="1178214"/>
            <a:ext cx="3950569" cy="1569660"/>
          </a:xfrm>
          <a:prstGeom prst="rect">
            <a:avLst/>
          </a:prstGeom>
        </p:spPr>
        <p:txBody>
          <a:bodyPr wrap="none">
            <a:spAutoFit/>
          </a:bodyPr>
          <a:lstStyle/>
          <a:p>
            <a:r>
              <a:rPr lang="en-US" altLang="ko-KR" sz="2400" dirty="0"/>
              <a:t>Ex) Si</a:t>
            </a:r>
          </a:p>
          <a:p>
            <a:endParaRPr lang="en-US" altLang="ko-KR" sz="2400" dirty="0"/>
          </a:p>
          <a:p>
            <a:pPr marL="285750" indent="-285750">
              <a:buFont typeface="Arial" panose="020B0604020202020204" pitchFamily="34" charset="0"/>
              <a:buChar char="•"/>
            </a:pPr>
            <a:r>
              <a:rPr lang="en-US" altLang="ko-KR" sz="2400" dirty="0"/>
              <a:t>e</a:t>
            </a:r>
            <a:r>
              <a:rPr lang="en-US" altLang="ko-KR" sz="2400" baseline="30000" dirty="0"/>
              <a:t>-</a:t>
            </a:r>
            <a:r>
              <a:rPr lang="en-US" altLang="ko-KR" sz="2400" dirty="0"/>
              <a:t> donor: As or P impurity</a:t>
            </a:r>
          </a:p>
          <a:p>
            <a:pPr marL="285750" indent="-285750">
              <a:buFont typeface="Arial" panose="020B0604020202020204" pitchFamily="34" charset="0"/>
              <a:buChar char="•"/>
            </a:pPr>
            <a:r>
              <a:rPr lang="en-US" altLang="ko-KR" sz="2400" dirty="0"/>
              <a:t>e</a:t>
            </a:r>
            <a:r>
              <a:rPr lang="en-US" altLang="ko-KR" sz="2400" baseline="30000" dirty="0"/>
              <a:t>-</a:t>
            </a:r>
            <a:r>
              <a:rPr lang="en-US" altLang="ko-KR" sz="2400" dirty="0"/>
              <a:t> acceptor: B or Al impurity</a:t>
            </a:r>
          </a:p>
        </p:txBody>
      </p:sp>
      <p:sp>
        <p:nvSpPr>
          <p:cNvPr id="11" name="직사각형 10"/>
          <p:cNvSpPr/>
          <p:nvPr/>
        </p:nvSpPr>
        <p:spPr>
          <a:xfrm>
            <a:off x="-5204"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101600" y="59481"/>
            <a:ext cx="6445419" cy="954107"/>
          </a:xfrm>
          <a:prstGeom prst="rect">
            <a:avLst/>
          </a:prstGeom>
        </p:spPr>
        <p:txBody>
          <a:bodyPr wrap="none">
            <a:spAutoFit/>
          </a:bodyPr>
          <a:lstStyle/>
          <a:p>
            <a:r>
              <a:rPr lang="en-US" altLang="ko-KR" sz="2800" b="1" dirty="0"/>
              <a:t>Role of Donor and Acceptors (Si vs MgO)</a:t>
            </a:r>
          </a:p>
          <a:p>
            <a:endParaRPr lang="en-US" altLang="ko-KR" sz="2800" b="1" dirty="0"/>
          </a:p>
        </p:txBody>
      </p:sp>
      <p:sp>
        <p:nvSpPr>
          <p:cNvPr id="10" name="object 7"/>
          <p:cNvSpPr/>
          <p:nvPr/>
        </p:nvSpPr>
        <p:spPr>
          <a:xfrm>
            <a:off x="6756222" y="5477243"/>
            <a:ext cx="1842125" cy="456145"/>
          </a:xfrm>
          <a:prstGeom prst="rect">
            <a:avLst/>
          </a:prstGeom>
          <a:blipFill>
            <a:blip r:embed="rId4" cstate="print"/>
            <a:stretch>
              <a:fillRect/>
            </a:stretch>
          </a:blipFill>
        </p:spPr>
        <p:txBody>
          <a:bodyPr wrap="square" lIns="0" tIns="0" rIns="0" bIns="0" rtlCol="0"/>
          <a:lstStyle/>
          <a:p>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100</a:t>
            </a:fld>
            <a:endParaRPr lang="ko-KR" altLang="en-US"/>
          </a:p>
        </p:txBody>
      </p:sp>
    </p:spTree>
    <p:extLst>
      <p:ext uri="{BB962C8B-B14F-4D97-AF65-F5344CB8AC3E}">
        <p14:creationId xmlns:p14="http://schemas.microsoft.com/office/powerpoint/2010/main" val="4127604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540783"/>
            <a:ext cx="9144000" cy="1325563"/>
          </a:xfrm>
        </p:spPr>
        <p:txBody>
          <a:bodyPr>
            <a:normAutofit/>
          </a:bodyPr>
          <a:lstStyle/>
          <a:p>
            <a:pPr algn="ctr"/>
            <a:r>
              <a:rPr lang="en-US" altLang="ko-KR" sz="4800" dirty="0">
                <a:latin typeface="+mn-lt"/>
              </a:rPr>
              <a:t>Dielectrics</a:t>
            </a:r>
            <a:endParaRPr lang="ko-KR" altLang="en-US" sz="4800" dirty="0">
              <a:latin typeface="+mn-lt"/>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101</a:t>
            </a:fld>
            <a:endParaRPr lang="ko-KR" altLang="en-US"/>
          </a:p>
        </p:txBody>
      </p:sp>
    </p:spTree>
    <p:extLst>
      <p:ext uri="{BB962C8B-B14F-4D97-AF65-F5344CB8AC3E}">
        <p14:creationId xmlns:p14="http://schemas.microsoft.com/office/powerpoint/2010/main" val="31318833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2044470" cy="523220"/>
          </a:xfrm>
          <a:prstGeom prst="rect">
            <a:avLst/>
          </a:prstGeom>
        </p:spPr>
        <p:txBody>
          <a:bodyPr wrap="none">
            <a:spAutoFit/>
          </a:bodyPr>
          <a:lstStyle/>
          <a:p>
            <a:r>
              <a:rPr lang="en-US" altLang="ko-KR" sz="2800" b="1" dirty="0"/>
              <a:t>Introduction</a:t>
            </a:r>
          </a:p>
        </p:txBody>
      </p:sp>
      <p:sp>
        <p:nvSpPr>
          <p:cNvPr id="10" name="직사각형 9"/>
          <p:cNvSpPr/>
          <p:nvPr/>
        </p:nvSpPr>
        <p:spPr>
          <a:xfrm>
            <a:off x="101600" y="896358"/>
            <a:ext cx="8916872" cy="4155433"/>
          </a:xfrm>
          <a:prstGeom prst="rect">
            <a:avLst/>
          </a:prstGeom>
        </p:spPr>
        <p:txBody>
          <a:bodyPr wrap="square">
            <a:spAutoFit/>
          </a:bodyPr>
          <a:lstStyle/>
          <a:p>
            <a:pPr marL="360000" marR="5080" indent="-360000">
              <a:lnSpc>
                <a:spcPts val="3000"/>
              </a:lnSpc>
              <a:spcBef>
                <a:spcPts val="1200"/>
              </a:spcBef>
              <a:buFont typeface="Arial" panose="020B0604020202020204" pitchFamily="34" charset="0"/>
              <a:buChar char="•"/>
            </a:pPr>
            <a:r>
              <a:rPr lang="en-US" altLang="ko-KR" sz="2400" spc="10" dirty="0">
                <a:cs typeface="Arial"/>
              </a:rPr>
              <a:t>dielectrics: </a:t>
            </a:r>
            <a:r>
              <a:rPr lang="en-US" altLang="ko-KR" sz="2400" spc="10" dirty="0">
                <a:solidFill>
                  <a:srgbClr val="C00000"/>
                </a:solidFill>
                <a:cs typeface="Arial"/>
              </a:rPr>
              <a:t>insulating or </a:t>
            </a:r>
            <a:r>
              <a:rPr lang="en-US" altLang="ko-KR" sz="2400" spc="15" dirty="0">
                <a:solidFill>
                  <a:srgbClr val="C00000"/>
                </a:solidFill>
                <a:cs typeface="Arial"/>
              </a:rPr>
              <a:t>non-conducting </a:t>
            </a:r>
            <a:r>
              <a:rPr lang="en-US" altLang="ko-KR" sz="2400" spc="10" dirty="0">
                <a:solidFill>
                  <a:srgbClr val="C00000"/>
                </a:solidFill>
                <a:cs typeface="Arial"/>
              </a:rPr>
              <a:t>ceramic materials </a:t>
            </a:r>
          </a:p>
          <a:p>
            <a:pPr marL="360000" marR="5080" indent="-360000">
              <a:lnSpc>
                <a:spcPts val="3000"/>
              </a:lnSpc>
              <a:spcBef>
                <a:spcPts val="1200"/>
              </a:spcBef>
              <a:buFont typeface="Arial" panose="020B0604020202020204" pitchFamily="34" charset="0"/>
              <a:buChar char="•"/>
            </a:pPr>
            <a:r>
              <a:rPr lang="en-US" altLang="ko-KR" sz="2400" spc="10" dirty="0">
                <a:cs typeface="Arial"/>
              </a:rPr>
              <a:t>applications such  as capacitors, memories, sensors and actuators</a:t>
            </a:r>
          </a:p>
          <a:p>
            <a:pPr marL="360000" marR="5080" indent="-360000">
              <a:lnSpc>
                <a:spcPts val="3000"/>
              </a:lnSpc>
              <a:spcBef>
                <a:spcPts val="1200"/>
              </a:spcBef>
              <a:buFont typeface="Arial" panose="020B0604020202020204" pitchFamily="34" charset="0"/>
              <a:buChar char="•"/>
            </a:pPr>
            <a:r>
              <a:rPr lang="en-US" altLang="ko-KR" sz="2400" spc="10" dirty="0">
                <a:cs typeface="Arial"/>
              </a:rPr>
              <a:t>simple properties of </a:t>
            </a:r>
            <a:r>
              <a:rPr lang="en-US" altLang="ko-KR" sz="2400" spc="5" dirty="0">
                <a:cs typeface="Arial"/>
              </a:rPr>
              <a:t>dielectric </a:t>
            </a:r>
            <a:r>
              <a:rPr lang="en-US" altLang="ko-KR" sz="2400" spc="10" dirty="0">
                <a:cs typeface="Arial"/>
              </a:rPr>
              <a:t>materials such as </a:t>
            </a:r>
            <a:r>
              <a:rPr lang="en-US" altLang="ko-KR" sz="2400" spc="10" dirty="0">
                <a:solidFill>
                  <a:srgbClr val="C00000"/>
                </a:solidFill>
                <a:cs typeface="Arial"/>
              </a:rPr>
              <a:t>dipole moment, polarization, </a:t>
            </a:r>
            <a:r>
              <a:rPr lang="en-US" altLang="ko-KR" sz="2400" spc="5" dirty="0">
                <a:solidFill>
                  <a:srgbClr val="C00000"/>
                </a:solidFill>
                <a:cs typeface="Arial"/>
              </a:rPr>
              <a:t>susceptibility(</a:t>
            </a:r>
            <a:r>
              <a:rPr lang="ko-KR" altLang="en-US" sz="2400" spc="5" dirty="0" err="1">
                <a:solidFill>
                  <a:srgbClr val="C00000"/>
                </a:solidFill>
                <a:cs typeface="Arial"/>
              </a:rPr>
              <a:t>감수율</a:t>
            </a:r>
            <a:r>
              <a:rPr lang="en-US" altLang="ko-KR" sz="2400" spc="5" dirty="0">
                <a:solidFill>
                  <a:srgbClr val="C00000"/>
                </a:solidFill>
                <a:cs typeface="Arial"/>
              </a:rPr>
              <a:t>), polarizability </a:t>
            </a:r>
            <a:r>
              <a:rPr lang="en-US" altLang="ko-KR" sz="2400" spc="10" dirty="0">
                <a:solidFill>
                  <a:srgbClr val="C00000"/>
                </a:solidFill>
                <a:cs typeface="Arial"/>
              </a:rPr>
              <a:t>and polarization mechanisms</a:t>
            </a:r>
          </a:p>
          <a:p>
            <a:pPr marL="360000" marR="5080" indent="-360000">
              <a:lnSpc>
                <a:spcPts val="3000"/>
              </a:lnSpc>
              <a:spcBef>
                <a:spcPts val="1200"/>
              </a:spcBef>
              <a:buFont typeface="Arial" panose="020B0604020202020204" pitchFamily="34" charset="0"/>
              <a:buChar char="•"/>
            </a:pPr>
            <a:r>
              <a:rPr lang="en-US" altLang="ko-KR" sz="2400" spc="10" dirty="0">
                <a:solidFill>
                  <a:srgbClr val="C00000"/>
                </a:solidFill>
                <a:cs typeface="Arial"/>
              </a:rPr>
              <a:t>polarization mechanisms under the influence of alternating </a:t>
            </a:r>
            <a:r>
              <a:rPr lang="en-US" altLang="ko-KR" sz="2400" spc="5" dirty="0">
                <a:solidFill>
                  <a:srgbClr val="C00000"/>
                </a:solidFill>
                <a:cs typeface="Arial"/>
              </a:rPr>
              <a:t>field</a:t>
            </a:r>
            <a:r>
              <a:rPr lang="en-US" altLang="ko-KR" sz="2400" spc="5" dirty="0">
                <a:cs typeface="Arial"/>
              </a:rPr>
              <a:t>,  </a:t>
            </a:r>
            <a:r>
              <a:rPr lang="en-US" altLang="ko-KR" sz="2400" spc="10" dirty="0">
                <a:cs typeface="Arial"/>
              </a:rPr>
              <a:t> leading to understanding the behavior of these materials </a:t>
            </a:r>
            <a:r>
              <a:rPr lang="en-US" altLang="ko-KR" sz="2400" spc="5" dirty="0">
                <a:cs typeface="Arial"/>
              </a:rPr>
              <a:t>in </a:t>
            </a:r>
            <a:r>
              <a:rPr lang="en-US" altLang="ko-KR" sz="2400" spc="10" dirty="0">
                <a:cs typeface="Arial"/>
              </a:rPr>
              <a:t>real conditions </a:t>
            </a:r>
          </a:p>
          <a:p>
            <a:pPr marL="360000" marR="5080" indent="-360000">
              <a:lnSpc>
                <a:spcPts val="3000"/>
              </a:lnSpc>
              <a:spcBef>
                <a:spcPts val="1200"/>
              </a:spcBef>
              <a:buFont typeface="Arial" panose="020B0604020202020204" pitchFamily="34" charset="0"/>
              <a:buChar char="•"/>
            </a:pPr>
            <a:r>
              <a:rPr lang="en-US" altLang="ko-KR" sz="2400" spc="10" dirty="0">
                <a:solidFill>
                  <a:srgbClr val="C00000"/>
                </a:solidFill>
                <a:cs typeface="Arial"/>
              </a:rPr>
              <a:t>breakdown mechanisms, </a:t>
            </a:r>
            <a:r>
              <a:rPr lang="en-US" altLang="ko-KR" sz="2400" spc="10" dirty="0">
                <a:cs typeface="Arial"/>
              </a:rPr>
              <a:t>leading to </a:t>
            </a:r>
            <a:r>
              <a:rPr lang="en-US" altLang="ko-KR" sz="2400" spc="5" dirty="0">
                <a:cs typeface="Arial"/>
              </a:rPr>
              <a:t>failure </a:t>
            </a:r>
            <a:r>
              <a:rPr lang="en-US" altLang="ko-KR" sz="2400" spc="10" dirty="0">
                <a:cs typeface="Arial"/>
              </a:rPr>
              <a:t>of </a:t>
            </a:r>
            <a:r>
              <a:rPr lang="en-US" altLang="ko-KR" sz="2400" spc="5" dirty="0">
                <a:cs typeface="Arial"/>
              </a:rPr>
              <a:t>dielectric  </a:t>
            </a:r>
            <a:r>
              <a:rPr lang="en-US" altLang="ko-KR" sz="2400" spc="10" dirty="0">
                <a:cs typeface="Arial"/>
              </a:rPr>
              <a:t>materials</a:t>
            </a:r>
            <a:endParaRPr lang="en-US" altLang="ko-KR" sz="2400" dirty="0">
              <a:cs typeface="Aria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102</a:t>
            </a:fld>
            <a:endParaRPr lang="ko-KR" altLang="en-US"/>
          </a:p>
        </p:txBody>
      </p:sp>
    </p:spTree>
    <p:extLst>
      <p:ext uri="{BB962C8B-B14F-4D97-AF65-F5344CB8AC3E}">
        <p14:creationId xmlns:p14="http://schemas.microsoft.com/office/powerpoint/2010/main" val="34049382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724370" cy="523220"/>
          </a:xfrm>
          <a:prstGeom prst="rect">
            <a:avLst/>
          </a:prstGeom>
        </p:spPr>
        <p:txBody>
          <a:bodyPr wrap="none">
            <a:spAutoFit/>
          </a:bodyPr>
          <a:lstStyle/>
          <a:p>
            <a:r>
              <a:rPr lang="en-US" altLang="ko-KR" sz="2800" b="1" dirty="0"/>
              <a:t>Dielectrics in DC Electric Field </a:t>
            </a:r>
          </a:p>
        </p:txBody>
      </p:sp>
      <p:sp>
        <p:nvSpPr>
          <p:cNvPr id="10" name="직사각형 9"/>
          <p:cNvSpPr/>
          <p:nvPr/>
        </p:nvSpPr>
        <p:spPr>
          <a:xfrm>
            <a:off x="409515" y="1071913"/>
            <a:ext cx="8261735" cy="4170372"/>
          </a:xfrm>
          <a:prstGeom prst="rect">
            <a:avLst/>
          </a:prstGeom>
        </p:spPr>
        <p:txBody>
          <a:bodyPr wrap="square">
            <a:spAutoFit/>
          </a:bodyPr>
          <a:lstStyle/>
          <a:p>
            <a:pPr marL="360000" marR="5080" indent="-360000">
              <a:lnSpc>
                <a:spcPts val="3000"/>
              </a:lnSpc>
              <a:spcBef>
                <a:spcPts val="1200"/>
              </a:spcBef>
              <a:buFont typeface="Arial" panose="020B0604020202020204" pitchFamily="34" charset="0"/>
              <a:buChar char="•"/>
            </a:pPr>
            <a:r>
              <a:rPr lang="en-US" altLang="ko-KR" sz="2400" spc="10" dirty="0">
                <a:solidFill>
                  <a:srgbClr val="C00000"/>
                </a:solidFill>
                <a:cs typeface="Arial"/>
              </a:rPr>
              <a:t>a long range migration </a:t>
            </a:r>
            <a:r>
              <a:rPr lang="en-US" altLang="ko-KR" sz="2400" spc="10" dirty="0">
                <a:cs typeface="Arial"/>
              </a:rPr>
              <a:t>of charges under DC electric field </a:t>
            </a:r>
          </a:p>
          <a:p>
            <a:pPr marL="360000" marR="5080" indent="-360000">
              <a:lnSpc>
                <a:spcPts val="3000"/>
              </a:lnSpc>
              <a:spcBef>
                <a:spcPts val="1200"/>
              </a:spcBef>
              <a:buFont typeface="Arial" panose="020B0604020202020204" pitchFamily="34" charset="0"/>
              <a:buChar char="•"/>
            </a:pPr>
            <a:r>
              <a:rPr lang="en-US" altLang="ko-KR" sz="2400" spc="10" dirty="0">
                <a:cs typeface="Arial"/>
              </a:rPr>
              <a:t>However, there is a limited movement of charges leading to the formation of charge dipoles and the material, which is considered as polarized </a:t>
            </a:r>
          </a:p>
          <a:p>
            <a:pPr marL="360000" marR="5080" indent="-360000">
              <a:lnSpc>
                <a:spcPts val="3000"/>
              </a:lnSpc>
              <a:spcBef>
                <a:spcPts val="1200"/>
              </a:spcBef>
              <a:buFont typeface="Arial" panose="020B0604020202020204" pitchFamily="34" charset="0"/>
              <a:buChar char="•"/>
            </a:pPr>
            <a:r>
              <a:rPr lang="en-US" altLang="ko-KR" sz="2400" spc="10" dirty="0">
                <a:cs typeface="Arial"/>
              </a:rPr>
              <a:t>These dipoles are aligned in the direction of the applied  field</a:t>
            </a:r>
          </a:p>
          <a:p>
            <a:pPr marL="360000" marR="5080" indent="-360000">
              <a:lnSpc>
                <a:spcPts val="3000"/>
              </a:lnSpc>
              <a:spcBef>
                <a:spcPts val="1200"/>
              </a:spcBef>
              <a:buFont typeface="Arial" panose="020B0604020202020204" pitchFamily="34" charset="0"/>
              <a:buChar char="•"/>
            </a:pPr>
            <a:r>
              <a:rPr lang="en-US" altLang="ko-KR" sz="2400" spc="10" dirty="0">
                <a:cs typeface="Arial"/>
              </a:rPr>
              <a:t>The applied field can also align the dipoles that were already present in the material i.e. material  containing dipoles without application of the  field</a:t>
            </a:r>
          </a:p>
          <a:p>
            <a:pPr marL="360000" marR="5080" indent="-360000">
              <a:lnSpc>
                <a:spcPts val="3000"/>
              </a:lnSpc>
              <a:spcBef>
                <a:spcPts val="1200"/>
              </a:spcBef>
              <a:buFont typeface="Arial" panose="020B0604020202020204" pitchFamily="34" charset="0"/>
              <a:buChar char="•"/>
            </a:pPr>
            <a:r>
              <a:rPr lang="en-US" altLang="ko-KR" sz="2400" spc="10" dirty="0">
                <a:cs typeface="Arial"/>
              </a:rPr>
              <a:t>The net effect is called </a:t>
            </a:r>
            <a:r>
              <a:rPr lang="en-US" altLang="ko-KR" sz="2400" spc="10" dirty="0">
                <a:solidFill>
                  <a:srgbClr val="C00000"/>
                </a:solidFill>
                <a:cs typeface="Arial"/>
              </a:rPr>
              <a:t>polarization</a:t>
            </a:r>
            <a:r>
              <a:rPr lang="en-US" altLang="ko-KR" sz="2400" spc="10" dirty="0">
                <a:cs typeface="Arial"/>
              </a:rPr>
              <a:t> of the material</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103</a:t>
            </a:fld>
            <a:endParaRPr lang="ko-KR" altLang="en-US"/>
          </a:p>
        </p:txBody>
      </p:sp>
    </p:spTree>
    <p:extLst>
      <p:ext uri="{BB962C8B-B14F-4D97-AF65-F5344CB8AC3E}">
        <p14:creationId xmlns:p14="http://schemas.microsoft.com/office/powerpoint/2010/main" val="2650741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2403222" cy="523220"/>
          </a:xfrm>
          <a:prstGeom prst="rect">
            <a:avLst/>
          </a:prstGeom>
        </p:spPr>
        <p:txBody>
          <a:bodyPr wrap="none">
            <a:spAutoFit/>
          </a:bodyPr>
          <a:lstStyle/>
          <a:p>
            <a:r>
              <a:rPr lang="en-US" altLang="ko-KR" sz="2800" b="1" dirty="0"/>
              <a:t>Electric Dipole </a:t>
            </a:r>
          </a:p>
        </p:txBody>
      </p:sp>
      <mc:AlternateContent xmlns:mc="http://schemas.openxmlformats.org/markup-compatibility/2006" xmlns:a14="http://schemas.microsoft.com/office/drawing/2010/main">
        <mc:Choice Requires="a14">
          <p:sp>
            <p:nvSpPr>
              <p:cNvPr id="7" name="직사각형 6"/>
              <p:cNvSpPr/>
              <p:nvPr/>
            </p:nvSpPr>
            <p:spPr>
              <a:xfrm>
                <a:off x="409515" y="890487"/>
                <a:ext cx="8261735" cy="5871992"/>
              </a:xfrm>
              <a:prstGeom prst="rect">
                <a:avLst/>
              </a:prstGeom>
            </p:spPr>
            <p:txBody>
              <a:bodyPr wrap="square">
                <a:spAutoFit/>
              </a:bodyPr>
              <a:lstStyle/>
              <a:p>
                <a:pPr marL="360000" marR="5080" indent="-360000">
                  <a:spcBef>
                    <a:spcPts val="600"/>
                  </a:spcBef>
                  <a:buFont typeface="Arial" panose="020B0604020202020204" pitchFamily="34" charset="0"/>
                  <a:buChar char="•"/>
                </a:pPr>
                <a:r>
                  <a:rPr lang="en-US" altLang="ko-KR" sz="2400" spc="10" dirty="0">
                    <a:cs typeface="Arial"/>
                  </a:rPr>
                  <a:t>An electric dipole: two equal and opposite point charges that are separated by a  distance </a:t>
                </a:r>
                <a14:m>
                  <m:oMath xmlns:m="http://schemas.openxmlformats.org/officeDocument/2006/math">
                    <m:r>
                      <a:rPr lang="ko-KR" altLang="en-US" sz="2400" i="1" spc="10">
                        <a:latin typeface="Cambria Math" panose="02040503050406030204" pitchFamily="18" charset="0"/>
                        <a:ea typeface="Cambria Math" panose="02040503050406030204" pitchFamily="18" charset="0"/>
                        <a:cs typeface="Arial"/>
                      </a:rPr>
                      <m:t>𝛿</m:t>
                    </m:r>
                  </m:oMath>
                </a14:m>
                <a:r>
                  <a:rPr lang="en-US" altLang="ko-KR" sz="2400" spc="10" dirty="0">
                    <a:cs typeface="Arial"/>
                  </a:rPr>
                  <a:t> </a:t>
                </a:r>
              </a:p>
              <a:p>
                <a:pPr marL="360000" marR="5080" indent="-360000">
                  <a:spcBef>
                    <a:spcPts val="600"/>
                  </a:spcBef>
                  <a:buFont typeface="Arial" panose="020B0604020202020204" pitchFamily="34" charset="0"/>
                  <a:buChar char="•"/>
                </a:pPr>
                <a:r>
                  <a:rPr lang="en-US" altLang="ko-KR" sz="2400" spc="10" dirty="0">
                    <a:cs typeface="Arial"/>
                  </a:rPr>
                  <a:t>The resulting dipole moment (</a:t>
                </a:r>
                <a14:m>
                  <m:oMath xmlns:m="http://schemas.openxmlformats.org/officeDocument/2006/math">
                    <m:r>
                      <a:rPr lang="ko-KR" altLang="en-US" sz="2400" i="1" spc="10">
                        <a:latin typeface="Cambria Math" panose="02040503050406030204" pitchFamily="18" charset="0"/>
                        <a:cs typeface="Arial"/>
                      </a:rPr>
                      <m:t>𝜇</m:t>
                    </m:r>
                  </m:oMath>
                </a14:m>
                <a:r>
                  <a:rPr lang="en-US" altLang="ko-KR" sz="2400" spc="10" dirty="0">
                    <a:cs typeface="Arial"/>
                  </a:rPr>
                  <a:t>) is expressed  as </a:t>
                </a:r>
                <a:endParaRPr lang="en-US" altLang="ko-KR" sz="2400" i="1" spc="10" dirty="0">
                  <a:solidFill>
                    <a:srgbClr val="FF0000"/>
                  </a:solidFill>
                  <a:cs typeface="Arial"/>
                </a:endParaRPr>
              </a:p>
              <a:p>
                <a:pPr marR="5080" algn="ctr">
                  <a:spcBef>
                    <a:spcPts val="600"/>
                  </a:spcBef>
                </a:pPr>
                <a14:m>
                  <m:oMath xmlns:m="http://schemas.openxmlformats.org/officeDocument/2006/math">
                    <m:r>
                      <a:rPr lang="ko-KR" altLang="en-US" sz="2400" i="1" spc="10" smtClean="0">
                        <a:solidFill>
                          <a:srgbClr val="C00000"/>
                        </a:solidFill>
                        <a:latin typeface="Cambria Math" panose="02040503050406030204" pitchFamily="18" charset="0"/>
                        <a:cs typeface="Arial"/>
                      </a:rPr>
                      <m:t>𝜇</m:t>
                    </m:r>
                    <m:r>
                      <a:rPr lang="en-US" altLang="ko-KR" sz="2400" b="0" i="1" spc="10" smtClean="0">
                        <a:solidFill>
                          <a:srgbClr val="C00000"/>
                        </a:solidFill>
                        <a:latin typeface="Cambria Math" panose="02040503050406030204" pitchFamily="18" charset="0"/>
                        <a:cs typeface="Arial"/>
                      </a:rPr>
                      <m:t>=</m:t>
                    </m:r>
                    <m:r>
                      <a:rPr lang="en-US" altLang="ko-KR" sz="2400" b="0" i="1" spc="10" smtClean="0">
                        <a:solidFill>
                          <a:srgbClr val="C00000"/>
                        </a:solidFill>
                        <a:latin typeface="Cambria Math" panose="02040503050406030204" pitchFamily="18" charset="0"/>
                        <a:cs typeface="Arial"/>
                      </a:rPr>
                      <m:t>𝑞</m:t>
                    </m:r>
                    <m:r>
                      <a:rPr lang="en-US" altLang="ko-KR" sz="2400" b="0" i="1" spc="10" smtClean="0">
                        <a:solidFill>
                          <a:srgbClr val="C00000"/>
                        </a:solidFill>
                        <a:latin typeface="Cambria Math" panose="02040503050406030204" pitchFamily="18" charset="0"/>
                        <a:ea typeface="Cambria Math" panose="02040503050406030204" pitchFamily="18" charset="0"/>
                        <a:cs typeface="Arial"/>
                      </a:rPr>
                      <m:t>∙</m:t>
                    </m:r>
                    <m:r>
                      <a:rPr lang="ko-KR" altLang="en-US" sz="2400" b="0" i="1" spc="10" smtClean="0">
                        <a:solidFill>
                          <a:srgbClr val="C00000"/>
                        </a:solidFill>
                        <a:latin typeface="Cambria Math" panose="02040503050406030204" pitchFamily="18" charset="0"/>
                        <a:ea typeface="Cambria Math" panose="02040503050406030204" pitchFamily="18" charset="0"/>
                        <a:cs typeface="Arial"/>
                      </a:rPr>
                      <m:t>𝛿</m:t>
                    </m:r>
                  </m:oMath>
                </a14:m>
                <a:r>
                  <a:rPr lang="en-US" altLang="ko-KR" sz="2400" spc="10" dirty="0">
                    <a:solidFill>
                      <a:srgbClr val="C00000"/>
                    </a:solidFill>
                    <a:cs typeface="Arial"/>
                  </a:rPr>
                  <a:t> (C·m)</a:t>
                </a:r>
              </a:p>
              <a:p>
                <a:pPr marL="360000" marR="5080" indent="-360000">
                  <a:spcBef>
                    <a:spcPts val="600"/>
                  </a:spcBef>
                  <a:buFont typeface="Arial" panose="020B0604020202020204" pitchFamily="34" charset="0"/>
                  <a:buChar char="•"/>
                </a:pPr>
                <a:endParaRPr lang="en-US" altLang="ko-KR" sz="2400" spc="10" dirty="0">
                  <a:cs typeface="Arial"/>
                </a:endParaRPr>
              </a:p>
              <a:p>
                <a:pPr marL="360000" marR="5080" indent="-360000">
                  <a:spcBef>
                    <a:spcPts val="600"/>
                  </a:spcBef>
                  <a:buFont typeface="Arial" panose="020B0604020202020204" pitchFamily="34" charset="0"/>
                  <a:buChar char="•"/>
                </a:pPr>
                <a:endParaRPr lang="en-US" altLang="ko-KR" sz="2400" spc="10" dirty="0">
                  <a:cs typeface="Arial"/>
                </a:endParaRPr>
              </a:p>
              <a:p>
                <a:pPr marL="360000" marR="5080" indent="-360000">
                  <a:spcBef>
                    <a:spcPts val="600"/>
                  </a:spcBef>
                  <a:buFont typeface="Arial" panose="020B0604020202020204" pitchFamily="34" charset="0"/>
                  <a:buChar char="•"/>
                </a:pPr>
                <a:endParaRPr lang="en-US" altLang="ko-KR" sz="2400" spc="10" dirty="0">
                  <a:cs typeface="Arial"/>
                </a:endParaRPr>
              </a:p>
              <a:p>
                <a:pPr marL="360000" marR="5080" indent="-360000">
                  <a:spcBef>
                    <a:spcPts val="600"/>
                  </a:spcBef>
                  <a:buFont typeface="Arial" panose="020B0604020202020204" pitchFamily="34" charset="0"/>
                  <a:buChar char="•"/>
                </a:pPr>
                <a:endParaRPr lang="en-US" altLang="ko-KR" sz="2400" spc="10" dirty="0">
                  <a:cs typeface="Arial"/>
                </a:endParaRPr>
              </a:p>
              <a:p>
                <a:pPr marL="360000" marR="5080" indent="-360000">
                  <a:spcBef>
                    <a:spcPts val="600"/>
                  </a:spcBef>
                  <a:buFont typeface="Arial" panose="020B0604020202020204" pitchFamily="34" charset="0"/>
                  <a:buChar char="•"/>
                </a:pPr>
                <a:endParaRPr lang="en-US" altLang="ko-KR" sz="2400" spc="10" dirty="0">
                  <a:cs typeface="Arial"/>
                </a:endParaRPr>
              </a:p>
              <a:p>
                <a:pPr marL="360000" marR="5080" indent="-360000">
                  <a:spcBef>
                    <a:spcPts val="600"/>
                  </a:spcBef>
                  <a:buFont typeface="Arial" panose="020B0604020202020204" pitchFamily="34" charset="0"/>
                  <a:buChar char="•"/>
                </a:pPr>
                <a:r>
                  <a:rPr lang="en-US" altLang="ko-KR" sz="2400" spc="10" dirty="0">
                    <a:cs typeface="Arial"/>
                  </a:rPr>
                  <a:t>Dipole moment: a vector and + </a:t>
                </a:r>
                <a14:m>
                  <m:oMath xmlns:m="http://schemas.openxmlformats.org/officeDocument/2006/math">
                    <m:r>
                      <a:rPr lang="ko-KR" altLang="en-US" sz="2400" i="1" spc="10">
                        <a:latin typeface="Cambria Math" panose="02040503050406030204" pitchFamily="18" charset="0"/>
                        <a:cs typeface="Arial"/>
                      </a:rPr>
                      <m:t>𝜇</m:t>
                    </m:r>
                  </m:oMath>
                </a14:m>
                <a:r>
                  <a:rPr lang="en-US" altLang="ko-KR" sz="2400" spc="10" dirty="0">
                    <a:cs typeface="Arial"/>
                  </a:rPr>
                  <a:t> points from –q to +q charge It has units of C·m.  </a:t>
                </a:r>
              </a:p>
              <a:p>
                <a:pPr marL="360000" marR="5080" indent="-360000">
                  <a:spcBef>
                    <a:spcPts val="600"/>
                  </a:spcBef>
                  <a:buFont typeface="Arial" panose="020B0604020202020204" pitchFamily="34" charset="0"/>
                  <a:buChar char="•"/>
                </a:pPr>
                <a:r>
                  <a:rPr lang="en-US" altLang="ko-KR" sz="2400" spc="10" dirty="0">
                    <a:cs typeface="Arial"/>
                  </a:rPr>
                  <a:t>Total dipole moment per unit volume is defined as </a:t>
                </a:r>
              </a:p>
              <a:p>
                <a:pPr marR="5080" algn="ctr">
                  <a:spcBef>
                    <a:spcPts val="600"/>
                  </a:spcBef>
                </a:pPr>
                <a:r>
                  <a:rPr lang="en-US" altLang="ko-KR" sz="2400" i="1" spc="10" dirty="0">
                    <a:solidFill>
                      <a:srgbClr val="C00000"/>
                    </a:solidFill>
                    <a:cs typeface="Arial"/>
                  </a:rPr>
                  <a:t>Polarization</a:t>
                </a:r>
                <a:r>
                  <a:rPr lang="en-US" altLang="ko-KR" sz="2400" spc="10" dirty="0">
                    <a:solidFill>
                      <a:srgbClr val="C00000"/>
                    </a:solidFill>
                    <a:cs typeface="Arial"/>
                  </a:rPr>
                  <a:t>, </a:t>
                </a:r>
                <a14:m>
                  <m:oMath xmlns:m="http://schemas.openxmlformats.org/officeDocument/2006/math">
                    <m:r>
                      <a:rPr lang="en-US" altLang="ko-KR" sz="2400" b="0" i="1" spc="10" smtClean="0">
                        <a:solidFill>
                          <a:srgbClr val="C00000"/>
                        </a:solidFill>
                        <a:latin typeface="Cambria Math" panose="02040503050406030204" pitchFamily="18" charset="0"/>
                        <a:cs typeface="Arial"/>
                      </a:rPr>
                      <m:t>𝑃</m:t>
                    </m:r>
                    <m:r>
                      <a:rPr lang="en-US" altLang="ko-KR" sz="2400" i="1" spc="10">
                        <a:solidFill>
                          <a:srgbClr val="C00000"/>
                        </a:solidFill>
                        <a:latin typeface="Cambria Math" panose="02040503050406030204" pitchFamily="18" charset="0"/>
                        <a:cs typeface="Arial"/>
                      </a:rPr>
                      <m:t>=</m:t>
                    </m:r>
                    <m:f>
                      <m:fPr>
                        <m:ctrlPr>
                          <a:rPr lang="en-US" altLang="ko-KR" sz="2400" b="0" i="1" spc="10" smtClean="0">
                            <a:solidFill>
                              <a:srgbClr val="C00000"/>
                            </a:solidFill>
                            <a:latin typeface="Cambria Math" panose="02040503050406030204" pitchFamily="18" charset="0"/>
                            <a:cs typeface="Arial"/>
                          </a:rPr>
                        </m:ctrlPr>
                      </m:fPr>
                      <m:num>
                        <m:nary>
                          <m:naryPr>
                            <m:chr m:val="∑"/>
                            <m:subHide m:val="on"/>
                            <m:supHide m:val="on"/>
                            <m:ctrlPr>
                              <a:rPr lang="en-US" altLang="ko-KR" sz="2400" i="1" spc="10" smtClean="0">
                                <a:solidFill>
                                  <a:srgbClr val="C00000"/>
                                </a:solidFill>
                                <a:latin typeface="Cambria Math" panose="02040503050406030204" pitchFamily="18" charset="0"/>
                                <a:cs typeface="Arial"/>
                              </a:rPr>
                            </m:ctrlPr>
                          </m:naryPr>
                          <m:sub/>
                          <m:sup/>
                          <m:e>
                            <m:r>
                              <a:rPr lang="ko-KR" altLang="en-US" sz="2400" i="1" spc="10">
                                <a:solidFill>
                                  <a:srgbClr val="C00000"/>
                                </a:solidFill>
                                <a:latin typeface="Cambria Math" panose="02040503050406030204" pitchFamily="18" charset="0"/>
                                <a:cs typeface="Arial"/>
                              </a:rPr>
                              <m:t>𝜇</m:t>
                            </m:r>
                          </m:e>
                        </m:nary>
                      </m:num>
                      <m:den>
                        <m:r>
                          <a:rPr lang="en-US" altLang="ko-KR" sz="2400" b="0" i="1" spc="10" smtClean="0">
                            <a:solidFill>
                              <a:srgbClr val="C00000"/>
                            </a:solidFill>
                            <a:latin typeface="Cambria Math" panose="02040503050406030204" pitchFamily="18" charset="0"/>
                            <a:cs typeface="Arial"/>
                          </a:rPr>
                          <m:t>𝑉</m:t>
                        </m:r>
                      </m:den>
                    </m:f>
                  </m:oMath>
                </a14:m>
                <a:r>
                  <a:rPr lang="en-US" altLang="ko-KR" sz="2400" spc="10" dirty="0">
                    <a:solidFill>
                      <a:srgbClr val="C00000"/>
                    </a:solidFill>
                    <a:cs typeface="Arial"/>
                  </a:rPr>
                  <a:t> (unit: </a:t>
                </a:r>
                <a14:m>
                  <m:oMath xmlns:m="http://schemas.openxmlformats.org/officeDocument/2006/math">
                    <m:f>
                      <m:fPr>
                        <m:ctrlPr>
                          <a:rPr lang="en-US" altLang="ko-KR" sz="2400" i="1" spc="10" smtClean="0">
                            <a:solidFill>
                              <a:srgbClr val="C00000"/>
                            </a:solidFill>
                            <a:latin typeface="Cambria Math" panose="02040503050406030204" pitchFamily="18" charset="0"/>
                            <a:cs typeface="Arial"/>
                          </a:rPr>
                        </m:ctrlPr>
                      </m:fPr>
                      <m:num>
                        <m:r>
                          <m:rPr>
                            <m:nor/>
                          </m:rPr>
                          <a:rPr lang="en-US" altLang="ko-KR" sz="2400" b="0" i="0" spc="10" dirty="0" smtClean="0">
                            <a:solidFill>
                              <a:srgbClr val="C00000"/>
                            </a:solidFill>
                            <a:cs typeface="Arial"/>
                          </a:rPr>
                          <m:t>C</m:t>
                        </m:r>
                        <m:r>
                          <m:rPr>
                            <m:nor/>
                          </m:rPr>
                          <a:rPr lang="en-US" altLang="ko-KR" sz="2400" spc="10" dirty="0">
                            <a:solidFill>
                              <a:srgbClr val="C00000"/>
                            </a:solidFill>
                            <a:cs typeface="Arial"/>
                          </a:rPr>
                          <m:t>·</m:t>
                        </m:r>
                        <m:r>
                          <m:rPr>
                            <m:nor/>
                          </m:rPr>
                          <a:rPr lang="en-US" altLang="ko-KR" sz="2400" b="0" i="0" spc="10" dirty="0" smtClean="0">
                            <a:solidFill>
                              <a:srgbClr val="C00000"/>
                            </a:solidFill>
                            <a:cs typeface="Arial"/>
                          </a:rPr>
                          <m:t>m</m:t>
                        </m:r>
                      </m:num>
                      <m:den>
                        <m:r>
                          <m:rPr>
                            <m:nor/>
                          </m:rPr>
                          <a:rPr lang="en-US" altLang="ko-KR" sz="2400" spc="10">
                            <a:solidFill>
                              <a:srgbClr val="C00000"/>
                            </a:solidFill>
                            <a:cs typeface="Arial"/>
                          </a:rPr>
                          <m:t>m</m:t>
                        </m:r>
                        <m:r>
                          <a:rPr lang="en-US" altLang="ko-KR" sz="2400" b="0" i="1" spc="10" baseline="30000" smtClean="0">
                            <a:solidFill>
                              <a:srgbClr val="C00000"/>
                            </a:solidFill>
                            <a:latin typeface="Cambria Math" panose="02040503050406030204" pitchFamily="18" charset="0"/>
                            <a:cs typeface="Arial"/>
                          </a:rPr>
                          <m:t>3</m:t>
                        </m:r>
                      </m:den>
                    </m:f>
                  </m:oMath>
                </a14:m>
                <a:r>
                  <a:rPr lang="en-US" altLang="ko-KR" sz="2400" spc="20" dirty="0">
                    <a:solidFill>
                      <a:srgbClr val="C00000"/>
                    </a:solidFill>
                    <a:cs typeface="Arial"/>
                  </a:rPr>
                  <a:t> = C</a:t>
                </a:r>
                <a:r>
                  <a:rPr lang="en-US" altLang="ko-KR" sz="2400" spc="10" dirty="0">
                    <a:solidFill>
                      <a:srgbClr val="C00000"/>
                    </a:solidFill>
                    <a:cs typeface="Arial"/>
                  </a:rPr>
                  <a:t>·</a:t>
                </a:r>
                <a:r>
                  <a:rPr lang="en-US" altLang="ko-KR" sz="2400" spc="20" dirty="0">
                    <a:solidFill>
                      <a:srgbClr val="C00000"/>
                    </a:solidFill>
                    <a:cs typeface="Arial"/>
                  </a:rPr>
                  <a:t>m</a:t>
                </a:r>
                <a:r>
                  <a:rPr lang="en-US" altLang="ko-KR" sz="2400" spc="20" baseline="30000" dirty="0">
                    <a:solidFill>
                      <a:srgbClr val="C00000"/>
                    </a:solidFill>
                    <a:cs typeface="Arial"/>
                  </a:rPr>
                  <a:t>-2</a:t>
                </a:r>
                <a:r>
                  <a:rPr lang="en-US" altLang="ko-KR" sz="2400" spc="30" dirty="0">
                    <a:solidFill>
                      <a:srgbClr val="C00000"/>
                    </a:solidFill>
                    <a:cs typeface="Arial"/>
                  </a:rPr>
                  <a:t>)</a:t>
                </a:r>
                <a:endParaRPr lang="en-US" altLang="ko-KR" sz="2400" spc="10" dirty="0">
                  <a:solidFill>
                    <a:srgbClr val="C00000"/>
                  </a:solidFill>
                  <a:cs typeface="Arial"/>
                </a:endParaRPr>
              </a:p>
            </p:txBody>
          </p:sp>
        </mc:Choice>
        <mc:Fallback xmlns="">
          <p:sp>
            <p:nvSpPr>
              <p:cNvPr id="7" name="직사각형 6"/>
              <p:cNvSpPr>
                <a:spLocks noRot="1" noChangeAspect="1" noMove="1" noResize="1" noEditPoints="1" noAdjustHandles="1" noChangeArrowheads="1" noChangeShapeType="1" noTextEdit="1"/>
              </p:cNvSpPr>
              <p:nvPr/>
            </p:nvSpPr>
            <p:spPr>
              <a:xfrm>
                <a:off x="409515" y="890487"/>
                <a:ext cx="8261735" cy="5871992"/>
              </a:xfrm>
              <a:prstGeom prst="rect">
                <a:avLst/>
              </a:prstGeom>
              <a:blipFill>
                <a:blip r:embed="rId3"/>
                <a:stretch>
                  <a:fillRect l="-959" t="-831" r="-1033" b="-208"/>
                </a:stretch>
              </a:blipFill>
            </p:spPr>
            <p:txBody>
              <a:bodyPr/>
              <a:lstStyle/>
              <a:p>
                <a:r>
                  <a:rPr lang="ko-KR" altLang="en-US">
                    <a:noFill/>
                  </a:rPr>
                  <a:t> </a:t>
                </a:r>
              </a:p>
            </p:txBody>
          </p:sp>
        </mc:Fallback>
      </mc:AlternateContent>
      <p:sp>
        <p:nvSpPr>
          <p:cNvPr id="18" name="object 34"/>
          <p:cNvSpPr/>
          <p:nvPr/>
        </p:nvSpPr>
        <p:spPr>
          <a:xfrm>
            <a:off x="2388299" y="2658453"/>
            <a:ext cx="4397834" cy="1986118"/>
          </a:xfrm>
          <a:prstGeom prst="rect">
            <a:avLst/>
          </a:prstGeom>
          <a:blipFill>
            <a:blip r:embed="rId4" cstate="print"/>
            <a:stretch>
              <a:fillRect/>
            </a:stretch>
          </a:blipFill>
        </p:spPr>
        <p:txBody>
          <a:bodyPr wrap="square" lIns="0" tIns="0" rIns="0" bIns="0" rtlCol="0"/>
          <a:lstStyle/>
          <a:p>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104</a:t>
            </a:fld>
            <a:endParaRPr lang="ko-KR" altLang="en-US"/>
          </a:p>
        </p:txBody>
      </p:sp>
    </p:spTree>
    <p:extLst>
      <p:ext uri="{BB962C8B-B14F-4D97-AF65-F5344CB8AC3E}">
        <p14:creationId xmlns:p14="http://schemas.microsoft.com/office/powerpoint/2010/main" val="22242296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2403222" cy="523220"/>
          </a:xfrm>
          <a:prstGeom prst="rect">
            <a:avLst/>
          </a:prstGeom>
        </p:spPr>
        <p:txBody>
          <a:bodyPr wrap="none">
            <a:spAutoFit/>
          </a:bodyPr>
          <a:lstStyle/>
          <a:p>
            <a:r>
              <a:rPr lang="en-US" altLang="ko-KR" sz="2800" b="1" dirty="0"/>
              <a:t>Electric Dipole </a:t>
            </a:r>
          </a:p>
        </p:txBody>
      </p:sp>
      <p:sp>
        <p:nvSpPr>
          <p:cNvPr id="8" name="직사각형 7"/>
          <p:cNvSpPr/>
          <p:nvPr/>
        </p:nvSpPr>
        <p:spPr>
          <a:xfrm>
            <a:off x="409516" y="1079173"/>
            <a:ext cx="8404284" cy="2015936"/>
          </a:xfrm>
          <a:prstGeom prst="rect">
            <a:avLst/>
          </a:prstGeom>
        </p:spPr>
        <p:txBody>
          <a:bodyPr wrap="square">
            <a:spAutoFit/>
          </a:bodyPr>
          <a:lstStyle/>
          <a:p>
            <a:pPr marL="360000" marR="5080" indent="-360000">
              <a:spcBef>
                <a:spcPts val="600"/>
              </a:spcBef>
              <a:buFont typeface="Arial" panose="020B0604020202020204" pitchFamily="34" charset="0"/>
              <a:buChar char="•"/>
            </a:pPr>
            <a:r>
              <a:rPr lang="en-US" altLang="ko-KR" sz="2400" spc="10" dirty="0">
                <a:cs typeface="Arial"/>
              </a:rPr>
              <a:t>P can be written as  </a:t>
            </a:r>
            <a:r>
              <a:rPr lang="en-US" altLang="ko-KR" sz="2400" spc="10" dirty="0" err="1">
                <a:cs typeface="Arial"/>
              </a:rPr>
              <a:t>N·m</a:t>
            </a:r>
            <a:r>
              <a:rPr lang="en-US" altLang="ko-KR" sz="2400" spc="10" dirty="0">
                <a:cs typeface="Arial"/>
              </a:rPr>
              <a:t> (N:  the number of dipole per unit  volume)</a:t>
            </a:r>
          </a:p>
          <a:p>
            <a:pPr marL="360000" marR="5080" indent="-360000">
              <a:spcBef>
                <a:spcPts val="600"/>
              </a:spcBef>
              <a:buFont typeface="Arial" panose="020B0604020202020204" pitchFamily="34" charset="0"/>
              <a:buChar char="•"/>
            </a:pPr>
            <a:r>
              <a:rPr lang="en-US" altLang="ko-KR" sz="2400" spc="10" dirty="0">
                <a:cs typeface="Arial"/>
              </a:rPr>
              <a:t>P = 0 does not mean that the material does not necessarily have dipole moments  </a:t>
            </a:r>
            <a:r>
              <a:rPr lang="en-US" altLang="ko-KR" sz="2400" spc="10" dirty="0">
                <a:cs typeface="Arial"/>
                <a:sym typeface="Wingdings" panose="05000000000000000000" pitchFamily="2" charset="2"/>
              </a:rPr>
              <a:t> if</a:t>
            </a:r>
            <a:r>
              <a:rPr lang="en-US" altLang="ko-KR" sz="2400" spc="10" dirty="0">
                <a:cs typeface="Arial"/>
              </a:rPr>
              <a:t> vector summation of all the dipole moment is equal to 0, dipoles were randomly  distributed</a:t>
            </a:r>
          </a:p>
        </p:txBody>
      </p:sp>
      <p:sp>
        <p:nvSpPr>
          <p:cNvPr id="7" name="object 31"/>
          <p:cNvSpPr/>
          <p:nvPr/>
        </p:nvSpPr>
        <p:spPr>
          <a:xfrm>
            <a:off x="1184021" y="3351917"/>
            <a:ext cx="6918579" cy="2756783"/>
          </a:xfrm>
          <a:prstGeom prst="rect">
            <a:avLst/>
          </a:prstGeom>
          <a:blipFill>
            <a:blip r:embed="rId3" cstate="print"/>
            <a:srcRect/>
            <a:stretch>
              <a:fillRect l="-5648" t="-11409" r="-1283" b="-30841"/>
            </a:stretch>
          </a:blipFill>
        </p:spPr>
        <p:txBody>
          <a:bodyPr wrap="square" lIns="0" tIns="0" rIns="0" bIns="0" rtlCol="0"/>
          <a:lstStyle/>
          <a:p>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105</a:t>
            </a:fld>
            <a:endParaRPr lang="ko-KR" altLang="en-US"/>
          </a:p>
        </p:txBody>
      </p:sp>
    </p:spTree>
    <p:extLst>
      <p:ext uri="{BB962C8B-B14F-4D97-AF65-F5344CB8AC3E}">
        <p14:creationId xmlns:p14="http://schemas.microsoft.com/office/powerpoint/2010/main" val="36099739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985404" cy="523220"/>
          </a:xfrm>
          <a:prstGeom prst="rect">
            <a:avLst/>
          </a:prstGeom>
        </p:spPr>
        <p:txBody>
          <a:bodyPr wrap="none">
            <a:spAutoFit/>
          </a:bodyPr>
          <a:lstStyle/>
          <a:p>
            <a:r>
              <a:rPr lang="en-US" altLang="ko-KR" sz="2800" b="1" dirty="0"/>
              <a:t>Polarization and Surface Charge </a:t>
            </a:r>
          </a:p>
        </p:txBody>
      </p:sp>
      <p:sp>
        <p:nvSpPr>
          <p:cNvPr id="9" name="object 31"/>
          <p:cNvSpPr/>
          <p:nvPr/>
        </p:nvSpPr>
        <p:spPr>
          <a:xfrm>
            <a:off x="1489284" y="921407"/>
            <a:ext cx="6165432" cy="2687777"/>
          </a:xfrm>
          <a:prstGeom prst="rect">
            <a:avLst/>
          </a:prstGeom>
          <a:blipFill>
            <a:blip r:embed="rId3" cstate="print"/>
            <a:stretch>
              <a:fillRect/>
            </a:stretch>
          </a:blipFill>
        </p:spPr>
        <p:txBody>
          <a:bodyPr wrap="square" lIns="0" tIns="0" rIns="0" bIns="0" rtlCol="0"/>
          <a:lstStyle/>
          <a:p>
            <a:endParaRPr/>
          </a:p>
        </p:txBody>
      </p:sp>
      <mc:AlternateContent xmlns:mc="http://schemas.openxmlformats.org/markup-compatibility/2006" xmlns:a14="http://schemas.microsoft.com/office/drawing/2010/main">
        <mc:Choice Requires="a14">
          <p:sp>
            <p:nvSpPr>
              <p:cNvPr id="2" name="직사각형 1"/>
              <p:cNvSpPr/>
              <p:nvPr/>
            </p:nvSpPr>
            <p:spPr>
              <a:xfrm>
                <a:off x="632151" y="5358510"/>
                <a:ext cx="7775249" cy="1200329"/>
              </a:xfrm>
              <a:prstGeom prst="rect">
                <a:avLst/>
              </a:prstGeom>
            </p:spPr>
            <p:txBody>
              <a:bodyPr wrap="square">
                <a:spAutoFit/>
              </a:bodyPr>
              <a:lstStyle/>
              <a:p>
                <a:pPr marL="298450" marR="7620" indent="-285750" algn="just">
                  <a:spcBef>
                    <a:spcPts val="600"/>
                  </a:spcBef>
                  <a:buFont typeface="Arial" panose="020B0604020202020204" pitchFamily="34" charset="0"/>
                  <a:buChar char="•"/>
                </a:pPr>
                <a:r>
                  <a:rPr lang="en-US" altLang="ko-KR" sz="2400" spc="10" dirty="0">
                    <a:solidFill>
                      <a:srgbClr val="00B050"/>
                    </a:solidFill>
                    <a:cs typeface="Arial"/>
                  </a:rPr>
                  <a:t>number of dipoles (</a:t>
                </a:r>
                <a14:m>
                  <m:oMath xmlns:m="http://schemas.openxmlformats.org/officeDocument/2006/math">
                    <m:nary>
                      <m:naryPr>
                        <m:chr m:val="∑"/>
                        <m:subHide m:val="on"/>
                        <m:supHide m:val="on"/>
                        <m:ctrlPr>
                          <a:rPr lang="en-US" altLang="ko-KR" sz="2400" i="1" spc="10">
                            <a:solidFill>
                              <a:srgbClr val="00B050"/>
                            </a:solidFill>
                            <a:latin typeface="Cambria Math" panose="02040503050406030204" pitchFamily="18" charset="0"/>
                            <a:cs typeface="Arial"/>
                          </a:rPr>
                        </m:ctrlPr>
                      </m:naryPr>
                      <m:sub/>
                      <m:sup/>
                      <m:e>
                        <m:r>
                          <a:rPr lang="ko-KR" altLang="en-US" sz="2400" i="1" spc="10">
                            <a:solidFill>
                              <a:srgbClr val="00B050"/>
                            </a:solidFill>
                            <a:latin typeface="Cambria Math" panose="02040503050406030204" pitchFamily="18" charset="0"/>
                            <a:cs typeface="Arial"/>
                          </a:rPr>
                          <m:t>𝜇</m:t>
                        </m:r>
                        <m:r>
                          <a:rPr lang="en-US" altLang="ko-KR" sz="2400" i="1" spc="10" baseline="-25000">
                            <a:solidFill>
                              <a:srgbClr val="00B050"/>
                            </a:solidFill>
                            <a:latin typeface="Cambria Math" panose="02040503050406030204" pitchFamily="18" charset="0"/>
                            <a:cs typeface="Arial"/>
                          </a:rPr>
                          <m:t>𝑠</m:t>
                        </m:r>
                      </m:e>
                    </m:nary>
                  </m:oMath>
                </a14:m>
                <a:r>
                  <a:rPr lang="en-US" altLang="ko-KR" sz="2400" spc="10" dirty="0">
                    <a:solidFill>
                      <a:srgbClr val="00B050"/>
                    </a:solidFill>
                    <a:cs typeface="Arial"/>
                  </a:rPr>
                  <a:t>) contained within a surface volume </a:t>
                </a:r>
                <a:r>
                  <a:rPr lang="en-US" altLang="ko-KR" sz="2400" spc="15" dirty="0">
                    <a:solidFill>
                      <a:srgbClr val="00B050"/>
                    </a:solidFill>
                    <a:cs typeface="Arial"/>
                  </a:rPr>
                  <a:t>(</a:t>
                </a:r>
                <a14:m>
                  <m:oMath xmlns:m="http://schemas.openxmlformats.org/officeDocument/2006/math">
                    <m:r>
                      <a:rPr lang="en-US" altLang="ko-KR" sz="2400" i="1" spc="10">
                        <a:solidFill>
                          <a:srgbClr val="00B050"/>
                        </a:solidFill>
                        <a:latin typeface="Cambria Math" panose="02040503050406030204" pitchFamily="18" charset="0"/>
                        <a:cs typeface="Arial"/>
                      </a:rPr>
                      <m:t>𝑉</m:t>
                    </m:r>
                    <m:r>
                      <a:rPr lang="en-US" altLang="ko-KR" sz="2400" i="1" spc="10" baseline="-25000">
                        <a:solidFill>
                          <a:srgbClr val="00B050"/>
                        </a:solidFill>
                        <a:latin typeface="Cambria Math" panose="02040503050406030204" pitchFamily="18" charset="0"/>
                        <a:cs typeface="Arial"/>
                      </a:rPr>
                      <m:t>𝑠</m:t>
                    </m:r>
                    <m:r>
                      <a:rPr lang="en-US" altLang="ko-KR" sz="2400" b="0" i="1" spc="10" smtClean="0">
                        <a:solidFill>
                          <a:srgbClr val="00B050"/>
                        </a:solidFill>
                        <a:latin typeface="Cambria Math" panose="02040503050406030204" pitchFamily="18" charset="0"/>
                        <a:cs typeface="Arial"/>
                      </a:rPr>
                      <m:t>=</m:t>
                    </m:r>
                    <m:r>
                      <a:rPr lang="en-US" altLang="ko-KR" sz="2400" i="1" spc="10">
                        <a:solidFill>
                          <a:srgbClr val="00B050"/>
                        </a:solidFill>
                        <a:latin typeface="Cambria Math" panose="02040503050406030204" pitchFamily="18" charset="0"/>
                        <a:cs typeface="Arial"/>
                      </a:rPr>
                      <m:t>𝑑𝑥</m:t>
                    </m:r>
                    <m:r>
                      <a:rPr lang="en-US" altLang="ko-KR" sz="2400" i="1" spc="10">
                        <a:solidFill>
                          <a:srgbClr val="00B050"/>
                        </a:solidFill>
                        <a:latin typeface="Cambria Math" panose="02040503050406030204" pitchFamily="18" charset="0"/>
                        <a:cs typeface="Arial"/>
                      </a:rPr>
                      <m:t>·</m:t>
                    </m:r>
                    <m:r>
                      <a:rPr lang="en-US" altLang="ko-KR" sz="2400" i="1" spc="10">
                        <a:solidFill>
                          <a:srgbClr val="00B050"/>
                        </a:solidFill>
                        <a:latin typeface="Cambria Math" panose="02040503050406030204" pitchFamily="18" charset="0"/>
                        <a:cs typeface="Arial"/>
                      </a:rPr>
                      <m:t>𝐴</m:t>
                    </m:r>
                  </m:oMath>
                </a14:m>
                <a:r>
                  <a:rPr lang="en-US" altLang="ko-KR" sz="2400" spc="15" dirty="0">
                    <a:solidFill>
                      <a:srgbClr val="00B050"/>
                    </a:solidFill>
                    <a:cs typeface="Arial"/>
                  </a:rPr>
                  <a:t>) </a:t>
                </a:r>
                <a:r>
                  <a:rPr lang="en-US" altLang="ko-KR" sz="2400" spc="15" dirty="0">
                    <a:cs typeface="Arial"/>
                  </a:rPr>
                  <a:t>is equal to</a:t>
                </a:r>
                <a:r>
                  <a:rPr lang="en-US" altLang="ko-KR" sz="2400" spc="15" dirty="0">
                    <a:solidFill>
                      <a:srgbClr val="00B050"/>
                    </a:solidFill>
                    <a:cs typeface="Arial"/>
                  </a:rPr>
                  <a:t> </a:t>
                </a:r>
                <a:r>
                  <a:rPr lang="en-US" altLang="ko-KR" sz="2400" spc="15" dirty="0">
                    <a:solidFill>
                      <a:srgbClr val="C00000"/>
                    </a:solidFill>
                    <a:cs typeface="Arial"/>
                  </a:rPr>
                  <a:t>t</a:t>
                </a:r>
                <a:r>
                  <a:rPr lang="en-US" altLang="ko-KR" sz="2400" spc="10" dirty="0">
                    <a:solidFill>
                      <a:srgbClr val="C00000"/>
                    </a:solidFill>
                    <a:cs typeface="Arial"/>
                  </a:rPr>
                  <a:t>he number of charges(</a:t>
                </a:r>
                <a14:m>
                  <m:oMath xmlns:m="http://schemas.openxmlformats.org/officeDocument/2006/math">
                    <m:r>
                      <a:rPr lang="en-US" altLang="ko-KR" sz="2400" i="1" spc="10">
                        <a:solidFill>
                          <a:srgbClr val="C00000"/>
                        </a:solidFill>
                        <a:latin typeface="Cambria Math" panose="02040503050406030204" pitchFamily="18" charset="0"/>
                        <a:cs typeface="Arial"/>
                      </a:rPr>
                      <m:t>𝑛</m:t>
                    </m:r>
                    <m:r>
                      <a:rPr lang="en-US" altLang="ko-KR" sz="2400" i="1" spc="10" baseline="-25000">
                        <a:solidFill>
                          <a:srgbClr val="C00000"/>
                        </a:solidFill>
                        <a:latin typeface="Cambria Math" panose="02040503050406030204" pitchFamily="18" charset="0"/>
                        <a:cs typeface="Arial"/>
                      </a:rPr>
                      <m:t>𝑐</m:t>
                    </m:r>
                  </m:oMath>
                </a14:m>
                <a:r>
                  <a:rPr lang="en-US" altLang="ko-KR" sz="2400" spc="35" dirty="0">
                    <a:solidFill>
                      <a:srgbClr val="C00000"/>
                    </a:solidFill>
                    <a:cs typeface="Arial"/>
                  </a:rPr>
                  <a:t>) </a:t>
                </a:r>
                <a:r>
                  <a:rPr lang="en-US" altLang="ko-KR" sz="2400" spc="10" dirty="0">
                    <a:solidFill>
                      <a:srgbClr val="C00000"/>
                    </a:solidFill>
                    <a:cs typeface="Arial"/>
                  </a:rPr>
                  <a:t>on the surface area </a:t>
                </a:r>
                <a14:m>
                  <m:oMath xmlns:m="http://schemas.openxmlformats.org/officeDocument/2006/math">
                    <m:r>
                      <a:rPr lang="en-US" altLang="ko-KR" sz="2400" i="1" spc="10">
                        <a:solidFill>
                          <a:srgbClr val="C00000"/>
                        </a:solidFill>
                        <a:latin typeface="Cambria Math" panose="02040503050406030204" pitchFamily="18" charset="0"/>
                        <a:cs typeface="Arial"/>
                      </a:rPr>
                      <m:t>𝐴</m:t>
                    </m:r>
                  </m:oMath>
                </a14:m>
                <a:endParaRPr lang="en-US" altLang="ko-KR" sz="2400" dirty="0">
                  <a:solidFill>
                    <a:srgbClr val="00B050"/>
                  </a:solidFill>
                  <a:cs typeface="Times New Roman"/>
                </a:endParaRPr>
              </a:p>
            </p:txBody>
          </p:sp>
        </mc:Choice>
        <mc:Fallback xmlns="">
          <p:sp>
            <p:nvSpPr>
              <p:cNvPr id="2" name="직사각형 1"/>
              <p:cNvSpPr>
                <a:spLocks noRot="1" noChangeAspect="1" noMove="1" noResize="1" noEditPoints="1" noAdjustHandles="1" noChangeArrowheads="1" noChangeShapeType="1" noTextEdit="1"/>
              </p:cNvSpPr>
              <p:nvPr/>
            </p:nvSpPr>
            <p:spPr>
              <a:xfrm>
                <a:off x="632151" y="5358510"/>
                <a:ext cx="7775249" cy="1200329"/>
              </a:xfrm>
              <a:prstGeom prst="rect">
                <a:avLst/>
              </a:prstGeom>
              <a:blipFill>
                <a:blip r:embed="rId4"/>
                <a:stretch>
                  <a:fillRect l="-941" t="-50254" r="-1098" b="-1370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직사각형 2"/>
              <p:cNvSpPr/>
              <p:nvPr/>
            </p:nvSpPr>
            <p:spPr>
              <a:xfrm>
                <a:off x="933705" y="4321449"/>
                <a:ext cx="7181595" cy="640881"/>
              </a:xfrm>
              <a:prstGeom prst="rect">
                <a:avLst/>
              </a:prstGeom>
            </p:spPr>
            <p:txBody>
              <a:bodyPr wrap="square">
                <a:spAutoFit/>
              </a:bodyPr>
              <a:lstStyle/>
              <a:p>
                <a:pPr marL="12700">
                  <a:spcBef>
                    <a:spcPts val="600"/>
                  </a:spcBef>
                </a:pPr>
                <a14:m>
                  <m:oMath xmlns:m="http://schemas.openxmlformats.org/officeDocument/2006/math">
                    <m:r>
                      <a:rPr lang="en-US" altLang="ko-KR" sz="2400" i="1" spc="10" smtClean="0">
                        <a:solidFill>
                          <a:srgbClr val="00B050"/>
                        </a:solidFill>
                        <a:latin typeface="Cambria Math" panose="02040503050406030204" pitchFamily="18" charset="0"/>
                        <a:cs typeface="Arial"/>
                      </a:rPr>
                      <m:t>𝑃</m:t>
                    </m:r>
                    <m:r>
                      <a:rPr lang="en-US" altLang="ko-KR" sz="2400" i="1" spc="10" smtClean="0">
                        <a:solidFill>
                          <a:srgbClr val="00B050"/>
                        </a:solidFill>
                        <a:latin typeface="Cambria Math" panose="02040503050406030204" pitchFamily="18" charset="0"/>
                        <a:cs typeface="Arial"/>
                      </a:rPr>
                      <m:t>=</m:t>
                    </m:r>
                    <m:f>
                      <m:fPr>
                        <m:ctrlPr>
                          <a:rPr lang="en-US" altLang="ko-KR" sz="2400" i="1" spc="10" smtClean="0">
                            <a:solidFill>
                              <a:srgbClr val="00B050"/>
                            </a:solidFill>
                            <a:latin typeface="Cambria Math" panose="02040503050406030204" pitchFamily="18" charset="0"/>
                            <a:cs typeface="Arial"/>
                          </a:rPr>
                        </m:ctrlPr>
                      </m:fPr>
                      <m:num>
                        <m:nary>
                          <m:naryPr>
                            <m:chr m:val="∑"/>
                            <m:subHide m:val="on"/>
                            <m:supHide m:val="on"/>
                            <m:ctrlPr>
                              <a:rPr lang="en-US" altLang="ko-KR" sz="2400" i="1" spc="10">
                                <a:solidFill>
                                  <a:srgbClr val="00B050"/>
                                </a:solidFill>
                                <a:latin typeface="Cambria Math" panose="02040503050406030204" pitchFamily="18" charset="0"/>
                                <a:cs typeface="Arial"/>
                              </a:rPr>
                            </m:ctrlPr>
                          </m:naryPr>
                          <m:sub/>
                          <m:sup/>
                          <m:e>
                            <m:r>
                              <a:rPr lang="ko-KR" altLang="en-US" sz="2400" i="1" spc="10">
                                <a:solidFill>
                                  <a:srgbClr val="00B050"/>
                                </a:solidFill>
                                <a:latin typeface="Cambria Math" panose="02040503050406030204" pitchFamily="18" charset="0"/>
                                <a:cs typeface="Arial"/>
                              </a:rPr>
                              <m:t>𝜇</m:t>
                            </m:r>
                            <m:r>
                              <a:rPr lang="en-US" altLang="ko-KR" sz="2400" i="1" spc="10" baseline="-25000">
                                <a:solidFill>
                                  <a:srgbClr val="00B050"/>
                                </a:solidFill>
                                <a:latin typeface="Cambria Math" panose="02040503050406030204" pitchFamily="18" charset="0"/>
                                <a:cs typeface="Arial"/>
                              </a:rPr>
                              <m:t>𝑠</m:t>
                            </m:r>
                          </m:e>
                        </m:nary>
                      </m:num>
                      <m:den>
                        <m:r>
                          <a:rPr lang="en-US" altLang="ko-KR" sz="2400" i="1" spc="10">
                            <a:solidFill>
                              <a:srgbClr val="00B050"/>
                            </a:solidFill>
                            <a:latin typeface="Cambria Math" panose="02040503050406030204" pitchFamily="18" charset="0"/>
                            <a:cs typeface="Arial"/>
                          </a:rPr>
                          <m:t>𝑉</m:t>
                        </m:r>
                        <m:r>
                          <a:rPr lang="en-US" altLang="ko-KR" sz="2400" i="1" spc="10" baseline="-25000">
                            <a:solidFill>
                              <a:srgbClr val="00B050"/>
                            </a:solidFill>
                            <a:latin typeface="Cambria Math" panose="02040503050406030204" pitchFamily="18" charset="0"/>
                            <a:cs typeface="Arial"/>
                          </a:rPr>
                          <m:t>𝑠</m:t>
                        </m:r>
                      </m:den>
                    </m:f>
                  </m:oMath>
                </a14:m>
                <a:r>
                  <a:rPr lang="en-US" altLang="ko-KR" sz="2400" spc="10" dirty="0">
                    <a:solidFill>
                      <a:schemeClr val="tx1"/>
                    </a:solidFill>
                    <a:cs typeface="Arial"/>
                  </a:rPr>
                  <a:t> </a:t>
                </a:r>
                <a14:m>
                  <m:oMath xmlns:m="http://schemas.openxmlformats.org/officeDocument/2006/math">
                    <m:r>
                      <a:rPr lang="en-US" altLang="ko-KR" sz="2400" b="0" i="0" spc="10" smtClean="0">
                        <a:latin typeface="Cambria Math" panose="02040503050406030204" pitchFamily="18" charset="0"/>
                        <a:cs typeface="Arial"/>
                      </a:rPr>
                      <m:t> </m:t>
                    </m:r>
                    <m:r>
                      <a:rPr lang="en-US" altLang="ko-KR" sz="2400" b="0" i="1" spc="10" smtClean="0">
                        <a:latin typeface="Cambria Math" panose="02040503050406030204" pitchFamily="18" charset="0"/>
                        <a:cs typeface="Arial"/>
                      </a:rPr>
                      <m:t>   </m:t>
                    </m:r>
                    <m:r>
                      <a:rPr lang="en-US" altLang="ko-KR" sz="2400" i="1" spc="10">
                        <a:latin typeface="Cambria Math" panose="02040503050406030204" pitchFamily="18" charset="0"/>
                        <a:cs typeface="Arial"/>
                      </a:rPr>
                      <m:t>→</m:t>
                    </m:r>
                    <m:r>
                      <a:rPr lang="en-US" altLang="ko-KR" sz="2400" b="0" i="1" spc="10" smtClean="0">
                        <a:latin typeface="Cambria Math" panose="02040503050406030204" pitchFamily="18" charset="0"/>
                        <a:cs typeface="Arial"/>
                      </a:rPr>
                      <m:t>    </m:t>
                    </m:r>
                    <m:r>
                      <a:rPr lang="en-US" altLang="ko-KR" sz="2400" i="1" spc="10">
                        <a:latin typeface="Cambria Math" panose="02040503050406030204" pitchFamily="18" charset="0"/>
                        <a:cs typeface="Arial"/>
                      </a:rPr>
                      <m:t>𝑃</m:t>
                    </m:r>
                    <m:r>
                      <a:rPr lang="en-US" altLang="ko-KR" sz="2400" i="1" spc="10">
                        <a:latin typeface="Cambria Math" panose="02040503050406030204" pitchFamily="18" charset="0"/>
                        <a:cs typeface="Arial"/>
                      </a:rPr>
                      <m:t>=</m:t>
                    </m:r>
                    <m:f>
                      <m:fPr>
                        <m:ctrlPr>
                          <a:rPr lang="en-US" altLang="ko-KR" sz="2400" i="1" spc="10">
                            <a:latin typeface="Cambria Math" panose="02040503050406030204" pitchFamily="18" charset="0"/>
                            <a:cs typeface="Arial"/>
                          </a:rPr>
                        </m:ctrlPr>
                      </m:fPr>
                      <m:num>
                        <m:nary>
                          <m:naryPr>
                            <m:chr m:val="∑"/>
                            <m:subHide m:val="on"/>
                            <m:supHide m:val="on"/>
                            <m:ctrlPr>
                              <a:rPr lang="en-US" altLang="ko-KR" sz="2400" i="1" spc="10">
                                <a:latin typeface="Cambria Math" panose="02040503050406030204" pitchFamily="18" charset="0"/>
                                <a:cs typeface="Arial"/>
                              </a:rPr>
                            </m:ctrlPr>
                          </m:naryPr>
                          <m:sub/>
                          <m:sup/>
                          <m:e>
                            <m:r>
                              <a:rPr lang="ko-KR" altLang="en-US" sz="2400" i="1" spc="10">
                                <a:latin typeface="Cambria Math" panose="02040503050406030204" pitchFamily="18" charset="0"/>
                                <a:cs typeface="Arial"/>
                              </a:rPr>
                              <m:t>𝜇</m:t>
                            </m:r>
                            <m:r>
                              <a:rPr lang="en-US" altLang="ko-KR" sz="2400" i="1" spc="10" baseline="-25000">
                                <a:latin typeface="Cambria Math" panose="02040503050406030204" pitchFamily="18" charset="0"/>
                                <a:cs typeface="Arial"/>
                              </a:rPr>
                              <m:t>𝑠</m:t>
                            </m:r>
                          </m:e>
                        </m:nary>
                      </m:num>
                      <m:den>
                        <m:r>
                          <a:rPr lang="en-US" altLang="ko-KR" sz="2400" i="1" spc="10">
                            <a:latin typeface="Cambria Math" panose="02040503050406030204" pitchFamily="18" charset="0"/>
                            <a:cs typeface="Arial"/>
                          </a:rPr>
                          <m:t>𝑉</m:t>
                        </m:r>
                        <m:r>
                          <a:rPr lang="en-US" altLang="ko-KR" sz="2400" i="1" spc="10" baseline="-25000">
                            <a:latin typeface="Cambria Math" panose="02040503050406030204" pitchFamily="18" charset="0"/>
                            <a:cs typeface="Arial"/>
                          </a:rPr>
                          <m:t>𝑠</m:t>
                        </m:r>
                      </m:den>
                    </m:f>
                    <m:r>
                      <m:rPr>
                        <m:nor/>
                      </m:rPr>
                      <a:rPr lang="en-US" altLang="ko-KR" sz="2400" spc="10" dirty="0">
                        <a:cs typeface="Arial"/>
                      </a:rPr>
                      <m:t> = </m:t>
                    </m:r>
                    <m:f>
                      <m:fPr>
                        <m:ctrlPr>
                          <a:rPr lang="en-US" altLang="ko-KR" sz="2400" i="1" spc="10">
                            <a:latin typeface="Cambria Math" panose="02040503050406030204" pitchFamily="18" charset="0"/>
                            <a:cs typeface="Arial"/>
                          </a:rPr>
                        </m:ctrlPr>
                      </m:fPr>
                      <m:num>
                        <m:r>
                          <m:rPr>
                            <m:sty m:val="p"/>
                          </m:rPr>
                          <a:rPr lang="en-US" altLang="ko-KR" sz="2400" spc="10">
                            <a:latin typeface="Cambria Math" panose="02040503050406030204" pitchFamily="18" charset="0"/>
                            <a:cs typeface="Arial"/>
                          </a:rPr>
                          <m:t>dx</m:t>
                        </m:r>
                        <m:nary>
                          <m:naryPr>
                            <m:chr m:val="∑"/>
                            <m:limLoc m:val="subSup"/>
                            <m:supHide m:val="on"/>
                            <m:ctrlPr>
                              <a:rPr lang="en-US" altLang="ko-KR" sz="2400" i="1" spc="10">
                                <a:latin typeface="Cambria Math" panose="02040503050406030204" pitchFamily="18" charset="0"/>
                                <a:cs typeface="Arial"/>
                              </a:rPr>
                            </m:ctrlPr>
                          </m:naryPr>
                          <m:sub>
                            <m:r>
                              <m:rPr>
                                <m:brk m:alnAt="9"/>
                              </m:rPr>
                              <a:rPr lang="en-US" altLang="ko-KR" sz="2400" i="1" spc="10">
                                <a:latin typeface="Cambria Math" panose="02040503050406030204" pitchFamily="18" charset="0"/>
                                <a:cs typeface="Arial"/>
                              </a:rPr>
                              <m:t>𝑠</m:t>
                            </m:r>
                          </m:sub>
                          <m:sup/>
                          <m:e>
                            <m:r>
                              <a:rPr lang="en-US" altLang="ko-KR" sz="2400" i="1" spc="10">
                                <a:latin typeface="Cambria Math" panose="02040503050406030204" pitchFamily="18" charset="0"/>
                                <a:cs typeface="Arial"/>
                              </a:rPr>
                              <m:t>𝑞</m:t>
                            </m:r>
                          </m:e>
                        </m:nary>
                      </m:num>
                      <m:den>
                        <m:r>
                          <a:rPr lang="en-US" altLang="ko-KR" sz="2400" i="1" spc="10">
                            <a:latin typeface="Cambria Math" panose="02040503050406030204" pitchFamily="18" charset="0"/>
                            <a:cs typeface="Arial"/>
                          </a:rPr>
                          <m:t>𝑑𝑥</m:t>
                        </m:r>
                        <m:r>
                          <a:rPr lang="en-US" altLang="ko-KR" sz="2400" i="1" spc="10">
                            <a:latin typeface="Cambria Math" panose="02040503050406030204" pitchFamily="18" charset="0"/>
                            <a:cs typeface="Arial"/>
                          </a:rPr>
                          <m:t>·</m:t>
                        </m:r>
                        <m:r>
                          <a:rPr lang="en-US" altLang="ko-KR" sz="2400" i="1" spc="10">
                            <a:latin typeface="Cambria Math" panose="02040503050406030204" pitchFamily="18" charset="0"/>
                            <a:cs typeface="Arial"/>
                          </a:rPr>
                          <m:t>𝐴</m:t>
                        </m:r>
                      </m:den>
                    </m:f>
                    <m:r>
                      <a:rPr lang="en-US" altLang="ko-KR" sz="2400" i="1" spc="10">
                        <a:latin typeface="Cambria Math" panose="02040503050406030204" pitchFamily="18" charset="0"/>
                        <a:ea typeface="Cambria Math" panose="02040503050406030204" pitchFamily="18" charset="0"/>
                        <a:cs typeface="Arial"/>
                      </a:rPr>
                      <m:t>=</m:t>
                    </m:r>
                    <m:f>
                      <m:fPr>
                        <m:ctrlPr>
                          <a:rPr lang="en-US" altLang="ko-KR" sz="2400" i="1" spc="10">
                            <a:latin typeface="Cambria Math" panose="02040503050406030204" pitchFamily="18" charset="0"/>
                            <a:cs typeface="Arial"/>
                          </a:rPr>
                        </m:ctrlPr>
                      </m:fPr>
                      <m:num>
                        <m:nary>
                          <m:naryPr>
                            <m:chr m:val="∑"/>
                            <m:limLoc m:val="subSup"/>
                            <m:supHide m:val="on"/>
                            <m:ctrlPr>
                              <a:rPr lang="en-US" altLang="ko-KR" sz="2400" i="1" spc="10">
                                <a:latin typeface="Cambria Math" panose="02040503050406030204" pitchFamily="18" charset="0"/>
                                <a:cs typeface="Arial"/>
                              </a:rPr>
                            </m:ctrlPr>
                          </m:naryPr>
                          <m:sub>
                            <m:r>
                              <m:rPr>
                                <m:brk m:alnAt="9"/>
                              </m:rPr>
                              <a:rPr lang="en-US" altLang="ko-KR" sz="2400" i="1" spc="10">
                                <a:latin typeface="Cambria Math" panose="02040503050406030204" pitchFamily="18" charset="0"/>
                                <a:cs typeface="Arial"/>
                              </a:rPr>
                              <m:t>𝑠</m:t>
                            </m:r>
                          </m:sub>
                          <m:sup/>
                          <m:e>
                            <m:r>
                              <a:rPr lang="en-US" altLang="ko-KR" sz="2400" i="1" spc="10">
                                <a:latin typeface="Cambria Math" panose="02040503050406030204" pitchFamily="18" charset="0"/>
                                <a:cs typeface="Arial"/>
                              </a:rPr>
                              <m:t>𝑞</m:t>
                            </m:r>
                          </m:e>
                        </m:nary>
                      </m:num>
                      <m:den>
                        <m:r>
                          <a:rPr lang="en-US" altLang="ko-KR" sz="2400" i="1" spc="10">
                            <a:latin typeface="Cambria Math" panose="02040503050406030204" pitchFamily="18" charset="0"/>
                            <a:cs typeface="Arial"/>
                          </a:rPr>
                          <m:t>𝐴</m:t>
                        </m:r>
                      </m:den>
                    </m:f>
                    <m:r>
                      <a:rPr lang="en-US" altLang="ko-KR" sz="2400" b="0" i="1" spc="10" smtClean="0">
                        <a:latin typeface="Cambria Math" panose="02040503050406030204" pitchFamily="18" charset="0"/>
                        <a:cs typeface="Arial"/>
                      </a:rPr>
                      <m:t>    </m:t>
                    </m:r>
                    <m:r>
                      <a:rPr lang="en-US" altLang="ko-KR" sz="2400" i="1" spc="10">
                        <a:latin typeface="Cambria Math" panose="02040503050406030204" pitchFamily="18" charset="0"/>
                        <a:cs typeface="Arial"/>
                      </a:rPr>
                      <m:t>→</m:t>
                    </m:r>
                    <m:r>
                      <a:rPr lang="en-US" altLang="ko-KR" sz="2400" i="1" spc="10">
                        <a:latin typeface="Cambria Math" panose="02040503050406030204" pitchFamily="18" charset="0"/>
                        <a:ea typeface="Cambria Math" panose="02040503050406030204" pitchFamily="18" charset="0"/>
                        <a:cs typeface="Arial"/>
                      </a:rPr>
                      <m:t>      </m:t>
                    </m:r>
                    <m:r>
                      <a:rPr lang="en-US" altLang="ko-KR" sz="2400" i="1" spc="10" smtClean="0">
                        <a:solidFill>
                          <a:srgbClr val="C00000"/>
                        </a:solidFill>
                        <a:latin typeface="Cambria Math" panose="02040503050406030204" pitchFamily="18" charset="0"/>
                        <a:ea typeface="Cambria Math" panose="02040503050406030204" pitchFamily="18" charset="0"/>
                        <a:cs typeface="Arial"/>
                      </a:rPr>
                      <m:t>𝑃</m:t>
                    </m:r>
                    <m:r>
                      <a:rPr lang="en-US" altLang="ko-KR" sz="2400" i="1" spc="10" smtClean="0">
                        <a:solidFill>
                          <a:srgbClr val="C00000"/>
                        </a:solidFill>
                        <a:latin typeface="Cambria Math" panose="02040503050406030204" pitchFamily="18" charset="0"/>
                        <a:ea typeface="Cambria Math" panose="02040503050406030204" pitchFamily="18" charset="0"/>
                        <a:cs typeface="Arial"/>
                      </a:rPr>
                      <m:t>=</m:t>
                    </m:r>
                    <m:f>
                      <m:fPr>
                        <m:ctrlPr>
                          <a:rPr lang="en-US" altLang="ko-KR" sz="2400" i="1" spc="10">
                            <a:solidFill>
                              <a:srgbClr val="C00000"/>
                            </a:solidFill>
                            <a:latin typeface="Cambria Math" panose="02040503050406030204" pitchFamily="18" charset="0"/>
                            <a:cs typeface="Arial"/>
                          </a:rPr>
                        </m:ctrlPr>
                      </m:fPr>
                      <m:num>
                        <m:r>
                          <a:rPr lang="en-US" altLang="ko-KR" sz="2400" i="1" spc="10">
                            <a:solidFill>
                              <a:srgbClr val="C00000"/>
                            </a:solidFill>
                            <a:latin typeface="Cambria Math" panose="02040503050406030204" pitchFamily="18" charset="0"/>
                            <a:cs typeface="Arial"/>
                          </a:rPr>
                          <m:t>𝑛</m:t>
                        </m:r>
                        <m:r>
                          <a:rPr lang="en-US" altLang="ko-KR" sz="2400" i="1" spc="10" baseline="-25000">
                            <a:solidFill>
                              <a:srgbClr val="C00000"/>
                            </a:solidFill>
                            <a:latin typeface="Cambria Math" panose="02040503050406030204" pitchFamily="18" charset="0"/>
                            <a:cs typeface="Arial"/>
                          </a:rPr>
                          <m:t>𝑐</m:t>
                        </m:r>
                      </m:num>
                      <m:den>
                        <m:r>
                          <a:rPr lang="en-US" altLang="ko-KR" sz="2400" i="1" spc="10">
                            <a:solidFill>
                              <a:srgbClr val="C00000"/>
                            </a:solidFill>
                            <a:latin typeface="Cambria Math" panose="02040503050406030204" pitchFamily="18" charset="0"/>
                            <a:cs typeface="Arial"/>
                          </a:rPr>
                          <m:t>𝐴</m:t>
                        </m:r>
                      </m:den>
                    </m:f>
                  </m:oMath>
                </a14:m>
                <a:endParaRPr lang="en-US" altLang="ko-KR" sz="2400" dirty="0">
                  <a:solidFill>
                    <a:srgbClr val="C00000"/>
                  </a:solidFill>
                  <a:cs typeface="Arial"/>
                </a:endParaRPr>
              </a:p>
            </p:txBody>
          </p:sp>
        </mc:Choice>
        <mc:Fallback xmlns="">
          <p:sp>
            <p:nvSpPr>
              <p:cNvPr id="3" name="직사각형 2"/>
              <p:cNvSpPr>
                <a:spLocks noRot="1" noChangeAspect="1" noMove="1" noResize="1" noEditPoints="1" noAdjustHandles="1" noChangeArrowheads="1" noChangeShapeType="1" noTextEdit="1"/>
              </p:cNvSpPr>
              <p:nvPr/>
            </p:nvSpPr>
            <p:spPr>
              <a:xfrm>
                <a:off x="933705" y="4321449"/>
                <a:ext cx="7181595" cy="640881"/>
              </a:xfrm>
              <a:prstGeom prst="rect">
                <a:avLst/>
              </a:prstGeom>
              <a:blipFill>
                <a:blip r:embed="rId5"/>
                <a:stretch>
                  <a:fillRect b="-381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직사각형 6"/>
              <p:cNvSpPr/>
              <p:nvPr/>
            </p:nvSpPr>
            <p:spPr>
              <a:xfrm>
                <a:off x="5767093" y="3571518"/>
                <a:ext cx="1514848" cy="60439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subSup"/>
                          <m:supHide m:val="on"/>
                          <m:ctrlPr>
                            <a:rPr lang="en-US" altLang="ko-KR" i="1" spc="10" smtClean="0">
                              <a:solidFill>
                                <a:schemeClr val="bg1">
                                  <a:lumMod val="50000"/>
                                </a:schemeClr>
                              </a:solidFill>
                              <a:latin typeface="Cambria Math" panose="02040503050406030204" pitchFamily="18" charset="0"/>
                              <a:cs typeface="Arial"/>
                            </a:rPr>
                          </m:ctrlPr>
                        </m:naryPr>
                        <m:sub>
                          <m:r>
                            <m:rPr>
                              <m:brk m:alnAt="9"/>
                            </m:rPr>
                            <a:rPr lang="en-US" altLang="ko-KR" i="1" spc="10">
                              <a:solidFill>
                                <a:schemeClr val="bg1">
                                  <a:lumMod val="50000"/>
                                </a:schemeClr>
                              </a:solidFill>
                              <a:latin typeface="Cambria Math" panose="02040503050406030204" pitchFamily="18" charset="0"/>
                              <a:cs typeface="Arial"/>
                            </a:rPr>
                            <m:t>𝑠</m:t>
                          </m:r>
                        </m:sub>
                        <m:sup/>
                        <m:e>
                          <m:r>
                            <a:rPr lang="en-US" altLang="ko-KR" i="1" spc="10">
                              <a:solidFill>
                                <a:schemeClr val="bg1">
                                  <a:lumMod val="50000"/>
                                </a:schemeClr>
                              </a:solidFill>
                              <a:latin typeface="Cambria Math" panose="02040503050406030204" pitchFamily="18" charset="0"/>
                              <a:cs typeface="Arial"/>
                            </a:rPr>
                            <m:t>𝑞</m:t>
                          </m:r>
                        </m:e>
                      </m:nary>
                      <m:r>
                        <a:rPr lang="en-US" altLang="ko-KR" b="0" i="1" spc="10" smtClean="0">
                          <a:solidFill>
                            <a:schemeClr val="bg1">
                              <a:lumMod val="50000"/>
                            </a:schemeClr>
                          </a:solidFill>
                          <a:latin typeface="Cambria Math" panose="02040503050406030204" pitchFamily="18" charset="0"/>
                          <a:cs typeface="Arial"/>
                        </a:rPr>
                        <m:t>=</m:t>
                      </m:r>
                      <m:r>
                        <a:rPr lang="en-US" altLang="ko-KR" i="1" spc="10">
                          <a:solidFill>
                            <a:schemeClr val="bg1">
                              <a:lumMod val="50000"/>
                            </a:schemeClr>
                          </a:solidFill>
                          <a:latin typeface="Cambria Math" panose="02040503050406030204" pitchFamily="18" charset="0"/>
                          <a:cs typeface="Arial"/>
                        </a:rPr>
                        <m:t>𝑛</m:t>
                      </m:r>
                      <m:r>
                        <a:rPr lang="en-US" altLang="ko-KR" i="1" spc="10" baseline="-25000">
                          <a:solidFill>
                            <a:schemeClr val="bg1">
                              <a:lumMod val="50000"/>
                            </a:schemeClr>
                          </a:solidFill>
                          <a:latin typeface="Cambria Math" panose="02040503050406030204" pitchFamily="18" charset="0"/>
                          <a:cs typeface="Arial"/>
                        </a:rPr>
                        <m:t>𝑐</m:t>
                      </m:r>
                    </m:oMath>
                  </m:oMathPara>
                </a14:m>
                <a:endParaRPr lang="ko-KR" altLang="en-US" dirty="0">
                  <a:solidFill>
                    <a:schemeClr val="bg1">
                      <a:lumMod val="50000"/>
                    </a:schemeClr>
                  </a:solidFill>
                </a:endParaRPr>
              </a:p>
            </p:txBody>
          </p:sp>
        </mc:Choice>
        <mc:Fallback xmlns="">
          <p:sp>
            <p:nvSpPr>
              <p:cNvPr id="7" name="직사각형 6"/>
              <p:cNvSpPr>
                <a:spLocks noRot="1" noChangeAspect="1" noMove="1" noResize="1" noEditPoints="1" noAdjustHandles="1" noChangeArrowheads="1" noChangeShapeType="1" noTextEdit="1"/>
              </p:cNvSpPr>
              <p:nvPr/>
            </p:nvSpPr>
            <p:spPr>
              <a:xfrm>
                <a:off x="5767093" y="3571518"/>
                <a:ext cx="1514848" cy="604396"/>
              </a:xfrm>
              <a:prstGeom prst="rect">
                <a:avLst/>
              </a:prstGeom>
              <a:blipFill>
                <a:blip r:embed="rId6"/>
                <a:stretch>
                  <a:fillRect/>
                </a:stretch>
              </a:blipFill>
            </p:spPr>
            <p:txBody>
              <a:bodyPr/>
              <a:lstStyle/>
              <a:p>
                <a:r>
                  <a:rPr lang="ko-KR" altLang="en-US">
                    <a:noFill/>
                  </a:rPr>
                  <a:t> </a:t>
                </a:r>
              </a:p>
            </p:txBody>
          </p:sp>
        </mc:Fallback>
      </mc:AlternateContent>
      <p:cxnSp>
        <p:nvCxnSpPr>
          <p:cNvPr id="10" name="직선 화살표 연결선 9"/>
          <p:cNvCxnSpPr>
            <a:stCxn id="7" idx="2"/>
          </p:cNvCxnSpPr>
          <p:nvPr/>
        </p:nvCxnSpPr>
        <p:spPr>
          <a:xfrm>
            <a:off x="6524517" y="4175914"/>
            <a:ext cx="0" cy="30718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106</a:t>
            </a:fld>
            <a:endParaRPr lang="ko-KR" altLang="en-US"/>
          </a:p>
        </p:txBody>
      </p:sp>
    </p:spTree>
    <p:extLst>
      <p:ext uri="{BB962C8B-B14F-4D97-AF65-F5344CB8AC3E}">
        <p14:creationId xmlns:p14="http://schemas.microsoft.com/office/powerpoint/2010/main" val="15566501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1986121" cy="523220"/>
          </a:xfrm>
          <a:prstGeom prst="rect">
            <a:avLst/>
          </a:prstGeom>
        </p:spPr>
        <p:txBody>
          <a:bodyPr wrap="none">
            <a:spAutoFit/>
          </a:bodyPr>
          <a:lstStyle/>
          <a:p>
            <a:r>
              <a:rPr lang="en-US" altLang="ko-KR" sz="2800" b="1" dirty="0"/>
              <a:t>Capacitance</a:t>
            </a:r>
          </a:p>
        </p:txBody>
      </p:sp>
      <mc:AlternateContent xmlns:mc="http://schemas.openxmlformats.org/markup-compatibility/2006" xmlns:a14="http://schemas.microsoft.com/office/drawing/2010/main">
        <mc:Choice Requires="a14">
          <p:sp>
            <p:nvSpPr>
              <p:cNvPr id="8" name="직사각형 7"/>
              <p:cNvSpPr/>
              <p:nvPr/>
            </p:nvSpPr>
            <p:spPr>
              <a:xfrm>
                <a:off x="184726" y="5477916"/>
                <a:ext cx="8774547" cy="1200329"/>
              </a:xfrm>
              <a:prstGeom prst="rect">
                <a:avLst/>
              </a:prstGeom>
            </p:spPr>
            <p:txBody>
              <a:bodyPr wrap="square">
                <a:spAutoFit/>
              </a:bodyPr>
              <a:lstStyle/>
              <a:p>
                <a:pPr marL="342900" indent="-342900">
                  <a:buFont typeface="Arial" panose="020B0604020202020204" pitchFamily="34" charset="0"/>
                  <a:buChar char="•"/>
                </a:pPr>
                <a14:m>
                  <m:oMath xmlns:m="http://schemas.openxmlformats.org/officeDocument/2006/math">
                    <m:r>
                      <a:rPr lang="ko-KR" altLang="en-US" sz="2400" i="1" smtClean="0">
                        <a:solidFill>
                          <a:schemeClr val="tx1"/>
                        </a:solidFill>
                        <a:latin typeface="Cambria Math" panose="02040503050406030204" pitchFamily="18" charset="0"/>
                      </a:rPr>
                      <m:t>𝜀</m:t>
                    </m:r>
                  </m:oMath>
                </a14:m>
                <a:r>
                  <a:rPr lang="en-US" altLang="ko-KR" sz="2400" dirty="0">
                    <a:solidFill>
                      <a:schemeClr val="tx1"/>
                    </a:solidFill>
                  </a:rPr>
                  <a:t>   (permittivity): </a:t>
                </a:r>
                <a14:m>
                  <m:oMath xmlns:m="http://schemas.openxmlformats.org/officeDocument/2006/math">
                    <m:r>
                      <a:rPr lang="ko-KR" altLang="en-US" sz="2400" i="1" spc="5">
                        <a:latin typeface="Cambria Math" panose="02040503050406030204" pitchFamily="18" charset="0"/>
                        <a:cs typeface="Arial"/>
                      </a:rPr>
                      <m:t>𝜀</m:t>
                    </m:r>
                    <m:r>
                      <a:rPr lang="en-US" altLang="ko-KR" sz="2400" i="1" spc="5" baseline="-25000">
                        <a:latin typeface="Cambria Math" panose="02040503050406030204" pitchFamily="18" charset="0"/>
                        <a:cs typeface="Arial"/>
                      </a:rPr>
                      <m:t>0</m:t>
                    </m:r>
                    <m:r>
                      <a:rPr lang="ko-KR" altLang="en-US" sz="2400" i="1" spc="5">
                        <a:latin typeface="Cambria Math" panose="02040503050406030204" pitchFamily="18" charset="0"/>
                        <a:cs typeface="Arial"/>
                      </a:rPr>
                      <m:t>𝜀</m:t>
                    </m:r>
                    <m:r>
                      <a:rPr lang="en-US" altLang="ko-KR" sz="2400" i="1" spc="5" baseline="-25000">
                        <a:latin typeface="Cambria Math" panose="02040503050406030204" pitchFamily="18" charset="0"/>
                        <a:cs typeface="Arial"/>
                      </a:rPr>
                      <m:t>𝑟</m:t>
                    </m:r>
                  </m:oMath>
                </a14:m>
                <a:endParaRPr lang="ko-KR" altLang="en-US" sz="2400" dirty="0">
                  <a:solidFill>
                    <a:schemeClr val="tx1"/>
                  </a:solidFill>
                </a:endParaRPr>
              </a:p>
              <a:p>
                <a:pPr marL="342900" indent="-342900">
                  <a:buFont typeface="Arial" panose="020B0604020202020204" pitchFamily="34" charset="0"/>
                  <a:buChar char="•"/>
                </a:pPr>
                <a14:m>
                  <m:oMath xmlns:m="http://schemas.openxmlformats.org/officeDocument/2006/math">
                    <m:r>
                      <a:rPr lang="ko-KR" altLang="en-US" sz="2400" i="1" spc="5" smtClean="0">
                        <a:latin typeface="Cambria Math" panose="02040503050406030204" pitchFamily="18" charset="0"/>
                        <a:cs typeface="Arial"/>
                      </a:rPr>
                      <m:t>𝜀</m:t>
                    </m:r>
                    <m:r>
                      <a:rPr lang="en-US" altLang="ko-KR" sz="2400" b="0" i="1" spc="5" baseline="-25000" smtClean="0">
                        <a:latin typeface="Cambria Math" panose="02040503050406030204" pitchFamily="18" charset="0"/>
                        <a:cs typeface="Arial"/>
                      </a:rPr>
                      <m:t>0</m:t>
                    </m:r>
                  </m:oMath>
                </a14:m>
                <a:r>
                  <a:rPr lang="en-US" altLang="ko-KR" sz="2400" spc="5" dirty="0">
                    <a:cs typeface="Arial"/>
                  </a:rPr>
                  <a:t> (</a:t>
                </a:r>
                <a:r>
                  <a:rPr lang="en-US" altLang="ko-KR" sz="2400" spc="10" dirty="0">
                    <a:cs typeface="Arial"/>
                  </a:rPr>
                  <a:t>the permittivity of free space )</a:t>
                </a:r>
                <a:r>
                  <a:rPr lang="en-US" altLang="ko-KR" sz="2400" spc="5" dirty="0">
                    <a:cs typeface="Arial"/>
                  </a:rPr>
                  <a:t>: 8</a:t>
                </a:r>
                <a:r>
                  <a:rPr lang="en-US" altLang="ko-KR" sz="2400" spc="20" dirty="0">
                    <a:cs typeface="Arial"/>
                  </a:rPr>
                  <a:t>.85 x 10</a:t>
                </a:r>
                <a:r>
                  <a:rPr lang="en-US" altLang="ko-KR" sz="2400" spc="20" baseline="30000" dirty="0">
                    <a:cs typeface="Arial"/>
                  </a:rPr>
                  <a:t>-12</a:t>
                </a:r>
                <a:r>
                  <a:rPr lang="en-US" altLang="ko-KR" sz="2400" spc="30" baseline="27777" dirty="0">
                    <a:cs typeface="Arial"/>
                  </a:rPr>
                  <a:t> </a:t>
                </a:r>
                <a:r>
                  <a:rPr lang="en-US" altLang="ko-KR" sz="2400" spc="44" baseline="27777" dirty="0">
                    <a:cs typeface="Arial"/>
                  </a:rPr>
                  <a:t> </a:t>
                </a:r>
                <a:r>
                  <a:rPr lang="en-US" altLang="ko-KR" sz="2400" spc="10" dirty="0">
                    <a:cs typeface="Arial"/>
                  </a:rPr>
                  <a:t>F/m</a:t>
                </a:r>
              </a:p>
              <a:p>
                <a:pPr marL="342900" indent="-342900">
                  <a:buFont typeface="Arial" panose="020B0604020202020204" pitchFamily="34" charset="0"/>
                  <a:buChar char="•"/>
                </a:pPr>
                <a14:m>
                  <m:oMath xmlns:m="http://schemas.openxmlformats.org/officeDocument/2006/math">
                    <m:r>
                      <a:rPr lang="ko-KR" altLang="en-US" sz="2400" i="1" spc="5">
                        <a:latin typeface="Cambria Math" panose="02040503050406030204" pitchFamily="18" charset="0"/>
                        <a:cs typeface="Arial"/>
                      </a:rPr>
                      <m:t>𝜀</m:t>
                    </m:r>
                    <m:r>
                      <a:rPr lang="en-US" altLang="ko-KR" sz="2400" b="0" i="1" spc="5" baseline="-25000" smtClean="0">
                        <a:latin typeface="Cambria Math" panose="02040503050406030204" pitchFamily="18" charset="0"/>
                        <a:cs typeface="Arial"/>
                      </a:rPr>
                      <m:t>𝑟</m:t>
                    </m:r>
                  </m:oMath>
                </a14:m>
                <a:r>
                  <a:rPr lang="ko-KR" altLang="en-US" sz="2400" dirty="0"/>
                  <a:t> </a:t>
                </a:r>
                <a:r>
                  <a:rPr lang="en-US" altLang="ko-KR" sz="2400" dirty="0"/>
                  <a:t>(</a:t>
                </a:r>
                <a:r>
                  <a:rPr lang="en-US" altLang="ko-KR" sz="2400" spc="10" dirty="0">
                    <a:cs typeface="Arial"/>
                  </a:rPr>
                  <a:t>relative </a:t>
                </a:r>
                <a:r>
                  <a:rPr lang="en-US" altLang="ko-KR" sz="2400" spc="5" dirty="0">
                    <a:cs typeface="Arial"/>
                  </a:rPr>
                  <a:t>dielectric </a:t>
                </a:r>
                <a:r>
                  <a:rPr lang="en-US" altLang="ko-KR" sz="2400" spc="10" dirty="0">
                    <a:cs typeface="Arial"/>
                  </a:rPr>
                  <a:t>constant</a:t>
                </a:r>
                <a:r>
                  <a:rPr lang="en-US" altLang="ko-KR" sz="2400" dirty="0"/>
                  <a:t>):  &gt; 1       *1 for vacuum (unitless)</a:t>
                </a:r>
                <a:endParaRPr lang="ko-KR" altLang="en-US" sz="2400" dirty="0"/>
              </a:p>
            </p:txBody>
          </p:sp>
        </mc:Choice>
        <mc:Fallback xmlns="">
          <p:sp>
            <p:nvSpPr>
              <p:cNvPr id="8" name="직사각형 7"/>
              <p:cNvSpPr>
                <a:spLocks noRot="1" noChangeAspect="1" noMove="1" noResize="1" noEditPoints="1" noAdjustHandles="1" noChangeArrowheads="1" noChangeShapeType="1" noTextEdit="1"/>
              </p:cNvSpPr>
              <p:nvPr/>
            </p:nvSpPr>
            <p:spPr>
              <a:xfrm>
                <a:off x="184726" y="5477916"/>
                <a:ext cx="8774547" cy="1200329"/>
              </a:xfrm>
              <a:prstGeom prst="rect">
                <a:avLst/>
              </a:prstGeom>
              <a:blipFill>
                <a:blip r:embed="rId3"/>
                <a:stretch>
                  <a:fillRect l="-903" t="-4061" b="-10660"/>
                </a:stretch>
              </a:blipFill>
            </p:spPr>
            <p:txBody>
              <a:bodyPr/>
              <a:lstStyle/>
              <a:p>
                <a:r>
                  <a:rPr lang="ko-KR" altLang="en-US">
                    <a:noFill/>
                  </a:rPr>
                  <a:t> </a:t>
                </a:r>
              </a:p>
            </p:txBody>
          </p:sp>
        </mc:Fallback>
      </mc:AlternateContent>
      <p:sp>
        <p:nvSpPr>
          <p:cNvPr id="18" name="object 31"/>
          <p:cNvSpPr/>
          <p:nvPr/>
        </p:nvSpPr>
        <p:spPr>
          <a:xfrm>
            <a:off x="524178" y="1535371"/>
            <a:ext cx="3207673" cy="1695451"/>
          </a:xfrm>
          <a:prstGeom prst="rect">
            <a:avLst/>
          </a:prstGeom>
          <a:blipFill>
            <a:blip r:embed="rId4" cstate="print"/>
            <a:srcRect/>
            <a:stretch>
              <a:fillRect r="-33304"/>
            </a:stretch>
          </a:blipFill>
        </p:spPr>
        <p:txBody>
          <a:bodyPr wrap="square" lIns="0" tIns="0" rIns="0" bIns="0" rtlCol="0"/>
          <a:lstStyle/>
          <a:p>
            <a:endParaRPr/>
          </a:p>
        </p:txBody>
      </p:sp>
      <p:sp>
        <p:nvSpPr>
          <p:cNvPr id="19" name="object 33"/>
          <p:cNvSpPr/>
          <p:nvPr/>
        </p:nvSpPr>
        <p:spPr>
          <a:xfrm>
            <a:off x="5191284" y="1512902"/>
            <a:ext cx="3207673" cy="1913811"/>
          </a:xfrm>
          <a:prstGeom prst="rect">
            <a:avLst/>
          </a:prstGeom>
          <a:blipFill>
            <a:blip r:embed="rId5" cstate="print"/>
            <a:stretch>
              <a:fillRect/>
            </a:stretch>
          </a:blipFill>
        </p:spPr>
        <p:txBody>
          <a:bodyPr wrap="square" lIns="0" tIns="0" rIns="0" bIns="0" rtlCol="0"/>
          <a:lstStyle/>
          <a:p>
            <a:endParaRPr/>
          </a:p>
        </p:txBody>
      </p:sp>
      <p:sp>
        <p:nvSpPr>
          <p:cNvPr id="20" name="직사각형 19"/>
          <p:cNvSpPr/>
          <p:nvPr/>
        </p:nvSpPr>
        <p:spPr>
          <a:xfrm>
            <a:off x="593588" y="916997"/>
            <a:ext cx="3450881" cy="363113"/>
          </a:xfrm>
          <a:prstGeom prst="rect">
            <a:avLst/>
          </a:prstGeom>
        </p:spPr>
        <p:txBody>
          <a:bodyPr wrap="none">
            <a:spAutoFit/>
          </a:bodyPr>
          <a:lstStyle/>
          <a:p>
            <a:pPr marL="285750" marR="5080" indent="-285750">
              <a:lnSpc>
                <a:spcPct val="101200"/>
              </a:lnSpc>
              <a:buFont typeface="Wingdings" panose="05000000000000000000" pitchFamily="2" charset="2"/>
              <a:buChar char="ü"/>
            </a:pPr>
            <a:r>
              <a:rPr lang="en-US" altLang="ko-KR" dirty="0">
                <a:cs typeface="Arial Black"/>
              </a:rPr>
              <a:t>Parallel plate vacuum  capacitor</a:t>
            </a:r>
          </a:p>
        </p:txBody>
      </p:sp>
      <p:sp>
        <p:nvSpPr>
          <p:cNvPr id="21" name="직사각형 20"/>
          <p:cNvSpPr/>
          <p:nvPr/>
        </p:nvSpPr>
        <p:spPr>
          <a:xfrm>
            <a:off x="4787618" y="916997"/>
            <a:ext cx="4283812" cy="372090"/>
          </a:xfrm>
          <a:prstGeom prst="rect">
            <a:avLst/>
          </a:prstGeom>
        </p:spPr>
        <p:txBody>
          <a:bodyPr wrap="square">
            <a:spAutoFit/>
          </a:bodyPr>
          <a:lstStyle/>
          <a:p>
            <a:pPr marL="285750" marR="5080" indent="-285750">
              <a:lnSpc>
                <a:spcPct val="101200"/>
              </a:lnSpc>
              <a:buFont typeface="Wingdings" panose="05000000000000000000" pitchFamily="2" charset="2"/>
              <a:buChar char="ü"/>
            </a:pPr>
            <a:r>
              <a:rPr lang="en-US" altLang="ko-KR" dirty="0">
                <a:cs typeface="Arial Black"/>
              </a:rPr>
              <a:t>Parallel plate capacitor with a  dielectric</a:t>
            </a:r>
          </a:p>
        </p:txBody>
      </p:sp>
      <p:sp>
        <p:nvSpPr>
          <p:cNvPr id="22" name="TextBox 21"/>
          <p:cNvSpPr txBox="1"/>
          <p:nvPr/>
        </p:nvSpPr>
        <p:spPr>
          <a:xfrm flipH="1">
            <a:off x="4132560" y="2100545"/>
            <a:ext cx="576300" cy="461665"/>
          </a:xfrm>
          <a:prstGeom prst="rect">
            <a:avLst/>
          </a:prstGeom>
          <a:noFill/>
        </p:spPr>
        <p:txBody>
          <a:bodyPr wrap="square" rtlCol="0">
            <a:spAutoFit/>
          </a:bodyPr>
          <a:lstStyle/>
          <a:p>
            <a:r>
              <a:rPr lang="en-US" altLang="ko-KR" sz="2400" dirty="0"/>
              <a:t>VS</a:t>
            </a:r>
            <a:endParaRPr lang="ko-KR" altLang="en-US" sz="2400" dirty="0"/>
          </a:p>
        </p:txBody>
      </p:sp>
      <mc:AlternateContent xmlns:mc="http://schemas.openxmlformats.org/markup-compatibility/2006" xmlns:a14="http://schemas.microsoft.com/office/drawing/2010/main">
        <mc:Choice Requires="a14">
          <p:sp>
            <p:nvSpPr>
              <p:cNvPr id="24" name="TextBox 23"/>
              <p:cNvSpPr txBox="1"/>
              <p:nvPr/>
            </p:nvSpPr>
            <p:spPr>
              <a:xfrm>
                <a:off x="1252605" y="3594337"/>
                <a:ext cx="5161690" cy="518796"/>
              </a:xfrm>
              <a:prstGeom prst="rect">
                <a:avLst/>
              </a:prstGeom>
              <a:noFill/>
            </p:spPr>
            <p:txBody>
              <a:bodyPr wrap="square" rtlCol="0">
                <a:spAutoFit/>
              </a:bodyPr>
              <a:lstStyle/>
              <a:p>
                <a:pPr>
                  <a:spcBef>
                    <a:spcPts val="600"/>
                  </a:spcBef>
                </a:pPr>
                <a14:m>
                  <m:oMath xmlns:m="http://schemas.openxmlformats.org/officeDocument/2006/math">
                    <m:r>
                      <a:rPr lang="en-US" altLang="ko-KR" sz="2400" b="0" i="1" smtClean="0">
                        <a:latin typeface="Cambria Math" panose="02040503050406030204" pitchFamily="18" charset="0"/>
                      </a:rPr>
                      <m:t>𝑄</m:t>
                    </m:r>
                    <m:r>
                      <a:rPr lang="en-US" altLang="ko-KR" sz="2400" b="0" i="1" smtClean="0">
                        <a:latin typeface="Cambria Math" panose="02040503050406030204" pitchFamily="18" charset="0"/>
                      </a:rPr>
                      <m:t>= </m:t>
                    </m:r>
                    <m:nary>
                      <m:naryPr>
                        <m:limLoc m:val="undOvr"/>
                        <m:subHide m:val="on"/>
                        <m:supHide m:val="on"/>
                        <m:ctrlPr>
                          <a:rPr lang="en-US" altLang="ko-KR" sz="2400" b="0" i="1" smtClean="0">
                            <a:latin typeface="Cambria Math" panose="02040503050406030204" pitchFamily="18" charset="0"/>
                          </a:rPr>
                        </m:ctrlPr>
                      </m:naryPr>
                      <m:sub/>
                      <m:sup/>
                      <m:e>
                        <m:r>
                          <a:rPr lang="en-US" altLang="ko-KR" sz="2400" b="0" i="1" smtClean="0">
                            <a:latin typeface="Cambria Math" panose="02040503050406030204" pitchFamily="18" charset="0"/>
                          </a:rPr>
                          <m:t>𝐼</m:t>
                        </m:r>
                        <m:r>
                          <a:rPr lang="en-US" altLang="ko-KR" sz="2400" b="0" i="1" smtClean="0">
                            <a:latin typeface="Cambria Math" panose="02040503050406030204" pitchFamily="18" charset="0"/>
                          </a:rPr>
                          <m:t>·</m:t>
                        </m:r>
                        <m:r>
                          <a:rPr lang="en-US" altLang="ko-KR" sz="2400" b="0" i="1" smtClean="0">
                            <a:latin typeface="Cambria Math" panose="02040503050406030204" pitchFamily="18" charset="0"/>
                          </a:rPr>
                          <m:t>𝑑𝑡</m:t>
                        </m:r>
                      </m:e>
                    </m:nary>
                  </m:oMath>
                </a14:m>
                <a:r>
                  <a:rPr lang="en-US" altLang="ko-KR" sz="2400" dirty="0"/>
                  <a:t> </a:t>
                </a:r>
                <a:r>
                  <a:rPr lang="ko-KR" altLang="en-US" sz="2400" dirty="0"/>
                  <a:t>   </a:t>
                </a:r>
                <a14:m>
                  <m:oMath xmlns:m="http://schemas.openxmlformats.org/officeDocument/2006/math">
                    <m:r>
                      <a:rPr lang="en-US" altLang="ko-KR" sz="2400" b="0" i="0" smtClean="0">
                        <a:latin typeface="Cambria Math" panose="02040503050406030204" pitchFamily="18" charset="0"/>
                      </a:rPr>
                      <m:t> </m:t>
                    </m:r>
                    <m:r>
                      <a:rPr lang="en-US" altLang="ko-KR" sz="2400" i="1">
                        <a:latin typeface="Cambria Math" panose="02040503050406030204" pitchFamily="18" charset="0"/>
                      </a:rPr>
                      <m:t>𝑄</m:t>
                    </m:r>
                    <m:r>
                      <a:rPr lang="en-US" altLang="ko-KR" sz="2400" i="1">
                        <a:latin typeface="Cambria Math" panose="02040503050406030204" pitchFamily="18" charset="0"/>
                      </a:rPr>
                      <m:t>=</m:t>
                    </m:r>
                    <m:r>
                      <a:rPr lang="en-US" altLang="ko-KR" sz="2400" b="0" i="1" smtClean="0">
                        <a:latin typeface="Cambria Math" panose="02040503050406030204" pitchFamily="18" charset="0"/>
                      </a:rPr>
                      <m:t>𝐶𝑉</m:t>
                    </m:r>
                  </m:oMath>
                </a14:m>
                <a:endParaRPr lang="ko-KR" altLang="en-US"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252605" y="3594337"/>
                <a:ext cx="5161690" cy="518796"/>
              </a:xfrm>
              <a:prstGeom prst="rect">
                <a:avLst/>
              </a:prstGeom>
              <a:blipFill>
                <a:blip r:embed="rId6"/>
                <a:stretch>
                  <a:fillRect l="-826" t="-142353" b="-20352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직사각형 1"/>
              <p:cNvSpPr/>
              <p:nvPr/>
            </p:nvSpPr>
            <p:spPr>
              <a:xfrm>
                <a:off x="0" y="4336948"/>
                <a:ext cx="9144000" cy="786177"/>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m:rPr>
                          <m:sty m:val="p"/>
                        </m:rPr>
                        <a:rPr lang="en-US" altLang="ko-KR" sz="2400" smtClean="0">
                          <a:solidFill>
                            <a:srgbClr val="C00000"/>
                          </a:solidFill>
                          <a:latin typeface="Cambria Math" panose="02040503050406030204" pitchFamily="18" charset="0"/>
                        </a:rPr>
                        <m:t>C</m:t>
                      </m:r>
                      <m:r>
                        <a:rPr lang="en-US" altLang="ko-KR" sz="2400" i="1">
                          <a:solidFill>
                            <a:srgbClr val="C00000"/>
                          </a:solidFill>
                          <a:latin typeface="Cambria Math" panose="02040503050406030204" pitchFamily="18" charset="0"/>
                        </a:rPr>
                        <m:t>=</m:t>
                      </m:r>
                      <m:r>
                        <a:rPr lang="ko-KR" altLang="en-US" sz="2400" i="1">
                          <a:solidFill>
                            <a:srgbClr val="C00000"/>
                          </a:solidFill>
                          <a:latin typeface="Cambria Math" panose="02040503050406030204" pitchFamily="18" charset="0"/>
                        </a:rPr>
                        <m:t>𝜀</m:t>
                      </m:r>
                      <m:f>
                        <m:fPr>
                          <m:ctrlPr>
                            <a:rPr lang="en-US" altLang="ko-KR" sz="2400" i="1">
                              <a:solidFill>
                                <a:srgbClr val="C00000"/>
                              </a:solidFill>
                              <a:latin typeface="Cambria Math" panose="02040503050406030204" pitchFamily="18" charset="0"/>
                            </a:rPr>
                          </m:ctrlPr>
                        </m:fPr>
                        <m:num>
                          <m:r>
                            <a:rPr lang="en-US" altLang="ko-KR" sz="2400" i="1">
                              <a:solidFill>
                                <a:srgbClr val="C00000"/>
                              </a:solidFill>
                              <a:latin typeface="Cambria Math" panose="02040503050406030204" pitchFamily="18" charset="0"/>
                            </a:rPr>
                            <m:t>𝐴</m:t>
                          </m:r>
                        </m:num>
                        <m:den>
                          <m:r>
                            <a:rPr lang="en-US" altLang="ko-KR" sz="2400" i="1">
                              <a:solidFill>
                                <a:srgbClr val="C00000"/>
                              </a:solidFill>
                              <a:latin typeface="Cambria Math" panose="02040503050406030204" pitchFamily="18" charset="0"/>
                            </a:rPr>
                            <m:t>𝑑</m:t>
                          </m:r>
                        </m:den>
                      </m:f>
                      <m:r>
                        <a:rPr lang="en-US" altLang="ko-KR" sz="2400" i="1">
                          <a:solidFill>
                            <a:srgbClr val="C00000"/>
                          </a:solidFill>
                          <a:latin typeface="Cambria Math" panose="02040503050406030204" pitchFamily="18" charset="0"/>
                        </a:rPr>
                        <m:t>=</m:t>
                      </m:r>
                      <m:r>
                        <a:rPr lang="ko-KR" altLang="en-US" sz="2400" i="1">
                          <a:solidFill>
                            <a:srgbClr val="C00000"/>
                          </a:solidFill>
                          <a:latin typeface="Cambria Math" panose="02040503050406030204" pitchFamily="18" charset="0"/>
                        </a:rPr>
                        <m:t>𝜀</m:t>
                      </m:r>
                      <m:r>
                        <a:rPr lang="en-US" altLang="ko-KR" sz="2400" i="1" baseline="-25000">
                          <a:solidFill>
                            <a:srgbClr val="C00000"/>
                          </a:solidFill>
                          <a:latin typeface="Cambria Math" panose="02040503050406030204" pitchFamily="18" charset="0"/>
                        </a:rPr>
                        <m:t>0</m:t>
                      </m:r>
                      <m:r>
                        <a:rPr lang="ko-KR" altLang="en-US" sz="2400" i="1">
                          <a:solidFill>
                            <a:srgbClr val="C00000"/>
                          </a:solidFill>
                          <a:latin typeface="Cambria Math" panose="02040503050406030204" pitchFamily="18" charset="0"/>
                        </a:rPr>
                        <m:t>𝜀</m:t>
                      </m:r>
                      <m:r>
                        <a:rPr lang="en-US" altLang="ko-KR" sz="2400" i="1" baseline="-25000">
                          <a:solidFill>
                            <a:srgbClr val="C00000"/>
                          </a:solidFill>
                          <a:latin typeface="Cambria Math" panose="02040503050406030204" pitchFamily="18" charset="0"/>
                        </a:rPr>
                        <m:t>𝑟</m:t>
                      </m:r>
                      <m:f>
                        <m:fPr>
                          <m:ctrlPr>
                            <a:rPr lang="en-US" altLang="ko-KR" sz="2400" i="1">
                              <a:solidFill>
                                <a:srgbClr val="C00000"/>
                              </a:solidFill>
                              <a:latin typeface="Cambria Math" panose="02040503050406030204" pitchFamily="18" charset="0"/>
                            </a:rPr>
                          </m:ctrlPr>
                        </m:fPr>
                        <m:num>
                          <m:r>
                            <a:rPr lang="en-US" altLang="ko-KR" sz="2400" i="1">
                              <a:solidFill>
                                <a:srgbClr val="C00000"/>
                              </a:solidFill>
                              <a:latin typeface="Cambria Math" panose="02040503050406030204" pitchFamily="18" charset="0"/>
                            </a:rPr>
                            <m:t>𝐴</m:t>
                          </m:r>
                        </m:num>
                        <m:den>
                          <m:r>
                            <a:rPr lang="en-US" altLang="ko-KR" sz="2400" i="1">
                              <a:solidFill>
                                <a:srgbClr val="C00000"/>
                              </a:solidFill>
                              <a:latin typeface="Cambria Math" panose="02040503050406030204" pitchFamily="18" charset="0"/>
                            </a:rPr>
                            <m:t>𝑑</m:t>
                          </m:r>
                        </m:den>
                      </m:f>
                    </m:oMath>
                  </m:oMathPara>
                </a14:m>
                <a:endParaRPr lang="ko-KR" altLang="en-US" sz="2400" dirty="0">
                  <a:solidFill>
                    <a:srgbClr val="C00000"/>
                  </a:solidFill>
                </a:endParaRPr>
              </a:p>
            </p:txBody>
          </p:sp>
        </mc:Choice>
        <mc:Fallback xmlns="">
          <p:sp>
            <p:nvSpPr>
              <p:cNvPr id="2" name="직사각형 1"/>
              <p:cNvSpPr>
                <a:spLocks noRot="1" noChangeAspect="1" noMove="1" noResize="1" noEditPoints="1" noAdjustHandles="1" noChangeArrowheads="1" noChangeShapeType="1" noTextEdit="1"/>
              </p:cNvSpPr>
              <p:nvPr/>
            </p:nvSpPr>
            <p:spPr>
              <a:xfrm>
                <a:off x="0" y="4336948"/>
                <a:ext cx="9144000" cy="786177"/>
              </a:xfrm>
              <a:prstGeom prst="rect">
                <a:avLst/>
              </a:prstGeom>
              <a:blipFill>
                <a:blip r:embed="rId7"/>
                <a:stretch>
                  <a:fillRect/>
                </a:stretch>
              </a:blipFill>
            </p:spPr>
            <p:txBody>
              <a:bodyPr/>
              <a:lstStyle/>
              <a:p>
                <a:r>
                  <a:rPr lang="ko-KR" altLang="en-US">
                    <a:noFill/>
                  </a:rPr>
                  <a:t> </a:t>
                </a:r>
              </a:p>
            </p:txBody>
          </p:sp>
        </mc:Fallback>
      </mc:AlternateContent>
      <p:cxnSp>
        <p:nvCxnSpPr>
          <p:cNvPr id="4" name="직선 연결선 3"/>
          <p:cNvCxnSpPr/>
          <p:nvPr/>
        </p:nvCxnSpPr>
        <p:spPr>
          <a:xfrm>
            <a:off x="3141073" y="2430054"/>
            <a:ext cx="5673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6932023" y="2233204"/>
            <a:ext cx="402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107</a:t>
            </a:fld>
            <a:endParaRPr lang="ko-KR" altLang="en-US"/>
          </a:p>
        </p:txBody>
      </p:sp>
    </p:spTree>
    <p:extLst>
      <p:ext uri="{BB962C8B-B14F-4D97-AF65-F5344CB8AC3E}">
        <p14:creationId xmlns:p14="http://schemas.microsoft.com/office/powerpoint/2010/main" val="9657831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298164" cy="523220"/>
          </a:xfrm>
          <a:prstGeom prst="rect">
            <a:avLst/>
          </a:prstGeom>
        </p:spPr>
        <p:txBody>
          <a:bodyPr wrap="none">
            <a:spAutoFit/>
          </a:bodyPr>
          <a:lstStyle/>
          <a:p>
            <a:r>
              <a:rPr lang="en-US" altLang="ko-KR" sz="2800" b="1" dirty="0">
                <a:ea typeface="굴림" panose="020B0600000101010101" pitchFamily="50" charset="-127"/>
              </a:rPr>
              <a:t>Permittivity </a:t>
            </a:r>
            <a:r>
              <a:rPr lang="en-US" altLang="ko-KR" sz="2800" b="1" dirty="0" err="1">
                <a:ea typeface="굴림" panose="020B0600000101010101" pitchFamily="50" charset="-127"/>
              </a:rPr>
              <a:t>vs</a:t>
            </a:r>
            <a:r>
              <a:rPr lang="en-US" altLang="ko-KR" sz="2800" b="1" dirty="0">
                <a:ea typeface="굴림" panose="020B0600000101010101" pitchFamily="50" charset="-127"/>
              </a:rPr>
              <a:t> Conductivity</a:t>
            </a:r>
            <a:endParaRPr lang="en-US" altLang="ko-KR" sz="2800" b="1" dirty="0"/>
          </a:p>
        </p:txBody>
      </p:sp>
      <mc:AlternateContent xmlns:mc="http://schemas.openxmlformats.org/markup-compatibility/2006" xmlns:a14="http://schemas.microsoft.com/office/drawing/2010/main">
        <mc:Choice Requires="a14">
          <p:graphicFrame>
            <p:nvGraphicFramePr>
              <p:cNvPr id="7" name="표 6"/>
              <p:cNvGraphicFramePr>
                <a:graphicFrameLocks noGrp="1"/>
              </p:cNvGraphicFramePr>
              <p:nvPr>
                <p:extLst>
                  <p:ext uri="{D42A27DB-BD31-4B8C-83A1-F6EECF244321}">
                    <p14:modId xmlns:p14="http://schemas.microsoft.com/office/powerpoint/2010/main" val="3518558446"/>
                  </p:ext>
                </p:extLst>
              </p:nvPr>
            </p:nvGraphicFramePr>
            <p:xfrm>
              <a:off x="495402" y="1339078"/>
              <a:ext cx="8131526" cy="4305824"/>
            </p:xfrm>
            <a:graphic>
              <a:graphicData uri="http://schemas.openxmlformats.org/drawingml/2006/table">
                <a:tbl>
                  <a:tblPr/>
                  <a:tblGrid>
                    <a:gridCol w="1478460">
                      <a:extLst>
                        <a:ext uri="{9D8B030D-6E8A-4147-A177-3AD203B41FA5}">
                          <a16:colId xmlns:a16="http://schemas.microsoft.com/office/drawing/2014/main" val="373621124"/>
                        </a:ext>
                      </a:extLst>
                    </a:gridCol>
                    <a:gridCol w="3326533">
                      <a:extLst>
                        <a:ext uri="{9D8B030D-6E8A-4147-A177-3AD203B41FA5}">
                          <a16:colId xmlns:a16="http://schemas.microsoft.com/office/drawing/2014/main" val="1634994781"/>
                        </a:ext>
                      </a:extLst>
                    </a:gridCol>
                    <a:gridCol w="3326533">
                      <a:extLst>
                        <a:ext uri="{9D8B030D-6E8A-4147-A177-3AD203B41FA5}">
                          <a16:colId xmlns:a16="http://schemas.microsoft.com/office/drawing/2014/main" val="2955937051"/>
                        </a:ext>
                      </a:extLst>
                    </a:gridCol>
                  </a:tblGrid>
                  <a:tr h="815216">
                    <a:tc>
                      <a:txBody>
                        <a:bodyPr/>
                        <a:lstStyle/>
                        <a:p>
                          <a:pPr algn="ctr">
                            <a:lnSpc>
                              <a:spcPct val="160000"/>
                            </a:lnSpc>
                          </a:pPr>
                          <a:r>
                            <a:rPr lang="ko-KR" altLang="en-US" sz="2000" b="1" i="0" dirty="0">
                              <a:solidFill>
                                <a:srgbClr val="000000"/>
                              </a:solidFill>
                              <a:effectLst/>
                              <a:latin typeface="+mn-lt"/>
                              <a:ea typeface="굴림" panose="020B0600000101010101" pitchFamily="50" charset="-127"/>
                            </a:rPr>
                            <a:t>구 분</a:t>
                          </a:r>
                          <a:endParaRPr lang="ko-KR" altLang="en-US"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dbl"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en-US" altLang="ko-KR" sz="2000" b="1" i="0" dirty="0">
                              <a:solidFill>
                                <a:srgbClr val="C00000"/>
                              </a:solidFill>
                              <a:effectLst/>
                              <a:latin typeface="+mn-lt"/>
                              <a:ea typeface="굴림" panose="020B0600000101010101" pitchFamily="50" charset="-127"/>
                            </a:rPr>
                            <a:t>Permittivity </a:t>
                          </a:r>
                          <a:r>
                            <a:rPr lang="ko-KR" altLang="en-US" sz="2000" b="1" i="0" dirty="0">
                              <a:solidFill>
                                <a:srgbClr val="C00000"/>
                              </a:solidFill>
                              <a:effectLst/>
                              <a:latin typeface="+mn-lt"/>
                              <a:ea typeface="굴림" panose="020B0600000101010101" pitchFamily="50" charset="-127"/>
                            </a:rPr>
                            <a:t>유 전 율 </a:t>
                          </a:r>
                          <a:r>
                            <a:rPr lang="en-US" altLang="ko-KR" sz="2000" b="1" i="0" dirty="0">
                              <a:solidFill>
                                <a:srgbClr val="C00000"/>
                              </a:solidFill>
                              <a:effectLst/>
                              <a:latin typeface="+mn-lt"/>
                              <a:ea typeface="굴림" panose="020B0600000101010101" pitchFamily="50" charset="-127"/>
                            </a:rPr>
                            <a:t>(</a:t>
                          </a:r>
                          <a:r>
                            <a:rPr lang="el-GR" sz="2000" b="1" i="0" dirty="0">
                              <a:solidFill>
                                <a:srgbClr val="C00000"/>
                              </a:solidFill>
                              <a:effectLst/>
                              <a:latin typeface="+mn-lt"/>
                              <a:ea typeface="돋움" panose="020B0600000101010101" pitchFamily="50" charset="-127"/>
                            </a:rPr>
                            <a:t>ε)</a:t>
                          </a:r>
                          <a:endParaRPr lang="el-GR" sz="2000" i="0" dirty="0">
                            <a:solidFill>
                              <a:srgbClr val="C00000"/>
                            </a:solidFill>
                            <a:effectLst/>
                            <a:latin typeface="+mn-lt"/>
                            <a:ea typeface="굴림" panose="020B0600000101010101" pitchFamily="50" charset="-127"/>
                          </a:endParaRP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dbl"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en-US" altLang="ko-KR" sz="2000" b="1" i="0" dirty="0">
                              <a:solidFill>
                                <a:srgbClr val="000000"/>
                              </a:solidFill>
                              <a:effectLst/>
                              <a:latin typeface="+mn-lt"/>
                              <a:ea typeface="굴림" panose="020B0600000101010101" pitchFamily="50" charset="-127"/>
                            </a:rPr>
                            <a:t>Conductivity</a:t>
                          </a:r>
                          <a:r>
                            <a:rPr lang="ko-KR" altLang="en-US" sz="2000" b="1" i="0" dirty="0">
                              <a:solidFill>
                                <a:srgbClr val="000000"/>
                              </a:solidFill>
                              <a:effectLst/>
                              <a:latin typeface="+mn-lt"/>
                              <a:ea typeface="굴림" panose="020B0600000101010101" pitchFamily="50" charset="-127"/>
                            </a:rPr>
                            <a:t>도 전 율 </a:t>
                          </a:r>
                          <a:r>
                            <a:rPr lang="en-US" altLang="ko-KR" sz="2000" b="1" i="0" dirty="0">
                              <a:solidFill>
                                <a:srgbClr val="000000"/>
                              </a:solidFill>
                              <a:effectLst/>
                              <a:latin typeface="+mn-lt"/>
                              <a:ea typeface="굴림" panose="020B0600000101010101" pitchFamily="50" charset="-127"/>
                            </a:rPr>
                            <a:t>(</a:t>
                          </a:r>
                          <a:r>
                            <a:rPr lang="el-GR" sz="2000" b="1" i="0" dirty="0">
                              <a:solidFill>
                                <a:srgbClr val="000000"/>
                              </a:solidFill>
                              <a:effectLst/>
                              <a:latin typeface="+mn-lt"/>
                              <a:ea typeface="돋움" panose="020B0600000101010101" pitchFamily="50" charset="-127"/>
                            </a:rPr>
                            <a:t>σ)</a:t>
                          </a:r>
                          <a:endParaRPr lang="el-GR"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dbl"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3589341547"/>
                      </a:ext>
                    </a:extLst>
                  </a:tr>
                  <a:tr h="994005">
                    <a:tc>
                      <a:txBody>
                        <a:bodyPr/>
                        <a:lstStyle/>
                        <a:p>
                          <a:pPr algn="ctr">
                            <a:lnSpc>
                              <a:spcPct val="160000"/>
                            </a:lnSpc>
                          </a:pPr>
                          <a:r>
                            <a:rPr lang="ko-KR" altLang="en-US" sz="2000" b="1" i="0">
                              <a:solidFill>
                                <a:srgbClr val="000000"/>
                              </a:solidFill>
                              <a:effectLst/>
                              <a:latin typeface="+mn-lt"/>
                              <a:ea typeface="굴림" panose="020B0600000101010101" pitchFamily="50" charset="-127"/>
                            </a:rPr>
                            <a:t>개 념</a:t>
                          </a:r>
                          <a:endParaRPr lang="ko-KR" altLang="en-US" sz="2000" i="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dbl"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ko-KR" altLang="en-US" sz="2000" i="0" dirty="0">
                              <a:solidFill>
                                <a:srgbClr val="C00000"/>
                              </a:solidFill>
                              <a:effectLst/>
                              <a:latin typeface="+mn-lt"/>
                              <a:ea typeface="굴림" panose="020B0600000101010101" pitchFamily="50" charset="-127"/>
                            </a:rPr>
                            <a:t>전기를 유도할 수 있는 정도</a:t>
                          </a: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dbl"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60000"/>
                            </a:lnSpc>
                          </a:pPr>
                          <a:r>
                            <a:rPr lang="ko-KR" altLang="en-US" sz="2000" i="0" dirty="0">
                              <a:solidFill>
                                <a:srgbClr val="000000"/>
                              </a:solidFill>
                              <a:effectLst/>
                              <a:latin typeface="+mn-lt"/>
                              <a:ea typeface="굴림" panose="020B0600000101010101" pitchFamily="50" charset="-127"/>
                            </a:rPr>
                            <a:t>전기가 흐를 수 있는 정도</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dbl"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627545"/>
                      </a:ext>
                    </a:extLst>
                  </a:tr>
                  <a:tr h="832201">
                    <a:tc>
                      <a:txBody>
                        <a:bodyPr/>
                        <a:lstStyle/>
                        <a:p>
                          <a:pPr algn="ctr">
                            <a:lnSpc>
                              <a:spcPct val="160000"/>
                            </a:lnSpc>
                          </a:pPr>
                          <a:r>
                            <a:rPr lang="ko-KR" altLang="en-US" sz="2000" b="1" i="0">
                              <a:solidFill>
                                <a:srgbClr val="000000"/>
                              </a:solidFill>
                              <a:effectLst/>
                              <a:latin typeface="+mn-lt"/>
                              <a:ea typeface="굴림" panose="020B0600000101010101" pitchFamily="50" charset="-127"/>
                            </a:rPr>
                            <a:t>단 위</a:t>
                          </a:r>
                          <a:endParaRPr lang="ko-KR" altLang="en-US" sz="2000" i="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en-US" sz="2000" i="0" dirty="0">
                              <a:solidFill>
                                <a:srgbClr val="C00000"/>
                              </a:solidFill>
                              <a:effectLst/>
                              <a:latin typeface="+mn-lt"/>
                              <a:ea typeface="굴림" panose="020B0600000101010101" pitchFamily="50" charset="-127"/>
                            </a:rPr>
                            <a:t>F / m</a:t>
                          </a: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60000"/>
                            </a:lnSpc>
                          </a:pPr>
                          <a:r>
                            <a:rPr lang="en-US" sz="2000" i="0" dirty="0">
                              <a:solidFill>
                                <a:srgbClr val="000000"/>
                              </a:solidFill>
                              <a:effectLst/>
                              <a:latin typeface="+mn-lt"/>
                              <a:ea typeface="굴림" panose="020B0600000101010101" pitchFamily="50" charset="-127"/>
                            </a:rPr>
                            <a:t>S /m</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74874"/>
                      </a:ext>
                    </a:extLst>
                  </a:tr>
                  <a:tr h="832201">
                    <a:tc>
                      <a:txBody>
                        <a:bodyPr/>
                        <a:lstStyle/>
                        <a:p>
                          <a:pPr algn="ctr">
                            <a:lnSpc>
                              <a:spcPct val="160000"/>
                            </a:lnSpc>
                          </a:pPr>
                          <a:r>
                            <a:rPr lang="ko-KR" altLang="en-US" sz="2000" b="1" i="0">
                              <a:solidFill>
                                <a:srgbClr val="000000"/>
                              </a:solidFill>
                              <a:effectLst/>
                              <a:latin typeface="+mn-lt"/>
                              <a:ea typeface="굴림" panose="020B0600000101010101" pitchFamily="50" charset="-127"/>
                            </a:rPr>
                            <a:t>매 질</a:t>
                          </a:r>
                          <a:endParaRPr lang="ko-KR" altLang="en-US" sz="2000" i="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ko-KR" altLang="en-US" sz="2000" i="0" dirty="0">
                              <a:solidFill>
                                <a:srgbClr val="C00000"/>
                              </a:solidFill>
                              <a:effectLst/>
                              <a:latin typeface="+mn-lt"/>
                              <a:ea typeface="굴림" panose="020B0600000101010101" pitchFamily="50" charset="-127"/>
                            </a:rPr>
                            <a:t>유전체 </a:t>
                          </a:r>
                          <a:r>
                            <a:rPr lang="en-US" altLang="ko-KR" sz="2000" i="0" dirty="0">
                              <a:solidFill>
                                <a:srgbClr val="C00000"/>
                              </a:solidFill>
                              <a:effectLst/>
                              <a:latin typeface="+mn-lt"/>
                              <a:ea typeface="굴림" panose="020B0600000101010101" pitchFamily="50" charset="-127"/>
                            </a:rPr>
                            <a:t>(</a:t>
                          </a:r>
                          <a14:m>
                            <m:oMath xmlns:m="http://schemas.openxmlformats.org/officeDocument/2006/math">
                              <m:r>
                                <m:rPr>
                                  <m:sty m:val="p"/>
                                </m:rPr>
                                <a:rPr lang="en-US" altLang="ko-KR" sz="2000" b="0" i="0" smtClean="0">
                                  <a:solidFill>
                                    <a:srgbClr val="C00000"/>
                                  </a:solidFill>
                                  <a:latin typeface="Cambria Math" panose="02040503050406030204" pitchFamily="18" charset="0"/>
                                </a:rPr>
                                <m:t>C</m:t>
                              </m:r>
                              <m:r>
                                <a:rPr lang="en-US" altLang="ko-KR" sz="2000" b="0" i="0" smtClean="0">
                                  <a:solidFill>
                                    <a:srgbClr val="C00000"/>
                                  </a:solidFill>
                                  <a:latin typeface="Cambria Math" panose="02040503050406030204" pitchFamily="18" charset="0"/>
                                </a:rPr>
                                <m:t>=</m:t>
                              </m:r>
                              <m:f>
                                <m:fPr>
                                  <m:ctrlPr>
                                    <a:rPr lang="en-US" altLang="ko-KR" sz="2000" b="0" i="1" smtClean="0">
                                      <a:solidFill>
                                        <a:srgbClr val="C00000"/>
                                      </a:solidFill>
                                      <a:latin typeface="Cambria Math" panose="02040503050406030204" pitchFamily="18" charset="0"/>
                                    </a:rPr>
                                  </m:ctrlPr>
                                </m:fPr>
                                <m:num>
                                  <m:r>
                                    <m:rPr>
                                      <m:sty m:val="p"/>
                                    </m:rPr>
                                    <a:rPr lang="ko-KR" altLang="en-US" sz="2000" i="0">
                                      <a:solidFill>
                                        <a:srgbClr val="C00000"/>
                                      </a:solidFill>
                                      <a:latin typeface="Cambria Math" panose="02040503050406030204" pitchFamily="18" charset="0"/>
                                    </a:rPr>
                                    <m:t>ε</m:t>
                                  </m:r>
                                  <m:r>
                                    <m:rPr>
                                      <m:sty m:val="p"/>
                                    </m:rPr>
                                    <a:rPr lang="en-US" altLang="ko-KR" sz="2000" b="0" i="0" smtClean="0">
                                      <a:solidFill>
                                        <a:srgbClr val="C00000"/>
                                      </a:solidFill>
                                      <a:latin typeface="Cambria Math" panose="02040503050406030204" pitchFamily="18" charset="0"/>
                                    </a:rPr>
                                    <m:t>A</m:t>
                                  </m:r>
                                </m:num>
                                <m:den>
                                  <m:r>
                                    <m:rPr>
                                      <m:sty m:val="p"/>
                                    </m:rPr>
                                    <a:rPr lang="en-US" altLang="ko-KR" sz="2000" b="0" i="0" smtClean="0">
                                      <a:solidFill>
                                        <a:srgbClr val="C00000"/>
                                      </a:solidFill>
                                      <a:latin typeface="Cambria Math" panose="02040503050406030204" pitchFamily="18" charset="0"/>
                                    </a:rPr>
                                    <m:t>d</m:t>
                                  </m:r>
                                </m:den>
                              </m:f>
                            </m:oMath>
                          </a14:m>
                          <a:r>
                            <a:rPr lang="en-US" altLang="ko-KR" sz="2000" i="0" dirty="0">
                              <a:solidFill>
                                <a:srgbClr val="C00000"/>
                              </a:solidFill>
                              <a:effectLst/>
                              <a:latin typeface="+mn-lt"/>
                              <a:ea typeface="굴림" panose="020B0600000101010101" pitchFamily="50" charset="-127"/>
                            </a:rPr>
                            <a:t>)</a:t>
                          </a:r>
                          <a:endParaRPr lang="ko-KR" altLang="en-US" sz="2000" i="0" dirty="0">
                            <a:solidFill>
                              <a:srgbClr val="C00000"/>
                            </a:solidFill>
                            <a:effectLst/>
                            <a:latin typeface="+mn-lt"/>
                            <a:ea typeface="굴림" panose="020B0600000101010101" pitchFamily="50" charset="-127"/>
                          </a:endParaRP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60000"/>
                            </a:lnSpc>
                          </a:pPr>
                          <a:r>
                            <a:rPr lang="ko-KR" altLang="en-US" sz="2000" i="0" dirty="0">
                              <a:solidFill>
                                <a:srgbClr val="000000"/>
                              </a:solidFill>
                              <a:effectLst/>
                              <a:latin typeface="+mn-lt"/>
                              <a:ea typeface="굴림" panose="020B0600000101010101" pitchFamily="50" charset="-127"/>
                            </a:rPr>
                            <a:t>도체 </a:t>
                          </a:r>
                          <a:r>
                            <a:rPr lang="en-US" altLang="ko-KR" sz="2000" i="0" dirty="0">
                              <a:solidFill>
                                <a:srgbClr val="000000"/>
                              </a:solidFill>
                              <a:effectLst/>
                              <a:latin typeface="+mn-lt"/>
                              <a:ea typeface="굴림" panose="020B0600000101010101" pitchFamily="50" charset="-127"/>
                            </a:rPr>
                            <a:t>(</a:t>
                          </a:r>
                          <a14:m>
                            <m:oMath xmlns:m="http://schemas.openxmlformats.org/officeDocument/2006/math">
                              <m:r>
                                <m:rPr>
                                  <m:sty m:val="p"/>
                                </m:rPr>
                                <a:rPr lang="en-US" altLang="ko-KR" sz="2000" b="0" i="0" smtClean="0">
                                  <a:latin typeface="Cambria Math" panose="02040503050406030204" pitchFamily="18" charset="0"/>
                                </a:rPr>
                                <m:t>G</m:t>
                              </m:r>
                              <m:r>
                                <a:rPr lang="en-US" altLang="ko-KR" sz="2000" b="0" i="0" smtClean="0">
                                  <a:latin typeface="Cambria Math" panose="02040503050406030204" pitchFamily="18" charset="0"/>
                                </a:rPr>
                                <m:t>=</m:t>
                              </m:r>
                              <m:f>
                                <m:fPr>
                                  <m:ctrlPr>
                                    <a:rPr lang="en-US" altLang="ko-KR" sz="2000" b="0" i="1" smtClean="0">
                                      <a:latin typeface="Cambria Math" panose="02040503050406030204" pitchFamily="18" charset="0"/>
                                    </a:rPr>
                                  </m:ctrlPr>
                                </m:fPr>
                                <m:num>
                                  <m:r>
                                    <m:rPr>
                                      <m:sty m:val="p"/>
                                    </m:rPr>
                                    <a:rPr lang="el-GR" altLang="ko-KR" sz="2000" b="0" i="0" smtClean="0">
                                      <a:latin typeface="Cambria Math" panose="02040503050406030204" pitchFamily="18" charset="0"/>
                                    </a:rPr>
                                    <m:t>σ</m:t>
                                  </m:r>
                                  <m:r>
                                    <m:rPr>
                                      <m:sty m:val="p"/>
                                    </m:rPr>
                                    <a:rPr lang="en-US" altLang="ko-KR" sz="2000" b="0" i="0" smtClean="0">
                                      <a:latin typeface="Cambria Math" panose="02040503050406030204" pitchFamily="18" charset="0"/>
                                    </a:rPr>
                                    <m:t>A</m:t>
                                  </m:r>
                                </m:num>
                                <m:den>
                                  <m:r>
                                    <m:rPr>
                                      <m:sty m:val="p"/>
                                    </m:rPr>
                                    <a:rPr lang="en-US" altLang="ko-KR" sz="2000" b="0" i="0" smtClean="0">
                                      <a:latin typeface="Cambria Math" panose="02040503050406030204" pitchFamily="18" charset="0"/>
                                    </a:rPr>
                                    <m:t>l</m:t>
                                  </m:r>
                                </m:den>
                              </m:f>
                              <m:r>
                                <a:rPr lang="en-US" altLang="ko-KR" sz="2000" b="0" i="0" smtClean="0">
                                  <a:latin typeface="Cambria Math" panose="02040503050406030204" pitchFamily="18" charset="0"/>
                                </a:rPr>
                                <m:t>) </m:t>
                              </m:r>
                            </m:oMath>
                          </a14:m>
                          <a:endParaRPr lang="ko-KR" altLang="en-US"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486951"/>
                      </a:ext>
                    </a:extLst>
                  </a:tr>
                  <a:tr h="832201">
                    <a:tc>
                      <a:txBody>
                        <a:bodyPr/>
                        <a:lstStyle/>
                        <a:p>
                          <a:pPr algn="ctr">
                            <a:lnSpc>
                              <a:spcPct val="160000"/>
                            </a:lnSpc>
                          </a:pPr>
                          <a:r>
                            <a:rPr lang="ko-KR" altLang="en-US" sz="2000" b="1" i="0" dirty="0">
                              <a:solidFill>
                                <a:srgbClr val="000000"/>
                              </a:solidFill>
                              <a:effectLst/>
                              <a:latin typeface="+mn-lt"/>
                              <a:ea typeface="굴림" panose="020B0600000101010101" pitchFamily="50" charset="-127"/>
                            </a:rPr>
                            <a:t>밀 도</a:t>
                          </a:r>
                          <a:endParaRPr lang="ko-KR" altLang="en-US"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50000"/>
                            </a:lnSpc>
                          </a:pPr>
                          <a:r>
                            <a:rPr lang="ko-KR" altLang="en-US" sz="2000" i="0" dirty="0" err="1">
                              <a:solidFill>
                                <a:srgbClr val="C00000"/>
                              </a:solidFill>
                              <a:effectLst/>
                              <a:latin typeface="+mn-lt"/>
                              <a:ea typeface="굴림" panose="020B0600000101010101" pitchFamily="50" charset="-127"/>
                            </a:rPr>
                            <a:t>전속밀도</a:t>
                          </a:r>
                          <a:r>
                            <a:rPr lang="ko-KR" altLang="en-US" sz="2000" i="0" dirty="0">
                              <a:solidFill>
                                <a:srgbClr val="C00000"/>
                              </a:solidFill>
                              <a:effectLst/>
                              <a:latin typeface="+mn-lt"/>
                              <a:ea typeface="굴림" panose="020B0600000101010101" pitchFamily="50" charset="-127"/>
                            </a:rPr>
                            <a:t> </a:t>
                          </a:r>
                          <a:r>
                            <a:rPr lang="en-US" altLang="ko-KR" sz="2000" i="0" dirty="0">
                              <a:solidFill>
                                <a:srgbClr val="C00000"/>
                              </a:solidFill>
                              <a:effectLst/>
                              <a:latin typeface="+mn-lt"/>
                              <a:ea typeface="굴림" panose="020B0600000101010101" pitchFamily="50" charset="-127"/>
                            </a:rPr>
                            <a:t>(</a:t>
                          </a:r>
                          <a:r>
                            <a:rPr lang="en-US" sz="2000" i="0" dirty="0">
                              <a:solidFill>
                                <a:srgbClr val="C00000"/>
                              </a:solidFill>
                              <a:effectLst/>
                              <a:latin typeface="+mn-lt"/>
                              <a:ea typeface="굴림" panose="020B0600000101010101" pitchFamily="50" charset="-127"/>
                            </a:rPr>
                            <a:t>D = </a:t>
                          </a:r>
                          <a:r>
                            <a:rPr lang="el-GR" sz="2000" i="0" dirty="0">
                              <a:solidFill>
                                <a:srgbClr val="C00000"/>
                              </a:solidFill>
                              <a:effectLst/>
                              <a:latin typeface="+mn-lt"/>
                              <a:ea typeface="굴림" panose="020B0600000101010101" pitchFamily="50" charset="-127"/>
                            </a:rPr>
                            <a:t>ε</a:t>
                          </a:r>
                          <a:r>
                            <a:rPr lang="en-US" sz="2000" i="0" dirty="0">
                              <a:solidFill>
                                <a:srgbClr val="C00000"/>
                              </a:solidFill>
                              <a:effectLst/>
                              <a:latin typeface="+mn-lt"/>
                              <a:ea typeface="굴림" panose="020B0600000101010101" pitchFamily="50" charset="-127"/>
                            </a:rPr>
                            <a:t>E)</a:t>
                          </a: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50000"/>
                            </a:lnSpc>
                          </a:pPr>
                          <a:r>
                            <a:rPr lang="ko-KR" altLang="en-US" sz="2000" i="0" dirty="0">
                              <a:solidFill>
                                <a:srgbClr val="000000"/>
                              </a:solidFill>
                              <a:effectLst/>
                              <a:latin typeface="+mn-lt"/>
                              <a:ea typeface="굴림" panose="020B0600000101010101" pitchFamily="50" charset="-127"/>
                            </a:rPr>
                            <a:t>전류밀도 </a:t>
                          </a:r>
                          <a:r>
                            <a:rPr lang="en-US" altLang="ko-KR" sz="2000" i="0" dirty="0">
                              <a:solidFill>
                                <a:srgbClr val="000000"/>
                              </a:solidFill>
                              <a:effectLst/>
                              <a:latin typeface="+mn-lt"/>
                              <a:ea typeface="굴림" panose="020B0600000101010101" pitchFamily="50" charset="-127"/>
                            </a:rPr>
                            <a:t>(</a:t>
                          </a:r>
                          <a:r>
                            <a:rPr lang="en-US" sz="2000" i="0" dirty="0">
                              <a:solidFill>
                                <a:srgbClr val="000000"/>
                              </a:solidFill>
                              <a:effectLst/>
                              <a:latin typeface="+mn-lt"/>
                              <a:ea typeface="굴림" panose="020B0600000101010101" pitchFamily="50" charset="-127"/>
                            </a:rPr>
                            <a:t>J = </a:t>
                          </a:r>
                          <a:r>
                            <a:rPr lang="el-GR" sz="2000" i="0" dirty="0">
                              <a:solidFill>
                                <a:srgbClr val="000000"/>
                              </a:solidFill>
                              <a:effectLst/>
                              <a:latin typeface="+mn-lt"/>
                              <a:ea typeface="굴림" panose="020B0600000101010101" pitchFamily="50" charset="-127"/>
                            </a:rPr>
                            <a:t>σ</a:t>
                          </a:r>
                          <a:r>
                            <a:rPr lang="en-US" sz="2000" i="0" dirty="0">
                              <a:solidFill>
                                <a:srgbClr val="000000"/>
                              </a:solidFill>
                              <a:effectLst/>
                              <a:latin typeface="+mn-lt"/>
                              <a:ea typeface="굴림" panose="020B0600000101010101" pitchFamily="50" charset="-127"/>
                            </a:rPr>
                            <a:t>E)</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35728"/>
                      </a:ext>
                    </a:extLst>
                  </a:tr>
                </a:tbl>
              </a:graphicData>
            </a:graphic>
          </p:graphicFrame>
        </mc:Choice>
        <mc:Fallback xmlns="">
          <p:graphicFrame>
            <p:nvGraphicFramePr>
              <p:cNvPr id="7" name="표 6"/>
              <p:cNvGraphicFramePr>
                <a:graphicFrameLocks noGrp="1"/>
              </p:cNvGraphicFramePr>
              <p:nvPr>
                <p:extLst>
                  <p:ext uri="{D42A27DB-BD31-4B8C-83A1-F6EECF244321}">
                    <p14:modId xmlns:p14="http://schemas.microsoft.com/office/powerpoint/2010/main" val="3518558446"/>
                  </p:ext>
                </p:extLst>
              </p:nvPr>
            </p:nvGraphicFramePr>
            <p:xfrm>
              <a:off x="495402" y="1339078"/>
              <a:ext cx="8131526" cy="4305824"/>
            </p:xfrm>
            <a:graphic>
              <a:graphicData uri="http://schemas.openxmlformats.org/drawingml/2006/table">
                <a:tbl>
                  <a:tblPr/>
                  <a:tblGrid>
                    <a:gridCol w="1478460">
                      <a:extLst>
                        <a:ext uri="{9D8B030D-6E8A-4147-A177-3AD203B41FA5}">
                          <a16:colId xmlns:a16="http://schemas.microsoft.com/office/drawing/2014/main" val="373621124"/>
                        </a:ext>
                      </a:extLst>
                    </a:gridCol>
                    <a:gridCol w="3326533">
                      <a:extLst>
                        <a:ext uri="{9D8B030D-6E8A-4147-A177-3AD203B41FA5}">
                          <a16:colId xmlns:a16="http://schemas.microsoft.com/office/drawing/2014/main" val="1634994781"/>
                        </a:ext>
                      </a:extLst>
                    </a:gridCol>
                    <a:gridCol w="3326533">
                      <a:extLst>
                        <a:ext uri="{9D8B030D-6E8A-4147-A177-3AD203B41FA5}">
                          <a16:colId xmlns:a16="http://schemas.microsoft.com/office/drawing/2014/main" val="2955937051"/>
                        </a:ext>
                      </a:extLst>
                    </a:gridCol>
                  </a:tblGrid>
                  <a:tr h="815216">
                    <a:tc>
                      <a:txBody>
                        <a:bodyPr/>
                        <a:lstStyle/>
                        <a:p>
                          <a:pPr algn="ctr">
                            <a:lnSpc>
                              <a:spcPct val="160000"/>
                            </a:lnSpc>
                          </a:pPr>
                          <a:r>
                            <a:rPr lang="ko-KR" altLang="en-US" sz="2000" b="1" i="0" dirty="0">
                              <a:solidFill>
                                <a:srgbClr val="000000"/>
                              </a:solidFill>
                              <a:effectLst/>
                              <a:latin typeface="+mn-lt"/>
                              <a:ea typeface="굴림" panose="020B0600000101010101" pitchFamily="50" charset="-127"/>
                            </a:rPr>
                            <a:t>구 분</a:t>
                          </a:r>
                          <a:endParaRPr lang="ko-KR" altLang="en-US"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dbl"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en-US" altLang="ko-KR" sz="2000" b="1" i="0" dirty="0">
                              <a:solidFill>
                                <a:srgbClr val="C00000"/>
                              </a:solidFill>
                              <a:effectLst/>
                              <a:latin typeface="+mn-lt"/>
                              <a:ea typeface="굴림" panose="020B0600000101010101" pitchFamily="50" charset="-127"/>
                            </a:rPr>
                            <a:t>Permittivity </a:t>
                          </a:r>
                          <a:r>
                            <a:rPr lang="ko-KR" altLang="en-US" sz="2000" b="1" i="0" dirty="0">
                              <a:solidFill>
                                <a:srgbClr val="C00000"/>
                              </a:solidFill>
                              <a:effectLst/>
                              <a:latin typeface="+mn-lt"/>
                              <a:ea typeface="굴림" panose="020B0600000101010101" pitchFamily="50" charset="-127"/>
                            </a:rPr>
                            <a:t>유 전 율 </a:t>
                          </a:r>
                          <a:r>
                            <a:rPr lang="en-US" altLang="ko-KR" sz="2000" b="1" i="0" dirty="0">
                              <a:solidFill>
                                <a:srgbClr val="C00000"/>
                              </a:solidFill>
                              <a:effectLst/>
                              <a:latin typeface="+mn-lt"/>
                              <a:ea typeface="굴림" panose="020B0600000101010101" pitchFamily="50" charset="-127"/>
                            </a:rPr>
                            <a:t>(</a:t>
                          </a:r>
                          <a:r>
                            <a:rPr lang="el-GR" sz="2000" b="1" i="0" dirty="0">
                              <a:solidFill>
                                <a:srgbClr val="C00000"/>
                              </a:solidFill>
                              <a:effectLst/>
                              <a:latin typeface="+mn-lt"/>
                              <a:ea typeface="돋움" panose="020B0600000101010101" pitchFamily="50" charset="-127"/>
                            </a:rPr>
                            <a:t>ε)</a:t>
                          </a:r>
                          <a:endParaRPr lang="el-GR" sz="2000" i="0" dirty="0">
                            <a:solidFill>
                              <a:srgbClr val="C00000"/>
                            </a:solidFill>
                            <a:effectLst/>
                            <a:latin typeface="+mn-lt"/>
                            <a:ea typeface="굴림" panose="020B0600000101010101" pitchFamily="50" charset="-127"/>
                          </a:endParaRP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dbl"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en-US" altLang="ko-KR" sz="2000" b="1" i="0" dirty="0">
                              <a:solidFill>
                                <a:srgbClr val="000000"/>
                              </a:solidFill>
                              <a:effectLst/>
                              <a:latin typeface="+mn-lt"/>
                              <a:ea typeface="굴림" panose="020B0600000101010101" pitchFamily="50" charset="-127"/>
                            </a:rPr>
                            <a:t>Conductivity</a:t>
                          </a:r>
                          <a:r>
                            <a:rPr lang="ko-KR" altLang="en-US" sz="2000" b="1" i="0" dirty="0">
                              <a:solidFill>
                                <a:srgbClr val="000000"/>
                              </a:solidFill>
                              <a:effectLst/>
                              <a:latin typeface="+mn-lt"/>
                              <a:ea typeface="굴림" panose="020B0600000101010101" pitchFamily="50" charset="-127"/>
                            </a:rPr>
                            <a:t>도 전 율 </a:t>
                          </a:r>
                          <a:r>
                            <a:rPr lang="en-US" altLang="ko-KR" sz="2000" b="1" i="0" dirty="0">
                              <a:solidFill>
                                <a:srgbClr val="000000"/>
                              </a:solidFill>
                              <a:effectLst/>
                              <a:latin typeface="+mn-lt"/>
                              <a:ea typeface="굴림" panose="020B0600000101010101" pitchFamily="50" charset="-127"/>
                            </a:rPr>
                            <a:t>(</a:t>
                          </a:r>
                          <a:r>
                            <a:rPr lang="el-GR" sz="2000" b="1" i="0" dirty="0">
                              <a:solidFill>
                                <a:srgbClr val="000000"/>
                              </a:solidFill>
                              <a:effectLst/>
                              <a:latin typeface="+mn-lt"/>
                              <a:ea typeface="돋움" panose="020B0600000101010101" pitchFamily="50" charset="-127"/>
                            </a:rPr>
                            <a:t>σ)</a:t>
                          </a:r>
                          <a:endParaRPr lang="el-GR"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dbl"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3589341547"/>
                      </a:ext>
                    </a:extLst>
                  </a:tr>
                  <a:tr h="994005">
                    <a:tc>
                      <a:txBody>
                        <a:bodyPr/>
                        <a:lstStyle/>
                        <a:p>
                          <a:pPr algn="ctr">
                            <a:lnSpc>
                              <a:spcPct val="160000"/>
                            </a:lnSpc>
                          </a:pPr>
                          <a:r>
                            <a:rPr lang="ko-KR" altLang="en-US" sz="2000" b="1" i="0">
                              <a:solidFill>
                                <a:srgbClr val="000000"/>
                              </a:solidFill>
                              <a:effectLst/>
                              <a:latin typeface="+mn-lt"/>
                              <a:ea typeface="굴림" panose="020B0600000101010101" pitchFamily="50" charset="-127"/>
                            </a:rPr>
                            <a:t>개 념</a:t>
                          </a:r>
                          <a:endParaRPr lang="ko-KR" altLang="en-US" sz="2000" i="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dbl"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ko-KR" altLang="en-US" sz="2000" i="0" dirty="0">
                              <a:solidFill>
                                <a:srgbClr val="C00000"/>
                              </a:solidFill>
                              <a:effectLst/>
                              <a:latin typeface="+mn-lt"/>
                              <a:ea typeface="굴림" panose="020B0600000101010101" pitchFamily="50" charset="-127"/>
                            </a:rPr>
                            <a:t>전기를 유도할 수 있는 정도</a:t>
                          </a: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dbl"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60000"/>
                            </a:lnSpc>
                          </a:pPr>
                          <a:r>
                            <a:rPr lang="ko-KR" altLang="en-US" sz="2000" i="0" dirty="0">
                              <a:solidFill>
                                <a:srgbClr val="000000"/>
                              </a:solidFill>
                              <a:effectLst/>
                              <a:latin typeface="+mn-lt"/>
                              <a:ea typeface="굴림" panose="020B0600000101010101" pitchFamily="50" charset="-127"/>
                            </a:rPr>
                            <a:t>전기가 흐를 수 있는 정도</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dbl"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1627545"/>
                      </a:ext>
                    </a:extLst>
                  </a:tr>
                  <a:tr h="832201">
                    <a:tc>
                      <a:txBody>
                        <a:bodyPr/>
                        <a:lstStyle/>
                        <a:p>
                          <a:pPr algn="ctr">
                            <a:lnSpc>
                              <a:spcPct val="160000"/>
                            </a:lnSpc>
                          </a:pPr>
                          <a:r>
                            <a:rPr lang="ko-KR" altLang="en-US" sz="2000" b="1" i="0">
                              <a:solidFill>
                                <a:srgbClr val="000000"/>
                              </a:solidFill>
                              <a:effectLst/>
                              <a:latin typeface="+mn-lt"/>
                              <a:ea typeface="굴림" panose="020B0600000101010101" pitchFamily="50" charset="-127"/>
                            </a:rPr>
                            <a:t>단 위</a:t>
                          </a:r>
                          <a:endParaRPr lang="ko-KR" altLang="en-US" sz="2000" i="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60000"/>
                            </a:lnSpc>
                          </a:pPr>
                          <a:r>
                            <a:rPr lang="en-US" sz="2000" i="0" dirty="0">
                              <a:solidFill>
                                <a:srgbClr val="C00000"/>
                              </a:solidFill>
                              <a:effectLst/>
                              <a:latin typeface="+mn-lt"/>
                              <a:ea typeface="굴림" panose="020B0600000101010101" pitchFamily="50" charset="-127"/>
                            </a:rPr>
                            <a:t>F / m</a:t>
                          </a: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60000"/>
                            </a:lnSpc>
                          </a:pPr>
                          <a:r>
                            <a:rPr lang="en-US" sz="2000" i="0" dirty="0">
                              <a:solidFill>
                                <a:srgbClr val="000000"/>
                              </a:solidFill>
                              <a:effectLst/>
                              <a:latin typeface="+mn-lt"/>
                              <a:ea typeface="굴림" panose="020B0600000101010101" pitchFamily="50" charset="-127"/>
                            </a:rPr>
                            <a:t>S /m</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74874"/>
                      </a:ext>
                    </a:extLst>
                  </a:tr>
                  <a:tr h="832201">
                    <a:tc>
                      <a:txBody>
                        <a:bodyPr/>
                        <a:lstStyle/>
                        <a:p>
                          <a:pPr algn="ctr">
                            <a:lnSpc>
                              <a:spcPct val="160000"/>
                            </a:lnSpc>
                          </a:pPr>
                          <a:r>
                            <a:rPr lang="ko-KR" altLang="en-US" sz="2000" b="1" i="0">
                              <a:solidFill>
                                <a:srgbClr val="000000"/>
                              </a:solidFill>
                              <a:effectLst/>
                              <a:latin typeface="+mn-lt"/>
                              <a:ea typeface="굴림" panose="020B0600000101010101" pitchFamily="50" charset="-127"/>
                            </a:rPr>
                            <a:t>매 질</a:t>
                          </a:r>
                          <a:endParaRPr lang="ko-KR" altLang="en-US" sz="2000" i="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endParaRPr lang="ko-K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3"/>
                          <a:stretch>
                            <a:fillRect l="-44689" t="-317518" r="-100183" b="-100730"/>
                          </a:stretch>
                        </a:blipFill>
                      </a:tcPr>
                    </a:tc>
                    <a:tc>
                      <a:txBody>
                        <a:bodyPr/>
                        <a:lstStyle/>
                        <a:p>
                          <a:endParaRPr lang="ko-K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3"/>
                          <a:stretch>
                            <a:fillRect l="-144689" t="-317518" r="-183" b="-100730"/>
                          </a:stretch>
                        </a:blipFill>
                      </a:tcPr>
                    </a:tc>
                    <a:extLst>
                      <a:ext uri="{0D108BD9-81ED-4DB2-BD59-A6C34878D82A}">
                        <a16:rowId xmlns:a16="http://schemas.microsoft.com/office/drawing/2014/main" val="4183486951"/>
                      </a:ext>
                    </a:extLst>
                  </a:tr>
                  <a:tr h="832201">
                    <a:tc>
                      <a:txBody>
                        <a:bodyPr/>
                        <a:lstStyle/>
                        <a:p>
                          <a:pPr algn="ctr">
                            <a:lnSpc>
                              <a:spcPct val="160000"/>
                            </a:lnSpc>
                          </a:pPr>
                          <a:r>
                            <a:rPr lang="ko-KR" altLang="en-US" sz="2000" b="1" i="0" dirty="0">
                              <a:solidFill>
                                <a:srgbClr val="000000"/>
                              </a:solidFill>
                              <a:effectLst/>
                              <a:latin typeface="+mn-lt"/>
                              <a:ea typeface="굴림" panose="020B0600000101010101" pitchFamily="50" charset="-127"/>
                            </a:rPr>
                            <a:t>밀 도</a:t>
                          </a:r>
                          <a:endParaRPr lang="ko-KR" altLang="en-US" sz="2000" i="0" dirty="0">
                            <a:solidFill>
                              <a:srgbClr val="000000"/>
                            </a:solidFill>
                            <a:effectLst/>
                            <a:latin typeface="+mn-lt"/>
                            <a:ea typeface="굴림" panose="020B0600000101010101" pitchFamily="50" charset="-127"/>
                          </a:endParaRPr>
                        </a:p>
                      </a:txBody>
                      <a:tcPr marL="9525" marR="9525" marT="9525" marB="9525" anchor="ctr">
                        <a:lnL w="9525" cap="flat" cmpd="sng" algn="ctr">
                          <a:solidFill>
                            <a:srgbClr val="000000"/>
                          </a:solidFill>
                          <a:prstDash val="solid"/>
                          <a:round/>
                          <a:headEnd type="none" w="med" len="med"/>
                          <a:tailEnd type="none" w="med" len="med"/>
                        </a:lnL>
                        <a:lnR w="9525" cap="flat" cmpd="dbl"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CCCCC"/>
                        </a:solidFill>
                      </a:tcPr>
                    </a:tc>
                    <a:tc>
                      <a:txBody>
                        <a:bodyPr/>
                        <a:lstStyle/>
                        <a:p>
                          <a:pPr algn="ctr">
                            <a:lnSpc>
                              <a:spcPct val="150000"/>
                            </a:lnSpc>
                          </a:pPr>
                          <a:r>
                            <a:rPr lang="ko-KR" altLang="en-US" sz="2000" i="0" dirty="0" err="1">
                              <a:solidFill>
                                <a:srgbClr val="C00000"/>
                              </a:solidFill>
                              <a:effectLst/>
                              <a:latin typeface="+mn-lt"/>
                              <a:ea typeface="굴림" panose="020B0600000101010101" pitchFamily="50" charset="-127"/>
                            </a:rPr>
                            <a:t>전속밀도</a:t>
                          </a:r>
                          <a:r>
                            <a:rPr lang="ko-KR" altLang="en-US" sz="2000" i="0" dirty="0">
                              <a:solidFill>
                                <a:srgbClr val="C00000"/>
                              </a:solidFill>
                              <a:effectLst/>
                              <a:latin typeface="+mn-lt"/>
                              <a:ea typeface="굴림" panose="020B0600000101010101" pitchFamily="50" charset="-127"/>
                            </a:rPr>
                            <a:t> </a:t>
                          </a:r>
                          <a:r>
                            <a:rPr lang="en-US" altLang="ko-KR" sz="2000" i="0" dirty="0">
                              <a:solidFill>
                                <a:srgbClr val="C00000"/>
                              </a:solidFill>
                              <a:effectLst/>
                              <a:latin typeface="+mn-lt"/>
                              <a:ea typeface="굴림" panose="020B0600000101010101" pitchFamily="50" charset="-127"/>
                            </a:rPr>
                            <a:t>(</a:t>
                          </a:r>
                          <a:r>
                            <a:rPr lang="en-US" sz="2000" i="0" dirty="0">
                              <a:solidFill>
                                <a:srgbClr val="C00000"/>
                              </a:solidFill>
                              <a:effectLst/>
                              <a:latin typeface="+mn-lt"/>
                              <a:ea typeface="굴림" panose="020B0600000101010101" pitchFamily="50" charset="-127"/>
                            </a:rPr>
                            <a:t>D = </a:t>
                          </a:r>
                          <a:r>
                            <a:rPr lang="el-GR" sz="2000" i="0" dirty="0">
                              <a:solidFill>
                                <a:srgbClr val="C00000"/>
                              </a:solidFill>
                              <a:effectLst/>
                              <a:latin typeface="+mn-lt"/>
                              <a:ea typeface="굴림" panose="020B0600000101010101" pitchFamily="50" charset="-127"/>
                            </a:rPr>
                            <a:t>ε</a:t>
                          </a:r>
                          <a:r>
                            <a:rPr lang="en-US" sz="2000" i="0" dirty="0">
                              <a:solidFill>
                                <a:srgbClr val="C00000"/>
                              </a:solidFill>
                              <a:effectLst/>
                              <a:latin typeface="+mn-lt"/>
                              <a:ea typeface="굴림" panose="020B0600000101010101" pitchFamily="50" charset="-127"/>
                            </a:rPr>
                            <a:t>E)</a:t>
                          </a:r>
                        </a:p>
                      </a:txBody>
                      <a:tcPr marL="9525" marR="9525" marT="9525" marB="9525" anchor="ctr">
                        <a:lnL w="9525" cap="flat" cmpd="dbl"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lnSpc>
                              <a:spcPct val="150000"/>
                            </a:lnSpc>
                          </a:pPr>
                          <a:r>
                            <a:rPr lang="ko-KR" altLang="en-US" sz="2000" i="0" dirty="0">
                              <a:solidFill>
                                <a:srgbClr val="000000"/>
                              </a:solidFill>
                              <a:effectLst/>
                              <a:latin typeface="+mn-lt"/>
                              <a:ea typeface="굴림" panose="020B0600000101010101" pitchFamily="50" charset="-127"/>
                            </a:rPr>
                            <a:t>전류밀도 </a:t>
                          </a:r>
                          <a:r>
                            <a:rPr lang="en-US" altLang="ko-KR" sz="2000" i="0" dirty="0">
                              <a:solidFill>
                                <a:srgbClr val="000000"/>
                              </a:solidFill>
                              <a:effectLst/>
                              <a:latin typeface="+mn-lt"/>
                              <a:ea typeface="굴림" panose="020B0600000101010101" pitchFamily="50" charset="-127"/>
                            </a:rPr>
                            <a:t>(</a:t>
                          </a:r>
                          <a:r>
                            <a:rPr lang="en-US" sz="2000" i="0" dirty="0">
                              <a:solidFill>
                                <a:srgbClr val="000000"/>
                              </a:solidFill>
                              <a:effectLst/>
                              <a:latin typeface="+mn-lt"/>
                              <a:ea typeface="굴림" panose="020B0600000101010101" pitchFamily="50" charset="-127"/>
                            </a:rPr>
                            <a:t>J = </a:t>
                          </a:r>
                          <a:r>
                            <a:rPr lang="el-GR" sz="2000" i="0" dirty="0">
                              <a:solidFill>
                                <a:srgbClr val="000000"/>
                              </a:solidFill>
                              <a:effectLst/>
                              <a:latin typeface="+mn-lt"/>
                              <a:ea typeface="굴림" panose="020B0600000101010101" pitchFamily="50" charset="-127"/>
                            </a:rPr>
                            <a:t>σ</a:t>
                          </a:r>
                          <a:r>
                            <a:rPr lang="en-US" sz="2000" i="0" dirty="0">
                              <a:solidFill>
                                <a:srgbClr val="000000"/>
                              </a:solidFill>
                              <a:effectLst/>
                              <a:latin typeface="+mn-lt"/>
                              <a:ea typeface="굴림" panose="020B0600000101010101" pitchFamily="50" charset="-127"/>
                            </a:rPr>
                            <a:t>E)</a:t>
                          </a:r>
                        </a:p>
                      </a:txBody>
                      <a:tcPr marL="9525" marR="9525" marT="9525" marB="952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35728"/>
                      </a:ext>
                    </a:extLst>
                  </a:tr>
                </a:tbl>
              </a:graphicData>
            </a:graphic>
          </p:graphicFrame>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108</a:t>
            </a:fld>
            <a:endParaRPr lang="ko-KR" altLang="en-US"/>
          </a:p>
        </p:txBody>
      </p:sp>
    </p:spTree>
    <p:extLst>
      <p:ext uri="{BB962C8B-B14F-4D97-AF65-F5344CB8AC3E}">
        <p14:creationId xmlns:p14="http://schemas.microsoft.com/office/powerpoint/2010/main" val="1198258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mc:AlternateContent xmlns:mc="http://schemas.openxmlformats.org/markup-compatibility/2006" xmlns:a14="http://schemas.microsoft.com/office/drawing/2010/main">
        <mc:Choice Requires="a14">
          <p:sp>
            <p:nvSpPr>
              <p:cNvPr id="2" name="직사각형 1"/>
              <p:cNvSpPr/>
              <p:nvPr/>
            </p:nvSpPr>
            <p:spPr>
              <a:xfrm>
                <a:off x="330200" y="2206105"/>
                <a:ext cx="8709606" cy="2078902"/>
              </a:xfrm>
              <a:prstGeom prst="rect">
                <a:avLst/>
              </a:prstGeom>
            </p:spPr>
            <p:txBody>
              <a:bodyPr wrap="square">
                <a:spAutoFit/>
              </a:bodyPr>
              <a:lstStyle/>
              <a:p>
                <a:pPr marL="355600" marR="7620" indent="-342900" algn="just">
                  <a:spcBef>
                    <a:spcPts val="600"/>
                  </a:spcBef>
                  <a:buFont typeface="Arial" panose="020B0604020202020204" pitchFamily="34" charset="0"/>
                  <a:buChar char="•"/>
                </a:pPr>
                <a:r>
                  <a:rPr lang="en-US" altLang="ko-KR" sz="2400" spc="10" dirty="0">
                    <a:cs typeface="Arial"/>
                  </a:rPr>
                  <a:t>Capacitor: a device to store electric charge</a:t>
                </a:r>
              </a:p>
              <a:p>
                <a:pPr marL="12700" marR="7620" algn="just">
                  <a:spcBef>
                    <a:spcPts val="600"/>
                  </a:spcBef>
                </a:pPr>
                <a14:m>
                  <m:oMathPara xmlns:m="http://schemas.openxmlformats.org/officeDocument/2006/math">
                    <m:oMathParaPr>
                      <m:jc m:val="centerGroup"/>
                    </m:oMathParaPr>
                    <m:oMath xmlns:m="http://schemas.openxmlformats.org/officeDocument/2006/math">
                      <m:r>
                        <a:rPr lang="en-US" altLang="ko-KR" sz="2400" b="0" i="1" spc="10" smtClean="0">
                          <a:solidFill>
                            <a:schemeClr val="tx1"/>
                          </a:solidFill>
                          <a:latin typeface="Cambria Math" panose="02040503050406030204" pitchFamily="18" charset="0"/>
                          <a:cs typeface="Arial"/>
                        </a:rPr>
                        <m:t>𝐶</m:t>
                      </m:r>
                      <m:r>
                        <a:rPr lang="en-US" altLang="ko-KR" sz="2400" b="0" i="1" spc="10" smtClean="0">
                          <a:solidFill>
                            <a:schemeClr val="tx1"/>
                          </a:solidFill>
                          <a:latin typeface="Cambria Math" panose="02040503050406030204" pitchFamily="18" charset="0"/>
                          <a:cs typeface="Arial"/>
                        </a:rPr>
                        <m:t>=</m:t>
                      </m:r>
                      <m:f>
                        <m:fPr>
                          <m:ctrlPr>
                            <a:rPr lang="en-US" altLang="ko-KR" sz="2400" b="0" i="1" spc="10" smtClean="0">
                              <a:solidFill>
                                <a:schemeClr val="tx1"/>
                              </a:solidFill>
                              <a:latin typeface="Cambria Math" panose="02040503050406030204" pitchFamily="18" charset="0"/>
                              <a:cs typeface="Arial"/>
                            </a:rPr>
                          </m:ctrlPr>
                        </m:fPr>
                        <m:num>
                          <m:r>
                            <a:rPr lang="en-US" altLang="ko-KR" sz="2400" b="0" i="1" spc="10" smtClean="0">
                              <a:solidFill>
                                <a:schemeClr val="tx1"/>
                              </a:solidFill>
                              <a:latin typeface="Cambria Math" panose="02040503050406030204" pitchFamily="18" charset="0"/>
                              <a:cs typeface="Arial"/>
                            </a:rPr>
                            <m:t>𝑄</m:t>
                          </m:r>
                        </m:num>
                        <m:den>
                          <m:r>
                            <a:rPr lang="en-US" altLang="ko-KR" sz="2400" b="0" i="1" spc="10" smtClean="0">
                              <a:solidFill>
                                <a:schemeClr val="tx1"/>
                              </a:solidFill>
                              <a:latin typeface="Cambria Math" panose="02040503050406030204" pitchFamily="18" charset="0"/>
                              <a:cs typeface="Arial"/>
                            </a:rPr>
                            <m:t>𝑉</m:t>
                          </m:r>
                        </m:den>
                      </m:f>
                      <m:r>
                        <a:rPr lang="en-US" altLang="ko-KR" sz="2400" b="0" i="1" spc="10" smtClean="0">
                          <a:solidFill>
                            <a:schemeClr val="tx1"/>
                          </a:solidFill>
                          <a:latin typeface="Cambria Math" panose="02040503050406030204" pitchFamily="18" charset="0"/>
                          <a:cs typeface="Arial"/>
                        </a:rPr>
                        <m:t> → </m:t>
                      </m:r>
                      <m:r>
                        <a:rPr lang="en-US" altLang="ko-KR" sz="2400" b="0" i="1" spc="10" smtClean="0">
                          <a:solidFill>
                            <a:schemeClr val="tx1"/>
                          </a:solidFill>
                          <a:latin typeface="Cambria Math" panose="02040503050406030204" pitchFamily="18" charset="0"/>
                          <a:cs typeface="Arial"/>
                        </a:rPr>
                        <m:t>𝑄</m:t>
                      </m:r>
                      <m:r>
                        <a:rPr lang="en-US" altLang="ko-KR" sz="2400" b="0" i="1" spc="10" smtClean="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𝐶𝑉</m:t>
                      </m:r>
                    </m:oMath>
                  </m:oMathPara>
                </a14:m>
                <a:endParaRPr lang="en-US" altLang="ko-KR" sz="2400" spc="10" dirty="0">
                  <a:solidFill>
                    <a:schemeClr val="tx1"/>
                  </a:solidFill>
                  <a:cs typeface="Arial"/>
                </a:endParaRPr>
              </a:p>
              <a:p>
                <a:pPr marL="1137150" marR="7620" indent="-342900" algn="just">
                  <a:buFont typeface="Arial" panose="020B0604020202020204" pitchFamily="34" charset="0"/>
                  <a:buChar char="•"/>
                </a:pPr>
                <a:r>
                  <a:rPr lang="en-US" altLang="ko-KR" sz="2000" spc="10" dirty="0">
                    <a:cs typeface="Arial"/>
                  </a:rPr>
                  <a:t>C: capacitance (Farad = coulomb/V, </a:t>
                </a:r>
                <a14:m>
                  <m:oMath xmlns:m="http://schemas.openxmlformats.org/officeDocument/2006/math">
                    <m:r>
                      <a:rPr lang="ko-KR" altLang="en-US" sz="2000" i="1" spc="10" smtClean="0">
                        <a:latin typeface="Cambria Math" panose="02040503050406030204" pitchFamily="18" charset="0"/>
                        <a:cs typeface="Arial"/>
                      </a:rPr>
                      <m:t>𝜇</m:t>
                    </m:r>
                    <m:r>
                      <a:rPr lang="en-US" altLang="ko-KR" sz="2000" b="0" i="1" spc="10" smtClean="0">
                        <a:latin typeface="Cambria Math" panose="02040503050406030204" pitchFamily="18" charset="0"/>
                        <a:cs typeface="Arial"/>
                      </a:rPr>
                      <m:t>𝐹</m:t>
                    </m:r>
                  </m:oMath>
                </a14:m>
                <a:r>
                  <a:rPr lang="en-US" altLang="ko-KR" sz="2000" spc="10" dirty="0">
                    <a:cs typeface="Arial"/>
                  </a:rPr>
                  <a:t> (10</a:t>
                </a:r>
                <a:r>
                  <a:rPr lang="en-US" altLang="ko-KR" sz="2000" spc="10" baseline="30000" dirty="0">
                    <a:cs typeface="Arial"/>
                  </a:rPr>
                  <a:t>-6</a:t>
                </a:r>
                <a:r>
                  <a:rPr lang="en-US" altLang="ko-KR" sz="2000" spc="10" dirty="0">
                    <a:cs typeface="Arial"/>
                  </a:rPr>
                  <a:t> </a:t>
                </a:r>
                <a14:m>
                  <m:oMath xmlns:m="http://schemas.openxmlformats.org/officeDocument/2006/math">
                    <m:r>
                      <a:rPr lang="en-US" altLang="ko-KR" sz="2000" i="1" spc="10">
                        <a:latin typeface="Cambria Math" panose="02040503050406030204" pitchFamily="18" charset="0"/>
                        <a:cs typeface="Arial"/>
                      </a:rPr>
                      <m:t>𝐹</m:t>
                    </m:r>
                  </m:oMath>
                </a14:m>
                <a:r>
                  <a:rPr lang="en-US" altLang="ko-KR" sz="2000" spc="10" dirty="0">
                    <a:cs typeface="Arial"/>
                  </a:rPr>
                  <a:t>), n</a:t>
                </a:r>
                <a14:m>
                  <m:oMath xmlns:m="http://schemas.openxmlformats.org/officeDocument/2006/math">
                    <m:r>
                      <a:rPr lang="en-US" altLang="ko-KR" sz="2000" i="1" spc="10">
                        <a:latin typeface="Cambria Math" panose="02040503050406030204" pitchFamily="18" charset="0"/>
                        <a:cs typeface="Arial"/>
                      </a:rPr>
                      <m:t>𝐹</m:t>
                    </m:r>
                  </m:oMath>
                </a14:m>
                <a:r>
                  <a:rPr lang="en-US" altLang="ko-KR" sz="2000" spc="10" dirty="0">
                    <a:cs typeface="Arial"/>
                  </a:rPr>
                  <a:t> (10</a:t>
                </a:r>
                <a:r>
                  <a:rPr lang="en-US" altLang="ko-KR" sz="2000" spc="10" baseline="30000" dirty="0">
                    <a:cs typeface="Arial"/>
                  </a:rPr>
                  <a:t>-9</a:t>
                </a:r>
                <a:r>
                  <a:rPr lang="en-US" altLang="ko-KR" sz="2000" spc="10" dirty="0">
                    <a:cs typeface="Arial"/>
                  </a:rPr>
                  <a:t> </a:t>
                </a:r>
                <a14:m>
                  <m:oMath xmlns:m="http://schemas.openxmlformats.org/officeDocument/2006/math">
                    <m:r>
                      <a:rPr lang="en-US" altLang="ko-KR" sz="2000" i="1" spc="10">
                        <a:latin typeface="Cambria Math" panose="02040503050406030204" pitchFamily="18" charset="0"/>
                        <a:cs typeface="Arial"/>
                      </a:rPr>
                      <m:t>𝐹</m:t>
                    </m:r>
                  </m:oMath>
                </a14:m>
                <a:r>
                  <a:rPr lang="en-US" altLang="ko-KR" sz="2000" spc="10" dirty="0">
                    <a:cs typeface="Arial"/>
                  </a:rPr>
                  <a:t>), pF (10</a:t>
                </a:r>
                <a:r>
                  <a:rPr lang="en-US" altLang="ko-KR" sz="2000" spc="10" baseline="30000" dirty="0">
                    <a:cs typeface="Arial"/>
                  </a:rPr>
                  <a:t>-12</a:t>
                </a:r>
                <a:r>
                  <a:rPr lang="en-US" altLang="ko-KR" sz="2000" spc="10" dirty="0">
                    <a:cs typeface="Arial"/>
                  </a:rPr>
                  <a:t> </a:t>
                </a:r>
                <a14:m>
                  <m:oMath xmlns:m="http://schemas.openxmlformats.org/officeDocument/2006/math">
                    <m:r>
                      <a:rPr lang="en-US" altLang="ko-KR" sz="2000" i="1" spc="10">
                        <a:latin typeface="Cambria Math" panose="02040503050406030204" pitchFamily="18" charset="0"/>
                        <a:cs typeface="Arial"/>
                      </a:rPr>
                      <m:t>𝐹</m:t>
                    </m:r>
                  </m:oMath>
                </a14:m>
                <a:r>
                  <a:rPr lang="en-US" altLang="ko-KR" sz="2000" spc="10" dirty="0">
                    <a:cs typeface="Arial"/>
                  </a:rPr>
                  <a:t>)</a:t>
                </a:r>
              </a:p>
              <a:p>
                <a:pPr marL="1137150" marR="7620" indent="-342900" algn="just">
                  <a:buFont typeface="Arial" panose="020B0604020202020204" pitchFamily="34" charset="0"/>
                  <a:buChar char="•"/>
                </a:pPr>
                <a:r>
                  <a:rPr lang="en-US" altLang="ko-KR" sz="2000" spc="10" dirty="0">
                    <a:cs typeface="Arial"/>
                  </a:rPr>
                  <a:t>Q: stored charge (coulomb)</a:t>
                </a:r>
              </a:p>
              <a:p>
                <a:pPr marL="1137150" marR="7620" indent="-342900" algn="just">
                  <a:buFont typeface="Arial" panose="020B0604020202020204" pitchFamily="34" charset="0"/>
                  <a:buChar char="•"/>
                </a:pPr>
                <a:r>
                  <a:rPr lang="en-US" altLang="ko-KR" sz="2000" spc="10" dirty="0">
                    <a:cs typeface="Arial"/>
                  </a:rPr>
                  <a:t>V: voltage (V)</a:t>
                </a:r>
              </a:p>
            </p:txBody>
          </p:sp>
        </mc:Choice>
        <mc:Fallback xmlns="">
          <p:sp>
            <p:nvSpPr>
              <p:cNvPr id="2" name="직사각형 1"/>
              <p:cNvSpPr>
                <a:spLocks noRot="1" noChangeAspect="1" noMove="1" noResize="1" noEditPoints="1" noAdjustHandles="1" noChangeArrowheads="1" noChangeShapeType="1" noTextEdit="1"/>
              </p:cNvSpPr>
              <p:nvPr/>
            </p:nvSpPr>
            <p:spPr>
              <a:xfrm>
                <a:off x="330200" y="2206105"/>
                <a:ext cx="8709606" cy="2078902"/>
              </a:xfrm>
              <a:prstGeom prst="rect">
                <a:avLst/>
              </a:prstGeom>
              <a:blipFill>
                <a:blip r:embed="rId3"/>
                <a:stretch>
                  <a:fillRect l="-770" t="-2346" r="-1540" b="-439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직사각형 6"/>
              <p:cNvSpPr/>
              <p:nvPr/>
            </p:nvSpPr>
            <p:spPr>
              <a:xfrm>
                <a:off x="330200" y="4475228"/>
                <a:ext cx="8193988" cy="2285177"/>
              </a:xfrm>
              <a:prstGeom prst="rect">
                <a:avLst/>
              </a:prstGeom>
            </p:spPr>
            <p:txBody>
              <a:bodyPr wrap="square">
                <a:spAutoFit/>
              </a:bodyPr>
              <a:lstStyle/>
              <a:p>
                <a:pPr marL="355600" marR="7620" indent="-342900" algn="just">
                  <a:spcBef>
                    <a:spcPts val="600"/>
                  </a:spcBef>
                  <a:buFont typeface="Arial" panose="020B0604020202020204" pitchFamily="34" charset="0"/>
                  <a:buChar char="•"/>
                </a:pPr>
                <a:r>
                  <a:rPr lang="en-US" altLang="ko-KR" sz="2400" spc="10" dirty="0">
                    <a:cs typeface="Arial"/>
                  </a:rPr>
                  <a:t>Current passing through the capacitor</a:t>
                </a:r>
              </a:p>
              <a:p>
                <a:pPr marL="12700" marR="7620" algn="just">
                  <a:spcBef>
                    <a:spcPts val="600"/>
                  </a:spcBef>
                </a:pPr>
                <a14:m>
                  <m:oMathPara xmlns:m="http://schemas.openxmlformats.org/officeDocument/2006/math">
                    <m:oMathParaPr>
                      <m:jc m:val="center"/>
                    </m:oMathParaPr>
                    <m:oMath xmlns:m="http://schemas.openxmlformats.org/officeDocument/2006/math">
                      <m:r>
                        <a:rPr lang="en-US" altLang="ko-KR" sz="2400" i="1" spc="10">
                          <a:latin typeface="Cambria Math" panose="02040503050406030204" pitchFamily="18" charset="0"/>
                          <a:cs typeface="Arial"/>
                        </a:rPr>
                        <m:t> </m:t>
                      </m:r>
                      <m:r>
                        <a:rPr lang="en-US" altLang="ko-KR" sz="2400" i="1" spc="10" smtClean="0">
                          <a:solidFill>
                            <a:schemeClr val="tx1"/>
                          </a:solidFill>
                          <a:latin typeface="Cambria Math" panose="02040503050406030204" pitchFamily="18" charset="0"/>
                          <a:cs typeface="Arial"/>
                        </a:rPr>
                        <m:t>𝑉</m:t>
                      </m:r>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𝑄</m:t>
                          </m:r>
                        </m:num>
                        <m:den>
                          <m:r>
                            <a:rPr lang="en-US" altLang="ko-KR" sz="2400" i="1" spc="10">
                              <a:solidFill>
                                <a:schemeClr val="tx1"/>
                              </a:solidFill>
                              <a:latin typeface="Cambria Math" panose="02040503050406030204" pitchFamily="18" charset="0"/>
                              <a:cs typeface="Arial"/>
                            </a:rPr>
                            <m:t>𝐶</m:t>
                          </m:r>
                        </m:den>
                      </m:f>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nary>
                            <m:naryPr>
                              <m:limLoc m:val="undOvr"/>
                              <m:subHide m:val="on"/>
                              <m:supHide m:val="on"/>
                              <m:ctrlPr>
                                <a:rPr lang="en-US" altLang="ko-KR" sz="2400" i="1" spc="10">
                                  <a:solidFill>
                                    <a:schemeClr val="tx1"/>
                                  </a:solidFill>
                                  <a:latin typeface="Cambria Math" panose="02040503050406030204" pitchFamily="18" charset="0"/>
                                  <a:cs typeface="Arial"/>
                                </a:rPr>
                              </m:ctrlPr>
                            </m:naryPr>
                            <m:sub/>
                            <m:sup/>
                            <m:e>
                              <m:r>
                                <a:rPr lang="en-US" altLang="ko-KR" sz="2400" i="1" spc="10">
                                  <a:solidFill>
                                    <a:schemeClr val="tx1"/>
                                  </a:solidFill>
                                  <a:latin typeface="Cambria Math" panose="02040503050406030204" pitchFamily="18" charset="0"/>
                                  <a:cs typeface="Arial"/>
                                </a:rPr>
                                <m:t>𝐼𝑑𝑡</m:t>
                              </m:r>
                            </m:e>
                          </m:nary>
                        </m:num>
                        <m:den>
                          <m:r>
                            <a:rPr lang="en-US" altLang="ko-KR" sz="2400" i="1" spc="10">
                              <a:solidFill>
                                <a:schemeClr val="tx1"/>
                              </a:solidFill>
                              <a:latin typeface="Cambria Math" panose="02040503050406030204" pitchFamily="18" charset="0"/>
                              <a:cs typeface="Arial"/>
                            </a:rPr>
                            <m:t>𝐶</m:t>
                          </m:r>
                        </m:den>
                      </m:f>
                    </m:oMath>
                  </m:oMathPara>
                </a14:m>
                <a:endParaRPr lang="en-US" altLang="ko-KR" sz="2400" spc="10" dirty="0">
                  <a:solidFill>
                    <a:srgbClr val="C00000"/>
                  </a:solidFill>
                  <a:cs typeface="Arial"/>
                </a:endParaRPr>
              </a:p>
              <a:p>
                <a:pPr marL="12700" marR="7620" algn="just">
                  <a:lnSpc>
                    <a:spcPct val="150000"/>
                  </a:lnSpc>
                  <a:spcBef>
                    <a:spcPts val="600"/>
                  </a:spcBef>
                </a:pPr>
                <a14:m>
                  <m:oMathPara xmlns:m="http://schemas.openxmlformats.org/officeDocument/2006/math">
                    <m:oMathParaPr>
                      <m:jc m:val="center"/>
                    </m:oMathParaPr>
                    <m:oMath xmlns:m="http://schemas.openxmlformats.org/officeDocument/2006/math">
                      <m:r>
                        <a:rPr lang="en-US" altLang="ko-KR" sz="2400" i="1" spc="10">
                          <a:solidFill>
                            <a:srgbClr val="C00000"/>
                          </a:solidFill>
                          <a:latin typeface="Cambria Math" panose="02040503050406030204" pitchFamily="18" charset="0"/>
                          <a:cs typeface="Arial"/>
                        </a:rPr>
                        <m:t> </m:t>
                      </m:r>
                      <m:r>
                        <a:rPr lang="en-US" altLang="ko-KR" sz="2400" i="1" spc="10">
                          <a:solidFill>
                            <a:srgbClr val="C00000"/>
                          </a:solidFill>
                          <a:latin typeface="Cambria Math" panose="02040503050406030204" pitchFamily="18" charset="0"/>
                          <a:cs typeface="Arial"/>
                        </a:rPr>
                        <m:t>𝐼</m:t>
                      </m:r>
                      <m:r>
                        <a:rPr lang="en-US" altLang="ko-KR" sz="2400" i="1" spc="10">
                          <a:solidFill>
                            <a:srgbClr val="C00000"/>
                          </a:solidFill>
                          <a:latin typeface="Cambria Math" panose="02040503050406030204" pitchFamily="18" charset="0"/>
                          <a:cs typeface="Arial"/>
                        </a:rPr>
                        <m:t>=</m:t>
                      </m:r>
                      <m:r>
                        <a:rPr lang="en-US" altLang="ko-KR" sz="2400" i="1" spc="10">
                          <a:solidFill>
                            <a:srgbClr val="C00000"/>
                          </a:solidFill>
                          <a:latin typeface="Cambria Math" panose="02040503050406030204" pitchFamily="18" charset="0"/>
                          <a:cs typeface="Arial"/>
                        </a:rPr>
                        <m:t>𝐶</m:t>
                      </m:r>
                      <m:f>
                        <m:fPr>
                          <m:ctrlPr>
                            <a:rPr lang="en-US" altLang="ko-KR" sz="2400" i="1" spc="10">
                              <a:solidFill>
                                <a:srgbClr val="C00000"/>
                              </a:solidFill>
                              <a:latin typeface="Cambria Math" panose="02040503050406030204" pitchFamily="18" charset="0"/>
                              <a:cs typeface="Arial"/>
                            </a:rPr>
                          </m:ctrlPr>
                        </m:fPr>
                        <m:num>
                          <m:r>
                            <a:rPr lang="en-US" altLang="ko-KR" sz="2400" i="1" spc="10">
                              <a:solidFill>
                                <a:srgbClr val="C00000"/>
                              </a:solidFill>
                              <a:latin typeface="Cambria Math" panose="02040503050406030204" pitchFamily="18" charset="0"/>
                              <a:cs typeface="Arial"/>
                            </a:rPr>
                            <m:t>𝑑𝑉</m:t>
                          </m:r>
                        </m:num>
                        <m:den>
                          <m:r>
                            <a:rPr lang="en-US" altLang="ko-KR" sz="2400" i="1" spc="10">
                              <a:solidFill>
                                <a:srgbClr val="C00000"/>
                              </a:solidFill>
                              <a:latin typeface="Cambria Math" panose="02040503050406030204" pitchFamily="18" charset="0"/>
                              <a:cs typeface="Arial"/>
                            </a:rPr>
                            <m:t>𝑑𝑡</m:t>
                          </m:r>
                        </m:den>
                      </m:f>
                      <m:r>
                        <a:rPr lang="en-US" altLang="ko-KR" sz="2400" i="1" spc="10">
                          <a:solidFill>
                            <a:srgbClr val="C00000"/>
                          </a:solidFill>
                          <a:latin typeface="Cambria Math" panose="02040503050406030204" pitchFamily="18" charset="0"/>
                          <a:cs typeface="Arial"/>
                        </a:rPr>
                        <m:t>=</m:t>
                      </m:r>
                      <m:f>
                        <m:fPr>
                          <m:ctrlPr>
                            <a:rPr lang="en-US" altLang="ko-KR" sz="2400" i="1" spc="10">
                              <a:solidFill>
                                <a:srgbClr val="C00000"/>
                              </a:solidFill>
                              <a:latin typeface="Cambria Math" panose="02040503050406030204" pitchFamily="18" charset="0"/>
                              <a:cs typeface="Arial"/>
                            </a:rPr>
                          </m:ctrlPr>
                        </m:fPr>
                        <m:num>
                          <m:r>
                            <a:rPr lang="en-US" altLang="ko-KR" sz="2400" i="1" spc="10">
                              <a:solidFill>
                                <a:srgbClr val="C00000"/>
                              </a:solidFill>
                              <a:latin typeface="Cambria Math" panose="02040503050406030204" pitchFamily="18" charset="0"/>
                              <a:cs typeface="Arial"/>
                            </a:rPr>
                            <m:t>𝑑𝑄</m:t>
                          </m:r>
                        </m:num>
                        <m:den>
                          <m:r>
                            <a:rPr lang="en-US" altLang="ko-KR" sz="2400" i="1" spc="10">
                              <a:solidFill>
                                <a:srgbClr val="C00000"/>
                              </a:solidFill>
                              <a:latin typeface="Cambria Math" panose="02040503050406030204" pitchFamily="18" charset="0"/>
                              <a:cs typeface="Arial"/>
                            </a:rPr>
                            <m:t>𝑑𝑡</m:t>
                          </m:r>
                        </m:den>
                      </m:f>
                    </m:oMath>
                  </m:oMathPara>
                </a14:m>
                <a:endParaRPr lang="ko-KR" altLang="en-US" sz="2400" dirty="0"/>
              </a:p>
            </p:txBody>
          </p:sp>
        </mc:Choice>
        <mc:Fallback xmlns="">
          <p:sp>
            <p:nvSpPr>
              <p:cNvPr id="7" name="직사각형 6"/>
              <p:cNvSpPr>
                <a:spLocks noRot="1" noChangeAspect="1" noMove="1" noResize="1" noEditPoints="1" noAdjustHandles="1" noChangeArrowheads="1" noChangeShapeType="1" noTextEdit="1"/>
              </p:cNvSpPr>
              <p:nvPr/>
            </p:nvSpPr>
            <p:spPr>
              <a:xfrm>
                <a:off x="330200" y="4475228"/>
                <a:ext cx="8193988" cy="2285177"/>
              </a:xfrm>
              <a:prstGeom prst="rect">
                <a:avLst/>
              </a:prstGeom>
              <a:blipFill>
                <a:blip r:embed="rId4"/>
                <a:stretch>
                  <a:fillRect l="-818" t="-2133"/>
                </a:stretch>
              </a:blipFill>
            </p:spPr>
            <p:txBody>
              <a:bodyPr/>
              <a:lstStyle/>
              <a:p>
                <a:r>
                  <a:rPr lang="ko-KR" altLang="en-US">
                    <a:noFill/>
                  </a:rPr>
                  <a:t> </a:t>
                </a:r>
              </a:p>
            </p:txBody>
          </p:sp>
        </mc:Fallback>
      </mc:AlternateContent>
      <p:sp>
        <p:nvSpPr>
          <p:cNvPr id="3" name="직사각형 2"/>
          <p:cNvSpPr/>
          <p:nvPr/>
        </p:nvSpPr>
        <p:spPr>
          <a:xfrm>
            <a:off x="3896" y="1045374"/>
            <a:ext cx="9160595" cy="861774"/>
          </a:xfrm>
          <a:prstGeom prst="rect">
            <a:avLst/>
          </a:prstGeom>
        </p:spPr>
        <p:txBody>
          <a:bodyPr wrap="square">
            <a:spAutoFit/>
          </a:bodyPr>
          <a:lstStyle/>
          <a:p>
            <a:pPr marL="360000" marR="5080" indent="-360000" algn="just">
              <a:lnSpc>
                <a:spcPct val="125000"/>
              </a:lnSpc>
              <a:spcBef>
                <a:spcPts val="819"/>
              </a:spcBef>
              <a:buFont typeface="Wingdings" panose="05000000000000000000" pitchFamily="2" charset="2"/>
              <a:buChar char="v"/>
            </a:pPr>
            <a:r>
              <a:rPr lang="en-US" altLang="ko-KR" sz="2000" spc="10" dirty="0">
                <a:cs typeface="Arial"/>
              </a:rPr>
              <a:t>The behavior of real </a:t>
            </a:r>
            <a:r>
              <a:rPr lang="en-US" altLang="ko-KR" sz="2000" spc="5" dirty="0">
                <a:cs typeface="Arial"/>
              </a:rPr>
              <a:t>dielectric </a:t>
            </a:r>
            <a:r>
              <a:rPr lang="en-US" altLang="ko-KR" sz="2000" spc="10" dirty="0">
                <a:cs typeface="Arial"/>
              </a:rPr>
              <a:t>materials under the influence of an alternating </a:t>
            </a:r>
            <a:r>
              <a:rPr lang="en-US" altLang="ko-KR" sz="2000" spc="5" dirty="0">
                <a:cs typeface="Arial"/>
              </a:rPr>
              <a:t>electric field, </a:t>
            </a:r>
            <a:r>
              <a:rPr lang="en-US" altLang="ko-KR" sz="2000" spc="10" dirty="0">
                <a:cs typeface="Arial"/>
              </a:rPr>
              <a:t>giving the real situations for </a:t>
            </a:r>
            <a:r>
              <a:rPr lang="en-US" altLang="ko-KR" sz="2000" spc="5" dirty="0">
                <a:cs typeface="Arial"/>
              </a:rPr>
              <a:t>dielectric </a:t>
            </a:r>
            <a:r>
              <a:rPr lang="en-US" altLang="ko-KR" sz="2000" spc="10" dirty="0">
                <a:cs typeface="Arial"/>
              </a:rPr>
              <a:t>materials</a:t>
            </a:r>
            <a:endParaRPr lang="en-US" altLang="ko-KR" sz="2000" dirty="0">
              <a:cs typeface="Arial"/>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109</a:t>
            </a:fld>
            <a:endParaRPr lang="ko-KR" altLang="en-US"/>
          </a:p>
        </p:txBody>
      </p:sp>
    </p:spTree>
    <p:extLst>
      <p:ext uri="{BB962C8B-B14F-4D97-AF65-F5344CB8AC3E}">
        <p14:creationId xmlns:p14="http://schemas.microsoft.com/office/powerpoint/2010/main" val="1774982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3611886" cy="461665"/>
          </a:xfrm>
          <a:prstGeom prst="rect">
            <a:avLst/>
          </a:prstGeom>
        </p:spPr>
        <p:txBody>
          <a:bodyPr wrap="none">
            <a:spAutoFit/>
          </a:bodyPr>
          <a:lstStyle/>
          <a:p>
            <a:r>
              <a:rPr lang="ko-KR" altLang="en-US" sz="2400" b="1" dirty="0">
                <a:latin typeface="+mn-ea"/>
              </a:rPr>
              <a:t>세라믹 소재</a:t>
            </a:r>
            <a:r>
              <a:rPr lang="en-US" altLang="ko-KR" sz="2400" b="1" dirty="0">
                <a:latin typeface="+mn-ea"/>
              </a:rPr>
              <a:t>_</a:t>
            </a:r>
            <a:r>
              <a:rPr lang="ko-KR" altLang="en-US" sz="2400" b="1" dirty="0">
                <a:latin typeface="+mn-ea"/>
              </a:rPr>
              <a:t>바이오 소재</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2" name="그림 1"/>
          <p:cNvPicPr>
            <a:picLocks noChangeAspect="1"/>
          </p:cNvPicPr>
          <p:nvPr/>
        </p:nvPicPr>
        <p:blipFill rotWithShape="1">
          <a:blip r:embed="rId3"/>
          <a:srcRect l="17099" t="50666" r="57597" b="21059"/>
          <a:stretch/>
        </p:blipFill>
        <p:spPr>
          <a:xfrm>
            <a:off x="162796" y="928129"/>
            <a:ext cx="8676640" cy="2908663"/>
          </a:xfrm>
          <a:prstGeom prst="rect">
            <a:avLst/>
          </a:prstGeom>
        </p:spPr>
      </p:pic>
      <p:sp>
        <p:nvSpPr>
          <p:cNvPr id="8" name="TextBox 7"/>
          <p:cNvSpPr txBox="1"/>
          <p:nvPr/>
        </p:nvSpPr>
        <p:spPr>
          <a:xfrm>
            <a:off x="6427297" y="3768120"/>
            <a:ext cx="2569293" cy="276999"/>
          </a:xfrm>
          <a:prstGeom prst="rect">
            <a:avLst/>
          </a:prstGeom>
          <a:noFill/>
        </p:spPr>
        <p:txBody>
          <a:bodyPr wrap="none" rtlCol="0">
            <a:spAutoFit/>
          </a:bodyPr>
          <a:lstStyle/>
          <a:p>
            <a:r>
              <a:rPr lang="en-US" altLang="ko-KR" sz="1200" dirty="0"/>
              <a:t>Source: </a:t>
            </a:r>
            <a:r>
              <a:rPr lang="ko-KR" altLang="en-US" sz="1200" dirty="0"/>
              <a:t>한국세라믹기술원 홈페이지</a:t>
            </a:r>
          </a:p>
        </p:txBody>
      </p:sp>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92" y="3906619"/>
            <a:ext cx="2185416" cy="2642616"/>
          </a:xfrm>
          <a:prstGeom prst="rect">
            <a:avLst/>
          </a:prstGeom>
        </p:spPr>
      </p:pic>
      <p:pic>
        <p:nvPicPr>
          <p:cNvPr id="9" name="그림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3850" y="3906619"/>
            <a:ext cx="3509724" cy="2642616"/>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11</a:t>
            </a:fld>
            <a:endParaRPr lang="ko-KR" altLang="en-US"/>
          </a:p>
        </p:txBody>
      </p:sp>
    </p:spTree>
    <p:extLst>
      <p:ext uri="{BB962C8B-B14F-4D97-AF65-F5344CB8AC3E}">
        <p14:creationId xmlns:p14="http://schemas.microsoft.com/office/powerpoint/2010/main" val="11114403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mc:AlternateContent xmlns:mc="http://schemas.openxmlformats.org/markup-compatibility/2006" xmlns:a14="http://schemas.microsoft.com/office/drawing/2010/main">
        <mc:Choice Requires="a14">
          <p:sp>
            <p:nvSpPr>
              <p:cNvPr id="10" name="직사각형 9"/>
              <p:cNvSpPr/>
              <p:nvPr/>
            </p:nvSpPr>
            <p:spPr>
              <a:xfrm>
                <a:off x="144892" y="854707"/>
                <a:ext cx="8709606" cy="1754326"/>
              </a:xfrm>
              <a:prstGeom prst="rect">
                <a:avLst/>
              </a:prstGeom>
            </p:spPr>
            <p:txBody>
              <a:bodyPr wrap="square">
                <a:spAutoFit/>
              </a:bodyPr>
              <a:lstStyle/>
              <a:p>
                <a:pPr marL="355600" marR="7620" indent="-342900" algn="just">
                  <a:lnSpc>
                    <a:spcPct val="150000"/>
                  </a:lnSpc>
                  <a:spcBef>
                    <a:spcPts val="600"/>
                  </a:spcBef>
                  <a:buFont typeface="Arial" panose="020B0604020202020204" pitchFamily="34" charset="0"/>
                  <a:buChar char="•"/>
                </a:pPr>
                <a:r>
                  <a:rPr lang="en-US" altLang="ko-KR" sz="2400" spc="10" dirty="0">
                    <a:cs typeface="Arial"/>
                  </a:rPr>
                  <a:t>Q is time dependent for AC voltage</a:t>
                </a:r>
              </a:p>
              <a:p>
                <a:pPr marL="360000" marR="7620">
                  <a:lnSpc>
                    <a:spcPct val="150000"/>
                  </a:lnSpc>
                  <a:spcBef>
                    <a:spcPts val="600"/>
                  </a:spcBef>
                </a:pPr>
                <a14:m>
                  <m:oMathPara xmlns:m="http://schemas.openxmlformats.org/officeDocument/2006/math">
                    <m:oMathParaPr>
                      <m:jc m:val="left"/>
                    </m:oMathParaPr>
                    <m:oMath xmlns:m="http://schemas.openxmlformats.org/officeDocument/2006/math">
                      <m:r>
                        <a:rPr lang="en-US" altLang="ko-KR" sz="2400" b="0" i="1" spc="10" smtClean="0">
                          <a:solidFill>
                            <a:schemeClr val="tx1"/>
                          </a:solidFill>
                          <a:latin typeface="Cambria Math" panose="02040503050406030204" pitchFamily="18" charset="0"/>
                          <a:cs typeface="Arial"/>
                        </a:rPr>
                        <m:t>𝑉</m:t>
                      </m:r>
                      <m:r>
                        <a:rPr lang="en-US" altLang="ko-KR" sz="2400" b="0" i="1" spc="10" smtClean="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𝑉</m:t>
                      </m:r>
                      <m:r>
                        <a:rPr lang="en-US" altLang="ko-KR" sz="2400" b="0" i="1" spc="10" baseline="-25000" smtClean="0">
                          <a:solidFill>
                            <a:schemeClr val="tx1"/>
                          </a:solidFill>
                          <a:latin typeface="Cambria Math" panose="02040503050406030204" pitchFamily="18" charset="0"/>
                          <a:cs typeface="Arial"/>
                        </a:rPr>
                        <m:t>0</m:t>
                      </m:r>
                      <m:func>
                        <m:funcPr>
                          <m:ctrlPr>
                            <a:rPr lang="en-US" altLang="ko-KR" sz="2400" b="0" i="1" spc="10" baseline="-25000" smtClean="0">
                              <a:solidFill>
                                <a:schemeClr val="tx1"/>
                              </a:solidFill>
                              <a:latin typeface="Cambria Math" panose="02040503050406030204" pitchFamily="18" charset="0"/>
                              <a:cs typeface="Arial"/>
                            </a:rPr>
                          </m:ctrlPr>
                        </m:funcPr>
                        <m:fName>
                          <m:r>
                            <m:rPr>
                              <m:sty m:val="p"/>
                            </m:rPr>
                            <a:rPr lang="en-US" altLang="ko-KR" sz="2400" b="0" i="0" spc="10" smtClean="0">
                              <a:solidFill>
                                <a:schemeClr val="tx1"/>
                              </a:solidFill>
                              <a:latin typeface="Cambria Math" panose="02040503050406030204" pitchFamily="18" charset="0"/>
                              <a:cs typeface="Arial"/>
                            </a:rPr>
                            <m:t>exp</m:t>
                          </m:r>
                        </m:fName>
                        <m:e>
                          <m:d>
                            <m:dPr>
                              <m:ctrlPr>
                                <a:rPr lang="en-US" altLang="ko-KR" sz="2400" b="0" i="1" spc="10" smtClean="0">
                                  <a:solidFill>
                                    <a:schemeClr val="tx1"/>
                                  </a:solidFill>
                                  <a:latin typeface="Cambria Math" panose="02040503050406030204" pitchFamily="18" charset="0"/>
                                  <a:cs typeface="Arial"/>
                                </a:rPr>
                              </m:ctrlPr>
                            </m:dPr>
                            <m:e>
                              <m:r>
                                <a:rPr lang="en-US" altLang="ko-KR" sz="2400" b="0" i="1" spc="10" smtClean="0">
                                  <a:solidFill>
                                    <a:schemeClr val="tx1"/>
                                  </a:solidFill>
                                  <a:latin typeface="Cambria Math" panose="02040503050406030204" pitchFamily="18" charset="0"/>
                                  <a:cs typeface="Arial"/>
                                </a:rPr>
                                <m:t>𝑖</m:t>
                              </m:r>
                              <m:r>
                                <a:rPr lang="ko-KR" altLang="en-US" sz="2400" b="0" i="1" spc="10" smtClean="0">
                                  <a:solidFill>
                                    <a:schemeClr val="tx1"/>
                                  </a:solidFill>
                                  <a:latin typeface="Cambria Math" panose="02040503050406030204" pitchFamily="18" charset="0"/>
                                  <a:cs typeface="Arial"/>
                                </a:rPr>
                                <m:t>𝜔</m:t>
                              </m:r>
                              <m:r>
                                <a:rPr lang="en-US" altLang="ko-KR" sz="2400" b="0" i="1" spc="10" smtClean="0">
                                  <a:solidFill>
                                    <a:schemeClr val="tx1"/>
                                  </a:solidFill>
                                  <a:latin typeface="Cambria Math" panose="02040503050406030204" pitchFamily="18" charset="0"/>
                                  <a:cs typeface="Arial"/>
                                </a:rPr>
                                <m:t>𝑡</m:t>
                              </m:r>
                            </m:e>
                          </m:d>
                        </m:e>
                      </m:func>
                    </m:oMath>
                  </m:oMathPara>
                </a14:m>
                <a:endParaRPr lang="en-US" altLang="ko-KR" sz="2400" b="0" i="1" spc="10" dirty="0">
                  <a:solidFill>
                    <a:schemeClr val="tx1"/>
                  </a:solidFill>
                  <a:latin typeface="Cambria Math" panose="02040503050406030204" pitchFamily="18" charset="0"/>
                  <a:cs typeface="Arial"/>
                </a:endParaRPr>
              </a:p>
              <a:p>
                <a:pPr marL="360000" marR="7620">
                  <a:lnSpc>
                    <a:spcPct val="150000"/>
                  </a:lnSpc>
                  <a:spcBef>
                    <a:spcPts val="600"/>
                  </a:spcBef>
                </a:pPr>
                <a14:m>
                  <m:oMathPara xmlns:m="http://schemas.openxmlformats.org/officeDocument/2006/math">
                    <m:oMathParaPr>
                      <m:jc m:val="left"/>
                    </m:oMathParaPr>
                    <m:oMath xmlns:m="http://schemas.openxmlformats.org/officeDocument/2006/math">
                      <m:r>
                        <a:rPr lang="en-US" altLang="ko-KR" sz="2400" b="0" i="1" spc="10" smtClean="0">
                          <a:solidFill>
                            <a:schemeClr val="tx1"/>
                          </a:solidFill>
                          <a:latin typeface="Cambria Math" panose="02040503050406030204" pitchFamily="18" charset="0"/>
                          <a:cs typeface="Arial"/>
                        </a:rPr>
                        <m:t>𝑄</m:t>
                      </m:r>
                      <m:r>
                        <a:rPr lang="en-US" altLang="ko-KR" sz="2400" i="1" spc="1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𝐶</m:t>
                      </m:r>
                      <m:r>
                        <a:rPr lang="en-US" altLang="ko-KR" sz="2400" i="1" spc="10">
                          <a:solidFill>
                            <a:schemeClr val="tx1"/>
                          </a:solidFill>
                          <a:latin typeface="Cambria Math" panose="02040503050406030204" pitchFamily="18" charset="0"/>
                          <a:cs typeface="Arial"/>
                        </a:rPr>
                        <m:t>𝑉</m:t>
                      </m:r>
                      <m:r>
                        <a:rPr lang="en-US" altLang="ko-KR" sz="2400" b="0" i="1" spc="10" smtClean="0">
                          <a:solidFill>
                            <a:schemeClr val="tx1"/>
                          </a:solidFill>
                          <a:latin typeface="Cambria Math" panose="02040503050406030204" pitchFamily="18" charset="0"/>
                          <a:cs typeface="Arial"/>
                        </a:rPr>
                        <m:t> →</m:t>
                      </m:r>
                      <m:r>
                        <a:rPr lang="en-US" altLang="ko-KR" sz="2400" b="0" i="1" spc="10" smtClean="0">
                          <a:solidFill>
                            <a:schemeClr val="tx1"/>
                          </a:solidFill>
                          <a:latin typeface="Cambria Math" panose="02040503050406030204" pitchFamily="18" charset="0"/>
                          <a:cs typeface="Arial"/>
                        </a:rPr>
                        <m:t>𝑄</m:t>
                      </m:r>
                      <m:r>
                        <a:rPr lang="en-US" altLang="ko-KR" sz="2400" b="0" i="1" spc="10" smtClean="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𝐶𝑉</m:t>
                      </m:r>
                      <m:r>
                        <a:rPr lang="en-US" altLang="ko-KR" sz="2400" b="0" i="1" spc="10" baseline="-25000" smtClean="0">
                          <a:solidFill>
                            <a:schemeClr val="tx1"/>
                          </a:solidFill>
                          <a:latin typeface="Cambria Math" panose="02040503050406030204" pitchFamily="18" charset="0"/>
                          <a:cs typeface="Arial"/>
                        </a:rPr>
                        <m:t>0</m:t>
                      </m:r>
                      <m:r>
                        <m:rPr>
                          <m:sty m:val="p"/>
                        </m:rPr>
                        <a:rPr lang="en-US" altLang="ko-KR" sz="2400" b="0" i="0" spc="10" smtClean="0">
                          <a:solidFill>
                            <a:schemeClr val="tx1"/>
                          </a:solidFill>
                          <a:latin typeface="Cambria Math" panose="02040503050406030204" pitchFamily="18" charset="0"/>
                          <a:cs typeface="Arial"/>
                        </a:rPr>
                        <m:t>exp</m:t>
                      </m:r>
                      <m:r>
                        <a:rPr lang="en-US" altLang="ko-KR" sz="2400" b="0" i="1" spc="10" smtClean="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r>
                        <a:rPr lang="en-US" altLang="ko-KR" sz="2400" b="0" i="1" spc="10" smtClean="0">
                          <a:solidFill>
                            <a:schemeClr val="tx1"/>
                          </a:solidFill>
                          <a:latin typeface="Cambria Math" panose="02040503050406030204" pitchFamily="18" charset="0"/>
                          <a:cs typeface="Arial"/>
                        </a:rPr>
                        <m:t>𝑡</m:t>
                      </m:r>
                      <m:r>
                        <a:rPr lang="en-US" altLang="ko-KR" sz="2400" b="0" i="1" spc="10" smtClean="0">
                          <a:solidFill>
                            <a:schemeClr val="tx1"/>
                          </a:solidFill>
                          <a:latin typeface="Cambria Math" panose="02040503050406030204" pitchFamily="18" charset="0"/>
                          <a:cs typeface="Arial"/>
                        </a:rPr>
                        <m:t>)</m:t>
                      </m:r>
                    </m:oMath>
                  </m:oMathPara>
                </a14:m>
                <a:endParaRPr lang="en-US" altLang="ko-KR" sz="2400" dirty="0">
                  <a:solidFill>
                    <a:schemeClr val="tx1"/>
                  </a:solidFill>
                  <a:cs typeface="Times New Roman"/>
                </a:endParaRPr>
              </a:p>
            </p:txBody>
          </p:sp>
        </mc:Choice>
        <mc:Fallback xmlns="">
          <p:sp>
            <p:nvSpPr>
              <p:cNvPr id="10" name="직사각형 9"/>
              <p:cNvSpPr>
                <a:spLocks noRot="1" noChangeAspect="1" noMove="1" noResize="1" noEditPoints="1" noAdjustHandles="1" noChangeArrowheads="1" noChangeShapeType="1" noTextEdit="1"/>
              </p:cNvSpPr>
              <p:nvPr/>
            </p:nvSpPr>
            <p:spPr>
              <a:xfrm>
                <a:off x="144892" y="854707"/>
                <a:ext cx="8709606" cy="1754326"/>
              </a:xfrm>
              <a:prstGeom prst="rect">
                <a:avLst/>
              </a:prstGeom>
              <a:blipFill>
                <a:blip r:embed="rId3"/>
                <a:stretch>
                  <a:fillRect l="-840"/>
                </a:stretch>
              </a:blipFill>
            </p:spPr>
            <p:txBody>
              <a:bodyPr/>
              <a:lstStyle/>
              <a:p>
                <a:r>
                  <a:rPr lang="ko-KR" altLang="en-US">
                    <a:noFill/>
                  </a:rPr>
                  <a:t> </a:t>
                </a:r>
              </a:p>
            </p:txBody>
          </p:sp>
        </mc:Fallback>
      </mc:AlternateContent>
      <p:pic>
        <p:nvPicPr>
          <p:cNvPr id="8" name="그림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514" y="2790755"/>
            <a:ext cx="2375384" cy="2343713"/>
          </a:xfrm>
          <a:prstGeom prst="rect">
            <a:avLst/>
          </a:prstGeom>
        </p:spPr>
      </p:pic>
      <mc:AlternateContent xmlns:mc="http://schemas.openxmlformats.org/markup-compatibility/2006" xmlns:a14="http://schemas.microsoft.com/office/drawing/2010/main">
        <mc:Choice Requires="a14">
          <p:sp>
            <p:nvSpPr>
              <p:cNvPr id="9" name="직사각형 8"/>
              <p:cNvSpPr/>
              <p:nvPr/>
            </p:nvSpPr>
            <p:spPr>
              <a:xfrm>
                <a:off x="345384" y="3145412"/>
                <a:ext cx="5334000" cy="3298339"/>
              </a:xfrm>
              <a:prstGeom prst="rect">
                <a:avLst/>
              </a:prstGeom>
            </p:spPr>
            <p:txBody>
              <a:bodyPr wrap="square">
                <a:spAutoFit/>
              </a:bodyPr>
              <a:lstStyle/>
              <a:p>
                <a:pPr marR="7620">
                  <a:lnSpc>
                    <a:spcPts val="5000"/>
                  </a:lnSpc>
                </a:pPr>
                <a14:m>
                  <m:oMathPara xmlns:m="http://schemas.openxmlformats.org/officeDocument/2006/math">
                    <m:oMathParaPr>
                      <m:jc m:val="center"/>
                    </m:oMathParaPr>
                    <m:oMath xmlns:m="http://schemas.openxmlformats.org/officeDocument/2006/math">
                      <m:r>
                        <a:rPr lang="en-US" altLang="ko-KR" sz="2400" i="1" spc="10" smtClean="0">
                          <a:solidFill>
                            <a:srgbClr val="C00000"/>
                          </a:solidFill>
                          <a:latin typeface="Cambria Math" panose="02040503050406030204" pitchFamily="18" charset="0"/>
                          <a:cs typeface="Arial"/>
                        </a:rPr>
                        <m:t>𝐼</m:t>
                      </m:r>
                      <m:r>
                        <a:rPr lang="en-US" altLang="ko-KR" sz="2400" i="1" spc="10" smtClean="0">
                          <a:solidFill>
                            <a:schemeClr val="tx1"/>
                          </a:solidFill>
                          <a:latin typeface="Cambria Math" panose="02040503050406030204" pitchFamily="18" charset="0"/>
                          <a:cs typeface="Arial"/>
                        </a:rPr>
                        <m:t>=</m:t>
                      </m:r>
                      <m:r>
                        <a:rPr lang="en-US" altLang="ko-KR" sz="2400" i="1" spc="10" smtClean="0">
                          <a:solidFill>
                            <a:schemeClr val="tx1"/>
                          </a:solidFill>
                          <a:latin typeface="Cambria Math" panose="02040503050406030204" pitchFamily="18" charset="0"/>
                          <a:cs typeface="Arial"/>
                        </a:rPr>
                        <m:t>𝐶</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𝑑𝑉</m:t>
                          </m:r>
                        </m:num>
                        <m:den>
                          <m:r>
                            <a:rPr lang="en-US" altLang="ko-KR" sz="2400" i="1" spc="10">
                              <a:solidFill>
                                <a:schemeClr val="tx1"/>
                              </a:solidFill>
                              <a:latin typeface="Cambria Math" panose="02040503050406030204" pitchFamily="18" charset="0"/>
                              <a:cs typeface="Arial"/>
                            </a:rPr>
                            <m:t>𝑑𝑡</m:t>
                          </m:r>
                        </m:den>
                      </m:f>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𝑑𝑄</m:t>
                          </m:r>
                        </m:num>
                        <m:den>
                          <m:r>
                            <a:rPr lang="en-US" altLang="ko-KR" sz="2400" i="1" spc="10">
                              <a:solidFill>
                                <a:schemeClr val="tx1"/>
                              </a:solidFill>
                              <a:latin typeface="Cambria Math" panose="02040503050406030204" pitchFamily="18" charset="0"/>
                              <a:cs typeface="Arial"/>
                            </a:rPr>
                            <m:t>𝑑𝑡</m:t>
                          </m:r>
                        </m:den>
                      </m:f>
                    </m:oMath>
                  </m:oMathPara>
                </a14:m>
                <a:endParaRPr lang="en-US" altLang="ko-KR" sz="2400" i="1" spc="10" dirty="0">
                  <a:solidFill>
                    <a:schemeClr val="tx1"/>
                  </a:solidFill>
                  <a:latin typeface="Cambria Math" panose="02040503050406030204" pitchFamily="18" charset="0"/>
                  <a:cs typeface="Arial"/>
                </a:endParaRPr>
              </a:p>
              <a:p>
                <a:pPr marR="7620">
                  <a:lnSpc>
                    <a:spcPts val="5000"/>
                  </a:lnSpc>
                </a:pPr>
                <a14:m>
                  <m:oMathPara xmlns:m="http://schemas.openxmlformats.org/officeDocument/2006/math">
                    <m:oMathParaPr>
                      <m:jc m:val="center"/>
                    </m:oMathParaPr>
                    <m:oMath xmlns:m="http://schemas.openxmlformats.org/officeDocument/2006/math">
                      <m:r>
                        <a:rPr lang="en-US" altLang="ko-KR" sz="2400" b="0" i="1" spc="10" smtClean="0">
                          <a:solidFill>
                            <a:schemeClr val="tx1"/>
                          </a:solidFill>
                          <a:latin typeface="Cambria Math" panose="02040503050406030204" pitchFamily="18" charset="0"/>
                          <a:cs typeface="Arial"/>
                        </a:rPr>
                        <m:t>             </m:t>
                      </m:r>
                    </m:oMath>
                  </m:oMathPara>
                </a14:m>
                <a:endParaRPr lang="en-US" altLang="ko-KR" sz="2400" b="0" i="1" spc="10" dirty="0">
                  <a:solidFill>
                    <a:schemeClr val="tx1"/>
                  </a:solidFill>
                  <a:latin typeface="Cambria Math" panose="02040503050406030204" pitchFamily="18" charset="0"/>
                  <a:cs typeface="Arial"/>
                </a:endParaRPr>
              </a:p>
              <a:p>
                <a:pPr marR="7620">
                  <a:lnSpc>
                    <a:spcPts val="5000"/>
                  </a:lnSpc>
                </a:pPr>
                <a:r>
                  <a:rPr lang="en-US" altLang="ko-KR" sz="2400" b="0" spc="10" dirty="0">
                    <a:solidFill>
                      <a:schemeClr val="tx1"/>
                    </a:solidFill>
                    <a:cs typeface="Arial"/>
                  </a:rPr>
                  <a:t>                          </a:t>
                </a:r>
                <a14:m>
                  <m:oMath xmlns:m="http://schemas.openxmlformats.org/officeDocument/2006/math">
                    <m:r>
                      <a:rPr lang="en-US" altLang="ko-KR" sz="3200" b="0" i="1" spc="10" smtClean="0">
                        <a:solidFill>
                          <a:schemeClr val="tx1"/>
                        </a:solidFill>
                        <a:latin typeface="Cambria Math" panose="02040503050406030204" pitchFamily="18" charset="0"/>
                        <a:cs typeface="Arial"/>
                      </a:rPr>
                      <m:t>=</m:t>
                    </m:r>
                    <m:f>
                      <m:fPr>
                        <m:ctrlPr>
                          <a:rPr lang="en-US" altLang="ko-KR" sz="3200" i="1" spc="10">
                            <a:solidFill>
                              <a:schemeClr val="tx1"/>
                            </a:solidFill>
                            <a:latin typeface="Cambria Math" panose="02040503050406030204" pitchFamily="18" charset="0"/>
                            <a:cs typeface="Arial"/>
                          </a:rPr>
                        </m:ctrlPr>
                      </m:fPr>
                      <m:num>
                        <m:r>
                          <a:rPr lang="en-US" altLang="ko-KR" sz="3200" i="1" spc="10">
                            <a:solidFill>
                              <a:schemeClr val="tx1"/>
                            </a:solidFill>
                            <a:latin typeface="Cambria Math" panose="02040503050406030204" pitchFamily="18" charset="0"/>
                            <a:cs typeface="Arial"/>
                          </a:rPr>
                          <m:t>𝑑</m:t>
                        </m:r>
                        <m:r>
                          <a:rPr lang="en-US" altLang="ko-KR" sz="3200" b="0" i="1" spc="10" smtClean="0">
                            <a:solidFill>
                              <a:schemeClr val="tx1"/>
                            </a:solidFill>
                            <a:latin typeface="Cambria Math" panose="02040503050406030204" pitchFamily="18" charset="0"/>
                            <a:cs typeface="Arial"/>
                          </a:rPr>
                          <m:t>[</m:t>
                        </m:r>
                        <m:r>
                          <a:rPr lang="en-US" altLang="ko-KR" sz="3200" i="1" spc="10">
                            <a:solidFill>
                              <a:schemeClr val="tx1"/>
                            </a:solidFill>
                            <a:latin typeface="Cambria Math" panose="02040503050406030204" pitchFamily="18" charset="0"/>
                            <a:cs typeface="Arial"/>
                          </a:rPr>
                          <m:t>𝐶𝑉</m:t>
                        </m:r>
                        <m:r>
                          <a:rPr lang="en-US" altLang="ko-KR" sz="3200" i="1" spc="10" baseline="-25000">
                            <a:solidFill>
                              <a:schemeClr val="tx1"/>
                            </a:solidFill>
                            <a:latin typeface="Cambria Math" panose="02040503050406030204" pitchFamily="18" charset="0"/>
                            <a:cs typeface="Arial"/>
                          </a:rPr>
                          <m:t>0</m:t>
                        </m:r>
                        <m:func>
                          <m:funcPr>
                            <m:ctrlPr>
                              <a:rPr lang="en-US" altLang="ko-KR" sz="3200" i="1" spc="10">
                                <a:solidFill>
                                  <a:schemeClr val="tx1"/>
                                </a:solidFill>
                                <a:latin typeface="Cambria Math" panose="02040503050406030204" pitchFamily="18" charset="0"/>
                                <a:cs typeface="Arial"/>
                              </a:rPr>
                            </m:ctrlPr>
                          </m:funcPr>
                          <m:fName>
                            <m:r>
                              <m:rPr>
                                <m:sty m:val="p"/>
                              </m:rPr>
                              <a:rPr lang="en-US" altLang="ko-KR" sz="3200" spc="10">
                                <a:solidFill>
                                  <a:schemeClr val="tx1"/>
                                </a:solidFill>
                                <a:latin typeface="Cambria Math" panose="02040503050406030204" pitchFamily="18" charset="0"/>
                                <a:cs typeface="Arial"/>
                              </a:rPr>
                              <m:t>exp</m:t>
                            </m:r>
                          </m:fName>
                          <m:e>
                            <m:d>
                              <m:dPr>
                                <m:ctrlPr>
                                  <a:rPr lang="en-US" altLang="ko-KR" sz="3200" i="1" spc="10">
                                    <a:solidFill>
                                      <a:schemeClr val="tx1"/>
                                    </a:solidFill>
                                    <a:latin typeface="Cambria Math" panose="02040503050406030204" pitchFamily="18" charset="0"/>
                                    <a:cs typeface="Arial"/>
                                  </a:rPr>
                                </m:ctrlPr>
                              </m:dPr>
                              <m:e>
                                <m:r>
                                  <a:rPr lang="en-US" altLang="ko-KR" sz="3200" i="1" spc="10">
                                    <a:solidFill>
                                      <a:schemeClr val="tx1"/>
                                    </a:solidFill>
                                    <a:latin typeface="Cambria Math" panose="02040503050406030204" pitchFamily="18" charset="0"/>
                                    <a:cs typeface="Arial"/>
                                  </a:rPr>
                                  <m:t>𝑖</m:t>
                                </m:r>
                                <m:r>
                                  <a:rPr lang="ko-KR" altLang="en-US" sz="3200" i="1" spc="10">
                                    <a:solidFill>
                                      <a:schemeClr val="tx1"/>
                                    </a:solidFill>
                                    <a:latin typeface="Cambria Math" panose="02040503050406030204" pitchFamily="18" charset="0"/>
                                    <a:cs typeface="Arial"/>
                                  </a:rPr>
                                  <m:t>𝜔</m:t>
                                </m:r>
                                <m:r>
                                  <a:rPr lang="en-US" altLang="ko-KR" sz="3200" i="1" spc="10">
                                    <a:solidFill>
                                      <a:schemeClr val="tx1"/>
                                    </a:solidFill>
                                    <a:latin typeface="Cambria Math" panose="02040503050406030204" pitchFamily="18" charset="0"/>
                                    <a:cs typeface="Arial"/>
                                  </a:rPr>
                                  <m:t>𝑡</m:t>
                                </m:r>
                              </m:e>
                            </m:d>
                          </m:e>
                        </m:func>
                        <m:r>
                          <a:rPr lang="en-US" altLang="ko-KR" sz="3200" b="0" i="1" spc="10" smtClean="0">
                            <a:solidFill>
                              <a:schemeClr val="tx1"/>
                            </a:solidFill>
                            <a:latin typeface="Cambria Math" panose="02040503050406030204" pitchFamily="18" charset="0"/>
                            <a:cs typeface="Arial"/>
                          </a:rPr>
                          <m:t>]</m:t>
                        </m:r>
                      </m:num>
                      <m:den>
                        <m:r>
                          <a:rPr lang="en-US" altLang="ko-KR" sz="3200" i="1" spc="10">
                            <a:solidFill>
                              <a:schemeClr val="tx1"/>
                            </a:solidFill>
                            <a:latin typeface="Cambria Math" panose="02040503050406030204" pitchFamily="18" charset="0"/>
                            <a:cs typeface="Arial"/>
                          </a:rPr>
                          <m:t>𝑑𝑡</m:t>
                        </m:r>
                      </m:den>
                    </m:f>
                  </m:oMath>
                </a14:m>
                <a:endParaRPr lang="en-US" altLang="ko-KR" sz="3200" i="1" spc="10" dirty="0">
                  <a:solidFill>
                    <a:schemeClr val="tx1"/>
                  </a:solidFill>
                  <a:latin typeface="Cambria Math" panose="02040503050406030204" pitchFamily="18" charset="0"/>
                  <a:cs typeface="Arial"/>
                </a:endParaRPr>
              </a:p>
              <a:p>
                <a:pPr marR="7620">
                  <a:lnSpc>
                    <a:spcPts val="5000"/>
                  </a:lnSpc>
                </a:pPr>
                <a:r>
                  <a:rPr lang="en-US" altLang="ko-KR" sz="2400" b="0" spc="10" dirty="0">
                    <a:solidFill>
                      <a:schemeClr val="tx1"/>
                    </a:solidFill>
                    <a:cs typeface="Arial"/>
                  </a:rPr>
                  <a:t>                          </a:t>
                </a:r>
                <a14:m>
                  <m:oMath xmlns:m="http://schemas.openxmlformats.org/officeDocument/2006/math">
                    <m:r>
                      <a:rPr lang="en-US" altLang="ko-KR" sz="2400" b="0" i="1" spc="10" smtClean="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r>
                      <a:rPr lang="en-US" altLang="ko-KR" sz="2400" b="0" i="1" spc="10" smtClean="0">
                        <a:solidFill>
                          <a:schemeClr val="tx1"/>
                        </a:solidFill>
                        <a:latin typeface="Cambria Math" panose="02040503050406030204" pitchFamily="18" charset="0"/>
                        <a:cs typeface="Arial"/>
                      </a:rPr>
                      <m:t>𝐶𝑉</m:t>
                    </m:r>
                    <m:r>
                      <a:rPr lang="en-US" altLang="ko-KR" sz="2400" b="0" i="1" spc="10" baseline="-25000" smtClean="0">
                        <a:solidFill>
                          <a:schemeClr val="tx1"/>
                        </a:solidFill>
                        <a:latin typeface="Cambria Math" panose="02040503050406030204" pitchFamily="18" charset="0"/>
                        <a:cs typeface="Arial"/>
                      </a:rPr>
                      <m:t>0</m:t>
                    </m:r>
                    <m:func>
                      <m:funcPr>
                        <m:ctrlPr>
                          <a:rPr lang="en-US" altLang="ko-KR" sz="2400" b="0" i="1" spc="10" baseline="-25000" smtClean="0">
                            <a:solidFill>
                              <a:schemeClr val="tx1"/>
                            </a:solidFill>
                            <a:latin typeface="Cambria Math" panose="02040503050406030204" pitchFamily="18" charset="0"/>
                            <a:cs typeface="Arial"/>
                          </a:rPr>
                        </m:ctrlPr>
                      </m:funcPr>
                      <m:fName>
                        <m:r>
                          <m:rPr>
                            <m:sty m:val="p"/>
                          </m:rPr>
                          <a:rPr lang="en-US" altLang="ko-KR" sz="2400" spc="10">
                            <a:solidFill>
                              <a:schemeClr val="tx1"/>
                            </a:solidFill>
                            <a:latin typeface="Cambria Math" panose="02040503050406030204" pitchFamily="18" charset="0"/>
                            <a:cs typeface="Arial"/>
                          </a:rPr>
                          <m:t>exp</m:t>
                        </m:r>
                      </m:fName>
                      <m:e>
                        <m:d>
                          <m:dPr>
                            <m:ctrlPr>
                              <a:rPr lang="en-US" altLang="ko-KR" sz="2400" i="1" spc="10">
                                <a:solidFill>
                                  <a:schemeClr val="tx1"/>
                                </a:solidFill>
                                <a:latin typeface="Cambria Math" panose="02040503050406030204" pitchFamily="18" charset="0"/>
                                <a:cs typeface="Arial"/>
                              </a:rPr>
                            </m:ctrlPr>
                          </m:dPr>
                          <m:e>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r>
                              <a:rPr lang="en-US" altLang="ko-KR" sz="2400" i="1" spc="10">
                                <a:solidFill>
                                  <a:schemeClr val="tx1"/>
                                </a:solidFill>
                                <a:latin typeface="Cambria Math" panose="02040503050406030204" pitchFamily="18" charset="0"/>
                                <a:cs typeface="Arial"/>
                              </a:rPr>
                              <m:t>𝑡</m:t>
                            </m:r>
                          </m:e>
                        </m:d>
                      </m:e>
                    </m:func>
                  </m:oMath>
                </a14:m>
                <a:endParaRPr lang="en-US" altLang="ko-KR" sz="2400" i="1" spc="10" dirty="0">
                  <a:solidFill>
                    <a:schemeClr val="tx1"/>
                  </a:solidFill>
                  <a:latin typeface="Cambria Math" panose="02040503050406030204" pitchFamily="18" charset="0"/>
                  <a:cs typeface="Arial"/>
                </a:endParaRPr>
              </a:p>
              <a:p>
                <a:pPr marR="7620">
                  <a:lnSpc>
                    <a:spcPts val="5000"/>
                  </a:lnSpc>
                </a:pPr>
                <a:r>
                  <a:rPr lang="en-US" altLang="ko-KR" sz="2400" b="0" spc="10" dirty="0">
                    <a:solidFill>
                      <a:schemeClr val="tx1"/>
                    </a:solidFill>
                    <a:cs typeface="Arial"/>
                  </a:rPr>
                  <a:t>                          </a:t>
                </a:r>
                <a14:m>
                  <m:oMath xmlns:m="http://schemas.openxmlformats.org/officeDocument/2006/math">
                    <m:r>
                      <a:rPr lang="en-US" altLang="ko-KR" sz="2400" b="0" i="1" spc="10" smtClean="0">
                        <a:solidFill>
                          <a:srgbClr val="C00000"/>
                        </a:solidFill>
                        <a:latin typeface="Cambria Math" panose="02040503050406030204" pitchFamily="18" charset="0"/>
                        <a:cs typeface="Arial"/>
                      </a:rPr>
                      <m:t>=</m:t>
                    </m:r>
                    <m:r>
                      <a:rPr lang="en-US" altLang="ko-KR" sz="2400" i="1" spc="10">
                        <a:solidFill>
                          <a:srgbClr val="C00000"/>
                        </a:solidFill>
                        <a:latin typeface="Cambria Math" panose="02040503050406030204" pitchFamily="18" charset="0"/>
                        <a:cs typeface="Arial"/>
                      </a:rPr>
                      <m:t>𝑖</m:t>
                    </m:r>
                    <m:r>
                      <a:rPr lang="ko-KR" altLang="en-US" sz="2400" i="1" spc="10">
                        <a:solidFill>
                          <a:srgbClr val="C00000"/>
                        </a:solidFill>
                        <a:latin typeface="Cambria Math" panose="02040503050406030204" pitchFamily="18" charset="0"/>
                        <a:cs typeface="Arial"/>
                      </a:rPr>
                      <m:t>𝜔</m:t>
                    </m:r>
                    <m:r>
                      <a:rPr lang="en-US" altLang="ko-KR" sz="2400" i="1" spc="10">
                        <a:solidFill>
                          <a:srgbClr val="C00000"/>
                        </a:solidFill>
                        <a:latin typeface="Cambria Math" panose="02040503050406030204" pitchFamily="18" charset="0"/>
                        <a:cs typeface="Arial"/>
                      </a:rPr>
                      <m:t>𝐶𝑉</m:t>
                    </m:r>
                  </m:oMath>
                </a14:m>
                <a:endParaRPr lang="ko-KR" altLang="en-US" sz="2400" dirty="0">
                  <a:solidFill>
                    <a:srgbClr val="C00000"/>
                  </a:solidFill>
                </a:endParaRPr>
              </a:p>
            </p:txBody>
          </p:sp>
        </mc:Choice>
        <mc:Fallback xmlns="">
          <p:sp>
            <p:nvSpPr>
              <p:cNvPr id="9" name="직사각형 8"/>
              <p:cNvSpPr>
                <a:spLocks noRot="1" noChangeAspect="1" noMove="1" noResize="1" noEditPoints="1" noAdjustHandles="1" noChangeArrowheads="1" noChangeShapeType="1" noTextEdit="1"/>
              </p:cNvSpPr>
              <p:nvPr/>
            </p:nvSpPr>
            <p:spPr>
              <a:xfrm>
                <a:off x="345384" y="3145412"/>
                <a:ext cx="5334000" cy="3298339"/>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직사각형 1"/>
              <p:cNvSpPr/>
              <p:nvPr/>
            </p:nvSpPr>
            <p:spPr>
              <a:xfrm>
                <a:off x="5121995" y="1818909"/>
                <a:ext cx="2857500" cy="646331"/>
              </a:xfrm>
              <a:prstGeom prst="rect">
                <a:avLst/>
              </a:prstGeom>
            </p:spPr>
            <p:txBody>
              <a:bodyPr wrap="square">
                <a:spAutoFit/>
              </a:bodyPr>
              <a:lstStyle/>
              <a:p>
                <a:pPr marR="7620" indent="-285750">
                  <a:buFont typeface="Wingdings" panose="05000000000000000000" pitchFamily="2" charset="2"/>
                  <a:buChar char="ü"/>
                </a:pPr>
                <a14:m>
                  <m:oMath xmlns:m="http://schemas.openxmlformats.org/officeDocument/2006/math">
                    <m:r>
                      <a:rPr lang="ko-KR" altLang="en-US" i="1" spc="10">
                        <a:latin typeface="Cambria Math" panose="02040503050406030204" pitchFamily="18" charset="0"/>
                        <a:cs typeface="Arial"/>
                      </a:rPr>
                      <m:t>𝜔</m:t>
                    </m:r>
                  </m:oMath>
                </a14:m>
                <a:r>
                  <a:rPr lang="en-US" altLang="ko-KR" dirty="0">
                    <a:cs typeface="Times New Roman"/>
                  </a:rPr>
                  <a:t>: voltage frequency</a:t>
                </a:r>
              </a:p>
              <a:p>
                <a:pPr marR="7620" indent="-285750">
                  <a:buFont typeface="Wingdings" panose="05000000000000000000" pitchFamily="2" charset="2"/>
                  <a:buChar char="ü"/>
                </a:pPr>
                <a14:m>
                  <m:oMath xmlns:m="http://schemas.openxmlformats.org/officeDocument/2006/math">
                    <m:r>
                      <a:rPr lang="en-US" altLang="ko-KR" i="1" spc="10">
                        <a:latin typeface="Cambria Math" panose="02040503050406030204" pitchFamily="18" charset="0"/>
                        <a:cs typeface="Arial"/>
                      </a:rPr>
                      <m:t>𝑉</m:t>
                    </m:r>
                    <m:r>
                      <a:rPr lang="en-US" altLang="ko-KR" i="1" spc="10" baseline="-25000">
                        <a:latin typeface="Cambria Math" panose="02040503050406030204" pitchFamily="18" charset="0"/>
                        <a:cs typeface="Arial"/>
                      </a:rPr>
                      <m:t>0</m:t>
                    </m:r>
                    <m:r>
                      <a:rPr lang="en-US" altLang="ko-KR" i="1" spc="10" baseline="-25000">
                        <a:latin typeface="Cambria Math" panose="02040503050406030204" pitchFamily="18" charset="0"/>
                        <a:cs typeface="Arial"/>
                      </a:rPr>
                      <m:t> </m:t>
                    </m:r>
                  </m:oMath>
                </a14:m>
                <a:r>
                  <a:rPr lang="en-US" altLang="ko-KR" dirty="0">
                    <a:cs typeface="Times New Roman"/>
                  </a:rPr>
                  <a:t>: maximum amplitude</a:t>
                </a:r>
              </a:p>
            </p:txBody>
          </p:sp>
        </mc:Choice>
        <mc:Fallback xmlns="">
          <p:sp>
            <p:nvSpPr>
              <p:cNvPr id="2" name="직사각형 1"/>
              <p:cNvSpPr>
                <a:spLocks noRot="1" noChangeAspect="1" noMove="1" noResize="1" noEditPoints="1" noAdjustHandles="1" noChangeArrowheads="1" noChangeShapeType="1" noTextEdit="1"/>
              </p:cNvSpPr>
              <p:nvPr/>
            </p:nvSpPr>
            <p:spPr>
              <a:xfrm>
                <a:off x="5121995" y="1818909"/>
                <a:ext cx="2857500" cy="646331"/>
              </a:xfrm>
              <a:prstGeom prst="rect">
                <a:avLst/>
              </a:prstGeom>
              <a:blipFill>
                <a:blip r:embed="rId6"/>
                <a:stretch>
                  <a:fillRect l="-1279" t="-4717" b="-1415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직사각형 2"/>
              <p:cNvSpPr/>
              <p:nvPr/>
            </p:nvSpPr>
            <p:spPr>
              <a:xfrm>
                <a:off x="4096618" y="5904041"/>
                <a:ext cx="20507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i="1" spc="10" smtClean="0">
                          <a:latin typeface="Cambria Math" panose="02040503050406030204" pitchFamily="18" charset="0"/>
                          <a:ea typeface="Cambria Math" panose="02040503050406030204" pitchFamily="18" charset="0"/>
                          <a:cs typeface="Arial"/>
                        </a:rPr>
                        <m:t>∵</m:t>
                      </m:r>
                      <m:r>
                        <a:rPr lang="en-US" altLang="ko-KR" i="1" spc="10">
                          <a:latin typeface="Cambria Math" panose="02040503050406030204" pitchFamily="18" charset="0"/>
                          <a:cs typeface="Arial"/>
                        </a:rPr>
                        <m:t>𝑉</m:t>
                      </m:r>
                      <m:r>
                        <a:rPr lang="en-US" altLang="ko-KR" i="1" spc="10">
                          <a:latin typeface="Cambria Math" panose="02040503050406030204" pitchFamily="18" charset="0"/>
                          <a:cs typeface="Arial"/>
                        </a:rPr>
                        <m:t>=</m:t>
                      </m:r>
                      <m:r>
                        <a:rPr lang="en-US" altLang="ko-KR" i="1" spc="10">
                          <a:latin typeface="Cambria Math" panose="02040503050406030204" pitchFamily="18" charset="0"/>
                          <a:cs typeface="Arial"/>
                        </a:rPr>
                        <m:t>𝑉</m:t>
                      </m:r>
                      <m:r>
                        <a:rPr lang="en-US" altLang="ko-KR" i="1" spc="10" baseline="-25000">
                          <a:latin typeface="Cambria Math" panose="02040503050406030204" pitchFamily="18" charset="0"/>
                          <a:cs typeface="Arial"/>
                        </a:rPr>
                        <m:t>0</m:t>
                      </m:r>
                      <m:func>
                        <m:funcPr>
                          <m:ctrlPr>
                            <a:rPr lang="en-US" altLang="ko-KR" i="1" spc="10" baseline="-25000">
                              <a:latin typeface="Cambria Math" panose="02040503050406030204" pitchFamily="18" charset="0"/>
                              <a:cs typeface="Arial"/>
                            </a:rPr>
                          </m:ctrlPr>
                        </m:funcPr>
                        <m:fName>
                          <m:r>
                            <m:rPr>
                              <m:sty m:val="p"/>
                            </m:rPr>
                            <a:rPr lang="en-US" altLang="ko-KR" spc="10">
                              <a:latin typeface="Cambria Math" panose="02040503050406030204" pitchFamily="18" charset="0"/>
                              <a:cs typeface="Arial"/>
                            </a:rPr>
                            <m:t>exp</m:t>
                          </m:r>
                        </m:fName>
                        <m:e>
                          <m:d>
                            <m:dPr>
                              <m:ctrlPr>
                                <a:rPr lang="en-US" altLang="ko-KR" i="1" spc="10">
                                  <a:latin typeface="Cambria Math" panose="02040503050406030204" pitchFamily="18" charset="0"/>
                                  <a:cs typeface="Arial"/>
                                </a:rPr>
                              </m:ctrlPr>
                            </m:dPr>
                            <m:e>
                              <m:r>
                                <a:rPr lang="en-US" altLang="ko-KR" i="1" spc="10">
                                  <a:latin typeface="Cambria Math" panose="02040503050406030204" pitchFamily="18" charset="0"/>
                                  <a:cs typeface="Arial"/>
                                </a:rPr>
                                <m:t>𝑖</m:t>
                              </m:r>
                              <m:r>
                                <a:rPr lang="ko-KR" altLang="en-US" i="1" spc="10">
                                  <a:latin typeface="Cambria Math" panose="02040503050406030204" pitchFamily="18" charset="0"/>
                                  <a:cs typeface="Arial"/>
                                </a:rPr>
                                <m:t>𝜔</m:t>
                              </m:r>
                              <m:r>
                                <a:rPr lang="en-US" altLang="ko-KR" i="1" spc="10">
                                  <a:latin typeface="Cambria Math" panose="02040503050406030204" pitchFamily="18" charset="0"/>
                                  <a:cs typeface="Arial"/>
                                </a:rPr>
                                <m:t>𝑡</m:t>
                              </m:r>
                            </m:e>
                          </m:d>
                        </m:e>
                      </m:func>
                    </m:oMath>
                  </m:oMathPara>
                </a14:m>
                <a:endParaRPr lang="ko-KR" altLang="en-US" dirty="0"/>
              </a:p>
            </p:txBody>
          </p:sp>
        </mc:Choice>
        <mc:Fallback xmlns="">
          <p:sp>
            <p:nvSpPr>
              <p:cNvPr id="3" name="직사각형 2"/>
              <p:cNvSpPr>
                <a:spLocks noRot="1" noChangeAspect="1" noMove="1" noResize="1" noEditPoints="1" noAdjustHandles="1" noChangeArrowheads="1" noChangeShapeType="1" noTextEdit="1"/>
              </p:cNvSpPr>
              <p:nvPr/>
            </p:nvSpPr>
            <p:spPr>
              <a:xfrm>
                <a:off x="4096618" y="5904041"/>
                <a:ext cx="2050754" cy="369332"/>
              </a:xfrm>
              <a:prstGeom prst="rect">
                <a:avLst/>
              </a:prstGeom>
              <a:blipFill>
                <a:blip r:embed="rId7"/>
                <a:stretch>
                  <a:fillRect b="-20000"/>
                </a:stretch>
              </a:blipFill>
            </p:spPr>
            <p:txBody>
              <a:bodyPr/>
              <a:lstStyle/>
              <a:p>
                <a:r>
                  <a:rPr lang="ko-KR" altLang="en-US">
                    <a:noFill/>
                  </a:rPr>
                  <a:t> </a:t>
                </a:r>
              </a:p>
            </p:txBody>
          </p:sp>
        </mc:Fallback>
      </mc:AlternateContent>
      <p:sp>
        <p:nvSpPr>
          <p:cNvPr id="4" name="슬라이드 번호 개체 틀 3"/>
          <p:cNvSpPr>
            <a:spLocks noGrp="1"/>
          </p:cNvSpPr>
          <p:nvPr>
            <p:ph type="sldNum" sz="quarter" idx="12"/>
          </p:nvPr>
        </p:nvSpPr>
        <p:spPr/>
        <p:txBody>
          <a:bodyPr/>
          <a:lstStyle/>
          <a:p>
            <a:fld id="{B6030C2A-4213-4771-8792-D783EF3BA6B4}" type="slidenum">
              <a:rPr lang="ko-KR" altLang="en-US" smtClean="0"/>
              <a:pPr/>
              <a:t>110</a:t>
            </a:fld>
            <a:endParaRPr lang="ko-KR" altLang="en-US"/>
          </a:p>
        </p:txBody>
      </p:sp>
    </p:spTree>
    <p:extLst>
      <p:ext uri="{BB962C8B-B14F-4D97-AF65-F5344CB8AC3E}">
        <p14:creationId xmlns:p14="http://schemas.microsoft.com/office/powerpoint/2010/main" val="3693660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 name="직사각형 2"/>
              <p:cNvSpPr/>
              <p:nvPr/>
            </p:nvSpPr>
            <p:spPr>
              <a:xfrm>
                <a:off x="243623" y="1626184"/>
                <a:ext cx="9149204" cy="199061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ko-KR" sz="2400" b="0" i="1" spc="10" smtClean="0">
                          <a:solidFill>
                            <a:schemeClr val="tx1"/>
                          </a:solidFill>
                          <a:latin typeface="Cambria Math" panose="02040503050406030204" pitchFamily="18" charset="0"/>
                          <a:cs typeface="Arial"/>
                        </a:rPr>
                        <m:t> </m:t>
                      </m:r>
                      <m:sSup>
                        <m:sSupPr>
                          <m:ctrlPr>
                            <a:rPr lang="en-US" altLang="ko-KR" sz="2400" b="0" i="1" spc="10" smtClean="0">
                              <a:solidFill>
                                <a:srgbClr val="C00000"/>
                              </a:solidFill>
                              <a:latin typeface="Cambria Math" panose="02040503050406030204" pitchFamily="18" charset="0"/>
                              <a:cs typeface="Arial"/>
                            </a:rPr>
                          </m:ctrlPr>
                        </m:sSupPr>
                        <m:e>
                          <m:r>
                            <a:rPr lang="en-US" altLang="ko-KR" sz="2400" b="0" i="1" spc="10" smtClean="0">
                              <a:solidFill>
                                <a:srgbClr val="C00000"/>
                              </a:solidFill>
                              <a:latin typeface="Cambria Math" panose="02040503050406030204" pitchFamily="18" charset="0"/>
                              <a:cs typeface="Arial"/>
                            </a:rPr>
                            <m:t>𝑘</m:t>
                          </m:r>
                        </m:e>
                        <m:sup>
                          <m:r>
                            <a:rPr lang="en-US" altLang="ko-KR" sz="2400" b="0" i="1" spc="10" smtClean="0">
                              <a:solidFill>
                                <a:srgbClr val="C00000"/>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f>
                        <m:fPr>
                          <m:ctrlPr>
                            <a:rPr lang="en-US" altLang="ko-KR" sz="2400" b="0" i="1" spc="10" smtClean="0">
                              <a:solidFill>
                                <a:schemeClr val="tx1"/>
                              </a:solidFill>
                              <a:latin typeface="Cambria Math" panose="02040503050406030204" pitchFamily="18" charset="0"/>
                              <a:cs typeface="Arial"/>
                            </a:rPr>
                          </m:ctrlPr>
                        </m:fPr>
                        <m:num>
                          <m:r>
                            <a:rPr lang="ko-KR" altLang="en-US" sz="2400" i="1" spc="10">
                              <a:latin typeface="Cambria Math" panose="02040503050406030204" pitchFamily="18" charset="0"/>
                              <a:cs typeface="Arial"/>
                            </a:rPr>
                            <m:t>𝜀</m:t>
                          </m:r>
                        </m:num>
                        <m:den>
                          <m:r>
                            <a:rPr lang="ko-KR" altLang="en-US" sz="2400" i="1" spc="10">
                              <a:solidFill>
                                <a:schemeClr val="tx1"/>
                              </a:solidFill>
                              <a:latin typeface="Cambria Math" panose="02040503050406030204" pitchFamily="18" charset="0"/>
                              <a:cs typeface="Arial"/>
                            </a:rPr>
                            <m:t>𝜀</m:t>
                          </m:r>
                          <m:r>
                            <a:rPr lang="en-US" altLang="ko-KR" sz="2400" b="0" i="1" spc="10" baseline="-25000" smtClean="0">
                              <a:solidFill>
                                <a:schemeClr val="tx1"/>
                              </a:solidFill>
                              <a:latin typeface="Cambria Math" panose="02040503050406030204" pitchFamily="18" charset="0"/>
                              <a:cs typeface="Arial"/>
                            </a:rPr>
                            <m:t>0</m:t>
                          </m:r>
                        </m:den>
                      </m:f>
                      <m:r>
                        <a:rPr lang="en-US" altLang="ko-KR" sz="2400" b="0" i="1" spc="10" smtClean="0">
                          <a:solidFill>
                            <a:schemeClr val="tx1"/>
                          </a:solidFill>
                          <a:latin typeface="Cambria Math" panose="02040503050406030204" pitchFamily="18" charset="0"/>
                          <a:cs typeface="Arial"/>
                        </a:rPr>
                        <m:t>=</m:t>
                      </m:r>
                      <m:sSup>
                        <m:sSupPr>
                          <m:ctrlPr>
                            <a:rPr lang="en-US" altLang="ko-KR" sz="2400" i="1" spc="10" smtClean="0">
                              <a:solidFill>
                                <a:schemeClr val="tx1"/>
                              </a:solidFill>
                              <a:latin typeface="Cambria Math" panose="02040503050406030204" pitchFamily="18" charset="0"/>
                              <a:cs typeface="Arial"/>
                            </a:rPr>
                          </m:ctrlPr>
                        </m:sSupPr>
                        <m:e>
                          <m:f>
                            <m:fPr>
                              <m:ctrlPr>
                                <a:rPr lang="en-US" altLang="ko-KR" sz="2400" i="1" spc="10" smtClean="0">
                                  <a:solidFill>
                                    <a:schemeClr val="tx1"/>
                                  </a:solidFill>
                                  <a:latin typeface="Cambria Math" panose="02040503050406030204" pitchFamily="18" charset="0"/>
                                  <a:cs typeface="Arial"/>
                                </a:rPr>
                              </m:ctrlPr>
                            </m:fPr>
                            <m:num>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e>
                                <m:sup>
                                  <m:r>
                                    <a:rPr lang="en-US" altLang="ko-KR" sz="2400" b="0" i="1" spc="10" smtClean="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sSup>
                                <m:sSupPr>
                                  <m:ctrlPr>
                                    <a:rPr lang="en-US" altLang="ko-KR" sz="2400" i="1" spc="10" smtClean="0">
                                      <a:solidFill>
                                        <a:schemeClr val="tx1"/>
                                      </a:solidFill>
                                      <a:latin typeface="Cambria Math" panose="02040503050406030204" pitchFamily="18" charset="0"/>
                                      <a:cs typeface="Arial"/>
                                    </a:rPr>
                                  </m:ctrlPr>
                                </m:sSupPr>
                                <m:e>
                                  <m:r>
                                    <a:rPr lang="ko-KR" altLang="en-US" sz="2400" i="1" spc="10" smtClean="0">
                                      <a:solidFill>
                                        <a:schemeClr val="tx1"/>
                                      </a:solidFill>
                                      <a:latin typeface="Cambria Math" panose="02040503050406030204" pitchFamily="18" charset="0"/>
                                      <a:cs typeface="Arial"/>
                                    </a:rPr>
                                    <m:t>𝜀</m:t>
                                  </m:r>
                                </m:e>
                                <m:sup>
                                  <m:r>
                                    <a:rPr lang="en-US" altLang="ko-KR" sz="2400" b="0" i="1" spc="10" smtClean="0">
                                      <a:solidFill>
                                        <a:schemeClr val="tx1"/>
                                      </a:solidFill>
                                      <a:latin typeface="Cambria Math" panose="02040503050406030204" pitchFamily="18" charset="0"/>
                                      <a:cs typeface="Arial"/>
                                    </a:rPr>
                                    <m:t>′′</m:t>
                                  </m:r>
                                </m:sup>
                              </m:sSup>
                            </m:num>
                            <m:den>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0</m:t>
                              </m:r>
                            </m:den>
                          </m:f>
                          <m:r>
                            <a:rPr lang="en-US" altLang="ko-KR" sz="2400" b="0" i="1" spc="10" smtClean="0">
                              <a:solidFill>
                                <a:schemeClr val="tx1"/>
                              </a:solidFill>
                              <a:latin typeface="Cambria Math" panose="02040503050406030204" pitchFamily="18" charset="0"/>
                              <a:cs typeface="Arial"/>
                            </a:rPr>
                            <m:t>=</m:t>
                          </m:r>
                          <m:sSup>
                            <m:sSupPr>
                              <m:ctrlPr>
                                <a:rPr lang="en-US" altLang="ko-KR" sz="2400" i="1" spc="10" smtClean="0">
                                  <a:solidFill>
                                    <a:srgbClr val="C00000"/>
                                  </a:solidFill>
                                  <a:latin typeface="Cambria Math" panose="02040503050406030204" pitchFamily="18" charset="0"/>
                                  <a:cs typeface="Arial"/>
                                </a:rPr>
                              </m:ctrlPr>
                            </m:sSupPr>
                            <m:e>
                              <m:r>
                                <a:rPr lang="ko-KR" altLang="en-US" sz="2400" i="1" spc="10">
                                  <a:solidFill>
                                    <a:srgbClr val="C00000"/>
                                  </a:solidFill>
                                  <a:latin typeface="Cambria Math" panose="02040503050406030204" pitchFamily="18" charset="0"/>
                                  <a:cs typeface="Arial"/>
                                </a:rPr>
                                <m:t>𝜀</m:t>
                              </m:r>
                              <m:r>
                                <a:rPr lang="en-US" altLang="ko-KR" sz="2400" b="0" i="1" spc="10" baseline="-25000" smtClean="0">
                                  <a:solidFill>
                                    <a:srgbClr val="C00000"/>
                                  </a:solidFill>
                                  <a:latin typeface="Cambria Math" panose="02040503050406030204" pitchFamily="18" charset="0"/>
                                  <a:cs typeface="Arial"/>
                                </a:rPr>
                                <m:t>𝑟</m:t>
                              </m:r>
                            </m:e>
                            <m:sup>
                              <m:r>
                                <a:rPr lang="en-US" altLang="ko-KR" sz="2400" i="1" spc="10">
                                  <a:solidFill>
                                    <a:srgbClr val="C00000"/>
                                  </a:solidFill>
                                  <a:latin typeface="Cambria Math" panose="02040503050406030204" pitchFamily="18" charset="0"/>
                                  <a:cs typeface="Arial"/>
                                </a:rPr>
                                <m:t>′</m:t>
                              </m:r>
                            </m:sup>
                          </m:sSup>
                          <m:r>
                            <a:rPr lang="en-US" altLang="ko-KR" sz="2400" i="1" spc="10">
                              <a:solidFill>
                                <a:srgbClr val="C00000"/>
                              </a:solidFill>
                              <a:latin typeface="Cambria Math" panose="02040503050406030204" pitchFamily="18" charset="0"/>
                              <a:cs typeface="Arial"/>
                            </a:rPr>
                            <m:t>−</m:t>
                          </m:r>
                          <m:r>
                            <a:rPr lang="en-US" altLang="ko-KR" sz="2400" i="1" spc="10">
                              <a:solidFill>
                                <a:srgbClr val="C00000"/>
                              </a:solidFill>
                              <a:latin typeface="Cambria Math" panose="02040503050406030204" pitchFamily="18" charset="0"/>
                              <a:cs typeface="Arial"/>
                            </a:rPr>
                            <m:t>𝑖</m:t>
                          </m:r>
                          <m:sSup>
                            <m:sSupPr>
                              <m:ctrlPr>
                                <a:rPr lang="en-US" altLang="ko-KR" sz="2400" i="1" spc="10">
                                  <a:solidFill>
                                    <a:srgbClr val="C00000"/>
                                  </a:solidFill>
                                  <a:latin typeface="Cambria Math" panose="02040503050406030204" pitchFamily="18" charset="0"/>
                                  <a:cs typeface="Arial"/>
                                </a:rPr>
                              </m:ctrlPr>
                            </m:sSupPr>
                            <m:e>
                              <m:r>
                                <a:rPr lang="ko-KR" altLang="en-US" sz="2400" i="1" spc="10">
                                  <a:solidFill>
                                    <a:srgbClr val="C00000"/>
                                  </a:solidFill>
                                  <a:latin typeface="Cambria Math" panose="02040503050406030204" pitchFamily="18" charset="0"/>
                                  <a:cs typeface="Arial"/>
                                </a:rPr>
                                <m:t>𝜀</m:t>
                              </m:r>
                              <m:r>
                                <a:rPr lang="en-US" altLang="ko-KR" sz="2400" b="0" i="1" spc="10" baseline="-25000" smtClean="0">
                                  <a:solidFill>
                                    <a:srgbClr val="C00000"/>
                                  </a:solidFill>
                                  <a:latin typeface="Cambria Math" panose="02040503050406030204" pitchFamily="18" charset="0"/>
                                  <a:cs typeface="Arial"/>
                                </a:rPr>
                                <m:t>𝑟</m:t>
                              </m:r>
                            </m:e>
                            <m:sup>
                              <m:r>
                                <a:rPr lang="en-US" altLang="ko-KR" sz="2400" i="1" spc="10">
                                  <a:solidFill>
                                    <a:srgbClr val="C00000"/>
                                  </a:solidFill>
                                  <a:latin typeface="Cambria Math" panose="02040503050406030204" pitchFamily="18" charset="0"/>
                                  <a:cs typeface="Arial"/>
                                </a:rPr>
                                <m:t>′′</m:t>
                              </m:r>
                            </m:sup>
                          </m:sSup>
                        </m:e>
                        <m:sup/>
                      </m:sSup>
                    </m:oMath>
                  </m:oMathPara>
                </a14:m>
                <a:endParaRPr lang="en-US" altLang="ko-KR" sz="2400" spc="10" dirty="0">
                  <a:solidFill>
                    <a:srgbClr val="C00000"/>
                  </a:solidFill>
                  <a:cs typeface="Arial"/>
                </a:endParaRPr>
              </a:p>
              <a:p>
                <a:pPr marL="1080000">
                  <a:spcBef>
                    <a:spcPts val="1200"/>
                  </a:spcBef>
                </a:pPr>
                <a14:m>
                  <m:oMath xmlns:m="http://schemas.openxmlformats.org/officeDocument/2006/math">
                    <m:sSup>
                      <m:sSupPr>
                        <m:ctrlPr>
                          <a:rPr lang="en-US" altLang="ko-KR" sz="2000" i="1" spc="10" smtClean="0">
                            <a:solidFill>
                              <a:schemeClr val="tx1"/>
                            </a:solidFill>
                            <a:latin typeface="Cambria Math" panose="02040503050406030204" pitchFamily="18" charset="0"/>
                            <a:cs typeface="Arial"/>
                          </a:rPr>
                        </m:ctrlPr>
                      </m:sSupPr>
                      <m:e>
                        <m:r>
                          <a:rPr lang="ko-KR" altLang="en-US" sz="2000" i="1" spc="10">
                            <a:solidFill>
                              <a:schemeClr val="tx1"/>
                            </a:solidFill>
                            <a:latin typeface="Cambria Math" panose="02040503050406030204" pitchFamily="18" charset="0"/>
                            <a:cs typeface="Arial"/>
                          </a:rPr>
                          <m:t>𝜀</m:t>
                        </m:r>
                        <m:r>
                          <a:rPr lang="en-US" altLang="ko-KR" sz="2000" i="1" spc="10" baseline="-25000">
                            <a:solidFill>
                              <a:schemeClr val="tx1"/>
                            </a:solidFill>
                            <a:latin typeface="Cambria Math" panose="02040503050406030204" pitchFamily="18" charset="0"/>
                            <a:cs typeface="Arial"/>
                          </a:rPr>
                          <m:t>𝑟</m:t>
                        </m:r>
                      </m:e>
                      <m:sup>
                        <m:r>
                          <a:rPr lang="en-US" altLang="ko-KR" sz="2000" i="1" spc="10">
                            <a:solidFill>
                              <a:schemeClr val="tx1"/>
                            </a:solidFill>
                            <a:latin typeface="Cambria Math" panose="02040503050406030204" pitchFamily="18" charset="0"/>
                            <a:cs typeface="Arial"/>
                          </a:rPr>
                          <m:t>′</m:t>
                        </m:r>
                      </m:sup>
                    </m:sSup>
                  </m:oMath>
                </a14:m>
                <a:r>
                  <a:rPr lang="en-US" altLang="ko-KR" sz="2000" dirty="0">
                    <a:solidFill>
                      <a:schemeClr val="tx1"/>
                    </a:solidFill>
                  </a:rPr>
                  <a:t>: </a:t>
                </a:r>
                <a:r>
                  <a:rPr lang="ko-KR" altLang="en-US" sz="2000" dirty="0">
                    <a:solidFill>
                      <a:schemeClr val="tx1"/>
                    </a:solidFill>
                  </a:rPr>
                  <a:t> </a:t>
                </a:r>
                <a:r>
                  <a:rPr lang="en-US" altLang="ko-KR" sz="2000" dirty="0">
                    <a:solidFill>
                      <a:schemeClr val="tx1"/>
                    </a:solidFill>
                  </a:rPr>
                  <a:t>permittivity </a:t>
                </a:r>
                <a:r>
                  <a:rPr lang="en-US" altLang="ko-KR" sz="2000" dirty="0"/>
                  <a:t>real </a:t>
                </a:r>
                <a:r>
                  <a:rPr lang="ko-KR" altLang="en-US" sz="2000" dirty="0" err="1">
                    <a:solidFill>
                      <a:schemeClr val="tx1"/>
                    </a:solidFill>
                  </a:rPr>
                  <a:t>실수부</a:t>
                </a:r>
                <a:r>
                  <a:rPr lang="ko-KR" altLang="en-US" sz="2000" dirty="0">
                    <a:solidFill>
                      <a:schemeClr val="tx1"/>
                    </a:solidFill>
                  </a:rPr>
                  <a:t> </a:t>
                </a:r>
                <a:r>
                  <a:rPr lang="en-US" altLang="ko-KR" sz="2000" dirty="0">
                    <a:solidFill>
                      <a:schemeClr val="tx1"/>
                    </a:solidFill>
                  </a:rPr>
                  <a:t>(</a:t>
                </a:r>
                <a:r>
                  <a:rPr lang="ko-KR" altLang="en-US" sz="2000" dirty="0">
                    <a:solidFill>
                      <a:srgbClr val="0E00C0"/>
                    </a:solidFill>
                  </a:rPr>
                  <a:t>통상의 </a:t>
                </a:r>
                <a:r>
                  <a:rPr lang="ko-KR" altLang="en-US" sz="2000" dirty="0" err="1">
                    <a:solidFill>
                      <a:srgbClr val="0E00C0"/>
                    </a:solidFill>
                  </a:rPr>
                  <a:t>유전율</a:t>
                </a:r>
                <a:r>
                  <a:rPr lang="ko-KR" altLang="en-US" sz="2000" dirty="0">
                    <a:solidFill>
                      <a:srgbClr val="0E00C0"/>
                    </a:solidFill>
                  </a:rPr>
                  <a:t> 부분</a:t>
                </a:r>
                <a:r>
                  <a:rPr lang="en-US" altLang="ko-KR" sz="2000" dirty="0"/>
                  <a:t>)</a:t>
                </a:r>
              </a:p>
              <a:p>
                <a:pPr marL="1080000"/>
                <a:r>
                  <a:rPr lang="en-US" altLang="ko-KR" sz="2000" dirty="0">
                    <a:solidFill>
                      <a:schemeClr val="tx1"/>
                    </a:solidFill>
                  </a:rPr>
                  <a:t> </a:t>
                </a:r>
                <a14:m>
                  <m:oMath xmlns:m="http://schemas.openxmlformats.org/officeDocument/2006/math">
                    <m:sSup>
                      <m:sSupPr>
                        <m:ctrlPr>
                          <a:rPr lang="en-US" altLang="ko-KR" sz="2000" i="1" spc="10">
                            <a:solidFill>
                              <a:schemeClr val="tx1"/>
                            </a:solidFill>
                            <a:latin typeface="Cambria Math" panose="02040503050406030204" pitchFamily="18" charset="0"/>
                            <a:cs typeface="Arial"/>
                          </a:rPr>
                        </m:ctrlPr>
                      </m:sSupPr>
                      <m:e>
                        <m:r>
                          <a:rPr lang="ko-KR" altLang="en-US" sz="2000" i="1" spc="10">
                            <a:solidFill>
                              <a:schemeClr val="tx1"/>
                            </a:solidFill>
                            <a:latin typeface="Cambria Math" panose="02040503050406030204" pitchFamily="18" charset="0"/>
                            <a:cs typeface="Arial"/>
                          </a:rPr>
                          <m:t>𝜀</m:t>
                        </m:r>
                        <m:r>
                          <a:rPr lang="en-US" altLang="ko-KR" sz="2000" i="1" spc="10" baseline="-25000">
                            <a:solidFill>
                              <a:schemeClr val="tx1"/>
                            </a:solidFill>
                            <a:latin typeface="Cambria Math" panose="02040503050406030204" pitchFamily="18" charset="0"/>
                            <a:cs typeface="Arial"/>
                          </a:rPr>
                          <m:t>𝑟</m:t>
                        </m:r>
                      </m:e>
                      <m:sup>
                        <m:r>
                          <a:rPr lang="en-US" altLang="ko-KR" sz="2000" i="1" spc="10">
                            <a:solidFill>
                              <a:schemeClr val="tx1"/>
                            </a:solidFill>
                            <a:latin typeface="Cambria Math" panose="02040503050406030204" pitchFamily="18" charset="0"/>
                            <a:cs typeface="Arial"/>
                          </a:rPr>
                          <m:t>′′</m:t>
                        </m:r>
                      </m:sup>
                    </m:sSup>
                  </m:oMath>
                </a14:m>
                <a:r>
                  <a:rPr lang="en-US" altLang="ko-KR" sz="2000" dirty="0">
                    <a:solidFill>
                      <a:schemeClr val="tx1"/>
                    </a:solidFill>
                  </a:rPr>
                  <a:t>: permittivity imaginary </a:t>
                </a:r>
                <a:r>
                  <a:rPr lang="ko-KR" altLang="en-US" sz="2000" dirty="0" err="1">
                    <a:solidFill>
                      <a:schemeClr val="tx1"/>
                    </a:solidFill>
                  </a:rPr>
                  <a:t>허수부</a:t>
                </a:r>
                <a:r>
                  <a:rPr lang="ko-KR" altLang="en-US" sz="2000" dirty="0">
                    <a:solidFill>
                      <a:schemeClr val="tx1"/>
                    </a:solidFill>
                  </a:rPr>
                  <a:t> </a:t>
                </a:r>
                <a:r>
                  <a:rPr lang="en-US" altLang="ko-KR" sz="2000" dirty="0">
                    <a:solidFill>
                      <a:schemeClr val="tx1"/>
                    </a:solidFill>
                  </a:rPr>
                  <a:t>(</a:t>
                </a:r>
                <a:r>
                  <a:rPr lang="ko-KR" altLang="en-US" sz="2000" dirty="0">
                    <a:solidFill>
                      <a:srgbClr val="0E00C0"/>
                    </a:solidFill>
                  </a:rPr>
                  <a:t>유전 손실 부분</a:t>
                </a:r>
                <a:r>
                  <a:rPr lang="en-US" altLang="ko-KR" sz="2000" dirty="0">
                    <a:solidFill>
                      <a:schemeClr val="tx1"/>
                    </a:solidFill>
                  </a:rPr>
                  <a:t>)</a:t>
                </a:r>
              </a:p>
              <a:p>
                <a:pPr marL="1080000"/>
                <a:r>
                  <a:rPr lang="en-US" altLang="ko-KR" sz="2000" dirty="0">
                    <a:solidFill>
                      <a:schemeClr val="tx1"/>
                    </a:solidFill>
                  </a:rPr>
                  <a:t> </a:t>
                </a:r>
                <a14:m>
                  <m:oMath xmlns:m="http://schemas.openxmlformats.org/officeDocument/2006/math">
                    <m:r>
                      <a:rPr lang="ko-KR" altLang="en-US" sz="2000" i="1" spc="10">
                        <a:solidFill>
                          <a:schemeClr val="tx1"/>
                        </a:solidFill>
                        <a:latin typeface="Cambria Math" panose="02040503050406030204" pitchFamily="18" charset="0"/>
                        <a:cs typeface="Arial"/>
                      </a:rPr>
                      <m:t>𝜀</m:t>
                    </m:r>
                    <m:r>
                      <a:rPr lang="en-US" altLang="ko-KR" sz="2000" b="0" i="1" spc="10" baseline="-25000" smtClean="0">
                        <a:solidFill>
                          <a:schemeClr val="tx1"/>
                        </a:solidFill>
                        <a:latin typeface="Cambria Math" panose="02040503050406030204" pitchFamily="18" charset="0"/>
                        <a:cs typeface="Arial"/>
                      </a:rPr>
                      <m:t>0</m:t>
                    </m:r>
                  </m:oMath>
                </a14:m>
                <a:r>
                  <a:rPr lang="en-US" altLang="ko-KR" sz="2000" dirty="0">
                    <a:solidFill>
                      <a:schemeClr val="tx1"/>
                    </a:solidFill>
                  </a:rPr>
                  <a:t>: </a:t>
                </a:r>
                <a14:m>
                  <m:oMath xmlns:m="http://schemas.openxmlformats.org/officeDocument/2006/math">
                    <m:r>
                      <a:rPr lang="en-US" altLang="ko-KR" sz="2000" b="0" i="1" smtClean="0">
                        <a:solidFill>
                          <a:schemeClr val="tx1"/>
                        </a:solidFill>
                        <a:latin typeface="Cambria Math" panose="02040503050406030204" pitchFamily="18" charset="0"/>
                      </a:rPr>
                      <m:t>8</m:t>
                    </m:r>
                    <m:r>
                      <a:rPr lang="en-US" altLang="ko-KR" sz="2000" b="0" i="1" smtClean="0">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854</m:t>
                    </m:r>
                    <m:r>
                      <a:rPr lang="en-US" altLang="ko-KR" sz="2000" b="0" i="1" smtClean="0">
                        <a:solidFill>
                          <a:schemeClr val="tx1"/>
                        </a:solidFill>
                        <a:latin typeface="Cambria Math" panose="02040503050406030204" pitchFamily="18" charset="0"/>
                      </a:rPr>
                      <m:t> ×</m:t>
                    </m:r>
                    <m:sSup>
                      <m:sSupPr>
                        <m:ctrlPr>
                          <a:rPr lang="en-US" altLang="ko-KR" sz="2000" b="0" i="1" smtClean="0">
                            <a:solidFill>
                              <a:schemeClr val="tx1"/>
                            </a:solidFill>
                            <a:latin typeface="Cambria Math" panose="02040503050406030204" pitchFamily="18" charset="0"/>
                            <a:ea typeface="Cambria Math" panose="02040503050406030204" pitchFamily="18" charset="0"/>
                          </a:rPr>
                        </m:ctrlPr>
                      </m:sSupPr>
                      <m:e>
                        <m:r>
                          <a:rPr lang="en-US" altLang="ko-KR" sz="2000" b="0" i="1" smtClean="0">
                            <a:solidFill>
                              <a:schemeClr val="tx1"/>
                            </a:solidFill>
                            <a:latin typeface="Cambria Math" panose="02040503050406030204" pitchFamily="18" charset="0"/>
                            <a:ea typeface="Cambria Math" panose="02040503050406030204" pitchFamily="18" charset="0"/>
                          </a:rPr>
                          <m:t>10</m:t>
                        </m:r>
                      </m:e>
                      <m:sup>
                        <m:r>
                          <a:rPr lang="en-US" altLang="ko-KR" sz="2000" b="0" i="1" smtClean="0">
                            <a:solidFill>
                              <a:schemeClr val="tx1"/>
                            </a:solidFill>
                            <a:latin typeface="Cambria Math" panose="02040503050406030204" pitchFamily="18" charset="0"/>
                            <a:ea typeface="Cambria Math" panose="02040503050406030204" pitchFamily="18" charset="0"/>
                          </a:rPr>
                          <m:t>−</m:t>
                        </m:r>
                        <m:r>
                          <a:rPr lang="en-US" altLang="ko-KR" sz="2000" b="0" i="1" smtClean="0">
                            <a:solidFill>
                              <a:schemeClr val="tx1"/>
                            </a:solidFill>
                            <a:latin typeface="Cambria Math" panose="02040503050406030204" pitchFamily="18" charset="0"/>
                            <a:ea typeface="Cambria Math" panose="02040503050406030204" pitchFamily="18" charset="0"/>
                          </a:rPr>
                          <m:t>12</m:t>
                        </m:r>
                      </m:sup>
                    </m:sSup>
                    <m:r>
                      <a:rPr lang="en-US" altLang="ko-KR" sz="2000" b="0" i="1" smtClean="0">
                        <a:solidFill>
                          <a:schemeClr val="tx1"/>
                        </a:solidFill>
                        <a:latin typeface="Cambria Math" panose="02040503050406030204" pitchFamily="18" charset="0"/>
                        <a:ea typeface="Cambria Math" panose="02040503050406030204" pitchFamily="18" charset="0"/>
                      </a:rPr>
                      <m:t> </m:t>
                    </m:r>
                    <m:r>
                      <a:rPr lang="en-US" altLang="ko-KR" sz="2000" b="0" i="1" smtClean="0">
                        <a:solidFill>
                          <a:schemeClr val="tx1"/>
                        </a:solidFill>
                        <a:latin typeface="Cambria Math" panose="02040503050406030204" pitchFamily="18" charset="0"/>
                        <a:ea typeface="Cambria Math" panose="02040503050406030204" pitchFamily="18" charset="0"/>
                      </a:rPr>
                      <m:t>𝐹</m:t>
                    </m:r>
                    <m:r>
                      <a:rPr lang="en-US" altLang="ko-KR" sz="2000" b="0" i="1" smtClean="0">
                        <a:solidFill>
                          <a:schemeClr val="tx1"/>
                        </a:solidFill>
                        <a:latin typeface="Cambria Math" panose="02040503050406030204" pitchFamily="18" charset="0"/>
                        <a:ea typeface="Cambria Math" panose="02040503050406030204" pitchFamily="18" charset="0"/>
                      </a:rPr>
                      <m:t>/</m:t>
                    </m:r>
                  </m:oMath>
                </a14:m>
                <a:r>
                  <a:rPr lang="en-US" altLang="ko-KR" sz="2000" dirty="0">
                    <a:solidFill>
                      <a:schemeClr val="tx1"/>
                    </a:solidFill>
                  </a:rPr>
                  <a:t>m</a:t>
                </a:r>
                <a:endParaRPr lang="ko-KR" altLang="en-US" sz="2400" dirty="0"/>
              </a:p>
            </p:txBody>
          </p:sp>
        </mc:Choice>
        <mc:Fallback xmlns="">
          <p:sp>
            <p:nvSpPr>
              <p:cNvPr id="3" name="직사각형 2"/>
              <p:cNvSpPr>
                <a:spLocks noRot="1" noChangeAspect="1" noMove="1" noResize="1" noEditPoints="1" noAdjustHandles="1" noChangeArrowheads="1" noChangeShapeType="1" noTextEdit="1"/>
              </p:cNvSpPr>
              <p:nvPr/>
            </p:nvSpPr>
            <p:spPr>
              <a:xfrm>
                <a:off x="243623" y="1626184"/>
                <a:ext cx="9149204" cy="1990610"/>
              </a:xfrm>
              <a:prstGeom prst="rect">
                <a:avLst/>
              </a:prstGeom>
              <a:blipFill>
                <a:blip r:embed="rId3"/>
                <a:stretch>
                  <a:fillRect b="-490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43623" y="3569877"/>
                <a:ext cx="8367744" cy="2958439"/>
              </a:xfrm>
              <a:prstGeom prst="rect">
                <a:avLst/>
              </a:prstGeom>
              <a:noFill/>
            </p:spPr>
            <p:txBody>
              <a:bodyPr wrap="square" rtlCol="0">
                <a:spAutoFit/>
              </a:bodyPr>
              <a:lstStyle/>
              <a:p>
                <a:pPr marL="342900" indent="-342900">
                  <a:buFont typeface="Arial" panose="020B0604020202020204" pitchFamily="34" charset="0"/>
                  <a:buChar char="•"/>
                </a:pPr>
                <a:r>
                  <a:rPr lang="en-US" altLang="ko-KR" sz="2400" b="1" dirty="0"/>
                  <a:t>Loss tangent (tan </a:t>
                </a:r>
                <a14:m>
                  <m:oMath xmlns:m="http://schemas.openxmlformats.org/officeDocument/2006/math">
                    <m:r>
                      <a:rPr lang="ko-KR" altLang="en-US" sz="2400" b="1" i="1" smtClean="0">
                        <a:latin typeface="Cambria Math" panose="02040503050406030204" pitchFamily="18" charset="0"/>
                      </a:rPr>
                      <m:t>𝜹</m:t>
                    </m:r>
                  </m:oMath>
                </a14:m>
                <a:r>
                  <a:rPr lang="en-US" altLang="ko-KR" sz="2400" b="1" dirty="0"/>
                  <a:t>) </a:t>
                </a:r>
              </a:p>
              <a:p>
                <a:r>
                  <a:rPr lang="en-US" altLang="ko-KR" sz="2000" dirty="0"/>
                  <a:t>      - dielectric loss of capacitor come from AC </a:t>
                </a:r>
                <a:r>
                  <a:rPr lang="en-US" altLang="ko-KR" sz="2000" dirty="0" err="1"/>
                  <a:t>currnet</a:t>
                </a:r>
                <a:endParaRPr lang="en-US" altLang="ko-KR" sz="2000" dirty="0"/>
              </a:p>
              <a:p>
                <a:r>
                  <a:rPr lang="en-US" altLang="ko-KR" sz="2400" spc="10" dirty="0">
                    <a:solidFill>
                      <a:srgbClr val="C00000"/>
                    </a:solidFill>
                    <a:latin typeface="Cambria Math" panose="02040503050406030204" pitchFamily="18" charset="0"/>
                    <a:cs typeface="Arial"/>
                  </a:rPr>
                  <a:t> </a:t>
                </a:r>
                <a14:m>
                  <m:oMath xmlns:m="http://schemas.openxmlformats.org/officeDocument/2006/math">
                    <m:r>
                      <m:rPr>
                        <m:sty m:val="p"/>
                      </m:rPr>
                      <a:rPr lang="en-US" altLang="ko-KR" sz="2400" b="0" i="0" spc="10" smtClean="0">
                        <a:solidFill>
                          <a:srgbClr val="C00000"/>
                        </a:solidFill>
                        <a:latin typeface="Cambria Math" panose="02040503050406030204" pitchFamily="18" charset="0"/>
                        <a:cs typeface="Arial"/>
                      </a:rPr>
                      <m:t>I</m:t>
                    </m:r>
                    <m:r>
                      <a:rPr lang="en-US" altLang="ko-KR" sz="2400" i="1" spc="1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r>
                      <a:rPr lang="en-US" altLang="ko-KR" sz="2400" i="1" spc="10">
                        <a:solidFill>
                          <a:schemeClr val="tx1"/>
                        </a:solidFill>
                        <a:latin typeface="Cambria Math" panose="02040503050406030204" pitchFamily="18" charset="0"/>
                        <a:cs typeface="Arial"/>
                      </a:rPr>
                      <m:t>𝐶𝑉</m:t>
                    </m:r>
                    <m:r>
                      <a:rPr lang="en-US" altLang="ko-KR" sz="2400" b="0" i="1" spc="10" smtClean="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sSup>
                      <m:sSupPr>
                        <m:ctrlPr>
                          <a:rPr lang="en-US" altLang="ko-KR" sz="2400" i="1" spc="10">
                            <a:solidFill>
                              <a:schemeClr val="tx1"/>
                            </a:solidFill>
                            <a:latin typeface="Cambria Math" panose="02040503050406030204" pitchFamily="18" charset="0"/>
                            <a:cs typeface="Arial"/>
                          </a:rPr>
                        </m:ctrlPr>
                      </m:sSupPr>
                      <m:e>
                        <m:r>
                          <a:rPr lang="en-US" altLang="ko-KR" sz="2400" b="0" i="1" spc="10" smtClean="0">
                            <a:solidFill>
                              <a:schemeClr val="tx1"/>
                            </a:solidFill>
                            <a:latin typeface="Cambria Math" panose="02040503050406030204" pitchFamily="18" charset="0"/>
                            <a:cs typeface="Arial"/>
                          </a:rPr>
                          <m:t>𝑘</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𝐶</m:t>
                    </m:r>
                    <m:r>
                      <a:rPr lang="en-US" altLang="ko-KR" sz="2400" b="0" i="1" spc="10" baseline="-25000" smtClean="0">
                        <a:solidFill>
                          <a:schemeClr val="tx1"/>
                        </a:solidFill>
                        <a:latin typeface="Cambria Math" panose="02040503050406030204" pitchFamily="18" charset="0"/>
                        <a:cs typeface="Arial"/>
                      </a:rPr>
                      <m:t>0</m:t>
                    </m:r>
                    <m:r>
                      <a:rPr lang="en-US" altLang="ko-KR" sz="2400" i="1" spc="10">
                        <a:solidFill>
                          <a:schemeClr val="tx1"/>
                        </a:solidFill>
                        <a:latin typeface="Cambria Math" panose="02040503050406030204" pitchFamily="18" charset="0"/>
                        <a:cs typeface="Arial"/>
                      </a:rPr>
                      <m:t>𝑉</m:t>
                    </m:r>
                    <m:r>
                      <a:rPr lang="en-US" altLang="ko-KR" sz="2400" b="0" i="1" spc="10" smtClean="0">
                        <a:solidFill>
                          <a:schemeClr val="tx1"/>
                        </a:solidFill>
                        <a:latin typeface="Cambria Math" panose="02040503050406030204" pitchFamily="18" charset="0"/>
                        <a:cs typeface="Arial"/>
                      </a:rPr>
                      <m:t> (∵</m:t>
                    </m:r>
                    <m:sSup>
                      <m:sSupPr>
                        <m:ctrlPr>
                          <a:rPr lang="en-US" altLang="ko-KR" sz="2400" i="1" spc="10">
                            <a:solidFill>
                              <a:schemeClr val="tx1"/>
                            </a:solidFill>
                            <a:latin typeface="Cambria Math" panose="02040503050406030204" pitchFamily="18" charset="0"/>
                            <a:cs typeface="Arial"/>
                          </a:rPr>
                        </m:ctrlPr>
                      </m:sSupPr>
                      <m:e>
                        <m:r>
                          <a:rPr lang="en-US" altLang="ko-KR" sz="2400" i="1" spc="10">
                            <a:solidFill>
                              <a:schemeClr val="tx1"/>
                            </a:solidFill>
                            <a:latin typeface="Cambria Math" panose="02040503050406030204" pitchFamily="18" charset="0"/>
                            <a:cs typeface="Arial"/>
                          </a:rPr>
                          <m:t>𝑘</m:t>
                        </m:r>
                      </m:e>
                      <m:sup>
                        <m:r>
                          <a:rPr lang="en-US" altLang="ko-KR" sz="2400" i="1" spc="10">
                            <a:solidFill>
                              <a:schemeClr val="tx1"/>
                            </a:solidFill>
                            <a:latin typeface="Cambria Math" panose="02040503050406030204" pitchFamily="18" charset="0"/>
                            <a:cs typeface="Arial"/>
                          </a:rPr>
                          <m:t>∗</m:t>
                        </m:r>
                      </m:sup>
                    </m:sSup>
                    <m:r>
                      <a:rPr lang="en-US" altLang="ko-KR" sz="2400" b="0" i="1" spc="10" smtClean="0">
                        <a:solidFill>
                          <a:schemeClr val="tx1"/>
                        </a:solidFill>
                        <a:latin typeface="Cambria Math" panose="02040503050406030204" pitchFamily="18" charset="0"/>
                        <a:cs typeface="Arial"/>
                      </a:rPr>
                      <m:t>=</m:t>
                    </m:r>
                    <m:f>
                      <m:fPr>
                        <m:ctrlPr>
                          <a:rPr lang="en-US" altLang="ko-KR" sz="2400" b="0" i="1" spc="10" smtClean="0">
                            <a:solidFill>
                              <a:schemeClr val="tx1"/>
                            </a:solidFill>
                            <a:latin typeface="Cambria Math" panose="02040503050406030204" pitchFamily="18" charset="0"/>
                            <a:cs typeface="Arial"/>
                          </a:rPr>
                        </m:ctrlPr>
                      </m:fPr>
                      <m:num>
                        <m:r>
                          <a:rPr lang="ko-KR" altLang="en-US" sz="2400" i="1" spc="10">
                            <a:latin typeface="Cambria Math" panose="02040503050406030204" pitchFamily="18" charset="0"/>
                            <a:cs typeface="Arial"/>
                          </a:rPr>
                          <m:t>𝜀</m:t>
                        </m:r>
                      </m:num>
                      <m:den>
                        <m:r>
                          <a:rPr lang="ko-KR" altLang="en-US" sz="2400" i="1" spc="10">
                            <a:latin typeface="Cambria Math" panose="02040503050406030204" pitchFamily="18" charset="0"/>
                            <a:cs typeface="Arial"/>
                          </a:rPr>
                          <m:t>𝜀</m:t>
                        </m:r>
                        <m:r>
                          <a:rPr lang="en-US" altLang="ko-KR" sz="2400" b="0" i="1" spc="10" baseline="-25000" smtClean="0">
                            <a:latin typeface="Cambria Math" panose="02040503050406030204" pitchFamily="18" charset="0"/>
                            <a:cs typeface="Arial"/>
                          </a:rPr>
                          <m:t>0</m:t>
                        </m:r>
                      </m:den>
                    </m:f>
                    <m:r>
                      <a:rPr lang="en-US" altLang="ko-KR" sz="2400" b="0" i="1" spc="10" smtClean="0">
                        <a:latin typeface="Cambria Math" panose="02040503050406030204" pitchFamily="18" charset="0"/>
                        <a:cs typeface="Arial"/>
                      </a:rPr>
                      <m:t>=</m:t>
                    </m:r>
                    <m:f>
                      <m:fPr>
                        <m:ctrlPr>
                          <a:rPr lang="en-US" altLang="ko-KR" sz="2400" i="1" spc="10">
                            <a:latin typeface="Cambria Math" panose="02040503050406030204" pitchFamily="18" charset="0"/>
                            <a:cs typeface="Arial"/>
                          </a:rPr>
                        </m:ctrlPr>
                      </m:fPr>
                      <m:num>
                        <m:r>
                          <a:rPr lang="en-US" altLang="ko-KR" sz="2400" i="1" spc="10">
                            <a:latin typeface="Cambria Math" panose="02040503050406030204" pitchFamily="18" charset="0"/>
                            <a:cs typeface="Arial"/>
                          </a:rPr>
                          <m:t>𝐶</m:t>
                        </m:r>
                      </m:num>
                      <m:den>
                        <m:r>
                          <a:rPr lang="en-US" altLang="ko-KR" sz="2400" i="1" spc="10">
                            <a:latin typeface="Cambria Math" panose="02040503050406030204" pitchFamily="18" charset="0"/>
                            <a:cs typeface="Arial"/>
                          </a:rPr>
                          <m:t>𝐶</m:t>
                        </m:r>
                        <m:r>
                          <a:rPr lang="en-US" altLang="ko-KR" sz="2400" i="1" spc="10" baseline="-25000">
                            <a:latin typeface="Cambria Math" panose="02040503050406030204" pitchFamily="18" charset="0"/>
                            <a:cs typeface="Arial"/>
                          </a:rPr>
                          <m:t>0</m:t>
                        </m:r>
                      </m:den>
                    </m:f>
                    <m:r>
                      <a:rPr lang="en-US" altLang="ko-KR" sz="2400" b="0" i="1" spc="10" smtClean="0">
                        <a:solidFill>
                          <a:schemeClr val="tx1"/>
                        </a:solidFill>
                        <a:latin typeface="Cambria Math" panose="02040503050406030204" pitchFamily="18" charset="0"/>
                        <a:cs typeface="Arial"/>
                      </a:rPr>
                      <m:t>)</m:t>
                    </m:r>
                  </m:oMath>
                </a14:m>
                <a:endParaRPr lang="en-US" altLang="ko-KR" sz="2400" dirty="0">
                  <a:solidFill>
                    <a:schemeClr val="tx1"/>
                  </a:solidFill>
                </a:endParaRPr>
              </a:p>
              <a:p>
                <a:pPr>
                  <a:lnSpc>
                    <a:spcPct val="150000"/>
                  </a:lnSpc>
                </a:pPr>
                <a:r>
                  <a:rPr lang="en-US" altLang="ko-KR" sz="2400" dirty="0">
                    <a:solidFill>
                      <a:schemeClr val="tx1"/>
                    </a:solidFill>
                  </a:rPr>
                  <a:t> </a:t>
                </a:r>
                <a14:m>
                  <m:oMath xmlns:m="http://schemas.openxmlformats.org/officeDocument/2006/math">
                    <m:r>
                      <a:rPr lang="en-US" altLang="ko-KR" sz="2400" b="0" i="0" spc="10" smtClean="0">
                        <a:solidFill>
                          <a:schemeClr val="tx1"/>
                        </a:solidFill>
                        <a:latin typeface="Cambria Math" panose="02040503050406030204" pitchFamily="18" charset="0"/>
                        <a:cs typeface="Arial"/>
                      </a:rPr>
                      <m:t>  </m:t>
                    </m:r>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d>
                      <m:dPr>
                        <m:ctrlPr>
                          <a:rPr lang="en-US" altLang="ko-KR" sz="2400" b="0" i="1" spc="10" smtClean="0">
                            <a:solidFill>
                              <a:schemeClr val="tx1"/>
                            </a:solidFill>
                            <a:latin typeface="Cambria Math" panose="02040503050406030204" pitchFamily="18" charset="0"/>
                            <a:cs typeface="Arial"/>
                          </a:rPr>
                        </m:ctrlPr>
                      </m:dPr>
                      <m:e>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e>
                    </m:d>
                    <m:r>
                      <a:rPr lang="en-US" altLang="ko-KR" sz="2400" i="1" spc="10">
                        <a:solidFill>
                          <a:schemeClr val="tx1"/>
                        </a:solidFill>
                        <a:latin typeface="Cambria Math" panose="02040503050406030204" pitchFamily="18" charset="0"/>
                        <a:cs typeface="Arial"/>
                      </a:rPr>
                      <m:t>𝐶</m:t>
                    </m:r>
                    <m:r>
                      <a:rPr lang="en-US" altLang="ko-KR" sz="2400" i="1" spc="10" baseline="-25000">
                        <a:solidFill>
                          <a:schemeClr val="tx1"/>
                        </a:solidFill>
                        <a:latin typeface="Cambria Math" panose="02040503050406030204" pitchFamily="18" charset="0"/>
                        <a:cs typeface="Arial"/>
                      </a:rPr>
                      <m:t>0</m:t>
                    </m:r>
                    <m:r>
                      <a:rPr lang="en-US" altLang="ko-KR" sz="2400" i="1" spc="10">
                        <a:solidFill>
                          <a:schemeClr val="tx1"/>
                        </a:solidFill>
                        <a:latin typeface="Cambria Math" panose="02040503050406030204" pitchFamily="18" charset="0"/>
                        <a:cs typeface="Arial"/>
                      </a:rPr>
                      <m:t>𝑉</m:t>
                    </m:r>
                  </m:oMath>
                </a14:m>
                <a:endParaRPr lang="en-US" altLang="ko-KR" sz="2400" i="1" spc="10" dirty="0">
                  <a:solidFill>
                    <a:schemeClr val="tx1"/>
                  </a:solidFill>
                  <a:latin typeface="Cambria Math" panose="02040503050406030204" pitchFamily="18" charset="0"/>
                  <a:cs typeface="Arial"/>
                </a:endParaRPr>
              </a:p>
              <a:p>
                <a:pPr>
                  <a:lnSpc>
                    <a:spcPct val="150000"/>
                  </a:lnSpc>
                </a:pPr>
                <a:r>
                  <a:rPr lang="en-US" altLang="ko-KR" sz="2400" b="0" spc="10" dirty="0">
                    <a:solidFill>
                      <a:schemeClr val="tx1"/>
                    </a:solidFill>
                    <a:cs typeface="Arial"/>
                  </a:rPr>
                  <a:t>   </a:t>
                </a:r>
                <a14:m>
                  <m:oMath xmlns:m="http://schemas.openxmlformats.org/officeDocument/2006/math">
                    <m:r>
                      <a:rPr lang="en-US" altLang="ko-KR" sz="2400" b="0" i="1" spc="10" smtClean="0">
                        <a:solidFill>
                          <a:schemeClr val="tx1"/>
                        </a:solidFill>
                        <a:latin typeface="Cambria Math" panose="02040503050406030204" pitchFamily="18" charset="0"/>
                        <a:cs typeface="Arial"/>
                      </a:rPr>
                      <m:t>=</m:t>
                    </m:r>
                    <m:r>
                      <a:rPr lang="ko-KR" altLang="en-US" sz="2400" i="1" spc="10">
                        <a:solidFill>
                          <a:schemeClr val="tx1"/>
                        </a:solidFill>
                        <a:latin typeface="Cambria Math" panose="02040503050406030204" pitchFamily="18" charset="0"/>
                        <a:cs typeface="Arial"/>
                      </a:rPr>
                      <m:t>𝜔</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𝐶</m:t>
                    </m:r>
                    <m:r>
                      <a:rPr lang="en-US" altLang="ko-KR" sz="2400" i="1" spc="10" baseline="-25000">
                        <a:solidFill>
                          <a:schemeClr val="tx1"/>
                        </a:solidFill>
                        <a:latin typeface="Cambria Math" panose="02040503050406030204" pitchFamily="18" charset="0"/>
                        <a:cs typeface="Arial"/>
                      </a:rPr>
                      <m:t>0</m:t>
                    </m:r>
                    <m:r>
                      <a:rPr lang="en-US" altLang="ko-KR" sz="2400" i="1" spc="10">
                        <a:solidFill>
                          <a:schemeClr val="tx1"/>
                        </a:solidFill>
                        <a:latin typeface="Cambria Math" panose="02040503050406030204" pitchFamily="18" charset="0"/>
                        <a:cs typeface="Arial"/>
                      </a:rPr>
                      <m:t>𝑉</m:t>
                    </m:r>
                    <m:r>
                      <a:rPr lang="en-US" altLang="ko-KR" sz="2400" b="0" i="1" spc="10" smtClean="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𝐶</m:t>
                    </m:r>
                    <m:r>
                      <a:rPr lang="en-US" altLang="ko-KR" sz="2400" i="1" spc="10" baseline="-25000">
                        <a:solidFill>
                          <a:schemeClr val="tx1"/>
                        </a:solidFill>
                        <a:latin typeface="Cambria Math" panose="02040503050406030204" pitchFamily="18" charset="0"/>
                        <a:cs typeface="Arial"/>
                      </a:rPr>
                      <m:t>0</m:t>
                    </m:r>
                    <m:r>
                      <a:rPr lang="en-US" altLang="ko-KR" sz="2400" i="1" spc="10">
                        <a:solidFill>
                          <a:schemeClr val="tx1"/>
                        </a:solidFill>
                        <a:latin typeface="Cambria Math" panose="02040503050406030204" pitchFamily="18" charset="0"/>
                        <a:cs typeface="Arial"/>
                      </a:rPr>
                      <m:t>𝑉</m:t>
                    </m:r>
                  </m:oMath>
                </a14:m>
                <a:endParaRPr lang="en-US" altLang="ko-KR" sz="2400" spc="10" dirty="0">
                  <a:solidFill>
                    <a:schemeClr val="tx1"/>
                  </a:solidFill>
                  <a:cs typeface="Arial"/>
                </a:endParaRPr>
              </a:p>
              <a:p>
                <a:pPr>
                  <a:lnSpc>
                    <a:spcPct val="150000"/>
                  </a:lnSpc>
                </a:pPr>
                <a:r>
                  <a:rPr lang="en-US" altLang="ko-KR" sz="2400" spc="10" dirty="0">
                    <a:solidFill>
                      <a:srgbClr val="C00000"/>
                    </a:solidFill>
                    <a:cs typeface="Arial"/>
                  </a:rPr>
                  <a:t>   </a:t>
                </a:r>
                <a14:m>
                  <m:oMath xmlns:m="http://schemas.openxmlformats.org/officeDocument/2006/math">
                    <m:r>
                      <a:rPr lang="en-US" altLang="ko-KR" sz="2400" i="1" spc="10">
                        <a:solidFill>
                          <a:srgbClr val="C00000"/>
                        </a:solidFill>
                        <a:latin typeface="Cambria Math" panose="02040503050406030204" pitchFamily="18" charset="0"/>
                        <a:cs typeface="Arial"/>
                      </a:rPr>
                      <m:t>=</m:t>
                    </m:r>
                    <m:r>
                      <m:rPr>
                        <m:sty m:val="p"/>
                      </m:rPr>
                      <a:rPr lang="en-US" altLang="ko-KR" sz="2400" b="0" i="0" spc="10" smtClean="0">
                        <a:solidFill>
                          <a:srgbClr val="C00000"/>
                        </a:solidFill>
                        <a:latin typeface="Cambria Math" panose="02040503050406030204" pitchFamily="18" charset="0"/>
                        <a:cs typeface="Arial"/>
                      </a:rPr>
                      <m:t>I</m:t>
                    </m:r>
                    <m:r>
                      <m:rPr>
                        <m:sty m:val="p"/>
                      </m:rPr>
                      <a:rPr lang="en-US" altLang="ko-KR" sz="2400" b="0" i="0" spc="10" baseline="-25000" smtClean="0">
                        <a:solidFill>
                          <a:srgbClr val="C00000"/>
                        </a:solidFill>
                        <a:latin typeface="Cambria Math" panose="02040503050406030204" pitchFamily="18" charset="0"/>
                        <a:cs typeface="Arial"/>
                      </a:rPr>
                      <m:t>loss</m:t>
                    </m:r>
                    <m:r>
                      <a:rPr lang="en-US" altLang="ko-KR" sz="2400" b="0" i="0" spc="10" smtClean="0">
                        <a:solidFill>
                          <a:srgbClr val="C00000"/>
                        </a:solidFill>
                        <a:latin typeface="Cambria Math" panose="02040503050406030204" pitchFamily="18" charset="0"/>
                        <a:cs typeface="Arial"/>
                      </a:rPr>
                      <m:t>+</m:t>
                    </m:r>
                    <m:r>
                      <a:rPr lang="en-US" altLang="ko-KR" sz="2400" i="1" spc="10">
                        <a:solidFill>
                          <a:srgbClr val="C00000"/>
                        </a:solidFill>
                        <a:latin typeface="Cambria Math" panose="02040503050406030204" pitchFamily="18" charset="0"/>
                        <a:cs typeface="Arial"/>
                      </a:rPr>
                      <m:t>𝑖</m:t>
                    </m:r>
                    <m:r>
                      <m:rPr>
                        <m:sty m:val="p"/>
                      </m:rPr>
                      <a:rPr lang="en-US" altLang="ko-KR" sz="2400" b="0" i="0" spc="10" smtClean="0">
                        <a:solidFill>
                          <a:srgbClr val="C00000"/>
                        </a:solidFill>
                        <a:latin typeface="Cambria Math" panose="02040503050406030204" pitchFamily="18" charset="0"/>
                        <a:cs typeface="Arial"/>
                      </a:rPr>
                      <m:t>I</m:t>
                    </m:r>
                    <m:r>
                      <m:rPr>
                        <m:sty m:val="p"/>
                      </m:rPr>
                      <a:rPr lang="en-US" altLang="ko-KR" sz="2400" b="0" i="0" spc="10" baseline="-25000" smtClean="0">
                        <a:solidFill>
                          <a:srgbClr val="C00000"/>
                        </a:solidFill>
                        <a:latin typeface="Cambria Math" panose="02040503050406030204" pitchFamily="18" charset="0"/>
                        <a:cs typeface="Arial"/>
                      </a:rPr>
                      <m:t>c</m:t>
                    </m:r>
                    <m:r>
                      <a:rPr lang="en-US" altLang="ko-KR" sz="2400" b="0" i="0" spc="10" baseline="-25000" smtClean="0">
                        <a:solidFill>
                          <a:srgbClr val="C00000"/>
                        </a:solidFill>
                        <a:latin typeface="Cambria Math" panose="02040503050406030204" pitchFamily="18" charset="0"/>
                        <a:cs typeface="Arial"/>
                      </a:rPr>
                      <m:t> </m:t>
                    </m:r>
                  </m:oMath>
                </a14:m>
                <a:endParaRPr lang="ko-KR" altLang="en-US" sz="2400" baseline="-250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43623" y="3569877"/>
                <a:ext cx="8367744" cy="2958439"/>
              </a:xfrm>
              <a:prstGeom prst="rect">
                <a:avLst/>
              </a:prstGeom>
              <a:blipFill>
                <a:blip r:embed="rId4"/>
                <a:stretch>
                  <a:fillRect l="-1020" t="-164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258395" y="5731338"/>
                <a:ext cx="4831387" cy="907941"/>
              </a:xfrm>
              <a:prstGeom prst="rect">
                <a:avLst/>
              </a:prstGeom>
              <a:noFill/>
            </p:spPr>
            <p:txBody>
              <a:bodyPr wrap="none" rtlCol="0">
                <a:spAutoFit/>
              </a:bodyPr>
              <a:lstStyle/>
              <a:p>
                <a:pPr>
                  <a:spcBef>
                    <a:spcPts val="600"/>
                  </a:spcBef>
                </a:pPr>
                <a14:m>
                  <m:oMath xmlns:m="http://schemas.openxmlformats.org/officeDocument/2006/math">
                    <m:r>
                      <a:rPr lang="en-US" altLang="ko-KR" sz="2400" b="0" i="0" spc="10" smtClean="0">
                        <a:solidFill>
                          <a:srgbClr val="C00000"/>
                        </a:solidFill>
                        <a:latin typeface="Cambria Math" panose="02040503050406030204" pitchFamily="18" charset="0"/>
                        <a:cs typeface="Arial"/>
                      </a:rPr>
                      <m:t>∗</m:t>
                    </m:r>
                    <m:r>
                      <m:rPr>
                        <m:sty m:val="p"/>
                      </m:rPr>
                      <a:rPr lang="en-US" altLang="ko-KR" sz="2400" spc="10">
                        <a:solidFill>
                          <a:srgbClr val="C00000"/>
                        </a:solidFill>
                        <a:latin typeface="Cambria Math" panose="02040503050406030204" pitchFamily="18" charset="0"/>
                        <a:cs typeface="Arial"/>
                      </a:rPr>
                      <m:t>I</m:t>
                    </m:r>
                    <m:r>
                      <m:rPr>
                        <m:sty m:val="p"/>
                      </m:rPr>
                      <a:rPr lang="en-US" altLang="ko-KR" sz="2400" spc="10" baseline="-25000">
                        <a:solidFill>
                          <a:srgbClr val="C00000"/>
                        </a:solidFill>
                        <a:latin typeface="Cambria Math" panose="02040503050406030204" pitchFamily="18" charset="0"/>
                        <a:cs typeface="Arial"/>
                      </a:rPr>
                      <m:t>loss</m:t>
                    </m:r>
                  </m:oMath>
                </a14:m>
                <a:r>
                  <a:rPr lang="en-US" altLang="ko-KR" sz="2400" dirty="0">
                    <a:solidFill>
                      <a:srgbClr val="C00000"/>
                    </a:solidFill>
                  </a:rPr>
                  <a:t> = </a:t>
                </a:r>
                <a14:m>
                  <m:oMath xmlns:m="http://schemas.openxmlformats.org/officeDocument/2006/math">
                    <m:r>
                      <a:rPr lang="ko-KR" altLang="en-US" sz="2400" i="1" spc="10">
                        <a:solidFill>
                          <a:srgbClr val="C00000"/>
                        </a:solidFill>
                        <a:latin typeface="Cambria Math" panose="02040503050406030204" pitchFamily="18" charset="0"/>
                        <a:cs typeface="Arial"/>
                      </a:rPr>
                      <m:t>𝜔</m:t>
                    </m:r>
                    <m:sSup>
                      <m:sSupPr>
                        <m:ctrlPr>
                          <a:rPr lang="en-US" altLang="ko-KR" sz="2400" i="1" spc="10">
                            <a:solidFill>
                              <a:srgbClr val="C00000"/>
                            </a:solidFill>
                            <a:latin typeface="Cambria Math" panose="02040503050406030204" pitchFamily="18" charset="0"/>
                            <a:cs typeface="Arial"/>
                          </a:rPr>
                        </m:ctrlPr>
                      </m:sSupPr>
                      <m:e>
                        <m:r>
                          <a:rPr lang="ko-KR" altLang="en-US" sz="2400" i="1" spc="10">
                            <a:solidFill>
                              <a:srgbClr val="C00000"/>
                            </a:solidFill>
                            <a:latin typeface="Cambria Math" panose="02040503050406030204" pitchFamily="18" charset="0"/>
                            <a:cs typeface="Arial"/>
                          </a:rPr>
                          <m:t>𝜀</m:t>
                        </m:r>
                        <m:r>
                          <a:rPr lang="en-US" altLang="ko-KR" sz="2400" i="1" spc="10" baseline="-25000">
                            <a:solidFill>
                              <a:srgbClr val="C00000"/>
                            </a:solidFill>
                            <a:latin typeface="Cambria Math" panose="02040503050406030204" pitchFamily="18" charset="0"/>
                            <a:cs typeface="Arial"/>
                          </a:rPr>
                          <m:t>𝑟</m:t>
                        </m:r>
                      </m:e>
                      <m:sup>
                        <m:r>
                          <a:rPr lang="en-US" altLang="ko-KR" sz="2400" i="1" spc="10">
                            <a:solidFill>
                              <a:srgbClr val="C00000"/>
                            </a:solidFill>
                            <a:latin typeface="Cambria Math" panose="02040503050406030204" pitchFamily="18" charset="0"/>
                            <a:cs typeface="Arial"/>
                          </a:rPr>
                          <m:t>′′</m:t>
                        </m:r>
                      </m:sup>
                    </m:sSup>
                    <m:r>
                      <a:rPr lang="en-US" altLang="ko-KR" sz="2400" i="1" spc="10">
                        <a:solidFill>
                          <a:srgbClr val="C00000"/>
                        </a:solidFill>
                        <a:latin typeface="Cambria Math" panose="02040503050406030204" pitchFamily="18" charset="0"/>
                        <a:cs typeface="Arial"/>
                      </a:rPr>
                      <m:t>𝐶</m:t>
                    </m:r>
                    <m:r>
                      <a:rPr lang="en-US" altLang="ko-KR" sz="2400" i="1" spc="10" baseline="-25000">
                        <a:solidFill>
                          <a:srgbClr val="C00000"/>
                        </a:solidFill>
                        <a:latin typeface="Cambria Math" panose="02040503050406030204" pitchFamily="18" charset="0"/>
                        <a:cs typeface="Arial"/>
                      </a:rPr>
                      <m:t>0</m:t>
                    </m:r>
                    <m:r>
                      <a:rPr lang="en-US" altLang="ko-KR" sz="2400" i="1" spc="10">
                        <a:solidFill>
                          <a:srgbClr val="C00000"/>
                        </a:solidFill>
                        <a:latin typeface="Cambria Math" panose="02040503050406030204" pitchFamily="18" charset="0"/>
                        <a:cs typeface="Arial"/>
                      </a:rPr>
                      <m:t>𝑉</m:t>
                    </m:r>
                    <m:r>
                      <a:rPr lang="en-US" altLang="ko-KR" sz="2400" i="1" spc="10">
                        <a:solidFill>
                          <a:srgbClr val="C00000"/>
                        </a:solidFill>
                        <a:latin typeface="Cambria Math" panose="02040503050406030204" pitchFamily="18" charset="0"/>
                        <a:cs typeface="Arial"/>
                      </a:rPr>
                      <m:t> </m:t>
                    </m:r>
                  </m:oMath>
                </a14:m>
                <a:r>
                  <a:rPr lang="en-US" altLang="ko-KR" sz="2400" dirty="0">
                    <a:solidFill>
                      <a:srgbClr val="C00000"/>
                    </a:solidFill>
                  </a:rPr>
                  <a:t>(energy dissipation)</a:t>
                </a:r>
              </a:p>
              <a:p>
                <a:pPr>
                  <a:spcBef>
                    <a:spcPts val="600"/>
                  </a:spcBef>
                </a:pPr>
                <a14:m>
                  <m:oMath xmlns:m="http://schemas.openxmlformats.org/officeDocument/2006/math">
                    <m:r>
                      <a:rPr lang="en-US" altLang="ko-KR" sz="2400" spc="10">
                        <a:solidFill>
                          <a:srgbClr val="C00000"/>
                        </a:solidFill>
                        <a:latin typeface="Cambria Math" panose="02040503050406030204" pitchFamily="18" charset="0"/>
                        <a:cs typeface="Arial"/>
                      </a:rPr>
                      <m:t>∗</m:t>
                    </m:r>
                    <m:r>
                      <m:rPr>
                        <m:sty m:val="p"/>
                      </m:rPr>
                      <a:rPr lang="en-US" altLang="ko-KR" sz="2400" spc="10">
                        <a:solidFill>
                          <a:srgbClr val="C00000"/>
                        </a:solidFill>
                        <a:latin typeface="Cambria Math" panose="02040503050406030204" pitchFamily="18" charset="0"/>
                        <a:cs typeface="Arial"/>
                      </a:rPr>
                      <m:t>Ic</m:t>
                    </m:r>
                  </m:oMath>
                </a14:m>
                <a:r>
                  <a:rPr lang="ko-KR" altLang="en-US" sz="2400" dirty="0">
                    <a:solidFill>
                      <a:srgbClr val="C00000"/>
                    </a:solidFill>
                  </a:rPr>
                  <a:t>    </a:t>
                </a:r>
                <a:r>
                  <a:rPr lang="en-US" altLang="ko-KR" sz="2400" dirty="0">
                    <a:solidFill>
                      <a:srgbClr val="C00000"/>
                    </a:solidFill>
                  </a:rPr>
                  <a:t>= </a:t>
                </a:r>
                <a14:m>
                  <m:oMath xmlns:m="http://schemas.openxmlformats.org/officeDocument/2006/math">
                    <m:r>
                      <a:rPr lang="ko-KR" altLang="en-US" sz="2400" i="1" spc="10">
                        <a:solidFill>
                          <a:srgbClr val="C00000"/>
                        </a:solidFill>
                        <a:latin typeface="Cambria Math" panose="02040503050406030204" pitchFamily="18" charset="0"/>
                        <a:cs typeface="Arial"/>
                      </a:rPr>
                      <m:t>𝜔</m:t>
                    </m:r>
                    <m:sSup>
                      <m:sSupPr>
                        <m:ctrlPr>
                          <a:rPr lang="en-US" altLang="ko-KR" sz="2400" i="1" spc="10">
                            <a:solidFill>
                              <a:srgbClr val="C00000"/>
                            </a:solidFill>
                            <a:latin typeface="Cambria Math" panose="02040503050406030204" pitchFamily="18" charset="0"/>
                            <a:cs typeface="Arial"/>
                          </a:rPr>
                        </m:ctrlPr>
                      </m:sSupPr>
                      <m:e>
                        <m:r>
                          <a:rPr lang="ko-KR" altLang="en-US" sz="2400" i="1" spc="10">
                            <a:solidFill>
                              <a:srgbClr val="C00000"/>
                            </a:solidFill>
                            <a:latin typeface="Cambria Math" panose="02040503050406030204" pitchFamily="18" charset="0"/>
                            <a:cs typeface="Arial"/>
                          </a:rPr>
                          <m:t>𝜀</m:t>
                        </m:r>
                        <m:r>
                          <a:rPr lang="en-US" altLang="ko-KR" sz="2400" i="1" spc="10" baseline="-25000">
                            <a:solidFill>
                              <a:srgbClr val="C00000"/>
                            </a:solidFill>
                            <a:latin typeface="Cambria Math" panose="02040503050406030204" pitchFamily="18" charset="0"/>
                            <a:cs typeface="Arial"/>
                          </a:rPr>
                          <m:t>𝑟</m:t>
                        </m:r>
                      </m:e>
                      <m:sup>
                        <m:r>
                          <a:rPr lang="en-US" altLang="ko-KR" sz="2400" i="1" spc="10">
                            <a:solidFill>
                              <a:srgbClr val="C00000"/>
                            </a:solidFill>
                            <a:latin typeface="Cambria Math" panose="02040503050406030204" pitchFamily="18" charset="0"/>
                            <a:cs typeface="Arial"/>
                          </a:rPr>
                          <m:t>′</m:t>
                        </m:r>
                      </m:sup>
                    </m:sSup>
                    <m:r>
                      <a:rPr lang="en-US" altLang="ko-KR" sz="2400" i="1" spc="10">
                        <a:solidFill>
                          <a:srgbClr val="C00000"/>
                        </a:solidFill>
                        <a:latin typeface="Cambria Math" panose="02040503050406030204" pitchFamily="18" charset="0"/>
                        <a:cs typeface="Arial"/>
                      </a:rPr>
                      <m:t>𝐶</m:t>
                    </m:r>
                    <m:r>
                      <a:rPr lang="en-US" altLang="ko-KR" sz="2400" i="1" spc="10" baseline="-25000">
                        <a:solidFill>
                          <a:srgbClr val="C00000"/>
                        </a:solidFill>
                        <a:latin typeface="Cambria Math" panose="02040503050406030204" pitchFamily="18" charset="0"/>
                        <a:cs typeface="Arial"/>
                      </a:rPr>
                      <m:t>0</m:t>
                    </m:r>
                    <m:r>
                      <a:rPr lang="en-US" altLang="ko-KR" sz="2400" i="1" spc="10">
                        <a:solidFill>
                          <a:srgbClr val="C00000"/>
                        </a:solidFill>
                        <a:latin typeface="Cambria Math" panose="02040503050406030204" pitchFamily="18" charset="0"/>
                        <a:cs typeface="Arial"/>
                      </a:rPr>
                      <m:t>𝑉</m:t>
                    </m:r>
                  </m:oMath>
                </a14:m>
                <a:r>
                  <a:rPr lang="ko-KR" altLang="en-US" sz="2400" dirty="0">
                    <a:solidFill>
                      <a:srgbClr val="C00000"/>
                    </a:solidFill>
                  </a:rPr>
                  <a:t> </a:t>
                </a:r>
                <a:r>
                  <a:rPr lang="en-US" altLang="ko-KR" sz="2400" dirty="0">
                    <a:solidFill>
                      <a:srgbClr val="C00000"/>
                    </a:solidFill>
                  </a:rPr>
                  <a:t>(energy stored)</a:t>
                </a:r>
                <a:endParaRPr lang="ko-KR" altLang="en-US" sz="2400" dirty="0">
                  <a:solidFill>
                    <a:srgbClr val="C0000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258395" y="5731338"/>
                <a:ext cx="4831387" cy="907941"/>
              </a:xfrm>
              <a:prstGeom prst="rect">
                <a:avLst/>
              </a:prstGeom>
              <a:blipFill>
                <a:blip r:embed="rId5"/>
                <a:stretch>
                  <a:fillRect t="-5369" r="-884" b="-14094"/>
                </a:stretch>
              </a:blipFill>
            </p:spPr>
            <p:txBody>
              <a:bodyPr/>
              <a:lstStyle/>
              <a:p>
                <a:r>
                  <a:rPr lang="ko-KR" altLang="en-US">
                    <a:noFill/>
                  </a:rPr>
                  <a:t> </a:t>
                </a:r>
              </a:p>
            </p:txBody>
          </p:sp>
        </mc:Fallback>
      </mc:AlternateContent>
      <p:sp>
        <p:nvSpPr>
          <p:cNvPr id="8" name="직사각형 7"/>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mc:AlternateContent xmlns:mc="http://schemas.openxmlformats.org/markup-compatibility/2006" xmlns:a14="http://schemas.microsoft.com/office/drawing/2010/main">
        <mc:Choice Requires="a14">
          <p:sp>
            <p:nvSpPr>
              <p:cNvPr id="2" name="직사각형 1"/>
              <p:cNvSpPr/>
              <p:nvPr/>
            </p:nvSpPr>
            <p:spPr>
              <a:xfrm>
                <a:off x="-238977" y="683278"/>
                <a:ext cx="9136768" cy="861774"/>
              </a:xfrm>
              <a:prstGeom prst="rect">
                <a:avLst/>
              </a:prstGeom>
            </p:spPr>
            <p:txBody>
              <a:bodyPr wrap="square">
                <a:spAutoFit/>
              </a:bodyPr>
              <a:lstStyle/>
              <a:p>
                <a:pPr marL="733425" marR="5080" indent="-285750">
                  <a:lnSpc>
                    <a:spcPct val="125000"/>
                  </a:lnSpc>
                  <a:buFont typeface="Arial" panose="020B0604020202020204" pitchFamily="34" charset="0"/>
                  <a:buChar char="•"/>
                </a:pPr>
                <a:r>
                  <a:rPr lang="en-US" altLang="ko-KR" sz="2000" spc="15" dirty="0">
                    <a:cs typeface="Arial"/>
                  </a:rPr>
                  <a:t>An </a:t>
                </a:r>
                <a:r>
                  <a:rPr lang="en-US" altLang="ko-KR" sz="2000" spc="10" dirty="0">
                    <a:cs typeface="Arial"/>
                  </a:rPr>
                  <a:t>alternative way to express the real dielectrics passing both charging and loss current </a:t>
                </a:r>
                <a:r>
                  <a:rPr lang="en-US" altLang="ko-KR" sz="2000" spc="5" dirty="0">
                    <a:cs typeface="Arial"/>
                  </a:rPr>
                  <a:t>is </a:t>
                </a:r>
                <a:r>
                  <a:rPr lang="en-US" altLang="ko-KR" sz="2000" spc="10" dirty="0">
                    <a:cs typeface="Arial"/>
                  </a:rPr>
                  <a:t>to use  complex</a:t>
                </a:r>
                <a:r>
                  <a:rPr lang="en-US" altLang="ko-KR" sz="2000" spc="60" dirty="0">
                    <a:cs typeface="Arial"/>
                  </a:rPr>
                  <a:t> </a:t>
                </a:r>
                <a:r>
                  <a:rPr lang="en-US" altLang="ko-KR" sz="2000" spc="5" dirty="0">
                    <a:cs typeface="Arial"/>
                  </a:rPr>
                  <a:t>permittivity (</a:t>
                </a:r>
                <a:r>
                  <a:rPr lang="ko-KR" altLang="en-US" sz="2000" spc="5" dirty="0" err="1">
                    <a:cs typeface="Arial"/>
                  </a:rPr>
                  <a:t>복소유전율</a:t>
                </a:r>
                <a:r>
                  <a:rPr lang="en-US" altLang="ko-KR" sz="2000" spc="5" dirty="0">
                    <a:cs typeface="Arial"/>
                  </a:rPr>
                  <a:t>) (</a:t>
                </a:r>
                <a14:m>
                  <m:oMath xmlns:m="http://schemas.openxmlformats.org/officeDocument/2006/math">
                    <m:sSup>
                      <m:sSupPr>
                        <m:ctrlPr>
                          <a:rPr lang="en-US" altLang="ko-KR" sz="2000" i="1" spc="10">
                            <a:solidFill>
                              <a:srgbClr val="C00000"/>
                            </a:solidFill>
                            <a:latin typeface="Cambria Math" panose="02040503050406030204" pitchFamily="18" charset="0"/>
                            <a:cs typeface="Arial"/>
                          </a:rPr>
                        </m:ctrlPr>
                      </m:sSupPr>
                      <m:e>
                        <m:r>
                          <a:rPr lang="en-US" altLang="ko-KR" sz="2000" i="1" spc="10">
                            <a:solidFill>
                              <a:srgbClr val="C00000"/>
                            </a:solidFill>
                            <a:latin typeface="Cambria Math" panose="02040503050406030204" pitchFamily="18" charset="0"/>
                            <a:cs typeface="Arial"/>
                          </a:rPr>
                          <m:t>𝑘</m:t>
                        </m:r>
                      </m:e>
                      <m:sup>
                        <m:r>
                          <a:rPr lang="en-US" altLang="ko-KR" sz="2000" i="1" spc="10">
                            <a:solidFill>
                              <a:srgbClr val="C00000"/>
                            </a:solidFill>
                            <a:latin typeface="Cambria Math" panose="02040503050406030204" pitchFamily="18" charset="0"/>
                            <a:cs typeface="Arial"/>
                          </a:rPr>
                          <m:t>∗</m:t>
                        </m:r>
                      </m:sup>
                    </m:sSup>
                  </m:oMath>
                </a14:m>
                <a:r>
                  <a:rPr lang="en-US" altLang="ko-KR" sz="2000" spc="5" dirty="0">
                    <a:cs typeface="Arial"/>
                  </a:rPr>
                  <a:t>)</a:t>
                </a:r>
                <a:endParaRPr lang="en-US" altLang="ko-KR" sz="2000" dirty="0">
                  <a:cs typeface="Arial"/>
                </a:endParaRPr>
              </a:p>
            </p:txBody>
          </p:sp>
        </mc:Choice>
        <mc:Fallback xmlns="">
          <p:sp>
            <p:nvSpPr>
              <p:cNvPr id="2" name="직사각형 1"/>
              <p:cNvSpPr>
                <a:spLocks noRot="1" noChangeAspect="1" noMove="1" noResize="1" noEditPoints="1" noAdjustHandles="1" noChangeArrowheads="1" noChangeShapeType="1" noTextEdit="1"/>
              </p:cNvSpPr>
              <p:nvPr/>
            </p:nvSpPr>
            <p:spPr>
              <a:xfrm>
                <a:off x="-238977" y="683278"/>
                <a:ext cx="9136768" cy="861774"/>
              </a:xfrm>
              <a:prstGeom prst="rect">
                <a:avLst/>
              </a:prstGeom>
              <a:blipFill rotWithShape="0">
                <a:blip r:embed="rId6"/>
                <a:stretch>
                  <a:fillRect b="-8511"/>
                </a:stretch>
              </a:blipFill>
            </p:spPr>
            <p:txBody>
              <a:bodyPr/>
              <a:lstStyle/>
              <a:p>
                <a:r>
                  <a:rPr lang="ko-KR" altLang="en-US">
                    <a:noFill/>
                  </a:rPr>
                  <a:t> </a:t>
                </a:r>
              </a:p>
            </p:txBody>
          </p:sp>
        </mc:Fallback>
      </mc:AlternateContent>
      <p:sp>
        <p:nvSpPr>
          <p:cNvPr id="11" name="오른쪽 화살표 10"/>
          <p:cNvSpPr/>
          <p:nvPr/>
        </p:nvSpPr>
        <p:spPr>
          <a:xfrm>
            <a:off x="2317355" y="5989046"/>
            <a:ext cx="1649707" cy="359513"/>
          </a:xfrm>
          <a:prstGeom prst="rightArrow">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111</a:t>
            </a:fld>
            <a:endParaRPr lang="ko-KR" altLang="en-US"/>
          </a:p>
        </p:txBody>
      </p:sp>
    </p:spTree>
    <p:extLst>
      <p:ext uri="{BB962C8B-B14F-4D97-AF65-F5344CB8AC3E}">
        <p14:creationId xmlns:p14="http://schemas.microsoft.com/office/powerpoint/2010/main" val="4639709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p:pic>
        <p:nvPicPr>
          <p:cNvPr id="3" name="그림 2"/>
          <p:cNvPicPr>
            <a:picLocks noChangeAspect="1"/>
          </p:cNvPicPr>
          <p:nvPr/>
        </p:nvPicPr>
        <p:blipFill rotWithShape="1">
          <a:blip r:embed="rId3"/>
          <a:srcRect l="53710" t="28710" r="33870" b="31147"/>
          <a:stretch/>
        </p:blipFill>
        <p:spPr>
          <a:xfrm>
            <a:off x="314027" y="1178566"/>
            <a:ext cx="2405523" cy="2186840"/>
          </a:xfrm>
          <a:prstGeom prst="rect">
            <a:avLst/>
          </a:prstGeom>
        </p:spPr>
      </p:pic>
      <p:sp>
        <p:nvSpPr>
          <p:cNvPr id="9" name="직사각형 8"/>
          <p:cNvSpPr/>
          <p:nvPr/>
        </p:nvSpPr>
        <p:spPr>
          <a:xfrm>
            <a:off x="3692690" y="1639651"/>
            <a:ext cx="4731622" cy="646331"/>
          </a:xfrm>
          <a:prstGeom prst="rect">
            <a:avLst/>
          </a:prstGeom>
        </p:spPr>
        <p:txBody>
          <a:bodyPr wrap="square">
            <a:spAutoFit/>
          </a:bodyPr>
          <a:lstStyle/>
          <a:p>
            <a:pPr marL="342900" indent="-342900">
              <a:buFont typeface="Wingdings" panose="05000000000000000000" pitchFamily="2" charset="2"/>
              <a:buChar char="v"/>
            </a:pPr>
            <a:r>
              <a:rPr lang="en-US" altLang="ko-KR" dirty="0"/>
              <a:t>I</a:t>
            </a:r>
            <a:r>
              <a:rPr lang="en-US" altLang="ko-KR" baseline="-25000" dirty="0"/>
              <a:t>loss</a:t>
            </a:r>
            <a:r>
              <a:rPr lang="en-US" altLang="ko-KR" dirty="0"/>
              <a:t> : the current through the resistive part</a:t>
            </a:r>
          </a:p>
          <a:p>
            <a:pPr marL="342900" indent="-342900">
              <a:buFont typeface="Wingdings" panose="05000000000000000000" pitchFamily="2" charset="2"/>
              <a:buChar char="v"/>
            </a:pPr>
            <a:r>
              <a:rPr lang="en-US" altLang="ko-KR" dirty="0" err="1"/>
              <a:t>I</a:t>
            </a:r>
            <a:r>
              <a:rPr lang="en-US" altLang="ko-KR" baseline="-25000" dirty="0" err="1"/>
              <a:t>c</a:t>
            </a:r>
            <a:r>
              <a:rPr lang="en-US" altLang="ko-KR" dirty="0"/>
              <a:t>: the current through the capacitive part</a:t>
            </a:r>
            <a:endParaRPr lang="ko-KR" altLang="en-US" dirty="0"/>
          </a:p>
        </p:txBody>
      </p:sp>
      <p:pic>
        <p:nvPicPr>
          <p:cNvPr id="11" name="그림 10"/>
          <p:cNvPicPr>
            <a:picLocks noChangeAspect="1"/>
          </p:cNvPicPr>
          <p:nvPr/>
        </p:nvPicPr>
        <p:blipFill rotWithShape="1">
          <a:blip r:embed="rId4"/>
          <a:srcRect l="52339" t="31290" r="33064" b="23691"/>
          <a:stretch/>
        </p:blipFill>
        <p:spPr>
          <a:xfrm>
            <a:off x="189777" y="3245130"/>
            <a:ext cx="2414876" cy="2094672"/>
          </a:xfrm>
          <a:prstGeom prst="rect">
            <a:avLst/>
          </a:prstGeom>
        </p:spPr>
      </p:pic>
      <mc:AlternateContent xmlns:mc="http://schemas.openxmlformats.org/markup-compatibility/2006" xmlns:a14="http://schemas.microsoft.com/office/drawing/2010/main">
        <mc:Choice Requires="a14">
          <p:sp>
            <p:nvSpPr>
              <p:cNvPr id="12" name="직사각형 11"/>
              <p:cNvSpPr/>
              <p:nvPr/>
            </p:nvSpPr>
            <p:spPr>
              <a:xfrm>
                <a:off x="2929831" y="3109257"/>
                <a:ext cx="4572000" cy="1183209"/>
              </a:xfrm>
              <a:prstGeom prst="rect">
                <a:avLst/>
              </a:prstGeom>
            </p:spPr>
            <p:txBody>
              <a:bodyPr>
                <a:spAutoFit/>
              </a:bodyPr>
              <a:lstStyle/>
              <a:p>
                <a:r>
                  <a:rPr lang="en-US" altLang="ko-KR" sz="2000" dirty="0">
                    <a:solidFill>
                      <a:schemeClr val="tx1"/>
                    </a:solidFill>
                  </a:rPr>
                  <a:t>I</a:t>
                </a:r>
                <a:r>
                  <a:rPr lang="en-US" altLang="ko-KR" sz="2000" baseline="30000" dirty="0">
                    <a:solidFill>
                      <a:schemeClr val="tx1"/>
                    </a:solidFill>
                  </a:rPr>
                  <a:t>2</a:t>
                </a:r>
                <a:r>
                  <a:rPr lang="en-US" altLang="ko-KR" sz="2000" dirty="0">
                    <a:solidFill>
                      <a:schemeClr val="tx1"/>
                    </a:solidFill>
                  </a:rPr>
                  <a:t> = (</a:t>
                </a:r>
                <a:r>
                  <a:rPr lang="en-US" altLang="ko-KR" sz="2000" dirty="0" err="1">
                    <a:solidFill>
                      <a:schemeClr val="tx1"/>
                    </a:solidFill>
                  </a:rPr>
                  <a:t>I</a:t>
                </a:r>
                <a:r>
                  <a:rPr lang="en-US" altLang="ko-KR" sz="2000" baseline="-25000" dirty="0" err="1">
                    <a:solidFill>
                      <a:schemeClr val="tx1"/>
                    </a:solidFill>
                  </a:rPr>
                  <a:t>loss</a:t>
                </a:r>
                <a:r>
                  <a:rPr lang="en-US" altLang="ko-KR" sz="2000" dirty="0">
                    <a:solidFill>
                      <a:schemeClr val="tx1"/>
                    </a:solidFill>
                  </a:rPr>
                  <a:t>)</a:t>
                </a:r>
                <a:r>
                  <a:rPr lang="en-US" altLang="ko-KR" sz="2000" baseline="30000" dirty="0">
                    <a:solidFill>
                      <a:schemeClr val="tx1"/>
                    </a:solidFill>
                  </a:rPr>
                  <a:t>2</a:t>
                </a:r>
                <a:r>
                  <a:rPr lang="en-US" altLang="ko-KR" sz="2000" dirty="0">
                    <a:solidFill>
                      <a:schemeClr val="tx1"/>
                    </a:solidFill>
                  </a:rPr>
                  <a:t>+(</a:t>
                </a:r>
                <a:r>
                  <a:rPr lang="en-US" altLang="ko-KR" sz="2000" dirty="0" err="1">
                    <a:solidFill>
                      <a:schemeClr val="tx1"/>
                    </a:solidFill>
                  </a:rPr>
                  <a:t>I</a:t>
                </a:r>
                <a:r>
                  <a:rPr lang="en-US" altLang="ko-KR" sz="2000" baseline="-25000" dirty="0" err="1">
                    <a:solidFill>
                      <a:schemeClr val="tx1"/>
                    </a:solidFill>
                  </a:rPr>
                  <a:t>c</a:t>
                </a:r>
                <a:r>
                  <a:rPr lang="en-US" altLang="ko-KR" sz="2000" dirty="0">
                    <a:solidFill>
                      <a:schemeClr val="tx1"/>
                    </a:solidFill>
                  </a:rPr>
                  <a:t>)</a:t>
                </a:r>
                <a:r>
                  <a:rPr lang="en-US" altLang="ko-KR" sz="2000" baseline="30000" dirty="0">
                    <a:solidFill>
                      <a:schemeClr val="tx1"/>
                    </a:solidFill>
                  </a:rPr>
                  <a:t>2</a:t>
                </a:r>
              </a:p>
              <a:p>
                <a:endParaRPr lang="en-US" altLang="ko-KR" sz="2000" baseline="30000" dirty="0">
                  <a:solidFill>
                    <a:schemeClr val="tx1"/>
                  </a:solidFill>
                </a:endParaRPr>
              </a:p>
              <a:p>
                <a:r>
                  <a:rPr lang="en-US" altLang="ko-KR" sz="2000" dirty="0">
                    <a:solidFill>
                      <a:schemeClr val="tx1"/>
                    </a:solidFill>
                  </a:rPr>
                  <a:t>I = </a:t>
                </a:r>
                <a14:m>
                  <m:oMath xmlns:m="http://schemas.openxmlformats.org/officeDocument/2006/math">
                    <m:rad>
                      <m:radPr>
                        <m:degHide m:val="on"/>
                        <m:ctrlPr>
                          <a:rPr lang="en-US" altLang="ko-KR" sz="2000" i="1" smtClean="0">
                            <a:solidFill>
                              <a:schemeClr val="tx1"/>
                            </a:solidFill>
                            <a:latin typeface="Cambria Math" panose="02040503050406030204" pitchFamily="18" charset="0"/>
                          </a:rPr>
                        </m:ctrlPr>
                      </m:radPr>
                      <m:deg/>
                      <m:e>
                        <m:r>
                          <a:rPr lang="en-US" altLang="ko-KR" sz="2000" b="0" i="1" smtClean="0">
                            <a:solidFill>
                              <a:schemeClr val="tx1"/>
                            </a:solidFill>
                            <a:latin typeface="Cambria Math" panose="02040503050406030204" pitchFamily="18" charset="0"/>
                          </a:rPr>
                          <m:t> </m:t>
                        </m:r>
                        <m:r>
                          <m:rPr>
                            <m:nor/>
                          </m:rPr>
                          <a:rPr lang="en-US" altLang="ko-KR" sz="2000" dirty="0">
                            <a:solidFill>
                              <a:schemeClr val="tx1"/>
                            </a:solidFill>
                          </a:rPr>
                          <m:t>(</m:t>
                        </m:r>
                        <m:sSup>
                          <m:sSupPr>
                            <m:ctrlPr>
                              <a:rPr lang="en-US" altLang="ko-KR" sz="2000" i="1" dirty="0" smtClean="0">
                                <a:solidFill>
                                  <a:schemeClr val="tx1"/>
                                </a:solidFill>
                                <a:latin typeface="Cambria Math" panose="02040503050406030204" pitchFamily="18" charset="0"/>
                              </a:rPr>
                            </m:ctrlPr>
                          </m:sSupPr>
                          <m:e>
                            <m:r>
                              <a:rPr lang="en-US" altLang="ko-KR" sz="2000" i="1">
                                <a:solidFill>
                                  <a:schemeClr val="tx1"/>
                                </a:solidFill>
                                <a:latin typeface="Cambria Math" panose="02040503050406030204" pitchFamily="18" charset="0"/>
                              </a:rPr>
                              <m:t>𝐼</m:t>
                            </m:r>
                            <m:r>
                              <a:rPr lang="en-US" altLang="ko-KR" sz="2000" i="1" baseline="-25000">
                                <a:solidFill>
                                  <a:schemeClr val="tx1"/>
                                </a:solidFill>
                                <a:latin typeface="Cambria Math" panose="02040503050406030204" pitchFamily="18" charset="0"/>
                              </a:rPr>
                              <m:t>𝑙𝑜𝑠𝑠</m:t>
                            </m:r>
                            <m:r>
                              <m:rPr>
                                <m:nor/>
                              </m:rPr>
                              <a:rPr lang="en-US" altLang="ko-KR" sz="2000">
                                <a:solidFill>
                                  <a:schemeClr val="tx1"/>
                                </a:solidFill>
                                <a:latin typeface="Cambria Math" panose="02040503050406030204" pitchFamily="18" charset="0"/>
                              </a:rPr>
                              <m:t>)</m:t>
                            </m:r>
                          </m:e>
                          <m:sup>
                            <m:r>
                              <a:rPr lang="en-US" altLang="ko-KR" sz="2000" b="0" i="1" dirty="0" smtClean="0">
                                <a:solidFill>
                                  <a:schemeClr val="tx1"/>
                                </a:solidFill>
                                <a:latin typeface="Cambria Math" panose="02040503050406030204" pitchFamily="18" charset="0"/>
                              </a:rPr>
                              <m:t>2</m:t>
                            </m:r>
                          </m:sup>
                        </m:sSup>
                        <m:r>
                          <m:rPr>
                            <m:nor/>
                          </m:rPr>
                          <a:rPr lang="en-US" altLang="ko-KR" sz="2000" dirty="0">
                            <a:solidFill>
                              <a:schemeClr val="tx1"/>
                            </a:solidFill>
                          </a:rPr>
                          <m:t>+(</m:t>
                        </m:r>
                        <m:r>
                          <a:rPr lang="en-US" altLang="ko-KR" sz="2000" i="1">
                            <a:solidFill>
                              <a:schemeClr val="tx1"/>
                            </a:solidFill>
                            <a:latin typeface="Cambria Math" panose="02040503050406030204" pitchFamily="18" charset="0"/>
                          </a:rPr>
                          <m:t>𝐼</m:t>
                        </m:r>
                        <m:r>
                          <a:rPr lang="en-US" altLang="ko-KR" sz="2000" b="0" i="1" baseline="-25000" smtClean="0">
                            <a:solidFill>
                              <a:schemeClr val="tx1"/>
                            </a:solidFill>
                            <a:latin typeface="Cambria Math" panose="02040503050406030204" pitchFamily="18" charset="0"/>
                          </a:rPr>
                          <m:t>𝑐</m:t>
                        </m:r>
                        <m:r>
                          <m:rPr>
                            <m:nor/>
                          </m:rPr>
                          <a:rPr lang="en-US" altLang="ko-KR" sz="2000">
                            <a:solidFill>
                              <a:schemeClr val="tx1"/>
                            </a:solidFill>
                            <a:latin typeface="Cambria Math" panose="02040503050406030204" pitchFamily="18" charset="0"/>
                          </a:rPr>
                          <m:t>)</m:t>
                        </m:r>
                      </m:e>
                    </m:rad>
                    <m:r>
                      <a:rPr lang="en-US" altLang="ko-KR" sz="2000" i="1" baseline="30000" dirty="0">
                        <a:solidFill>
                          <a:schemeClr val="tx1"/>
                        </a:solidFill>
                        <a:latin typeface="Cambria Math" panose="02040503050406030204" pitchFamily="18" charset="0"/>
                      </a:rPr>
                      <m:t>2</m:t>
                    </m:r>
                  </m:oMath>
                </a14:m>
                <a:endParaRPr lang="en-US" altLang="ko-KR" sz="2000" baseline="30000" dirty="0">
                  <a:solidFill>
                    <a:schemeClr val="tx1"/>
                  </a:solidFill>
                </a:endParaRPr>
              </a:p>
              <a:p>
                <a:endParaRPr lang="ko-KR" altLang="en-US" sz="2000" baseline="30000" dirty="0">
                  <a:solidFill>
                    <a:schemeClr val="tx1"/>
                  </a:solidFill>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2929831" y="3109257"/>
                <a:ext cx="4572000" cy="1183209"/>
              </a:xfrm>
              <a:prstGeom prst="rect">
                <a:avLst/>
              </a:prstGeom>
              <a:blipFill>
                <a:blip r:embed="rId5"/>
                <a:stretch>
                  <a:fillRect l="-1467" t="-257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직사각형 12"/>
              <p:cNvSpPr/>
              <p:nvPr/>
            </p:nvSpPr>
            <p:spPr>
              <a:xfrm>
                <a:off x="2929831" y="4346170"/>
                <a:ext cx="4572000" cy="103746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rgbClr val="C00000"/>
                          </a:solidFill>
                          <a:latin typeface="Cambria Math" panose="02040503050406030204" pitchFamily="18" charset="0"/>
                        </a:rPr>
                        <m:t>𝑡𝑎𝑛</m:t>
                      </m:r>
                      <m:r>
                        <a:rPr lang="ko-KR" altLang="en-US" sz="2000" b="0" i="1" smtClean="0">
                          <a:solidFill>
                            <a:srgbClr val="C00000"/>
                          </a:solidFill>
                          <a:latin typeface="Cambria Math" panose="02040503050406030204" pitchFamily="18" charset="0"/>
                        </a:rPr>
                        <m:t>𝛿</m:t>
                      </m:r>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𝐼</m:t>
                              </m:r>
                              <m:r>
                                <a:rPr lang="en-US" altLang="ko-KR" sz="2000" b="0" i="1" baseline="-25000" smtClean="0">
                                  <a:latin typeface="Cambria Math" panose="02040503050406030204" pitchFamily="18" charset="0"/>
                                </a:rPr>
                                <m:t>𝑙𝑜𝑠𝑠</m:t>
                              </m:r>
                            </m:e>
                          </m:d>
                        </m:num>
                        <m:den>
                          <m:d>
                            <m:dPr>
                              <m:begChr m:val="|"/>
                              <m:endChr m:val="|"/>
                              <m:ctrlPr>
                                <a:rPr lang="en-US" altLang="ko-KR" sz="2000" b="0" i="1" smtClean="0">
                                  <a:latin typeface="Cambria Math" panose="02040503050406030204" pitchFamily="18" charset="0"/>
                                </a:rPr>
                              </m:ctrlPr>
                            </m:dPr>
                            <m:e>
                              <m:r>
                                <a:rPr lang="en-US" altLang="ko-KR" sz="2000" b="0" i="1" smtClean="0">
                                  <a:latin typeface="Cambria Math" panose="02040503050406030204" pitchFamily="18" charset="0"/>
                                </a:rPr>
                                <m:t>𝐼</m:t>
                              </m:r>
                              <m:r>
                                <a:rPr lang="en-US" altLang="ko-KR" sz="2000" b="0" i="1" baseline="-25000" smtClean="0">
                                  <a:latin typeface="Cambria Math" panose="02040503050406030204" pitchFamily="18" charset="0"/>
                                </a:rPr>
                                <m:t>𝑐</m:t>
                              </m:r>
                            </m:e>
                          </m:d>
                        </m:den>
                      </m:f>
                      <m:r>
                        <a:rPr lang="en-US" altLang="ko-KR" sz="2000" b="0" i="1" smtClean="0">
                          <a:latin typeface="Cambria Math" panose="02040503050406030204" pitchFamily="18" charset="0"/>
                        </a:rPr>
                        <m:t>=</m:t>
                      </m:r>
                      <m:f>
                        <m:fPr>
                          <m:ctrlPr>
                            <a:rPr lang="en-US" altLang="ko-KR" sz="2000" i="1" smtClean="0">
                              <a:solidFill>
                                <a:schemeClr val="tx1"/>
                              </a:solidFill>
                              <a:latin typeface="Cambria Math" panose="02040503050406030204" pitchFamily="18" charset="0"/>
                            </a:rPr>
                          </m:ctrlPr>
                        </m:fPr>
                        <m:num>
                          <m:d>
                            <m:dPr>
                              <m:begChr m:val="|"/>
                              <m:endChr m:val="|"/>
                              <m:ctrlPr>
                                <a:rPr lang="en-US" altLang="ko-KR" sz="2000" i="1">
                                  <a:solidFill>
                                    <a:schemeClr val="tx1"/>
                                  </a:solidFill>
                                  <a:latin typeface="Cambria Math" panose="02040503050406030204" pitchFamily="18" charset="0"/>
                                </a:rPr>
                              </m:ctrlPr>
                            </m:dPr>
                            <m:e>
                              <m:r>
                                <a:rPr lang="ko-KR" altLang="en-US" sz="2000" i="1" spc="10">
                                  <a:solidFill>
                                    <a:schemeClr val="tx1"/>
                                  </a:solidFill>
                                  <a:latin typeface="Cambria Math" panose="02040503050406030204" pitchFamily="18" charset="0"/>
                                  <a:cs typeface="Arial"/>
                                </a:rPr>
                                <m:t>𝜔</m:t>
                              </m:r>
                              <m:sSup>
                                <m:sSupPr>
                                  <m:ctrlPr>
                                    <a:rPr lang="en-US" altLang="ko-KR" sz="2000" i="1" spc="10">
                                      <a:solidFill>
                                        <a:schemeClr val="tx1"/>
                                      </a:solidFill>
                                      <a:latin typeface="Cambria Math" panose="02040503050406030204" pitchFamily="18" charset="0"/>
                                      <a:cs typeface="Arial"/>
                                    </a:rPr>
                                  </m:ctrlPr>
                                </m:sSupPr>
                                <m:e>
                                  <m:r>
                                    <a:rPr lang="ko-KR" altLang="en-US" sz="2000" i="1" spc="10">
                                      <a:solidFill>
                                        <a:schemeClr val="tx1"/>
                                      </a:solidFill>
                                      <a:latin typeface="Cambria Math" panose="02040503050406030204" pitchFamily="18" charset="0"/>
                                      <a:cs typeface="Arial"/>
                                    </a:rPr>
                                    <m:t>𝜀</m:t>
                                  </m:r>
                                  <m:r>
                                    <a:rPr lang="en-US" altLang="ko-KR" sz="2000" i="1" spc="10" baseline="-25000">
                                      <a:solidFill>
                                        <a:schemeClr val="tx1"/>
                                      </a:solidFill>
                                      <a:latin typeface="Cambria Math" panose="02040503050406030204" pitchFamily="18" charset="0"/>
                                      <a:cs typeface="Arial"/>
                                    </a:rPr>
                                    <m:t>𝑟</m:t>
                                  </m:r>
                                </m:e>
                                <m:sup>
                                  <m:r>
                                    <a:rPr lang="en-US" altLang="ko-KR" sz="2000" i="1" spc="10">
                                      <a:solidFill>
                                        <a:schemeClr val="tx1"/>
                                      </a:solidFill>
                                      <a:latin typeface="Cambria Math" panose="02040503050406030204" pitchFamily="18" charset="0"/>
                                      <a:cs typeface="Arial"/>
                                    </a:rPr>
                                    <m:t>′′</m:t>
                                  </m:r>
                                </m:sup>
                              </m:sSup>
                              <m:r>
                                <a:rPr lang="en-US" altLang="ko-KR" sz="2000" i="1" spc="10">
                                  <a:solidFill>
                                    <a:schemeClr val="tx1"/>
                                  </a:solidFill>
                                  <a:latin typeface="Cambria Math" panose="02040503050406030204" pitchFamily="18" charset="0"/>
                                  <a:cs typeface="Arial"/>
                                </a:rPr>
                                <m:t>𝐶</m:t>
                              </m:r>
                              <m:r>
                                <a:rPr lang="en-US" altLang="ko-KR" sz="2000" i="1" spc="10" baseline="-25000">
                                  <a:solidFill>
                                    <a:schemeClr val="tx1"/>
                                  </a:solidFill>
                                  <a:latin typeface="Cambria Math" panose="02040503050406030204" pitchFamily="18" charset="0"/>
                                  <a:cs typeface="Arial"/>
                                </a:rPr>
                                <m:t>0</m:t>
                              </m:r>
                              <m:r>
                                <a:rPr lang="en-US" altLang="ko-KR" sz="2000" i="1" spc="10">
                                  <a:solidFill>
                                    <a:schemeClr val="tx1"/>
                                  </a:solidFill>
                                  <a:latin typeface="Cambria Math" panose="02040503050406030204" pitchFamily="18" charset="0"/>
                                  <a:cs typeface="Arial"/>
                                </a:rPr>
                                <m:t>𝑉</m:t>
                              </m:r>
                            </m:e>
                          </m:d>
                        </m:num>
                        <m:den>
                          <m:d>
                            <m:dPr>
                              <m:begChr m:val="|"/>
                              <m:endChr m:val="|"/>
                              <m:ctrlPr>
                                <a:rPr lang="en-US" altLang="ko-KR" sz="2000" i="1">
                                  <a:solidFill>
                                    <a:schemeClr val="tx1"/>
                                  </a:solidFill>
                                  <a:latin typeface="Cambria Math" panose="02040503050406030204" pitchFamily="18" charset="0"/>
                                </a:rPr>
                              </m:ctrlPr>
                            </m:dPr>
                            <m:e>
                              <m:r>
                                <a:rPr lang="ko-KR" altLang="en-US" sz="2000" i="1" spc="10">
                                  <a:solidFill>
                                    <a:schemeClr val="tx1"/>
                                  </a:solidFill>
                                  <a:latin typeface="Cambria Math" panose="02040503050406030204" pitchFamily="18" charset="0"/>
                                  <a:cs typeface="Arial"/>
                                </a:rPr>
                                <m:t>𝜔</m:t>
                              </m:r>
                              <m:sSup>
                                <m:sSupPr>
                                  <m:ctrlPr>
                                    <a:rPr lang="en-US" altLang="ko-KR" sz="2000" i="1" spc="10">
                                      <a:solidFill>
                                        <a:schemeClr val="tx1"/>
                                      </a:solidFill>
                                      <a:latin typeface="Cambria Math" panose="02040503050406030204" pitchFamily="18" charset="0"/>
                                      <a:cs typeface="Arial"/>
                                    </a:rPr>
                                  </m:ctrlPr>
                                </m:sSupPr>
                                <m:e>
                                  <m:r>
                                    <a:rPr lang="ko-KR" altLang="en-US" sz="2000" i="1" spc="10">
                                      <a:solidFill>
                                        <a:schemeClr val="tx1"/>
                                      </a:solidFill>
                                      <a:latin typeface="Cambria Math" panose="02040503050406030204" pitchFamily="18" charset="0"/>
                                      <a:cs typeface="Arial"/>
                                    </a:rPr>
                                    <m:t>𝜀</m:t>
                                  </m:r>
                                  <m:r>
                                    <a:rPr lang="en-US" altLang="ko-KR" sz="2000" i="1" spc="10" baseline="-25000">
                                      <a:solidFill>
                                        <a:schemeClr val="tx1"/>
                                      </a:solidFill>
                                      <a:latin typeface="Cambria Math" panose="02040503050406030204" pitchFamily="18" charset="0"/>
                                      <a:cs typeface="Arial"/>
                                    </a:rPr>
                                    <m:t>𝑟</m:t>
                                  </m:r>
                                </m:e>
                                <m:sup>
                                  <m:r>
                                    <a:rPr lang="en-US" altLang="ko-KR" sz="2000" i="1" spc="10">
                                      <a:solidFill>
                                        <a:schemeClr val="tx1"/>
                                      </a:solidFill>
                                      <a:latin typeface="Cambria Math" panose="02040503050406030204" pitchFamily="18" charset="0"/>
                                      <a:cs typeface="Arial"/>
                                    </a:rPr>
                                    <m:t>′</m:t>
                                  </m:r>
                                </m:sup>
                              </m:sSup>
                              <m:r>
                                <a:rPr lang="en-US" altLang="ko-KR" sz="2000" i="1" spc="10">
                                  <a:solidFill>
                                    <a:schemeClr val="tx1"/>
                                  </a:solidFill>
                                  <a:latin typeface="Cambria Math" panose="02040503050406030204" pitchFamily="18" charset="0"/>
                                  <a:cs typeface="Arial"/>
                                </a:rPr>
                                <m:t>𝐶</m:t>
                              </m:r>
                              <m:r>
                                <a:rPr lang="en-US" altLang="ko-KR" sz="2000" i="1" spc="10" baseline="-25000">
                                  <a:solidFill>
                                    <a:schemeClr val="tx1"/>
                                  </a:solidFill>
                                  <a:latin typeface="Cambria Math" panose="02040503050406030204" pitchFamily="18" charset="0"/>
                                  <a:cs typeface="Arial"/>
                                </a:rPr>
                                <m:t>0</m:t>
                              </m:r>
                              <m:r>
                                <a:rPr lang="en-US" altLang="ko-KR" sz="2000" i="1" spc="10">
                                  <a:solidFill>
                                    <a:schemeClr val="tx1"/>
                                  </a:solidFill>
                                  <a:latin typeface="Cambria Math" panose="02040503050406030204" pitchFamily="18" charset="0"/>
                                  <a:cs typeface="Arial"/>
                                </a:rPr>
                                <m:t>𝑉</m:t>
                              </m:r>
                              <m:r>
                                <m:rPr>
                                  <m:nor/>
                                </m:rPr>
                                <a:rPr lang="en-US" altLang="ko-KR" sz="2000" spc="10" dirty="0">
                                  <a:solidFill>
                                    <a:schemeClr val="tx1"/>
                                  </a:solidFill>
                                  <a:cs typeface="Arial"/>
                                </a:rPr>
                                <m:t> </m:t>
                              </m:r>
                            </m:e>
                          </m:d>
                        </m:den>
                      </m:f>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sSup>
                            <m:sSupPr>
                              <m:ctrlPr>
                                <a:rPr lang="en-US" altLang="ko-KR" sz="2000" i="1" spc="10">
                                  <a:solidFill>
                                    <a:srgbClr val="C00000"/>
                                  </a:solidFill>
                                  <a:latin typeface="Cambria Math" panose="02040503050406030204" pitchFamily="18" charset="0"/>
                                  <a:cs typeface="Arial"/>
                                </a:rPr>
                              </m:ctrlPr>
                            </m:sSupPr>
                            <m:e>
                              <m:r>
                                <a:rPr lang="ko-KR" altLang="en-US" sz="2000" i="1" spc="10">
                                  <a:solidFill>
                                    <a:srgbClr val="C00000"/>
                                  </a:solidFill>
                                  <a:latin typeface="Cambria Math" panose="02040503050406030204" pitchFamily="18" charset="0"/>
                                  <a:cs typeface="Arial"/>
                                </a:rPr>
                                <m:t>𝜀</m:t>
                              </m:r>
                              <m:r>
                                <a:rPr lang="en-US" altLang="ko-KR" sz="2000" i="1" spc="10" baseline="-25000">
                                  <a:solidFill>
                                    <a:srgbClr val="C00000"/>
                                  </a:solidFill>
                                  <a:latin typeface="Cambria Math" panose="02040503050406030204" pitchFamily="18" charset="0"/>
                                  <a:cs typeface="Arial"/>
                                </a:rPr>
                                <m:t>𝑟</m:t>
                              </m:r>
                            </m:e>
                            <m:sup>
                              <m:r>
                                <a:rPr lang="en-US" altLang="ko-KR" sz="2000" i="1" spc="10">
                                  <a:solidFill>
                                    <a:srgbClr val="C00000"/>
                                  </a:solidFill>
                                  <a:latin typeface="Cambria Math" panose="02040503050406030204" pitchFamily="18" charset="0"/>
                                  <a:cs typeface="Arial"/>
                                </a:rPr>
                                <m:t>′′</m:t>
                              </m:r>
                            </m:sup>
                          </m:sSup>
                        </m:num>
                        <m:den>
                          <m:sSup>
                            <m:sSupPr>
                              <m:ctrlPr>
                                <a:rPr lang="en-US" altLang="ko-KR" sz="2000" i="1" spc="10">
                                  <a:solidFill>
                                    <a:srgbClr val="C00000"/>
                                  </a:solidFill>
                                  <a:latin typeface="Cambria Math" panose="02040503050406030204" pitchFamily="18" charset="0"/>
                                  <a:cs typeface="Arial"/>
                                </a:rPr>
                              </m:ctrlPr>
                            </m:sSupPr>
                            <m:e>
                              <m:r>
                                <a:rPr lang="ko-KR" altLang="en-US" sz="2000" i="1" spc="10">
                                  <a:solidFill>
                                    <a:srgbClr val="C00000"/>
                                  </a:solidFill>
                                  <a:latin typeface="Cambria Math" panose="02040503050406030204" pitchFamily="18" charset="0"/>
                                  <a:cs typeface="Arial"/>
                                </a:rPr>
                                <m:t>𝜀</m:t>
                              </m:r>
                              <m:r>
                                <a:rPr lang="en-US" altLang="ko-KR" sz="2000" i="1" spc="10" baseline="-25000">
                                  <a:solidFill>
                                    <a:srgbClr val="C00000"/>
                                  </a:solidFill>
                                  <a:latin typeface="Cambria Math" panose="02040503050406030204" pitchFamily="18" charset="0"/>
                                  <a:cs typeface="Arial"/>
                                </a:rPr>
                                <m:t>𝑟</m:t>
                              </m:r>
                            </m:e>
                            <m:sup>
                              <m:r>
                                <a:rPr lang="en-US" altLang="ko-KR" sz="2000" i="1" spc="10">
                                  <a:solidFill>
                                    <a:srgbClr val="C00000"/>
                                  </a:solidFill>
                                  <a:latin typeface="Cambria Math" panose="02040503050406030204" pitchFamily="18" charset="0"/>
                                  <a:cs typeface="Arial"/>
                                </a:rPr>
                                <m:t>′</m:t>
                              </m:r>
                            </m:sup>
                          </m:sSup>
                        </m:den>
                      </m:f>
                      <m:r>
                        <a:rPr lang="en-US" altLang="ko-KR" sz="2000" b="0" i="1" spc="10" dirty="0" smtClean="0">
                          <a:solidFill>
                            <a:srgbClr val="C00000"/>
                          </a:solidFill>
                          <a:latin typeface="Cambria Math" panose="02040503050406030204" pitchFamily="18" charset="0"/>
                          <a:cs typeface="Arial"/>
                        </a:rPr>
                        <m:t>=</m:t>
                      </m:r>
                      <m:f>
                        <m:fPr>
                          <m:ctrlPr>
                            <a:rPr lang="en-US" altLang="ko-KR" sz="2000" i="1">
                              <a:latin typeface="Cambria Math" panose="02040503050406030204" pitchFamily="18" charset="0"/>
                            </a:rPr>
                          </m:ctrlPr>
                        </m:fPr>
                        <m:num>
                          <m:sSup>
                            <m:sSupPr>
                              <m:ctrlPr>
                                <a:rPr lang="en-US" altLang="ko-KR" sz="2000" i="1" spc="10">
                                  <a:solidFill>
                                    <a:srgbClr val="C00000"/>
                                  </a:solidFill>
                                  <a:latin typeface="Cambria Math" panose="02040503050406030204" pitchFamily="18" charset="0"/>
                                  <a:cs typeface="Arial"/>
                                </a:rPr>
                              </m:ctrlPr>
                            </m:sSupPr>
                            <m:e>
                              <m:r>
                                <a:rPr lang="en-US" altLang="ko-KR" sz="2000" b="0" i="1" spc="10" smtClean="0">
                                  <a:solidFill>
                                    <a:srgbClr val="C00000"/>
                                  </a:solidFill>
                                  <a:latin typeface="Cambria Math" panose="02040503050406030204" pitchFamily="18" charset="0"/>
                                  <a:cs typeface="Arial"/>
                                </a:rPr>
                                <m:t>𝑘</m:t>
                              </m:r>
                            </m:e>
                            <m:sup>
                              <m:r>
                                <a:rPr lang="en-US" altLang="ko-KR" sz="2000" i="1" spc="10">
                                  <a:solidFill>
                                    <a:srgbClr val="C00000"/>
                                  </a:solidFill>
                                  <a:latin typeface="Cambria Math" panose="02040503050406030204" pitchFamily="18" charset="0"/>
                                  <a:cs typeface="Arial"/>
                                </a:rPr>
                                <m:t>′′</m:t>
                              </m:r>
                            </m:sup>
                          </m:sSup>
                        </m:num>
                        <m:den>
                          <m:sSup>
                            <m:sSupPr>
                              <m:ctrlPr>
                                <a:rPr lang="en-US" altLang="ko-KR" sz="2000" i="1" spc="10">
                                  <a:solidFill>
                                    <a:srgbClr val="C00000"/>
                                  </a:solidFill>
                                  <a:latin typeface="Cambria Math" panose="02040503050406030204" pitchFamily="18" charset="0"/>
                                  <a:cs typeface="Arial"/>
                                </a:rPr>
                              </m:ctrlPr>
                            </m:sSupPr>
                            <m:e>
                              <m:r>
                                <a:rPr lang="en-US" altLang="ko-KR" sz="2000" b="0" i="1" spc="10" smtClean="0">
                                  <a:solidFill>
                                    <a:srgbClr val="C00000"/>
                                  </a:solidFill>
                                  <a:latin typeface="Cambria Math" panose="02040503050406030204" pitchFamily="18" charset="0"/>
                                  <a:cs typeface="Arial"/>
                                </a:rPr>
                                <m:t>𝑘</m:t>
                              </m:r>
                            </m:e>
                            <m:sup>
                              <m:r>
                                <a:rPr lang="en-US" altLang="ko-KR" sz="2000" i="1" spc="10">
                                  <a:solidFill>
                                    <a:srgbClr val="C00000"/>
                                  </a:solidFill>
                                  <a:latin typeface="Cambria Math" panose="02040503050406030204" pitchFamily="18" charset="0"/>
                                  <a:cs typeface="Arial"/>
                                </a:rPr>
                                <m:t>′</m:t>
                              </m:r>
                            </m:sup>
                          </m:sSup>
                        </m:den>
                      </m:f>
                    </m:oMath>
                  </m:oMathPara>
                </a14:m>
                <a:endParaRPr lang="ko-KR" altLang="en-US" sz="2000" dirty="0"/>
              </a:p>
              <a:p>
                <a:endParaRPr lang="ko-KR" altLang="en-US" sz="2000" dirty="0"/>
              </a:p>
            </p:txBody>
          </p:sp>
        </mc:Choice>
        <mc:Fallback xmlns="">
          <p:sp>
            <p:nvSpPr>
              <p:cNvPr id="13" name="직사각형 12"/>
              <p:cNvSpPr>
                <a:spLocks noRot="1" noChangeAspect="1" noMove="1" noResize="1" noEditPoints="1" noAdjustHandles="1" noChangeArrowheads="1" noChangeShapeType="1" noTextEdit="1"/>
              </p:cNvSpPr>
              <p:nvPr/>
            </p:nvSpPr>
            <p:spPr>
              <a:xfrm>
                <a:off x="2929831" y="4346170"/>
                <a:ext cx="4572000" cy="1037463"/>
              </a:xfrm>
              <a:prstGeom prst="rect">
                <a:avLst/>
              </a:prstGeom>
              <a:blipFill>
                <a:blip r:embed="rId6"/>
                <a:stretch>
                  <a:fillRect/>
                </a:stretch>
              </a:blipFill>
            </p:spPr>
            <p:txBody>
              <a:bodyPr/>
              <a:lstStyle/>
              <a:p>
                <a:r>
                  <a:rPr lang="ko-KR" altLang="en-US">
                    <a:noFill/>
                  </a:rPr>
                  <a:t> </a:t>
                </a:r>
              </a:p>
            </p:txBody>
          </p:sp>
        </mc:Fallback>
      </mc:AlternateContent>
      <p:sp>
        <p:nvSpPr>
          <p:cNvPr id="15" name="TextBox 14"/>
          <p:cNvSpPr txBox="1"/>
          <p:nvPr/>
        </p:nvSpPr>
        <p:spPr>
          <a:xfrm flipH="1">
            <a:off x="7501831" y="5538937"/>
            <a:ext cx="1744981" cy="338554"/>
          </a:xfrm>
          <a:prstGeom prst="rect">
            <a:avLst/>
          </a:prstGeom>
          <a:noFill/>
        </p:spPr>
        <p:txBody>
          <a:bodyPr wrap="square" rtlCol="0">
            <a:spAutoFit/>
          </a:bodyPr>
          <a:lstStyle/>
          <a:p>
            <a:r>
              <a:rPr lang="en-US" altLang="ko-KR" sz="1600" dirty="0"/>
              <a:t>(</a:t>
            </a:r>
            <a:r>
              <a:rPr lang="ko-KR" altLang="en-US" sz="1600" dirty="0"/>
              <a:t>상대 유전 상수</a:t>
            </a:r>
            <a:r>
              <a:rPr lang="en-US" altLang="ko-KR" sz="1600" dirty="0"/>
              <a:t>)</a:t>
            </a:r>
            <a:endParaRPr lang="ko-KR" altLang="en-US" sz="1600" dirty="0"/>
          </a:p>
        </p:txBody>
      </p:sp>
      <p:sp>
        <p:nvSpPr>
          <p:cNvPr id="16" name="TextBox 15"/>
          <p:cNvSpPr txBox="1"/>
          <p:nvPr/>
        </p:nvSpPr>
        <p:spPr>
          <a:xfrm flipH="1">
            <a:off x="7501831" y="3521515"/>
            <a:ext cx="1744981" cy="338554"/>
          </a:xfrm>
          <a:prstGeom prst="rect">
            <a:avLst/>
          </a:prstGeom>
          <a:noFill/>
        </p:spPr>
        <p:txBody>
          <a:bodyPr wrap="square" rtlCol="0">
            <a:spAutoFit/>
          </a:bodyPr>
          <a:lstStyle/>
          <a:p>
            <a:r>
              <a:rPr lang="en-US" altLang="ko-KR" sz="1600" dirty="0"/>
              <a:t>(</a:t>
            </a:r>
            <a:r>
              <a:rPr lang="ko-KR" altLang="en-US" sz="1600" dirty="0"/>
              <a:t>상대 유전 손실</a:t>
            </a:r>
            <a:r>
              <a:rPr lang="en-US" altLang="ko-KR" sz="1600" dirty="0"/>
              <a:t>)</a:t>
            </a:r>
            <a:endParaRPr lang="ko-KR" altLang="en-US" sz="1600" dirty="0"/>
          </a:p>
        </p:txBody>
      </p:sp>
      <mc:AlternateContent xmlns:mc="http://schemas.openxmlformats.org/markup-compatibility/2006" xmlns:a14="http://schemas.microsoft.com/office/drawing/2010/main">
        <mc:Choice Requires="a14">
          <p:sp>
            <p:nvSpPr>
              <p:cNvPr id="17" name="직사각형 16"/>
              <p:cNvSpPr/>
              <p:nvPr/>
            </p:nvSpPr>
            <p:spPr>
              <a:xfrm>
                <a:off x="6874535" y="3320274"/>
                <a:ext cx="560602" cy="628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ko-KR" i="1" smtClean="0">
                              <a:solidFill>
                                <a:schemeClr val="tx1"/>
                              </a:solidFill>
                              <a:latin typeface="Cambria Math" panose="02040503050406030204" pitchFamily="18" charset="0"/>
                            </a:rPr>
                          </m:ctrlPr>
                        </m:fPr>
                        <m:num>
                          <m:sSup>
                            <m:sSupPr>
                              <m:ctrlPr>
                                <a:rPr lang="en-US" altLang="ko-KR" i="1" spc="10">
                                  <a:solidFill>
                                    <a:schemeClr val="tx1"/>
                                  </a:solidFill>
                                  <a:latin typeface="Cambria Math" panose="02040503050406030204" pitchFamily="18" charset="0"/>
                                  <a:cs typeface="Arial"/>
                                </a:rPr>
                              </m:ctrlPr>
                            </m:sSupPr>
                            <m:e>
                              <m:r>
                                <a:rPr lang="ko-KR" altLang="en-US" i="1" spc="10">
                                  <a:solidFill>
                                    <a:schemeClr val="tx1"/>
                                  </a:solidFill>
                                  <a:latin typeface="Cambria Math" panose="02040503050406030204" pitchFamily="18" charset="0"/>
                                  <a:cs typeface="Arial"/>
                                </a:rPr>
                                <m:t>𝜀</m:t>
                              </m:r>
                              <m:r>
                                <a:rPr lang="en-US" altLang="ko-KR" i="1" spc="10" baseline="-25000">
                                  <a:solidFill>
                                    <a:schemeClr val="tx1"/>
                                  </a:solidFill>
                                  <a:latin typeface="Cambria Math" panose="02040503050406030204" pitchFamily="18" charset="0"/>
                                  <a:cs typeface="Arial"/>
                                </a:rPr>
                                <m:t>𝑟</m:t>
                              </m:r>
                            </m:e>
                            <m:sup>
                              <m:r>
                                <a:rPr lang="en-US" altLang="ko-KR" i="1" spc="10">
                                  <a:solidFill>
                                    <a:schemeClr val="tx1"/>
                                  </a:solidFill>
                                  <a:latin typeface="Cambria Math" panose="02040503050406030204" pitchFamily="18" charset="0"/>
                                  <a:cs typeface="Arial"/>
                                </a:rPr>
                                <m:t>′′</m:t>
                              </m:r>
                            </m:sup>
                          </m:sSup>
                        </m:num>
                        <m:den>
                          <m:r>
                            <a:rPr lang="ko-KR" altLang="en-US" i="1" spc="10">
                              <a:solidFill>
                                <a:schemeClr val="tx1"/>
                              </a:solidFill>
                              <a:latin typeface="Cambria Math" panose="02040503050406030204" pitchFamily="18" charset="0"/>
                              <a:cs typeface="Arial"/>
                            </a:rPr>
                            <m:t>𝜀</m:t>
                          </m:r>
                          <m:r>
                            <a:rPr lang="en-US" altLang="ko-KR" b="0" i="1" spc="10" baseline="-25000" smtClean="0">
                              <a:solidFill>
                                <a:schemeClr val="tx1"/>
                              </a:solidFill>
                              <a:latin typeface="Cambria Math" panose="02040503050406030204" pitchFamily="18" charset="0"/>
                              <a:cs typeface="Arial"/>
                            </a:rPr>
                            <m:t>0</m:t>
                          </m:r>
                        </m:den>
                      </m:f>
                    </m:oMath>
                  </m:oMathPara>
                </a14:m>
                <a:endParaRPr lang="ko-KR" altLang="en-US" dirty="0">
                  <a:solidFill>
                    <a:schemeClr val="tx1"/>
                  </a:solidFill>
                </a:endParaRPr>
              </a:p>
            </p:txBody>
          </p:sp>
        </mc:Choice>
        <mc:Fallback xmlns="">
          <p:sp>
            <p:nvSpPr>
              <p:cNvPr id="17" name="직사각형 16"/>
              <p:cNvSpPr>
                <a:spLocks noRot="1" noChangeAspect="1" noMove="1" noResize="1" noEditPoints="1" noAdjustHandles="1" noChangeArrowheads="1" noChangeShapeType="1" noTextEdit="1"/>
              </p:cNvSpPr>
              <p:nvPr/>
            </p:nvSpPr>
            <p:spPr>
              <a:xfrm>
                <a:off x="6874535" y="3320274"/>
                <a:ext cx="560602" cy="628762"/>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직사각형 17"/>
              <p:cNvSpPr/>
              <p:nvPr/>
            </p:nvSpPr>
            <p:spPr>
              <a:xfrm>
                <a:off x="6874535" y="5369419"/>
                <a:ext cx="500329" cy="628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ko-KR" i="1" smtClean="0">
                              <a:solidFill>
                                <a:schemeClr val="tx1"/>
                              </a:solidFill>
                              <a:latin typeface="Cambria Math" panose="02040503050406030204" pitchFamily="18" charset="0"/>
                            </a:rPr>
                          </m:ctrlPr>
                        </m:fPr>
                        <m:num>
                          <m:sSup>
                            <m:sSupPr>
                              <m:ctrlPr>
                                <a:rPr lang="en-US" altLang="ko-KR" i="1" spc="10">
                                  <a:solidFill>
                                    <a:schemeClr val="tx1"/>
                                  </a:solidFill>
                                  <a:latin typeface="Cambria Math" panose="02040503050406030204" pitchFamily="18" charset="0"/>
                                  <a:cs typeface="Arial"/>
                                </a:rPr>
                              </m:ctrlPr>
                            </m:sSupPr>
                            <m:e>
                              <m:r>
                                <a:rPr lang="ko-KR" altLang="en-US" i="1" spc="10">
                                  <a:solidFill>
                                    <a:schemeClr val="tx1"/>
                                  </a:solidFill>
                                  <a:latin typeface="Cambria Math" panose="02040503050406030204" pitchFamily="18" charset="0"/>
                                  <a:cs typeface="Arial"/>
                                </a:rPr>
                                <m:t>𝜀</m:t>
                              </m:r>
                              <m:r>
                                <a:rPr lang="en-US" altLang="ko-KR" i="1" spc="10" baseline="-25000">
                                  <a:solidFill>
                                    <a:schemeClr val="tx1"/>
                                  </a:solidFill>
                                  <a:latin typeface="Cambria Math" panose="02040503050406030204" pitchFamily="18" charset="0"/>
                                  <a:cs typeface="Arial"/>
                                </a:rPr>
                                <m:t>𝑟</m:t>
                              </m:r>
                            </m:e>
                            <m:sup>
                              <m:r>
                                <a:rPr lang="en-US" altLang="ko-KR" i="1" spc="10">
                                  <a:solidFill>
                                    <a:schemeClr val="tx1"/>
                                  </a:solidFill>
                                  <a:latin typeface="Cambria Math" panose="02040503050406030204" pitchFamily="18" charset="0"/>
                                  <a:cs typeface="Arial"/>
                                </a:rPr>
                                <m:t>′</m:t>
                              </m:r>
                            </m:sup>
                          </m:sSup>
                        </m:num>
                        <m:den>
                          <m:r>
                            <a:rPr lang="ko-KR" altLang="en-US" i="1" spc="10">
                              <a:solidFill>
                                <a:schemeClr val="tx1"/>
                              </a:solidFill>
                              <a:latin typeface="Cambria Math" panose="02040503050406030204" pitchFamily="18" charset="0"/>
                              <a:cs typeface="Arial"/>
                            </a:rPr>
                            <m:t>𝜀</m:t>
                          </m:r>
                          <m:r>
                            <a:rPr lang="en-US" altLang="ko-KR" b="0" i="1" spc="10" baseline="-25000" smtClean="0">
                              <a:solidFill>
                                <a:schemeClr val="tx1"/>
                              </a:solidFill>
                              <a:latin typeface="Cambria Math" panose="02040503050406030204" pitchFamily="18" charset="0"/>
                              <a:cs typeface="Arial"/>
                            </a:rPr>
                            <m:t>0</m:t>
                          </m:r>
                        </m:den>
                      </m:f>
                    </m:oMath>
                  </m:oMathPara>
                </a14:m>
                <a:endParaRPr lang="ko-KR" altLang="en-US" dirty="0">
                  <a:solidFill>
                    <a:schemeClr val="tx1"/>
                  </a:solidFill>
                </a:endParaRPr>
              </a:p>
            </p:txBody>
          </p:sp>
        </mc:Choice>
        <mc:Fallback xmlns="">
          <p:sp>
            <p:nvSpPr>
              <p:cNvPr id="18" name="직사각형 17"/>
              <p:cNvSpPr>
                <a:spLocks noRot="1" noChangeAspect="1" noMove="1" noResize="1" noEditPoints="1" noAdjustHandles="1" noChangeArrowheads="1" noChangeShapeType="1" noTextEdit="1"/>
              </p:cNvSpPr>
              <p:nvPr/>
            </p:nvSpPr>
            <p:spPr>
              <a:xfrm>
                <a:off x="6874535" y="5369419"/>
                <a:ext cx="500329" cy="628762"/>
              </a:xfrm>
              <a:prstGeom prst="rect">
                <a:avLst/>
              </a:prstGeom>
              <a:blipFill>
                <a:blip r:embed="rId8"/>
                <a:stretch>
                  <a:fillRect/>
                </a:stretch>
              </a:blipFill>
            </p:spPr>
            <p:txBody>
              <a:bodyPr/>
              <a:lstStyle/>
              <a:p>
                <a:r>
                  <a:rPr lang="ko-KR" altLang="en-US">
                    <a:noFill/>
                  </a:rPr>
                  <a:t> </a:t>
                </a:r>
              </a:p>
            </p:txBody>
          </p:sp>
        </mc:Fallback>
      </mc:AlternateContent>
      <p:sp>
        <p:nvSpPr>
          <p:cNvPr id="20" name="타원 19"/>
          <p:cNvSpPr/>
          <p:nvPr/>
        </p:nvSpPr>
        <p:spPr>
          <a:xfrm>
            <a:off x="6923764" y="4270460"/>
            <a:ext cx="432000" cy="43200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p:cNvSpPr/>
          <p:nvPr/>
        </p:nvSpPr>
        <p:spPr>
          <a:xfrm>
            <a:off x="6923764" y="4752981"/>
            <a:ext cx="432000" cy="432000"/>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화살표 연결선 22"/>
          <p:cNvCxnSpPr>
            <a:stCxn id="20" idx="0"/>
            <a:endCxn id="17" idx="2"/>
          </p:cNvCxnSpPr>
          <p:nvPr/>
        </p:nvCxnSpPr>
        <p:spPr>
          <a:xfrm flipV="1">
            <a:off x="7139764" y="3949036"/>
            <a:ext cx="15072" cy="321424"/>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p:nvPr/>
        </p:nvCxnSpPr>
        <p:spPr>
          <a:xfrm>
            <a:off x="7139764" y="5184982"/>
            <a:ext cx="7536" cy="252355"/>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직사각형 28"/>
              <p:cNvSpPr/>
              <p:nvPr/>
            </p:nvSpPr>
            <p:spPr>
              <a:xfrm>
                <a:off x="64485" y="6096600"/>
                <a:ext cx="8595132" cy="676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b="0" i="1" smtClean="0">
                          <a:solidFill>
                            <a:srgbClr val="C00000"/>
                          </a:solidFill>
                          <a:latin typeface="Cambria Math" panose="02040503050406030204" pitchFamily="18" charset="0"/>
                        </a:rPr>
                        <m:t>𝑄</m:t>
                      </m:r>
                      <m:r>
                        <a:rPr lang="en-US" altLang="ko-KR" b="0" i="1" smtClean="0">
                          <a:solidFill>
                            <a:srgbClr val="C00000"/>
                          </a:solidFill>
                          <a:latin typeface="Cambria Math" panose="02040503050406030204" pitchFamily="18" charset="0"/>
                        </a:rPr>
                        <m:t>(</m:t>
                      </m:r>
                      <m:r>
                        <a:rPr lang="en-US" altLang="ko-KR" b="0" i="1" smtClean="0">
                          <a:solidFill>
                            <a:srgbClr val="C00000"/>
                          </a:solidFill>
                          <a:latin typeface="Cambria Math" panose="02040503050406030204" pitchFamily="18" charset="0"/>
                        </a:rPr>
                        <m:t>𝑞𝑢𝑎𝑙𝑖𝑡𝑦</m:t>
                      </m:r>
                      <m:r>
                        <a:rPr lang="en-US" altLang="ko-KR" b="0" i="1" smtClean="0">
                          <a:solidFill>
                            <a:srgbClr val="C00000"/>
                          </a:solidFill>
                          <a:latin typeface="Cambria Math" panose="02040503050406030204" pitchFamily="18" charset="0"/>
                        </a:rPr>
                        <m:t> </m:t>
                      </m:r>
                      <m:r>
                        <a:rPr lang="en-US" altLang="ko-KR" b="0" i="1" smtClean="0">
                          <a:solidFill>
                            <a:srgbClr val="C00000"/>
                          </a:solidFill>
                          <a:latin typeface="Cambria Math" panose="02040503050406030204" pitchFamily="18" charset="0"/>
                        </a:rPr>
                        <m:t>𝑓𝑎𝑐𝑡𝑜𝑟</m:t>
                      </m:r>
                      <m:r>
                        <a:rPr lang="en-US" altLang="ko-KR" b="0" i="1" smtClean="0">
                          <a:solidFill>
                            <a:srgbClr val="C00000"/>
                          </a:solidFill>
                          <a:latin typeface="Cambria Math" panose="02040503050406030204" pitchFamily="18" charset="0"/>
                        </a:rPr>
                        <m:t>)=</m:t>
                      </m:r>
                      <m:f>
                        <m:fPr>
                          <m:ctrlPr>
                            <a:rPr lang="en-US" altLang="ko-KR" i="1">
                              <a:latin typeface="Cambria Math" panose="02040503050406030204" pitchFamily="18" charset="0"/>
                            </a:rPr>
                          </m:ctrlPr>
                        </m:fPr>
                        <m:num>
                          <m:r>
                            <a:rPr lang="en-US" altLang="ko-KR" b="0" i="1" smtClean="0">
                              <a:latin typeface="Cambria Math" panose="02040503050406030204" pitchFamily="18" charset="0"/>
                            </a:rPr>
                            <m:t>1</m:t>
                          </m:r>
                        </m:num>
                        <m:den>
                          <m:r>
                            <a:rPr lang="en-US" altLang="ko-KR" i="1">
                              <a:latin typeface="Cambria Math" panose="02040503050406030204" pitchFamily="18" charset="0"/>
                            </a:rPr>
                            <m:t>𝑡𝑎𝑛</m:t>
                          </m:r>
                          <m:r>
                            <a:rPr lang="ko-KR" altLang="en-US" i="1">
                              <a:latin typeface="Cambria Math" panose="02040503050406030204" pitchFamily="18" charset="0"/>
                            </a:rPr>
                            <m:t>𝛿</m:t>
                          </m:r>
                        </m:den>
                      </m:f>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𝑎𝑣𝑒𝑟𝑔𝑎𝑒</m:t>
                          </m:r>
                          <m:r>
                            <a:rPr lang="en-US" altLang="ko-KR" b="0" i="1" smtClean="0">
                              <a:latin typeface="Cambria Math" panose="02040503050406030204" pitchFamily="18" charset="0"/>
                            </a:rPr>
                            <m:t> </m:t>
                          </m:r>
                          <m:r>
                            <a:rPr lang="en-US" altLang="ko-KR" b="0" i="1" smtClean="0">
                              <a:latin typeface="Cambria Math" panose="02040503050406030204" pitchFamily="18" charset="0"/>
                            </a:rPr>
                            <m:t>𝑒𝑛𝑒𝑟𝑔𝑦</m:t>
                          </m:r>
                          <m:r>
                            <a:rPr lang="en-US" altLang="ko-KR" b="0" i="1" smtClean="0">
                              <a:latin typeface="Cambria Math" panose="02040503050406030204" pitchFamily="18" charset="0"/>
                            </a:rPr>
                            <m:t> </m:t>
                          </m:r>
                          <m:r>
                            <a:rPr lang="en-US" altLang="ko-KR" b="0" i="1" smtClean="0">
                              <a:latin typeface="Cambria Math" panose="02040503050406030204" pitchFamily="18" charset="0"/>
                            </a:rPr>
                            <m:t>𝑠𝑡𝑜𝑟𝑒𝑑</m:t>
                          </m:r>
                          <m:r>
                            <a:rPr lang="en-US" altLang="ko-KR" b="0" i="1" smtClean="0">
                              <a:latin typeface="Cambria Math" panose="02040503050406030204" pitchFamily="18" charset="0"/>
                            </a:rPr>
                            <m:t> </m:t>
                          </m:r>
                          <m:r>
                            <a:rPr lang="en-US" altLang="ko-KR" b="0" i="1" smtClean="0">
                              <a:latin typeface="Cambria Math" panose="02040503050406030204" pitchFamily="18" charset="0"/>
                            </a:rPr>
                            <m:t>𝑝𝑒𝑟</m:t>
                          </m:r>
                          <m:r>
                            <a:rPr lang="en-US" altLang="ko-KR" b="0" i="1" smtClean="0">
                              <a:latin typeface="Cambria Math" panose="02040503050406030204" pitchFamily="18" charset="0"/>
                            </a:rPr>
                            <m:t> </m:t>
                          </m:r>
                          <m:r>
                            <a:rPr lang="en-US" altLang="ko-KR" b="0" i="1" smtClean="0">
                              <a:latin typeface="Cambria Math" panose="02040503050406030204" pitchFamily="18" charset="0"/>
                            </a:rPr>
                            <m:t>𝑐𝑦𝑐𝑙𝑒</m:t>
                          </m:r>
                        </m:num>
                        <m:den>
                          <m:r>
                            <a:rPr lang="en-US" altLang="ko-KR" i="1">
                              <a:latin typeface="Cambria Math" panose="02040503050406030204" pitchFamily="18" charset="0"/>
                            </a:rPr>
                            <m:t>𝑎𝑣𝑒𝑟𝑔𝑎𝑒</m:t>
                          </m:r>
                          <m:r>
                            <a:rPr lang="en-US" altLang="ko-KR" i="1">
                              <a:latin typeface="Cambria Math" panose="02040503050406030204" pitchFamily="18" charset="0"/>
                            </a:rPr>
                            <m:t> </m:t>
                          </m:r>
                          <m:r>
                            <a:rPr lang="en-US" altLang="ko-KR" b="0" i="1" smtClean="0">
                              <a:latin typeface="Cambria Math" panose="02040503050406030204" pitchFamily="18" charset="0"/>
                            </a:rPr>
                            <m:t>𝑑𝑖𝑠𝑠𝑖𝑝𝑎𝑡𝑒𝑑</m:t>
                          </m:r>
                          <m:r>
                            <a:rPr lang="en-US" altLang="ko-KR" b="0" i="1" smtClean="0">
                              <a:latin typeface="Cambria Math" panose="02040503050406030204" pitchFamily="18" charset="0"/>
                            </a:rPr>
                            <m:t> </m:t>
                          </m:r>
                          <m:r>
                            <a:rPr lang="en-US" altLang="ko-KR" i="1">
                              <a:latin typeface="Cambria Math" panose="02040503050406030204" pitchFamily="18" charset="0"/>
                            </a:rPr>
                            <m:t>𝑝𝑒𝑟</m:t>
                          </m:r>
                          <m:r>
                            <a:rPr lang="en-US" altLang="ko-KR" i="1">
                              <a:latin typeface="Cambria Math" panose="02040503050406030204" pitchFamily="18" charset="0"/>
                            </a:rPr>
                            <m:t> </m:t>
                          </m:r>
                          <m:r>
                            <a:rPr lang="en-US" altLang="ko-KR" i="1">
                              <a:latin typeface="Cambria Math" panose="02040503050406030204" pitchFamily="18" charset="0"/>
                            </a:rPr>
                            <m:t>𝑐𝑦𝑐𝑙𝑒</m:t>
                          </m:r>
                        </m:den>
                      </m:f>
                      <m:r>
                        <a:rPr lang="en-US" altLang="ko-KR" b="0" i="1" smtClean="0">
                          <a:latin typeface="Cambria Math" panose="02040503050406030204" pitchFamily="18" charset="0"/>
                        </a:rPr>
                        <m:t>=</m:t>
                      </m:r>
                      <m:f>
                        <m:fPr>
                          <m:ctrlPr>
                            <a:rPr lang="en-US" altLang="ko-KR" i="1" smtClean="0">
                              <a:solidFill>
                                <a:srgbClr val="C00000"/>
                              </a:solidFill>
                              <a:latin typeface="Cambria Math" panose="02040503050406030204" pitchFamily="18" charset="0"/>
                            </a:rPr>
                          </m:ctrlPr>
                        </m:fPr>
                        <m:num>
                          <m:d>
                            <m:dPr>
                              <m:begChr m:val="|"/>
                              <m:endChr m:val="|"/>
                              <m:ctrlPr>
                                <a:rPr lang="en-US" altLang="ko-KR" i="1">
                                  <a:solidFill>
                                    <a:srgbClr val="C00000"/>
                                  </a:solidFill>
                                  <a:latin typeface="Cambria Math" panose="02040503050406030204" pitchFamily="18" charset="0"/>
                                </a:rPr>
                              </m:ctrlPr>
                            </m:dPr>
                            <m:e>
                              <m:r>
                                <a:rPr lang="en-US" altLang="ko-KR" i="1">
                                  <a:solidFill>
                                    <a:srgbClr val="C00000"/>
                                  </a:solidFill>
                                  <a:latin typeface="Cambria Math" panose="02040503050406030204" pitchFamily="18" charset="0"/>
                                </a:rPr>
                                <m:t>𝐼</m:t>
                              </m:r>
                              <m:r>
                                <a:rPr lang="en-US" altLang="ko-KR" i="1" baseline="-25000">
                                  <a:solidFill>
                                    <a:srgbClr val="C00000"/>
                                  </a:solidFill>
                                  <a:latin typeface="Cambria Math" panose="02040503050406030204" pitchFamily="18" charset="0"/>
                                </a:rPr>
                                <m:t>𝑐</m:t>
                              </m:r>
                            </m:e>
                          </m:d>
                        </m:num>
                        <m:den>
                          <m:d>
                            <m:dPr>
                              <m:begChr m:val="|"/>
                              <m:endChr m:val="|"/>
                              <m:ctrlPr>
                                <a:rPr lang="en-US" altLang="ko-KR" i="1">
                                  <a:solidFill>
                                    <a:srgbClr val="C00000"/>
                                  </a:solidFill>
                                  <a:latin typeface="Cambria Math" panose="02040503050406030204" pitchFamily="18" charset="0"/>
                                </a:rPr>
                              </m:ctrlPr>
                            </m:dPr>
                            <m:e>
                              <m:r>
                                <a:rPr lang="en-US" altLang="ko-KR" i="1">
                                  <a:solidFill>
                                    <a:srgbClr val="C00000"/>
                                  </a:solidFill>
                                  <a:latin typeface="Cambria Math" panose="02040503050406030204" pitchFamily="18" charset="0"/>
                                </a:rPr>
                                <m:t>𝐼</m:t>
                              </m:r>
                              <m:r>
                                <a:rPr lang="en-US" altLang="ko-KR" i="1" baseline="-25000">
                                  <a:solidFill>
                                    <a:srgbClr val="C00000"/>
                                  </a:solidFill>
                                  <a:latin typeface="Cambria Math" panose="02040503050406030204" pitchFamily="18" charset="0"/>
                                </a:rPr>
                                <m:t>𝑙𝑜𝑠𝑠</m:t>
                              </m:r>
                            </m:e>
                          </m:d>
                        </m:den>
                      </m:f>
                    </m:oMath>
                  </m:oMathPara>
                </a14:m>
                <a:endParaRPr lang="ko-KR" altLang="en-US" dirty="0"/>
              </a:p>
            </p:txBody>
          </p:sp>
        </mc:Choice>
        <mc:Fallback xmlns="">
          <p:sp>
            <p:nvSpPr>
              <p:cNvPr id="29" name="직사각형 28"/>
              <p:cNvSpPr>
                <a:spLocks noRot="1" noChangeAspect="1" noMove="1" noResize="1" noEditPoints="1" noAdjustHandles="1" noChangeArrowheads="1" noChangeShapeType="1" noTextEdit="1"/>
              </p:cNvSpPr>
              <p:nvPr/>
            </p:nvSpPr>
            <p:spPr>
              <a:xfrm>
                <a:off x="64485" y="6096600"/>
                <a:ext cx="8595132" cy="676404"/>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89777" y="744894"/>
                <a:ext cx="8367744" cy="461665"/>
              </a:xfrm>
              <a:prstGeom prst="rect">
                <a:avLst/>
              </a:prstGeom>
              <a:noFill/>
            </p:spPr>
            <p:txBody>
              <a:bodyPr wrap="square" rtlCol="0">
                <a:spAutoFit/>
              </a:bodyPr>
              <a:lstStyle/>
              <a:p>
                <a:pPr marL="342900" indent="-342900">
                  <a:buFont typeface="Arial" panose="020B0604020202020204" pitchFamily="34" charset="0"/>
                  <a:buChar char="•"/>
                </a:pPr>
                <a:r>
                  <a:rPr lang="en-US" altLang="ko-KR" sz="2400" b="1" dirty="0"/>
                  <a:t>Loss tangent (tan </a:t>
                </a:r>
                <a14:m>
                  <m:oMath xmlns:m="http://schemas.openxmlformats.org/officeDocument/2006/math">
                    <m:r>
                      <a:rPr lang="ko-KR" altLang="en-US" sz="2400" b="1" i="1" smtClean="0">
                        <a:latin typeface="Cambria Math" panose="02040503050406030204" pitchFamily="18" charset="0"/>
                      </a:rPr>
                      <m:t>𝜹</m:t>
                    </m:r>
                  </m:oMath>
                </a14:m>
                <a:r>
                  <a:rPr lang="en-US" altLang="ko-KR" sz="2400" b="1" dirty="0"/>
                  <a:t>) </a:t>
                </a:r>
              </a:p>
            </p:txBody>
          </p:sp>
        </mc:Choice>
        <mc:Fallback xmlns="">
          <p:sp>
            <p:nvSpPr>
              <p:cNvPr id="31" name="TextBox 30"/>
              <p:cNvSpPr txBox="1">
                <a:spLocks noRot="1" noChangeAspect="1" noMove="1" noResize="1" noEditPoints="1" noAdjustHandles="1" noChangeArrowheads="1" noChangeShapeType="1" noTextEdit="1"/>
              </p:cNvSpPr>
              <p:nvPr/>
            </p:nvSpPr>
            <p:spPr>
              <a:xfrm>
                <a:off x="189777" y="744894"/>
                <a:ext cx="8367744" cy="461665"/>
              </a:xfrm>
              <a:prstGeom prst="rect">
                <a:avLst/>
              </a:prstGeom>
              <a:blipFill>
                <a:blip r:embed="rId10"/>
                <a:stretch>
                  <a:fillRect l="-947" t="-10526" b="-28947"/>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112</a:t>
            </a:fld>
            <a:endParaRPr lang="ko-KR" altLang="en-US"/>
          </a:p>
        </p:txBody>
      </p:sp>
    </p:spTree>
    <p:extLst>
      <p:ext uri="{BB962C8B-B14F-4D97-AF65-F5344CB8AC3E}">
        <p14:creationId xmlns:p14="http://schemas.microsoft.com/office/powerpoint/2010/main" val="19967546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p:graphicFrame>
        <p:nvGraphicFramePr>
          <p:cNvPr id="22" name="object 7"/>
          <p:cNvGraphicFramePr>
            <a:graphicFrameLocks noGrp="1"/>
          </p:cNvGraphicFramePr>
          <p:nvPr/>
        </p:nvGraphicFramePr>
        <p:xfrm>
          <a:off x="430212" y="1215512"/>
          <a:ext cx="8241039" cy="4410587"/>
        </p:xfrm>
        <a:graphic>
          <a:graphicData uri="http://schemas.openxmlformats.org/drawingml/2006/table">
            <a:tbl>
              <a:tblPr firstRow="1" bandRow="1">
                <a:tableStyleId>{2D5ABB26-0587-4C30-8999-92F81FD0307C}</a:tableStyleId>
              </a:tblPr>
              <a:tblGrid>
                <a:gridCol w="2015382">
                  <a:extLst>
                    <a:ext uri="{9D8B030D-6E8A-4147-A177-3AD203B41FA5}">
                      <a16:colId xmlns:a16="http://schemas.microsoft.com/office/drawing/2014/main" val="20000"/>
                    </a:ext>
                  </a:extLst>
                </a:gridCol>
                <a:gridCol w="3002687">
                  <a:extLst>
                    <a:ext uri="{9D8B030D-6E8A-4147-A177-3AD203B41FA5}">
                      <a16:colId xmlns:a16="http://schemas.microsoft.com/office/drawing/2014/main" val="20001"/>
                    </a:ext>
                  </a:extLst>
                </a:gridCol>
                <a:gridCol w="3222970">
                  <a:extLst>
                    <a:ext uri="{9D8B030D-6E8A-4147-A177-3AD203B41FA5}">
                      <a16:colId xmlns:a16="http://schemas.microsoft.com/office/drawing/2014/main" val="20002"/>
                    </a:ext>
                  </a:extLst>
                </a:gridCol>
              </a:tblGrid>
              <a:tr h="832677">
                <a:tc>
                  <a:txBody>
                    <a:bodyPr/>
                    <a:lstStyle/>
                    <a:p>
                      <a:pPr marL="180000">
                        <a:lnSpc>
                          <a:spcPts val="1090"/>
                        </a:lnSpc>
                      </a:pPr>
                      <a:r>
                        <a:rPr sz="2000" b="1" spc="10" dirty="0">
                          <a:solidFill>
                            <a:schemeClr val="tx1"/>
                          </a:solidFill>
                          <a:latin typeface="+mn-lt"/>
                          <a:cs typeface="Arial Black"/>
                        </a:rPr>
                        <a:t>Material</a:t>
                      </a:r>
                      <a:endParaRPr sz="2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325"/>
                        </a:spcBef>
                      </a:pPr>
                      <a:r>
                        <a:rPr sz="2000" b="1" spc="10" dirty="0">
                          <a:solidFill>
                            <a:schemeClr val="tx1"/>
                          </a:solidFill>
                          <a:latin typeface="+mn-lt"/>
                          <a:cs typeface="Arial Black"/>
                        </a:rPr>
                        <a:t>Dielectric </a:t>
                      </a:r>
                      <a:r>
                        <a:rPr sz="2000" b="1" spc="15" dirty="0">
                          <a:solidFill>
                            <a:schemeClr val="tx1"/>
                          </a:solidFill>
                          <a:latin typeface="+mn-lt"/>
                          <a:cs typeface="Arial Black"/>
                        </a:rPr>
                        <a:t>Constant</a:t>
                      </a:r>
                      <a:r>
                        <a:rPr sz="2000" b="1" spc="-5" dirty="0">
                          <a:solidFill>
                            <a:schemeClr val="tx1"/>
                          </a:solidFill>
                          <a:latin typeface="+mn-lt"/>
                          <a:cs typeface="Arial Black"/>
                        </a:rPr>
                        <a:t> </a:t>
                      </a:r>
                      <a:endParaRPr sz="2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325"/>
                        </a:spcBef>
                      </a:pPr>
                      <a:r>
                        <a:rPr sz="2000" b="1" spc="15" dirty="0">
                          <a:solidFill>
                            <a:schemeClr val="tx1"/>
                          </a:solidFill>
                          <a:latin typeface="+mn-lt"/>
                          <a:cs typeface="Arial Black"/>
                        </a:rPr>
                        <a:t>Loss Tangent</a:t>
                      </a:r>
                      <a:r>
                        <a:rPr sz="2000" b="1" spc="-10" dirty="0">
                          <a:solidFill>
                            <a:schemeClr val="tx1"/>
                          </a:solidFill>
                          <a:latin typeface="+mn-lt"/>
                          <a:cs typeface="Arial Black"/>
                        </a:rPr>
                        <a:t> </a:t>
                      </a:r>
                      <a:r>
                        <a:rPr sz="2000" b="1" spc="20" dirty="0">
                          <a:solidFill>
                            <a:schemeClr val="tx1"/>
                          </a:solidFill>
                          <a:latin typeface="+mn-lt"/>
                          <a:cs typeface="Arial Black"/>
                        </a:rPr>
                        <a:t>(tand*10</a:t>
                      </a:r>
                      <a:r>
                        <a:rPr sz="2000" b="1" spc="30" baseline="24305" dirty="0">
                          <a:solidFill>
                            <a:schemeClr val="tx1"/>
                          </a:solidFill>
                          <a:latin typeface="+mn-lt"/>
                          <a:cs typeface="Arial Black"/>
                        </a:rPr>
                        <a:t>-4</a:t>
                      </a:r>
                      <a:r>
                        <a:rPr sz="2000" b="1" spc="20" dirty="0">
                          <a:solidFill>
                            <a:schemeClr val="tx1"/>
                          </a:solidFill>
                          <a:latin typeface="+mn-lt"/>
                          <a:cs typeface="Arial Black"/>
                        </a:rPr>
                        <a:t>)</a:t>
                      </a:r>
                      <a:endParaRPr sz="2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576183">
                <a:tc>
                  <a:txBody>
                    <a:bodyPr/>
                    <a:lstStyle/>
                    <a:p>
                      <a:pPr marL="180000">
                        <a:lnSpc>
                          <a:spcPct val="100000"/>
                        </a:lnSpc>
                        <a:spcBef>
                          <a:spcPts val="400"/>
                        </a:spcBef>
                      </a:pPr>
                      <a:r>
                        <a:rPr sz="2000" b="1" spc="15" dirty="0">
                          <a:solidFill>
                            <a:schemeClr val="tx1"/>
                          </a:solidFill>
                          <a:latin typeface="+mn-lt"/>
                          <a:cs typeface="Arial Black"/>
                        </a:rPr>
                        <a:t>Alumina</a:t>
                      </a:r>
                      <a:endParaRPr sz="2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10</a:t>
                      </a:r>
                      <a:endParaRPr sz="200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35" dirty="0">
                          <a:solidFill>
                            <a:schemeClr val="tx1"/>
                          </a:solidFill>
                          <a:latin typeface="+mn-lt"/>
                          <a:cs typeface="Arial"/>
                        </a:rPr>
                        <a:t>5-20</a:t>
                      </a:r>
                      <a:endParaRPr sz="2000" dirty="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631943">
                <a:tc>
                  <a:txBody>
                    <a:bodyPr/>
                    <a:lstStyle/>
                    <a:p>
                      <a:pPr marL="180000">
                        <a:lnSpc>
                          <a:spcPct val="100000"/>
                        </a:lnSpc>
                        <a:spcBef>
                          <a:spcPts val="400"/>
                        </a:spcBef>
                      </a:pPr>
                      <a:r>
                        <a:rPr sz="2000" b="1" spc="20" dirty="0">
                          <a:solidFill>
                            <a:schemeClr val="tx1"/>
                          </a:solidFill>
                          <a:latin typeface="+mn-lt"/>
                          <a:cs typeface="Arial Black"/>
                        </a:rPr>
                        <a:t>SiO</a:t>
                      </a:r>
                      <a:r>
                        <a:rPr sz="2000" b="1" spc="30" baseline="-17361" dirty="0">
                          <a:solidFill>
                            <a:schemeClr val="tx1"/>
                          </a:solidFill>
                          <a:latin typeface="+mn-lt"/>
                          <a:cs typeface="Arial Black"/>
                        </a:rPr>
                        <a:t>2</a:t>
                      </a:r>
                      <a:endParaRPr sz="2000" baseline="-17361">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3.8</a:t>
                      </a:r>
                      <a:endParaRPr sz="200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dirty="0">
                          <a:solidFill>
                            <a:schemeClr val="tx1"/>
                          </a:solidFill>
                          <a:latin typeface="+mn-lt"/>
                          <a:cs typeface="Aria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631943">
                <a:tc>
                  <a:txBody>
                    <a:bodyPr/>
                    <a:lstStyle/>
                    <a:p>
                      <a:pPr marL="180000">
                        <a:lnSpc>
                          <a:spcPct val="100000"/>
                        </a:lnSpc>
                        <a:spcBef>
                          <a:spcPts val="400"/>
                        </a:spcBef>
                      </a:pPr>
                      <a:r>
                        <a:rPr sz="2000" b="1" spc="20" dirty="0">
                          <a:solidFill>
                            <a:schemeClr val="tx1"/>
                          </a:solidFill>
                          <a:latin typeface="+mn-lt"/>
                          <a:cs typeface="Arial Black"/>
                        </a:rPr>
                        <a:t>BaTiO</a:t>
                      </a:r>
                      <a:r>
                        <a:rPr sz="2000" b="1" spc="30" baseline="-17361" dirty="0">
                          <a:solidFill>
                            <a:schemeClr val="tx1"/>
                          </a:solidFill>
                          <a:latin typeface="+mn-lt"/>
                          <a:cs typeface="Arial Black"/>
                        </a:rPr>
                        <a:t>3</a:t>
                      </a:r>
                      <a:endParaRPr sz="2000" baseline="-17361">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500</a:t>
                      </a:r>
                      <a:endParaRPr sz="200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150</a:t>
                      </a:r>
                      <a:endParaRPr sz="2000" dirty="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576183">
                <a:tc>
                  <a:txBody>
                    <a:bodyPr/>
                    <a:lstStyle/>
                    <a:p>
                      <a:pPr marL="180000">
                        <a:lnSpc>
                          <a:spcPct val="100000"/>
                        </a:lnSpc>
                        <a:spcBef>
                          <a:spcPts val="400"/>
                        </a:spcBef>
                      </a:pPr>
                      <a:r>
                        <a:rPr sz="2000" b="1" spc="15" dirty="0">
                          <a:solidFill>
                            <a:schemeClr val="tx1"/>
                          </a:solidFill>
                          <a:latin typeface="+mn-lt"/>
                          <a:cs typeface="Arial Black"/>
                        </a:rPr>
                        <a:t>Nylon</a:t>
                      </a:r>
                      <a:endParaRPr sz="200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3.1</a:t>
                      </a:r>
                      <a:endParaRPr sz="200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10</a:t>
                      </a:r>
                      <a:endParaRPr sz="2000" dirty="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576183">
                <a:tc>
                  <a:txBody>
                    <a:bodyPr/>
                    <a:lstStyle/>
                    <a:p>
                      <a:pPr marL="180000">
                        <a:lnSpc>
                          <a:spcPct val="100000"/>
                        </a:lnSpc>
                        <a:spcBef>
                          <a:spcPts val="400"/>
                        </a:spcBef>
                      </a:pPr>
                      <a:r>
                        <a:rPr sz="2000" b="1" spc="15" dirty="0">
                          <a:solidFill>
                            <a:schemeClr val="tx1"/>
                          </a:solidFill>
                          <a:latin typeface="+mn-lt"/>
                          <a:cs typeface="Arial Black"/>
                        </a:rPr>
                        <a:t>Polycarbonate</a:t>
                      </a:r>
                      <a:endParaRPr sz="200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~3</a:t>
                      </a:r>
                      <a:endParaRPr sz="200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10</a:t>
                      </a:r>
                      <a:endParaRPr sz="2000" dirty="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585475">
                <a:tc>
                  <a:txBody>
                    <a:bodyPr/>
                    <a:lstStyle/>
                    <a:p>
                      <a:pPr marL="180000">
                        <a:lnSpc>
                          <a:spcPct val="100000"/>
                        </a:lnSpc>
                        <a:spcBef>
                          <a:spcPts val="400"/>
                        </a:spcBef>
                      </a:pPr>
                      <a:r>
                        <a:rPr sz="2000" b="1" spc="15" dirty="0">
                          <a:solidFill>
                            <a:schemeClr val="tx1"/>
                          </a:solidFill>
                          <a:latin typeface="+mn-lt"/>
                          <a:cs typeface="Arial Black"/>
                        </a:rPr>
                        <a:t>PVC</a:t>
                      </a:r>
                      <a:endParaRPr sz="2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dirty="0">
                          <a:solidFill>
                            <a:schemeClr val="tx1"/>
                          </a:solidFill>
                          <a:latin typeface="+mn-lt"/>
                          <a:cs typeface="Arial"/>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180000">
                        <a:lnSpc>
                          <a:spcPct val="100000"/>
                        </a:lnSpc>
                        <a:spcBef>
                          <a:spcPts val="400"/>
                        </a:spcBef>
                      </a:pPr>
                      <a:r>
                        <a:rPr sz="2000" spc="10" dirty="0">
                          <a:solidFill>
                            <a:schemeClr val="tx1"/>
                          </a:solidFill>
                          <a:latin typeface="+mn-lt"/>
                          <a:cs typeface="Arial"/>
                        </a:rPr>
                        <a:t>160</a:t>
                      </a:r>
                      <a:endParaRPr sz="2000" dirty="0">
                        <a:solidFill>
                          <a:schemeClr val="tx1"/>
                        </a:solidFill>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bl>
          </a:graphicData>
        </a:graphic>
      </p:graphicFrame>
      <p:sp>
        <p:nvSpPr>
          <p:cNvPr id="2" name="슬라이드 번호 개체 틀 1"/>
          <p:cNvSpPr>
            <a:spLocks noGrp="1"/>
          </p:cNvSpPr>
          <p:nvPr>
            <p:ph type="sldNum" sz="quarter" idx="12"/>
          </p:nvPr>
        </p:nvSpPr>
        <p:spPr/>
        <p:txBody>
          <a:bodyPr/>
          <a:lstStyle/>
          <a:p>
            <a:fld id="{B6030C2A-4213-4771-8792-D783EF3BA6B4}" type="slidenum">
              <a:rPr lang="ko-KR" altLang="en-US" smtClean="0"/>
              <a:pPr/>
              <a:t>113</a:t>
            </a:fld>
            <a:endParaRPr lang="ko-KR" altLang="en-US"/>
          </a:p>
        </p:txBody>
      </p:sp>
    </p:spTree>
    <p:extLst>
      <p:ext uri="{BB962C8B-B14F-4D97-AF65-F5344CB8AC3E}">
        <p14:creationId xmlns:p14="http://schemas.microsoft.com/office/powerpoint/2010/main" val="20945439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mc:AlternateContent xmlns:mc="http://schemas.openxmlformats.org/markup-compatibility/2006" xmlns:a14="http://schemas.microsoft.com/office/drawing/2010/main">
        <mc:Choice Requires="a14">
          <p:sp>
            <p:nvSpPr>
              <p:cNvPr id="22" name="TextBox 21"/>
              <p:cNvSpPr txBox="1"/>
              <p:nvPr/>
            </p:nvSpPr>
            <p:spPr>
              <a:xfrm>
                <a:off x="149151" y="781709"/>
                <a:ext cx="8367744" cy="461665"/>
              </a:xfrm>
              <a:prstGeom prst="rect">
                <a:avLst/>
              </a:prstGeom>
              <a:noFill/>
            </p:spPr>
            <p:txBody>
              <a:bodyPr wrap="square" rtlCol="0">
                <a:spAutoFit/>
              </a:bodyPr>
              <a:lstStyle/>
              <a:p>
                <a:pPr marL="342900" indent="-342900">
                  <a:buFont typeface="Arial" panose="020B0604020202020204" pitchFamily="34" charset="0"/>
                  <a:buChar char="•"/>
                </a:pPr>
                <a:r>
                  <a:rPr lang="en-US" altLang="ko-KR" sz="2400" b="1" dirty="0"/>
                  <a:t>Dielectric conductivity (</a:t>
                </a:r>
                <a14:m>
                  <m:oMath xmlns:m="http://schemas.openxmlformats.org/officeDocument/2006/math">
                    <m:r>
                      <a:rPr lang="ko-KR" altLang="en-US" sz="2400" b="1" i="1" smtClean="0">
                        <a:latin typeface="Cambria Math" panose="02040503050406030204" pitchFamily="18" charset="0"/>
                      </a:rPr>
                      <m:t>𝝈</m:t>
                    </m:r>
                    <m:r>
                      <a:rPr lang="en-US" altLang="ko-KR" sz="2400" b="1" i="1" baseline="-25000" smtClean="0">
                        <a:latin typeface="Cambria Math" panose="02040503050406030204" pitchFamily="18" charset="0"/>
                      </a:rPr>
                      <m:t>𝒅</m:t>
                    </m:r>
                  </m:oMath>
                </a14:m>
                <a:r>
                  <a:rPr lang="en-US" altLang="ko-KR" sz="2400" b="1" dirty="0"/>
                  <a:t>) </a:t>
                </a:r>
              </a:p>
            </p:txBody>
          </p:sp>
        </mc:Choice>
        <mc:Fallback xmlns="">
          <p:sp>
            <p:nvSpPr>
              <p:cNvPr id="22" name="TextBox 21"/>
              <p:cNvSpPr txBox="1">
                <a:spLocks noRot="1" noChangeAspect="1" noMove="1" noResize="1" noEditPoints="1" noAdjustHandles="1" noChangeArrowheads="1" noChangeShapeType="1" noTextEdit="1"/>
              </p:cNvSpPr>
              <p:nvPr/>
            </p:nvSpPr>
            <p:spPr>
              <a:xfrm>
                <a:off x="149151" y="781709"/>
                <a:ext cx="8367744" cy="461665"/>
              </a:xfrm>
              <a:prstGeom prst="rect">
                <a:avLst/>
              </a:prstGeom>
              <a:blipFill>
                <a:blip r:embed="rId3"/>
                <a:stretch>
                  <a:fillRect l="-947" t="-10526" b="-2894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직사각형 5"/>
              <p:cNvSpPr/>
              <p:nvPr/>
            </p:nvSpPr>
            <p:spPr>
              <a:xfrm>
                <a:off x="5600700" y="1169865"/>
                <a:ext cx="2971800" cy="2530116"/>
              </a:xfrm>
              <a:prstGeom prst="rect">
                <a:avLst/>
              </a:prstGeom>
              <a:solidFill>
                <a:schemeClr val="accent1">
                  <a:lumMod val="20000"/>
                  <a:lumOff val="80000"/>
                </a:schemeClr>
              </a:solidFill>
            </p:spPr>
            <p:txBody>
              <a:bodyPr wrap="square">
                <a:spAutoFit/>
              </a:bodyPr>
              <a:lstStyle/>
              <a:p>
                <a:pPr marL="285750" indent="-285750">
                  <a:lnSpc>
                    <a:spcPct val="150000"/>
                  </a:lnSpc>
                  <a:buFont typeface="Arial" panose="020B0604020202020204" pitchFamily="34" charset="0"/>
                  <a:buChar char="•"/>
                </a:pPr>
                <a14:m>
                  <m:oMath xmlns:m="http://schemas.openxmlformats.org/officeDocument/2006/math">
                    <m:r>
                      <m:rPr>
                        <m:sty m:val="p"/>
                      </m:rPr>
                      <a:rPr lang="en-US" altLang="ko-KR" sz="2000" b="0" i="0" spc="10" smtClean="0">
                        <a:solidFill>
                          <a:schemeClr val="tx1"/>
                        </a:solidFill>
                        <a:latin typeface="Cambria Math" panose="02040503050406030204" pitchFamily="18" charset="0"/>
                        <a:cs typeface="Arial"/>
                      </a:rPr>
                      <m:t>C</m:t>
                    </m:r>
                    <m:r>
                      <a:rPr lang="en-US" altLang="ko-KR" sz="2000" b="0" i="0" spc="10" baseline="-25000" smtClean="0">
                        <a:solidFill>
                          <a:schemeClr val="tx1"/>
                        </a:solidFill>
                        <a:latin typeface="Cambria Math" panose="02040503050406030204" pitchFamily="18" charset="0"/>
                        <a:cs typeface="Arial"/>
                      </a:rPr>
                      <m:t>0</m:t>
                    </m:r>
                    <m:r>
                      <a:rPr lang="en-US" altLang="ko-KR" sz="2000" spc="10">
                        <a:solidFill>
                          <a:schemeClr val="tx1"/>
                        </a:solidFill>
                        <a:latin typeface="Cambria Math" panose="02040503050406030204" pitchFamily="18" charset="0"/>
                        <a:cs typeface="Arial"/>
                      </a:rPr>
                      <m:t>=</m:t>
                    </m:r>
                    <m:f>
                      <m:fPr>
                        <m:ctrlPr>
                          <a:rPr lang="en-US" altLang="ko-KR" sz="2000" i="1" spc="10">
                            <a:solidFill>
                              <a:schemeClr val="tx1"/>
                            </a:solidFill>
                            <a:latin typeface="Cambria Math" panose="02040503050406030204" pitchFamily="18" charset="0"/>
                            <a:cs typeface="Arial"/>
                          </a:rPr>
                        </m:ctrlPr>
                      </m:fPr>
                      <m:num>
                        <m:r>
                          <a:rPr lang="en-US" altLang="ko-KR" sz="2000" b="0" i="1" spc="10" smtClean="0">
                            <a:solidFill>
                              <a:schemeClr val="tx1"/>
                            </a:solidFill>
                            <a:latin typeface="Cambria Math" panose="02040503050406030204" pitchFamily="18" charset="0"/>
                            <a:cs typeface="Arial"/>
                          </a:rPr>
                          <m:t>𝐴</m:t>
                        </m:r>
                      </m:num>
                      <m:den>
                        <m:r>
                          <a:rPr lang="en-US" altLang="ko-KR" sz="2000" b="0" i="1" spc="10" smtClean="0">
                            <a:solidFill>
                              <a:schemeClr val="tx1"/>
                            </a:solidFill>
                            <a:latin typeface="Cambria Math" panose="02040503050406030204" pitchFamily="18" charset="0"/>
                            <a:cs typeface="Arial"/>
                          </a:rPr>
                          <m:t>𝑑</m:t>
                        </m:r>
                      </m:den>
                    </m:f>
                    <m:r>
                      <a:rPr lang="ko-KR" altLang="en-US" sz="2000" b="0" i="1" spc="10" smtClean="0">
                        <a:solidFill>
                          <a:schemeClr val="tx1"/>
                        </a:solidFill>
                        <a:latin typeface="Cambria Math" panose="02040503050406030204" pitchFamily="18" charset="0"/>
                        <a:cs typeface="Arial"/>
                      </a:rPr>
                      <m:t>𝜀</m:t>
                    </m:r>
                    <m:r>
                      <a:rPr lang="en-US" altLang="ko-KR" sz="2000" b="0" i="1" spc="10" baseline="-25000" smtClean="0">
                        <a:solidFill>
                          <a:schemeClr val="tx1"/>
                        </a:solidFill>
                        <a:latin typeface="Cambria Math" panose="02040503050406030204" pitchFamily="18" charset="0"/>
                        <a:cs typeface="Arial"/>
                      </a:rPr>
                      <m:t>0</m:t>
                    </m:r>
                  </m:oMath>
                </a14:m>
                <a:endParaRPr lang="en-US" altLang="ko-KR" sz="2000" spc="10" baseline="-25000" dirty="0">
                  <a:solidFill>
                    <a:schemeClr val="tx1"/>
                  </a:solidFill>
                  <a:latin typeface="Cambria Math" panose="02040503050406030204" pitchFamily="18" charset="0"/>
                  <a:cs typeface="Arial"/>
                </a:endParaRPr>
              </a:p>
              <a:p>
                <a:pPr marL="285750" indent="-285750">
                  <a:lnSpc>
                    <a:spcPct val="150000"/>
                  </a:lnSpc>
                  <a:buFont typeface="Arial" panose="020B0604020202020204" pitchFamily="34" charset="0"/>
                  <a:buChar char="•"/>
                </a:pPr>
                <a14:m>
                  <m:oMath xmlns:m="http://schemas.openxmlformats.org/officeDocument/2006/math">
                    <m:r>
                      <m:rPr>
                        <m:sty m:val="p"/>
                      </m:rPr>
                      <a:rPr lang="en-US" altLang="ko-KR" sz="2000" spc="10">
                        <a:solidFill>
                          <a:schemeClr val="tx1"/>
                        </a:solidFill>
                        <a:latin typeface="Cambria Math" panose="02040503050406030204" pitchFamily="18" charset="0"/>
                        <a:cs typeface="Arial"/>
                      </a:rPr>
                      <m:t>I</m:t>
                    </m:r>
                    <m:r>
                      <a:rPr lang="en-US" altLang="ko-KR" sz="2000" i="1" spc="10">
                        <a:solidFill>
                          <a:schemeClr val="tx1"/>
                        </a:solidFill>
                        <a:latin typeface="Cambria Math" panose="02040503050406030204" pitchFamily="18" charset="0"/>
                        <a:cs typeface="Arial"/>
                      </a:rPr>
                      <m:t>=</m:t>
                    </m:r>
                    <m:r>
                      <a:rPr lang="en-US" altLang="ko-KR" sz="2000" i="1" spc="10">
                        <a:solidFill>
                          <a:schemeClr val="tx1"/>
                        </a:solidFill>
                        <a:latin typeface="Cambria Math" panose="02040503050406030204" pitchFamily="18" charset="0"/>
                        <a:cs typeface="Arial"/>
                      </a:rPr>
                      <m:t>𝑖</m:t>
                    </m:r>
                    <m:r>
                      <a:rPr lang="ko-KR" altLang="en-US" sz="2000" i="1" spc="10">
                        <a:solidFill>
                          <a:schemeClr val="tx1"/>
                        </a:solidFill>
                        <a:latin typeface="Cambria Math" panose="02040503050406030204" pitchFamily="18" charset="0"/>
                        <a:cs typeface="Arial"/>
                      </a:rPr>
                      <m:t>𝜔</m:t>
                    </m:r>
                    <m:d>
                      <m:dPr>
                        <m:ctrlPr>
                          <a:rPr lang="en-US" altLang="ko-KR" sz="2000" i="1" spc="10">
                            <a:solidFill>
                              <a:schemeClr val="tx1"/>
                            </a:solidFill>
                            <a:latin typeface="Cambria Math" panose="02040503050406030204" pitchFamily="18" charset="0"/>
                            <a:cs typeface="Arial"/>
                          </a:rPr>
                        </m:ctrlPr>
                      </m:dPr>
                      <m:e>
                        <m:sSup>
                          <m:sSupPr>
                            <m:ctrlPr>
                              <a:rPr lang="en-US" altLang="ko-KR" sz="2000" i="1" spc="10">
                                <a:solidFill>
                                  <a:schemeClr val="tx1"/>
                                </a:solidFill>
                                <a:latin typeface="Cambria Math" panose="02040503050406030204" pitchFamily="18" charset="0"/>
                                <a:cs typeface="Arial"/>
                              </a:rPr>
                            </m:ctrlPr>
                          </m:sSupPr>
                          <m:e>
                            <m:r>
                              <a:rPr lang="ko-KR" altLang="en-US" sz="2000" i="1" spc="10">
                                <a:solidFill>
                                  <a:schemeClr val="tx1"/>
                                </a:solidFill>
                                <a:latin typeface="Cambria Math" panose="02040503050406030204" pitchFamily="18" charset="0"/>
                                <a:cs typeface="Arial"/>
                              </a:rPr>
                              <m:t>𝜀</m:t>
                            </m:r>
                            <m:r>
                              <a:rPr lang="en-US" altLang="ko-KR" sz="2000" i="1" spc="10" baseline="-25000">
                                <a:solidFill>
                                  <a:schemeClr val="tx1"/>
                                </a:solidFill>
                                <a:latin typeface="Cambria Math" panose="02040503050406030204" pitchFamily="18" charset="0"/>
                                <a:cs typeface="Arial"/>
                              </a:rPr>
                              <m:t>𝑟</m:t>
                            </m:r>
                          </m:e>
                          <m:sup>
                            <m:r>
                              <a:rPr lang="en-US" altLang="ko-KR" sz="2000" i="1" spc="10">
                                <a:solidFill>
                                  <a:schemeClr val="tx1"/>
                                </a:solidFill>
                                <a:latin typeface="Cambria Math" panose="02040503050406030204" pitchFamily="18" charset="0"/>
                                <a:cs typeface="Arial"/>
                              </a:rPr>
                              <m:t>′</m:t>
                            </m:r>
                          </m:sup>
                        </m:sSup>
                        <m:r>
                          <a:rPr lang="en-US" altLang="ko-KR" sz="2000" i="1" spc="10">
                            <a:solidFill>
                              <a:schemeClr val="tx1"/>
                            </a:solidFill>
                            <a:latin typeface="Cambria Math" panose="02040503050406030204" pitchFamily="18" charset="0"/>
                            <a:cs typeface="Arial"/>
                          </a:rPr>
                          <m:t>−</m:t>
                        </m:r>
                        <m:r>
                          <a:rPr lang="en-US" altLang="ko-KR" sz="2000" i="1" spc="10">
                            <a:solidFill>
                              <a:schemeClr val="tx1"/>
                            </a:solidFill>
                            <a:latin typeface="Cambria Math" panose="02040503050406030204" pitchFamily="18" charset="0"/>
                            <a:cs typeface="Arial"/>
                          </a:rPr>
                          <m:t>𝑖</m:t>
                        </m:r>
                        <m:sSup>
                          <m:sSupPr>
                            <m:ctrlPr>
                              <a:rPr lang="en-US" altLang="ko-KR" sz="2000" i="1" spc="10">
                                <a:solidFill>
                                  <a:schemeClr val="tx1"/>
                                </a:solidFill>
                                <a:latin typeface="Cambria Math" panose="02040503050406030204" pitchFamily="18" charset="0"/>
                                <a:cs typeface="Arial"/>
                              </a:rPr>
                            </m:ctrlPr>
                          </m:sSupPr>
                          <m:e>
                            <m:r>
                              <a:rPr lang="ko-KR" altLang="en-US" sz="2000" i="1" spc="10">
                                <a:solidFill>
                                  <a:schemeClr val="tx1"/>
                                </a:solidFill>
                                <a:latin typeface="Cambria Math" panose="02040503050406030204" pitchFamily="18" charset="0"/>
                                <a:cs typeface="Arial"/>
                              </a:rPr>
                              <m:t>𝜀</m:t>
                            </m:r>
                            <m:r>
                              <a:rPr lang="en-US" altLang="ko-KR" sz="2000" i="1" spc="10" baseline="-25000">
                                <a:solidFill>
                                  <a:schemeClr val="tx1"/>
                                </a:solidFill>
                                <a:latin typeface="Cambria Math" panose="02040503050406030204" pitchFamily="18" charset="0"/>
                                <a:cs typeface="Arial"/>
                              </a:rPr>
                              <m:t>𝑟</m:t>
                            </m:r>
                          </m:e>
                          <m:sup>
                            <m:r>
                              <a:rPr lang="en-US" altLang="ko-KR" sz="2000" i="1" spc="10">
                                <a:solidFill>
                                  <a:schemeClr val="tx1"/>
                                </a:solidFill>
                                <a:latin typeface="Cambria Math" panose="02040503050406030204" pitchFamily="18" charset="0"/>
                                <a:cs typeface="Arial"/>
                              </a:rPr>
                              <m:t>′′</m:t>
                            </m:r>
                          </m:sup>
                        </m:sSup>
                      </m:e>
                    </m:d>
                    <m:r>
                      <a:rPr lang="en-US" altLang="ko-KR" sz="2000" i="1" spc="10">
                        <a:solidFill>
                          <a:schemeClr val="tx1"/>
                        </a:solidFill>
                        <a:latin typeface="Cambria Math" panose="02040503050406030204" pitchFamily="18" charset="0"/>
                        <a:cs typeface="Arial"/>
                      </a:rPr>
                      <m:t>𝐶</m:t>
                    </m:r>
                    <m:r>
                      <a:rPr lang="en-US" altLang="ko-KR" sz="2000" i="1" spc="10" baseline="-25000">
                        <a:solidFill>
                          <a:schemeClr val="tx1"/>
                        </a:solidFill>
                        <a:latin typeface="Cambria Math" panose="02040503050406030204" pitchFamily="18" charset="0"/>
                        <a:cs typeface="Arial"/>
                      </a:rPr>
                      <m:t>0</m:t>
                    </m:r>
                    <m:r>
                      <a:rPr lang="en-US" altLang="ko-KR" sz="2000" i="1" spc="10">
                        <a:solidFill>
                          <a:schemeClr val="tx1"/>
                        </a:solidFill>
                        <a:latin typeface="Cambria Math" panose="02040503050406030204" pitchFamily="18" charset="0"/>
                        <a:cs typeface="Arial"/>
                      </a:rPr>
                      <m:t>𝑉</m:t>
                    </m:r>
                  </m:oMath>
                </a14:m>
                <a:endParaRPr lang="en-US" altLang="ko-KR" sz="2000" i="1" spc="10" dirty="0">
                  <a:solidFill>
                    <a:schemeClr val="tx1"/>
                  </a:solidFill>
                  <a:latin typeface="Cambria Math" panose="02040503050406030204" pitchFamily="18" charset="0"/>
                  <a:cs typeface="Arial"/>
                </a:endParaRPr>
              </a:p>
              <a:p>
                <a:pPr marL="285750" indent="-285750">
                  <a:lnSpc>
                    <a:spcPct val="150000"/>
                  </a:lnSpc>
                  <a:buFont typeface="Arial" panose="020B0604020202020204" pitchFamily="34" charset="0"/>
                  <a:buChar char="•"/>
                </a:pPr>
                <a14:m>
                  <m:oMath xmlns:m="http://schemas.openxmlformats.org/officeDocument/2006/math">
                    <m:r>
                      <m:rPr>
                        <m:sty m:val="p"/>
                      </m:rPr>
                      <a:rPr lang="en-US" altLang="ko-KR" sz="2000" b="0" i="0" spc="10" smtClean="0">
                        <a:solidFill>
                          <a:schemeClr val="tx1"/>
                        </a:solidFill>
                        <a:latin typeface="Cambria Math" panose="02040503050406030204" pitchFamily="18" charset="0"/>
                        <a:cs typeface="Arial"/>
                      </a:rPr>
                      <m:t>E</m:t>
                    </m:r>
                    <m:r>
                      <a:rPr lang="en-US" altLang="ko-KR" sz="2000" b="0" i="0" spc="10" smtClean="0">
                        <a:solidFill>
                          <a:schemeClr val="tx1"/>
                        </a:solidFill>
                        <a:latin typeface="Cambria Math" panose="02040503050406030204" pitchFamily="18" charset="0"/>
                        <a:cs typeface="Arial"/>
                      </a:rPr>
                      <m:t>=</m:t>
                    </m:r>
                    <m:f>
                      <m:fPr>
                        <m:ctrlPr>
                          <a:rPr lang="en-US" altLang="ko-KR" sz="2000" b="0" i="1" spc="10" smtClean="0">
                            <a:solidFill>
                              <a:schemeClr val="tx1"/>
                            </a:solidFill>
                            <a:latin typeface="Cambria Math" panose="02040503050406030204" pitchFamily="18" charset="0"/>
                            <a:cs typeface="Arial"/>
                          </a:rPr>
                        </m:ctrlPr>
                      </m:fPr>
                      <m:num>
                        <m:r>
                          <m:rPr>
                            <m:sty m:val="p"/>
                          </m:rPr>
                          <a:rPr lang="en-US" altLang="ko-KR" sz="2000" b="0" i="0" spc="10" smtClean="0">
                            <a:solidFill>
                              <a:schemeClr val="tx1"/>
                            </a:solidFill>
                            <a:latin typeface="Cambria Math" panose="02040503050406030204" pitchFamily="18" charset="0"/>
                            <a:cs typeface="Arial"/>
                          </a:rPr>
                          <m:t>V</m:t>
                        </m:r>
                      </m:num>
                      <m:den>
                        <m:r>
                          <m:rPr>
                            <m:sty m:val="p"/>
                          </m:rPr>
                          <a:rPr lang="en-US" altLang="ko-KR" sz="2000" b="0" i="0" spc="10" smtClean="0">
                            <a:solidFill>
                              <a:schemeClr val="tx1"/>
                            </a:solidFill>
                            <a:latin typeface="Cambria Math" panose="02040503050406030204" pitchFamily="18" charset="0"/>
                            <a:cs typeface="Arial"/>
                          </a:rPr>
                          <m:t>d</m:t>
                        </m:r>
                      </m:den>
                    </m:f>
                  </m:oMath>
                </a14:m>
                <a:endParaRPr lang="en-US" altLang="ko-KR" sz="2000" i="1" spc="10" dirty="0">
                  <a:solidFill>
                    <a:schemeClr val="tx1"/>
                  </a:solidFill>
                  <a:latin typeface="Cambria Math" panose="02040503050406030204" pitchFamily="18" charset="0"/>
                  <a:cs typeface="Arial"/>
                </a:endParaRPr>
              </a:p>
              <a:p>
                <a:pPr marL="285750" indent="-285750">
                  <a:lnSpc>
                    <a:spcPct val="150000"/>
                  </a:lnSpc>
                  <a:buFont typeface="Arial" panose="020B0604020202020204" pitchFamily="34" charset="0"/>
                  <a:buChar char="•"/>
                </a:pPr>
                <a14:m>
                  <m:oMath xmlns:m="http://schemas.openxmlformats.org/officeDocument/2006/math">
                    <m:r>
                      <m:rPr>
                        <m:sty m:val="p"/>
                      </m:rPr>
                      <a:rPr lang="en-US" altLang="ko-KR" sz="2000" b="0" i="0" spc="10" smtClean="0">
                        <a:solidFill>
                          <a:schemeClr val="tx1"/>
                        </a:solidFill>
                        <a:latin typeface="Cambria Math" panose="02040503050406030204" pitchFamily="18" charset="0"/>
                        <a:cs typeface="Arial"/>
                      </a:rPr>
                      <m:t>J</m:t>
                    </m:r>
                    <m:r>
                      <a:rPr lang="en-US" altLang="ko-KR" sz="2000" spc="10">
                        <a:solidFill>
                          <a:schemeClr val="tx1"/>
                        </a:solidFill>
                        <a:latin typeface="Cambria Math" panose="02040503050406030204" pitchFamily="18" charset="0"/>
                        <a:cs typeface="Arial"/>
                      </a:rPr>
                      <m:t>=</m:t>
                    </m:r>
                    <m:f>
                      <m:fPr>
                        <m:ctrlPr>
                          <a:rPr lang="en-US" altLang="ko-KR" sz="2000" i="1" spc="10">
                            <a:solidFill>
                              <a:schemeClr val="tx1"/>
                            </a:solidFill>
                            <a:latin typeface="Cambria Math" panose="02040503050406030204" pitchFamily="18" charset="0"/>
                            <a:cs typeface="Arial"/>
                          </a:rPr>
                        </m:ctrlPr>
                      </m:fPr>
                      <m:num>
                        <m:r>
                          <a:rPr lang="en-US" altLang="ko-KR" sz="2000" b="0" i="1" spc="10" smtClean="0">
                            <a:solidFill>
                              <a:schemeClr val="tx1"/>
                            </a:solidFill>
                            <a:latin typeface="Cambria Math" panose="02040503050406030204" pitchFamily="18" charset="0"/>
                            <a:cs typeface="Arial"/>
                          </a:rPr>
                          <m:t>𝐼</m:t>
                        </m:r>
                      </m:num>
                      <m:den>
                        <m:r>
                          <m:rPr>
                            <m:sty m:val="p"/>
                          </m:rPr>
                          <a:rPr lang="en-US" altLang="ko-KR" sz="2000" b="0" i="0" spc="10" smtClean="0">
                            <a:solidFill>
                              <a:schemeClr val="tx1"/>
                            </a:solidFill>
                            <a:latin typeface="Cambria Math" panose="02040503050406030204" pitchFamily="18" charset="0"/>
                            <a:cs typeface="Arial"/>
                          </a:rPr>
                          <m:t>A</m:t>
                        </m:r>
                      </m:den>
                    </m:f>
                  </m:oMath>
                </a14:m>
                <a:endParaRPr lang="en-US" altLang="ko-KR" sz="2000" i="1" spc="10" dirty="0">
                  <a:solidFill>
                    <a:schemeClr val="tx1"/>
                  </a:solidFill>
                  <a:latin typeface="Cambria Math" panose="02040503050406030204" pitchFamily="18" charset="0"/>
                  <a:cs typeface="Arial"/>
                </a:endParaRPr>
              </a:p>
            </p:txBody>
          </p:sp>
        </mc:Choice>
        <mc:Fallback xmlns="">
          <p:sp>
            <p:nvSpPr>
              <p:cNvPr id="6" name="직사각형 5"/>
              <p:cNvSpPr>
                <a:spLocks noRot="1" noChangeAspect="1" noMove="1" noResize="1" noEditPoints="1" noAdjustHandles="1" noChangeArrowheads="1" noChangeShapeType="1" noTextEdit="1"/>
              </p:cNvSpPr>
              <p:nvPr/>
            </p:nvSpPr>
            <p:spPr>
              <a:xfrm>
                <a:off x="5600700" y="1169865"/>
                <a:ext cx="2971800" cy="2530116"/>
              </a:xfrm>
              <a:prstGeom prst="rect">
                <a:avLst/>
              </a:prstGeom>
              <a:blipFill rotWithShape="0">
                <a:blip r:embed="rId4"/>
                <a:stretch>
                  <a:fillRect l="-184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직사각형 1"/>
              <p:cNvSpPr/>
              <p:nvPr/>
            </p:nvSpPr>
            <p:spPr>
              <a:xfrm>
                <a:off x="582386" y="1243374"/>
                <a:ext cx="4572000" cy="3101875"/>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m:rPr>
                          <m:sty m:val="p"/>
                        </m:rPr>
                        <a:rPr lang="en-US" altLang="ko-KR" sz="2400" b="0" i="0" spc="10" smtClean="0">
                          <a:solidFill>
                            <a:schemeClr val="tx1"/>
                          </a:solidFill>
                          <a:latin typeface="Cambria Math" panose="02040503050406030204" pitchFamily="18" charset="0"/>
                          <a:cs typeface="Arial"/>
                        </a:rPr>
                        <m:t>J</m:t>
                      </m:r>
                      <m:r>
                        <a:rPr lang="en-US" altLang="ko-KR" sz="2400" b="0" i="0" spc="10" smtClean="0">
                          <a:solidFill>
                            <a:schemeClr val="tx1"/>
                          </a:solidFill>
                          <a:latin typeface="Cambria Math" panose="02040503050406030204" pitchFamily="18" charset="0"/>
                          <a:cs typeface="Arial"/>
                        </a:rPr>
                        <m:t>=</m:t>
                      </m:r>
                      <m:f>
                        <m:fPr>
                          <m:ctrlPr>
                            <a:rPr lang="en-US" altLang="ko-KR" sz="2400" b="0" i="1" spc="10" smtClean="0">
                              <a:solidFill>
                                <a:schemeClr val="tx1"/>
                              </a:solidFill>
                              <a:latin typeface="Cambria Math" panose="02040503050406030204" pitchFamily="18" charset="0"/>
                              <a:cs typeface="Arial"/>
                            </a:rPr>
                          </m:ctrlPr>
                        </m:fPr>
                        <m:num>
                          <m:r>
                            <m:rPr>
                              <m:sty m:val="p"/>
                            </m:rPr>
                            <a:rPr lang="en-US" altLang="ko-KR" sz="2400" b="0" i="0" spc="10" smtClean="0">
                              <a:solidFill>
                                <a:schemeClr val="tx1"/>
                              </a:solidFill>
                              <a:latin typeface="Cambria Math" panose="02040503050406030204" pitchFamily="18" charset="0"/>
                              <a:cs typeface="Arial"/>
                            </a:rPr>
                            <m:t>I</m:t>
                          </m:r>
                        </m:num>
                        <m:den>
                          <m:r>
                            <m:rPr>
                              <m:sty m:val="p"/>
                            </m:rPr>
                            <a:rPr lang="en-US" altLang="ko-KR" sz="2400" b="0" i="0" spc="10" smtClean="0">
                              <a:solidFill>
                                <a:schemeClr val="tx1"/>
                              </a:solidFill>
                              <a:latin typeface="Cambria Math" panose="02040503050406030204" pitchFamily="18" charset="0"/>
                              <a:cs typeface="Arial"/>
                            </a:rPr>
                            <m:t>A</m:t>
                          </m:r>
                        </m:den>
                      </m:f>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d>
                            <m:dPr>
                              <m:ctrlPr>
                                <a:rPr lang="en-US" altLang="ko-KR" sz="2400" i="1" spc="10">
                                  <a:solidFill>
                                    <a:schemeClr val="tx1"/>
                                  </a:solidFill>
                                  <a:latin typeface="Cambria Math" panose="02040503050406030204" pitchFamily="18" charset="0"/>
                                  <a:cs typeface="Arial"/>
                                </a:rPr>
                              </m:ctrlPr>
                            </m:dPr>
                            <m:e>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e>
                          </m:d>
                          <m:r>
                            <a:rPr lang="en-US" altLang="ko-KR" sz="2400" i="1" spc="10">
                              <a:solidFill>
                                <a:schemeClr val="tx1"/>
                              </a:solidFill>
                              <a:latin typeface="Cambria Math" panose="02040503050406030204" pitchFamily="18" charset="0"/>
                              <a:cs typeface="Arial"/>
                            </a:rPr>
                            <m:t>𝐶</m:t>
                          </m:r>
                          <m:r>
                            <a:rPr lang="en-US" altLang="ko-KR" sz="2400" i="1" spc="10" baseline="-25000">
                              <a:solidFill>
                                <a:schemeClr val="tx1"/>
                              </a:solidFill>
                              <a:latin typeface="Cambria Math" panose="02040503050406030204" pitchFamily="18" charset="0"/>
                              <a:cs typeface="Arial"/>
                            </a:rPr>
                            <m:t>0</m:t>
                          </m:r>
                          <m:r>
                            <a:rPr lang="en-US" altLang="ko-KR" sz="2400" i="1" spc="10">
                              <a:solidFill>
                                <a:schemeClr val="tx1"/>
                              </a:solidFill>
                              <a:latin typeface="Cambria Math" panose="02040503050406030204" pitchFamily="18" charset="0"/>
                              <a:cs typeface="Arial"/>
                            </a:rPr>
                            <m:t>𝑉</m:t>
                          </m:r>
                          <m:r>
                            <m:rPr>
                              <m:nor/>
                            </m:rPr>
                            <a:rPr lang="en-US" altLang="ko-KR" sz="2400" i="1" spc="10" dirty="0">
                              <a:solidFill>
                                <a:schemeClr val="tx1"/>
                              </a:solidFill>
                              <a:cs typeface="Arial"/>
                            </a:rPr>
                            <m:t> </m:t>
                          </m:r>
                        </m:num>
                        <m:den>
                          <m:r>
                            <m:rPr>
                              <m:sty m:val="p"/>
                            </m:rPr>
                            <a:rPr lang="en-US" altLang="ko-KR" sz="2400" spc="10">
                              <a:solidFill>
                                <a:schemeClr val="tx1"/>
                              </a:solidFill>
                              <a:latin typeface="Cambria Math" panose="02040503050406030204" pitchFamily="18" charset="0"/>
                              <a:cs typeface="Arial"/>
                            </a:rPr>
                            <m:t>A</m:t>
                          </m:r>
                        </m:den>
                      </m:f>
                    </m:oMath>
                  </m:oMathPara>
                </a14:m>
                <a:endParaRPr lang="en-US" altLang="ko-KR" sz="2400" dirty="0">
                  <a:solidFill>
                    <a:schemeClr val="tx1"/>
                  </a:solidFill>
                </a:endParaRPr>
              </a:p>
              <a:p>
                <a:r>
                  <a:rPr lang="en-US" altLang="ko-KR" sz="2400" dirty="0">
                    <a:solidFill>
                      <a:schemeClr val="tx1"/>
                    </a:solidFill>
                  </a:rPr>
                  <a:t> </a:t>
                </a:r>
                <a14:m>
                  <m:oMath xmlns:m="http://schemas.openxmlformats.org/officeDocument/2006/math">
                    <m:r>
                      <a:rPr lang="en-US" altLang="ko-KR" sz="2400" spc="10">
                        <a:solidFill>
                          <a:schemeClr val="tx1"/>
                        </a:solidFill>
                        <a:latin typeface="Cambria Math" panose="02040503050406030204" pitchFamily="18" charset="0"/>
                        <a:cs typeface="Arial"/>
                      </a:rPr>
                      <m:t>  </m:t>
                    </m:r>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d>
                          <m:dPr>
                            <m:ctrlPr>
                              <a:rPr lang="en-US" altLang="ko-KR" sz="2400" i="1" spc="10">
                                <a:solidFill>
                                  <a:schemeClr val="tx1"/>
                                </a:solidFill>
                                <a:latin typeface="Cambria Math" panose="02040503050406030204" pitchFamily="18" charset="0"/>
                                <a:cs typeface="Arial"/>
                              </a:rPr>
                            </m:ctrlPr>
                          </m:dPr>
                          <m:e>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e>
                        </m:d>
                        <m:r>
                          <a:rPr lang="en-US" altLang="ko-KR" sz="2400" b="0" i="1" spc="10" smtClean="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𝐴</m:t>
                            </m:r>
                          </m:num>
                          <m:den>
                            <m:r>
                              <a:rPr lang="en-US" altLang="ko-KR" sz="2400" i="1" spc="10">
                                <a:solidFill>
                                  <a:schemeClr val="tx1"/>
                                </a:solidFill>
                                <a:latin typeface="Cambria Math" panose="02040503050406030204" pitchFamily="18" charset="0"/>
                                <a:cs typeface="Arial"/>
                              </a:rPr>
                              <m:t>𝑑</m:t>
                            </m:r>
                          </m:den>
                        </m:f>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0</m:t>
                        </m:r>
                        <m:r>
                          <m:rPr>
                            <m:nor/>
                          </m:rPr>
                          <a:rPr lang="en-US" altLang="ko-KR" sz="2400" spc="10" baseline="-25000" dirty="0">
                            <a:solidFill>
                              <a:schemeClr val="tx1"/>
                            </a:solidFill>
                            <a:cs typeface="Arial"/>
                          </a:rPr>
                          <m:t> </m:t>
                        </m:r>
                        <m:r>
                          <a:rPr lang="en-US" altLang="ko-KR" sz="2400" b="0" i="1" spc="10" smtClean="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𝐸𝑑</m:t>
                        </m:r>
                        <m:r>
                          <a:rPr lang="en-US" altLang="ko-KR" sz="2400" b="0" i="1" spc="10" smtClean="0">
                            <a:solidFill>
                              <a:schemeClr val="tx1"/>
                            </a:solidFill>
                            <a:latin typeface="Cambria Math" panose="02040503050406030204" pitchFamily="18" charset="0"/>
                            <a:cs typeface="Arial"/>
                          </a:rPr>
                          <m:t>)</m:t>
                        </m:r>
                        <m:r>
                          <m:rPr>
                            <m:nor/>
                          </m:rPr>
                          <a:rPr lang="en-US" altLang="ko-KR" sz="2400" i="1" spc="10" dirty="0">
                            <a:solidFill>
                              <a:schemeClr val="tx1"/>
                            </a:solidFill>
                            <a:cs typeface="Arial"/>
                          </a:rPr>
                          <m:t> </m:t>
                        </m:r>
                      </m:num>
                      <m:den>
                        <m:r>
                          <m:rPr>
                            <m:sty m:val="p"/>
                          </m:rPr>
                          <a:rPr lang="en-US" altLang="ko-KR" sz="2400" spc="10">
                            <a:solidFill>
                              <a:schemeClr val="tx1"/>
                            </a:solidFill>
                            <a:latin typeface="Cambria Math" panose="02040503050406030204" pitchFamily="18" charset="0"/>
                            <a:cs typeface="Arial"/>
                          </a:rPr>
                          <m:t>A</m:t>
                        </m:r>
                      </m:den>
                    </m:f>
                  </m:oMath>
                </a14:m>
                <a:endParaRPr lang="en-US" altLang="ko-KR" sz="2400" spc="10" dirty="0">
                  <a:solidFill>
                    <a:schemeClr val="tx1"/>
                  </a:solidFill>
                  <a:cs typeface="Arial"/>
                </a:endParaRPr>
              </a:p>
              <a:p>
                <a:pPr/>
                <a14:m>
                  <m:oMathPara xmlns:m="http://schemas.openxmlformats.org/officeDocument/2006/math">
                    <m:oMathParaPr>
                      <m:jc m:val="centerGroup"/>
                    </m:oMathParaPr>
                    <m:oMath xmlns:m="http://schemas.openxmlformats.org/officeDocument/2006/math">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m:t>
                          </m:r>
                          <m:d>
                            <m:dPr>
                              <m:ctrlPr>
                                <a:rPr lang="en-US" altLang="ko-KR" sz="2400" i="1" spc="10">
                                  <a:solidFill>
                                    <a:schemeClr val="tx1"/>
                                  </a:solidFill>
                                  <a:latin typeface="Cambria Math" panose="02040503050406030204" pitchFamily="18" charset="0"/>
                                  <a:cs typeface="Arial"/>
                                </a:rPr>
                              </m:ctrlPr>
                            </m:dPr>
                            <m:e>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e>
                          </m:d>
                          <m:r>
                            <a:rPr lang="en-US" altLang="ko-KR" sz="2400" i="1"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i="1" spc="10">
                                  <a:solidFill>
                                    <a:schemeClr val="tx1"/>
                                  </a:solidFill>
                                  <a:latin typeface="Cambria Math" panose="02040503050406030204" pitchFamily="18" charset="0"/>
                                  <a:cs typeface="Arial"/>
                                </a:rPr>
                                <m:t>𝐴</m:t>
                              </m:r>
                            </m:num>
                            <m:den>
                              <m:r>
                                <a:rPr lang="en-US" altLang="ko-KR" sz="2400" i="1" spc="10">
                                  <a:solidFill>
                                    <a:schemeClr val="tx1"/>
                                  </a:solidFill>
                                  <a:latin typeface="Cambria Math" panose="02040503050406030204" pitchFamily="18" charset="0"/>
                                  <a:cs typeface="Arial"/>
                                </a:rPr>
                                <m:t>𝑑</m:t>
                              </m:r>
                            </m:den>
                          </m:f>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0</m:t>
                          </m:r>
                          <m:r>
                            <m:rPr>
                              <m:nor/>
                            </m:rPr>
                            <a:rPr lang="en-US" altLang="ko-KR" sz="2400" spc="10" baseline="-25000" dirty="0">
                              <a:solidFill>
                                <a:schemeClr val="tx1"/>
                              </a:solidFill>
                              <a:cs typeface="Arial"/>
                            </a:rPr>
                            <m:t> </m:t>
                          </m:r>
                          <m:r>
                            <a:rPr lang="en-US" altLang="ko-KR" sz="2400" i="1" spc="1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𝐸𝑑</m:t>
                          </m:r>
                          <m:r>
                            <a:rPr lang="en-US" altLang="ko-KR" sz="2400" i="1" spc="10">
                              <a:solidFill>
                                <a:schemeClr val="tx1"/>
                              </a:solidFill>
                              <a:latin typeface="Cambria Math" panose="02040503050406030204" pitchFamily="18" charset="0"/>
                              <a:cs typeface="Arial"/>
                            </a:rPr>
                            <m:t>)</m:t>
                          </m:r>
                          <m:r>
                            <m:rPr>
                              <m:nor/>
                            </m:rPr>
                            <a:rPr lang="en-US" altLang="ko-KR" sz="2400" i="1" spc="10" dirty="0">
                              <a:solidFill>
                                <a:schemeClr val="tx1"/>
                              </a:solidFill>
                              <a:cs typeface="Arial"/>
                            </a:rPr>
                            <m:t> </m:t>
                          </m:r>
                        </m:num>
                        <m:den>
                          <m:r>
                            <m:rPr>
                              <m:sty m:val="p"/>
                            </m:rPr>
                            <a:rPr lang="en-US" altLang="ko-KR" sz="2400" spc="10">
                              <a:solidFill>
                                <a:schemeClr val="tx1"/>
                              </a:solidFill>
                              <a:latin typeface="Cambria Math" panose="02040503050406030204" pitchFamily="18" charset="0"/>
                              <a:cs typeface="Arial"/>
                            </a:rPr>
                            <m:t>A</m:t>
                          </m:r>
                        </m:den>
                      </m:f>
                    </m:oMath>
                  </m:oMathPara>
                </a14:m>
                <a:endParaRPr lang="en-US" altLang="ko-KR" sz="2400" spc="10" dirty="0">
                  <a:solidFill>
                    <a:schemeClr val="tx1"/>
                  </a:solidFill>
                  <a:cs typeface="Arial"/>
                </a:endParaRPr>
              </a:p>
              <a:p>
                <a:r>
                  <a:rPr lang="en-US" altLang="ko-KR" sz="2400" spc="10" dirty="0">
                    <a:solidFill>
                      <a:schemeClr val="tx1"/>
                    </a:solidFill>
                    <a:cs typeface="Arial"/>
                  </a:rPr>
                  <a:t>      </a:t>
                </a:r>
                <a14:m>
                  <m:oMath xmlns:m="http://schemas.openxmlformats.org/officeDocument/2006/math">
                    <m:r>
                      <a:rPr lang="en-US" altLang="ko-KR" sz="2400" b="0" i="1" spc="10" smtClean="0">
                        <a:solidFill>
                          <a:schemeClr val="tx1"/>
                        </a:solidFill>
                        <a:latin typeface="Cambria Math" panose="02040503050406030204" pitchFamily="18" charset="0"/>
                        <a:cs typeface="Arial"/>
                      </a:rPr>
                      <m:t>=</m:t>
                    </m:r>
                  </m:oMath>
                </a14:m>
                <a:r>
                  <a:rPr lang="en-US" altLang="ko-KR" sz="2400" spc="10" dirty="0">
                    <a:solidFill>
                      <a:schemeClr val="tx1"/>
                    </a:solidFill>
                    <a:cs typeface="Arial"/>
                  </a:rPr>
                  <a:t> </a:t>
                </a:r>
                <a14:m>
                  <m:oMath xmlns:m="http://schemas.openxmlformats.org/officeDocument/2006/math">
                    <m:r>
                      <a:rPr lang="en-US" altLang="ko-KR" sz="2400" b="0" i="0" spc="10" smtClean="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𝜔𝜀</m:t>
                    </m:r>
                    <m:r>
                      <a:rPr lang="en-US" altLang="ko-KR" sz="2400" i="1" spc="10" baseline="-25000">
                        <a:solidFill>
                          <a:schemeClr val="tx1"/>
                        </a:solidFill>
                        <a:latin typeface="Cambria Math" panose="02040503050406030204" pitchFamily="18" charset="0"/>
                        <a:cs typeface="Arial"/>
                      </a:rPr>
                      <m:t>0</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b="0" i="1" spc="10" smtClean="0">
                        <a:solidFill>
                          <a:schemeClr val="tx1"/>
                        </a:solidFill>
                        <a:latin typeface="Cambria Math" panose="02040503050406030204" pitchFamily="18" charset="0"/>
                        <a:cs typeface="Arial"/>
                      </a:rPr>
                      <m:t>+</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𝜔𝜀</m:t>
                        </m:r>
                        <m:r>
                          <a:rPr lang="en-US" altLang="ko-KR" sz="2400" i="1" spc="10" baseline="-25000">
                            <a:solidFill>
                              <a:schemeClr val="tx1"/>
                            </a:solidFill>
                            <a:latin typeface="Cambria Math" panose="02040503050406030204" pitchFamily="18" charset="0"/>
                            <a:cs typeface="Arial"/>
                          </a:rPr>
                          <m:t>0</m:t>
                        </m:r>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b="0" i="1" spc="10" smtClean="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𝐸</m:t>
                    </m:r>
                  </m:oMath>
                </a14:m>
                <a:endParaRPr lang="en-US" altLang="ko-KR" sz="2400" spc="10" dirty="0">
                  <a:solidFill>
                    <a:schemeClr val="tx1"/>
                  </a:solidFill>
                  <a:cs typeface="Arial"/>
                </a:endParaRPr>
              </a:p>
              <a:p>
                <a:r>
                  <a:rPr lang="en-US" altLang="ko-KR" sz="2400" baseline="-25000" dirty="0">
                    <a:solidFill>
                      <a:schemeClr val="tx1"/>
                    </a:solidFill>
                  </a:rPr>
                  <a:t>     </a:t>
                </a:r>
                <a:endParaRPr lang="ko-KR" altLang="en-US" sz="2400" baseline="-25000" dirty="0">
                  <a:solidFill>
                    <a:schemeClr val="tx1"/>
                  </a:solidFill>
                </a:endParaRPr>
              </a:p>
            </p:txBody>
          </p:sp>
        </mc:Choice>
        <mc:Fallback xmlns="">
          <p:sp>
            <p:nvSpPr>
              <p:cNvPr id="2" name="직사각형 1"/>
              <p:cNvSpPr>
                <a:spLocks noRot="1" noChangeAspect="1" noMove="1" noResize="1" noEditPoints="1" noAdjustHandles="1" noChangeArrowheads="1" noChangeShapeType="1" noTextEdit="1"/>
              </p:cNvSpPr>
              <p:nvPr/>
            </p:nvSpPr>
            <p:spPr>
              <a:xfrm>
                <a:off x="582386" y="1243374"/>
                <a:ext cx="4572000" cy="3101875"/>
              </a:xfrm>
              <a:prstGeom prst="rect">
                <a:avLst/>
              </a:prstGeom>
              <a:blipFill>
                <a:blip r:embed="rId5"/>
                <a:stretch>
                  <a:fillRect/>
                </a:stretch>
              </a:blipFill>
            </p:spPr>
            <p:txBody>
              <a:bodyPr/>
              <a:lstStyle/>
              <a:p>
                <a:r>
                  <a:rPr lang="ko-KR" altLang="en-US">
                    <a:noFill/>
                  </a:rPr>
                  <a:t> </a:t>
                </a:r>
              </a:p>
            </p:txBody>
          </p:sp>
        </mc:Fallback>
      </mc:AlternateContent>
      <p:grpSp>
        <p:nvGrpSpPr>
          <p:cNvPr id="32" name="그룹 31"/>
          <p:cNvGrpSpPr/>
          <p:nvPr/>
        </p:nvGrpSpPr>
        <p:grpSpPr>
          <a:xfrm>
            <a:off x="2881086" y="2716078"/>
            <a:ext cx="1686383" cy="983903"/>
            <a:chOff x="2881086" y="2716078"/>
            <a:chExt cx="1686383" cy="983903"/>
          </a:xfrm>
        </p:grpSpPr>
        <p:cxnSp>
          <p:nvCxnSpPr>
            <p:cNvPr id="14" name="직선 연결선 13"/>
            <p:cNvCxnSpPr/>
            <p:nvPr/>
          </p:nvCxnSpPr>
          <p:spPr>
            <a:xfrm flipH="1">
              <a:off x="3263442" y="2716078"/>
              <a:ext cx="286208" cy="317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flipH="1">
              <a:off x="2881086" y="3382828"/>
              <a:ext cx="286208" cy="317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flipH="1">
              <a:off x="3262086" y="3068503"/>
              <a:ext cx="286208" cy="317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flipH="1">
              <a:off x="4281261" y="2897053"/>
              <a:ext cx="286208" cy="317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1" name="직사각형 30"/>
              <p:cNvSpPr/>
              <p:nvPr/>
            </p:nvSpPr>
            <p:spPr>
              <a:xfrm>
                <a:off x="195494" y="4497020"/>
                <a:ext cx="7340856" cy="12303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ko-KR" altLang="en-US" sz="2400" b="0" i="1" smtClean="0">
                          <a:solidFill>
                            <a:schemeClr val="tx1"/>
                          </a:solidFill>
                          <a:latin typeface="Cambria Math" panose="02040503050406030204" pitchFamily="18" charset="0"/>
                        </a:rPr>
                        <m:t>𝜎</m:t>
                      </m:r>
                      <m:r>
                        <a:rPr lang="en-US" altLang="ko-KR" sz="2400" b="0" i="1" baseline="-25000">
                          <a:solidFill>
                            <a:schemeClr val="tx1"/>
                          </a:solidFill>
                          <a:latin typeface="Cambria Math" panose="02040503050406030204" pitchFamily="18" charset="0"/>
                        </a:rPr>
                        <m:t>𝑑</m:t>
                      </m:r>
                      <m:r>
                        <a:rPr lang="en-US" altLang="ko-KR" sz="2400" b="0" spc="1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b="0" i="1" spc="10" smtClean="0">
                              <a:solidFill>
                                <a:schemeClr val="tx1"/>
                              </a:solidFill>
                              <a:latin typeface="Cambria Math" panose="02040503050406030204" pitchFamily="18" charset="0"/>
                              <a:cs typeface="Arial"/>
                            </a:rPr>
                            <m:t>𝐽</m:t>
                          </m:r>
                        </m:num>
                        <m:den>
                          <m:r>
                            <m:rPr>
                              <m:sty m:val="p"/>
                            </m:rPr>
                            <a:rPr lang="en-US" altLang="ko-KR" sz="2400" b="0" i="0" spc="10" smtClean="0">
                              <a:solidFill>
                                <a:schemeClr val="tx1"/>
                              </a:solidFill>
                              <a:latin typeface="Cambria Math" panose="02040503050406030204" pitchFamily="18" charset="0"/>
                              <a:cs typeface="Arial"/>
                            </a:rPr>
                            <m:t>E</m:t>
                          </m:r>
                        </m:den>
                      </m:f>
                      <m:r>
                        <a:rPr lang="en-US" altLang="ko-KR" sz="2400" b="0" i="1" spc="10" smtClean="0">
                          <a:solidFill>
                            <a:schemeClr val="tx1"/>
                          </a:solidFill>
                          <a:latin typeface="Cambria Math" panose="02040503050406030204" pitchFamily="18" charset="0"/>
                          <a:cs typeface="Arial"/>
                        </a:rPr>
                        <m:t>=</m:t>
                      </m:r>
                      <m:f>
                        <m:fPr>
                          <m:ctrlPr>
                            <a:rPr lang="en-US" altLang="ko-KR" sz="2400" i="1" spc="10">
                              <a:solidFill>
                                <a:schemeClr val="tx1"/>
                              </a:solidFill>
                              <a:latin typeface="Cambria Math" panose="02040503050406030204" pitchFamily="18" charset="0"/>
                              <a:cs typeface="Arial"/>
                            </a:rPr>
                          </m:ctrlPr>
                        </m:fPr>
                        <m:num>
                          <m:r>
                            <a:rPr lang="en-US" altLang="ko-KR" sz="2400" b="0" spc="10">
                              <a:solidFill>
                                <a:schemeClr val="tx1"/>
                              </a:solidFill>
                              <a:latin typeface="Cambria Math" panose="02040503050406030204" pitchFamily="18" charset="0"/>
                              <a:cs typeface="Arial"/>
                            </a:rPr>
                            <m:t>(</m:t>
                          </m:r>
                          <m:r>
                            <a:rPr lang="en-US" altLang="ko-KR" sz="2400" b="0" i="1" spc="10">
                              <a:solidFill>
                                <a:schemeClr val="tx1"/>
                              </a:solidFill>
                              <a:latin typeface="Cambria Math" panose="02040503050406030204" pitchFamily="18" charset="0"/>
                              <a:cs typeface="Arial"/>
                            </a:rPr>
                            <m:t>𝑖</m:t>
                          </m:r>
                          <m:r>
                            <a:rPr lang="ko-KR" altLang="en-US" sz="2400" b="0" i="1" spc="10">
                              <a:solidFill>
                                <a:schemeClr val="tx1"/>
                              </a:solidFill>
                              <a:latin typeface="Cambria Math" panose="02040503050406030204" pitchFamily="18" charset="0"/>
                              <a:cs typeface="Arial"/>
                            </a:rPr>
                            <m:t>𝜔𝜀</m:t>
                          </m:r>
                          <m:r>
                            <a:rPr lang="en-US" altLang="ko-KR" sz="2400" b="0" i="1" spc="10" baseline="-25000">
                              <a:solidFill>
                                <a:schemeClr val="tx1"/>
                              </a:solidFill>
                              <a:latin typeface="Cambria Math" panose="02040503050406030204" pitchFamily="18" charset="0"/>
                              <a:cs typeface="Arial"/>
                            </a:rPr>
                            <m:t>0</m:t>
                          </m:r>
                          <m:sSup>
                            <m:sSupPr>
                              <m:ctrlPr>
                                <a:rPr lang="en-US" altLang="ko-KR" sz="2400" i="1" spc="10">
                                  <a:solidFill>
                                    <a:schemeClr val="tx1"/>
                                  </a:solidFill>
                                  <a:latin typeface="Cambria Math" panose="02040503050406030204" pitchFamily="18" charset="0"/>
                                  <a:cs typeface="Arial"/>
                                </a:rPr>
                              </m:ctrlPr>
                            </m:sSupPr>
                            <m:e>
                              <m:r>
                                <a:rPr lang="ko-KR" altLang="en-US" sz="2400" b="0" i="1" spc="10">
                                  <a:solidFill>
                                    <a:schemeClr val="tx1"/>
                                  </a:solidFill>
                                  <a:latin typeface="Cambria Math" panose="02040503050406030204" pitchFamily="18" charset="0"/>
                                  <a:cs typeface="Arial"/>
                                </a:rPr>
                                <m:t>𝜀</m:t>
                              </m:r>
                              <m:r>
                                <a:rPr lang="en-US" altLang="ko-KR" sz="2400" b="0" i="1" spc="10" baseline="-25000">
                                  <a:solidFill>
                                    <a:schemeClr val="tx1"/>
                                  </a:solidFill>
                                  <a:latin typeface="Cambria Math" panose="02040503050406030204" pitchFamily="18" charset="0"/>
                                  <a:cs typeface="Arial"/>
                                </a:rPr>
                                <m:t>𝑟</m:t>
                              </m:r>
                            </m:e>
                            <m:sup>
                              <m:r>
                                <a:rPr lang="en-US" altLang="ko-KR" sz="2400" b="0" i="1" spc="10">
                                  <a:solidFill>
                                    <a:schemeClr val="tx1"/>
                                  </a:solidFill>
                                  <a:latin typeface="Cambria Math" panose="02040503050406030204" pitchFamily="18" charset="0"/>
                                  <a:cs typeface="Arial"/>
                                </a:rPr>
                                <m:t>′</m:t>
                              </m:r>
                            </m:sup>
                          </m:sSup>
                          <m:r>
                            <a:rPr lang="en-US" altLang="ko-KR" sz="2400" b="0" i="1" spc="10">
                              <a:solidFill>
                                <a:schemeClr val="tx1"/>
                              </a:solidFill>
                              <a:latin typeface="Cambria Math" panose="02040503050406030204" pitchFamily="18" charset="0"/>
                              <a:cs typeface="Arial"/>
                            </a:rPr>
                            <m:t>+</m:t>
                          </m:r>
                          <m:sSup>
                            <m:sSupPr>
                              <m:ctrlPr>
                                <a:rPr lang="en-US" altLang="ko-KR" sz="2400" i="1" spc="10">
                                  <a:solidFill>
                                    <a:schemeClr val="tx1"/>
                                  </a:solidFill>
                                  <a:latin typeface="Cambria Math" panose="02040503050406030204" pitchFamily="18" charset="0"/>
                                  <a:cs typeface="Arial"/>
                                </a:rPr>
                              </m:ctrlPr>
                            </m:sSupPr>
                            <m:e>
                              <m:r>
                                <a:rPr lang="ko-KR" altLang="en-US" sz="2400" b="0" i="1" spc="10">
                                  <a:solidFill>
                                    <a:schemeClr val="tx1"/>
                                  </a:solidFill>
                                  <a:latin typeface="Cambria Math" panose="02040503050406030204" pitchFamily="18" charset="0"/>
                                  <a:cs typeface="Arial"/>
                                </a:rPr>
                                <m:t>𝜔𝜀</m:t>
                              </m:r>
                              <m:r>
                                <a:rPr lang="en-US" altLang="ko-KR" sz="2400" b="0" i="1" spc="10" baseline="-25000">
                                  <a:solidFill>
                                    <a:schemeClr val="tx1"/>
                                  </a:solidFill>
                                  <a:latin typeface="Cambria Math" panose="02040503050406030204" pitchFamily="18" charset="0"/>
                                  <a:cs typeface="Arial"/>
                                </a:rPr>
                                <m:t>0</m:t>
                              </m:r>
                              <m:r>
                                <a:rPr lang="ko-KR" altLang="en-US" sz="2400" b="0" i="1" spc="10">
                                  <a:solidFill>
                                    <a:schemeClr val="tx1"/>
                                  </a:solidFill>
                                  <a:latin typeface="Cambria Math" panose="02040503050406030204" pitchFamily="18" charset="0"/>
                                  <a:cs typeface="Arial"/>
                                </a:rPr>
                                <m:t>𝜀</m:t>
                              </m:r>
                              <m:r>
                                <a:rPr lang="en-US" altLang="ko-KR" sz="2400" b="0" i="1" spc="10" baseline="-25000">
                                  <a:solidFill>
                                    <a:schemeClr val="tx1"/>
                                  </a:solidFill>
                                  <a:latin typeface="Cambria Math" panose="02040503050406030204" pitchFamily="18" charset="0"/>
                                  <a:cs typeface="Arial"/>
                                </a:rPr>
                                <m:t>𝑟</m:t>
                              </m:r>
                            </m:e>
                            <m:sup>
                              <m:r>
                                <a:rPr lang="en-US" altLang="ko-KR" sz="2400" b="0" i="1" spc="10">
                                  <a:solidFill>
                                    <a:schemeClr val="tx1"/>
                                  </a:solidFill>
                                  <a:latin typeface="Cambria Math" panose="02040503050406030204" pitchFamily="18" charset="0"/>
                                  <a:cs typeface="Arial"/>
                                </a:rPr>
                                <m:t>′′</m:t>
                              </m:r>
                            </m:sup>
                          </m:sSup>
                          <m:r>
                            <a:rPr lang="en-US" altLang="ko-KR" sz="2400" b="0" i="1" spc="10">
                              <a:solidFill>
                                <a:schemeClr val="tx1"/>
                              </a:solidFill>
                              <a:latin typeface="Cambria Math" panose="02040503050406030204" pitchFamily="18" charset="0"/>
                              <a:cs typeface="Arial"/>
                            </a:rPr>
                            <m:t>)</m:t>
                          </m:r>
                          <m:r>
                            <a:rPr lang="en-US" altLang="ko-KR" sz="2400" b="0" i="1" spc="10">
                              <a:solidFill>
                                <a:schemeClr val="tx1"/>
                              </a:solidFill>
                              <a:latin typeface="Cambria Math" panose="02040503050406030204" pitchFamily="18" charset="0"/>
                              <a:cs typeface="Arial"/>
                            </a:rPr>
                            <m:t>𝐸</m:t>
                          </m:r>
                          <m:r>
                            <m:rPr>
                              <m:nor/>
                            </m:rPr>
                            <a:rPr lang="en-US" altLang="ko-KR" sz="2400" spc="10" dirty="0">
                              <a:solidFill>
                                <a:schemeClr val="tx1"/>
                              </a:solidFill>
                              <a:cs typeface="Arial"/>
                            </a:rPr>
                            <m:t> </m:t>
                          </m:r>
                        </m:num>
                        <m:den>
                          <m:r>
                            <a:rPr lang="en-US" altLang="ko-KR" sz="2400" b="0" i="1" spc="10" dirty="0" smtClean="0">
                              <a:solidFill>
                                <a:schemeClr val="tx1"/>
                              </a:solidFill>
                              <a:latin typeface="Cambria Math" panose="02040503050406030204" pitchFamily="18" charset="0"/>
                              <a:cs typeface="Arial"/>
                            </a:rPr>
                            <m:t>𝐸</m:t>
                          </m:r>
                        </m:den>
                      </m:f>
                      <m:r>
                        <a:rPr lang="en-US" altLang="ko-KR" sz="2400" b="0" i="1" spc="10" smtClean="0">
                          <a:solidFill>
                            <a:schemeClr val="tx1"/>
                          </a:solidFill>
                          <a:latin typeface="Cambria Math" panose="02040503050406030204" pitchFamily="18" charset="0"/>
                          <a:cs typeface="Arial"/>
                        </a:rPr>
                        <m:t>=</m:t>
                      </m:r>
                      <m:r>
                        <a:rPr lang="en-US" altLang="ko-KR" sz="2400" i="1" spc="10">
                          <a:solidFill>
                            <a:schemeClr val="tx1"/>
                          </a:solidFill>
                          <a:latin typeface="Cambria Math" panose="02040503050406030204" pitchFamily="18" charset="0"/>
                          <a:cs typeface="Arial"/>
                        </a:rPr>
                        <m:t>𝑖</m:t>
                      </m:r>
                      <m:r>
                        <a:rPr lang="ko-KR" altLang="en-US" sz="2400" i="1" spc="10">
                          <a:solidFill>
                            <a:schemeClr val="tx1"/>
                          </a:solidFill>
                          <a:latin typeface="Cambria Math" panose="02040503050406030204" pitchFamily="18" charset="0"/>
                          <a:cs typeface="Arial"/>
                        </a:rPr>
                        <m:t>𝜔𝜀</m:t>
                      </m:r>
                      <m:r>
                        <a:rPr lang="en-US" altLang="ko-KR" sz="2400" i="1" spc="10" baseline="-25000">
                          <a:solidFill>
                            <a:schemeClr val="tx1"/>
                          </a:solidFill>
                          <a:latin typeface="Cambria Math" panose="02040503050406030204" pitchFamily="18" charset="0"/>
                          <a:cs typeface="Arial"/>
                        </a:rPr>
                        <m:t>0</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r>
                        <a:rPr lang="en-US" altLang="ko-KR" sz="2400" i="1" spc="10">
                          <a:solidFill>
                            <a:schemeClr val="tx1"/>
                          </a:solidFill>
                          <a:latin typeface="Cambria Math" panose="02040503050406030204" pitchFamily="18" charset="0"/>
                          <a:cs typeface="Arial"/>
                        </a:rPr>
                        <m:t>+</m:t>
                      </m:r>
                      <m:sSup>
                        <m:sSupPr>
                          <m:ctrlPr>
                            <a:rPr lang="en-US" altLang="ko-KR" sz="2400" i="1" spc="10">
                              <a:solidFill>
                                <a:schemeClr val="tx1"/>
                              </a:solidFill>
                              <a:latin typeface="Cambria Math" panose="02040503050406030204" pitchFamily="18" charset="0"/>
                              <a:cs typeface="Arial"/>
                            </a:rPr>
                          </m:ctrlPr>
                        </m:sSupPr>
                        <m:e>
                          <m:r>
                            <a:rPr lang="ko-KR" altLang="en-US" sz="2400" i="1" spc="10">
                              <a:solidFill>
                                <a:schemeClr val="tx1"/>
                              </a:solidFill>
                              <a:latin typeface="Cambria Math" panose="02040503050406030204" pitchFamily="18" charset="0"/>
                              <a:cs typeface="Arial"/>
                            </a:rPr>
                            <m:t>𝜔𝜀</m:t>
                          </m:r>
                          <m:r>
                            <a:rPr lang="en-US" altLang="ko-KR" sz="2400" i="1" spc="10" baseline="-25000">
                              <a:solidFill>
                                <a:schemeClr val="tx1"/>
                              </a:solidFill>
                              <a:latin typeface="Cambria Math" panose="02040503050406030204" pitchFamily="18" charset="0"/>
                              <a:cs typeface="Arial"/>
                            </a:rPr>
                            <m:t>0</m:t>
                          </m:r>
                          <m:r>
                            <a:rPr lang="ko-KR" altLang="en-US" sz="2400" i="1" spc="10">
                              <a:solidFill>
                                <a:schemeClr val="tx1"/>
                              </a:solidFill>
                              <a:latin typeface="Cambria Math" panose="02040503050406030204" pitchFamily="18" charset="0"/>
                              <a:cs typeface="Arial"/>
                            </a:rPr>
                            <m:t>𝜀</m:t>
                          </m:r>
                          <m:r>
                            <a:rPr lang="en-US" altLang="ko-KR" sz="2400" i="1" spc="10" baseline="-25000">
                              <a:solidFill>
                                <a:schemeClr val="tx1"/>
                              </a:solidFill>
                              <a:latin typeface="Cambria Math" panose="02040503050406030204" pitchFamily="18" charset="0"/>
                              <a:cs typeface="Arial"/>
                            </a:rPr>
                            <m:t>𝑟</m:t>
                          </m:r>
                        </m:e>
                        <m:sup>
                          <m:r>
                            <a:rPr lang="en-US" altLang="ko-KR" sz="2400" i="1" spc="10">
                              <a:solidFill>
                                <a:schemeClr val="tx1"/>
                              </a:solidFill>
                              <a:latin typeface="Cambria Math" panose="02040503050406030204" pitchFamily="18" charset="0"/>
                              <a:cs typeface="Arial"/>
                            </a:rPr>
                            <m:t>′′</m:t>
                          </m:r>
                        </m:sup>
                      </m:sSup>
                    </m:oMath>
                  </m:oMathPara>
                </a14:m>
                <a:endParaRPr lang="en-US" altLang="ko-KR" sz="2400" spc="10" dirty="0">
                  <a:solidFill>
                    <a:schemeClr val="tx1"/>
                  </a:solidFill>
                  <a:cs typeface="Arial"/>
                </a:endParaRPr>
              </a:p>
              <a:p>
                <a:endParaRPr lang="ko-KR" altLang="en-US" sz="2400" dirty="0">
                  <a:solidFill>
                    <a:schemeClr val="tx1"/>
                  </a:solidFill>
                </a:endParaRPr>
              </a:p>
            </p:txBody>
          </p:sp>
        </mc:Choice>
        <mc:Fallback xmlns="">
          <p:sp>
            <p:nvSpPr>
              <p:cNvPr id="31" name="직사각형 30"/>
              <p:cNvSpPr>
                <a:spLocks noRot="1" noChangeAspect="1" noMove="1" noResize="1" noEditPoints="1" noAdjustHandles="1" noChangeArrowheads="1" noChangeShapeType="1" noTextEdit="1"/>
              </p:cNvSpPr>
              <p:nvPr/>
            </p:nvSpPr>
            <p:spPr>
              <a:xfrm>
                <a:off x="195494" y="4497020"/>
                <a:ext cx="7340856" cy="1230337"/>
              </a:xfrm>
              <a:prstGeom prst="rect">
                <a:avLst/>
              </a:prstGeom>
              <a:blipFill rotWithShape="0">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3" name="직사각형 32"/>
              <p:cNvSpPr/>
              <p:nvPr/>
            </p:nvSpPr>
            <p:spPr>
              <a:xfrm>
                <a:off x="686875" y="5864403"/>
                <a:ext cx="8190425" cy="49051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ko-KR" altLang="en-US" sz="2400" b="0" i="1" smtClean="0">
                          <a:solidFill>
                            <a:srgbClr val="C00000"/>
                          </a:solidFill>
                          <a:latin typeface="Cambria Math" panose="02040503050406030204" pitchFamily="18" charset="0"/>
                        </a:rPr>
                        <m:t>𝜎</m:t>
                      </m:r>
                      <m:r>
                        <a:rPr lang="en-US" altLang="ko-KR" sz="2400" b="0" i="1" baseline="-25000">
                          <a:solidFill>
                            <a:srgbClr val="C00000"/>
                          </a:solidFill>
                          <a:latin typeface="Cambria Math" panose="02040503050406030204" pitchFamily="18" charset="0"/>
                        </a:rPr>
                        <m:t>𝑑</m:t>
                      </m:r>
                      <m:r>
                        <a:rPr lang="en-US" altLang="ko-KR" sz="2400" b="0" spc="10">
                          <a:solidFill>
                            <a:srgbClr val="C00000"/>
                          </a:solidFill>
                          <a:latin typeface="Cambria Math" panose="02040503050406030204" pitchFamily="18" charset="0"/>
                          <a:cs typeface="Arial"/>
                        </a:rPr>
                        <m:t>=</m:t>
                      </m:r>
                      <m:sSup>
                        <m:sSupPr>
                          <m:ctrlPr>
                            <a:rPr lang="en-US" altLang="ko-KR" sz="2400" i="1" spc="10">
                              <a:solidFill>
                                <a:srgbClr val="C00000"/>
                              </a:solidFill>
                              <a:latin typeface="Cambria Math" panose="02040503050406030204" pitchFamily="18" charset="0"/>
                              <a:cs typeface="Arial"/>
                            </a:rPr>
                          </m:ctrlPr>
                        </m:sSupPr>
                        <m:e>
                          <m:r>
                            <a:rPr lang="ko-KR" altLang="en-US" sz="2400" b="0" i="1" spc="10">
                              <a:solidFill>
                                <a:srgbClr val="C00000"/>
                              </a:solidFill>
                              <a:latin typeface="Cambria Math" panose="02040503050406030204" pitchFamily="18" charset="0"/>
                              <a:cs typeface="Arial"/>
                            </a:rPr>
                            <m:t>𝜔𝜀</m:t>
                          </m:r>
                          <m:r>
                            <a:rPr lang="en-US" altLang="ko-KR" sz="2400" b="0" i="1" spc="10" baseline="-25000">
                              <a:solidFill>
                                <a:srgbClr val="C00000"/>
                              </a:solidFill>
                              <a:latin typeface="Cambria Math" panose="02040503050406030204" pitchFamily="18" charset="0"/>
                              <a:cs typeface="Arial"/>
                            </a:rPr>
                            <m:t>0</m:t>
                          </m:r>
                          <m:r>
                            <a:rPr lang="ko-KR" altLang="en-US" sz="2400" b="0" i="1" spc="10">
                              <a:solidFill>
                                <a:srgbClr val="C00000"/>
                              </a:solidFill>
                              <a:latin typeface="Cambria Math" panose="02040503050406030204" pitchFamily="18" charset="0"/>
                              <a:cs typeface="Arial"/>
                            </a:rPr>
                            <m:t>𝜀</m:t>
                          </m:r>
                          <m:r>
                            <a:rPr lang="en-US" altLang="ko-KR" sz="2400" b="0" i="1" spc="10" baseline="-25000">
                              <a:solidFill>
                                <a:srgbClr val="C00000"/>
                              </a:solidFill>
                              <a:latin typeface="Cambria Math" panose="02040503050406030204" pitchFamily="18" charset="0"/>
                              <a:cs typeface="Arial"/>
                            </a:rPr>
                            <m:t>𝑟</m:t>
                          </m:r>
                        </m:e>
                        <m:sup>
                          <m:r>
                            <a:rPr lang="en-US" altLang="ko-KR" sz="2400" b="0" i="1" spc="10">
                              <a:solidFill>
                                <a:srgbClr val="C00000"/>
                              </a:solidFill>
                              <a:latin typeface="Cambria Math" panose="02040503050406030204" pitchFamily="18" charset="0"/>
                              <a:cs typeface="Arial"/>
                            </a:rPr>
                            <m:t>′′</m:t>
                          </m:r>
                        </m:sup>
                      </m:sSup>
                      <m:r>
                        <a:rPr lang="en-US" altLang="ko-KR" sz="2400" b="0" i="1" spc="10" smtClean="0">
                          <a:solidFill>
                            <a:schemeClr val="tx1"/>
                          </a:solidFill>
                          <a:latin typeface="Cambria Math" panose="02040503050406030204" pitchFamily="18" charset="0"/>
                          <a:cs typeface="Arial"/>
                        </a:rPr>
                        <m:t> </m:t>
                      </m:r>
                      <m:r>
                        <m:rPr>
                          <m:nor/>
                        </m:rPr>
                        <a:rPr lang="en-US" altLang="ko-KR" sz="2400" i="0" spc="10" smtClean="0">
                          <a:solidFill>
                            <a:schemeClr val="tx1"/>
                          </a:solidFill>
                          <a:cs typeface="Arial"/>
                        </a:rPr>
                        <m:t>(</m:t>
                      </m:r>
                      <m:r>
                        <m:rPr>
                          <m:nor/>
                        </m:rPr>
                        <a:rPr lang="en-US" altLang="ko-KR" sz="2400" i="0" spc="10" smtClean="0">
                          <a:solidFill>
                            <a:schemeClr val="tx1"/>
                          </a:solidFill>
                          <a:cs typeface="Arial"/>
                        </a:rPr>
                        <m:t>related</m:t>
                      </m:r>
                      <m:r>
                        <m:rPr>
                          <m:nor/>
                        </m:rPr>
                        <a:rPr lang="en-US" altLang="ko-KR" sz="2400" i="0" spc="10" smtClean="0">
                          <a:solidFill>
                            <a:schemeClr val="tx1"/>
                          </a:solidFill>
                          <a:cs typeface="Arial"/>
                        </a:rPr>
                        <m:t> </m:t>
                      </m:r>
                      <m:r>
                        <m:rPr>
                          <m:nor/>
                        </m:rPr>
                        <a:rPr lang="en-US" altLang="ko-KR" sz="2400" i="0" spc="10" smtClean="0">
                          <a:solidFill>
                            <a:schemeClr val="tx1"/>
                          </a:solidFill>
                          <a:cs typeface="Arial"/>
                        </a:rPr>
                        <m:t>to</m:t>
                      </m:r>
                      <m:r>
                        <m:rPr>
                          <m:nor/>
                        </m:rPr>
                        <a:rPr lang="en-US" altLang="ko-KR" sz="2400" i="0" spc="10" smtClean="0">
                          <a:solidFill>
                            <a:schemeClr val="tx1"/>
                          </a:solidFill>
                          <a:cs typeface="Arial"/>
                        </a:rPr>
                        <m:t> </m:t>
                      </m:r>
                      <m:r>
                        <m:rPr>
                          <m:nor/>
                        </m:rPr>
                        <a:rPr lang="en-US" altLang="ko-KR" sz="2400" dirty="0"/>
                        <m:t>the</m:t>
                      </m:r>
                      <m:r>
                        <m:rPr>
                          <m:nor/>
                        </m:rPr>
                        <a:rPr lang="en-US" altLang="ko-KR" sz="2400" dirty="0"/>
                        <m:t> </m:t>
                      </m:r>
                      <m:r>
                        <m:rPr>
                          <m:nor/>
                        </m:rPr>
                        <a:rPr lang="en-US" altLang="ko-KR" sz="2400" dirty="0"/>
                        <m:t>current</m:t>
                      </m:r>
                      <m:r>
                        <m:rPr>
                          <m:nor/>
                        </m:rPr>
                        <a:rPr lang="en-US" altLang="ko-KR" sz="2400" dirty="0"/>
                        <m:t> </m:t>
                      </m:r>
                      <m:r>
                        <m:rPr>
                          <m:nor/>
                        </m:rPr>
                        <a:rPr lang="en-US" altLang="ko-KR" sz="2400" dirty="0"/>
                        <m:t>through</m:t>
                      </m:r>
                      <m:r>
                        <m:rPr>
                          <m:nor/>
                        </m:rPr>
                        <a:rPr lang="en-US" altLang="ko-KR" sz="2400" dirty="0"/>
                        <m:t> </m:t>
                      </m:r>
                      <m:r>
                        <m:rPr>
                          <m:nor/>
                        </m:rPr>
                        <a:rPr lang="en-US" altLang="ko-KR" sz="2400" dirty="0"/>
                        <m:t>the</m:t>
                      </m:r>
                      <m:r>
                        <m:rPr>
                          <m:nor/>
                        </m:rPr>
                        <a:rPr lang="en-US" altLang="ko-KR" sz="2400" dirty="0"/>
                        <m:t> </m:t>
                      </m:r>
                      <m:r>
                        <m:rPr>
                          <m:nor/>
                        </m:rPr>
                        <a:rPr lang="en-US" altLang="ko-KR" sz="2400" dirty="0"/>
                        <m:t>resistive</m:t>
                      </m:r>
                      <m:r>
                        <m:rPr>
                          <m:nor/>
                        </m:rPr>
                        <a:rPr lang="en-US" altLang="ko-KR" sz="2400" dirty="0"/>
                        <m:t> </m:t>
                      </m:r>
                      <m:r>
                        <m:rPr>
                          <m:nor/>
                        </m:rPr>
                        <a:rPr lang="en-US" altLang="ko-KR" sz="2400" dirty="0"/>
                        <m:t>part</m:t>
                      </m:r>
                      <m:r>
                        <m:rPr>
                          <m:nor/>
                        </m:rPr>
                        <a:rPr lang="en-US" altLang="ko-KR" sz="2400" i="0" dirty="0" smtClean="0"/>
                        <m:t>)</m:t>
                      </m:r>
                    </m:oMath>
                  </m:oMathPara>
                </a14:m>
                <a:endParaRPr lang="ko-KR" altLang="en-US" sz="2400" dirty="0">
                  <a:solidFill>
                    <a:schemeClr val="tx1"/>
                  </a:solidFill>
                </a:endParaRPr>
              </a:p>
            </p:txBody>
          </p:sp>
        </mc:Choice>
        <mc:Fallback xmlns="">
          <p:sp>
            <p:nvSpPr>
              <p:cNvPr id="33" name="직사각형 32"/>
              <p:cNvSpPr>
                <a:spLocks noRot="1" noChangeAspect="1" noMove="1" noResize="1" noEditPoints="1" noAdjustHandles="1" noChangeArrowheads="1" noChangeShapeType="1" noTextEdit="1"/>
              </p:cNvSpPr>
              <p:nvPr/>
            </p:nvSpPr>
            <p:spPr>
              <a:xfrm>
                <a:off x="686875" y="5864403"/>
                <a:ext cx="8190425" cy="490519"/>
              </a:xfrm>
              <a:prstGeom prst="rect">
                <a:avLst/>
              </a:prstGeom>
              <a:blipFill rotWithShape="0">
                <a:blip r:embed="rId7"/>
                <a:stretch>
                  <a:fillRect/>
                </a:stretch>
              </a:blipFill>
            </p:spPr>
            <p:txBody>
              <a:bodyPr/>
              <a:lstStyle/>
              <a:p>
                <a:r>
                  <a:rPr lang="ko-KR" altLang="en-US">
                    <a:noFill/>
                  </a:rPr>
                  <a:t> </a:t>
                </a:r>
              </a:p>
            </p:txBody>
          </p:sp>
        </mc:Fallback>
      </mc:AlternateContent>
      <p:sp>
        <p:nvSpPr>
          <p:cNvPr id="3" name="슬라이드 번호 개체 틀 2"/>
          <p:cNvSpPr>
            <a:spLocks noGrp="1"/>
          </p:cNvSpPr>
          <p:nvPr>
            <p:ph type="sldNum" sz="quarter" idx="12"/>
          </p:nvPr>
        </p:nvSpPr>
        <p:spPr/>
        <p:txBody>
          <a:bodyPr/>
          <a:lstStyle/>
          <a:p>
            <a:fld id="{B6030C2A-4213-4771-8792-D783EF3BA6B4}" type="slidenum">
              <a:rPr lang="ko-KR" altLang="en-US" smtClean="0"/>
              <a:pPr/>
              <a:t>114</a:t>
            </a:fld>
            <a:endParaRPr lang="ko-KR" altLang="en-US"/>
          </a:p>
        </p:txBody>
      </p:sp>
    </p:spTree>
    <p:extLst>
      <p:ext uri="{BB962C8B-B14F-4D97-AF65-F5344CB8AC3E}">
        <p14:creationId xmlns:p14="http://schemas.microsoft.com/office/powerpoint/2010/main" val="39307217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p:sp>
        <p:nvSpPr>
          <p:cNvPr id="22" name="TextBox 21"/>
          <p:cNvSpPr txBox="1"/>
          <p:nvPr/>
        </p:nvSpPr>
        <p:spPr>
          <a:xfrm>
            <a:off x="149151" y="781709"/>
            <a:ext cx="8367744" cy="830997"/>
          </a:xfrm>
          <a:prstGeom prst="rect">
            <a:avLst/>
          </a:prstGeom>
          <a:noFill/>
        </p:spPr>
        <p:txBody>
          <a:bodyPr wrap="square" rtlCol="0">
            <a:spAutoFit/>
          </a:bodyPr>
          <a:lstStyle/>
          <a:p>
            <a:pPr marL="342900" indent="-342900">
              <a:buFont typeface="Arial" panose="020B0604020202020204" pitchFamily="34" charset="0"/>
              <a:buChar char="•"/>
            </a:pPr>
            <a:r>
              <a:rPr lang="en-US" altLang="ko-KR" sz="2400" dirty="0"/>
              <a:t>Heat energy (joule heating) produced in a microscopic resistive element</a:t>
            </a:r>
          </a:p>
        </p:txBody>
      </p:sp>
      <mc:AlternateContent xmlns:mc="http://schemas.openxmlformats.org/markup-compatibility/2006" xmlns:a14="http://schemas.microsoft.com/office/drawing/2010/main">
        <mc:Choice Requires="a14">
          <p:sp>
            <p:nvSpPr>
              <p:cNvPr id="33" name="직사각형 32"/>
              <p:cNvSpPr/>
              <p:nvPr/>
            </p:nvSpPr>
            <p:spPr>
              <a:xfrm>
                <a:off x="445575" y="1612706"/>
                <a:ext cx="5589414" cy="7248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400" b="0" i="1" smtClean="0">
                          <a:solidFill>
                            <a:schemeClr val="tx1"/>
                          </a:solidFill>
                          <a:latin typeface="Cambria Math" panose="02040503050406030204" pitchFamily="18" charset="0"/>
                        </a:rPr>
                        <m:t>→ </m:t>
                      </m:r>
                      <m:r>
                        <a:rPr lang="en-US" altLang="ko-KR" sz="2400" b="0" i="1" smtClean="0">
                          <a:solidFill>
                            <a:schemeClr val="tx1"/>
                          </a:solidFill>
                          <a:latin typeface="Cambria Math" panose="02040503050406030204" pitchFamily="18" charset="0"/>
                        </a:rPr>
                        <m:t>𝑄</m:t>
                      </m:r>
                      <m:r>
                        <a:rPr lang="en-US" altLang="ko-KR" sz="2400" b="0" i="1" smtClean="0">
                          <a:solidFill>
                            <a:schemeClr val="tx1"/>
                          </a:solidFill>
                          <a:latin typeface="Cambria Math" panose="02040503050406030204" pitchFamily="18" charset="0"/>
                        </a:rPr>
                        <m:t>=</m:t>
                      </m:r>
                      <m:r>
                        <a:rPr lang="en-US" altLang="ko-KR" sz="2400" b="0" i="1" smtClean="0">
                          <a:solidFill>
                            <a:schemeClr val="tx1"/>
                          </a:solidFill>
                          <a:latin typeface="Cambria Math" panose="02040503050406030204" pitchFamily="18" charset="0"/>
                        </a:rPr>
                        <m:t>𝐼𝑉</m:t>
                      </m:r>
                      <m:r>
                        <a:rPr lang="en-US" altLang="ko-KR" sz="2400" b="0" i="1" smtClean="0">
                          <a:solidFill>
                            <a:schemeClr val="tx1"/>
                          </a:solidFill>
                          <a:latin typeface="Cambria Math" panose="02040503050406030204" pitchFamily="18" charset="0"/>
                        </a:rPr>
                        <m:t> (</m:t>
                      </m:r>
                      <m:r>
                        <m:rPr>
                          <m:sty m:val="p"/>
                        </m:rPr>
                        <a:rPr lang="en-US" altLang="ko-KR" sz="2400" i="1" smtClean="0">
                          <a:solidFill>
                            <a:schemeClr val="tx1"/>
                          </a:solidFill>
                          <a:latin typeface="Cambria Math" panose="02040503050406030204" pitchFamily="18" charset="0"/>
                        </a:rPr>
                        <m:t>un</m:t>
                      </m:r>
                      <m:r>
                        <a:rPr lang="en-US" altLang="ko-KR" sz="2400" b="0" i="1" smtClean="0">
                          <a:solidFill>
                            <a:schemeClr val="tx1"/>
                          </a:solidFill>
                          <a:latin typeface="Cambria Math" panose="02040503050406030204" pitchFamily="18" charset="0"/>
                        </a:rPr>
                        <m:t>𝑖𝑡</m:t>
                      </m:r>
                      <m:r>
                        <a:rPr lang="en-US" altLang="ko-KR" sz="2400" b="0" i="1" smtClean="0">
                          <a:solidFill>
                            <a:schemeClr val="tx1"/>
                          </a:solidFill>
                          <a:latin typeface="Cambria Math" panose="02040503050406030204" pitchFamily="18" charset="0"/>
                        </a:rPr>
                        <m:t>:</m:t>
                      </m:r>
                      <m:r>
                        <a:rPr lang="en-US" altLang="ko-KR" sz="2400" b="0" i="1" smtClean="0">
                          <a:solidFill>
                            <a:schemeClr val="tx1"/>
                          </a:solidFill>
                          <a:latin typeface="Cambria Math" panose="02040503050406030204" pitchFamily="18" charset="0"/>
                        </a:rPr>
                        <m:t>𝑊</m:t>
                      </m:r>
                      <m:r>
                        <a:rPr lang="en-US" altLang="ko-KR" sz="2400" b="0" i="1" smtClean="0">
                          <a:solidFill>
                            <a:schemeClr val="tx1"/>
                          </a:solidFill>
                          <a:latin typeface="Cambria Math" panose="02040503050406030204" pitchFamily="18" charset="0"/>
                        </a:rPr>
                        <m:t>=</m:t>
                      </m:r>
                      <m:f>
                        <m:fPr>
                          <m:ctrlPr>
                            <a:rPr lang="en-US" altLang="ko-KR" sz="2400" b="0" i="1" smtClean="0">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𝑒𝑛𝑒𝑟𝑔𝑦</m:t>
                          </m:r>
                        </m:num>
                        <m:den>
                          <m:r>
                            <a:rPr lang="en-US" altLang="ko-KR" sz="2400" b="0" i="1" smtClean="0">
                              <a:solidFill>
                                <a:schemeClr val="tx1"/>
                              </a:solidFill>
                              <a:latin typeface="Cambria Math" panose="02040503050406030204" pitchFamily="18" charset="0"/>
                            </a:rPr>
                            <m:t>𝑡𝑖𝑚𝑒</m:t>
                          </m:r>
                        </m:den>
                      </m:f>
                      <m:r>
                        <a:rPr lang="en-US" altLang="ko-KR" sz="2400" b="0" i="1" smtClean="0">
                          <a:solidFill>
                            <a:schemeClr val="tx1"/>
                          </a:solidFill>
                          <a:latin typeface="Cambria Math" panose="02040503050406030204" pitchFamily="18" charset="0"/>
                        </a:rPr>
                        <m:t>=</m:t>
                      </m:r>
                      <m:r>
                        <a:rPr lang="en-US" altLang="ko-KR" sz="2400" b="0" i="1" smtClean="0">
                          <a:solidFill>
                            <a:schemeClr val="tx1"/>
                          </a:solidFill>
                          <a:latin typeface="Cambria Math" panose="02040503050406030204" pitchFamily="18" charset="0"/>
                        </a:rPr>
                        <m:t>𝑝𝑜𝑤𝑒𝑟</m:t>
                      </m:r>
                      <m:r>
                        <a:rPr lang="en-US" altLang="ko-KR" sz="2400" b="0" i="1" smtClean="0">
                          <a:solidFill>
                            <a:schemeClr val="tx1"/>
                          </a:solidFill>
                          <a:latin typeface="Cambria Math" panose="02040503050406030204" pitchFamily="18" charset="0"/>
                        </a:rPr>
                        <m:t>)</m:t>
                      </m:r>
                    </m:oMath>
                  </m:oMathPara>
                </a14:m>
                <a:endParaRPr lang="ko-KR" altLang="en-US" sz="2400" dirty="0">
                  <a:solidFill>
                    <a:schemeClr val="tx1"/>
                  </a:solidFill>
                </a:endParaRPr>
              </a:p>
            </p:txBody>
          </p:sp>
        </mc:Choice>
        <mc:Fallback xmlns="">
          <p:sp>
            <p:nvSpPr>
              <p:cNvPr id="33" name="직사각형 32"/>
              <p:cNvSpPr>
                <a:spLocks noRot="1" noChangeAspect="1" noMove="1" noResize="1" noEditPoints="1" noAdjustHandles="1" noChangeArrowheads="1" noChangeShapeType="1" noTextEdit="1"/>
              </p:cNvSpPr>
              <p:nvPr/>
            </p:nvSpPr>
            <p:spPr>
              <a:xfrm>
                <a:off x="445575" y="1612706"/>
                <a:ext cx="5589414" cy="724878"/>
              </a:xfrm>
              <a:prstGeom prst="rect">
                <a:avLst/>
              </a:prstGeom>
              <a:blipFill>
                <a:blip r:embed="rId3"/>
                <a:stretch>
                  <a:fillRect/>
                </a:stretch>
              </a:blipFill>
            </p:spPr>
            <p:txBody>
              <a:bodyPr/>
              <a:lstStyle/>
              <a:p>
                <a:r>
                  <a:rPr lang="ko-KR" altLang="en-US">
                    <a:noFill/>
                  </a:rPr>
                  <a:t> </a:t>
                </a:r>
              </a:p>
            </p:txBody>
          </p:sp>
        </mc:Fallback>
      </mc:AlternateContent>
      <p:sp>
        <p:nvSpPr>
          <p:cNvPr id="15" name="TextBox 14"/>
          <p:cNvSpPr txBox="1"/>
          <p:nvPr/>
        </p:nvSpPr>
        <p:spPr>
          <a:xfrm>
            <a:off x="149151" y="2751479"/>
            <a:ext cx="8367744" cy="461665"/>
          </a:xfrm>
          <a:prstGeom prst="rect">
            <a:avLst/>
          </a:prstGeom>
          <a:noFill/>
        </p:spPr>
        <p:txBody>
          <a:bodyPr wrap="square" rtlCol="0">
            <a:spAutoFit/>
          </a:bodyPr>
          <a:lstStyle/>
          <a:p>
            <a:pPr marL="342900" indent="-342900">
              <a:buFont typeface="Arial" panose="020B0604020202020204" pitchFamily="34" charset="0"/>
              <a:buChar char="•"/>
            </a:pPr>
            <a:r>
              <a:rPr lang="en-US" altLang="ko-KR" sz="2400" dirty="0"/>
              <a:t>Heat energy per unit volume in the dielectric</a:t>
            </a:r>
          </a:p>
        </p:txBody>
      </p:sp>
      <mc:AlternateContent xmlns:mc="http://schemas.openxmlformats.org/markup-compatibility/2006" xmlns:a14="http://schemas.microsoft.com/office/drawing/2010/main">
        <mc:Choice Requires="a14">
          <p:sp>
            <p:nvSpPr>
              <p:cNvPr id="16" name="직사각형 15"/>
              <p:cNvSpPr/>
              <p:nvPr/>
            </p:nvSpPr>
            <p:spPr>
              <a:xfrm>
                <a:off x="445575" y="3476357"/>
                <a:ext cx="6486135" cy="1577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400" b="0" i="1" smtClean="0">
                          <a:solidFill>
                            <a:schemeClr val="tx1"/>
                          </a:solidFill>
                          <a:latin typeface="Cambria Math" panose="02040503050406030204" pitchFamily="18" charset="0"/>
                        </a:rPr>
                        <m:t>→</m:t>
                      </m:r>
                      <m:r>
                        <a:rPr lang="en-US" altLang="ko-KR" sz="2400" b="0" i="1" smtClean="0">
                          <a:solidFill>
                            <a:srgbClr val="C00000"/>
                          </a:solidFill>
                          <a:latin typeface="Cambria Math" panose="02040503050406030204" pitchFamily="18" charset="0"/>
                        </a:rPr>
                        <m:t>𝑞</m:t>
                      </m:r>
                      <m:r>
                        <a:rPr lang="en-US" altLang="ko-KR" sz="2400" b="0" i="1" smtClean="0">
                          <a:solidFill>
                            <a:schemeClr val="tx1"/>
                          </a:solidFill>
                          <a:latin typeface="Cambria Math" panose="02040503050406030204" pitchFamily="18" charset="0"/>
                        </a:rPr>
                        <m:t>=</m:t>
                      </m:r>
                      <m:f>
                        <m:fPr>
                          <m:ctrlPr>
                            <a:rPr lang="en-US" altLang="ko-KR" sz="2400" b="0" i="1" smtClean="0">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𝑄</m:t>
                          </m:r>
                        </m:num>
                        <m:den>
                          <m:r>
                            <a:rPr lang="en-US" altLang="ko-KR" sz="2400" b="0" i="1" smtClean="0">
                              <a:solidFill>
                                <a:schemeClr val="tx1"/>
                              </a:solidFill>
                              <a:latin typeface="Cambria Math" panose="02040503050406030204" pitchFamily="18" charset="0"/>
                            </a:rPr>
                            <m:t>𝑣𝑜𝑙𝑢𝑚𝑒</m:t>
                          </m:r>
                          <m:d>
                            <m:dPr>
                              <m:ctrlPr>
                                <a:rPr lang="en-US" altLang="ko-KR" sz="2400" b="0" i="1" smtClean="0">
                                  <a:solidFill>
                                    <a:schemeClr val="tx1"/>
                                  </a:solidFill>
                                  <a:latin typeface="Cambria Math" panose="02040503050406030204" pitchFamily="18" charset="0"/>
                                </a:rPr>
                              </m:ctrlPr>
                            </m:dPr>
                            <m:e>
                              <m:r>
                                <a:rPr lang="en-US" altLang="ko-KR" sz="2400" b="0" i="1" smtClean="0">
                                  <a:solidFill>
                                    <a:schemeClr val="tx1"/>
                                  </a:solidFill>
                                  <a:latin typeface="Cambria Math" panose="02040503050406030204" pitchFamily="18" charset="0"/>
                                </a:rPr>
                                <m:t>𝑉</m:t>
                              </m:r>
                              <m:r>
                                <a:rPr lang="en-US" altLang="ko-KR" sz="2400" b="0" i="1" smtClean="0">
                                  <a:solidFill>
                                    <a:schemeClr val="tx1"/>
                                  </a:solidFill>
                                  <a:latin typeface="Cambria Math" panose="02040503050406030204" pitchFamily="18" charset="0"/>
                                </a:rPr>
                                <m:t>=</m:t>
                              </m:r>
                              <m:r>
                                <a:rPr lang="en-US" altLang="ko-KR" sz="2400" b="0" i="1" smtClean="0">
                                  <a:solidFill>
                                    <a:schemeClr val="tx1"/>
                                  </a:solidFill>
                                  <a:latin typeface="Cambria Math" panose="02040503050406030204" pitchFamily="18" charset="0"/>
                                </a:rPr>
                                <m:t>𝐴𝑑</m:t>
                              </m:r>
                            </m:e>
                          </m:d>
                        </m:den>
                      </m:f>
                      <m:r>
                        <a:rPr lang="en-US" altLang="ko-KR" sz="2400" b="0" i="1" smtClean="0">
                          <a:solidFill>
                            <a:schemeClr val="tx1"/>
                          </a:solidFill>
                          <a:latin typeface="Cambria Math" panose="02040503050406030204" pitchFamily="18" charset="0"/>
                        </a:rPr>
                        <m:t>=</m:t>
                      </m:r>
                      <m:f>
                        <m:fPr>
                          <m:ctrlPr>
                            <a:rPr lang="en-US" altLang="ko-KR" sz="2400" i="1">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𝐼𝑉</m:t>
                          </m:r>
                        </m:num>
                        <m:den>
                          <m:r>
                            <a:rPr lang="en-US" altLang="ko-KR" sz="2400" b="0" i="1" smtClean="0">
                              <a:solidFill>
                                <a:schemeClr val="tx1"/>
                              </a:solidFill>
                              <a:latin typeface="Cambria Math" panose="02040503050406030204" pitchFamily="18" charset="0"/>
                            </a:rPr>
                            <m:t>𝐴𝑑</m:t>
                          </m:r>
                        </m:den>
                      </m:f>
                      <m:r>
                        <a:rPr lang="en-US" altLang="ko-KR" sz="2400" b="0" i="1" smtClean="0">
                          <a:solidFill>
                            <a:schemeClr val="tx1"/>
                          </a:solidFill>
                          <a:latin typeface="Cambria Math" panose="02040503050406030204" pitchFamily="18" charset="0"/>
                        </a:rPr>
                        <m:t>=</m:t>
                      </m:r>
                      <m:d>
                        <m:dPr>
                          <m:ctrlPr>
                            <a:rPr lang="en-US" altLang="ko-KR" sz="2400" b="0" i="1" smtClean="0">
                              <a:solidFill>
                                <a:schemeClr val="tx1"/>
                              </a:solidFill>
                              <a:latin typeface="Cambria Math" panose="02040503050406030204" pitchFamily="18" charset="0"/>
                            </a:rPr>
                          </m:ctrlPr>
                        </m:dPr>
                        <m:e>
                          <m:f>
                            <m:fPr>
                              <m:ctrlPr>
                                <a:rPr lang="en-US" altLang="ko-KR" sz="2400" b="0" i="1" smtClean="0">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𝐼</m:t>
                              </m:r>
                            </m:num>
                            <m:den>
                              <m:r>
                                <a:rPr lang="en-US" altLang="ko-KR" sz="2400" b="0" i="1" smtClean="0">
                                  <a:solidFill>
                                    <a:schemeClr val="tx1"/>
                                  </a:solidFill>
                                  <a:latin typeface="Cambria Math" panose="02040503050406030204" pitchFamily="18" charset="0"/>
                                </a:rPr>
                                <m:t>𝐴</m:t>
                              </m:r>
                            </m:den>
                          </m:f>
                        </m:e>
                      </m:d>
                      <m:d>
                        <m:dPr>
                          <m:ctrlPr>
                            <a:rPr lang="en-US" altLang="ko-KR" sz="2400" b="0" i="1" smtClean="0">
                              <a:solidFill>
                                <a:schemeClr val="tx1"/>
                              </a:solidFill>
                              <a:latin typeface="Cambria Math" panose="02040503050406030204" pitchFamily="18" charset="0"/>
                            </a:rPr>
                          </m:ctrlPr>
                        </m:dPr>
                        <m:e>
                          <m:f>
                            <m:fPr>
                              <m:ctrlPr>
                                <a:rPr lang="en-US" altLang="ko-KR" sz="2400" b="0" i="1" smtClean="0">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𝑉</m:t>
                              </m:r>
                            </m:num>
                            <m:den>
                              <m:r>
                                <a:rPr lang="en-US" altLang="ko-KR" sz="2400" b="0" i="1" smtClean="0">
                                  <a:solidFill>
                                    <a:schemeClr val="tx1"/>
                                  </a:solidFill>
                                  <a:latin typeface="Cambria Math" panose="02040503050406030204" pitchFamily="18" charset="0"/>
                                </a:rPr>
                                <m:t>𝑑</m:t>
                              </m:r>
                            </m:den>
                          </m:f>
                        </m:e>
                      </m:d>
                      <m:r>
                        <a:rPr lang="en-US" altLang="ko-KR" sz="2400" b="0" i="1" smtClean="0">
                          <a:solidFill>
                            <a:schemeClr val="tx1"/>
                          </a:solidFill>
                          <a:latin typeface="Cambria Math" panose="02040503050406030204" pitchFamily="18" charset="0"/>
                        </a:rPr>
                        <m:t>=</m:t>
                      </m:r>
                      <m:r>
                        <a:rPr lang="en-US" altLang="ko-KR" sz="2400" b="0" i="1" smtClean="0">
                          <a:solidFill>
                            <a:schemeClr val="tx1"/>
                          </a:solidFill>
                          <a:latin typeface="Cambria Math" panose="02040503050406030204" pitchFamily="18" charset="0"/>
                        </a:rPr>
                        <m:t>𝐽𝐸</m:t>
                      </m:r>
                    </m:oMath>
                  </m:oMathPara>
                </a14:m>
                <a:endParaRPr lang="en-US" altLang="ko-KR" sz="2400" b="0" dirty="0">
                  <a:solidFill>
                    <a:schemeClr val="tx1"/>
                  </a:solidFill>
                </a:endParaRPr>
              </a:p>
              <a:p>
                <a14:m>
                  <m:oMath xmlns:m="http://schemas.openxmlformats.org/officeDocument/2006/math">
                    <m:r>
                      <a:rPr lang="en-US" altLang="ko-KR" sz="2400" b="0" i="1" smtClean="0">
                        <a:solidFill>
                          <a:schemeClr val="tx1"/>
                        </a:solidFill>
                        <a:latin typeface="Cambria Math" panose="02040503050406030204" pitchFamily="18" charset="0"/>
                      </a:rPr>
                      <m:t>          </m:t>
                    </m:r>
                    <m:r>
                      <a:rPr lang="en-US" altLang="ko-KR" sz="2400" i="1">
                        <a:solidFill>
                          <a:schemeClr val="tx1"/>
                        </a:solidFill>
                        <a:latin typeface="Cambria Math" panose="02040503050406030204" pitchFamily="18" charset="0"/>
                      </a:rPr>
                      <m:t>=</m:t>
                    </m:r>
                  </m:oMath>
                </a14:m>
                <a:r>
                  <a:rPr lang="ko-KR" altLang="en-US" sz="2400" dirty="0">
                    <a:solidFill>
                      <a:schemeClr val="tx1"/>
                    </a:solidFill>
                  </a:rPr>
                  <a:t> </a:t>
                </a:r>
                <a14:m>
                  <m:oMath xmlns:m="http://schemas.openxmlformats.org/officeDocument/2006/math">
                    <m:r>
                      <a:rPr lang="ko-KR" altLang="en-US" sz="2400" i="1">
                        <a:solidFill>
                          <a:schemeClr val="tx1"/>
                        </a:solidFill>
                        <a:latin typeface="Cambria Math" panose="02040503050406030204" pitchFamily="18" charset="0"/>
                      </a:rPr>
                      <m:t>𝜎</m:t>
                    </m:r>
                    <m:r>
                      <a:rPr lang="en-US" altLang="ko-KR" sz="2400" i="1" baseline="-25000">
                        <a:solidFill>
                          <a:schemeClr val="tx1"/>
                        </a:solidFill>
                        <a:latin typeface="Cambria Math" panose="02040503050406030204" pitchFamily="18" charset="0"/>
                      </a:rPr>
                      <m:t>𝑑</m:t>
                    </m:r>
                    <m:r>
                      <a:rPr lang="en-US" altLang="ko-KR" sz="2400" i="1">
                        <a:solidFill>
                          <a:schemeClr val="tx1"/>
                        </a:solidFill>
                        <a:latin typeface="Cambria Math" panose="02040503050406030204" pitchFamily="18" charset="0"/>
                      </a:rPr>
                      <m:t>𝐸</m:t>
                    </m:r>
                    <m:r>
                      <a:rPr lang="en-US" altLang="ko-KR" sz="2400" b="0" i="1" smtClean="0">
                        <a:solidFill>
                          <a:schemeClr val="tx1"/>
                        </a:solidFill>
                        <a:latin typeface="Cambria Math" panose="02040503050406030204" pitchFamily="18" charset="0"/>
                      </a:rPr>
                      <m:t>𝐸</m:t>
                    </m:r>
                  </m:oMath>
                </a14:m>
                <a:endParaRPr lang="en-US" altLang="ko-KR" sz="2400" b="0" dirty="0">
                  <a:solidFill>
                    <a:schemeClr val="tx1"/>
                  </a:solidFill>
                </a:endParaRPr>
              </a:p>
              <a:p>
                <a14:m>
                  <m:oMath xmlns:m="http://schemas.openxmlformats.org/officeDocument/2006/math">
                    <m:r>
                      <a:rPr lang="en-US" altLang="ko-KR" sz="2400" b="0" i="1" smtClean="0">
                        <a:solidFill>
                          <a:schemeClr val="tx1"/>
                        </a:solidFill>
                        <a:latin typeface="Cambria Math" panose="02040503050406030204" pitchFamily="18" charset="0"/>
                      </a:rPr>
                      <m:t>         </m:t>
                    </m:r>
                    <m:r>
                      <a:rPr lang="en-US" altLang="ko-KR" sz="2400" i="1">
                        <a:solidFill>
                          <a:schemeClr val="tx1"/>
                        </a:solidFill>
                        <a:latin typeface="Cambria Math" panose="02040503050406030204" pitchFamily="18" charset="0"/>
                      </a:rPr>
                      <m:t> =</m:t>
                    </m:r>
                    <m:sSup>
                      <m:sSupPr>
                        <m:ctrlPr>
                          <a:rPr lang="en-US" altLang="ko-KR" sz="2400" i="1" spc="10" smtClean="0">
                            <a:solidFill>
                              <a:srgbClr val="C00000"/>
                            </a:solidFill>
                            <a:latin typeface="Cambria Math" panose="02040503050406030204" pitchFamily="18" charset="0"/>
                            <a:cs typeface="Arial"/>
                          </a:rPr>
                        </m:ctrlPr>
                      </m:sSupPr>
                      <m:e>
                        <m:r>
                          <a:rPr lang="ko-KR" altLang="en-US" sz="2400" i="1" spc="10">
                            <a:solidFill>
                              <a:srgbClr val="C00000"/>
                            </a:solidFill>
                            <a:latin typeface="Cambria Math" panose="02040503050406030204" pitchFamily="18" charset="0"/>
                            <a:cs typeface="Arial"/>
                          </a:rPr>
                          <m:t>𝜔𝜀</m:t>
                        </m:r>
                        <m:r>
                          <a:rPr lang="en-US" altLang="ko-KR" sz="2400" i="1" spc="10" baseline="-25000">
                            <a:solidFill>
                              <a:srgbClr val="C00000"/>
                            </a:solidFill>
                            <a:latin typeface="Cambria Math" panose="02040503050406030204" pitchFamily="18" charset="0"/>
                            <a:cs typeface="Arial"/>
                          </a:rPr>
                          <m:t>0</m:t>
                        </m:r>
                        <m:r>
                          <a:rPr lang="ko-KR" altLang="en-US" sz="2400" i="1" spc="10">
                            <a:solidFill>
                              <a:srgbClr val="C00000"/>
                            </a:solidFill>
                            <a:latin typeface="Cambria Math" panose="02040503050406030204" pitchFamily="18" charset="0"/>
                            <a:cs typeface="Arial"/>
                          </a:rPr>
                          <m:t>𝜀</m:t>
                        </m:r>
                        <m:r>
                          <a:rPr lang="en-US" altLang="ko-KR" sz="2400" i="1" spc="10" baseline="-25000">
                            <a:solidFill>
                              <a:srgbClr val="C00000"/>
                            </a:solidFill>
                            <a:latin typeface="Cambria Math" panose="02040503050406030204" pitchFamily="18" charset="0"/>
                            <a:cs typeface="Arial"/>
                          </a:rPr>
                          <m:t>𝑟</m:t>
                        </m:r>
                      </m:e>
                      <m:sup>
                        <m:r>
                          <a:rPr lang="en-US" altLang="ko-KR" sz="2400" i="1" spc="10">
                            <a:solidFill>
                              <a:srgbClr val="C00000"/>
                            </a:solidFill>
                            <a:latin typeface="Cambria Math" panose="02040503050406030204" pitchFamily="18" charset="0"/>
                            <a:cs typeface="Arial"/>
                          </a:rPr>
                          <m:t>′′</m:t>
                        </m:r>
                      </m:sup>
                    </m:sSup>
                    <m:r>
                      <a:rPr lang="en-US" altLang="ko-KR" sz="2400" i="1">
                        <a:solidFill>
                          <a:srgbClr val="C00000"/>
                        </a:solidFill>
                        <a:latin typeface="Cambria Math" panose="02040503050406030204" pitchFamily="18" charset="0"/>
                      </a:rPr>
                      <m:t>𝐸</m:t>
                    </m:r>
                    <m:r>
                      <a:rPr lang="en-US" altLang="ko-KR" sz="2400" b="0" i="1" baseline="30000" smtClean="0">
                        <a:solidFill>
                          <a:srgbClr val="C00000"/>
                        </a:solidFill>
                        <a:latin typeface="Cambria Math" panose="02040503050406030204" pitchFamily="18" charset="0"/>
                      </a:rPr>
                      <m:t>2</m:t>
                    </m:r>
                  </m:oMath>
                </a14:m>
                <a:r>
                  <a:rPr lang="en-US" altLang="ko-KR" sz="2400" dirty="0">
                    <a:solidFill>
                      <a:srgbClr val="C00000"/>
                    </a:solidFill>
                  </a:rPr>
                  <a:t>   </a:t>
                </a:r>
                <a:endParaRPr lang="ko-KR" altLang="en-US" sz="2400" dirty="0">
                  <a:solidFill>
                    <a:schemeClr val="tx1"/>
                  </a:solidFill>
                </a:endParaRPr>
              </a:p>
            </p:txBody>
          </p:sp>
        </mc:Choice>
        <mc:Fallback xmlns="">
          <p:sp>
            <p:nvSpPr>
              <p:cNvPr id="16" name="직사각형 15"/>
              <p:cNvSpPr>
                <a:spLocks noRot="1" noChangeAspect="1" noMove="1" noResize="1" noEditPoints="1" noAdjustHandles="1" noChangeArrowheads="1" noChangeShapeType="1" noTextEdit="1"/>
              </p:cNvSpPr>
              <p:nvPr/>
            </p:nvSpPr>
            <p:spPr>
              <a:xfrm>
                <a:off x="445575" y="3476357"/>
                <a:ext cx="6486135" cy="1577098"/>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직사각형 7"/>
              <p:cNvSpPr/>
              <p:nvPr/>
            </p:nvSpPr>
            <p:spPr>
              <a:xfrm>
                <a:off x="937687" y="5316668"/>
                <a:ext cx="3368294" cy="830997"/>
              </a:xfrm>
              <a:prstGeom prst="rect">
                <a:avLst/>
              </a:prstGeom>
            </p:spPr>
            <p:txBody>
              <a:bodyPr wrap="none">
                <a:spAutoFit/>
              </a:bodyPr>
              <a:lstStyle/>
              <a:p>
                <a:pPr marL="342900" indent="-342900">
                  <a:buFont typeface="Wingdings" panose="05000000000000000000" pitchFamily="2" charset="2"/>
                  <a:buChar char="v"/>
                </a:pPr>
                <a14:m>
                  <m:oMath xmlns:m="http://schemas.openxmlformats.org/officeDocument/2006/math">
                    <m:r>
                      <a:rPr lang="ko-KR" altLang="en-US" sz="2400" b="0" i="1" spc="10" smtClean="0">
                        <a:solidFill>
                          <a:schemeClr val="tx1"/>
                        </a:solidFill>
                        <a:latin typeface="Cambria Math" panose="02040503050406030204" pitchFamily="18" charset="0"/>
                        <a:cs typeface="Arial"/>
                      </a:rPr>
                      <m:t>𝜔</m:t>
                    </m:r>
                  </m:oMath>
                </a14:m>
                <a:r>
                  <a:rPr lang="en-US" altLang="ko-KR" sz="2400" dirty="0">
                    <a:solidFill>
                      <a:schemeClr val="tx1"/>
                    </a:solidFill>
                  </a:rPr>
                  <a:t>: frequency</a:t>
                </a:r>
                <a:r>
                  <a:rPr lang="en-US" altLang="ko-KR" sz="2400" dirty="0">
                    <a:solidFill>
                      <a:schemeClr val="tx1"/>
                    </a:solidFill>
                    <a:ea typeface="Cambria Math" panose="02040503050406030204" pitchFamily="18" charset="0"/>
                  </a:rPr>
                  <a:t> </a:t>
                </a:r>
                <a14:m>
                  <m:oMath xmlns:m="http://schemas.openxmlformats.org/officeDocument/2006/math">
                    <m:r>
                      <a:rPr lang="en-US" altLang="ko-KR" sz="2400" b="0" i="1">
                        <a:solidFill>
                          <a:schemeClr val="tx1"/>
                        </a:solidFill>
                        <a:latin typeface="Cambria Math" panose="02040503050406030204" pitchFamily="18" charset="0"/>
                        <a:ea typeface="Cambria Math" panose="02040503050406030204" pitchFamily="18" charset="0"/>
                      </a:rPr>
                      <m:t>↑</m:t>
                    </m:r>
                  </m:oMath>
                </a14:m>
                <a:r>
                  <a:rPr lang="ko-KR" altLang="en-US" sz="2400" dirty="0">
                    <a:solidFill>
                      <a:schemeClr val="tx1"/>
                    </a:solidFill>
                  </a:rPr>
                  <a:t>  </a:t>
                </a:r>
                <a:r>
                  <a:rPr lang="en-US" altLang="ko-KR" sz="2400" dirty="0">
                    <a:solidFill>
                      <a:schemeClr val="tx1"/>
                    </a:solidFill>
                    <a:sym typeface="Wingdings" panose="05000000000000000000" pitchFamily="2" charset="2"/>
                  </a:rPr>
                  <a:t> </a:t>
                </a:r>
                <a:r>
                  <a:rPr lang="en-US" altLang="ko-KR" sz="2400" dirty="0">
                    <a:solidFill>
                      <a:schemeClr val="tx1"/>
                    </a:solidFill>
                  </a:rPr>
                  <a:t>q</a:t>
                </a:r>
                <a:r>
                  <a:rPr lang="en-US" altLang="ko-KR" sz="2400" dirty="0">
                    <a:solidFill>
                      <a:schemeClr val="tx1"/>
                    </a:solidFill>
                    <a:ea typeface="Cambria Math" panose="02040503050406030204" pitchFamily="18" charset="0"/>
                  </a:rPr>
                  <a:t> </a:t>
                </a:r>
                <a14:m>
                  <m:oMath xmlns:m="http://schemas.openxmlformats.org/officeDocument/2006/math">
                    <m:r>
                      <a:rPr lang="en-US" altLang="ko-KR" sz="2400" b="0" i="1">
                        <a:solidFill>
                          <a:schemeClr val="tx1"/>
                        </a:solidFill>
                        <a:latin typeface="Cambria Math" panose="02040503050406030204" pitchFamily="18" charset="0"/>
                        <a:ea typeface="Cambria Math" panose="02040503050406030204" pitchFamily="18" charset="0"/>
                      </a:rPr>
                      <m:t>↑</m:t>
                    </m:r>
                  </m:oMath>
                </a14:m>
                <a:endParaRPr lang="en-US" altLang="ko-KR" sz="2400" dirty="0">
                  <a:solidFill>
                    <a:schemeClr val="tx1"/>
                  </a:solidFill>
                </a:endParaRPr>
              </a:p>
              <a:p>
                <a:pPr marL="342900" indent="-342900">
                  <a:buFont typeface="Wingdings" panose="05000000000000000000" pitchFamily="2" charset="2"/>
                  <a:buChar char="v"/>
                </a:pPr>
                <a14:m>
                  <m:oMath xmlns:m="http://schemas.openxmlformats.org/officeDocument/2006/math">
                    <m:r>
                      <a:rPr lang="en-US" altLang="ko-KR" sz="2400" b="0" i="1" spc="10" smtClean="0">
                        <a:solidFill>
                          <a:schemeClr val="tx1"/>
                        </a:solidFill>
                        <a:latin typeface="Cambria Math" panose="02040503050406030204" pitchFamily="18" charset="0"/>
                        <a:cs typeface="Arial"/>
                      </a:rPr>
                      <m:t>𝐸</m:t>
                    </m:r>
                    <m:r>
                      <a:rPr lang="en-US" altLang="ko-KR" sz="2400" b="0" i="1" spc="10" smtClean="0">
                        <a:solidFill>
                          <a:schemeClr val="tx1"/>
                        </a:solidFill>
                        <a:latin typeface="Cambria Math" panose="02040503050406030204" pitchFamily="18" charset="0"/>
                        <a:cs typeface="Arial"/>
                      </a:rPr>
                      <m:t>(</m:t>
                    </m:r>
                    <m:r>
                      <a:rPr lang="en-US" altLang="ko-KR" sz="2400" b="0" i="1" spc="10" smtClean="0">
                        <a:solidFill>
                          <a:schemeClr val="tx1"/>
                        </a:solidFill>
                        <a:latin typeface="Cambria Math" panose="02040503050406030204" pitchFamily="18" charset="0"/>
                        <a:cs typeface="Arial"/>
                      </a:rPr>
                      <m:t>𝑉</m:t>
                    </m:r>
                    <m:r>
                      <a:rPr lang="en-US" altLang="ko-KR" sz="2400" b="0" i="1" spc="10" smtClean="0">
                        <a:solidFill>
                          <a:schemeClr val="tx1"/>
                        </a:solidFill>
                        <a:latin typeface="Cambria Math" panose="02040503050406030204" pitchFamily="18" charset="0"/>
                        <a:cs typeface="Arial"/>
                      </a:rPr>
                      <m:t>)</m:t>
                    </m:r>
                  </m:oMath>
                </a14:m>
                <a:r>
                  <a:rPr lang="en-US" altLang="ko-KR" sz="2400" dirty="0">
                    <a:solidFill>
                      <a:schemeClr val="tx1"/>
                    </a:solidFill>
                  </a:rPr>
                  <a:t>: voltage </a:t>
                </a:r>
                <a14:m>
                  <m:oMath xmlns:m="http://schemas.openxmlformats.org/officeDocument/2006/math">
                    <m:r>
                      <a:rPr lang="en-US" altLang="ko-KR" sz="2400" b="0" i="1">
                        <a:solidFill>
                          <a:schemeClr val="tx1"/>
                        </a:solidFill>
                        <a:latin typeface="Cambria Math" panose="02040503050406030204" pitchFamily="18" charset="0"/>
                        <a:ea typeface="Cambria Math" panose="02040503050406030204" pitchFamily="18" charset="0"/>
                      </a:rPr>
                      <m:t>↑</m:t>
                    </m:r>
                  </m:oMath>
                </a14:m>
                <a:r>
                  <a:rPr lang="ko-KR" altLang="en-US" sz="2400" dirty="0">
                    <a:solidFill>
                      <a:schemeClr val="tx1"/>
                    </a:solidFill>
                  </a:rPr>
                  <a:t>  </a:t>
                </a:r>
                <a:r>
                  <a:rPr lang="en-US" altLang="ko-KR" sz="2400" dirty="0">
                    <a:solidFill>
                      <a:schemeClr val="tx1"/>
                    </a:solidFill>
                    <a:sym typeface="Wingdings" panose="05000000000000000000" pitchFamily="2" charset="2"/>
                  </a:rPr>
                  <a:t> </a:t>
                </a:r>
                <a:r>
                  <a:rPr lang="en-US" altLang="ko-KR" sz="2400" dirty="0">
                    <a:solidFill>
                      <a:schemeClr val="tx1"/>
                    </a:solidFill>
                  </a:rPr>
                  <a:t>q</a:t>
                </a:r>
                <a:r>
                  <a:rPr lang="en-US" altLang="ko-KR" sz="2400" dirty="0">
                    <a:solidFill>
                      <a:schemeClr val="tx1"/>
                    </a:solidFill>
                    <a:ea typeface="Cambria Math" panose="02040503050406030204" pitchFamily="18" charset="0"/>
                  </a:rPr>
                  <a:t> </a:t>
                </a:r>
                <a14:m>
                  <m:oMath xmlns:m="http://schemas.openxmlformats.org/officeDocument/2006/math">
                    <m:r>
                      <a:rPr lang="en-US" altLang="ko-KR" sz="2400" b="0" i="1">
                        <a:solidFill>
                          <a:schemeClr val="tx1"/>
                        </a:solidFill>
                        <a:latin typeface="Cambria Math" panose="02040503050406030204" pitchFamily="18" charset="0"/>
                        <a:ea typeface="Cambria Math" panose="02040503050406030204" pitchFamily="18" charset="0"/>
                      </a:rPr>
                      <m:t>↑</m:t>
                    </m:r>
                  </m:oMath>
                </a14:m>
                <a:endParaRPr lang="ko-KR" altLang="en-US" sz="2400" dirty="0">
                  <a:solidFill>
                    <a:schemeClr val="tx1"/>
                  </a:solidFill>
                </a:endParaRPr>
              </a:p>
            </p:txBody>
          </p:sp>
        </mc:Choice>
        <mc:Fallback xmlns="">
          <p:sp>
            <p:nvSpPr>
              <p:cNvPr id="8" name="직사각형 7"/>
              <p:cNvSpPr>
                <a:spLocks noRot="1" noChangeAspect="1" noMove="1" noResize="1" noEditPoints="1" noAdjustHandles="1" noChangeArrowheads="1" noChangeShapeType="1" noTextEdit="1"/>
              </p:cNvSpPr>
              <p:nvPr/>
            </p:nvSpPr>
            <p:spPr>
              <a:xfrm>
                <a:off x="937687" y="5316668"/>
                <a:ext cx="3368294" cy="830997"/>
              </a:xfrm>
              <a:prstGeom prst="rect">
                <a:avLst/>
              </a:prstGeom>
              <a:blipFill>
                <a:blip r:embed="rId5"/>
                <a:stretch>
                  <a:fillRect l="-2536" t="-6618" b="-1617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직사각형 8"/>
              <p:cNvSpPr/>
              <p:nvPr/>
            </p:nvSpPr>
            <p:spPr>
              <a:xfrm>
                <a:off x="7153943" y="3275468"/>
                <a:ext cx="1743848" cy="989438"/>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14:m>
                  <m:oMath xmlns:m="http://schemas.openxmlformats.org/officeDocument/2006/math">
                    <m:r>
                      <a:rPr lang="ko-KR" altLang="en-US" sz="2000" i="1">
                        <a:solidFill>
                          <a:schemeClr val="tx1"/>
                        </a:solidFill>
                        <a:latin typeface="Cambria Math" panose="02040503050406030204" pitchFamily="18" charset="0"/>
                      </a:rPr>
                      <m:t>𝜎</m:t>
                    </m:r>
                    <m:r>
                      <a:rPr lang="en-US" altLang="ko-KR" sz="2000" i="1" baseline="-25000">
                        <a:solidFill>
                          <a:schemeClr val="tx1"/>
                        </a:solidFill>
                        <a:latin typeface="Cambria Math" panose="02040503050406030204" pitchFamily="18" charset="0"/>
                      </a:rPr>
                      <m:t>𝑑</m:t>
                    </m:r>
                    <m:r>
                      <a:rPr lang="en-US" altLang="ko-KR" sz="2000" spc="10">
                        <a:solidFill>
                          <a:schemeClr val="tx1"/>
                        </a:solidFill>
                        <a:latin typeface="Cambria Math" panose="02040503050406030204" pitchFamily="18" charset="0"/>
                        <a:cs typeface="Arial"/>
                      </a:rPr>
                      <m:t>=</m:t>
                    </m:r>
                    <m:f>
                      <m:fPr>
                        <m:ctrlPr>
                          <a:rPr lang="en-US" altLang="ko-KR" sz="2000" i="1" spc="10">
                            <a:solidFill>
                              <a:schemeClr val="tx1"/>
                            </a:solidFill>
                            <a:latin typeface="Cambria Math" panose="02040503050406030204" pitchFamily="18" charset="0"/>
                            <a:cs typeface="Arial"/>
                          </a:rPr>
                        </m:ctrlPr>
                      </m:fPr>
                      <m:num>
                        <m:r>
                          <a:rPr lang="en-US" altLang="ko-KR" sz="2000" i="1" spc="10">
                            <a:solidFill>
                              <a:schemeClr val="tx1"/>
                            </a:solidFill>
                            <a:latin typeface="Cambria Math" panose="02040503050406030204" pitchFamily="18" charset="0"/>
                            <a:cs typeface="Arial"/>
                          </a:rPr>
                          <m:t>𝐽</m:t>
                        </m:r>
                      </m:num>
                      <m:den>
                        <m:r>
                          <m:rPr>
                            <m:sty m:val="p"/>
                          </m:rPr>
                          <a:rPr lang="en-US" altLang="ko-KR" sz="2000" spc="10">
                            <a:solidFill>
                              <a:schemeClr val="tx1"/>
                            </a:solidFill>
                            <a:latin typeface="Cambria Math" panose="02040503050406030204" pitchFamily="18" charset="0"/>
                            <a:cs typeface="Arial"/>
                          </a:rPr>
                          <m:t>E</m:t>
                        </m:r>
                      </m:den>
                    </m:f>
                  </m:oMath>
                </a14:m>
                <a:endParaRPr lang="ko-KR" altLang="en-US" sz="2000" dirty="0">
                  <a:solidFill>
                    <a:schemeClr val="tx1"/>
                  </a:solidFill>
                </a:endParaRPr>
              </a:p>
              <a:p>
                <a:pPr>
                  <a:lnSpc>
                    <a:spcPct val="150000"/>
                  </a:lnSpc>
                </a:pPr>
                <a14:m>
                  <m:oMath xmlns:m="http://schemas.openxmlformats.org/officeDocument/2006/math">
                    <m:r>
                      <a:rPr lang="en-US" altLang="ko-KR" sz="2000" b="0" i="1" smtClean="0">
                        <a:solidFill>
                          <a:schemeClr val="tx1"/>
                        </a:solidFill>
                        <a:latin typeface="Cambria Math" panose="02040503050406030204" pitchFamily="18" charset="0"/>
                      </a:rPr>
                      <m:t>→</m:t>
                    </m:r>
                    <m:r>
                      <a:rPr lang="ko-KR" altLang="en-US" sz="2000" i="1">
                        <a:solidFill>
                          <a:schemeClr val="tx1"/>
                        </a:solidFill>
                        <a:latin typeface="Cambria Math" panose="02040503050406030204" pitchFamily="18" charset="0"/>
                      </a:rPr>
                      <m:t>𝜎</m:t>
                    </m:r>
                    <m:r>
                      <a:rPr lang="en-US" altLang="ko-KR" sz="2000" i="1" baseline="-25000">
                        <a:solidFill>
                          <a:schemeClr val="tx1"/>
                        </a:solidFill>
                        <a:latin typeface="Cambria Math" panose="02040503050406030204" pitchFamily="18" charset="0"/>
                      </a:rPr>
                      <m:t>𝑑</m:t>
                    </m:r>
                    <m:r>
                      <a:rPr lang="en-US" altLang="ko-KR" sz="2000" i="1">
                        <a:solidFill>
                          <a:schemeClr val="tx1"/>
                        </a:solidFill>
                        <a:latin typeface="Cambria Math" panose="02040503050406030204" pitchFamily="18" charset="0"/>
                      </a:rPr>
                      <m:t>𝐸</m:t>
                    </m:r>
                    <m:r>
                      <a:rPr lang="en-US" altLang="ko-KR" sz="2000" spc="10">
                        <a:solidFill>
                          <a:schemeClr val="tx1"/>
                        </a:solidFill>
                        <a:latin typeface="Cambria Math" panose="02040503050406030204" pitchFamily="18" charset="0"/>
                        <a:cs typeface="Arial"/>
                      </a:rPr>
                      <m:t>=</m:t>
                    </m:r>
                    <m:r>
                      <m:rPr>
                        <m:sty m:val="p"/>
                      </m:rPr>
                      <a:rPr lang="en-US" altLang="ko-KR" sz="2000" spc="10">
                        <a:solidFill>
                          <a:schemeClr val="tx1"/>
                        </a:solidFill>
                        <a:latin typeface="Cambria Math" panose="02040503050406030204" pitchFamily="18" charset="0"/>
                        <a:cs typeface="Arial"/>
                      </a:rPr>
                      <m:t>J</m:t>
                    </m:r>
                  </m:oMath>
                </a14:m>
                <a:r>
                  <a:rPr lang="en-US" altLang="ko-KR" sz="2000" dirty="0">
                    <a:solidFill>
                      <a:schemeClr val="tx1"/>
                    </a:solidFill>
                  </a:rPr>
                  <a:t>  </a:t>
                </a:r>
                <a:endParaRPr lang="ko-KR" altLang="en-US" sz="2000" dirty="0">
                  <a:solidFill>
                    <a:schemeClr val="tx1"/>
                  </a:solidFill>
                </a:endParaRPr>
              </a:p>
            </p:txBody>
          </p:sp>
        </mc:Choice>
        <mc:Fallback xmlns="">
          <p:sp>
            <p:nvSpPr>
              <p:cNvPr id="9" name="직사각형 8"/>
              <p:cNvSpPr>
                <a:spLocks noRot="1" noChangeAspect="1" noMove="1" noResize="1" noEditPoints="1" noAdjustHandles="1" noChangeArrowheads="1" noChangeShapeType="1" noTextEdit="1"/>
              </p:cNvSpPr>
              <p:nvPr/>
            </p:nvSpPr>
            <p:spPr>
              <a:xfrm>
                <a:off x="7153943" y="3275468"/>
                <a:ext cx="1743848" cy="989438"/>
              </a:xfrm>
              <a:prstGeom prst="rect">
                <a:avLst/>
              </a:prstGeom>
              <a:blipFill rotWithShape="0">
                <a:blip r:embed="rId6"/>
                <a:stretch>
                  <a:fillRect l="-3147"/>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115</a:t>
            </a:fld>
            <a:endParaRPr lang="ko-KR" altLang="en-US"/>
          </a:p>
        </p:txBody>
      </p:sp>
    </p:spTree>
    <p:extLst>
      <p:ext uri="{BB962C8B-B14F-4D97-AF65-F5344CB8AC3E}">
        <p14:creationId xmlns:p14="http://schemas.microsoft.com/office/powerpoint/2010/main" val="29188981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ê´ë ¨ ì´ë¯¸ì§"/>
          <p:cNvPicPr>
            <a:picLocks noChangeAspect="1" noChangeArrowheads="1"/>
          </p:cNvPicPr>
          <p:nvPr/>
        </p:nvPicPr>
        <p:blipFill rotWithShape="1">
          <a:blip r:embed="rId2">
            <a:extLst>
              <a:ext uri="{28A0092B-C50C-407E-A947-70E740481C1C}">
                <a14:useLocalDpi xmlns:a14="http://schemas.microsoft.com/office/drawing/2010/main" val="0"/>
              </a:ext>
            </a:extLst>
          </a:blip>
          <a:srcRect t="15073"/>
          <a:stretch/>
        </p:blipFill>
        <p:spPr bwMode="auto">
          <a:xfrm>
            <a:off x="300833" y="900950"/>
            <a:ext cx="8397724" cy="5348969"/>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8796191" cy="523220"/>
          </a:xfrm>
          <a:prstGeom prst="rect">
            <a:avLst/>
          </a:prstGeom>
        </p:spPr>
        <p:txBody>
          <a:bodyPr wrap="none">
            <a:spAutoFit/>
          </a:bodyPr>
          <a:lstStyle/>
          <a:p>
            <a:r>
              <a:rPr lang="en-US" altLang="ko-KR" sz="2800" b="1" dirty="0"/>
              <a:t>Effect of Alternating Field on the Behavior of a Dielectrics</a:t>
            </a:r>
          </a:p>
        </p:txBody>
      </p:sp>
      <mc:AlternateContent xmlns:mc="http://schemas.openxmlformats.org/markup-compatibility/2006" xmlns:a14="http://schemas.microsoft.com/office/drawing/2010/main">
        <mc:Choice Requires="a14">
          <p:sp>
            <p:nvSpPr>
              <p:cNvPr id="2" name="TextBox 1"/>
              <p:cNvSpPr txBox="1"/>
              <p:nvPr/>
            </p:nvSpPr>
            <p:spPr>
              <a:xfrm>
                <a:off x="6839673" y="2082303"/>
                <a:ext cx="1563505" cy="559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rPr>
                        <m:t>𝑅</m:t>
                      </m:r>
                      <m:r>
                        <a:rPr lang="en-US" altLang="ko-KR" sz="1600" b="0" i="1" baseline="-25000" smtClean="0">
                          <a:solidFill>
                            <a:schemeClr val="tx1"/>
                          </a:solidFill>
                          <a:latin typeface="Cambria Math" panose="02040503050406030204" pitchFamily="18" charset="0"/>
                        </a:rPr>
                        <m:t>𝑃</m:t>
                      </m:r>
                      <m:r>
                        <a:rPr lang="en-US" altLang="ko-KR" sz="1600" b="0" i="1" smtClean="0">
                          <a:solidFill>
                            <a:schemeClr val="tx1"/>
                          </a:solidFill>
                          <a:latin typeface="Cambria Math" panose="02040503050406030204" pitchFamily="18" charset="0"/>
                        </a:rPr>
                        <m:t>=</m:t>
                      </m:r>
                      <m:r>
                        <a:rPr lang="ko-KR" altLang="en-US" sz="1600" b="0" i="1" smtClean="0">
                          <a:solidFill>
                            <a:schemeClr val="tx1"/>
                          </a:solidFill>
                          <a:latin typeface="Cambria Math" panose="02040503050406030204" pitchFamily="18" charset="0"/>
                        </a:rPr>
                        <m:t>𝜌</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𝑑</m:t>
                          </m:r>
                        </m:num>
                        <m:den>
                          <m:r>
                            <a:rPr lang="en-US" altLang="ko-KR" sz="1600" b="0" i="1" smtClean="0">
                              <a:solidFill>
                                <a:schemeClr val="tx1"/>
                              </a:solidFill>
                              <a:latin typeface="Cambria Math" panose="02040503050406030204" pitchFamily="18" charset="0"/>
                            </a:rPr>
                            <m:t>𝐴</m:t>
                          </m:r>
                        </m:den>
                      </m:f>
                      <m:r>
                        <a:rPr lang="en-US" altLang="ko-KR" sz="1600" b="0" i="1" smtClean="0">
                          <a:solidFill>
                            <a:schemeClr val="tx1"/>
                          </a:solidFill>
                          <a:latin typeface="Cambria Math" panose="02040503050406030204" pitchFamily="18" charset="0"/>
                        </a:rPr>
                        <m:t>=</m:t>
                      </m:r>
                      <m:f>
                        <m:fPr>
                          <m:ctrlPr>
                            <a:rPr lang="en-US" altLang="ko-KR" sz="1600" i="1">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1</m:t>
                          </m:r>
                        </m:num>
                        <m:den>
                          <m:r>
                            <a:rPr lang="ko-KR" altLang="en-US" sz="1600" i="1" smtClean="0">
                              <a:solidFill>
                                <a:schemeClr val="tx1"/>
                              </a:solidFill>
                              <a:latin typeface="Cambria Math" panose="02040503050406030204" pitchFamily="18" charset="0"/>
                            </a:rPr>
                            <m:t>𝜎</m:t>
                          </m:r>
                        </m:den>
                      </m:f>
                      <m:f>
                        <m:fPr>
                          <m:ctrlPr>
                            <a:rPr lang="en-US" altLang="ko-KR" sz="1600" i="1">
                              <a:solidFill>
                                <a:schemeClr val="tx1"/>
                              </a:solidFill>
                              <a:latin typeface="Cambria Math" panose="02040503050406030204" pitchFamily="18" charset="0"/>
                            </a:rPr>
                          </m:ctrlPr>
                        </m:fPr>
                        <m:num>
                          <m:r>
                            <a:rPr lang="en-US" altLang="ko-KR" sz="1600" i="1">
                              <a:solidFill>
                                <a:schemeClr val="tx1"/>
                              </a:solidFill>
                              <a:latin typeface="Cambria Math" panose="02040503050406030204" pitchFamily="18" charset="0"/>
                            </a:rPr>
                            <m:t>𝑑</m:t>
                          </m:r>
                        </m:num>
                        <m:den>
                          <m:r>
                            <a:rPr lang="en-US" altLang="ko-KR" sz="1600" i="1">
                              <a:solidFill>
                                <a:schemeClr val="tx1"/>
                              </a:solidFill>
                              <a:latin typeface="Cambria Math" panose="02040503050406030204" pitchFamily="18" charset="0"/>
                            </a:rPr>
                            <m:t>𝐴</m:t>
                          </m:r>
                        </m:den>
                      </m:f>
                    </m:oMath>
                  </m:oMathPara>
                </a14:m>
                <a:endParaRPr lang="ko-KR" altLang="en-US" sz="160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839673" y="2082303"/>
                <a:ext cx="1563505" cy="559833"/>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839673" y="2958060"/>
                <a:ext cx="1208344" cy="5549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1600" b="0" i="1" smtClean="0">
                          <a:solidFill>
                            <a:schemeClr val="tx1"/>
                          </a:solidFill>
                          <a:latin typeface="Cambria Math" panose="02040503050406030204" pitchFamily="18" charset="0"/>
                        </a:rPr>
                        <m:t>𝐶</m:t>
                      </m:r>
                      <m:r>
                        <a:rPr lang="en-US" altLang="ko-KR" sz="1600" b="0" i="1" baseline="-25000" smtClean="0">
                          <a:solidFill>
                            <a:schemeClr val="tx1"/>
                          </a:solidFill>
                          <a:latin typeface="Cambria Math" panose="02040503050406030204" pitchFamily="18" charset="0"/>
                        </a:rPr>
                        <m:t>𝑃</m:t>
                      </m:r>
                      <m:r>
                        <a:rPr lang="en-US" altLang="ko-KR" sz="1600" b="0" i="1" smtClean="0">
                          <a:solidFill>
                            <a:schemeClr val="tx1"/>
                          </a:solidFill>
                          <a:latin typeface="Cambria Math" panose="02040503050406030204" pitchFamily="18" charset="0"/>
                        </a:rPr>
                        <m:t>=</m:t>
                      </m:r>
                      <m:r>
                        <a:rPr lang="ko-KR" altLang="en-US" sz="1600" b="0" i="1" smtClean="0">
                          <a:solidFill>
                            <a:schemeClr val="tx1"/>
                          </a:solidFill>
                          <a:latin typeface="Cambria Math" panose="02040503050406030204" pitchFamily="18" charset="0"/>
                        </a:rPr>
                        <m:t>𝜀</m:t>
                      </m:r>
                      <m:r>
                        <a:rPr lang="en-US" altLang="ko-KR" sz="1600" b="0" i="1" baseline="-25000" smtClean="0">
                          <a:solidFill>
                            <a:schemeClr val="tx1"/>
                          </a:solidFill>
                          <a:latin typeface="Cambria Math" panose="02040503050406030204" pitchFamily="18" charset="0"/>
                        </a:rPr>
                        <m:t>0</m:t>
                      </m:r>
                      <m:r>
                        <a:rPr lang="ko-KR" altLang="en-US" sz="1600" i="1">
                          <a:solidFill>
                            <a:schemeClr val="tx1"/>
                          </a:solidFill>
                          <a:latin typeface="Cambria Math" panose="02040503050406030204" pitchFamily="18" charset="0"/>
                        </a:rPr>
                        <m:t>𝜀</m:t>
                      </m:r>
                      <m:r>
                        <a:rPr lang="en-US" altLang="ko-KR" sz="1600" b="0" i="1" baseline="-25000" smtClean="0">
                          <a:solidFill>
                            <a:schemeClr val="tx1"/>
                          </a:solidFill>
                          <a:latin typeface="Cambria Math" panose="02040503050406030204" pitchFamily="18" charset="0"/>
                        </a:rPr>
                        <m:t>𝑟</m:t>
                      </m:r>
                      <m:f>
                        <m:fPr>
                          <m:ctrlPr>
                            <a:rPr lang="en-US" altLang="ko-KR" sz="1600" b="0" i="1" smtClean="0">
                              <a:solidFill>
                                <a:schemeClr val="tx1"/>
                              </a:solidFill>
                              <a:latin typeface="Cambria Math" panose="02040503050406030204" pitchFamily="18" charset="0"/>
                            </a:rPr>
                          </m:ctrlPr>
                        </m:fPr>
                        <m:num>
                          <m:r>
                            <a:rPr lang="en-US" altLang="ko-KR" sz="1600" b="0" i="1" smtClean="0">
                              <a:solidFill>
                                <a:schemeClr val="tx1"/>
                              </a:solidFill>
                              <a:latin typeface="Cambria Math" panose="02040503050406030204" pitchFamily="18" charset="0"/>
                            </a:rPr>
                            <m:t>𝐴</m:t>
                          </m:r>
                        </m:num>
                        <m:den>
                          <m:r>
                            <a:rPr lang="en-US" altLang="ko-KR" sz="1600" b="0" i="1" smtClean="0">
                              <a:solidFill>
                                <a:schemeClr val="tx1"/>
                              </a:solidFill>
                              <a:latin typeface="Cambria Math" panose="02040503050406030204" pitchFamily="18" charset="0"/>
                            </a:rPr>
                            <m:t>𝑑</m:t>
                          </m:r>
                        </m:den>
                      </m:f>
                    </m:oMath>
                  </m:oMathPara>
                </a14:m>
                <a:endParaRPr lang="ko-KR" altLang="en-US" sz="1600" dirty="0">
                  <a:solidFill>
                    <a:schemeClr val="tx1"/>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839673" y="2958060"/>
                <a:ext cx="1208344" cy="554960"/>
              </a:xfrm>
              <a:prstGeom prst="rect">
                <a:avLst/>
              </a:prstGeom>
              <a:blipFill rotWithShape="0">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직사각형 2"/>
              <p:cNvSpPr/>
              <p:nvPr/>
            </p:nvSpPr>
            <p:spPr>
              <a:xfrm>
                <a:off x="6839673" y="3486316"/>
                <a:ext cx="2030334" cy="338554"/>
              </a:xfrm>
              <a:prstGeom prst="rect">
                <a:avLst/>
              </a:prstGeom>
            </p:spPr>
            <p:txBody>
              <a:bodyPr wrap="square">
                <a:spAutoFit/>
              </a:bodyPr>
              <a:lstStyle/>
              <a:p>
                <a14:m>
                  <m:oMath xmlns:m="http://schemas.openxmlformats.org/officeDocument/2006/math">
                    <m:r>
                      <a:rPr lang="en-US" altLang="ko-KR" sz="1600" b="0" i="1" smtClean="0">
                        <a:solidFill>
                          <a:schemeClr val="tx1"/>
                        </a:solidFill>
                        <a:latin typeface="Cambria Math" panose="02040503050406030204" pitchFamily="18" charset="0"/>
                      </a:rPr>
                      <m:t>𝑊</m:t>
                    </m:r>
                    <m:r>
                      <a:rPr lang="en-US" altLang="ko-KR" sz="1600" b="0" i="1" baseline="-25000" smtClean="0">
                        <a:solidFill>
                          <a:schemeClr val="tx1"/>
                        </a:solidFill>
                        <a:latin typeface="Cambria Math" panose="02040503050406030204" pitchFamily="18" charset="0"/>
                      </a:rPr>
                      <m:t>𝑣𝑜𝑙</m:t>
                    </m:r>
                    <m:r>
                      <a:rPr lang="en-US" altLang="ko-KR" sz="1600" b="0" i="1" smtClean="0">
                        <a:solidFill>
                          <a:schemeClr val="tx1"/>
                        </a:solidFill>
                        <a:latin typeface="Cambria Math" panose="02040503050406030204" pitchFamily="18" charset="0"/>
                      </a:rPr>
                      <m:t>=</m:t>
                    </m:r>
                    <m:r>
                      <a:rPr lang="en-US" altLang="ko-KR" sz="1600" i="1">
                        <a:solidFill>
                          <a:schemeClr val="tx1"/>
                        </a:solidFill>
                        <a:latin typeface="Cambria Math" panose="02040503050406030204" pitchFamily="18" charset="0"/>
                      </a:rPr>
                      <m:t>𝑞</m:t>
                    </m:r>
                    <m:r>
                      <a:rPr lang="en-US" altLang="ko-KR" sz="1600" i="1">
                        <a:solidFill>
                          <a:schemeClr val="tx1"/>
                        </a:solidFill>
                        <a:latin typeface="Cambria Math" panose="02040503050406030204" pitchFamily="18" charset="0"/>
                      </a:rPr>
                      <m:t>=</m:t>
                    </m:r>
                    <m:sSup>
                      <m:sSupPr>
                        <m:ctrlPr>
                          <a:rPr lang="en-US" altLang="ko-KR" sz="1600" i="1" spc="10">
                            <a:solidFill>
                              <a:schemeClr val="tx1"/>
                            </a:solidFill>
                            <a:latin typeface="Cambria Math" panose="02040503050406030204" pitchFamily="18" charset="0"/>
                            <a:cs typeface="Arial"/>
                          </a:rPr>
                        </m:ctrlPr>
                      </m:sSupPr>
                      <m:e>
                        <m:r>
                          <a:rPr lang="ko-KR" altLang="en-US" sz="1600" i="1" spc="10">
                            <a:solidFill>
                              <a:schemeClr val="tx1"/>
                            </a:solidFill>
                            <a:latin typeface="Cambria Math" panose="02040503050406030204" pitchFamily="18" charset="0"/>
                            <a:cs typeface="Arial"/>
                          </a:rPr>
                          <m:t>𝜔𝜀</m:t>
                        </m:r>
                        <m:r>
                          <a:rPr lang="en-US" altLang="ko-KR" sz="1600" i="1" spc="10" baseline="-25000">
                            <a:solidFill>
                              <a:schemeClr val="tx1"/>
                            </a:solidFill>
                            <a:latin typeface="Cambria Math" panose="02040503050406030204" pitchFamily="18" charset="0"/>
                            <a:cs typeface="Arial"/>
                          </a:rPr>
                          <m:t>0</m:t>
                        </m:r>
                        <m:r>
                          <a:rPr lang="ko-KR" altLang="en-US" sz="1600" i="1" spc="10">
                            <a:solidFill>
                              <a:schemeClr val="tx1"/>
                            </a:solidFill>
                            <a:latin typeface="Cambria Math" panose="02040503050406030204" pitchFamily="18" charset="0"/>
                            <a:cs typeface="Arial"/>
                          </a:rPr>
                          <m:t>𝜀</m:t>
                        </m:r>
                        <m:r>
                          <a:rPr lang="en-US" altLang="ko-KR" sz="1600" i="1" spc="10" baseline="-25000">
                            <a:solidFill>
                              <a:schemeClr val="tx1"/>
                            </a:solidFill>
                            <a:latin typeface="Cambria Math" panose="02040503050406030204" pitchFamily="18" charset="0"/>
                            <a:cs typeface="Arial"/>
                          </a:rPr>
                          <m:t>𝑟</m:t>
                        </m:r>
                      </m:e>
                      <m:sup>
                        <m:r>
                          <a:rPr lang="en-US" altLang="ko-KR" sz="1600" i="1" spc="10">
                            <a:solidFill>
                              <a:schemeClr val="tx1"/>
                            </a:solidFill>
                            <a:latin typeface="Cambria Math" panose="02040503050406030204" pitchFamily="18" charset="0"/>
                            <a:cs typeface="Arial"/>
                          </a:rPr>
                          <m:t>′′</m:t>
                        </m:r>
                      </m:sup>
                    </m:sSup>
                    <m:r>
                      <a:rPr lang="en-US" altLang="ko-KR" sz="1600" i="1">
                        <a:solidFill>
                          <a:schemeClr val="tx1"/>
                        </a:solidFill>
                        <a:latin typeface="Cambria Math" panose="02040503050406030204" pitchFamily="18" charset="0"/>
                      </a:rPr>
                      <m:t>𝐸</m:t>
                    </m:r>
                    <m:r>
                      <a:rPr lang="en-US" altLang="ko-KR" sz="1600" i="1" baseline="30000">
                        <a:solidFill>
                          <a:schemeClr val="tx1"/>
                        </a:solidFill>
                        <a:latin typeface="Cambria Math" panose="02040503050406030204" pitchFamily="18" charset="0"/>
                      </a:rPr>
                      <m:t>2</m:t>
                    </m:r>
                  </m:oMath>
                </a14:m>
                <a:r>
                  <a:rPr lang="en-US" altLang="ko-KR" sz="1600" dirty="0">
                    <a:solidFill>
                      <a:schemeClr val="tx1"/>
                    </a:solidFill>
                  </a:rPr>
                  <a:t>   </a:t>
                </a:r>
                <a:endParaRPr lang="ko-KR" altLang="en-US" sz="1600" dirty="0">
                  <a:solidFill>
                    <a:schemeClr val="tx1"/>
                  </a:solidFill>
                </a:endParaRPr>
              </a:p>
            </p:txBody>
          </p:sp>
        </mc:Choice>
        <mc:Fallback xmlns="">
          <p:sp>
            <p:nvSpPr>
              <p:cNvPr id="3" name="직사각형 2"/>
              <p:cNvSpPr>
                <a:spLocks noRot="1" noChangeAspect="1" noMove="1" noResize="1" noEditPoints="1" noAdjustHandles="1" noChangeArrowheads="1" noChangeShapeType="1" noTextEdit="1"/>
              </p:cNvSpPr>
              <p:nvPr/>
            </p:nvSpPr>
            <p:spPr>
              <a:xfrm>
                <a:off x="6839673" y="3486316"/>
                <a:ext cx="2030334" cy="338554"/>
              </a:xfrm>
              <a:prstGeom prst="rect">
                <a:avLst/>
              </a:prstGeom>
              <a:blipFill rotWithShape="0">
                <a:blip r:embed="rId5"/>
                <a:stretch>
                  <a:fillRect b="-36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직사각형 9"/>
              <p:cNvSpPr/>
              <p:nvPr/>
            </p:nvSpPr>
            <p:spPr>
              <a:xfrm>
                <a:off x="6839673" y="3798164"/>
                <a:ext cx="2565400" cy="3385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altLang="ko-KR" sz="1600" i="1" spc="10" smtClean="0">
                              <a:solidFill>
                                <a:schemeClr val="tx1"/>
                              </a:solidFill>
                              <a:latin typeface="Cambria Math" panose="02040503050406030204" pitchFamily="18" charset="0"/>
                              <a:cs typeface="Arial"/>
                            </a:rPr>
                          </m:ctrlPr>
                        </m:sSupPr>
                        <m:e>
                          <m:r>
                            <a:rPr lang="ko-KR" altLang="en-US" sz="1600" i="1" spc="10">
                              <a:solidFill>
                                <a:schemeClr val="tx1"/>
                              </a:solidFill>
                              <a:latin typeface="Cambria Math" panose="02040503050406030204" pitchFamily="18" charset="0"/>
                              <a:cs typeface="Arial"/>
                            </a:rPr>
                            <m:t>𝜀</m:t>
                          </m:r>
                          <m:r>
                            <a:rPr lang="en-US" altLang="ko-KR" sz="1600" i="1" spc="10" baseline="-25000">
                              <a:solidFill>
                                <a:schemeClr val="tx1"/>
                              </a:solidFill>
                              <a:latin typeface="Cambria Math" panose="02040503050406030204" pitchFamily="18" charset="0"/>
                              <a:cs typeface="Arial"/>
                            </a:rPr>
                            <m:t>𝑟</m:t>
                          </m:r>
                        </m:e>
                        <m:sup>
                          <m:r>
                            <a:rPr lang="en-US" altLang="ko-KR" sz="1600" i="1" spc="10">
                              <a:solidFill>
                                <a:schemeClr val="tx1"/>
                              </a:solidFill>
                              <a:latin typeface="Cambria Math" panose="02040503050406030204" pitchFamily="18" charset="0"/>
                              <a:cs typeface="Arial"/>
                            </a:rPr>
                            <m:t>′</m:t>
                          </m:r>
                        </m:sup>
                      </m:sSup>
                      <m:r>
                        <a:rPr lang="en-US" altLang="ko-KR" sz="1600" b="0" i="1" smtClean="0">
                          <a:solidFill>
                            <a:schemeClr val="tx1"/>
                          </a:solidFill>
                          <a:latin typeface="Cambria Math" panose="02040503050406030204" pitchFamily="18" charset="0"/>
                        </a:rPr>
                        <m:t>𝑡𝑎𝑛</m:t>
                      </m:r>
                      <m:r>
                        <a:rPr lang="ko-KR" altLang="en-US" sz="1600" b="0" i="1" smtClean="0">
                          <a:solidFill>
                            <a:schemeClr val="tx1"/>
                          </a:solidFill>
                          <a:latin typeface="Cambria Math" panose="02040503050406030204" pitchFamily="18" charset="0"/>
                        </a:rPr>
                        <m:t>𝛿</m:t>
                      </m:r>
                      <m:r>
                        <a:rPr lang="en-US" altLang="ko-KR" sz="1600" b="0" i="1" smtClean="0">
                          <a:solidFill>
                            <a:schemeClr val="tx1"/>
                          </a:solidFill>
                          <a:latin typeface="Cambria Math" panose="02040503050406030204" pitchFamily="18" charset="0"/>
                        </a:rPr>
                        <m:t>=</m:t>
                      </m:r>
                      <m:sSup>
                        <m:sSupPr>
                          <m:ctrlPr>
                            <a:rPr lang="en-US" altLang="ko-KR" sz="1600" i="1" spc="10">
                              <a:solidFill>
                                <a:schemeClr val="tx1"/>
                              </a:solidFill>
                              <a:latin typeface="Cambria Math" panose="02040503050406030204" pitchFamily="18" charset="0"/>
                              <a:cs typeface="Arial"/>
                            </a:rPr>
                          </m:ctrlPr>
                        </m:sSupPr>
                        <m:e>
                          <m:r>
                            <a:rPr lang="ko-KR" altLang="en-US" sz="1600" i="1" spc="10">
                              <a:solidFill>
                                <a:schemeClr val="tx1"/>
                              </a:solidFill>
                              <a:latin typeface="Cambria Math" panose="02040503050406030204" pitchFamily="18" charset="0"/>
                              <a:cs typeface="Arial"/>
                            </a:rPr>
                            <m:t>𝜀</m:t>
                          </m:r>
                          <m:r>
                            <a:rPr lang="en-US" altLang="ko-KR" sz="1600" i="1" spc="10" baseline="-25000">
                              <a:solidFill>
                                <a:schemeClr val="tx1"/>
                              </a:solidFill>
                              <a:latin typeface="Cambria Math" panose="02040503050406030204" pitchFamily="18" charset="0"/>
                              <a:cs typeface="Arial"/>
                            </a:rPr>
                            <m:t>𝑟</m:t>
                          </m:r>
                        </m:e>
                        <m:sup>
                          <m:r>
                            <a:rPr lang="en-US" altLang="ko-KR" sz="1600" i="1" spc="10">
                              <a:solidFill>
                                <a:schemeClr val="tx1"/>
                              </a:solidFill>
                              <a:latin typeface="Cambria Math" panose="02040503050406030204" pitchFamily="18" charset="0"/>
                              <a:cs typeface="Arial"/>
                            </a:rPr>
                            <m:t>′′</m:t>
                          </m:r>
                        </m:sup>
                      </m:sSup>
                    </m:oMath>
                  </m:oMathPara>
                </a14:m>
                <a:endParaRPr lang="ko-KR" altLang="en-US" sz="1600" dirty="0">
                  <a:solidFill>
                    <a:schemeClr val="tx1"/>
                  </a:solidFill>
                </a:endParaRPr>
              </a:p>
            </p:txBody>
          </p:sp>
        </mc:Choice>
        <mc:Fallback xmlns="">
          <p:sp>
            <p:nvSpPr>
              <p:cNvPr id="10" name="직사각형 9"/>
              <p:cNvSpPr>
                <a:spLocks noRot="1" noChangeAspect="1" noMove="1" noResize="1" noEditPoints="1" noAdjustHandles="1" noChangeArrowheads="1" noChangeShapeType="1" noTextEdit="1"/>
              </p:cNvSpPr>
              <p:nvPr/>
            </p:nvSpPr>
            <p:spPr>
              <a:xfrm>
                <a:off x="6839673" y="3798164"/>
                <a:ext cx="2565400" cy="338554"/>
              </a:xfrm>
              <a:prstGeom prst="rect">
                <a:avLst/>
              </a:prstGeom>
              <a:blipFill rotWithShape="0">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직사각형 3"/>
              <p:cNvSpPr/>
              <p:nvPr/>
            </p:nvSpPr>
            <p:spPr>
              <a:xfrm>
                <a:off x="6839673" y="2615432"/>
                <a:ext cx="14558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ko-KR" altLang="en-US" i="1" smtClean="0">
                          <a:solidFill>
                            <a:schemeClr val="tx1"/>
                          </a:solidFill>
                          <a:latin typeface="Cambria Math" panose="02040503050406030204" pitchFamily="18" charset="0"/>
                        </a:rPr>
                        <m:t>𝜎</m:t>
                      </m:r>
                      <m:r>
                        <a:rPr lang="en-US" altLang="ko-KR" i="1" baseline="-25000">
                          <a:solidFill>
                            <a:schemeClr val="tx1"/>
                          </a:solidFill>
                          <a:latin typeface="Cambria Math" panose="02040503050406030204" pitchFamily="18" charset="0"/>
                        </a:rPr>
                        <m:t>𝑑</m:t>
                      </m:r>
                      <m:r>
                        <a:rPr lang="en-US" altLang="ko-KR" spc="10">
                          <a:solidFill>
                            <a:schemeClr val="tx1"/>
                          </a:solidFill>
                          <a:latin typeface="Cambria Math" panose="02040503050406030204" pitchFamily="18" charset="0"/>
                          <a:cs typeface="Arial"/>
                        </a:rPr>
                        <m:t>=</m:t>
                      </m:r>
                      <m:sSup>
                        <m:sSupPr>
                          <m:ctrlPr>
                            <a:rPr lang="en-US" altLang="ko-KR" i="1" spc="10">
                              <a:solidFill>
                                <a:schemeClr val="tx1"/>
                              </a:solidFill>
                              <a:latin typeface="Cambria Math" panose="02040503050406030204" pitchFamily="18" charset="0"/>
                              <a:cs typeface="Arial"/>
                            </a:rPr>
                          </m:ctrlPr>
                        </m:sSupPr>
                        <m:e>
                          <m:r>
                            <a:rPr lang="ko-KR" altLang="en-US" i="1" spc="10">
                              <a:solidFill>
                                <a:schemeClr val="tx1"/>
                              </a:solidFill>
                              <a:latin typeface="Cambria Math" panose="02040503050406030204" pitchFamily="18" charset="0"/>
                              <a:cs typeface="Arial"/>
                            </a:rPr>
                            <m:t>𝜔𝜀</m:t>
                          </m:r>
                          <m:r>
                            <a:rPr lang="en-US" altLang="ko-KR" i="1" spc="10" baseline="-25000">
                              <a:solidFill>
                                <a:schemeClr val="tx1"/>
                              </a:solidFill>
                              <a:latin typeface="Cambria Math" panose="02040503050406030204" pitchFamily="18" charset="0"/>
                              <a:cs typeface="Arial"/>
                            </a:rPr>
                            <m:t>0</m:t>
                          </m:r>
                          <m:r>
                            <a:rPr lang="ko-KR" altLang="en-US" i="1" spc="10">
                              <a:solidFill>
                                <a:schemeClr val="tx1"/>
                              </a:solidFill>
                              <a:latin typeface="Cambria Math" panose="02040503050406030204" pitchFamily="18" charset="0"/>
                              <a:cs typeface="Arial"/>
                            </a:rPr>
                            <m:t>𝜀</m:t>
                          </m:r>
                          <m:r>
                            <a:rPr lang="en-US" altLang="ko-KR" i="1" spc="10" baseline="-25000">
                              <a:solidFill>
                                <a:schemeClr val="tx1"/>
                              </a:solidFill>
                              <a:latin typeface="Cambria Math" panose="02040503050406030204" pitchFamily="18" charset="0"/>
                              <a:cs typeface="Arial"/>
                            </a:rPr>
                            <m:t>𝑟</m:t>
                          </m:r>
                        </m:e>
                        <m:sup>
                          <m:r>
                            <a:rPr lang="en-US" altLang="ko-KR" i="1" spc="10">
                              <a:solidFill>
                                <a:schemeClr val="tx1"/>
                              </a:solidFill>
                              <a:latin typeface="Cambria Math" panose="02040503050406030204" pitchFamily="18" charset="0"/>
                              <a:cs typeface="Arial"/>
                            </a:rPr>
                            <m:t>′′</m:t>
                          </m:r>
                        </m:sup>
                      </m:sSup>
                    </m:oMath>
                  </m:oMathPara>
                </a14:m>
                <a:endParaRPr lang="ko-KR" altLang="en-US" dirty="0">
                  <a:solidFill>
                    <a:schemeClr val="tx1"/>
                  </a:solidFill>
                </a:endParaRPr>
              </a:p>
            </p:txBody>
          </p:sp>
        </mc:Choice>
        <mc:Fallback xmlns="">
          <p:sp>
            <p:nvSpPr>
              <p:cNvPr id="4" name="직사각형 3"/>
              <p:cNvSpPr>
                <a:spLocks noRot="1" noChangeAspect="1" noMove="1" noResize="1" noEditPoints="1" noAdjustHandles="1" noChangeArrowheads="1" noChangeShapeType="1" noTextEdit="1"/>
              </p:cNvSpPr>
              <p:nvPr/>
            </p:nvSpPr>
            <p:spPr>
              <a:xfrm>
                <a:off x="6839673" y="2615432"/>
                <a:ext cx="1455848" cy="369332"/>
              </a:xfrm>
              <a:prstGeom prst="rect">
                <a:avLst/>
              </a:prstGeom>
              <a:blipFill rotWithShape="0">
                <a:blip r:embed="rId7"/>
                <a:stretch>
                  <a:fillRect/>
                </a:stretch>
              </a:blipFill>
            </p:spPr>
            <p:txBody>
              <a:bodyPr/>
              <a:lstStyle/>
              <a:p>
                <a:r>
                  <a:rPr lang="ko-KR" altLang="en-US">
                    <a:noFill/>
                  </a:rPr>
                  <a:t> </a:t>
                </a:r>
              </a:p>
            </p:txBody>
          </p:sp>
        </mc:Fallback>
      </mc:AlternateContent>
      <p:sp>
        <p:nvSpPr>
          <p:cNvPr id="11" name="직사각형 10"/>
          <p:cNvSpPr/>
          <p:nvPr/>
        </p:nvSpPr>
        <p:spPr>
          <a:xfrm>
            <a:off x="6667500" y="2082303"/>
            <a:ext cx="2230291" cy="21563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슬라이드 번호 개체 틀 11"/>
          <p:cNvSpPr>
            <a:spLocks noGrp="1"/>
          </p:cNvSpPr>
          <p:nvPr>
            <p:ph type="sldNum" sz="quarter" idx="12"/>
          </p:nvPr>
        </p:nvSpPr>
        <p:spPr/>
        <p:txBody>
          <a:bodyPr/>
          <a:lstStyle/>
          <a:p>
            <a:fld id="{B6030C2A-4213-4771-8792-D783EF3BA6B4}" type="slidenum">
              <a:rPr lang="ko-KR" altLang="en-US" smtClean="0"/>
              <a:pPr/>
              <a:t>116</a:t>
            </a:fld>
            <a:endParaRPr lang="ko-KR" altLang="en-US"/>
          </a:p>
        </p:txBody>
      </p:sp>
      <p:sp>
        <p:nvSpPr>
          <p:cNvPr id="9" name="TextBox 8"/>
          <p:cNvSpPr txBox="1"/>
          <p:nvPr/>
        </p:nvSpPr>
        <p:spPr>
          <a:xfrm>
            <a:off x="3458309" y="5675488"/>
            <a:ext cx="742511" cy="369332"/>
          </a:xfrm>
          <a:prstGeom prst="rect">
            <a:avLst/>
          </a:prstGeom>
          <a:solidFill>
            <a:schemeClr val="bg1"/>
          </a:solidFill>
        </p:spPr>
        <p:txBody>
          <a:bodyPr wrap="none" rtlCol="0">
            <a:spAutoFit/>
          </a:bodyPr>
          <a:lstStyle/>
          <a:p>
            <a:r>
              <a:rPr lang="en-US" altLang="ko-KR" dirty="0">
                <a:solidFill>
                  <a:srgbClr val="FF0000"/>
                </a:solidFill>
              </a:rPr>
              <a:t>W/m</a:t>
            </a:r>
            <a:r>
              <a:rPr lang="en-US" altLang="ko-KR" baseline="30000" dirty="0">
                <a:solidFill>
                  <a:srgbClr val="FF0000"/>
                </a:solidFill>
              </a:rPr>
              <a:t>3</a:t>
            </a:r>
            <a:endParaRPr lang="ko-KR" altLang="en-US" baseline="30000" dirty="0">
              <a:solidFill>
                <a:srgbClr val="FF0000"/>
              </a:solidFill>
            </a:endParaRPr>
          </a:p>
        </p:txBody>
      </p:sp>
    </p:spTree>
    <p:extLst>
      <p:ext uri="{BB962C8B-B14F-4D97-AF65-F5344CB8AC3E}">
        <p14:creationId xmlns:p14="http://schemas.microsoft.com/office/powerpoint/2010/main" val="33497088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3540328" cy="523220"/>
          </a:xfrm>
          <a:prstGeom prst="rect">
            <a:avLst/>
          </a:prstGeom>
        </p:spPr>
        <p:txBody>
          <a:bodyPr wrap="none">
            <a:spAutoFit/>
          </a:bodyPr>
          <a:lstStyle/>
          <a:p>
            <a:r>
              <a:rPr lang="en-US" altLang="ko-KR" sz="2800" b="1" dirty="0"/>
              <a:t>Surface charge density</a:t>
            </a:r>
          </a:p>
        </p:txBody>
      </p:sp>
      <p:sp>
        <p:nvSpPr>
          <p:cNvPr id="15" name="직사각형 14"/>
          <p:cNvSpPr/>
          <p:nvPr/>
        </p:nvSpPr>
        <p:spPr>
          <a:xfrm>
            <a:off x="7232" y="696227"/>
            <a:ext cx="9136768" cy="519822"/>
          </a:xfrm>
          <a:prstGeom prst="rect">
            <a:avLst/>
          </a:prstGeom>
        </p:spPr>
        <p:txBody>
          <a:bodyPr wrap="square">
            <a:spAutoFit/>
          </a:bodyPr>
          <a:lstStyle/>
          <a:p>
            <a:pPr marL="360000" marR="5080" indent="-285750">
              <a:lnSpc>
                <a:spcPct val="125000"/>
              </a:lnSpc>
              <a:buFont typeface="Arial" panose="020B0604020202020204" pitchFamily="34" charset="0"/>
              <a:buChar char="•"/>
            </a:pPr>
            <a:r>
              <a:rPr lang="en-US" altLang="ko-KR" sz="2400" spc="15" dirty="0">
                <a:cs typeface="Arial"/>
              </a:rPr>
              <a:t>Surface charge density  D (C/m</a:t>
            </a:r>
            <a:r>
              <a:rPr lang="en-US" altLang="ko-KR" sz="2400" spc="15" baseline="30000" dirty="0">
                <a:cs typeface="Arial"/>
              </a:rPr>
              <a:t>2</a:t>
            </a:r>
            <a:r>
              <a:rPr lang="en-US" altLang="ko-KR" sz="2400" spc="15" dirty="0">
                <a:cs typeface="Arial"/>
              </a:rPr>
              <a:t>)</a:t>
            </a:r>
            <a:r>
              <a:rPr lang="ko-KR" altLang="en-US" sz="2400" spc="15" dirty="0">
                <a:cs typeface="Arial"/>
              </a:rPr>
              <a:t> </a:t>
            </a:r>
            <a:r>
              <a:rPr lang="en-US" altLang="ko-KR" sz="2400" spc="15" dirty="0">
                <a:cs typeface="Arial"/>
              </a:rPr>
              <a:t>or</a:t>
            </a:r>
            <a:r>
              <a:rPr lang="ko-KR" altLang="en-US" sz="2400" spc="15" dirty="0">
                <a:cs typeface="Arial"/>
              </a:rPr>
              <a:t> </a:t>
            </a:r>
            <a:r>
              <a:rPr lang="en-US" altLang="ko-KR" sz="2400" spc="15" dirty="0">
                <a:cs typeface="Arial"/>
              </a:rPr>
              <a:t>dielectric displacement</a:t>
            </a:r>
            <a:endParaRPr lang="en-US" altLang="ko-KR" sz="2400" dirty="0">
              <a:cs typeface="Arial"/>
            </a:endParaRPr>
          </a:p>
        </p:txBody>
      </p:sp>
      <mc:AlternateContent xmlns:mc="http://schemas.openxmlformats.org/markup-compatibility/2006" xmlns:a14="http://schemas.microsoft.com/office/drawing/2010/main">
        <mc:Choice Requires="a14">
          <p:sp>
            <p:nvSpPr>
              <p:cNvPr id="2" name="TextBox 1"/>
              <p:cNvSpPr txBox="1"/>
              <p:nvPr/>
            </p:nvSpPr>
            <p:spPr>
              <a:xfrm>
                <a:off x="2515288" y="1247118"/>
                <a:ext cx="5224187"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400" b="0" i="1" smtClean="0">
                          <a:solidFill>
                            <a:schemeClr val="tx1"/>
                          </a:solidFill>
                          <a:latin typeface="Cambria Math" panose="02040503050406030204" pitchFamily="18" charset="0"/>
                        </a:rPr>
                        <m:t>𝐷</m:t>
                      </m:r>
                      <m:r>
                        <a:rPr lang="en-US" altLang="ko-KR" sz="2400" b="0" i="1" smtClean="0">
                          <a:solidFill>
                            <a:schemeClr val="tx1"/>
                          </a:solidFill>
                          <a:latin typeface="Cambria Math" panose="02040503050406030204" pitchFamily="18" charset="0"/>
                        </a:rPr>
                        <m:t>=</m:t>
                      </m:r>
                      <m:f>
                        <m:fPr>
                          <m:ctrlPr>
                            <a:rPr lang="en-US" altLang="ko-KR" sz="2400" b="0" i="1" smtClean="0">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𝑄</m:t>
                          </m:r>
                        </m:num>
                        <m:den>
                          <m:r>
                            <a:rPr lang="en-US" altLang="ko-KR" sz="2400" b="0" i="1" smtClean="0">
                              <a:solidFill>
                                <a:schemeClr val="tx1"/>
                              </a:solidFill>
                              <a:latin typeface="Cambria Math" panose="02040503050406030204" pitchFamily="18" charset="0"/>
                            </a:rPr>
                            <m:t>𝐴</m:t>
                          </m:r>
                        </m:den>
                      </m:f>
                      <m:r>
                        <a:rPr lang="en-US" altLang="ko-KR" sz="2400" b="0" i="1" smtClean="0">
                          <a:solidFill>
                            <a:schemeClr val="tx1"/>
                          </a:solidFill>
                          <a:latin typeface="Cambria Math" panose="02040503050406030204" pitchFamily="18" charset="0"/>
                        </a:rPr>
                        <m:t>=</m:t>
                      </m:r>
                      <m:f>
                        <m:fPr>
                          <m:ctrlPr>
                            <a:rPr lang="en-US" altLang="ko-KR" sz="2400" b="0" i="1" smtClean="0">
                              <a:solidFill>
                                <a:schemeClr val="tx1"/>
                              </a:solidFill>
                              <a:latin typeface="Cambria Math" panose="02040503050406030204" pitchFamily="18" charset="0"/>
                            </a:rPr>
                          </m:ctrlPr>
                        </m:fPr>
                        <m:num>
                          <m:r>
                            <a:rPr lang="en-US" altLang="ko-KR" sz="2400" b="0" i="1" smtClean="0">
                              <a:solidFill>
                                <a:schemeClr val="tx1"/>
                              </a:solidFill>
                              <a:latin typeface="Cambria Math" panose="02040503050406030204" pitchFamily="18" charset="0"/>
                            </a:rPr>
                            <m:t>𝐶𝑉</m:t>
                          </m:r>
                        </m:num>
                        <m:den>
                          <m:r>
                            <a:rPr lang="en-US" altLang="ko-KR" sz="2400" b="0" i="1" smtClean="0">
                              <a:solidFill>
                                <a:schemeClr val="tx1"/>
                              </a:solidFill>
                              <a:latin typeface="Cambria Math" panose="02040503050406030204" pitchFamily="18" charset="0"/>
                            </a:rPr>
                            <m:t>𝐴</m:t>
                          </m:r>
                        </m:den>
                      </m:f>
                      <m:r>
                        <a:rPr lang="en-US" altLang="ko-KR" sz="2400" b="0" i="1" smtClean="0">
                          <a:solidFill>
                            <a:schemeClr val="tx1"/>
                          </a:solidFill>
                          <a:latin typeface="Cambria Math" panose="02040503050406030204" pitchFamily="18" charset="0"/>
                        </a:rPr>
                        <m:t>=</m:t>
                      </m:r>
                      <m:f>
                        <m:fPr>
                          <m:ctrlPr>
                            <a:rPr lang="en-US" altLang="ko-KR" sz="2400" b="0" i="1" smtClean="0">
                              <a:solidFill>
                                <a:schemeClr val="tx1"/>
                              </a:solidFill>
                              <a:latin typeface="Cambria Math" panose="02040503050406030204" pitchFamily="18" charset="0"/>
                            </a:rPr>
                          </m:ctrlPr>
                        </m:fPr>
                        <m:num>
                          <m:r>
                            <a:rPr lang="ko-KR" altLang="en-US" sz="2400" b="0" i="1" smtClean="0">
                              <a:solidFill>
                                <a:schemeClr val="tx1"/>
                              </a:solidFill>
                              <a:latin typeface="Cambria Math" panose="02040503050406030204" pitchFamily="18" charset="0"/>
                            </a:rPr>
                            <m:t>𝜀</m:t>
                          </m:r>
                          <m:r>
                            <a:rPr lang="en-US" altLang="ko-KR" sz="2400" b="0" i="1" baseline="-25000" smtClean="0">
                              <a:solidFill>
                                <a:schemeClr val="tx1"/>
                              </a:solidFill>
                              <a:latin typeface="Cambria Math" panose="02040503050406030204" pitchFamily="18" charset="0"/>
                            </a:rPr>
                            <m:t>0</m:t>
                          </m:r>
                          <m:r>
                            <a:rPr lang="en-US" altLang="ko-KR" sz="2400" b="0" i="1" smtClean="0">
                              <a:solidFill>
                                <a:schemeClr val="tx1"/>
                              </a:solidFill>
                              <a:latin typeface="Cambria Math" panose="02040503050406030204" pitchFamily="18" charset="0"/>
                            </a:rPr>
                            <m:t>𝑉</m:t>
                          </m:r>
                        </m:num>
                        <m:den>
                          <m:r>
                            <a:rPr lang="en-US" altLang="ko-KR" sz="2400" b="0" i="1" smtClean="0">
                              <a:solidFill>
                                <a:schemeClr val="tx1"/>
                              </a:solidFill>
                              <a:latin typeface="Cambria Math" panose="02040503050406030204" pitchFamily="18" charset="0"/>
                            </a:rPr>
                            <m:t>𝑑</m:t>
                          </m:r>
                        </m:den>
                      </m:f>
                      <m:r>
                        <a:rPr lang="en-US" altLang="ko-KR" sz="2400" b="0" i="1" smtClean="0">
                          <a:solidFill>
                            <a:schemeClr val="tx1"/>
                          </a:solidFill>
                          <a:latin typeface="Cambria Math" panose="02040503050406030204" pitchFamily="18" charset="0"/>
                        </a:rPr>
                        <m:t>=</m:t>
                      </m:r>
                      <m:r>
                        <a:rPr lang="ko-KR" altLang="en-US" sz="2400" i="1" smtClean="0">
                          <a:solidFill>
                            <a:schemeClr val="tx1"/>
                          </a:solidFill>
                          <a:latin typeface="Cambria Math" panose="02040503050406030204" pitchFamily="18" charset="0"/>
                        </a:rPr>
                        <m:t>𝜀</m:t>
                      </m:r>
                      <m:r>
                        <a:rPr lang="en-US" altLang="ko-KR" sz="2400" i="1" baseline="-25000">
                          <a:solidFill>
                            <a:schemeClr val="tx1"/>
                          </a:solidFill>
                          <a:latin typeface="Cambria Math" panose="02040503050406030204" pitchFamily="18" charset="0"/>
                        </a:rPr>
                        <m:t>0</m:t>
                      </m:r>
                      <m:r>
                        <a:rPr lang="en-US" altLang="ko-KR" sz="2400" b="0" i="1" smtClean="0">
                          <a:solidFill>
                            <a:schemeClr val="tx1"/>
                          </a:solidFill>
                          <a:latin typeface="Cambria Math" panose="02040503050406030204" pitchFamily="18" charset="0"/>
                        </a:rPr>
                        <m:t>𝐸</m:t>
                      </m:r>
                      <m:r>
                        <a:rPr lang="en-US" altLang="ko-KR" sz="2400" b="0" i="1" smtClean="0">
                          <a:solidFill>
                            <a:schemeClr val="tx1"/>
                          </a:solidFill>
                          <a:latin typeface="Cambria Math" panose="02040503050406030204" pitchFamily="18" charset="0"/>
                        </a:rPr>
                        <m:t> @ </m:t>
                      </m:r>
                      <m:r>
                        <a:rPr lang="en-US" altLang="ko-KR" sz="2400" b="0" i="1" smtClean="0">
                          <a:solidFill>
                            <a:schemeClr val="tx1"/>
                          </a:solidFill>
                          <a:latin typeface="Cambria Math" panose="02040503050406030204" pitchFamily="18" charset="0"/>
                        </a:rPr>
                        <m:t>𝑣𝑎𝑐𝑢𝑢𝑚</m:t>
                      </m:r>
                    </m:oMath>
                  </m:oMathPara>
                </a14:m>
                <a:endParaRPr lang="ko-KR" altLang="en-US" sz="2400" dirty="0">
                  <a:solidFill>
                    <a:schemeClr val="tx1"/>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515288" y="1247118"/>
                <a:ext cx="5224187" cy="786177"/>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 name="직사각형 5"/>
              <p:cNvSpPr/>
              <p:nvPr/>
            </p:nvSpPr>
            <p:spPr>
              <a:xfrm>
                <a:off x="719012" y="3676593"/>
                <a:ext cx="20608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400" i="1" smtClean="0">
                          <a:solidFill>
                            <a:srgbClr val="92D050"/>
                          </a:solidFill>
                          <a:latin typeface="Cambria Math" panose="02040503050406030204" pitchFamily="18" charset="0"/>
                        </a:rPr>
                        <m:t>𝐷</m:t>
                      </m:r>
                      <m:r>
                        <a:rPr lang="en-US" altLang="ko-KR" sz="2400" i="1" smtClean="0">
                          <a:solidFill>
                            <a:srgbClr val="92D050"/>
                          </a:solidFill>
                          <a:latin typeface="Cambria Math" panose="02040503050406030204" pitchFamily="18" charset="0"/>
                        </a:rPr>
                        <m:t>=</m:t>
                      </m:r>
                      <m:r>
                        <a:rPr lang="en-US" altLang="ko-KR" sz="2400" b="0" i="1" smtClean="0">
                          <a:solidFill>
                            <a:srgbClr val="92D050"/>
                          </a:solidFill>
                          <a:latin typeface="Cambria Math" panose="02040503050406030204" pitchFamily="18" charset="0"/>
                        </a:rPr>
                        <m:t>𝐷</m:t>
                      </m:r>
                      <m:r>
                        <a:rPr lang="en-US" altLang="ko-KR" sz="2400" b="0" i="1" baseline="-25000" smtClean="0">
                          <a:solidFill>
                            <a:srgbClr val="92D050"/>
                          </a:solidFill>
                          <a:latin typeface="Cambria Math" panose="02040503050406030204" pitchFamily="18" charset="0"/>
                        </a:rPr>
                        <m:t>0</m:t>
                      </m:r>
                      <m:r>
                        <a:rPr lang="en-US" altLang="ko-KR" sz="2400" b="0" i="1" smtClean="0">
                          <a:solidFill>
                            <a:srgbClr val="92D050"/>
                          </a:solidFill>
                          <a:latin typeface="Cambria Math" panose="02040503050406030204" pitchFamily="18" charset="0"/>
                        </a:rPr>
                        <m:t>=</m:t>
                      </m:r>
                      <m:r>
                        <a:rPr lang="ko-KR" altLang="en-US" sz="2400" b="0" i="1" smtClean="0">
                          <a:solidFill>
                            <a:srgbClr val="92D050"/>
                          </a:solidFill>
                          <a:latin typeface="Cambria Math" panose="02040503050406030204" pitchFamily="18" charset="0"/>
                        </a:rPr>
                        <m:t>𝜀</m:t>
                      </m:r>
                      <m:r>
                        <a:rPr lang="en-US" altLang="ko-KR" sz="2400" b="0" i="1" baseline="-25000" smtClean="0">
                          <a:solidFill>
                            <a:srgbClr val="92D050"/>
                          </a:solidFill>
                          <a:latin typeface="Cambria Math" panose="02040503050406030204" pitchFamily="18" charset="0"/>
                        </a:rPr>
                        <m:t>0</m:t>
                      </m:r>
                      <m:r>
                        <a:rPr lang="en-US" altLang="ko-KR" sz="2400" b="0" i="1" smtClean="0">
                          <a:solidFill>
                            <a:srgbClr val="92D050"/>
                          </a:solidFill>
                          <a:latin typeface="Cambria Math" panose="02040503050406030204" pitchFamily="18" charset="0"/>
                        </a:rPr>
                        <m:t>𝐸</m:t>
                      </m:r>
                    </m:oMath>
                  </m:oMathPara>
                </a14:m>
                <a:endParaRPr lang="en-US" altLang="ko-KR" sz="2400" b="0" dirty="0">
                  <a:solidFill>
                    <a:srgbClr val="92D050"/>
                  </a:solidFill>
                </a:endParaRPr>
              </a:p>
            </p:txBody>
          </p:sp>
        </mc:Choice>
        <mc:Fallback xmlns="">
          <p:sp>
            <p:nvSpPr>
              <p:cNvPr id="6" name="직사각형 5"/>
              <p:cNvSpPr>
                <a:spLocks noRot="1" noChangeAspect="1" noMove="1" noResize="1" noEditPoints="1" noAdjustHandles="1" noChangeArrowheads="1" noChangeShapeType="1" noTextEdit="1"/>
              </p:cNvSpPr>
              <p:nvPr/>
            </p:nvSpPr>
            <p:spPr>
              <a:xfrm>
                <a:off x="719012" y="3676593"/>
                <a:ext cx="2060884" cy="461665"/>
              </a:xfrm>
              <a:prstGeom prst="rect">
                <a:avLst/>
              </a:prstGeom>
              <a:blipFill>
                <a:blip r:embed="rId4"/>
                <a:stretch>
                  <a:fillRect b="-263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직사각형 6"/>
              <p:cNvSpPr/>
              <p:nvPr/>
            </p:nvSpPr>
            <p:spPr>
              <a:xfrm>
                <a:off x="4257365" y="3676593"/>
                <a:ext cx="4545837"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sz="2800" i="1" smtClean="0">
                          <a:solidFill>
                            <a:srgbClr val="0000FF"/>
                          </a:solidFill>
                          <a:latin typeface="Cambria Math" panose="02040503050406030204" pitchFamily="18" charset="0"/>
                        </a:rPr>
                        <m:t>𝐷</m:t>
                      </m:r>
                      <m:r>
                        <a:rPr lang="en-US" altLang="ko-KR" sz="2800" i="1" smtClean="0">
                          <a:solidFill>
                            <a:srgbClr val="0000FF"/>
                          </a:solidFill>
                          <a:latin typeface="Cambria Math" panose="02040503050406030204" pitchFamily="18" charset="0"/>
                        </a:rPr>
                        <m:t>=</m:t>
                      </m:r>
                      <m:r>
                        <a:rPr lang="en-US" altLang="ko-KR" sz="2800" i="1">
                          <a:solidFill>
                            <a:srgbClr val="0000FF"/>
                          </a:solidFill>
                          <a:latin typeface="Cambria Math" panose="02040503050406030204" pitchFamily="18" charset="0"/>
                        </a:rPr>
                        <m:t>𝐷</m:t>
                      </m:r>
                      <m:r>
                        <a:rPr lang="en-US" altLang="ko-KR" sz="2800" i="1" baseline="-25000">
                          <a:solidFill>
                            <a:srgbClr val="0000FF"/>
                          </a:solidFill>
                          <a:latin typeface="Cambria Math" panose="02040503050406030204" pitchFamily="18" charset="0"/>
                        </a:rPr>
                        <m:t>𝑚</m:t>
                      </m:r>
                      <m:r>
                        <a:rPr lang="en-US" altLang="ko-KR" sz="2800" i="1" smtClean="0">
                          <a:solidFill>
                            <a:srgbClr val="0000FF"/>
                          </a:solidFill>
                          <a:latin typeface="Cambria Math" panose="02040503050406030204" pitchFamily="18" charset="0"/>
                        </a:rPr>
                        <m:t>=</m:t>
                      </m:r>
                      <m:r>
                        <a:rPr lang="ko-KR" altLang="en-US" sz="2800" i="1">
                          <a:solidFill>
                            <a:srgbClr val="0000FF"/>
                          </a:solidFill>
                          <a:latin typeface="Cambria Math" panose="02040503050406030204" pitchFamily="18" charset="0"/>
                        </a:rPr>
                        <m:t>𝜀</m:t>
                      </m:r>
                      <m:r>
                        <a:rPr lang="en-US" altLang="ko-KR" sz="2800" i="1" baseline="-25000">
                          <a:solidFill>
                            <a:srgbClr val="0000FF"/>
                          </a:solidFill>
                          <a:latin typeface="Cambria Math" panose="02040503050406030204" pitchFamily="18" charset="0"/>
                        </a:rPr>
                        <m:t>0</m:t>
                      </m:r>
                      <m:r>
                        <a:rPr lang="en-US" altLang="ko-KR" sz="2800" i="1">
                          <a:solidFill>
                            <a:srgbClr val="0000FF"/>
                          </a:solidFill>
                          <a:latin typeface="Cambria Math" panose="02040503050406030204" pitchFamily="18" charset="0"/>
                        </a:rPr>
                        <m:t>𝐸</m:t>
                      </m:r>
                      <m:r>
                        <a:rPr lang="en-US" altLang="ko-KR" sz="2800" i="1">
                          <a:solidFill>
                            <a:srgbClr val="0000FF"/>
                          </a:solidFill>
                          <a:latin typeface="Cambria Math" panose="02040503050406030204" pitchFamily="18" charset="0"/>
                        </a:rPr>
                        <m:t>+</m:t>
                      </m:r>
                      <m:r>
                        <a:rPr lang="en-US" altLang="ko-KR" sz="2800" i="1">
                          <a:solidFill>
                            <a:srgbClr val="0000FF"/>
                          </a:solidFill>
                          <a:latin typeface="Cambria Math" panose="02040503050406030204" pitchFamily="18" charset="0"/>
                        </a:rPr>
                        <m:t>𝑃</m:t>
                      </m:r>
                      <m:r>
                        <a:rPr lang="en-US" altLang="ko-KR" sz="2800" i="1">
                          <a:solidFill>
                            <a:srgbClr val="0000FF"/>
                          </a:solidFill>
                          <a:latin typeface="Cambria Math" panose="02040503050406030204" pitchFamily="18" charset="0"/>
                        </a:rPr>
                        <m:t>=</m:t>
                      </m:r>
                      <m:r>
                        <a:rPr lang="ko-KR" altLang="en-US" sz="2800" i="1">
                          <a:solidFill>
                            <a:srgbClr val="0000FF"/>
                          </a:solidFill>
                          <a:latin typeface="Cambria Math" panose="02040503050406030204" pitchFamily="18" charset="0"/>
                        </a:rPr>
                        <m:t>𝜀</m:t>
                      </m:r>
                      <m:r>
                        <a:rPr lang="en-US" altLang="ko-KR" sz="2800" i="1" baseline="-25000">
                          <a:solidFill>
                            <a:srgbClr val="0000FF"/>
                          </a:solidFill>
                          <a:latin typeface="Cambria Math" panose="02040503050406030204" pitchFamily="18" charset="0"/>
                        </a:rPr>
                        <m:t>0</m:t>
                      </m:r>
                      <m:sSup>
                        <m:sSupPr>
                          <m:ctrlPr>
                            <a:rPr lang="en-US" altLang="ko-KR" sz="2800" i="1" spc="10">
                              <a:solidFill>
                                <a:srgbClr val="0000FF"/>
                              </a:solidFill>
                              <a:latin typeface="Cambria Math" panose="02040503050406030204" pitchFamily="18" charset="0"/>
                              <a:cs typeface="Arial"/>
                            </a:rPr>
                          </m:ctrlPr>
                        </m:sSupPr>
                        <m:e>
                          <m:r>
                            <a:rPr lang="en-US" altLang="ko-KR" sz="2800" i="1" spc="10">
                              <a:solidFill>
                                <a:srgbClr val="0000FF"/>
                              </a:solidFill>
                              <a:latin typeface="Cambria Math" panose="02040503050406030204" pitchFamily="18" charset="0"/>
                              <a:cs typeface="Arial"/>
                            </a:rPr>
                            <m:t>𝑘</m:t>
                          </m:r>
                        </m:e>
                        <m:sup>
                          <m:r>
                            <a:rPr lang="en-US" altLang="ko-KR" sz="2800" i="1" spc="10">
                              <a:solidFill>
                                <a:srgbClr val="0000FF"/>
                              </a:solidFill>
                              <a:latin typeface="Cambria Math" panose="02040503050406030204" pitchFamily="18" charset="0"/>
                              <a:cs typeface="Arial"/>
                            </a:rPr>
                            <m:t>∗</m:t>
                          </m:r>
                        </m:sup>
                      </m:sSup>
                      <m:r>
                        <a:rPr lang="en-US" altLang="ko-KR" sz="2800" i="1">
                          <a:solidFill>
                            <a:srgbClr val="0000FF"/>
                          </a:solidFill>
                          <a:latin typeface="Cambria Math" panose="02040503050406030204" pitchFamily="18" charset="0"/>
                        </a:rPr>
                        <m:t>𝐸</m:t>
                      </m:r>
                    </m:oMath>
                  </m:oMathPara>
                </a14:m>
                <a:endParaRPr lang="ko-KR" altLang="en-US" sz="2400" dirty="0">
                  <a:solidFill>
                    <a:srgbClr val="0000FF"/>
                  </a:solidFill>
                </a:endParaRPr>
              </a:p>
            </p:txBody>
          </p:sp>
        </mc:Choice>
        <mc:Fallback xmlns="">
          <p:sp>
            <p:nvSpPr>
              <p:cNvPr id="7" name="직사각형 6"/>
              <p:cNvSpPr>
                <a:spLocks noRot="1" noChangeAspect="1" noMove="1" noResize="1" noEditPoints="1" noAdjustHandles="1" noChangeArrowheads="1" noChangeShapeType="1" noTextEdit="1"/>
              </p:cNvSpPr>
              <p:nvPr/>
            </p:nvSpPr>
            <p:spPr>
              <a:xfrm>
                <a:off x="4257365" y="3676593"/>
                <a:ext cx="4545837" cy="523220"/>
              </a:xfrm>
              <a:prstGeom prst="rect">
                <a:avLst/>
              </a:prstGeom>
              <a:blipFill>
                <a:blip r:embed="rId5"/>
                <a:stretch>
                  <a:fillRect/>
                </a:stretch>
              </a:blipFill>
            </p:spPr>
            <p:txBody>
              <a:bodyPr/>
              <a:lstStyle/>
              <a:p>
                <a:r>
                  <a:rPr lang="ko-KR" altLang="en-US">
                    <a:noFill/>
                  </a:rPr>
                  <a:t> </a:t>
                </a:r>
              </a:p>
            </p:txBody>
          </p:sp>
        </mc:Fallback>
      </mc:AlternateContent>
      <p:cxnSp>
        <p:nvCxnSpPr>
          <p:cNvPr id="16" name="직선 화살표 연결선 15"/>
          <p:cNvCxnSpPr/>
          <p:nvPr/>
        </p:nvCxnSpPr>
        <p:spPr>
          <a:xfrm flipV="1">
            <a:off x="627249" y="4650648"/>
            <a:ext cx="0" cy="194310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직선 화살표 연결선 16"/>
          <p:cNvCxnSpPr/>
          <p:nvPr/>
        </p:nvCxnSpPr>
        <p:spPr>
          <a:xfrm>
            <a:off x="627249" y="6593748"/>
            <a:ext cx="2120900" cy="0"/>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p:nvPr/>
        </p:nvCxnSpPr>
        <p:spPr>
          <a:xfrm flipV="1">
            <a:off x="627247" y="4869325"/>
            <a:ext cx="1993901" cy="1724424"/>
          </a:xfrm>
          <a:prstGeom prst="straightConnector1">
            <a:avLst/>
          </a:prstGeom>
          <a:ln w="9525">
            <a:solidFill>
              <a:schemeClr val="tx1">
                <a:lumMod val="95000"/>
                <a:lumOff val="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a:xfrm flipV="1">
            <a:off x="627247" y="5684520"/>
            <a:ext cx="1955933" cy="909228"/>
          </a:xfrm>
          <a:prstGeom prst="straightConnector1">
            <a:avLst/>
          </a:prstGeom>
          <a:ln w="9525">
            <a:solidFill>
              <a:schemeClr val="tx1">
                <a:lumMod val="95000"/>
                <a:lumOff val="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flipV="1">
            <a:off x="1977485" y="5457918"/>
            <a:ext cx="0" cy="1135830"/>
          </a:xfrm>
          <a:prstGeom prst="straightConnector1">
            <a:avLst/>
          </a:prstGeom>
          <a:ln w="9525">
            <a:solidFill>
              <a:schemeClr val="tx1">
                <a:lumMod val="95000"/>
                <a:lumOff val="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직사각형 20"/>
              <p:cNvSpPr/>
              <p:nvPr/>
            </p:nvSpPr>
            <p:spPr>
              <a:xfrm>
                <a:off x="3026118" y="5770104"/>
                <a:ext cx="123161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rgbClr val="0000FF"/>
                          </a:solidFill>
                          <a:latin typeface="Cambria Math" panose="02040503050406030204" pitchFamily="18" charset="0"/>
                        </a:rPr>
                        <m:t>𝐷</m:t>
                      </m:r>
                      <m:r>
                        <a:rPr lang="en-US" altLang="ko-KR" sz="2000" b="0" i="1" baseline="-25000" smtClean="0">
                          <a:solidFill>
                            <a:srgbClr val="0000FF"/>
                          </a:solidFill>
                          <a:latin typeface="Cambria Math" panose="02040503050406030204" pitchFamily="18" charset="0"/>
                        </a:rPr>
                        <m:t>0</m:t>
                      </m:r>
                      <m:r>
                        <a:rPr lang="en-US" altLang="ko-KR" sz="2000" b="0" i="1" smtClean="0">
                          <a:solidFill>
                            <a:srgbClr val="0000FF"/>
                          </a:solidFill>
                          <a:latin typeface="Cambria Math" panose="02040503050406030204" pitchFamily="18" charset="0"/>
                        </a:rPr>
                        <m:t>=</m:t>
                      </m:r>
                      <m:r>
                        <a:rPr lang="ko-KR" altLang="en-US" sz="2000" b="0" i="1" smtClean="0">
                          <a:solidFill>
                            <a:srgbClr val="0000FF"/>
                          </a:solidFill>
                          <a:latin typeface="Cambria Math" panose="02040503050406030204" pitchFamily="18" charset="0"/>
                        </a:rPr>
                        <m:t>𝜀</m:t>
                      </m:r>
                      <m:r>
                        <a:rPr lang="en-US" altLang="ko-KR" sz="2000" b="0" i="1" baseline="-25000" smtClean="0">
                          <a:solidFill>
                            <a:srgbClr val="0000FF"/>
                          </a:solidFill>
                          <a:latin typeface="Cambria Math" panose="02040503050406030204" pitchFamily="18" charset="0"/>
                        </a:rPr>
                        <m:t>0</m:t>
                      </m:r>
                      <m:r>
                        <a:rPr lang="en-US" altLang="ko-KR" sz="2000" b="0" i="1" smtClean="0">
                          <a:solidFill>
                            <a:srgbClr val="0000FF"/>
                          </a:solidFill>
                          <a:latin typeface="Cambria Math" panose="02040503050406030204" pitchFamily="18" charset="0"/>
                        </a:rPr>
                        <m:t>𝐸</m:t>
                      </m:r>
                    </m:oMath>
                  </m:oMathPara>
                </a14:m>
                <a:endParaRPr lang="en-US" altLang="ko-KR" sz="2000" b="0" dirty="0">
                  <a:solidFill>
                    <a:srgbClr val="0000FF"/>
                  </a:solidFill>
                </a:endParaRPr>
              </a:p>
            </p:txBody>
          </p:sp>
        </mc:Choice>
        <mc:Fallback xmlns="">
          <p:sp>
            <p:nvSpPr>
              <p:cNvPr id="21" name="직사각형 20"/>
              <p:cNvSpPr>
                <a:spLocks noRot="1" noChangeAspect="1" noMove="1" noResize="1" noEditPoints="1" noAdjustHandles="1" noChangeArrowheads="1" noChangeShapeType="1" noTextEdit="1"/>
              </p:cNvSpPr>
              <p:nvPr/>
            </p:nvSpPr>
            <p:spPr>
              <a:xfrm>
                <a:off x="3026118" y="5770104"/>
                <a:ext cx="1231619" cy="400110"/>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직사각형 21"/>
              <p:cNvSpPr/>
              <p:nvPr/>
            </p:nvSpPr>
            <p:spPr>
              <a:xfrm>
                <a:off x="3025746" y="4569748"/>
                <a:ext cx="4545837" cy="40011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ko-KR" sz="2000" i="1" smtClean="0">
                          <a:solidFill>
                            <a:srgbClr val="0000FF"/>
                          </a:solidFill>
                          <a:latin typeface="Cambria Math" panose="02040503050406030204" pitchFamily="18" charset="0"/>
                        </a:rPr>
                        <m:t>𝐷</m:t>
                      </m:r>
                      <m:r>
                        <a:rPr lang="en-US" altLang="ko-KR" sz="2000" i="1" baseline="-25000">
                          <a:solidFill>
                            <a:srgbClr val="0000FF"/>
                          </a:solidFill>
                          <a:latin typeface="Cambria Math" panose="02040503050406030204" pitchFamily="18" charset="0"/>
                        </a:rPr>
                        <m:t>𝑚</m:t>
                      </m:r>
                      <m:r>
                        <a:rPr lang="en-US" altLang="ko-KR" sz="2000" i="1">
                          <a:solidFill>
                            <a:srgbClr val="0000FF"/>
                          </a:solidFill>
                          <a:latin typeface="Cambria Math" panose="02040503050406030204" pitchFamily="18" charset="0"/>
                        </a:rPr>
                        <m:t>=</m:t>
                      </m:r>
                      <m:r>
                        <a:rPr lang="ko-KR" altLang="en-US" sz="2000" i="1" smtClean="0">
                          <a:solidFill>
                            <a:srgbClr val="0000FF"/>
                          </a:solidFill>
                          <a:latin typeface="Cambria Math" panose="02040503050406030204" pitchFamily="18" charset="0"/>
                        </a:rPr>
                        <m:t>𝜀</m:t>
                      </m:r>
                      <m:r>
                        <a:rPr lang="en-US" altLang="ko-KR" sz="2000" i="1" baseline="-25000">
                          <a:solidFill>
                            <a:srgbClr val="0000FF"/>
                          </a:solidFill>
                          <a:latin typeface="Cambria Math" panose="02040503050406030204" pitchFamily="18" charset="0"/>
                        </a:rPr>
                        <m:t>0</m:t>
                      </m:r>
                      <m:sSup>
                        <m:sSupPr>
                          <m:ctrlPr>
                            <a:rPr lang="en-US" altLang="ko-KR" sz="2000" i="1" spc="10">
                              <a:solidFill>
                                <a:srgbClr val="0000FF"/>
                              </a:solidFill>
                              <a:latin typeface="Cambria Math" panose="02040503050406030204" pitchFamily="18" charset="0"/>
                              <a:cs typeface="Arial"/>
                            </a:rPr>
                          </m:ctrlPr>
                        </m:sSupPr>
                        <m:e>
                          <m:r>
                            <a:rPr lang="en-US" altLang="ko-KR" sz="2000" i="1" spc="10">
                              <a:solidFill>
                                <a:srgbClr val="0000FF"/>
                              </a:solidFill>
                              <a:latin typeface="Cambria Math" panose="02040503050406030204" pitchFamily="18" charset="0"/>
                              <a:cs typeface="Arial"/>
                            </a:rPr>
                            <m:t>𝑘</m:t>
                          </m:r>
                        </m:e>
                        <m:sup>
                          <m:r>
                            <a:rPr lang="en-US" altLang="ko-KR" sz="2000" i="1" spc="10">
                              <a:solidFill>
                                <a:srgbClr val="0000FF"/>
                              </a:solidFill>
                              <a:latin typeface="Cambria Math" panose="02040503050406030204" pitchFamily="18" charset="0"/>
                              <a:cs typeface="Arial"/>
                            </a:rPr>
                            <m:t>∗</m:t>
                          </m:r>
                        </m:sup>
                      </m:sSup>
                      <m:r>
                        <a:rPr lang="en-US" altLang="ko-KR" sz="2000" i="1">
                          <a:solidFill>
                            <a:srgbClr val="0000FF"/>
                          </a:solidFill>
                          <a:latin typeface="Cambria Math" panose="02040503050406030204" pitchFamily="18" charset="0"/>
                        </a:rPr>
                        <m:t>𝐸</m:t>
                      </m:r>
                    </m:oMath>
                  </m:oMathPara>
                </a14:m>
                <a:endParaRPr lang="ko-KR" altLang="en-US" sz="2000" dirty="0">
                  <a:solidFill>
                    <a:srgbClr val="0000FF"/>
                  </a:solidFill>
                </a:endParaRPr>
              </a:p>
            </p:txBody>
          </p:sp>
        </mc:Choice>
        <mc:Fallback xmlns="">
          <p:sp>
            <p:nvSpPr>
              <p:cNvPr id="22" name="직사각형 21"/>
              <p:cNvSpPr>
                <a:spLocks noRot="1" noChangeAspect="1" noMove="1" noResize="1" noEditPoints="1" noAdjustHandles="1" noChangeArrowheads="1" noChangeShapeType="1" noTextEdit="1"/>
              </p:cNvSpPr>
              <p:nvPr/>
            </p:nvSpPr>
            <p:spPr>
              <a:xfrm>
                <a:off x="3025746" y="4569748"/>
                <a:ext cx="4545837" cy="400110"/>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직사각형 22"/>
              <p:cNvSpPr/>
              <p:nvPr/>
            </p:nvSpPr>
            <p:spPr>
              <a:xfrm>
                <a:off x="3025746" y="5169926"/>
                <a:ext cx="5204342" cy="40011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ko-KR" sz="2000" i="1" smtClean="0">
                          <a:latin typeface="Cambria Math" panose="02040503050406030204" pitchFamily="18" charset="0"/>
                        </a:rPr>
                        <m:t>𝐷</m:t>
                      </m:r>
                      <m:r>
                        <a:rPr lang="en-US" altLang="ko-KR" sz="2000" b="0" i="1" baseline="-25000" smtClean="0">
                          <a:latin typeface="Cambria Math" panose="02040503050406030204" pitchFamily="18" charset="0"/>
                        </a:rPr>
                        <m:t>𝑚</m:t>
                      </m:r>
                      <m:r>
                        <a:rPr lang="en-US" altLang="ko-KR" sz="2000" b="0" i="1" smtClean="0">
                          <a:latin typeface="Cambria Math" panose="02040503050406030204" pitchFamily="18" charset="0"/>
                        </a:rPr>
                        <m:t>−</m:t>
                      </m:r>
                      <m:r>
                        <a:rPr lang="en-US" altLang="ko-KR" sz="2000" i="1">
                          <a:latin typeface="Cambria Math" panose="02040503050406030204" pitchFamily="18" charset="0"/>
                        </a:rPr>
                        <m:t>𝐷</m:t>
                      </m:r>
                      <m:r>
                        <a:rPr lang="en-US" altLang="ko-KR" sz="2000" b="0" i="1" baseline="-25000" smtClean="0">
                          <a:latin typeface="Cambria Math" panose="02040503050406030204" pitchFamily="18" charset="0"/>
                        </a:rPr>
                        <m:t>0</m:t>
                      </m:r>
                      <m:r>
                        <a:rPr lang="en-US" altLang="ko-KR" sz="2000" i="1">
                          <a:latin typeface="Cambria Math" panose="02040503050406030204" pitchFamily="18" charset="0"/>
                        </a:rPr>
                        <m:t>=</m:t>
                      </m:r>
                      <m:r>
                        <a:rPr lang="ko-KR" altLang="en-US" sz="2000" i="1" smtClean="0">
                          <a:latin typeface="Cambria Math" panose="02040503050406030204" pitchFamily="18" charset="0"/>
                        </a:rPr>
                        <m:t>𝜀</m:t>
                      </m:r>
                      <m:r>
                        <a:rPr lang="en-US" altLang="ko-KR" sz="2000" i="1" baseline="-25000">
                          <a:latin typeface="Cambria Math" panose="02040503050406030204" pitchFamily="18" charset="0"/>
                        </a:rPr>
                        <m:t>0</m:t>
                      </m:r>
                      <m:sSup>
                        <m:sSupPr>
                          <m:ctrlPr>
                            <a:rPr lang="en-US" altLang="ko-KR" sz="2000" i="1" spc="10">
                              <a:latin typeface="Cambria Math" panose="02040503050406030204" pitchFamily="18" charset="0"/>
                              <a:cs typeface="Arial"/>
                            </a:rPr>
                          </m:ctrlPr>
                        </m:sSupPr>
                        <m:e>
                          <m:r>
                            <a:rPr lang="en-US" altLang="ko-KR" sz="2000" i="1" spc="10">
                              <a:latin typeface="Cambria Math" panose="02040503050406030204" pitchFamily="18" charset="0"/>
                              <a:cs typeface="Arial"/>
                            </a:rPr>
                            <m:t>𝑘</m:t>
                          </m:r>
                        </m:e>
                        <m:sup>
                          <m:r>
                            <a:rPr lang="en-US" altLang="ko-KR" sz="2000" i="1" spc="10">
                              <a:latin typeface="Cambria Math" panose="02040503050406030204" pitchFamily="18" charset="0"/>
                              <a:cs typeface="Arial"/>
                            </a:rPr>
                            <m:t>∗</m:t>
                          </m:r>
                        </m:sup>
                      </m:sSup>
                      <m:r>
                        <a:rPr lang="en-US" altLang="ko-KR" sz="2000" i="1">
                          <a:latin typeface="Cambria Math" panose="02040503050406030204" pitchFamily="18" charset="0"/>
                        </a:rPr>
                        <m:t>𝐸</m:t>
                      </m:r>
                      <m:r>
                        <a:rPr lang="en-US" altLang="ko-KR" sz="2000" b="0" i="1" smtClean="0">
                          <a:latin typeface="Cambria Math" panose="02040503050406030204" pitchFamily="18" charset="0"/>
                        </a:rPr>
                        <m:t>−</m:t>
                      </m:r>
                      <m:r>
                        <a:rPr lang="ko-KR" altLang="en-US" sz="2000" i="1">
                          <a:latin typeface="Cambria Math" panose="02040503050406030204" pitchFamily="18" charset="0"/>
                        </a:rPr>
                        <m:t>𝜀</m:t>
                      </m:r>
                      <m:r>
                        <a:rPr lang="en-US" altLang="ko-KR" sz="2000" i="1" baseline="-25000">
                          <a:latin typeface="Cambria Math" panose="02040503050406030204" pitchFamily="18" charset="0"/>
                        </a:rPr>
                        <m:t>0</m:t>
                      </m:r>
                      <m:r>
                        <a:rPr lang="en-US" altLang="ko-KR" sz="2000" i="1">
                          <a:latin typeface="Cambria Math" panose="02040503050406030204" pitchFamily="18" charset="0"/>
                        </a:rPr>
                        <m:t>𝐸</m:t>
                      </m:r>
                      <m:r>
                        <a:rPr lang="en-US" altLang="ko-KR" sz="2000" b="0" i="1" smtClean="0">
                          <a:latin typeface="Cambria Math" panose="02040503050406030204" pitchFamily="18" charset="0"/>
                        </a:rPr>
                        <m:t>=</m:t>
                      </m:r>
                      <m:r>
                        <a:rPr lang="ko-KR" altLang="en-US" sz="2000" i="1">
                          <a:latin typeface="Cambria Math" panose="02040503050406030204" pitchFamily="18" charset="0"/>
                        </a:rPr>
                        <m:t>𝜀</m:t>
                      </m:r>
                      <m:r>
                        <a:rPr lang="en-US" altLang="ko-KR" sz="2000" i="1" baseline="-25000">
                          <a:latin typeface="Cambria Math" panose="02040503050406030204" pitchFamily="18" charset="0"/>
                        </a:rPr>
                        <m:t>0</m:t>
                      </m:r>
                      <m:d>
                        <m:dPr>
                          <m:ctrlPr>
                            <a:rPr lang="en-US" altLang="ko-KR" sz="2000" i="1" baseline="-25000">
                              <a:latin typeface="Cambria Math" panose="02040503050406030204" pitchFamily="18" charset="0"/>
                            </a:rPr>
                          </m:ctrlPr>
                        </m:dPr>
                        <m:e>
                          <m:sSup>
                            <m:sSupPr>
                              <m:ctrlPr>
                                <a:rPr lang="en-US" altLang="ko-KR" sz="2000" i="1" spc="10">
                                  <a:latin typeface="Cambria Math" panose="02040503050406030204" pitchFamily="18" charset="0"/>
                                  <a:cs typeface="Arial"/>
                                </a:rPr>
                              </m:ctrlPr>
                            </m:sSupPr>
                            <m:e>
                              <m:r>
                                <a:rPr lang="en-US" altLang="ko-KR" sz="2000" i="1" spc="10">
                                  <a:latin typeface="Cambria Math" panose="02040503050406030204" pitchFamily="18" charset="0"/>
                                  <a:cs typeface="Arial"/>
                                </a:rPr>
                                <m:t>𝑘</m:t>
                              </m:r>
                            </m:e>
                            <m:sup>
                              <m:r>
                                <a:rPr lang="en-US" altLang="ko-KR" sz="2000" i="1" spc="10">
                                  <a:latin typeface="Cambria Math" panose="02040503050406030204" pitchFamily="18" charset="0"/>
                                  <a:cs typeface="Arial"/>
                                </a:rPr>
                                <m:t>∗</m:t>
                              </m:r>
                            </m:sup>
                          </m:sSup>
                          <m:r>
                            <a:rPr lang="en-US" altLang="ko-KR" sz="2000" b="0" i="1" spc="10" smtClean="0">
                              <a:latin typeface="Cambria Math" panose="02040503050406030204" pitchFamily="18" charset="0"/>
                              <a:cs typeface="Arial"/>
                            </a:rPr>
                            <m:t>−1</m:t>
                          </m:r>
                        </m:e>
                      </m:d>
                      <m:r>
                        <a:rPr lang="en-US" altLang="ko-KR" sz="2000" b="0" i="1" spc="10" smtClean="0">
                          <a:latin typeface="Cambria Math" panose="02040503050406030204" pitchFamily="18" charset="0"/>
                          <a:cs typeface="Arial"/>
                        </a:rPr>
                        <m:t>𝐸</m:t>
                      </m:r>
                    </m:oMath>
                  </m:oMathPara>
                </a14:m>
                <a:endParaRPr lang="ko-KR" altLang="en-US" sz="2000" dirty="0"/>
              </a:p>
            </p:txBody>
          </p:sp>
        </mc:Choice>
        <mc:Fallback xmlns="">
          <p:sp>
            <p:nvSpPr>
              <p:cNvPr id="23" name="직사각형 22"/>
              <p:cNvSpPr>
                <a:spLocks noRot="1" noChangeAspect="1" noMove="1" noResize="1" noEditPoints="1" noAdjustHandles="1" noChangeArrowheads="1" noChangeShapeType="1" noTextEdit="1"/>
              </p:cNvSpPr>
              <p:nvPr/>
            </p:nvSpPr>
            <p:spPr>
              <a:xfrm>
                <a:off x="3025746" y="5169926"/>
                <a:ext cx="5204342" cy="400110"/>
              </a:xfrm>
              <a:prstGeom prst="rect">
                <a:avLst/>
              </a:prstGeom>
              <a:blipFill>
                <a:blip r:embed="rId8"/>
                <a:stretch>
                  <a:fillRect b="-7576"/>
                </a:stretch>
              </a:blipFill>
            </p:spPr>
            <p:txBody>
              <a:bodyPr/>
              <a:lstStyle/>
              <a:p>
                <a:r>
                  <a:rPr lang="ko-KR" altLang="en-US">
                    <a:noFill/>
                  </a:rPr>
                  <a:t> </a:t>
                </a:r>
              </a:p>
            </p:txBody>
          </p:sp>
        </mc:Fallback>
      </mc:AlternateContent>
      <p:sp>
        <p:nvSpPr>
          <p:cNvPr id="24" name="오른쪽 중괄호 23"/>
          <p:cNvSpPr/>
          <p:nvPr/>
        </p:nvSpPr>
        <p:spPr>
          <a:xfrm>
            <a:off x="1977485" y="5439673"/>
            <a:ext cx="170403" cy="522648"/>
          </a:xfrm>
          <a:prstGeom prst="rightBrace">
            <a:avLst>
              <a:gd name="adj1" fmla="val 19855"/>
              <a:gd name="adj2" fmla="val 4719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6" name="직사각형 25"/>
              <p:cNvSpPr/>
              <p:nvPr/>
            </p:nvSpPr>
            <p:spPr>
              <a:xfrm>
                <a:off x="222649" y="4600285"/>
                <a:ext cx="40459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i="1">
                          <a:latin typeface="Cambria Math" panose="02040503050406030204" pitchFamily="18" charset="0"/>
                        </a:rPr>
                        <m:t>𝐷</m:t>
                      </m:r>
                    </m:oMath>
                  </m:oMathPara>
                </a14:m>
                <a:endParaRPr lang="ko-KR" altLang="en-US" dirty="0"/>
              </a:p>
            </p:txBody>
          </p:sp>
        </mc:Choice>
        <mc:Fallback xmlns="">
          <p:sp>
            <p:nvSpPr>
              <p:cNvPr id="26" name="직사각형 25"/>
              <p:cNvSpPr>
                <a:spLocks noRot="1" noChangeAspect="1" noMove="1" noResize="1" noEditPoints="1" noAdjustHandles="1" noChangeArrowheads="1" noChangeShapeType="1" noTextEdit="1"/>
              </p:cNvSpPr>
              <p:nvPr/>
            </p:nvSpPr>
            <p:spPr>
              <a:xfrm>
                <a:off x="222649" y="4600285"/>
                <a:ext cx="404598" cy="369332"/>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7" name="직사각형 26"/>
              <p:cNvSpPr/>
              <p:nvPr/>
            </p:nvSpPr>
            <p:spPr>
              <a:xfrm>
                <a:off x="2382275" y="6593569"/>
                <a:ext cx="40459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𝐸</m:t>
                      </m:r>
                    </m:oMath>
                  </m:oMathPara>
                </a14:m>
                <a:endParaRPr lang="ko-KR" altLang="en-US" dirty="0"/>
              </a:p>
            </p:txBody>
          </p:sp>
        </mc:Choice>
        <mc:Fallback xmlns="">
          <p:sp>
            <p:nvSpPr>
              <p:cNvPr id="27" name="직사각형 26"/>
              <p:cNvSpPr>
                <a:spLocks noRot="1" noChangeAspect="1" noMove="1" noResize="1" noEditPoints="1" noAdjustHandles="1" noChangeArrowheads="1" noChangeShapeType="1" noTextEdit="1"/>
              </p:cNvSpPr>
              <p:nvPr/>
            </p:nvSpPr>
            <p:spPr>
              <a:xfrm>
                <a:off x="2382275" y="6593569"/>
                <a:ext cx="404598" cy="369332"/>
              </a:xfrm>
              <a:prstGeom prst="rect">
                <a:avLst/>
              </a:prstGeom>
              <a:blipFill>
                <a:blip r:embed="rId10"/>
                <a:stretch>
                  <a:fillRect/>
                </a:stretch>
              </a:blipFill>
            </p:spPr>
            <p:txBody>
              <a:bodyPr/>
              <a:lstStyle/>
              <a:p>
                <a:r>
                  <a:rPr lang="ko-KR" altLang="en-US">
                    <a:noFill/>
                  </a:rPr>
                  <a:t> </a:t>
                </a:r>
              </a:p>
            </p:txBody>
          </p:sp>
        </mc:Fallback>
      </mc:AlternateContent>
      <p:cxnSp>
        <p:nvCxnSpPr>
          <p:cNvPr id="30" name="직선 화살표 연결선 29"/>
          <p:cNvCxnSpPr>
            <a:endCxn id="23" idx="1"/>
          </p:cNvCxnSpPr>
          <p:nvPr/>
        </p:nvCxnSpPr>
        <p:spPr>
          <a:xfrm flipV="1">
            <a:off x="2209800" y="5369981"/>
            <a:ext cx="815946" cy="306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직선 화살표 연결선 32"/>
          <p:cNvCxnSpPr>
            <a:endCxn id="22" idx="1"/>
          </p:cNvCxnSpPr>
          <p:nvPr/>
        </p:nvCxnSpPr>
        <p:spPr>
          <a:xfrm flipV="1">
            <a:off x="1962150" y="4769803"/>
            <a:ext cx="1063596" cy="664210"/>
          </a:xfrm>
          <a:prstGeom prst="straightConnector1">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a:stCxn id="24" idx="2"/>
          </p:cNvCxnSpPr>
          <p:nvPr/>
        </p:nvCxnSpPr>
        <p:spPr>
          <a:xfrm>
            <a:off x="1977485" y="5962321"/>
            <a:ext cx="1048261" cy="0"/>
          </a:xfrm>
          <a:prstGeom prst="straightConnector1">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그림 44"/>
          <p:cNvPicPr>
            <a:picLocks noChangeAspect="1"/>
          </p:cNvPicPr>
          <p:nvPr/>
        </p:nvPicPr>
        <p:blipFill rotWithShape="1">
          <a:blip r:embed="rId11">
            <a:extLst>
              <a:ext uri="{28A0092B-C50C-407E-A947-70E740481C1C}">
                <a14:useLocalDpi xmlns:a14="http://schemas.microsoft.com/office/drawing/2010/main" val="0"/>
              </a:ext>
            </a:extLst>
          </a:blip>
          <a:srcRect b="58610"/>
          <a:stretch/>
        </p:blipFill>
        <p:spPr>
          <a:xfrm>
            <a:off x="880205" y="2233363"/>
            <a:ext cx="2638425" cy="1344871"/>
          </a:xfrm>
          <a:prstGeom prst="rect">
            <a:avLst/>
          </a:prstGeom>
        </p:spPr>
      </p:pic>
      <p:pic>
        <p:nvPicPr>
          <p:cNvPr id="46" name="그림 45"/>
          <p:cNvPicPr>
            <a:picLocks noChangeAspect="1"/>
          </p:cNvPicPr>
          <p:nvPr/>
        </p:nvPicPr>
        <p:blipFill rotWithShape="1">
          <a:blip r:embed="rId11">
            <a:extLst>
              <a:ext uri="{28A0092B-C50C-407E-A947-70E740481C1C}">
                <a14:useLocalDpi xmlns:a14="http://schemas.microsoft.com/office/drawing/2010/main" val="0"/>
              </a:ext>
            </a:extLst>
          </a:blip>
          <a:srcRect t="43004" b="12047"/>
          <a:stretch/>
        </p:blipFill>
        <p:spPr>
          <a:xfrm>
            <a:off x="5453292" y="2233363"/>
            <a:ext cx="2638425" cy="1460500"/>
          </a:xfrm>
          <a:prstGeom prst="rect">
            <a:avLst/>
          </a:prstGeom>
        </p:spPr>
      </p:pic>
      <mc:AlternateContent xmlns:mc="http://schemas.openxmlformats.org/markup-compatibility/2006" xmlns:a14="http://schemas.microsoft.com/office/drawing/2010/main">
        <mc:Choice Requires="a14">
          <p:sp>
            <p:nvSpPr>
              <p:cNvPr id="47" name="직사각형 46"/>
              <p:cNvSpPr/>
              <p:nvPr/>
            </p:nvSpPr>
            <p:spPr>
              <a:xfrm>
                <a:off x="6620611" y="4209303"/>
                <a:ext cx="2410532" cy="6127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altLang="ko-KR" i="1" spc="10" smtClean="0">
                          <a:latin typeface="Cambria Math" panose="02040503050406030204" pitchFamily="18" charset="0"/>
                          <a:cs typeface="Arial"/>
                        </a:rPr>
                        <m:t>(∵</m:t>
                      </m:r>
                      <m:sSup>
                        <m:sSupPr>
                          <m:ctrlPr>
                            <a:rPr lang="en-US" altLang="ko-KR" i="1" spc="10">
                              <a:latin typeface="Cambria Math" panose="02040503050406030204" pitchFamily="18" charset="0"/>
                              <a:cs typeface="Arial"/>
                            </a:rPr>
                          </m:ctrlPr>
                        </m:sSupPr>
                        <m:e>
                          <m:r>
                            <a:rPr lang="en-US" altLang="ko-KR" i="1" spc="10">
                              <a:latin typeface="Cambria Math" panose="02040503050406030204" pitchFamily="18" charset="0"/>
                              <a:cs typeface="Arial"/>
                            </a:rPr>
                            <m:t>𝑘</m:t>
                          </m:r>
                        </m:e>
                        <m:sup>
                          <m:r>
                            <a:rPr lang="en-US" altLang="ko-KR" i="1" spc="10">
                              <a:latin typeface="Cambria Math" panose="02040503050406030204" pitchFamily="18" charset="0"/>
                              <a:cs typeface="Arial"/>
                            </a:rPr>
                            <m:t>∗</m:t>
                          </m:r>
                        </m:sup>
                      </m:sSup>
                      <m:r>
                        <a:rPr lang="en-US" altLang="ko-KR" i="1" spc="10">
                          <a:latin typeface="Cambria Math" panose="02040503050406030204" pitchFamily="18" charset="0"/>
                          <a:cs typeface="Arial"/>
                        </a:rPr>
                        <m:t>=</m:t>
                      </m:r>
                      <m:f>
                        <m:fPr>
                          <m:ctrlPr>
                            <a:rPr lang="en-US" altLang="ko-KR" i="1" spc="10">
                              <a:latin typeface="Cambria Math" panose="02040503050406030204" pitchFamily="18" charset="0"/>
                              <a:cs typeface="Arial"/>
                            </a:rPr>
                          </m:ctrlPr>
                        </m:fPr>
                        <m:num>
                          <m:r>
                            <a:rPr lang="ko-KR" altLang="en-US" i="1" spc="10">
                              <a:latin typeface="Cambria Math" panose="02040503050406030204" pitchFamily="18" charset="0"/>
                              <a:cs typeface="Arial"/>
                            </a:rPr>
                            <m:t>𝜀</m:t>
                          </m:r>
                        </m:num>
                        <m:den>
                          <m:r>
                            <a:rPr lang="ko-KR" altLang="en-US" i="1" spc="10">
                              <a:latin typeface="Cambria Math" panose="02040503050406030204" pitchFamily="18" charset="0"/>
                              <a:cs typeface="Arial"/>
                            </a:rPr>
                            <m:t>𝜀</m:t>
                          </m:r>
                          <m:r>
                            <a:rPr lang="en-US" altLang="ko-KR" i="1" spc="10" baseline="-25000">
                              <a:latin typeface="Cambria Math" panose="02040503050406030204" pitchFamily="18" charset="0"/>
                              <a:cs typeface="Arial"/>
                            </a:rPr>
                            <m:t>0</m:t>
                          </m:r>
                        </m:den>
                      </m:f>
                      <m:r>
                        <a:rPr lang="en-US" altLang="ko-KR" i="1" spc="10">
                          <a:latin typeface="Cambria Math" panose="02040503050406030204" pitchFamily="18" charset="0"/>
                          <a:cs typeface="Arial"/>
                        </a:rPr>
                        <m:t>=</m:t>
                      </m:r>
                      <m:r>
                        <a:rPr lang="ko-KR" altLang="en-US" i="1" spc="10">
                          <a:latin typeface="Cambria Math" panose="02040503050406030204" pitchFamily="18" charset="0"/>
                          <a:cs typeface="Arial"/>
                        </a:rPr>
                        <m:t>𝜀</m:t>
                      </m:r>
                      <m:r>
                        <a:rPr lang="en-US" altLang="ko-KR" b="0" i="1" spc="10" baseline="-25000" smtClean="0">
                          <a:latin typeface="Cambria Math" panose="02040503050406030204" pitchFamily="18" charset="0"/>
                          <a:cs typeface="Arial"/>
                        </a:rPr>
                        <m:t>𝑟</m:t>
                      </m:r>
                      <m:r>
                        <a:rPr lang="en-US" altLang="ko-KR" b="0" i="1" spc="10" smtClean="0">
                          <a:latin typeface="Cambria Math" panose="02040503050406030204" pitchFamily="18" charset="0"/>
                          <a:cs typeface="Arial"/>
                        </a:rPr>
                        <m:t>=</m:t>
                      </m:r>
                      <m:f>
                        <m:fPr>
                          <m:ctrlPr>
                            <a:rPr lang="en-US" altLang="ko-KR" i="1" spc="10">
                              <a:latin typeface="Cambria Math" panose="02040503050406030204" pitchFamily="18" charset="0"/>
                              <a:cs typeface="Arial"/>
                            </a:rPr>
                          </m:ctrlPr>
                        </m:fPr>
                        <m:num>
                          <m:r>
                            <a:rPr lang="en-US" altLang="ko-KR" i="1" spc="10">
                              <a:latin typeface="Cambria Math" panose="02040503050406030204" pitchFamily="18" charset="0"/>
                              <a:cs typeface="Arial"/>
                            </a:rPr>
                            <m:t>𝐶</m:t>
                          </m:r>
                        </m:num>
                        <m:den>
                          <m:r>
                            <a:rPr lang="en-US" altLang="ko-KR" i="1" spc="10">
                              <a:latin typeface="Cambria Math" panose="02040503050406030204" pitchFamily="18" charset="0"/>
                              <a:cs typeface="Arial"/>
                            </a:rPr>
                            <m:t>𝐶</m:t>
                          </m:r>
                          <m:r>
                            <a:rPr lang="en-US" altLang="ko-KR" i="1" spc="10" baseline="-25000">
                              <a:latin typeface="Cambria Math" panose="02040503050406030204" pitchFamily="18" charset="0"/>
                              <a:cs typeface="Arial"/>
                            </a:rPr>
                            <m:t>0</m:t>
                          </m:r>
                        </m:den>
                      </m:f>
                      <m:r>
                        <a:rPr lang="en-US" altLang="ko-KR" i="1" spc="10">
                          <a:latin typeface="Cambria Math" panose="02040503050406030204" pitchFamily="18" charset="0"/>
                          <a:cs typeface="Arial"/>
                        </a:rPr>
                        <m:t>)</m:t>
                      </m:r>
                    </m:oMath>
                  </m:oMathPara>
                </a14:m>
                <a:endParaRPr lang="en-US" altLang="ko-KR" dirty="0"/>
              </a:p>
            </p:txBody>
          </p:sp>
        </mc:Choice>
        <mc:Fallback xmlns="">
          <p:sp>
            <p:nvSpPr>
              <p:cNvPr id="47" name="직사각형 46"/>
              <p:cNvSpPr>
                <a:spLocks noRot="1" noChangeAspect="1" noMove="1" noResize="1" noEditPoints="1" noAdjustHandles="1" noChangeArrowheads="1" noChangeShapeType="1" noTextEdit="1"/>
              </p:cNvSpPr>
              <p:nvPr/>
            </p:nvSpPr>
            <p:spPr>
              <a:xfrm>
                <a:off x="6620611" y="4209303"/>
                <a:ext cx="2410532" cy="612732"/>
              </a:xfrm>
              <a:prstGeom prst="rect">
                <a:avLst/>
              </a:prstGeom>
              <a:blipFill>
                <a:blip r:embed="rId12"/>
                <a:stretch>
                  <a:fillRect/>
                </a:stretch>
              </a:blipFill>
            </p:spPr>
            <p:txBody>
              <a:bodyPr/>
              <a:lstStyle/>
              <a:p>
                <a:r>
                  <a:rPr lang="ko-KR" altLang="en-US">
                    <a:noFill/>
                  </a:rPr>
                  <a:t> </a:t>
                </a:r>
              </a:p>
            </p:txBody>
          </p:sp>
        </mc:Fallback>
      </mc:AlternateContent>
      <p:sp>
        <p:nvSpPr>
          <p:cNvPr id="3" name="슬라이드 번호 개체 틀 2"/>
          <p:cNvSpPr>
            <a:spLocks noGrp="1"/>
          </p:cNvSpPr>
          <p:nvPr>
            <p:ph type="sldNum" sz="quarter" idx="12"/>
          </p:nvPr>
        </p:nvSpPr>
        <p:spPr/>
        <p:txBody>
          <a:bodyPr/>
          <a:lstStyle/>
          <a:p>
            <a:fld id="{B6030C2A-4213-4771-8792-D783EF3BA6B4}" type="slidenum">
              <a:rPr lang="ko-KR" altLang="en-US" smtClean="0"/>
              <a:pPr/>
              <a:t>117</a:t>
            </a:fld>
            <a:endParaRPr lang="ko-KR" altLang="en-US"/>
          </a:p>
        </p:txBody>
      </p:sp>
    </p:spTree>
    <p:extLst>
      <p:ext uri="{BB962C8B-B14F-4D97-AF65-F5344CB8AC3E}">
        <p14:creationId xmlns:p14="http://schemas.microsoft.com/office/powerpoint/2010/main" val="5881604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3771545" cy="523220"/>
          </a:xfrm>
          <a:prstGeom prst="rect">
            <a:avLst/>
          </a:prstGeom>
        </p:spPr>
        <p:txBody>
          <a:bodyPr wrap="none">
            <a:spAutoFit/>
          </a:bodyPr>
          <a:lstStyle/>
          <a:p>
            <a:r>
              <a:rPr lang="en-US" altLang="ko-KR" sz="2800" b="1" spc="10" dirty="0">
                <a:cs typeface="Arial"/>
              </a:rPr>
              <a:t>Dielectric susceptibility </a:t>
            </a:r>
            <a:endParaRPr lang="en-US" altLang="ko-KR" sz="2800" b="1" dirty="0"/>
          </a:p>
        </p:txBody>
      </p:sp>
      <mc:AlternateContent xmlns:mc="http://schemas.openxmlformats.org/markup-compatibility/2006" xmlns:a14="http://schemas.microsoft.com/office/drawing/2010/main">
        <mc:Choice Requires="a14">
          <p:sp>
            <p:nvSpPr>
              <p:cNvPr id="35" name="직사각형 34"/>
              <p:cNvSpPr/>
              <p:nvPr/>
            </p:nvSpPr>
            <p:spPr>
              <a:xfrm>
                <a:off x="2373358" y="2075726"/>
                <a:ext cx="4545837"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ko-KR" sz="2800" i="1">
                          <a:latin typeface="Cambria Math" panose="02040503050406030204" pitchFamily="18" charset="0"/>
                        </a:rPr>
                        <m:t>𝐷</m:t>
                      </m:r>
                      <m:r>
                        <a:rPr lang="en-US" altLang="ko-KR" sz="2800" i="1" baseline="-25000">
                          <a:latin typeface="Cambria Math" panose="02040503050406030204" pitchFamily="18" charset="0"/>
                        </a:rPr>
                        <m:t>𝑚</m:t>
                      </m:r>
                      <m:r>
                        <a:rPr lang="en-US" altLang="ko-KR" sz="2800" i="1">
                          <a:latin typeface="Cambria Math" panose="02040503050406030204" pitchFamily="18" charset="0"/>
                        </a:rPr>
                        <m:t>=</m:t>
                      </m:r>
                      <m:r>
                        <a:rPr lang="ko-KR" altLang="en-US" sz="2800" i="1">
                          <a:latin typeface="Cambria Math" panose="02040503050406030204" pitchFamily="18" charset="0"/>
                        </a:rPr>
                        <m:t>𝜀</m:t>
                      </m:r>
                      <m:r>
                        <a:rPr lang="en-US" altLang="ko-KR" sz="2800" i="1" baseline="-25000">
                          <a:latin typeface="Cambria Math" panose="02040503050406030204" pitchFamily="18" charset="0"/>
                        </a:rPr>
                        <m:t>0</m:t>
                      </m:r>
                      <m:r>
                        <a:rPr lang="en-US" altLang="ko-KR" sz="2800" i="1">
                          <a:latin typeface="Cambria Math" panose="02040503050406030204" pitchFamily="18" charset="0"/>
                        </a:rPr>
                        <m:t>𝐸</m:t>
                      </m:r>
                      <m:r>
                        <a:rPr lang="en-US" altLang="ko-KR" sz="2800" i="1">
                          <a:latin typeface="Cambria Math" panose="02040503050406030204" pitchFamily="18" charset="0"/>
                        </a:rPr>
                        <m:t>+</m:t>
                      </m:r>
                      <m:r>
                        <a:rPr lang="en-US" altLang="ko-KR" sz="2800" i="1">
                          <a:latin typeface="Cambria Math" panose="02040503050406030204" pitchFamily="18" charset="0"/>
                        </a:rPr>
                        <m:t>𝑃</m:t>
                      </m:r>
                      <m:r>
                        <a:rPr lang="en-US" altLang="ko-KR" sz="2800" i="1">
                          <a:latin typeface="Cambria Math" panose="02040503050406030204" pitchFamily="18" charset="0"/>
                        </a:rPr>
                        <m:t>=</m:t>
                      </m:r>
                      <m:r>
                        <a:rPr lang="ko-KR" altLang="en-US" sz="2800" i="1">
                          <a:latin typeface="Cambria Math" panose="02040503050406030204" pitchFamily="18" charset="0"/>
                        </a:rPr>
                        <m:t>𝜀</m:t>
                      </m:r>
                      <m:r>
                        <a:rPr lang="en-US" altLang="ko-KR" sz="2800" i="1" baseline="-25000">
                          <a:latin typeface="Cambria Math" panose="02040503050406030204" pitchFamily="18" charset="0"/>
                        </a:rPr>
                        <m:t>0</m:t>
                      </m:r>
                      <m:sSup>
                        <m:sSupPr>
                          <m:ctrlPr>
                            <a:rPr lang="en-US" altLang="ko-KR" sz="2800" i="1" spc="10">
                              <a:latin typeface="Cambria Math" panose="02040503050406030204" pitchFamily="18" charset="0"/>
                              <a:cs typeface="Arial"/>
                            </a:rPr>
                          </m:ctrlPr>
                        </m:sSupPr>
                        <m:e>
                          <m:r>
                            <a:rPr lang="en-US" altLang="ko-KR" sz="2800" i="1" spc="10">
                              <a:latin typeface="Cambria Math" panose="02040503050406030204" pitchFamily="18" charset="0"/>
                              <a:cs typeface="Arial"/>
                            </a:rPr>
                            <m:t>𝑘</m:t>
                          </m:r>
                        </m:e>
                        <m:sup>
                          <m:r>
                            <a:rPr lang="en-US" altLang="ko-KR" sz="2800" i="1" spc="10">
                              <a:latin typeface="Cambria Math" panose="02040503050406030204" pitchFamily="18" charset="0"/>
                              <a:cs typeface="Arial"/>
                            </a:rPr>
                            <m:t>∗</m:t>
                          </m:r>
                        </m:sup>
                      </m:sSup>
                      <m:r>
                        <a:rPr lang="en-US" altLang="ko-KR" sz="2800" i="1">
                          <a:latin typeface="Cambria Math" panose="02040503050406030204" pitchFamily="18" charset="0"/>
                        </a:rPr>
                        <m:t>𝐸</m:t>
                      </m:r>
                    </m:oMath>
                  </m:oMathPara>
                </a14:m>
                <a:endParaRPr lang="ko-KR" altLang="en-US" sz="2800" dirty="0"/>
              </a:p>
            </p:txBody>
          </p:sp>
        </mc:Choice>
        <mc:Fallback xmlns="">
          <p:sp>
            <p:nvSpPr>
              <p:cNvPr id="35" name="직사각형 34"/>
              <p:cNvSpPr>
                <a:spLocks noRot="1" noChangeAspect="1" noMove="1" noResize="1" noEditPoints="1" noAdjustHandles="1" noChangeArrowheads="1" noChangeShapeType="1" noTextEdit="1"/>
              </p:cNvSpPr>
              <p:nvPr/>
            </p:nvSpPr>
            <p:spPr>
              <a:xfrm>
                <a:off x="2373358" y="2075726"/>
                <a:ext cx="4545837" cy="523220"/>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9" name="직사각형 38"/>
              <p:cNvSpPr/>
              <p:nvPr/>
            </p:nvSpPr>
            <p:spPr>
              <a:xfrm>
                <a:off x="2373358" y="2803127"/>
                <a:ext cx="4545837" cy="181588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ko-KR" sz="2800" i="1" smtClean="0">
                          <a:solidFill>
                            <a:schemeClr val="tx1"/>
                          </a:solidFill>
                          <a:latin typeface="Cambria Math" panose="02040503050406030204" pitchFamily="18" charset="0"/>
                        </a:rPr>
                        <m:t>𝑃</m:t>
                      </m:r>
                      <m:r>
                        <a:rPr lang="en-US" altLang="ko-KR" sz="2800" i="1" smtClean="0">
                          <a:solidFill>
                            <a:schemeClr val="tx1"/>
                          </a:solidFill>
                          <a:latin typeface="Cambria Math" panose="02040503050406030204" pitchFamily="18" charset="0"/>
                        </a:rPr>
                        <m:t>=</m:t>
                      </m:r>
                      <m:r>
                        <a:rPr lang="ko-KR" altLang="en-US" sz="2800" i="1">
                          <a:solidFill>
                            <a:schemeClr val="tx1"/>
                          </a:solidFill>
                          <a:latin typeface="Cambria Math" panose="02040503050406030204" pitchFamily="18" charset="0"/>
                        </a:rPr>
                        <m:t>𝜀</m:t>
                      </m:r>
                      <m:r>
                        <a:rPr lang="en-US" altLang="ko-KR" sz="2800" i="1" baseline="-25000">
                          <a:solidFill>
                            <a:schemeClr val="tx1"/>
                          </a:solidFill>
                          <a:latin typeface="Cambria Math" panose="02040503050406030204" pitchFamily="18" charset="0"/>
                        </a:rPr>
                        <m:t>0</m:t>
                      </m:r>
                      <m:sSup>
                        <m:sSupPr>
                          <m:ctrlPr>
                            <a:rPr lang="en-US" altLang="ko-KR" sz="2800" i="1" spc="10">
                              <a:solidFill>
                                <a:schemeClr val="tx1"/>
                              </a:solidFill>
                              <a:latin typeface="Cambria Math" panose="02040503050406030204" pitchFamily="18" charset="0"/>
                              <a:cs typeface="Arial"/>
                            </a:rPr>
                          </m:ctrlPr>
                        </m:sSupPr>
                        <m:e>
                          <m:r>
                            <a:rPr lang="en-US" altLang="ko-KR" sz="2800" i="1" spc="10">
                              <a:solidFill>
                                <a:schemeClr val="tx1"/>
                              </a:solidFill>
                              <a:latin typeface="Cambria Math" panose="02040503050406030204" pitchFamily="18" charset="0"/>
                              <a:cs typeface="Arial"/>
                            </a:rPr>
                            <m:t>𝑘</m:t>
                          </m:r>
                        </m:e>
                        <m:sup>
                          <m:r>
                            <a:rPr lang="en-US" altLang="ko-KR" sz="2800" i="1" spc="10">
                              <a:solidFill>
                                <a:schemeClr val="tx1"/>
                              </a:solidFill>
                              <a:latin typeface="Cambria Math" panose="02040503050406030204" pitchFamily="18" charset="0"/>
                              <a:cs typeface="Arial"/>
                            </a:rPr>
                            <m:t>∗</m:t>
                          </m:r>
                        </m:sup>
                      </m:sSup>
                      <m:r>
                        <a:rPr lang="en-US" altLang="ko-KR" sz="2800" i="1">
                          <a:solidFill>
                            <a:schemeClr val="tx1"/>
                          </a:solidFill>
                          <a:latin typeface="Cambria Math" panose="02040503050406030204" pitchFamily="18" charset="0"/>
                        </a:rPr>
                        <m:t>𝐸</m:t>
                      </m:r>
                      <m:r>
                        <a:rPr lang="en-US" altLang="ko-KR" sz="2800" b="0" i="1" smtClean="0">
                          <a:solidFill>
                            <a:schemeClr val="tx1"/>
                          </a:solidFill>
                          <a:latin typeface="Cambria Math" panose="02040503050406030204" pitchFamily="18" charset="0"/>
                        </a:rPr>
                        <m:t>−</m:t>
                      </m:r>
                      <m:r>
                        <a:rPr lang="ko-KR" altLang="en-US" sz="2800" i="1">
                          <a:solidFill>
                            <a:schemeClr val="tx1"/>
                          </a:solidFill>
                          <a:latin typeface="Cambria Math" panose="02040503050406030204" pitchFamily="18" charset="0"/>
                        </a:rPr>
                        <m:t>𝜀</m:t>
                      </m:r>
                      <m:r>
                        <a:rPr lang="en-US" altLang="ko-KR" sz="2800" i="1" baseline="-25000">
                          <a:solidFill>
                            <a:schemeClr val="tx1"/>
                          </a:solidFill>
                          <a:latin typeface="Cambria Math" panose="02040503050406030204" pitchFamily="18" charset="0"/>
                        </a:rPr>
                        <m:t>0</m:t>
                      </m:r>
                      <m:r>
                        <a:rPr lang="en-US" altLang="ko-KR" sz="2800" i="1">
                          <a:solidFill>
                            <a:schemeClr val="tx1"/>
                          </a:solidFill>
                          <a:latin typeface="Cambria Math" panose="02040503050406030204" pitchFamily="18" charset="0"/>
                        </a:rPr>
                        <m:t>𝐸</m:t>
                      </m:r>
                    </m:oMath>
                  </m:oMathPara>
                </a14:m>
                <a:endParaRPr lang="en-US" altLang="ko-KR" sz="2800" dirty="0">
                  <a:solidFill>
                    <a:schemeClr val="tx1"/>
                  </a:solidFill>
                </a:endParaRPr>
              </a:p>
              <a:p>
                <a:pPr/>
                <a14:m>
                  <m:oMathPara xmlns:m="http://schemas.openxmlformats.org/officeDocument/2006/math">
                    <m:oMathParaPr>
                      <m:jc m:val="left"/>
                    </m:oMathParaPr>
                    <m:oMath xmlns:m="http://schemas.openxmlformats.org/officeDocument/2006/math">
                      <m:r>
                        <a:rPr lang="en-US" altLang="ko-KR" sz="2800" b="0" i="1" smtClean="0">
                          <a:solidFill>
                            <a:schemeClr val="tx1"/>
                          </a:solidFill>
                          <a:latin typeface="Cambria Math" panose="02040503050406030204" pitchFamily="18" charset="0"/>
                        </a:rPr>
                        <m:t>    </m:t>
                      </m:r>
                      <m:r>
                        <a:rPr lang="en-US" altLang="ko-KR" sz="2800" i="1">
                          <a:solidFill>
                            <a:schemeClr val="tx1"/>
                          </a:solidFill>
                          <a:latin typeface="Cambria Math" panose="02040503050406030204" pitchFamily="18" charset="0"/>
                        </a:rPr>
                        <m:t>=</m:t>
                      </m:r>
                      <m:r>
                        <a:rPr lang="ko-KR" altLang="en-US" sz="2800" i="1">
                          <a:solidFill>
                            <a:schemeClr val="tx1"/>
                          </a:solidFill>
                          <a:latin typeface="Cambria Math" panose="02040503050406030204" pitchFamily="18" charset="0"/>
                        </a:rPr>
                        <m:t>𝜀</m:t>
                      </m:r>
                      <m:r>
                        <a:rPr lang="en-US" altLang="ko-KR" sz="2800" i="1" baseline="-25000">
                          <a:solidFill>
                            <a:schemeClr val="tx1"/>
                          </a:solidFill>
                          <a:latin typeface="Cambria Math" panose="02040503050406030204" pitchFamily="18" charset="0"/>
                        </a:rPr>
                        <m:t>0</m:t>
                      </m:r>
                      <m:r>
                        <a:rPr lang="en-US" altLang="ko-KR" sz="2800" i="1">
                          <a:solidFill>
                            <a:schemeClr val="tx1"/>
                          </a:solidFill>
                          <a:latin typeface="Cambria Math" panose="02040503050406030204" pitchFamily="18" charset="0"/>
                        </a:rPr>
                        <m:t>(</m:t>
                      </m:r>
                      <m:sSup>
                        <m:sSupPr>
                          <m:ctrlPr>
                            <a:rPr lang="en-US" altLang="ko-KR" sz="2800" i="1" spc="10">
                              <a:solidFill>
                                <a:schemeClr val="tx1"/>
                              </a:solidFill>
                              <a:latin typeface="Cambria Math" panose="02040503050406030204" pitchFamily="18" charset="0"/>
                              <a:cs typeface="Arial"/>
                            </a:rPr>
                          </m:ctrlPr>
                        </m:sSupPr>
                        <m:e>
                          <m:r>
                            <a:rPr lang="en-US" altLang="ko-KR" sz="2800" i="1" spc="10">
                              <a:solidFill>
                                <a:schemeClr val="tx1"/>
                              </a:solidFill>
                              <a:latin typeface="Cambria Math" panose="02040503050406030204" pitchFamily="18" charset="0"/>
                              <a:cs typeface="Arial"/>
                            </a:rPr>
                            <m:t>𝑘</m:t>
                          </m:r>
                        </m:e>
                        <m:sup>
                          <m:r>
                            <a:rPr lang="en-US" altLang="ko-KR" sz="2800" i="1" spc="10">
                              <a:solidFill>
                                <a:schemeClr val="tx1"/>
                              </a:solidFill>
                              <a:latin typeface="Cambria Math" panose="02040503050406030204" pitchFamily="18" charset="0"/>
                              <a:cs typeface="Arial"/>
                            </a:rPr>
                            <m:t>∗</m:t>
                          </m:r>
                        </m:sup>
                      </m:sSup>
                      <m:r>
                        <a:rPr lang="en-US" altLang="ko-KR" sz="2800" b="0" i="1" spc="10" smtClean="0">
                          <a:solidFill>
                            <a:schemeClr val="tx1"/>
                          </a:solidFill>
                          <a:latin typeface="Cambria Math" panose="02040503050406030204" pitchFamily="18" charset="0"/>
                          <a:cs typeface="Arial"/>
                        </a:rPr>
                        <m:t>−</m:t>
                      </m:r>
                      <m:r>
                        <a:rPr lang="en-US" altLang="ko-KR" sz="2800" b="0" i="1" spc="10" smtClean="0">
                          <a:solidFill>
                            <a:schemeClr val="tx1"/>
                          </a:solidFill>
                          <a:latin typeface="Cambria Math" panose="02040503050406030204" pitchFamily="18" charset="0"/>
                          <a:cs typeface="Arial"/>
                        </a:rPr>
                        <m:t>1</m:t>
                      </m:r>
                      <m:r>
                        <a:rPr lang="en-US" altLang="ko-KR" sz="2800" b="0" i="1" spc="10" smtClean="0">
                          <a:solidFill>
                            <a:schemeClr val="tx1"/>
                          </a:solidFill>
                          <a:latin typeface="Cambria Math" panose="02040503050406030204" pitchFamily="18" charset="0"/>
                          <a:cs typeface="Arial"/>
                        </a:rPr>
                        <m:t>)</m:t>
                      </m:r>
                      <m:r>
                        <a:rPr lang="en-US" altLang="ko-KR" sz="2800" i="1">
                          <a:solidFill>
                            <a:schemeClr val="tx1"/>
                          </a:solidFill>
                          <a:latin typeface="Cambria Math" panose="02040503050406030204" pitchFamily="18" charset="0"/>
                        </a:rPr>
                        <m:t>𝐸</m:t>
                      </m:r>
                    </m:oMath>
                  </m:oMathPara>
                </a14:m>
                <a:endParaRPr lang="en-US" altLang="ko-KR" sz="2800" dirty="0">
                  <a:solidFill>
                    <a:schemeClr val="tx1"/>
                  </a:solidFill>
                </a:endParaRPr>
              </a:p>
              <a:p>
                <a:r>
                  <a:rPr lang="en-US" altLang="ko-KR" sz="2800" dirty="0">
                    <a:solidFill>
                      <a:schemeClr val="tx1"/>
                    </a:solidFill>
                  </a:rPr>
                  <a:t>    </a:t>
                </a:r>
                <a14:m>
                  <m:oMath xmlns:m="http://schemas.openxmlformats.org/officeDocument/2006/math">
                    <m:r>
                      <a:rPr lang="en-US" altLang="ko-KR" sz="2800" i="1">
                        <a:solidFill>
                          <a:schemeClr val="tx1"/>
                        </a:solidFill>
                        <a:latin typeface="Cambria Math" panose="02040503050406030204" pitchFamily="18" charset="0"/>
                      </a:rPr>
                      <m:t>=</m:t>
                    </m:r>
                    <m:r>
                      <a:rPr lang="ko-KR" altLang="en-US" sz="2800" i="1">
                        <a:solidFill>
                          <a:schemeClr val="tx1"/>
                        </a:solidFill>
                        <a:latin typeface="Cambria Math" panose="02040503050406030204" pitchFamily="18" charset="0"/>
                      </a:rPr>
                      <m:t>𝜀</m:t>
                    </m:r>
                    <m:r>
                      <a:rPr lang="en-US" altLang="ko-KR" sz="2800" i="1" baseline="-25000">
                        <a:solidFill>
                          <a:schemeClr val="tx1"/>
                        </a:solidFill>
                        <a:latin typeface="Cambria Math" panose="02040503050406030204" pitchFamily="18" charset="0"/>
                      </a:rPr>
                      <m:t>0</m:t>
                    </m:r>
                    <m:r>
                      <a:rPr lang="en-US" altLang="ko-KR" sz="2800" i="1">
                        <a:solidFill>
                          <a:schemeClr val="tx1"/>
                        </a:solidFill>
                        <a:latin typeface="Cambria Math" panose="02040503050406030204" pitchFamily="18" charset="0"/>
                      </a:rPr>
                      <m:t>(</m:t>
                    </m:r>
                    <m:r>
                      <a:rPr lang="ko-KR" altLang="en-US" sz="2800" i="1">
                        <a:solidFill>
                          <a:schemeClr val="tx1"/>
                        </a:solidFill>
                        <a:latin typeface="Cambria Math" panose="02040503050406030204" pitchFamily="18" charset="0"/>
                      </a:rPr>
                      <m:t>𝜀</m:t>
                    </m:r>
                    <m:r>
                      <a:rPr lang="en-US" altLang="ko-KR" sz="2800" b="0" i="1" baseline="-25000" smtClean="0">
                        <a:solidFill>
                          <a:schemeClr val="tx1"/>
                        </a:solidFill>
                        <a:latin typeface="Cambria Math" panose="02040503050406030204" pitchFamily="18" charset="0"/>
                      </a:rPr>
                      <m:t>𝑟</m:t>
                    </m:r>
                    <m:r>
                      <a:rPr lang="en-US" altLang="ko-KR" sz="2800" b="0" i="1" smtClean="0">
                        <a:solidFill>
                          <a:schemeClr val="tx1"/>
                        </a:solidFill>
                        <a:latin typeface="Cambria Math" panose="02040503050406030204" pitchFamily="18" charset="0"/>
                      </a:rPr>
                      <m:t>−</m:t>
                    </m:r>
                    <m:r>
                      <a:rPr lang="en-US" altLang="ko-KR" sz="2800" b="0" i="1" smtClean="0">
                        <a:solidFill>
                          <a:schemeClr val="tx1"/>
                        </a:solidFill>
                        <a:latin typeface="Cambria Math" panose="02040503050406030204" pitchFamily="18" charset="0"/>
                      </a:rPr>
                      <m:t>1</m:t>
                    </m:r>
                    <m:r>
                      <a:rPr lang="en-US" altLang="ko-KR" sz="2800" b="0" i="1" smtClean="0">
                        <a:solidFill>
                          <a:schemeClr val="tx1"/>
                        </a:solidFill>
                        <a:latin typeface="Cambria Math" panose="02040503050406030204" pitchFamily="18" charset="0"/>
                      </a:rPr>
                      <m:t>)</m:t>
                    </m:r>
                    <m:r>
                      <a:rPr lang="en-US" altLang="ko-KR" sz="2800" i="1">
                        <a:solidFill>
                          <a:schemeClr val="tx1"/>
                        </a:solidFill>
                        <a:latin typeface="Cambria Math" panose="02040503050406030204" pitchFamily="18" charset="0"/>
                      </a:rPr>
                      <m:t>𝐸</m:t>
                    </m:r>
                  </m:oMath>
                </a14:m>
                <a:endParaRPr lang="en-US" altLang="ko-KR" sz="2800" dirty="0">
                  <a:solidFill>
                    <a:schemeClr val="tx1"/>
                  </a:solidFill>
                </a:endParaRPr>
              </a:p>
              <a:p>
                <a:pPr/>
                <a14:m>
                  <m:oMathPara xmlns:m="http://schemas.openxmlformats.org/officeDocument/2006/math">
                    <m:oMathParaPr>
                      <m:jc m:val="left"/>
                    </m:oMathParaPr>
                    <m:oMath xmlns:m="http://schemas.openxmlformats.org/officeDocument/2006/math">
                      <m:r>
                        <a:rPr lang="en-US" altLang="ko-KR" sz="2800" b="0" i="1" smtClean="0">
                          <a:solidFill>
                            <a:schemeClr val="tx1"/>
                          </a:solidFill>
                          <a:latin typeface="Cambria Math" panose="02040503050406030204" pitchFamily="18" charset="0"/>
                        </a:rPr>
                        <m:t>    </m:t>
                      </m:r>
                      <m:r>
                        <a:rPr lang="en-US" altLang="ko-KR" sz="2800" i="1">
                          <a:solidFill>
                            <a:schemeClr val="tx1"/>
                          </a:solidFill>
                          <a:latin typeface="Cambria Math" panose="02040503050406030204" pitchFamily="18" charset="0"/>
                        </a:rPr>
                        <m:t>=</m:t>
                      </m:r>
                      <m:r>
                        <a:rPr lang="ko-KR" altLang="en-US" sz="2800" i="1" smtClean="0">
                          <a:solidFill>
                            <a:schemeClr val="tx1"/>
                          </a:solidFill>
                          <a:latin typeface="Cambria Math" panose="02040503050406030204" pitchFamily="18" charset="0"/>
                        </a:rPr>
                        <m:t>𝜀</m:t>
                      </m:r>
                      <m:r>
                        <a:rPr lang="en-US" altLang="ko-KR" sz="2800" i="1" baseline="-25000">
                          <a:solidFill>
                            <a:schemeClr val="tx1"/>
                          </a:solidFill>
                          <a:latin typeface="Cambria Math" panose="02040503050406030204" pitchFamily="18" charset="0"/>
                        </a:rPr>
                        <m:t>0</m:t>
                      </m:r>
                      <m:r>
                        <a:rPr lang="en-US" altLang="ko-KR" sz="2800" i="1" smtClean="0">
                          <a:solidFill>
                            <a:schemeClr val="tx1"/>
                          </a:solidFill>
                          <a:latin typeface="Cambria Math" panose="02040503050406030204" pitchFamily="18" charset="0"/>
                        </a:rPr>
                        <m:t>(</m:t>
                      </m:r>
                      <m:r>
                        <m:rPr>
                          <m:nor/>
                        </m:rPr>
                        <a:rPr lang="el-GR" altLang="ko-KR" sz="2800" dirty="0">
                          <a:solidFill>
                            <a:schemeClr val="tx1"/>
                          </a:solidFill>
                        </a:rPr>
                        <m:t>χ</m:t>
                      </m:r>
                      <m:r>
                        <a:rPr lang="en-US" altLang="ko-KR" sz="2800" i="1" smtClean="0">
                          <a:solidFill>
                            <a:schemeClr val="tx1"/>
                          </a:solidFill>
                          <a:latin typeface="Cambria Math" panose="02040503050406030204" pitchFamily="18" charset="0"/>
                        </a:rPr>
                        <m:t>)</m:t>
                      </m:r>
                      <m:r>
                        <a:rPr lang="en-US" altLang="ko-KR" sz="2800" i="1">
                          <a:solidFill>
                            <a:schemeClr val="tx1"/>
                          </a:solidFill>
                          <a:latin typeface="Cambria Math" panose="02040503050406030204" pitchFamily="18" charset="0"/>
                        </a:rPr>
                        <m:t>𝐸</m:t>
                      </m:r>
                    </m:oMath>
                  </m:oMathPara>
                </a14:m>
                <a:endParaRPr lang="ko-KR" altLang="en-US" sz="2800" dirty="0">
                  <a:solidFill>
                    <a:schemeClr val="tx1"/>
                  </a:solidFill>
                </a:endParaRPr>
              </a:p>
            </p:txBody>
          </p:sp>
        </mc:Choice>
        <mc:Fallback xmlns="">
          <p:sp>
            <p:nvSpPr>
              <p:cNvPr id="39" name="직사각형 38"/>
              <p:cNvSpPr>
                <a:spLocks noRot="1" noChangeAspect="1" noMove="1" noResize="1" noEditPoints="1" noAdjustHandles="1" noChangeArrowheads="1" noChangeShapeType="1" noTextEdit="1"/>
              </p:cNvSpPr>
              <p:nvPr/>
            </p:nvSpPr>
            <p:spPr>
              <a:xfrm>
                <a:off x="2373358" y="2803127"/>
                <a:ext cx="4545837" cy="1815882"/>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0" name="직사각형 39"/>
              <p:cNvSpPr/>
              <p:nvPr/>
            </p:nvSpPr>
            <p:spPr>
              <a:xfrm>
                <a:off x="222004" y="826348"/>
                <a:ext cx="9058275" cy="1015663"/>
              </a:xfrm>
              <a:prstGeom prst="rect">
                <a:avLst/>
              </a:prstGeom>
            </p:spPr>
            <p:txBody>
              <a:bodyPr wrap="square">
                <a:spAutoFit/>
              </a:bodyPr>
              <a:lstStyle/>
              <a:p>
                <a:pPr marL="355600" marR="221615" indent="-342900">
                  <a:lnSpc>
                    <a:spcPct val="125000"/>
                  </a:lnSpc>
                  <a:buFont typeface="Arial" panose="020B0604020202020204" pitchFamily="34" charset="0"/>
                  <a:buChar char="•"/>
                </a:pPr>
                <a:r>
                  <a:rPr lang="en-US" altLang="ko-KR" sz="2400" spc="10" dirty="0">
                    <a:solidFill>
                      <a:srgbClr val="C00000"/>
                    </a:solidFill>
                    <a:cs typeface="Arial"/>
                  </a:rPr>
                  <a:t>Dielectric susceptibility (</a:t>
                </a:r>
                <a14:m>
                  <m:oMath xmlns:m="http://schemas.openxmlformats.org/officeDocument/2006/math">
                    <m:r>
                      <m:rPr>
                        <m:nor/>
                      </m:rPr>
                      <a:rPr lang="el-GR" altLang="ko-KR" sz="2400" dirty="0">
                        <a:solidFill>
                          <a:srgbClr val="C00000"/>
                        </a:solidFill>
                      </a:rPr>
                      <m:t>χ</m:t>
                    </m:r>
                    <m:r>
                      <m:rPr>
                        <m:nor/>
                      </m:rPr>
                      <a:rPr lang="en-US" altLang="ko-KR" sz="2400" b="0" i="0" dirty="0" smtClean="0">
                        <a:solidFill>
                          <a:srgbClr val="C00000"/>
                        </a:solidFill>
                      </a:rPr>
                      <m:t>, </m:t>
                    </m:r>
                    <m:r>
                      <a:rPr lang="ko-KR" altLang="en-US" sz="2400" i="1" dirty="0">
                        <a:solidFill>
                          <a:srgbClr val="C00000"/>
                        </a:solidFill>
                        <a:latin typeface="Cambria Math" panose="02040503050406030204" pitchFamily="18" charset="0"/>
                      </a:rPr>
                      <m:t>유</m:t>
                    </m:r>
                  </m:oMath>
                </a14:m>
                <a:r>
                  <a:rPr lang="ko-KR" altLang="en-US" sz="2400" spc="10" dirty="0">
                    <a:solidFill>
                      <a:srgbClr val="C00000"/>
                    </a:solidFill>
                    <a:cs typeface="Arial"/>
                  </a:rPr>
                  <a:t>전감수율</a:t>
                </a:r>
                <a:r>
                  <a:rPr lang="en-US" altLang="ko-KR" sz="2400" spc="10" dirty="0">
                    <a:solidFill>
                      <a:srgbClr val="C00000"/>
                    </a:solidFill>
                    <a:cs typeface="Arial"/>
                  </a:rPr>
                  <a:t>)</a:t>
                </a:r>
                <a:r>
                  <a:rPr lang="en-US" altLang="ko-KR" sz="2400" spc="10" dirty="0">
                    <a:cs typeface="Arial"/>
                  </a:rPr>
                  <a:t> </a:t>
                </a:r>
                <a:r>
                  <a:rPr lang="en-US" altLang="ko-KR" sz="2400" spc="5" dirty="0">
                    <a:cs typeface="Arial"/>
                  </a:rPr>
                  <a:t>is </a:t>
                </a:r>
                <a:r>
                  <a:rPr lang="en-US" altLang="ko-KR" sz="2400" spc="10" dirty="0">
                    <a:cs typeface="Arial"/>
                  </a:rPr>
                  <a:t>the </a:t>
                </a:r>
                <a:r>
                  <a:rPr lang="en-US" altLang="ko-KR" sz="2400" spc="5" dirty="0">
                    <a:cs typeface="Arial"/>
                  </a:rPr>
                  <a:t>ratio </a:t>
                </a:r>
                <a:r>
                  <a:rPr lang="en-US" altLang="ko-KR" sz="2400" spc="10" dirty="0">
                    <a:cs typeface="Arial"/>
                  </a:rPr>
                  <a:t>of polarized charge to the  surface charge </a:t>
                </a:r>
                <a:r>
                  <a:rPr lang="en-US" altLang="ko-KR" sz="2400" spc="5" dirty="0">
                    <a:cs typeface="Arial"/>
                  </a:rPr>
                  <a:t>in </a:t>
                </a:r>
                <a:r>
                  <a:rPr lang="en-US" altLang="ko-KR" sz="2400" spc="10" dirty="0">
                    <a:cs typeface="Arial"/>
                  </a:rPr>
                  <a:t>a vacuum </a:t>
                </a:r>
                <a:r>
                  <a:rPr lang="en-US" altLang="ko-KR" sz="2400" spc="40" dirty="0">
                    <a:cs typeface="Arial"/>
                  </a:rPr>
                  <a:t> </a:t>
                </a:r>
                <a:r>
                  <a:rPr lang="en-US" altLang="ko-KR" sz="2400" spc="10" dirty="0">
                    <a:cs typeface="Arial"/>
                  </a:rPr>
                  <a:t>capacitor.</a:t>
                </a:r>
                <a:endParaRPr lang="en-US" altLang="ko-KR" sz="2400" dirty="0">
                  <a:cs typeface="Arial"/>
                </a:endParaRPr>
              </a:p>
            </p:txBody>
          </p:sp>
        </mc:Choice>
        <mc:Fallback xmlns="">
          <p:sp>
            <p:nvSpPr>
              <p:cNvPr id="40" name="직사각형 39"/>
              <p:cNvSpPr>
                <a:spLocks noRot="1" noChangeAspect="1" noMove="1" noResize="1" noEditPoints="1" noAdjustHandles="1" noChangeArrowheads="1" noChangeShapeType="1" noTextEdit="1"/>
              </p:cNvSpPr>
              <p:nvPr/>
            </p:nvSpPr>
            <p:spPr>
              <a:xfrm>
                <a:off x="222004" y="826348"/>
                <a:ext cx="9058275" cy="1015663"/>
              </a:xfrm>
              <a:prstGeom prst="rect">
                <a:avLst/>
              </a:prstGeom>
              <a:blipFill>
                <a:blip r:embed="rId5"/>
                <a:stretch>
                  <a:fillRect l="-740" b="-1024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3" name="직사각형 42"/>
              <p:cNvSpPr/>
              <p:nvPr/>
            </p:nvSpPr>
            <p:spPr>
              <a:xfrm>
                <a:off x="2373358" y="4823190"/>
                <a:ext cx="3175678" cy="1014317"/>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m:rPr>
                          <m:nor/>
                        </m:rPr>
                        <a:rPr lang="el-GR" altLang="ko-KR" sz="3200" dirty="0" smtClean="0">
                          <a:solidFill>
                            <a:srgbClr val="C00000"/>
                          </a:solidFill>
                        </a:rPr>
                        <m:t>χ</m:t>
                      </m:r>
                      <m:r>
                        <a:rPr lang="en-US" altLang="ko-KR" sz="3200" i="1">
                          <a:solidFill>
                            <a:srgbClr val="C00000"/>
                          </a:solidFill>
                          <a:latin typeface="Cambria Math" panose="02040503050406030204" pitchFamily="18" charset="0"/>
                        </a:rPr>
                        <m:t>=</m:t>
                      </m:r>
                      <m:r>
                        <a:rPr lang="ko-KR" altLang="en-US" sz="3200" i="1">
                          <a:solidFill>
                            <a:srgbClr val="C00000"/>
                          </a:solidFill>
                          <a:latin typeface="Cambria Math" panose="02040503050406030204" pitchFamily="18" charset="0"/>
                        </a:rPr>
                        <m:t>𝜀</m:t>
                      </m:r>
                      <m:r>
                        <a:rPr lang="en-US" altLang="ko-KR" sz="3200" i="1" baseline="-25000">
                          <a:solidFill>
                            <a:srgbClr val="C00000"/>
                          </a:solidFill>
                          <a:latin typeface="Cambria Math" panose="02040503050406030204" pitchFamily="18" charset="0"/>
                        </a:rPr>
                        <m:t>𝑟</m:t>
                      </m:r>
                      <m:r>
                        <a:rPr lang="en-US" altLang="ko-KR" sz="3200" i="1">
                          <a:solidFill>
                            <a:srgbClr val="C00000"/>
                          </a:solidFill>
                          <a:latin typeface="Cambria Math" panose="02040503050406030204" pitchFamily="18" charset="0"/>
                        </a:rPr>
                        <m:t>−</m:t>
                      </m:r>
                      <m:r>
                        <a:rPr lang="en-US" altLang="ko-KR" sz="3200" b="0" i="1" smtClean="0">
                          <a:solidFill>
                            <a:srgbClr val="C00000"/>
                          </a:solidFill>
                          <a:latin typeface="Cambria Math" panose="02040503050406030204" pitchFamily="18" charset="0"/>
                        </a:rPr>
                        <m:t>1</m:t>
                      </m:r>
                      <m:r>
                        <a:rPr lang="en-US" altLang="ko-KR" sz="3200" b="0" i="1" smtClean="0">
                          <a:solidFill>
                            <a:srgbClr val="C00000"/>
                          </a:solidFill>
                          <a:latin typeface="Cambria Math" panose="02040503050406030204" pitchFamily="18" charset="0"/>
                        </a:rPr>
                        <m:t>=</m:t>
                      </m:r>
                      <m:f>
                        <m:fPr>
                          <m:ctrlPr>
                            <a:rPr lang="en-US" altLang="ko-KR" sz="3200" b="0" i="1" smtClean="0">
                              <a:solidFill>
                                <a:srgbClr val="C00000"/>
                              </a:solidFill>
                              <a:latin typeface="Cambria Math" panose="02040503050406030204" pitchFamily="18" charset="0"/>
                            </a:rPr>
                          </m:ctrlPr>
                        </m:fPr>
                        <m:num>
                          <m:r>
                            <a:rPr lang="en-US" altLang="ko-KR" sz="3200" b="0" i="1" smtClean="0">
                              <a:solidFill>
                                <a:srgbClr val="C00000"/>
                              </a:solidFill>
                              <a:latin typeface="Cambria Math" panose="02040503050406030204" pitchFamily="18" charset="0"/>
                            </a:rPr>
                            <m:t>𝑃</m:t>
                          </m:r>
                        </m:num>
                        <m:den>
                          <m:r>
                            <a:rPr lang="ko-KR" altLang="en-US" sz="3200" i="1">
                              <a:solidFill>
                                <a:srgbClr val="C00000"/>
                              </a:solidFill>
                              <a:latin typeface="Cambria Math" panose="02040503050406030204" pitchFamily="18" charset="0"/>
                            </a:rPr>
                            <m:t>𝜀</m:t>
                          </m:r>
                          <m:r>
                            <a:rPr lang="en-US" altLang="ko-KR" sz="3200" b="0" i="1" baseline="-25000" smtClean="0">
                              <a:solidFill>
                                <a:srgbClr val="C00000"/>
                              </a:solidFill>
                              <a:latin typeface="Cambria Math" panose="02040503050406030204" pitchFamily="18" charset="0"/>
                            </a:rPr>
                            <m:t>0</m:t>
                          </m:r>
                          <m:r>
                            <a:rPr lang="en-US" altLang="ko-KR" sz="3200" b="0" i="1" smtClean="0">
                              <a:solidFill>
                                <a:srgbClr val="C00000"/>
                              </a:solidFill>
                              <a:latin typeface="Cambria Math" panose="02040503050406030204" pitchFamily="18" charset="0"/>
                            </a:rPr>
                            <m:t>𝐸</m:t>
                          </m:r>
                        </m:den>
                      </m:f>
                    </m:oMath>
                  </m:oMathPara>
                </a14:m>
                <a:endParaRPr lang="ko-KR" altLang="en-US" sz="3200" dirty="0">
                  <a:solidFill>
                    <a:srgbClr val="C00000"/>
                  </a:solidFill>
                </a:endParaRPr>
              </a:p>
            </p:txBody>
          </p:sp>
        </mc:Choice>
        <mc:Fallback xmlns="">
          <p:sp>
            <p:nvSpPr>
              <p:cNvPr id="43" name="직사각형 42"/>
              <p:cNvSpPr>
                <a:spLocks noRot="1" noChangeAspect="1" noMove="1" noResize="1" noEditPoints="1" noAdjustHandles="1" noChangeArrowheads="1" noChangeShapeType="1" noTextEdit="1"/>
              </p:cNvSpPr>
              <p:nvPr/>
            </p:nvSpPr>
            <p:spPr>
              <a:xfrm>
                <a:off x="2373358" y="4823190"/>
                <a:ext cx="3175678" cy="1014317"/>
              </a:xfrm>
              <a:prstGeom prst="rect">
                <a:avLst/>
              </a:prstGeom>
              <a:blipFill>
                <a:blip r:embed="rId6"/>
                <a:stretch>
                  <a:fillRect b="-4790"/>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118</a:t>
            </a:fld>
            <a:endParaRPr lang="ko-KR" altLang="en-US"/>
          </a:p>
        </p:txBody>
      </p:sp>
    </p:spTree>
    <p:extLst>
      <p:ext uri="{BB962C8B-B14F-4D97-AF65-F5344CB8AC3E}">
        <p14:creationId xmlns:p14="http://schemas.microsoft.com/office/powerpoint/2010/main" val="26929468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6" name="직사각형 5"/>
              <p:cNvSpPr/>
              <p:nvPr/>
            </p:nvSpPr>
            <p:spPr>
              <a:xfrm>
                <a:off x="82549" y="842815"/>
                <a:ext cx="4991102" cy="5016758"/>
              </a:xfrm>
              <a:prstGeom prst="rect">
                <a:avLst/>
              </a:prstGeom>
            </p:spPr>
            <p:txBody>
              <a:bodyPr wrap="square">
                <a:spAutoFit/>
              </a:bodyPr>
              <a:lstStyle/>
              <a:p>
                <a:pPr marL="285750" indent="-285750" algn="just">
                  <a:buFont typeface="Wingdings" panose="05000000000000000000" pitchFamily="2" charset="2"/>
                  <a:buChar char="u"/>
                </a:pPr>
                <a:r>
                  <a:rPr lang="en-US" altLang="ko-KR" sz="1600" b="1" spc="10" dirty="0">
                    <a:solidFill>
                      <a:srgbClr val="009900"/>
                    </a:solidFill>
                    <a:cs typeface="Arial Black"/>
                  </a:rPr>
                  <a:t>Electronic or </a:t>
                </a:r>
                <a:r>
                  <a:rPr lang="en-US" altLang="ko-KR" sz="1600" b="1" spc="15" dirty="0">
                    <a:solidFill>
                      <a:srgbClr val="009900"/>
                    </a:solidFill>
                    <a:cs typeface="Arial Black"/>
                  </a:rPr>
                  <a:t>Atomic</a:t>
                </a:r>
                <a:r>
                  <a:rPr lang="en-US" altLang="ko-KR" sz="1600" b="1" dirty="0">
                    <a:solidFill>
                      <a:srgbClr val="009900"/>
                    </a:solidFill>
                    <a:cs typeface="Arial Black"/>
                  </a:rPr>
                  <a:t> </a:t>
                </a:r>
                <a:r>
                  <a:rPr lang="en-US" altLang="ko-KR" sz="1600" b="1" spc="10" dirty="0">
                    <a:solidFill>
                      <a:srgbClr val="009900"/>
                    </a:solidFill>
                    <a:cs typeface="Arial Black"/>
                  </a:rPr>
                  <a:t>Polarization (</a:t>
                </a:r>
                <a14:m>
                  <m:oMath xmlns:m="http://schemas.openxmlformats.org/officeDocument/2006/math">
                    <m:r>
                      <a:rPr lang="ko-KR" altLang="en-US" sz="1600" b="1" spc="10">
                        <a:solidFill>
                          <a:srgbClr val="009900"/>
                        </a:solidFill>
                        <a:latin typeface="Cambria Math" panose="02040503050406030204" pitchFamily="18" charset="0"/>
                        <a:cs typeface="Arial Black"/>
                      </a:rPr>
                      <m:t>𝛼</m:t>
                    </m:r>
                    <m:r>
                      <a:rPr lang="en-US" altLang="ko-KR" sz="1600" b="1" spc="10" baseline="-25000">
                        <a:solidFill>
                          <a:srgbClr val="009900"/>
                        </a:solidFill>
                        <a:latin typeface="Cambria Math" panose="02040503050406030204" pitchFamily="18" charset="0"/>
                        <a:cs typeface="Arial Black"/>
                      </a:rPr>
                      <m:t>𝑒</m:t>
                    </m:r>
                  </m:oMath>
                </a14:m>
                <a:r>
                  <a:rPr lang="en-US" altLang="ko-KR" sz="1600" b="1" spc="10" dirty="0">
                    <a:solidFill>
                      <a:srgbClr val="009900"/>
                    </a:solidFill>
                    <a:cs typeface="Arial Black"/>
                  </a:rPr>
                  <a:t>)</a:t>
                </a:r>
              </a:p>
              <a:p>
                <a:pPr marL="360000" marR="6985" indent="-285750" algn="just">
                  <a:buFont typeface="Arial" panose="020B0604020202020204" pitchFamily="34" charset="0"/>
                  <a:buChar char="•"/>
                </a:pPr>
                <a:r>
                  <a:rPr lang="en-US" altLang="ko-KR" sz="1600" spc="10" dirty="0">
                    <a:solidFill>
                      <a:srgbClr val="C00000"/>
                    </a:solidFill>
                    <a:cs typeface="Arial"/>
                  </a:rPr>
                  <a:t>in the separation of the </a:t>
                </a:r>
                <a:r>
                  <a:rPr lang="en-US" altLang="ko-KR" sz="1600" spc="10" dirty="0" err="1">
                    <a:solidFill>
                      <a:srgbClr val="C00000"/>
                    </a:solidFill>
                    <a:cs typeface="Arial"/>
                  </a:rPr>
                  <a:t>centre</a:t>
                </a:r>
                <a:r>
                  <a:rPr lang="en-US" altLang="ko-KR" sz="1600" spc="10" dirty="0">
                    <a:solidFill>
                      <a:srgbClr val="C00000"/>
                    </a:solidFill>
                    <a:cs typeface="Arial"/>
                  </a:rPr>
                  <a:t> of the electron cloud around an atom </a:t>
                </a:r>
                <a:r>
                  <a:rPr lang="en-US" altLang="ko-KR" sz="1600" spc="10" dirty="0">
                    <a:cs typeface="Arial"/>
                  </a:rPr>
                  <a:t>with respect  to</a:t>
                </a:r>
                <a:r>
                  <a:rPr lang="en-US" altLang="ko-KR" sz="1600" spc="45" dirty="0">
                    <a:cs typeface="Arial"/>
                  </a:rPr>
                  <a:t> </a:t>
                </a:r>
                <a:r>
                  <a:rPr lang="en-US" altLang="ko-KR" sz="1600" spc="10" dirty="0">
                    <a:cs typeface="Arial"/>
                  </a:rPr>
                  <a:t>the</a:t>
                </a:r>
                <a:r>
                  <a:rPr lang="en-US" altLang="ko-KR" sz="1600" spc="105" dirty="0">
                    <a:cs typeface="Arial"/>
                  </a:rPr>
                  <a:t> </a:t>
                </a:r>
                <a:r>
                  <a:rPr lang="en-US" altLang="ko-KR" sz="1600" spc="10" dirty="0" err="1">
                    <a:cs typeface="Arial"/>
                  </a:rPr>
                  <a:t>centre</a:t>
                </a:r>
                <a:r>
                  <a:rPr lang="en-US" altLang="ko-KR" sz="1600" spc="100" dirty="0">
                    <a:cs typeface="Arial"/>
                  </a:rPr>
                  <a:t> </a:t>
                </a:r>
                <a:r>
                  <a:rPr lang="en-US" altLang="ko-KR" sz="1600" spc="10" dirty="0">
                    <a:cs typeface="Arial"/>
                  </a:rPr>
                  <a:t>of</a:t>
                </a:r>
                <a:r>
                  <a:rPr lang="en-US" altLang="ko-KR" sz="1600" spc="45" dirty="0">
                    <a:cs typeface="Arial"/>
                  </a:rPr>
                  <a:t> </a:t>
                </a:r>
                <a:r>
                  <a:rPr lang="en-US" altLang="ko-KR" sz="1600" spc="5" dirty="0">
                    <a:cs typeface="Arial"/>
                  </a:rPr>
                  <a:t>its</a:t>
                </a:r>
                <a:r>
                  <a:rPr lang="en-US" altLang="ko-KR" sz="1600" spc="35" dirty="0">
                    <a:cs typeface="Arial"/>
                  </a:rPr>
                  <a:t> </a:t>
                </a:r>
                <a:r>
                  <a:rPr lang="en-US" altLang="ko-KR" sz="1600" spc="10" dirty="0">
                    <a:cs typeface="Arial"/>
                  </a:rPr>
                  <a:t>nucleus</a:t>
                </a:r>
                <a:r>
                  <a:rPr lang="en-US" altLang="ko-KR" sz="1600" spc="50" dirty="0">
                    <a:cs typeface="Arial"/>
                  </a:rPr>
                  <a:t> </a:t>
                </a:r>
                <a:r>
                  <a:rPr lang="en-US" altLang="ko-KR" sz="1600" spc="10" dirty="0">
                    <a:cs typeface="Arial"/>
                  </a:rPr>
                  <a:t>under</a:t>
                </a:r>
                <a:r>
                  <a:rPr lang="en-US" altLang="ko-KR" sz="1600" spc="90" dirty="0">
                    <a:cs typeface="Arial"/>
                  </a:rPr>
                  <a:t> </a:t>
                </a:r>
                <a:r>
                  <a:rPr lang="en-US" altLang="ko-KR" sz="1600" spc="10" dirty="0">
                    <a:cs typeface="Arial"/>
                  </a:rPr>
                  <a:t>the</a:t>
                </a:r>
                <a:r>
                  <a:rPr lang="en-US" altLang="ko-KR" sz="1600" spc="105" dirty="0">
                    <a:cs typeface="Arial"/>
                  </a:rPr>
                  <a:t> </a:t>
                </a:r>
                <a:r>
                  <a:rPr lang="en-US" altLang="ko-KR" sz="1600" spc="10" dirty="0">
                    <a:cs typeface="Arial"/>
                  </a:rPr>
                  <a:t>application</a:t>
                </a:r>
                <a:r>
                  <a:rPr lang="en-US" altLang="ko-KR" sz="1600" spc="100" dirty="0">
                    <a:cs typeface="Arial"/>
                  </a:rPr>
                  <a:t> </a:t>
                </a:r>
                <a:r>
                  <a:rPr lang="en-US" altLang="ko-KR" sz="1600" spc="10" dirty="0">
                    <a:cs typeface="Arial"/>
                  </a:rPr>
                  <a:t>of</a:t>
                </a:r>
                <a:r>
                  <a:rPr lang="en-US" altLang="ko-KR" sz="1600" spc="45" dirty="0">
                    <a:cs typeface="Arial"/>
                  </a:rPr>
                  <a:t> </a:t>
                </a:r>
                <a:r>
                  <a:rPr lang="en-US" altLang="ko-KR" sz="1600" spc="5" dirty="0">
                    <a:cs typeface="Arial"/>
                  </a:rPr>
                  <a:t>electric</a:t>
                </a:r>
                <a:r>
                  <a:rPr lang="en-US" altLang="ko-KR" sz="1600" spc="95" dirty="0">
                    <a:cs typeface="Arial"/>
                  </a:rPr>
                  <a:t> </a:t>
                </a:r>
                <a:r>
                  <a:rPr lang="en-US" altLang="ko-KR" sz="1600" spc="5" dirty="0">
                    <a:cs typeface="Arial"/>
                  </a:rPr>
                  <a:t>field</a:t>
                </a:r>
                <a:r>
                  <a:rPr lang="en-US" altLang="ko-KR" sz="1600" spc="45" dirty="0">
                    <a:cs typeface="Arial"/>
                  </a:rPr>
                  <a:t> </a:t>
                </a:r>
                <a:r>
                  <a:rPr lang="en-US" altLang="ko-KR" sz="1600" spc="10" dirty="0">
                    <a:cs typeface="Arial"/>
                  </a:rPr>
                  <a:t>(</a:t>
                </a:r>
                <a:r>
                  <a:rPr lang="en-US" altLang="ko-KR" sz="1600" b="1" spc="10" dirty="0">
                    <a:cs typeface="Arial"/>
                  </a:rPr>
                  <a:t>a</a:t>
                </a:r>
                <a:r>
                  <a:rPr lang="en-US" altLang="ko-KR" sz="1600" spc="10" dirty="0">
                    <a:cs typeface="Arial"/>
                  </a:rPr>
                  <a:t>)</a:t>
                </a:r>
              </a:p>
              <a:p>
                <a:pPr marL="285750" indent="-285750" algn="just">
                  <a:buFont typeface="Wingdings" panose="05000000000000000000" pitchFamily="2" charset="2"/>
                  <a:buChar char="u"/>
                </a:pPr>
                <a:r>
                  <a:rPr lang="en-US" altLang="ko-KR" sz="1600" b="1" spc="10" dirty="0">
                    <a:solidFill>
                      <a:srgbClr val="009900"/>
                    </a:solidFill>
                    <a:cs typeface="Arial Black"/>
                  </a:rPr>
                  <a:t>Ionic</a:t>
                </a:r>
                <a:r>
                  <a:rPr lang="en-US" altLang="ko-KR" sz="1600" b="1" spc="-15" dirty="0">
                    <a:solidFill>
                      <a:srgbClr val="009900"/>
                    </a:solidFill>
                    <a:cs typeface="Arial Black"/>
                  </a:rPr>
                  <a:t> </a:t>
                </a:r>
                <a:r>
                  <a:rPr lang="en-US" altLang="ko-KR" sz="1600" b="1" spc="10" dirty="0">
                    <a:solidFill>
                      <a:srgbClr val="009900"/>
                    </a:solidFill>
                    <a:cs typeface="Arial Black"/>
                  </a:rPr>
                  <a:t>Polarization (</a:t>
                </a:r>
                <a14:m>
                  <m:oMath xmlns:m="http://schemas.openxmlformats.org/officeDocument/2006/math">
                    <m:r>
                      <a:rPr lang="ko-KR" altLang="en-US" sz="1600" b="1" spc="10">
                        <a:solidFill>
                          <a:srgbClr val="009900"/>
                        </a:solidFill>
                        <a:latin typeface="Cambria Math" panose="02040503050406030204" pitchFamily="18" charset="0"/>
                        <a:cs typeface="Arial Black"/>
                      </a:rPr>
                      <m:t>𝛼</m:t>
                    </m:r>
                    <m:r>
                      <a:rPr lang="en-US" altLang="ko-KR" sz="1600" b="1" spc="10" baseline="-25000">
                        <a:solidFill>
                          <a:srgbClr val="009900"/>
                        </a:solidFill>
                        <a:latin typeface="Cambria Math" panose="02040503050406030204" pitchFamily="18" charset="0"/>
                        <a:cs typeface="Arial Black"/>
                      </a:rPr>
                      <m:t>𝑖</m:t>
                    </m:r>
                  </m:oMath>
                </a14:m>
                <a:r>
                  <a:rPr lang="en-US" altLang="ko-KR" sz="1600" b="1" spc="10" dirty="0">
                    <a:solidFill>
                      <a:srgbClr val="009900"/>
                    </a:solidFill>
                    <a:cs typeface="Arial Black"/>
                  </a:rPr>
                  <a:t>)</a:t>
                </a:r>
              </a:p>
              <a:p>
                <a:pPr marL="360000" marR="5080" indent="-285750" algn="just">
                  <a:buFont typeface="Arial" panose="020B0604020202020204" pitchFamily="34" charset="0"/>
                  <a:buChar char="•"/>
                </a:pPr>
                <a:r>
                  <a:rPr lang="en-US" altLang="ko-KR" sz="1600" spc="10" dirty="0">
                    <a:solidFill>
                      <a:srgbClr val="C00000"/>
                    </a:solidFill>
                    <a:cs typeface="Arial"/>
                  </a:rPr>
                  <a:t>in ionic bonding which automatically have dipoles but which get cancelled due to symmetry of the crystals</a:t>
                </a:r>
                <a:r>
                  <a:rPr lang="en-US" altLang="ko-KR" sz="1600" spc="10" dirty="0">
                    <a:cs typeface="Arial"/>
                  </a:rPr>
                  <a:t>. Here, external </a:t>
                </a:r>
                <a:r>
                  <a:rPr lang="en-US" altLang="ko-KR" sz="1600" spc="5" dirty="0">
                    <a:cs typeface="Arial"/>
                  </a:rPr>
                  <a:t>field </a:t>
                </a:r>
                <a:r>
                  <a:rPr lang="en-US" altLang="ko-KR" sz="1600" spc="10" dirty="0">
                    <a:cs typeface="Arial"/>
                  </a:rPr>
                  <a:t>leads to small displacement of ions from </a:t>
                </a:r>
                <a:r>
                  <a:rPr lang="en-US" altLang="ko-KR" sz="1600" spc="5" dirty="0">
                    <a:cs typeface="Arial"/>
                  </a:rPr>
                  <a:t>their </a:t>
                </a:r>
                <a:r>
                  <a:rPr lang="en-US" altLang="ko-KR" sz="1600" spc="10" dirty="0">
                    <a:cs typeface="Arial"/>
                  </a:rPr>
                  <a:t>equilibrium positions and hence inducing a net dipole </a:t>
                </a:r>
                <a:r>
                  <a:rPr lang="en-US" altLang="ko-KR" sz="1600" spc="15" dirty="0">
                    <a:cs typeface="Arial"/>
                  </a:rPr>
                  <a:t>moment </a:t>
                </a:r>
                <a:r>
                  <a:rPr lang="en-US" altLang="ko-KR" sz="1600" spc="10" dirty="0">
                    <a:cs typeface="Arial"/>
                  </a:rPr>
                  <a:t>(</a:t>
                </a:r>
                <a:r>
                  <a:rPr lang="en-US" altLang="ko-KR" sz="1600" b="1" spc="5" dirty="0">
                    <a:cs typeface="Arial"/>
                  </a:rPr>
                  <a:t>b</a:t>
                </a:r>
                <a:r>
                  <a:rPr lang="en-US" altLang="ko-KR" sz="1600" spc="5" dirty="0">
                    <a:cs typeface="Arial"/>
                  </a:rPr>
                  <a:t>)</a:t>
                </a:r>
              </a:p>
              <a:p>
                <a:pPr marL="285750" indent="-285750" algn="just">
                  <a:buFont typeface="Wingdings" panose="05000000000000000000" pitchFamily="2" charset="2"/>
                  <a:buChar char="u"/>
                </a:pPr>
                <a:r>
                  <a:rPr lang="en-US" altLang="ko-KR" sz="1600" b="1" spc="10" dirty="0">
                    <a:solidFill>
                      <a:srgbClr val="009900"/>
                    </a:solidFill>
                    <a:cs typeface="Arial Black"/>
                  </a:rPr>
                  <a:t>Dipolar or Orientation</a:t>
                </a:r>
                <a:r>
                  <a:rPr lang="en-US" altLang="ko-KR" sz="1600" b="1" spc="85" dirty="0">
                    <a:solidFill>
                      <a:srgbClr val="009900"/>
                    </a:solidFill>
                    <a:cs typeface="Arial Black"/>
                  </a:rPr>
                  <a:t> </a:t>
                </a:r>
                <a:r>
                  <a:rPr lang="en-US" altLang="ko-KR" sz="1600" b="1" spc="10" dirty="0">
                    <a:solidFill>
                      <a:srgbClr val="009900"/>
                    </a:solidFill>
                    <a:cs typeface="Arial Black"/>
                  </a:rPr>
                  <a:t>Polarization (</a:t>
                </a:r>
                <a14:m>
                  <m:oMath xmlns:m="http://schemas.openxmlformats.org/officeDocument/2006/math">
                    <m:r>
                      <a:rPr lang="ko-KR" altLang="en-US" sz="1600" b="1" spc="10">
                        <a:solidFill>
                          <a:srgbClr val="009900"/>
                        </a:solidFill>
                        <a:latin typeface="Cambria Math" panose="02040503050406030204" pitchFamily="18" charset="0"/>
                        <a:cs typeface="Arial Black"/>
                      </a:rPr>
                      <m:t>𝛼</m:t>
                    </m:r>
                    <m:r>
                      <a:rPr lang="en-US" altLang="ko-KR" sz="1600" b="1" spc="10" baseline="-25000">
                        <a:solidFill>
                          <a:srgbClr val="009900"/>
                        </a:solidFill>
                        <a:latin typeface="Cambria Math" panose="02040503050406030204" pitchFamily="18" charset="0"/>
                        <a:cs typeface="Arial Black"/>
                      </a:rPr>
                      <m:t>𝑑</m:t>
                    </m:r>
                    <m:d>
                      <m:dPr>
                        <m:ctrlPr>
                          <a:rPr lang="en-US" altLang="ko-KR" sz="1600" b="1" i="1" spc="10">
                            <a:solidFill>
                              <a:srgbClr val="009900"/>
                            </a:solidFill>
                            <a:latin typeface="Cambria Math" panose="02040503050406030204" pitchFamily="18" charset="0"/>
                            <a:cs typeface="Arial Black"/>
                          </a:rPr>
                        </m:ctrlPr>
                      </m:dPr>
                      <m:e>
                        <m:r>
                          <a:rPr lang="ko-KR" altLang="en-US" sz="1600" b="1" spc="10">
                            <a:solidFill>
                              <a:srgbClr val="009900"/>
                            </a:solidFill>
                            <a:latin typeface="Cambria Math" panose="02040503050406030204" pitchFamily="18" charset="0"/>
                            <a:cs typeface="Arial Black"/>
                          </a:rPr>
                          <m:t>𝛼</m:t>
                        </m:r>
                        <m:r>
                          <a:rPr lang="en-US" altLang="ko-KR" sz="1600" b="1" spc="10" baseline="-25000">
                            <a:solidFill>
                              <a:srgbClr val="009900"/>
                            </a:solidFill>
                            <a:latin typeface="Cambria Math" panose="02040503050406030204" pitchFamily="18" charset="0"/>
                            <a:cs typeface="Arial Black"/>
                          </a:rPr>
                          <m:t>0</m:t>
                        </m:r>
                      </m:e>
                    </m:d>
                  </m:oMath>
                </a14:m>
                <a:r>
                  <a:rPr lang="en-US" altLang="ko-KR" sz="1600" b="1" spc="10" dirty="0">
                    <a:solidFill>
                      <a:srgbClr val="009900"/>
                    </a:solidFill>
                    <a:cs typeface="Arial Black"/>
                  </a:rPr>
                  <a:t>)</a:t>
                </a:r>
              </a:p>
              <a:p>
                <a:pPr marL="360000" marR="6985" indent="-285750" algn="just">
                  <a:buFont typeface="Arial" panose="020B0604020202020204" pitchFamily="34" charset="0"/>
                  <a:buChar char="•"/>
                </a:pPr>
                <a:r>
                  <a:rPr lang="en-US" altLang="ko-KR" sz="1600" spc="10" dirty="0">
                    <a:solidFill>
                      <a:srgbClr val="C00000"/>
                    </a:solidFill>
                    <a:cs typeface="Arial"/>
                  </a:rPr>
                  <a:t>due to orientation of molecular dipoles </a:t>
                </a:r>
                <a:r>
                  <a:rPr lang="en-US" altLang="ko-KR" sz="1600" spc="5" dirty="0">
                    <a:solidFill>
                      <a:srgbClr val="C00000"/>
                    </a:solidFill>
                    <a:cs typeface="Arial"/>
                  </a:rPr>
                  <a:t>in </a:t>
                </a:r>
                <a:r>
                  <a:rPr lang="en-US" altLang="ko-KR" sz="1600" spc="10" dirty="0">
                    <a:solidFill>
                      <a:srgbClr val="C00000"/>
                    </a:solidFill>
                    <a:cs typeface="Arial"/>
                  </a:rPr>
                  <a:t>the direction of applied </a:t>
                </a:r>
                <a:r>
                  <a:rPr lang="en-US" altLang="ko-KR" sz="1600" spc="5" dirty="0">
                    <a:solidFill>
                      <a:srgbClr val="C00000"/>
                    </a:solidFill>
                    <a:cs typeface="Arial"/>
                  </a:rPr>
                  <a:t>field</a:t>
                </a:r>
                <a:r>
                  <a:rPr lang="en-US" altLang="ko-KR" sz="1600" spc="5" dirty="0">
                    <a:cs typeface="Arial"/>
                  </a:rPr>
                  <a:t> </a:t>
                </a:r>
                <a:r>
                  <a:rPr lang="en-US" altLang="ko-KR" sz="1600" spc="10" dirty="0">
                    <a:cs typeface="Arial"/>
                  </a:rPr>
                  <a:t>which would otherwise be randomly distributed due to thermal randomization (</a:t>
                </a:r>
                <a:r>
                  <a:rPr lang="en-US" altLang="ko-KR" sz="1600" b="1" spc="10" dirty="0">
                    <a:cs typeface="Arial"/>
                  </a:rPr>
                  <a:t>c</a:t>
                </a:r>
                <a:r>
                  <a:rPr lang="en-US" altLang="ko-KR" sz="1600" spc="10" dirty="0">
                    <a:cs typeface="Arial"/>
                  </a:rPr>
                  <a:t>)</a:t>
                </a:r>
                <a:endParaRPr lang="en-US" altLang="ko-KR" sz="1600" b="1" spc="10" dirty="0">
                  <a:solidFill>
                    <a:srgbClr val="009900"/>
                  </a:solidFill>
                  <a:cs typeface="Arial Black"/>
                </a:endParaRPr>
              </a:p>
              <a:p>
                <a:pPr marL="285750" indent="-285750" algn="just">
                  <a:buFont typeface="Wingdings" panose="05000000000000000000" pitchFamily="2" charset="2"/>
                  <a:buChar char="u"/>
                </a:pPr>
                <a:r>
                  <a:rPr lang="en-US" altLang="ko-KR" sz="1600" b="1" spc="10" dirty="0">
                    <a:solidFill>
                      <a:srgbClr val="009900"/>
                    </a:solidFill>
                    <a:cs typeface="Arial Black"/>
                  </a:rPr>
                  <a:t>Interface or Space Charge Polarization </a:t>
                </a:r>
                <a14:m>
                  <m:oMath xmlns:m="http://schemas.openxmlformats.org/officeDocument/2006/math">
                    <m:r>
                      <a:rPr lang="en-US" altLang="ko-KR" sz="1600" b="1" spc="10">
                        <a:solidFill>
                          <a:srgbClr val="009900"/>
                        </a:solidFill>
                        <a:latin typeface="Cambria Math" panose="02040503050406030204" pitchFamily="18" charset="0"/>
                        <a:cs typeface="Arial Black"/>
                      </a:rPr>
                      <m:t>(</m:t>
                    </m:r>
                    <m:r>
                      <a:rPr lang="ko-KR" altLang="en-US" sz="1600" b="1" spc="10">
                        <a:solidFill>
                          <a:srgbClr val="009900"/>
                        </a:solidFill>
                        <a:latin typeface="Cambria Math" panose="02040503050406030204" pitchFamily="18" charset="0"/>
                        <a:cs typeface="Arial Black"/>
                      </a:rPr>
                      <m:t>𝛼</m:t>
                    </m:r>
                    <m:r>
                      <a:rPr lang="en-US" altLang="ko-KR" sz="1600" b="1" spc="10" baseline="-25000">
                        <a:solidFill>
                          <a:srgbClr val="009900"/>
                        </a:solidFill>
                        <a:latin typeface="Cambria Math" panose="02040503050406030204" pitchFamily="18" charset="0"/>
                        <a:cs typeface="Arial Black"/>
                      </a:rPr>
                      <m:t>𝑠</m:t>
                    </m:r>
                    <m:r>
                      <a:rPr lang="en-US" altLang="ko-KR" sz="1600" b="1" spc="10">
                        <a:solidFill>
                          <a:srgbClr val="009900"/>
                        </a:solidFill>
                        <a:latin typeface="Cambria Math" panose="02040503050406030204" pitchFamily="18" charset="0"/>
                        <a:cs typeface="Arial Black"/>
                      </a:rPr>
                      <m:t>)</m:t>
                    </m:r>
                  </m:oMath>
                </a14:m>
                <a:endParaRPr lang="en-US" altLang="ko-KR" sz="1600" b="1" spc="10" dirty="0">
                  <a:solidFill>
                    <a:srgbClr val="009900"/>
                  </a:solidFill>
                  <a:cs typeface="Arial Black"/>
                </a:endParaRPr>
              </a:p>
              <a:p>
                <a:pPr marL="360000" marR="6350" indent="-285750" algn="just">
                  <a:buFont typeface="Arial" panose="020B0604020202020204" pitchFamily="34" charset="0"/>
                  <a:buChar char="•"/>
                </a:pPr>
                <a:r>
                  <a:rPr lang="en-US" altLang="ko-KR" sz="1600" spc="10" dirty="0">
                    <a:cs typeface="Arial"/>
                  </a:rPr>
                  <a:t>limited movement of charges resulting </a:t>
                </a:r>
                <a:r>
                  <a:rPr lang="en-US" altLang="ko-KR" sz="1600" spc="5" dirty="0">
                    <a:cs typeface="Arial"/>
                  </a:rPr>
                  <a:t>in </a:t>
                </a:r>
                <a:r>
                  <a:rPr lang="en-US" altLang="ko-KR" sz="1600" spc="10" dirty="0">
                    <a:cs typeface="Arial"/>
                  </a:rPr>
                  <a:t>alignment of charge dipoles under  applied </a:t>
                </a:r>
                <a:r>
                  <a:rPr lang="en-US" altLang="ko-KR" sz="1600" spc="5" dirty="0">
                    <a:cs typeface="Arial"/>
                  </a:rPr>
                  <a:t>field</a:t>
                </a:r>
              </a:p>
              <a:p>
                <a:pPr marL="360000" marR="6350" indent="-285750" algn="just">
                  <a:buFont typeface="Arial" panose="020B0604020202020204" pitchFamily="34" charset="0"/>
                  <a:buChar char="•"/>
                </a:pPr>
                <a:r>
                  <a:rPr lang="en-US" altLang="ko-KR" sz="1600" spc="10" dirty="0">
                    <a:solidFill>
                      <a:srgbClr val="C00000"/>
                    </a:solidFill>
                    <a:cs typeface="Arial"/>
                  </a:rPr>
                  <a:t>interface such as </a:t>
                </a:r>
                <a:r>
                  <a:rPr lang="en-US" altLang="ko-KR" sz="1600" spc="15" dirty="0">
                    <a:solidFill>
                      <a:srgbClr val="C00000"/>
                    </a:solidFill>
                    <a:cs typeface="Arial"/>
                  </a:rPr>
                  <a:t>electrode-material </a:t>
                </a:r>
                <a:r>
                  <a:rPr lang="en-US" altLang="ko-KR" sz="1600" spc="10" dirty="0">
                    <a:solidFill>
                      <a:srgbClr val="C00000"/>
                    </a:solidFill>
                    <a:cs typeface="Arial"/>
                  </a:rPr>
                  <a:t>interface or grain boundaries </a:t>
                </a:r>
                <a:r>
                  <a:rPr lang="en-US" altLang="ko-KR" sz="1600" spc="10" dirty="0">
                    <a:cs typeface="Arial"/>
                  </a:rPr>
                  <a:t>(</a:t>
                </a:r>
                <a:r>
                  <a:rPr lang="en-US" altLang="ko-KR" sz="1600" b="1" spc="10" dirty="0">
                    <a:cs typeface="Arial"/>
                  </a:rPr>
                  <a:t>d</a:t>
                </a:r>
                <a:r>
                  <a:rPr lang="en-US" altLang="ko-KR" sz="1600" spc="5" dirty="0">
                    <a:cs typeface="Arial"/>
                  </a:rPr>
                  <a:t>)</a:t>
                </a:r>
                <a:endParaRPr lang="en-US" altLang="ko-KR" sz="1600" dirty="0">
                  <a:cs typeface="Arial"/>
                </a:endParaRPr>
              </a:p>
            </p:txBody>
          </p:sp>
        </mc:Choice>
        <mc:Fallback xmlns="">
          <p:sp>
            <p:nvSpPr>
              <p:cNvPr id="6" name="직사각형 5"/>
              <p:cNvSpPr>
                <a:spLocks noRot="1" noChangeAspect="1" noMove="1" noResize="1" noEditPoints="1" noAdjustHandles="1" noChangeArrowheads="1" noChangeShapeType="1" noTextEdit="1"/>
              </p:cNvSpPr>
              <p:nvPr/>
            </p:nvSpPr>
            <p:spPr>
              <a:xfrm>
                <a:off x="82549" y="842815"/>
                <a:ext cx="4991102" cy="5016758"/>
              </a:xfrm>
              <a:prstGeom prst="rect">
                <a:avLst/>
              </a:prstGeom>
              <a:blipFill>
                <a:blip r:embed="rId3"/>
                <a:stretch>
                  <a:fillRect l="-489" t="-365" r="-611" b="-608"/>
                </a:stretch>
              </a:blipFill>
            </p:spPr>
            <p:txBody>
              <a:bodyPr/>
              <a:lstStyle/>
              <a:p>
                <a:r>
                  <a:rPr lang="ko-KR" altLang="en-US">
                    <a:noFill/>
                  </a:rPr>
                  <a:t> </a:t>
                </a:r>
              </a:p>
            </p:txBody>
          </p:sp>
        </mc:Fallback>
      </mc:AlternateContent>
      <p:sp>
        <p:nvSpPr>
          <p:cNvPr id="9" name="object 11"/>
          <p:cNvSpPr/>
          <p:nvPr/>
        </p:nvSpPr>
        <p:spPr>
          <a:xfrm>
            <a:off x="5138058" y="813787"/>
            <a:ext cx="3822701" cy="5649153"/>
          </a:xfrm>
          <a:prstGeom prst="rect">
            <a:avLst/>
          </a:prstGeom>
          <a:blipFill>
            <a:blip r:embed="rId4" cstate="print"/>
            <a:stretch>
              <a:fillRect/>
            </a:stretch>
          </a:blipFill>
          <a:ln>
            <a:solidFill>
              <a:srgbClr val="FFC000"/>
            </a:solidFill>
          </a:ln>
        </p:spPr>
        <p:txBody>
          <a:bodyPr wrap="square" lIns="0" tIns="0" rIns="0" bIns="0" rtlCol="0"/>
          <a:lstStyle/>
          <a:p>
            <a:endParaRPr/>
          </a:p>
        </p:txBody>
      </p:sp>
      <p:sp>
        <p:nvSpPr>
          <p:cNvPr id="7" name="직사각형 6"/>
          <p:cNvSpPr/>
          <p:nvPr/>
        </p:nvSpPr>
        <p:spPr>
          <a:xfrm>
            <a:off x="101600" y="59481"/>
            <a:ext cx="3745705" cy="523220"/>
          </a:xfrm>
          <a:prstGeom prst="rect">
            <a:avLst/>
          </a:prstGeom>
        </p:spPr>
        <p:txBody>
          <a:bodyPr wrap="none">
            <a:spAutoFit/>
          </a:bodyPr>
          <a:lstStyle/>
          <a:p>
            <a:r>
              <a:rPr lang="en-US" altLang="ko-KR" sz="2800" b="1" dirty="0"/>
              <a:t>Polarization mechanism</a:t>
            </a:r>
          </a:p>
        </p:txBody>
      </p:sp>
      <mc:AlternateContent xmlns:mc="http://schemas.openxmlformats.org/markup-compatibility/2006" xmlns:a14="http://schemas.microsoft.com/office/drawing/2010/main">
        <mc:Choice Requires="a14">
          <p:sp>
            <p:nvSpPr>
              <p:cNvPr id="2" name="TextBox 1"/>
              <p:cNvSpPr txBox="1"/>
              <p:nvPr/>
            </p:nvSpPr>
            <p:spPr>
              <a:xfrm>
                <a:off x="785593" y="6275624"/>
                <a:ext cx="3443507"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ko-KR" altLang="en-US" sz="2400" i="1" smtClean="0">
                          <a:latin typeface="Cambria Math" panose="02040503050406030204" pitchFamily="18" charset="0"/>
                        </a:rPr>
                        <m:t>𝛼</m:t>
                      </m:r>
                      <m:r>
                        <a:rPr lang="en-US" altLang="ko-KR" sz="2400" b="0" i="1" smtClean="0">
                          <a:latin typeface="Cambria Math" panose="02040503050406030204" pitchFamily="18" charset="0"/>
                        </a:rPr>
                        <m:t>=</m:t>
                      </m:r>
                      <m:r>
                        <a:rPr lang="ko-KR" altLang="en-US" sz="2400" i="1">
                          <a:latin typeface="Cambria Math" panose="02040503050406030204" pitchFamily="18" charset="0"/>
                        </a:rPr>
                        <m:t>𝛼</m:t>
                      </m:r>
                      <m:r>
                        <a:rPr lang="en-US" altLang="ko-KR" sz="2400" b="0" i="1" baseline="-25000" smtClean="0">
                          <a:latin typeface="Cambria Math" panose="02040503050406030204" pitchFamily="18" charset="0"/>
                        </a:rPr>
                        <m:t>𝑒</m:t>
                      </m:r>
                      <m:r>
                        <a:rPr lang="en-US" altLang="ko-KR" sz="2400" b="0" i="1" smtClean="0">
                          <a:latin typeface="Cambria Math" panose="02040503050406030204" pitchFamily="18" charset="0"/>
                        </a:rPr>
                        <m:t>+</m:t>
                      </m:r>
                      <m:r>
                        <a:rPr lang="ko-KR" altLang="en-US" sz="2400" i="1">
                          <a:latin typeface="Cambria Math" panose="02040503050406030204" pitchFamily="18" charset="0"/>
                        </a:rPr>
                        <m:t>𝛼</m:t>
                      </m:r>
                      <m:r>
                        <a:rPr lang="en-US" altLang="ko-KR" sz="2400" b="0" i="1" baseline="-25000" smtClean="0">
                          <a:latin typeface="Cambria Math" panose="02040503050406030204" pitchFamily="18" charset="0"/>
                        </a:rPr>
                        <m:t>𝑖</m:t>
                      </m:r>
                      <m:r>
                        <a:rPr lang="en-US" altLang="ko-KR" sz="2400" b="0" i="1" smtClean="0">
                          <a:latin typeface="Cambria Math" panose="02040503050406030204" pitchFamily="18" charset="0"/>
                        </a:rPr>
                        <m:t>+</m:t>
                      </m:r>
                      <m:r>
                        <a:rPr lang="ko-KR" altLang="en-US" sz="2400" i="1">
                          <a:latin typeface="Cambria Math" panose="02040503050406030204" pitchFamily="18" charset="0"/>
                        </a:rPr>
                        <m:t>𝛼</m:t>
                      </m:r>
                      <m:r>
                        <a:rPr lang="en-US" altLang="ko-KR" sz="2400" b="0" i="1" baseline="-25000" smtClean="0">
                          <a:latin typeface="Cambria Math" panose="02040503050406030204" pitchFamily="18" charset="0"/>
                        </a:rPr>
                        <m:t>𝑑</m:t>
                      </m:r>
                      <m:d>
                        <m:dPr>
                          <m:ctrlPr>
                            <a:rPr lang="en-US" altLang="ko-KR" sz="2400" b="0" i="1" smtClean="0">
                              <a:latin typeface="Cambria Math" panose="02040503050406030204" pitchFamily="18" charset="0"/>
                            </a:rPr>
                          </m:ctrlPr>
                        </m:dPr>
                        <m:e>
                          <m:r>
                            <a:rPr lang="ko-KR" altLang="en-US" sz="2400" i="1">
                              <a:latin typeface="Cambria Math" panose="02040503050406030204" pitchFamily="18" charset="0"/>
                            </a:rPr>
                            <m:t>𝛼</m:t>
                          </m:r>
                          <m:r>
                            <a:rPr lang="en-US" altLang="ko-KR" sz="2400" b="0" i="1" baseline="-25000" smtClean="0">
                              <a:latin typeface="Cambria Math" panose="02040503050406030204" pitchFamily="18" charset="0"/>
                            </a:rPr>
                            <m:t>0</m:t>
                          </m:r>
                        </m:e>
                      </m:d>
                      <m:r>
                        <a:rPr lang="en-US" altLang="ko-KR" sz="2400" b="0" i="1" smtClean="0">
                          <a:latin typeface="Cambria Math" panose="02040503050406030204" pitchFamily="18" charset="0"/>
                        </a:rPr>
                        <m:t>+</m:t>
                      </m:r>
                      <m:r>
                        <a:rPr lang="ko-KR" altLang="en-US" sz="2400" i="1">
                          <a:latin typeface="Cambria Math" panose="02040503050406030204" pitchFamily="18" charset="0"/>
                        </a:rPr>
                        <m:t>𝛼</m:t>
                      </m:r>
                      <m:r>
                        <a:rPr lang="en-US" altLang="ko-KR" sz="2400" b="0" i="1" baseline="-25000" smtClean="0">
                          <a:latin typeface="Cambria Math" panose="02040503050406030204" pitchFamily="18" charset="0"/>
                        </a:rPr>
                        <m:t>𝑠</m:t>
                      </m:r>
                    </m:oMath>
                  </m:oMathPara>
                </a14:m>
                <a:endParaRPr lang="ko-KR" altLang="en-US" sz="2400" baseline="-25000" dirty="0"/>
              </a:p>
            </p:txBody>
          </p:sp>
        </mc:Choice>
        <mc:Fallback xmlns="">
          <p:sp>
            <p:nvSpPr>
              <p:cNvPr id="2" name="TextBox 1"/>
              <p:cNvSpPr txBox="1">
                <a:spLocks noRot="1" noChangeAspect="1" noMove="1" noResize="1" noEditPoints="1" noAdjustHandles="1" noChangeArrowheads="1" noChangeShapeType="1" noTextEdit="1"/>
              </p:cNvSpPr>
              <p:nvPr/>
            </p:nvSpPr>
            <p:spPr>
              <a:xfrm>
                <a:off x="785593" y="6275624"/>
                <a:ext cx="3443507" cy="360804"/>
              </a:xfrm>
              <a:prstGeom prst="rect">
                <a:avLst/>
              </a:prstGeom>
              <a:blipFill rotWithShape="0">
                <a:blip r:embed="rId5"/>
                <a:stretch>
                  <a:fillRect l="-1239" b="-20000"/>
                </a:stretch>
              </a:blipFill>
            </p:spPr>
            <p:txBody>
              <a:bodyPr/>
              <a:lstStyle/>
              <a:p>
                <a:r>
                  <a:rPr lang="ko-KR" altLang="en-US">
                    <a:noFill/>
                  </a:rPr>
                  <a:t> </a:t>
                </a:r>
              </a:p>
            </p:txBody>
          </p:sp>
        </mc:Fallback>
      </mc:AlternateContent>
      <p:sp>
        <p:nvSpPr>
          <p:cNvPr id="3" name="슬라이드 번호 개체 틀 2"/>
          <p:cNvSpPr>
            <a:spLocks noGrp="1"/>
          </p:cNvSpPr>
          <p:nvPr>
            <p:ph type="sldNum" sz="quarter" idx="12"/>
          </p:nvPr>
        </p:nvSpPr>
        <p:spPr/>
        <p:txBody>
          <a:bodyPr/>
          <a:lstStyle/>
          <a:p>
            <a:fld id="{B6030C2A-4213-4771-8792-D783EF3BA6B4}" type="slidenum">
              <a:rPr lang="ko-KR" altLang="en-US" smtClean="0"/>
              <a:pPr/>
              <a:t>119</a:t>
            </a:fld>
            <a:endParaRPr lang="ko-KR" altLang="en-US"/>
          </a:p>
        </p:txBody>
      </p:sp>
    </p:spTree>
    <p:extLst>
      <p:ext uri="{BB962C8B-B14F-4D97-AF65-F5344CB8AC3E}">
        <p14:creationId xmlns:p14="http://schemas.microsoft.com/office/powerpoint/2010/main" val="3680747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B6030C2A-4213-4771-8792-D783EF3BA6B4}" type="slidenum">
              <a:rPr lang="ko-KR" altLang="en-US" smtClean="0"/>
              <a:pPr/>
              <a:t>12</a:t>
            </a:fld>
            <a:endParaRPr lang="ko-KR" altLang="en-US"/>
          </a:p>
        </p:txBody>
      </p:sp>
      <p:sp>
        <p:nvSpPr>
          <p:cNvPr id="10" name="직사각형 9">
            <a:extLst>
              <a:ext uri="{FF2B5EF4-FFF2-40B4-BE49-F238E27FC236}">
                <a16:creationId xmlns:a16="http://schemas.microsoft.com/office/drawing/2014/main" id="{64464047-CBF3-40E3-B0D0-8C2EFD384EDF}"/>
              </a:ext>
            </a:extLst>
          </p:cNvPr>
          <p:cNvSpPr/>
          <p:nvPr/>
        </p:nvSpPr>
        <p:spPr>
          <a:xfrm>
            <a:off x="295748" y="1053156"/>
            <a:ext cx="4624728" cy="461665"/>
          </a:xfrm>
          <a:prstGeom prst="rect">
            <a:avLst/>
          </a:prstGeom>
        </p:spPr>
        <p:txBody>
          <a:bodyPr wrap="none">
            <a:spAutoFit/>
          </a:bodyPr>
          <a:lstStyle/>
          <a:p>
            <a:r>
              <a:rPr lang="ko-KR" altLang="en-US" sz="2400" dirty="0">
                <a:solidFill>
                  <a:srgbClr val="FF0000"/>
                </a:solidFill>
                <a:latin typeface="Gill Sans MT" panose="020B0502020104020203" pitchFamily="34" charset="0"/>
                <a:hlinkClick r:id="rId2"/>
              </a:rPr>
              <a:t>http://bjcho6885.wixsite.com/mnlab</a:t>
            </a:r>
            <a:endParaRPr lang="ko-KR" altLang="en-US" sz="2400" dirty="0">
              <a:solidFill>
                <a:srgbClr val="FF0000"/>
              </a:solidFill>
              <a:latin typeface="Gill Sans MT" panose="020B0502020104020203" pitchFamily="34" charset="0"/>
            </a:endParaRPr>
          </a:p>
        </p:txBody>
      </p:sp>
      <p:sp>
        <p:nvSpPr>
          <p:cNvPr id="11" name="TextBox 10">
            <a:extLst>
              <a:ext uri="{FF2B5EF4-FFF2-40B4-BE49-F238E27FC236}">
                <a16:creationId xmlns:a16="http://schemas.microsoft.com/office/drawing/2014/main" id="{30D4ADB8-0A74-4AC8-94F3-F1B307CD68DB}"/>
              </a:ext>
            </a:extLst>
          </p:cNvPr>
          <p:cNvSpPr txBox="1"/>
          <p:nvPr/>
        </p:nvSpPr>
        <p:spPr>
          <a:xfrm>
            <a:off x="0" y="43800"/>
            <a:ext cx="9144000" cy="954107"/>
          </a:xfrm>
          <a:prstGeom prst="rect">
            <a:avLst/>
          </a:prstGeom>
          <a:noFill/>
        </p:spPr>
        <p:txBody>
          <a:bodyPr wrap="square" rtlCol="0">
            <a:spAutoFit/>
          </a:bodyPr>
          <a:lstStyle/>
          <a:p>
            <a:r>
              <a:rPr lang="en-US" altLang="ko-KR" sz="2800" dirty="0"/>
              <a:t>Prof. Cho’s Homepage: </a:t>
            </a:r>
          </a:p>
          <a:p>
            <a:r>
              <a:rPr lang="ko-KR" altLang="en-US" sz="2800" dirty="0" err="1"/>
              <a:t>Multi-functional</a:t>
            </a:r>
            <a:r>
              <a:rPr lang="ko-KR" altLang="en-US" sz="2800" dirty="0"/>
              <a:t> </a:t>
            </a:r>
            <a:r>
              <a:rPr lang="ko-KR" altLang="en-US" sz="2800" dirty="0" err="1"/>
              <a:t>Nanoelectronics</a:t>
            </a:r>
            <a:r>
              <a:rPr lang="ko-KR" altLang="en-US" sz="2800" dirty="0"/>
              <a:t> </a:t>
            </a:r>
            <a:r>
              <a:rPr lang="en-US" altLang="ko-KR" sz="2800" dirty="0"/>
              <a:t>Lab.</a:t>
            </a:r>
            <a:endParaRPr lang="ko-KR" altLang="en-US" sz="2800" dirty="0"/>
          </a:p>
        </p:txBody>
      </p:sp>
      <p:sp>
        <p:nvSpPr>
          <p:cNvPr id="12" name="TextBox 11">
            <a:extLst>
              <a:ext uri="{FF2B5EF4-FFF2-40B4-BE49-F238E27FC236}">
                <a16:creationId xmlns:a16="http://schemas.microsoft.com/office/drawing/2014/main" id="{4EB78192-FDDD-4B94-80C4-BB26F8FD1653}"/>
              </a:ext>
            </a:extLst>
          </p:cNvPr>
          <p:cNvSpPr txBox="1"/>
          <p:nvPr/>
        </p:nvSpPr>
        <p:spPr>
          <a:xfrm>
            <a:off x="129458" y="5654362"/>
            <a:ext cx="8747841" cy="707886"/>
          </a:xfrm>
          <a:prstGeom prst="rect">
            <a:avLst/>
          </a:prstGeom>
          <a:noFill/>
        </p:spPr>
        <p:txBody>
          <a:bodyPr wrap="square" rtlCol="0">
            <a:spAutoFit/>
          </a:bodyPr>
          <a:lstStyle/>
          <a:p>
            <a:pPr algn="ctr"/>
            <a:r>
              <a:rPr lang="en-US" altLang="ko-KR" sz="2000" dirty="0">
                <a:solidFill>
                  <a:srgbClr val="002060"/>
                </a:solidFill>
                <a:latin typeface="+mn-ea"/>
              </a:rPr>
              <a:t>Please feel free to visit office (E8-1 108) if you have a question about </a:t>
            </a:r>
            <a:r>
              <a:rPr lang="en-US" altLang="ko-KR" sz="2000" dirty="0">
                <a:solidFill>
                  <a:srgbClr val="C00000"/>
                </a:solidFill>
                <a:latin typeface="+mn-ea"/>
              </a:rPr>
              <a:t>this class, our research group, future</a:t>
            </a:r>
            <a:r>
              <a:rPr lang="ko-KR" altLang="en-US" sz="2000" dirty="0">
                <a:solidFill>
                  <a:srgbClr val="C00000"/>
                </a:solidFill>
                <a:latin typeface="+mn-ea"/>
              </a:rPr>
              <a:t> </a:t>
            </a:r>
            <a:r>
              <a:rPr lang="en-US" altLang="ko-KR" sz="2000" dirty="0">
                <a:solidFill>
                  <a:srgbClr val="C00000"/>
                </a:solidFill>
                <a:latin typeface="+mn-ea"/>
              </a:rPr>
              <a:t>plan,</a:t>
            </a:r>
            <a:r>
              <a:rPr lang="ko-KR" altLang="en-US" sz="2000" dirty="0">
                <a:solidFill>
                  <a:srgbClr val="C00000"/>
                </a:solidFill>
                <a:latin typeface="+mn-ea"/>
              </a:rPr>
              <a:t> </a:t>
            </a:r>
            <a:r>
              <a:rPr lang="en-US" altLang="ko-KR" sz="2000" dirty="0">
                <a:solidFill>
                  <a:srgbClr val="C00000"/>
                </a:solidFill>
                <a:latin typeface="+mn-ea"/>
              </a:rPr>
              <a:t>and</a:t>
            </a:r>
            <a:r>
              <a:rPr lang="ko-KR" altLang="en-US" sz="2000" dirty="0">
                <a:solidFill>
                  <a:srgbClr val="C00000"/>
                </a:solidFill>
                <a:latin typeface="+mn-ea"/>
              </a:rPr>
              <a:t> </a:t>
            </a:r>
            <a:r>
              <a:rPr lang="en-US" altLang="ko-KR" sz="2000" dirty="0">
                <a:solidFill>
                  <a:srgbClr val="C00000"/>
                </a:solidFill>
                <a:latin typeface="+mn-ea"/>
              </a:rPr>
              <a:t>so on</a:t>
            </a:r>
            <a:r>
              <a:rPr lang="en-US" altLang="ko-KR" sz="2000" dirty="0">
                <a:solidFill>
                  <a:srgbClr val="002060"/>
                </a:solidFill>
                <a:latin typeface="+mn-ea"/>
              </a:rPr>
              <a:t> !</a:t>
            </a:r>
            <a:endParaRPr lang="ko-KR" altLang="en-US" sz="2000" dirty="0">
              <a:solidFill>
                <a:srgbClr val="002060"/>
              </a:solidFill>
              <a:latin typeface="+mn-ea"/>
            </a:endParaRPr>
          </a:p>
        </p:txBody>
      </p:sp>
      <p:pic>
        <p:nvPicPr>
          <p:cNvPr id="13" name="그림 12">
            <a:extLst>
              <a:ext uri="{FF2B5EF4-FFF2-40B4-BE49-F238E27FC236}">
                <a16:creationId xmlns:a16="http://schemas.microsoft.com/office/drawing/2014/main" id="{C40FAE58-3E2E-4FFE-818C-4BF6146EE71B}"/>
              </a:ext>
            </a:extLst>
          </p:cNvPr>
          <p:cNvPicPr>
            <a:picLocks noChangeAspect="1"/>
          </p:cNvPicPr>
          <p:nvPr/>
        </p:nvPicPr>
        <p:blipFill>
          <a:blip r:embed="rId3"/>
          <a:stretch>
            <a:fillRect/>
          </a:stretch>
        </p:blipFill>
        <p:spPr>
          <a:xfrm>
            <a:off x="295748" y="1586295"/>
            <a:ext cx="4132331" cy="3863209"/>
          </a:xfrm>
          <a:prstGeom prst="rect">
            <a:avLst/>
          </a:prstGeom>
        </p:spPr>
      </p:pic>
      <p:pic>
        <p:nvPicPr>
          <p:cNvPr id="14" name="그림 13">
            <a:extLst>
              <a:ext uri="{FF2B5EF4-FFF2-40B4-BE49-F238E27FC236}">
                <a16:creationId xmlns:a16="http://schemas.microsoft.com/office/drawing/2014/main" id="{03BF6640-3238-420A-8FA5-F8CB78176C5A}"/>
              </a:ext>
            </a:extLst>
          </p:cNvPr>
          <p:cNvPicPr>
            <a:picLocks noChangeAspect="1"/>
          </p:cNvPicPr>
          <p:nvPr/>
        </p:nvPicPr>
        <p:blipFill>
          <a:blip r:embed="rId4"/>
          <a:stretch>
            <a:fillRect/>
          </a:stretch>
        </p:blipFill>
        <p:spPr>
          <a:xfrm>
            <a:off x="5088116" y="1586295"/>
            <a:ext cx="3658371" cy="2484562"/>
          </a:xfrm>
          <a:prstGeom prst="rect">
            <a:avLst/>
          </a:prstGeom>
          <a:noFill/>
          <a:ln>
            <a:solidFill>
              <a:srgbClr val="FF0000"/>
            </a:solidFill>
            <a:prstDash val="sysDash"/>
          </a:ln>
        </p:spPr>
      </p:pic>
      <p:sp>
        <p:nvSpPr>
          <p:cNvPr id="15" name="직사각형 14">
            <a:extLst>
              <a:ext uri="{FF2B5EF4-FFF2-40B4-BE49-F238E27FC236}">
                <a16:creationId xmlns:a16="http://schemas.microsoft.com/office/drawing/2014/main" id="{25AAEDB5-D889-4F09-92F0-EEFCD3061DC6}"/>
              </a:ext>
            </a:extLst>
          </p:cNvPr>
          <p:cNvSpPr/>
          <p:nvPr/>
        </p:nvSpPr>
        <p:spPr>
          <a:xfrm>
            <a:off x="3018246" y="2259874"/>
            <a:ext cx="537028" cy="19826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6" name="직선 화살표 연결선 15">
            <a:extLst>
              <a:ext uri="{FF2B5EF4-FFF2-40B4-BE49-F238E27FC236}">
                <a16:creationId xmlns:a16="http://schemas.microsoft.com/office/drawing/2014/main" id="{6E186E00-BEEB-40AF-9FD5-52D8CF9390D4}"/>
              </a:ext>
            </a:extLst>
          </p:cNvPr>
          <p:cNvCxnSpPr/>
          <p:nvPr/>
        </p:nvCxnSpPr>
        <p:spPr>
          <a:xfrm flipV="1">
            <a:off x="3555274" y="1586295"/>
            <a:ext cx="1532842" cy="673579"/>
          </a:xfrm>
          <a:prstGeom prst="straightConnector1">
            <a:avLst/>
          </a:prstGeom>
          <a:noFill/>
          <a:ln>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7" name="직선 화살표 연결선 16">
            <a:extLst>
              <a:ext uri="{FF2B5EF4-FFF2-40B4-BE49-F238E27FC236}">
                <a16:creationId xmlns:a16="http://schemas.microsoft.com/office/drawing/2014/main" id="{AC2B0F2D-A631-4E20-BDC4-095FC9899665}"/>
              </a:ext>
            </a:extLst>
          </p:cNvPr>
          <p:cNvCxnSpPr>
            <a:cxnSpLocks/>
          </p:cNvCxnSpPr>
          <p:nvPr/>
        </p:nvCxnSpPr>
        <p:spPr>
          <a:xfrm>
            <a:off x="3589020" y="2458720"/>
            <a:ext cx="1499096" cy="1612137"/>
          </a:xfrm>
          <a:prstGeom prst="straightConnector1">
            <a:avLst/>
          </a:prstGeom>
          <a:noFill/>
          <a:ln>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4314881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0" y="748377"/>
            <a:ext cx="7370128" cy="465384"/>
          </a:xfrm>
          <a:prstGeom prst="rect">
            <a:avLst/>
          </a:prstGeom>
        </p:spPr>
        <p:txBody>
          <a:bodyPr wrap="square">
            <a:spAutoFit/>
          </a:bodyPr>
          <a:lstStyle/>
          <a:p>
            <a:pPr marL="285750" marR="1744980" indent="-285750">
              <a:lnSpc>
                <a:spcPct val="101200"/>
              </a:lnSpc>
              <a:buFont typeface="Arial" panose="020B0604020202020204" pitchFamily="34" charset="0"/>
              <a:buChar char="•"/>
            </a:pPr>
            <a:r>
              <a:rPr lang="en-US" altLang="ko-KR" sz="2400" b="1" dirty="0">
                <a:solidFill>
                  <a:srgbClr val="990000"/>
                </a:solidFill>
                <a:cs typeface="Arial Black"/>
              </a:rPr>
              <a:t>electronic  polarization</a:t>
            </a:r>
            <a:endParaRPr lang="en-US" altLang="ko-KR" sz="2400" dirty="0">
              <a:cs typeface="Arial Black"/>
            </a:endParaRPr>
          </a:p>
        </p:txBody>
      </p:sp>
      <mc:AlternateContent xmlns:mc="http://schemas.openxmlformats.org/markup-compatibility/2006" xmlns:a14="http://schemas.microsoft.com/office/drawing/2010/main">
        <mc:Choice Requires="a14">
          <p:sp>
            <p:nvSpPr>
              <p:cNvPr id="3" name="직사각형 2"/>
              <p:cNvSpPr/>
              <p:nvPr/>
            </p:nvSpPr>
            <p:spPr>
              <a:xfrm>
                <a:off x="3562140" y="1111787"/>
                <a:ext cx="4743659" cy="646331"/>
              </a:xfrm>
              <a:prstGeom prst="rect">
                <a:avLst/>
              </a:prstGeom>
            </p:spPr>
            <p:txBody>
              <a:bodyPr wrap="square">
                <a:spAutoFit/>
              </a:bodyPr>
              <a:lstStyle/>
              <a:p>
                <a:pPr marL="285750" indent="-285750">
                  <a:buFont typeface="Arial" panose="020B0604020202020204" pitchFamily="34" charset="0"/>
                  <a:buChar char="•"/>
                </a:pPr>
                <a:r>
                  <a:rPr lang="en-US" altLang="ko-KR" spc="10" dirty="0">
                    <a:cs typeface="Arial"/>
                  </a:rPr>
                  <a:t>electronic </a:t>
                </a:r>
                <a:r>
                  <a:rPr lang="en-US" altLang="ko-KR" spc="5" dirty="0">
                    <a:cs typeface="Arial"/>
                  </a:rPr>
                  <a:t>polarizability (</a:t>
                </a:r>
                <a14:m>
                  <m:oMath xmlns:m="http://schemas.openxmlformats.org/officeDocument/2006/math">
                    <m:r>
                      <a:rPr lang="ko-KR" altLang="en-US" i="1" spc="5" smtClean="0">
                        <a:latin typeface="Cambria Math" panose="02040503050406030204" pitchFamily="18" charset="0"/>
                        <a:cs typeface="Arial"/>
                      </a:rPr>
                      <m:t>𝛼</m:t>
                    </m:r>
                    <m:r>
                      <a:rPr lang="en-US" altLang="ko-KR" b="0" i="1" spc="5" baseline="-25000" smtClean="0">
                        <a:latin typeface="Cambria Math" panose="02040503050406030204" pitchFamily="18" charset="0"/>
                        <a:cs typeface="Arial"/>
                      </a:rPr>
                      <m:t>𝑒</m:t>
                    </m:r>
                  </m:oMath>
                </a14:m>
                <a:r>
                  <a:rPr lang="en-US" altLang="ko-KR" spc="5" dirty="0">
                    <a:cs typeface="Arial"/>
                  </a:rPr>
                  <a:t>) </a:t>
                </a:r>
                <a14:m>
                  <m:oMath xmlns:m="http://schemas.openxmlformats.org/officeDocument/2006/math">
                    <m:r>
                      <a:rPr lang="en-US" altLang="ko-KR" i="1" spc="5">
                        <a:latin typeface="Cambria Math" panose="02040503050406030204" pitchFamily="18" charset="0"/>
                        <a:cs typeface="Arial"/>
                      </a:rPr>
                      <m:t>=</m:t>
                    </m:r>
                    <m:r>
                      <a:rPr lang="en-US" altLang="ko-KR" b="0" i="1" spc="5" smtClean="0">
                        <a:latin typeface="Cambria Math" panose="02040503050406030204" pitchFamily="18" charset="0"/>
                        <a:cs typeface="Arial"/>
                      </a:rPr>
                      <m:t>4</m:t>
                    </m:r>
                    <m:r>
                      <a:rPr lang="ko-KR" altLang="en-US" b="0" i="1" spc="5" smtClean="0">
                        <a:latin typeface="Cambria Math" panose="02040503050406030204" pitchFamily="18" charset="0"/>
                        <a:cs typeface="Arial"/>
                      </a:rPr>
                      <m:t>𝜋𝜀</m:t>
                    </m:r>
                    <m:r>
                      <a:rPr lang="en-US" altLang="ko-KR" b="0" i="1" spc="5" baseline="-25000" smtClean="0">
                        <a:latin typeface="Cambria Math" panose="02040503050406030204" pitchFamily="18" charset="0"/>
                        <a:cs typeface="Arial"/>
                      </a:rPr>
                      <m:t>0</m:t>
                    </m:r>
                    <m:r>
                      <a:rPr lang="en-US" altLang="ko-KR" b="0" i="1" spc="5" smtClean="0">
                        <a:latin typeface="Cambria Math" panose="02040503050406030204" pitchFamily="18" charset="0"/>
                        <a:cs typeface="Arial"/>
                      </a:rPr>
                      <m:t>𝑅</m:t>
                    </m:r>
                    <m:r>
                      <a:rPr lang="en-US" altLang="ko-KR" b="0" i="1" spc="5" baseline="30000" smtClean="0">
                        <a:latin typeface="Cambria Math" panose="02040503050406030204" pitchFamily="18" charset="0"/>
                        <a:cs typeface="Arial"/>
                      </a:rPr>
                      <m:t>3</m:t>
                    </m:r>
                  </m:oMath>
                </a14:m>
                <a:endParaRPr lang="en-US" altLang="ko-KR" b="0" spc="5" baseline="30000" dirty="0">
                  <a:cs typeface="Arial"/>
                </a:endParaRPr>
              </a:p>
              <a:p>
                <a:pPr marL="285750" indent="-285750">
                  <a:buFont typeface="Arial" panose="020B0604020202020204" pitchFamily="34" charset="0"/>
                  <a:buChar char="•"/>
                </a:pPr>
                <a:r>
                  <a:rPr lang="ko-KR" altLang="en-US" dirty="0"/>
                  <a:t>전자구름의 변위</a:t>
                </a:r>
              </a:p>
            </p:txBody>
          </p:sp>
        </mc:Choice>
        <mc:Fallback xmlns="">
          <p:sp>
            <p:nvSpPr>
              <p:cNvPr id="3" name="직사각형 2"/>
              <p:cNvSpPr>
                <a:spLocks noRot="1" noChangeAspect="1" noMove="1" noResize="1" noEditPoints="1" noAdjustHandles="1" noChangeArrowheads="1" noChangeShapeType="1" noTextEdit="1"/>
              </p:cNvSpPr>
              <p:nvPr/>
            </p:nvSpPr>
            <p:spPr>
              <a:xfrm>
                <a:off x="3562140" y="1111787"/>
                <a:ext cx="4743659" cy="646331"/>
              </a:xfrm>
              <a:prstGeom prst="rect">
                <a:avLst/>
              </a:prstGeom>
              <a:blipFill rotWithShape="0">
                <a:blip r:embed="rId3"/>
                <a:stretch>
                  <a:fillRect l="-771" t="-4717" b="-12264"/>
                </a:stretch>
              </a:blipFill>
            </p:spPr>
            <p:txBody>
              <a:bodyPr/>
              <a:lstStyle/>
              <a:p>
                <a:r>
                  <a:rPr lang="ko-KR" altLang="en-US">
                    <a:noFill/>
                  </a:rPr>
                  <a:t> </a:t>
                </a:r>
              </a:p>
            </p:txBody>
          </p:sp>
        </mc:Fallback>
      </mc:AlternateContent>
      <p:graphicFrame>
        <p:nvGraphicFramePr>
          <p:cNvPr id="9" name="object 7"/>
          <p:cNvGraphicFramePr>
            <a:graphicFrameLocks noGrp="1"/>
          </p:cNvGraphicFramePr>
          <p:nvPr/>
        </p:nvGraphicFramePr>
        <p:xfrm>
          <a:off x="3237748" y="2158999"/>
          <a:ext cx="5233152" cy="1625598"/>
        </p:xfrm>
        <a:graphic>
          <a:graphicData uri="http://schemas.openxmlformats.org/drawingml/2006/table">
            <a:tbl>
              <a:tblPr firstRow="1" bandRow="1">
                <a:tableStyleId>{2D5ABB26-0587-4C30-8999-92F81FD0307C}</a:tableStyleId>
              </a:tblPr>
              <a:tblGrid>
                <a:gridCol w="3441367">
                  <a:extLst>
                    <a:ext uri="{9D8B030D-6E8A-4147-A177-3AD203B41FA5}">
                      <a16:colId xmlns:a16="http://schemas.microsoft.com/office/drawing/2014/main" val="20000"/>
                    </a:ext>
                  </a:extLst>
                </a:gridCol>
                <a:gridCol w="1791785">
                  <a:extLst>
                    <a:ext uri="{9D8B030D-6E8A-4147-A177-3AD203B41FA5}">
                      <a16:colId xmlns:a16="http://schemas.microsoft.com/office/drawing/2014/main" val="20001"/>
                    </a:ext>
                  </a:extLst>
                </a:gridCol>
              </a:tblGrid>
              <a:tr h="270933">
                <a:tc>
                  <a:txBody>
                    <a:bodyPr/>
                    <a:lstStyle/>
                    <a:p>
                      <a:pPr marL="52069">
                        <a:lnSpc>
                          <a:spcPct val="100000"/>
                        </a:lnSpc>
                        <a:spcBef>
                          <a:spcPts val="400"/>
                        </a:spcBef>
                      </a:pPr>
                      <a:r>
                        <a:rPr sz="1600" b="0" spc="15" dirty="0">
                          <a:solidFill>
                            <a:srgbClr val="990000"/>
                          </a:solidFill>
                          <a:latin typeface="+mn-lt"/>
                          <a:cs typeface="Arial Black"/>
                        </a:rPr>
                        <a:t>Carbon</a:t>
                      </a:r>
                      <a:r>
                        <a:rPr sz="1600" b="0" spc="-80" dirty="0">
                          <a:solidFill>
                            <a:srgbClr val="990000"/>
                          </a:solidFill>
                          <a:latin typeface="+mn-lt"/>
                          <a:cs typeface="Arial Black"/>
                        </a:rPr>
                        <a:t> </a:t>
                      </a:r>
                      <a:r>
                        <a:rPr sz="1600" b="0" spc="15" dirty="0">
                          <a:solidFill>
                            <a:srgbClr val="990000"/>
                          </a:solidFill>
                          <a:latin typeface="+mn-lt"/>
                          <a:cs typeface="Arial Black"/>
                        </a:rPr>
                        <a:t>(diamond)</a:t>
                      </a:r>
                      <a:endParaRPr sz="1600" b="0" dirty="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5.7</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70933">
                <a:tc>
                  <a:txBody>
                    <a:bodyPr/>
                    <a:lstStyle/>
                    <a:p>
                      <a:pPr marL="52069">
                        <a:lnSpc>
                          <a:spcPct val="100000"/>
                        </a:lnSpc>
                        <a:spcBef>
                          <a:spcPts val="400"/>
                        </a:spcBef>
                      </a:pPr>
                      <a:r>
                        <a:rPr sz="1600" b="0" spc="15" dirty="0">
                          <a:solidFill>
                            <a:srgbClr val="990000"/>
                          </a:solidFill>
                          <a:latin typeface="+mn-lt"/>
                          <a:cs typeface="Arial Black"/>
                        </a:rPr>
                        <a:t>Ge</a:t>
                      </a:r>
                      <a:endParaRPr sz="1600" b="0" dirty="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16.0</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270933">
                <a:tc>
                  <a:txBody>
                    <a:bodyPr/>
                    <a:lstStyle/>
                    <a:p>
                      <a:pPr marL="52069">
                        <a:lnSpc>
                          <a:spcPct val="100000"/>
                        </a:lnSpc>
                        <a:spcBef>
                          <a:spcPts val="400"/>
                        </a:spcBef>
                      </a:pPr>
                      <a:r>
                        <a:rPr sz="1600" b="0" spc="15" dirty="0">
                          <a:solidFill>
                            <a:srgbClr val="990000"/>
                          </a:solidFill>
                          <a:latin typeface="+mn-lt"/>
                          <a:cs typeface="Arial Black"/>
                        </a:rPr>
                        <a:t>GaP</a:t>
                      </a:r>
                      <a:endParaRPr sz="1600" b="0" dirty="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8.4</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270933">
                <a:tc>
                  <a:txBody>
                    <a:bodyPr/>
                    <a:lstStyle/>
                    <a:p>
                      <a:pPr marL="52069">
                        <a:lnSpc>
                          <a:spcPct val="100000"/>
                        </a:lnSpc>
                        <a:spcBef>
                          <a:spcPts val="400"/>
                        </a:spcBef>
                      </a:pPr>
                      <a:r>
                        <a:rPr sz="1600" b="0" spc="10" dirty="0">
                          <a:solidFill>
                            <a:srgbClr val="990000"/>
                          </a:solidFill>
                          <a:latin typeface="+mn-lt"/>
                          <a:cs typeface="Arial Black"/>
                        </a:rPr>
                        <a:t>Si</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12.0</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70933">
                <a:tc>
                  <a:txBody>
                    <a:bodyPr/>
                    <a:lstStyle/>
                    <a:p>
                      <a:pPr marL="52069">
                        <a:lnSpc>
                          <a:spcPct val="100000"/>
                        </a:lnSpc>
                        <a:spcBef>
                          <a:spcPts val="400"/>
                        </a:spcBef>
                      </a:pPr>
                      <a:r>
                        <a:rPr sz="1600" b="0" spc="15" dirty="0">
                          <a:solidFill>
                            <a:srgbClr val="990000"/>
                          </a:solidFill>
                          <a:latin typeface="+mn-lt"/>
                          <a:cs typeface="Arial Black"/>
                        </a:rPr>
                        <a:t>SiC</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6.7</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70933">
                <a:tc>
                  <a:txBody>
                    <a:bodyPr/>
                    <a:lstStyle/>
                    <a:p>
                      <a:pPr marL="52069">
                        <a:lnSpc>
                          <a:spcPct val="100000"/>
                        </a:lnSpc>
                        <a:spcBef>
                          <a:spcPts val="400"/>
                        </a:spcBef>
                      </a:pPr>
                      <a:r>
                        <a:rPr sz="1600" b="0" spc="15" dirty="0">
                          <a:solidFill>
                            <a:srgbClr val="990000"/>
                          </a:solidFill>
                          <a:latin typeface="+mn-lt"/>
                          <a:cs typeface="Arial Black"/>
                        </a:rPr>
                        <a:t>GaAs</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10.9</a:t>
                      </a:r>
                      <a:endParaRPr sz="1600" b="0" dirty="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bl>
          </a:graphicData>
        </a:graphic>
      </p:graphicFrame>
      <p:sp>
        <p:nvSpPr>
          <p:cNvPr id="11" name="object 31"/>
          <p:cNvSpPr/>
          <p:nvPr/>
        </p:nvSpPr>
        <p:spPr>
          <a:xfrm>
            <a:off x="323133" y="4606116"/>
            <a:ext cx="3855674" cy="1947794"/>
          </a:xfrm>
          <a:prstGeom prst="rect">
            <a:avLst/>
          </a:prstGeom>
          <a:blipFill>
            <a:blip r:embed="rId4" cstate="print"/>
            <a:stretch>
              <a:fillRect/>
            </a:stretch>
          </a:blipFill>
        </p:spPr>
        <p:txBody>
          <a:bodyPr wrap="square" lIns="0" tIns="0" rIns="0" bIns="0" rtlCol="0"/>
          <a:lstStyle/>
          <a:p>
            <a:endParaRPr/>
          </a:p>
        </p:txBody>
      </p:sp>
      <p:sp>
        <p:nvSpPr>
          <p:cNvPr id="12" name="직사각형 11"/>
          <p:cNvSpPr/>
          <p:nvPr/>
        </p:nvSpPr>
        <p:spPr>
          <a:xfrm>
            <a:off x="-5205" y="3978341"/>
            <a:ext cx="7370128" cy="465384"/>
          </a:xfrm>
          <a:prstGeom prst="rect">
            <a:avLst/>
          </a:prstGeom>
        </p:spPr>
        <p:txBody>
          <a:bodyPr wrap="square">
            <a:spAutoFit/>
          </a:bodyPr>
          <a:lstStyle/>
          <a:p>
            <a:pPr marL="285750" marR="1744980" indent="-285750">
              <a:lnSpc>
                <a:spcPct val="101200"/>
              </a:lnSpc>
              <a:buFont typeface="Arial" panose="020B0604020202020204" pitchFamily="34" charset="0"/>
              <a:buChar char="•"/>
            </a:pPr>
            <a:r>
              <a:rPr lang="en-US" altLang="ko-KR" sz="2400" b="1" dirty="0">
                <a:solidFill>
                  <a:srgbClr val="990000"/>
                </a:solidFill>
                <a:cs typeface="Arial Black"/>
              </a:rPr>
              <a:t>Ionic Polarization</a:t>
            </a:r>
            <a:endParaRPr lang="en-US" altLang="ko-KR" sz="2400" dirty="0">
              <a:cs typeface="Arial Black"/>
            </a:endParaRPr>
          </a:p>
        </p:txBody>
      </p:sp>
      <p:graphicFrame>
        <p:nvGraphicFramePr>
          <p:cNvPr id="13" name="object 13"/>
          <p:cNvGraphicFramePr>
            <a:graphicFrameLocks noGrp="1"/>
          </p:cNvGraphicFramePr>
          <p:nvPr/>
        </p:nvGraphicFramePr>
        <p:xfrm>
          <a:off x="4557944" y="4794673"/>
          <a:ext cx="3912955" cy="1706880"/>
        </p:xfrm>
        <a:graphic>
          <a:graphicData uri="http://schemas.openxmlformats.org/drawingml/2006/table">
            <a:tbl>
              <a:tblPr firstRow="1" bandRow="1">
                <a:tableStyleId>{2D5ABB26-0587-4C30-8999-92F81FD0307C}</a:tableStyleId>
              </a:tblPr>
              <a:tblGrid>
                <a:gridCol w="2195284">
                  <a:extLst>
                    <a:ext uri="{9D8B030D-6E8A-4147-A177-3AD203B41FA5}">
                      <a16:colId xmlns:a16="http://schemas.microsoft.com/office/drawing/2014/main" val="20000"/>
                    </a:ext>
                  </a:extLst>
                </a:gridCol>
                <a:gridCol w="1717671">
                  <a:extLst>
                    <a:ext uri="{9D8B030D-6E8A-4147-A177-3AD203B41FA5}">
                      <a16:colId xmlns:a16="http://schemas.microsoft.com/office/drawing/2014/main" val="20001"/>
                    </a:ext>
                  </a:extLst>
                </a:gridCol>
              </a:tblGrid>
              <a:tr h="112365">
                <a:tc>
                  <a:txBody>
                    <a:bodyPr/>
                    <a:lstStyle/>
                    <a:p>
                      <a:pPr marL="56515">
                        <a:lnSpc>
                          <a:spcPct val="100000"/>
                        </a:lnSpc>
                        <a:spcBef>
                          <a:spcPts val="439"/>
                        </a:spcBef>
                      </a:pPr>
                      <a:r>
                        <a:rPr sz="1600" b="0" spc="15" dirty="0">
                          <a:solidFill>
                            <a:srgbClr val="990000"/>
                          </a:solidFill>
                          <a:latin typeface="+mn-lt"/>
                          <a:cs typeface="Arial Black"/>
                        </a:rPr>
                        <a:t>ZnO</a:t>
                      </a:r>
                      <a:endParaRPr sz="1600" b="0" dirty="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39"/>
                        </a:spcBef>
                      </a:pPr>
                      <a:r>
                        <a:rPr sz="1600" b="0" spc="10" dirty="0">
                          <a:latin typeface="+mn-lt"/>
                          <a:cs typeface="Arial"/>
                        </a:rPr>
                        <a:t>4.6</a:t>
                      </a:r>
                      <a:endParaRPr sz="1600" b="0" dirty="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12365">
                <a:tc>
                  <a:txBody>
                    <a:bodyPr/>
                    <a:lstStyle/>
                    <a:p>
                      <a:pPr marL="56515">
                        <a:lnSpc>
                          <a:spcPct val="100000"/>
                        </a:lnSpc>
                        <a:spcBef>
                          <a:spcPts val="400"/>
                        </a:spcBef>
                      </a:pPr>
                      <a:r>
                        <a:rPr sz="1600" b="0" spc="15" dirty="0">
                          <a:solidFill>
                            <a:srgbClr val="990000"/>
                          </a:solidFill>
                          <a:latin typeface="+mn-lt"/>
                          <a:cs typeface="Arial Black"/>
                        </a:rPr>
                        <a:t>ZnS</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5.1</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12365">
                <a:tc>
                  <a:txBody>
                    <a:bodyPr/>
                    <a:lstStyle/>
                    <a:p>
                      <a:pPr marL="56515">
                        <a:lnSpc>
                          <a:spcPct val="100000"/>
                        </a:lnSpc>
                        <a:spcBef>
                          <a:spcPts val="400"/>
                        </a:spcBef>
                      </a:pPr>
                      <a:r>
                        <a:rPr sz="1600" b="0" spc="15" dirty="0">
                          <a:solidFill>
                            <a:srgbClr val="990000"/>
                          </a:solidFill>
                          <a:latin typeface="+mn-lt"/>
                          <a:cs typeface="Arial Black"/>
                        </a:rPr>
                        <a:t>ZnSe</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5.8</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112365">
                <a:tc>
                  <a:txBody>
                    <a:bodyPr/>
                    <a:lstStyle/>
                    <a:p>
                      <a:pPr marL="56515">
                        <a:lnSpc>
                          <a:spcPct val="100000"/>
                        </a:lnSpc>
                        <a:spcBef>
                          <a:spcPts val="400"/>
                        </a:spcBef>
                      </a:pPr>
                      <a:r>
                        <a:rPr sz="1600" b="0" spc="15" dirty="0">
                          <a:solidFill>
                            <a:srgbClr val="990000"/>
                          </a:solidFill>
                          <a:latin typeface="+mn-lt"/>
                          <a:cs typeface="Arial Black"/>
                        </a:rPr>
                        <a:t>CdSe</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7.0</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112365">
                <a:tc>
                  <a:txBody>
                    <a:bodyPr/>
                    <a:lstStyle/>
                    <a:p>
                      <a:pPr marL="56515">
                        <a:lnSpc>
                          <a:spcPct val="100000"/>
                        </a:lnSpc>
                        <a:spcBef>
                          <a:spcPts val="400"/>
                        </a:spcBef>
                      </a:pPr>
                      <a:r>
                        <a:rPr sz="1600" b="0" spc="20" dirty="0">
                          <a:solidFill>
                            <a:srgbClr val="990000"/>
                          </a:solidFill>
                          <a:latin typeface="+mn-lt"/>
                          <a:cs typeface="Arial Black"/>
                        </a:rPr>
                        <a:t>MgO</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3.0</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12365">
                <a:tc>
                  <a:txBody>
                    <a:bodyPr/>
                    <a:lstStyle/>
                    <a:p>
                      <a:pPr marL="56515">
                        <a:lnSpc>
                          <a:spcPct val="100000"/>
                        </a:lnSpc>
                        <a:spcBef>
                          <a:spcPts val="400"/>
                        </a:spcBef>
                      </a:pPr>
                      <a:r>
                        <a:rPr sz="1600" b="0" spc="15" dirty="0">
                          <a:solidFill>
                            <a:srgbClr val="990000"/>
                          </a:solidFill>
                          <a:latin typeface="+mn-lt"/>
                          <a:cs typeface="Arial Black"/>
                        </a:rPr>
                        <a:t>CdS</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5.2</a:t>
                      </a:r>
                      <a:endParaRPr sz="1600" b="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112365">
                <a:tc>
                  <a:txBody>
                    <a:bodyPr/>
                    <a:lstStyle/>
                    <a:p>
                      <a:pPr marL="56515">
                        <a:lnSpc>
                          <a:spcPct val="100000"/>
                        </a:lnSpc>
                        <a:spcBef>
                          <a:spcPts val="400"/>
                        </a:spcBef>
                      </a:pPr>
                      <a:r>
                        <a:rPr sz="1600" b="0" spc="15" dirty="0">
                          <a:solidFill>
                            <a:srgbClr val="990000"/>
                          </a:solidFill>
                          <a:latin typeface="+mn-lt"/>
                          <a:cs typeface="Arial Black"/>
                        </a:rPr>
                        <a:t>BeO</a:t>
                      </a:r>
                      <a:endParaRPr sz="1600" b="0">
                        <a:latin typeface="+mn-lt"/>
                        <a:cs typeface="Arial Black"/>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600" b="0" spc="10" dirty="0">
                          <a:latin typeface="+mn-lt"/>
                          <a:cs typeface="Arial"/>
                        </a:rPr>
                        <a:t>3.0</a:t>
                      </a:r>
                      <a:endParaRPr sz="1600" b="0" dirty="0">
                        <a:latin typeface="+mn-lt"/>
                        <a:cs typeface="Aria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bl>
          </a:graphicData>
        </a:graphic>
      </p:graphicFrame>
      <p:sp>
        <p:nvSpPr>
          <p:cNvPr id="14" name="직사각형 13"/>
          <p:cNvSpPr/>
          <p:nvPr/>
        </p:nvSpPr>
        <p:spPr>
          <a:xfrm>
            <a:off x="101600" y="59481"/>
            <a:ext cx="3745705" cy="523220"/>
          </a:xfrm>
          <a:prstGeom prst="rect">
            <a:avLst/>
          </a:prstGeom>
        </p:spPr>
        <p:txBody>
          <a:bodyPr wrap="none">
            <a:spAutoFit/>
          </a:bodyPr>
          <a:lstStyle/>
          <a:p>
            <a:r>
              <a:rPr lang="en-US" altLang="ko-KR" sz="2800" b="1" dirty="0"/>
              <a:t>Polarization mechanism</a:t>
            </a:r>
          </a:p>
        </p:txBody>
      </p:sp>
      <p:pic>
        <p:nvPicPr>
          <p:cNvPr id="15" name="그림 14"/>
          <p:cNvPicPr>
            <a:picLocks noChangeAspect="1"/>
          </p:cNvPicPr>
          <p:nvPr/>
        </p:nvPicPr>
        <p:blipFill rotWithShape="1">
          <a:blip r:embed="rId5"/>
          <a:srcRect l="11459" t="12222" r="70283" b="46667"/>
          <a:stretch/>
        </p:blipFill>
        <p:spPr>
          <a:xfrm>
            <a:off x="101599" y="1813692"/>
            <a:ext cx="1402205" cy="1776043"/>
          </a:xfrm>
          <a:prstGeom prst="rect">
            <a:avLst/>
          </a:prstGeom>
        </p:spPr>
      </p:pic>
      <p:pic>
        <p:nvPicPr>
          <p:cNvPr id="16" name="그림 15"/>
          <p:cNvPicPr>
            <a:picLocks noChangeAspect="1"/>
          </p:cNvPicPr>
          <p:nvPr/>
        </p:nvPicPr>
        <p:blipFill rotWithShape="1">
          <a:blip r:embed="rId5"/>
          <a:srcRect l="41787" t="12222" r="37604" b="46667"/>
          <a:stretch/>
        </p:blipFill>
        <p:spPr>
          <a:xfrm>
            <a:off x="1459550" y="1618606"/>
            <a:ext cx="1582840" cy="1776043"/>
          </a:xfrm>
          <a:prstGeom prst="rect">
            <a:avLst/>
          </a:prstGeom>
        </p:spPr>
      </p:pic>
      <p:sp>
        <p:nvSpPr>
          <p:cNvPr id="17" name="직사각형 16"/>
          <p:cNvSpPr/>
          <p:nvPr/>
        </p:nvSpPr>
        <p:spPr>
          <a:xfrm>
            <a:off x="4527340" y="4120559"/>
            <a:ext cx="4743659" cy="646331"/>
          </a:xfrm>
          <a:prstGeom prst="rect">
            <a:avLst/>
          </a:prstGeom>
        </p:spPr>
        <p:txBody>
          <a:bodyPr wrap="square">
            <a:spAutoFit/>
          </a:bodyPr>
          <a:lstStyle/>
          <a:p>
            <a:pPr marL="285750" indent="-285750">
              <a:buFont typeface="Arial" panose="020B0604020202020204" pitchFamily="34" charset="0"/>
              <a:buChar char="•"/>
            </a:pPr>
            <a:r>
              <a:rPr lang="ko-KR" altLang="en-US" spc="10" dirty="0">
                <a:cs typeface="Arial"/>
              </a:rPr>
              <a:t>이온결함의 구조</a:t>
            </a:r>
            <a:endParaRPr lang="en-US" altLang="ko-KR" spc="10" dirty="0">
              <a:cs typeface="Arial"/>
            </a:endParaRPr>
          </a:p>
          <a:p>
            <a:pPr marL="285750" indent="-285750">
              <a:buFont typeface="Arial" panose="020B0604020202020204" pitchFamily="34" charset="0"/>
              <a:buChar char="•"/>
            </a:pPr>
            <a:r>
              <a:rPr lang="ko-KR" altLang="en-US" dirty="0"/>
              <a:t>이온의 상대적인 변위</a:t>
            </a: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120</a:t>
            </a:fld>
            <a:endParaRPr lang="ko-KR" altLang="en-US"/>
          </a:p>
        </p:txBody>
      </p:sp>
    </p:spTree>
    <p:extLst>
      <p:ext uri="{BB962C8B-B14F-4D97-AF65-F5344CB8AC3E}">
        <p14:creationId xmlns:p14="http://schemas.microsoft.com/office/powerpoint/2010/main" val="11684264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0" y="748377"/>
            <a:ext cx="7370128" cy="465384"/>
          </a:xfrm>
          <a:prstGeom prst="rect">
            <a:avLst/>
          </a:prstGeom>
        </p:spPr>
        <p:txBody>
          <a:bodyPr wrap="square">
            <a:spAutoFit/>
          </a:bodyPr>
          <a:lstStyle/>
          <a:p>
            <a:pPr marL="285750" marR="1744980" indent="-285750">
              <a:lnSpc>
                <a:spcPct val="101200"/>
              </a:lnSpc>
              <a:buFont typeface="Arial" panose="020B0604020202020204" pitchFamily="34" charset="0"/>
              <a:buChar char="•"/>
            </a:pPr>
            <a:r>
              <a:rPr lang="en-US" altLang="ko-KR" sz="2400" b="1" dirty="0">
                <a:solidFill>
                  <a:srgbClr val="990000"/>
                </a:solidFill>
                <a:cs typeface="Arial Black"/>
              </a:rPr>
              <a:t>dipole  or orientation polarization</a:t>
            </a:r>
            <a:endParaRPr lang="en-US" altLang="ko-KR" sz="2400" dirty="0">
              <a:cs typeface="Arial Black"/>
            </a:endParaRPr>
          </a:p>
        </p:txBody>
      </p:sp>
      <p:sp>
        <p:nvSpPr>
          <p:cNvPr id="14" name="object 31"/>
          <p:cNvSpPr/>
          <p:nvPr/>
        </p:nvSpPr>
        <p:spPr>
          <a:xfrm>
            <a:off x="432802" y="1549629"/>
            <a:ext cx="4773298" cy="2529203"/>
          </a:xfrm>
          <a:prstGeom prst="rect">
            <a:avLst/>
          </a:prstGeom>
          <a:blipFill>
            <a:blip r:embed="rId3" cstate="print"/>
            <a:stretch>
              <a:fillRect/>
            </a:stretch>
          </a:blipFill>
        </p:spPr>
        <p:txBody>
          <a:bodyPr wrap="square" lIns="0" tIns="0" rIns="0" bIns="0" rtlCol="0"/>
          <a:lstStyle/>
          <a:p>
            <a:endParaRPr/>
          </a:p>
        </p:txBody>
      </p:sp>
      <p:sp>
        <p:nvSpPr>
          <p:cNvPr id="15" name="object 5"/>
          <p:cNvSpPr/>
          <p:nvPr/>
        </p:nvSpPr>
        <p:spPr>
          <a:xfrm>
            <a:off x="432802" y="4518061"/>
            <a:ext cx="4802027" cy="2229512"/>
          </a:xfrm>
          <a:prstGeom prst="rect">
            <a:avLst/>
          </a:prstGeom>
          <a:blipFill>
            <a:blip r:embed="rId4" cstate="print"/>
            <a:stretch>
              <a:fillRect/>
            </a:stretch>
          </a:blipFill>
        </p:spPr>
        <p:txBody>
          <a:bodyPr wrap="square" lIns="0" tIns="0" rIns="0" bIns="0" rtlCol="0"/>
          <a:lstStyle/>
          <a:p>
            <a:endParaRPr/>
          </a:p>
        </p:txBody>
      </p:sp>
      <p:sp>
        <p:nvSpPr>
          <p:cNvPr id="8" name="직사각형 7"/>
          <p:cNvSpPr/>
          <p:nvPr/>
        </p:nvSpPr>
        <p:spPr>
          <a:xfrm>
            <a:off x="-983330" y="4145971"/>
            <a:ext cx="8798433" cy="372090"/>
          </a:xfrm>
          <a:prstGeom prst="rect">
            <a:avLst/>
          </a:prstGeom>
        </p:spPr>
        <p:txBody>
          <a:bodyPr wrap="square">
            <a:spAutoFit/>
          </a:bodyPr>
          <a:lstStyle/>
          <a:p>
            <a:pPr marL="1536700" marR="1353185" indent="-285750">
              <a:lnSpc>
                <a:spcPct val="101200"/>
              </a:lnSpc>
              <a:buFont typeface="Arial" panose="020B0604020202020204" pitchFamily="34" charset="0"/>
              <a:buChar char="•"/>
            </a:pPr>
            <a:r>
              <a:rPr lang="en-US" altLang="ko-KR" dirty="0">
                <a:cs typeface="Arial Black"/>
              </a:rPr>
              <a:t>Effect of electric field on the  dipole</a:t>
            </a:r>
            <a:r>
              <a:rPr lang="en-US" altLang="ko-KR" spc="-55" dirty="0">
                <a:cs typeface="Arial Black"/>
              </a:rPr>
              <a:t> </a:t>
            </a:r>
            <a:r>
              <a:rPr lang="en-US" altLang="ko-KR" dirty="0">
                <a:cs typeface="Arial Black"/>
              </a:rPr>
              <a:t>orientation</a:t>
            </a:r>
          </a:p>
        </p:txBody>
      </p:sp>
      <p:sp>
        <p:nvSpPr>
          <p:cNvPr id="17" name="직사각형 16"/>
          <p:cNvSpPr/>
          <p:nvPr/>
        </p:nvSpPr>
        <p:spPr>
          <a:xfrm>
            <a:off x="-1246973" y="1229076"/>
            <a:ext cx="6995886" cy="372090"/>
          </a:xfrm>
          <a:prstGeom prst="rect">
            <a:avLst/>
          </a:prstGeom>
        </p:spPr>
        <p:txBody>
          <a:bodyPr wrap="square">
            <a:spAutoFit/>
          </a:bodyPr>
          <a:lstStyle/>
          <a:p>
            <a:pPr marL="1822450" marR="1918335" indent="-285750">
              <a:lnSpc>
                <a:spcPct val="101200"/>
              </a:lnSpc>
              <a:buFont typeface="Arial" panose="020B0604020202020204" pitchFamily="34" charset="0"/>
              <a:buChar char="•"/>
            </a:pPr>
            <a:r>
              <a:rPr lang="en-US" altLang="ko-KR" dirty="0">
                <a:cs typeface="Arial Black"/>
              </a:rPr>
              <a:t>Dipoles in a polar  material</a:t>
            </a:r>
          </a:p>
        </p:txBody>
      </p:sp>
      <p:sp>
        <p:nvSpPr>
          <p:cNvPr id="12" name="직사각형 11"/>
          <p:cNvSpPr/>
          <p:nvPr/>
        </p:nvSpPr>
        <p:spPr>
          <a:xfrm>
            <a:off x="101600" y="59481"/>
            <a:ext cx="3745705" cy="523220"/>
          </a:xfrm>
          <a:prstGeom prst="rect">
            <a:avLst/>
          </a:prstGeom>
        </p:spPr>
        <p:txBody>
          <a:bodyPr wrap="none">
            <a:spAutoFit/>
          </a:bodyPr>
          <a:lstStyle/>
          <a:p>
            <a:r>
              <a:rPr lang="en-US" altLang="ko-KR" sz="2800" b="1" dirty="0"/>
              <a:t>Polarization mechanism</a:t>
            </a:r>
          </a:p>
        </p:txBody>
      </p:sp>
      <p:sp>
        <p:nvSpPr>
          <p:cNvPr id="13" name="직사각형 12"/>
          <p:cNvSpPr/>
          <p:nvPr/>
        </p:nvSpPr>
        <p:spPr>
          <a:xfrm>
            <a:off x="5443273" y="1467887"/>
            <a:ext cx="3700727" cy="1711366"/>
          </a:xfrm>
          <a:prstGeom prst="rect">
            <a:avLst/>
          </a:prstGeom>
        </p:spPr>
        <p:txBody>
          <a:bodyPr wrap="square">
            <a:spAutoFit/>
          </a:bodyPr>
          <a:lstStyle/>
          <a:p>
            <a:pPr marL="285750" indent="-285750">
              <a:lnSpc>
                <a:spcPct val="150000"/>
              </a:lnSpc>
              <a:buFont typeface="Arial" panose="020B0604020202020204" pitchFamily="34" charset="0"/>
              <a:buChar char="•"/>
            </a:pPr>
            <a:r>
              <a:rPr lang="ko-KR" altLang="en-US" spc="10" dirty="0" err="1">
                <a:cs typeface="Arial"/>
              </a:rPr>
              <a:t>배향분극</a:t>
            </a:r>
            <a:endParaRPr lang="en-US" altLang="ko-KR" spc="10" dirty="0">
              <a:cs typeface="Arial"/>
            </a:endParaRPr>
          </a:p>
          <a:p>
            <a:pPr marL="285750" indent="-285750">
              <a:lnSpc>
                <a:spcPct val="150000"/>
              </a:lnSpc>
              <a:buFont typeface="Arial" panose="020B0604020202020204" pitchFamily="34" charset="0"/>
              <a:buChar char="•"/>
            </a:pPr>
            <a:r>
              <a:rPr lang="ko-KR" altLang="en-US" spc="10" dirty="0" err="1">
                <a:cs typeface="Arial"/>
              </a:rPr>
              <a:t>강유전체</a:t>
            </a:r>
            <a:r>
              <a:rPr lang="en-US" altLang="ko-KR" spc="10" dirty="0">
                <a:cs typeface="Arial"/>
              </a:rPr>
              <a:t>(BaTiO3)</a:t>
            </a:r>
          </a:p>
          <a:p>
            <a:pPr marL="285750" indent="-285750">
              <a:lnSpc>
                <a:spcPct val="150000"/>
              </a:lnSpc>
              <a:buFont typeface="Arial" panose="020B0604020202020204" pitchFamily="34" charset="0"/>
              <a:buChar char="•"/>
            </a:pPr>
            <a:r>
              <a:rPr lang="ko-KR" altLang="en-US" spc="10" dirty="0" err="1">
                <a:cs typeface="Arial"/>
              </a:rPr>
              <a:t>영구쌍극자</a:t>
            </a:r>
            <a:r>
              <a:rPr lang="ko-KR" altLang="en-US" spc="10" dirty="0">
                <a:cs typeface="Arial"/>
              </a:rPr>
              <a:t> 포함 소재</a:t>
            </a:r>
            <a:endParaRPr lang="en-US" altLang="ko-KR" spc="10" dirty="0">
              <a:cs typeface="Arial"/>
            </a:endParaRPr>
          </a:p>
          <a:p>
            <a:pPr marL="285750" indent="-285750">
              <a:lnSpc>
                <a:spcPct val="150000"/>
              </a:lnSpc>
              <a:buFont typeface="Arial" panose="020B0604020202020204" pitchFamily="34" charset="0"/>
              <a:buChar char="•"/>
            </a:pPr>
            <a:endParaRPr lang="ko-KR" altLang="en-US" dirty="0"/>
          </a:p>
        </p:txBody>
      </p:sp>
      <p:pic>
        <p:nvPicPr>
          <p:cNvPr id="3" name="그림 2"/>
          <p:cNvPicPr>
            <a:picLocks noChangeAspect="1"/>
          </p:cNvPicPr>
          <p:nvPr/>
        </p:nvPicPr>
        <p:blipFill rotWithShape="1">
          <a:blip r:embed="rId5"/>
          <a:srcRect l="22460" t="22452" r="39683" b="27178"/>
          <a:stretch/>
        </p:blipFill>
        <p:spPr>
          <a:xfrm>
            <a:off x="5443273" y="3532047"/>
            <a:ext cx="3661967" cy="2740717"/>
          </a:xfrm>
          <a:prstGeom prst="rect">
            <a:avLst/>
          </a:prstGeom>
        </p:spPr>
      </p:pic>
      <p:sp>
        <p:nvSpPr>
          <p:cNvPr id="4" name="슬라이드 번호 개체 틀 3"/>
          <p:cNvSpPr>
            <a:spLocks noGrp="1"/>
          </p:cNvSpPr>
          <p:nvPr>
            <p:ph type="sldNum" sz="quarter" idx="12"/>
          </p:nvPr>
        </p:nvSpPr>
        <p:spPr/>
        <p:txBody>
          <a:bodyPr/>
          <a:lstStyle/>
          <a:p>
            <a:fld id="{B6030C2A-4213-4771-8792-D783EF3BA6B4}" type="slidenum">
              <a:rPr lang="ko-KR" altLang="en-US" smtClean="0"/>
              <a:pPr/>
              <a:t>121</a:t>
            </a:fld>
            <a:endParaRPr lang="ko-KR" altLang="en-US"/>
          </a:p>
        </p:txBody>
      </p:sp>
    </p:spTree>
    <p:extLst>
      <p:ext uri="{BB962C8B-B14F-4D97-AF65-F5344CB8AC3E}">
        <p14:creationId xmlns:p14="http://schemas.microsoft.com/office/powerpoint/2010/main" val="13268044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0" y="748377"/>
            <a:ext cx="7370128" cy="465384"/>
          </a:xfrm>
          <a:prstGeom prst="rect">
            <a:avLst/>
          </a:prstGeom>
        </p:spPr>
        <p:txBody>
          <a:bodyPr wrap="square">
            <a:spAutoFit/>
          </a:bodyPr>
          <a:lstStyle/>
          <a:p>
            <a:pPr marL="285750" marR="1744980" indent="-285750">
              <a:lnSpc>
                <a:spcPct val="101200"/>
              </a:lnSpc>
              <a:buFont typeface="Arial" panose="020B0604020202020204" pitchFamily="34" charset="0"/>
              <a:buChar char="•"/>
            </a:pPr>
            <a:r>
              <a:rPr lang="en-US" altLang="ko-KR" sz="2400" b="1" dirty="0">
                <a:solidFill>
                  <a:srgbClr val="990000"/>
                </a:solidFill>
                <a:cs typeface="Arial Black"/>
              </a:rPr>
              <a:t>Interface or Space Charge Polarization</a:t>
            </a:r>
            <a:endParaRPr lang="en-US" altLang="ko-KR" sz="2400" dirty="0">
              <a:cs typeface="Arial Black"/>
            </a:endParaRPr>
          </a:p>
        </p:txBody>
      </p:sp>
      <p:sp>
        <p:nvSpPr>
          <p:cNvPr id="12" name="직사각형 11"/>
          <p:cNvSpPr/>
          <p:nvPr/>
        </p:nvSpPr>
        <p:spPr>
          <a:xfrm>
            <a:off x="101600" y="59481"/>
            <a:ext cx="3745705" cy="523220"/>
          </a:xfrm>
          <a:prstGeom prst="rect">
            <a:avLst/>
          </a:prstGeom>
        </p:spPr>
        <p:txBody>
          <a:bodyPr wrap="none">
            <a:spAutoFit/>
          </a:bodyPr>
          <a:lstStyle/>
          <a:p>
            <a:r>
              <a:rPr lang="en-US" altLang="ko-KR" sz="2800" b="1" dirty="0"/>
              <a:t>Polarization mechanism</a:t>
            </a:r>
          </a:p>
        </p:txBody>
      </p:sp>
      <p:sp>
        <p:nvSpPr>
          <p:cNvPr id="13" name="직사각형 12"/>
          <p:cNvSpPr/>
          <p:nvPr/>
        </p:nvSpPr>
        <p:spPr>
          <a:xfrm>
            <a:off x="343254" y="3994772"/>
            <a:ext cx="8568517" cy="2308324"/>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ko-KR" sz="2400" spc="10" dirty="0">
                <a:cs typeface="Arial"/>
              </a:rPr>
              <a:t>space charge polarization </a:t>
            </a:r>
            <a:r>
              <a:rPr lang="en-US" altLang="ko-KR" sz="2400" spc="10" dirty="0" err="1">
                <a:cs typeface="Arial"/>
              </a:rPr>
              <a:t>occuring</a:t>
            </a:r>
            <a:r>
              <a:rPr lang="en-US" altLang="ko-KR" sz="2400" spc="10" dirty="0">
                <a:cs typeface="Arial"/>
              </a:rPr>
              <a:t> due to </a:t>
            </a:r>
            <a:r>
              <a:rPr lang="en-US" altLang="ko-KR" sz="2400" spc="10" dirty="0">
                <a:solidFill>
                  <a:srgbClr val="C00000"/>
                </a:solidFill>
                <a:cs typeface="Arial"/>
              </a:rPr>
              <a:t>the diffusion of ions</a:t>
            </a:r>
            <a:r>
              <a:rPr lang="en-US" altLang="ko-KR" sz="2400" spc="10" dirty="0">
                <a:cs typeface="Arial"/>
              </a:rPr>
              <a:t>, along the E-field direction, giving rise to the redistribution of charges in the dielectrics</a:t>
            </a:r>
          </a:p>
          <a:p>
            <a:pPr marL="285750" indent="-285750">
              <a:lnSpc>
                <a:spcPct val="150000"/>
              </a:lnSpc>
              <a:buFont typeface="Arial" panose="020B0604020202020204" pitchFamily="34" charset="0"/>
              <a:buChar char="•"/>
            </a:pPr>
            <a:r>
              <a:rPr lang="en-US" altLang="ko-KR" sz="2400" spc="10" dirty="0">
                <a:cs typeface="Arial"/>
              </a:rPr>
              <a:t>easier to move at electrode-material interface or grain boundary</a:t>
            </a:r>
            <a:endParaRPr lang="ko-KR" altLang="en-US" sz="2400" dirty="0"/>
          </a:p>
        </p:txBody>
      </p:sp>
      <p:pic>
        <p:nvPicPr>
          <p:cNvPr id="7" name="그림 6"/>
          <p:cNvPicPr>
            <a:picLocks noChangeAspect="1"/>
          </p:cNvPicPr>
          <p:nvPr/>
        </p:nvPicPr>
        <p:blipFill rotWithShape="1">
          <a:blip r:embed="rId3">
            <a:extLst>
              <a:ext uri="{28A0092B-C50C-407E-A947-70E740481C1C}">
                <a14:useLocalDpi xmlns:a14="http://schemas.microsoft.com/office/drawing/2010/main" val="0"/>
              </a:ext>
            </a:extLst>
          </a:blip>
          <a:srcRect l="12741" t="47057" r="25399" b="28644"/>
          <a:stretch/>
        </p:blipFill>
        <p:spPr>
          <a:xfrm>
            <a:off x="869775" y="1818420"/>
            <a:ext cx="6974562" cy="2056893"/>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122</a:t>
            </a:fld>
            <a:endParaRPr lang="ko-KR" altLang="en-US"/>
          </a:p>
        </p:txBody>
      </p:sp>
    </p:spTree>
    <p:extLst>
      <p:ext uri="{BB962C8B-B14F-4D97-AF65-F5344CB8AC3E}">
        <p14:creationId xmlns:p14="http://schemas.microsoft.com/office/powerpoint/2010/main" val="37489121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2" name="직사각형 1"/>
              <p:cNvSpPr/>
              <p:nvPr/>
            </p:nvSpPr>
            <p:spPr>
              <a:xfrm>
                <a:off x="310625" y="984510"/>
                <a:ext cx="8523767" cy="5401479"/>
              </a:xfrm>
              <a:prstGeom prst="rect">
                <a:avLst/>
              </a:prstGeom>
            </p:spPr>
            <p:txBody>
              <a:bodyPr wrap="square">
                <a:spAutoFit/>
              </a:bodyPr>
              <a:lstStyle/>
              <a:p>
                <a:pPr marL="298450" marR="9525" indent="-285750" algn="just">
                  <a:spcBef>
                    <a:spcPts val="600"/>
                  </a:spcBef>
                  <a:buFont typeface="Arial" panose="020B0604020202020204" pitchFamily="34" charset="0"/>
                  <a:buChar char="•"/>
                </a:pPr>
                <a:r>
                  <a:rPr lang="en-US" altLang="ko-KR" sz="2000" spc="10" dirty="0">
                    <a:cs typeface="Arial"/>
                  </a:rPr>
                  <a:t>Atomic polarization </a:t>
                </a:r>
                <a:r>
                  <a:rPr lang="en-US" altLang="ko-KR" sz="2000" spc="5" dirty="0">
                    <a:cs typeface="Arial"/>
                  </a:rPr>
                  <a:t>is </a:t>
                </a:r>
                <a:r>
                  <a:rPr lang="en-US" altLang="ko-KR" sz="2000" spc="10" dirty="0">
                    <a:cs typeface="Arial"/>
                  </a:rPr>
                  <a:t>present </a:t>
                </a:r>
                <a:r>
                  <a:rPr lang="en-US" altLang="ko-KR" sz="2000" spc="5" dirty="0">
                    <a:cs typeface="Arial"/>
                  </a:rPr>
                  <a:t>in all </a:t>
                </a:r>
                <a:r>
                  <a:rPr lang="en-US" altLang="ko-KR" sz="2000" spc="10" dirty="0">
                    <a:cs typeface="Arial"/>
                  </a:rPr>
                  <a:t>materials by definition</a:t>
                </a:r>
              </a:p>
              <a:p>
                <a:pPr marL="298450" marR="6350" indent="-285750" algn="just">
                  <a:spcBef>
                    <a:spcPts val="600"/>
                  </a:spcBef>
                  <a:buFont typeface="Arial" panose="020B0604020202020204" pitchFamily="34" charset="0"/>
                  <a:buChar char="•"/>
                </a:pPr>
                <a:r>
                  <a:rPr lang="en-US" altLang="ko-KR" sz="2000" spc="10" dirty="0">
                    <a:cs typeface="Arial"/>
                  </a:rPr>
                  <a:t>The masses of the </a:t>
                </a:r>
                <a:r>
                  <a:rPr lang="en-US" altLang="ko-KR" sz="2000" spc="5" dirty="0">
                    <a:cs typeface="Arial"/>
                  </a:rPr>
                  <a:t>entities </a:t>
                </a:r>
                <a:r>
                  <a:rPr lang="en-US" altLang="ko-KR" sz="2000" spc="10" dirty="0">
                    <a:cs typeface="Arial"/>
                  </a:rPr>
                  <a:t>to be displaced are </a:t>
                </a:r>
                <a:r>
                  <a:rPr lang="en-US" altLang="ko-KR" sz="2000" spc="5" dirty="0">
                    <a:cs typeface="Arial"/>
                  </a:rPr>
                  <a:t>different</a:t>
                </a:r>
                <a:r>
                  <a:rPr lang="en-US" altLang="ko-KR" sz="2000" spc="270" dirty="0">
                    <a:cs typeface="Arial"/>
                  </a:rPr>
                  <a:t> </a:t>
                </a:r>
                <a:r>
                  <a:rPr lang="en-US" altLang="ko-KR" sz="2000" spc="10" dirty="0">
                    <a:cs typeface="Arial"/>
                  </a:rPr>
                  <a:t>with mass getting larger from electronic to ionic to dipolar  polarization. This has a direct relation with the frequency of the applied </a:t>
                </a:r>
                <a:r>
                  <a:rPr lang="en-US" altLang="ko-KR" sz="2000" spc="5" dirty="0">
                    <a:cs typeface="Arial"/>
                  </a:rPr>
                  <a:t>field</a:t>
                </a:r>
                <a:r>
                  <a:rPr lang="en-US" altLang="ko-KR" sz="2000" spc="10" dirty="0">
                    <a:cs typeface="Arial"/>
                  </a:rPr>
                  <a:t>. </a:t>
                </a:r>
              </a:p>
              <a:p>
                <a:pPr marL="298450" marR="6350" indent="-285750" algn="just">
                  <a:spcBef>
                    <a:spcPts val="600"/>
                  </a:spcBef>
                  <a:buFont typeface="Arial" panose="020B0604020202020204" pitchFamily="34" charset="0"/>
                  <a:buChar char="•"/>
                </a:pPr>
                <a:r>
                  <a:rPr lang="en-US" altLang="ko-KR" sz="2000" spc="5" dirty="0">
                    <a:cs typeface="Arial"/>
                  </a:rPr>
                  <a:t>Intuitively, </a:t>
                </a:r>
                <a:r>
                  <a:rPr lang="en-US" altLang="ko-KR" sz="2000" spc="10" dirty="0">
                    <a:cs typeface="Arial"/>
                  </a:rPr>
                  <a:t>heavier is the particular </a:t>
                </a:r>
                <a:r>
                  <a:rPr lang="en-US" altLang="ko-KR" sz="2000" spc="5" dirty="0">
                    <a:cs typeface="Arial"/>
                  </a:rPr>
                  <a:t>entity, </a:t>
                </a:r>
                <a:r>
                  <a:rPr lang="en-US" altLang="ko-KR" sz="2000" spc="10" dirty="0">
                    <a:cs typeface="Arial"/>
                  </a:rPr>
                  <a:t>more </a:t>
                </a:r>
                <a:r>
                  <a:rPr lang="en-US" altLang="ko-KR" sz="2000" spc="5" dirty="0">
                    <a:cs typeface="Arial"/>
                  </a:rPr>
                  <a:t>is </a:t>
                </a:r>
                <a:r>
                  <a:rPr lang="en-US" altLang="ko-KR" sz="2000" spc="10" dirty="0">
                    <a:cs typeface="Arial"/>
                  </a:rPr>
                  <a:t>the time spent </a:t>
                </a:r>
                <a:r>
                  <a:rPr lang="en-US" altLang="ko-KR" sz="2000" spc="5" dirty="0">
                    <a:cs typeface="Arial"/>
                  </a:rPr>
                  <a:t>in  </a:t>
                </a:r>
                <a:r>
                  <a:rPr lang="en-US" altLang="ko-KR" sz="2000" spc="10" dirty="0">
                    <a:cs typeface="Arial"/>
                  </a:rPr>
                  <a:t>displacing  </a:t>
                </a:r>
                <a:r>
                  <a:rPr lang="en-US" altLang="ko-KR" sz="2000" spc="15" dirty="0">
                    <a:cs typeface="Arial"/>
                  </a:rPr>
                  <a:t>it.   </a:t>
                </a:r>
              </a:p>
              <a:p>
                <a:pPr marL="298450" marR="6350" indent="-285750" algn="just">
                  <a:spcBef>
                    <a:spcPts val="600"/>
                  </a:spcBef>
                  <a:buFont typeface="Arial" panose="020B0604020202020204" pitchFamily="34" charset="0"/>
                  <a:buChar char="•"/>
                </a:pPr>
                <a:r>
                  <a:rPr lang="en-US" altLang="ko-KR" sz="2000" spc="10" dirty="0">
                    <a:solidFill>
                      <a:srgbClr val="C00000"/>
                    </a:solidFill>
                    <a:cs typeface="Arial"/>
                  </a:rPr>
                  <a:t>atomic polarization</a:t>
                </a:r>
                <a:r>
                  <a:rPr lang="en-US" altLang="ko-KR" sz="2000" spc="10" dirty="0">
                    <a:cs typeface="Arial"/>
                  </a:rPr>
                  <a:t>: the  fastest and </a:t>
                </a:r>
                <a:r>
                  <a:rPr lang="en-US" altLang="ko-KR" sz="2000" spc="30" dirty="0">
                    <a:cs typeface="Arial"/>
                  </a:rPr>
                  <a:t>10</a:t>
                </a:r>
                <a:r>
                  <a:rPr lang="en-US" altLang="ko-KR" sz="2000" spc="44" baseline="27777" dirty="0">
                    <a:cs typeface="Arial"/>
                  </a:rPr>
                  <a:t>13 </a:t>
                </a:r>
                <a:r>
                  <a:rPr lang="en-US" altLang="ko-KR" sz="2000" spc="30" dirty="0">
                    <a:cs typeface="Arial"/>
                  </a:rPr>
                  <a:t>- 10</a:t>
                </a:r>
                <a:r>
                  <a:rPr lang="en-US" altLang="ko-KR" sz="2000" spc="44" baseline="27777" dirty="0">
                    <a:cs typeface="Arial"/>
                  </a:rPr>
                  <a:t>15 </a:t>
                </a:r>
                <a:r>
                  <a:rPr lang="en-US" altLang="ko-KR" sz="2000" spc="10" dirty="0">
                    <a:cs typeface="Arial"/>
                  </a:rPr>
                  <a:t>Hz. </a:t>
                </a:r>
              </a:p>
              <a:p>
                <a:pPr marL="298450" marR="6350" indent="-285750" algn="just">
                  <a:spcBef>
                    <a:spcPts val="600"/>
                  </a:spcBef>
                  <a:buFont typeface="Arial" panose="020B0604020202020204" pitchFamily="34" charset="0"/>
                  <a:buChar char="•"/>
                </a:pPr>
                <a:r>
                  <a:rPr lang="en-US" altLang="ko-KR" sz="2000" spc="10" dirty="0">
                    <a:solidFill>
                      <a:srgbClr val="C00000"/>
                    </a:solidFill>
                    <a:cs typeface="Arial"/>
                  </a:rPr>
                  <a:t>ionic polarization</a:t>
                </a:r>
                <a:r>
                  <a:rPr lang="en-US" altLang="ko-KR" sz="2000" spc="10" dirty="0">
                    <a:cs typeface="Arial"/>
                  </a:rPr>
                  <a:t>:  </a:t>
                </a:r>
                <a:r>
                  <a:rPr lang="en-US" altLang="ko-KR" sz="2000" spc="5" dirty="0">
                    <a:cs typeface="Arial"/>
                  </a:rPr>
                  <a:t>is </a:t>
                </a:r>
                <a:r>
                  <a:rPr lang="en-US" altLang="ko-KR" sz="2000" spc="10" dirty="0">
                    <a:cs typeface="Arial"/>
                  </a:rPr>
                  <a:t>sluggish and </a:t>
                </a:r>
                <a:r>
                  <a:rPr lang="en-US" altLang="ko-KR" sz="2000" spc="35" dirty="0">
                    <a:cs typeface="Arial"/>
                  </a:rPr>
                  <a:t>10</a:t>
                </a:r>
                <a:r>
                  <a:rPr lang="en-US" altLang="ko-KR" sz="2000" spc="52" baseline="24305" dirty="0">
                    <a:cs typeface="Arial"/>
                  </a:rPr>
                  <a:t>9 </a:t>
                </a:r>
                <a:r>
                  <a:rPr lang="en-US" altLang="ko-KR" sz="2000" spc="35" dirty="0">
                    <a:cs typeface="Arial"/>
                  </a:rPr>
                  <a:t>- 10</a:t>
                </a:r>
                <a:r>
                  <a:rPr lang="en-US" altLang="ko-KR" sz="2000" spc="52" baseline="24305" dirty="0">
                    <a:cs typeface="Arial"/>
                  </a:rPr>
                  <a:t>13  </a:t>
                </a:r>
                <a:r>
                  <a:rPr lang="en-US" altLang="ko-KR" sz="2000" spc="15" dirty="0">
                    <a:cs typeface="Arial"/>
                  </a:rPr>
                  <a:t>Hz </a:t>
                </a:r>
              </a:p>
              <a:p>
                <a:pPr marL="298450" marR="6350" indent="-285750" algn="just">
                  <a:spcBef>
                    <a:spcPts val="600"/>
                  </a:spcBef>
                  <a:buFont typeface="Arial" panose="020B0604020202020204" pitchFamily="34" charset="0"/>
                  <a:buChar char="•"/>
                </a:pPr>
                <a:r>
                  <a:rPr lang="en-US" altLang="ko-KR" sz="2000" spc="10" dirty="0">
                    <a:solidFill>
                      <a:srgbClr val="C00000"/>
                    </a:solidFill>
                    <a:cs typeface="Arial"/>
                  </a:rPr>
                  <a:t>dipolar polarization </a:t>
                </a:r>
                <a:r>
                  <a:rPr lang="en-US" altLang="ko-KR" sz="2000" spc="10" dirty="0">
                    <a:cs typeface="Arial"/>
                  </a:rPr>
                  <a:t>involving</a:t>
                </a:r>
                <a:r>
                  <a:rPr lang="en-US" altLang="ko-KR" sz="2000" spc="190" dirty="0">
                    <a:cs typeface="Arial"/>
                  </a:rPr>
                  <a:t> </a:t>
                </a:r>
                <a:r>
                  <a:rPr lang="en-US" altLang="ko-KR" sz="2000" spc="10" dirty="0">
                    <a:cs typeface="Arial"/>
                  </a:rPr>
                  <a:t>movement of molecules: </a:t>
                </a:r>
                <a:r>
                  <a:rPr lang="en-US" altLang="ko-KR" sz="2000" spc="25" dirty="0">
                    <a:cs typeface="Arial"/>
                  </a:rPr>
                  <a:t>10</a:t>
                </a:r>
                <a:r>
                  <a:rPr lang="en-US" altLang="ko-KR" sz="2000" spc="37" baseline="24305" dirty="0">
                    <a:cs typeface="Arial"/>
                  </a:rPr>
                  <a:t>9 </a:t>
                </a:r>
                <a:r>
                  <a:rPr lang="en-US" altLang="ko-KR" sz="2000" spc="10" dirty="0">
                    <a:cs typeface="Arial"/>
                  </a:rPr>
                  <a:t>Hz. </a:t>
                </a:r>
              </a:p>
              <a:p>
                <a:pPr marL="298450" marR="6350" indent="-285750" algn="just">
                  <a:spcBef>
                    <a:spcPts val="600"/>
                  </a:spcBef>
                  <a:buFont typeface="Arial" panose="020B0604020202020204" pitchFamily="34" charset="0"/>
                  <a:buChar char="•"/>
                </a:pPr>
                <a:r>
                  <a:rPr lang="en-US" altLang="ko-KR" sz="2000" spc="10" dirty="0">
                    <a:solidFill>
                      <a:srgbClr val="C00000"/>
                    </a:solidFill>
                    <a:cs typeface="Arial"/>
                  </a:rPr>
                  <a:t>Interface or space charge polarization</a:t>
                </a:r>
                <a:r>
                  <a:rPr lang="en-US" altLang="ko-KR" sz="2000" spc="10" dirty="0">
                    <a:cs typeface="Arial"/>
                  </a:rPr>
                  <a:t>: below 10</a:t>
                </a:r>
                <a:r>
                  <a:rPr lang="en-US" altLang="ko-KR" sz="2000" spc="130" dirty="0">
                    <a:cs typeface="Arial"/>
                  </a:rPr>
                  <a:t> </a:t>
                </a:r>
                <a:r>
                  <a:rPr lang="en-US" altLang="ko-KR" sz="2000" spc="10" dirty="0">
                    <a:cs typeface="Arial"/>
                  </a:rPr>
                  <a:t>Hz.</a:t>
                </a:r>
                <a:endParaRPr lang="en-US" altLang="ko-KR" sz="2000" dirty="0">
                  <a:cs typeface="Arial"/>
                </a:endParaRPr>
              </a:p>
              <a:p>
                <a:pPr marL="298450" marR="5080" indent="-285750" algn="just">
                  <a:spcBef>
                    <a:spcPts val="600"/>
                  </a:spcBef>
                  <a:buFont typeface="Arial" panose="020B0604020202020204" pitchFamily="34" charset="0"/>
                  <a:buChar char="•"/>
                </a:pPr>
                <a:r>
                  <a:rPr lang="en-US" altLang="ko-KR" sz="2000" spc="10" dirty="0">
                    <a:cs typeface="Arial"/>
                  </a:rPr>
                  <a:t>For </a:t>
                </a:r>
                <a:r>
                  <a:rPr lang="en-US" altLang="ko-KR" sz="2000" spc="15" dirty="0">
                    <a:cs typeface="Arial"/>
                  </a:rPr>
                  <a:t>non-magnetic </a:t>
                </a:r>
                <a:r>
                  <a:rPr lang="en-US" altLang="ko-KR" sz="2000" spc="5" dirty="0">
                    <a:cs typeface="Arial"/>
                  </a:rPr>
                  <a:t>dielectrics, </a:t>
                </a:r>
                <a:r>
                  <a:rPr lang="en-US" altLang="ko-KR" sz="2000" spc="10" dirty="0">
                    <a:solidFill>
                      <a:srgbClr val="C00000"/>
                    </a:solidFill>
                    <a:cs typeface="Arial"/>
                  </a:rPr>
                  <a:t>the </a:t>
                </a:r>
                <a:r>
                  <a:rPr lang="en-US" altLang="ko-KR" sz="2000" spc="5" dirty="0">
                    <a:solidFill>
                      <a:srgbClr val="C00000"/>
                    </a:solidFill>
                    <a:cs typeface="Arial"/>
                  </a:rPr>
                  <a:t>dielectric  </a:t>
                </a:r>
                <a:r>
                  <a:rPr lang="en-US" altLang="ko-KR" sz="2000" spc="10" dirty="0">
                    <a:solidFill>
                      <a:srgbClr val="C00000"/>
                    </a:solidFill>
                    <a:cs typeface="Arial"/>
                  </a:rPr>
                  <a:t>constant  obtained from the  electronic contribution  </a:t>
                </a:r>
                <a:r>
                  <a:rPr lang="en-US" altLang="ko-KR" sz="2000" spc="5" dirty="0">
                    <a:solidFill>
                      <a:srgbClr val="C00000"/>
                    </a:solidFill>
                    <a:cs typeface="Arial"/>
                  </a:rPr>
                  <a:t>is  </a:t>
                </a:r>
                <a:r>
                  <a:rPr lang="en-US" altLang="ko-KR" sz="2000" spc="10" dirty="0">
                    <a:solidFill>
                      <a:srgbClr val="C00000"/>
                    </a:solidFill>
                    <a:cs typeface="Arial"/>
                  </a:rPr>
                  <a:t>also related to the index of refraction as </a:t>
                </a:r>
                <a14:m>
                  <m:oMath xmlns:m="http://schemas.openxmlformats.org/officeDocument/2006/math">
                    <m:r>
                      <a:rPr lang="ko-KR" altLang="en-US" sz="2000" i="1" spc="10" smtClean="0">
                        <a:solidFill>
                          <a:srgbClr val="C00000"/>
                        </a:solidFill>
                        <a:latin typeface="Cambria Math" panose="02040503050406030204" pitchFamily="18" charset="0"/>
                        <a:cs typeface="Arial"/>
                      </a:rPr>
                      <m:t>𝜀</m:t>
                    </m:r>
                    <m:r>
                      <a:rPr lang="en-US" altLang="ko-KR" sz="2000" b="0" i="1" spc="10" baseline="-25000" smtClean="0">
                        <a:solidFill>
                          <a:srgbClr val="C00000"/>
                        </a:solidFill>
                        <a:latin typeface="Cambria Math" panose="02040503050406030204" pitchFamily="18" charset="0"/>
                        <a:cs typeface="Arial"/>
                      </a:rPr>
                      <m:t>𝑟</m:t>
                    </m:r>
                  </m:oMath>
                </a14:m>
                <a:r>
                  <a:rPr lang="en-US" altLang="ko-KR" sz="2000" spc="52" baseline="-13888" dirty="0">
                    <a:solidFill>
                      <a:srgbClr val="C00000"/>
                    </a:solidFill>
                    <a:cs typeface="Arial"/>
                  </a:rPr>
                  <a:t> electronic </a:t>
                </a:r>
                <a:r>
                  <a:rPr lang="en-US" altLang="ko-KR" sz="2000" spc="15" baseline="-13888" dirty="0">
                    <a:solidFill>
                      <a:srgbClr val="C00000"/>
                    </a:solidFill>
                    <a:cs typeface="Arial"/>
                  </a:rPr>
                  <a:t>= </a:t>
                </a:r>
                <a:r>
                  <a:rPr lang="en-US" altLang="ko-KR" sz="2000" spc="40" dirty="0">
                    <a:solidFill>
                      <a:srgbClr val="C00000"/>
                    </a:solidFill>
                    <a:cs typeface="Arial"/>
                  </a:rPr>
                  <a:t>n</a:t>
                </a:r>
                <a:r>
                  <a:rPr lang="en-US" altLang="ko-KR" sz="2000" spc="60" baseline="27777" dirty="0">
                    <a:solidFill>
                      <a:srgbClr val="C00000"/>
                    </a:solidFill>
                    <a:cs typeface="Arial"/>
                  </a:rPr>
                  <a:t>2 </a:t>
                </a:r>
                <a:r>
                  <a:rPr lang="en-US" altLang="ko-KR" sz="2000" spc="10" dirty="0">
                    <a:cs typeface="Arial"/>
                  </a:rPr>
                  <a:t>which </a:t>
                </a:r>
                <a:r>
                  <a:rPr lang="en-US" altLang="ko-KR" sz="2000" spc="5" dirty="0">
                    <a:cs typeface="Arial"/>
                  </a:rPr>
                  <a:t>is </a:t>
                </a:r>
                <a:r>
                  <a:rPr lang="en-US" altLang="ko-KR" sz="2000" spc="10" dirty="0">
                    <a:cs typeface="Arial"/>
                  </a:rPr>
                  <a:t>true at very high frequencies, above </a:t>
                </a:r>
                <a:r>
                  <a:rPr lang="en-US" altLang="ko-KR" sz="2000" spc="30" dirty="0">
                    <a:cs typeface="Arial"/>
                  </a:rPr>
                  <a:t>10</a:t>
                </a:r>
                <a:r>
                  <a:rPr lang="en-US" altLang="ko-KR" sz="2000" spc="44" baseline="27777" dirty="0">
                    <a:cs typeface="Arial"/>
                  </a:rPr>
                  <a:t>12</a:t>
                </a:r>
                <a:r>
                  <a:rPr lang="en-US" altLang="ko-KR" sz="2000" spc="30" dirty="0">
                    <a:cs typeface="Arial"/>
                  </a:rPr>
                  <a:t>-10</a:t>
                </a:r>
                <a:r>
                  <a:rPr lang="en-US" altLang="ko-KR" sz="2000" spc="44" baseline="27777" dirty="0">
                    <a:cs typeface="Arial"/>
                  </a:rPr>
                  <a:t>13 </a:t>
                </a:r>
                <a:r>
                  <a:rPr lang="en-US" altLang="ko-KR" sz="2000" spc="10" dirty="0">
                    <a:cs typeface="Arial"/>
                  </a:rPr>
                  <a:t>Hz. </a:t>
                </a:r>
              </a:p>
              <a:p>
                <a:pPr marL="298450" marR="5080" indent="-285750" algn="just">
                  <a:spcBef>
                    <a:spcPts val="600"/>
                  </a:spcBef>
                  <a:buFont typeface="Arial" panose="020B0604020202020204" pitchFamily="34" charset="0"/>
                  <a:buChar char="•"/>
                </a:pPr>
                <a:r>
                  <a:rPr lang="en-US" altLang="ko-KR" sz="2000" spc="5" dirty="0">
                    <a:cs typeface="Arial"/>
                  </a:rPr>
                  <a:t>Total  dielectric </a:t>
                </a:r>
                <a:r>
                  <a:rPr lang="en-US" altLang="ko-KR" sz="2000" spc="10" dirty="0">
                    <a:cs typeface="Arial"/>
                  </a:rPr>
                  <a:t>constant </a:t>
                </a:r>
                <a:r>
                  <a:rPr lang="en-US" altLang="ko-KR" sz="2000" spc="5" dirty="0">
                    <a:cs typeface="Arial"/>
                  </a:rPr>
                  <a:t>for </a:t>
                </a:r>
                <a:r>
                  <a:rPr lang="en-US" altLang="ko-KR" sz="2000" spc="10" dirty="0">
                    <a:cs typeface="Arial"/>
                  </a:rPr>
                  <a:t>a material would</a:t>
                </a:r>
                <a:r>
                  <a:rPr lang="en-US" altLang="ko-KR" sz="2000" spc="-30" dirty="0">
                    <a:cs typeface="Arial"/>
                  </a:rPr>
                  <a:t> </a:t>
                </a:r>
                <a:r>
                  <a:rPr lang="en-US" altLang="ko-KR" sz="2000" spc="10" dirty="0">
                    <a:cs typeface="Arial"/>
                  </a:rPr>
                  <a:t>be </a:t>
                </a:r>
              </a:p>
              <a:p>
                <a:pPr marL="12700" marR="5080" algn="just">
                  <a:spcBef>
                    <a:spcPts val="600"/>
                  </a:spcBef>
                </a:pPr>
                <a:r>
                  <a:rPr lang="en-US" altLang="ko-KR" sz="2000" spc="10" dirty="0">
                    <a:solidFill>
                      <a:srgbClr val="C00000"/>
                    </a:solidFill>
                    <a:cs typeface="Arial"/>
                    <a:sym typeface="Wingdings" panose="05000000000000000000" pitchFamily="2" charset="2"/>
                  </a:rPr>
                  <a:t>                                          </a:t>
                </a:r>
                <a14:m>
                  <m:oMath xmlns:m="http://schemas.openxmlformats.org/officeDocument/2006/math">
                    <m:r>
                      <a:rPr lang="ko-KR" altLang="en-US" sz="2000" i="1" spc="10">
                        <a:solidFill>
                          <a:srgbClr val="C00000"/>
                        </a:solidFill>
                        <a:latin typeface="Cambria Math" panose="02040503050406030204" pitchFamily="18" charset="0"/>
                        <a:cs typeface="Arial"/>
                      </a:rPr>
                      <m:t>𝜀</m:t>
                    </m:r>
                    <m:r>
                      <a:rPr lang="en-US" altLang="ko-KR" sz="2000" i="1" spc="10" baseline="-25000">
                        <a:solidFill>
                          <a:srgbClr val="C00000"/>
                        </a:solidFill>
                        <a:latin typeface="Cambria Math" panose="02040503050406030204" pitchFamily="18" charset="0"/>
                        <a:cs typeface="Arial"/>
                      </a:rPr>
                      <m:t>𝑟</m:t>
                    </m:r>
                    <m:r>
                      <a:rPr lang="en-US" altLang="ko-KR" sz="2000" i="1" spc="10" baseline="-25000">
                        <a:solidFill>
                          <a:srgbClr val="C00000"/>
                        </a:solidFill>
                        <a:latin typeface="Cambria Math" panose="02040503050406030204" pitchFamily="18" charset="0"/>
                        <a:cs typeface="Arial"/>
                      </a:rPr>
                      <m:t> </m:t>
                    </m:r>
                  </m:oMath>
                </a14:m>
                <a:r>
                  <a:rPr lang="en-US" altLang="ko-KR" sz="2000" spc="35" dirty="0">
                    <a:cs typeface="Arial"/>
                  </a:rPr>
                  <a:t>= </a:t>
                </a:r>
                <a14:m>
                  <m:oMath xmlns:m="http://schemas.openxmlformats.org/officeDocument/2006/math">
                    <m:r>
                      <a:rPr lang="ko-KR" altLang="en-US" sz="2000" i="1" spc="10">
                        <a:solidFill>
                          <a:srgbClr val="C00000"/>
                        </a:solidFill>
                        <a:latin typeface="Cambria Math" panose="02040503050406030204" pitchFamily="18" charset="0"/>
                        <a:cs typeface="Arial"/>
                      </a:rPr>
                      <m:t>𝜀</m:t>
                    </m:r>
                    <m:r>
                      <a:rPr lang="en-US" altLang="ko-KR" sz="2000" i="1" spc="10" baseline="-25000">
                        <a:solidFill>
                          <a:srgbClr val="C00000"/>
                        </a:solidFill>
                        <a:latin typeface="Cambria Math" panose="02040503050406030204" pitchFamily="18" charset="0"/>
                        <a:cs typeface="Arial"/>
                      </a:rPr>
                      <m:t>𝑟</m:t>
                    </m:r>
                    <m:r>
                      <a:rPr lang="en-US" altLang="ko-KR" sz="2000" i="1" spc="10" baseline="-25000">
                        <a:solidFill>
                          <a:srgbClr val="C00000"/>
                        </a:solidFill>
                        <a:latin typeface="Cambria Math" panose="02040503050406030204" pitchFamily="18" charset="0"/>
                        <a:cs typeface="Arial"/>
                      </a:rPr>
                      <m:t> </m:t>
                    </m:r>
                  </m:oMath>
                </a14:m>
                <a:r>
                  <a:rPr lang="en-US" altLang="ko-KR" sz="2000" spc="15" baseline="-25000" dirty="0">
                    <a:cs typeface="Arial"/>
                  </a:rPr>
                  <a:t>electronic</a:t>
                </a:r>
                <a:r>
                  <a:rPr lang="en-US" altLang="ko-KR" sz="2000" spc="15" dirty="0">
                    <a:cs typeface="Arial"/>
                  </a:rPr>
                  <a:t> </a:t>
                </a:r>
                <a:r>
                  <a:rPr lang="en-US" altLang="ko-KR" sz="2000" spc="15" baseline="11695" dirty="0">
                    <a:cs typeface="Arial"/>
                  </a:rPr>
                  <a:t>(= </a:t>
                </a:r>
                <a:r>
                  <a:rPr lang="en-US" altLang="ko-KR" sz="2000" spc="67" baseline="11695" dirty="0">
                    <a:cs typeface="Arial"/>
                  </a:rPr>
                  <a:t>n</a:t>
                </a:r>
                <a:r>
                  <a:rPr lang="en-US" altLang="ko-KR" sz="2000" spc="67" baseline="41666" dirty="0">
                    <a:cs typeface="Arial"/>
                  </a:rPr>
                  <a:t>2</a:t>
                </a:r>
                <a:r>
                  <a:rPr lang="en-US" altLang="ko-KR" sz="2000" spc="67" baseline="11695" dirty="0">
                    <a:cs typeface="Arial"/>
                  </a:rPr>
                  <a:t>) </a:t>
                </a:r>
                <a:r>
                  <a:rPr lang="en-US" altLang="ko-KR" sz="2000" spc="15" baseline="11695" dirty="0">
                    <a:cs typeface="Arial"/>
                  </a:rPr>
                  <a:t>+ </a:t>
                </a:r>
                <a14:m>
                  <m:oMath xmlns:m="http://schemas.openxmlformats.org/officeDocument/2006/math">
                    <m:r>
                      <a:rPr lang="ko-KR" altLang="en-US" sz="2000" i="1" spc="10">
                        <a:solidFill>
                          <a:srgbClr val="C00000"/>
                        </a:solidFill>
                        <a:latin typeface="Cambria Math" panose="02040503050406030204" pitchFamily="18" charset="0"/>
                        <a:cs typeface="Arial"/>
                      </a:rPr>
                      <m:t>𝜀</m:t>
                    </m:r>
                    <m:r>
                      <a:rPr lang="en-US" altLang="ko-KR" sz="2000" i="1" spc="10" baseline="-25000">
                        <a:solidFill>
                          <a:srgbClr val="C00000"/>
                        </a:solidFill>
                        <a:latin typeface="Cambria Math" panose="02040503050406030204" pitchFamily="18" charset="0"/>
                        <a:cs typeface="Arial"/>
                      </a:rPr>
                      <m:t>𝑟</m:t>
                    </m:r>
                    <m:r>
                      <a:rPr lang="en-US" altLang="ko-KR" sz="2000" i="1" spc="10" baseline="-25000">
                        <a:solidFill>
                          <a:srgbClr val="C00000"/>
                        </a:solidFill>
                        <a:latin typeface="Cambria Math" panose="02040503050406030204" pitchFamily="18" charset="0"/>
                        <a:cs typeface="Arial"/>
                      </a:rPr>
                      <m:t> </m:t>
                    </m:r>
                  </m:oMath>
                </a14:m>
                <a:r>
                  <a:rPr lang="en-US" altLang="ko-KR" sz="2000" spc="20" baseline="-25000" dirty="0">
                    <a:cs typeface="Arial"/>
                  </a:rPr>
                  <a:t>ionic</a:t>
                </a:r>
                <a:r>
                  <a:rPr lang="en-US" altLang="ko-KR" sz="2000" spc="20" dirty="0">
                    <a:cs typeface="Arial"/>
                  </a:rPr>
                  <a:t> </a:t>
                </a:r>
                <a:r>
                  <a:rPr lang="en-US" altLang="ko-KR" sz="2000" spc="15" baseline="11695" dirty="0">
                    <a:cs typeface="Arial"/>
                  </a:rPr>
                  <a:t>+ </a:t>
                </a:r>
                <a14:m>
                  <m:oMath xmlns:m="http://schemas.openxmlformats.org/officeDocument/2006/math">
                    <m:r>
                      <a:rPr lang="ko-KR" altLang="en-US" sz="2000" i="1" spc="10">
                        <a:solidFill>
                          <a:srgbClr val="C00000"/>
                        </a:solidFill>
                        <a:latin typeface="Cambria Math" panose="02040503050406030204" pitchFamily="18" charset="0"/>
                        <a:cs typeface="Arial"/>
                      </a:rPr>
                      <m:t>𝜀</m:t>
                    </m:r>
                    <m:r>
                      <a:rPr lang="en-US" altLang="ko-KR" sz="2000" i="1" spc="10" baseline="-25000">
                        <a:solidFill>
                          <a:srgbClr val="C00000"/>
                        </a:solidFill>
                        <a:latin typeface="Cambria Math" panose="02040503050406030204" pitchFamily="18" charset="0"/>
                        <a:cs typeface="Arial"/>
                      </a:rPr>
                      <m:t>𝑟</m:t>
                    </m:r>
                    <m:r>
                      <a:rPr lang="en-US" altLang="ko-KR" sz="2000" i="1" spc="10" baseline="-25000">
                        <a:solidFill>
                          <a:srgbClr val="C00000"/>
                        </a:solidFill>
                        <a:latin typeface="Cambria Math" panose="02040503050406030204" pitchFamily="18" charset="0"/>
                        <a:cs typeface="Arial"/>
                      </a:rPr>
                      <m:t> </m:t>
                    </m:r>
                  </m:oMath>
                </a14:m>
                <a:r>
                  <a:rPr lang="en-US" altLang="ko-KR" sz="2000" spc="25" baseline="-25000" dirty="0">
                    <a:cs typeface="Arial"/>
                  </a:rPr>
                  <a:t>dipolar</a:t>
                </a:r>
                <a:r>
                  <a:rPr lang="en-US" altLang="ko-KR" sz="2000" spc="37" baseline="11695" dirty="0">
                    <a:cs typeface="Arial"/>
                  </a:rPr>
                  <a:t>.</a:t>
                </a:r>
                <a:endParaRPr lang="en-US" altLang="ko-KR" sz="2000" baseline="11695" dirty="0">
                  <a:cs typeface="Arial"/>
                </a:endParaRPr>
              </a:p>
            </p:txBody>
          </p:sp>
        </mc:Choice>
        <mc:Fallback xmlns="">
          <p:sp>
            <p:nvSpPr>
              <p:cNvPr id="2" name="직사각형 1"/>
              <p:cNvSpPr>
                <a:spLocks noRot="1" noChangeAspect="1" noMove="1" noResize="1" noEditPoints="1" noAdjustHandles="1" noChangeArrowheads="1" noChangeShapeType="1" noTextEdit="1"/>
              </p:cNvSpPr>
              <p:nvPr/>
            </p:nvSpPr>
            <p:spPr>
              <a:xfrm>
                <a:off x="310625" y="984510"/>
                <a:ext cx="8523767" cy="5401479"/>
              </a:xfrm>
              <a:prstGeom prst="rect">
                <a:avLst/>
              </a:prstGeom>
              <a:blipFill>
                <a:blip r:embed="rId3"/>
                <a:stretch>
                  <a:fillRect l="-501" t="-677" r="-644" b="-1129"/>
                </a:stretch>
              </a:blipFill>
            </p:spPr>
            <p:txBody>
              <a:bodyPr/>
              <a:lstStyle/>
              <a:p>
                <a:r>
                  <a:rPr lang="ko-KR" altLang="en-US">
                    <a:noFill/>
                  </a:rPr>
                  <a:t> </a:t>
                </a:r>
              </a:p>
            </p:txBody>
          </p:sp>
        </mc:Fallback>
      </mc:AlternateContent>
      <p:sp>
        <p:nvSpPr>
          <p:cNvPr id="6" name="직사각형 5"/>
          <p:cNvSpPr/>
          <p:nvPr/>
        </p:nvSpPr>
        <p:spPr>
          <a:xfrm>
            <a:off x="101600" y="59481"/>
            <a:ext cx="3745705" cy="523220"/>
          </a:xfrm>
          <a:prstGeom prst="rect">
            <a:avLst/>
          </a:prstGeom>
        </p:spPr>
        <p:txBody>
          <a:bodyPr wrap="none">
            <a:spAutoFit/>
          </a:bodyPr>
          <a:lstStyle/>
          <a:p>
            <a:r>
              <a:rPr lang="en-US" altLang="ko-KR" sz="2800" b="1" dirty="0"/>
              <a:t>Polarization mechanism</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123</a:t>
            </a:fld>
            <a:endParaRPr lang="ko-KR" altLang="en-US"/>
          </a:p>
        </p:txBody>
      </p:sp>
    </p:spTree>
    <p:extLst>
      <p:ext uri="{BB962C8B-B14F-4D97-AF65-F5344CB8AC3E}">
        <p14:creationId xmlns:p14="http://schemas.microsoft.com/office/powerpoint/2010/main" val="4247789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graphicFrame>
            <p:nvGraphicFramePr>
              <p:cNvPr id="7" name="object 8"/>
              <p:cNvGraphicFramePr>
                <a:graphicFrameLocks noGrp="1"/>
              </p:cNvGraphicFramePr>
              <p:nvPr/>
            </p:nvGraphicFramePr>
            <p:xfrm>
              <a:off x="4410674" y="1581560"/>
              <a:ext cx="4672191" cy="2905124"/>
            </p:xfrm>
            <a:graphic>
              <a:graphicData uri="http://schemas.openxmlformats.org/drawingml/2006/table">
                <a:tbl>
                  <a:tblPr firstRow="1" bandRow="1">
                    <a:tableStyleId>{2D5ABB26-0587-4C30-8999-92F81FD0307C}</a:tableStyleId>
                  </a:tblPr>
                  <a:tblGrid>
                    <a:gridCol w="984250">
                      <a:extLst>
                        <a:ext uri="{9D8B030D-6E8A-4147-A177-3AD203B41FA5}">
                          <a16:colId xmlns:a16="http://schemas.microsoft.com/office/drawing/2014/main" val="20000"/>
                        </a:ext>
                      </a:extLst>
                    </a:gridCol>
                    <a:gridCol w="457518">
                      <a:extLst>
                        <a:ext uri="{9D8B030D-6E8A-4147-A177-3AD203B41FA5}">
                          <a16:colId xmlns:a16="http://schemas.microsoft.com/office/drawing/2014/main" val="20001"/>
                        </a:ext>
                      </a:extLst>
                    </a:gridCol>
                    <a:gridCol w="562928">
                      <a:extLst>
                        <a:ext uri="{9D8B030D-6E8A-4147-A177-3AD203B41FA5}">
                          <a16:colId xmlns:a16="http://schemas.microsoft.com/office/drawing/2014/main" val="20002"/>
                        </a:ext>
                      </a:extLst>
                    </a:gridCol>
                    <a:gridCol w="2667495">
                      <a:extLst>
                        <a:ext uri="{9D8B030D-6E8A-4147-A177-3AD203B41FA5}">
                          <a16:colId xmlns:a16="http://schemas.microsoft.com/office/drawing/2014/main" val="20003"/>
                        </a:ext>
                      </a:extLst>
                    </a:gridCol>
                  </a:tblGrid>
                  <a:tr h="428039">
                    <a:tc>
                      <a:txBody>
                        <a:bodyPr/>
                        <a:lstStyle/>
                        <a:p>
                          <a:pPr marL="52069">
                            <a:lnSpc>
                              <a:spcPct val="100000"/>
                            </a:lnSpc>
                          </a:pPr>
                          <a:r>
                            <a:rPr sz="1600" b="1" dirty="0">
                              <a:solidFill>
                                <a:schemeClr val="tx1"/>
                              </a:solidFill>
                              <a:latin typeface="+mn-lt"/>
                              <a:cs typeface="Arial Black"/>
                            </a:rPr>
                            <a:t>Material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142875">
                            <a:lnSpc>
                              <a:spcPct val="100000"/>
                            </a:lnSpc>
                            <a:spcBef>
                              <a:spcPts val="860"/>
                            </a:spcBef>
                          </a:pPr>
                          <a14:m>
                            <m:oMathPara xmlns:m="http://schemas.openxmlformats.org/officeDocument/2006/math">
                              <m:oMathParaPr>
                                <m:jc m:val="centerGroup"/>
                              </m:oMathParaPr>
                              <m:oMath xmlns:m="http://schemas.openxmlformats.org/officeDocument/2006/math">
                                <m:r>
                                  <a:rPr lang="ko-KR" altLang="en-US" sz="1600" b="1" i="1" spc="10" smtClean="0">
                                    <a:solidFill>
                                      <a:schemeClr val="tx1"/>
                                    </a:solidFill>
                                    <a:latin typeface="Cambria Math" panose="02040503050406030204" pitchFamily="18" charset="0"/>
                                    <a:cs typeface="Arial"/>
                                  </a:rPr>
                                  <m:t>𝜺</m:t>
                                </m:r>
                                <m:r>
                                  <a:rPr lang="ko-KR" altLang="en-US" sz="1600" b="1" i="1" spc="10" baseline="-25000">
                                    <a:solidFill>
                                      <a:schemeClr val="tx1"/>
                                    </a:solidFill>
                                    <a:latin typeface="Cambria Math" panose="02040503050406030204" pitchFamily="18" charset="0"/>
                                    <a:cs typeface="Arial"/>
                                  </a:rPr>
                                  <m:t>𝒓</m:t>
                                </m:r>
                              </m:oMath>
                            </m:oMathPara>
                          </a14:m>
                          <a:endParaRPr lang="ko-KR" altLang="en-US" sz="1600" b="1" baseline="-12345"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114300">
                            <a:lnSpc>
                              <a:spcPct val="100000"/>
                            </a:lnSpc>
                            <a:spcBef>
                              <a:spcPts val="710"/>
                            </a:spcBef>
                          </a:pPr>
                          <a:r>
                            <a:rPr lang="en-US" sz="1600" b="1" dirty="0">
                              <a:solidFill>
                                <a:schemeClr val="tx1"/>
                              </a:solidFill>
                              <a:latin typeface="+mn-lt"/>
                              <a:cs typeface="Arial Black"/>
                            </a:rPr>
                            <a:t>n</a:t>
                          </a:r>
                          <a:r>
                            <a:rPr lang="en-US" sz="1600" b="1" baseline="30000" dirty="0">
                              <a:solidFill>
                                <a:schemeClr val="tx1"/>
                              </a:solidFill>
                              <a:latin typeface="+mn-lt"/>
                              <a:cs typeface="Arial Black"/>
                            </a:rPr>
                            <a:t>2</a:t>
                          </a:r>
                          <a:endParaRPr sz="1600" b="1" baseline="30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marR="506730">
                            <a:lnSpc>
                              <a:spcPct val="101200"/>
                            </a:lnSpc>
                            <a:spcBef>
                              <a:spcPts val="320"/>
                            </a:spcBef>
                          </a:pPr>
                          <a:r>
                            <a:rPr sz="1600" b="1" dirty="0">
                              <a:solidFill>
                                <a:schemeClr val="tx1"/>
                              </a:solidFill>
                              <a:latin typeface="+mn-lt"/>
                              <a:cs typeface="Arial Black"/>
                            </a:rPr>
                            <a:t>Dominant  mechanisms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0"/>
                      </a:ext>
                    </a:extLst>
                  </a:tr>
                  <a:tr h="945254">
                    <a:tc>
                      <a:txBody>
                        <a:bodyPr/>
                        <a:lstStyle/>
                        <a:p>
                          <a:pPr marL="52069">
                            <a:lnSpc>
                              <a:spcPct val="100000"/>
                            </a:lnSpc>
                            <a:spcBef>
                              <a:spcPts val="400"/>
                            </a:spcBef>
                          </a:pPr>
                          <a:r>
                            <a:rPr sz="1600" dirty="0">
                              <a:latin typeface="+mn-lt"/>
                              <a:cs typeface="Arial"/>
                            </a:rPr>
                            <a:t>C</a:t>
                          </a:r>
                          <a:r>
                            <a:rPr lang="en-US" sz="1600" dirty="0">
                              <a:latin typeface="+mn-lt"/>
                              <a:cs typeface="Arial"/>
                            </a:rPr>
                            <a:t> </a:t>
                          </a:r>
                        </a:p>
                        <a:p>
                          <a:pPr marL="52069">
                            <a:lnSpc>
                              <a:spcPct val="100000"/>
                            </a:lnSpc>
                            <a:spcBef>
                              <a:spcPts val="400"/>
                            </a:spcBef>
                          </a:pPr>
                          <a:r>
                            <a:rPr sz="1600" spc="10" dirty="0">
                              <a:latin typeface="+mn-lt"/>
                              <a:cs typeface="Arial"/>
                            </a:rPr>
                            <a:t>(Diamond)</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~5.7</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6990">
                            <a:lnSpc>
                              <a:spcPct val="100000"/>
                            </a:lnSpc>
                            <a:spcBef>
                              <a:spcPts val="400"/>
                            </a:spcBef>
                          </a:pPr>
                          <a:r>
                            <a:rPr sz="1600" spc="10" dirty="0">
                              <a:latin typeface="+mn-lt"/>
                              <a:cs typeface="Arial"/>
                            </a:rPr>
                            <a:t>5.85</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Electronic</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r h="428039">
                    <a:tc>
                      <a:txBody>
                        <a:bodyPr/>
                        <a:lstStyle/>
                        <a:p>
                          <a:pPr marL="52069">
                            <a:lnSpc>
                              <a:spcPct val="100000"/>
                            </a:lnSpc>
                            <a:spcBef>
                              <a:spcPts val="400"/>
                            </a:spcBef>
                          </a:pPr>
                          <a:r>
                            <a:rPr sz="1600" spc="15" dirty="0">
                              <a:latin typeface="+mn-lt"/>
                              <a:cs typeface="Arial"/>
                            </a:rPr>
                            <a:t>Ge</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~16</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6990">
                            <a:lnSpc>
                              <a:spcPct val="100000"/>
                            </a:lnSpc>
                            <a:spcBef>
                              <a:spcPts val="400"/>
                            </a:spcBef>
                          </a:pPr>
                          <a:r>
                            <a:rPr sz="1600" spc="10" dirty="0">
                              <a:latin typeface="+mn-lt"/>
                              <a:cs typeface="Arial"/>
                            </a:rPr>
                            <a:t>16.73</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Electronic</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428039">
                    <a:tc>
                      <a:txBody>
                        <a:bodyPr/>
                        <a:lstStyle/>
                        <a:p>
                          <a:pPr marL="52069">
                            <a:lnSpc>
                              <a:spcPct val="100000"/>
                            </a:lnSpc>
                            <a:spcBef>
                              <a:spcPts val="400"/>
                            </a:spcBef>
                          </a:pPr>
                          <a:r>
                            <a:rPr sz="1600" spc="10" dirty="0">
                              <a:latin typeface="+mn-lt"/>
                              <a:cs typeface="Arial"/>
                            </a:rPr>
                            <a:t>NaCl</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~5.9</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6990">
                            <a:lnSpc>
                              <a:spcPct val="100000"/>
                            </a:lnSpc>
                            <a:spcBef>
                              <a:spcPts val="400"/>
                            </a:spcBef>
                          </a:pPr>
                          <a:r>
                            <a:rPr sz="1600" spc="10" dirty="0">
                              <a:latin typeface="+mn-lt"/>
                              <a:cs typeface="Arial"/>
                            </a:rPr>
                            <a:t>2.37</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Electronic and</a:t>
                          </a:r>
                          <a:r>
                            <a:rPr sz="1600" spc="70" dirty="0">
                              <a:latin typeface="+mn-lt"/>
                              <a:cs typeface="Arial"/>
                            </a:rPr>
                            <a:t> </a:t>
                          </a:r>
                          <a:r>
                            <a:rPr sz="1600" spc="10" dirty="0">
                              <a:latin typeface="+mn-lt"/>
                              <a:cs typeface="Arial"/>
                            </a:rPr>
                            <a:t>Ionic</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3"/>
                      </a:ext>
                    </a:extLst>
                  </a:tr>
                  <a:tr h="675753">
                    <a:tc>
                      <a:txBody>
                        <a:bodyPr/>
                        <a:lstStyle/>
                        <a:p>
                          <a:pPr marL="52069" marR="330835">
                            <a:lnSpc>
                              <a:spcPct val="125000"/>
                            </a:lnSpc>
                            <a:spcBef>
                              <a:spcPts val="114"/>
                            </a:spcBef>
                          </a:pPr>
                          <a:r>
                            <a:rPr sz="1600" spc="20" dirty="0">
                              <a:latin typeface="+mn-lt"/>
                              <a:cs typeface="Arial"/>
                            </a:rPr>
                            <a:t>H</a:t>
                          </a:r>
                          <a:r>
                            <a:rPr sz="1600" spc="82" baseline="-13888" dirty="0">
                              <a:latin typeface="+mn-lt"/>
                              <a:cs typeface="Arial"/>
                            </a:rPr>
                            <a:t>2</a:t>
                          </a:r>
                          <a:r>
                            <a:rPr sz="1600" dirty="0">
                              <a:latin typeface="+mn-lt"/>
                              <a:cs typeface="Arial"/>
                            </a:rPr>
                            <a:t>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~80</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1.77</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marR="47625">
                            <a:lnSpc>
                              <a:spcPct val="125000"/>
                            </a:lnSpc>
                            <a:spcBef>
                              <a:spcPts val="115"/>
                            </a:spcBef>
                            <a:tabLst>
                              <a:tab pos="790575" algn="l"/>
                              <a:tab pos="1219200" algn="l"/>
                            </a:tabLst>
                          </a:pPr>
                          <a:r>
                            <a:rPr sz="1600" dirty="0">
                              <a:latin typeface="+mn-lt"/>
                              <a:cs typeface="Arial"/>
                            </a:rPr>
                            <a:t>Electronic,</a:t>
                          </a:r>
                          <a:r>
                            <a:rPr lang="en-US" sz="1600" dirty="0">
                              <a:latin typeface="+mn-lt"/>
                              <a:cs typeface="Arial"/>
                            </a:rPr>
                            <a:t> </a:t>
                          </a:r>
                          <a:r>
                            <a:rPr sz="1600" dirty="0">
                              <a:latin typeface="+mn-lt"/>
                              <a:cs typeface="Arial"/>
                            </a:rPr>
                            <a:t>Ionic</a:t>
                          </a:r>
                          <a:r>
                            <a:rPr lang="en-US" sz="1600" dirty="0">
                              <a:latin typeface="+mn-lt"/>
                              <a:cs typeface="Arial"/>
                            </a:rPr>
                            <a:t> </a:t>
                          </a:r>
                          <a:r>
                            <a:rPr sz="1600" dirty="0">
                              <a:latin typeface="+mn-lt"/>
                              <a:cs typeface="Arial"/>
                            </a:rPr>
                            <a:t>and  </a:t>
                          </a:r>
                          <a:r>
                            <a:rPr sz="1600" spc="10" dirty="0">
                              <a:latin typeface="+mn-lt"/>
                              <a:cs typeface="Arial"/>
                            </a:rPr>
                            <a:t>Dipolar</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4"/>
                      </a:ext>
                    </a:extLst>
                  </a:tr>
                </a:tbl>
              </a:graphicData>
            </a:graphic>
          </p:graphicFrame>
        </mc:Choice>
        <mc:Fallback xmlns="">
          <p:graphicFrame>
            <p:nvGraphicFramePr>
              <p:cNvPr id="7" name="object 8"/>
              <p:cNvGraphicFramePr>
                <a:graphicFrameLocks noGrp="1"/>
              </p:cNvGraphicFramePr>
              <p:nvPr>
                <p:extLst>
                  <p:ext uri="{D42A27DB-BD31-4B8C-83A1-F6EECF244321}">
                    <p14:modId xmlns:p14="http://schemas.microsoft.com/office/powerpoint/2010/main" val="2463175373"/>
                  </p:ext>
                </p:extLst>
              </p:nvPr>
            </p:nvGraphicFramePr>
            <p:xfrm>
              <a:off x="4410674" y="1581560"/>
              <a:ext cx="4672191" cy="2905124"/>
            </p:xfrm>
            <a:graphic>
              <a:graphicData uri="http://schemas.openxmlformats.org/drawingml/2006/table">
                <a:tbl>
                  <a:tblPr firstRow="1" bandRow="1">
                    <a:tableStyleId>{2D5ABB26-0587-4C30-8999-92F81FD0307C}</a:tableStyleId>
                  </a:tblPr>
                  <a:tblGrid>
                    <a:gridCol w="984250">
                      <a:extLst>
                        <a:ext uri="{9D8B030D-6E8A-4147-A177-3AD203B41FA5}">
                          <a16:colId xmlns:a16="http://schemas.microsoft.com/office/drawing/2014/main" val="20000"/>
                        </a:ext>
                      </a:extLst>
                    </a:gridCol>
                    <a:gridCol w="457518">
                      <a:extLst>
                        <a:ext uri="{9D8B030D-6E8A-4147-A177-3AD203B41FA5}">
                          <a16:colId xmlns:a16="http://schemas.microsoft.com/office/drawing/2014/main" val="20001"/>
                        </a:ext>
                      </a:extLst>
                    </a:gridCol>
                    <a:gridCol w="562928">
                      <a:extLst>
                        <a:ext uri="{9D8B030D-6E8A-4147-A177-3AD203B41FA5}">
                          <a16:colId xmlns:a16="http://schemas.microsoft.com/office/drawing/2014/main" val="20002"/>
                        </a:ext>
                      </a:extLst>
                    </a:gridCol>
                    <a:gridCol w="2667495">
                      <a:extLst>
                        <a:ext uri="{9D8B030D-6E8A-4147-A177-3AD203B41FA5}">
                          <a16:colId xmlns:a16="http://schemas.microsoft.com/office/drawing/2014/main" val="20003"/>
                        </a:ext>
                      </a:extLst>
                    </a:gridCol>
                  </a:tblGrid>
                  <a:tr h="428039">
                    <a:tc>
                      <a:txBody>
                        <a:bodyPr/>
                        <a:lstStyle/>
                        <a:p>
                          <a:pPr marL="52069">
                            <a:lnSpc>
                              <a:spcPct val="100000"/>
                            </a:lnSpc>
                          </a:pPr>
                          <a:r>
                            <a:rPr sz="1600" b="1" dirty="0" smtClean="0">
                              <a:solidFill>
                                <a:schemeClr val="tx1"/>
                              </a:solidFill>
                              <a:latin typeface="+mn-lt"/>
                              <a:cs typeface="Arial Black"/>
                            </a:rPr>
                            <a:t>Material</a:t>
                          </a:r>
                          <a:endParaRPr sz="1600" b="1"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ko-K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217333" t="-1429" r="-710667" b="-585714"/>
                          </a:stretch>
                        </a:blipFill>
                      </a:tcPr>
                    </a:tc>
                    <a:tc>
                      <a:txBody>
                        <a:bodyPr/>
                        <a:lstStyle/>
                        <a:p>
                          <a:pPr marL="114300">
                            <a:lnSpc>
                              <a:spcPct val="100000"/>
                            </a:lnSpc>
                            <a:spcBef>
                              <a:spcPts val="710"/>
                            </a:spcBef>
                          </a:pPr>
                          <a:r>
                            <a:rPr lang="en-US" sz="1600" b="1" dirty="0" smtClean="0">
                              <a:solidFill>
                                <a:schemeClr val="tx1"/>
                              </a:solidFill>
                              <a:latin typeface="+mn-lt"/>
                              <a:cs typeface="Arial Black"/>
                            </a:rPr>
                            <a:t>n</a:t>
                          </a:r>
                          <a:r>
                            <a:rPr lang="en-US" sz="1600" b="1" baseline="30000" dirty="0" smtClean="0">
                              <a:solidFill>
                                <a:schemeClr val="tx1"/>
                              </a:solidFill>
                              <a:latin typeface="+mn-lt"/>
                              <a:cs typeface="Arial Black"/>
                            </a:rPr>
                            <a:t>2</a:t>
                          </a:r>
                          <a:endParaRPr sz="1600" b="1" baseline="30000" dirty="0">
                            <a:solidFill>
                              <a:schemeClr val="tx1"/>
                            </a:solidFill>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marR="506730">
                            <a:lnSpc>
                              <a:spcPct val="101200"/>
                            </a:lnSpc>
                            <a:spcBef>
                              <a:spcPts val="320"/>
                            </a:spcBef>
                          </a:pPr>
                          <a:r>
                            <a:rPr sz="1600" b="1" dirty="0">
                              <a:solidFill>
                                <a:schemeClr val="tx1"/>
                              </a:solidFill>
                              <a:latin typeface="+mn-lt"/>
                              <a:cs typeface="Arial Black"/>
                            </a:rPr>
                            <a:t>Dominant  mechanisms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0"/>
                      </a:ext>
                    </a:extLst>
                  </a:tr>
                  <a:tr h="945254">
                    <a:tc>
                      <a:txBody>
                        <a:bodyPr/>
                        <a:lstStyle/>
                        <a:p>
                          <a:pPr marL="52069">
                            <a:lnSpc>
                              <a:spcPct val="100000"/>
                            </a:lnSpc>
                            <a:spcBef>
                              <a:spcPts val="400"/>
                            </a:spcBef>
                          </a:pPr>
                          <a:r>
                            <a:rPr sz="1600" dirty="0" smtClean="0">
                              <a:latin typeface="+mn-lt"/>
                              <a:cs typeface="Arial"/>
                            </a:rPr>
                            <a:t>C</a:t>
                          </a:r>
                          <a:r>
                            <a:rPr lang="en-US" sz="1600" dirty="0" smtClean="0">
                              <a:latin typeface="+mn-lt"/>
                              <a:cs typeface="Arial"/>
                            </a:rPr>
                            <a:t> </a:t>
                          </a:r>
                          <a:endParaRPr lang="en-US" sz="1600" dirty="0" smtClean="0">
                            <a:latin typeface="+mn-lt"/>
                            <a:cs typeface="Arial"/>
                          </a:endParaRPr>
                        </a:p>
                        <a:p>
                          <a:pPr marL="52069">
                            <a:lnSpc>
                              <a:spcPct val="100000"/>
                            </a:lnSpc>
                            <a:spcBef>
                              <a:spcPts val="400"/>
                            </a:spcBef>
                          </a:pPr>
                          <a:r>
                            <a:rPr sz="1600" spc="10" dirty="0" smtClean="0">
                              <a:latin typeface="+mn-lt"/>
                              <a:cs typeface="Arial"/>
                            </a:rPr>
                            <a:t>(</a:t>
                          </a:r>
                          <a:r>
                            <a:rPr sz="1600" spc="10" dirty="0" smtClean="0">
                              <a:latin typeface="+mn-lt"/>
                              <a:cs typeface="Arial"/>
                            </a:rPr>
                            <a:t>Diamond</a:t>
                          </a:r>
                          <a:r>
                            <a:rPr sz="1600" spc="10" dirty="0">
                              <a:latin typeface="+mn-lt"/>
                              <a:cs typeface="Arial"/>
                            </a:rPr>
                            <a:t>)</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~5.7</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6990">
                            <a:lnSpc>
                              <a:spcPct val="100000"/>
                            </a:lnSpc>
                            <a:spcBef>
                              <a:spcPts val="400"/>
                            </a:spcBef>
                          </a:pPr>
                          <a:r>
                            <a:rPr sz="1600" spc="10" dirty="0">
                              <a:latin typeface="+mn-lt"/>
                              <a:cs typeface="Arial"/>
                            </a:rPr>
                            <a:t>5.85</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Electronic</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1"/>
                      </a:ext>
                    </a:extLst>
                  </a:tr>
                  <a:tr h="428039">
                    <a:tc>
                      <a:txBody>
                        <a:bodyPr/>
                        <a:lstStyle/>
                        <a:p>
                          <a:pPr marL="52069">
                            <a:lnSpc>
                              <a:spcPct val="100000"/>
                            </a:lnSpc>
                            <a:spcBef>
                              <a:spcPts val="400"/>
                            </a:spcBef>
                          </a:pPr>
                          <a:r>
                            <a:rPr sz="1600" spc="15" dirty="0">
                              <a:latin typeface="+mn-lt"/>
                              <a:cs typeface="Arial"/>
                            </a:rPr>
                            <a:t>Ge</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~16</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6990">
                            <a:lnSpc>
                              <a:spcPct val="100000"/>
                            </a:lnSpc>
                            <a:spcBef>
                              <a:spcPts val="400"/>
                            </a:spcBef>
                          </a:pPr>
                          <a:r>
                            <a:rPr sz="1600" spc="10" dirty="0">
                              <a:latin typeface="+mn-lt"/>
                              <a:cs typeface="Arial"/>
                            </a:rPr>
                            <a:t>16.73</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Electronic</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428039">
                    <a:tc>
                      <a:txBody>
                        <a:bodyPr/>
                        <a:lstStyle/>
                        <a:p>
                          <a:pPr marL="52069">
                            <a:lnSpc>
                              <a:spcPct val="100000"/>
                            </a:lnSpc>
                            <a:spcBef>
                              <a:spcPts val="400"/>
                            </a:spcBef>
                          </a:pPr>
                          <a:r>
                            <a:rPr sz="1600" spc="10" dirty="0">
                              <a:latin typeface="+mn-lt"/>
                              <a:cs typeface="Arial"/>
                            </a:rPr>
                            <a:t>NaCl</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~5.9</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6990">
                            <a:lnSpc>
                              <a:spcPct val="100000"/>
                            </a:lnSpc>
                            <a:spcBef>
                              <a:spcPts val="400"/>
                            </a:spcBef>
                          </a:pPr>
                          <a:r>
                            <a:rPr sz="1600" spc="10" dirty="0">
                              <a:latin typeface="+mn-lt"/>
                              <a:cs typeface="Arial"/>
                            </a:rPr>
                            <a:t>2.37</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Electronic and</a:t>
                          </a:r>
                          <a:r>
                            <a:rPr sz="1600" spc="70" dirty="0">
                              <a:latin typeface="+mn-lt"/>
                              <a:cs typeface="Arial"/>
                            </a:rPr>
                            <a:t> </a:t>
                          </a:r>
                          <a:r>
                            <a:rPr sz="1600" spc="10" dirty="0">
                              <a:latin typeface="+mn-lt"/>
                              <a:cs typeface="Arial"/>
                            </a:rPr>
                            <a:t>Ionic</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3"/>
                      </a:ext>
                    </a:extLst>
                  </a:tr>
                  <a:tr h="675753">
                    <a:tc>
                      <a:txBody>
                        <a:bodyPr/>
                        <a:lstStyle/>
                        <a:p>
                          <a:pPr marL="52069" marR="330835">
                            <a:lnSpc>
                              <a:spcPct val="125000"/>
                            </a:lnSpc>
                            <a:spcBef>
                              <a:spcPts val="114"/>
                            </a:spcBef>
                          </a:pPr>
                          <a:r>
                            <a:rPr sz="1600" spc="20" dirty="0" smtClean="0">
                              <a:latin typeface="+mn-lt"/>
                              <a:cs typeface="Arial"/>
                            </a:rPr>
                            <a:t>H</a:t>
                          </a:r>
                          <a:r>
                            <a:rPr sz="1600" spc="82" baseline="-13888" dirty="0" smtClean="0">
                              <a:latin typeface="+mn-lt"/>
                              <a:cs typeface="Arial"/>
                            </a:rPr>
                            <a:t>2</a:t>
                          </a:r>
                          <a:r>
                            <a:rPr sz="1600" dirty="0" smtClean="0">
                              <a:latin typeface="+mn-lt"/>
                              <a:cs typeface="Arial"/>
                            </a:rPr>
                            <a:t>O</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~80</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a:lnSpc>
                              <a:spcPct val="100000"/>
                            </a:lnSpc>
                            <a:spcBef>
                              <a:spcPts val="400"/>
                            </a:spcBef>
                          </a:pPr>
                          <a:r>
                            <a:rPr sz="1600" spc="10" dirty="0">
                              <a:latin typeface="+mn-lt"/>
                              <a:cs typeface="Arial"/>
                            </a:rPr>
                            <a:t>1.77</a:t>
                          </a:r>
                          <a:endParaRPr sz="16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47625" marR="47625">
                            <a:lnSpc>
                              <a:spcPct val="125000"/>
                            </a:lnSpc>
                            <a:spcBef>
                              <a:spcPts val="115"/>
                            </a:spcBef>
                            <a:tabLst>
                              <a:tab pos="790575" algn="l"/>
                              <a:tab pos="1219200" algn="l"/>
                            </a:tabLst>
                          </a:pPr>
                          <a:r>
                            <a:rPr sz="1600" dirty="0" smtClean="0">
                              <a:latin typeface="+mn-lt"/>
                              <a:cs typeface="Arial"/>
                            </a:rPr>
                            <a:t>Electronic,</a:t>
                          </a:r>
                          <a:r>
                            <a:rPr lang="en-US" sz="1600" dirty="0" smtClean="0">
                              <a:latin typeface="+mn-lt"/>
                              <a:cs typeface="Arial"/>
                            </a:rPr>
                            <a:t> </a:t>
                          </a:r>
                          <a:r>
                            <a:rPr sz="1600" dirty="0" smtClean="0">
                              <a:latin typeface="+mn-lt"/>
                              <a:cs typeface="Arial"/>
                            </a:rPr>
                            <a:t>Ionic</a:t>
                          </a:r>
                          <a:r>
                            <a:rPr lang="en-US" sz="1600" dirty="0" smtClean="0">
                              <a:latin typeface="+mn-lt"/>
                              <a:cs typeface="Arial"/>
                            </a:rPr>
                            <a:t> </a:t>
                          </a:r>
                          <a:r>
                            <a:rPr sz="1600" dirty="0" smtClean="0">
                              <a:latin typeface="+mn-lt"/>
                              <a:cs typeface="Arial"/>
                            </a:rPr>
                            <a:t>and  </a:t>
                          </a:r>
                          <a:r>
                            <a:rPr sz="1600" spc="10" dirty="0">
                              <a:latin typeface="+mn-lt"/>
                              <a:cs typeface="Arial"/>
                            </a:rPr>
                            <a:t>Dipolar</a:t>
                          </a:r>
                          <a:endParaRPr sz="16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3" name="직사각형 2"/>
              <p:cNvSpPr/>
              <p:nvPr/>
            </p:nvSpPr>
            <p:spPr>
              <a:xfrm>
                <a:off x="-25400" y="4653845"/>
                <a:ext cx="9169400" cy="2169825"/>
              </a:xfrm>
              <a:prstGeom prst="rect">
                <a:avLst/>
              </a:prstGeom>
            </p:spPr>
            <p:txBody>
              <a:bodyPr wrap="square">
                <a:spAutoFit/>
              </a:bodyPr>
              <a:lstStyle/>
              <a:p>
                <a:pPr marL="298450" marR="26034" indent="-285750">
                  <a:lnSpc>
                    <a:spcPct val="125000"/>
                  </a:lnSpc>
                  <a:buFont typeface="Arial" panose="020B0604020202020204" pitchFamily="34" charset="0"/>
                  <a:buChar char="•"/>
                </a:pPr>
                <a:r>
                  <a:rPr lang="en-US" altLang="ko-KR" sz="2000" spc="10" dirty="0">
                    <a:solidFill>
                      <a:schemeClr val="tx1"/>
                    </a:solidFill>
                    <a:cs typeface="Arial"/>
                  </a:rPr>
                  <a:t>C and Ge: electronic polarization only since </a:t>
                </a:r>
                <a14:m>
                  <m:oMath xmlns:m="http://schemas.openxmlformats.org/officeDocument/2006/math">
                    <m:r>
                      <a:rPr lang="ko-KR" altLang="en-US" sz="2000" b="1" i="1" spc="10">
                        <a:solidFill>
                          <a:schemeClr val="tx1"/>
                        </a:solidFill>
                        <a:latin typeface="Cambria Math" panose="02040503050406030204" pitchFamily="18" charset="0"/>
                        <a:cs typeface="Arial"/>
                      </a:rPr>
                      <m:t>𝜺</m:t>
                    </m:r>
                    <m:r>
                      <a:rPr lang="ko-KR" altLang="en-US" sz="2000" b="1" i="1" spc="10" baseline="-25000">
                        <a:solidFill>
                          <a:schemeClr val="tx1"/>
                        </a:solidFill>
                        <a:latin typeface="Cambria Math" panose="02040503050406030204" pitchFamily="18" charset="0"/>
                        <a:cs typeface="Arial"/>
                      </a:rPr>
                      <m:t>𝒓</m:t>
                    </m:r>
                  </m:oMath>
                </a14:m>
                <a:r>
                  <a:rPr lang="en-US" altLang="ko-KR" sz="2000" spc="10" dirty="0">
                    <a:solidFill>
                      <a:schemeClr val="tx1"/>
                    </a:solidFill>
                    <a:cs typeface="Arial"/>
                  </a:rPr>
                  <a:t> match well with the values of </a:t>
                </a:r>
                <a:r>
                  <a:rPr lang="en-US" altLang="ko-KR" sz="2000" spc="45" dirty="0">
                    <a:solidFill>
                      <a:schemeClr val="tx1"/>
                    </a:solidFill>
                    <a:cs typeface="Arial"/>
                  </a:rPr>
                  <a:t>n</a:t>
                </a:r>
                <a:r>
                  <a:rPr lang="en-US" altLang="ko-KR" sz="2000" spc="67" baseline="24305" dirty="0">
                    <a:solidFill>
                      <a:schemeClr val="tx1"/>
                    </a:solidFill>
                    <a:cs typeface="Arial"/>
                  </a:rPr>
                  <a:t>2</a:t>
                </a:r>
                <a:r>
                  <a:rPr lang="en-US" altLang="ko-KR" sz="2000" spc="45" dirty="0">
                    <a:solidFill>
                      <a:schemeClr val="tx1"/>
                    </a:solidFill>
                    <a:cs typeface="Arial"/>
                  </a:rPr>
                  <a:t>. </a:t>
                </a:r>
              </a:p>
              <a:p>
                <a:pPr marL="298450" marR="5080" indent="-285750">
                  <a:lnSpc>
                    <a:spcPct val="125000"/>
                  </a:lnSpc>
                  <a:spcBef>
                    <a:spcPts val="375"/>
                  </a:spcBef>
                  <a:buFont typeface="Arial" panose="020B0604020202020204" pitchFamily="34" charset="0"/>
                  <a:buChar char="•"/>
                </a:pPr>
                <a:r>
                  <a:rPr lang="en-US" altLang="ko-KR" sz="2000" spc="10" dirty="0" err="1">
                    <a:solidFill>
                      <a:schemeClr val="tx1"/>
                    </a:solidFill>
                    <a:cs typeface="Arial"/>
                  </a:rPr>
                  <a:t>NaCl</a:t>
                </a:r>
                <a:r>
                  <a:rPr lang="en-US" altLang="ko-KR" sz="2000" spc="10" dirty="0">
                    <a:solidFill>
                      <a:schemeClr val="tx1"/>
                    </a:solidFill>
                    <a:cs typeface="Arial"/>
                  </a:rPr>
                  <a:t>: strong ionic polarization </a:t>
                </a:r>
              </a:p>
              <a:p>
                <a:pPr marL="298450" marR="5080" indent="-285750">
                  <a:lnSpc>
                    <a:spcPct val="125000"/>
                  </a:lnSpc>
                  <a:spcBef>
                    <a:spcPts val="375"/>
                  </a:spcBef>
                  <a:buFont typeface="Arial" panose="020B0604020202020204" pitchFamily="34" charset="0"/>
                  <a:buChar char="•"/>
                </a:pPr>
                <a:r>
                  <a:rPr lang="en-US" altLang="ko-KR" sz="2000" spc="10" dirty="0">
                    <a:solidFill>
                      <a:schemeClr val="tx1"/>
                    </a:solidFill>
                    <a:cs typeface="Arial"/>
                  </a:rPr>
                  <a:t>H</a:t>
                </a:r>
                <a:r>
                  <a:rPr lang="en-US" altLang="ko-KR" sz="2000" spc="10" baseline="-25000" dirty="0">
                    <a:solidFill>
                      <a:schemeClr val="tx1"/>
                    </a:solidFill>
                    <a:cs typeface="Arial"/>
                  </a:rPr>
                  <a:t>2</a:t>
                </a:r>
                <a:r>
                  <a:rPr lang="en-US" altLang="ko-KR" sz="2000" spc="10" dirty="0">
                    <a:solidFill>
                      <a:schemeClr val="tx1"/>
                    </a:solidFill>
                    <a:cs typeface="Arial"/>
                  </a:rPr>
                  <a:t>O: ionic &amp; dipolar polarization</a:t>
                </a:r>
              </a:p>
              <a:p>
                <a:pPr marL="298450" marR="5080" indent="-285750">
                  <a:lnSpc>
                    <a:spcPct val="125000"/>
                  </a:lnSpc>
                  <a:spcBef>
                    <a:spcPts val="375"/>
                  </a:spcBef>
                  <a:buFont typeface="Arial" panose="020B0604020202020204" pitchFamily="34" charset="0"/>
                  <a:buChar char="•"/>
                </a:pPr>
                <a:r>
                  <a:rPr lang="en-US" altLang="ko-KR" sz="2000" spc="10" dirty="0">
                    <a:cs typeface="Arial"/>
                  </a:rPr>
                  <a:t>Resonance frequency at 10</a:t>
                </a:r>
                <a:r>
                  <a:rPr lang="en-US" altLang="ko-KR" sz="2000" spc="10" baseline="30000" dirty="0">
                    <a:cs typeface="Arial"/>
                  </a:rPr>
                  <a:t>13</a:t>
                </a:r>
                <a:r>
                  <a:rPr lang="en-US" altLang="ko-KR" sz="2000" spc="10" dirty="0">
                    <a:cs typeface="Arial"/>
                  </a:rPr>
                  <a:t> and 10</a:t>
                </a:r>
                <a:r>
                  <a:rPr lang="en-US" altLang="ko-KR" sz="2000" spc="10" baseline="30000" dirty="0">
                    <a:cs typeface="Arial"/>
                  </a:rPr>
                  <a:t>15</a:t>
                </a:r>
                <a:r>
                  <a:rPr lang="en-US" altLang="ko-KR" sz="2000" spc="10" dirty="0">
                    <a:cs typeface="Arial"/>
                  </a:rPr>
                  <a:t> (The characteristic of any such mechanically  </a:t>
                </a:r>
                <a:r>
                  <a:rPr lang="en-US" altLang="ko-KR" sz="2000" spc="5" dirty="0">
                    <a:cs typeface="Arial"/>
                  </a:rPr>
                  <a:t>oscillating </a:t>
                </a:r>
                <a:r>
                  <a:rPr lang="en-US" altLang="ko-KR" sz="2000" spc="10" dirty="0">
                    <a:cs typeface="Arial"/>
                  </a:rPr>
                  <a:t>system </a:t>
                </a:r>
                <a:r>
                  <a:rPr lang="en-US" altLang="ko-KR" sz="2000" spc="5" dirty="0">
                    <a:cs typeface="Arial"/>
                  </a:rPr>
                  <a:t>is </a:t>
                </a:r>
                <a:r>
                  <a:rPr lang="en-US" altLang="ko-KR" sz="2000" spc="10" dirty="0">
                    <a:cs typeface="Arial"/>
                  </a:rPr>
                  <a:t>resonance at a certain   frequency)</a:t>
                </a:r>
                <a:endParaRPr lang="en-US" altLang="ko-KR" sz="2000" dirty="0">
                  <a:solidFill>
                    <a:schemeClr val="tx1"/>
                  </a:solidFill>
                  <a:cs typeface="Arial"/>
                </a:endParaRPr>
              </a:p>
            </p:txBody>
          </p:sp>
        </mc:Choice>
        <mc:Fallback xmlns="">
          <p:sp>
            <p:nvSpPr>
              <p:cNvPr id="3" name="직사각형 2"/>
              <p:cNvSpPr>
                <a:spLocks noRot="1" noChangeAspect="1" noMove="1" noResize="1" noEditPoints="1" noAdjustHandles="1" noChangeArrowheads="1" noChangeShapeType="1" noTextEdit="1"/>
              </p:cNvSpPr>
              <p:nvPr/>
            </p:nvSpPr>
            <p:spPr>
              <a:xfrm>
                <a:off x="-25400" y="4653845"/>
                <a:ext cx="9169400" cy="2169825"/>
              </a:xfrm>
              <a:prstGeom prst="rect">
                <a:avLst/>
              </a:prstGeom>
              <a:blipFill rotWithShape="0">
                <a:blip r:embed="rId4"/>
                <a:stretch>
                  <a:fillRect l="-465" r="-798" b="-2809"/>
                </a:stretch>
              </a:blipFill>
            </p:spPr>
            <p:txBody>
              <a:bodyPr/>
              <a:lstStyle/>
              <a:p>
                <a:r>
                  <a:rPr lang="ko-KR" altLang="en-US">
                    <a:noFill/>
                  </a:rPr>
                  <a:t> </a:t>
                </a:r>
              </a:p>
            </p:txBody>
          </p:sp>
        </mc:Fallback>
      </mc:AlternateContent>
      <p:sp>
        <p:nvSpPr>
          <p:cNvPr id="9" name="object 33"/>
          <p:cNvSpPr/>
          <p:nvPr/>
        </p:nvSpPr>
        <p:spPr>
          <a:xfrm>
            <a:off x="342048" y="1581560"/>
            <a:ext cx="3914775" cy="2905125"/>
          </a:xfrm>
          <a:prstGeom prst="rect">
            <a:avLst/>
          </a:prstGeom>
          <a:blipFill>
            <a:blip r:embed="rId5" cstate="print"/>
            <a:stretch>
              <a:fillRect/>
            </a:stretch>
          </a:blipFill>
        </p:spPr>
        <p:txBody>
          <a:bodyPr wrap="square" lIns="0" tIns="0" rIns="0" bIns="0" rtlCol="0"/>
          <a:lstStyle/>
          <a:p>
            <a:endParaRPr dirty="0"/>
          </a:p>
        </p:txBody>
      </p:sp>
      <mc:AlternateContent xmlns:mc="http://schemas.openxmlformats.org/markup-compatibility/2006" xmlns:a14="http://schemas.microsoft.com/office/drawing/2010/main">
        <mc:Choice Requires="a14">
          <p:sp>
            <p:nvSpPr>
              <p:cNvPr id="8" name="직사각형 7"/>
              <p:cNvSpPr/>
              <p:nvPr/>
            </p:nvSpPr>
            <p:spPr>
              <a:xfrm>
                <a:off x="672248" y="890512"/>
                <a:ext cx="4242652" cy="651845"/>
              </a:xfrm>
              <a:prstGeom prst="rect">
                <a:avLst/>
              </a:prstGeom>
            </p:spPr>
            <p:txBody>
              <a:bodyPr wrap="square">
                <a:spAutoFit/>
              </a:bodyPr>
              <a:lstStyle/>
              <a:p>
                <a:pPr marR="883919" algn="ctr">
                  <a:lnSpc>
                    <a:spcPct val="101200"/>
                  </a:lnSpc>
                </a:pPr>
                <a:r>
                  <a:rPr lang="en-US" altLang="ko-KR" dirty="0">
                    <a:cs typeface="Arial Black"/>
                  </a:rPr>
                  <a:t>dielectric constant (</a:t>
                </a:r>
                <a14:m>
                  <m:oMath xmlns:m="http://schemas.openxmlformats.org/officeDocument/2006/math">
                    <m:r>
                      <a:rPr lang="ko-KR" altLang="en-US" i="1" smtClean="0">
                        <a:latin typeface="Cambria Math" panose="02040503050406030204" pitchFamily="18" charset="0"/>
                        <a:cs typeface="Arial Black"/>
                      </a:rPr>
                      <m:t>𝜀</m:t>
                    </m:r>
                    <m:r>
                      <a:rPr lang="en-US" altLang="ko-KR" b="0" i="1" smtClean="0">
                        <a:latin typeface="Cambria Math" panose="02040503050406030204" pitchFamily="18" charset="0"/>
                        <a:cs typeface="Arial Black"/>
                      </a:rPr>
                      <m:t>′</m:t>
                    </m:r>
                  </m:oMath>
                </a14:m>
                <a:r>
                  <a:rPr lang="en-US" altLang="ko-KR" dirty="0">
                    <a:cs typeface="Arial Black"/>
                  </a:rPr>
                  <a:t>)and loss (</a:t>
                </a:r>
                <a14:m>
                  <m:oMath xmlns:m="http://schemas.openxmlformats.org/officeDocument/2006/math">
                    <m:r>
                      <a:rPr lang="ko-KR" altLang="en-US" i="1">
                        <a:latin typeface="Cambria Math" panose="02040503050406030204" pitchFamily="18" charset="0"/>
                        <a:cs typeface="Arial Black"/>
                      </a:rPr>
                      <m:t>𝜀</m:t>
                    </m:r>
                    <m:r>
                      <a:rPr lang="en-US" altLang="ko-KR" i="1">
                        <a:latin typeface="Cambria Math" panose="02040503050406030204" pitchFamily="18" charset="0"/>
                        <a:cs typeface="Arial Black"/>
                      </a:rPr>
                      <m:t>′</m:t>
                    </m:r>
                    <m:r>
                      <a:rPr lang="en-US" altLang="ko-KR" b="0" i="1" smtClean="0">
                        <a:latin typeface="Cambria Math" panose="02040503050406030204" pitchFamily="18" charset="0"/>
                        <a:cs typeface="Arial Black"/>
                      </a:rPr>
                      <m:t>′</m:t>
                    </m:r>
                  </m:oMath>
                </a14:m>
                <a:r>
                  <a:rPr lang="en-US" altLang="ko-KR" dirty="0">
                    <a:cs typeface="Arial Black"/>
                  </a:rPr>
                  <a:t>) as function of frequency</a:t>
                </a:r>
              </a:p>
            </p:txBody>
          </p:sp>
        </mc:Choice>
        <mc:Fallback xmlns="">
          <p:sp>
            <p:nvSpPr>
              <p:cNvPr id="8" name="직사각형 7"/>
              <p:cNvSpPr>
                <a:spLocks noRot="1" noChangeAspect="1" noMove="1" noResize="1" noEditPoints="1" noAdjustHandles="1" noChangeArrowheads="1" noChangeShapeType="1" noTextEdit="1"/>
              </p:cNvSpPr>
              <p:nvPr/>
            </p:nvSpPr>
            <p:spPr>
              <a:xfrm>
                <a:off x="672248" y="890512"/>
                <a:ext cx="4242652" cy="651845"/>
              </a:xfrm>
              <a:prstGeom prst="rect">
                <a:avLst/>
              </a:prstGeom>
              <a:blipFill>
                <a:blip r:embed="rId6"/>
                <a:stretch>
                  <a:fillRect l="-2011" t="-5607" b="-13084"/>
                </a:stretch>
              </a:blipFill>
            </p:spPr>
            <p:txBody>
              <a:bodyPr/>
              <a:lstStyle/>
              <a:p>
                <a:r>
                  <a:rPr lang="ko-KR" altLang="en-US">
                    <a:noFill/>
                  </a:rPr>
                  <a:t> </a:t>
                </a:r>
              </a:p>
            </p:txBody>
          </p:sp>
        </mc:Fallback>
      </mc:AlternateContent>
      <p:sp>
        <p:nvSpPr>
          <p:cNvPr id="11" name="직사각형 10"/>
          <p:cNvSpPr/>
          <p:nvPr/>
        </p:nvSpPr>
        <p:spPr>
          <a:xfrm>
            <a:off x="4968024" y="890512"/>
            <a:ext cx="4214076" cy="651845"/>
          </a:xfrm>
          <a:prstGeom prst="rect">
            <a:avLst/>
          </a:prstGeom>
        </p:spPr>
        <p:txBody>
          <a:bodyPr wrap="square">
            <a:spAutoFit/>
          </a:bodyPr>
          <a:lstStyle/>
          <a:p>
            <a:pPr marR="883919" algn="ctr">
              <a:lnSpc>
                <a:spcPct val="101200"/>
              </a:lnSpc>
            </a:pPr>
            <a:r>
              <a:rPr lang="en-US" altLang="ko-KR" spc="10" dirty="0">
                <a:cs typeface="Arial"/>
              </a:rPr>
              <a:t>dominant  polarization processes of a variety of materials</a:t>
            </a:r>
            <a:endParaRPr lang="en-US" altLang="ko-KR" dirty="0">
              <a:cs typeface="Arial Black"/>
            </a:endParaRPr>
          </a:p>
        </p:txBody>
      </p:sp>
      <p:sp>
        <p:nvSpPr>
          <p:cNvPr id="12" name="직사각형 11"/>
          <p:cNvSpPr/>
          <p:nvPr/>
        </p:nvSpPr>
        <p:spPr>
          <a:xfrm>
            <a:off x="101600" y="59481"/>
            <a:ext cx="3745705" cy="523220"/>
          </a:xfrm>
          <a:prstGeom prst="rect">
            <a:avLst/>
          </a:prstGeom>
        </p:spPr>
        <p:txBody>
          <a:bodyPr wrap="none">
            <a:spAutoFit/>
          </a:bodyPr>
          <a:lstStyle/>
          <a:p>
            <a:r>
              <a:rPr lang="en-US" altLang="ko-KR" sz="2800" b="1" dirty="0"/>
              <a:t>Polarization mechanism</a:t>
            </a:r>
          </a:p>
        </p:txBody>
      </p:sp>
      <p:pic>
        <p:nvPicPr>
          <p:cNvPr id="19460" name="Picture 4" descr="dipolar ë»ì ëí ì´ë¯¸ì§ ê²ìê²°ê³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4285" y="321091"/>
            <a:ext cx="5763515" cy="5129528"/>
          </a:xfrm>
          <a:prstGeom prst="rect">
            <a:avLst/>
          </a:prstGeom>
          <a:noFill/>
          <a:extLst>
            <a:ext uri="{909E8E84-426E-40DD-AFC4-6F175D3DCCD1}">
              <a14:hiddenFill xmlns:a14="http://schemas.microsoft.com/office/drawing/2010/main">
                <a:solidFill>
                  <a:srgbClr val="FFFFFF"/>
                </a:solidFill>
              </a14:hiddenFill>
            </a:ext>
          </a:extLst>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124</a:t>
            </a:fld>
            <a:endParaRPr lang="ko-KR" altLang="en-US"/>
          </a:p>
        </p:txBody>
      </p:sp>
    </p:spTree>
    <p:extLst>
      <p:ext uri="{BB962C8B-B14F-4D97-AF65-F5344CB8AC3E}">
        <p14:creationId xmlns:p14="http://schemas.microsoft.com/office/powerpoint/2010/main" val="33751112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3358612" cy="954107"/>
          </a:xfrm>
          <a:prstGeom prst="rect">
            <a:avLst/>
          </a:prstGeom>
        </p:spPr>
        <p:txBody>
          <a:bodyPr wrap="none">
            <a:spAutoFit/>
          </a:bodyPr>
          <a:lstStyle/>
          <a:p>
            <a:r>
              <a:rPr lang="en-US" altLang="ko-KR" sz="2800" b="1" dirty="0"/>
              <a:t>Dielectric breakdown</a:t>
            </a:r>
          </a:p>
          <a:p>
            <a:endParaRPr lang="en-US" altLang="ko-KR" sz="2800" b="1" dirty="0"/>
          </a:p>
        </p:txBody>
      </p:sp>
      <p:sp>
        <p:nvSpPr>
          <p:cNvPr id="2" name="직사각형 1"/>
          <p:cNvSpPr/>
          <p:nvPr/>
        </p:nvSpPr>
        <p:spPr>
          <a:xfrm>
            <a:off x="87085" y="937062"/>
            <a:ext cx="8781144" cy="3785652"/>
          </a:xfrm>
          <a:prstGeom prst="rect">
            <a:avLst/>
          </a:prstGeom>
        </p:spPr>
        <p:txBody>
          <a:bodyPr wrap="square">
            <a:spAutoFit/>
          </a:bodyPr>
          <a:lstStyle/>
          <a:p>
            <a:pPr marL="360000" marR="12065" indent="-360000" algn="just">
              <a:spcBef>
                <a:spcPts val="600"/>
              </a:spcBef>
              <a:buFont typeface="Arial" panose="020B0604020202020204" pitchFamily="34" charset="0"/>
              <a:buChar char="•"/>
            </a:pPr>
            <a:r>
              <a:rPr lang="en-US" altLang="ko-KR" sz="2000" spc="10" dirty="0">
                <a:solidFill>
                  <a:srgbClr val="C00000"/>
                </a:solidFill>
                <a:cs typeface="Arial"/>
              </a:rPr>
              <a:t>breakdown under certain conditions.</a:t>
            </a:r>
            <a:r>
              <a:rPr lang="en-US" altLang="ko-KR" sz="2000" spc="10" dirty="0">
                <a:cs typeface="Arial"/>
              </a:rPr>
              <a:t> Basically, </a:t>
            </a:r>
            <a:r>
              <a:rPr lang="en-US" altLang="ko-KR" sz="2000" spc="5" dirty="0">
                <a:cs typeface="Arial"/>
              </a:rPr>
              <a:t>in </a:t>
            </a:r>
            <a:r>
              <a:rPr lang="en-US" altLang="ko-KR" sz="2000" spc="10" dirty="0">
                <a:cs typeface="Arial"/>
              </a:rPr>
              <a:t>case of a </a:t>
            </a:r>
            <a:r>
              <a:rPr lang="en-US" altLang="ko-KR" sz="2000" spc="5" dirty="0">
                <a:cs typeface="Arial"/>
              </a:rPr>
              <a:t>dielectric it </a:t>
            </a:r>
            <a:r>
              <a:rPr lang="en-US" altLang="ko-KR" sz="2000" spc="15" dirty="0">
                <a:cs typeface="Arial"/>
              </a:rPr>
              <a:t>means </a:t>
            </a:r>
            <a:r>
              <a:rPr lang="en-US" altLang="ko-KR" sz="2000" spc="10" dirty="0">
                <a:solidFill>
                  <a:srgbClr val="C00000"/>
                </a:solidFill>
                <a:cs typeface="Arial"/>
              </a:rPr>
              <a:t>short </a:t>
            </a:r>
            <a:r>
              <a:rPr lang="en-US" altLang="ko-KR" sz="2000" spc="5" dirty="0">
                <a:solidFill>
                  <a:srgbClr val="C00000"/>
                </a:solidFill>
                <a:cs typeface="Arial"/>
              </a:rPr>
              <a:t>circuiting </a:t>
            </a:r>
            <a:r>
              <a:rPr lang="en-US" altLang="ko-KR" sz="2000" spc="10" dirty="0">
                <a:solidFill>
                  <a:srgbClr val="C00000"/>
                </a:solidFill>
                <a:cs typeface="Arial"/>
              </a:rPr>
              <a:t>across the  </a:t>
            </a:r>
            <a:r>
              <a:rPr lang="en-US" altLang="ko-KR" sz="2000" spc="65" dirty="0">
                <a:solidFill>
                  <a:srgbClr val="C00000"/>
                </a:solidFill>
                <a:cs typeface="Arial"/>
              </a:rPr>
              <a:t> </a:t>
            </a:r>
            <a:r>
              <a:rPr lang="en-US" altLang="ko-KR" sz="2000" spc="5" dirty="0">
                <a:solidFill>
                  <a:srgbClr val="C00000"/>
                </a:solidFill>
                <a:cs typeface="Arial"/>
              </a:rPr>
              <a:t>dielectric.</a:t>
            </a:r>
            <a:endParaRPr lang="en-US" altLang="ko-KR" sz="2000" dirty="0">
              <a:solidFill>
                <a:srgbClr val="C00000"/>
              </a:solidFill>
              <a:cs typeface="Arial"/>
            </a:endParaRPr>
          </a:p>
          <a:p>
            <a:pPr marL="360000" marR="5080" indent="-360000" algn="just">
              <a:spcBef>
                <a:spcPts val="600"/>
              </a:spcBef>
              <a:buFont typeface="Arial" panose="020B0604020202020204" pitchFamily="34" charset="0"/>
              <a:buChar char="•"/>
            </a:pPr>
            <a:r>
              <a:rPr lang="en-US" altLang="ko-KR" sz="2000" spc="5" dirty="0">
                <a:cs typeface="Arial"/>
              </a:rPr>
              <a:t>dielectric </a:t>
            </a:r>
            <a:r>
              <a:rPr lang="en-US" altLang="ko-KR" sz="2000" spc="10" dirty="0">
                <a:cs typeface="Arial"/>
              </a:rPr>
              <a:t>breakdown occurs when the electron density </a:t>
            </a:r>
            <a:r>
              <a:rPr lang="en-US" altLang="ko-KR" sz="2000" spc="5" dirty="0">
                <a:cs typeface="Arial"/>
              </a:rPr>
              <a:t>in </a:t>
            </a:r>
            <a:r>
              <a:rPr lang="en-US" altLang="ko-KR" sz="2000" spc="10" dirty="0">
                <a:cs typeface="Arial"/>
              </a:rPr>
              <a:t>the conduction band  becomes very high during the application of an </a:t>
            </a:r>
            <a:r>
              <a:rPr lang="en-US" altLang="ko-KR" sz="2000" spc="5" dirty="0">
                <a:cs typeface="Arial"/>
              </a:rPr>
              <a:t>electric field </a:t>
            </a:r>
            <a:r>
              <a:rPr lang="en-US" altLang="ko-KR" sz="2000" spc="10" dirty="0">
                <a:cs typeface="Arial"/>
              </a:rPr>
              <a:t>such that conductivity increases rapidly  resulting </a:t>
            </a:r>
            <a:r>
              <a:rPr lang="en-US" altLang="ko-KR" sz="2000" spc="5" dirty="0">
                <a:cs typeface="Arial"/>
              </a:rPr>
              <a:t>in </a:t>
            </a:r>
            <a:r>
              <a:rPr lang="en-US" altLang="ko-KR" sz="2000" spc="10" dirty="0">
                <a:cs typeface="Arial"/>
              </a:rPr>
              <a:t>a permanent </a:t>
            </a:r>
            <a:r>
              <a:rPr lang="en-US" altLang="ko-KR" sz="2000" spc="15" dirty="0">
                <a:cs typeface="Arial"/>
              </a:rPr>
              <a:t>damage </a:t>
            </a:r>
            <a:r>
              <a:rPr lang="en-US" altLang="ko-KR" sz="2000" spc="10" dirty="0">
                <a:cs typeface="Arial"/>
              </a:rPr>
              <a:t>to material. </a:t>
            </a:r>
          </a:p>
          <a:p>
            <a:pPr marL="360000" marR="5080" indent="-360000" algn="just">
              <a:spcBef>
                <a:spcPts val="600"/>
              </a:spcBef>
              <a:buFont typeface="Arial" panose="020B0604020202020204" pitchFamily="34" charset="0"/>
              <a:buChar char="•"/>
            </a:pPr>
            <a:r>
              <a:rPr lang="en-US" altLang="ko-KR" sz="2000" spc="10" dirty="0">
                <a:cs typeface="Arial"/>
              </a:rPr>
              <a:t>the most </a:t>
            </a:r>
            <a:r>
              <a:rPr lang="en-US" altLang="ko-KR" sz="2000" spc="5" dirty="0">
                <a:cs typeface="Arial"/>
              </a:rPr>
              <a:t>critical </a:t>
            </a:r>
            <a:r>
              <a:rPr lang="en-US" altLang="ko-KR" sz="2000" spc="10" dirty="0">
                <a:cs typeface="Arial"/>
              </a:rPr>
              <a:t>parameter </a:t>
            </a:r>
            <a:r>
              <a:rPr lang="en-US" altLang="ko-KR" sz="2000" spc="5" dirty="0">
                <a:cs typeface="Arial"/>
              </a:rPr>
              <a:t>is </a:t>
            </a:r>
            <a:r>
              <a:rPr lang="en-US" altLang="ko-KR" sz="2000" spc="10" dirty="0">
                <a:solidFill>
                  <a:srgbClr val="C00000"/>
                </a:solidFill>
                <a:cs typeface="Arial"/>
              </a:rPr>
              <a:t>the </a:t>
            </a:r>
            <a:r>
              <a:rPr lang="en-US" altLang="ko-KR" sz="2000" spc="5" dirty="0">
                <a:solidFill>
                  <a:srgbClr val="C00000"/>
                </a:solidFill>
                <a:cs typeface="Arial"/>
              </a:rPr>
              <a:t>field </a:t>
            </a:r>
            <a:r>
              <a:rPr lang="en-US" altLang="ko-KR" sz="2000" spc="10" dirty="0">
                <a:solidFill>
                  <a:srgbClr val="C00000"/>
                </a:solidFill>
                <a:cs typeface="Arial"/>
              </a:rPr>
              <a:t>strength </a:t>
            </a:r>
            <a:r>
              <a:rPr lang="en-US" altLang="ko-KR" sz="2000" spc="15" dirty="0">
                <a:solidFill>
                  <a:srgbClr val="C00000"/>
                </a:solidFill>
                <a:cs typeface="Arial"/>
              </a:rPr>
              <a:t>E </a:t>
            </a:r>
            <a:r>
              <a:rPr lang="en-US" altLang="ko-KR" sz="2000" spc="5" dirty="0">
                <a:solidFill>
                  <a:srgbClr val="C00000"/>
                </a:solidFill>
                <a:cs typeface="Arial"/>
              </a:rPr>
              <a:t>in </a:t>
            </a:r>
            <a:r>
              <a:rPr lang="en-US" altLang="ko-KR" sz="2000" spc="10" dirty="0">
                <a:solidFill>
                  <a:srgbClr val="C00000"/>
                </a:solidFill>
                <a:cs typeface="Arial"/>
              </a:rPr>
              <a:t>the </a:t>
            </a:r>
            <a:r>
              <a:rPr lang="en-US" altLang="ko-KR" sz="2000" spc="5" dirty="0">
                <a:solidFill>
                  <a:srgbClr val="C00000"/>
                </a:solidFill>
                <a:cs typeface="Arial"/>
              </a:rPr>
              <a:t>dielectric. </a:t>
            </a:r>
            <a:r>
              <a:rPr lang="en-US" altLang="ko-KR" sz="2000" spc="5" dirty="0">
                <a:cs typeface="Arial"/>
              </a:rPr>
              <a:t>If it </a:t>
            </a:r>
            <a:r>
              <a:rPr lang="en-US" altLang="ko-KR" sz="2000" spc="10" dirty="0">
                <a:cs typeface="Arial"/>
              </a:rPr>
              <a:t>exceeds a </a:t>
            </a:r>
            <a:r>
              <a:rPr lang="en-US" altLang="ko-KR" sz="2000" spc="5" dirty="0">
                <a:cs typeface="Arial"/>
              </a:rPr>
              <a:t>critical limit,  </a:t>
            </a:r>
            <a:r>
              <a:rPr lang="en-US" altLang="ko-KR" sz="2000" spc="10" dirty="0">
                <a:cs typeface="Arial"/>
              </a:rPr>
              <a:t>breakdown occurs.</a:t>
            </a:r>
          </a:p>
          <a:p>
            <a:pPr marL="360000" marR="5080" indent="-360000" algn="just">
              <a:spcBef>
                <a:spcPts val="600"/>
              </a:spcBef>
              <a:buFont typeface="Arial" panose="020B0604020202020204" pitchFamily="34" charset="0"/>
              <a:buChar char="•"/>
            </a:pPr>
            <a:r>
              <a:rPr lang="en-US" altLang="ko-KR" sz="2000" spc="10" dirty="0" err="1">
                <a:solidFill>
                  <a:srgbClr val="C00000"/>
                </a:solidFill>
                <a:cs typeface="Arial"/>
              </a:rPr>
              <a:t>E</a:t>
            </a:r>
            <a:r>
              <a:rPr lang="en-US" altLang="ko-KR" sz="2000" spc="10" baseline="-25000" dirty="0" err="1">
                <a:solidFill>
                  <a:srgbClr val="C00000"/>
                </a:solidFill>
                <a:cs typeface="Arial"/>
              </a:rPr>
              <a:t>c</a:t>
            </a:r>
            <a:r>
              <a:rPr lang="en-US" altLang="ko-KR" sz="2000" spc="10" dirty="0">
                <a:cs typeface="Arial"/>
              </a:rPr>
              <a:t> </a:t>
            </a:r>
            <a:r>
              <a:rPr lang="en-US" altLang="ko-KR" sz="2000" spc="5" dirty="0">
                <a:cs typeface="Arial"/>
              </a:rPr>
              <a:t>is </a:t>
            </a:r>
            <a:r>
              <a:rPr lang="en-US" altLang="ko-KR" sz="2000" spc="10" dirty="0">
                <a:cs typeface="Arial"/>
              </a:rPr>
              <a:t>not a well defined material property, </a:t>
            </a:r>
            <a:r>
              <a:rPr lang="en-US" altLang="ko-KR" sz="2000" spc="5" dirty="0">
                <a:cs typeface="Arial"/>
              </a:rPr>
              <a:t>it </a:t>
            </a:r>
            <a:r>
              <a:rPr lang="en-US" altLang="ko-KR" sz="2000" spc="10" dirty="0">
                <a:cs typeface="Arial"/>
              </a:rPr>
              <a:t>depends on </a:t>
            </a:r>
            <a:r>
              <a:rPr lang="en-US" altLang="ko-KR" sz="2000" spc="15" dirty="0">
                <a:cs typeface="Arial"/>
              </a:rPr>
              <a:t>many </a:t>
            </a:r>
            <a:r>
              <a:rPr lang="en-US" altLang="ko-KR" sz="2000" spc="10" dirty="0">
                <a:cs typeface="Arial"/>
              </a:rPr>
              <a:t>parameters such as material thickness (bulk or thin </a:t>
            </a:r>
            <a:r>
              <a:rPr lang="en-US" altLang="ko-KR" sz="2000" spc="5" dirty="0">
                <a:cs typeface="Arial"/>
              </a:rPr>
              <a:t>film),</a:t>
            </a:r>
            <a:r>
              <a:rPr lang="en-US" altLang="ko-KR" sz="2000" spc="270" dirty="0">
                <a:cs typeface="Arial"/>
              </a:rPr>
              <a:t> </a:t>
            </a:r>
            <a:r>
              <a:rPr lang="en-US" altLang="ko-KR" sz="2000" spc="10" dirty="0">
                <a:cs typeface="Arial"/>
              </a:rPr>
              <a:t>temperature, atmosphere, level of porosity, crystalline  anisotropy, level of </a:t>
            </a:r>
            <a:r>
              <a:rPr lang="en-US" altLang="ko-KR" sz="2000" spc="5" dirty="0">
                <a:cs typeface="Arial"/>
              </a:rPr>
              <a:t>crystallinity </a:t>
            </a:r>
            <a:r>
              <a:rPr lang="en-US" altLang="ko-KR" sz="2000" spc="10" dirty="0">
                <a:cs typeface="Arial"/>
              </a:rPr>
              <a:t>and</a:t>
            </a:r>
            <a:r>
              <a:rPr lang="en-US" altLang="ko-KR" sz="2000" spc="240" dirty="0">
                <a:cs typeface="Arial"/>
              </a:rPr>
              <a:t> </a:t>
            </a:r>
            <a:r>
              <a:rPr lang="en-US" altLang="ko-KR" sz="2000" spc="10" dirty="0">
                <a:cs typeface="Arial"/>
              </a:rPr>
              <a:t>composition.</a:t>
            </a:r>
            <a:endParaRPr lang="en-US" altLang="ko-KR" sz="2000" dirty="0">
              <a:cs typeface="Arial"/>
            </a:endParaRPr>
          </a:p>
          <a:p>
            <a:pPr marL="360000" marR="5080" indent="-360000" algn="just">
              <a:spcBef>
                <a:spcPts val="600"/>
              </a:spcBef>
              <a:buFont typeface="Arial" panose="020B0604020202020204" pitchFamily="34" charset="0"/>
              <a:buChar char="•"/>
            </a:pPr>
            <a:endParaRPr lang="en-US" altLang="ko-KR" sz="2000" dirty="0">
              <a:cs typeface="Arial"/>
            </a:endParaRPr>
          </a:p>
        </p:txBody>
      </p:sp>
      <p:sp>
        <p:nvSpPr>
          <p:cNvPr id="12" name="object 37"/>
          <p:cNvSpPr/>
          <p:nvPr/>
        </p:nvSpPr>
        <p:spPr>
          <a:xfrm>
            <a:off x="857729" y="4762228"/>
            <a:ext cx="2969554" cy="1809006"/>
          </a:xfrm>
          <a:prstGeom prst="rect">
            <a:avLst/>
          </a:prstGeom>
          <a:blipFill>
            <a:blip r:embed="rId3" cstate="print"/>
            <a:stretch>
              <a:fillRect/>
            </a:stretch>
          </a:blipFill>
        </p:spPr>
        <p:txBody>
          <a:bodyPr wrap="square" lIns="0" tIns="0" rIns="0" bIns="0" rtlCol="0"/>
          <a:lstStyle/>
          <a:p>
            <a:endParaRPr/>
          </a:p>
        </p:txBody>
      </p:sp>
      <p:graphicFrame>
        <p:nvGraphicFramePr>
          <p:cNvPr id="18" name="object 8"/>
          <p:cNvGraphicFramePr>
            <a:graphicFrameLocks noGrp="1"/>
          </p:cNvGraphicFramePr>
          <p:nvPr/>
        </p:nvGraphicFramePr>
        <p:xfrm>
          <a:off x="4051842" y="4762228"/>
          <a:ext cx="4418018" cy="1844040"/>
        </p:xfrm>
        <a:graphic>
          <a:graphicData uri="http://schemas.openxmlformats.org/drawingml/2006/table">
            <a:tbl>
              <a:tblPr firstRow="1" bandRow="1">
                <a:tableStyleId>{2D5ABB26-0587-4C30-8999-92F81FD0307C}</a:tableStyleId>
              </a:tblPr>
              <a:tblGrid>
                <a:gridCol w="3053834">
                  <a:extLst>
                    <a:ext uri="{9D8B030D-6E8A-4147-A177-3AD203B41FA5}">
                      <a16:colId xmlns:a16="http://schemas.microsoft.com/office/drawing/2014/main" val="20000"/>
                    </a:ext>
                  </a:extLst>
                </a:gridCol>
                <a:gridCol w="1364184">
                  <a:extLst>
                    <a:ext uri="{9D8B030D-6E8A-4147-A177-3AD203B41FA5}">
                      <a16:colId xmlns:a16="http://schemas.microsoft.com/office/drawing/2014/main" val="20001"/>
                    </a:ext>
                  </a:extLst>
                </a:gridCol>
              </a:tblGrid>
              <a:tr h="164455">
                <a:tc>
                  <a:txBody>
                    <a:bodyPr/>
                    <a:lstStyle/>
                    <a:p>
                      <a:pPr marL="360000" algn="ctr">
                        <a:lnSpc>
                          <a:spcPct val="100000"/>
                        </a:lnSpc>
                      </a:pPr>
                      <a:r>
                        <a:rPr sz="1100" b="0" dirty="0">
                          <a:solidFill>
                            <a:srgbClr val="990000"/>
                          </a:solidFill>
                          <a:latin typeface="Arial Black"/>
                          <a:cs typeface="Arial Black"/>
                        </a:rPr>
                        <a:t>Material</a:t>
                      </a:r>
                      <a:endParaRPr sz="1100" b="0" dirty="0">
                        <a:latin typeface="Arial Black"/>
                        <a:cs typeface="Arial Black"/>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pPr>
                      <a:r>
                        <a:rPr lang="en-US" sz="1100" b="0" dirty="0" err="1">
                          <a:solidFill>
                            <a:srgbClr val="990000"/>
                          </a:solidFill>
                          <a:latin typeface="Arial Black"/>
                          <a:cs typeface="Arial Black"/>
                        </a:rPr>
                        <a:t>E</a:t>
                      </a:r>
                      <a:r>
                        <a:rPr lang="en-US" sz="1100" b="0" baseline="-25000" dirty="0" err="1">
                          <a:solidFill>
                            <a:srgbClr val="990000"/>
                          </a:solidFill>
                          <a:latin typeface="Arial Black"/>
                          <a:cs typeface="Arial Black"/>
                        </a:rPr>
                        <a:t>c</a:t>
                      </a:r>
                      <a:r>
                        <a:rPr sz="1100" b="0" dirty="0">
                          <a:solidFill>
                            <a:srgbClr val="990000"/>
                          </a:solidFill>
                          <a:latin typeface="Arial Black"/>
                          <a:cs typeface="Arial Black"/>
                        </a:rPr>
                        <a:t>  [kV/cm]</a:t>
                      </a:r>
                      <a:endParaRPr sz="1100" b="0" dirty="0">
                        <a:latin typeface="Arial Black"/>
                        <a:cs typeface="Arial Black"/>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0"/>
                  </a:ext>
                </a:extLst>
              </a:tr>
              <a:tr h="164455">
                <a:tc>
                  <a:txBody>
                    <a:bodyPr/>
                    <a:lstStyle/>
                    <a:p>
                      <a:pPr marL="360000">
                        <a:lnSpc>
                          <a:spcPct val="100000"/>
                        </a:lnSpc>
                        <a:spcBef>
                          <a:spcPts val="25"/>
                        </a:spcBef>
                      </a:pPr>
                      <a:r>
                        <a:rPr sz="1100" b="0" spc="10" dirty="0">
                          <a:latin typeface="Arial"/>
                          <a:cs typeface="Arial"/>
                        </a:rPr>
                        <a:t>Oil</a:t>
                      </a:r>
                      <a:endParaRPr sz="1100" b="0" dirty="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10" dirty="0">
                          <a:latin typeface="Arial"/>
                          <a:cs typeface="Arial"/>
                        </a:rPr>
                        <a:t>200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1"/>
                  </a:ext>
                </a:extLst>
              </a:tr>
              <a:tr h="164455">
                <a:tc>
                  <a:txBody>
                    <a:bodyPr/>
                    <a:lstStyle/>
                    <a:p>
                      <a:pPr marL="360000">
                        <a:lnSpc>
                          <a:spcPct val="100000"/>
                        </a:lnSpc>
                        <a:spcBef>
                          <a:spcPts val="25"/>
                        </a:spcBef>
                      </a:pPr>
                      <a:r>
                        <a:rPr sz="1100" b="0" spc="10" dirty="0">
                          <a:latin typeface="Arial"/>
                          <a:cs typeface="Arial"/>
                        </a:rPr>
                        <a:t>Glass,</a:t>
                      </a:r>
                      <a:r>
                        <a:rPr sz="1100" b="0" spc="-25" dirty="0">
                          <a:latin typeface="Arial"/>
                          <a:cs typeface="Arial"/>
                        </a:rPr>
                        <a:t> </a:t>
                      </a:r>
                      <a:r>
                        <a:rPr sz="1100" b="0" spc="10" dirty="0">
                          <a:latin typeface="Arial"/>
                          <a:cs typeface="Arial"/>
                        </a:rPr>
                        <a:t>ceramics</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20" dirty="0">
                          <a:latin typeface="Arial"/>
                          <a:cs typeface="Arial"/>
                        </a:rPr>
                        <a:t>200-400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2"/>
                  </a:ext>
                </a:extLst>
              </a:tr>
              <a:tr h="164455">
                <a:tc>
                  <a:txBody>
                    <a:bodyPr/>
                    <a:lstStyle/>
                    <a:p>
                      <a:pPr marL="360000">
                        <a:lnSpc>
                          <a:spcPct val="100000"/>
                        </a:lnSpc>
                        <a:spcBef>
                          <a:spcPts val="25"/>
                        </a:spcBef>
                      </a:pPr>
                      <a:r>
                        <a:rPr sz="1100" b="0" spc="10" dirty="0">
                          <a:latin typeface="Arial"/>
                          <a:cs typeface="Arial"/>
                        </a:rPr>
                        <a:t>Mica</a:t>
                      </a:r>
                      <a:endParaRPr sz="1100" b="0" dirty="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20" dirty="0">
                          <a:latin typeface="Arial"/>
                          <a:cs typeface="Arial"/>
                        </a:rPr>
                        <a:t>200-700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3"/>
                  </a:ext>
                </a:extLst>
              </a:tr>
              <a:tr h="164455">
                <a:tc>
                  <a:txBody>
                    <a:bodyPr/>
                    <a:lstStyle/>
                    <a:p>
                      <a:pPr marL="360000">
                        <a:lnSpc>
                          <a:spcPct val="100000"/>
                        </a:lnSpc>
                        <a:spcBef>
                          <a:spcPts val="20"/>
                        </a:spcBef>
                      </a:pPr>
                      <a:r>
                        <a:rPr sz="1100" b="0" spc="10" dirty="0">
                          <a:latin typeface="Arial"/>
                          <a:cs typeface="Arial"/>
                        </a:rPr>
                        <a:t>Oiled</a:t>
                      </a:r>
                      <a:r>
                        <a:rPr sz="1100" b="0" spc="5" dirty="0">
                          <a:latin typeface="Arial"/>
                          <a:cs typeface="Arial"/>
                        </a:rPr>
                        <a:t> </a:t>
                      </a:r>
                      <a:r>
                        <a:rPr sz="1100" b="0" spc="10" dirty="0">
                          <a:latin typeface="Arial"/>
                          <a:cs typeface="Arial"/>
                        </a:rPr>
                        <a:t>paper</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0"/>
                        </a:spcBef>
                      </a:pPr>
                      <a:r>
                        <a:rPr sz="1100" b="0" spc="10" dirty="0">
                          <a:latin typeface="Arial"/>
                          <a:cs typeface="Arial"/>
                        </a:rPr>
                        <a:t>1800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4"/>
                  </a:ext>
                </a:extLst>
              </a:tr>
              <a:tr h="164455">
                <a:tc>
                  <a:txBody>
                    <a:bodyPr/>
                    <a:lstStyle/>
                    <a:p>
                      <a:pPr marL="360000">
                        <a:lnSpc>
                          <a:spcPct val="100000"/>
                        </a:lnSpc>
                        <a:spcBef>
                          <a:spcPts val="20"/>
                        </a:spcBef>
                      </a:pPr>
                      <a:r>
                        <a:rPr sz="1100" b="0" spc="10" dirty="0">
                          <a:latin typeface="Arial"/>
                          <a:cs typeface="Arial"/>
                        </a:rPr>
                        <a:t>Polymers</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0"/>
                        </a:spcBef>
                      </a:pPr>
                      <a:r>
                        <a:rPr sz="1100" b="0" spc="25" dirty="0">
                          <a:latin typeface="Arial"/>
                          <a:cs typeface="Arial"/>
                        </a:rPr>
                        <a:t>50-900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5"/>
                  </a:ext>
                </a:extLst>
              </a:tr>
              <a:tr h="164455">
                <a:tc>
                  <a:txBody>
                    <a:bodyPr/>
                    <a:lstStyle/>
                    <a:p>
                      <a:pPr marL="360000">
                        <a:lnSpc>
                          <a:spcPct val="100000"/>
                        </a:lnSpc>
                        <a:spcBef>
                          <a:spcPts val="25"/>
                        </a:spcBef>
                      </a:pPr>
                      <a:r>
                        <a:rPr sz="1100" b="0" spc="40" dirty="0">
                          <a:latin typeface="Arial"/>
                          <a:cs typeface="Arial"/>
                        </a:rPr>
                        <a:t>Al</a:t>
                      </a:r>
                      <a:r>
                        <a:rPr sz="1100" b="0" spc="60" baseline="-17361" dirty="0">
                          <a:latin typeface="Arial"/>
                          <a:cs typeface="Arial"/>
                        </a:rPr>
                        <a:t>2</a:t>
                      </a:r>
                      <a:r>
                        <a:rPr sz="1100" b="0" spc="40" dirty="0">
                          <a:latin typeface="Arial"/>
                          <a:cs typeface="Arial"/>
                        </a:rPr>
                        <a:t>O</a:t>
                      </a:r>
                      <a:r>
                        <a:rPr sz="1100" b="0" spc="60" baseline="-17361" dirty="0">
                          <a:latin typeface="Arial"/>
                          <a:cs typeface="Arial"/>
                        </a:rPr>
                        <a:t>3 </a:t>
                      </a:r>
                      <a:r>
                        <a:rPr sz="1100" b="0" spc="5" dirty="0">
                          <a:latin typeface="Arial"/>
                          <a:cs typeface="Arial"/>
                        </a:rPr>
                        <a:t>film </a:t>
                      </a:r>
                      <a:r>
                        <a:rPr sz="1100" b="0" spc="10" dirty="0">
                          <a:latin typeface="Arial"/>
                          <a:cs typeface="Arial"/>
                        </a:rPr>
                        <a:t>(100</a:t>
                      </a:r>
                      <a:r>
                        <a:rPr sz="1100" b="0" spc="200" dirty="0">
                          <a:latin typeface="Arial"/>
                          <a:cs typeface="Arial"/>
                        </a:rPr>
                        <a:t> </a:t>
                      </a:r>
                      <a:r>
                        <a:rPr sz="1100" b="0" spc="10" dirty="0">
                          <a:latin typeface="Arial"/>
                          <a:cs typeface="Arial"/>
                        </a:rPr>
                        <a:t>nm)</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10" dirty="0">
                          <a:latin typeface="Arial"/>
                          <a:cs typeface="Arial"/>
                        </a:rPr>
                        <a:t>16,000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6"/>
                  </a:ext>
                </a:extLst>
              </a:tr>
              <a:tr h="164455">
                <a:tc>
                  <a:txBody>
                    <a:bodyPr/>
                    <a:lstStyle/>
                    <a:p>
                      <a:pPr marL="360000">
                        <a:lnSpc>
                          <a:spcPct val="100000"/>
                        </a:lnSpc>
                        <a:spcBef>
                          <a:spcPts val="25"/>
                        </a:spcBef>
                      </a:pPr>
                      <a:r>
                        <a:rPr sz="1100" b="0" spc="40" dirty="0">
                          <a:latin typeface="Arial"/>
                          <a:cs typeface="Arial"/>
                        </a:rPr>
                        <a:t>Al</a:t>
                      </a:r>
                      <a:r>
                        <a:rPr sz="1100" b="0" spc="60" baseline="-17361" dirty="0">
                          <a:latin typeface="Arial"/>
                          <a:cs typeface="Arial"/>
                        </a:rPr>
                        <a:t>2</a:t>
                      </a:r>
                      <a:r>
                        <a:rPr sz="1100" b="0" spc="40" dirty="0">
                          <a:latin typeface="Arial"/>
                          <a:cs typeface="Arial"/>
                        </a:rPr>
                        <a:t>O</a:t>
                      </a:r>
                      <a:r>
                        <a:rPr sz="1100" b="0" spc="60" baseline="-17361" dirty="0">
                          <a:latin typeface="Arial"/>
                          <a:cs typeface="Arial"/>
                        </a:rPr>
                        <a:t>3</a:t>
                      </a:r>
                      <a:r>
                        <a:rPr sz="1100" b="0" spc="30" baseline="-17361" dirty="0">
                          <a:latin typeface="Arial"/>
                          <a:cs typeface="Arial"/>
                        </a:rPr>
                        <a:t> </a:t>
                      </a:r>
                      <a:r>
                        <a:rPr sz="1100" b="0" spc="10" dirty="0">
                          <a:latin typeface="Arial"/>
                          <a:cs typeface="Arial"/>
                        </a:rPr>
                        <a:t>ceramic</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20" dirty="0">
                          <a:latin typeface="Arial"/>
                          <a:cs typeface="Arial"/>
                        </a:rPr>
                        <a:t>200-300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7"/>
                  </a:ext>
                </a:extLst>
              </a:tr>
              <a:tr h="164455">
                <a:tc>
                  <a:txBody>
                    <a:bodyPr/>
                    <a:lstStyle/>
                    <a:p>
                      <a:pPr marL="360000">
                        <a:lnSpc>
                          <a:spcPct val="100000"/>
                        </a:lnSpc>
                        <a:spcBef>
                          <a:spcPts val="25"/>
                        </a:spcBef>
                      </a:pPr>
                      <a:r>
                        <a:rPr sz="1100" b="0" spc="15" dirty="0">
                          <a:latin typeface="Arial"/>
                          <a:cs typeface="Arial"/>
                        </a:rPr>
                        <a:t>BaTiO</a:t>
                      </a:r>
                      <a:r>
                        <a:rPr sz="1100" b="0" spc="22" baseline="-17361" dirty="0">
                          <a:latin typeface="Arial"/>
                          <a:cs typeface="Arial"/>
                        </a:rPr>
                        <a:t>3 </a:t>
                      </a:r>
                      <a:r>
                        <a:rPr sz="1100" b="0" spc="10" dirty="0">
                          <a:latin typeface="Arial"/>
                          <a:cs typeface="Arial"/>
                        </a:rPr>
                        <a:t>(bulk single</a:t>
                      </a:r>
                      <a:r>
                        <a:rPr sz="1100" b="0" spc="100" dirty="0">
                          <a:latin typeface="Arial"/>
                          <a:cs typeface="Arial"/>
                        </a:rPr>
                        <a:t> </a:t>
                      </a:r>
                      <a:r>
                        <a:rPr sz="1100" b="0" spc="10" dirty="0">
                          <a:latin typeface="Arial"/>
                          <a:cs typeface="Arial"/>
                        </a:rPr>
                        <a:t>crystal)</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10" dirty="0">
                          <a:latin typeface="Arial"/>
                          <a:cs typeface="Arial"/>
                        </a:rPr>
                        <a:t>300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8"/>
                  </a:ext>
                </a:extLst>
              </a:tr>
              <a:tr h="164455">
                <a:tc>
                  <a:txBody>
                    <a:bodyPr/>
                    <a:lstStyle/>
                    <a:p>
                      <a:pPr marL="360000">
                        <a:lnSpc>
                          <a:spcPct val="100000"/>
                        </a:lnSpc>
                        <a:spcBef>
                          <a:spcPts val="25"/>
                        </a:spcBef>
                      </a:pPr>
                      <a:r>
                        <a:rPr sz="1100" b="0" spc="10" dirty="0">
                          <a:latin typeface="Arial"/>
                          <a:cs typeface="Arial"/>
                        </a:rPr>
                        <a:t>BaTiO</a:t>
                      </a:r>
                      <a:r>
                        <a:rPr sz="1100" b="0" spc="15" baseline="-17361" dirty="0">
                          <a:latin typeface="Arial"/>
                          <a:cs typeface="Arial"/>
                        </a:rPr>
                        <a:t>3</a:t>
                      </a:r>
                      <a:r>
                        <a:rPr sz="1100" b="0" spc="10" dirty="0">
                          <a:latin typeface="Arial"/>
                          <a:cs typeface="Arial"/>
                        </a:rPr>
                        <a:t>(Polycrystalline</a:t>
                      </a:r>
                      <a:r>
                        <a:rPr sz="1100" b="0" spc="90" dirty="0">
                          <a:latin typeface="Arial"/>
                          <a:cs typeface="Arial"/>
                        </a:rPr>
                        <a:t> </a:t>
                      </a:r>
                      <a:r>
                        <a:rPr sz="1100" b="0" spc="10" dirty="0">
                          <a:latin typeface="Arial"/>
                          <a:cs typeface="Arial"/>
                        </a:rPr>
                        <a:t>ceramic)</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10" dirty="0">
                          <a:latin typeface="Arial"/>
                          <a:cs typeface="Arial"/>
                        </a:rPr>
                        <a:t>120</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09"/>
                  </a:ext>
                </a:extLst>
              </a:tr>
              <a:tr h="164455">
                <a:tc>
                  <a:txBody>
                    <a:bodyPr/>
                    <a:lstStyle/>
                    <a:p>
                      <a:pPr marL="360000">
                        <a:lnSpc>
                          <a:spcPct val="100000"/>
                        </a:lnSpc>
                        <a:spcBef>
                          <a:spcPts val="25"/>
                        </a:spcBef>
                      </a:pPr>
                      <a:r>
                        <a:rPr sz="1100" b="0" spc="20" dirty="0">
                          <a:latin typeface="Arial"/>
                          <a:cs typeface="Arial"/>
                        </a:rPr>
                        <a:t>SiO</a:t>
                      </a:r>
                      <a:r>
                        <a:rPr sz="1100" b="0" spc="30" baseline="-17361" dirty="0">
                          <a:latin typeface="Arial"/>
                          <a:cs typeface="Arial"/>
                        </a:rPr>
                        <a:t>2 </a:t>
                      </a:r>
                      <a:r>
                        <a:rPr sz="1100" b="0" spc="5" dirty="0">
                          <a:latin typeface="Arial"/>
                          <a:cs typeface="Arial"/>
                        </a:rPr>
                        <a:t>(in </a:t>
                      </a:r>
                      <a:r>
                        <a:rPr sz="1100" b="0" spc="10" dirty="0">
                          <a:latin typeface="Arial"/>
                          <a:cs typeface="Arial"/>
                        </a:rPr>
                        <a:t>Integrated</a:t>
                      </a:r>
                      <a:r>
                        <a:rPr sz="1100" b="0" spc="170" dirty="0">
                          <a:latin typeface="Arial"/>
                          <a:cs typeface="Arial"/>
                        </a:rPr>
                        <a:t> </a:t>
                      </a:r>
                      <a:r>
                        <a:rPr sz="1100" b="0" spc="5" dirty="0">
                          <a:latin typeface="Arial"/>
                          <a:cs typeface="Arial"/>
                        </a:rPr>
                        <a:t>circuits)</a:t>
                      </a:r>
                      <a:endParaRPr sz="1100" b="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tc>
                  <a:txBody>
                    <a:bodyPr/>
                    <a:lstStyle/>
                    <a:p>
                      <a:pPr marL="360000">
                        <a:lnSpc>
                          <a:spcPct val="100000"/>
                        </a:lnSpc>
                        <a:spcBef>
                          <a:spcPts val="25"/>
                        </a:spcBef>
                      </a:pPr>
                      <a:r>
                        <a:rPr sz="1100" b="0" spc="10" dirty="0">
                          <a:latin typeface="Arial"/>
                          <a:cs typeface="Arial"/>
                        </a:rPr>
                        <a:t>&gt;</a:t>
                      </a:r>
                      <a:r>
                        <a:rPr sz="1100" b="0" spc="-15" dirty="0">
                          <a:latin typeface="Arial"/>
                          <a:cs typeface="Arial"/>
                        </a:rPr>
                        <a:t> </a:t>
                      </a:r>
                      <a:r>
                        <a:rPr sz="1100" b="0" spc="10" dirty="0">
                          <a:latin typeface="Arial"/>
                          <a:cs typeface="Arial"/>
                        </a:rPr>
                        <a:t>10,000</a:t>
                      </a:r>
                      <a:endParaRPr sz="1100" b="0" dirty="0">
                        <a:latin typeface="Arial"/>
                        <a:cs typeface="Arial"/>
                      </a:endParaRPr>
                    </a:p>
                  </a:txBody>
                  <a:tcPr marL="0" marR="0" marT="0" marB="0" anchor="ctr">
                    <a:lnL w="19050">
                      <a:solidFill>
                        <a:srgbClr val="990000"/>
                      </a:solidFill>
                      <a:prstDash val="solid"/>
                    </a:lnL>
                    <a:lnR w="19050">
                      <a:solidFill>
                        <a:srgbClr val="990000"/>
                      </a:solidFill>
                      <a:prstDash val="solid"/>
                    </a:lnR>
                    <a:lnT w="19050">
                      <a:solidFill>
                        <a:srgbClr val="990000"/>
                      </a:solidFill>
                      <a:prstDash val="solid"/>
                    </a:lnT>
                    <a:lnB w="19050">
                      <a:solidFill>
                        <a:srgbClr val="990000"/>
                      </a:solidFill>
                      <a:prstDash val="solid"/>
                    </a:lnB>
                    <a:solidFill>
                      <a:srgbClr val="FFFFCC"/>
                    </a:solidFill>
                  </a:tcPr>
                </a:tc>
                <a:extLst>
                  <a:ext uri="{0D108BD9-81ED-4DB2-BD59-A6C34878D82A}">
                    <a16:rowId xmlns:a16="http://schemas.microsoft.com/office/drawing/2014/main" val="10010"/>
                  </a:ext>
                </a:extLst>
              </a:tr>
            </a:tbl>
          </a:graphicData>
        </a:graphic>
      </p:graphicFrame>
      <p:sp>
        <p:nvSpPr>
          <p:cNvPr id="3" name="슬라이드 번호 개체 틀 2"/>
          <p:cNvSpPr>
            <a:spLocks noGrp="1"/>
          </p:cNvSpPr>
          <p:nvPr>
            <p:ph type="sldNum" sz="quarter" idx="12"/>
          </p:nvPr>
        </p:nvSpPr>
        <p:spPr/>
        <p:txBody>
          <a:bodyPr/>
          <a:lstStyle/>
          <a:p>
            <a:fld id="{B6030C2A-4213-4771-8792-D783EF3BA6B4}" type="slidenum">
              <a:rPr lang="ko-KR" altLang="en-US" smtClean="0"/>
              <a:pPr/>
              <a:t>125</a:t>
            </a:fld>
            <a:endParaRPr lang="ko-KR" altLang="en-US"/>
          </a:p>
        </p:txBody>
      </p:sp>
    </p:spTree>
    <p:extLst>
      <p:ext uri="{BB962C8B-B14F-4D97-AF65-F5344CB8AC3E}">
        <p14:creationId xmlns:p14="http://schemas.microsoft.com/office/powerpoint/2010/main" val="11418640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3669594" cy="523220"/>
          </a:xfrm>
          <a:prstGeom prst="rect">
            <a:avLst/>
          </a:prstGeom>
        </p:spPr>
        <p:txBody>
          <a:bodyPr wrap="none">
            <a:spAutoFit/>
          </a:bodyPr>
          <a:lstStyle/>
          <a:p>
            <a:r>
              <a:rPr lang="en-US" altLang="ko-KR" sz="2800" b="1" dirty="0"/>
              <a:t>Breakdown mechanism</a:t>
            </a:r>
          </a:p>
        </p:txBody>
      </p:sp>
      <p:sp>
        <p:nvSpPr>
          <p:cNvPr id="2" name="직사각형 1"/>
          <p:cNvSpPr/>
          <p:nvPr/>
        </p:nvSpPr>
        <p:spPr>
          <a:xfrm>
            <a:off x="203978" y="1361061"/>
            <a:ext cx="8940022" cy="3870098"/>
          </a:xfrm>
          <a:prstGeom prst="rect">
            <a:avLst/>
          </a:prstGeom>
        </p:spPr>
        <p:txBody>
          <a:bodyPr wrap="square">
            <a:spAutoFit/>
          </a:bodyPr>
          <a:lstStyle/>
          <a:p>
            <a:pPr marL="360000" marR="5080" indent="-360000" latinLnBrk="0">
              <a:lnSpc>
                <a:spcPts val="3100"/>
              </a:lnSpc>
              <a:spcBef>
                <a:spcPts val="1200"/>
              </a:spcBef>
              <a:buFont typeface="Arial" panose="020B0604020202020204" pitchFamily="34" charset="0"/>
              <a:buChar char="•"/>
            </a:pPr>
            <a:r>
              <a:rPr lang="en-US" altLang="ko-KR" sz="2400" spc="10" dirty="0">
                <a:solidFill>
                  <a:srgbClr val="C00000"/>
                </a:solidFill>
                <a:cs typeface="Arial"/>
              </a:rPr>
              <a:t>heat dissipation </a:t>
            </a:r>
            <a:r>
              <a:rPr lang="en-US" altLang="ko-KR" sz="2400" spc="5" dirty="0">
                <a:solidFill>
                  <a:srgbClr val="C00000"/>
                </a:solidFill>
                <a:cs typeface="Arial"/>
              </a:rPr>
              <a:t>in </a:t>
            </a:r>
            <a:r>
              <a:rPr lang="en-US" altLang="ko-KR" sz="2400" spc="10" dirty="0">
                <a:solidFill>
                  <a:srgbClr val="C00000"/>
                </a:solidFill>
                <a:cs typeface="Arial"/>
              </a:rPr>
              <a:t>the sample due to current flowing through defective parts of the sample further increase the ionic defect concentration, leading to  subsequent increase </a:t>
            </a:r>
            <a:r>
              <a:rPr lang="en-US" altLang="ko-KR" sz="2400" spc="5" dirty="0">
                <a:solidFill>
                  <a:srgbClr val="C00000"/>
                </a:solidFill>
                <a:cs typeface="Arial"/>
              </a:rPr>
              <a:t>in </a:t>
            </a:r>
            <a:r>
              <a:rPr lang="en-US" altLang="ko-KR" sz="2400" spc="10" dirty="0">
                <a:solidFill>
                  <a:srgbClr val="C00000"/>
                </a:solidFill>
                <a:cs typeface="Arial"/>
              </a:rPr>
              <a:t>the conductivity and then </a:t>
            </a:r>
            <a:r>
              <a:rPr lang="en-US" altLang="ko-KR" sz="2400" spc="5" dirty="0">
                <a:solidFill>
                  <a:srgbClr val="C00000"/>
                </a:solidFill>
                <a:cs typeface="Arial"/>
              </a:rPr>
              <a:t>failure</a:t>
            </a:r>
            <a:endParaRPr lang="en-US" altLang="ko-KR" sz="2400" dirty="0">
              <a:cs typeface="Arial"/>
            </a:endParaRPr>
          </a:p>
          <a:p>
            <a:pPr marL="360000" marR="2030095" indent="-360000" latinLnBrk="0">
              <a:lnSpc>
                <a:spcPts val="3100"/>
              </a:lnSpc>
              <a:spcBef>
                <a:spcPts val="1200"/>
              </a:spcBef>
              <a:buFont typeface="Arial" panose="020B0604020202020204" pitchFamily="34" charset="0"/>
              <a:buChar char="•"/>
            </a:pPr>
            <a:r>
              <a:rPr lang="en-US" altLang="ko-KR" sz="2400" spc="5" dirty="0">
                <a:cs typeface="Arial"/>
              </a:rPr>
              <a:t>It is </a:t>
            </a:r>
            <a:r>
              <a:rPr lang="en-US" altLang="ko-KR" sz="2400" spc="10" dirty="0">
                <a:cs typeface="Arial"/>
              </a:rPr>
              <a:t>a very </a:t>
            </a:r>
            <a:r>
              <a:rPr lang="en-US" altLang="ko-KR" sz="2400" spc="15" dirty="0">
                <a:cs typeface="Arial"/>
              </a:rPr>
              <a:t>common </a:t>
            </a:r>
            <a:r>
              <a:rPr lang="en-US" altLang="ko-KR" sz="2400" spc="5" dirty="0">
                <a:cs typeface="Arial"/>
              </a:rPr>
              <a:t>in </a:t>
            </a:r>
            <a:r>
              <a:rPr lang="en-US" altLang="ko-KR" sz="2400" spc="10" dirty="0">
                <a:cs typeface="Arial"/>
              </a:rPr>
              <a:t>most of the bulk materials</a:t>
            </a:r>
          </a:p>
          <a:p>
            <a:pPr marL="360000" indent="-360000" latinLnBrk="0">
              <a:lnSpc>
                <a:spcPts val="3100"/>
              </a:lnSpc>
              <a:spcBef>
                <a:spcPts val="1200"/>
              </a:spcBef>
              <a:buFont typeface="Arial" panose="020B0604020202020204" pitchFamily="34" charset="0"/>
              <a:buChar char="•"/>
            </a:pPr>
            <a:r>
              <a:rPr lang="en-US" altLang="ko-KR" sz="2400" spc="5" dirty="0">
                <a:cs typeface="Arial"/>
              </a:rPr>
              <a:t>It is </a:t>
            </a:r>
            <a:r>
              <a:rPr lang="en-US" altLang="ko-KR" sz="2400" spc="10" dirty="0">
                <a:cs typeface="Arial"/>
              </a:rPr>
              <a:t>observed between room temperature and 300°C</a:t>
            </a:r>
            <a:endParaRPr lang="en-US" altLang="ko-KR" sz="2400" dirty="0">
              <a:cs typeface="Arial"/>
            </a:endParaRPr>
          </a:p>
          <a:p>
            <a:pPr marL="360000" marR="122555" indent="-360000" latinLnBrk="0">
              <a:lnSpc>
                <a:spcPts val="3100"/>
              </a:lnSpc>
              <a:spcBef>
                <a:spcPts val="1200"/>
              </a:spcBef>
              <a:buFont typeface="Arial" panose="020B0604020202020204" pitchFamily="34" charset="0"/>
              <a:buChar char="•"/>
            </a:pPr>
            <a:r>
              <a:rPr lang="en-US" altLang="ko-KR" sz="2400" spc="10" dirty="0">
                <a:cs typeface="Arial"/>
              </a:rPr>
              <a:t>Rate of application of </a:t>
            </a:r>
            <a:r>
              <a:rPr lang="en-US" altLang="ko-KR" sz="2400" spc="5" dirty="0">
                <a:cs typeface="Arial"/>
              </a:rPr>
              <a:t>field is </a:t>
            </a:r>
            <a:r>
              <a:rPr lang="en-US" altLang="ko-KR" sz="2400" spc="10" dirty="0">
                <a:cs typeface="Arial"/>
              </a:rPr>
              <a:t>an important </a:t>
            </a:r>
            <a:r>
              <a:rPr lang="en-US" altLang="ko-KR" sz="2400" spc="195" dirty="0">
                <a:cs typeface="Arial"/>
              </a:rPr>
              <a:t> </a:t>
            </a:r>
            <a:r>
              <a:rPr lang="en-US" altLang="ko-KR" sz="2400" spc="10" dirty="0">
                <a:cs typeface="Arial"/>
              </a:rPr>
              <a:t>factor</a:t>
            </a:r>
          </a:p>
          <a:p>
            <a:pPr marL="360000" marR="122555" indent="-360000" latinLnBrk="0">
              <a:lnSpc>
                <a:spcPts val="3100"/>
              </a:lnSpc>
              <a:spcBef>
                <a:spcPts val="1200"/>
              </a:spcBef>
              <a:buFont typeface="Arial" panose="020B0604020202020204" pitchFamily="34" charset="0"/>
              <a:buChar char="•"/>
            </a:pPr>
            <a:r>
              <a:rPr lang="en-US" altLang="ko-KR" sz="2400" spc="10" dirty="0">
                <a:cs typeface="Arial"/>
              </a:rPr>
              <a:t>The shorter the pulse time </a:t>
            </a:r>
            <a:r>
              <a:rPr lang="en-US" altLang="ko-KR" sz="2400" spc="5" dirty="0">
                <a:cs typeface="Arial"/>
              </a:rPr>
              <a:t>is, </a:t>
            </a:r>
            <a:r>
              <a:rPr lang="en-US" altLang="ko-KR" sz="2400" spc="10" dirty="0">
                <a:cs typeface="Arial"/>
              </a:rPr>
              <a:t>the higher </a:t>
            </a:r>
            <a:r>
              <a:rPr lang="en-US" altLang="ko-KR" sz="2400" spc="5" dirty="0">
                <a:cs typeface="Arial"/>
              </a:rPr>
              <a:t>is </a:t>
            </a:r>
            <a:r>
              <a:rPr lang="en-US" altLang="ko-KR" sz="2400" spc="10" dirty="0">
                <a:cs typeface="Arial"/>
              </a:rPr>
              <a:t>the breakdown voltage</a:t>
            </a:r>
            <a:endParaRPr lang="en-US" altLang="ko-KR" sz="2400" dirty="0">
              <a:cs typeface="Arial"/>
            </a:endParaRPr>
          </a:p>
        </p:txBody>
      </p:sp>
      <p:sp>
        <p:nvSpPr>
          <p:cNvPr id="8" name="직사각형 7"/>
          <p:cNvSpPr/>
          <p:nvPr/>
        </p:nvSpPr>
        <p:spPr>
          <a:xfrm>
            <a:off x="101600" y="799863"/>
            <a:ext cx="3188693" cy="523220"/>
          </a:xfrm>
          <a:prstGeom prst="rect">
            <a:avLst/>
          </a:prstGeom>
        </p:spPr>
        <p:txBody>
          <a:bodyPr wrap="none">
            <a:spAutoFit/>
          </a:bodyPr>
          <a:lstStyle/>
          <a:p>
            <a:r>
              <a:rPr lang="en-US" altLang="ko-KR" sz="2800" b="1" dirty="0"/>
              <a:t>Thermal breakdown</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126</a:t>
            </a:fld>
            <a:endParaRPr lang="ko-KR" altLang="en-US"/>
          </a:p>
        </p:txBody>
      </p:sp>
    </p:spTree>
    <p:extLst>
      <p:ext uri="{BB962C8B-B14F-4D97-AF65-F5344CB8AC3E}">
        <p14:creationId xmlns:p14="http://schemas.microsoft.com/office/powerpoint/2010/main" val="14571677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540783"/>
            <a:ext cx="9144000" cy="1325563"/>
          </a:xfrm>
        </p:spPr>
        <p:txBody>
          <a:bodyPr>
            <a:normAutofit/>
          </a:bodyPr>
          <a:lstStyle/>
          <a:p>
            <a:pPr algn="ctr"/>
            <a:r>
              <a:rPr lang="en-US" altLang="ko-KR" sz="4800" dirty="0">
                <a:latin typeface="+mn-lt"/>
              </a:rPr>
              <a:t>Ferroelectric</a:t>
            </a:r>
            <a:endParaRPr lang="ko-KR" altLang="en-US" sz="4800" dirty="0">
              <a:latin typeface="+mn-lt"/>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127</a:t>
            </a:fld>
            <a:endParaRPr lang="ko-KR" altLang="en-US"/>
          </a:p>
        </p:txBody>
      </p:sp>
    </p:spTree>
    <p:extLst>
      <p:ext uri="{BB962C8B-B14F-4D97-AF65-F5344CB8AC3E}">
        <p14:creationId xmlns:p14="http://schemas.microsoft.com/office/powerpoint/2010/main" val="18951118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118161" cy="523220"/>
          </a:xfrm>
          <a:prstGeom prst="rect">
            <a:avLst/>
          </a:prstGeom>
        </p:spPr>
        <p:txBody>
          <a:bodyPr wrap="none">
            <a:spAutoFit/>
          </a:bodyPr>
          <a:lstStyle/>
          <a:p>
            <a:r>
              <a:rPr lang="en-US" altLang="ko-KR" sz="2800" b="1" dirty="0"/>
              <a:t>Nonlinear dielectric</a:t>
            </a:r>
          </a:p>
        </p:txBody>
      </p:sp>
      <p:sp>
        <p:nvSpPr>
          <p:cNvPr id="10" name="직사각형 9"/>
          <p:cNvSpPr/>
          <p:nvPr/>
        </p:nvSpPr>
        <p:spPr>
          <a:xfrm>
            <a:off x="355580" y="3884660"/>
            <a:ext cx="8201371" cy="2477601"/>
          </a:xfrm>
          <a:prstGeom prst="rect">
            <a:avLst/>
          </a:prstGeom>
        </p:spPr>
        <p:txBody>
          <a:bodyPr wrap="square">
            <a:spAutoFit/>
          </a:bodyPr>
          <a:lstStyle/>
          <a:p>
            <a:pPr marL="360000" marR="5080" indent="-360000">
              <a:spcBef>
                <a:spcPts val="600"/>
              </a:spcBef>
              <a:buFont typeface="Arial" panose="020B0604020202020204" pitchFamily="34" charset="0"/>
              <a:buChar char="•"/>
            </a:pPr>
            <a:r>
              <a:rPr lang="en-US" altLang="ko-KR" sz="2400" spc="10" dirty="0">
                <a:cs typeface="Arial"/>
              </a:rPr>
              <a:t>linear dielectrics: dielectric constant increases linearly with the  applied field </a:t>
            </a:r>
          </a:p>
          <a:p>
            <a:pPr marL="360000" marR="5080" indent="-360000">
              <a:spcBef>
                <a:spcPts val="600"/>
              </a:spcBef>
              <a:buFont typeface="Arial" panose="020B0604020202020204" pitchFamily="34" charset="0"/>
              <a:buChar char="•"/>
            </a:pPr>
            <a:r>
              <a:rPr lang="en-US" altLang="ko-KR" sz="2400" spc="10" dirty="0">
                <a:solidFill>
                  <a:srgbClr val="C00000"/>
                </a:solidFill>
                <a:cs typeface="Arial"/>
              </a:rPr>
              <a:t>nonlinear dielectrics</a:t>
            </a:r>
            <a:r>
              <a:rPr lang="en-US" altLang="ko-KR" sz="2400" spc="10" dirty="0">
                <a:cs typeface="Arial"/>
              </a:rPr>
              <a:t>: non-zero polarization in the absence of electric field and nonlinearity in the dielectric  constant</a:t>
            </a:r>
          </a:p>
          <a:p>
            <a:pPr marL="360000" marR="5080" indent="-360000">
              <a:spcBef>
                <a:spcPts val="600"/>
              </a:spcBef>
              <a:buFont typeface="Arial" panose="020B0604020202020204" pitchFamily="34" charset="0"/>
              <a:buChar char="•"/>
            </a:pPr>
            <a:r>
              <a:rPr lang="en-US" altLang="ko-KR" sz="2400" spc="10" dirty="0">
                <a:cs typeface="Arial"/>
              </a:rPr>
              <a:t>extraordinary special effects such  as</a:t>
            </a:r>
          </a:p>
          <a:p>
            <a:pPr marL="540000" marR="5080">
              <a:spcBef>
                <a:spcPts val="600"/>
              </a:spcBef>
            </a:pPr>
            <a:r>
              <a:rPr lang="en-US" altLang="ko-KR" sz="2000" spc="5" dirty="0">
                <a:solidFill>
                  <a:srgbClr val="C00000"/>
                </a:solidFill>
                <a:cs typeface="Arial"/>
                <a:sym typeface="Wingdings" panose="05000000000000000000" pitchFamily="2" charset="2"/>
              </a:rPr>
              <a:t>   </a:t>
            </a:r>
            <a:r>
              <a:rPr lang="en-US" altLang="ko-KR" sz="2000" spc="5" dirty="0">
                <a:solidFill>
                  <a:srgbClr val="C00000"/>
                </a:solidFill>
                <a:cs typeface="Arial"/>
              </a:rPr>
              <a:t>Ferroelectric, </a:t>
            </a:r>
            <a:r>
              <a:rPr lang="en-US" altLang="ko-KR" sz="2000" spc="10" dirty="0">
                <a:solidFill>
                  <a:srgbClr val="C00000"/>
                </a:solidFill>
                <a:cs typeface="Arial"/>
              </a:rPr>
              <a:t>Pyroelectric, Piezoelectric</a:t>
            </a:r>
            <a:endParaRPr lang="en-US" altLang="ko-KR" sz="2400" spc="10" dirty="0">
              <a:cs typeface="Arial"/>
            </a:endParaRPr>
          </a:p>
        </p:txBody>
      </p:sp>
      <p:grpSp>
        <p:nvGrpSpPr>
          <p:cNvPr id="3" name="그룹 2"/>
          <p:cNvGrpSpPr/>
          <p:nvPr/>
        </p:nvGrpSpPr>
        <p:grpSpPr>
          <a:xfrm>
            <a:off x="584180" y="1375231"/>
            <a:ext cx="4105179" cy="2053799"/>
            <a:chOff x="3086091" y="4803295"/>
            <a:chExt cx="3375359" cy="1688674"/>
          </a:xfrm>
        </p:grpSpPr>
        <p:pic>
          <p:nvPicPr>
            <p:cNvPr id="2" name="그림 1"/>
            <p:cNvPicPr>
              <a:picLocks noChangeAspect="1"/>
            </p:cNvPicPr>
            <p:nvPr/>
          </p:nvPicPr>
          <p:blipFill rotWithShape="1">
            <a:blip r:embed="rId3" cstate="print">
              <a:extLst>
                <a:ext uri="{28A0092B-C50C-407E-A947-70E740481C1C}">
                  <a14:useLocalDpi xmlns:a14="http://schemas.microsoft.com/office/drawing/2010/main" val="0"/>
                </a:ext>
              </a:extLst>
            </a:blip>
            <a:srcRect r="67793"/>
            <a:stretch/>
          </p:blipFill>
          <p:spPr>
            <a:xfrm>
              <a:off x="3086091" y="4803295"/>
              <a:ext cx="1509884" cy="1688674"/>
            </a:xfrm>
            <a:prstGeom prst="rect">
              <a:avLst/>
            </a:prstGeom>
          </p:spPr>
        </p:pic>
        <p:pic>
          <p:nvPicPr>
            <p:cNvPr id="7" name="그림 6"/>
            <p:cNvPicPr>
              <a:picLocks noChangeAspect="1"/>
            </p:cNvPicPr>
            <p:nvPr/>
          </p:nvPicPr>
          <p:blipFill rotWithShape="1">
            <a:blip r:embed="rId3" cstate="print">
              <a:extLst>
                <a:ext uri="{28A0092B-C50C-407E-A947-70E740481C1C}">
                  <a14:useLocalDpi xmlns:a14="http://schemas.microsoft.com/office/drawing/2010/main" val="0"/>
                </a:ext>
              </a:extLst>
            </a:blip>
            <a:srcRect l="66876"/>
            <a:stretch/>
          </p:blipFill>
          <p:spPr>
            <a:xfrm>
              <a:off x="4908550" y="4803295"/>
              <a:ext cx="1552900" cy="1688674"/>
            </a:xfrm>
            <a:prstGeom prst="rect">
              <a:avLst/>
            </a:prstGeom>
          </p:spPr>
        </p:pic>
      </p:grpSp>
      <p:sp>
        <p:nvSpPr>
          <p:cNvPr id="9" name="object 14"/>
          <p:cNvSpPr/>
          <p:nvPr/>
        </p:nvSpPr>
        <p:spPr>
          <a:xfrm>
            <a:off x="5480595" y="1128615"/>
            <a:ext cx="2495005" cy="2300415"/>
          </a:xfrm>
          <a:prstGeom prst="rect">
            <a:avLst/>
          </a:prstGeom>
          <a:blipFill>
            <a:blip r:embed="rId4" cstate="print"/>
            <a:srcRect/>
            <a:stretch>
              <a:fillRect l="-1799" r="1"/>
            </a:stretch>
          </a:blipFill>
        </p:spPr>
        <p:txBody>
          <a:bodyPr wrap="square" lIns="0" tIns="0" rIns="0" bIns="0" rtlCol="0"/>
          <a:lstStyle/>
          <a:p>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128</a:t>
            </a:fld>
            <a:endParaRPr lang="ko-KR" altLang="en-US"/>
          </a:p>
        </p:txBody>
      </p:sp>
    </p:spTree>
    <p:extLst>
      <p:ext uri="{BB962C8B-B14F-4D97-AF65-F5344CB8AC3E}">
        <p14:creationId xmlns:p14="http://schemas.microsoft.com/office/powerpoint/2010/main" val="1577855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3118161" cy="523220"/>
          </a:xfrm>
          <a:prstGeom prst="rect">
            <a:avLst/>
          </a:prstGeom>
        </p:spPr>
        <p:txBody>
          <a:bodyPr wrap="none">
            <a:spAutoFit/>
          </a:bodyPr>
          <a:lstStyle/>
          <a:p>
            <a:r>
              <a:rPr lang="en-US" altLang="ko-KR" sz="2800" b="1" dirty="0"/>
              <a:t>Nonlinear dielectric</a:t>
            </a:r>
          </a:p>
        </p:txBody>
      </p:sp>
      <p:grpSp>
        <p:nvGrpSpPr>
          <p:cNvPr id="10" name="그룹 9"/>
          <p:cNvGrpSpPr/>
          <p:nvPr/>
        </p:nvGrpSpPr>
        <p:grpSpPr>
          <a:xfrm>
            <a:off x="1272705" y="947541"/>
            <a:ext cx="6120636" cy="5726990"/>
            <a:chOff x="1488605" y="764979"/>
            <a:chExt cx="6120636" cy="5726990"/>
          </a:xfrm>
        </p:grpSpPr>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l="28262"/>
            <a:stretch/>
          </p:blipFill>
          <p:spPr>
            <a:xfrm>
              <a:off x="1488605" y="764979"/>
              <a:ext cx="6120636" cy="5434890"/>
            </a:xfrm>
            <a:prstGeom prst="rect">
              <a:avLst/>
            </a:prstGeom>
          </p:spPr>
        </p:pic>
        <p:sp>
          <p:nvSpPr>
            <p:cNvPr id="9" name="직사각형 8"/>
            <p:cNvSpPr/>
            <p:nvPr/>
          </p:nvSpPr>
          <p:spPr>
            <a:xfrm>
              <a:off x="4665807" y="6184192"/>
              <a:ext cx="2943434" cy="307777"/>
            </a:xfrm>
            <a:prstGeom prst="rect">
              <a:avLst/>
            </a:prstGeom>
          </p:spPr>
          <p:txBody>
            <a:bodyPr wrap="none">
              <a:spAutoFit/>
            </a:bodyPr>
            <a:lstStyle/>
            <a:p>
              <a:r>
                <a:rPr lang="en-US" altLang="ko-KR" sz="1400" dirty="0"/>
                <a:t>J. Mater. Chem. C, 2013, 1, 2618-2638</a:t>
              </a:r>
              <a:endParaRPr lang="ko-KR" altLang="en-US" sz="1400" dirty="0"/>
            </a:p>
          </p:txBody>
        </p:sp>
      </p:gr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129</a:t>
            </a:fld>
            <a:endParaRPr lang="ko-KR" altLang="en-US"/>
          </a:p>
        </p:txBody>
      </p:sp>
    </p:spTree>
    <p:extLst>
      <p:ext uri="{BB962C8B-B14F-4D97-AF65-F5344CB8AC3E}">
        <p14:creationId xmlns:p14="http://schemas.microsoft.com/office/powerpoint/2010/main" val="3002814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000126"/>
            <a:ext cx="9144000" cy="1325563"/>
          </a:xfrm>
        </p:spPr>
        <p:txBody>
          <a:bodyPr/>
          <a:lstStyle/>
          <a:p>
            <a:pPr algn="ctr"/>
            <a:r>
              <a:rPr lang="ko-KR" altLang="en-US" dirty="0"/>
              <a:t>세라믹스 개요</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13</a:t>
            </a:fld>
            <a:endParaRPr lang="ko-KR" altLang="en-US"/>
          </a:p>
        </p:txBody>
      </p:sp>
    </p:spTree>
    <p:extLst>
      <p:ext uri="{BB962C8B-B14F-4D97-AF65-F5344CB8AC3E}">
        <p14:creationId xmlns:p14="http://schemas.microsoft.com/office/powerpoint/2010/main" val="22281202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6758132" cy="1384995"/>
          </a:xfrm>
          <a:prstGeom prst="rect">
            <a:avLst/>
          </a:prstGeom>
        </p:spPr>
        <p:txBody>
          <a:bodyPr wrap="none">
            <a:spAutoFit/>
          </a:bodyPr>
          <a:lstStyle/>
          <a:p>
            <a:r>
              <a:rPr lang="en-US" altLang="ko-KR" sz="2800" b="1" dirty="0"/>
              <a:t>Permanent Dipole Moment and Polarization</a:t>
            </a:r>
          </a:p>
          <a:p>
            <a:endParaRPr lang="en-US" altLang="ko-KR" sz="2800" b="1" dirty="0"/>
          </a:p>
          <a:p>
            <a:endParaRPr lang="en-US" altLang="ko-KR" sz="2800" b="1" dirty="0"/>
          </a:p>
        </p:txBody>
      </p:sp>
      <p:sp>
        <p:nvSpPr>
          <p:cNvPr id="9" name="object 37"/>
          <p:cNvSpPr/>
          <p:nvPr/>
        </p:nvSpPr>
        <p:spPr>
          <a:xfrm>
            <a:off x="697865" y="4323811"/>
            <a:ext cx="4889941" cy="2350720"/>
          </a:xfrm>
          <a:prstGeom prst="rect">
            <a:avLst/>
          </a:prstGeom>
          <a:blipFill>
            <a:blip r:embed="rId3" cstate="print"/>
            <a:stretch>
              <a:fillRect/>
            </a:stretch>
          </a:blipFill>
        </p:spPr>
        <p:txBody>
          <a:bodyPr wrap="square" lIns="0" tIns="0" rIns="0" bIns="0" rtlCol="0"/>
          <a:lstStyle/>
          <a:p>
            <a:endParaRPr/>
          </a:p>
        </p:txBody>
      </p:sp>
      <p:sp>
        <p:nvSpPr>
          <p:cNvPr id="11" name="object 7"/>
          <p:cNvSpPr/>
          <p:nvPr/>
        </p:nvSpPr>
        <p:spPr>
          <a:xfrm>
            <a:off x="5854700" y="4323811"/>
            <a:ext cx="2381250" cy="2365387"/>
          </a:xfrm>
          <a:prstGeom prst="rect">
            <a:avLst/>
          </a:prstGeom>
          <a:blipFill>
            <a:blip r:embed="rId4" cstate="print"/>
            <a:stretch>
              <a:fillRect/>
            </a:stretch>
          </a:blipFill>
          <a:ln>
            <a:solidFill>
              <a:srgbClr val="FF0000"/>
            </a:solidFill>
          </a:ln>
        </p:spPr>
        <p:txBody>
          <a:bodyPr wrap="square" lIns="0" tIns="0" rIns="0" bIns="0" rtlCol="0"/>
          <a:lstStyle/>
          <a:p>
            <a:endParaRPr/>
          </a:p>
        </p:txBody>
      </p:sp>
      <p:sp>
        <p:nvSpPr>
          <p:cNvPr id="12" name="직사각형 11"/>
          <p:cNvSpPr/>
          <p:nvPr/>
        </p:nvSpPr>
        <p:spPr>
          <a:xfrm>
            <a:off x="5854700" y="3949518"/>
            <a:ext cx="3289300" cy="372090"/>
          </a:xfrm>
          <a:prstGeom prst="rect">
            <a:avLst/>
          </a:prstGeom>
        </p:spPr>
        <p:txBody>
          <a:bodyPr wrap="square">
            <a:spAutoFit/>
          </a:bodyPr>
          <a:lstStyle/>
          <a:p>
            <a:pPr marL="12700" marR="5080" latinLnBrk="0">
              <a:lnSpc>
                <a:spcPct val="101200"/>
              </a:lnSpc>
            </a:pPr>
            <a:r>
              <a:rPr lang="en-US" altLang="ko-KR" b="1" dirty="0">
                <a:solidFill>
                  <a:srgbClr val="990000"/>
                </a:solidFill>
                <a:cs typeface="Arial Black"/>
              </a:rPr>
              <a:t> ferroelectric hysteresis  loop</a:t>
            </a:r>
            <a:endParaRPr lang="en-US" altLang="ko-KR" dirty="0">
              <a:cs typeface="Arial Black"/>
            </a:endParaRPr>
          </a:p>
        </p:txBody>
      </p:sp>
      <p:sp>
        <p:nvSpPr>
          <p:cNvPr id="14" name="직사각형 13"/>
          <p:cNvSpPr/>
          <p:nvPr/>
        </p:nvSpPr>
        <p:spPr>
          <a:xfrm>
            <a:off x="101600" y="782261"/>
            <a:ext cx="8916872" cy="2993127"/>
          </a:xfrm>
          <a:prstGeom prst="rect">
            <a:avLst/>
          </a:prstGeom>
        </p:spPr>
        <p:txBody>
          <a:bodyPr wrap="square">
            <a:spAutoFit/>
          </a:bodyPr>
          <a:lstStyle/>
          <a:p>
            <a:pPr marL="360000" marR="5080" indent="-360000" latinLnBrk="0">
              <a:spcBef>
                <a:spcPts val="300"/>
              </a:spcBef>
              <a:buFont typeface="Arial" panose="020B0604020202020204" pitchFamily="34" charset="0"/>
              <a:buChar char="•"/>
            </a:pPr>
            <a:r>
              <a:rPr lang="en-US" altLang="ko-KR" sz="2200" spc="10" dirty="0">
                <a:solidFill>
                  <a:srgbClr val="C00000"/>
                </a:solidFill>
                <a:cs typeface="Arial"/>
              </a:rPr>
              <a:t>permanent dipole moment:</a:t>
            </a:r>
            <a:r>
              <a:rPr lang="en-US" altLang="ko-KR" sz="2200" spc="10" dirty="0">
                <a:cs typeface="Arial"/>
              </a:rPr>
              <a:t> vector sum of dipole moment  even in the absence of electric field. </a:t>
            </a:r>
          </a:p>
          <a:p>
            <a:pPr marL="360000" marR="5080" indent="-360000" latinLnBrk="0">
              <a:spcBef>
                <a:spcPts val="300"/>
              </a:spcBef>
              <a:buFont typeface="Arial" panose="020B0604020202020204" pitchFamily="34" charset="0"/>
              <a:buChar char="•"/>
            </a:pPr>
            <a:r>
              <a:rPr lang="en-US" altLang="ko-KR" sz="2200" spc="10" dirty="0">
                <a:solidFill>
                  <a:srgbClr val="C00000"/>
                </a:solidFill>
                <a:cs typeface="Arial"/>
              </a:rPr>
              <a:t>spontaneous polarization</a:t>
            </a:r>
            <a:r>
              <a:rPr lang="en-US" altLang="ko-KR" sz="2200" spc="10" dirty="0">
                <a:cs typeface="Arial"/>
              </a:rPr>
              <a:t>: the centers of positive  and negative charges in a crystal would never be the same.</a:t>
            </a:r>
          </a:p>
          <a:p>
            <a:pPr marL="360000" marR="5080" indent="-360000" latinLnBrk="0">
              <a:spcBef>
                <a:spcPts val="300"/>
              </a:spcBef>
              <a:buFont typeface="Arial" panose="020B0604020202020204" pitchFamily="34" charset="0"/>
              <a:buChar char="•"/>
            </a:pPr>
            <a:r>
              <a:rPr lang="en-US" altLang="ko-KR" sz="2200" spc="10" dirty="0">
                <a:cs typeface="Arial"/>
              </a:rPr>
              <a:t>perovskite structure of  </a:t>
            </a:r>
            <a:r>
              <a:rPr lang="en-US" altLang="ko-KR" sz="2200" spc="10" dirty="0">
                <a:solidFill>
                  <a:srgbClr val="C00000"/>
                </a:solidFill>
                <a:cs typeface="Arial"/>
              </a:rPr>
              <a:t>BaTiO</a:t>
            </a:r>
            <a:r>
              <a:rPr lang="en-US" altLang="ko-KR" sz="2200" spc="10" baseline="-25000" dirty="0">
                <a:solidFill>
                  <a:srgbClr val="C00000"/>
                </a:solidFill>
                <a:cs typeface="Arial"/>
              </a:rPr>
              <a:t>3</a:t>
            </a:r>
            <a:r>
              <a:rPr lang="en-US" altLang="ko-KR" sz="2200" spc="10" dirty="0">
                <a:cs typeface="Arial"/>
              </a:rPr>
              <a:t>:</a:t>
            </a:r>
          </a:p>
          <a:p>
            <a:pPr marL="900000" marR="5080" indent="-360000" latinLnBrk="0">
              <a:spcBef>
                <a:spcPts val="300"/>
              </a:spcBef>
              <a:buFont typeface="Arial" panose="020B0604020202020204" pitchFamily="34" charset="0"/>
              <a:buChar char="•"/>
            </a:pPr>
            <a:r>
              <a:rPr lang="en-US" altLang="ko-KR" sz="2200" spc="10" dirty="0">
                <a:cs typeface="Arial"/>
              </a:rPr>
              <a:t>cubic  structure  (A),  the  dipole  is  zero</a:t>
            </a:r>
          </a:p>
          <a:p>
            <a:pPr marL="900000" marR="5080" indent="-360000" latinLnBrk="0">
              <a:spcBef>
                <a:spcPts val="300"/>
              </a:spcBef>
              <a:buFont typeface="Arial" panose="020B0604020202020204" pitchFamily="34" charset="0"/>
              <a:buChar char="•"/>
            </a:pPr>
            <a:r>
              <a:rPr lang="en-US" altLang="ko-KR" sz="2200" spc="10" dirty="0">
                <a:cs typeface="Arial"/>
              </a:rPr>
              <a:t>tetragonal form (B), the dipole moment is finite. </a:t>
            </a:r>
          </a:p>
          <a:p>
            <a:pPr marL="900000" marR="5080" indent="-360000" latinLnBrk="0">
              <a:spcBef>
                <a:spcPts val="300"/>
              </a:spcBef>
              <a:buFont typeface="Arial" panose="020B0604020202020204" pitchFamily="34" charset="0"/>
              <a:buChar char="•"/>
            </a:pPr>
            <a:r>
              <a:rPr lang="en-US" altLang="ko-KR" sz="2200" spc="52" dirty="0">
                <a:cs typeface="Arial"/>
              </a:rPr>
              <a:t>Existence of remnant polarization (</a:t>
            </a:r>
            <a:r>
              <a:rPr lang="en-US" altLang="ko-KR" sz="2200" spc="30" dirty="0" err="1">
                <a:cs typeface="Arial"/>
              </a:rPr>
              <a:t>P</a:t>
            </a:r>
            <a:r>
              <a:rPr lang="en-US" altLang="ko-KR" sz="2200" spc="44" baseline="-13888" dirty="0" err="1">
                <a:cs typeface="Arial"/>
              </a:rPr>
              <a:t>r</a:t>
            </a:r>
            <a:r>
              <a:rPr lang="en-US" altLang="ko-KR" sz="2200" spc="44" baseline="-13888" dirty="0">
                <a:cs typeface="Arial"/>
              </a:rPr>
              <a:t>  </a:t>
            </a:r>
            <a:r>
              <a:rPr lang="en-US" altLang="ko-KR" sz="2200" spc="10" dirty="0">
                <a:cs typeface="Arial"/>
              </a:rPr>
              <a:t>or</a:t>
            </a:r>
            <a:r>
              <a:rPr lang="en-US" altLang="ko-KR" sz="2200" spc="20" dirty="0">
                <a:cs typeface="Arial"/>
              </a:rPr>
              <a:t> </a:t>
            </a:r>
            <a:r>
              <a:rPr lang="en-US" altLang="ko-KR" sz="2200" spc="35" dirty="0">
                <a:cs typeface="Arial"/>
              </a:rPr>
              <a:t>-</a:t>
            </a:r>
            <a:r>
              <a:rPr lang="en-US" altLang="ko-KR" sz="2200" spc="35" dirty="0" err="1">
                <a:cs typeface="Arial"/>
              </a:rPr>
              <a:t>P</a:t>
            </a:r>
            <a:r>
              <a:rPr lang="en-US" altLang="ko-KR" sz="2200" spc="52" baseline="-13888" dirty="0" err="1">
                <a:cs typeface="Arial"/>
              </a:rPr>
              <a:t>r</a:t>
            </a:r>
            <a:r>
              <a:rPr lang="en-US" altLang="ko-KR" sz="2200" spc="52" baseline="-13888" dirty="0">
                <a:cs typeface="Arial"/>
              </a:rPr>
              <a:t>: </a:t>
            </a:r>
            <a:r>
              <a:rPr lang="en-US" altLang="ko-KR" sz="2200" spc="52" dirty="0">
                <a:cs typeface="Arial"/>
              </a:rPr>
              <a:t>)</a:t>
            </a:r>
            <a:endParaRPr lang="en-US" altLang="ko-KR" sz="2200" spc="10" dirty="0">
              <a:cs typeface="Aria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130</a:t>
            </a:fld>
            <a:endParaRPr lang="ko-KR" altLang="en-US"/>
          </a:p>
        </p:txBody>
      </p:sp>
    </p:spTree>
    <p:extLst>
      <p:ext uri="{BB962C8B-B14F-4D97-AF65-F5344CB8AC3E}">
        <p14:creationId xmlns:p14="http://schemas.microsoft.com/office/powerpoint/2010/main" val="40040337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920916" cy="523220"/>
          </a:xfrm>
          <a:prstGeom prst="rect">
            <a:avLst/>
          </a:prstGeom>
        </p:spPr>
        <p:txBody>
          <a:bodyPr wrap="none">
            <a:spAutoFit/>
          </a:bodyPr>
          <a:lstStyle/>
          <a:p>
            <a:r>
              <a:rPr lang="en-US" altLang="ko-KR" sz="2800" b="1" dirty="0"/>
              <a:t>Principle of Ferroelectricity: Energetics</a:t>
            </a:r>
          </a:p>
        </p:txBody>
      </p:sp>
      <p:sp>
        <p:nvSpPr>
          <p:cNvPr id="15" name="object 37"/>
          <p:cNvSpPr/>
          <p:nvPr/>
        </p:nvSpPr>
        <p:spPr>
          <a:xfrm>
            <a:off x="1534318" y="1296522"/>
            <a:ext cx="5745163" cy="2944233"/>
          </a:xfrm>
          <a:prstGeom prst="rect">
            <a:avLst/>
          </a:prstGeom>
          <a:blipFill>
            <a:blip r:embed="rId3" cstate="print"/>
            <a:stretch>
              <a:fillRect/>
            </a:stretch>
          </a:blipFill>
        </p:spPr>
        <p:txBody>
          <a:bodyPr wrap="square" lIns="0" tIns="0" rIns="0" bIns="0" rtlCol="0"/>
          <a:lstStyle/>
          <a:p>
            <a:endParaRPr/>
          </a:p>
        </p:txBody>
      </p:sp>
      <p:sp>
        <p:nvSpPr>
          <p:cNvPr id="16" name="직사각형 15"/>
          <p:cNvSpPr/>
          <p:nvPr/>
        </p:nvSpPr>
        <p:spPr>
          <a:xfrm>
            <a:off x="101600" y="4544528"/>
            <a:ext cx="8470900" cy="2092881"/>
          </a:xfrm>
          <a:prstGeom prst="rect">
            <a:avLst/>
          </a:prstGeom>
        </p:spPr>
        <p:txBody>
          <a:bodyPr wrap="square">
            <a:spAutoFit/>
          </a:bodyPr>
          <a:lstStyle/>
          <a:p>
            <a:pPr marL="298450" marR="5080" indent="-285750" algn="just">
              <a:spcBef>
                <a:spcPts val="600"/>
              </a:spcBef>
              <a:buFont typeface="Arial" panose="020B0604020202020204" pitchFamily="34" charset="0"/>
              <a:buChar char="•"/>
            </a:pPr>
            <a:r>
              <a:rPr lang="en-US" altLang="ko-KR" sz="2000" spc="10" dirty="0">
                <a:cs typeface="Arial"/>
              </a:rPr>
              <a:t>There are two equilibrium positions (0 or 1) </a:t>
            </a:r>
            <a:r>
              <a:rPr lang="en-US" altLang="ko-KR" sz="2000" spc="5" dirty="0">
                <a:cs typeface="Arial"/>
              </a:rPr>
              <a:t>in </a:t>
            </a:r>
            <a:r>
              <a:rPr lang="en-US" altLang="ko-KR" sz="2000" spc="10" dirty="0">
                <a:cs typeface="Arial"/>
              </a:rPr>
              <a:t>which a </a:t>
            </a:r>
            <a:r>
              <a:rPr lang="en-US" altLang="ko-KR" sz="2000" spc="15" dirty="0">
                <a:cs typeface="Arial"/>
              </a:rPr>
              <a:t>B </a:t>
            </a:r>
            <a:r>
              <a:rPr lang="en-US" altLang="ko-KR" sz="2000" spc="10" dirty="0">
                <a:cs typeface="Arial"/>
              </a:rPr>
              <a:t>ion can stay</a:t>
            </a:r>
          </a:p>
          <a:p>
            <a:pPr marL="298450" marR="5080" indent="-285750" algn="just">
              <a:spcBef>
                <a:spcPts val="600"/>
              </a:spcBef>
              <a:buFont typeface="Arial" panose="020B0604020202020204" pitchFamily="34" charset="0"/>
              <a:buChar char="•"/>
            </a:pPr>
            <a:r>
              <a:rPr lang="en-US" altLang="ko-KR" sz="2000" spc="10" dirty="0">
                <a:cs typeface="Arial"/>
              </a:rPr>
              <a:t>To change from one state to another (0 </a:t>
            </a:r>
            <a:r>
              <a:rPr lang="en-US" altLang="ko-KR" sz="2000" spc="10" dirty="0">
                <a:cs typeface="Arial"/>
                <a:sym typeface="Wingdings" panose="05000000000000000000" pitchFamily="2" charset="2"/>
              </a:rPr>
              <a:t> 1 or 1 0)</a:t>
            </a:r>
            <a:r>
              <a:rPr lang="en-US" altLang="ko-KR" sz="2000" spc="10" dirty="0">
                <a:cs typeface="Arial"/>
              </a:rPr>
              <a:t>, energy must be provided to overcome an energy barrier </a:t>
            </a:r>
            <a:r>
              <a:rPr lang="en-US" altLang="ko-KR" sz="2000" spc="20" dirty="0">
                <a:cs typeface="Arial"/>
              </a:rPr>
              <a:t>ΔE</a:t>
            </a:r>
          </a:p>
          <a:p>
            <a:pPr marL="298450" marR="5080" indent="-285750" algn="just">
              <a:spcBef>
                <a:spcPts val="600"/>
              </a:spcBef>
              <a:buFont typeface="Arial" panose="020B0604020202020204" pitchFamily="34" charset="0"/>
              <a:buChar char="•"/>
            </a:pPr>
            <a:r>
              <a:rPr lang="en-US" altLang="ko-KR" sz="2000" spc="10" dirty="0">
                <a:cs typeface="Arial"/>
              </a:rPr>
              <a:t>However, </a:t>
            </a:r>
            <a:r>
              <a:rPr lang="en-US" altLang="ko-KR" sz="2000" spc="10" dirty="0">
                <a:solidFill>
                  <a:srgbClr val="C00000"/>
                </a:solidFill>
                <a:cs typeface="Arial"/>
              </a:rPr>
              <a:t>a coercive </a:t>
            </a:r>
            <a:r>
              <a:rPr lang="en-US" altLang="ko-KR" sz="2000" spc="5" dirty="0">
                <a:solidFill>
                  <a:srgbClr val="C00000"/>
                </a:solidFill>
                <a:cs typeface="Arial"/>
              </a:rPr>
              <a:t>field (</a:t>
            </a:r>
            <a:r>
              <a:rPr lang="ko-KR" altLang="en-US" sz="2000" spc="5" dirty="0" err="1">
                <a:solidFill>
                  <a:srgbClr val="C00000"/>
                </a:solidFill>
                <a:cs typeface="Arial"/>
              </a:rPr>
              <a:t>항전기장</a:t>
            </a:r>
            <a:r>
              <a:rPr lang="en-US" altLang="ko-KR" sz="2000" spc="5" dirty="0">
                <a:solidFill>
                  <a:srgbClr val="C00000"/>
                </a:solidFill>
                <a:cs typeface="Arial"/>
              </a:rPr>
              <a:t>)</a:t>
            </a:r>
            <a:r>
              <a:rPr lang="en-US" altLang="ko-KR" sz="2000" spc="5" dirty="0">
                <a:cs typeface="Arial"/>
              </a:rPr>
              <a:t>, </a:t>
            </a:r>
            <a:r>
              <a:rPr lang="en-US" altLang="ko-KR" sz="2000" spc="10" dirty="0">
                <a:cs typeface="Arial"/>
              </a:rPr>
              <a:t>which </a:t>
            </a:r>
            <a:r>
              <a:rPr lang="en-US" altLang="ko-KR" sz="2000" spc="5" dirty="0">
                <a:cs typeface="Arial"/>
              </a:rPr>
              <a:t>is </a:t>
            </a:r>
            <a:r>
              <a:rPr lang="en-US" altLang="ko-KR" sz="2000" spc="10" dirty="0">
                <a:cs typeface="Arial"/>
              </a:rPr>
              <a:t>the </a:t>
            </a:r>
            <a:r>
              <a:rPr lang="en-US" altLang="ko-KR" sz="2000" spc="5" dirty="0">
                <a:cs typeface="Arial"/>
              </a:rPr>
              <a:t>field </a:t>
            </a:r>
            <a:r>
              <a:rPr lang="en-US" altLang="ko-KR" sz="2000" spc="10" dirty="0">
                <a:cs typeface="Arial"/>
              </a:rPr>
              <a:t>required to bring the polarization back to zero, </a:t>
            </a:r>
            <a:r>
              <a:rPr lang="en-US" altLang="ko-KR" sz="2000" spc="5" dirty="0">
                <a:cs typeface="Arial"/>
              </a:rPr>
              <a:t>is </a:t>
            </a:r>
            <a:r>
              <a:rPr lang="en-US" altLang="ko-KR" sz="2000" spc="10" dirty="0">
                <a:cs typeface="Arial"/>
              </a:rPr>
              <a:t>needed when you switch to other direction of the  </a:t>
            </a:r>
            <a:r>
              <a:rPr lang="en-US" altLang="ko-KR" sz="2000" spc="5" dirty="0">
                <a:cs typeface="Arial"/>
              </a:rPr>
              <a:t>field</a:t>
            </a:r>
            <a:endParaRPr lang="en-US" altLang="ko-KR" sz="2000" dirty="0">
              <a:cs typeface="Arial"/>
            </a:endParaRPr>
          </a:p>
        </p:txBody>
      </p:sp>
      <p:sp>
        <p:nvSpPr>
          <p:cNvPr id="17" name="직사각형 16"/>
          <p:cNvSpPr/>
          <p:nvPr/>
        </p:nvSpPr>
        <p:spPr>
          <a:xfrm>
            <a:off x="2288008" y="2125124"/>
            <a:ext cx="2357184" cy="369332"/>
          </a:xfrm>
          <a:prstGeom prst="rect">
            <a:avLst/>
          </a:prstGeom>
        </p:spPr>
        <p:txBody>
          <a:bodyPr wrap="none">
            <a:spAutoFit/>
          </a:bodyPr>
          <a:lstStyle/>
          <a:p>
            <a:r>
              <a:rPr lang="en-US" altLang="ko-KR" spc="10" dirty="0">
                <a:cs typeface="Arial"/>
              </a:rPr>
              <a:t>a potential energy well</a:t>
            </a:r>
            <a:endParaRPr lang="ko-KR" altLang="en-US" dirty="0"/>
          </a:p>
        </p:txBody>
      </p:sp>
      <p:sp>
        <p:nvSpPr>
          <p:cNvPr id="18" name="직사각형 17"/>
          <p:cNvSpPr/>
          <p:nvPr/>
        </p:nvSpPr>
        <p:spPr>
          <a:xfrm>
            <a:off x="150376" y="903740"/>
            <a:ext cx="8801100" cy="372090"/>
          </a:xfrm>
          <a:prstGeom prst="rect">
            <a:avLst/>
          </a:prstGeom>
        </p:spPr>
        <p:txBody>
          <a:bodyPr wrap="square">
            <a:spAutoFit/>
          </a:bodyPr>
          <a:lstStyle/>
          <a:p>
            <a:pPr marL="288925" marR="492759">
              <a:lnSpc>
                <a:spcPct val="101200"/>
              </a:lnSpc>
            </a:pPr>
            <a:r>
              <a:rPr lang="en-US" altLang="ko-KR" b="1" dirty="0">
                <a:solidFill>
                  <a:srgbClr val="990000"/>
                </a:solidFill>
                <a:cs typeface="Arial Black"/>
              </a:rPr>
              <a:t>Potential energy well and crystal structure for an ABO</a:t>
            </a:r>
            <a:r>
              <a:rPr lang="en-US" altLang="ko-KR" b="1" baseline="-25000" dirty="0">
                <a:solidFill>
                  <a:srgbClr val="990000"/>
                </a:solidFill>
                <a:cs typeface="Arial Black"/>
              </a:rPr>
              <a:t>3</a:t>
            </a:r>
            <a:r>
              <a:rPr lang="en-US" altLang="ko-KR" b="1" dirty="0">
                <a:solidFill>
                  <a:srgbClr val="990000"/>
                </a:solidFill>
                <a:cs typeface="Arial Black"/>
              </a:rPr>
              <a:t>  structured</a:t>
            </a:r>
            <a:r>
              <a:rPr lang="en-US" altLang="ko-KR" b="1" spc="-15" dirty="0">
                <a:solidFill>
                  <a:srgbClr val="990000"/>
                </a:solidFill>
                <a:cs typeface="Arial Black"/>
              </a:rPr>
              <a:t> </a:t>
            </a:r>
            <a:r>
              <a:rPr lang="en-US" altLang="ko-KR" b="1" dirty="0">
                <a:solidFill>
                  <a:srgbClr val="990000"/>
                </a:solidFill>
                <a:cs typeface="Arial Black"/>
              </a:rPr>
              <a:t>ferroelectric</a:t>
            </a:r>
            <a:endParaRPr lang="en-US" altLang="ko-KR" dirty="0">
              <a:cs typeface="Arial Black"/>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131</a:t>
            </a:fld>
            <a:endParaRPr lang="ko-KR" altLang="en-US"/>
          </a:p>
        </p:txBody>
      </p:sp>
      <p:cxnSp>
        <p:nvCxnSpPr>
          <p:cNvPr id="4" name="직선 연결선 3">
            <a:extLst>
              <a:ext uri="{FF2B5EF4-FFF2-40B4-BE49-F238E27FC236}">
                <a16:creationId xmlns:a16="http://schemas.microsoft.com/office/drawing/2014/main" id="{69FAED29-16AA-4275-8E6F-2146A2865414}"/>
              </a:ext>
            </a:extLst>
          </p:cNvPr>
          <p:cNvCxnSpPr/>
          <p:nvPr/>
        </p:nvCxnSpPr>
        <p:spPr>
          <a:xfrm>
            <a:off x="2675467" y="3206044"/>
            <a:ext cx="778933"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8" name="그림 7">
            <a:extLst>
              <a:ext uri="{FF2B5EF4-FFF2-40B4-BE49-F238E27FC236}">
                <a16:creationId xmlns:a16="http://schemas.microsoft.com/office/drawing/2014/main" id="{DC63A4C2-4F23-4205-99ED-0854F3C421AF}"/>
              </a:ext>
            </a:extLst>
          </p:cNvPr>
          <p:cNvPicPr>
            <a:picLocks noChangeAspect="1"/>
          </p:cNvPicPr>
          <p:nvPr/>
        </p:nvPicPr>
        <p:blipFill>
          <a:blip r:embed="rId4"/>
          <a:stretch>
            <a:fillRect/>
          </a:stretch>
        </p:blipFill>
        <p:spPr>
          <a:xfrm>
            <a:off x="2032001" y="3136900"/>
            <a:ext cx="597838" cy="457200"/>
          </a:xfrm>
          <a:prstGeom prst="rect">
            <a:avLst/>
          </a:prstGeom>
          <a:ln>
            <a:solidFill>
              <a:srgbClr val="FF0000"/>
            </a:solidFill>
            <a:prstDash val="sysDash"/>
          </a:ln>
        </p:spPr>
      </p:pic>
      <p:sp>
        <p:nvSpPr>
          <p:cNvPr id="9" name="TextBox 8">
            <a:extLst>
              <a:ext uri="{FF2B5EF4-FFF2-40B4-BE49-F238E27FC236}">
                <a16:creationId xmlns:a16="http://schemas.microsoft.com/office/drawing/2014/main" id="{95ACCFD6-418C-49D9-AACE-DCA5C80173F7}"/>
              </a:ext>
            </a:extLst>
          </p:cNvPr>
          <p:cNvSpPr txBox="1"/>
          <p:nvPr/>
        </p:nvSpPr>
        <p:spPr>
          <a:xfrm>
            <a:off x="2570958" y="3626270"/>
            <a:ext cx="469900" cy="99593"/>
          </a:xfrm>
          <a:prstGeom prst="rect">
            <a:avLst/>
          </a:prstGeom>
          <a:solidFill>
            <a:schemeClr val="bg1"/>
          </a:solidFill>
        </p:spPr>
        <p:txBody>
          <a:bodyPr wrap="square" rtlCol="0">
            <a:noAutofit/>
          </a:bodyPr>
          <a:lstStyle/>
          <a:p>
            <a:endParaRPr lang="ko-KR" altLang="en-US" dirty="0"/>
          </a:p>
        </p:txBody>
      </p:sp>
      <p:cxnSp>
        <p:nvCxnSpPr>
          <p:cNvPr id="11" name="직선 연결선 10">
            <a:extLst>
              <a:ext uri="{FF2B5EF4-FFF2-40B4-BE49-F238E27FC236}">
                <a16:creationId xmlns:a16="http://schemas.microsoft.com/office/drawing/2014/main" id="{E13003F5-E878-4742-8B5B-D1D762C21104}"/>
              </a:ext>
            </a:extLst>
          </p:cNvPr>
          <p:cNvCxnSpPr>
            <a:cxnSpLocks/>
          </p:cNvCxnSpPr>
          <p:nvPr/>
        </p:nvCxnSpPr>
        <p:spPr>
          <a:xfrm>
            <a:off x="2669117" y="3502377"/>
            <a:ext cx="1032933"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6C644E0-825E-4012-926C-607E131DB51B}"/>
              </a:ext>
            </a:extLst>
          </p:cNvPr>
          <p:cNvSpPr txBox="1"/>
          <p:nvPr/>
        </p:nvSpPr>
        <p:spPr>
          <a:xfrm>
            <a:off x="2666736" y="3413008"/>
            <a:ext cx="674158" cy="45719"/>
          </a:xfrm>
          <a:prstGeom prst="rect">
            <a:avLst/>
          </a:prstGeom>
          <a:solidFill>
            <a:schemeClr val="bg1"/>
          </a:solidFill>
        </p:spPr>
        <p:txBody>
          <a:bodyPr wrap="square" rtlCol="0">
            <a:noAutofit/>
          </a:bodyPr>
          <a:lstStyle/>
          <a:p>
            <a:endParaRPr lang="ko-KR" altLang="en-US" dirty="0"/>
          </a:p>
        </p:txBody>
      </p:sp>
    </p:spTree>
    <p:extLst>
      <p:ext uri="{BB962C8B-B14F-4D97-AF65-F5344CB8AC3E}">
        <p14:creationId xmlns:p14="http://schemas.microsoft.com/office/powerpoint/2010/main" val="15775017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920916" cy="523220"/>
          </a:xfrm>
          <a:prstGeom prst="rect">
            <a:avLst/>
          </a:prstGeom>
        </p:spPr>
        <p:txBody>
          <a:bodyPr wrap="none">
            <a:spAutoFit/>
          </a:bodyPr>
          <a:lstStyle/>
          <a:p>
            <a:r>
              <a:rPr lang="en-US" altLang="ko-KR" sz="2800" b="1" dirty="0"/>
              <a:t>Principle of Ferroelectricity: Energetics</a:t>
            </a:r>
          </a:p>
        </p:txBody>
      </p:sp>
      <p:sp>
        <p:nvSpPr>
          <p:cNvPr id="16" name="직사각형 15"/>
          <p:cNvSpPr/>
          <p:nvPr/>
        </p:nvSpPr>
        <p:spPr>
          <a:xfrm>
            <a:off x="101599" y="4257129"/>
            <a:ext cx="8795657" cy="2169825"/>
          </a:xfrm>
          <a:prstGeom prst="rect">
            <a:avLst/>
          </a:prstGeom>
        </p:spPr>
        <p:txBody>
          <a:bodyPr wrap="square">
            <a:spAutoFit/>
          </a:bodyPr>
          <a:lstStyle/>
          <a:p>
            <a:pPr marL="298450" marR="5080" indent="-285750" algn="just" latinLnBrk="0">
              <a:spcBef>
                <a:spcPts val="600"/>
              </a:spcBef>
              <a:buFont typeface="Arial" panose="020B0604020202020204" pitchFamily="34" charset="0"/>
              <a:buChar char="•"/>
            </a:pPr>
            <a:r>
              <a:rPr lang="en-US" altLang="ko-KR" sz="2000" spc="10" dirty="0">
                <a:cs typeface="Arial"/>
              </a:rPr>
              <a:t>Ferroelectric is observed below the </a:t>
            </a:r>
            <a:r>
              <a:rPr lang="en-US" altLang="ko-KR" sz="2000" spc="10" dirty="0">
                <a:solidFill>
                  <a:srgbClr val="C00000"/>
                </a:solidFill>
                <a:cs typeface="Arial"/>
              </a:rPr>
              <a:t>Curie Temperature </a:t>
            </a:r>
          </a:p>
          <a:p>
            <a:pPr marL="298450" marR="5080" indent="-285750" algn="just" latinLnBrk="0">
              <a:spcBef>
                <a:spcPts val="600"/>
              </a:spcBef>
              <a:buFont typeface="Arial" panose="020B0604020202020204" pitchFamily="34" charset="0"/>
              <a:buChar char="•"/>
            </a:pPr>
            <a:r>
              <a:rPr lang="en-US" altLang="ko-KR" sz="2000" spc="10" dirty="0">
                <a:solidFill>
                  <a:srgbClr val="C00000"/>
                </a:solidFill>
                <a:cs typeface="Arial"/>
              </a:rPr>
              <a:t>But, above  Tc, </a:t>
            </a:r>
            <a:r>
              <a:rPr lang="en-US" altLang="ko-KR" sz="2000" spc="10" dirty="0">
                <a:cs typeface="Arial"/>
              </a:rPr>
              <a:t>the ferroelectric  phase converting into a paraelectric phase </a:t>
            </a:r>
          </a:p>
          <a:p>
            <a:pPr marL="298450" marR="5080" indent="-285750" algn="just" latinLnBrk="0">
              <a:spcBef>
                <a:spcPts val="600"/>
              </a:spcBef>
              <a:buFont typeface="Arial" panose="020B0604020202020204" pitchFamily="34" charset="0"/>
              <a:buChar char="•"/>
            </a:pPr>
            <a:r>
              <a:rPr lang="en-US" altLang="ko-KR" sz="2000" spc="10" dirty="0">
                <a:cs typeface="Arial"/>
              </a:rPr>
              <a:t>transformation of  tetragonal BaTiO</a:t>
            </a:r>
            <a:r>
              <a:rPr lang="en-US" altLang="ko-KR" sz="2000" spc="10" baseline="-25000" dirty="0">
                <a:cs typeface="Arial"/>
              </a:rPr>
              <a:t>3</a:t>
            </a:r>
            <a:r>
              <a:rPr lang="en-US" altLang="ko-KR" sz="2000" spc="10" dirty="0">
                <a:cs typeface="Arial"/>
              </a:rPr>
              <a:t> to higher symmetry cubic BaTiO</a:t>
            </a:r>
            <a:r>
              <a:rPr lang="en-US" altLang="ko-KR" sz="2000" spc="10" baseline="-25000" dirty="0">
                <a:cs typeface="Arial"/>
              </a:rPr>
              <a:t>3</a:t>
            </a:r>
            <a:r>
              <a:rPr lang="en-US" altLang="ko-KR" sz="2000" spc="10" dirty="0">
                <a:cs typeface="Arial"/>
              </a:rPr>
              <a:t> and thus ferroelectricity disappearing above 120</a:t>
            </a:r>
            <a:r>
              <a:rPr lang="ko-KR" altLang="en-US" sz="2000" spc="10" dirty="0">
                <a:cs typeface="Arial"/>
              </a:rPr>
              <a:t> </a:t>
            </a:r>
            <a:r>
              <a:rPr lang="en-US" altLang="ko-KR" sz="2000" spc="10" baseline="30000" dirty="0" err="1">
                <a:cs typeface="Arial"/>
              </a:rPr>
              <a:t>o</a:t>
            </a:r>
            <a:r>
              <a:rPr lang="en-US" altLang="ko-KR" sz="2000" spc="10" dirty="0" err="1">
                <a:cs typeface="Arial"/>
              </a:rPr>
              <a:t>C</a:t>
            </a:r>
            <a:r>
              <a:rPr lang="en-US" altLang="ko-KR" sz="2000" spc="10" dirty="0">
                <a:cs typeface="Arial"/>
              </a:rPr>
              <a:t>  </a:t>
            </a:r>
          </a:p>
          <a:p>
            <a:pPr marL="298450" marR="5080" indent="-285750" algn="just" latinLnBrk="0">
              <a:spcBef>
                <a:spcPts val="600"/>
              </a:spcBef>
              <a:buFont typeface="Arial" panose="020B0604020202020204" pitchFamily="34" charset="0"/>
              <a:buChar char="•"/>
            </a:pPr>
            <a:r>
              <a:rPr lang="en-US" altLang="ko-KR" sz="2000" spc="10" dirty="0">
                <a:cs typeface="Arial"/>
              </a:rPr>
              <a:t>A </a:t>
            </a:r>
            <a:r>
              <a:rPr lang="en-US" altLang="ko-KR" sz="2000" spc="10" dirty="0" err="1">
                <a:cs typeface="Arial"/>
              </a:rPr>
              <a:t>paraelectric</a:t>
            </a:r>
            <a:r>
              <a:rPr lang="en-US" altLang="ko-KR" sz="2000" spc="10" dirty="0">
                <a:cs typeface="Arial"/>
              </a:rPr>
              <a:t> (</a:t>
            </a:r>
            <a:r>
              <a:rPr lang="ko-KR" altLang="en-US" sz="2000" spc="10" dirty="0" err="1">
                <a:cs typeface="Arial"/>
              </a:rPr>
              <a:t>상유전</a:t>
            </a:r>
            <a:r>
              <a:rPr lang="en-US" altLang="ko-KR" sz="2000" spc="10" dirty="0">
                <a:cs typeface="Arial"/>
              </a:rPr>
              <a:t>) state where dipoles are randomly oriented in a  crystal, giving rise to zero polarization</a:t>
            </a:r>
          </a:p>
        </p:txBody>
      </p:sp>
      <p:sp>
        <p:nvSpPr>
          <p:cNvPr id="9" name="object 7"/>
          <p:cNvSpPr/>
          <p:nvPr/>
        </p:nvSpPr>
        <p:spPr>
          <a:xfrm>
            <a:off x="344665" y="1243281"/>
            <a:ext cx="4341813" cy="2711284"/>
          </a:xfrm>
          <a:prstGeom prst="rect">
            <a:avLst/>
          </a:prstGeom>
          <a:blipFill>
            <a:blip r:embed="rId3" cstate="print"/>
            <a:stretch>
              <a:fillRect/>
            </a:stretch>
          </a:blipFill>
          <a:ln>
            <a:solidFill>
              <a:srgbClr val="FF0000"/>
            </a:solidFill>
          </a:ln>
        </p:spPr>
        <p:txBody>
          <a:bodyPr wrap="square" lIns="0" tIns="0" rIns="0" bIns="0" rtlCol="0"/>
          <a:lstStyle/>
          <a:p>
            <a:endParaRPr/>
          </a:p>
        </p:txBody>
      </p:sp>
      <p:sp>
        <p:nvSpPr>
          <p:cNvPr id="2" name="직사각형 1"/>
          <p:cNvSpPr/>
          <p:nvPr/>
        </p:nvSpPr>
        <p:spPr>
          <a:xfrm>
            <a:off x="344665" y="857651"/>
            <a:ext cx="4121264" cy="369332"/>
          </a:xfrm>
          <a:prstGeom prst="rect">
            <a:avLst/>
          </a:prstGeom>
        </p:spPr>
        <p:txBody>
          <a:bodyPr wrap="square">
            <a:spAutoFit/>
          </a:bodyPr>
          <a:lstStyle/>
          <a:p>
            <a:r>
              <a:rPr lang="en-US" altLang="ko-KR" b="1" dirty="0">
                <a:solidFill>
                  <a:srgbClr val="990000"/>
                </a:solidFill>
                <a:cs typeface="Arial Black"/>
              </a:rPr>
              <a:t>Transition of</a:t>
            </a:r>
            <a:r>
              <a:rPr lang="ko-KR" altLang="en-US" b="1" dirty="0">
                <a:solidFill>
                  <a:srgbClr val="990000"/>
                </a:solidFill>
                <a:cs typeface="Arial Black"/>
              </a:rPr>
              <a:t> </a:t>
            </a:r>
            <a:r>
              <a:rPr lang="en-US" altLang="ko-KR" b="1" dirty="0">
                <a:solidFill>
                  <a:srgbClr val="990000"/>
                </a:solidFill>
                <a:cs typeface="Arial Black"/>
              </a:rPr>
              <a:t>Ferroelectric to </a:t>
            </a:r>
            <a:r>
              <a:rPr lang="en-US" altLang="ko-KR" b="1" dirty="0" err="1">
                <a:solidFill>
                  <a:srgbClr val="990000"/>
                </a:solidFill>
                <a:cs typeface="Arial Black"/>
              </a:rPr>
              <a:t>Paraelectric</a:t>
            </a:r>
            <a:endParaRPr lang="ko-KR" altLang="en-US" dirty="0"/>
          </a:p>
        </p:txBody>
      </p:sp>
      <p:sp>
        <p:nvSpPr>
          <p:cNvPr id="11" name="object 38"/>
          <p:cNvSpPr/>
          <p:nvPr/>
        </p:nvSpPr>
        <p:spPr>
          <a:xfrm>
            <a:off x="4869381" y="1243281"/>
            <a:ext cx="4027875" cy="2711284"/>
          </a:xfrm>
          <a:prstGeom prst="rect">
            <a:avLst/>
          </a:prstGeom>
          <a:blipFill>
            <a:blip r:embed="rId4" cstate="print"/>
            <a:stretch>
              <a:fillRect/>
            </a:stretch>
          </a:blipFill>
        </p:spPr>
        <p:txBody>
          <a:bodyPr wrap="square" lIns="0" tIns="0" rIns="0" bIns="0" rtlCol="0"/>
          <a:lstStyle/>
          <a:p>
            <a:endParaRPr/>
          </a:p>
        </p:txBody>
      </p:sp>
      <p:sp>
        <p:nvSpPr>
          <p:cNvPr id="3" name="직사각형 2"/>
          <p:cNvSpPr/>
          <p:nvPr/>
        </p:nvSpPr>
        <p:spPr>
          <a:xfrm>
            <a:off x="4800600" y="672372"/>
            <a:ext cx="4096656" cy="646331"/>
          </a:xfrm>
          <a:prstGeom prst="rect">
            <a:avLst/>
          </a:prstGeom>
        </p:spPr>
        <p:txBody>
          <a:bodyPr wrap="square">
            <a:spAutoFit/>
          </a:bodyPr>
          <a:lstStyle/>
          <a:p>
            <a:r>
              <a:rPr lang="en-US" altLang="ko-KR" b="1" dirty="0">
                <a:solidFill>
                  <a:srgbClr val="990000"/>
                </a:solidFill>
                <a:cs typeface="Arial Black"/>
              </a:rPr>
              <a:t>Effect of temperature </a:t>
            </a:r>
          </a:p>
          <a:p>
            <a:r>
              <a:rPr lang="en-US" altLang="ko-KR" b="1" dirty="0">
                <a:solidFill>
                  <a:srgbClr val="990000"/>
                </a:solidFill>
                <a:cs typeface="Arial Black"/>
              </a:rPr>
              <a:t>on the free energy vs polarization  plot. </a:t>
            </a:r>
            <a:endParaRPr lang="ko-KR" altLang="en-US" dirty="0"/>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132</a:t>
            </a:fld>
            <a:endParaRPr lang="ko-KR" altLang="en-US"/>
          </a:p>
        </p:txBody>
      </p:sp>
    </p:spTree>
    <p:extLst>
      <p:ext uri="{BB962C8B-B14F-4D97-AF65-F5344CB8AC3E}">
        <p14:creationId xmlns:p14="http://schemas.microsoft.com/office/powerpoint/2010/main" val="25537245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456395" cy="523220"/>
          </a:xfrm>
          <a:prstGeom prst="rect">
            <a:avLst/>
          </a:prstGeom>
        </p:spPr>
        <p:txBody>
          <a:bodyPr wrap="none">
            <a:spAutoFit/>
          </a:bodyPr>
          <a:lstStyle/>
          <a:p>
            <a:r>
              <a:rPr lang="en-US" altLang="ko-KR" sz="2800" b="1" dirty="0"/>
              <a:t>Ferroelectric Domains</a:t>
            </a:r>
          </a:p>
        </p:txBody>
      </p:sp>
      <p:sp>
        <p:nvSpPr>
          <p:cNvPr id="16" name="직사각형 15"/>
          <p:cNvSpPr/>
          <p:nvPr/>
        </p:nvSpPr>
        <p:spPr>
          <a:xfrm>
            <a:off x="161617" y="3483934"/>
            <a:ext cx="8673742" cy="2708434"/>
          </a:xfrm>
          <a:prstGeom prst="rect">
            <a:avLst/>
          </a:prstGeom>
        </p:spPr>
        <p:txBody>
          <a:bodyPr wrap="square">
            <a:spAutoFit/>
          </a:bodyPr>
          <a:lstStyle/>
          <a:p>
            <a:pPr marL="298450" marR="5080" indent="-285750" algn="just" latinLnBrk="0">
              <a:spcBef>
                <a:spcPts val="300"/>
              </a:spcBef>
              <a:buFont typeface="Arial" panose="020B0604020202020204" pitchFamily="34" charset="0"/>
              <a:buChar char="•"/>
            </a:pPr>
            <a:r>
              <a:rPr lang="en-US" altLang="ko-KR" sz="2000" spc="10" dirty="0">
                <a:cs typeface="Arial"/>
              </a:rPr>
              <a:t>Domains: regions of uniform polarization which is separated by domain wall.  </a:t>
            </a:r>
          </a:p>
          <a:p>
            <a:pPr marL="298450" marR="5080" indent="-285750" algn="just" latinLnBrk="0">
              <a:spcBef>
                <a:spcPts val="300"/>
              </a:spcBef>
              <a:buFont typeface="Arial" panose="020B0604020202020204" pitchFamily="34" charset="0"/>
              <a:buChar char="•"/>
            </a:pPr>
            <a:r>
              <a:rPr lang="en-US" altLang="ko-KR" sz="2000" spc="10" dirty="0">
                <a:cs typeface="Arial"/>
              </a:rPr>
              <a:t>Depending upon the  grain size, one grain can have more than one or more   domains</a:t>
            </a:r>
          </a:p>
          <a:p>
            <a:pPr marL="298450" marR="5080" indent="-285750" algn="just" latinLnBrk="0">
              <a:spcBef>
                <a:spcPts val="300"/>
              </a:spcBef>
              <a:buFont typeface="Arial" panose="020B0604020202020204" pitchFamily="34" charset="0"/>
              <a:buChar char="•"/>
            </a:pPr>
            <a:r>
              <a:rPr lang="en-US" altLang="ko-KR" sz="2000" spc="10" dirty="0">
                <a:cs typeface="Arial"/>
              </a:rPr>
              <a:t>Pb(</a:t>
            </a:r>
            <a:r>
              <a:rPr lang="en-US" altLang="ko-KR" sz="2000" spc="10" dirty="0" err="1">
                <a:cs typeface="Arial"/>
              </a:rPr>
              <a:t>Zr,Ti</a:t>
            </a:r>
            <a:r>
              <a:rPr lang="en-US" altLang="ko-KR" sz="2000" spc="10" dirty="0">
                <a:cs typeface="Arial"/>
              </a:rPr>
              <a:t>)O</a:t>
            </a:r>
            <a:r>
              <a:rPr lang="en-US" altLang="ko-KR" sz="2000" spc="10" baseline="-25000" dirty="0">
                <a:cs typeface="Arial"/>
              </a:rPr>
              <a:t>3</a:t>
            </a:r>
            <a:r>
              <a:rPr lang="en-US" altLang="ko-KR" sz="2000" spc="10" dirty="0">
                <a:cs typeface="Arial"/>
              </a:rPr>
              <a:t>: P</a:t>
            </a:r>
            <a:r>
              <a:rPr lang="en-US" altLang="ko-KR" sz="2000" spc="10" baseline="-25000" dirty="0">
                <a:cs typeface="Arial"/>
              </a:rPr>
              <a:t>s </a:t>
            </a:r>
            <a:r>
              <a:rPr lang="en-US" altLang="ko-KR" sz="2000" spc="10" dirty="0">
                <a:cs typeface="Arial"/>
              </a:rPr>
              <a:t>vector along [111]-direction which gives eight possible directions of spontaneous polarization with 180</a:t>
            </a:r>
            <a:r>
              <a:rPr lang="en-US" altLang="ko-KR" sz="2000" spc="10" baseline="30000" dirty="0">
                <a:cs typeface="Arial"/>
              </a:rPr>
              <a:t>o</a:t>
            </a:r>
            <a:r>
              <a:rPr lang="en-US" altLang="ko-KR" sz="2000" spc="10" dirty="0">
                <a:cs typeface="Arial"/>
              </a:rPr>
              <a:t>, 71</a:t>
            </a:r>
            <a:r>
              <a:rPr lang="en-US" altLang="ko-KR" sz="2000" spc="10" baseline="30000" dirty="0">
                <a:cs typeface="Arial"/>
              </a:rPr>
              <a:t>o</a:t>
            </a:r>
            <a:r>
              <a:rPr lang="en-US" altLang="ko-KR" sz="2000" spc="10" dirty="0">
                <a:cs typeface="Arial"/>
              </a:rPr>
              <a:t> and 109</a:t>
            </a:r>
            <a:r>
              <a:rPr lang="en-US" altLang="ko-KR" sz="2000" spc="10" baseline="30000" dirty="0">
                <a:cs typeface="Arial"/>
              </a:rPr>
              <a:t>o</a:t>
            </a:r>
            <a:r>
              <a:rPr lang="en-US" altLang="ko-KR" sz="2000" spc="10" dirty="0">
                <a:cs typeface="Arial"/>
              </a:rPr>
              <a:t> domain walls </a:t>
            </a:r>
          </a:p>
          <a:p>
            <a:pPr marL="298450" marR="5080" indent="-285750" algn="just" latinLnBrk="0">
              <a:spcBef>
                <a:spcPts val="300"/>
              </a:spcBef>
              <a:buFont typeface="Arial" panose="020B0604020202020204" pitchFamily="34" charset="0"/>
              <a:buChar char="•"/>
            </a:pPr>
            <a:r>
              <a:rPr lang="en-US" altLang="ko-KR" sz="2000" spc="10" dirty="0">
                <a:cs typeface="Arial"/>
              </a:rPr>
              <a:t>PbTiO</a:t>
            </a:r>
            <a:r>
              <a:rPr lang="en-US" altLang="ko-KR" sz="2000" spc="10" baseline="-25000" dirty="0">
                <a:cs typeface="Arial"/>
              </a:rPr>
              <a:t>3</a:t>
            </a:r>
            <a:r>
              <a:rPr lang="en-US" altLang="ko-KR" sz="2000" spc="10" dirty="0">
                <a:cs typeface="Arial"/>
              </a:rPr>
              <a:t>: P</a:t>
            </a:r>
            <a:r>
              <a:rPr lang="en-US" altLang="ko-KR" sz="2000" spc="10" baseline="-25000" dirty="0">
                <a:cs typeface="Arial"/>
              </a:rPr>
              <a:t>s</a:t>
            </a:r>
            <a:r>
              <a:rPr lang="en-US" altLang="ko-KR" sz="2000" spc="10" dirty="0">
                <a:cs typeface="Arial"/>
              </a:rPr>
              <a:t> along the [001]-axis and domain walls with either 180° or 90° </a:t>
            </a:r>
          </a:p>
          <a:p>
            <a:pPr marL="298450" marR="5080" indent="-285750" algn="just" latinLnBrk="0">
              <a:spcBef>
                <a:spcPts val="300"/>
              </a:spcBef>
              <a:buFont typeface="Arial" panose="020B0604020202020204" pitchFamily="34" charset="0"/>
              <a:buChar char="•"/>
            </a:pPr>
            <a:r>
              <a:rPr lang="en-US" altLang="ko-KR" sz="2000" spc="10" dirty="0">
                <a:cs typeface="Arial"/>
              </a:rPr>
              <a:t>The driving force </a:t>
            </a:r>
            <a:r>
              <a:rPr lang="en-US" altLang="ko-KR" sz="2000" spc="5" dirty="0">
                <a:cs typeface="Arial"/>
              </a:rPr>
              <a:t>for </a:t>
            </a:r>
            <a:r>
              <a:rPr lang="en-US" altLang="ko-KR" sz="2000" spc="10" dirty="0">
                <a:cs typeface="Arial"/>
              </a:rPr>
              <a:t>the formation of domain walls:  </a:t>
            </a:r>
            <a:r>
              <a:rPr lang="en-US" altLang="ko-KR" sz="2000" spc="10" dirty="0">
                <a:solidFill>
                  <a:srgbClr val="C00000"/>
                </a:solidFill>
                <a:cs typeface="Arial"/>
              </a:rPr>
              <a:t>the minimization of the electrostatic energy of  the  depolarizing  </a:t>
            </a:r>
            <a:r>
              <a:rPr lang="en-US" altLang="ko-KR" sz="2000" spc="5" dirty="0">
                <a:solidFill>
                  <a:srgbClr val="C00000"/>
                </a:solidFill>
                <a:cs typeface="Arial"/>
              </a:rPr>
              <a:t>field  </a:t>
            </a:r>
            <a:r>
              <a:rPr lang="en-US" altLang="ko-KR" sz="2000" spc="20" dirty="0">
                <a:solidFill>
                  <a:srgbClr val="C00000"/>
                </a:solidFill>
                <a:cs typeface="Arial"/>
              </a:rPr>
              <a:t>(E</a:t>
            </a:r>
            <a:r>
              <a:rPr lang="en-US" altLang="ko-KR" sz="2000" spc="30" baseline="-13888" dirty="0">
                <a:solidFill>
                  <a:srgbClr val="C00000"/>
                </a:solidFill>
                <a:cs typeface="Arial"/>
              </a:rPr>
              <a:t>d</a:t>
            </a:r>
            <a:r>
              <a:rPr lang="en-US" altLang="ko-KR" sz="2000" spc="20" dirty="0">
                <a:solidFill>
                  <a:srgbClr val="C00000"/>
                </a:solidFill>
                <a:cs typeface="Arial"/>
              </a:rPr>
              <a:t>)</a:t>
            </a:r>
            <a:r>
              <a:rPr lang="en-US" altLang="ko-KR" sz="2000" spc="20" dirty="0">
                <a:cs typeface="Arial"/>
              </a:rPr>
              <a:t> </a:t>
            </a:r>
            <a:endParaRPr lang="en-US" altLang="ko-KR" sz="2000" spc="10" dirty="0">
              <a:cs typeface="Arial"/>
            </a:endParaRPr>
          </a:p>
        </p:txBody>
      </p:sp>
      <p:grpSp>
        <p:nvGrpSpPr>
          <p:cNvPr id="15" name="그룹 14"/>
          <p:cNvGrpSpPr/>
          <p:nvPr/>
        </p:nvGrpSpPr>
        <p:grpSpPr>
          <a:xfrm>
            <a:off x="-242443" y="880814"/>
            <a:ext cx="9115509" cy="2536146"/>
            <a:chOff x="-94057" y="725350"/>
            <a:chExt cx="10114751" cy="2814158"/>
          </a:xfrm>
        </p:grpSpPr>
        <p:grpSp>
          <p:nvGrpSpPr>
            <p:cNvPr id="13" name="그룹 12"/>
            <p:cNvGrpSpPr/>
            <p:nvPr/>
          </p:nvGrpSpPr>
          <p:grpSpPr>
            <a:xfrm>
              <a:off x="-94057" y="725350"/>
              <a:ext cx="8463413" cy="2814158"/>
              <a:chOff x="-94057" y="725350"/>
              <a:chExt cx="8463413" cy="2814158"/>
            </a:xfrm>
          </p:grpSpPr>
          <p:sp>
            <p:nvSpPr>
              <p:cNvPr id="10" name="object 31"/>
              <p:cNvSpPr/>
              <p:nvPr/>
            </p:nvSpPr>
            <p:spPr>
              <a:xfrm>
                <a:off x="396137" y="1105145"/>
                <a:ext cx="5416777" cy="2434363"/>
              </a:xfrm>
              <a:prstGeom prst="rect">
                <a:avLst/>
              </a:prstGeom>
              <a:blipFill>
                <a:blip r:embed="rId3" cstate="print"/>
                <a:stretch>
                  <a:fillRect/>
                </a:stretch>
              </a:blipFill>
            </p:spPr>
            <p:txBody>
              <a:bodyPr wrap="square" lIns="0" tIns="0" rIns="0" bIns="0" rtlCol="0"/>
              <a:lstStyle/>
              <a:p>
                <a:endParaRPr/>
              </a:p>
            </p:txBody>
          </p:sp>
          <p:sp>
            <p:nvSpPr>
              <p:cNvPr id="7" name="직사각형 6"/>
              <p:cNvSpPr/>
              <p:nvPr/>
            </p:nvSpPr>
            <p:spPr>
              <a:xfrm>
                <a:off x="-94057" y="725350"/>
                <a:ext cx="8463413" cy="412878"/>
              </a:xfrm>
              <a:prstGeom prst="rect">
                <a:avLst/>
              </a:prstGeom>
            </p:spPr>
            <p:txBody>
              <a:bodyPr wrap="square">
                <a:spAutoFit/>
              </a:bodyPr>
              <a:lstStyle/>
              <a:p>
                <a:pPr marL="403225" marR="537845">
                  <a:lnSpc>
                    <a:spcPct val="101200"/>
                  </a:lnSpc>
                  <a:tabLst>
                    <a:tab pos="1421765" algn="l"/>
                  </a:tabLst>
                </a:pPr>
                <a:r>
                  <a:rPr lang="en-US" altLang="ko-KR" b="1" dirty="0">
                    <a:solidFill>
                      <a:srgbClr val="990000"/>
                    </a:solidFill>
                    <a:cs typeface="Arial Black"/>
                  </a:rPr>
                  <a:t>180°</a:t>
                </a:r>
                <a:r>
                  <a:rPr lang="en-US" altLang="ko-KR" b="1" spc="160" dirty="0">
                    <a:solidFill>
                      <a:srgbClr val="990000"/>
                    </a:solidFill>
                    <a:cs typeface="Arial Black"/>
                  </a:rPr>
                  <a:t> </a:t>
                </a:r>
                <a:r>
                  <a:rPr lang="en-US" altLang="ko-KR" b="1" dirty="0">
                    <a:solidFill>
                      <a:srgbClr val="990000"/>
                    </a:solidFill>
                    <a:cs typeface="Arial Black"/>
                  </a:rPr>
                  <a:t>and</a:t>
                </a:r>
                <a:r>
                  <a:rPr lang="en-US" altLang="ko-KR" b="1" spc="75" dirty="0">
                    <a:solidFill>
                      <a:srgbClr val="990000"/>
                    </a:solidFill>
                    <a:cs typeface="Arial Black"/>
                  </a:rPr>
                  <a:t> </a:t>
                </a:r>
                <a:r>
                  <a:rPr lang="en-US" altLang="ko-KR" b="1" dirty="0">
                    <a:solidFill>
                      <a:srgbClr val="990000"/>
                    </a:solidFill>
                    <a:cs typeface="Arial Black"/>
                  </a:rPr>
                  <a:t>90°  domain walls in BaTiO</a:t>
                </a:r>
                <a:r>
                  <a:rPr lang="en-US" altLang="ko-KR" b="1" baseline="-15432" dirty="0">
                    <a:solidFill>
                      <a:srgbClr val="990000"/>
                    </a:solidFill>
                    <a:cs typeface="Arial Black"/>
                  </a:rPr>
                  <a:t>3</a:t>
                </a:r>
                <a:endParaRPr lang="en-US" altLang="ko-KR" baseline="-15432" dirty="0">
                  <a:cs typeface="Arial Black"/>
                </a:endParaRPr>
              </a:p>
            </p:txBody>
          </p:sp>
        </p:grpSp>
        <p:grpSp>
          <p:nvGrpSpPr>
            <p:cNvPr id="14" name="그룹 13"/>
            <p:cNvGrpSpPr/>
            <p:nvPr/>
          </p:nvGrpSpPr>
          <p:grpSpPr>
            <a:xfrm>
              <a:off x="5992024" y="725350"/>
              <a:ext cx="4028670" cy="2814158"/>
              <a:chOff x="5992024" y="725350"/>
              <a:chExt cx="4028670" cy="2814158"/>
            </a:xfrm>
          </p:grpSpPr>
          <p:sp>
            <p:nvSpPr>
              <p:cNvPr id="12" name="object 7"/>
              <p:cNvSpPr/>
              <p:nvPr/>
            </p:nvSpPr>
            <p:spPr>
              <a:xfrm>
                <a:off x="5992024" y="1114608"/>
                <a:ext cx="4028670" cy="2424900"/>
              </a:xfrm>
              <a:prstGeom prst="rect">
                <a:avLst/>
              </a:prstGeom>
              <a:blipFill>
                <a:blip r:embed="rId4" cstate="print"/>
                <a:stretch>
                  <a:fillRect/>
                </a:stretch>
              </a:blipFill>
            </p:spPr>
            <p:txBody>
              <a:bodyPr wrap="square" lIns="0" tIns="0" rIns="0" bIns="0" rtlCol="0"/>
              <a:lstStyle/>
              <a:p>
                <a:endParaRPr/>
              </a:p>
            </p:txBody>
          </p:sp>
          <p:sp>
            <p:nvSpPr>
              <p:cNvPr id="8" name="직사각형 7"/>
              <p:cNvSpPr/>
              <p:nvPr/>
            </p:nvSpPr>
            <p:spPr>
              <a:xfrm>
                <a:off x="5992024" y="725350"/>
                <a:ext cx="3136247" cy="409818"/>
              </a:xfrm>
              <a:prstGeom prst="rect">
                <a:avLst/>
              </a:prstGeom>
            </p:spPr>
            <p:txBody>
              <a:bodyPr wrap="none">
                <a:spAutoFit/>
              </a:bodyPr>
              <a:lstStyle/>
              <a:p>
                <a:r>
                  <a:rPr lang="en-US" altLang="ko-KR" b="1" dirty="0">
                    <a:solidFill>
                      <a:srgbClr val="990000"/>
                    </a:solidFill>
                    <a:cs typeface="Arial Black"/>
                  </a:rPr>
                  <a:t>Domains in BaTiO</a:t>
                </a:r>
                <a:r>
                  <a:rPr lang="en-US" altLang="ko-KR" b="1" baseline="-15432" dirty="0">
                    <a:solidFill>
                      <a:srgbClr val="990000"/>
                    </a:solidFill>
                    <a:cs typeface="Arial Black"/>
                  </a:rPr>
                  <a:t>3 </a:t>
                </a:r>
                <a:r>
                  <a:rPr lang="en-US" altLang="ko-KR" b="1" dirty="0">
                    <a:solidFill>
                      <a:srgbClr val="990000"/>
                    </a:solidFill>
                    <a:cs typeface="Arial Black"/>
                  </a:rPr>
                  <a:t>samples </a:t>
                </a:r>
                <a:endParaRPr lang="ko-KR" altLang="en-US" dirty="0"/>
              </a:p>
            </p:txBody>
          </p:sp>
        </p:grpSp>
      </p:gr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133</a:t>
            </a:fld>
            <a:endParaRPr lang="ko-KR" altLang="en-US"/>
          </a:p>
        </p:txBody>
      </p:sp>
    </p:spTree>
    <p:extLst>
      <p:ext uri="{BB962C8B-B14F-4D97-AF65-F5344CB8AC3E}">
        <p14:creationId xmlns:p14="http://schemas.microsoft.com/office/powerpoint/2010/main" val="20747675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618782" cy="523220"/>
          </a:xfrm>
          <a:prstGeom prst="rect">
            <a:avLst/>
          </a:prstGeom>
        </p:spPr>
        <p:txBody>
          <a:bodyPr wrap="none">
            <a:spAutoFit/>
          </a:bodyPr>
          <a:lstStyle/>
          <a:p>
            <a:r>
              <a:rPr lang="en-US" altLang="ko-KR" sz="2800" b="1" dirty="0"/>
              <a:t>Ferroelectric Switching and Domains</a:t>
            </a:r>
          </a:p>
        </p:txBody>
      </p:sp>
      <p:sp>
        <p:nvSpPr>
          <p:cNvPr id="17" name="object 39"/>
          <p:cNvSpPr/>
          <p:nvPr/>
        </p:nvSpPr>
        <p:spPr>
          <a:xfrm>
            <a:off x="2818094" y="781737"/>
            <a:ext cx="3029858" cy="3005619"/>
          </a:xfrm>
          <a:prstGeom prst="rect">
            <a:avLst/>
          </a:prstGeom>
          <a:blipFill>
            <a:blip r:embed="rId3" cstate="print"/>
            <a:stretch>
              <a:fillRect/>
            </a:stretch>
          </a:blipFill>
        </p:spPr>
        <p:txBody>
          <a:bodyPr wrap="square" lIns="0" tIns="0" rIns="0" bIns="0" rtlCol="0"/>
          <a:lstStyle/>
          <a:p>
            <a:endParaRPr/>
          </a:p>
        </p:txBody>
      </p:sp>
      <p:sp>
        <p:nvSpPr>
          <p:cNvPr id="2" name="직사각형 1"/>
          <p:cNvSpPr/>
          <p:nvPr/>
        </p:nvSpPr>
        <p:spPr>
          <a:xfrm>
            <a:off x="101600" y="3742193"/>
            <a:ext cx="8851900" cy="2862322"/>
          </a:xfrm>
          <a:prstGeom prst="rect">
            <a:avLst/>
          </a:prstGeom>
        </p:spPr>
        <p:txBody>
          <a:bodyPr wrap="square">
            <a:spAutoFit/>
          </a:bodyPr>
          <a:lstStyle/>
          <a:p>
            <a:pPr marL="298450" marR="5080" indent="-285750" algn="just">
              <a:buFont typeface="Arial" panose="020B0604020202020204" pitchFamily="34" charset="0"/>
              <a:buChar char="•"/>
            </a:pPr>
            <a:r>
              <a:rPr lang="en-US" altLang="ko-KR" spc="10" dirty="0">
                <a:solidFill>
                  <a:srgbClr val="C00000"/>
                </a:solidFill>
                <a:cs typeface="Arial"/>
              </a:rPr>
              <a:t>AB region</a:t>
            </a:r>
            <a:r>
              <a:rPr lang="en-US" altLang="ko-KR" spc="10" dirty="0">
                <a:cs typeface="Arial"/>
              </a:rPr>
              <a:t>: </a:t>
            </a:r>
            <a:r>
              <a:rPr lang="en-US" altLang="ko-KR" spc="5" dirty="0">
                <a:cs typeface="Arial"/>
              </a:rPr>
              <a:t>Initial </a:t>
            </a:r>
            <a:r>
              <a:rPr lang="en-US" altLang="ko-KR" spc="10" dirty="0">
                <a:cs typeface="Arial"/>
              </a:rPr>
              <a:t>polarization </a:t>
            </a:r>
            <a:r>
              <a:rPr lang="en-US" altLang="ko-KR" spc="15" dirty="0">
                <a:cs typeface="Arial"/>
              </a:rPr>
              <a:t>P </a:t>
            </a:r>
            <a:r>
              <a:rPr lang="en-US" altLang="ko-KR" spc="10" dirty="0">
                <a:cs typeface="Arial"/>
              </a:rPr>
              <a:t>increases </a:t>
            </a:r>
            <a:r>
              <a:rPr lang="en-US" altLang="ko-KR" spc="5" dirty="0">
                <a:cs typeface="Arial"/>
              </a:rPr>
              <a:t>linearly </a:t>
            </a:r>
          </a:p>
          <a:p>
            <a:pPr marL="298450" marR="5080" indent="-285750" algn="just">
              <a:buFont typeface="Arial" panose="020B0604020202020204" pitchFamily="34" charset="0"/>
              <a:buChar char="•"/>
            </a:pPr>
            <a:r>
              <a:rPr lang="en-US" altLang="ko-KR" spc="10" dirty="0">
                <a:solidFill>
                  <a:srgbClr val="C00000"/>
                </a:solidFill>
                <a:cs typeface="Arial"/>
              </a:rPr>
              <a:t>BC region</a:t>
            </a:r>
            <a:r>
              <a:rPr lang="en-US" altLang="ko-KR" spc="10" dirty="0">
                <a:cs typeface="Arial"/>
              </a:rPr>
              <a:t>: polarization starts increasing rapidly </a:t>
            </a:r>
            <a:r>
              <a:rPr lang="en-US" altLang="ko-KR" spc="5" dirty="0">
                <a:cs typeface="Arial"/>
              </a:rPr>
              <a:t>until all </a:t>
            </a:r>
            <a:r>
              <a:rPr lang="en-US" altLang="ko-KR" spc="10" dirty="0">
                <a:cs typeface="Arial"/>
              </a:rPr>
              <a:t>the</a:t>
            </a:r>
            <a:r>
              <a:rPr lang="en-US" altLang="ko-KR" spc="110" dirty="0">
                <a:cs typeface="Arial"/>
              </a:rPr>
              <a:t> </a:t>
            </a:r>
            <a:r>
              <a:rPr lang="en-US" altLang="ko-KR" spc="10" dirty="0">
                <a:cs typeface="Arial"/>
              </a:rPr>
              <a:t>domains</a:t>
            </a:r>
            <a:r>
              <a:rPr lang="en-US" altLang="ko-KR" spc="105" dirty="0">
                <a:cs typeface="Arial"/>
              </a:rPr>
              <a:t> </a:t>
            </a:r>
            <a:r>
              <a:rPr lang="en-US" altLang="ko-KR" spc="10" dirty="0">
                <a:cs typeface="Arial"/>
              </a:rPr>
              <a:t>are</a:t>
            </a:r>
            <a:r>
              <a:rPr lang="en-US" altLang="ko-KR" spc="50" dirty="0">
                <a:cs typeface="Arial"/>
              </a:rPr>
              <a:t> </a:t>
            </a:r>
            <a:r>
              <a:rPr lang="en-US" altLang="ko-KR" spc="10" dirty="0">
                <a:cs typeface="Arial"/>
              </a:rPr>
              <a:t>aligned</a:t>
            </a:r>
            <a:r>
              <a:rPr lang="en-US" altLang="ko-KR" spc="40" dirty="0">
                <a:cs typeface="Arial"/>
              </a:rPr>
              <a:t> </a:t>
            </a:r>
            <a:r>
              <a:rPr lang="en-US" altLang="ko-KR" spc="5" dirty="0">
                <a:cs typeface="Arial"/>
              </a:rPr>
              <a:t>in</a:t>
            </a:r>
            <a:r>
              <a:rPr lang="en-US" altLang="ko-KR" spc="105" dirty="0">
                <a:cs typeface="Arial"/>
              </a:rPr>
              <a:t> </a:t>
            </a:r>
            <a:r>
              <a:rPr lang="en-US" altLang="ko-KR" spc="10" dirty="0">
                <a:cs typeface="Arial"/>
              </a:rPr>
              <a:t>the</a:t>
            </a:r>
            <a:r>
              <a:rPr lang="en-US" altLang="ko-KR" spc="110" dirty="0">
                <a:cs typeface="Arial"/>
              </a:rPr>
              <a:t> </a:t>
            </a:r>
            <a:r>
              <a:rPr lang="en-US" altLang="ko-KR" spc="10" dirty="0">
                <a:cs typeface="Arial"/>
              </a:rPr>
              <a:t>direction</a:t>
            </a:r>
            <a:r>
              <a:rPr lang="en-US" altLang="ko-KR" spc="105" dirty="0">
                <a:cs typeface="Arial"/>
              </a:rPr>
              <a:t> </a:t>
            </a:r>
            <a:r>
              <a:rPr lang="en-US" altLang="ko-KR" spc="10" dirty="0">
                <a:cs typeface="Arial"/>
              </a:rPr>
              <a:t>of</a:t>
            </a:r>
            <a:r>
              <a:rPr lang="en-US" altLang="ko-KR" spc="45" dirty="0">
                <a:cs typeface="Arial"/>
              </a:rPr>
              <a:t> </a:t>
            </a:r>
            <a:r>
              <a:rPr lang="en-US" altLang="ko-KR" spc="10" dirty="0">
                <a:cs typeface="Arial"/>
              </a:rPr>
              <a:t>the</a:t>
            </a:r>
            <a:r>
              <a:rPr lang="en-US" altLang="ko-KR" spc="110" dirty="0">
                <a:cs typeface="Arial"/>
              </a:rPr>
              <a:t> </a:t>
            </a:r>
            <a:r>
              <a:rPr lang="en-US" altLang="ko-KR" spc="5" dirty="0">
                <a:cs typeface="Arial"/>
              </a:rPr>
              <a:t>electric</a:t>
            </a:r>
            <a:r>
              <a:rPr lang="en-US" altLang="ko-KR" spc="100" dirty="0">
                <a:cs typeface="Arial"/>
              </a:rPr>
              <a:t> </a:t>
            </a:r>
            <a:r>
              <a:rPr lang="en-US" altLang="ko-KR" spc="5" dirty="0">
                <a:cs typeface="Arial"/>
              </a:rPr>
              <a:t>field</a:t>
            </a:r>
            <a:r>
              <a:rPr lang="en-US" altLang="ko-KR" spc="45" dirty="0">
                <a:cs typeface="Arial"/>
              </a:rPr>
              <a:t> </a:t>
            </a:r>
          </a:p>
          <a:p>
            <a:pPr marL="298450" indent="-285750">
              <a:buFont typeface="Arial" panose="020B0604020202020204" pitchFamily="34" charset="0"/>
              <a:buChar char="•"/>
            </a:pPr>
            <a:r>
              <a:rPr lang="en-US" altLang="ko-KR" spc="10" dirty="0">
                <a:solidFill>
                  <a:srgbClr val="C00000"/>
                </a:solidFill>
                <a:cs typeface="Arial"/>
              </a:rPr>
              <a:t>CD region</a:t>
            </a:r>
            <a:r>
              <a:rPr lang="en-US" altLang="ko-KR" spc="10" dirty="0">
                <a:cs typeface="Arial"/>
              </a:rPr>
              <a:t>: polarization saturates to saturation polarization </a:t>
            </a:r>
            <a:r>
              <a:rPr lang="en-US" altLang="ko-KR" spc="15" dirty="0">
                <a:cs typeface="Arial"/>
              </a:rPr>
              <a:t>(P</a:t>
            </a:r>
            <a:r>
              <a:rPr lang="en-US" altLang="ko-KR" spc="15" baseline="-25000" dirty="0">
                <a:cs typeface="Arial"/>
              </a:rPr>
              <a:t>s</a:t>
            </a:r>
            <a:r>
              <a:rPr lang="en-US" altLang="ko-KR" spc="15" dirty="0">
                <a:cs typeface="Arial"/>
              </a:rPr>
              <a:t>)</a:t>
            </a:r>
          </a:p>
          <a:p>
            <a:pPr marL="298450" indent="-285750">
              <a:buFont typeface="Arial" panose="020B0604020202020204" pitchFamily="34" charset="0"/>
              <a:buChar char="•"/>
            </a:pPr>
            <a:r>
              <a:rPr lang="en-US" altLang="ko-KR" spc="10" dirty="0">
                <a:solidFill>
                  <a:srgbClr val="C00000"/>
                </a:solidFill>
                <a:cs typeface="Arial"/>
              </a:rPr>
              <a:t>DE region</a:t>
            </a:r>
            <a:r>
              <a:rPr lang="en-US" altLang="ko-KR" spc="10" dirty="0">
                <a:cs typeface="Arial"/>
              </a:rPr>
              <a:t>: </a:t>
            </a:r>
            <a:r>
              <a:rPr lang="en-US" altLang="ko-KR" spc="15" dirty="0">
                <a:cs typeface="Arial"/>
              </a:rPr>
              <a:t>some </a:t>
            </a:r>
            <a:r>
              <a:rPr lang="en-US" altLang="ko-KR" spc="10" dirty="0">
                <a:cs typeface="Arial"/>
              </a:rPr>
              <a:t>of the domains </a:t>
            </a:r>
            <a:r>
              <a:rPr lang="en-US" altLang="ko-KR" spc="5" dirty="0">
                <a:cs typeface="Arial"/>
              </a:rPr>
              <a:t>still </a:t>
            </a:r>
            <a:r>
              <a:rPr lang="en-US" altLang="ko-KR" spc="10" dirty="0">
                <a:cs typeface="Arial"/>
              </a:rPr>
              <a:t>remain aligned </a:t>
            </a:r>
            <a:r>
              <a:rPr lang="en-US" altLang="ko-KR" spc="5" dirty="0">
                <a:cs typeface="Arial"/>
              </a:rPr>
              <a:t>in </a:t>
            </a:r>
            <a:r>
              <a:rPr lang="en-US" altLang="ko-KR" spc="10" dirty="0">
                <a:cs typeface="Arial"/>
              </a:rPr>
              <a:t>the positive  direction and the crystal exhibits a remnant polarization (P</a:t>
            </a:r>
            <a:r>
              <a:rPr lang="en-US" altLang="ko-KR" spc="15" baseline="-13888" dirty="0">
                <a:cs typeface="Arial"/>
              </a:rPr>
              <a:t>R</a:t>
            </a:r>
            <a:r>
              <a:rPr lang="en-US" altLang="ko-KR" spc="10" dirty="0">
                <a:cs typeface="Arial"/>
              </a:rPr>
              <a:t>)</a:t>
            </a:r>
          </a:p>
          <a:p>
            <a:pPr marL="298450" indent="-285750">
              <a:buFont typeface="Arial" panose="020B0604020202020204" pitchFamily="34" charset="0"/>
              <a:buChar char="•"/>
            </a:pPr>
            <a:r>
              <a:rPr lang="en-US" altLang="ko-KR" spc="10" dirty="0">
                <a:solidFill>
                  <a:srgbClr val="C00000"/>
                </a:solidFill>
                <a:cs typeface="Arial"/>
              </a:rPr>
              <a:t>EF region</a:t>
            </a:r>
            <a:r>
              <a:rPr lang="en-US" altLang="ko-KR" spc="10" dirty="0">
                <a:cs typeface="Arial"/>
              </a:rPr>
              <a:t>: To bring the crystal back to zero polarization state, a negative </a:t>
            </a:r>
            <a:r>
              <a:rPr lang="en-US" altLang="ko-KR" spc="5" dirty="0">
                <a:cs typeface="Arial"/>
              </a:rPr>
              <a:t>electric field is </a:t>
            </a:r>
            <a:r>
              <a:rPr lang="en-US" altLang="ko-KR" spc="10" dirty="0">
                <a:cs typeface="Arial"/>
              </a:rPr>
              <a:t>required (coercive </a:t>
            </a:r>
            <a:r>
              <a:rPr lang="en-US" altLang="ko-KR" spc="5" dirty="0">
                <a:cs typeface="Arial"/>
              </a:rPr>
              <a:t>field</a:t>
            </a:r>
            <a:r>
              <a:rPr lang="en-US" altLang="ko-KR" spc="55" dirty="0">
                <a:cs typeface="Arial"/>
              </a:rPr>
              <a:t> </a:t>
            </a:r>
            <a:r>
              <a:rPr lang="en-US" altLang="ko-KR" spc="10" dirty="0">
                <a:cs typeface="Arial"/>
              </a:rPr>
              <a:t>(</a:t>
            </a:r>
            <a:r>
              <a:rPr lang="en-US" altLang="ko-KR" spc="10" dirty="0" err="1">
                <a:cs typeface="Arial"/>
              </a:rPr>
              <a:t>E</a:t>
            </a:r>
            <a:r>
              <a:rPr lang="en-US" altLang="ko-KR" spc="10" baseline="-25000" dirty="0" err="1">
                <a:cs typeface="Arial"/>
              </a:rPr>
              <a:t>c</a:t>
            </a:r>
            <a:r>
              <a:rPr lang="en-US" altLang="ko-KR" spc="10" dirty="0">
                <a:cs typeface="Arial"/>
              </a:rPr>
              <a:t>)</a:t>
            </a:r>
            <a:endParaRPr lang="en-US" altLang="ko-KR" dirty="0">
              <a:cs typeface="Times New Roman"/>
            </a:endParaRPr>
          </a:p>
          <a:p>
            <a:pPr marL="298450" indent="-285750">
              <a:buFont typeface="Arial" panose="020B0604020202020204" pitchFamily="34" charset="0"/>
              <a:buChar char="•"/>
            </a:pPr>
            <a:r>
              <a:rPr lang="en-US" altLang="ko-KR" spc="10" dirty="0">
                <a:cs typeface="Arial"/>
              </a:rPr>
              <a:t>Further</a:t>
            </a:r>
            <a:r>
              <a:rPr lang="en-US" altLang="ko-KR" spc="45" dirty="0">
                <a:cs typeface="Arial"/>
              </a:rPr>
              <a:t> </a:t>
            </a:r>
            <a:r>
              <a:rPr lang="en-US" altLang="ko-KR" spc="10" dirty="0">
                <a:cs typeface="Arial"/>
              </a:rPr>
              <a:t>increase</a:t>
            </a:r>
            <a:r>
              <a:rPr lang="en-US" altLang="ko-KR" spc="105" dirty="0">
                <a:cs typeface="Arial"/>
              </a:rPr>
              <a:t> </a:t>
            </a:r>
            <a:r>
              <a:rPr lang="en-US" altLang="ko-KR" spc="10" dirty="0">
                <a:cs typeface="Arial"/>
              </a:rPr>
              <a:t>of</a:t>
            </a:r>
            <a:r>
              <a:rPr lang="en-US" altLang="ko-KR" spc="50" dirty="0">
                <a:cs typeface="Arial"/>
              </a:rPr>
              <a:t> </a:t>
            </a:r>
            <a:r>
              <a:rPr lang="en-US" altLang="ko-KR" spc="5" dirty="0">
                <a:cs typeface="Arial"/>
              </a:rPr>
              <a:t>electric</a:t>
            </a:r>
            <a:r>
              <a:rPr lang="en-US" altLang="ko-KR" spc="100" dirty="0">
                <a:cs typeface="Arial"/>
              </a:rPr>
              <a:t> </a:t>
            </a:r>
            <a:r>
              <a:rPr lang="en-US" altLang="ko-KR" spc="5" dirty="0">
                <a:cs typeface="Arial"/>
              </a:rPr>
              <a:t>field</a:t>
            </a:r>
            <a:r>
              <a:rPr lang="en-US" altLang="ko-KR" spc="50" dirty="0">
                <a:cs typeface="Arial"/>
              </a:rPr>
              <a:t> </a:t>
            </a:r>
            <a:r>
              <a:rPr lang="en-US" altLang="ko-KR" spc="5" dirty="0">
                <a:cs typeface="Arial"/>
              </a:rPr>
              <a:t>in</a:t>
            </a:r>
            <a:r>
              <a:rPr lang="en-US" altLang="ko-KR" spc="105" dirty="0">
                <a:cs typeface="Arial"/>
              </a:rPr>
              <a:t> </a:t>
            </a:r>
            <a:r>
              <a:rPr lang="en-US" altLang="ko-KR" spc="10" dirty="0">
                <a:cs typeface="Arial"/>
              </a:rPr>
              <a:t>the</a:t>
            </a:r>
            <a:r>
              <a:rPr lang="en-US" altLang="ko-KR" spc="110" dirty="0">
                <a:cs typeface="Arial"/>
              </a:rPr>
              <a:t> </a:t>
            </a:r>
            <a:r>
              <a:rPr lang="en-US" altLang="ko-KR" spc="10" dirty="0">
                <a:cs typeface="Arial"/>
              </a:rPr>
              <a:t>opposite</a:t>
            </a:r>
            <a:r>
              <a:rPr lang="en-US" altLang="ko-KR" spc="105" dirty="0">
                <a:cs typeface="Arial"/>
              </a:rPr>
              <a:t> </a:t>
            </a:r>
            <a:r>
              <a:rPr lang="en-US" altLang="ko-KR" spc="10" dirty="0">
                <a:cs typeface="Arial"/>
              </a:rPr>
              <a:t>direction</a:t>
            </a:r>
            <a:r>
              <a:rPr lang="en-US" altLang="ko-KR" spc="105" dirty="0">
                <a:cs typeface="Arial"/>
              </a:rPr>
              <a:t> </a:t>
            </a:r>
            <a:r>
              <a:rPr lang="en-US" altLang="ko-KR" spc="5" dirty="0">
                <a:cs typeface="Arial"/>
              </a:rPr>
              <a:t>will</a:t>
            </a:r>
            <a:r>
              <a:rPr lang="en-US" altLang="ko-KR" spc="110" dirty="0">
                <a:cs typeface="Arial"/>
              </a:rPr>
              <a:t> </a:t>
            </a:r>
            <a:r>
              <a:rPr lang="en-US" altLang="ko-KR" spc="10" dirty="0">
                <a:cs typeface="Arial"/>
              </a:rPr>
              <a:t>cause</a:t>
            </a:r>
            <a:r>
              <a:rPr lang="en-US" altLang="ko-KR" spc="60" dirty="0">
                <a:cs typeface="Arial"/>
              </a:rPr>
              <a:t> </a:t>
            </a:r>
            <a:r>
              <a:rPr lang="en-US" altLang="ko-KR" spc="10" dirty="0">
                <a:cs typeface="Arial"/>
              </a:rPr>
              <a:t>complete</a:t>
            </a:r>
            <a:r>
              <a:rPr lang="en-US" altLang="ko-KR" spc="60" dirty="0">
                <a:cs typeface="Arial"/>
              </a:rPr>
              <a:t> </a:t>
            </a:r>
            <a:r>
              <a:rPr lang="en-US" altLang="ko-KR" spc="10" dirty="0">
                <a:cs typeface="Arial"/>
              </a:rPr>
              <a:t>reversal</a:t>
            </a:r>
            <a:r>
              <a:rPr lang="en-US" altLang="ko-KR" spc="50" dirty="0">
                <a:cs typeface="Arial"/>
              </a:rPr>
              <a:t> </a:t>
            </a:r>
            <a:r>
              <a:rPr lang="en-US" altLang="ko-KR" spc="10" dirty="0">
                <a:cs typeface="Arial"/>
              </a:rPr>
              <a:t>orientation</a:t>
            </a:r>
            <a:endParaRPr lang="en-US" altLang="ko-KR" dirty="0">
              <a:cs typeface="Arial"/>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134</a:t>
            </a:fld>
            <a:endParaRPr lang="ko-KR" altLang="en-US"/>
          </a:p>
        </p:txBody>
      </p:sp>
    </p:spTree>
    <p:extLst>
      <p:ext uri="{BB962C8B-B14F-4D97-AF65-F5344CB8AC3E}">
        <p14:creationId xmlns:p14="http://schemas.microsoft.com/office/powerpoint/2010/main" val="7693988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786" y="915761"/>
            <a:ext cx="6934200" cy="5200650"/>
          </a:xfrm>
          <a:prstGeom prst="rect">
            <a:avLst/>
          </a:prstGeom>
        </p:spPr>
      </p:pic>
      <p:sp>
        <p:nvSpPr>
          <p:cNvPr id="6" name="직사각형 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4518545" cy="523220"/>
          </a:xfrm>
          <a:prstGeom prst="rect">
            <a:avLst/>
          </a:prstGeom>
        </p:spPr>
        <p:txBody>
          <a:bodyPr wrap="none">
            <a:spAutoFit/>
          </a:bodyPr>
          <a:lstStyle/>
          <a:p>
            <a:r>
              <a:rPr lang="en-US" altLang="ko-KR" sz="2800" b="1" dirty="0"/>
              <a:t>Applications of Ferroelectrics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135</a:t>
            </a:fld>
            <a:endParaRPr lang="ko-KR" altLang="en-US"/>
          </a:p>
        </p:txBody>
      </p:sp>
    </p:spTree>
    <p:extLst>
      <p:ext uri="{BB962C8B-B14F-4D97-AF65-F5344CB8AC3E}">
        <p14:creationId xmlns:p14="http://schemas.microsoft.com/office/powerpoint/2010/main" val="35338665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518545" cy="523220"/>
          </a:xfrm>
          <a:prstGeom prst="rect">
            <a:avLst/>
          </a:prstGeom>
        </p:spPr>
        <p:txBody>
          <a:bodyPr wrap="none">
            <a:spAutoFit/>
          </a:bodyPr>
          <a:lstStyle/>
          <a:p>
            <a:r>
              <a:rPr lang="en-US" altLang="ko-KR" sz="2800" b="1" dirty="0"/>
              <a:t>Applications of Ferroelectrics</a:t>
            </a:r>
          </a:p>
        </p:txBody>
      </p:sp>
      <p:sp>
        <p:nvSpPr>
          <p:cNvPr id="7" name="직사각형 6"/>
          <p:cNvSpPr/>
          <p:nvPr/>
        </p:nvSpPr>
        <p:spPr>
          <a:xfrm>
            <a:off x="297493" y="4198492"/>
            <a:ext cx="8498164" cy="2308324"/>
          </a:xfrm>
          <a:prstGeom prst="rect">
            <a:avLst/>
          </a:prstGeom>
        </p:spPr>
        <p:txBody>
          <a:bodyPr wrap="square">
            <a:spAutoFit/>
          </a:bodyPr>
          <a:lstStyle/>
          <a:p>
            <a:pPr marL="298450" marR="5080" indent="-285750" algn="just">
              <a:buFont typeface="Arial" panose="020B0604020202020204" pitchFamily="34" charset="0"/>
              <a:buChar char="•"/>
            </a:pPr>
            <a:r>
              <a:rPr lang="en-US" altLang="ko-KR" sz="2400" spc="10" dirty="0">
                <a:cs typeface="Arial"/>
              </a:rPr>
              <a:t>Since ferroelectric materials show a hysteresis loop and remnant polarization (±P</a:t>
            </a:r>
            <a:r>
              <a:rPr lang="en-US" altLang="ko-KR" sz="2400" spc="10" baseline="-25000" dirty="0">
                <a:cs typeface="Arial"/>
              </a:rPr>
              <a:t>R</a:t>
            </a:r>
            <a:r>
              <a:rPr lang="en-US" altLang="ko-KR" sz="2400" spc="10" dirty="0">
                <a:cs typeface="Arial"/>
              </a:rPr>
              <a:t>) at zero field, </a:t>
            </a:r>
            <a:r>
              <a:rPr lang="en-US" altLang="ko-KR" sz="2400" spc="10" dirty="0">
                <a:solidFill>
                  <a:srgbClr val="C00000"/>
                </a:solidFill>
                <a:cs typeface="Arial"/>
              </a:rPr>
              <a:t>these  two  polarization  states can be  used  as ‘0’  and ‘1’  states of binary  data  storage  in memory devices</a:t>
            </a:r>
            <a:r>
              <a:rPr lang="en-US" altLang="ko-KR" sz="2400" spc="10" dirty="0">
                <a:cs typeface="Arial"/>
              </a:rPr>
              <a:t>.</a:t>
            </a:r>
          </a:p>
          <a:p>
            <a:pPr marL="298450" marR="5080" indent="-285750" algn="just">
              <a:buFont typeface="Arial" panose="020B0604020202020204" pitchFamily="34" charset="0"/>
              <a:buChar char="•"/>
            </a:pPr>
            <a:r>
              <a:rPr lang="en-US" altLang="ko-KR" sz="2400" spc="10" dirty="0">
                <a:cs typeface="Arial"/>
              </a:rPr>
              <a:t>data will be stored when power is lost during operation, leading to non-volatile data storage and fast switching</a:t>
            </a:r>
          </a:p>
        </p:txBody>
      </p:sp>
      <p:grpSp>
        <p:nvGrpSpPr>
          <p:cNvPr id="15" name="그룹 14"/>
          <p:cNvGrpSpPr/>
          <p:nvPr/>
        </p:nvGrpSpPr>
        <p:grpSpPr>
          <a:xfrm>
            <a:off x="290283" y="1357990"/>
            <a:ext cx="8112126" cy="2735371"/>
            <a:chOff x="-330202" y="1004732"/>
            <a:chExt cx="8940423" cy="3014668"/>
          </a:xfrm>
        </p:grpSpPr>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2" y="1004732"/>
              <a:ext cx="5024447" cy="3014668"/>
            </a:xfrm>
            <a:prstGeom prst="rect">
              <a:avLst/>
            </a:prstGeom>
          </p:spPr>
        </p:pic>
        <p:pic>
          <p:nvPicPr>
            <p:cNvPr id="14" name="그림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2625" y="1004732"/>
              <a:ext cx="4117596" cy="3014668"/>
            </a:xfrm>
            <a:prstGeom prst="rect">
              <a:avLst/>
            </a:prstGeom>
          </p:spPr>
        </p:pic>
      </p:grpSp>
      <p:sp>
        <p:nvSpPr>
          <p:cNvPr id="16" name="직사각형 15"/>
          <p:cNvSpPr/>
          <p:nvPr/>
        </p:nvSpPr>
        <p:spPr>
          <a:xfrm>
            <a:off x="-5205" y="762296"/>
            <a:ext cx="3986732" cy="369332"/>
          </a:xfrm>
          <a:prstGeom prst="rect">
            <a:avLst/>
          </a:prstGeom>
        </p:spPr>
        <p:txBody>
          <a:bodyPr wrap="none">
            <a:spAutoFit/>
          </a:bodyPr>
          <a:lstStyle/>
          <a:p>
            <a:pPr marL="447675" algn="just">
              <a:lnSpc>
                <a:spcPct val="100000"/>
              </a:lnSpc>
            </a:pPr>
            <a:r>
              <a:rPr lang="en-US" altLang="ko-KR" b="1" spc="10" dirty="0">
                <a:solidFill>
                  <a:srgbClr val="C00000"/>
                </a:solidFill>
                <a:cs typeface="Arial Black"/>
              </a:rPr>
              <a:t>Nonvolatile</a:t>
            </a:r>
            <a:r>
              <a:rPr lang="en-US" altLang="ko-KR" b="1" spc="-5" dirty="0">
                <a:solidFill>
                  <a:srgbClr val="C00000"/>
                </a:solidFill>
                <a:cs typeface="Arial Black"/>
              </a:rPr>
              <a:t> ferroelectric m</a:t>
            </a:r>
            <a:r>
              <a:rPr lang="en-US" altLang="ko-KR" b="1" spc="15" dirty="0">
                <a:solidFill>
                  <a:srgbClr val="C00000"/>
                </a:solidFill>
                <a:cs typeface="Arial Black"/>
              </a:rPr>
              <a:t>emories</a:t>
            </a:r>
            <a:endParaRPr lang="en-US" altLang="ko-KR" dirty="0">
              <a:solidFill>
                <a:srgbClr val="C00000"/>
              </a:solidFill>
              <a:cs typeface="Arial Black"/>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136</a:t>
            </a:fld>
            <a:endParaRPr lang="ko-KR" altLang="en-US"/>
          </a:p>
        </p:txBody>
      </p:sp>
    </p:spTree>
    <p:extLst>
      <p:ext uri="{BB962C8B-B14F-4D97-AF65-F5344CB8AC3E}">
        <p14:creationId xmlns:p14="http://schemas.microsoft.com/office/powerpoint/2010/main" val="8348349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0" y="1540783"/>
            <a:ext cx="9144000" cy="1325563"/>
          </a:xfrm>
        </p:spPr>
        <p:txBody>
          <a:bodyPr>
            <a:normAutofit fontScale="90000"/>
          </a:bodyPr>
          <a:lstStyle/>
          <a:p>
            <a:pPr algn="ctr"/>
            <a:r>
              <a:rPr lang="en-US" altLang="ko-KR" sz="4800" dirty="0" err="1">
                <a:latin typeface="+mn-lt"/>
              </a:rPr>
              <a:t>Piezoelectrics</a:t>
            </a:r>
            <a:br>
              <a:rPr lang="en-US" altLang="ko-KR" sz="4800" dirty="0">
                <a:latin typeface="+mn-lt"/>
              </a:rPr>
            </a:br>
            <a:endParaRPr lang="ko-KR" altLang="en-US" sz="4800" dirty="0">
              <a:latin typeface="+mn-lt"/>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137</a:t>
            </a:fld>
            <a:endParaRPr lang="ko-KR" altLang="en-US"/>
          </a:p>
        </p:txBody>
      </p:sp>
      <p:sp>
        <p:nvSpPr>
          <p:cNvPr id="4" name="TextBox 3">
            <a:extLst>
              <a:ext uri="{FF2B5EF4-FFF2-40B4-BE49-F238E27FC236}">
                <a16:creationId xmlns:a16="http://schemas.microsoft.com/office/drawing/2014/main" id="{A2606509-9BFC-0802-8A75-E8B4D8876362}"/>
              </a:ext>
            </a:extLst>
          </p:cNvPr>
          <p:cNvSpPr txBox="1"/>
          <p:nvPr/>
        </p:nvSpPr>
        <p:spPr>
          <a:xfrm>
            <a:off x="0" y="6487762"/>
            <a:ext cx="7635834" cy="369332"/>
          </a:xfrm>
          <a:prstGeom prst="rect">
            <a:avLst/>
          </a:prstGeom>
          <a:noFill/>
        </p:spPr>
        <p:txBody>
          <a:bodyPr wrap="square">
            <a:spAutoFit/>
          </a:bodyPr>
          <a:lstStyle/>
          <a:p>
            <a:r>
              <a:rPr lang="ko-KR" altLang="en-US" dirty="0" err="1"/>
              <a:t>압전특성</a:t>
            </a:r>
            <a:r>
              <a:rPr lang="ko-KR" altLang="en-US" dirty="0"/>
              <a:t> 이해 영상 </a:t>
            </a:r>
            <a:r>
              <a:rPr lang="en-US" altLang="ko-KR" dirty="0"/>
              <a:t>(https://www.youtube.com/watch?v=_XABS0dR15o)</a:t>
            </a:r>
            <a:endParaRPr lang="ko-KR" altLang="en-US" dirty="0"/>
          </a:p>
        </p:txBody>
      </p:sp>
    </p:spTree>
    <p:extLst>
      <p:ext uri="{BB962C8B-B14F-4D97-AF65-F5344CB8AC3E}">
        <p14:creationId xmlns:p14="http://schemas.microsoft.com/office/powerpoint/2010/main" val="42010161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488519" cy="523220"/>
          </a:xfrm>
          <a:prstGeom prst="rect">
            <a:avLst/>
          </a:prstGeom>
        </p:spPr>
        <p:txBody>
          <a:bodyPr wrap="none">
            <a:spAutoFit/>
          </a:bodyPr>
          <a:lstStyle/>
          <a:p>
            <a:r>
              <a:rPr lang="en-US" altLang="ko-KR" sz="2800" b="1" dirty="0"/>
              <a:t>Piezoelectric Ceramics</a:t>
            </a:r>
          </a:p>
        </p:txBody>
      </p:sp>
      <p:sp>
        <p:nvSpPr>
          <p:cNvPr id="7" name="직사각형 6"/>
          <p:cNvSpPr/>
          <p:nvPr/>
        </p:nvSpPr>
        <p:spPr>
          <a:xfrm>
            <a:off x="173086" y="886713"/>
            <a:ext cx="8767714" cy="2477601"/>
          </a:xfrm>
          <a:prstGeom prst="rect">
            <a:avLst/>
          </a:prstGeom>
        </p:spPr>
        <p:txBody>
          <a:bodyPr wrap="square">
            <a:spAutoFit/>
          </a:bodyPr>
          <a:lstStyle/>
          <a:p>
            <a:pPr marL="298450" marR="5080" indent="-285750" algn="just">
              <a:spcBef>
                <a:spcPts val="600"/>
              </a:spcBef>
              <a:buFont typeface="Arial" panose="020B0604020202020204" pitchFamily="34" charset="0"/>
              <a:buChar char="•"/>
            </a:pPr>
            <a:r>
              <a:rPr lang="en-US" altLang="ko-KR" sz="2000" spc="10" dirty="0">
                <a:solidFill>
                  <a:srgbClr val="C00000"/>
                </a:solidFill>
                <a:cs typeface="Arial"/>
              </a:rPr>
              <a:t>piezoelectric effect: </a:t>
            </a:r>
            <a:r>
              <a:rPr lang="en-US" altLang="ko-KR" sz="2000" spc="10" dirty="0">
                <a:cs typeface="Arial"/>
              </a:rPr>
              <a:t>the ability to create an electric potential from mechanical  stress </a:t>
            </a:r>
          </a:p>
          <a:p>
            <a:pPr marL="298450" marR="5080" indent="-285750" algn="just">
              <a:spcBef>
                <a:spcPts val="600"/>
              </a:spcBef>
              <a:buFont typeface="Arial" panose="020B0604020202020204" pitchFamily="34" charset="0"/>
              <a:buChar char="•"/>
            </a:pPr>
            <a:r>
              <a:rPr lang="en-US" altLang="ko-KR" sz="2000" spc="10" dirty="0">
                <a:cs typeface="Arial"/>
              </a:rPr>
              <a:t>stress </a:t>
            </a:r>
            <a:r>
              <a:rPr lang="en-US" altLang="ko-KR" sz="2000" spc="10" dirty="0">
                <a:cs typeface="Arial"/>
                <a:sym typeface="Wingdings" panose="05000000000000000000" pitchFamily="2" charset="2"/>
              </a:rPr>
              <a:t> </a:t>
            </a:r>
            <a:r>
              <a:rPr lang="en-US" altLang="ko-KR" sz="2000" spc="10" dirty="0">
                <a:cs typeface="Arial"/>
              </a:rPr>
              <a:t>changes in</a:t>
            </a:r>
            <a:r>
              <a:rPr lang="ko-KR" altLang="en-US" sz="2000" spc="10" dirty="0">
                <a:cs typeface="Arial"/>
              </a:rPr>
              <a:t> </a:t>
            </a:r>
            <a:r>
              <a:rPr lang="en-US" altLang="ko-KR" sz="2000" spc="10" dirty="0">
                <a:cs typeface="Arial"/>
              </a:rPr>
              <a:t>polarization density </a:t>
            </a:r>
            <a:r>
              <a:rPr lang="en-US" altLang="ko-KR" sz="2000" spc="10" dirty="0">
                <a:cs typeface="Arial"/>
                <a:sym typeface="Wingdings" panose="05000000000000000000" pitchFamily="2" charset="2"/>
              </a:rPr>
              <a:t> </a:t>
            </a:r>
            <a:r>
              <a:rPr lang="en-US" altLang="ko-KR" sz="2000" spc="10" dirty="0">
                <a:cs typeface="Arial"/>
              </a:rPr>
              <a:t>potential</a:t>
            </a:r>
          </a:p>
          <a:p>
            <a:pPr marL="298450" marR="5080" indent="-285750" algn="just">
              <a:spcBef>
                <a:spcPts val="600"/>
              </a:spcBef>
              <a:buFont typeface="Arial" panose="020B0604020202020204" pitchFamily="34" charset="0"/>
              <a:buChar char="•"/>
            </a:pPr>
            <a:r>
              <a:rPr lang="en-US" altLang="ko-KR" sz="2000" spc="10" dirty="0">
                <a:cs typeface="Arial"/>
              </a:rPr>
              <a:t>an oscillating applied stress on a piezoelectric material </a:t>
            </a:r>
            <a:r>
              <a:rPr lang="en-US" altLang="ko-KR" sz="2000" spc="10" dirty="0">
                <a:cs typeface="Arial"/>
                <a:sym typeface="Wingdings" panose="05000000000000000000" pitchFamily="2" charset="2"/>
              </a:rPr>
              <a:t> the </a:t>
            </a:r>
            <a:r>
              <a:rPr lang="en-US" altLang="ko-KR" sz="2000" spc="10" dirty="0">
                <a:cs typeface="Arial"/>
              </a:rPr>
              <a:t>field which can be applied to an electrical load such as a bulb </a:t>
            </a:r>
          </a:p>
          <a:p>
            <a:pPr marL="298450" marR="5080" indent="-285750" algn="just">
              <a:spcBef>
                <a:spcPts val="600"/>
              </a:spcBef>
              <a:buFont typeface="Arial" panose="020B0604020202020204" pitchFamily="34" charset="0"/>
              <a:buChar char="•"/>
            </a:pPr>
            <a:r>
              <a:rPr lang="en-US" altLang="ko-KR" sz="2000" spc="10" dirty="0">
                <a:cs typeface="Arial"/>
              </a:rPr>
              <a:t>piezoelectric materials: quartz (SiO</a:t>
            </a:r>
            <a:r>
              <a:rPr lang="en-US" altLang="ko-KR" sz="2000" spc="10" baseline="-25000" dirty="0">
                <a:cs typeface="Arial"/>
              </a:rPr>
              <a:t>2</a:t>
            </a:r>
            <a:r>
              <a:rPr lang="en-US" altLang="ko-KR" sz="2000" spc="10" dirty="0">
                <a:cs typeface="Arial"/>
              </a:rPr>
              <a:t>), </a:t>
            </a:r>
            <a:r>
              <a:rPr lang="en-US" altLang="ko-KR" sz="2000" spc="10" dirty="0" err="1">
                <a:cs typeface="Arial"/>
              </a:rPr>
              <a:t>ZnO</a:t>
            </a:r>
            <a:r>
              <a:rPr lang="en-US" altLang="ko-KR" sz="2000" spc="10" dirty="0">
                <a:cs typeface="Arial"/>
              </a:rPr>
              <a:t>,  </a:t>
            </a:r>
            <a:r>
              <a:rPr lang="en-US" altLang="ko-KR" sz="2000" spc="10" dirty="0" err="1">
                <a:cs typeface="Arial"/>
              </a:rPr>
              <a:t>polyvinylidenefluoride</a:t>
            </a:r>
            <a:r>
              <a:rPr lang="en-US" altLang="ko-KR" sz="2000" spc="10" dirty="0">
                <a:cs typeface="Arial"/>
              </a:rPr>
              <a:t>  (PVDF)   and PZT or Pb(</a:t>
            </a:r>
            <a:r>
              <a:rPr lang="en-US" altLang="ko-KR" sz="2000" spc="10" dirty="0" err="1">
                <a:cs typeface="Arial"/>
              </a:rPr>
              <a:t>Zr,Ti</a:t>
            </a:r>
            <a:r>
              <a:rPr lang="en-US" altLang="ko-KR" sz="2000" spc="10" dirty="0">
                <a:cs typeface="Arial"/>
              </a:rPr>
              <a:t>)O</a:t>
            </a:r>
            <a:r>
              <a:rPr lang="en-US" altLang="ko-KR" sz="2000" spc="10" baseline="-25000" dirty="0">
                <a:cs typeface="Arial"/>
              </a:rPr>
              <a:t>3</a:t>
            </a:r>
            <a:r>
              <a:rPr lang="en-US" altLang="ko-KR" sz="2000" spc="10" dirty="0">
                <a:cs typeface="Arial"/>
              </a:rPr>
              <a:t>.</a:t>
            </a:r>
          </a:p>
        </p:txBody>
      </p:sp>
      <p:grpSp>
        <p:nvGrpSpPr>
          <p:cNvPr id="9" name="그룹 8"/>
          <p:cNvGrpSpPr/>
          <p:nvPr/>
        </p:nvGrpSpPr>
        <p:grpSpPr>
          <a:xfrm>
            <a:off x="1845859" y="4253157"/>
            <a:ext cx="5209045" cy="1562537"/>
            <a:chOff x="1560286" y="5377119"/>
            <a:chExt cx="5590045" cy="1676824"/>
          </a:xfrm>
        </p:grpSpPr>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286" y="5377119"/>
              <a:ext cx="2655604" cy="1676824"/>
            </a:xfrm>
            <a:prstGeom prst="rect">
              <a:avLst/>
            </a:prstGeom>
          </p:spPr>
        </p:pic>
        <p:pic>
          <p:nvPicPr>
            <p:cNvPr id="8" name="그림 7"/>
            <p:cNvPicPr>
              <a:picLocks noChangeAspect="1"/>
            </p:cNvPicPr>
            <p:nvPr/>
          </p:nvPicPr>
          <p:blipFill rotWithShape="1">
            <a:blip r:embed="rId4">
              <a:extLst>
                <a:ext uri="{28A0092B-C50C-407E-A947-70E740481C1C}">
                  <a14:useLocalDpi xmlns:a14="http://schemas.microsoft.com/office/drawing/2010/main" val="0"/>
                </a:ext>
              </a:extLst>
            </a:blip>
            <a:srcRect t="11141" b="12668"/>
            <a:stretch/>
          </p:blipFill>
          <p:spPr>
            <a:xfrm>
              <a:off x="4215890" y="5377119"/>
              <a:ext cx="2934441" cy="1676824"/>
            </a:xfrm>
            <a:prstGeom prst="rect">
              <a:avLst/>
            </a:prstGeom>
          </p:spPr>
        </p:pic>
      </p:grpSp>
      <p:sp>
        <p:nvSpPr>
          <p:cNvPr id="2" name="직사각형 1"/>
          <p:cNvSpPr/>
          <p:nvPr/>
        </p:nvSpPr>
        <p:spPr>
          <a:xfrm>
            <a:off x="0" y="6063131"/>
            <a:ext cx="9144000" cy="338554"/>
          </a:xfrm>
          <a:prstGeom prst="rect">
            <a:avLst/>
          </a:prstGeom>
        </p:spPr>
        <p:txBody>
          <a:bodyPr wrap="square">
            <a:spAutoFit/>
          </a:bodyPr>
          <a:lstStyle/>
          <a:p>
            <a:pPr marL="12700" marR="5080" algn="ctr">
              <a:spcBef>
                <a:spcPts val="600"/>
              </a:spcBef>
            </a:pPr>
            <a:r>
              <a:rPr lang="en-US" altLang="ko-KR" sz="1600" i="1" spc="10" dirty="0">
                <a:cs typeface="Arial"/>
              </a:rPr>
              <a:t>You can charge your mobile or any  other device in your backpack while you walk. </a:t>
            </a: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138</a:t>
            </a:fld>
            <a:endParaRPr lang="ko-KR" altLang="en-US"/>
          </a:p>
        </p:txBody>
      </p:sp>
      <p:pic>
        <p:nvPicPr>
          <p:cNvPr id="10" name="그림 9">
            <a:extLst>
              <a:ext uri="{FF2B5EF4-FFF2-40B4-BE49-F238E27FC236}">
                <a16:creationId xmlns:a16="http://schemas.microsoft.com/office/drawing/2014/main" id="{28D51809-D92E-45BC-9B2F-CBDCD7B8C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2517" y="1693623"/>
            <a:ext cx="5307477" cy="2759888"/>
          </a:xfrm>
          <a:prstGeom prst="rect">
            <a:avLst/>
          </a:prstGeom>
        </p:spPr>
      </p:pic>
      <p:sp>
        <p:nvSpPr>
          <p:cNvPr id="11" name="직사각형 10">
            <a:extLst>
              <a:ext uri="{FF2B5EF4-FFF2-40B4-BE49-F238E27FC236}">
                <a16:creationId xmlns:a16="http://schemas.microsoft.com/office/drawing/2014/main" id="{96389781-6028-4696-A4DC-430219D4A1D1}"/>
              </a:ext>
            </a:extLst>
          </p:cNvPr>
          <p:cNvSpPr/>
          <p:nvPr/>
        </p:nvSpPr>
        <p:spPr>
          <a:xfrm>
            <a:off x="9832517" y="1058930"/>
            <a:ext cx="3751989" cy="369332"/>
          </a:xfrm>
          <a:prstGeom prst="rect">
            <a:avLst/>
          </a:prstGeom>
        </p:spPr>
        <p:txBody>
          <a:bodyPr wrap="none">
            <a:spAutoFit/>
          </a:bodyPr>
          <a:lstStyle/>
          <a:p>
            <a:r>
              <a:rPr lang="en-US" altLang="ko-KR" b="1" dirty="0" err="1"/>
              <a:t>Wurtzite</a:t>
            </a:r>
            <a:r>
              <a:rPr lang="en-US" altLang="ko-KR" b="1" dirty="0"/>
              <a:t> (MX) structured compounds</a:t>
            </a:r>
            <a:endParaRPr lang="ko-KR" altLang="en-US" dirty="0"/>
          </a:p>
        </p:txBody>
      </p:sp>
      <p:sp>
        <p:nvSpPr>
          <p:cNvPr id="12" name="TextBox 11">
            <a:extLst>
              <a:ext uri="{FF2B5EF4-FFF2-40B4-BE49-F238E27FC236}">
                <a16:creationId xmlns:a16="http://schemas.microsoft.com/office/drawing/2014/main" id="{1B68CB2A-ABE2-4EAF-A9F7-22CE80F86953}"/>
              </a:ext>
            </a:extLst>
          </p:cNvPr>
          <p:cNvSpPr txBox="1"/>
          <p:nvPr/>
        </p:nvSpPr>
        <p:spPr>
          <a:xfrm>
            <a:off x="9793801" y="3382996"/>
            <a:ext cx="1688347" cy="307777"/>
          </a:xfrm>
          <a:prstGeom prst="rect">
            <a:avLst/>
          </a:prstGeom>
          <a:noFill/>
        </p:spPr>
        <p:txBody>
          <a:bodyPr wrap="none" rtlCol="0">
            <a:spAutoFit/>
          </a:bodyPr>
          <a:lstStyle/>
          <a:p>
            <a:r>
              <a:rPr lang="en-US" altLang="ko-KR" sz="1400" dirty="0">
                <a:solidFill>
                  <a:srgbClr val="FF0000"/>
                </a:solidFill>
              </a:rPr>
              <a:t>Red line: no bonding</a:t>
            </a:r>
            <a:endParaRPr lang="ko-KR" altLang="en-US" sz="1400" dirty="0">
              <a:solidFill>
                <a:srgbClr val="FF0000"/>
              </a:solidFill>
            </a:endParaRPr>
          </a:p>
        </p:txBody>
      </p:sp>
      <p:pic>
        <p:nvPicPr>
          <p:cNvPr id="15364" name="Picture 4" descr="PVDF 다공막 [수정완료] : REOB (리오브)">
            <a:extLst>
              <a:ext uri="{FF2B5EF4-FFF2-40B4-BE49-F238E27FC236}">
                <a16:creationId xmlns:a16="http://schemas.microsoft.com/office/drawing/2014/main" id="{AAC5562C-E096-46FB-881B-568CAF990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2517" y="4784657"/>
            <a:ext cx="2886075"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86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965381" cy="523220"/>
          </a:xfrm>
          <a:prstGeom prst="rect">
            <a:avLst/>
          </a:prstGeom>
        </p:spPr>
        <p:txBody>
          <a:bodyPr wrap="none">
            <a:spAutoFit/>
          </a:bodyPr>
          <a:lstStyle/>
          <a:p>
            <a:r>
              <a:rPr lang="en-US" altLang="ko-KR" sz="2800" b="1" dirty="0"/>
              <a:t>Direct Piezoelectric Effect</a:t>
            </a:r>
          </a:p>
        </p:txBody>
      </p:sp>
      <mc:AlternateContent xmlns:mc="http://schemas.openxmlformats.org/markup-compatibility/2006" xmlns:a14="http://schemas.microsoft.com/office/drawing/2010/main">
        <mc:Choice Requires="a14">
          <p:sp>
            <p:nvSpPr>
              <p:cNvPr id="2" name="직사각형 1"/>
              <p:cNvSpPr/>
              <p:nvPr/>
            </p:nvSpPr>
            <p:spPr>
              <a:xfrm>
                <a:off x="301676" y="2846638"/>
                <a:ext cx="8481932" cy="2923877"/>
              </a:xfrm>
              <a:prstGeom prst="rect">
                <a:avLst/>
              </a:prstGeom>
            </p:spPr>
            <p:txBody>
              <a:bodyPr wrap="square">
                <a:spAutoFit/>
              </a:bodyPr>
              <a:lstStyle/>
              <a:p>
                <a:pPr marL="355600" marR="5080" indent="-342900" algn="just" latinLnBrk="0">
                  <a:spcBef>
                    <a:spcPts val="600"/>
                  </a:spcBef>
                  <a:buFont typeface="Arial" panose="020B0604020202020204" pitchFamily="34" charset="0"/>
                  <a:buChar char="•"/>
                </a:pPr>
                <a:r>
                  <a:rPr lang="en-US" altLang="ko-KR" sz="2000" spc="10" dirty="0">
                    <a:cs typeface="Arial"/>
                  </a:rPr>
                  <a:t>direct effect occurs when an applied stress leads to a change </a:t>
                </a:r>
                <a:r>
                  <a:rPr lang="en-US" altLang="ko-KR" sz="2000" spc="5" dirty="0">
                    <a:cs typeface="Arial"/>
                  </a:rPr>
                  <a:t>in </a:t>
                </a:r>
                <a:r>
                  <a:rPr lang="en-US" altLang="ko-KR" sz="2000" spc="10" dirty="0">
                    <a:cs typeface="Arial"/>
                  </a:rPr>
                  <a:t>the polarization  density which </a:t>
                </a:r>
                <a:r>
                  <a:rPr lang="en-US" altLang="ko-KR" sz="2000" spc="5" dirty="0">
                    <a:cs typeface="Arial"/>
                  </a:rPr>
                  <a:t>in </a:t>
                </a:r>
                <a:r>
                  <a:rPr lang="en-US" altLang="ko-KR" sz="2000" spc="10" dirty="0">
                    <a:cs typeface="Arial"/>
                  </a:rPr>
                  <a:t>turn can be detected as </a:t>
                </a:r>
                <a:r>
                  <a:rPr lang="en-US" altLang="ko-KR" sz="2000" spc="5" dirty="0">
                    <a:cs typeface="Arial"/>
                  </a:rPr>
                  <a:t>electric field </a:t>
                </a:r>
                <a:r>
                  <a:rPr lang="en-US" altLang="ko-KR" sz="2000" spc="10" dirty="0">
                    <a:cs typeface="Arial"/>
                  </a:rPr>
                  <a:t>or potential across the sample.</a:t>
                </a:r>
              </a:p>
              <a:p>
                <a:pPr marL="355600" marR="5080" indent="-342900" algn="just" latinLnBrk="0">
                  <a:spcBef>
                    <a:spcPts val="600"/>
                  </a:spcBef>
                  <a:buFont typeface="Arial" panose="020B0604020202020204" pitchFamily="34" charset="0"/>
                  <a:buChar char="•"/>
                </a:pPr>
                <a:r>
                  <a:rPr lang="en-US" altLang="ko-KR" sz="2000" spc="10" dirty="0">
                    <a:cs typeface="Arial"/>
                  </a:rPr>
                  <a:t>polarization </a:t>
                </a:r>
                <a:r>
                  <a:rPr lang="en-US" altLang="ko-KR" sz="2000" spc="5" dirty="0">
                    <a:cs typeface="Arial"/>
                  </a:rPr>
                  <a:t>is directly </a:t>
                </a:r>
                <a:r>
                  <a:rPr lang="en-US" altLang="ko-KR" sz="2000" spc="10" dirty="0">
                    <a:cs typeface="Arial"/>
                  </a:rPr>
                  <a:t>proportional to the stress applied, as described by the  </a:t>
                </a:r>
                <a:r>
                  <a:rPr lang="en-US" altLang="ko-KR" sz="2000" spc="270" dirty="0">
                    <a:cs typeface="Arial"/>
                  </a:rPr>
                  <a:t> </a:t>
                </a:r>
                <a:r>
                  <a:rPr lang="en-US" altLang="ko-KR" sz="2000" spc="10" dirty="0">
                    <a:cs typeface="Arial"/>
                  </a:rPr>
                  <a:t>equation.</a:t>
                </a:r>
                <a:endParaRPr lang="en-US" altLang="ko-KR" sz="2000" dirty="0">
                  <a:cs typeface="Times New Roman"/>
                </a:endParaRPr>
              </a:p>
              <a:p>
                <a:pPr latinLnBrk="0">
                  <a:spcBef>
                    <a:spcPts val="600"/>
                  </a:spcBef>
                  <a:spcAft>
                    <a:spcPts val="600"/>
                  </a:spcAft>
                </a:pPr>
                <a14:m>
                  <m:oMathPara xmlns:m="http://schemas.openxmlformats.org/officeDocument/2006/math">
                    <m:oMathParaPr>
                      <m:jc m:val="centerGroup"/>
                    </m:oMathParaPr>
                    <m:oMath xmlns:m="http://schemas.openxmlformats.org/officeDocument/2006/math">
                      <m:r>
                        <a:rPr lang="en-US" altLang="ko-KR" sz="2400" b="0" i="1" smtClean="0">
                          <a:solidFill>
                            <a:srgbClr val="C00000"/>
                          </a:solidFill>
                          <a:latin typeface="Cambria Math" panose="02040503050406030204" pitchFamily="18" charset="0"/>
                          <a:cs typeface="Times New Roman"/>
                        </a:rPr>
                        <m:t>𝑃</m:t>
                      </m:r>
                      <m:r>
                        <a:rPr lang="en-US" altLang="ko-KR" sz="2400" b="0" i="1" smtClean="0">
                          <a:solidFill>
                            <a:srgbClr val="C00000"/>
                          </a:solidFill>
                          <a:latin typeface="Cambria Math" panose="02040503050406030204" pitchFamily="18" charset="0"/>
                          <a:cs typeface="Times New Roman"/>
                        </a:rPr>
                        <m:t>=</m:t>
                      </m:r>
                      <m:r>
                        <a:rPr lang="en-US" altLang="ko-KR" sz="2400" b="0" i="1" smtClean="0">
                          <a:solidFill>
                            <a:srgbClr val="C00000"/>
                          </a:solidFill>
                          <a:latin typeface="Cambria Math" panose="02040503050406030204" pitchFamily="18" charset="0"/>
                          <a:cs typeface="Times New Roman"/>
                        </a:rPr>
                        <m:t>𝑑</m:t>
                      </m:r>
                      <m:r>
                        <a:rPr lang="ko-KR" altLang="en-US" sz="2400" b="0" i="1" smtClean="0">
                          <a:solidFill>
                            <a:srgbClr val="C00000"/>
                          </a:solidFill>
                          <a:latin typeface="Cambria Math" panose="02040503050406030204" pitchFamily="18" charset="0"/>
                          <a:cs typeface="Times New Roman"/>
                        </a:rPr>
                        <m:t>𝜎</m:t>
                      </m:r>
                    </m:oMath>
                  </m:oMathPara>
                </a14:m>
                <a:endParaRPr lang="en-US" altLang="ko-KR" sz="2400" dirty="0">
                  <a:solidFill>
                    <a:srgbClr val="C00000"/>
                  </a:solidFill>
                  <a:cs typeface="Times New Roman"/>
                </a:endParaRPr>
              </a:p>
              <a:p>
                <a:pPr algn="just" latinLnBrk="0">
                  <a:spcBef>
                    <a:spcPts val="600"/>
                  </a:spcBef>
                </a:pPr>
                <a:r>
                  <a:rPr lang="en-US" altLang="ko-KR" sz="2000" spc="10" dirty="0">
                    <a:cs typeface="Arial"/>
                  </a:rPr>
                  <a:t>        (</a:t>
                </a:r>
                <a14:m>
                  <m:oMath xmlns:m="http://schemas.openxmlformats.org/officeDocument/2006/math">
                    <m:r>
                      <a:rPr lang="en-US" altLang="ko-KR" sz="2000" i="1">
                        <a:solidFill>
                          <a:srgbClr val="C00000"/>
                        </a:solidFill>
                        <a:latin typeface="Cambria Math" panose="02040503050406030204" pitchFamily="18" charset="0"/>
                        <a:cs typeface="Times New Roman"/>
                      </a:rPr>
                      <m:t>𝑃</m:t>
                    </m:r>
                    <m:r>
                      <a:rPr lang="en-US" altLang="ko-KR" sz="2000" b="0" i="1" smtClean="0">
                        <a:solidFill>
                          <a:srgbClr val="C00000"/>
                        </a:solidFill>
                        <a:latin typeface="Cambria Math" panose="02040503050406030204" pitchFamily="18" charset="0"/>
                        <a:cs typeface="Times New Roman"/>
                      </a:rPr>
                      <m:t> </m:t>
                    </m:r>
                  </m:oMath>
                </a14:m>
                <a:r>
                  <a:rPr lang="en-US" altLang="ko-KR" sz="2000" spc="5" dirty="0">
                    <a:cs typeface="Arial"/>
                  </a:rPr>
                  <a:t>is </a:t>
                </a:r>
                <a:r>
                  <a:rPr lang="en-US" altLang="ko-KR" sz="2000" spc="10" dirty="0">
                    <a:cs typeface="Arial"/>
                  </a:rPr>
                  <a:t>polarization,</a:t>
                </a:r>
                <a14:m>
                  <m:oMath xmlns:m="http://schemas.openxmlformats.org/officeDocument/2006/math">
                    <m:r>
                      <a:rPr lang="en-US" altLang="ko-KR" sz="2000" i="1">
                        <a:solidFill>
                          <a:srgbClr val="C00000"/>
                        </a:solidFill>
                        <a:latin typeface="Cambria Math" panose="02040503050406030204" pitchFamily="18" charset="0"/>
                        <a:cs typeface="Times New Roman"/>
                      </a:rPr>
                      <m:t>𝑑</m:t>
                    </m:r>
                    <m:r>
                      <m:rPr>
                        <m:nor/>
                      </m:rPr>
                      <a:rPr lang="en-US" altLang="ko-KR" sz="2000" spc="5" dirty="0">
                        <a:cs typeface="Arial"/>
                      </a:rPr>
                      <m:t> </m:t>
                    </m:r>
                    <m:r>
                      <m:rPr>
                        <m:nor/>
                      </m:rPr>
                      <a:rPr lang="en-US" altLang="ko-KR" sz="2000" spc="5" dirty="0">
                        <a:cs typeface="Arial"/>
                      </a:rPr>
                      <m:t>is</m:t>
                    </m:r>
                    <m:r>
                      <m:rPr>
                        <m:nor/>
                      </m:rPr>
                      <a:rPr lang="en-US" altLang="ko-KR" sz="2000" spc="5" dirty="0">
                        <a:cs typeface="Arial"/>
                      </a:rPr>
                      <m:t> </m:t>
                    </m:r>
                    <m:r>
                      <m:rPr>
                        <m:nor/>
                      </m:rPr>
                      <a:rPr lang="en-US" altLang="ko-KR" sz="2000" spc="10" dirty="0">
                        <a:cs typeface="Arial"/>
                      </a:rPr>
                      <m:t>piezoelectric</m:t>
                    </m:r>
                    <m:r>
                      <m:rPr>
                        <m:nor/>
                      </m:rPr>
                      <a:rPr lang="en-US" altLang="ko-KR" sz="2000" spc="10" dirty="0">
                        <a:cs typeface="Arial"/>
                      </a:rPr>
                      <m:t> </m:t>
                    </m:r>
                    <m:r>
                      <m:rPr>
                        <m:nor/>
                      </m:rPr>
                      <a:rPr lang="en-US" altLang="ko-KR" sz="2000" spc="10" dirty="0">
                        <a:cs typeface="Arial"/>
                      </a:rPr>
                      <m:t>coefficient</m:t>
                    </m:r>
                    <m:r>
                      <m:rPr>
                        <m:nor/>
                      </m:rPr>
                      <a:rPr lang="en-US" altLang="ko-KR" sz="2000" b="0" i="0" spc="10" dirty="0" smtClean="0">
                        <a:cs typeface="Arial"/>
                      </a:rPr>
                      <m:t>, </m:t>
                    </m:r>
                    <m:r>
                      <m:rPr>
                        <m:nor/>
                      </m:rPr>
                      <a:rPr lang="en-US" altLang="ko-KR" sz="2000" b="0" i="0" spc="10" dirty="0" smtClean="0">
                        <a:cs typeface="Arial"/>
                      </a:rPr>
                      <m:t>and</m:t>
                    </m:r>
                    <m:r>
                      <m:rPr>
                        <m:nor/>
                      </m:rPr>
                      <a:rPr lang="en-US" altLang="ko-KR" sz="2000" b="0" i="0" spc="10" dirty="0" smtClean="0">
                        <a:cs typeface="Arial"/>
                      </a:rPr>
                      <m:t> </m:t>
                    </m:r>
                    <m:r>
                      <a:rPr lang="ko-KR" altLang="en-US" sz="2000" i="1">
                        <a:solidFill>
                          <a:srgbClr val="C00000"/>
                        </a:solidFill>
                        <a:latin typeface="Cambria Math" panose="02040503050406030204" pitchFamily="18" charset="0"/>
                        <a:cs typeface="Times New Roman"/>
                      </a:rPr>
                      <m:t>𝜎</m:t>
                    </m:r>
                  </m:oMath>
                </a14:m>
                <a:r>
                  <a:rPr lang="en-US" altLang="ko-KR" sz="2000" spc="5" dirty="0">
                    <a:cs typeface="Arial"/>
                  </a:rPr>
                  <a:t> is </a:t>
                </a:r>
                <a:r>
                  <a:rPr lang="en-US" altLang="ko-KR" sz="2000" spc="10" dirty="0">
                    <a:cs typeface="Arial"/>
                  </a:rPr>
                  <a:t>applied stress</a:t>
                </a:r>
                <a14:m>
                  <m:oMath xmlns:m="http://schemas.openxmlformats.org/officeDocument/2006/math">
                    <m:r>
                      <a:rPr lang="en-US" altLang="ko-KR" sz="2000" b="0" i="0" smtClean="0">
                        <a:solidFill>
                          <a:srgbClr val="C00000"/>
                        </a:solidFill>
                        <a:latin typeface="Cambria Math" panose="02040503050406030204" pitchFamily="18" charset="0"/>
                        <a:cs typeface="Times New Roman"/>
                      </a:rPr>
                      <m:t> </m:t>
                    </m:r>
                    <m:r>
                      <a:rPr lang="en-US" altLang="ko-KR" sz="2000" b="0" i="0" smtClean="0">
                        <a:solidFill>
                          <a:schemeClr val="tx1"/>
                        </a:solidFill>
                        <a:latin typeface="Cambria Math" panose="02040503050406030204" pitchFamily="18" charset="0"/>
                        <a:cs typeface="Times New Roman"/>
                      </a:rPr>
                      <m:t>)</m:t>
                    </m:r>
                  </m:oMath>
                </a14:m>
                <a:endParaRPr lang="en-US" altLang="ko-KR" sz="2000" dirty="0">
                  <a:cs typeface="Arial"/>
                </a:endParaRPr>
              </a:p>
              <a:p>
                <a:pPr marL="342900" indent="-342900" algn="just" latinLnBrk="0">
                  <a:spcBef>
                    <a:spcPts val="600"/>
                  </a:spcBef>
                  <a:buFont typeface="Arial" panose="020B0604020202020204" pitchFamily="34" charset="0"/>
                  <a:buChar char="•"/>
                </a:pPr>
                <a:r>
                  <a:rPr lang="en-US" altLang="ko-KR" sz="2000" dirty="0">
                    <a:cs typeface="Arial"/>
                  </a:rPr>
                  <a:t>applications: force, pressure, vibration, and acceleration  sensors</a:t>
                </a:r>
                <a:endParaRPr lang="en-US" altLang="ko-KR" sz="2000" dirty="0">
                  <a:cs typeface="Times New Roman"/>
                </a:endParaRPr>
              </a:p>
            </p:txBody>
          </p:sp>
        </mc:Choice>
        <mc:Fallback xmlns="">
          <p:sp>
            <p:nvSpPr>
              <p:cNvPr id="2" name="직사각형 1"/>
              <p:cNvSpPr>
                <a:spLocks noRot="1" noChangeAspect="1" noMove="1" noResize="1" noEditPoints="1" noAdjustHandles="1" noChangeArrowheads="1" noChangeShapeType="1" noTextEdit="1"/>
              </p:cNvSpPr>
              <p:nvPr/>
            </p:nvSpPr>
            <p:spPr>
              <a:xfrm>
                <a:off x="301676" y="2846638"/>
                <a:ext cx="8481932" cy="2923877"/>
              </a:xfrm>
              <a:prstGeom prst="rect">
                <a:avLst/>
              </a:prstGeom>
              <a:blipFill>
                <a:blip r:embed="rId3"/>
                <a:stretch>
                  <a:fillRect l="-647" t="-1250" r="-647" b="-2708"/>
                </a:stretch>
              </a:blipFill>
            </p:spPr>
            <p:txBody>
              <a:bodyPr/>
              <a:lstStyle/>
              <a:p>
                <a:r>
                  <a:rPr lang="ko-KR" altLang="en-US">
                    <a:noFill/>
                  </a:rPr>
                  <a:t> </a:t>
                </a:r>
              </a:p>
            </p:txBody>
          </p:sp>
        </mc:Fallback>
      </mc:AlternateContent>
      <p:pic>
        <p:nvPicPr>
          <p:cNvPr id="3" name="그림 2"/>
          <p:cNvPicPr>
            <a:picLocks noChangeAspect="1"/>
          </p:cNvPicPr>
          <p:nvPr/>
        </p:nvPicPr>
        <p:blipFill rotWithShape="1">
          <a:blip r:embed="rId4">
            <a:extLst>
              <a:ext uri="{28A0092B-C50C-407E-A947-70E740481C1C}">
                <a14:useLocalDpi xmlns:a14="http://schemas.microsoft.com/office/drawing/2010/main" val="0"/>
              </a:ext>
            </a:extLst>
          </a:blip>
          <a:srcRect b="54862"/>
          <a:stretch/>
        </p:blipFill>
        <p:spPr>
          <a:xfrm>
            <a:off x="941289" y="1030274"/>
            <a:ext cx="6521413" cy="1430633"/>
          </a:xfrm>
          <a:prstGeom prst="rect">
            <a:avLst/>
          </a:prstGeom>
        </p:spPr>
      </p:pic>
      <p:sp>
        <p:nvSpPr>
          <p:cNvPr id="9" name="직사각형 8"/>
          <p:cNvSpPr/>
          <p:nvPr/>
        </p:nvSpPr>
        <p:spPr>
          <a:xfrm>
            <a:off x="568325" y="1049191"/>
            <a:ext cx="2355850" cy="1200329"/>
          </a:xfrm>
          <a:prstGeom prst="rect">
            <a:avLst/>
          </a:prstGeom>
          <a:solidFill>
            <a:schemeClr val="bg1"/>
          </a:solidFill>
        </p:spPr>
        <p:txBody>
          <a:bodyPr wrap="square">
            <a:spAutoFit/>
          </a:bodyPr>
          <a:lstStyle/>
          <a:p>
            <a:r>
              <a:rPr lang="en-US" altLang="ko-KR" sz="2400" b="1" dirty="0"/>
              <a:t>Direct Piezoelectric Effect</a:t>
            </a: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139</a:t>
            </a:fld>
            <a:endParaRPr lang="ko-KR" altLang="en-US"/>
          </a:p>
        </p:txBody>
      </p:sp>
    </p:spTree>
    <p:extLst>
      <p:ext uri="{BB962C8B-B14F-4D97-AF65-F5344CB8AC3E}">
        <p14:creationId xmlns:p14="http://schemas.microsoft.com/office/powerpoint/2010/main" val="166480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내용 개체 틀 5"/>
          <p:cNvPicPr>
            <a:picLocks noGrp="1" noChangeAspect="1"/>
          </p:cNvPicPr>
          <p:nvPr>
            <p:ph idx="1"/>
          </p:nvPr>
        </p:nvPicPr>
        <p:blipFill rotWithShape="1">
          <a:blip r:embed="rId2">
            <a:extLst>
              <a:ext uri="{28A0092B-C50C-407E-A947-70E740481C1C}">
                <a14:useLocalDpi xmlns:a14="http://schemas.microsoft.com/office/drawing/2010/main" val="0"/>
              </a:ext>
            </a:extLst>
          </a:blip>
          <a:srcRect t="14843"/>
          <a:stretch/>
        </p:blipFill>
        <p:spPr>
          <a:xfrm>
            <a:off x="0" y="996695"/>
            <a:ext cx="9144000" cy="5668691"/>
          </a:xfrm>
        </p:spPr>
      </p:pic>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61453"/>
            <a:ext cx="1963038" cy="461665"/>
          </a:xfrm>
          <a:prstGeom prst="rect">
            <a:avLst/>
          </a:prstGeom>
        </p:spPr>
        <p:txBody>
          <a:bodyPr wrap="none">
            <a:spAutoFit/>
          </a:bodyPr>
          <a:lstStyle/>
          <a:p>
            <a:r>
              <a:rPr lang="en-US" altLang="ko-KR" sz="2400" b="1" dirty="0"/>
              <a:t>Periodic Table</a:t>
            </a:r>
            <a:endParaRPr lang="ko-KR" altLang="en-US" sz="24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14</a:t>
            </a:fld>
            <a:endParaRPr lang="ko-KR" altLang="en-US"/>
          </a:p>
        </p:txBody>
      </p:sp>
    </p:spTree>
    <p:extLst>
      <p:ext uri="{BB962C8B-B14F-4D97-AF65-F5344CB8AC3E}">
        <p14:creationId xmlns:p14="http://schemas.microsoft.com/office/powerpoint/2010/main" val="26274154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323428" cy="523220"/>
          </a:xfrm>
          <a:prstGeom prst="rect">
            <a:avLst/>
          </a:prstGeom>
        </p:spPr>
        <p:txBody>
          <a:bodyPr wrap="none">
            <a:spAutoFit/>
          </a:bodyPr>
          <a:lstStyle/>
          <a:p>
            <a:r>
              <a:rPr lang="en-US" altLang="ko-KR" sz="2800" b="1" dirty="0"/>
              <a:t>Reverse Piezoelectric Effect</a:t>
            </a:r>
          </a:p>
        </p:txBody>
      </p:sp>
      <mc:AlternateContent xmlns:mc="http://schemas.openxmlformats.org/markup-compatibility/2006" xmlns:a14="http://schemas.microsoft.com/office/drawing/2010/main">
        <mc:Choice Requires="a14">
          <p:sp>
            <p:nvSpPr>
              <p:cNvPr id="2" name="직사각형 1"/>
              <p:cNvSpPr/>
              <p:nvPr/>
            </p:nvSpPr>
            <p:spPr>
              <a:xfrm>
                <a:off x="314499" y="3209098"/>
                <a:ext cx="8597272" cy="2693045"/>
              </a:xfrm>
              <a:prstGeom prst="rect">
                <a:avLst/>
              </a:prstGeom>
            </p:spPr>
            <p:txBody>
              <a:bodyPr wrap="square">
                <a:spAutoFit/>
              </a:bodyPr>
              <a:lstStyle/>
              <a:p>
                <a:pPr marL="355600" marR="5080" indent="-342900" algn="just">
                  <a:spcBef>
                    <a:spcPts val="600"/>
                  </a:spcBef>
                  <a:buFont typeface="Arial" panose="020B0604020202020204" pitchFamily="34" charset="0"/>
                  <a:buChar char="•"/>
                </a:pPr>
                <a:r>
                  <a:rPr lang="en-US" altLang="ko-KR" sz="2000" spc="10" dirty="0">
                    <a:cs typeface="Arial"/>
                  </a:rPr>
                  <a:t>the reverse is true is when an electric field is applied to the material and as a result, a strain is  induced expressed as</a:t>
                </a:r>
              </a:p>
              <a:p>
                <a:pPr marL="355600" marR="5080" indent="-342900" algn="just">
                  <a:spcBef>
                    <a:spcPts val="600"/>
                  </a:spcBef>
                  <a:buFont typeface="Arial" panose="020B0604020202020204" pitchFamily="34" charset="0"/>
                  <a:buChar char="•"/>
                </a:pPr>
                <a:endParaRPr lang="en-US" altLang="ko-KR" sz="2000" spc="10" dirty="0">
                  <a:cs typeface="Arial"/>
                </a:endParaRPr>
              </a:p>
              <a:p>
                <a:pPr>
                  <a:spcBef>
                    <a:spcPts val="600"/>
                  </a:spcBef>
                  <a:spcAft>
                    <a:spcPts val="600"/>
                  </a:spcAft>
                </a:pPr>
                <a14:m>
                  <m:oMathPara xmlns:m="http://schemas.openxmlformats.org/officeDocument/2006/math">
                    <m:oMathParaPr>
                      <m:jc m:val="centerGroup"/>
                    </m:oMathParaPr>
                    <m:oMath xmlns:m="http://schemas.openxmlformats.org/officeDocument/2006/math">
                      <m:r>
                        <a:rPr lang="ko-KR" altLang="en-US" sz="2400" b="0" i="1" smtClean="0">
                          <a:solidFill>
                            <a:srgbClr val="C00000"/>
                          </a:solidFill>
                          <a:latin typeface="Cambria Math" panose="02040503050406030204" pitchFamily="18" charset="0"/>
                          <a:cs typeface="Times New Roman"/>
                        </a:rPr>
                        <m:t>𝜀</m:t>
                      </m:r>
                      <m:r>
                        <a:rPr lang="en-US" altLang="ko-KR" sz="2400" b="0" i="1" smtClean="0">
                          <a:solidFill>
                            <a:srgbClr val="C00000"/>
                          </a:solidFill>
                          <a:latin typeface="Cambria Math" panose="02040503050406030204" pitchFamily="18" charset="0"/>
                          <a:cs typeface="Times New Roman"/>
                        </a:rPr>
                        <m:t>=</m:t>
                      </m:r>
                      <m:r>
                        <a:rPr lang="en-US" altLang="ko-KR" sz="2400" b="0" i="1" smtClean="0">
                          <a:solidFill>
                            <a:srgbClr val="C00000"/>
                          </a:solidFill>
                          <a:latin typeface="Cambria Math" panose="02040503050406030204" pitchFamily="18" charset="0"/>
                          <a:cs typeface="Times New Roman"/>
                        </a:rPr>
                        <m:t>𝑑𝐸</m:t>
                      </m:r>
                    </m:oMath>
                  </m:oMathPara>
                </a14:m>
                <a:endParaRPr lang="en-US" altLang="ko-KR" sz="2400" dirty="0">
                  <a:solidFill>
                    <a:srgbClr val="C00000"/>
                  </a:solidFill>
                  <a:cs typeface="Times New Roman"/>
                </a:endParaRPr>
              </a:p>
              <a:p>
                <a:pPr>
                  <a:spcBef>
                    <a:spcPts val="600"/>
                  </a:spcBef>
                </a:pPr>
                <a:r>
                  <a:rPr lang="en-US" altLang="ko-KR" sz="2000" spc="10" dirty="0">
                    <a:cs typeface="Arial"/>
                  </a:rPr>
                  <a:t>        </a:t>
                </a:r>
                <a:r>
                  <a:rPr lang="en-US" altLang="ko-KR" sz="1600" spc="10" dirty="0">
                    <a:cs typeface="Arial"/>
                  </a:rPr>
                  <a:t>(</a:t>
                </a:r>
                <a14:m>
                  <m:oMath xmlns:m="http://schemas.openxmlformats.org/officeDocument/2006/math">
                    <m:r>
                      <a:rPr lang="ko-KR" altLang="en-US" sz="1600" i="1">
                        <a:solidFill>
                          <a:srgbClr val="C00000"/>
                        </a:solidFill>
                        <a:latin typeface="Cambria Math" panose="02040503050406030204" pitchFamily="18" charset="0"/>
                        <a:cs typeface="Times New Roman"/>
                      </a:rPr>
                      <m:t>𝜀</m:t>
                    </m:r>
                  </m:oMath>
                </a14:m>
                <a:r>
                  <a:rPr lang="en-US" altLang="ko-KR" sz="1600" spc="90" dirty="0">
                    <a:cs typeface="Arial"/>
                  </a:rPr>
                  <a:t> </a:t>
                </a:r>
                <a:r>
                  <a:rPr lang="en-US" altLang="ko-KR" sz="1600" spc="5" dirty="0">
                    <a:cs typeface="Arial"/>
                  </a:rPr>
                  <a:t>is</a:t>
                </a:r>
                <a:r>
                  <a:rPr lang="en-US" altLang="ko-KR" sz="1600" spc="80" dirty="0">
                    <a:cs typeface="Arial"/>
                  </a:rPr>
                  <a:t> </a:t>
                </a:r>
                <a:r>
                  <a:rPr lang="en-US" altLang="ko-KR" sz="1600" spc="10" dirty="0">
                    <a:cs typeface="Arial"/>
                  </a:rPr>
                  <a:t>the</a:t>
                </a:r>
                <a:r>
                  <a:rPr lang="en-US" altLang="ko-KR" sz="1600" spc="105" dirty="0">
                    <a:cs typeface="Arial"/>
                  </a:rPr>
                  <a:t> </a:t>
                </a:r>
                <a:r>
                  <a:rPr lang="en-US" altLang="ko-KR" sz="1600" spc="10" dirty="0">
                    <a:cs typeface="Arial"/>
                  </a:rPr>
                  <a:t>strain</a:t>
                </a:r>
                <a:r>
                  <a:rPr lang="en-US" altLang="ko-KR" sz="1600" spc="50" dirty="0">
                    <a:cs typeface="Arial"/>
                  </a:rPr>
                  <a:t> </a:t>
                </a:r>
                <a:r>
                  <a:rPr lang="en-US" altLang="ko-KR" sz="1600" spc="10" dirty="0">
                    <a:cs typeface="Arial"/>
                  </a:rPr>
                  <a:t>induced,</a:t>
                </a:r>
                <a:r>
                  <a:rPr lang="en-US" altLang="ko-KR" sz="1600" spc="100" dirty="0">
                    <a:cs typeface="Arial"/>
                  </a:rPr>
                  <a:t> </a:t>
                </a:r>
                <a14:m>
                  <m:oMath xmlns:m="http://schemas.openxmlformats.org/officeDocument/2006/math">
                    <m:r>
                      <a:rPr lang="en-US" altLang="ko-KR" sz="1600" i="1">
                        <a:solidFill>
                          <a:srgbClr val="C00000"/>
                        </a:solidFill>
                        <a:latin typeface="Cambria Math" panose="02040503050406030204" pitchFamily="18" charset="0"/>
                        <a:cs typeface="Times New Roman"/>
                      </a:rPr>
                      <m:t>𝑑</m:t>
                    </m:r>
                  </m:oMath>
                </a14:m>
                <a:r>
                  <a:rPr lang="en-US" altLang="ko-KR" sz="1600" spc="90" dirty="0">
                    <a:cs typeface="Arial"/>
                  </a:rPr>
                  <a:t> </a:t>
                </a:r>
                <a:r>
                  <a:rPr lang="en-US" altLang="ko-KR" sz="1600" spc="5" dirty="0">
                    <a:cs typeface="Arial"/>
                  </a:rPr>
                  <a:t>is</a:t>
                </a:r>
                <a:r>
                  <a:rPr lang="en-US" altLang="ko-KR" sz="1600" spc="80" dirty="0">
                    <a:cs typeface="Arial"/>
                  </a:rPr>
                  <a:t> </a:t>
                </a:r>
                <a:r>
                  <a:rPr lang="en-US" altLang="ko-KR" sz="1600" spc="10" dirty="0">
                    <a:cs typeface="Arial"/>
                  </a:rPr>
                  <a:t>the</a:t>
                </a:r>
                <a:r>
                  <a:rPr lang="en-US" altLang="ko-KR" sz="1600" spc="105" dirty="0">
                    <a:cs typeface="Arial"/>
                  </a:rPr>
                  <a:t> </a:t>
                </a:r>
                <a:r>
                  <a:rPr lang="en-US" altLang="ko-KR" sz="1600" spc="10" dirty="0">
                    <a:cs typeface="Arial"/>
                  </a:rPr>
                  <a:t>piezoelectric</a:t>
                </a:r>
                <a:r>
                  <a:rPr lang="en-US" altLang="ko-KR" sz="1600" spc="90" dirty="0">
                    <a:cs typeface="Arial"/>
                  </a:rPr>
                  <a:t> </a:t>
                </a:r>
                <a:r>
                  <a:rPr lang="en-US" altLang="ko-KR" sz="1600" spc="10" dirty="0">
                    <a:cs typeface="Arial"/>
                  </a:rPr>
                  <a:t>coefficient</a:t>
                </a:r>
                <a:r>
                  <a:rPr lang="en-US" altLang="ko-KR" sz="1600" spc="70" dirty="0">
                    <a:cs typeface="Arial"/>
                  </a:rPr>
                  <a:t> </a:t>
                </a:r>
                <a:r>
                  <a:rPr lang="en-US" altLang="ko-KR" sz="1600" spc="10" dirty="0">
                    <a:cs typeface="Arial"/>
                  </a:rPr>
                  <a:t>and</a:t>
                </a:r>
                <a:r>
                  <a:rPr lang="en-US" altLang="ko-KR" sz="1600" spc="55" dirty="0">
                    <a:cs typeface="Arial"/>
                  </a:rPr>
                  <a:t> </a:t>
                </a:r>
                <a14:m>
                  <m:oMath xmlns:m="http://schemas.openxmlformats.org/officeDocument/2006/math">
                    <m:r>
                      <a:rPr lang="en-US" altLang="ko-KR" sz="1600" i="1">
                        <a:solidFill>
                          <a:srgbClr val="C00000"/>
                        </a:solidFill>
                        <a:latin typeface="Cambria Math" panose="02040503050406030204" pitchFamily="18" charset="0"/>
                        <a:cs typeface="Times New Roman"/>
                      </a:rPr>
                      <m:t>𝐸</m:t>
                    </m:r>
                  </m:oMath>
                </a14:m>
                <a:r>
                  <a:rPr lang="en-US" altLang="ko-KR" sz="1600" spc="60" dirty="0">
                    <a:cs typeface="Arial"/>
                  </a:rPr>
                  <a:t> </a:t>
                </a:r>
                <a:r>
                  <a:rPr lang="en-US" altLang="ko-KR" sz="1600" spc="5" dirty="0">
                    <a:cs typeface="Arial"/>
                  </a:rPr>
                  <a:t>is</a:t>
                </a:r>
                <a:r>
                  <a:rPr lang="en-US" altLang="ko-KR" sz="1600" spc="80" dirty="0">
                    <a:cs typeface="Arial"/>
                  </a:rPr>
                  <a:t> </a:t>
                </a:r>
                <a:r>
                  <a:rPr lang="en-US" altLang="ko-KR" sz="1600" spc="10" dirty="0">
                    <a:cs typeface="Arial"/>
                  </a:rPr>
                  <a:t>the</a:t>
                </a:r>
                <a:r>
                  <a:rPr lang="en-US" altLang="ko-KR" sz="1600" spc="105" dirty="0">
                    <a:cs typeface="Arial"/>
                  </a:rPr>
                  <a:t> </a:t>
                </a:r>
                <a:r>
                  <a:rPr lang="en-US" altLang="ko-KR" sz="1600" spc="10" dirty="0">
                    <a:cs typeface="Arial"/>
                  </a:rPr>
                  <a:t>applied</a:t>
                </a:r>
                <a:r>
                  <a:rPr lang="en-US" altLang="ko-KR" sz="1600" spc="40" dirty="0">
                    <a:cs typeface="Arial"/>
                  </a:rPr>
                  <a:t> </a:t>
                </a:r>
                <a:r>
                  <a:rPr lang="en-US" altLang="ko-KR" sz="1600" spc="5" dirty="0">
                    <a:cs typeface="Arial"/>
                  </a:rPr>
                  <a:t>electric</a:t>
                </a:r>
                <a:r>
                  <a:rPr lang="en-US" altLang="ko-KR" sz="1600" spc="95" dirty="0">
                    <a:cs typeface="Arial"/>
                  </a:rPr>
                  <a:t> </a:t>
                </a:r>
                <a:r>
                  <a:rPr lang="en-US" altLang="ko-KR" sz="1600" spc="5" dirty="0">
                    <a:cs typeface="Arial"/>
                  </a:rPr>
                  <a:t>field)</a:t>
                </a:r>
              </a:p>
              <a:p>
                <a:pPr marL="342900" indent="-342900">
                  <a:spcBef>
                    <a:spcPts val="600"/>
                  </a:spcBef>
                  <a:buFont typeface="Arial" panose="020B0604020202020204" pitchFamily="34" charset="0"/>
                  <a:buChar char="•"/>
                </a:pPr>
                <a:endParaRPr lang="en-US" altLang="ko-KR" sz="2000" dirty="0">
                  <a:cs typeface="Arial"/>
                </a:endParaRPr>
              </a:p>
              <a:p>
                <a:pPr marL="342900" indent="-342900">
                  <a:spcBef>
                    <a:spcPts val="600"/>
                  </a:spcBef>
                  <a:buFont typeface="Arial" panose="020B0604020202020204" pitchFamily="34" charset="0"/>
                  <a:buChar char="•"/>
                </a:pPr>
                <a:r>
                  <a:rPr lang="en-US" altLang="ko-KR" sz="2000" dirty="0">
                    <a:cs typeface="Arial"/>
                  </a:rPr>
                  <a:t>applications: actuator and displacement  devices</a:t>
                </a:r>
                <a:endParaRPr lang="en-US" altLang="ko-KR" sz="2000" dirty="0">
                  <a:cs typeface="Times New Roman"/>
                </a:endParaRPr>
              </a:p>
            </p:txBody>
          </p:sp>
        </mc:Choice>
        <mc:Fallback xmlns="">
          <p:sp>
            <p:nvSpPr>
              <p:cNvPr id="2" name="직사각형 1"/>
              <p:cNvSpPr>
                <a:spLocks noRot="1" noChangeAspect="1" noMove="1" noResize="1" noEditPoints="1" noAdjustHandles="1" noChangeArrowheads="1" noChangeShapeType="1" noTextEdit="1"/>
              </p:cNvSpPr>
              <p:nvPr/>
            </p:nvSpPr>
            <p:spPr>
              <a:xfrm>
                <a:off x="314499" y="3209098"/>
                <a:ext cx="8597272" cy="2693045"/>
              </a:xfrm>
              <a:prstGeom prst="rect">
                <a:avLst/>
              </a:prstGeom>
              <a:blipFill>
                <a:blip r:embed="rId3"/>
                <a:stretch>
                  <a:fillRect l="-638" t="-1131" r="-638" b="-3167"/>
                </a:stretch>
              </a:blipFill>
            </p:spPr>
            <p:txBody>
              <a:bodyPr/>
              <a:lstStyle/>
              <a:p>
                <a:r>
                  <a:rPr lang="ko-KR" altLang="en-US">
                    <a:noFill/>
                  </a:rPr>
                  <a:t> </a:t>
                </a:r>
              </a:p>
            </p:txBody>
          </p:sp>
        </mc:Fallback>
      </mc:AlternateContent>
      <p:pic>
        <p:nvPicPr>
          <p:cNvPr id="7" name="그림 6"/>
          <p:cNvPicPr>
            <a:picLocks noChangeAspect="1"/>
          </p:cNvPicPr>
          <p:nvPr/>
        </p:nvPicPr>
        <p:blipFill rotWithShape="1">
          <a:blip r:embed="rId4">
            <a:extLst>
              <a:ext uri="{28A0092B-C50C-407E-A947-70E740481C1C}">
                <a14:useLocalDpi xmlns:a14="http://schemas.microsoft.com/office/drawing/2010/main" val="0"/>
              </a:ext>
            </a:extLst>
          </a:blip>
          <a:srcRect t="44736"/>
          <a:stretch/>
        </p:blipFill>
        <p:spPr>
          <a:xfrm>
            <a:off x="1122423" y="986972"/>
            <a:ext cx="6421199" cy="1724633"/>
          </a:xfrm>
          <a:prstGeom prst="rect">
            <a:avLst/>
          </a:prstGeom>
        </p:spPr>
      </p:pic>
      <p:sp>
        <p:nvSpPr>
          <p:cNvPr id="9" name="직사각형 8"/>
          <p:cNvSpPr/>
          <p:nvPr/>
        </p:nvSpPr>
        <p:spPr>
          <a:xfrm>
            <a:off x="701675" y="1192163"/>
            <a:ext cx="2355850" cy="1200329"/>
          </a:xfrm>
          <a:prstGeom prst="rect">
            <a:avLst/>
          </a:prstGeom>
          <a:solidFill>
            <a:schemeClr val="bg1"/>
          </a:solidFill>
        </p:spPr>
        <p:txBody>
          <a:bodyPr wrap="square">
            <a:spAutoFit/>
          </a:bodyPr>
          <a:lstStyle/>
          <a:p>
            <a:r>
              <a:rPr lang="en-US" altLang="ko-KR" sz="2400" b="1" dirty="0"/>
              <a:t>Reverse Piezoelectric Effect</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140</a:t>
            </a:fld>
            <a:endParaRPr lang="ko-KR" altLang="en-US"/>
          </a:p>
        </p:txBody>
      </p:sp>
    </p:spTree>
    <p:extLst>
      <p:ext uri="{BB962C8B-B14F-4D97-AF65-F5344CB8AC3E}">
        <p14:creationId xmlns:p14="http://schemas.microsoft.com/office/powerpoint/2010/main" val="28120946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6707670" cy="523220"/>
          </a:xfrm>
          <a:prstGeom prst="rect">
            <a:avLst/>
          </a:prstGeom>
        </p:spPr>
        <p:txBody>
          <a:bodyPr wrap="none">
            <a:spAutoFit/>
          </a:bodyPr>
          <a:lstStyle/>
          <a:p>
            <a:r>
              <a:rPr lang="en-US" altLang="ko-KR" sz="2800" b="1" dirty="0"/>
              <a:t>Piezoelectric-mechanical-electrical-coupling</a:t>
            </a: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134" y="1200944"/>
            <a:ext cx="6436977" cy="4368927"/>
          </a:xfrm>
          <a:prstGeom prst="rect">
            <a:avLst/>
          </a:prstGeom>
        </p:spPr>
      </p:pic>
      <mc:AlternateContent xmlns:mc="http://schemas.openxmlformats.org/markup-compatibility/2006" xmlns:a14="http://schemas.microsoft.com/office/drawing/2010/main">
        <mc:Choice Requires="a14">
          <p:sp>
            <p:nvSpPr>
              <p:cNvPr id="2" name="직사각형 1"/>
              <p:cNvSpPr/>
              <p:nvPr/>
            </p:nvSpPr>
            <p:spPr>
              <a:xfrm>
                <a:off x="5304018" y="752298"/>
                <a:ext cx="30105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i="1">
                          <a:solidFill>
                            <a:srgbClr val="0000FF"/>
                          </a:solidFill>
                          <a:latin typeface="Cambria Math" panose="02040503050406030204" pitchFamily="18" charset="0"/>
                        </a:rPr>
                        <m:t>𝐷</m:t>
                      </m:r>
                      <m:r>
                        <a:rPr lang="en-US" altLang="ko-KR" i="1">
                          <a:solidFill>
                            <a:srgbClr val="0000FF"/>
                          </a:solidFill>
                          <a:latin typeface="Cambria Math" panose="02040503050406030204" pitchFamily="18" charset="0"/>
                        </a:rPr>
                        <m:t>=</m:t>
                      </m:r>
                      <m:r>
                        <a:rPr lang="en-US" altLang="ko-KR" i="1">
                          <a:solidFill>
                            <a:srgbClr val="0000FF"/>
                          </a:solidFill>
                          <a:latin typeface="Cambria Math" panose="02040503050406030204" pitchFamily="18" charset="0"/>
                        </a:rPr>
                        <m:t>𝐷𝑚</m:t>
                      </m:r>
                      <m:r>
                        <a:rPr lang="en-US" altLang="ko-KR" i="1">
                          <a:solidFill>
                            <a:srgbClr val="0000FF"/>
                          </a:solidFill>
                          <a:latin typeface="Cambria Math" panose="02040503050406030204" pitchFamily="18" charset="0"/>
                        </a:rPr>
                        <m:t>=</m:t>
                      </m:r>
                      <m:r>
                        <a:rPr lang="ko-KR" altLang="en-US" i="1">
                          <a:solidFill>
                            <a:srgbClr val="0000FF"/>
                          </a:solidFill>
                          <a:latin typeface="Cambria Math" panose="02040503050406030204" pitchFamily="18" charset="0"/>
                        </a:rPr>
                        <m:t>𝜀</m:t>
                      </m:r>
                      <m:r>
                        <a:rPr lang="en-US" altLang="ko-KR" i="1" baseline="-25000">
                          <a:solidFill>
                            <a:srgbClr val="0000FF"/>
                          </a:solidFill>
                          <a:latin typeface="Cambria Math" panose="02040503050406030204" pitchFamily="18" charset="0"/>
                        </a:rPr>
                        <m:t>0</m:t>
                      </m:r>
                      <m:r>
                        <a:rPr lang="en-US" altLang="ko-KR" i="1">
                          <a:solidFill>
                            <a:srgbClr val="0000FF"/>
                          </a:solidFill>
                          <a:latin typeface="Cambria Math" panose="02040503050406030204" pitchFamily="18" charset="0"/>
                        </a:rPr>
                        <m:t>𝐸</m:t>
                      </m:r>
                      <m:r>
                        <a:rPr lang="en-US" altLang="ko-KR" i="1">
                          <a:solidFill>
                            <a:srgbClr val="0000FF"/>
                          </a:solidFill>
                          <a:latin typeface="Cambria Math" panose="02040503050406030204" pitchFamily="18" charset="0"/>
                        </a:rPr>
                        <m:t>+</m:t>
                      </m:r>
                      <m:r>
                        <a:rPr lang="en-US" altLang="ko-KR" i="1">
                          <a:solidFill>
                            <a:srgbClr val="0000FF"/>
                          </a:solidFill>
                          <a:latin typeface="Cambria Math" panose="02040503050406030204" pitchFamily="18" charset="0"/>
                        </a:rPr>
                        <m:t>𝑃</m:t>
                      </m:r>
                      <m:r>
                        <a:rPr lang="en-US" altLang="ko-KR" i="1">
                          <a:solidFill>
                            <a:srgbClr val="0000FF"/>
                          </a:solidFill>
                          <a:latin typeface="Cambria Math" panose="02040503050406030204" pitchFamily="18" charset="0"/>
                        </a:rPr>
                        <m:t>=</m:t>
                      </m:r>
                      <m:r>
                        <a:rPr lang="ko-KR" altLang="en-US" i="1">
                          <a:solidFill>
                            <a:srgbClr val="0000FF"/>
                          </a:solidFill>
                          <a:latin typeface="Cambria Math" panose="02040503050406030204" pitchFamily="18" charset="0"/>
                        </a:rPr>
                        <m:t>𝜀</m:t>
                      </m:r>
                      <m:r>
                        <a:rPr lang="en-US" altLang="ko-KR" i="1" baseline="-25000">
                          <a:solidFill>
                            <a:srgbClr val="0000FF"/>
                          </a:solidFill>
                          <a:latin typeface="Cambria Math" panose="02040503050406030204" pitchFamily="18" charset="0"/>
                        </a:rPr>
                        <m:t>0</m:t>
                      </m:r>
                      <m:sSup>
                        <m:sSupPr>
                          <m:ctrlPr>
                            <a:rPr lang="en-US" altLang="ko-KR" i="1" spc="10">
                              <a:solidFill>
                                <a:srgbClr val="0000FF"/>
                              </a:solidFill>
                              <a:latin typeface="Cambria Math" panose="02040503050406030204" pitchFamily="18" charset="0"/>
                              <a:cs typeface="Arial"/>
                            </a:rPr>
                          </m:ctrlPr>
                        </m:sSupPr>
                        <m:e>
                          <m:r>
                            <a:rPr lang="en-US" altLang="ko-KR" i="1" spc="10">
                              <a:solidFill>
                                <a:srgbClr val="0000FF"/>
                              </a:solidFill>
                              <a:latin typeface="Cambria Math" panose="02040503050406030204" pitchFamily="18" charset="0"/>
                              <a:cs typeface="Arial"/>
                            </a:rPr>
                            <m:t>𝑘</m:t>
                          </m:r>
                        </m:e>
                        <m:sup>
                          <m:r>
                            <a:rPr lang="en-US" altLang="ko-KR" i="1" spc="10">
                              <a:solidFill>
                                <a:srgbClr val="0000FF"/>
                              </a:solidFill>
                              <a:latin typeface="Cambria Math" panose="02040503050406030204" pitchFamily="18" charset="0"/>
                              <a:cs typeface="Arial"/>
                            </a:rPr>
                            <m:t>∗</m:t>
                          </m:r>
                        </m:sup>
                      </m:sSup>
                      <m:r>
                        <a:rPr lang="en-US" altLang="ko-KR" i="1">
                          <a:solidFill>
                            <a:srgbClr val="0000FF"/>
                          </a:solidFill>
                          <a:latin typeface="Cambria Math" panose="02040503050406030204" pitchFamily="18" charset="0"/>
                        </a:rPr>
                        <m:t>𝐸</m:t>
                      </m:r>
                    </m:oMath>
                  </m:oMathPara>
                </a14:m>
                <a:endParaRPr lang="ko-KR" altLang="en-US" sz="1600" dirty="0">
                  <a:solidFill>
                    <a:srgbClr val="0000FF"/>
                  </a:solidFill>
                </a:endParaRPr>
              </a:p>
            </p:txBody>
          </p:sp>
        </mc:Choice>
        <mc:Fallback xmlns="">
          <p:sp>
            <p:nvSpPr>
              <p:cNvPr id="2" name="직사각형 1"/>
              <p:cNvSpPr>
                <a:spLocks noRot="1" noChangeAspect="1" noMove="1" noResize="1" noEditPoints="1" noAdjustHandles="1" noChangeArrowheads="1" noChangeShapeType="1" noTextEdit="1"/>
              </p:cNvSpPr>
              <p:nvPr/>
            </p:nvSpPr>
            <p:spPr>
              <a:xfrm>
                <a:off x="5304018" y="752298"/>
                <a:ext cx="3010503" cy="369332"/>
              </a:xfrm>
              <a:prstGeom prst="rect">
                <a:avLst/>
              </a:prstGeom>
              <a:blipFill>
                <a:blip r:embed="rId4"/>
                <a:stretch>
                  <a:fillRect/>
                </a:stretch>
              </a:blipFill>
            </p:spPr>
            <p:txBody>
              <a:bodyPr/>
              <a:lstStyle/>
              <a:p>
                <a:r>
                  <a:rPr lang="ko-KR" altLang="en-US">
                    <a:noFill/>
                  </a:rPr>
                  <a:t> </a:t>
                </a:r>
              </a:p>
            </p:txBody>
          </p:sp>
        </mc:Fallback>
      </mc:AlternateContent>
      <p:pic>
        <p:nvPicPr>
          <p:cNvPr id="4" name="그림 3"/>
          <p:cNvPicPr>
            <a:picLocks noChangeAspect="1"/>
          </p:cNvPicPr>
          <p:nvPr/>
        </p:nvPicPr>
        <p:blipFill>
          <a:blip r:embed="rId5"/>
          <a:stretch>
            <a:fillRect/>
          </a:stretch>
        </p:blipFill>
        <p:spPr>
          <a:xfrm>
            <a:off x="9265722" y="59481"/>
            <a:ext cx="5753100" cy="2609850"/>
          </a:xfrm>
          <a:prstGeom prst="rect">
            <a:avLst/>
          </a:prstGeom>
        </p:spPr>
      </p:pic>
      <p:sp>
        <p:nvSpPr>
          <p:cNvPr id="8" name="슬라이드 번호 개체 틀 7"/>
          <p:cNvSpPr>
            <a:spLocks noGrp="1"/>
          </p:cNvSpPr>
          <p:nvPr>
            <p:ph type="sldNum" sz="quarter" idx="12"/>
          </p:nvPr>
        </p:nvSpPr>
        <p:spPr/>
        <p:txBody>
          <a:bodyPr/>
          <a:lstStyle/>
          <a:p>
            <a:fld id="{B6030C2A-4213-4771-8792-D783EF3BA6B4}" type="slidenum">
              <a:rPr lang="ko-KR" altLang="en-US" smtClean="0"/>
              <a:pPr/>
              <a:t>141</a:t>
            </a:fld>
            <a:endParaRPr lang="ko-KR" altLang="en-US"/>
          </a:p>
        </p:txBody>
      </p:sp>
      <mc:AlternateContent xmlns:mc="http://schemas.openxmlformats.org/markup-compatibility/2006" xmlns:a14="http://schemas.microsoft.com/office/drawing/2010/main">
        <mc:Choice Requires="a14">
          <p:sp>
            <p:nvSpPr>
              <p:cNvPr id="3" name="직사각형 2">
                <a:extLst>
                  <a:ext uri="{FF2B5EF4-FFF2-40B4-BE49-F238E27FC236}">
                    <a16:creationId xmlns:a16="http://schemas.microsoft.com/office/drawing/2014/main" id="{8105BFEE-14A5-49EA-83CD-444FE9434EC4}"/>
                  </a:ext>
                </a:extLst>
              </p:cNvPr>
              <p:cNvSpPr/>
              <p:nvPr/>
            </p:nvSpPr>
            <p:spPr>
              <a:xfrm rot="19204418">
                <a:off x="4265884" y="1624894"/>
                <a:ext cx="989438" cy="446276"/>
              </a:xfrm>
              <a:prstGeom prst="rect">
                <a:avLst/>
              </a:prstGeom>
            </p:spPr>
            <p:txBody>
              <a:bodyPr wrap="none">
                <a:spAutoFit/>
              </a:bodyPr>
              <a:lstStyle/>
              <a:p>
                <a:pPr latinLnBrk="0">
                  <a:spcBef>
                    <a:spcPts val="600"/>
                  </a:spcBef>
                  <a:spcAft>
                    <a:spcPts val="600"/>
                  </a:spcAft>
                </a:pPr>
                <a14:m>
                  <m:oMathPara xmlns:m="http://schemas.openxmlformats.org/officeDocument/2006/math">
                    <m:oMathParaPr>
                      <m:jc m:val="centerGroup"/>
                    </m:oMathParaPr>
                    <m:oMath xmlns:m="http://schemas.openxmlformats.org/officeDocument/2006/math">
                      <m:r>
                        <a:rPr lang="en-US" altLang="ko-KR" i="1">
                          <a:solidFill>
                            <a:srgbClr val="C00000"/>
                          </a:solidFill>
                          <a:latin typeface="Cambria Math" panose="02040503050406030204" pitchFamily="18" charset="0"/>
                          <a:cs typeface="Times New Roman"/>
                        </a:rPr>
                        <m:t>𝑃</m:t>
                      </m:r>
                      <m:r>
                        <a:rPr lang="en-US" altLang="ko-KR" i="1">
                          <a:solidFill>
                            <a:srgbClr val="C00000"/>
                          </a:solidFill>
                          <a:latin typeface="Cambria Math" panose="02040503050406030204" pitchFamily="18" charset="0"/>
                          <a:cs typeface="Times New Roman"/>
                        </a:rPr>
                        <m:t>=</m:t>
                      </m:r>
                      <m:r>
                        <a:rPr lang="en-US" altLang="ko-KR" i="1">
                          <a:solidFill>
                            <a:srgbClr val="C00000"/>
                          </a:solidFill>
                          <a:latin typeface="Cambria Math" panose="02040503050406030204" pitchFamily="18" charset="0"/>
                          <a:cs typeface="Times New Roman"/>
                        </a:rPr>
                        <m:t>𝑑</m:t>
                      </m:r>
                      <m:r>
                        <a:rPr lang="ko-KR" altLang="en-US" i="1">
                          <a:solidFill>
                            <a:srgbClr val="C00000"/>
                          </a:solidFill>
                          <a:latin typeface="Cambria Math" panose="02040503050406030204" pitchFamily="18" charset="0"/>
                          <a:cs typeface="Times New Roman"/>
                        </a:rPr>
                        <m:t>𝜎</m:t>
                      </m:r>
                    </m:oMath>
                  </m:oMathPara>
                </a14:m>
                <a:endParaRPr lang="en-US" altLang="ko-KR" dirty="0">
                  <a:solidFill>
                    <a:srgbClr val="C00000"/>
                  </a:solidFill>
                  <a:latin typeface="+mn-ea"/>
                  <a:cs typeface="Times New Roman"/>
                </a:endParaRPr>
              </a:p>
            </p:txBody>
          </p:sp>
        </mc:Choice>
        <mc:Fallback xmlns="">
          <p:sp>
            <p:nvSpPr>
              <p:cNvPr id="3" name="직사각형 2">
                <a:extLst>
                  <a:ext uri="{FF2B5EF4-FFF2-40B4-BE49-F238E27FC236}">
                    <a16:creationId xmlns:a16="http://schemas.microsoft.com/office/drawing/2014/main" id="{8105BFEE-14A5-49EA-83CD-444FE9434EC4}"/>
                  </a:ext>
                </a:extLst>
              </p:cNvPr>
              <p:cNvSpPr>
                <a:spLocks noRot="1" noChangeAspect="1" noMove="1" noResize="1" noEditPoints="1" noAdjustHandles="1" noChangeArrowheads="1" noChangeShapeType="1" noTextEdit="1"/>
              </p:cNvSpPr>
              <p:nvPr/>
            </p:nvSpPr>
            <p:spPr>
              <a:xfrm rot="19204418">
                <a:off x="4265884" y="1624894"/>
                <a:ext cx="989438" cy="446276"/>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직사각형 8">
                <a:extLst>
                  <a:ext uri="{FF2B5EF4-FFF2-40B4-BE49-F238E27FC236}">
                    <a16:creationId xmlns:a16="http://schemas.microsoft.com/office/drawing/2014/main" id="{E2305907-C21B-4A34-9BF5-33430336CC20}"/>
                  </a:ext>
                </a:extLst>
              </p:cNvPr>
              <p:cNvSpPr/>
              <p:nvPr/>
            </p:nvSpPr>
            <p:spPr>
              <a:xfrm rot="2207716">
                <a:off x="3310378" y="2897104"/>
                <a:ext cx="967252" cy="446276"/>
              </a:xfrm>
              <a:prstGeom prst="rect">
                <a:avLst/>
              </a:prstGeom>
            </p:spPr>
            <p:txBody>
              <a:bodyPr wrap="non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ko-KR" altLang="en-US" i="1">
                          <a:solidFill>
                            <a:srgbClr val="C00000"/>
                          </a:solidFill>
                          <a:latin typeface="Cambria Math" panose="02040503050406030204" pitchFamily="18" charset="0"/>
                          <a:cs typeface="Times New Roman"/>
                        </a:rPr>
                        <m:t>𝜀</m:t>
                      </m:r>
                      <m:r>
                        <a:rPr lang="en-US" altLang="ko-KR" i="1">
                          <a:solidFill>
                            <a:srgbClr val="C00000"/>
                          </a:solidFill>
                          <a:latin typeface="Cambria Math" panose="02040503050406030204" pitchFamily="18" charset="0"/>
                          <a:cs typeface="Times New Roman"/>
                        </a:rPr>
                        <m:t>=</m:t>
                      </m:r>
                      <m:r>
                        <a:rPr lang="en-US" altLang="ko-KR" i="1">
                          <a:solidFill>
                            <a:srgbClr val="C00000"/>
                          </a:solidFill>
                          <a:latin typeface="Cambria Math" panose="02040503050406030204" pitchFamily="18" charset="0"/>
                          <a:cs typeface="Times New Roman"/>
                        </a:rPr>
                        <m:t>𝑑𝐸</m:t>
                      </m:r>
                    </m:oMath>
                  </m:oMathPara>
                </a14:m>
                <a:endParaRPr lang="en-US" altLang="ko-KR" dirty="0">
                  <a:solidFill>
                    <a:srgbClr val="C00000"/>
                  </a:solidFill>
                  <a:latin typeface="+mn-ea"/>
                  <a:cs typeface="Times New Roman"/>
                </a:endParaRPr>
              </a:p>
            </p:txBody>
          </p:sp>
        </mc:Choice>
        <mc:Fallback xmlns="">
          <p:sp>
            <p:nvSpPr>
              <p:cNvPr id="9" name="직사각형 8">
                <a:extLst>
                  <a:ext uri="{FF2B5EF4-FFF2-40B4-BE49-F238E27FC236}">
                    <a16:creationId xmlns:a16="http://schemas.microsoft.com/office/drawing/2014/main" id="{E2305907-C21B-4A34-9BF5-33430336CC20}"/>
                  </a:ext>
                </a:extLst>
              </p:cNvPr>
              <p:cNvSpPr>
                <a:spLocks noRot="1" noChangeAspect="1" noMove="1" noResize="1" noEditPoints="1" noAdjustHandles="1" noChangeArrowheads="1" noChangeShapeType="1" noTextEdit="1"/>
              </p:cNvSpPr>
              <p:nvPr/>
            </p:nvSpPr>
            <p:spPr>
              <a:xfrm rot="2207716">
                <a:off x="3310378" y="2897104"/>
                <a:ext cx="967252" cy="446276"/>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직사각형 9">
                <a:extLst>
                  <a:ext uri="{FF2B5EF4-FFF2-40B4-BE49-F238E27FC236}">
                    <a16:creationId xmlns:a16="http://schemas.microsoft.com/office/drawing/2014/main" id="{19F70CCD-170B-473E-B8F1-6FF404502D31}"/>
                  </a:ext>
                </a:extLst>
              </p:cNvPr>
              <p:cNvSpPr/>
              <p:nvPr/>
            </p:nvSpPr>
            <p:spPr>
              <a:xfrm>
                <a:off x="1342888" y="2776371"/>
                <a:ext cx="965457" cy="446276"/>
              </a:xfrm>
              <a:prstGeom prst="rect">
                <a:avLst/>
              </a:prstGeom>
            </p:spPr>
            <p:txBody>
              <a:bodyPr wrap="non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ko-KR" altLang="en-US" i="1" smtClean="0">
                          <a:solidFill>
                            <a:srgbClr val="C00000"/>
                          </a:solidFill>
                          <a:latin typeface="Cambria Math" panose="02040503050406030204" pitchFamily="18" charset="0"/>
                          <a:cs typeface="Times New Roman"/>
                        </a:rPr>
                        <m:t>𝜎</m:t>
                      </m:r>
                      <m:r>
                        <a:rPr lang="en-US" altLang="ko-KR" b="0" i="1" smtClean="0">
                          <a:solidFill>
                            <a:srgbClr val="C00000"/>
                          </a:solidFill>
                          <a:latin typeface="Cambria Math" panose="02040503050406030204" pitchFamily="18" charset="0"/>
                          <a:cs typeface="Times New Roman"/>
                        </a:rPr>
                        <m:t>=</m:t>
                      </m:r>
                      <m:r>
                        <a:rPr lang="en-US" altLang="ko-KR" b="0" i="1" smtClean="0">
                          <a:solidFill>
                            <a:srgbClr val="0E00C0"/>
                          </a:solidFill>
                          <a:latin typeface="Cambria Math" panose="02040503050406030204" pitchFamily="18" charset="0"/>
                          <a:cs typeface="Times New Roman"/>
                        </a:rPr>
                        <m:t>𝐸</m:t>
                      </m:r>
                      <m:r>
                        <a:rPr lang="ko-KR" altLang="en-US" i="1" smtClean="0">
                          <a:solidFill>
                            <a:srgbClr val="C00000"/>
                          </a:solidFill>
                          <a:latin typeface="Cambria Math" panose="02040503050406030204" pitchFamily="18" charset="0"/>
                          <a:cs typeface="Times New Roman"/>
                        </a:rPr>
                        <m:t>𝜀</m:t>
                      </m:r>
                    </m:oMath>
                  </m:oMathPara>
                </a14:m>
                <a:endParaRPr lang="en-US" altLang="ko-KR" dirty="0">
                  <a:solidFill>
                    <a:srgbClr val="C00000"/>
                  </a:solidFill>
                  <a:latin typeface="+mn-ea"/>
                  <a:cs typeface="Times New Roman"/>
                </a:endParaRPr>
              </a:p>
            </p:txBody>
          </p:sp>
        </mc:Choice>
        <mc:Fallback xmlns="">
          <p:sp>
            <p:nvSpPr>
              <p:cNvPr id="10" name="직사각형 9">
                <a:extLst>
                  <a:ext uri="{FF2B5EF4-FFF2-40B4-BE49-F238E27FC236}">
                    <a16:creationId xmlns:a16="http://schemas.microsoft.com/office/drawing/2014/main" id="{19F70CCD-170B-473E-B8F1-6FF404502D31}"/>
                  </a:ext>
                </a:extLst>
              </p:cNvPr>
              <p:cNvSpPr>
                <a:spLocks noRot="1" noChangeAspect="1" noMove="1" noResize="1" noEditPoints="1" noAdjustHandles="1" noChangeArrowheads="1" noChangeShapeType="1" noTextEdit="1"/>
              </p:cNvSpPr>
              <p:nvPr/>
            </p:nvSpPr>
            <p:spPr>
              <a:xfrm>
                <a:off x="1342888" y="2776371"/>
                <a:ext cx="965457" cy="446276"/>
              </a:xfrm>
              <a:prstGeom prst="rect">
                <a:avLst/>
              </a:prstGeom>
              <a:blipFill>
                <a:blip r:embed="rId8"/>
                <a:stretch>
                  <a:fillRect/>
                </a:stretch>
              </a:blipFill>
            </p:spPr>
            <p:txBody>
              <a:bodyPr/>
              <a:lstStyle/>
              <a:p>
                <a:r>
                  <a:rPr lang="ko-KR" altLang="en-US">
                    <a:noFill/>
                  </a:rPr>
                  <a:t> </a:t>
                </a:r>
              </a:p>
            </p:txBody>
          </p:sp>
        </mc:Fallback>
      </mc:AlternateContent>
      <p:sp>
        <p:nvSpPr>
          <p:cNvPr id="11" name="직사각형 10">
            <a:extLst>
              <a:ext uri="{FF2B5EF4-FFF2-40B4-BE49-F238E27FC236}">
                <a16:creationId xmlns:a16="http://schemas.microsoft.com/office/drawing/2014/main" id="{A03DC48C-0B86-4F7B-9BFC-8005831D8BD0}"/>
              </a:ext>
            </a:extLst>
          </p:cNvPr>
          <p:cNvSpPr/>
          <p:nvPr/>
        </p:nvSpPr>
        <p:spPr>
          <a:xfrm>
            <a:off x="570236" y="3365151"/>
            <a:ext cx="1023037" cy="276999"/>
          </a:xfrm>
          <a:prstGeom prst="rect">
            <a:avLst/>
          </a:prstGeom>
        </p:spPr>
        <p:txBody>
          <a:bodyPr wrap="none">
            <a:spAutoFit/>
          </a:bodyPr>
          <a:lstStyle/>
          <a:p>
            <a:r>
              <a:rPr lang="en-US" altLang="ko-KR" sz="1200" dirty="0">
                <a:solidFill>
                  <a:srgbClr val="0E00C0"/>
                </a:solidFill>
                <a:latin typeface="+mn-ea"/>
              </a:rPr>
              <a:t>E : </a:t>
            </a:r>
            <a:r>
              <a:rPr lang="ko-KR" altLang="en-US" sz="1200" dirty="0">
                <a:solidFill>
                  <a:srgbClr val="0E00C0"/>
                </a:solidFill>
                <a:latin typeface="+mn-ea"/>
              </a:rPr>
              <a:t>탄성계수</a:t>
            </a:r>
          </a:p>
        </p:txBody>
      </p:sp>
      <mc:AlternateContent xmlns:mc="http://schemas.openxmlformats.org/markup-compatibility/2006" xmlns:a14="http://schemas.microsoft.com/office/drawing/2010/main">
        <mc:Choice Requires="a14">
          <p:sp>
            <p:nvSpPr>
              <p:cNvPr id="13" name="직사각형 12">
                <a:extLst>
                  <a:ext uri="{FF2B5EF4-FFF2-40B4-BE49-F238E27FC236}">
                    <a16:creationId xmlns:a16="http://schemas.microsoft.com/office/drawing/2014/main" id="{FF5FEC3A-2ADE-4ADF-8EBC-B061B9A5DA63}"/>
                  </a:ext>
                </a:extLst>
              </p:cNvPr>
              <p:cNvSpPr/>
              <p:nvPr/>
            </p:nvSpPr>
            <p:spPr>
              <a:xfrm>
                <a:off x="6809269" y="2814843"/>
                <a:ext cx="13102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ko-KR" i="1" smtClean="0">
                          <a:solidFill>
                            <a:srgbClr val="C00000"/>
                          </a:solidFill>
                          <a:latin typeface="Cambria Math" panose="02040503050406030204" pitchFamily="18" charset="0"/>
                        </a:rPr>
                        <m:t>𝐷</m:t>
                      </m:r>
                      <m:r>
                        <a:rPr lang="en-US" altLang="ko-KR" i="1" smtClean="0">
                          <a:solidFill>
                            <a:srgbClr val="C00000"/>
                          </a:solidFill>
                          <a:latin typeface="Cambria Math" panose="02040503050406030204" pitchFamily="18" charset="0"/>
                        </a:rPr>
                        <m:t>=</m:t>
                      </m:r>
                      <m:r>
                        <a:rPr lang="ko-KR" altLang="en-US" i="1">
                          <a:solidFill>
                            <a:srgbClr val="C00000"/>
                          </a:solidFill>
                          <a:latin typeface="Cambria Math" panose="02040503050406030204" pitchFamily="18" charset="0"/>
                        </a:rPr>
                        <m:t>𝜀</m:t>
                      </m:r>
                      <m:r>
                        <a:rPr lang="en-US" altLang="ko-KR" i="1" baseline="-25000">
                          <a:solidFill>
                            <a:srgbClr val="C00000"/>
                          </a:solidFill>
                          <a:latin typeface="Cambria Math" panose="02040503050406030204" pitchFamily="18" charset="0"/>
                        </a:rPr>
                        <m:t>0</m:t>
                      </m:r>
                      <m:sSup>
                        <m:sSupPr>
                          <m:ctrlPr>
                            <a:rPr lang="en-US" altLang="ko-KR" i="1" spc="10">
                              <a:solidFill>
                                <a:srgbClr val="C00000"/>
                              </a:solidFill>
                              <a:latin typeface="Cambria Math" panose="02040503050406030204" pitchFamily="18" charset="0"/>
                              <a:cs typeface="Arial"/>
                            </a:rPr>
                          </m:ctrlPr>
                        </m:sSupPr>
                        <m:e>
                          <m:r>
                            <a:rPr lang="en-US" altLang="ko-KR" i="1" spc="10">
                              <a:solidFill>
                                <a:srgbClr val="C00000"/>
                              </a:solidFill>
                              <a:latin typeface="Cambria Math" panose="02040503050406030204" pitchFamily="18" charset="0"/>
                              <a:cs typeface="Arial"/>
                            </a:rPr>
                            <m:t>𝑘</m:t>
                          </m:r>
                        </m:e>
                        <m:sup>
                          <m:r>
                            <a:rPr lang="en-US" altLang="ko-KR" i="1" spc="10">
                              <a:solidFill>
                                <a:srgbClr val="C00000"/>
                              </a:solidFill>
                              <a:latin typeface="Cambria Math" panose="02040503050406030204" pitchFamily="18" charset="0"/>
                              <a:cs typeface="Arial"/>
                            </a:rPr>
                            <m:t>∗</m:t>
                          </m:r>
                        </m:sup>
                      </m:sSup>
                      <m:r>
                        <a:rPr lang="en-US" altLang="ko-KR" i="1">
                          <a:solidFill>
                            <a:srgbClr val="C00000"/>
                          </a:solidFill>
                          <a:latin typeface="Cambria Math" panose="02040503050406030204" pitchFamily="18" charset="0"/>
                        </a:rPr>
                        <m:t>𝐸</m:t>
                      </m:r>
                    </m:oMath>
                  </m:oMathPara>
                </a14:m>
                <a:endParaRPr lang="ko-KR" altLang="en-US" sz="1600" dirty="0">
                  <a:solidFill>
                    <a:srgbClr val="C00000"/>
                  </a:solidFill>
                  <a:latin typeface="+mn-ea"/>
                </a:endParaRPr>
              </a:p>
            </p:txBody>
          </p:sp>
        </mc:Choice>
        <mc:Fallback xmlns="">
          <p:sp>
            <p:nvSpPr>
              <p:cNvPr id="13" name="직사각형 12">
                <a:extLst>
                  <a:ext uri="{FF2B5EF4-FFF2-40B4-BE49-F238E27FC236}">
                    <a16:creationId xmlns:a16="http://schemas.microsoft.com/office/drawing/2014/main" id="{FF5FEC3A-2ADE-4ADF-8EBC-B061B9A5DA63}"/>
                  </a:ext>
                </a:extLst>
              </p:cNvPr>
              <p:cNvSpPr>
                <a:spLocks noRot="1" noChangeAspect="1" noMove="1" noResize="1" noEditPoints="1" noAdjustHandles="1" noChangeArrowheads="1" noChangeShapeType="1" noTextEdit="1"/>
              </p:cNvSpPr>
              <p:nvPr/>
            </p:nvSpPr>
            <p:spPr>
              <a:xfrm>
                <a:off x="6809269" y="2814843"/>
                <a:ext cx="1310295" cy="369332"/>
              </a:xfrm>
              <a:prstGeom prst="rect">
                <a:avLst/>
              </a:prstGeom>
              <a:blipFill>
                <a:blip r:embed="rId9"/>
                <a:stretch>
                  <a:fillRect b="-1667"/>
                </a:stretch>
              </a:blipFill>
            </p:spPr>
            <p:txBody>
              <a:bodyPr/>
              <a:lstStyle/>
              <a:p>
                <a:r>
                  <a:rPr lang="ko-KR" altLang="en-US">
                    <a:noFill/>
                  </a:rPr>
                  <a:t> </a:t>
                </a:r>
              </a:p>
            </p:txBody>
          </p:sp>
        </mc:Fallback>
      </mc:AlternateContent>
      <p:pic>
        <p:nvPicPr>
          <p:cNvPr id="16390" name="Picture 6" descr="Understanding Young's Modulus | The Efficient Engineer">
            <a:extLst>
              <a:ext uri="{FF2B5EF4-FFF2-40B4-BE49-F238E27FC236}">
                <a16:creationId xmlns:a16="http://schemas.microsoft.com/office/drawing/2014/main" id="{A9B9F776-303E-47B6-953B-99BB2FA340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5722" y="3429000"/>
            <a:ext cx="5930735" cy="339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1643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946482" cy="523220"/>
          </a:xfrm>
          <a:prstGeom prst="rect">
            <a:avLst/>
          </a:prstGeom>
        </p:spPr>
        <p:txBody>
          <a:bodyPr wrap="none">
            <a:spAutoFit/>
          </a:bodyPr>
          <a:lstStyle/>
          <a:p>
            <a:r>
              <a:rPr lang="en-US" altLang="ko-KR" sz="2800" b="1" dirty="0"/>
              <a:t>Poling of Piezoelectric Materials</a:t>
            </a:r>
          </a:p>
        </p:txBody>
      </p:sp>
      <mc:AlternateContent xmlns:mc="http://schemas.openxmlformats.org/markup-compatibility/2006" xmlns:a14="http://schemas.microsoft.com/office/drawing/2010/main">
        <mc:Choice Requires="a14">
          <p:graphicFrame>
            <p:nvGraphicFramePr>
              <p:cNvPr id="7" name="object 37"/>
              <p:cNvGraphicFramePr>
                <a:graphicFrameLocks noGrp="1"/>
              </p:cNvGraphicFramePr>
              <p:nvPr>
                <p:extLst>
                  <p:ext uri="{D42A27DB-BD31-4B8C-83A1-F6EECF244321}">
                    <p14:modId xmlns:p14="http://schemas.microsoft.com/office/powerpoint/2010/main" val="3705525485"/>
                  </p:ext>
                </p:extLst>
              </p:nvPr>
            </p:nvGraphicFramePr>
            <p:xfrm>
              <a:off x="288841" y="1132049"/>
              <a:ext cx="8471015" cy="3020078"/>
            </p:xfrm>
            <a:graphic>
              <a:graphicData uri="http://schemas.openxmlformats.org/drawingml/2006/table">
                <a:tbl>
                  <a:tblPr firstRow="1" bandRow="1">
                    <a:tableStyleId>{69012ECD-51FC-41F1-AA8D-1B2483CD663E}</a:tableStyleId>
                  </a:tblPr>
                  <a:tblGrid>
                    <a:gridCol w="4001805">
                      <a:extLst>
                        <a:ext uri="{9D8B030D-6E8A-4147-A177-3AD203B41FA5}">
                          <a16:colId xmlns:a16="http://schemas.microsoft.com/office/drawing/2014/main" val="20000"/>
                        </a:ext>
                      </a:extLst>
                    </a:gridCol>
                    <a:gridCol w="4469210">
                      <a:extLst>
                        <a:ext uri="{9D8B030D-6E8A-4147-A177-3AD203B41FA5}">
                          <a16:colId xmlns:a16="http://schemas.microsoft.com/office/drawing/2014/main" val="20001"/>
                        </a:ext>
                      </a:extLst>
                    </a:gridCol>
                  </a:tblGrid>
                  <a:tr h="457362">
                    <a:tc>
                      <a:txBody>
                        <a:bodyPr/>
                        <a:lstStyle/>
                        <a:p>
                          <a:pPr marL="180000">
                            <a:lnSpc>
                              <a:spcPct val="100000"/>
                            </a:lnSpc>
                            <a:spcBef>
                              <a:spcPts val="335"/>
                            </a:spcBef>
                          </a:pPr>
                          <a:r>
                            <a:rPr sz="2000" dirty="0"/>
                            <a:t>Material</a:t>
                          </a:r>
                          <a:endParaRPr sz="2000" dirty="0">
                            <a:solidFill>
                              <a:schemeClr val="tx1"/>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marR="536575">
                            <a:lnSpc>
                              <a:spcPct val="101200"/>
                            </a:lnSpc>
                            <a:spcBef>
                              <a:spcPts val="320"/>
                            </a:spcBef>
                          </a:pPr>
                          <a:r>
                            <a:rPr lang="en-US" sz="2000" dirty="0"/>
                            <a:t>Piezoelectric coefficient, </a:t>
                          </a:r>
                          <a14:m>
                            <m:oMath xmlns:m="http://schemas.openxmlformats.org/officeDocument/2006/math">
                              <m:r>
                                <a:rPr lang="ko-KR" altLang="en-US" sz="2000" smtClean="0">
                                  <a:latin typeface="Cambria Math" panose="02040503050406030204" pitchFamily="18" charset="0"/>
                                </a:rPr>
                                <m:t>𝑑</m:t>
                              </m:r>
                            </m:oMath>
                          </a14:m>
                          <a:r>
                            <a:rPr lang="en-US" sz="2000" dirty="0"/>
                            <a:t>  (pm/V)</a:t>
                          </a:r>
                          <a:endParaRPr lang="en-US" sz="2000" dirty="0">
                            <a:solidFill>
                              <a:schemeClr val="tx1"/>
                            </a:solidFill>
                            <a:latin typeface="+mn-lt"/>
                            <a:cs typeface="Arial Black"/>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0"/>
                      </a:ext>
                    </a:extLst>
                  </a:tr>
                  <a:tr h="638106">
                    <a:tc>
                      <a:txBody>
                        <a:bodyPr/>
                        <a:lstStyle/>
                        <a:p>
                          <a:pPr marL="180000">
                            <a:lnSpc>
                              <a:spcPct val="100000"/>
                            </a:lnSpc>
                            <a:spcBef>
                              <a:spcPts val="400"/>
                            </a:spcBef>
                          </a:pPr>
                          <a:r>
                            <a:rPr sz="2000" spc="15" dirty="0"/>
                            <a:t>Quartz</a:t>
                          </a:r>
                          <a:r>
                            <a:rPr lang="en-US" altLang="ko-KR" sz="2000" spc="15" dirty="0"/>
                            <a:t> (</a:t>
                          </a:r>
                          <a:r>
                            <a:rPr lang="en-US" altLang="ko-KR" sz="2000" spc="15" dirty="0">
                              <a:solidFill>
                                <a:srgbClr val="0E00C0"/>
                              </a:solidFill>
                            </a:rPr>
                            <a:t>SiO</a:t>
                          </a:r>
                          <a:r>
                            <a:rPr lang="en-US" altLang="ko-KR" sz="2000" spc="15" baseline="-25000" dirty="0">
                              <a:solidFill>
                                <a:srgbClr val="0E00C0"/>
                              </a:solidFill>
                            </a:rPr>
                            <a:t>2</a:t>
                          </a:r>
                          <a:r>
                            <a:rPr lang="en-US" altLang="ko-KR" sz="2000" spc="15" baseline="0" dirty="0">
                              <a:solidFill>
                                <a:schemeClr val="tx1"/>
                              </a:solidFill>
                            </a:rPr>
                            <a:t>)</a:t>
                          </a:r>
                          <a:endParaRPr sz="2000" baseline="0" dirty="0">
                            <a:solidFill>
                              <a:schemeClr val="tx1"/>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10" dirty="0"/>
                            <a:t>2.3</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r h="638106">
                    <a:tc>
                      <a:txBody>
                        <a:bodyPr/>
                        <a:lstStyle/>
                        <a:p>
                          <a:pPr marL="180000" marR="0" lvl="0" indent="0" algn="l" defTabSz="914400" rtl="0" eaLnBrk="1" fontAlgn="auto" latinLnBrk="1" hangingPunct="1">
                            <a:lnSpc>
                              <a:spcPct val="100000"/>
                            </a:lnSpc>
                            <a:spcBef>
                              <a:spcPts val="400"/>
                            </a:spcBef>
                            <a:spcAft>
                              <a:spcPts val="0"/>
                            </a:spcAft>
                            <a:buClrTx/>
                            <a:buSzTx/>
                            <a:buFontTx/>
                            <a:buNone/>
                            <a:tabLst/>
                            <a:defRPr/>
                          </a:pPr>
                          <a:r>
                            <a:rPr sz="2000" spc="15" dirty="0"/>
                            <a:t>Barium</a:t>
                          </a:r>
                          <a:r>
                            <a:rPr sz="2000" spc="-45" dirty="0"/>
                            <a:t> </a:t>
                          </a:r>
                          <a:r>
                            <a:rPr sz="2000" spc="10" dirty="0" err="1"/>
                            <a:t>Titanate</a:t>
                          </a:r>
                          <a:r>
                            <a:rPr lang="en-US" altLang="ko-KR" sz="2000" spc="10" dirty="0"/>
                            <a:t> (</a:t>
                          </a:r>
                          <a:r>
                            <a:rPr lang="en-US" altLang="ko-KR" sz="2000" b="0" i="0" kern="1200" dirty="0">
                              <a:solidFill>
                                <a:srgbClr val="0E00C0"/>
                              </a:solidFill>
                              <a:effectLst/>
                              <a:latin typeface="+mn-lt"/>
                              <a:ea typeface="+mn-ea"/>
                              <a:cs typeface="+mn-cs"/>
                            </a:rPr>
                            <a:t>BaTi</a:t>
                          </a:r>
                          <a:r>
                            <a:rPr lang="en-US" altLang="ko-KR" sz="2000" b="0" i="0" kern="1200" baseline="-25000" dirty="0">
                              <a:solidFill>
                                <a:srgbClr val="0E00C0"/>
                              </a:solidFill>
                              <a:effectLst/>
                              <a:latin typeface="+mn-lt"/>
                              <a:ea typeface="+mn-ea"/>
                              <a:cs typeface="+mn-cs"/>
                            </a:rPr>
                            <a:t>2</a:t>
                          </a:r>
                          <a:r>
                            <a:rPr lang="en-US" altLang="ko-KR" sz="2000" b="0" i="0" kern="1200" dirty="0">
                              <a:solidFill>
                                <a:srgbClr val="0E00C0"/>
                              </a:solidFill>
                              <a:effectLst/>
                              <a:latin typeface="+mn-lt"/>
                              <a:ea typeface="+mn-ea"/>
                              <a:cs typeface="+mn-cs"/>
                            </a:rPr>
                            <a:t>O</a:t>
                          </a:r>
                          <a:r>
                            <a:rPr lang="en-US" altLang="ko-KR" sz="2000" b="0" i="0" kern="1200" baseline="-25000" dirty="0">
                              <a:solidFill>
                                <a:srgbClr val="0E00C0"/>
                              </a:solidFill>
                              <a:effectLst/>
                              <a:latin typeface="+mn-lt"/>
                              <a:ea typeface="+mn-ea"/>
                              <a:cs typeface="+mn-cs"/>
                            </a:rPr>
                            <a:t>5</a:t>
                          </a:r>
                          <a:r>
                            <a:rPr lang="en-US" altLang="ko-KR" sz="2000" spc="10" dirty="0"/>
                            <a:t>)</a:t>
                          </a:r>
                          <a:endParaRPr sz="2000" dirty="0">
                            <a:solidFill>
                              <a:srgbClr val="0E00C0"/>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20" dirty="0"/>
                            <a:t>100-149</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2"/>
                      </a:ext>
                    </a:extLst>
                  </a:tr>
                  <a:tr h="638106">
                    <a:tc>
                      <a:txBody>
                        <a:bodyPr/>
                        <a:lstStyle/>
                        <a:p>
                          <a:pPr marL="180000" marR="0" lvl="0" indent="0" algn="l" defTabSz="914400" rtl="0" eaLnBrk="1" fontAlgn="auto" latinLnBrk="1" hangingPunct="1">
                            <a:lnSpc>
                              <a:spcPct val="100000"/>
                            </a:lnSpc>
                            <a:spcBef>
                              <a:spcPts val="400"/>
                            </a:spcBef>
                            <a:spcAft>
                              <a:spcPts val="0"/>
                            </a:spcAft>
                            <a:buClrTx/>
                            <a:buSzTx/>
                            <a:buFontTx/>
                            <a:buNone/>
                            <a:tabLst/>
                            <a:defRPr/>
                          </a:pPr>
                          <a:r>
                            <a:rPr sz="2000" spc="15" dirty="0"/>
                            <a:t>Lead</a:t>
                          </a:r>
                          <a:r>
                            <a:rPr sz="2000" spc="-90" dirty="0"/>
                            <a:t> </a:t>
                          </a:r>
                          <a:r>
                            <a:rPr sz="2000" spc="15" dirty="0" err="1"/>
                            <a:t>Niobate</a:t>
                          </a:r>
                          <a:r>
                            <a:rPr lang="en-US" altLang="ko-KR" sz="2000" spc="15" dirty="0"/>
                            <a:t> (</a:t>
                          </a:r>
                          <a:r>
                            <a:rPr lang="en-US" altLang="ko-KR" sz="2000" b="0" i="0" kern="1200" dirty="0">
                              <a:solidFill>
                                <a:srgbClr val="0E00C0"/>
                              </a:solidFill>
                              <a:effectLst/>
                              <a:latin typeface="+mn-lt"/>
                              <a:ea typeface="+mn-ea"/>
                              <a:cs typeface="+mn-cs"/>
                            </a:rPr>
                            <a:t>Pb(NbO</a:t>
                          </a:r>
                          <a:r>
                            <a:rPr lang="en-US" altLang="ko-KR" sz="2000" b="0" i="0" kern="1200" baseline="-25000" dirty="0">
                              <a:solidFill>
                                <a:srgbClr val="0E00C0"/>
                              </a:solidFill>
                              <a:effectLst/>
                              <a:latin typeface="+mn-lt"/>
                              <a:ea typeface="+mn-ea"/>
                              <a:cs typeface="+mn-cs"/>
                            </a:rPr>
                            <a:t>3</a:t>
                          </a:r>
                          <a:r>
                            <a:rPr lang="en-US" altLang="ko-KR" sz="2000" b="0" i="0" kern="1200" dirty="0">
                              <a:solidFill>
                                <a:srgbClr val="0E00C0"/>
                              </a:solidFill>
                              <a:effectLst/>
                              <a:latin typeface="+mn-lt"/>
                              <a:ea typeface="+mn-ea"/>
                              <a:cs typeface="+mn-cs"/>
                            </a:rPr>
                            <a:t>)</a:t>
                          </a:r>
                          <a:r>
                            <a:rPr lang="en-US" altLang="ko-KR" sz="2000" b="0" i="0" kern="1200" baseline="-25000" dirty="0">
                              <a:solidFill>
                                <a:srgbClr val="0E00C0"/>
                              </a:solidFill>
                              <a:effectLst/>
                              <a:latin typeface="+mn-lt"/>
                              <a:ea typeface="+mn-ea"/>
                              <a:cs typeface="+mn-cs"/>
                            </a:rPr>
                            <a:t>2</a:t>
                          </a:r>
                          <a:r>
                            <a:rPr lang="en-US" altLang="ko-KR" sz="2000" spc="15" dirty="0"/>
                            <a:t>)</a:t>
                          </a:r>
                          <a:endParaRPr sz="2000" dirty="0">
                            <a:solidFill>
                              <a:srgbClr val="0E00C0"/>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30" dirty="0"/>
                            <a:t>80-85</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3"/>
                      </a:ext>
                    </a:extLst>
                  </a:tr>
                  <a:tr h="648398">
                    <a:tc>
                      <a:txBody>
                        <a:bodyPr/>
                        <a:lstStyle/>
                        <a:p>
                          <a:pPr marL="180000" marR="0" lvl="0" indent="0" algn="l" defTabSz="914400" rtl="0" eaLnBrk="1" fontAlgn="auto" latinLnBrk="1" hangingPunct="1">
                            <a:lnSpc>
                              <a:spcPct val="100000"/>
                            </a:lnSpc>
                            <a:spcBef>
                              <a:spcPts val="400"/>
                            </a:spcBef>
                            <a:spcAft>
                              <a:spcPts val="0"/>
                            </a:spcAft>
                            <a:buClrTx/>
                            <a:buSzTx/>
                            <a:buFontTx/>
                            <a:buNone/>
                            <a:tabLst/>
                            <a:defRPr/>
                          </a:pPr>
                          <a:r>
                            <a:rPr sz="2000" spc="15" dirty="0"/>
                            <a:t>Lead </a:t>
                          </a:r>
                          <a:r>
                            <a:rPr sz="2000" spc="10" dirty="0" err="1"/>
                            <a:t>zirconate</a:t>
                          </a:r>
                          <a:r>
                            <a:rPr sz="2000" spc="-20" dirty="0"/>
                            <a:t> </a:t>
                          </a:r>
                          <a:r>
                            <a:rPr sz="2000" spc="10" dirty="0" err="1"/>
                            <a:t>titanate</a:t>
                          </a:r>
                          <a:r>
                            <a:rPr lang="en-US" altLang="ko-KR" sz="2000" spc="10" dirty="0"/>
                            <a:t> </a:t>
                          </a:r>
                          <a:r>
                            <a:rPr lang="en-US" sz="2000" spc="10" dirty="0"/>
                            <a:t>(</a:t>
                          </a:r>
                          <a:r>
                            <a:rPr lang="en-US" altLang="ko-KR" sz="2000" b="0" i="0" kern="1200" dirty="0">
                              <a:solidFill>
                                <a:srgbClr val="0E00C0"/>
                              </a:solidFill>
                              <a:effectLst/>
                              <a:latin typeface="+mn-lt"/>
                              <a:ea typeface="+mn-ea"/>
                              <a:cs typeface="+mn-cs"/>
                            </a:rPr>
                            <a:t>Pb(</a:t>
                          </a:r>
                          <a:r>
                            <a:rPr lang="en-US" altLang="ko-KR" sz="2000" b="0" i="0" kern="1200" dirty="0" err="1">
                              <a:solidFill>
                                <a:srgbClr val="0E00C0"/>
                              </a:solidFill>
                              <a:effectLst/>
                              <a:latin typeface="+mn-lt"/>
                              <a:ea typeface="+mn-ea"/>
                              <a:cs typeface="+mn-cs"/>
                            </a:rPr>
                            <a:t>Zr,Ti</a:t>
                          </a:r>
                          <a:r>
                            <a:rPr lang="en-US" altLang="ko-KR" sz="2000" b="0" i="0" kern="1200" dirty="0">
                              <a:solidFill>
                                <a:srgbClr val="0E00C0"/>
                              </a:solidFill>
                              <a:effectLst/>
                              <a:latin typeface="+mn-lt"/>
                              <a:ea typeface="+mn-ea"/>
                              <a:cs typeface="+mn-cs"/>
                            </a:rPr>
                            <a:t>)O</a:t>
                          </a:r>
                          <a:r>
                            <a:rPr lang="en-US" altLang="ko-KR" sz="2000" b="0" i="0" kern="1200" baseline="-25000" dirty="0">
                              <a:solidFill>
                                <a:srgbClr val="0E00C0"/>
                              </a:solidFill>
                              <a:effectLst/>
                              <a:latin typeface="+mn-lt"/>
                              <a:ea typeface="+mn-ea"/>
                              <a:cs typeface="+mn-cs"/>
                            </a:rPr>
                            <a:t>3</a:t>
                          </a:r>
                          <a:r>
                            <a:rPr lang="en-US" sz="2000" spc="10" dirty="0"/>
                            <a:t>)</a:t>
                          </a:r>
                          <a:endParaRPr sz="1800" b="0" i="0" kern="1200" baseline="-25000" dirty="0">
                            <a:solidFill>
                              <a:srgbClr val="0E00C0"/>
                            </a:solidFill>
                            <a:effectLst/>
                            <a:latin typeface="+mn-lt"/>
                            <a:ea typeface="+mn-ea"/>
                            <a:cs typeface="+mn-cs"/>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20" dirty="0"/>
                            <a:t>250-365</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mc:Choice>
        <mc:Fallback xmlns="">
          <p:graphicFrame>
            <p:nvGraphicFramePr>
              <p:cNvPr id="7" name="object 37"/>
              <p:cNvGraphicFramePr>
                <a:graphicFrameLocks noGrp="1"/>
              </p:cNvGraphicFramePr>
              <p:nvPr>
                <p:extLst>
                  <p:ext uri="{D42A27DB-BD31-4B8C-83A1-F6EECF244321}">
                    <p14:modId xmlns:p14="http://schemas.microsoft.com/office/powerpoint/2010/main" val="3705525485"/>
                  </p:ext>
                </p:extLst>
              </p:nvPr>
            </p:nvGraphicFramePr>
            <p:xfrm>
              <a:off x="288841" y="1132049"/>
              <a:ext cx="8471015" cy="3020078"/>
            </p:xfrm>
            <a:graphic>
              <a:graphicData uri="http://schemas.openxmlformats.org/drawingml/2006/table">
                <a:tbl>
                  <a:tblPr firstRow="1" bandRow="1">
                    <a:tableStyleId>{69012ECD-51FC-41F1-AA8D-1B2483CD663E}</a:tableStyleId>
                  </a:tblPr>
                  <a:tblGrid>
                    <a:gridCol w="4001805">
                      <a:extLst>
                        <a:ext uri="{9D8B030D-6E8A-4147-A177-3AD203B41FA5}">
                          <a16:colId xmlns:a16="http://schemas.microsoft.com/office/drawing/2014/main" val="20000"/>
                        </a:ext>
                      </a:extLst>
                    </a:gridCol>
                    <a:gridCol w="4469210">
                      <a:extLst>
                        <a:ext uri="{9D8B030D-6E8A-4147-A177-3AD203B41FA5}">
                          <a16:colId xmlns:a16="http://schemas.microsoft.com/office/drawing/2014/main" val="20001"/>
                        </a:ext>
                      </a:extLst>
                    </a:gridCol>
                  </a:tblGrid>
                  <a:tr h="457362">
                    <a:tc>
                      <a:txBody>
                        <a:bodyPr/>
                        <a:lstStyle/>
                        <a:p>
                          <a:pPr marL="180000">
                            <a:lnSpc>
                              <a:spcPct val="100000"/>
                            </a:lnSpc>
                            <a:spcBef>
                              <a:spcPts val="335"/>
                            </a:spcBef>
                          </a:pPr>
                          <a:r>
                            <a:rPr sz="2000" dirty="0"/>
                            <a:t>Material</a:t>
                          </a:r>
                          <a:endParaRPr sz="2000" dirty="0">
                            <a:solidFill>
                              <a:schemeClr val="tx1"/>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endParaRPr lang="ko-KR"/>
                        </a:p>
                      </a:txBody>
                      <a:tcPr marL="0" marR="0" marT="0" marB="0" anchor="ctr">
                        <a:lnL w="12700" cap="flat" cmpd="sng" algn="ctr">
                          <a:solidFill>
                            <a:schemeClr val="accent1">
                              <a:lumMod val="60000"/>
                              <a:lumOff val="40000"/>
                            </a:schemeClr>
                          </a:solidFill>
                          <a:prstDash val="solid"/>
                          <a:round/>
                          <a:headEnd type="none" w="med" len="med"/>
                          <a:tailEnd type="none" w="med" len="med"/>
                        </a:lnL>
                        <a:blipFill>
                          <a:blip r:embed="rId3"/>
                          <a:stretch>
                            <a:fillRect l="-89768" r="-273" b="-564000"/>
                          </a:stretch>
                        </a:blipFill>
                      </a:tcPr>
                    </a:tc>
                    <a:extLst>
                      <a:ext uri="{0D108BD9-81ED-4DB2-BD59-A6C34878D82A}">
                        <a16:rowId xmlns:a16="http://schemas.microsoft.com/office/drawing/2014/main" val="10000"/>
                      </a:ext>
                    </a:extLst>
                  </a:tr>
                  <a:tr h="638106">
                    <a:tc>
                      <a:txBody>
                        <a:bodyPr/>
                        <a:lstStyle/>
                        <a:p>
                          <a:pPr marL="180000">
                            <a:lnSpc>
                              <a:spcPct val="100000"/>
                            </a:lnSpc>
                            <a:spcBef>
                              <a:spcPts val="400"/>
                            </a:spcBef>
                          </a:pPr>
                          <a:r>
                            <a:rPr sz="2000" spc="15" dirty="0"/>
                            <a:t>Quartz</a:t>
                          </a:r>
                          <a:r>
                            <a:rPr lang="en-US" altLang="ko-KR" sz="2000" spc="15" dirty="0"/>
                            <a:t> (</a:t>
                          </a:r>
                          <a:r>
                            <a:rPr lang="en-US" altLang="ko-KR" sz="2000" spc="15" dirty="0">
                              <a:solidFill>
                                <a:srgbClr val="0E00C0"/>
                              </a:solidFill>
                            </a:rPr>
                            <a:t>SiO</a:t>
                          </a:r>
                          <a:r>
                            <a:rPr lang="en-US" altLang="ko-KR" sz="2000" spc="15" baseline="-25000" dirty="0">
                              <a:solidFill>
                                <a:srgbClr val="0E00C0"/>
                              </a:solidFill>
                            </a:rPr>
                            <a:t>2</a:t>
                          </a:r>
                          <a:r>
                            <a:rPr lang="en-US" altLang="ko-KR" sz="2000" spc="15" baseline="0" dirty="0">
                              <a:solidFill>
                                <a:schemeClr val="tx1"/>
                              </a:solidFill>
                            </a:rPr>
                            <a:t>)</a:t>
                          </a:r>
                          <a:endParaRPr sz="2000" baseline="0" dirty="0">
                            <a:solidFill>
                              <a:schemeClr val="tx1"/>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10" dirty="0"/>
                            <a:t>2.3</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1"/>
                      </a:ext>
                    </a:extLst>
                  </a:tr>
                  <a:tr h="638106">
                    <a:tc>
                      <a:txBody>
                        <a:bodyPr/>
                        <a:lstStyle/>
                        <a:p>
                          <a:pPr marL="180000" marR="0" lvl="0" indent="0" algn="l" defTabSz="914400" rtl="0" eaLnBrk="1" fontAlgn="auto" latinLnBrk="1" hangingPunct="1">
                            <a:lnSpc>
                              <a:spcPct val="100000"/>
                            </a:lnSpc>
                            <a:spcBef>
                              <a:spcPts val="400"/>
                            </a:spcBef>
                            <a:spcAft>
                              <a:spcPts val="0"/>
                            </a:spcAft>
                            <a:buClrTx/>
                            <a:buSzTx/>
                            <a:buFontTx/>
                            <a:buNone/>
                            <a:tabLst/>
                            <a:defRPr/>
                          </a:pPr>
                          <a:r>
                            <a:rPr sz="2000" spc="15" dirty="0"/>
                            <a:t>Barium</a:t>
                          </a:r>
                          <a:r>
                            <a:rPr sz="2000" spc="-45" dirty="0"/>
                            <a:t> </a:t>
                          </a:r>
                          <a:r>
                            <a:rPr sz="2000" spc="10" dirty="0" err="1"/>
                            <a:t>Titanate</a:t>
                          </a:r>
                          <a:r>
                            <a:rPr lang="en-US" altLang="ko-KR" sz="2000" spc="10" dirty="0"/>
                            <a:t> (</a:t>
                          </a:r>
                          <a:r>
                            <a:rPr lang="en-US" altLang="ko-KR" sz="2000" b="0" i="0" kern="1200" dirty="0">
                              <a:solidFill>
                                <a:srgbClr val="0E00C0"/>
                              </a:solidFill>
                              <a:effectLst/>
                              <a:latin typeface="+mn-lt"/>
                              <a:ea typeface="+mn-ea"/>
                              <a:cs typeface="+mn-cs"/>
                            </a:rPr>
                            <a:t>BaTi</a:t>
                          </a:r>
                          <a:r>
                            <a:rPr lang="en-US" altLang="ko-KR" sz="2000" b="0" i="0" kern="1200" baseline="-25000" dirty="0">
                              <a:solidFill>
                                <a:srgbClr val="0E00C0"/>
                              </a:solidFill>
                              <a:effectLst/>
                              <a:latin typeface="+mn-lt"/>
                              <a:ea typeface="+mn-ea"/>
                              <a:cs typeface="+mn-cs"/>
                            </a:rPr>
                            <a:t>2</a:t>
                          </a:r>
                          <a:r>
                            <a:rPr lang="en-US" altLang="ko-KR" sz="2000" b="0" i="0" kern="1200" dirty="0">
                              <a:solidFill>
                                <a:srgbClr val="0E00C0"/>
                              </a:solidFill>
                              <a:effectLst/>
                              <a:latin typeface="+mn-lt"/>
                              <a:ea typeface="+mn-ea"/>
                              <a:cs typeface="+mn-cs"/>
                            </a:rPr>
                            <a:t>O</a:t>
                          </a:r>
                          <a:r>
                            <a:rPr lang="en-US" altLang="ko-KR" sz="2000" b="0" i="0" kern="1200" baseline="-25000" dirty="0">
                              <a:solidFill>
                                <a:srgbClr val="0E00C0"/>
                              </a:solidFill>
                              <a:effectLst/>
                              <a:latin typeface="+mn-lt"/>
                              <a:ea typeface="+mn-ea"/>
                              <a:cs typeface="+mn-cs"/>
                            </a:rPr>
                            <a:t>5</a:t>
                          </a:r>
                          <a:r>
                            <a:rPr lang="en-US" altLang="ko-KR" sz="2000" spc="10" dirty="0"/>
                            <a:t>)</a:t>
                          </a:r>
                          <a:endParaRPr sz="2000" dirty="0">
                            <a:solidFill>
                              <a:srgbClr val="0E00C0"/>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20" dirty="0"/>
                            <a:t>100-149</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2"/>
                      </a:ext>
                    </a:extLst>
                  </a:tr>
                  <a:tr h="638106">
                    <a:tc>
                      <a:txBody>
                        <a:bodyPr/>
                        <a:lstStyle/>
                        <a:p>
                          <a:pPr marL="180000" marR="0" lvl="0" indent="0" algn="l" defTabSz="914400" rtl="0" eaLnBrk="1" fontAlgn="auto" latinLnBrk="1" hangingPunct="1">
                            <a:lnSpc>
                              <a:spcPct val="100000"/>
                            </a:lnSpc>
                            <a:spcBef>
                              <a:spcPts val="400"/>
                            </a:spcBef>
                            <a:spcAft>
                              <a:spcPts val="0"/>
                            </a:spcAft>
                            <a:buClrTx/>
                            <a:buSzTx/>
                            <a:buFontTx/>
                            <a:buNone/>
                            <a:tabLst/>
                            <a:defRPr/>
                          </a:pPr>
                          <a:r>
                            <a:rPr sz="2000" spc="15" dirty="0"/>
                            <a:t>Lead</a:t>
                          </a:r>
                          <a:r>
                            <a:rPr sz="2000" spc="-90" dirty="0"/>
                            <a:t> </a:t>
                          </a:r>
                          <a:r>
                            <a:rPr sz="2000" spc="15" dirty="0" err="1"/>
                            <a:t>Niobate</a:t>
                          </a:r>
                          <a:r>
                            <a:rPr lang="en-US" altLang="ko-KR" sz="2000" spc="15" dirty="0"/>
                            <a:t> (</a:t>
                          </a:r>
                          <a:r>
                            <a:rPr lang="en-US" altLang="ko-KR" sz="2000" b="0" i="0" kern="1200" dirty="0">
                              <a:solidFill>
                                <a:srgbClr val="0E00C0"/>
                              </a:solidFill>
                              <a:effectLst/>
                              <a:latin typeface="+mn-lt"/>
                              <a:ea typeface="+mn-ea"/>
                              <a:cs typeface="+mn-cs"/>
                            </a:rPr>
                            <a:t>Pb(NbO</a:t>
                          </a:r>
                          <a:r>
                            <a:rPr lang="en-US" altLang="ko-KR" sz="2000" b="0" i="0" kern="1200" baseline="-25000" dirty="0">
                              <a:solidFill>
                                <a:srgbClr val="0E00C0"/>
                              </a:solidFill>
                              <a:effectLst/>
                              <a:latin typeface="+mn-lt"/>
                              <a:ea typeface="+mn-ea"/>
                              <a:cs typeface="+mn-cs"/>
                            </a:rPr>
                            <a:t>3</a:t>
                          </a:r>
                          <a:r>
                            <a:rPr lang="en-US" altLang="ko-KR" sz="2000" b="0" i="0" kern="1200" dirty="0">
                              <a:solidFill>
                                <a:srgbClr val="0E00C0"/>
                              </a:solidFill>
                              <a:effectLst/>
                              <a:latin typeface="+mn-lt"/>
                              <a:ea typeface="+mn-ea"/>
                              <a:cs typeface="+mn-cs"/>
                            </a:rPr>
                            <a:t>)</a:t>
                          </a:r>
                          <a:r>
                            <a:rPr lang="en-US" altLang="ko-KR" sz="2000" b="0" i="0" kern="1200" baseline="-25000" dirty="0">
                              <a:solidFill>
                                <a:srgbClr val="0E00C0"/>
                              </a:solidFill>
                              <a:effectLst/>
                              <a:latin typeface="+mn-lt"/>
                              <a:ea typeface="+mn-ea"/>
                              <a:cs typeface="+mn-cs"/>
                            </a:rPr>
                            <a:t>2</a:t>
                          </a:r>
                          <a:r>
                            <a:rPr lang="en-US" altLang="ko-KR" sz="2000" spc="15" dirty="0"/>
                            <a:t>)</a:t>
                          </a:r>
                          <a:endParaRPr sz="2000" dirty="0">
                            <a:solidFill>
                              <a:srgbClr val="0E00C0"/>
                            </a:solidFill>
                            <a:latin typeface="+mn-lt"/>
                            <a:cs typeface="Arial Black"/>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30" dirty="0"/>
                            <a:t>80-85</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3"/>
                      </a:ext>
                    </a:extLst>
                  </a:tr>
                  <a:tr h="648398">
                    <a:tc>
                      <a:txBody>
                        <a:bodyPr/>
                        <a:lstStyle/>
                        <a:p>
                          <a:pPr marL="180000" marR="0" lvl="0" indent="0" algn="l" defTabSz="914400" rtl="0" eaLnBrk="1" fontAlgn="auto" latinLnBrk="1" hangingPunct="1">
                            <a:lnSpc>
                              <a:spcPct val="100000"/>
                            </a:lnSpc>
                            <a:spcBef>
                              <a:spcPts val="400"/>
                            </a:spcBef>
                            <a:spcAft>
                              <a:spcPts val="0"/>
                            </a:spcAft>
                            <a:buClrTx/>
                            <a:buSzTx/>
                            <a:buFontTx/>
                            <a:buNone/>
                            <a:tabLst/>
                            <a:defRPr/>
                          </a:pPr>
                          <a:r>
                            <a:rPr sz="2000" spc="15" dirty="0"/>
                            <a:t>Lead </a:t>
                          </a:r>
                          <a:r>
                            <a:rPr sz="2000" spc="10" dirty="0" err="1"/>
                            <a:t>zirconate</a:t>
                          </a:r>
                          <a:r>
                            <a:rPr sz="2000" spc="-20" dirty="0"/>
                            <a:t> </a:t>
                          </a:r>
                          <a:r>
                            <a:rPr sz="2000" spc="10" dirty="0" err="1"/>
                            <a:t>titanate</a:t>
                          </a:r>
                          <a:r>
                            <a:rPr lang="en-US" altLang="ko-KR" sz="2000" spc="10" dirty="0"/>
                            <a:t> </a:t>
                          </a:r>
                          <a:r>
                            <a:rPr lang="en-US" sz="2000" spc="10" dirty="0"/>
                            <a:t>(</a:t>
                          </a:r>
                          <a:r>
                            <a:rPr lang="en-US" altLang="ko-KR" sz="2000" b="0" i="0" kern="1200" dirty="0">
                              <a:solidFill>
                                <a:srgbClr val="0E00C0"/>
                              </a:solidFill>
                              <a:effectLst/>
                              <a:latin typeface="+mn-lt"/>
                              <a:ea typeface="+mn-ea"/>
                              <a:cs typeface="+mn-cs"/>
                            </a:rPr>
                            <a:t>Pb(</a:t>
                          </a:r>
                          <a:r>
                            <a:rPr lang="en-US" altLang="ko-KR" sz="2000" b="0" i="0" kern="1200" dirty="0" err="1">
                              <a:solidFill>
                                <a:srgbClr val="0E00C0"/>
                              </a:solidFill>
                              <a:effectLst/>
                              <a:latin typeface="+mn-lt"/>
                              <a:ea typeface="+mn-ea"/>
                              <a:cs typeface="+mn-cs"/>
                            </a:rPr>
                            <a:t>Zr,Ti</a:t>
                          </a:r>
                          <a:r>
                            <a:rPr lang="en-US" altLang="ko-KR" sz="2000" b="0" i="0" kern="1200" dirty="0">
                              <a:solidFill>
                                <a:srgbClr val="0E00C0"/>
                              </a:solidFill>
                              <a:effectLst/>
                              <a:latin typeface="+mn-lt"/>
                              <a:ea typeface="+mn-ea"/>
                              <a:cs typeface="+mn-cs"/>
                            </a:rPr>
                            <a:t>)O</a:t>
                          </a:r>
                          <a:r>
                            <a:rPr lang="en-US" altLang="ko-KR" sz="2000" b="0" i="0" kern="1200" baseline="-25000" dirty="0">
                              <a:solidFill>
                                <a:srgbClr val="0E00C0"/>
                              </a:solidFill>
                              <a:effectLst/>
                              <a:latin typeface="+mn-lt"/>
                              <a:ea typeface="+mn-ea"/>
                              <a:cs typeface="+mn-cs"/>
                            </a:rPr>
                            <a:t>3</a:t>
                          </a:r>
                          <a:r>
                            <a:rPr lang="en-US" sz="2000" spc="10" dirty="0"/>
                            <a:t>)</a:t>
                          </a:r>
                          <a:endParaRPr sz="1800" b="0" i="0" kern="1200" baseline="-25000" dirty="0">
                            <a:solidFill>
                              <a:srgbClr val="0E00C0"/>
                            </a:solidFill>
                            <a:effectLst/>
                            <a:latin typeface="+mn-lt"/>
                            <a:ea typeface="+mn-ea"/>
                            <a:cs typeface="+mn-cs"/>
                          </a:endParaRPr>
                        </a:p>
                      </a:txBody>
                      <a:tcPr marL="0" marR="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180000">
                            <a:lnSpc>
                              <a:spcPct val="100000"/>
                            </a:lnSpc>
                            <a:spcBef>
                              <a:spcPts val="400"/>
                            </a:spcBef>
                          </a:pPr>
                          <a:r>
                            <a:rPr sz="2000" spc="20" dirty="0"/>
                            <a:t>250-365</a:t>
                          </a:r>
                          <a:endParaRPr sz="2000" dirty="0">
                            <a:solidFill>
                              <a:schemeClr val="tx1"/>
                            </a:solidFill>
                            <a:latin typeface="+mn-lt"/>
                            <a:cs typeface="Aria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mc:Fallback>
      </mc:AlternateContent>
      <p:sp>
        <p:nvSpPr>
          <p:cNvPr id="3" name="직사각형 2"/>
          <p:cNvSpPr/>
          <p:nvPr/>
        </p:nvSpPr>
        <p:spPr>
          <a:xfrm>
            <a:off x="288841" y="4533177"/>
            <a:ext cx="8382409" cy="981487"/>
          </a:xfrm>
          <a:prstGeom prst="rect">
            <a:avLst/>
          </a:prstGeom>
        </p:spPr>
        <p:txBody>
          <a:bodyPr wrap="square">
            <a:spAutoFit/>
          </a:bodyPr>
          <a:lstStyle/>
          <a:p>
            <a:pPr marL="298450" marR="5080" indent="-285750" algn="just">
              <a:lnSpc>
                <a:spcPct val="125000"/>
              </a:lnSpc>
              <a:buFont typeface="Arial" panose="020B0604020202020204" pitchFamily="34" charset="0"/>
              <a:buChar char="•"/>
            </a:pPr>
            <a:r>
              <a:rPr lang="en-US" altLang="ko-KR" sz="2400" spc="10" dirty="0">
                <a:cs typeface="Arial"/>
              </a:rPr>
              <a:t>the strain generated </a:t>
            </a:r>
            <a:r>
              <a:rPr lang="en-US" altLang="ko-KR" sz="2400" spc="5" dirty="0">
                <a:cs typeface="Arial"/>
              </a:rPr>
              <a:t>is </a:t>
            </a:r>
            <a:r>
              <a:rPr lang="en-US" altLang="ko-KR" sz="2400" spc="10" dirty="0">
                <a:cs typeface="Arial"/>
              </a:rPr>
              <a:t>not so large but </a:t>
            </a:r>
            <a:r>
              <a:rPr lang="en-US" altLang="ko-KR" sz="2400" spc="5" dirty="0">
                <a:cs typeface="Arial"/>
              </a:rPr>
              <a:t>is still </a:t>
            </a:r>
            <a:r>
              <a:rPr lang="en-US" altLang="ko-KR" sz="2400" spc="10" dirty="0">
                <a:cs typeface="Arial"/>
              </a:rPr>
              <a:t>important because of preciseness and </a:t>
            </a:r>
            <a:r>
              <a:rPr lang="en-US" altLang="ko-KR" sz="2400" spc="5" dirty="0">
                <a:cs typeface="Arial"/>
              </a:rPr>
              <a:t>reversibility </a:t>
            </a:r>
            <a:r>
              <a:rPr lang="en-US" altLang="ko-KR" sz="2400" spc="10" dirty="0">
                <a:cs typeface="Arial"/>
              </a:rPr>
              <a:t>of the  </a:t>
            </a:r>
            <a:r>
              <a:rPr lang="en-US" altLang="ko-KR" sz="2400" spc="95" dirty="0">
                <a:cs typeface="Arial"/>
              </a:rPr>
              <a:t> </a:t>
            </a:r>
            <a:r>
              <a:rPr lang="en-US" altLang="ko-KR" sz="2400" spc="5" dirty="0">
                <a:cs typeface="Arial"/>
              </a:rPr>
              <a:t>effect</a:t>
            </a:r>
            <a:endParaRPr lang="en-US" altLang="ko-KR" sz="2400" dirty="0">
              <a:cs typeface="Aria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142</a:t>
            </a:fld>
            <a:endParaRPr lang="ko-KR" altLang="en-US"/>
          </a:p>
        </p:txBody>
      </p:sp>
    </p:spTree>
    <p:extLst>
      <p:ext uri="{BB962C8B-B14F-4D97-AF65-F5344CB8AC3E}">
        <p14:creationId xmlns:p14="http://schemas.microsoft.com/office/powerpoint/2010/main" val="22873150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946482" cy="523220"/>
          </a:xfrm>
          <a:prstGeom prst="rect">
            <a:avLst/>
          </a:prstGeom>
        </p:spPr>
        <p:txBody>
          <a:bodyPr wrap="none">
            <a:spAutoFit/>
          </a:bodyPr>
          <a:lstStyle/>
          <a:p>
            <a:r>
              <a:rPr lang="en-US" altLang="ko-KR" sz="2800" b="1" dirty="0"/>
              <a:t>Poling of Piezoelectric Materials</a:t>
            </a:r>
          </a:p>
        </p:txBody>
      </p:sp>
      <p:sp>
        <p:nvSpPr>
          <p:cNvPr id="10" name="직사각형 9"/>
          <p:cNvSpPr/>
          <p:nvPr/>
        </p:nvSpPr>
        <p:spPr>
          <a:xfrm>
            <a:off x="213510" y="3826401"/>
            <a:ext cx="8663790" cy="2739211"/>
          </a:xfrm>
          <a:prstGeom prst="rect">
            <a:avLst/>
          </a:prstGeom>
        </p:spPr>
        <p:txBody>
          <a:bodyPr wrap="square">
            <a:spAutoFit/>
          </a:bodyPr>
          <a:lstStyle/>
          <a:p>
            <a:pPr marL="412750" marR="10795" indent="-400050" algn="just">
              <a:spcBef>
                <a:spcPts val="600"/>
              </a:spcBef>
              <a:buFont typeface="+mj-lt"/>
              <a:buAutoNum type="romanUcPeriod"/>
            </a:pPr>
            <a:r>
              <a:rPr lang="en-US" altLang="ko-KR" sz="1900" spc="10" dirty="0">
                <a:cs typeface="Arial"/>
              </a:rPr>
              <a:t>In the </a:t>
            </a:r>
            <a:r>
              <a:rPr lang="en-US" altLang="ko-KR" sz="1900" spc="10" dirty="0" err="1">
                <a:cs typeface="Arial"/>
              </a:rPr>
              <a:t>unpoled</a:t>
            </a:r>
            <a:r>
              <a:rPr lang="en-US" altLang="ko-KR" sz="1900" spc="10" dirty="0">
                <a:cs typeface="Arial"/>
              </a:rPr>
              <a:t> </a:t>
            </a:r>
            <a:r>
              <a:rPr lang="en-US" altLang="ko-KR" sz="1900" spc="5" dirty="0">
                <a:cs typeface="Arial"/>
              </a:rPr>
              <a:t>virgin </a:t>
            </a:r>
            <a:r>
              <a:rPr lang="en-US" altLang="ko-KR" sz="1900" spc="10" dirty="0">
                <a:cs typeface="Arial"/>
              </a:rPr>
              <a:t>state, the net polarization = 0</a:t>
            </a:r>
          </a:p>
          <a:p>
            <a:pPr marL="412750" marR="10795" indent="-400050" algn="just">
              <a:spcBef>
                <a:spcPts val="600"/>
              </a:spcBef>
              <a:buFont typeface="+mj-lt"/>
              <a:buAutoNum type="romanUcPeriod"/>
            </a:pPr>
            <a:r>
              <a:rPr lang="en-US" altLang="ko-KR" sz="1900" spc="10" dirty="0">
                <a:cs typeface="Arial"/>
              </a:rPr>
              <a:t>application of stress would not achieve any change </a:t>
            </a:r>
            <a:r>
              <a:rPr lang="en-US" altLang="ko-KR" sz="1900" spc="5" dirty="0">
                <a:cs typeface="Arial"/>
              </a:rPr>
              <a:t>in</a:t>
            </a:r>
            <a:r>
              <a:rPr lang="en-US" altLang="ko-KR" sz="1900" spc="270" dirty="0">
                <a:cs typeface="Arial"/>
              </a:rPr>
              <a:t> </a:t>
            </a:r>
            <a:r>
              <a:rPr lang="en-US" altLang="ko-KR" sz="1900" spc="10" dirty="0">
                <a:cs typeface="Arial"/>
              </a:rPr>
              <a:t>the net polarization, thus making </a:t>
            </a:r>
            <a:r>
              <a:rPr lang="en-US" altLang="ko-KR" sz="1900" spc="5" dirty="0">
                <a:cs typeface="Arial"/>
              </a:rPr>
              <a:t>it </a:t>
            </a:r>
            <a:r>
              <a:rPr lang="en-US" altLang="ko-KR" sz="1900" spc="10" dirty="0">
                <a:cs typeface="Arial"/>
              </a:rPr>
              <a:t>useless as a  piezoelectric</a:t>
            </a:r>
            <a:endParaRPr lang="en-US" altLang="ko-KR" sz="1900" dirty="0">
              <a:cs typeface="Arial"/>
            </a:endParaRPr>
          </a:p>
          <a:p>
            <a:pPr marL="412750" indent="-400050" algn="just">
              <a:spcBef>
                <a:spcPts val="600"/>
              </a:spcBef>
              <a:buFont typeface="+mj-lt"/>
              <a:buAutoNum type="romanUcPeriod"/>
            </a:pPr>
            <a:r>
              <a:rPr lang="en-US" altLang="ko-KR" sz="1900" spc="10" dirty="0">
                <a:solidFill>
                  <a:srgbClr val="C00000"/>
                </a:solidFill>
                <a:cs typeface="Arial"/>
              </a:rPr>
              <a:t>poling (application  of a  large </a:t>
            </a:r>
            <a:r>
              <a:rPr lang="en-US" altLang="ko-KR" sz="1900" spc="5" dirty="0">
                <a:solidFill>
                  <a:srgbClr val="C00000"/>
                </a:solidFill>
                <a:cs typeface="Arial"/>
              </a:rPr>
              <a:t>electric field)</a:t>
            </a:r>
            <a:r>
              <a:rPr lang="en-US" altLang="ko-KR" sz="1900" spc="20" dirty="0">
                <a:solidFill>
                  <a:srgbClr val="C00000"/>
                </a:solidFill>
                <a:cs typeface="Arial"/>
              </a:rPr>
              <a:t>  </a:t>
            </a:r>
            <a:r>
              <a:rPr lang="en-US" altLang="ko-KR" sz="1900" spc="10" dirty="0">
                <a:cs typeface="Arial"/>
              </a:rPr>
              <a:t>orients  the  domains along </a:t>
            </a:r>
            <a:r>
              <a:rPr lang="en-US" altLang="ko-KR" sz="1900" spc="175" dirty="0">
                <a:cs typeface="Arial"/>
              </a:rPr>
              <a:t> </a:t>
            </a:r>
            <a:r>
              <a:rPr lang="en-US" altLang="ko-KR" sz="1900" spc="10" dirty="0">
                <a:cs typeface="Arial"/>
              </a:rPr>
              <a:t>the </a:t>
            </a:r>
            <a:r>
              <a:rPr lang="en-US" altLang="ko-KR" sz="1900" spc="5" dirty="0">
                <a:cs typeface="Arial"/>
              </a:rPr>
              <a:t>field </a:t>
            </a:r>
          </a:p>
          <a:p>
            <a:pPr marL="412750" indent="-400050" algn="just">
              <a:spcBef>
                <a:spcPts val="600"/>
              </a:spcBef>
              <a:buFont typeface="+mj-lt"/>
              <a:buAutoNum type="romanUcPeriod"/>
            </a:pPr>
            <a:r>
              <a:rPr lang="en-US" altLang="ko-KR" sz="1900" spc="10" dirty="0">
                <a:cs typeface="Arial"/>
              </a:rPr>
              <a:t>when the </a:t>
            </a:r>
            <a:r>
              <a:rPr lang="en-US" altLang="ko-KR" sz="1900" spc="5" dirty="0">
                <a:cs typeface="Arial"/>
              </a:rPr>
              <a:t>field is </a:t>
            </a:r>
            <a:r>
              <a:rPr lang="en-US" altLang="ko-KR" sz="1900" spc="10" dirty="0">
                <a:cs typeface="Arial"/>
              </a:rPr>
              <a:t>removed, the domain structure causes </a:t>
            </a:r>
            <a:r>
              <a:rPr lang="en-US" altLang="ko-KR" sz="1900" spc="10" dirty="0" err="1">
                <a:cs typeface="Arial"/>
              </a:rPr>
              <a:t>P</a:t>
            </a:r>
            <a:r>
              <a:rPr lang="en-US" altLang="ko-KR" sz="1900" spc="10" baseline="-25000" dirty="0" err="1">
                <a:cs typeface="Arial"/>
              </a:rPr>
              <a:t>r</a:t>
            </a:r>
            <a:r>
              <a:rPr lang="en-US" altLang="ko-KR" sz="1900" spc="10" dirty="0">
                <a:cs typeface="Arial"/>
              </a:rPr>
              <a:t> along a certain direction</a:t>
            </a:r>
          </a:p>
          <a:p>
            <a:pPr marL="412750" indent="-400050" algn="just">
              <a:spcBef>
                <a:spcPts val="600"/>
              </a:spcBef>
              <a:buFont typeface="+mj-lt"/>
              <a:buAutoNum type="romanUcPeriod"/>
            </a:pPr>
            <a:r>
              <a:rPr lang="en-US" altLang="ko-KR" sz="1900" spc="10" dirty="0">
                <a:cs typeface="Arial"/>
              </a:rPr>
              <a:t>when stress </a:t>
            </a:r>
            <a:r>
              <a:rPr lang="en-US" altLang="ko-KR" sz="1900" spc="5" dirty="0">
                <a:cs typeface="Arial"/>
              </a:rPr>
              <a:t>is </a:t>
            </a:r>
            <a:r>
              <a:rPr lang="en-US" altLang="ko-KR" sz="1900" spc="10" dirty="0">
                <a:cs typeface="Arial"/>
              </a:rPr>
              <a:t>applied to such a  </a:t>
            </a:r>
            <a:r>
              <a:rPr lang="en-US" altLang="ko-KR" sz="1900" spc="5" dirty="0">
                <a:cs typeface="Arial"/>
              </a:rPr>
              <a:t>crystal, </a:t>
            </a:r>
            <a:r>
              <a:rPr lang="en-US" altLang="ko-KR" sz="1900" spc="10" dirty="0">
                <a:cs typeface="Arial"/>
              </a:rPr>
              <a:t>a noticeable change </a:t>
            </a:r>
            <a:r>
              <a:rPr lang="en-US" altLang="ko-KR" sz="1900" spc="5" dirty="0">
                <a:cs typeface="Arial"/>
              </a:rPr>
              <a:t>in </a:t>
            </a:r>
            <a:r>
              <a:rPr lang="en-US" altLang="ko-KR" sz="1900" spc="10" dirty="0">
                <a:cs typeface="Arial"/>
              </a:rPr>
              <a:t>the polarization can be</a:t>
            </a:r>
            <a:r>
              <a:rPr lang="en-US" altLang="ko-KR" sz="1900" spc="140" dirty="0">
                <a:cs typeface="Arial"/>
              </a:rPr>
              <a:t> </a:t>
            </a:r>
            <a:r>
              <a:rPr lang="en-US" altLang="ko-KR" sz="1900" spc="10" dirty="0">
                <a:cs typeface="Arial"/>
              </a:rPr>
              <a:t>observed</a:t>
            </a:r>
            <a:endParaRPr lang="en-US" altLang="ko-KR" sz="1900" dirty="0">
              <a:cs typeface="Arial"/>
            </a:endParaRPr>
          </a:p>
        </p:txBody>
      </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t="30630" b="5746"/>
          <a:stretch/>
        </p:blipFill>
        <p:spPr>
          <a:xfrm>
            <a:off x="1294548" y="792861"/>
            <a:ext cx="6076950" cy="2902839"/>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143</a:t>
            </a:fld>
            <a:endParaRPr lang="ko-KR" altLang="en-US"/>
          </a:p>
        </p:txBody>
      </p:sp>
    </p:spTree>
    <p:extLst>
      <p:ext uri="{BB962C8B-B14F-4D97-AF65-F5344CB8AC3E}">
        <p14:creationId xmlns:p14="http://schemas.microsoft.com/office/powerpoint/2010/main" val="20266326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946482" cy="523220"/>
          </a:xfrm>
          <a:prstGeom prst="rect">
            <a:avLst/>
          </a:prstGeom>
        </p:spPr>
        <p:txBody>
          <a:bodyPr wrap="none">
            <a:spAutoFit/>
          </a:bodyPr>
          <a:lstStyle/>
          <a:p>
            <a:r>
              <a:rPr lang="en-US" altLang="ko-KR" sz="2800" b="1" dirty="0"/>
              <a:t>Depolarization of </a:t>
            </a:r>
            <a:r>
              <a:rPr lang="en-US" altLang="ko-KR" sz="2800" b="1" dirty="0" err="1"/>
              <a:t>Piezoelectrics</a:t>
            </a:r>
            <a:endParaRPr lang="en-US" altLang="ko-KR" sz="2800" b="1" dirty="0"/>
          </a:p>
        </p:txBody>
      </p:sp>
      <p:sp>
        <p:nvSpPr>
          <p:cNvPr id="2" name="직사각형 1"/>
          <p:cNvSpPr/>
          <p:nvPr/>
        </p:nvSpPr>
        <p:spPr>
          <a:xfrm>
            <a:off x="1777999" y="4270818"/>
            <a:ext cx="6286501" cy="2323713"/>
          </a:xfrm>
          <a:prstGeom prst="rect">
            <a:avLst/>
          </a:prstGeom>
        </p:spPr>
        <p:txBody>
          <a:bodyPr wrap="square">
            <a:spAutoFit/>
          </a:bodyPr>
          <a:lstStyle/>
          <a:p>
            <a:pPr marL="732790" marR="5080" indent="-285750" algn="just">
              <a:spcBef>
                <a:spcPts val="600"/>
              </a:spcBef>
              <a:buFont typeface="Arial" panose="020B0604020202020204" pitchFamily="34" charset="0"/>
              <a:buChar char="•"/>
            </a:pPr>
            <a:r>
              <a:rPr lang="en-US" altLang="ko-KR" sz="2000" spc="10" dirty="0">
                <a:latin typeface="Arial"/>
                <a:cs typeface="Arial"/>
              </a:rPr>
              <a:t>For opposing </a:t>
            </a:r>
            <a:r>
              <a:rPr lang="en-US" altLang="ko-KR" sz="2000" spc="5" dirty="0">
                <a:latin typeface="Arial"/>
                <a:cs typeface="Arial"/>
              </a:rPr>
              <a:t>polarity </a:t>
            </a:r>
          </a:p>
          <a:p>
            <a:pPr marL="1080000" marR="5080" indent="-285750" algn="just">
              <a:spcBef>
                <a:spcPts val="600"/>
              </a:spcBef>
              <a:buFont typeface="Wingdings" panose="05000000000000000000" pitchFamily="2" charset="2"/>
              <a:buChar char="ü"/>
            </a:pPr>
            <a:r>
              <a:rPr lang="en-US" altLang="ko-KR" sz="2000" spc="10" dirty="0">
                <a:solidFill>
                  <a:srgbClr val="C00000"/>
                </a:solidFill>
                <a:latin typeface="Arial"/>
                <a:cs typeface="Arial"/>
              </a:rPr>
              <a:t>high </a:t>
            </a:r>
            <a:r>
              <a:rPr lang="en-US" altLang="ko-KR" sz="2000" spc="5" dirty="0">
                <a:solidFill>
                  <a:srgbClr val="C00000"/>
                </a:solidFill>
                <a:latin typeface="Arial"/>
                <a:cs typeface="Arial"/>
              </a:rPr>
              <a:t>electric field</a:t>
            </a:r>
          </a:p>
          <a:p>
            <a:pPr marL="1080000" marR="5080" indent="-285750" algn="just">
              <a:spcBef>
                <a:spcPts val="600"/>
              </a:spcBef>
              <a:buFont typeface="Wingdings" panose="05000000000000000000" pitchFamily="2" charset="2"/>
              <a:buChar char="ü"/>
            </a:pPr>
            <a:r>
              <a:rPr lang="en-US" altLang="ko-KR" sz="2000" spc="10" dirty="0">
                <a:solidFill>
                  <a:srgbClr val="C00000"/>
                </a:solidFill>
                <a:latin typeface="Arial"/>
                <a:cs typeface="Arial"/>
              </a:rPr>
              <a:t>or thermal cycling  close to T</a:t>
            </a:r>
            <a:r>
              <a:rPr lang="en-US" altLang="ko-KR" sz="2000" spc="15" baseline="-13888" dirty="0">
                <a:solidFill>
                  <a:srgbClr val="C00000"/>
                </a:solidFill>
                <a:latin typeface="Arial"/>
                <a:cs typeface="Arial"/>
              </a:rPr>
              <a:t>c </a:t>
            </a:r>
          </a:p>
          <a:p>
            <a:pPr marL="1080000" marR="5080" indent="-285750" algn="just">
              <a:spcBef>
                <a:spcPts val="600"/>
              </a:spcBef>
              <a:buFont typeface="Wingdings" panose="05000000000000000000" pitchFamily="2" charset="2"/>
              <a:buChar char="ü"/>
            </a:pPr>
            <a:r>
              <a:rPr lang="en-US" altLang="ko-KR" sz="2000" spc="10" dirty="0">
                <a:solidFill>
                  <a:srgbClr val="C00000"/>
                </a:solidFill>
                <a:latin typeface="Arial"/>
                <a:cs typeface="Arial"/>
              </a:rPr>
              <a:t>or large mechanical stresses</a:t>
            </a:r>
          </a:p>
          <a:p>
            <a:pPr marL="789940" marR="5080" indent="-342900" algn="just">
              <a:spcBef>
                <a:spcPts val="600"/>
              </a:spcBef>
              <a:buFont typeface="Wingdings" panose="05000000000000000000" pitchFamily="2" charset="2"/>
              <a:buChar char="à"/>
            </a:pPr>
            <a:r>
              <a:rPr lang="en-US" altLang="ko-KR" sz="2000" spc="10" dirty="0">
                <a:latin typeface="Arial"/>
                <a:cs typeface="Arial"/>
              </a:rPr>
              <a:t>the disappearance of  polarization </a:t>
            </a:r>
          </a:p>
          <a:p>
            <a:pPr marL="789940" marR="5080" indent="-342900" algn="just">
              <a:spcBef>
                <a:spcPts val="600"/>
              </a:spcBef>
              <a:buFont typeface="Wingdings" panose="05000000000000000000" pitchFamily="2" charset="2"/>
              <a:buChar char="à"/>
            </a:pPr>
            <a:r>
              <a:rPr lang="en-US" altLang="ko-KR" sz="2000" spc="5" dirty="0">
                <a:latin typeface="Arial"/>
                <a:cs typeface="Arial"/>
              </a:rPr>
              <a:t> </a:t>
            </a:r>
            <a:r>
              <a:rPr lang="en-US" altLang="ko-KR" sz="2000" spc="10" dirty="0">
                <a:latin typeface="Arial"/>
                <a:cs typeface="Arial"/>
              </a:rPr>
              <a:t>alignment of dipoles </a:t>
            </a:r>
            <a:r>
              <a:rPr lang="en-US" altLang="ko-KR" sz="2000" spc="5" dirty="0">
                <a:latin typeface="Arial"/>
                <a:cs typeface="Arial"/>
              </a:rPr>
              <a:t>lost</a:t>
            </a:r>
            <a:endParaRPr lang="en-US" altLang="ko-KR" sz="2000" dirty="0">
              <a:latin typeface="Arial"/>
              <a:cs typeface="Arial"/>
            </a:endParaRPr>
          </a:p>
        </p:txBody>
      </p:sp>
      <p:pic>
        <p:nvPicPr>
          <p:cNvPr id="1026" name="Picture 2" descr="Depolarization of Piezoelectrics에 대한 이미지 검색결과">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997"/>
          <a:stretch/>
        </p:blipFill>
        <p:spPr bwMode="auto">
          <a:xfrm>
            <a:off x="2259663" y="760761"/>
            <a:ext cx="4146719" cy="3332257"/>
          </a:xfrm>
          <a:prstGeom prst="rect">
            <a:avLst/>
          </a:prstGeom>
          <a:noFill/>
          <a:extLst>
            <a:ext uri="{909E8E84-426E-40DD-AFC4-6F175D3DCCD1}">
              <a14:hiddenFill xmlns:a14="http://schemas.microsoft.com/office/drawing/2010/main">
                <a:solidFill>
                  <a:srgbClr val="FFFFFF"/>
                </a:solidFill>
              </a14:hiddenFill>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144</a:t>
            </a:fld>
            <a:endParaRPr lang="ko-KR" altLang="en-US"/>
          </a:p>
        </p:txBody>
      </p:sp>
    </p:spTree>
    <p:extLst>
      <p:ext uri="{BB962C8B-B14F-4D97-AF65-F5344CB8AC3E}">
        <p14:creationId xmlns:p14="http://schemas.microsoft.com/office/powerpoint/2010/main" val="17028111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958135" cy="523220"/>
          </a:xfrm>
          <a:prstGeom prst="rect">
            <a:avLst/>
          </a:prstGeom>
        </p:spPr>
        <p:txBody>
          <a:bodyPr wrap="none">
            <a:spAutoFit/>
          </a:bodyPr>
          <a:lstStyle/>
          <a:p>
            <a:r>
              <a:rPr lang="en-US" altLang="ko-KR" sz="2800" b="1" dirty="0"/>
              <a:t>Barium </a:t>
            </a:r>
            <a:r>
              <a:rPr lang="en-US" altLang="ko-KR" sz="2800" b="1" dirty="0" err="1"/>
              <a:t>Titanate</a:t>
            </a:r>
            <a:r>
              <a:rPr lang="en-US" altLang="ko-KR" sz="2800" b="1" dirty="0"/>
              <a:t> (BaTiO</a:t>
            </a:r>
            <a:r>
              <a:rPr lang="en-US" altLang="ko-KR" sz="2800" b="1" baseline="-25000" dirty="0"/>
              <a:t>3</a:t>
            </a:r>
            <a:r>
              <a:rPr lang="en-US" altLang="ko-KR" sz="2800" b="1" dirty="0"/>
              <a:t>)</a:t>
            </a:r>
          </a:p>
        </p:txBody>
      </p:sp>
      <p:sp>
        <p:nvSpPr>
          <p:cNvPr id="8" name="직사각형 7"/>
          <p:cNvSpPr/>
          <p:nvPr/>
        </p:nvSpPr>
        <p:spPr>
          <a:xfrm>
            <a:off x="-5205" y="1550144"/>
            <a:ext cx="8844405" cy="3847207"/>
          </a:xfrm>
          <a:prstGeom prst="rect">
            <a:avLst/>
          </a:prstGeom>
        </p:spPr>
        <p:txBody>
          <a:bodyPr wrap="square">
            <a:spAutoFit/>
          </a:bodyPr>
          <a:lstStyle/>
          <a:p>
            <a:pPr marL="732790" marR="10160" indent="-285750">
              <a:lnSpc>
                <a:spcPct val="121700"/>
              </a:lnSpc>
              <a:buFont typeface="Arial" panose="020B0604020202020204" pitchFamily="34" charset="0"/>
              <a:buChar char="•"/>
            </a:pPr>
            <a:r>
              <a:rPr lang="en-US" altLang="ko-KR" sz="2000" spc="5" dirty="0">
                <a:cs typeface="Arial"/>
              </a:rPr>
              <a:t>first </a:t>
            </a:r>
            <a:r>
              <a:rPr lang="en-US" altLang="ko-KR" sz="2000" spc="10" dirty="0">
                <a:cs typeface="Arial"/>
              </a:rPr>
              <a:t>piezoelectric material which was developed commercially </a:t>
            </a:r>
            <a:r>
              <a:rPr lang="en-US" altLang="ko-KR" sz="2000" spc="5" dirty="0">
                <a:cs typeface="Arial"/>
              </a:rPr>
              <a:t>for </a:t>
            </a:r>
            <a:r>
              <a:rPr lang="en-US" altLang="ko-KR" sz="2000" spc="10" dirty="0">
                <a:cs typeface="Arial"/>
              </a:rPr>
              <a:t>application </a:t>
            </a:r>
            <a:r>
              <a:rPr lang="en-US" altLang="ko-KR" sz="2000" spc="5" dirty="0">
                <a:cs typeface="Arial"/>
              </a:rPr>
              <a:t>in </a:t>
            </a:r>
            <a:r>
              <a:rPr lang="en-US" altLang="ko-KR" sz="2000" spc="10" dirty="0">
                <a:cs typeface="Arial"/>
              </a:rPr>
              <a:t>the  generation and detection of acoustic and ultrasonic energy </a:t>
            </a:r>
          </a:p>
          <a:p>
            <a:pPr marL="732790" marR="10160" indent="-285750">
              <a:lnSpc>
                <a:spcPct val="121700"/>
              </a:lnSpc>
              <a:buFont typeface="Arial" panose="020B0604020202020204" pitchFamily="34" charset="0"/>
              <a:buChar char="•"/>
            </a:pPr>
            <a:r>
              <a:rPr lang="en-US" altLang="ko-KR" sz="2000" spc="10" dirty="0">
                <a:cs typeface="Arial"/>
              </a:rPr>
              <a:t>(</a:t>
            </a:r>
            <a:r>
              <a:rPr lang="en-US" altLang="ko-KR" sz="2000" spc="15" dirty="0">
                <a:cs typeface="Arial"/>
              </a:rPr>
              <a:t>Ba </a:t>
            </a:r>
            <a:r>
              <a:rPr lang="en-US" altLang="ko-KR" sz="2000" spc="15" dirty="0">
                <a:cs typeface="Arial"/>
                <a:sym typeface="Wingdings" panose="05000000000000000000" pitchFamily="2" charset="2"/>
              </a:rPr>
              <a:t> </a:t>
            </a:r>
            <a:r>
              <a:rPr lang="en-US" altLang="ko-KR" sz="2000" spc="15" dirty="0" err="1">
                <a:solidFill>
                  <a:srgbClr val="C00000"/>
                </a:solidFill>
                <a:cs typeface="Arial"/>
              </a:rPr>
              <a:t>Pb</a:t>
            </a:r>
            <a:r>
              <a:rPr lang="en-US" altLang="ko-KR" sz="2000" spc="15" dirty="0">
                <a:solidFill>
                  <a:srgbClr val="C00000"/>
                </a:solidFill>
                <a:cs typeface="Arial"/>
              </a:rPr>
              <a:t> </a:t>
            </a:r>
            <a:r>
              <a:rPr lang="en-US" altLang="ko-KR" sz="2000" spc="10" dirty="0">
                <a:solidFill>
                  <a:srgbClr val="C00000"/>
                </a:solidFill>
                <a:cs typeface="Arial"/>
              </a:rPr>
              <a:t>and </a:t>
            </a:r>
            <a:r>
              <a:rPr lang="en-US" altLang="ko-KR" sz="2000" spc="15" dirty="0">
                <a:solidFill>
                  <a:srgbClr val="C00000"/>
                </a:solidFill>
                <a:cs typeface="Arial"/>
              </a:rPr>
              <a:t>Ca</a:t>
            </a:r>
            <a:r>
              <a:rPr lang="en-US" altLang="ko-KR" sz="2000" spc="15" dirty="0">
                <a:cs typeface="Arial"/>
              </a:rPr>
              <a:t>): </a:t>
            </a:r>
            <a:r>
              <a:rPr lang="en-US" altLang="ko-KR" sz="2000" spc="10" dirty="0">
                <a:cs typeface="Arial"/>
              </a:rPr>
              <a:t>lowering the T</a:t>
            </a:r>
            <a:r>
              <a:rPr lang="en-US" altLang="ko-KR" sz="2000" spc="15" baseline="-13888" dirty="0">
                <a:cs typeface="Arial"/>
              </a:rPr>
              <a:t>c </a:t>
            </a:r>
            <a:r>
              <a:rPr lang="en-US" altLang="ko-KR" sz="2000" spc="10" dirty="0">
                <a:cs typeface="Arial"/>
              </a:rPr>
              <a:t>of tetragonal to orthorhombic </a:t>
            </a:r>
            <a:r>
              <a:rPr lang="en-US" altLang="ko-KR" sz="2000" spc="5" dirty="0">
                <a:cs typeface="Arial"/>
              </a:rPr>
              <a:t>transition. (for </a:t>
            </a:r>
            <a:r>
              <a:rPr lang="en-US" altLang="ko-KR" sz="2000" spc="10" dirty="0">
                <a:cs typeface="Arial"/>
              </a:rPr>
              <a:t>underwater detection  and echo</a:t>
            </a:r>
            <a:r>
              <a:rPr lang="en-US" altLang="ko-KR" sz="2000" spc="80" dirty="0">
                <a:cs typeface="Arial"/>
              </a:rPr>
              <a:t> </a:t>
            </a:r>
            <a:r>
              <a:rPr lang="en-US" altLang="ko-KR" sz="2000" spc="10" dirty="0">
                <a:cs typeface="Arial"/>
              </a:rPr>
              <a:t>sounding)</a:t>
            </a:r>
          </a:p>
          <a:p>
            <a:pPr marL="732790" marR="10160" indent="-285750">
              <a:lnSpc>
                <a:spcPct val="121700"/>
              </a:lnSpc>
              <a:buFont typeface="Arial" panose="020B0604020202020204" pitchFamily="34" charset="0"/>
              <a:buChar char="•"/>
            </a:pPr>
            <a:r>
              <a:rPr lang="en-US" altLang="ko-KR" sz="2000" spc="10" dirty="0">
                <a:cs typeface="Arial"/>
              </a:rPr>
              <a:t>(</a:t>
            </a:r>
            <a:r>
              <a:rPr lang="en-US" altLang="ko-KR" sz="2000" spc="10" dirty="0" err="1">
                <a:cs typeface="Arial"/>
              </a:rPr>
              <a:t>Ti</a:t>
            </a:r>
            <a:r>
              <a:rPr lang="en-US" altLang="ko-KR" sz="2000" spc="15" dirty="0">
                <a:cs typeface="Arial"/>
              </a:rPr>
              <a:t> </a:t>
            </a:r>
            <a:r>
              <a:rPr lang="en-US" altLang="ko-KR" sz="2000" spc="15" dirty="0">
                <a:cs typeface="Arial"/>
                <a:sym typeface="Wingdings" panose="05000000000000000000" pitchFamily="2" charset="2"/>
              </a:rPr>
              <a:t> </a:t>
            </a:r>
            <a:r>
              <a:rPr lang="en-US" altLang="ko-KR" sz="2000" spc="15" dirty="0" err="1">
                <a:solidFill>
                  <a:srgbClr val="C00000"/>
                </a:solidFill>
                <a:cs typeface="Arial"/>
                <a:sym typeface="Wingdings" panose="05000000000000000000" pitchFamily="2" charset="2"/>
              </a:rPr>
              <a:t>Zr</a:t>
            </a:r>
            <a:r>
              <a:rPr lang="en-US" altLang="ko-KR" sz="2000" spc="15" dirty="0">
                <a:solidFill>
                  <a:srgbClr val="C00000"/>
                </a:solidFill>
                <a:cs typeface="Arial"/>
              </a:rPr>
              <a:t> or Sn</a:t>
            </a:r>
            <a:r>
              <a:rPr lang="en-US" altLang="ko-KR" sz="2000" spc="15" dirty="0">
                <a:cs typeface="Arial"/>
              </a:rPr>
              <a:t>): </a:t>
            </a:r>
            <a:r>
              <a:rPr lang="en-US" altLang="ko-KR" sz="2000" spc="10" dirty="0">
                <a:cs typeface="Arial"/>
              </a:rPr>
              <a:t>increasing T</a:t>
            </a:r>
            <a:r>
              <a:rPr lang="en-US" altLang="ko-KR" sz="2000" spc="10" baseline="-25000" dirty="0">
                <a:cs typeface="Arial"/>
              </a:rPr>
              <a:t>c</a:t>
            </a:r>
            <a:r>
              <a:rPr lang="en-US" altLang="ko-KR" sz="2000" spc="10" dirty="0">
                <a:cs typeface="Arial"/>
              </a:rPr>
              <a:t> </a:t>
            </a:r>
            <a:r>
              <a:rPr lang="en-US" altLang="ko-KR" sz="2000" spc="5" dirty="0">
                <a:cs typeface="Arial"/>
              </a:rPr>
              <a:t>for </a:t>
            </a:r>
            <a:r>
              <a:rPr lang="en-US" altLang="ko-KR" sz="2000" spc="10" dirty="0">
                <a:cs typeface="Arial"/>
              </a:rPr>
              <a:t>both the tetragonal–orthorhombic  and orthorhombic–rhombohedral transitions and enhances piezoelectric properties. </a:t>
            </a:r>
          </a:p>
          <a:p>
            <a:pPr marL="732790" marR="10160" indent="-285750">
              <a:lnSpc>
                <a:spcPct val="121700"/>
              </a:lnSpc>
              <a:buFont typeface="Arial" panose="020B0604020202020204" pitchFamily="34" charset="0"/>
              <a:buChar char="•"/>
            </a:pPr>
            <a:r>
              <a:rPr lang="en-US" altLang="ko-KR" sz="2000" spc="10" dirty="0">
                <a:cs typeface="Arial"/>
              </a:rPr>
              <a:t>(</a:t>
            </a:r>
            <a:r>
              <a:rPr lang="en-US" altLang="ko-KR" sz="2000" spc="10" dirty="0" err="1">
                <a:cs typeface="Arial"/>
              </a:rPr>
              <a:t>Ti</a:t>
            </a:r>
            <a:r>
              <a:rPr lang="en-US" altLang="ko-KR" sz="2000" spc="10" dirty="0">
                <a:cs typeface="Arial"/>
              </a:rPr>
              <a:t> </a:t>
            </a:r>
            <a:r>
              <a:rPr lang="en-US" altLang="ko-KR" sz="2000" spc="15" dirty="0">
                <a:cs typeface="Arial"/>
                <a:sym typeface="Wingdings" panose="05000000000000000000" pitchFamily="2" charset="2"/>
              </a:rPr>
              <a:t> </a:t>
            </a:r>
            <a:r>
              <a:rPr lang="en-US" altLang="ko-KR" sz="2000" spc="45" dirty="0">
                <a:solidFill>
                  <a:srgbClr val="C00000"/>
                </a:solidFill>
                <a:cs typeface="Arial"/>
              </a:rPr>
              <a:t>1~2 </a:t>
            </a:r>
            <a:r>
              <a:rPr lang="en-US" altLang="ko-KR" sz="2000" spc="10" dirty="0">
                <a:solidFill>
                  <a:srgbClr val="C00000"/>
                </a:solidFill>
                <a:cs typeface="Arial"/>
              </a:rPr>
              <a:t>atom </a:t>
            </a:r>
            <a:r>
              <a:rPr lang="en-US" altLang="ko-KR" sz="2000" spc="20" dirty="0">
                <a:solidFill>
                  <a:srgbClr val="C00000"/>
                </a:solidFill>
                <a:cs typeface="Arial"/>
              </a:rPr>
              <a:t>% Co</a:t>
            </a:r>
            <a:r>
              <a:rPr lang="en-US" altLang="ko-KR" sz="2000" spc="30" baseline="27777" dirty="0">
                <a:solidFill>
                  <a:srgbClr val="C00000"/>
                </a:solidFill>
                <a:cs typeface="Arial"/>
              </a:rPr>
              <a:t>3+</a:t>
            </a:r>
            <a:r>
              <a:rPr lang="en-US" altLang="ko-KR" sz="2000" spc="30" dirty="0">
                <a:cs typeface="Arial"/>
              </a:rPr>
              <a:t>): </a:t>
            </a:r>
            <a:r>
              <a:rPr lang="en-US" altLang="ko-KR" sz="2000" spc="10" dirty="0">
                <a:cs typeface="Arial"/>
              </a:rPr>
              <a:t>leading to </a:t>
            </a:r>
            <a:r>
              <a:rPr lang="en-US" altLang="ko-KR" sz="2000" spc="15" dirty="0">
                <a:cs typeface="Arial"/>
              </a:rPr>
              <a:t>much </a:t>
            </a:r>
            <a:r>
              <a:rPr lang="en-US" altLang="ko-KR" sz="2000" spc="10" dirty="0">
                <a:cs typeface="Arial"/>
              </a:rPr>
              <a:t>reduced losses as high </a:t>
            </a:r>
            <a:r>
              <a:rPr lang="en-US" altLang="ko-KR" sz="2000" spc="5" dirty="0">
                <a:cs typeface="Arial"/>
              </a:rPr>
              <a:t>fields </a:t>
            </a:r>
            <a:r>
              <a:rPr lang="en-US" altLang="ko-KR" sz="2000" spc="10" dirty="0">
                <a:cs typeface="Arial"/>
              </a:rPr>
              <a:t>useful </a:t>
            </a:r>
            <a:r>
              <a:rPr lang="en-US" altLang="ko-KR" sz="2000" spc="5" dirty="0">
                <a:cs typeface="Arial"/>
              </a:rPr>
              <a:t>in </a:t>
            </a:r>
            <a:r>
              <a:rPr lang="en-US" altLang="ko-KR" sz="2000" spc="10" dirty="0">
                <a:cs typeface="Arial"/>
              </a:rPr>
              <a:t>ultrasonic applications. </a:t>
            </a:r>
            <a:endParaRPr lang="en-US" altLang="ko-KR" sz="2000" dirty="0">
              <a:cs typeface="Arial"/>
            </a:endParaRPr>
          </a:p>
        </p:txBody>
      </p:sp>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99" y="59481"/>
            <a:ext cx="1943101" cy="1490663"/>
          </a:xfrm>
          <a:prstGeom prst="rect">
            <a:avLst/>
          </a:prstGeom>
        </p:spPr>
      </p:pic>
      <p:sp>
        <p:nvSpPr>
          <p:cNvPr id="7" name="직사각형 6"/>
          <p:cNvSpPr/>
          <p:nvPr/>
        </p:nvSpPr>
        <p:spPr>
          <a:xfrm>
            <a:off x="0" y="952871"/>
            <a:ext cx="9144000" cy="461665"/>
          </a:xfrm>
          <a:prstGeom prst="rect">
            <a:avLst/>
          </a:prstGeom>
        </p:spPr>
        <p:txBody>
          <a:bodyPr wrap="square">
            <a:spAutoFit/>
          </a:bodyPr>
          <a:lstStyle/>
          <a:p>
            <a:pPr algn="ctr"/>
            <a:r>
              <a:rPr lang="en-US" altLang="ko-KR" sz="2400" b="1" dirty="0">
                <a:solidFill>
                  <a:srgbClr val="C00000"/>
                </a:solidFill>
              </a:rPr>
              <a:t>Barium </a:t>
            </a:r>
            <a:r>
              <a:rPr lang="en-US" altLang="ko-KR" sz="2400" b="1" dirty="0" err="1">
                <a:solidFill>
                  <a:srgbClr val="C00000"/>
                </a:solidFill>
              </a:rPr>
              <a:t>Titanate</a:t>
            </a:r>
            <a:r>
              <a:rPr lang="en-US" altLang="ko-KR" sz="2400" b="1" dirty="0">
                <a:solidFill>
                  <a:srgbClr val="C00000"/>
                </a:solidFill>
              </a:rPr>
              <a:t> (BaTiO</a:t>
            </a:r>
            <a:r>
              <a:rPr lang="en-US" altLang="ko-KR" sz="2400" b="1" baseline="-25000" dirty="0">
                <a:solidFill>
                  <a:srgbClr val="C00000"/>
                </a:solidFill>
              </a:rPr>
              <a:t>3</a:t>
            </a:r>
            <a:r>
              <a:rPr lang="en-US" altLang="ko-KR" sz="2400" b="1" dirty="0">
                <a:solidFill>
                  <a:srgbClr val="C00000"/>
                </a:solidFill>
              </a:rPr>
              <a:t>)</a:t>
            </a:r>
          </a:p>
        </p:txBody>
      </p:sp>
      <p:grpSp>
        <p:nvGrpSpPr>
          <p:cNvPr id="11" name="그룹 10"/>
          <p:cNvGrpSpPr/>
          <p:nvPr/>
        </p:nvGrpSpPr>
        <p:grpSpPr>
          <a:xfrm>
            <a:off x="689901" y="5547928"/>
            <a:ext cx="7454191" cy="1143303"/>
            <a:chOff x="643435" y="5510364"/>
            <a:chExt cx="6992856" cy="960128"/>
          </a:xfrm>
        </p:grpSpPr>
        <p:pic>
          <p:nvPicPr>
            <p:cNvPr id="3" name="그림 2"/>
            <p:cNvPicPr>
              <a:picLocks noChangeAspect="1"/>
            </p:cNvPicPr>
            <p:nvPr/>
          </p:nvPicPr>
          <p:blipFill rotWithShape="1">
            <a:blip r:embed="rId4">
              <a:extLst>
                <a:ext uri="{28A0092B-C50C-407E-A947-70E740481C1C}">
                  <a14:useLocalDpi xmlns:a14="http://schemas.microsoft.com/office/drawing/2010/main" val="0"/>
                </a:ext>
              </a:extLst>
            </a:blip>
            <a:srcRect l="12500" t="68482" r="14861" b="5741"/>
            <a:stretch/>
          </p:blipFill>
          <p:spPr>
            <a:xfrm>
              <a:off x="4219991" y="5510364"/>
              <a:ext cx="3416300" cy="909252"/>
            </a:xfrm>
            <a:prstGeom prst="rect">
              <a:avLst/>
            </a:prstGeom>
          </p:spPr>
        </p:pic>
        <p:pic>
          <p:nvPicPr>
            <p:cNvPr id="10" name="그림 9"/>
            <p:cNvPicPr>
              <a:picLocks noChangeAspect="1"/>
            </p:cNvPicPr>
            <p:nvPr/>
          </p:nvPicPr>
          <p:blipFill rotWithShape="1">
            <a:blip r:embed="rId4">
              <a:extLst>
                <a:ext uri="{28A0092B-C50C-407E-A947-70E740481C1C}">
                  <a14:useLocalDpi xmlns:a14="http://schemas.microsoft.com/office/drawing/2010/main" val="0"/>
                </a:ext>
              </a:extLst>
            </a:blip>
            <a:srcRect l="12500" t="44074" r="14861" b="31885"/>
            <a:stretch/>
          </p:blipFill>
          <p:spPr>
            <a:xfrm>
              <a:off x="643435" y="5622465"/>
              <a:ext cx="3416300" cy="848027"/>
            </a:xfrm>
            <a:prstGeom prst="rect">
              <a:avLst/>
            </a:prstGeom>
          </p:spPr>
        </p:pic>
      </p:grpSp>
      <p:cxnSp>
        <p:nvCxnSpPr>
          <p:cNvPr id="13" name="직선 연결선 12"/>
          <p:cNvCxnSpPr/>
          <p:nvPr/>
        </p:nvCxnSpPr>
        <p:spPr>
          <a:xfrm>
            <a:off x="530312" y="5525432"/>
            <a:ext cx="8140939"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16922" y="5474254"/>
            <a:ext cx="1094467" cy="369332"/>
          </a:xfrm>
          <a:prstGeom prst="rect">
            <a:avLst/>
          </a:prstGeom>
        </p:spPr>
        <p:txBody>
          <a:bodyPr wrap="none">
            <a:spAutoFit/>
          </a:bodyPr>
          <a:lstStyle/>
          <a:p>
            <a:r>
              <a:rPr lang="en-US" altLang="ko-KR" spc="10" dirty="0">
                <a:cs typeface="Arial"/>
              </a:rPr>
              <a:t>reference</a:t>
            </a:r>
            <a:endParaRPr lang="ko-KR" altLang="en-US" dirty="0"/>
          </a:p>
        </p:txBody>
      </p:sp>
      <p:sp>
        <p:nvSpPr>
          <p:cNvPr id="15" name="슬라이드 번호 개체 틀 14"/>
          <p:cNvSpPr>
            <a:spLocks noGrp="1"/>
          </p:cNvSpPr>
          <p:nvPr>
            <p:ph type="sldNum" sz="quarter" idx="12"/>
          </p:nvPr>
        </p:nvSpPr>
        <p:spPr/>
        <p:txBody>
          <a:bodyPr/>
          <a:lstStyle/>
          <a:p>
            <a:fld id="{B6030C2A-4213-4771-8792-D783EF3BA6B4}" type="slidenum">
              <a:rPr lang="ko-KR" altLang="en-US" smtClean="0"/>
              <a:pPr/>
              <a:t>145</a:t>
            </a:fld>
            <a:endParaRPr lang="ko-KR" altLang="en-US"/>
          </a:p>
        </p:txBody>
      </p:sp>
    </p:spTree>
    <p:extLst>
      <p:ext uri="{BB962C8B-B14F-4D97-AF65-F5344CB8AC3E}">
        <p14:creationId xmlns:p14="http://schemas.microsoft.com/office/powerpoint/2010/main" val="17413326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그룹 16">
            <a:extLst>
              <a:ext uri="{FF2B5EF4-FFF2-40B4-BE49-F238E27FC236}">
                <a16:creationId xmlns:a16="http://schemas.microsoft.com/office/drawing/2014/main" id="{D43A6CD6-E07F-40C7-90E5-97588961FD03}"/>
              </a:ext>
            </a:extLst>
          </p:cNvPr>
          <p:cNvGrpSpPr/>
          <p:nvPr/>
        </p:nvGrpSpPr>
        <p:grpSpPr>
          <a:xfrm>
            <a:off x="305240" y="3409848"/>
            <a:ext cx="8129281" cy="2940385"/>
            <a:chOff x="305240" y="3409848"/>
            <a:chExt cx="8129281" cy="2940385"/>
          </a:xfrm>
        </p:grpSpPr>
        <p:grpSp>
          <p:nvGrpSpPr>
            <p:cNvPr id="12" name="그룹 11">
              <a:extLst>
                <a:ext uri="{FF2B5EF4-FFF2-40B4-BE49-F238E27FC236}">
                  <a16:creationId xmlns:a16="http://schemas.microsoft.com/office/drawing/2014/main" id="{A234EAA6-10C4-4E56-9DDB-837A123D0F8A}"/>
                </a:ext>
              </a:extLst>
            </p:cNvPr>
            <p:cNvGrpSpPr/>
            <p:nvPr/>
          </p:nvGrpSpPr>
          <p:grpSpPr>
            <a:xfrm>
              <a:off x="305240" y="3495566"/>
              <a:ext cx="8129281" cy="2854667"/>
              <a:chOff x="305240" y="3470166"/>
              <a:chExt cx="8129281" cy="2854667"/>
            </a:xfrm>
          </p:grpSpPr>
          <p:pic>
            <p:nvPicPr>
              <p:cNvPr id="16" name="그림 15">
                <a:extLst>
                  <a:ext uri="{FF2B5EF4-FFF2-40B4-BE49-F238E27FC236}">
                    <a16:creationId xmlns:a16="http://schemas.microsoft.com/office/drawing/2014/main" id="{C6A17A75-587D-6115-607E-51B777ACFCBE}"/>
                  </a:ext>
                </a:extLst>
              </p:cNvPr>
              <p:cNvPicPr>
                <a:picLocks noChangeAspect="1"/>
              </p:cNvPicPr>
              <p:nvPr/>
            </p:nvPicPr>
            <p:blipFill>
              <a:blip r:embed="rId3"/>
              <a:stretch>
                <a:fillRect/>
              </a:stretch>
            </p:blipFill>
            <p:spPr>
              <a:xfrm>
                <a:off x="305240" y="3543682"/>
                <a:ext cx="3371850" cy="2762250"/>
              </a:xfrm>
              <a:prstGeom prst="rect">
                <a:avLst/>
              </a:prstGeom>
            </p:spPr>
          </p:pic>
          <p:sp>
            <p:nvSpPr>
              <p:cNvPr id="20" name="자유형: 도형 19">
                <a:extLst>
                  <a:ext uri="{FF2B5EF4-FFF2-40B4-BE49-F238E27FC236}">
                    <a16:creationId xmlns:a16="http://schemas.microsoft.com/office/drawing/2014/main" id="{9E390837-CBBE-33F3-AC1D-4768B5CC86FD}"/>
                  </a:ext>
                </a:extLst>
              </p:cNvPr>
              <p:cNvSpPr/>
              <p:nvPr/>
            </p:nvSpPr>
            <p:spPr>
              <a:xfrm>
                <a:off x="1012260" y="4710163"/>
                <a:ext cx="1841500" cy="1111250"/>
              </a:xfrm>
              <a:custGeom>
                <a:avLst/>
                <a:gdLst>
                  <a:gd name="connsiteX0" fmla="*/ 0 w 1841500"/>
                  <a:gd name="connsiteY0" fmla="*/ 0 h 1104900"/>
                  <a:gd name="connsiteX1" fmla="*/ 990600 w 1841500"/>
                  <a:gd name="connsiteY1" fmla="*/ 279400 h 1104900"/>
                  <a:gd name="connsiteX2" fmla="*/ 1841500 w 1841500"/>
                  <a:gd name="connsiteY2" fmla="*/ 1104900 h 1104900"/>
                </a:gdLst>
                <a:ahLst/>
                <a:cxnLst>
                  <a:cxn ang="0">
                    <a:pos x="connsiteX0" y="connsiteY0"/>
                  </a:cxn>
                  <a:cxn ang="0">
                    <a:pos x="connsiteX1" y="connsiteY1"/>
                  </a:cxn>
                  <a:cxn ang="0">
                    <a:pos x="connsiteX2" y="connsiteY2"/>
                  </a:cxn>
                </a:cxnLst>
                <a:rect l="l" t="t" r="r" b="b"/>
                <a:pathLst>
                  <a:path w="1841500" h="1104900">
                    <a:moveTo>
                      <a:pt x="0" y="0"/>
                    </a:moveTo>
                    <a:cubicBezTo>
                      <a:pt x="341841" y="47625"/>
                      <a:pt x="683683" y="95250"/>
                      <a:pt x="990600" y="279400"/>
                    </a:cubicBezTo>
                    <a:cubicBezTo>
                      <a:pt x="1297517" y="463550"/>
                      <a:pt x="1569508" y="784225"/>
                      <a:pt x="1841500" y="1104900"/>
                    </a:cubicBezTo>
                  </a:path>
                </a:pathLst>
              </a:custGeom>
              <a:noFill/>
              <a:ln w="57150">
                <a:solidFill>
                  <a:srgbClr val="FFFF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2" name="그림 21">
                <a:extLst>
                  <a:ext uri="{FF2B5EF4-FFF2-40B4-BE49-F238E27FC236}">
                    <a16:creationId xmlns:a16="http://schemas.microsoft.com/office/drawing/2014/main" id="{37E49F55-DC00-8F06-83F4-6904CB687DFF}"/>
                  </a:ext>
                </a:extLst>
              </p:cNvPr>
              <p:cNvPicPr>
                <a:picLocks noChangeAspect="1"/>
              </p:cNvPicPr>
              <p:nvPr/>
            </p:nvPicPr>
            <p:blipFill>
              <a:blip r:embed="rId4"/>
              <a:stretch>
                <a:fillRect/>
              </a:stretch>
            </p:blipFill>
            <p:spPr>
              <a:xfrm>
                <a:off x="5043621" y="3486383"/>
                <a:ext cx="3390900" cy="2838450"/>
              </a:xfrm>
              <a:prstGeom prst="rect">
                <a:avLst/>
              </a:prstGeom>
            </p:spPr>
          </p:pic>
          <p:sp>
            <p:nvSpPr>
              <p:cNvPr id="23" name="자유형: 도형 22">
                <a:extLst>
                  <a:ext uri="{FF2B5EF4-FFF2-40B4-BE49-F238E27FC236}">
                    <a16:creationId xmlns:a16="http://schemas.microsoft.com/office/drawing/2014/main" id="{5C287E4B-0017-078F-C79D-5F7BB5D8716C}"/>
                  </a:ext>
                </a:extLst>
              </p:cNvPr>
              <p:cNvSpPr/>
              <p:nvPr/>
            </p:nvSpPr>
            <p:spPr>
              <a:xfrm>
                <a:off x="5703096" y="4174605"/>
                <a:ext cx="841828" cy="362857"/>
              </a:xfrm>
              <a:custGeom>
                <a:avLst/>
                <a:gdLst>
                  <a:gd name="connsiteX0" fmla="*/ 0 w 841828"/>
                  <a:gd name="connsiteY0" fmla="*/ 362857 h 362857"/>
                  <a:gd name="connsiteX1" fmla="*/ 841828 w 841828"/>
                  <a:gd name="connsiteY1" fmla="*/ 0 h 362857"/>
                </a:gdLst>
                <a:ahLst/>
                <a:cxnLst>
                  <a:cxn ang="0">
                    <a:pos x="connsiteX0" y="connsiteY0"/>
                  </a:cxn>
                  <a:cxn ang="0">
                    <a:pos x="connsiteX1" y="connsiteY1"/>
                  </a:cxn>
                </a:cxnLst>
                <a:rect l="l" t="t" r="r" b="b"/>
                <a:pathLst>
                  <a:path w="841828" h="362857">
                    <a:moveTo>
                      <a:pt x="0" y="362857"/>
                    </a:moveTo>
                    <a:lnTo>
                      <a:pt x="841828" y="0"/>
                    </a:lnTo>
                  </a:path>
                </a:pathLst>
              </a:custGeom>
              <a:noFill/>
              <a:ln w="57150">
                <a:solidFill>
                  <a:srgbClr val="FFFF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자유형: 도형 23">
                <a:extLst>
                  <a:ext uri="{FF2B5EF4-FFF2-40B4-BE49-F238E27FC236}">
                    <a16:creationId xmlns:a16="http://schemas.microsoft.com/office/drawing/2014/main" id="{3A6480F7-1A54-B3A3-0DCC-8CDC8846D6E5}"/>
                  </a:ext>
                </a:extLst>
              </p:cNvPr>
              <p:cNvSpPr/>
              <p:nvPr/>
            </p:nvSpPr>
            <p:spPr>
              <a:xfrm>
                <a:off x="5703096" y="4189119"/>
                <a:ext cx="856343" cy="614136"/>
              </a:xfrm>
              <a:custGeom>
                <a:avLst/>
                <a:gdLst>
                  <a:gd name="connsiteX0" fmla="*/ 0 w 841828"/>
                  <a:gd name="connsiteY0" fmla="*/ 362857 h 362857"/>
                  <a:gd name="connsiteX1" fmla="*/ 841828 w 841828"/>
                  <a:gd name="connsiteY1" fmla="*/ 0 h 362857"/>
                </a:gdLst>
                <a:ahLst/>
                <a:cxnLst>
                  <a:cxn ang="0">
                    <a:pos x="connsiteX0" y="connsiteY0"/>
                  </a:cxn>
                  <a:cxn ang="0">
                    <a:pos x="connsiteX1" y="connsiteY1"/>
                  </a:cxn>
                </a:cxnLst>
                <a:rect l="l" t="t" r="r" b="b"/>
                <a:pathLst>
                  <a:path w="841828" h="362857">
                    <a:moveTo>
                      <a:pt x="0" y="362857"/>
                    </a:moveTo>
                    <a:lnTo>
                      <a:pt x="841828" y="0"/>
                    </a:lnTo>
                  </a:path>
                </a:pathLst>
              </a:custGeom>
              <a:noFill/>
              <a:ln w="57150">
                <a:solidFill>
                  <a:srgbClr val="FFFF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DE78E4F6-F936-4A08-8121-263188838C66}"/>
                  </a:ext>
                </a:extLst>
              </p:cNvPr>
              <p:cNvSpPr txBox="1"/>
              <p:nvPr/>
            </p:nvSpPr>
            <p:spPr>
              <a:xfrm>
                <a:off x="950215" y="3470166"/>
                <a:ext cx="812800" cy="369332"/>
              </a:xfrm>
              <a:prstGeom prst="rect">
                <a:avLst/>
              </a:prstGeom>
              <a:solidFill>
                <a:schemeClr val="bg1"/>
              </a:solidFill>
            </p:spPr>
            <p:txBody>
              <a:bodyPr wrap="square" rtlCol="0">
                <a:spAutoFit/>
              </a:bodyPr>
              <a:lstStyle/>
              <a:p>
                <a:endParaRPr lang="ko-KR" altLang="en-US" dirty="0"/>
              </a:p>
            </p:txBody>
          </p:sp>
        </p:grpSp>
        <p:sp>
          <p:nvSpPr>
            <p:cNvPr id="21" name="TextBox 20">
              <a:extLst>
                <a:ext uri="{FF2B5EF4-FFF2-40B4-BE49-F238E27FC236}">
                  <a16:creationId xmlns:a16="http://schemas.microsoft.com/office/drawing/2014/main" id="{D181F125-9C92-4A4C-88C6-B941E5FBB405}"/>
                </a:ext>
              </a:extLst>
            </p:cNvPr>
            <p:cNvSpPr txBox="1"/>
            <p:nvPr/>
          </p:nvSpPr>
          <p:spPr>
            <a:xfrm>
              <a:off x="5685826" y="3409848"/>
              <a:ext cx="812800" cy="369332"/>
            </a:xfrm>
            <a:prstGeom prst="rect">
              <a:avLst/>
            </a:prstGeom>
            <a:solidFill>
              <a:schemeClr val="bg1"/>
            </a:solidFill>
          </p:spPr>
          <p:txBody>
            <a:bodyPr wrap="square" rtlCol="0">
              <a:spAutoFit/>
            </a:bodyPr>
            <a:lstStyle/>
            <a:p>
              <a:endParaRPr lang="ko-KR" altLang="en-US" dirty="0"/>
            </a:p>
          </p:txBody>
        </p:sp>
      </p:grpSp>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958135" cy="523220"/>
          </a:xfrm>
          <a:prstGeom prst="rect">
            <a:avLst/>
          </a:prstGeom>
        </p:spPr>
        <p:txBody>
          <a:bodyPr wrap="none">
            <a:spAutoFit/>
          </a:bodyPr>
          <a:lstStyle/>
          <a:p>
            <a:r>
              <a:rPr lang="en-US" altLang="ko-KR" sz="2800" b="1" dirty="0"/>
              <a:t>Barium </a:t>
            </a:r>
            <a:r>
              <a:rPr lang="en-US" altLang="ko-KR" sz="2800" b="1" dirty="0" err="1"/>
              <a:t>Titanate</a:t>
            </a:r>
            <a:r>
              <a:rPr lang="en-US" altLang="ko-KR" sz="2800" b="1" dirty="0"/>
              <a:t> (BaTiO</a:t>
            </a:r>
            <a:r>
              <a:rPr lang="en-US" altLang="ko-KR" sz="2800" b="1" baseline="-25000" dirty="0"/>
              <a:t>3</a:t>
            </a:r>
            <a:r>
              <a:rPr lang="en-US" altLang="ko-KR" sz="2800" b="1" dirty="0"/>
              <a:t>)</a:t>
            </a:r>
          </a:p>
        </p:txBody>
      </p:sp>
      <p:pic>
        <p:nvPicPr>
          <p:cNvPr id="9" name="그림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899" y="59481"/>
            <a:ext cx="1943101" cy="1490663"/>
          </a:xfrm>
          <a:prstGeom prst="rect">
            <a:avLst/>
          </a:prstGeom>
        </p:spPr>
      </p:pic>
      <p:sp>
        <p:nvSpPr>
          <p:cNvPr id="7" name="직사각형 6"/>
          <p:cNvSpPr/>
          <p:nvPr/>
        </p:nvSpPr>
        <p:spPr>
          <a:xfrm>
            <a:off x="0" y="952871"/>
            <a:ext cx="9144000" cy="461665"/>
          </a:xfrm>
          <a:prstGeom prst="rect">
            <a:avLst/>
          </a:prstGeom>
        </p:spPr>
        <p:txBody>
          <a:bodyPr wrap="square">
            <a:spAutoFit/>
          </a:bodyPr>
          <a:lstStyle/>
          <a:p>
            <a:pPr algn="ctr"/>
            <a:r>
              <a:rPr lang="en-US" altLang="ko-KR" sz="2400" b="1" dirty="0">
                <a:solidFill>
                  <a:srgbClr val="C00000"/>
                </a:solidFill>
              </a:rPr>
              <a:t>Barium </a:t>
            </a:r>
            <a:r>
              <a:rPr lang="en-US" altLang="ko-KR" sz="2400" b="1" dirty="0" err="1">
                <a:solidFill>
                  <a:srgbClr val="C00000"/>
                </a:solidFill>
              </a:rPr>
              <a:t>Titanate</a:t>
            </a:r>
            <a:r>
              <a:rPr lang="en-US" altLang="ko-KR" sz="2400" b="1" dirty="0">
                <a:solidFill>
                  <a:srgbClr val="C00000"/>
                </a:solidFill>
              </a:rPr>
              <a:t> (BaTiO</a:t>
            </a:r>
            <a:r>
              <a:rPr lang="en-US" altLang="ko-KR" sz="2400" b="1" baseline="-25000" dirty="0">
                <a:solidFill>
                  <a:srgbClr val="C00000"/>
                </a:solidFill>
              </a:rPr>
              <a:t>3</a:t>
            </a:r>
            <a:r>
              <a:rPr lang="en-US" altLang="ko-KR" sz="2400" b="1" dirty="0">
                <a:solidFill>
                  <a:srgbClr val="C00000"/>
                </a:solidFill>
              </a:rPr>
              <a:t>)</a:t>
            </a:r>
          </a:p>
        </p:txBody>
      </p:sp>
      <p:sp>
        <p:nvSpPr>
          <p:cNvPr id="4" name="직사각형 3"/>
          <p:cNvSpPr/>
          <p:nvPr/>
        </p:nvSpPr>
        <p:spPr>
          <a:xfrm>
            <a:off x="5043621" y="1864341"/>
            <a:ext cx="3627630" cy="1646605"/>
          </a:xfrm>
          <a:prstGeom prst="rect">
            <a:avLst/>
          </a:prstGeom>
        </p:spPr>
        <p:txBody>
          <a:bodyPr wrap="square">
            <a:spAutoFit/>
          </a:bodyPr>
          <a:lstStyle/>
          <a:p>
            <a:pPr marL="180000" marR="10160" indent="-180000">
              <a:spcBef>
                <a:spcPts val="600"/>
              </a:spcBef>
              <a:buFont typeface="Arial" panose="020B0604020202020204" pitchFamily="34" charset="0"/>
              <a:buChar char="•"/>
            </a:pPr>
            <a:r>
              <a:rPr lang="en-US" altLang="ko-KR" sz="1600" spc="10" dirty="0">
                <a:cs typeface="Arial"/>
              </a:rPr>
              <a:t>(Ti</a:t>
            </a:r>
            <a:r>
              <a:rPr lang="en-US" altLang="ko-KR" sz="1600" spc="15" dirty="0">
                <a:cs typeface="Arial"/>
              </a:rPr>
              <a:t> </a:t>
            </a:r>
            <a:r>
              <a:rPr lang="en-US" altLang="ko-KR" sz="1600" spc="15" dirty="0">
                <a:cs typeface="Arial"/>
                <a:sym typeface="Wingdings" panose="05000000000000000000" pitchFamily="2" charset="2"/>
              </a:rPr>
              <a:t> </a:t>
            </a:r>
            <a:r>
              <a:rPr lang="en-US" altLang="ko-KR" sz="1600" spc="15" dirty="0" err="1">
                <a:solidFill>
                  <a:srgbClr val="C00000"/>
                </a:solidFill>
                <a:cs typeface="Arial"/>
                <a:sym typeface="Wingdings" panose="05000000000000000000" pitchFamily="2" charset="2"/>
              </a:rPr>
              <a:t>Zr</a:t>
            </a:r>
            <a:r>
              <a:rPr lang="en-US" altLang="ko-KR" sz="1600" spc="15" dirty="0">
                <a:solidFill>
                  <a:srgbClr val="C00000"/>
                </a:solidFill>
                <a:cs typeface="Arial"/>
              </a:rPr>
              <a:t> or Sn</a:t>
            </a:r>
            <a:r>
              <a:rPr lang="en-US" altLang="ko-KR" sz="1600" spc="15" dirty="0">
                <a:cs typeface="Arial"/>
              </a:rPr>
              <a:t>): </a:t>
            </a:r>
            <a:r>
              <a:rPr lang="en-US" altLang="ko-KR" sz="1600" spc="10" dirty="0">
                <a:cs typeface="Arial"/>
              </a:rPr>
              <a:t>increasing T</a:t>
            </a:r>
            <a:r>
              <a:rPr lang="en-US" altLang="ko-KR" sz="1600" spc="10" baseline="-25000" dirty="0">
                <a:cs typeface="Arial"/>
              </a:rPr>
              <a:t>c</a:t>
            </a:r>
            <a:r>
              <a:rPr lang="en-US" altLang="ko-KR" sz="1600" spc="10" dirty="0">
                <a:cs typeface="Arial"/>
              </a:rPr>
              <a:t> </a:t>
            </a:r>
            <a:r>
              <a:rPr lang="en-US" altLang="ko-KR" sz="1600" spc="5" dirty="0">
                <a:cs typeface="Arial"/>
              </a:rPr>
              <a:t>for </a:t>
            </a:r>
            <a:r>
              <a:rPr lang="en-US" altLang="ko-KR" sz="1600" spc="10" dirty="0">
                <a:cs typeface="Arial"/>
              </a:rPr>
              <a:t>both the tetragonal–orthorhombic  and orthorhombic–rhombohedral transitions</a:t>
            </a:r>
          </a:p>
          <a:p>
            <a:pPr marL="180000" marR="10160" indent="-180000">
              <a:spcBef>
                <a:spcPts val="600"/>
              </a:spcBef>
              <a:buFont typeface="Arial" panose="020B0604020202020204" pitchFamily="34" charset="0"/>
              <a:buChar char="•"/>
            </a:pPr>
            <a:r>
              <a:rPr lang="en-US" altLang="ko-KR" sz="1600" spc="10" dirty="0">
                <a:cs typeface="Arial"/>
              </a:rPr>
              <a:t>Enhancement in piezoelectric properties </a:t>
            </a:r>
          </a:p>
        </p:txBody>
      </p:sp>
      <p:sp>
        <p:nvSpPr>
          <p:cNvPr id="15" name="슬라이드 번호 개체 틀 14"/>
          <p:cNvSpPr>
            <a:spLocks noGrp="1"/>
          </p:cNvSpPr>
          <p:nvPr>
            <p:ph type="sldNum" sz="quarter" idx="12"/>
          </p:nvPr>
        </p:nvSpPr>
        <p:spPr/>
        <p:txBody>
          <a:bodyPr/>
          <a:lstStyle/>
          <a:p>
            <a:fld id="{B6030C2A-4213-4771-8792-D783EF3BA6B4}" type="slidenum">
              <a:rPr lang="ko-KR" altLang="en-US" smtClean="0"/>
              <a:pPr/>
              <a:t>146</a:t>
            </a:fld>
            <a:endParaRPr lang="ko-KR" altLang="en-US"/>
          </a:p>
        </p:txBody>
      </p:sp>
      <p:sp>
        <p:nvSpPr>
          <p:cNvPr id="18" name="TextBox 17">
            <a:extLst>
              <a:ext uri="{FF2B5EF4-FFF2-40B4-BE49-F238E27FC236}">
                <a16:creationId xmlns:a16="http://schemas.microsoft.com/office/drawing/2014/main" id="{49F030C0-DB30-BD98-81A4-6FF2C594C3E3}"/>
              </a:ext>
            </a:extLst>
          </p:cNvPr>
          <p:cNvSpPr txBox="1"/>
          <p:nvPr/>
        </p:nvSpPr>
        <p:spPr>
          <a:xfrm>
            <a:off x="322162" y="1864341"/>
            <a:ext cx="3627630" cy="1154162"/>
          </a:xfrm>
          <a:prstGeom prst="rect">
            <a:avLst/>
          </a:prstGeom>
          <a:noFill/>
        </p:spPr>
        <p:txBody>
          <a:bodyPr wrap="square">
            <a:spAutoFit/>
          </a:bodyPr>
          <a:lstStyle/>
          <a:p>
            <a:pPr marL="180000" marR="10160" indent="-180000">
              <a:spcBef>
                <a:spcPts val="600"/>
              </a:spcBef>
              <a:buFont typeface="Arial" panose="020B0604020202020204" pitchFamily="34" charset="0"/>
              <a:buChar char="•"/>
            </a:pPr>
            <a:r>
              <a:rPr lang="en-US" altLang="ko-KR" sz="1600" spc="10" dirty="0">
                <a:cs typeface="Arial"/>
              </a:rPr>
              <a:t>(</a:t>
            </a:r>
            <a:r>
              <a:rPr lang="en-US" altLang="ko-KR" sz="1600" spc="15" dirty="0">
                <a:cs typeface="Arial"/>
              </a:rPr>
              <a:t>Ba </a:t>
            </a:r>
            <a:r>
              <a:rPr lang="en-US" altLang="ko-KR" sz="1600" spc="15" dirty="0">
                <a:cs typeface="Arial"/>
                <a:sym typeface="Wingdings" panose="05000000000000000000" pitchFamily="2" charset="2"/>
              </a:rPr>
              <a:t> </a:t>
            </a:r>
            <a:r>
              <a:rPr lang="en-US" altLang="ko-KR" sz="1600" spc="15" dirty="0">
                <a:solidFill>
                  <a:srgbClr val="C00000"/>
                </a:solidFill>
                <a:cs typeface="Arial"/>
              </a:rPr>
              <a:t>Pb </a:t>
            </a:r>
            <a:r>
              <a:rPr lang="en-US" altLang="ko-KR" sz="1600" spc="10" dirty="0">
                <a:solidFill>
                  <a:srgbClr val="C00000"/>
                </a:solidFill>
                <a:cs typeface="Arial"/>
              </a:rPr>
              <a:t>and </a:t>
            </a:r>
            <a:r>
              <a:rPr lang="en-US" altLang="ko-KR" sz="1600" spc="15" dirty="0">
                <a:solidFill>
                  <a:srgbClr val="C00000"/>
                </a:solidFill>
                <a:cs typeface="Arial"/>
              </a:rPr>
              <a:t>Ca</a:t>
            </a:r>
            <a:r>
              <a:rPr lang="en-US" altLang="ko-KR" sz="1600" spc="15" dirty="0">
                <a:cs typeface="Arial"/>
              </a:rPr>
              <a:t>): </a:t>
            </a:r>
            <a:r>
              <a:rPr lang="en-US" altLang="ko-KR" sz="1600" spc="10" dirty="0">
                <a:cs typeface="Arial"/>
              </a:rPr>
              <a:t>lowering the T</a:t>
            </a:r>
            <a:r>
              <a:rPr lang="en-US" altLang="ko-KR" sz="1600" spc="15" baseline="-13888" dirty="0">
                <a:cs typeface="Arial"/>
              </a:rPr>
              <a:t>c </a:t>
            </a:r>
            <a:r>
              <a:rPr lang="en-US" altLang="ko-KR" sz="1600" spc="10" dirty="0">
                <a:cs typeface="Arial"/>
              </a:rPr>
              <a:t>of tetragonal to `orthorhombic </a:t>
            </a:r>
            <a:r>
              <a:rPr lang="en-US" altLang="ko-KR" sz="1600" spc="5" dirty="0">
                <a:cs typeface="Arial"/>
              </a:rPr>
              <a:t>transition. </a:t>
            </a:r>
          </a:p>
          <a:p>
            <a:pPr marL="180000" marR="10160" indent="-180000">
              <a:spcBef>
                <a:spcPts val="600"/>
              </a:spcBef>
              <a:buFont typeface="Arial" panose="020B0604020202020204" pitchFamily="34" charset="0"/>
              <a:buChar char="•"/>
            </a:pPr>
            <a:r>
              <a:rPr lang="en-US" altLang="ko-KR" sz="1600" spc="5" dirty="0">
                <a:cs typeface="Arial"/>
              </a:rPr>
              <a:t>for </a:t>
            </a:r>
            <a:r>
              <a:rPr lang="en-US" altLang="ko-KR" sz="1600" spc="10" dirty="0">
                <a:cs typeface="Arial"/>
              </a:rPr>
              <a:t>underwater detection  and echo</a:t>
            </a:r>
            <a:r>
              <a:rPr lang="en-US" altLang="ko-KR" sz="1600" spc="80" dirty="0">
                <a:cs typeface="Arial"/>
              </a:rPr>
              <a:t> </a:t>
            </a:r>
            <a:r>
              <a:rPr lang="en-US" altLang="ko-KR" sz="1600" spc="10" dirty="0">
                <a:cs typeface="Arial"/>
              </a:rPr>
              <a:t>sounding</a:t>
            </a:r>
          </a:p>
        </p:txBody>
      </p:sp>
    </p:spTree>
    <p:extLst>
      <p:ext uri="{BB962C8B-B14F-4D97-AF65-F5344CB8AC3E}">
        <p14:creationId xmlns:p14="http://schemas.microsoft.com/office/powerpoint/2010/main" val="12924202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1852687" cy="523220"/>
          </a:xfrm>
          <a:prstGeom prst="rect">
            <a:avLst/>
          </a:prstGeom>
        </p:spPr>
        <p:txBody>
          <a:bodyPr wrap="none">
            <a:spAutoFit/>
          </a:bodyPr>
          <a:lstStyle/>
          <a:p>
            <a:r>
              <a:rPr lang="en-US" altLang="ko-KR" sz="2800" b="1" dirty="0" err="1"/>
              <a:t>Pb</a:t>
            </a:r>
            <a:r>
              <a:rPr lang="en-US" altLang="ko-KR" sz="2800" b="1" dirty="0"/>
              <a:t>(</a:t>
            </a:r>
            <a:r>
              <a:rPr lang="en-US" altLang="ko-KR" sz="2800" b="1" dirty="0" err="1"/>
              <a:t>Zr,Ti</a:t>
            </a:r>
            <a:r>
              <a:rPr lang="en-US" altLang="ko-KR" sz="2800" b="1" dirty="0"/>
              <a:t>)O</a:t>
            </a:r>
            <a:r>
              <a:rPr lang="en-US" altLang="ko-KR" sz="2800" b="1" baseline="-25000" dirty="0"/>
              <a:t>3</a:t>
            </a:r>
            <a:r>
              <a:rPr lang="en-US" altLang="ko-KR" sz="2800" b="1" dirty="0"/>
              <a:t> </a:t>
            </a:r>
          </a:p>
        </p:txBody>
      </p:sp>
      <p:sp>
        <p:nvSpPr>
          <p:cNvPr id="2" name="직사각형 1"/>
          <p:cNvSpPr/>
          <p:nvPr/>
        </p:nvSpPr>
        <p:spPr>
          <a:xfrm>
            <a:off x="241300" y="3637869"/>
            <a:ext cx="8639175" cy="2554545"/>
          </a:xfrm>
          <a:prstGeom prst="rect">
            <a:avLst/>
          </a:prstGeom>
        </p:spPr>
        <p:txBody>
          <a:bodyPr wrap="square">
            <a:spAutoFit/>
          </a:bodyPr>
          <a:lstStyle/>
          <a:p>
            <a:pPr marL="252000" marR="5080" indent="-252000" algn="just">
              <a:spcBef>
                <a:spcPts val="1200"/>
              </a:spcBef>
              <a:buFont typeface="Arial" panose="020B0604020202020204" pitchFamily="34" charset="0"/>
              <a:buChar char="•"/>
            </a:pPr>
            <a:r>
              <a:rPr lang="en-US" altLang="ko-KR" sz="2000" spc="10" dirty="0">
                <a:cs typeface="Arial"/>
              </a:rPr>
              <a:t>perovskite structure with </a:t>
            </a:r>
            <a:r>
              <a:rPr lang="en-US" altLang="ko-KR" sz="2000" spc="15" dirty="0">
                <a:solidFill>
                  <a:srgbClr val="C00000"/>
                </a:solidFill>
                <a:cs typeface="Arial"/>
              </a:rPr>
              <a:t>B </a:t>
            </a:r>
            <a:r>
              <a:rPr lang="en-US" altLang="ko-KR" sz="2000" spc="10" dirty="0">
                <a:solidFill>
                  <a:srgbClr val="C00000"/>
                </a:solidFill>
                <a:cs typeface="Arial"/>
              </a:rPr>
              <a:t>sites randomly  occupied by either of </a:t>
            </a:r>
            <a:r>
              <a:rPr lang="en-US" altLang="ko-KR" sz="2000" spc="10" dirty="0" err="1">
                <a:solidFill>
                  <a:srgbClr val="C00000"/>
                </a:solidFill>
                <a:cs typeface="Arial"/>
              </a:rPr>
              <a:t>Ti</a:t>
            </a:r>
            <a:r>
              <a:rPr lang="en-US" altLang="ko-KR" sz="2000" spc="10" dirty="0">
                <a:solidFill>
                  <a:srgbClr val="C00000"/>
                </a:solidFill>
                <a:cs typeface="Arial"/>
              </a:rPr>
              <a:t> and </a:t>
            </a:r>
            <a:r>
              <a:rPr lang="en-US" altLang="ko-KR" sz="2000" spc="10" dirty="0" err="1">
                <a:solidFill>
                  <a:srgbClr val="C00000"/>
                </a:solidFill>
                <a:cs typeface="Arial"/>
              </a:rPr>
              <a:t>Zr</a:t>
            </a:r>
            <a:r>
              <a:rPr lang="en-US" altLang="ko-KR" sz="2000" spc="10" dirty="0">
                <a:solidFill>
                  <a:srgbClr val="C00000"/>
                </a:solidFill>
                <a:cs typeface="Arial"/>
              </a:rPr>
              <a:t> ions</a:t>
            </a:r>
            <a:endParaRPr lang="en-US" altLang="ko-KR" sz="2000" spc="10" dirty="0">
              <a:cs typeface="Arial"/>
            </a:endParaRPr>
          </a:p>
          <a:p>
            <a:pPr marL="252000" marR="5080" indent="-252000" algn="just">
              <a:spcBef>
                <a:spcPts val="1200"/>
              </a:spcBef>
              <a:buFont typeface="Arial" panose="020B0604020202020204" pitchFamily="34" charset="0"/>
              <a:buChar char="•"/>
            </a:pPr>
            <a:r>
              <a:rPr lang="en-US" altLang="ko-KR" sz="2000" spc="15" dirty="0">
                <a:cs typeface="Arial"/>
              </a:rPr>
              <a:t>PZT </a:t>
            </a:r>
            <a:r>
              <a:rPr lang="en-US" altLang="ko-KR" sz="2000" spc="5" dirty="0">
                <a:cs typeface="Arial"/>
              </a:rPr>
              <a:t>is </a:t>
            </a:r>
            <a:r>
              <a:rPr lang="en-US" altLang="ko-KR" sz="2000" spc="10" dirty="0">
                <a:cs typeface="Arial"/>
              </a:rPr>
              <a:t>one of the most used piezoelectric </a:t>
            </a:r>
            <a:r>
              <a:rPr lang="en-US" altLang="ko-KR" sz="2000" spc="5" dirty="0">
                <a:cs typeface="Arial"/>
              </a:rPr>
              <a:t>in </a:t>
            </a:r>
            <a:r>
              <a:rPr lang="en-US" altLang="ko-KR" sz="2000" spc="10" dirty="0">
                <a:cs typeface="Arial"/>
              </a:rPr>
              <a:t>a variety of applications due to </a:t>
            </a:r>
            <a:r>
              <a:rPr lang="en-US" altLang="ko-KR" sz="2000" spc="5" dirty="0">
                <a:cs typeface="Arial"/>
              </a:rPr>
              <a:t>its </a:t>
            </a:r>
            <a:r>
              <a:rPr lang="en-US" altLang="ko-KR" sz="2000" spc="10" dirty="0">
                <a:cs typeface="Arial"/>
              </a:rPr>
              <a:t>excellent properties  and </a:t>
            </a:r>
            <a:r>
              <a:rPr lang="en-US" altLang="ko-KR" sz="2000" spc="10" dirty="0">
                <a:solidFill>
                  <a:srgbClr val="C00000"/>
                </a:solidFill>
                <a:cs typeface="Arial"/>
              </a:rPr>
              <a:t>high transition temperatures</a:t>
            </a:r>
          </a:p>
          <a:p>
            <a:pPr marL="252000" marR="5080" indent="-252000" algn="just">
              <a:spcBef>
                <a:spcPts val="1200"/>
              </a:spcBef>
              <a:buFont typeface="Arial" panose="020B0604020202020204" pitchFamily="34" charset="0"/>
              <a:buChar char="•"/>
            </a:pPr>
            <a:r>
              <a:rPr lang="en-US" altLang="ko-KR" sz="2000" spc="10" dirty="0">
                <a:cs typeface="Arial"/>
              </a:rPr>
              <a:t>composition of</a:t>
            </a:r>
            <a:r>
              <a:rPr lang="ko-KR" altLang="en-US" sz="2000" spc="10" dirty="0">
                <a:cs typeface="Arial"/>
              </a:rPr>
              <a:t> </a:t>
            </a:r>
            <a:r>
              <a:rPr lang="en-US" altLang="ko-KR" sz="2000" spc="10" dirty="0" err="1">
                <a:cs typeface="Arial"/>
              </a:rPr>
              <a:t>Zr:Ti</a:t>
            </a:r>
            <a:r>
              <a:rPr lang="en-US" altLang="ko-KR" sz="2000" spc="10" dirty="0">
                <a:cs typeface="Arial"/>
              </a:rPr>
              <a:t>=50:50 gives excellent properties. (</a:t>
            </a:r>
            <a:r>
              <a:rPr lang="en-US" altLang="ko-KR" sz="2000" spc="10" dirty="0" err="1">
                <a:solidFill>
                  <a:srgbClr val="C00000"/>
                </a:solidFill>
                <a:cs typeface="Arial"/>
              </a:rPr>
              <a:t>morphotropic</a:t>
            </a:r>
            <a:r>
              <a:rPr lang="en-US" altLang="ko-KR" sz="2000" spc="10" dirty="0">
                <a:solidFill>
                  <a:srgbClr val="C00000"/>
                </a:solidFill>
                <a:cs typeface="Arial"/>
              </a:rPr>
              <a:t> phase boundary: here rhombohedral and tetragonal  structures  </a:t>
            </a:r>
            <a:r>
              <a:rPr lang="en-US" altLang="ko-KR" sz="2000" spc="15" dirty="0">
                <a:solidFill>
                  <a:srgbClr val="C00000"/>
                </a:solidFill>
                <a:cs typeface="Arial"/>
              </a:rPr>
              <a:t>co-exist). </a:t>
            </a:r>
            <a:r>
              <a:rPr lang="en-US" altLang="ko-KR" sz="2000" spc="25" dirty="0">
                <a:cs typeface="Arial"/>
              </a:rPr>
              <a:t>P</a:t>
            </a:r>
            <a:r>
              <a:rPr lang="en-US" altLang="ko-KR" sz="2000" spc="37" baseline="-13888" dirty="0">
                <a:cs typeface="Arial"/>
              </a:rPr>
              <a:t>S  </a:t>
            </a:r>
            <a:r>
              <a:rPr lang="en-US" altLang="ko-KR" sz="2000" spc="10" dirty="0">
                <a:cs typeface="Arial"/>
              </a:rPr>
              <a:t>vector  </a:t>
            </a:r>
            <a:r>
              <a:rPr lang="en-US" altLang="ko-KR" sz="2000" spc="5" dirty="0">
                <a:cs typeface="Arial"/>
              </a:rPr>
              <a:t>is  </a:t>
            </a:r>
            <a:r>
              <a:rPr lang="en-US" altLang="ko-KR" sz="2000" spc="10" dirty="0">
                <a:cs typeface="Arial"/>
              </a:rPr>
              <a:t>along  &lt;001&gt; direction </a:t>
            </a:r>
            <a:r>
              <a:rPr lang="en-US" altLang="ko-KR" sz="2000" spc="5" dirty="0">
                <a:cs typeface="Arial"/>
              </a:rPr>
              <a:t>in  </a:t>
            </a:r>
            <a:r>
              <a:rPr lang="en-US" altLang="ko-KR" sz="2000" spc="10" dirty="0">
                <a:cs typeface="Arial"/>
              </a:rPr>
              <a:t>tetragonal  phase  &lt;111&gt; direction </a:t>
            </a:r>
            <a:r>
              <a:rPr lang="en-US" altLang="ko-KR" sz="2000" spc="5" dirty="0">
                <a:cs typeface="Arial"/>
              </a:rPr>
              <a:t>in  </a:t>
            </a:r>
            <a:r>
              <a:rPr lang="en-US" altLang="ko-KR" sz="2000" spc="10" dirty="0">
                <a:cs typeface="Arial"/>
              </a:rPr>
              <a:t>rhombohedral  phase</a:t>
            </a:r>
            <a:endParaRPr lang="en-US" altLang="ko-KR" sz="2000" dirty="0">
              <a:solidFill>
                <a:srgbClr val="C00000"/>
              </a:solidFill>
              <a:cs typeface="Arial"/>
            </a:endParaRPr>
          </a:p>
        </p:txBody>
      </p:sp>
      <p:grpSp>
        <p:nvGrpSpPr>
          <p:cNvPr id="7" name="그룹 6"/>
          <p:cNvGrpSpPr/>
          <p:nvPr/>
        </p:nvGrpSpPr>
        <p:grpSpPr>
          <a:xfrm>
            <a:off x="640351" y="741707"/>
            <a:ext cx="6650741" cy="2730390"/>
            <a:chOff x="1143817" y="850532"/>
            <a:chExt cx="6650741" cy="2730390"/>
          </a:xfrm>
        </p:grpSpPr>
        <p:pic>
          <p:nvPicPr>
            <p:cNvPr id="10" name="그림 9"/>
            <p:cNvPicPr>
              <a:picLocks noChangeAspect="1"/>
            </p:cNvPicPr>
            <p:nvPr/>
          </p:nvPicPr>
          <p:blipFill rotWithShape="1">
            <a:blip r:embed="rId3">
              <a:extLst>
                <a:ext uri="{28A0092B-C50C-407E-A947-70E740481C1C}">
                  <a14:useLocalDpi xmlns:a14="http://schemas.microsoft.com/office/drawing/2010/main" val="0"/>
                </a:ext>
              </a:extLst>
            </a:blip>
            <a:srcRect t="9064" b="5812"/>
            <a:stretch/>
          </p:blipFill>
          <p:spPr>
            <a:xfrm>
              <a:off x="5025958" y="1036948"/>
              <a:ext cx="2768600" cy="2356702"/>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817" y="850532"/>
              <a:ext cx="3550731" cy="2730390"/>
            </a:xfrm>
            <a:prstGeom prst="rect">
              <a:avLst/>
            </a:prstGeom>
          </p:spPr>
        </p:pic>
      </p:grpSp>
      <p:pic>
        <p:nvPicPr>
          <p:cNvPr id="4" name="그림 3"/>
          <p:cNvPicPr>
            <a:picLocks noChangeAspect="1"/>
          </p:cNvPicPr>
          <p:nvPr/>
        </p:nvPicPr>
        <p:blipFill rotWithShape="1">
          <a:blip r:embed="rId5"/>
          <a:srcRect l="3273" t="1847" r="3050"/>
          <a:stretch/>
        </p:blipFill>
        <p:spPr>
          <a:xfrm>
            <a:off x="7201581" y="928123"/>
            <a:ext cx="1678894" cy="2179567"/>
          </a:xfrm>
          <a:prstGeom prst="rect">
            <a:avLst/>
          </a:prstGeom>
        </p:spPr>
      </p:pic>
      <p:sp>
        <p:nvSpPr>
          <p:cNvPr id="8" name="슬라이드 번호 개체 틀 7"/>
          <p:cNvSpPr>
            <a:spLocks noGrp="1"/>
          </p:cNvSpPr>
          <p:nvPr>
            <p:ph type="sldNum" sz="quarter" idx="12"/>
          </p:nvPr>
        </p:nvSpPr>
        <p:spPr/>
        <p:txBody>
          <a:bodyPr/>
          <a:lstStyle/>
          <a:p>
            <a:fld id="{B6030C2A-4213-4771-8792-D783EF3BA6B4}" type="slidenum">
              <a:rPr lang="ko-KR" altLang="en-US" smtClean="0"/>
              <a:pPr/>
              <a:t>147</a:t>
            </a:fld>
            <a:endParaRPr lang="ko-KR" altLang="en-US"/>
          </a:p>
        </p:txBody>
      </p:sp>
    </p:spTree>
    <p:extLst>
      <p:ext uri="{BB962C8B-B14F-4D97-AF65-F5344CB8AC3E}">
        <p14:creationId xmlns:p14="http://schemas.microsoft.com/office/powerpoint/2010/main" val="6017925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801012" cy="523220"/>
          </a:xfrm>
          <a:prstGeom prst="rect">
            <a:avLst/>
          </a:prstGeom>
        </p:spPr>
        <p:txBody>
          <a:bodyPr wrap="none">
            <a:spAutoFit/>
          </a:bodyPr>
          <a:lstStyle/>
          <a:p>
            <a:r>
              <a:rPr lang="en-US" altLang="ko-KR" sz="2800" b="1" dirty="0"/>
              <a:t>Applications of Piezoelectric Ceramics</a:t>
            </a:r>
          </a:p>
        </p:txBody>
      </p:sp>
      <p:sp>
        <p:nvSpPr>
          <p:cNvPr id="7" name="직사각형 6"/>
          <p:cNvSpPr/>
          <p:nvPr/>
        </p:nvSpPr>
        <p:spPr>
          <a:xfrm>
            <a:off x="101599" y="4303249"/>
            <a:ext cx="8499475" cy="2400657"/>
          </a:xfrm>
          <a:prstGeom prst="rect">
            <a:avLst/>
          </a:prstGeom>
        </p:spPr>
        <p:txBody>
          <a:bodyPr wrap="square">
            <a:spAutoFit/>
          </a:bodyPr>
          <a:lstStyle/>
          <a:p>
            <a:pPr marL="733425" marR="7620" indent="-285750" algn="just">
              <a:lnSpc>
                <a:spcPct val="125000"/>
              </a:lnSpc>
              <a:buFont typeface="Arial" panose="020B0604020202020204" pitchFamily="34" charset="0"/>
              <a:buChar char="•"/>
            </a:pPr>
            <a:r>
              <a:rPr lang="en-US" altLang="ko-KR" sz="2000" spc="10" dirty="0">
                <a:cs typeface="Arial"/>
              </a:rPr>
              <a:t>Piezoelectric material can </a:t>
            </a:r>
            <a:r>
              <a:rPr lang="en-US" altLang="ko-KR" sz="2000" spc="5" dirty="0">
                <a:cs typeface="Arial"/>
              </a:rPr>
              <a:t>ignite</a:t>
            </a:r>
            <a:r>
              <a:rPr lang="en-US" altLang="ko-KR" sz="2000" spc="270" dirty="0">
                <a:cs typeface="Arial"/>
              </a:rPr>
              <a:t> </a:t>
            </a:r>
            <a:r>
              <a:rPr lang="en-US" altLang="ko-KR" sz="2000" spc="10" dirty="0">
                <a:cs typeface="Arial"/>
              </a:rPr>
              <a:t>the gases by generating a spark via an </a:t>
            </a:r>
            <a:r>
              <a:rPr lang="en-US" altLang="ko-KR" sz="2000" spc="5" dirty="0">
                <a:cs typeface="Arial"/>
              </a:rPr>
              <a:t>electric </a:t>
            </a:r>
            <a:r>
              <a:rPr lang="en-US" altLang="ko-KR" sz="2000" spc="10" dirty="0">
                <a:cs typeface="Arial"/>
              </a:rPr>
              <a:t>current. </a:t>
            </a:r>
          </a:p>
          <a:p>
            <a:pPr marL="733425" marR="7620" indent="-285750" algn="just">
              <a:lnSpc>
                <a:spcPct val="125000"/>
              </a:lnSpc>
              <a:buFont typeface="Arial" panose="020B0604020202020204" pitchFamily="34" charset="0"/>
              <a:buChar char="•"/>
            </a:pPr>
            <a:r>
              <a:rPr lang="en-US" altLang="ko-KR" sz="2000" spc="10" dirty="0">
                <a:cs typeface="Arial"/>
              </a:rPr>
              <a:t>This  requires two </a:t>
            </a:r>
            <a:r>
              <a:rPr lang="en-US" altLang="ko-KR" sz="2000" spc="10" dirty="0" err="1">
                <a:cs typeface="Arial"/>
              </a:rPr>
              <a:t>piezoelectrics</a:t>
            </a:r>
            <a:r>
              <a:rPr lang="en-US" altLang="ko-KR" sz="2000" spc="10" dirty="0">
                <a:cs typeface="Arial"/>
              </a:rPr>
              <a:t> with opposite polarization states which are brought close to each other so  those polarization vectors are </a:t>
            </a:r>
            <a:r>
              <a:rPr lang="en-US" altLang="ko-KR" sz="2000" spc="5" dirty="0">
                <a:cs typeface="Arial"/>
              </a:rPr>
              <a:t>in </a:t>
            </a:r>
            <a:r>
              <a:rPr lang="en-US" altLang="ko-KR" sz="2000" spc="10" dirty="0">
                <a:cs typeface="Arial"/>
              </a:rPr>
              <a:t>the opposite directions </a:t>
            </a:r>
            <a:r>
              <a:rPr lang="en-US" altLang="ko-KR" sz="2000" spc="5" dirty="0">
                <a:cs typeface="Arial"/>
              </a:rPr>
              <a:t>i.e. </a:t>
            </a:r>
            <a:r>
              <a:rPr lang="en-US" altLang="ko-KR" sz="2000" spc="10" dirty="0">
                <a:cs typeface="Arial"/>
              </a:rPr>
              <a:t>faces containing similar charges are  together. The piezoelectric are placed </a:t>
            </a:r>
            <a:r>
              <a:rPr lang="en-US" altLang="ko-KR" sz="2000" spc="5" dirty="0">
                <a:cs typeface="Arial"/>
              </a:rPr>
              <a:t>in </a:t>
            </a:r>
            <a:r>
              <a:rPr lang="en-US" altLang="ko-KR" sz="2000" spc="10" dirty="0">
                <a:cs typeface="Arial"/>
              </a:rPr>
              <a:t>a </a:t>
            </a:r>
            <a:r>
              <a:rPr lang="en-US" altLang="ko-KR" sz="2000" spc="5" dirty="0">
                <a:cs typeface="Arial"/>
              </a:rPr>
              <a:t>circuit </a:t>
            </a:r>
            <a:r>
              <a:rPr lang="en-US" altLang="ko-KR" sz="2000" spc="10" dirty="0">
                <a:cs typeface="Arial"/>
              </a:rPr>
              <a:t>with a spark  </a:t>
            </a:r>
            <a:r>
              <a:rPr lang="en-US" altLang="ko-KR" sz="2000" spc="235" dirty="0">
                <a:cs typeface="Arial"/>
              </a:rPr>
              <a:t> </a:t>
            </a:r>
            <a:r>
              <a:rPr lang="en-US" altLang="ko-KR" sz="2000" spc="10" dirty="0">
                <a:cs typeface="Arial"/>
              </a:rPr>
              <a:t>gap</a:t>
            </a:r>
            <a:endParaRPr lang="en-US" altLang="ko-KR" sz="2000" spc="5" dirty="0">
              <a:cs typeface="Arial"/>
            </a:endParaRPr>
          </a:p>
        </p:txBody>
      </p:sp>
      <p:sp>
        <p:nvSpPr>
          <p:cNvPr id="9" name="object 32"/>
          <p:cNvSpPr/>
          <p:nvPr/>
        </p:nvSpPr>
        <p:spPr>
          <a:xfrm>
            <a:off x="2597150" y="1443232"/>
            <a:ext cx="3905250" cy="2686050"/>
          </a:xfrm>
          <a:prstGeom prst="rect">
            <a:avLst/>
          </a:prstGeom>
          <a:blipFill>
            <a:blip r:embed="rId3" cstate="print"/>
            <a:stretch>
              <a:fillRect/>
            </a:stretch>
          </a:blipFill>
        </p:spPr>
        <p:txBody>
          <a:bodyPr wrap="square" lIns="0" tIns="0" rIns="0" bIns="0" rtlCol="0"/>
          <a:lstStyle/>
          <a:p>
            <a:endParaRPr/>
          </a:p>
        </p:txBody>
      </p:sp>
      <p:sp>
        <p:nvSpPr>
          <p:cNvPr id="8" name="직사각형 7"/>
          <p:cNvSpPr/>
          <p:nvPr/>
        </p:nvSpPr>
        <p:spPr>
          <a:xfrm>
            <a:off x="-363394" y="775803"/>
            <a:ext cx="2504532" cy="369332"/>
          </a:xfrm>
          <a:prstGeom prst="rect">
            <a:avLst/>
          </a:prstGeom>
        </p:spPr>
        <p:txBody>
          <a:bodyPr wrap="none">
            <a:spAutoFit/>
          </a:bodyPr>
          <a:lstStyle/>
          <a:p>
            <a:pPr marL="828675"/>
            <a:r>
              <a:rPr lang="en-US" altLang="ko-KR" b="1" spc="15" dirty="0">
                <a:solidFill>
                  <a:srgbClr val="990000"/>
                </a:solidFill>
                <a:latin typeface="Arial Black"/>
                <a:cs typeface="Arial Black"/>
              </a:rPr>
              <a:t>Gas Lighter</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148</a:t>
            </a:fld>
            <a:endParaRPr lang="ko-KR" altLang="en-US"/>
          </a:p>
        </p:txBody>
      </p:sp>
    </p:spTree>
    <p:extLst>
      <p:ext uri="{BB962C8B-B14F-4D97-AF65-F5344CB8AC3E}">
        <p14:creationId xmlns:p14="http://schemas.microsoft.com/office/powerpoint/2010/main" val="809653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801012" cy="523220"/>
          </a:xfrm>
          <a:prstGeom prst="rect">
            <a:avLst/>
          </a:prstGeom>
        </p:spPr>
        <p:txBody>
          <a:bodyPr wrap="none">
            <a:spAutoFit/>
          </a:bodyPr>
          <a:lstStyle/>
          <a:p>
            <a:r>
              <a:rPr lang="en-US" altLang="ko-KR" sz="2800" b="1" dirty="0"/>
              <a:t>Applications of Piezoelectric Ceramics</a:t>
            </a:r>
          </a:p>
        </p:txBody>
      </p:sp>
      <p:sp>
        <p:nvSpPr>
          <p:cNvPr id="8" name="직사각형 7"/>
          <p:cNvSpPr/>
          <p:nvPr/>
        </p:nvSpPr>
        <p:spPr>
          <a:xfrm>
            <a:off x="-583362" y="801338"/>
            <a:ext cx="3453253" cy="646331"/>
          </a:xfrm>
          <a:prstGeom prst="rect">
            <a:avLst/>
          </a:prstGeom>
        </p:spPr>
        <p:txBody>
          <a:bodyPr wrap="none">
            <a:spAutoFit/>
          </a:bodyPr>
          <a:lstStyle/>
          <a:p>
            <a:pPr marL="828675"/>
            <a:r>
              <a:rPr lang="en-US" altLang="ko-KR" b="1" spc="15" dirty="0">
                <a:solidFill>
                  <a:srgbClr val="990000"/>
                </a:solidFill>
                <a:latin typeface="Arial Black"/>
                <a:cs typeface="Arial Black"/>
              </a:rPr>
              <a:t>Power</a:t>
            </a:r>
            <a:r>
              <a:rPr lang="en-US" altLang="ko-KR" b="1" spc="-90" dirty="0">
                <a:solidFill>
                  <a:srgbClr val="990000"/>
                </a:solidFill>
                <a:latin typeface="Arial Black"/>
                <a:cs typeface="Arial Black"/>
              </a:rPr>
              <a:t> </a:t>
            </a:r>
            <a:r>
              <a:rPr lang="en-US" altLang="ko-KR" b="1" spc="15" dirty="0">
                <a:solidFill>
                  <a:srgbClr val="990000"/>
                </a:solidFill>
                <a:latin typeface="Arial Black"/>
                <a:cs typeface="Arial Black"/>
              </a:rPr>
              <a:t>Transformer</a:t>
            </a:r>
            <a:endParaRPr lang="en-US" altLang="ko-KR" dirty="0">
              <a:latin typeface="Arial Black"/>
              <a:cs typeface="Arial Black"/>
            </a:endParaRPr>
          </a:p>
          <a:p>
            <a:pPr marL="828675">
              <a:lnSpc>
                <a:spcPct val="100000"/>
              </a:lnSpc>
            </a:pPr>
            <a:endParaRPr lang="en-US" altLang="ko-KR" dirty="0">
              <a:latin typeface="Arial Black"/>
              <a:cs typeface="Arial Black"/>
            </a:endParaRPr>
          </a:p>
        </p:txBody>
      </p:sp>
      <p:sp>
        <p:nvSpPr>
          <p:cNvPr id="2" name="직사각형 1"/>
          <p:cNvSpPr/>
          <p:nvPr/>
        </p:nvSpPr>
        <p:spPr>
          <a:xfrm>
            <a:off x="235955" y="3873650"/>
            <a:ext cx="8699500" cy="2789866"/>
          </a:xfrm>
          <a:prstGeom prst="rect">
            <a:avLst/>
          </a:prstGeom>
        </p:spPr>
        <p:txBody>
          <a:bodyPr wrap="square">
            <a:spAutoFit/>
          </a:bodyPr>
          <a:lstStyle/>
          <a:p>
            <a:pPr marL="298450" marR="5080" indent="-285750" algn="just">
              <a:lnSpc>
                <a:spcPct val="125000"/>
              </a:lnSpc>
              <a:spcBef>
                <a:spcPts val="1200"/>
              </a:spcBef>
              <a:buFont typeface="Arial" panose="020B0604020202020204" pitchFamily="34" charset="0"/>
              <a:buChar char="•"/>
            </a:pPr>
            <a:r>
              <a:rPr lang="en-US" altLang="ko-KR" spc="15" dirty="0">
                <a:latin typeface="Arial"/>
                <a:cs typeface="Arial"/>
              </a:rPr>
              <a:t>An </a:t>
            </a:r>
            <a:r>
              <a:rPr lang="en-US" altLang="ko-KR" spc="10" dirty="0">
                <a:latin typeface="Arial"/>
                <a:cs typeface="Arial"/>
              </a:rPr>
              <a:t>input smaller voltage across the thickness of a piezoceramic creates an alternating stress </a:t>
            </a:r>
            <a:r>
              <a:rPr lang="en-US" altLang="ko-KR" spc="5" dirty="0">
                <a:latin typeface="Arial"/>
                <a:cs typeface="Arial"/>
              </a:rPr>
              <a:t>in </a:t>
            </a:r>
            <a:r>
              <a:rPr lang="en-US" altLang="ko-KR" spc="10" dirty="0">
                <a:latin typeface="Arial"/>
                <a:cs typeface="Arial"/>
              </a:rPr>
              <a:t>the  bar by the inverse piezoelectric </a:t>
            </a:r>
            <a:r>
              <a:rPr lang="en-US" altLang="ko-KR" spc="5" dirty="0">
                <a:latin typeface="Arial"/>
                <a:cs typeface="Arial"/>
              </a:rPr>
              <a:t>effect</a:t>
            </a:r>
          </a:p>
          <a:p>
            <a:pPr marL="298450" marR="5080" indent="-285750" algn="just">
              <a:lnSpc>
                <a:spcPct val="125000"/>
              </a:lnSpc>
              <a:spcBef>
                <a:spcPts val="1200"/>
              </a:spcBef>
              <a:buFont typeface="Arial" panose="020B0604020202020204" pitchFamily="34" charset="0"/>
              <a:buChar char="•"/>
            </a:pPr>
            <a:r>
              <a:rPr lang="en-US" altLang="ko-KR" spc="10" dirty="0">
                <a:latin typeface="Arial"/>
                <a:cs typeface="Arial"/>
              </a:rPr>
              <a:t>This causes the bar to vibrate with vibration frequency chosen to be the resonant frequency of the block, </a:t>
            </a:r>
            <a:r>
              <a:rPr lang="en-US" altLang="ko-KR" spc="5" dirty="0">
                <a:latin typeface="Arial"/>
                <a:cs typeface="Arial"/>
              </a:rPr>
              <a:t>typically in </a:t>
            </a:r>
            <a:r>
              <a:rPr lang="en-US" altLang="ko-KR" spc="10" dirty="0">
                <a:latin typeface="Arial"/>
                <a:cs typeface="Arial"/>
              </a:rPr>
              <a:t>the 100 kHz to 1 </a:t>
            </a:r>
            <a:r>
              <a:rPr lang="en-US" altLang="ko-KR" spc="15" dirty="0">
                <a:latin typeface="Arial"/>
                <a:cs typeface="Arial"/>
              </a:rPr>
              <a:t>MHz </a:t>
            </a:r>
            <a:r>
              <a:rPr lang="en-US" altLang="ko-KR" spc="10" dirty="0">
                <a:latin typeface="Arial"/>
                <a:cs typeface="Arial"/>
              </a:rPr>
              <a:t>range</a:t>
            </a:r>
          </a:p>
          <a:p>
            <a:pPr marL="298450" marR="5080" indent="-285750" algn="just">
              <a:lnSpc>
                <a:spcPct val="125000"/>
              </a:lnSpc>
              <a:spcBef>
                <a:spcPts val="1200"/>
              </a:spcBef>
              <a:buFont typeface="Arial" panose="020B0604020202020204" pitchFamily="34" charset="0"/>
              <a:buChar char="•"/>
            </a:pPr>
            <a:r>
              <a:rPr lang="en-US" altLang="ko-KR" spc="10" dirty="0">
                <a:solidFill>
                  <a:srgbClr val="C00000"/>
                </a:solidFill>
                <a:latin typeface="Arial"/>
                <a:cs typeface="Arial"/>
              </a:rPr>
              <a:t>This generates a higher output voltage</a:t>
            </a:r>
            <a:r>
              <a:rPr lang="en-US" altLang="ko-KR" spc="10" dirty="0">
                <a:latin typeface="Arial"/>
                <a:cs typeface="Arial"/>
              </a:rPr>
              <a:t> </a:t>
            </a:r>
            <a:r>
              <a:rPr lang="en-US" altLang="ko-KR" spc="5" dirty="0">
                <a:latin typeface="Arial"/>
                <a:cs typeface="Arial"/>
              </a:rPr>
              <a:t>in </a:t>
            </a:r>
            <a:r>
              <a:rPr lang="en-US" altLang="ko-KR" spc="10" dirty="0">
                <a:latin typeface="Arial"/>
                <a:cs typeface="Arial"/>
              </a:rPr>
              <a:t>the other section of the bar by the direct piezoelectric </a:t>
            </a:r>
            <a:r>
              <a:rPr lang="en-US" altLang="ko-KR" spc="5" dirty="0">
                <a:latin typeface="Arial"/>
                <a:cs typeface="Arial"/>
              </a:rPr>
              <a:t>effect. </a:t>
            </a:r>
            <a:r>
              <a:rPr lang="en-US" altLang="ko-KR" spc="15" dirty="0">
                <a:latin typeface="Arial"/>
                <a:cs typeface="Arial"/>
              </a:rPr>
              <a:t>One </a:t>
            </a:r>
            <a:r>
              <a:rPr lang="en-US" altLang="ko-KR" spc="10" dirty="0">
                <a:latin typeface="Arial"/>
                <a:cs typeface="Arial"/>
              </a:rPr>
              <a:t>can achieve the </a:t>
            </a:r>
            <a:r>
              <a:rPr lang="en-US" altLang="ko-KR" spc="20" dirty="0">
                <a:latin typeface="Arial"/>
                <a:cs typeface="Arial"/>
              </a:rPr>
              <a:t>step-up </a:t>
            </a:r>
            <a:r>
              <a:rPr lang="en-US" altLang="ko-KR" spc="10" dirty="0">
                <a:latin typeface="Arial"/>
                <a:cs typeface="Arial"/>
              </a:rPr>
              <a:t>ratios of more than 1000:1 using </a:t>
            </a:r>
            <a:r>
              <a:rPr lang="en-US" altLang="ko-KR" spc="5" dirty="0">
                <a:latin typeface="Arial"/>
                <a:cs typeface="Arial"/>
              </a:rPr>
              <a:t>this </a:t>
            </a:r>
            <a:r>
              <a:rPr lang="en-US" altLang="ko-KR" spc="110" dirty="0">
                <a:latin typeface="Arial"/>
                <a:cs typeface="Arial"/>
              </a:rPr>
              <a:t> </a:t>
            </a:r>
            <a:r>
              <a:rPr lang="en-US" altLang="ko-KR" spc="10" dirty="0">
                <a:latin typeface="Arial"/>
                <a:cs typeface="Arial"/>
              </a:rPr>
              <a:t>technique</a:t>
            </a:r>
            <a:endParaRPr lang="en-US" altLang="ko-KR" dirty="0">
              <a:latin typeface="Arial"/>
              <a:cs typeface="Arial"/>
            </a:endParaRPr>
          </a:p>
        </p:txBody>
      </p:sp>
      <p:grpSp>
        <p:nvGrpSpPr>
          <p:cNvPr id="12" name="그룹 11"/>
          <p:cNvGrpSpPr/>
          <p:nvPr/>
        </p:nvGrpSpPr>
        <p:grpSpPr>
          <a:xfrm>
            <a:off x="991296" y="1456486"/>
            <a:ext cx="7188818" cy="2260732"/>
            <a:chOff x="1537198" y="1333368"/>
            <a:chExt cx="5591341" cy="1758359"/>
          </a:xfrm>
        </p:grpSpPr>
        <p:sp>
          <p:nvSpPr>
            <p:cNvPr id="10" name="object 9"/>
            <p:cNvSpPr/>
            <p:nvPr/>
          </p:nvSpPr>
          <p:spPr>
            <a:xfrm>
              <a:off x="1537507" y="1333368"/>
              <a:ext cx="5591032" cy="1758359"/>
            </a:xfrm>
            <a:prstGeom prst="rect">
              <a:avLst/>
            </a:prstGeom>
            <a:blipFill>
              <a:blip r:embed="rId3" cstate="print"/>
              <a:stretch>
                <a:fillRect/>
              </a:stretch>
            </a:blipFill>
          </p:spPr>
          <p:txBody>
            <a:bodyPr wrap="square" lIns="0" tIns="0" rIns="0" bIns="0" rtlCol="0"/>
            <a:lstStyle/>
            <a:p>
              <a:endParaRPr/>
            </a:p>
          </p:txBody>
        </p:sp>
        <p:sp>
          <p:nvSpPr>
            <p:cNvPr id="3" name="직사각형 2"/>
            <p:cNvSpPr/>
            <p:nvPr/>
          </p:nvSpPr>
          <p:spPr>
            <a:xfrm>
              <a:off x="1537198" y="1447669"/>
              <a:ext cx="2159117" cy="307777"/>
            </a:xfrm>
            <a:prstGeom prst="rect">
              <a:avLst/>
            </a:prstGeom>
          </p:spPr>
          <p:txBody>
            <a:bodyPr wrap="none">
              <a:spAutoFit/>
            </a:bodyPr>
            <a:lstStyle/>
            <a:p>
              <a:r>
                <a:rPr lang="en-US" altLang="ko-KR" sz="1400" spc="10" dirty="0">
                  <a:cs typeface="Arial"/>
                </a:rPr>
                <a:t>inverse piezoelectric </a:t>
              </a:r>
              <a:r>
                <a:rPr lang="en-US" altLang="ko-KR" sz="1400" spc="5" dirty="0">
                  <a:cs typeface="Arial"/>
                </a:rPr>
                <a:t>effect</a:t>
              </a:r>
              <a:endParaRPr lang="ko-KR" altLang="en-US" sz="1400" dirty="0"/>
            </a:p>
          </p:txBody>
        </p:sp>
        <p:sp>
          <p:nvSpPr>
            <p:cNvPr id="11" name="직사각형 10"/>
            <p:cNvSpPr/>
            <p:nvPr/>
          </p:nvSpPr>
          <p:spPr>
            <a:xfrm>
              <a:off x="4333023" y="2718255"/>
              <a:ext cx="2057423" cy="307777"/>
            </a:xfrm>
            <a:prstGeom prst="rect">
              <a:avLst/>
            </a:prstGeom>
          </p:spPr>
          <p:txBody>
            <a:bodyPr wrap="none">
              <a:spAutoFit/>
            </a:bodyPr>
            <a:lstStyle/>
            <a:p>
              <a:r>
                <a:rPr lang="en-US" altLang="ko-KR" sz="1400" spc="10" dirty="0">
                  <a:cs typeface="Arial"/>
                </a:rPr>
                <a:t>direct piezoelectric </a:t>
              </a:r>
              <a:r>
                <a:rPr lang="en-US" altLang="ko-KR" sz="1400" spc="5" dirty="0">
                  <a:cs typeface="Arial"/>
                </a:rPr>
                <a:t>effect</a:t>
              </a:r>
              <a:endParaRPr lang="ko-KR" altLang="en-US" sz="1400" dirty="0"/>
            </a:p>
          </p:txBody>
        </p:sp>
      </p:gr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149</a:t>
            </a:fld>
            <a:endParaRPr lang="ko-KR" altLang="en-US"/>
          </a:p>
        </p:txBody>
      </p:sp>
    </p:spTree>
    <p:extLst>
      <p:ext uri="{BB962C8B-B14F-4D97-AF65-F5344CB8AC3E}">
        <p14:creationId xmlns:p14="http://schemas.microsoft.com/office/powerpoint/2010/main" val="1493819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3986989" cy="461665"/>
          </a:xfrm>
          <a:prstGeom prst="rect">
            <a:avLst/>
          </a:prstGeom>
        </p:spPr>
        <p:txBody>
          <a:bodyPr wrap="none">
            <a:spAutoFit/>
          </a:bodyPr>
          <a:lstStyle/>
          <a:p>
            <a:r>
              <a:rPr lang="ko-KR" altLang="en-US" sz="2400" b="1" dirty="0">
                <a:latin typeface="+mn-ea"/>
              </a:rPr>
              <a:t>도자기에서 우주왕복선까지</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5" name="그림 4"/>
          <p:cNvPicPr>
            <a:picLocks noChangeAspect="1"/>
          </p:cNvPicPr>
          <p:nvPr/>
        </p:nvPicPr>
        <p:blipFill rotWithShape="1">
          <a:blip r:embed="rId3"/>
          <a:srcRect l="5417" t="8491" r="59583" b="46881"/>
          <a:stretch/>
        </p:blipFill>
        <p:spPr>
          <a:xfrm>
            <a:off x="333751" y="969444"/>
            <a:ext cx="4370439" cy="3225800"/>
          </a:xfrm>
          <a:prstGeom prst="rect">
            <a:avLst/>
          </a:prstGeom>
        </p:spPr>
      </p:pic>
      <p:pic>
        <p:nvPicPr>
          <p:cNvPr id="8" name="그림 7"/>
          <p:cNvPicPr>
            <a:picLocks noChangeAspect="1"/>
          </p:cNvPicPr>
          <p:nvPr/>
        </p:nvPicPr>
        <p:blipFill rotWithShape="1">
          <a:blip r:embed="rId3"/>
          <a:srcRect l="59306" t="8518" r="5139" b="46881"/>
          <a:stretch/>
        </p:blipFill>
        <p:spPr>
          <a:xfrm>
            <a:off x="4704190" y="971352"/>
            <a:ext cx="4439810" cy="3223892"/>
          </a:xfrm>
          <a:prstGeom prst="rect">
            <a:avLst/>
          </a:prstGeom>
        </p:spPr>
      </p:pic>
      <p:sp>
        <p:nvSpPr>
          <p:cNvPr id="9" name="TextBox 8"/>
          <p:cNvSpPr txBox="1"/>
          <p:nvPr/>
        </p:nvSpPr>
        <p:spPr>
          <a:xfrm>
            <a:off x="412246" y="4376057"/>
            <a:ext cx="6253635" cy="1293624"/>
          </a:xfrm>
          <a:prstGeom prst="rect">
            <a:avLst/>
          </a:prstGeom>
          <a:noFill/>
        </p:spPr>
        <p:txBody>
          <a:bodyPr wrap="none" rtlCol="0">
            <a:spAutoFit/>
          </a:bodyPr>
          <a:lstStyle/>
          <a:p>
            <a:pPr>
              <a:lnSpc>
                <a:spcPct val="150000"/>
              </a:lnSpc>
            </a:pPr>
            <a:r>
              <a:rPr lang="en-US" altLang="ko-KR" dirty="0"/>
              <a:t> - </a:t>
            </a:r>
            <a:r>
              <a:rPr lang="ko-KR" altLang="en-US" dirty="0"/>
              <a:t>생활용품</a:t>
            </a:r>
            <a:r>
              <a:rPr lang="en-US" altLang="ko-KR" dirty="0"/>
              <a:t>: </a:t>
            </a:r>
            <a:r>
              <a:rPr lang="ko-KR" altLang="en-US" dirty="0"/>
              <a:t>머그잔</a:t>
            </a:r>
            <a:r>
              <a:rPr lang="en-US" altLang="ko-KR" dirty="0"/>
              <a:t>, </a:t>
            </a:r>
            <a:r>
              <a:rPr lang="ko-KR" altLang="en-US" dirty="0"/>
              <a:t>시멘트</a:t>
            </a:r>
            <a:r>
              <a:rPr lang="en-US" altLang="ko-KR" dirty="0"/>
              <a:t>, </a:t>
            </a:r>
            <a:r>
              <a:rPr lang="ko-KR" altLang="en-US" dirty="0"/>
              <a:t>세면대</a:t>
            </a:r>
            <a:r>
              <a:rPr lang="en-US" altLang="ko-KR" dirty="0"/>
              <a:t>, LED</a:t>
            </a:r>
            <a:r>
              <a:rPr lang="ko-KR" altLang="en-US" dirty="0"/>
              <a:t>전구</a:t>
            </a:r>
            <a:r>
              <a:rPr lang="en-US" altLang="ko-KR" dirty="0"/>
              <a:t>, </a:t>
            </a:r>
            <a:r>
              <a:rPr lang="ko-KR" altLang="en-US" dirty="0"/>
              <a:t>인공치아</a:t>
            </a:r>
            <a:endParaRPr lang="en-US" altLang="ko-KR" dirty="0"/>
          </a:p>
          <a:p>
            <a:pPr>
              <a:lnSpc>
                <a:spcPct val="150000"/>
              </a:lnSpc>
            </a:pPr>
            <a:r>
              <a:rPr lang="en-US" altLang="ko-KR" dirty="0"/>
              <a:t> - </a:t>
            </a:r>
            <a:r>
              <a:rPr lang="ko-KR" altLang="en-US" dirty="0"/>
              <a:t>첨단제품</a:t>
            </a:r>
            <a:r>
              <a:rPr lang="en-US" altLang="ko-KR" dirty="0"/>
              <a:t>: </a:t>
            </a:r>
            <a:r>
              <a:rPr lang="ko-KR" altLang="en-US" dirty="0"/>
              <a:t>스마트폰 </a:t>
            </a:r>
            <a:r>
              <a:rPr lang="en-US" altLang="ko-KR" dirty="0"/>
              <a:t>(600</a:t>
            </a:r>
            <a:r>
              <a:rPr lang="ko-KR" altLang="en-US" dirty="0"/>
              <a:t>개 이상</a:t>
            </a:r>
            <a:r>
              <a:rPr lang="en-US" altLang="ko-KR" dirty="0"/>
              <a:t>), </a:t>
            </a:r>
            <a:r>
              <a:rPr lang="ko-KR" altLang="en-US" dirty="0"/>
              <a:t>광섬유</a:t>
            </a:r>
            <a:r>
              <a:rPr lang="en-US" altLang="ko-KR" dirty="0"/>
              <a:t>, </a:t>
            </a:r>
            <a:r>
              <a:rPr lang="ko-KR" altLang="en-US" dirty="0"/>
              <a:t>방탄복</a:t>
            </a:r>
            <a:r>
              <a:rPr lang="en-US" altLang="ko-KR" dirty="0"/>
              <a:t>, </a:t>
            </a:r>
            <a:r>
              <a:rPr lang="ko-KR" altLang="en-US" dirty="0"/>
              <a:t>인공장기</a:t>
            </a:r>
            <a:endParaRPr lang="en-US" altLang="ko-KR" dirty="0"/>
          </a:p>
          <a:p>
            <a:pPr>
              <a:lnSpc>
                <a:spcPct val="150000"/>
              </a:lnSpc>
            </a:pPr>
            <a:r>
              <a:rPr lang="en-US" altLang="ko-KR" dirty="0"/>
              <a:t> - </a:t>
            </a:r>
            <a:r>
              <a:rPr lang="ko-KR" altLang="en-US" dirty="0"/>
              <a:t>우주왕복선</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15</a:t>
            </a:fld>
            <a:endParaRPr lang="ko-KR" altLang="en-US"/>
          </a:p>
        </p:txBody>
      </p:sp>
    </p:spTree>
    <p:extLst>
      <p:ext uri="{BB962C8B-B14F-4D97-AF65-F5344CB8AC3E}">
        <p14:creationId xmlns:p14="http://schemas.microsoft.com/office/powerpoint/2010/main" val="2585344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801012" cy="523220"/>
          </a:xfrm>
          <a:prstGeom prst="rect">
            <a:avLst/>
          </a:prstGeom>
        </p:spPr>
        <p:txBody>
          <a:bodyPr wrap="none">
            <a:spAutoFit/>
          </a:bodyPr>
          <a:lstStyle/>
          <a:p>
            <a:r>
              <a:rPr lang="en-US" altLang="ko-KR" sz="2800" b="1" dirty="0"/>
              <a:t>Applications of Piezoelectric Ceramics</a:t>
            </a:r>
          </a:p>
        </p:txBody>
      </p:sp>
      <p:sp>
        <p:nvSpPr>
          <p:cNvPr id="8" name="직사각형 7"/>
          <p:cNvSpPr/>
          <p:nvPr/>
        </p:nvSpPr>
        <p:spPr>
          <a:xfrm>
            <a:off x="-583362" y="801338"/>
            <a:ext cx="3809697" cy="646331"/>
          </a:xfrm>
          <a:prstGeom prst="rect">
            <a:avLst/>
          </a:prstGeom>
        </p:spPr>
        <p:txBody>
          <a:bodyPr wrap="none">
            <a:spAutoFit/>
          </a:bodyPr>
          <a:lstStyle/>
          <a:p>
            <a:pPr marL="828675"/>
            <a:r>
              <a:rPr lang="en-US" altLang="ko-KR" b="1" spc="15" dirty="0">
                <a:solidFill>
                  <a:srgbClr val="990000"/>
                </a:solidFill>
                <a:latin typeface="Arial Black"/>
                <a:cs typeface="Arial Black"/>
              </a:rPr>
              <a:t>Piezoelectric Sensors</a:t>
            </a:r>
            <a:endParaRPr lang="en-US" altLang="ko-KR" dirty="0">
              <a:latin typeface="Arial Black"/>
              <a:cs typeface="Arial Black"/>
            </a:endParaRPr>
          </a:p>
          <a:p>
            <a:pPr marL="828675">
              <a:lnSpc>
                <a:spcPct val="100000"/>
              </a:lnSpc>
            </a:pPr>
            <a:endParaRPr lang="en-US" altLang="ko-KR" dirty="0">
              <a:latin typeface="Arial Black"/>
              <a:cs typeface="Arial Black"/>
            </a:endParaRPr>
          </a:p>
        </p:txBody>
      </p:sp>
      <p:pic>
        <p:nvPicPr>
          <p:cNvPr id="7" name="그림 6"/>
          <p:cNvPicPr>
            <a:picLocks noChangeAspect="1"/>
          </p:cNvPicPr>
          <p:nvPr/>
        </p:nvPicPr>
        <p:blipFill rotWithShape="1">
          <a:blip r:embed="rId3">
            <a:extLst>
              <a:ext uri="{28A0092B-C50C-407E-A947-70E740481C1C}">
                <a14:useLocalDpi xmlns:a14="http://schemas.microsoft.com/office/drawing/2010/main" val="0"/>
              </a:ext>
            </a:extLst>
          </a:blip>
          <a:srcRect t="22968"/>
          <a:stretch/>
        </p:blipFill>
        <p:spPr>
          <a:xfrm>
            <a:off x="374959" y="1576022"/>
            <a:ext cx="7916127" cy="4578279"/>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150</a:t>
            </a:fld>
            <a:endParaRPr lang="ko-KR" altLang="en-US"/>
          </a:p>
        </p:txBody>
      </p:sp>
    </p:spTree>
    <p:extLst>
      <p:ext uri="{BB962C8B-B14F-4D97-AF65-F5344CB8AC3E}">
        <p14:creationId xmlns:p14="http://schemas.microsoft.com/office/powerpoint/2010/main" val="221504014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801012" cy="523220"/>
          </a:xfrm>
          <a:prstGeom prst="rect">
            <a:avLst/>
          </a:prstGeom>
        </p:spPr>
        <p:txBody>
          <a:bodyPr wrap="none">
            <a:spAutoFit/>
          </a:bodyPr>
          <a:lstStyle/>
          <a:p>
            <a:r>
              <a:rPr lang="en-US" altLang="ko-KR" sz="2800" b="1" dirty="0"/>
              <a:t>Applications of Piezoelectric Ceramics</a:t>
            </a:r>
          </a:p>
        </p:txBody>
      </p:sp>
      <p:sp>
        <p:nvSpPr>
          <p:cNvPr id="8" name="직사각형 7"/>
          <p:cNvSpPr/>
          <p:nvPr/>
        </p:nvSpPr>
        <p:spPr>
          <a:xfrm>
            <a:off x="-583362" y="801338"/>
            <a:ext cx="3262303" cy="369332"/>
          </a:xfrm>
          <a:prstGeom prst="rect">
            <a:avLst/>
          </a:prstGeom>
        </p:spPr>
        <p:txBody>
          <a:bodyPr wrap="none">
            <a:spAutoFit/>
          </a:bodyPr>
          <a:lstStyle/>
          <a:p>
            <a:pPr marL="828675"/>
            <a:r>
              <a:rPr lang="en-US" altLang="ko-KR" b="1" spc="15" dirty="0">
                <a:solidFill>
                  <a:srgbClr val="990000"/>
                </a:solidFill>
                <a:latin typeface="Arial Black"/>
                <a:cs typeface="Arial Black"/>
              </a:rPr>
              <a:t>Energy Harvester</a:t>
            </a:r>
            <a:endParaRPr lang="en-US" altLang="ko-KR" dirty="0">
              <a:latin typeface="Arial Black"/>
              <a:cs typeface="Arial Black"/>
            </a:endParaRPr>
          </a:p>
        </p:txBody>
      </p:sp>
      <p:pic>
        <p:nvPicPr>
          <p:cNvPr id="2" name="그림 1"/>
          <p:cNvPicPr>
            <a:picLocks noChangeAspect="1"/>
          </p:cNvPicPr>
          <p:nvPr/>
        </p:nvPicPr>
        <p:blipFill rotWithShape="1">
          <a:blip r:embed="rId3" cstate="print">
            <a:extLst>
              <a:ext uri="{28A0092B-C50C-407E-A947-70E740481C1C}">
                <a14:useLocalDpi xmlns:a14="http://schemas.microsoft.com/office/drawing/2010/main" val="0"/>
              </a:ext>
            </a:extLst>
          </a:blip>
          <a:srcRect l="4421" t="15737" r="5939"/>
          <a:stretch/>
        </p:blipFill>
        <p:spPr>
          <a:xfrm>
            <a:off x="210107" y="1787404"/>
            <a:ext cx="2780743" cy="2805233"/>
          </a:xfrm>
          <a:prstGeom prst="rect">
            <a:avLst/>
          </a:prstGeom>
        </p:spPr>
      </p:pic>
      <p:pic>
        <p:nvPicPr>
          <p:cNvPr id="11" name="그림 10"/>
          <p:cNvPicPr>
            <a:picLocks noChangeAspect="1"/>
          </p:cNvPicPr>
          <p:nvPr/>
        </p:nvPicPr>
        <p:blipFill rotWithShape="1">
          <a:blip r:embed="rId4"/>
          <a:srcRect l="146" t="10371" r="90081" b="46631"/>
          <a:stretch/>
        </p:blipFill>
        <p:spPr>
          <a:xfrm>
            <a:off x="3008972" y="1787405"/>
            <a:ext cx="2267102" cy="2805233"/>
          </a:xfrm>
          <a:prstGeom prst="rect">
            <a:avLst/>
          </a:prstGeom>
        </p:spPr>
      </p:pic>
      <p:pic>
        <p:nvPicPr>
          <p:cNvPr id="12" name="그림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399" y="1787404"/>
            <a:ext cx="3740310" cy="2805233"/>
          </a:xfrm>
          <a:prstGeom prst="rect">
            <a:avLst/>
          </a:prstGeom>
        </p:spPr>
      </p:pic>
      <p:sp>
        <p:nvSpPr>
          <p:cNvPr id="14" name="직사각형 13"/>
          <p:cNvSpPr/>
          <p:nvPr/>
        </p:nvSpPr>
        <p:spPr>
          <a:xfrm>
            <a:off x="257733" y="4952116"/>
            <a:ext cx="8029018" cy="1200329"/>
          </a:xfrm>
          <a:prstGeom prst="rect">
            <a:avLst/>
          </a:prstGeom>
        </p:spPr>
        <p:txBody>
          <a:bodyPr wrap="square">
            <a:spAutoFit/>
          </a:bodyPr>
          <a:lstStyle/>
          <a:p>
            <a:pPr marL="342900" indent="-342900">
              <a:buFont typeface="Arial" panose="020B0604020202020204" pitchFamily="34" charset="0"/>
              <a:buChar char="•"/>
            </a:pPr>
            <a:r>
              <a:rPr lang="en-US" altLang="ko-KR" sz="2400" dirty="0"/>
              <a:t>piezoelectric harvesters from pushing bar</a:t>
            </a:r>
          </a:p>
          <a:p>
            <a:pPr marL="342900" indent="-342900">
              <a:buFont typeface="Arial" panose="020B0604020202020204" pitchFamily="34" charset="0"/>
              <a:buChar char="•"/>
            </a:pPr>
            <a:r>
              <a:rPr lang="en-US" altLang="ko-KR" sz="2400" dirty="0"/>
              <a:t>Piezoelectric energy harvesting from vibrating heart </a:t>
            </a:r>
          </a:p>
          <a:p>
            <a:pPr marL="342900" indent="-342900">
              <a:buFont typeface="Arial" panose="020B0604020202020204" pitchFamily="34" charset="0"/>
              <a:buChar char="•"/>
            </a:pPr>
            <a:r>
              <a:rPr lang="en-US" altLang="ko-KR" sz="2400" dirty="0"/>
              <a:t>Flapping leaf generator for wind energy harvesting</a:t>
            </a:r>
            <a:endParaRPr lang="ko-KR" altLang="en-US" sz="2400"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151</a:t>
            </a:fld>
            <a:endParaRPr lang="ko-KR" altLang="en-US"/>
          </a:p>
        </p:txBody>
      </p:sp>
    </p:spTree>
    <p:extLst>
      <p:ext uri="{BB962C8B-B14F-4D97-AF65-F5344CB8AC3E}">
        <p14:creationId xmlns:p14="http://schemas.microsoft.com/office/powerpoint/2010/main" val="1842205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801012" cy="523220"/>
          </a:xfrm>
          <a:prstGeom prst="rect">
            <a:avLst/>
          </a:prstGeom>
        </p:spPr>
        <p:txBody>
          <a:bodyPr wrap="none">
            <a:spAutoFit/>
          </a:bodyPr>
          <a:lstStyle/>
          <a:p>
            <a:r>
              <a:rPr lang="en-US" altLang="ko-KR" sz="2800" b="1" dirty="0"/>
              <a:t>Applications of Piezoelectric Ceramics</a:t>
            </a:r>
          </a:p>
        </p:txBody>
      </p:sp>
      <p:sp>
        <p:nvSpPr>
          <p:cNvPr id="9" name="직사각형 8"/>
          <p:cNvSpPr/>
          <p:nvPr/>
        </p:nvSpPr>
        <p:spPr>
          <a:xfrm>
            <a:off x="-583362" y="801338"/>
            <a:ext cx="2482603" cy="369332"/>
          </a:xfrm>
          <a:prstGeom prst="rect">
            <a:avLst/>
          </a:prstGeom>
        </p:spPr>
        <p:txBody>
          <a:bodyPr wrap="none">
            <a:spAutoFit/>
          </a:bodyPr>
          <a:lstStyle/>
          <a:p>
            <a:pPr marL="828675"/>
            <a:r>
              <a:rPr lang="en-US" altLang="ko-KR" b="1" spc="15" dirty="0">
                <a:solidFill>
                  <a:srgbClr val="990000"/>
                </a:solidFill>
                <a:latin typeface="Arial Black"/>
                <a:cs typeface="Arial Black"/>
              </a:rPr>
              <a:t>Electronics</a:t>
            </a:r>
            <a:endParaRPr lang="en-US" altLang="ko-KR" dirty="0">
              <a:latin typeface="Arial Black"/>
              <a:cs typeface="Arial Black"/>
            </a:endParaRPr>
          </a:p>
        </p:txBody>
      </p:sp>
      <p:pic>
        <p:nvPicPr>
          <p:cNvPr id="10" name="그림 9"/>
          <p:cNvPicPr>
            <a:picLocks noChangeAspect="1"/>
          </p:cNvPicPr>
          <p:nvPr/>
        </p:nvPicPr>
        <p:blipFill>
          <a:blip r:embed="rId2"/>
          <a:stretch>
            <a:fillRect/>
          </a:stretch>
        </p:blipFill>
        <p:spPr>
          <a:xfrm>
            <a:off x="1645247" y="1208739"/>
            <a:ext cx="6067692" cy="4447864"/>
          </a:xfrm>
          <a:prstGeom prst="rect">
            <a:avLst/>
          </a:prstGeom>
        </p:spPr>
      </p:pic>
      <p:sp>
        <p:nvSpPr>
          <p:cNvPr id="11" name="직사각형 10"/>
          <p:cNvSpPr/>
          <p:nvPr/>
        </p:nvSpPr>
        <p:spPr>
          <a:xfrm>
            <a:off x="5786903" y="870185"/>
            <a:ext cx="3300904" cy="338554"/>
          </a:xfrm>
          <a:prstGeom prst="rect">
            <a:avLst/>
          </a:prstGeom>
        </p:spPr>
        <p:txBody>
          <a:bodyPr wrap="none">
            <a:spAutoFit/>
          </a:bodyPr>
          <a:lstStyle/>
          <a:p>
            <a:r>
              <a:rPr lang="en-US" altLang="ko-KR" sz="1600" dirty="0">
                <a:latin typeface="AdvTT804566b9"/>
              </a:rPr>
              <a:t>SCIENCE </a:t>
            </a:r>
            <a:r>
              <a:rPr lang="en-US" altLang="ko-KR" sz="1600" dirty="0">
                <a:latin typeface="AdvTT591f3fe0"/>
              </a:rPr>
              <a:t>VOL 340 24 MAY 2013</a:t>
            </a:r>
            <a:endParaRPr lang="ko-KR" altLang="en-US" sz="1600" dirty="0"/>
          </a:p>
        </p:txBody>
      </p:sp>
      <p:sp>
        <p:nvSpPr>
          <p:cNvPr id="12" name="직사각형 11"/>
          <p:cNvSpPr/>
          <p:nvPr/>
        </p:nvSpPr>
        <p:spPr>
          <a:xfrm>
            <a:off x="270379" y="5749776"/>
            <a:ext cx="8817428" cy="1015663"/>
          </a:xfrm>
          <a:prstGeom prst="rect">
            <a:avLst/>
          </a:prstGeom>
        </p:spPr>
        <p:txBody>
          <a:bodyPr wrap="square">
            <a:spAutoFit/>
          </a:bodyPr>
          <a:lstStyle/>
          <a:p>
            <a:pPr marL="342900" indent="-342900">
              <a:buFont typeface="Arial" panose="020B0604020202020204" pitchFamily="34" charset="0"/>
              <a:buChar char="•"/>
            </a:pPr>
            <a:r>
              <a:rPr lang="en-US" altLang="ko-KR" sz="2000" dirty="0"/>
              <a:t>three-dimensional (3D) circuitry integration of </a:t>
            </a:r>
            <a:r>
              <a:rPr lang="en-US" altLang="ko-KR" sz="2000" dirty="0" err="1"/>
              <a:t>piezotronic</a:t>
            </a:r>
            <a:r>
              <a:rPr lang="en-US" altLang="ko-KR" sz="2000" dirty="0"/>
              <a:t> transistors based on vertical zinc oxide nanowires</a:t>
            </a:r>
          </a:p>
          <a:p>
            <a:pPr marL="342900" indent="-342900">
              <a:buFont typeface="Arial" panose="020B0604020202020204" pitchFamily="34" charset="0"/>
              <a:buChar char="•"/>
            </a:pPr>
            <a:r>
              <a:rPr lang="en-US" altLang="ko-KR" sz="2000" dirty="0"/>
              <a:t>Independently addressable two-terminal transistor arrays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152</a:t>
            </a:fld>
            <a:endParaRPr lang="ko-KR" altLang="en-US"/>
          </a:p>
        </p:txBody>
      </p:sp>
    </p:spTree>
    <p:extLst>
      <p:ext uri="{BB962C8B-B14F-4D97-AF65-F5344CB8AC3E}">
        <p14:creationId xmlns:p14="http://schemas.microsoft.com/office/powerpoint/2010/main" val="239007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382657" cy="523220"/>
          </a:xfrm>
          <a:prstGeom prst="rect">
            <a:avLst/>
          </a:prstGeom>
        </p:spPr>
        <p:txBody>
          <a:bodyPr wrap="none">
            <a:spAutoFit/>
          </a:bodyPr>
          <a:lstStyle/>
          <a:p>
            <a:r>
              <a:rPr lang="en-US" altLang="ko-KR" sz="2800" b="1" dirty="0"/>
              <a:t>Pyroelectric Ceramics</a:t>
            </a:r>
          </a:p>
        </p:txBody>
      </p:sp>
      <p:sp>
        <p:nvSpPr>
          <p:cNvPr id="2" name="직사각형 1"/>
          <p:cNvSpPr/>
          <p:nvPr/>
        </p:nvSpPr>
        <p:spPr>
          <a:xfrm>
            <a:off x="156857" y="804185"/>
            <a:ext cx="8514394" cy="1708160"/>
          </a:xfrm>
          <a:prstGeom prst="rect">
            <a:avLst/>
          </a:prstGeom>
        </p:spPr>
        <p:txBody>
          <a:bodyPr wrap="square">
            <a:spAutoFit/>
          </a:bodyPr>
          <a:lstStyle/>
          <a:p>
            <a:pPr marL="298450" marR="6350" indent="-285750" algn="just">
              <a:spcBef>
                <a:spcPts val="600"/>
              </a:spcBef>
              <a:buFont typeface="Arial" panose="020B0604020202020204" pitchFamily="34" charset="0"/>
              <a:buChar char="•"/>
            </a:pPr>
            <a:r>
              <a:rPr lang="en-US" altLang="ko-KR" sz="2000" spc="10" dirty="0">
                <a:solidFill>
                  <a:srgbClr val="C00000"/>
                </a:solidFill>
                <a:latin typeface="Arial"/>
                <a:cs typeface="Arial"/>
              </a:rPr>
              <a:t>Pyroelectricity: </a:t>
            </a:r>
            <a:r>
              <a:rPr lang="en-US" altLang="ko-KR" sz="2000" spc="5" dirty="0">
                <a:solidFill>
                  <a:srgbClr val="C00000"/>
                </a:solidFill>
                <a:latin typeface="Arial"/>
                <a:cs typeface="Arial"/>
              </a:rPr>
              <a:t> ability </a:t>
            </a:r>
            <a:r>
              <a:rPr lang="en-US" altLang="ko-KR" sz="2000" spc="10" dirty="0">
                <a:solidFill>
                  <a:srgbClr val="C00000"/>
                </a:solidFill>
                <a:latin typeface="Arial"/>
                <a:cs typeface="Arial"/>
              </a:rPr>
              <a:t>of materials to generate a voltage when they are heated or  cooled</a:t>
            </a:r>
            <a:r>
              <a:rPr lang="en-US" altLang="ko-KR" sz="2000" spc="10" dirty="0">
                <a:latin typeface="Arial"/>
                <a:cs typeface="Arial"/>
              </a:rPr>
              <a:t>. </a:t>
            </a:r>
          </a:p>
          <a:p>
            <a:pPr marL="298450" marR="6350" indent="-285750" algn="just">
              <a:spcBef>
                <a:spcPts val="600"/>
              </a:spcBef>
              <a:buFont typeface="Arial" panose="020B0604020202020204" pitchFamily="34" charset="0"/>
              <a:buChar char="•"/>
            </a:pPr>
            <a:r>
              <a:rPr lang="en-US" altLang="ko-KR" sz="2000" spc="5" dirty="0">
                <a:latin typeface="Arial"/>
                <a:cs typeface="Arial"/>
              </a:rPr>
              <a:t>It is </a:t>
            </a:r>
            <a:r>
              <a:rPr lang="en-US" altLang="ko-KR" sz="2000" spc="10" dirty="0">
                <a:latin typeface="Arial"/>
                <a:cs typeface="Arial"/>
              </a:rPr>
              <a:t>temperature dependence of the spontaneous polarization </a:t>
            </a:r>
            <a:r>
              <a:rPr lang="en-US" altLang="ko-KR" sz="2000" spc="5" dirty="0">
                <a:latin typeface="Arial"/>
                <a:cs typeface="Arial"/>
              </a:rPr>
              <a:t>in </a:t>
            </a:r>
            <a:r>
              <a:rPr lang="en-US" altLang="ko-KR" sz="2000" spc="10" dirty="0">
                <a:latin typeface="Arial"/>
                <a:cs typeface="Arial"/>
              </a:rPr>
              <a:t>polar materials due to minute changes </a:t>
            </a:r>
            <a:r>
              <a:rPr lang="en-US" altLang="ko-KR" sz="2000" spc="5" dirty="0">
                <a:latin typeface="Arial"/>
                <a:cs typeface="Arial"/>
              </a:rPr>
              <a:t>in </a:t>
            </a:r>
            <a:r>
              <a:rPr lang="en-US" altLang="ko-KR" sz="2000" spc="10" dirty="0">
                <a:latin typeface="Arial"/>
                <a:cs typeface="Arial"/>
              </a:rPr>
              <a:t>the atomic positions as a result of change </a:t>
            </a:r>
            <a:r>
              <a:rPr lang="en-US" altLang="ko-KR" sz="2000" spc="5" dirty="0">
                <a:latin typeface="Arial"/>
                <a:cs typeface="Arial"/>
              </a:rPr>
              <a:t>in </a:t>
            </a:r>
            <a:r>
              <a:rPr lang="en-US" altLang="ko-KR" sz="2000" spc="10" dirty="0">
                <a:latin typeface="Arial"/>
                <a:cs typeface="Arial"/>
              </a:rPr>
              <a:t>the temperature. </a:t>
            </a:r>
          </a:p>
        </p:txBody>
      </p:sp>
      <p:sp>
        <p:nvSpPr>
          <p:cNvPr id="9" name="object 33"/>
          <p:cNvSpPr/>
          <p:nvPr/>
        </p:nvSpPr>
        <p:spPr>
          <a:xfrm>
            <a:off x="629752" y="2525930"/>
            <a:ext cx="7820018" cy="1943527"/>
          </a:xfrm>
          <a:prstGeom prst="rect">
            <a:avLst/>
          </a:prstGeom>
          <a:blipFill>
            <a:blip r:embed="rId3" cstate="print"/>
            <a:stretch>
              <a:fillRect/>
            </a:stretch>
          </a:blipFill>
        </p:spPr>
        <p:txBody>
          <a:bodyPr wrap="square" lIns="0" tIns="0" rIns="0" bIns="0" rtlCol="0"/>
          <a:lstStyle/>
          <a:p>
            <a:endParaRPr/>
          </a:p>
        </p:txBody>
      </p:sp>
      <p:grpSp>
        <p:nvGrpSpPr>
          <p:cNvPr id="3" name="그룹 2"/>
          <p:cNvGrpSpPr/>
          <p:nvPr/>
        </p:nvGrpSpPr>
        <p:grpSpPr>
          <a:xfrm>
            <a:off x="563403" y="4602715"/>
            <a:ext cx="8107848" cy="2145511"/>
            <a:chOff x="289660" y="5091929"/>
            <a:chExt cx="11031581" cy="2919195"/>
          </a:xfrm>
        </p:grpSpPr>
        <p:sp>
          <p:nvSpPr>
            <p:cNvPr id="7" name="object 33"/>
            <p:cNvSpPr/>
            <p:nvPr/>
          </p:nvSpPr>
          <p:spPr>
            <a:xfrm>
              <a:off x="2038632" y="5091929"/>
              <a:ext cx="5216525" cy="505566"/>
            </a:xfrm>
            <a:prstGeom prst="rect">
              <a:avLst/>
            </a:prstGeom>
            <a:blipFill>
              <a:blip r:embed="rId4" cstate="print"/>
              <a:stretch>
                <a:fillRect/>
              </a:stretch>
            </a:blipFill>
          </p:spPr>
          <p:txBody>
            <a:bodyPr wrap="square" lIns="0" tIns="0" rIns="0" bIns="0" rtlCol="0"/>
            <a:lstStyle/>
            <a:p>
              <a:endParaRPr/>
            </a:p>
          </p:txBody>
        </p:sp>
        <p:sp>
          <p:nvSpPr>
            <p:cNvPr id="8" name="object 34"/>
            <p:cNvSpPr/>
            <p:nvPr/>
          </p:nvSpPr>
          <p:spPr>
            <a:xfrm>
              <a:off x="2038632" y="5788025"/>
              <a:ext cx="2277208" cy="800100"/>
            </a:xfrm>
            <a:prstGeom prst="rect">
              <a:avLst/>
            </a:prstGeom>
            <a:blipFill>
              <a:blip r:embed="rId5" cstate="print"/>
              <a:stretch>
                <a:fillRect/>
              </a:stretch>
            </a:blipFill>
          </p:spPr>
          <p:txBody>
            <a:bodyPr wrap="square" lIns="0" tIns="0" rIns="0" bIns="0" rtlCol="0"/>
            <a:lstStyle/>
            <a:p>
              <a:endParaRPr/>
            </a:p>
          </p:txBody>
        </p:sp>
        <p:sp>
          <p:nvSpPr>
            <p:cNvPr id="10" name="object 37"/>
            <p:cNvSpPr/>
            <p:nvPr/>
          </p:nvSpPr>
          <p:spPr>
            <a:xfrm>
              <a:off x="5547460" y="7185654"/>
              <a:ext cx="3596540" cy="825470"/>
            </a:xfrm>
            <a:prstGeom prst="rect">
              <a:avLst/>
            </a:prstGeom>
            <a:blipFill>
              <a:blip r:embed="rId6" cstate="print"/>
              <a:stretch>
                <a:fillRect/>
              </a:stretch>
            </a:blipFill>
          </p:spPr>
          <p:txBody>
            <a:bodyPr wrap="square" lIns="0" tIns="0" rIns="0" bIns="0" rtlCol="0"/>
            <a:lstStyle/>
            <a:p>
              <a:endParaRPr/>
            </a:p>
          </p:txBody>
        </p:sp>
        <p:sp>
          <p:nvSpPr>
            <p:cNvPr id="11" name="직사각형 10"/>
            <p:cNvSpPr/>
            <p:nvPr/>
          </p:nvSpPr>
          <p:spPr>
            <a:xfrm>
              <a:off x="635000" y="7425313"/>
              <a:ext cx="3561873" cy="369332"/>
            </a:xfrm>
            <a:prstGeom prst="rect">
              <a:avLst/>
            </a:prstGeom>
          </p:spPr>
          <p:txBody>
            <a:bodyPr wrap="none">
              <a:spAutoFit/>
            </a:bodyPr>
            <a:lstStyle/>
            <a:p>
              <a:r>
                <a:rPr lang="en-US" altLang="ko-KR" b="1" spc="10" dirty="0">
                  <a:solidFill>
                    <a:srgbClr val="C00000"/>
                  </a:solidFill>
                  <a:cs typeface="Arial"/>
                </a:rPr>
                <a:t>generalized pyroelectric coefficient</a:t>
              </a:r>
              <a:endParaRPr lang="ko-KR" altLang="en-US" b="1" dirty="0">
                <a:solidFill>
                  <a:srgbClr val="C00000"/>
                </a:solidFill>
              </a:endParaRPr>
            </a:p>
          </p:txBody>
        </p:sp>
        <mc:AlternateContent xmlns:mc="http://schemas.openxmlformats.org/markup-compatibility/2006" xmlns:a14="http://schemas.microsoft.com/office/drawing/2010/main">
          <mc:Choice Requires="a14">
            <p:sp>
              <p:nvSpPr>
                <p:cNvPr id="12" name="직사각형 11"/>
                <p:cNvSpPr/>
                <p:nvPr/>
              </p:nvSpPr>
              <p:spPr>
                <a:xfrm>
                  <a:off x="289660" y="6614515"/>
                  <a:ext cx="11031581" cy="516474"/>
                </a:xfrm>
                <a:prstGeom prst="rect">
                  <a:avLst/>
                </a:prstGeom>
              </p:spPr>
              <p:txBody>
                <a:bodyPr wrap="square">
                  <a:spAutoFit/>
                </a:bodyPr>
                <a:lstStyle/>
                <a:p>
                  <a14:m>
                    <m:oMath xmlns:m="http://schemas.openxmlformats.org/officeDocument/2006/math">
                      <m:r>
                        <a:rPr lang="ko-KR" altLang="en-US" i="1" spc="10" smtClean="0">
                          <a:latin typeface="Cambria Math" panose="02040503050406030204" pitchFamily="18" charset="0"/>
                          <a:cs typeface="Arial"/>
                        </a:rPr>
                        <m:t>𝜀</m:t>
                      </m:r>
                    </m:oMath>
                  </a14:m>
                  <a:r>
                    <a:rPr lang="en-US" altLang="ko-KR" spc="10" dirty="0">
                      <a:cs typeface="Arial"/>
                    </a:rPr>
                    <a:t>  </a:t>
                  </a:r>
                  <a:r>
                    <a:rPr lang="en-US" altLang="ko-KR" spc="5" dirty="0">
                      <a:cs typeface="Arial"/>
                    </a:rPr>
                    <a:t>is </a:t>
                  </a:r>
                  <a:r>
                    <a:rPr lang="en-US" altLang="ko-KR" spc="10" dirty="0">
                      <a:cs typeface="Arial"/>
                    </a:rPr>
                    <a:t>permittivity of the pyroelectric material and </a:t>
                  </a:r>
                  <a:r>
                    <a:rPr lang="en-US" altLang="ko-KR" spc="20" dirty="0">
                      <a:cs typeface="Arial"/>
                    </a:rPr>
                    <a:t>P</a:t>
                  </a:r>
                  <a:r>
                    <a:rPr lang="en-US" altLang="ko-KR" spc="20" baseline="-25000" dirty="0">
                      <a:cs typeface="Arial"/>
                    </a:rPr>
                    <a:t>s</a:t>
                  </a:r>
                  <a:r>
                    <a:rPr lang="en-US" altLang="ko-KR" sz="2800" spc="30" baseline="-13888" dirty="0">
                      <a:cs typeface="Arial"/>
                    </a:rPr>
                    <a:t> </a:t>
                  </a:r>
                  <a:r>
                    <a:rPr lang="en-US" altLang="ko-KR" spc="5" dirty="0">
                      <a:cs typeface="Arial"/>
                    </a:rPr>
                    <a:t>is </a:t>
                  </a:r>
                  <a:r>
                    <a:rPr lang="en-US" altLang="ko-KR" spc="10" dirty="0">
                      <a:cs typeface="Arial"/>
                    </a:rPr>
                    <a:t>the</a:t>
                  </a:r>
                  <a:r>
                    <a:rPr lang="en-US" altLang="ko-KR" spc="125" dirty="0">
                      <a:cs typeface="Arial"/>
                    </a:rPr>
                    <a:t> </a:t>
                  </a:r>
                  <a:r>
                    <a:rPr lang="en-US" altLang="ko-KR" spc="10" dirty="0">
                      <a:cs typeface="Arial"/>
                    </a:rPr>
                    <a:t>spontaneous polarization</a:t>
                  </a:r>
                  <a:endParaRPr lang="ko-KR" altLang="en-US" dirty="0"/>
                </a:p>
              </p:txBody>
            </p:sp>
          </mc:Choice>
          <mc:Fallback xmlns="">
            <p:sp>
              <p:nvSpPr>
                <p:cNvPr id="12" name="직사각형 11"/>
                <p:cNvSpPr>
                  <a:spLocks noRot="1" noChangeAspect="1" noMove="1" noResize="1" noEditPoints="1" noAdjustHandles="1" noChangeArrowheads="1" noChangeShapeType="1" noTextEdit="1"/>
                </p:cNvSpPr>
                <p:nvPr/>
              </p:nvSpPr>
              <p:spPr>
                <a:xfrm>
                  <a:off x="289660" y="6614515"/>
                  <a:ext cx="11031581" cy="516474"/>
                </a:xfrm>
                <a:prstGeom prst="rect">
                  <a:avLst/>
                </a:prstGeom>
                <a:blipFill>
                  <a:blip r:embed="rId7"/>
                  <a:stretch>
                    <a:fillRect t="-8065" b="-24194"/>
                  </a:stretch>
                </a:blipFill>
              </p:spPr>
              <p:txBody>
                <a:bodyPr/>
                <a:lstStyle/>
                <a:p>
                  <a:r>
                    <a:rPr lang="ko-KR" altLang="en-US">
                      <a:noFill/>
                    </a:rPr>
                    <a:t> </a:t>
                  </a:r>
                </a:p>
              </p:txBody>
            </p:sp>
          </mc:Fallback>
        </mc:AlternateContent>
      </p:gr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153</a:t>
            </a:fld>
            <a:endParaRPr lang="ko-KR" altLang="en-US"/>
          </a:p>
        </p:txBody>
      </p:sp>
    </p:spTree>
    <p:extLst>
      <p:ext uri="{BB962C8B-B14F-4D97-AF65-F5344CB8AC3E}">
        <p14:creationId xmlns:p14="http://schemas.microsoft.com/office/powerpoint/2010/main" val="31019388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5983882" cy="523220"/>
          </a:xfrm>
          <a:prstGeom prst="rect">
            <a:avLst/>
          </a:prstGeom>
        </p:spPr>
        <p:txBody>
          <a:bodyPr wrap="none">
            <a:spAutoFit/>
          </a:bodyPr>
          <a:lstStyle/>
          <a:p>
            <a:r>
              <a:rPr lang="en-US" altLang="ko-KR" sz="2800" b="1" dirty="0"/>
              <a:t>Pyroelectric Materials and Applications</a:t>
            </a:r>
          </a:p>
        </p:txBody>
      </p:sp>
      <p:graphicFrame>
        <p:nvGraphicFramePr>
          <p:cNvPr id="2" name="표 1"/>
          <p:cNvGraphicFramePr>
            <a:graphicFrameLocks noGrp="1"/>
          </p:cNvGraphicFramePr>
          <p:nvPr/>
        </p:nvGraphicFramePr>
        <p:xfrm>
          <a:off x="438149" y="1298887"/>
          <a:ext cx="8233102" cy="2594864"/>
        </p:xfrm>
        <a:graphic>
          <a:graphicData uri="http://schemas.openxmlformats.org/drawingml/2006/table">
            <a:tbl>
              <a:tblPr firstRow="1" bandRow="1">
                <a:tableStyleId>{2D5ABB26-0587-4C30-8999-92F81FD0307C}</a:tableStyleId>
              </a:tblPr>
              <a:tblGrid>
                <a:gridCol w="2994444">
                  <a:extLst>
                    <a:ext uri="{9D8B030D-6E8A-4147-A177-3AD203B41FA5}">
                      <a16:colId xmlns:a16="http://schemas.microsoft.com/office/drawing/2014/main" val="849222300"/>
                    </a:ext>
                  </a:extLst>
                </a:gridCol>
                <a:gridCol w="1324127">
                  <a:extLst>
                    <a:ext uri="{9D8B030D-6E8A-4147-A177-3AD203B41FA5}">
                      <a16:colId xmlns:a16="http://schemas.microsoft.com/office/drawing/2014/main" val="2702022737"/>
                    </a:ext>
                  </a:extLst>
                </a:gridCol>
                <a:gridCol w="1020029">
                  <a:extLst>
                    <a:ext uri="{9D8B030D-6E8A-4147-A177-3AD203B41FA5}">
                      <a16:colId xmlns:a16="http://schemas.microsoft.com/office/drawing/2014/main" val="2185422499"/>
                    </a:ext>
                  </a:extLst>
                </a:gridCol>
                <a:gridCol w="2894502">
                  <a:extLst>
                    <a:ext uri="{9D8B030D-6E8A-4147-A177-3AD203B41FA5}">
                      <a16:colId xmlns:a16="http://schemas.microsoft.com/office/drawing/2014/main" val="1011375157"/>
                    </a:ext>
                  </a:extLst>
                </a:gridCol>
              </a:tblGrid>
              <a:tr h="481012">
                <a:tc>
                  <a:txBody>
                    <a:bodyPr/>
                    <a:lstStyle/>
                    <a:p>
                      <a:pPr marL="66675">
                        <a:lnSpc>
                          <a:spcPct val="100000"/>
                        </a:lnSpc>
                        <a:spcBef>
                          <a:spcPts val="610"/>
                        </a:spcBef>
                      </a:pPr>
                      <a:r>
                        <a:rPr sz="1400" b="1" dirty="0">
                          <a:solidFill>
                            <a:srgbClr val="990000"/>
                          </a:solidFill>
                          <a:latin typeface="+mn-lt"/>
                          <a:cs typeface="Arial Black"/>
                        </a:rPr>
                        <a:t>Material</a:t>
                      </a:r>
                      <a:endParaRPr sz="1400" dirty="0">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pPr>
                      <a:r>
                        <a:rPr sz="1400" b="1" dirty="0">
                          <a:solidFill>
                            <a:srgbClr val="990000"/>
                          </a:solidFill>
                          <a:latin typeface="+mn-lt"/>
                          <a:cs typeface="Arial Black"/>
                        </a:rPr>
                        <a:t>Structure</a:t>
                      </a:r>
                      <a:endParaRPr sz="1400" dirty="0">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1010"/>
                        </a:spcBef>
                      </a:pPr>
                      <a:r>
                        <a:rPr sz="1400" b="1" spc="30" dirty="0">
                          <a:solidFill>
                            <a:srgbClr val="990000"/>
                          </a:solidFill>
                          <a:latin typeface="+mn-lt"/>
                          <a:cs typeface="Arial Black"/>
                        </a:rPr>
                        <a:t>T</a:t>
                      </a:r>
                      <a:r>
                        <a:rPr sz="1400" b="1" spc="44" baseline="-12345" dirty="0">
                          <a:solidFill>
                            <a:srgbClr val="990000"/>
                          </a:solidFill>
                          <a:latin typeface="+mn-lt"/>
                          <a:cs typeface="Arial Black"/>
                        </a:rPr>
                        <a:t>c</a:t>
                      </a:r>
                      <a:r>
                        <a:rPr sz="1400" b="1" spc="-22" baseline="-12345" dirty="0">
                          <a:solidFill>
                            <a:srgbClr val="990000"/>
                          </a:solidFill>
                          <a:latin typeface="+mn-lt"/>
                          <a:cs typeface="Arial Black"/>
                        </a:rPr>
                        <a:t> </a:t>
                      </a:r>
                      <a:r>
                        <a:rPr sz="1400" b="1" dirty="0">
                          <a:solidFill>
                            <a:srgbClr val="990000"/>
                          </a:solidFill>
                          <a:latin typeface="+mn-lt"/>
                          <a:cs typeface="Arial Black"/>
                        </a:rPr>
                        <a:t>(°C)</a:t>
                      </a:r>
                      <a:endParaRPr sz="1400" dirty="0">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marR="263525">
                        <a:lnSpc>
                          <a:spcPct val="125000"/>
                        </a:lnSpc>
                        <a:spcBef>
                          <a:spcPts val="20"/>
                        </a:spcBef>
                      </a:pPr>
                      <a:r>
                        <a:rPr sz="1400" b="1" dirty="0">
                          <a:solidFill>
                            <a:srgbClr val="990000"/>
                          </a:solidFill>
                          <a:latin typeface="+mn-lt"/>
                          <a:cs typeface="Arial Black"/>
                        </a:rPr>
                        <a:t>Pyroelectric</a:t>
                      </a:r>
                      <a:r>
                        <a:rPr sz="1400" b="1" spc="-25" dirty="0">
                          <a:solidFill>
                            <a:srgbClr val="990000"/>
                          </a:solidFill>
                          <a:latin typeface="+mn-lt"/>
                          <a:cs typeface="Arial Black"/>
                        </a:rPr>
                        <a:t> </a:t>
                      </a:r>
                      <a:r>
                        <a:rPr sz="1400" b="1" dirty="0">
                          <a:solidFill>
                            <a:srgbClr val="990000"/>
                          </a:solidFill>
                          <a:latin typeface="+mn-lt"/>
                          <a:cs typeface="Arial Black"/>
                        </a:rPr>
                        <a:t>Coefficient</a:t>
                      </a:r>
                      <a:endParaRPr lang="en-US" sz="1400" b="1" dirty="0">
                        <a:solidFill>
                          <a:srgbClr val="990000"/>
                        </a:solidFill>
                        <a:latin typeface="+mn-lt"/>
                        <a:cs typeface="Arial Black"/>
                      </a:endParaRPr>
                    </a:p>
                    <a:p>
                      <a:pPr marL="46990" marR="263525">
                        <a:lnSpc>
                          <a:spcPct val="125000"/>
                        </a:lnSpc>
                        <a:spcBef>
                          <a:spcPts val="20"/>
                        </a:spcBef>
                      </a:pPr>
                      <a:r>
                        <a:rPr sz="1400" b="1" spc="15" dirty="0">
                          <a:solidFill>
                            <a:srgbClr val="990000"/>
                          </a:solidFill>
                          <a:latin typeface="+mn-lt"/>
                          <a:cs typeface="Arial Black"/>
                        </a:rPr>
                        <a:t>(µC.m</a:t>
                      </a:r>
                      <a:r>
                        <a:rPr sz="1400" b="1" spc="22" baseline="21604" dirty="0">
                          <a:solidFill>
                            <a:srgbClr val="990000"/>
                          </a:solidFill>
                          <a:latin typeface="+mn-lt"/>
                          <a:cs typeface="Arial Black"/>
                        </a:rPr>
                        <a:t>-2</a:t>
                      </a:r>
                      <a:r>
                        <a:rPr sz="1400" b="1" spc="15" dirty="0">
                          <a:solidFill>
                            <a:srgbClr val="990000"/>
                          </a:solidFill>
                          <a:latin typeface="+mn-lt"/>
                          <a:cs typeface="Arial Black"/>
                        </a:rPr>
                        <a:t>.K</a:t>
                      </a:r>
                      <a:r>
                        <a:rPr sz="1400" b="1" spc="22" baseline="21604" dirty="0">
                          <a:solidFill>
                            <a:srgbClr val="990000"/>
                          </a:solidFill>
                          <a:latin typeface="+mn-lt"/>
                          <a:cs typeface="Arial Black"/>
                        </a:rPr>
                        <a:t>-1</a:t>
                      </a:r>
                      <a:r>
                        <a:rPr sz="1400" b="1" spc="15" dirty="0">
                          <a:solidFill>
                            <a:srgbClr val="990000"/>
                          </a:solidFill>
                          <a:latin typeface="+mn-lt"/>
                          <a:cs typeface="Arial Black"/>
                        </a:rPr>
                        <a:t>)</a:t>
                      </a:r>
                      <a:endParaRPr sz="1400" dirty="0">
                        <a:latin typeface="+mn-lt"/>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778701"/>
                  </a:ext>
                </a:extLst>
              </a:tr>
              <a:tr h="323850">
                <a:tc>
                  <a:txBody>
                    <a:bodyPr/>
                    <a:lstStyle/>
                    <a:p>
                      <a:pPr marL="66675">
                        <a:lnSpc>
                          <a:spcPct val="100000"/>
                        </a:lnSpc>
                        <a:spcBef>
                          <a:spcPts val="400"/>
                        </a:spcBef>
                      </a:pPr>
                      <a:r>
                        <a:rPr sz="1400" spc="20" dirty="0">
                          <a:latin typeface="+mn-lt"/>
                          <a:cs typeface="Arial"/>
                        </a:rPr>
                        <a:t>LiTaO</a:t>
                      </a:r>
                      <a:r>
                        <a:rPr sz="1400" spc="30" baseline="-17361" dirty="0">
                          <a:latin typeface="+mn-lt"/>
                          <a:cs typeface="Arial"/>
                        </a:rPr>
                        <a:t>3 </a:t>
                      </a:r>
                      <a:r>
                        <a:rPr sz="1400" spc="10" dirty="0">
                          <a:latin typeface="+mn-lt"/>
                          <a:cs typeface="Arial"/>
                        </a:rPr>
                        <a:t>single</a:t>
                      </a:r>
                      <a:r>
                        <a:rPr sz="1400" spc="-55" dirty="0">
                          <a:latin typeface="+mn-lt"/>
                          <a:cs typeface="Arial"/>
                        </a:rPr>
                        <a:t> </a:t>
                      </a:r>
                      <a:r>
                        <a:rPr sz="1400" spc="10" dirty="0">
                          <a:latin typeface="+mn-lt"/>
                          <a:cs typeface="Arial"/>
                        </a:rPr>
                        <a:t>crystal</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Hexagonal</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665</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20" dirty="0">
                          <a:latin typeface="+mn-lt"/>
                          <a:cs typeface="Arial"/>
                        </a:rPr>
                        <a:t>230</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731179686"/>
                  </a:ext>
                </a:extLst>
              </a:tr>
              <a:tr h="504825">
                <a:tc>
                  <a:txBody>
                    <a:bodyPr/>
                    <a:lstStyle/>
                    <a:p>
                      <a:pPr marL="66040">
                        <a:lnSpc>
                          <a:spcPct val="100000"/>
                        </a:lnSpc>
                        <a:spcBef>
                          <a:spcPts val="400"/>
                        </a:spcBef>
                      </a:pPr>
                      <a:r>
                        <a:rPr sz="1400" spc="25" dirty="0">
                          <a:latin typeface="+mn-lt"/>
                          <a:cs typeface="Arial"/>
                        </a:rPr>
                        <a:t>0.75Pb(Mg</a:t>
                      </a:r>
                      <a:r>
                        <a:rPr sz="1400" spc="37" baseline="-17361" dirty="0">
                          <a:latin typeface="+mn-lt"/>
                          <a:cs typeface="Arial"/>
                        </a:rPr>
                        <a:t>1/3</a:t>
                      </a:r>
                      <a:r>
                        <a:rPr sz="1400" spc="25" dirty="0">
                          <a:latin typeface="+mn-lt"/>
                          <a:cs typeface="Arial"/>
                        </a:rPr>
                        <a:t>-Nb</a:t>
                      </a:r>
                      <a:r>
                        <a:rPr sz="1400" spc="37" baseline="-17361" dirty="0">
                          <a:latin typeface="+mn-lt"/>
                          <a:cs typeface="Arial"/>
                        </a:rPr>
                        <a:t>2/3</a:t>
                      </a:r>
                      <a:r>
                        <a:rPr sz="1400" spc="25" dirty="0">
                          <a:latin typeface="+mn-lt"/>
                          <a:cs typeface="Arial"/>
                        </a:rPr>
                        <a:t>)O</a:t>
                      </a:r>
                      <a:r>
                        <a:rPr sz="1400" spc="37" baseline="-17361" dirty="0">
                          <a:latin typeface="+mn-lt"/>
                          <a:cs typeface="Arial"/>
                        </a:rPr>
                        <a:t>3</a:t>
                      </a:r>
                      <a:r>
                        <a:rPr sz="1400" spc="25" dirty="0">
                          <a:latin typeface="+mn-lt"/>
                          <a:cs typeface="Arial"/>
                        </a:rPr>
                        <a:t>-0.25PbTiO</a:t>
                      </a:r>
                      <a:r>
                        <a:rPr sz="1400" spc="37" baseline="-17361" dirty="0">
                          <a:latin typeface="+mn-lt"/>
                          <a:cs typeface="Arial"/>
                        </a:rPr>
                        <a:t>3</a:t>
                      </a:r>
                      <a:endParaRPr sz="1400" baseline="-17361" dirty="0">
                        <a:latin typeface="+mn-lt"/>
                        <a:cs typeface="Arial"/>
                      </a:endParaRPr>
                    </a:p>
                    <a:p>
                      <a:pPr marL="66675">
                        <a:lnSpc>
                          <a:spcPct val="100000"/>
                        </a:lnSpc>
                        <a:spcBef>
                          <a:spcPts val="509"/>
                        </a:spcBef>
                      </a:pPr>
                      <a:r>
                        <a:rPr sz="1400" spc="25" dirty="0">
                          <a:latin typeface="+mn-lt"/>
                          <a:cs typeface="Arial"/>
                        </a:rPr>
                        <a:t>(PMN-PT)</a:t>
                      </a:r>
                      <a:r>
                        <a:rPr sz="1400" spc="-25" dirty="0">
                          <a:latin typeface="+mn-lt"/>
                          <a:cs typeface="Arial"/>
                        </a:rPr>
                        <a:t> </a:t>
                      </a:r>
                      <a:r>
                        <a:rPr sz="1400" spc="10" dirty="0">
                          <a:latin typeface="+mn-lt"/>
                          <a:cs typeface="Arial"/>
                        </a:rPr>
                        <a:t>Ceramic</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400" spc="10" dirty="0">
                          <a:latin typeface="+mn-lt"/>
                          <a:cs typeface="Arial"/>
                        </a:rPr>
                        <a:t>Perovskite</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150</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20" dirty="0">
                          <a:latin typeface="+mn-lt"/>
                          <a:cs typeface="Arial"/>
                        </a:rPr>
                        <a:t>1300</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492237280"/>
                  </a:ext>
                </a:extLst>
              </a:tr>
              <a:tr h="323850">
                <a:tc>
                  <a:txBody>
                    <a:bodyPr/>
                    <a:lstStyle/>
                    <a:p>
                      <a:pPr marL="66675">
                        <a:lnSpc>
                          <a:spcPct val="100000"/>
                        </a:lnSpc>
                        <a:spcBef>
                          <a:spcPts val="400"/>
                        </a:spcBef>
                      </a:pPr>
                      <a:r>
                        <a:rPr sz="1400" spc="15" dirty="0">
                          <a:latin typeface="+mn-lt"/>
                          <a:cs typeface="Arial"/>
                        </a:rPr>
                        <a:t>Ba</a:t>
                      </a:r>
                      <a:r>
                        <a:rPr sz="1400" spc="22" baseline="-13888" dirty="0">
                          <a:latin typeface="+mn-lt"/>
                          <a:cs typeface="Arial"/>
                        </a:rPr>
                        <a:t>0.67</a:t>
                      </a:r>
                      <a:r>
                        <a:rPr sz="1400" spc="15" dirty="0">
                          <a:latin typeface="+mn-lt"/>
                          <a:cs typeface="Arial"/>
                        </a:rPr>
                        <a:t>Sr</a:t>
                      </a:r>
                      <a:r>
                        <a:rPr sz="1400" spc="22" baseline="-13888" dirty="0">
                          <a:latin typeface="+mn-lt"/>
                          <a:cs typeface="Arial"/>
                        </a:rPr>
                        <a:t>0.33</a:t>
                      </a:r>
                      <a:r>
                        <a:rPr sz="1400" spc="15" dirty="0">
                          <a:latin typeface="+mn-lt"/>
                          <a:cs typeface="Arial"/>
                        </a:rPr>
                        <a:t>TiO</a:t>
                      </a:r>
                      <a:r>
                        <a:rPr sz="1400" spc="22" baseline="-13888" dirty="0">
                          <a:latin typeface="+mn-lt"/>
                          <a:cs typeface="Arial"/>
                        </a:rPr>
                        <a:t>3 </a:t>
                      </a:r>
                      <a:r>
                        <a:rPr sz="1400" spc="10" dirty="0">
                          <a:latin typeface="+mn-lt"/>
                          <a:cs typeface="Arial"/>
                        </a:rPr>
                        <a:t>(BST)</a:t>
                      </a:r>
                      <a:r>
                        <a:rPr sz="1400" spc="85" dirty="0">
                          <a:latin typeface="+mn-lt"/>
                          <a:cs typeface="Arial"/>
                        </a:rPr>
                        <a:t> </a:t>
                      </a:r>
                      <a:r>
                        <a:rPr sz="1400" spc="10" dirty="0">
                          <a:latin typeface="+mn-lt"/>
                          <a:cs typeface="Arial"/>
                        </a:rPr>
                        <a:t>Ceramic</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400" spc="10" dirty="0">
                          <a:latin typeface="+mn-lt"/>
                          <a:cs typeface="Arial"/>
                        </a:rPr>
                        <a:t>Perovskite</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400" spc="10" dirty="0">
                          <a:latin typeface="+mn-lt"/>
                          <a:cs typeface="Arial"/>
                        </a:rPr>
                        <a:t>25</a:t>
                      </a:r>
                      <a:endParaRPr sz="140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400" spc="20" dirty="0">
                          <a:latin typeface="+mn-lt"/>
                          <a:cs typeface="Arial"/>
                        </a:rPr>
                        <a:t>7000</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380075555"/>
                  </a:ext>
                </a:extLst>
              </a:tr>
              <a:tr h="628650">
                <a:tc>
                  <a:txBody>
                    <a:bodyPr/>
                    <a:lstStyle/>
                    <a:p>
                      <a:pPr marL="66675">
                        <a:lnSpc>
                          <a:spcPct val="100000"/>
                        </a:lnSpc>
                        <a:spcBef>
                          <a:spcPts val="400"/>
                        </a:spcBef>
                      </a:pPr>
                      <a:r>
                        <a:rPr sz="1400" spc="10" dirty="0" err="1">
                          <a:latin typeface="+mn-lt"/>
                          <a:cs typeface="Arial"/>
                        </a:rPr>
                        <a:t>Triglycine</a:t>
                      </a:r>
                      <a:r>
                        <a:rPr sz="1400" spc="-25" dirty="0">
                          <a:latin typeface="+mn-lt"/>
                          <a:cs typeface="Arial"/>
                        </a:rPr>
                        <a:t> </a:t>
                      </a:r>
                      <a:r>
                        <a:rPr sz="1400" spc="10" dirty="0" err="1">
                          <a:latin typeface="+mn-lt"/>
                          <a:cs typeface="Arial"/>
                        </a:rPr>
                        <a:t>sulphate</a:t>
                      </a:r>
                      <a:endParaRPr sz="1400" dirty="0">
                        <a:latin typeface="+mn-lt"/>
                        <a:cs typeface="Times New Roman"/>
                      </a:endParaRPr>
                    </a:p>
                    <a:p>
                      <a:pPr marL="66675">
                        <a:lnSpc>
                          <a:spcPct val="100000"/>
                        </a:lnSpc>
                      </a:pPr>
                      <a:r>
                        <a:rPr sz="1400" spc="35" dirty="0">
                          <a:latin typeface="+mn-lt"/>
                          <a:cs typeface="Arial"/>
                        </a:rPr>
                        <a:t>(NH</a:t>
                      </a:r>
                      <a:r>
                        <a:rPr sz="1400" spc="52" baseline="-13888" dirty="0">
                          <a:latin typeface="+mn-lt"/>
                          <a:cs typeface="Arial"/>
                        </a:rPr>
                        <a:t>2</a:t>
                      </a:r>
                      <a:r>
                        <a:rPr sz="1400" spc="35" dirty="0">
                          <a:latin typeface="+mn-lt"/>
                          <a:cs typeface="Arial"/>
                        </a:rPr>
                        <a:t>CH</a:t>
                      </a:r>
                      <a:r>
                        <a:rPr sz="1400" spc="52" baseline="-13888" dirty="0">
                          <a:latin typeface="+mn-lt"/>
                          <a:cs typeface="Arial"/>
                        </a:rPr>
                        <a:t>2</a:t>
                      </a:r>
                      <a:r>
                        <a:rPr sz="1400" spc="35" dirty="0">
                          <a:latin typeface="+mn-lt"/>
                          <a:cs typeface="Arial"/>
                        </a:rPr>
                        <a:t>COOH)</a:t>
                      </a:r>
                      <a:r>
                        <a:rPr sz="1400" spc="52" baseline="-13888" dirty="0">
                          <a:latin typeface="+mn-lt"/>
                          <a:cs typeface="Arial"/>
                        </a:rPr>
                        <a:t>3</a:t>
                      </a:r>
                      <a:r>
                        <a:rPr sz="1400" spc="35" dirty="0">
                          <a:latin typeface="+mn-lt"/>
                          <a:cs typeface="Arial"/>
                        </a:rPr>
                        <a:t>H</a:t>
                      </a:r>
                      <a:r>
                        <a:rPr sz="1400" spc="52" baseline="-13888" dirty="0">
                          <a:latin typeface="+mn-lt"/>
                          <a:cs typeface="Arial"/>
                        </a:rPr>
                        <a:t>2</a:t>
                      </a:r>
                      <a:r>
                        <a:rPr sz="1400" spc="35" dirty="0">
                          <a:latin typeface="+mn-lt"/>
                          <a:cs typeface="Arial"/>
                        </a:rPr>
                        <a:t>SO</a:t>
                      </a:r>
                      <a:r>
                        <a:rPr sz="1400" spc="52" baseline="-13888" dirty="0">
                          <a:latin typeface="+mn-lt"/>
                          <a:cs typeface="Arial"/>
                        </a:rPr>
                        <a:t>4</a:t>
                      </a:r>
                      <a:endParaRPr sz="1400" baseline="-13888"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400" spc="10" dirty="0">
                          <a:latin typeface="+mn-lt"/>
                          <a:cs typeface="Arial"/>
                        </a:rPr>
                        <a:t>Sulphate</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49</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280</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59067510"/>
                  </a:ext>
                </a:extLst>
              </a:tr>
              <a:tr h="300037">
                <a:tc>
                  <a:txBody>
                    <a:bodyPr/>
                    <a:lstStyle/>
                    <a:p>
                      <a:pPr marL="66040">
                        <a:lnSpc>
                          <a:spcPct val="100000"/>
                        </a:lnSpc>
                        <a:spcBef>
                          <a:spcPts val="400"/>
                        </a:spcBef>
                      </a:pPr>
                      <a:r>
                        <a:rPr sz="1400" spc="10" dirty="0">
                          <a:latin typeface="+mn-lt"/>
                          <a:cs typeface="Arial"/>
                        </a:rPr>
                        <a:t>Polyvinylidene fluoride (PVDF)</a:t>
                      </a:r>
                      <a:r>
                        <a:rPr sz="1400" spc="185" dirty="0">
                          <a:latin typeface="+mn-lt"/>
                          <a:cs typeface="Arial"/>
                        </a:rPr>
                        <a:t> </a:t>
                      </a:r>
                      <a:r>
                        <a:rPr sz="1400" spc="5" dirty="0">
                          <a:latin typeface="+mn-lt"/>
                          <a:cs typeface="Arial"/>
                        </a:rPr>
                        <a:t>film</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nSpc>
                          <a:spcPct val="100000"/>
                        </a:lnSpc>
                        <a:spcBef>
                          <a:spcPts val="400"/>
                        </a:spcBef>
                      </a:pPr>
                      <a:r>
                        <a:rPr sz="1400" spc="10" dirty="0">
                          <a:latin typeface="+mn-lt"/>
                          <a:cs typeface="Arial"/>
                        </a:rPr>
                        <a:t>Polymer</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80</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nSpc>
                          <a:spcPct val="100000"/>
                        </a:lnSpc>
                        <a:spcBef>
                          <a:spcPts val="400"/>
                        </a:spcBef>
                      </a:pPr>
                      <a:r>
                        <a:rPr sz="1400" spc="10" dirty="0">
                          <a:latin typeface="+mn-lt"/>
                          <a:cs typeface="Arial"/>
                        </a:rPr>
                        <a:t>27</a:t>
                      </a:r>
                      <a:endParaRPr sz="1400" dirty="0">
                        <a:latin typeface="+mn-lt"/>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68509468"/>
                  </a:ext>
                </a:extLst>
              </a:tr>
            </a:tbl>
          </a:graphicData>
        </a:graphic>
      </p:graphicFrame>
      <p:sp>
        <p:nvSpPr>
          <p:cNvPr id="3" name="직사각형 2"/>
          <p:cNvSpPr/>
          <p:nvPr/>
        </p:nvSpPr>
        <p:spPr>
          <a:xfrm>
            <a:off x="101600" y="858044"/>
            <a:ext cx="8699500" cy="369332"/>
          </a:xfrm>
          <a:prstGeom prst="rect">
            <a:avLst/>
          </a:prstGeom>
        </p:spPr>
        <p:txBody>
          <a:bodyPr wrap="square">
            <a:spAutoFit/>
          </a:bodyPr>
          <a:lstStyle/>
          <a:p>
            <a:pPr marL="285750" indent="-285750">
              <a:buFont typeface="Arial" panose="020B0604020202020204" pitchFamily="34" charset="0"/>
              <a:buChar char="•"/>
            </a:pPr>
            <a:r>
              <a:rPr lang="en-US" altLang="ko-KR" spc="10" dirty="0">
                <a:cs typeface="Arial"/>
              </a:rPr>
              <a:t>Most of the inorganic pyroelectrics (including ferroelectrics) are perovskite</a:t>
            </a:r>
            <a:endParaRPr lang="ko-KR" altLang="en-US" dirty="0"/>
          </a:p>
        </p:txBody>
      </p:sp>
      <p:sp>
        <p:nvSpPr>
          <p:cNvPr id="7" name="직사각형 6"/>
          <p:cNvSpPr/>
          <p:nvPr/>
        </p:nvSpPr>
        <p:spPr>
          <a:xfrm>
            <a:off x="527050" y="4144263"/>
            <a:ext cx="4041775" cy="369332"/>
          </a:xfrm>
          <a:prstGeom prst="rect">
            <a:avLst/>
          </a:prstGeom>
        </p:spPr>
        <p:txBody>
          <a:bodyPr wrap="square">
            <a:spAutoFit/>
          </a:bodyPr>
          <a:lstStyle/>
          <a:p>
            <a:pPr algn="ctr"/>
            <a:r>
              <a:rPr lang="en-US" altLang="ko-KR" b="1" dirty="0">
                <a:solidFill>
                  <a:srgbClr val="990000"/>
                </a:solidFill>
                <a:cs typeface="Arial Black"/>
              </a:rPr>
              <a:t>IR image sensor</a:t>
            </a:r>
            <a:endParaRPr lang="ko-KR" altLang="en-US" dirty="0"/>
          </a:p>
        </p:txBody>
      </p:sp>
      <p:grpSp>
        <p:nvGrpSpPr>
          <p:cNvPr id="11" name="그룹 10"/>
          <p:cNvGrpSpPr/>
          <p:nvPr/>
        </p:nvGrpSpPr>
        <p:grpSpPr>
          <a:xfrm>
            <a:off x="503676" y="4513595"/>
            <a:ext cx="8116449" cy="1905000"/>
            <a:chOff x="351276" y="4792995"/>
            <a:chExt cx="8116449" cy="1905000"/>
          </a:xfrm>
        </p:grpSpPr>
        <p:sp>
          <p:nvSpPr>
            <p:cNvPr id="25" name="object 5"/>
            <p:cNvSpPr/>
            <p:nvPr/>
          </p:nvSpPr>
          <p:spPr>
            <a:xfrm>
              <a:off x="351276" y="4792995"/>
              <a:ext cx="4065149" cy="1905000"/>
            </a:xfrm>
            <a:prstGeom prst="rect">
              <a:avLst/>
            </a:prstGeom>
            <a:blipFill>
              <a:blip r:embed="rId3" cstate="print"/>
              <a:stretch>
                <a:fillRect/>
              </a:stretch>
            </a:blipFill>
          </p:spPr>
          <p:txBody>
            <a:bodyPr wrap="square" lIns="0" tIns="0" rIns="0" bIns="0" rtlCol="0"/>
            <a:lstStyle/>
            <a:p>
              <a:endParaRPr/>
            </a:p>
          </p:txBody>
        </p:sp>
        <p:pic>
          <p:nvPicPr>
            <p:cNvPr id="9" name="그림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725" y="4792995"/>
              <a:ext cx="3810000" cy="1905000"/>
            </a:xfrm>
            <a:prstGeom prst="rect">
              <a:avLst/>
            </a:prstGeom>
          </p:spPr>
        </p:pic>
      </p:grpSp>
      <p:sp>
        <p:nvSpPr>
          <p:cNvPr id="26" name="직사각형 25"/>
          <p:cNvSpPr/>
          <p:nvPr/>
        </p:nvSpPr>
        <p:spPr>
          <a:xfrm>
            <a:off x="4810124" y="4144263"/>
            <a:ext cx="3800475" cy="369332"/>
          </a:xfrm>
          <a:prstGeom prst="rect">
            <a:avLst/>
          </a:prstGeom>
        </p:spPr>
        <p:txBody>
          <a:bodyPr wrap="square">
            <a:spAutoFit/>
          </a:bodyPr>
          <a:lstStyle/>
          <a:p>
            <a:pPr algn="ctr"/>
            <a:r>
              <a:rPr lang="en-US" altLang="ko-KR" b="1" dirty="0">
                <a:solidFill>
                  <a:srgbClr val="990000"/>
                </a:solidFill>
                <a:cs typeface="Arial Black"/>
              </a:rPr>
              <a:t>Fire alarm sensor</a:t>
            </a:r>
            <a:endParaRPr lang="ko-KR" altLang="en-US" dirty="0"/>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154</a:t>
            </a:fld>
            <a:endParaRPr lang="ko-KR" altLang="en-US"/>
          </a:p>
        </p:txBody>
      </p:sp>
    </p:spTree>
    <p:extLst>
      <p:ext uri="{BB962C8B-B14F-4D97-AF65-F5344CB8AC3E}">
        <p14:creationId xmlns:p14="http://schemas.microsoft.com/office/powerpoint/2010/main" val="38770645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a:spLocks noGrp="1"/>
          </p:cNvSpPr>
          <p:nvPr>
            <p:ph type="title"/>
          </p:nvPr>
        </p:nvSpPr>
        <p:spPr>
          <a:xfrm>
            <a:off x="0" y="1540783"/>
            <a:ext cx="9144000" cy="1325563"/>
          </a:xfrm>
        </p:spPr>
        <p:txBody>
          <a:bodyPr>
            <a:normAutofit/>
          </a:bodyPr>
          <a:lstStyle/>
          <a:p>
            <a:pPr algn="ctr"/>
            <a:r>
              <a:rPr lang="en-US" altLang="ko-KR" sz="4800" dirty="0">
                <a:latin typeface="+mn-lt"/>
              </a:rPr>
              <a:t>Magnetics</a:t>
            </a:r>
            <a:endParaRPr lang="ko-KR" altLang="en-US" sz="4800" dirty="0">
              <a:latin typeface="+mn-lt"/>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155</a:t>
            </a:fld>
            <a:endParaRPr lang="ko-KR" altLang="en-US"/>
          </a:p>
        </p:txBody>
      </p:sp>
    </p:spTree>
    <p:extLst>
      <p:ext uri="{BB962C8B-B14F-4D97-AF65-F5344CB8AC3E}">
        <p14:creationId xmlns:p14="http://schemas.microsoft.com/office/powerpoint/2010/main" val="8475957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191424" y="960771"/>
            <a:ext cx="5943600" cy="5402321"/>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altLang="ko-KR" sz="2400" dirty="0">
                <a:latin typeface="Arial" panose="020B0604020202020204" pitchFamily="34" charset="0"/>
                <a:ea typeface="굴림" panose="020B0600000101010101" pitchFamily="50" charset="-127"/>
              </a:rPr>
              <a:t>Basic Concepts</a:t>
            </a:r>
          </a:p>
          <a:p>
            <a:pPr lvl="1">
              <a:lnSpc>
                <a:spcPct val="100000"/>
              </a:lnSpc>
              <a:spcBef>
                <a:spcPts val="1200"/>
              </a:spcBef>
            </a:pPr>
            <a:r>
              <a:rPr lang="en-US" altLang="ko-KR" sz="2200" dirty="0">
                <a:solidFill>
                  <a:srgbClr val="C00000"/>
                </a:solidFill>
                <a:latin typeface="Arial" panose="020B0604020202020204" pitchFamily="34" charset="0"/>
                <a:ea typeface="굴림" panose="020B0600000101010101" pitchFamily="50" charset="-127"/>
              </a:rPr>
              <a:t>By moving electrically charged particles, magnetic forces are generated </a:t>
            </a:r>
            <a:r>
              <a:rPr lang="en-US" altLang="ko-KR" sz="2200" dirty="0">
                <a:latin typeface="Arial" panose="020B0604020202020204" pitchFamily="34" charset="0"/>
                <a:ea typeface="굴림" panose="020B0600000101010101" pitchFamily="50" charset="-127"/>
              </a:rPr>
              <a:t>– these magnetic forces are often described as fields</a:t>
            </a:r>
          </a:p>
          <a:p>
            <a:pPr lvl="1">
              <a:lnSpc>
                <a:spcPct val="100000"/>
              </a:lnSpc>
              <a:spcBef>
                <a:spcPts val="1200"/>
              </a:spcBef>
            </a:pPr>
            <a:r>
              <a:rPr lang="en-US" altLang="ko-KR" sz="2200" dirty="0">
                <a:solidFill>
                  <a:srgbClr val="C00000"/>
                </a:solidFill>
                <a:latin typeface="Arial" panose="020B0604020202020204" pitchFamily="34" charset="0"/>
                <a:ea typeface="굴림" panose="020B0600000101010101" pitchFamily="50" charset="-127"/>
              </a:rPr>
              <a:t>Magnetic dipoles</a:t>
            </a:r>
            <a:r>
              <a:rPr lang="en-US" altLang="ko-KR" sz="2200" dirty="0">
                <a:solidFill>
                  <a:srgbClr val="FF6600"/>
                </a:solidFill>
                <a:latin typeface="Arial" panose="020B0604020202020204" pitchFamily="34" charset="0"/>
                <a:ea typeface="굴림" panose="020B0600000101010101" pitchFamily="50" charset="-127"/>
              </a:rPr>
              <a:t> </a:t>
            </a:r>
            <a:r>
              <a:rPr lang="en-US" altLang="ko-KR" sz="2200" dirty="0">
                <a:latin typeface="Arial" panose="020B0604020202020204" pitchFamily="34" charset="0"/>
                <a:ea typeface="굴림" panose="020B0600000101010101" pitchFamily="50" charset="-127"/>
              </a:rPr>
              <a:t>– existing in magnetic materials, analogous to electric dipoles.  It can be thought of as </a:t>
            </a:r>
            <a:r>
              <a:rPr lang="en-US" altLang="ko-KR" sz="2200" dirty="0">
                <a:solidFill>
                  <a:srgbClr val="C00000"/>
                </a:solidFill>
                <a:latin typeface="Arial" panose="020B0604020202020204" pitchFamily="34" charset="0"/>
                <a:ea typeface="굴림" panose="020B0600000101010101" pitchFamily="50" charset="-127"/>
              </a:rPr>
              <a:t>tiny bar magnets</a:t>
            </a:r>
          </a:p>
          <a:p>
            <a:pPr lvl="1">
              <a:lnSpc>
                <a:spcPct val="100000"/>
              </a:lnSpc>
              <a:spcBef>
                <a:spcPts val="1200"/>
              </a:spcBef>
            </a:pPr>
            <a:r>
              <a:rPr lang="en-US" altLang="ko-KR" sz="2200" dirty="0">
                <a:latin typeface="Arial" panose="020B0604020202020204" pitchFamily="34" charset="0"/>
                <a:ea typeface="굴림" panose="020B0600000101010101" pitchFamily="50" charset="-127"/>
              </a:rPr>
              <a:t>Magnetic dipoles are induced in magnetic fields, which</a:t>
            </a:r>
            <a:r>
              <a:rPr lang="ko-KR" altLang="en-US" sz="2200" dirty="0">
                <a:latin typeface="Arial" panose="020B0604020202020204" pitchFamily="34" charset="0"/>
                <a:ea typeface="굴림" panose="020B0600000101010101" pitchFamily="50" charset="-127"/>
              </a:rPr>
              <a:t> </a:t>
            </a:r>
            <a:r>
              <a:rPr lang="en-US" altLang="ko-KR" sz="2200" dirty="0">
                <a:latin typeface="Arial" panose="020B0604020202020204" pitchFamily="34" charset="0"/>
                <a:ea typeface="굴림" panose="020B0600000101010101" pitchFamily="50" charset="-127"/>
              </a:rPr>
              <a:t>is similar to electrical dipoles in electric fields</a:t>
            </a:r>
          </a:p>
          <a:p>
            <a:pPr lvl="1">
              <a:lnSpc>
                <a:spcPct val="100000"/>
              </a:lnSpc>
              <a:spcBef>
                <a:spcPts val="1200"/>
              </a:spcBef>
            </a:pPr>
            <a:r>
              <a:rPr lang="en-US" altLang="ko-KR" sz="2200" dirty="0">
                <a:latin typeface="Arial" panose="020B0604020202020204" pitchFamily="34" charset="0"/>
                <a:ea typeface="굴림" panose="020B0600000101010101" pitchFamily="50" charset="-127"/>
              </a:rPr>
              <a:t>Field exerts a torque that drives alignment of the dipoles</a:t>
            </a:r>
          </a:p>
        </p:txBody>
      </p:sp>
      <p:pic>
        <p:nvPicPr>
          <p:cNvPr id="7" name="Picture 4" descr="Fig18_0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973472"/>
            <a:ext cx="1313089" cy="2936425"/>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p:cNvSpPr/>
          <p:nvPr/>
        </p:nvSpPr>
        <p:spPr>
          <a:xfrm>
            <a:off x="101600" y="59481"/>
            <a:ext cx="2044470" cy="523220"/>
          </a:xfrm>
          <a:prstGeom prst="rect">
            <a:avLst/>
          </a:prstGeom>
        </p:spPr>
        <p:txBody>
          <a:bodyPr wrap="none">
            <a:spAutoFit/>
          </a:bodyPr>
          <a:lstStyle/>
          <a:p>
            <a:r>
              <a:rPr lang="en-US" altLang="ko-KR" sz="2800" b="1" dirty="0"/>
              <a:t>Introduction</a:t>
            </a:r>
          </a:p>
        </p:txBody>
      </p:sp>
      <p:pic>
        <p:nvPicPr>
          <p:cNvPr id="3" name="그림 2"/>
          <p:cNvPicPr>
            <a:picLocks noChangeAspect="1"/>
          </p:cNvPicPr>
          <p:nvPr/>
        </p:nvPicPr>
        <p:blipFill>
          <a:blip r:embed="rId5"/>
          <a:stretch>
            <a:fillRect/>
          </a:stretch>
        </p:blipFill>
        <p:spPr>
          <a:xfrm>
            <a:off x="5845430" y="4197684"/>
            <a:ext cx="3138083" cy="2096978"/>
          </a:xfrm>
          <a:prstGeom prst="rect">
            <a:avLst/>
          </a:prstGeom>
        </p:spPr>
      </p:pic>
      <p:sp>
        <p:nvSpPr>
          <p:cNvPr id="12" name="오른쪽 화살표 11"/>
          <p:cNvSpPr/>
          <p:nvPr/>
        </p:nvSpPr>
        <p:spPr>
          <a:xfrm rot="18833926">
            <a:off x="6193259" y="5222641"/>
            <a:ext cx="732731" cy="15832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오른쪽 화살표 12"/>
          <p:cNvSpPr/>
          <p:nvPr/>
        </p:nvSpPr>
        <p:spPr>
          <a:xfrm rot="18833926">
            <a:off x="7948216" y="5252493"/>
            <a:ext cx="732731" cy="1583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5618375" y="4100660"/>
            <a:ext cx="1796096" cy="25738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156</a:t>
            </a:fld>
            <a:endParaRPr lang="ko-KR" altLang="en-US"/>
          </a:p>
        </p:txBody>
      </p:sp>
    </p:spTree>
    <p:extLst>
      <p:ext uri="{BB962C8B-B14F-4D97-AF65-F5344CB8AC3E}">
        <p14:creationId xmlns:p14="http://schemas.microsoft.com/office/powerpoint/2010/main" val="35122013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Rectangle 81"/>
          <p:cNvSpPr>
            <a:spLocks noChangeArrowheads="1"/>
          </p:cNvSpPr>
          <p:nvPr/>
        </p:nvSpPr>
        <p:spPr bwMode="auto">
          <a:xfrm>
            <a:off x="774700" y="939800"/>
            <a:ext cx="477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400" dirty="0">
                <a:latin typeface="Arial" panose="020B0604020202020204" pitchFamily="34" charset="0"/>
                <a:ea typeface="굴림" panose="020B0600000101010101" pitchFamily="50" charset="-127"/>
                <a:cs typeface="Arial" panose="020B0604020202020204" pitchFamily="34" charset="0"/>
              </a:rPr>
              <a:t>•  created by current through a coil:</a:t>
            </a:r>
          </a:p>
        </p:txBody>
      </p:sp>
      <p:pic>
        <p:nvPicPr>
          <p:cNvPr id="12" name="Picture 1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192" y="1295285"/>
            <a:ext cx="560601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48"/>
          <p:cNvSpPr>
            <a:spLocks noChangeArrowheads="1"/>
          </p:cNvSpPr>
          <p:nvPr/>
        </p:nvSpPr>
        <p:spPr bwMode="auto">
          <a:xfrm>
            <a:off x="774700" y="3987800"/>
            <a:ext cx="591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400" dirty="0">
                <a:latin typeface="Arial" panose="020B0604020202020204" pitchFamily="34" charset="0"/>
                <a:ea typeface="굴림" panose="020B0600000101010101" pitchFamily="50" charset="-127"/>
                <a:cs typeface="Arial" panose="020B0604020202020204" pitchFamily="34" charset="0"/>
              </a:rPr>
              <a:t>•  relation for the applied magnetic field, H:</a:t>
            </a:r>
          </a:p>
        </p:txBody>
      </p:sp>
      <p:sp>
        <p:nvSpPr>
          <p:cNvPr id="19" name="Rectangle 159"/>
          <p:cNvSpPr>
            <a:spLocks noGrp="1" noChangeArrowheads="1"/>
          </p:cNvSpPr>
          <p:nvPr>
            <p:ph type="title" idx="4294967295"/>
          </p:nvPr>
        </p:nvSpPr>
        <p:spPr>
          <a:xfrm>
            <a:off x="0" y="94191"/>
            <a:ext cx="3538918" cy="480131"/>
          </a:xfrm>
        </p:spPr>
        <p:txBody>
          <a:bodyPr wrap="none">
            <a:spAutoFit/>
          </a:bodyPr>
          <a:lstStyle/>
          <a:p>
            <a:r>
              <a:rPr lang="en-US" altLang="ko-KR" sz="2800" b="1" dirty="0">
                <a:latin typeface="+mn-lt"/>
                <a:ea typeface="+mn-ea"/>
                <a:cs typeface="+mn-cs"/>
              </a:rPr>
              <a:t>Applied magnetic field</a:t>
            </a:r>
          </a:p>
        </p:txBody>
      </p:sp>
      <p:grpSp>
        <p:nvGrpSpPr>
          <p:cNvPr id="2" name="그룹 1"/>
          <p:cNvGrpSpPr/>
          <p:nvPr/>
        </p:nvGrpSpPr>
        <p:grpSpPr>
          <a:xfrm>
            <a:off x="1083192" y="4555117"/>
            <a:ext cx="4237322" cy="1492310"/>
            <a:chOff x="533400" y="4394200"/>
            <a:chExt cx="4237322" cy="1492310"/>
          </a:xfrm>
        </p:grpSpPr>
        <p:sp>
          <p:nvSpPr>
            <p:cNvPr id="6" name="Rectangle 154"/>
            <p:cNvSpPr>
              <a:spLocks noChangeArrowheads="1"/>
            </p:cNvSpPr>
            <p:nvPr/>
          </p:nvSpPr>
          <p:spPr bwMode="auto">
            <a:xfrm>
              <a:off x="3124200" y="4394200"/>
              <a:ext cx="228600" cy="3810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7" name="Rectangle 151"/>
            <p:cNvSpPr>
              <a:spLocks noChangeArrowheads="1"/>
            </p:cNvSpPr>
            <p:nvPr/>
          </p:nvSpPr>
          <p:spPr bwMode="auto">
            <a:xfrm>
              <a:off x="2590800" y="4622800"/>
              <a:ext cx="228600" cy="3810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ko-KR">
                <a:solidFill>
                  <a:srgbClr val="FF7C80"/>
                </a:solidFill>
                <a:latin typeface="Arial" panose="020B0604020202020204" pitchFamily="34" charset="0"/>
                <a:cs typeface="Arial" panose="020B0604020202020204" pitchFamily="34" charset="0"/>
              </a:endParaRPr>
            </a:p>
          </p:txBody>
        </p:sp>
        <p:sp>
          <p:nvSpPr>
            <p:cNvPr id="8" name="Rectangle 153"/>
            <p:cNvSpPr>
              <a:spLocks noChangeArrowheads="1"/>
            </p:cNvSpPr>
            <p:nvPr/>
          </p:nvSpPr>
          <p:spPr bwMode="auto">
            <a:xfrm>
              <a:off x="3321050" y="4394200"/>
              <a:ext cx="228600" cy="381000"/>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9" name="Rectangle 155"/>
            <p:cNvSpPr>
              <a:spLocks noChangeArrowheads="1"/>
            </p:cNvSpPr>
            <p:nvPr/>
          </p:nvSpPr>
          <p:spPr bwMode="auto">
            <a:xfrm>
              <a:off x="3124200" y="4851400"/>
              <a:ext cx="228600" cy="3810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graphicFrame>
          <p:nvGraphicFramePr>
            <p:cNvPr id="14" name="Object 149"/>
            <p:cNvGraphicFramePr>
              <a:graphicFrameLocks noChangeAspect="1"/>
            </p:cNvGraphicFramePr>
            <p:nvPr/>
          </p:nvGraphicFramePr>
          <p:xfrm>
            <a:off x="2590800" y="4394200"/>
            <a:ext cx="850900" cy="749300"/>
          </p:xfrm>
          <a:graphic>
            <a:graphicData uri="http://schemas.openxmlformats.org/presentationml/2006/ole">
              <mc:AlternateContent xmlns:mc="http://schemas.openxmlformats.org/markup-compatibility/2006">
                <mc:Choice xmlns:v="urn:schemas-microsoft-com:vml" Requires="v">
                  <p:oleObj spid="_x0000_s1074" name="Equation" r:id="rId5" imgW="850900" imgH="749300" progId="Equation.3">
                    <p:embed/>
                  </p:oleObj>
                </mc:Choice>
                <mc:Fallback>
                  <p:oleObj name="Equation" r:id="rId5" imgW="850900" imgH="749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394200"/>
                          <a:ext cx="8509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50"/>
            <p:cNvSpPr>
              <a:spLocks noChangeArrowheads="1"/>
            </p:cNvSpPr>
            <p:nvPr/>
          </p:nvSpPr>
          <p:spPr bwMode="auto">
            <a:xfrm>
              <a:off x="533400" y="5486400"/>
              <a:ext cx="27510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2000" dirty="0">
                  <a:latin typeface="Arial" panose="020B0604020202020204" pitchFamily="34" charset="0"/>
                  <a:ea typeface="굴림" panose="020B0600000101010101" pitchFamily="50" charset="-127"/>
                  <a:cs typeface="Arial" panose="020B0604020202020204" pitchFamily="34" charset="0"/>
                </a:rPr>
                <a:t>applied magnetic field</a:t>
              </a:r>
            </a:p>
          </p:txBody>
        </p:sp>
        <p:sp>
          <p:nvSpPr>
            <p:cNvPr id="16" name="Line 156"/>
            <p:cNvSpPr>
              <a:spLocks noChangeShapeType="1"/>
            </p:cNvSpPr>
            <p:nvPr/>
          </p:nvSpPr>
          <p:spPr bwMode="auto">
            <a:xfrm flipV="1">
              <a:off x="2016125" y="4991100"/>
              <a:ext cx="587375" cy="5556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17" name="Line 157"/>
            <p:cNvSpPr>
              <a:spLocks noChangeShapeType="1"/>
            </p:cNvSpPr>
            <p:nvPr/>
          </p:nvSpPr>
          <p:spPr bwMode="auto">
            <a:xfrm flipH="1" flipV="1">
              <a:off x="3486150" y="4730750"/>
              <a:ext cx="317500" cy="254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dirty="0">
                <a:latin typeface="Arial" panose="020B0604020202020204" pitchFamily="34" charset="0"/>
                <a:cs typeface="Arial" panose="020B0604020202020204" pitchFamily="34" charset="0"/>
              </a:endParaRPr>
            </a:p>
          </p:txBody>
        </p:sp>
        <p:sp>
          <p:nvSpPr>
            <p:cNvPr id="18" name="Rectangle 158"/>
            <p:cNvSpPr>
              <a:spLocks noChangeArrowheads="1"/>
            </p:cNvSpPr>
            <p:nvPr/>
          </p:nvSpPr>
          <p:spPr bwMode="auto">
            <a:xfrm>
              <a:off x="3789363" y="4759325"/>
              <a:ext cx="9813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2000" dirty="0">
                  <a:solidFill>
                    <a:srgbClr val="FF6600"/>
                  </a:solidFill>
                  <a:latin typeface="Arial" panose="020B0604020202020204" pitchFamily="34" charset="0"/>
                  <a:ea typeface="굴림" panose="020B0600000101010101" pitchFamily="50" charset="-127"/>
                  <a:cs typeface="Arial" panose="020B0604020202020204" pitchFamily="34" charset="0"/>
                </a:rPr>
                <a:t>current</a:t>
              </a:r>
            </a:p>
          </p:txBody>
        </p:sp>
      </p:grpSp>
      <mc:AlternateContent xmlns:mc="http://schemas.openxmlformats.org/markup-compatibility/2006" xmlns:a14="http://schemas.microsoft.com/office/drawing/2010/main">
        <mc:Choice Requires="a14">
          <p:sp>
            <p:nvSpPr>
              <p:cNvPr id="3" name="직사각형 2"/>
              <p:cNvSpPr/>
              <p:nvPr/>
            </p:nvSpPr>
            <p:spPr>
              <a:xfrm>
                <a:off x="5936397" y="4849257"/>
                <a:ext cx="2259016" cy="618696"/>
              </a:xfrm>
              <a:prstGeom prst="rect">
                <a:avLst/>
              </a:prstGeom>
            </p:spPr>
            <p:txBody>
              <a:bodyPr wrap="none">
                <a:spAutoFit/>
              </a:bodyPr>
              <a:lstStyle/>
              <a:p>
                <a:pPr marL="285750" indent="-285750">
                  <a:spcBef>
                    <a:spcPts val="600"/>
                  </a:spcBef>
                  <a:buFont typeface="Arial" panose="020B0604020202020204" pitchFamily="34" charset="0"/>
                  <a:buChar char="•"/>
                </a:pPr>
                <a:r>
                  <a:rPr lang="en-US" altLang="ko-KR" sz="2400" dirty="0"/>
                  <a:t>unit</a:t>
                </a:r>
                <a:r>
                  <a:rPr lang="ko-KR" altLang="en-US" sz="2400" dirty="0"/>
                  <a:t> </a:t>
                </a:r>
                <a:r>
                  <a:rPr lang="en-US" altLang="ko-KR" sz="2400" dirty="0"/>
                  <a:t>of </a:t>
                </a:r>
                <a14:m>
                  <m:oMath xmlns:m="http://schemas.openxmlformats.org/officeDocument/2006/math">
                    <m:r>
                      <m:rPr>
                        <m:sty m:val="p"/>
                      </m:rPr>
                      <a:rPr lang="en-US" altLang="ko-KR" sz="2400">
                        <a:latin typeface="Cambria Math" panose="02040503050406030204" pitchFamily="18" charset="0"/>
                      </a:rPr>
                      <m:t>H</m:t>
                    </m:r>
                    <m:r>
                      <a:rPr lang="en-US" altLang="ko-KR" sz="2400" i="1">
                        <a:latin typeface="Cambria Math" panose="02040503050406030204" pitchFamily="18" charset="0"/>
                      </a:rPr>
                      <m:t>=</m:t>
                    </m:r>
                    <m:f>
                      <m:fPr>
                        <m:ctrlPr>
                          <a:rPr lang="en-US" altLang="ko-KR" sz="2400" i="1">
                            <a:latin typeface="Cambria Math" panose="02040503050406030204" pitchFamily="18" charset="0"/>
                          </a:rPr>
                        </m:ctrlPr>
                      </m:fPr>
                      <m:num>
                        <m:r>
                          <a:rPr lang="en-US" altLang="ko-KR" sz="2400" i="1">
                            <a:latin typeface="Cambria Math" panose="02040503050406030204" pitchFamily="18" charset="0"/>
                          </a:rPr>
                          <m:t>𝐴</m:t>
                        </m:r>
                      </m:num>
                      <m:den>
                        <m:r>
                          <a:rPr lang="en-US" altLang="ko-KR" sz="2400" i="1">
                            <a:latin typeface="Cambria Math" panose="02040503050406030204" pitchFamily="18" charset="0"/>
                          </a:rPr>
                          <m:t>𝑚</m:t>
                        </m:r>
                      </m:den>
                    </m:f>
                  </m:oMath>
                </a14:m>
                <a:r>
                  <a:rPr lang="ko-KR" altLang="en-US" sz="2400" dirty="0"/>
                  <a:t> </a:t>
                </a:r>
                <a:endParaRPr lang="en-US" altLang="ko-KR" sz="2400" dirty="0"/>
              </a:p>
            </p:txBody>
          </p:sp>
        </mc:Choice>
        <mc:Fallback xmlns="">
          <p:sp>
            <p:nvSpPr>
              <p:cNvPr id="3" name="직사각형 2"/>
              <p:cNvSpPr>
                <a:spLocks noRot="1" noChangeAspect="1" noMove="1" noResize="1" noEditPoints="1" noAdjustHandles="1" noChangeArrowheads="1" noChangeShapeType="1" noTextEdit="1"/>
              </p:cNvSpPr>
              <p:nvPr/>
            </p:nvSpPr>
            <p:spPr>
              <a:xfrm>
                <a:off x="5936397" y="4849257"/>
                <a:ext cx="2259016" cy="618696"/>
              </a:xfrm>
              <a:prstGeom prst="rect">
                <a:avLst/>
              </a:prstGeom>
              <a:blipFill rotWithShape="0">
                <a:blip r:embed="rId7"/>
                <a:stretch>
                  <a:fillRect l="-3784" b="-8824"/>
                </a:stretch>
              </a:blipFill>
            </p:spPr>
            <p:txBody>
              <a:bodyPr/>
              <a:lstStyle/>
              <a:p>
                <a:r>
                  <a:rPr lang="ko-KR" altLang="en-US">
                    <a:noFill/>
                  </a:rPr>
                  <a:t> </a:t>
                </a:r>
              </a:p>
            </p:txBody>
          </p:sp>
        </mc:Fallback>
      </mc:AlternateContent>
      <p:sp>
        <p:nvSpPr>
          <p:cNvPr id="4" name="슬라이드 번호 개체 틀 3"/>
          <p:cNvSpPr>
            <a:spLocks noGrp="1"/>
          </p:cNvSpPr>
          <p:nvPr>
            <p:ph type="sldNum" sz="quarter" idx="12"/>
          </p:nvPr>
        </p:nvSpPr>
        <p:spPr/>
        <p:txBody>
          <a:bodyPr/>
          <a:lstStyle/>
          <a:p>
            <a:fld id="{B6030C2A-4213-4771-8792-D783EF3BA6B4}" type="slidenum">
              <a:rPr lang="ko-KR" altLang="en-US" smtClean="0"/>
              <a:pPr/>
              <a:t>157</a:t>
            </a:fld>
            <a:endParaRPr lang="ko-KR" altLang="en-US"/>
          </a:p>
        </p:txBody>
      </p:sp>
      <p:sp>
        <p:nvSpPr>
          <p:cNvPr id="10" name="직사각형 9">
            <a:extLst>
              <a:ext uri="{FF2B5EF4-FFF2-40B4-BE49-F238E27FC236}">
                <a16:creationId xmlns:a16="http://schemas.microsoft.com/office/drawing/2014/main" id="{B5C9AB96-24D4-4A6F-91FE-99EBFF26000C}"/>
              </a:ext>
            </a:extLst>
          </p:cNvPr>
          <p:cNvSpPr/>
          <p:nvPr/>
        </p:nvSpPr>
        <p:spPr>
          <a:xfrm>
            <a:off x="4194692" y="2753363"/>
            <a:ext cx="4452181" cy="276999"/>
          </a:xfrm>
          <a:prstGeom prst="rect">
            <a:avLst/>
          </a:prstGeom>
        </p:spPr>
        <p:txBody>
          <a:bodyPr wrap="none">
            <a:spAutoFit/>
          </a:bodyPr>
          <a:lstStyle/>
          <a:p>
            <a:r>
              <a:rPr lang="en-US" altLang="ko-KR" sz="1200" dirty="0">
                <a:solidFill>
                  <a:srgbClr val="FF0000"/>
                </a:solidFill>
              </a:rPr>
              <a:t>L</a:t>
            </a:r>
            <a:r>
              <a:rPr lang="ko-KR" altLang="en-US" sz="1200" dirty="0">
                <a:solidFill>
                  <a:srgbClr val="FF0000"/>
                </a:solidFill>
              </a:rPr>
              <a:t>은 권선</a:t>
            </a:r>
            <a:r>
              <a:rPr lang="en-US" altLang="ko-KR" sz="1200" dirty="0">
                <a:solidFill>
                  <a:srgbClr val="FF0000"/>
                </a:solidFill>
              </a:rPr>
              <a:t>(magnet wire)</a:t>
            </a:r>
            <a:r>
              <a:rPr lang="ko-KR" altLang="en-US" sz="1200" dirty="0">
                <a:solidFill>
                  <a:srgbClr val="FF0000"/>
                </a:solidFill>
              </a:rPr>
              <a:t>이 감겨진 전체 자기장 회로의 길이를 의미</a:t>
            </a:r>
          </a:p>
        </p:txBody>
      </p:sp>
      <p:cxnSp>
        <p:nvCxnSpPr>
          <p:cNvPr id="21" name="직선 연결선 20">
            <a:extLst>
              <a:ext uri="{FF2B5EF4-FFF2-40B4-BE49-F238E27FC236}">
                <a16:creationId xmlns:a16="http://schemas.microsoft.com/office/drawing/2014/main" id="{4ECCC5A8-CD24-C129-9642-1F15A03B19AB}"/>
              </a:ext>
            </a:extLst>
          </p:cNvPr>
          <p:cNvCxnSpPr/>
          <p:nvPr/>
        </p:nvCxnSpPr>
        <p:spPr>
          <a:xfrm>
            <a:off x="4495800" y="2612572"/>
            <a:ext cx="199208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9704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2"/>
          <p:cNvSpPr txBox="1">
            <a:spLocks noChangeArrowheads="1"/>
          </p:cNvSpPr>
          <p:nvPr/>
        </p:nvSpPr>
        <p:spPr>
          <a:xfrm>
            <a:off x="213217" y="3656270"/>
            <a:ext cx="6764221" cy="1907934"/>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en-US" altLang="ko-KR" sz="1800" b="1" dirty="0">
                <a:solidFill>
                  <a:srgbClr val="C00000"/>
                </a:solidFill>
                <a:latin typeface="Arial" panose="020B0604020202020204" pitchFamily="34" charset="0"/>
                <a:ea typeface="굴림" panose="020B0600000101010101" pitchFamily="50" charset="-127"/>
              </a:rPr>
              <a:t>magnetic induction</a:t>
            </a:r>
            <a:r>
              <a:rPr lang="en-US" altLang="ko-KR" sz="1800" dirty="0">
                <a:latin typeface="Arial" panose="020B0604020202020204" pitchFamily="34" charset="0"/>
                <a:ea typeface="굴림" panose="020B0600000101010101" pitchFamily="50" charset="-127"/>
              </a:rPr>
              <a:t> (B, </a:t>
            </a:r>
            <a:r>
              <a:rPr lang="ko-KR" altLang="en-US" sz="1800" dirty="0">
                <a:latin typeface="Arial" panose="020B0604020202020204" pitchFamily="34" charset="0"/>
                <a:ea typeface="굴림" panose="020B0600000101010101" pitchFamily="50" charset="-127"/>
              </a:rPr>
              <a:t>자기유도</a:t>
            </a:r>
            <a:r>
              <a:rPr lang="en-US" altLang="ko-KR" sz="1800" dirty="0">
                <a:latin typeface="Arial" panose="020B0604020202020204" pitchFamily="34" charset="0"/>
                <a:ea typeface="굴림" panose="020B0600000101010101" pitchFamily="50" charset="-127"/>
              </a:rPr>
              <a:t>) or</a:t>
            </a:r>
            <a:r>
              <a:rPr lang="en-US" altLang="ko-KR" sz="1800" b="1" dirty="0">
                <a:latin typeface="Arial" panose="020B0604020202020204" pitchFamily="34" charset="0"/>
                <a:ea typeface="굴림" panose="020B0600000101010101" pitchFamily="50" charset="-127"/>
              </a:rPr>
              <a:t> </a:t>
            </a:r>
            <a:r>
              <a:rPr lang="en-US" altLang="ko-KR" sz="1800" b="1" dirty="0">
                <a:solidFill>
                  <a:srgbClr val="C00000"/>
                </a:solidFill>
                <a:latin typeface="Arial" panose="020B0604020202020204" pitchFamily="34" charset="0"/>
                <a:ea typeface="굴림" panose="020B0600000101010101" pitchFamily="50" charset="-127"/>
              </a:rPr>
              <a:t>magnetic flux density</a:t>
            </a:r>
            <a:r>
              <a:rPr lang="en-US" altLang="ko-KR" sz="1800" dirty="0">
                <a:latin typeface="Arial" panose="020B0604020202020204" pitchFamily="34" charset="0"/>
                <a:ea typeface="굴림" panose="020B0600000101010101" pitchFamily="50" charset="-127"/>
              </a:rPr>
              <a:t> (B, </a:t>
            </a:r>
            <a:r>
              <a:rPr lang="ko-KR" altLang="en-US" sz="1800" dirty="0" err="1">
                <a:latin typeface="Arial" panose="020B0604020202020204" pitchFamily="34" charset="0"/>
                <a:ea typeface="굴림" panose="020B0600000101010101" pitchFamily="50" charset="-127"/>
              </a:rPr>
              <a:t>자기선속밀도</a:t>
            </a:r>
            <a:r>
              <a:rPr lang="en-US" altLang="ko-KR" sz="1800" dirty="0">
                <a:latin typeface="Arial" panose="020B0604020202020204" pitchFamily="34" charset="0"/>
                <a:ea typeface="굴림" panose="020B0600000101010101" pitchFamily="50" charset="-127"/>
              </a:rPr>
              <a:t>) is the magnitude of the internal field strength within a substance under</a:t>
            </a:r>
            <a:r>
              <a:rPr lang="ko-KR" altLang="en-US" sz="1800" dirty="0">
                <a:latin typeface="Arial" panose="020B0604020202020204" pitchFamily="34" charset="0"/>
                <a:ea typeface="굴림" panose="020B0600000101010101" pitchFamily="50" charset="-127"/>
              </a:rPr>
              <a:t> </a:t>
            </a:r>
            <a:r>
              <a:rPr lang="en-US" altLang="ko-KR" sz="1800" dirty="0">
                <a:latin typeface="Arial" panose="020B0604020202020204" pitchFamily="34" charset="0"/>
                <a:ea typeface="굴림" panose="020B0600000101010101" pitchFamily="50" charset="-127"/>
              </a:rPr>
              <a:t>magnetic  field H</a:t>
            </a:r>
          </a:p>
        </p:txBody>
      </p:sp>
      <p:pic>
        <p:nvPicPr>
          <p:cNvPr id="12" name="Picture 5" descr="Fig18_0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52272"/>
          <a:stretch>
            <a:fillRect/>
          </a:stretch>
        </p:blipFill>
        <p:spPr bwMode="auto">
          <a:xfrm>
            <a:off x="7051986" y="3656270"/>
            <a:ext cx="1619265" cy="27381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Object 6"/>
          <p:cNvGraphicFramePr>
            <a:graphicFrameLocks noChangeAspect="1"/>
          </p:cNvGraphicFramePr>
          <p:nvPr/>
        </p:nvGraphicFramePr>
        <p:xfrm>
          <a:off x="795526" y="5355260"/>
          <a:ext cx="1832134" cy="654333"/>
        </p:xfrm>
        <a:graphic>
          <a:graphicData uri="http://schemas.openxmlformats.org/presentationml/2006/ole">
            <mc:AlternateContent xmlns:mc="http://schemas.openxmlformats.org/markup-compatibility/2006">
              <mc:Choice xmlns:v="urn:schemas-microsoft-com:vml" Requires="v">
                <p:oleObj spid="_x0000_s2194" name="수식" r:id="rId6" imgW="571320" imgH="203040" progId="Equation.3">
                  <p:embed/>
                </p:oleObj>
              </mc:Choice>
              <mc:Fallback>
                <p:oleObj name="수식" r:id="rId6" imgW="571320" imgH="203040" progId="Equation.3">
                  <p:embed/>
                  <p:pic>
                    <p:nvPicPr>
                      <p:cNvPr id="0" name=""/>
                      <p:cNvPicPr>
                        <a:picLocks noChangeAspect="1" noChangeArrowheads="1"/>
                      </p:cNvPicPr>
                      <p:nvPr/>
                    </p:nvPicPr>
                    <p:blipFill>
                      <a:blip r:embed="rId7"/>
                      <a:srcRect/>
                      <a:stretch>
                        <a:fillRect/>
                      </a:stretch>
                    </p:blipFill>
                    <p:spPr bwMode="auto">
                      <a:xfrm>
                        <a:off x="795526" y="5355260"/>
                        <a:ext cx="1832134" cy="654333"/>
                      </a:xfrm>
                      <a:prstGeom prst="rect">
                        <a:avLst/>
                      </a:prstGeom>
                      <a:noFill/>
                      <a:ln>
                        <a:noFill/>
                      </a:ln>
                      <a:effectLst/>
                    </p:spPr>
                  </p:pic>
                </p:oleObj>
              </mc:Fallback>
            </mc:AlternateContent>
          </a:graphicData>
        </a:graphic>
      </p:graphicFrame>
      <p:sp>
        <p:nvSpPr>
          <p:cNvPr id="2" name="직사각형 1"/>
          <p:cNvSpPr/>
          <p:nvPr/>
        </p:nvSpPr>
        <p:spPr>
          <a:xfrm>
            <a:off x="0" y="77757"/>
            <a:ext cx="3487621" cy="523220"/>
          </a:xfrm>
          <a:prstGeom prst="rect">
            <a:avLst/>
          </a:prstGeom>
        </p:spPr>
        <p:txBody>
          <a:bodyPr wrap="none">
            <a:spAutoFit/>
          </a:bodyPr>
          <a:lstStyle/>
          <a:p>
            <a:r>
              <a:rPr lang="en-US" altLang="ko-KR" sz="2800" b="1" dirty="0"/>
              <a:t>Magnetic field vectors</a:t>
            </a:r>
          </a:p>
        </p:txBody>
      </p:sp>
      <mc:AlternateContent xmlns:mc="http://schemas.openxmlformats.org/markup-compatibility/2006" xmlns:a14="http://schemas.microsoft.com/office/drawing/2010/main">
        <mc:Choice Requires="a14">
          <p:sp>
            <p:nvSpPr>
              <p:cNvPr id="3" name="TextBox 2"/>
              <p:cNvSpPr txBox="1"/>
              <p:nvPr/>
            </p:nvSpPr>
            <p:spPr>
              <a:xfrm>
                <a:off x="3178184" y="4973706"/>
                <a:ext cx="3140347" cy="1417439"/>
              </a:xfrm>
              <a:prstGeom prst="rect">
                <a:avLst/>
              </a:prstGeom>
              <a:noFill/>
            </p:spPr>
            <p:txBody>
              <a:bodyPr wrap="none" rtlCol="0">
                <a:spAutoFit/>
              </a:bodyPr>
              <a:lstStyle/>
              <a:p>
                <a:pPr marL="285750" indent="-285750">
                  <a:buFont typeface="Arial" panose="020B0604020202020204" pitchFamily="34" charset="0"/>
                  <a:buChar char="•"/>
                </a:pPr>
                <a:r>
                  <a:rPr lang="en-US" altLang="ko-KR" sz="2000" i="1" dirty="0"/>
                  <a:t>unit of B: </a:t>
                </a:r>
                <a14:m>
                  <m:oMath xmlns:m="http://schemas.openxmlformats.org/officeDocument/2006/math">
                    <m:r>
                      <a:rPr lang="en-US" altLang="ko-KR" sz="2000" b="0" i="1" smtClean="0">
                        <a:latin typeface="Cambria Math" panose="02040503050406030204" pitchFamily="18" charset="0"/>
                      </a:rPr>
                      <m:t>    </m:t>
                    </m:r>
                    <m:f>
                      <m:fPr>
                        <m:ctrlPr>
                          <a:rPr lang="en-US" altLang="ko-KR" sz="2000" i="1">
                            <a:latin typeface="Cambria Math" panose="02040503050406030204" pitchFamily="18" charset="0"/>
                          </a:rPr>
                        </m:ctrlPr>
                      </m:fPr>
                      <m:num>
                        <m:r>
                          <a:rPr lang="en-US" altLang="ko-KR" sz="2000" i="1">
                            <a:latin typeface="Cambria Math" panose="02040503050406030204" pitchFamily="18" charset="0"/>
                          </a:rPr>
                          <m:t>𝑊𝑏</m:t>
                        </m:r>
                      </m:num>
                      <m:den>
                        <m:r>
                          <a:rPr lang="en-US" altLang="ko-KR" sz="2000" i="1">
                            <a:latin typeface="Cambria Math" panose="02040503050406030204" pitchFamily="18" charset="0"/>
                          </a:rPr>
                          <m:t>𝑚</m:t>
                        </m:r>
                        <m:r>
                          <a:rPr lang="en-US" altLang="ko-KR" sz="2000" b="0" i="1" baseline="30000" smtClean="0">
                            <a:latin typeface="Cambria Math" panose="02040503050406030204" pitchFamily="18" charset="0"/>
                          </a:rPr>
                          <m:t>2</m:t>
                        </m:r>
                      </m:den>
                    </m:f>
                    <m:r>
                      <a:rPr lang="en-US" altLang="ko-KR" sz="2000" b="0" i="1" smtClean="0">
                        <a:solidFill>
                          <a:srgbClr val="FF0000"/>
                        </a:solidFill>
                        <a:latin typeface="Cambria Math" panose="02040503050406030204" pitchFamily="18" charset="0"/>
                      </a:rPr>
                      <m:t>=</m:t>
                    </m:r>
                    <m:r>
                      <a:rPr lang="en-US" altLang="ko-KR" sz="2000" b="0" i="1" smtClean="0">
                        <a:solidFill>
                          <a:srgbClr val="FF0000"/>
                        </a:solidFill>
                        <a:latin typeface="Cambria Math" panose="02040503050406030204" pitchFamily="18" charset="0"/>
                      </a:rPr>
                      <m:t>𝑇</m:t>
                    </m:r>
                  </m:oMath>
                </a14:m>
                <a:endParaRPr lang="en-US" altLang="ko-KR" sz="2000" i="1" dirty="0"/>
              </a:p>
              <a:p>
                <a:pPr marL="285750" indent="-285750">
                  <a:buFont typeface="Arial" panose="020B0604020202020204" pitchFamily="34" charset="0"/>
                  <a:buChar char="•"/>
                </a:pPr>
                <a:r>
                  <a:rPr lang="en-US" altLang="ko-KR" sz="2000" i="1" dirty="0"/>
                  <a:t>unit of </a:t>
                </a:r>
                <a14:m>
                  <m:oMath xmlns:m="http://schemas.openxmlformats.org/officeDocument/2006/math">
                    <m:r>
                      <a:rPr lang="ko-KR" altLang="en-US" sz="2000" i="1" smtClean="0">
                        <a:latin typeface="Cambria Math" panose="02040503050406030204" pitchFamily="18" charset="0"/>
                      </a:rPr>
                      <m:t>𝜇</m:t>
                    </m:r>
                    <m:r>
                      <a:rPr lang="en-US" altLang="ko-KR" sz="2000" b="0" i="1" smtClean="0">
                        <a:latin typeface="Cambria Math" panose="02040503050406030204" pitchFamily="18" charset="0"/>
                      </a:rPr>
                      <m:t>:    </m:t>
                    </m:r>
                    <m:f>
                      <m:fPr>
                        <m:ctrlPr>
                          <a:rPr lang="en-US" altLang="ko-KR" sz="2000" i="1">
                            <a:latin typeface="Cambria Math" panose="02040503050406030204" pitchFamily="18" charset="0"/>
                          </a:rPr>
                        </m:ctrlPr>
                      </m:fPr>
                      <m:num>
                        <m:r>
                          <a:rPr lang="en-US" altLang="ko-KR" sz="2000" b="0" i="1" smtClean="0">
                            <a:latin typeface="Cambria Math" panose="02040503050406030204" pitchFamily="18" charset="0"/>
                          </a:rPr>
                          <m:t>𝐻</m:t>
                        </m:r>
                      </m:num>
                      <m:den>
                        <m:r>
                          <a:rPr lang="en-US" altLang="ko-KR" sz="2000" i="1">
                            <a:latin typeface="Cambria Math" panose="02040503050406030204" pitchFamily="18" charset="0"/>
                          </a:rPr>
                          <m:t>𝑚</m:t>
                        </m:r>
                      </m:den>
                    </m:f>
                    <m:r>
                      <a:rPr lang="en-US" altLang="ko-KR" sz="2000" b="0" i="1" smtClean="0">
                        <a:latin typeface="Cambria Math" panose="02040503050406030204" pitchFamily="18" charset="0"/>
                      </a:rPr>
                      <m:t>=</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𝑊𝑏</m:t>
                        </m:r>
                      </m:num>
                      <m:den>
                        <m:r>
                          <a:rPr lang="en-US" altLang="ko-KR" sz="2000" b="0" i="1" smtClean="0">
                            <a:latin typeface="Cambria Math" panose="02040503050406030204" pitchFamily="18" charset="0"/>
                          </a:rPr>
                          <m:t>𝐴𝑚</m:t>
                        </m:r>
                      </m:den>
                    </m:f>
                    <m:r>
                      <a:rPr lang="en-US" altLang="ko-KR" sz="2000" b="0" i="1" smtClean="0">
                        <a:latin typeface="Cambria Math" panose="02040503050406030204" pitchFamily="18" charset="0"/>
                      </a:rPr>
                      <m:t>=</m:t>
                    </m:r>
                    <m:f>
                      <m:fPr>
                        <m:ctrlPr>
                          <a:rPr lang="en-US" altLang="ko-KR" sz="2000" i="1">
                            <a:latin typeface="Cambria Math" panose="02040503050406030204" pitchFamily="18" charset="0"/>
                          </a:rPr>
                        </m:ctrlPr>
                      </m:fPr>
                      <m:num>
                        <m:r>
                          <a:rPr lang="en-US" altLang="ko-KR" sz="2000" b="0" i="1" smtClean="0">
                            <a:latin typeface="Cambria Math" panose="02040503050406030204" pitchFamily="18" charset="0"/>
                          </a:rPr>
                          <m:t>𝑉𝑠</m:t>
                        </m:r>
                      </m:num>
                      <m:den>
                        <m:r>
                          <a:rPr lang="en-US" altLang="ko-KR" sz="2000" b="0" i="1" smtClean="0">
                            <a:latin typeface="Cambria Math" panose="02040503050406030204" pitchFamily="18" charset="0"/>
                          </a:rPr>
                          <m:t>𝐴</m:t>
                        </m:r>
                        <m:r>
                          <a:rPr lang="en-US" altLang="ko-KR" sz="2000" i="1">
                            <a:latin typeface="Cambria Math" panose="02040503050406030204" pitchFamily="18" charset="0"/>
                          </a:rPr>
                          <m:t>𝑚</m:t>
                        </m:r>
                      </m:den>
                    </m:f>
                  </m:oMath>
                </a14:m>
                <a:endParaRPr lang="en-US" altLang="ko-KR" sz="2000" b="0" i="1" dirty="0"/>
              </a:p>
              <a:p>
                <a:pPr marL="285750" indent="-285750">
                  <a:buFont typeface="Arial" panose="020B0604020202020204" pitchFamily="34" charset="0"/>
                  <a:buChar char="•"/>
                </a:pPr>
                <a:r>
                  <a:rPr lang="en-US" altLang="ko-KR" sz="2000" i="1" dirty="0"/>
                  <a:t>unit</a:t>
                </a:r>
                <a:r>
                  <a:rPr lang="ko-KR" altLang="en-US" sz="2000" i="1" dirty="0"/>
                  <a:t> </a:t>
                </a:r>
                <a:r>
                  <a:rPr lang="en-US" altLang="ko-KR" sz="2000" i="1" dirty="0"/>
                  <a:t>of </a:t>
                </a:r>
                <a14:m>
                  <m:oMath xmlns:m="http://schemas.openxmlformats.org/officeDocument/2006/math">
                    <m:r>
                      <a:rPr lang="en-US" altLang="ko-KR" sz="2000" b="0" i="1" smtClean="0">
                        <a:latin typeface="Cambria Math" panose="02040503050406030204" pitchFamily="18" charset="0"/>
                      </a:rPr>
                      <m:t>𝐻</m:t>
                    </m:r>
                    <m:r>
                      <a:rPr lang="en-US" altLang="ko-KR" sz="2000" b="0" i="1" smtClean="0">
                        <a:latin typeface="Cambria Math" panose="02040503050406030204" pitchFamily="18" charset="0"/>
                      </a:rPr>
                      <m:t>:   </m:t>
                    </m:r>
                    <m:f>
                      <m:fPr>
                        <m:ctrlPr>
                          <a:rPr lang="en-US" altLang="ko-KR" sz="2000" b="0" i="1" smtClean="0">
                            <a:latin typeface="Cambria Math" panose="02040503050406030204" pitchFamily="18" charset="0"/>
                          </a:rPr>
                        </m:ctrlPr>
                      </m:fPr>
                      <m:num>
                        <m:r>
                          <a:rPr lang="en-US" altLang="ko-KR" sz="2000" b="0" i="1" smtClean="0">
                            <a:latin typeface="Cambria Math" panose="02040503050406030204" pitchFamily="18" charset="0"/>
                          </a:rPr>
                          <m:t>𝐴</m:t>
                        </m:r>
                      </m:num>
                      <m:den>
                        <m:r>
                          <a:rPr lang="en-US" altLang="ko-KR" sz="2000" b="0" i="1" smtClean="0">
                            <a:latin typeface="Cambria Math" panose="02040503050406030204" pitchFamily="18" charset="0"/>
                          </a:rPr>
                          <m:t>𝑚</m:t>
                        </m:r>
                      </m:den>
                    </m:f>
                  </m:oMath>
                </a14:m>
                <a:r>
                  <a:rPr lang="ko-KR" altLang="en-US" sz="2000" i="1" dirty="0"/>
                  <a:t> </a:t>
                </a:r>
                <a:endParaRPr lang="en-US" altLang="ko-KR" sz="2000" i="1" dirty="0"/>
              </a:p>
            </p:txBody>
          </p:sp>
        </mc:Choice>
        <mc:Fallback xmlns="">
          <p:sp>
            <p:nvSpPr>
              <p:cNvPr id="3" name="TextBox 2"/>
              <p:cNvSpPr txBox="1">
                <a:spLocks noRot="1" noChangeAspect="1" noMove="1" noResize="1" noEditPoints="1" noAdjustHandles="1" noChangeArrowheads="1" noChangeShapeType="1" noTextEdit="1"/>
              </p:cNvSpPr>
              <p:nvPr/>
            </p:nvSpPr>
            <p:spPr>
              <a:xfrm>
                <a:off x="3178184" y="4973706"/>
                <a:ext cx="3140347" cy="1417439"/>
              </a:xfrm>
              <a:prstGeom prst="rect">
                <a:avLst/>
              </a:prstGeom>
              <a:blipFill>
                <a:blip r:embed="rId8"/>
                <a:stretch>
                  <a:fillRect l="-1744" b="-2586"/>
                </a:stretch>
              </a:blipFill>
            </p:spPr>
            <p:txBody>
              <a:bodyPr/>
              <a:lstStyle/>
              <a:p>
                <a:r>
                  <a:rPr lang="ko-KR" altLang="en-US">
                    <a:noFill/>
                  </a:rPr>
                  <a:t> </a:t>
                </a:r>
              </a:p>
            </p:txBody>
          </p:sp>
        </mc:Fallback>
      </mc:AlternateContent>
      <p:pic>
        <p:nvPicPr>
          <p:cNvPr id="18" name="Picture 4" descr="Fig18_0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r="47728"/>
          <a:stretch>
            <a:fillRect/>
          </a:stretch>
        </p:blipFill>
        <p:spPr bwMode="auto">
          <a:xfrm>
            <a:off x="7167608" y="781965"/>
            <a:ext cx="1503643" cy="2320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Object 8"/>
          <p:cNvGraphicFramePr>
            <a:graphicFrameLocks noChangeAspect="1"/>
          </p:cNvGraphicFramePr>
          <p:nvPr/>
        </p:nvGraphicFramePr>
        <p:xfrm>
          <a:off x="795525" y="1042832"/>
          <a:ext cx="2171700" cy="776287"/>
        </p:xfrm>
        <a:graphic>
          <a:graphicData uri="http://schemas.openxmlformats.org/presentationml/2006/ole">
            <mc:AlternateContent xmlns:mc="http://schemas.openxmlformats.org/markup-compatibility/2006">
              <mc:Choice xmlns:v="urn:schemas-microsoft-com:vml" Requires="v">
                <p:oleObj spid="_x0000_s2195" name="수식" r:id="rId9" imgW="672840" imgH="241200" progId="Equation.3">
                  <p:embed/>
                </p:oleObj>
              </mc:Choice>
              <mc:Fallback>
                <p:oleObj name="수식" r:id="rId9" imgW="672840" imgH="241200" progId="Equation.3">
                  <p:embed/>
                  <p:pic>
                    <p:nvPicPr>
                      <p:cNvPr id="0" name=""/>
                      <p:cNvPicPr>
                        <a:picLocks noChangeAspect="1" noChangeArrowheads="1"/>
                      </p:cNvPicPr>
                      <p:nvPr/>
                    </p:nvPicPr>
                    <p:blipFill>
                      <a:blip r:embed="rId10"/>
                      <a:srcRect/>
                      <a:stretch>
                        <a:fillRect/>
                      </a:stretch>
                    </p:blipFill>
                    <p:spPr bwMode="auto">
                      <a:xfrm>
                        <a:off x="795525" y="1042832"/>
                        <a:ext cx="2171700" cy="77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1" name="Text Box 9"/>
              <p:cNvSpPr txBox="1">
                <a:spLocks noChangeArrowheads="1"/>
              </p:cNvSpPr>
              <p:nvPr/>
            </p:nvSpPr>
            <p:spPr bwMode="auto">
              <a:xfrm>
                <a:off x="1523983" y="2032770"/>
                <a:ext cx="4321632" cy="98488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285750" indent="-285750" eaLnBrk="1" hangingPunct="1">
                  <a:spcBef>
                    <a:spcPts val="600"/>
                  </a:spcBef>
                  <a:buFont typeface="Arial" panose="020B0604020202020204" pitchFamily="34" charset="0"/>
                  <a:buChar char="•"/>
                </a:pPr>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B</a:t>
                </a:r>
                <a:r>
                  <a:rPr lang="en-US" altLang="ko-KR" sz="1600" i="1" baseline="-25000" dirty="0">
                    <a:solidFill>
                      <a:schemeClr val="tx1"/>
                    </a:solidFill>
                    <a:latin typeface="Arial" panose="020B0604020202020204" pitchFamily="34" charset="0"/>
                    <a:ea typeface="굴림" panose="020B0600000101010101" pitchFamily="50" charset="-127"/>
                    <a:cs typeface="Arial" panose="020B0604020202020204" pitchFamily="34" charset="0"/>
                  </a:rPr>
                  <a:t>o</a:t>
                </a:r>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 magnetic flux density within a vacuum</a:t>
                </a:r>
              </a:p>
              <a:p>
                <a:pPr marL="285750" indent="-285750">
                  <a:spcBef>
                    <a:spcPts val="600"/>
                  </a:spcBef>
                  <a:buFont typeface="Arial" panose="020B0604020202020204" pitchFamily="34" charset="0"/>
                  <a:buChar char="•"/>
                </a:pPr>
                <a:r>
                  <a:rPr lang="en-US" altLang="ko-KR" sz="1600" i="1" dirty="0">
                    <a:solidFill>
                      <a:schemeClr val="tx1"/>
                    </a:solidFill>
                    <a:latin typeface="Symbol" panose="05050102010706020507" pitchFamily="18" charset="2"/>
                    <a:ea typeface="굴림" panose="020B0600000101010101" pitchFamily="50" charset="-127"/>
                  </a:rPr>
                  <a:t>m</a:t>
                </a:r>
                <a:r>
                  <a:rPr lang="en-US" altLang="ko-KR" sz="1600" i="1" baseline="-25000" dirty="0" err="1">
                    <a:solidFill>
                      <a:schemeClr val="tx1"/>
                    </a:solidFill>
                    <a:latin typeface="Arial" panose="020B0604020202020204" pitchFamily="34" charset="0"/>
                    <a:ea typeface="굴림" panose="020B0600000101010101" pitchFamily="50" charset="-127"/>
                    <a:cs typeface="Arial" panose="020B0604020202020204" pitchFamily="34" charset="0"/>
                  </a:rPr>
                  <a:t>o</a:t>
                </a:r>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 vacuum permeability = 4</a:t>
                </a:r>
                <a14:m>
                  <m:oMath xmlns:m="http://schemas.openxmlformats.org/officeDocument/2006/math">
                    <m:r>
                      <a:rPr lang="ko-KR" altLang="en-US" sz="1600" i="1">
                        <a:solidFill>
                          <a:schemeClr val="tx1"/>
                        </a:solidFill>
                        <a:latin typeface="Cambria Math" panose="02040503050406030204" pitchFamily="18" charset="0"/>
                        <a:ea typeface="굴림" panose="020B0600000101010101" pitchFamily="50" charset="-127"/>
                        <a:cs typeface="Arial" panose="020B0604020202020204" pitchFamily="34" charset="0"/>
                      </a:rPr>
                      <m:t>𝜋</m:t>
                    </m:r>
                  </m:oMath>
                </a14:m>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 x 10</a:t>
                </a:r>
                <a:r>
                  <a:rPr lang="en-US" altLang="ko-KR" sz="1600" i="1" baseline="30000" dirty="0">
                    <a:solidFill>
                      <a:schemeClr val="tx1"/>
                    </a:solidFill>
                    <a:latin typeface="Arial" panose="020B0604020202020204" pitchFamily="34" charset="0"/>
                    <a:ea typeface="굴림" panose="020B0600000101010101" pitchFamily="50" charset="-127"/>
                    <a:cs typeface="Arial" panose="020B0604020202020204" pitchFamily="34" charset="0"/>
                  </a:rPr>
                  <a:t>-7</a:t>
                </a:r>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 H/m</a:t>
                </a:r>
              </a:p>
              <a:p>
                <a:pPr marL="285750" indent="-285750" eaLnBrk="1" hangingPunct="1">
                  <a:spcBef>
                    <a:spcPts val="600"/>
                  </a:spcBef>
                  <a:buFont typeface="Arial" panose="020B0604020202020204" pitchFamily="34" charset="0"/>
                  <a:buChar char="•"/>
                </a:pPr>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H: magnetic f</a:t>
                </a:r>
                <a:r>
                  <a:rPr lang="en-US" altLang="ko-KR" sz="1600" i="1" u="sng" dirty="0">
                    <a:solidFill>
                      <a:schemeClr val="tx1"/>
                    </a:solidFill>
                    <a:latin typeface="Arial" panose="020B0604020202020204" pitchFamily="34" charset="0"/>
                    <a:ea typeface="굴림" panose="020B0600000101010101" pitchFamily="50" charset="-127"/>
                    <a:cs typeface="Arial" panose="020B0604020202020204" pitchFamily="34" charset="0"/>
                  </a:rPr>
                  <a:t>i</a:t>
                </a:r>
                <a:r>
                  <a:rPr lang="en-US" altLang="ko-KR" sz="1600" i="1" dirty="0">
                    <a:solidFill>
                      <a:schemeClr val="tx1"/>
                    </a:solidFill>
                    <a:latin typeface="Arial" panose="020B0604020202020204" pitchFamily="34" charset="0"/>
                    <a:ea typeface="굴림" panose="020B0600000101010101" pitchFamily="50" charset="-127"/>
                    <a:cs typeface="Arial" panose="020B0604020202020204" pitchFamily="34" charset="0"/>
                  </a:rPr>
                  <a:t>eld</a:t>
                </a:r>
              </a:p>
            </p:txBody>
          </p:sp>
        </mc:Choice>
        <mc:Fallback xmlns="">
          <p:sp>
            <p:nvSpPr>
              <p:cNvPr id="21" name="Text Box 9"/>
              <p:cNvSpPr txBox="1">
                <a:spLocks noRot="1" noChangeAspect="1" noMove="1" noResize="1" noEditPoints="1" noAdjustHandles="1" noChangeArrowheads="1" noChangeShapeType="1" noTextEdit="1"/>
              </p:cNvSpPr>
              <p:nvPr/>
            </p:nvSpPr>
            <p:spPr bwMode="auto">
              <a:xfrm>
                <a:off x="1523983" y="2032770"/>
                <a:ext cx="4321632" cy="984885"/>
              </a:xfrm>
              <a:prstGeom prst="rect">
                <a:avLst/>
              </a:prstGeom>
              <a:blipFill rotWithShape="0">
                <a:blip r:embed="rId11"/>
                <a:stretch>
                  <a:fillRect l="-564" t="-1852" b="-67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2" name="직사각형 21"/>
              <p:cNvSpPr/>
              <p:nvPr/>
            </p:nvSpPr>
            <p:spPr>
              <a:xfrm>
                <a:off x="3314746" y="1238375"/>
                <a:ext cx="3025508" cy="400110"/>
              </a:xfrm>
              <a:prstGeom prst="rect">
                <a:avLst/>
              </a:prstGeom>
            </p:spPr>
            <p:txBody>
              <a:bodyPr wrap="none">
                <a:spAutoFit/>
              </a:bodyPr>
              <a:lstStyle/>
              <a:p>
                <a14:m>
                  <m:oMath xmlns:m="http://schemas.openxmlformats.org/officeDocument/2006/math">
                    <m:r>
                      <a:rPr lang="en-US" altLang="ko-KR" sz="2000" b="0" i="1" smtClean="0">
                        <a:solidFill>
                          <a:schemeClr val="bg1">
                            <a:lumMod val="50000"/>
                          </a:schemeClr>
                        </a:solidFill>
                        <a:latin typeface="Cambria Math" panose="02040503050406030204" pitchFamily="18" charset="0"/>
                        <a:ea typeface="Cambria Math" panose="02040503050406030204" pitchFamily="18" charset="0"/>
                      </a:rPr>
                      <m:t>⟺</m:t>
                    </m:r>
                    <m:r>
                      <a:rPr lang="en-US" altLang="ko-KR" sz="2000" b="0" i="1" smtClean="0">
                        <a:solidFill>
                          <a:schemeClr val="bg1">
                            <a:lumMod val="50000"/>
                          </a:schemeClr>
                        </a:solidFill>
                        <a:latin typeface="Cambria Math" panose="02040503050406030204" pitchFamily="18" charset="0"/>
                      </a:rPr>
                      <m:t>𝐷</m:t>
                    </m:r>
                    <m:r>
                      <a:rPr lang="en-US" altLang="ko-KR" sz="2000" b="0" i="1" baseline="-25000" smtClean="0">
                        <a:solidFill>
                          <a:schemeClr val="bg1">
                            <a:lumMod val="50000"/>
                          </a:schemeClr>
                        </a:solidFill>
                        <a:latin typeface="Cambria Math" panose="02040503050406030204" pitchFamily="18" charset="0"/>
                      </a:rPr>
                      <m:t>0</m:t>
                    </m:r>
                    <m:r>
                      <a:rPr lang="en-US" altLang="ko-KR" sz="2000" b="0" i="1" smtClean="0">
                        <a:solidFill>
                          <a:schemeClr val="bg1">
                            <a:lumMod val="50000"/>
                          </a:schemeClr>
                        </a:solidFill>
                        <a:latin typeface="Cambria Math" panose="02040503050406030204" pitchFamily="18" charset="0"/>
                      </a:rPr>
                      <m:t>=</m:t>
                    </m:r>
                    <m:r>
                      <a:rPr lang="ko-KR" altLang="en-US" sz="2000" b="0" i="1" smtClean="0">
                        <a:solidFill>
                          <a:schemeClr val="bg1">
                            <a:lumMod val="50000"/>
                          </a:schemeClr>
                        </a:solidFill>
                        <a:latin typeface="Cambria Math" panose="02040503050406030204" pitchFamily="18" charset="0"/>
                      </a:rPr>
                      <m:t>𝜀</m:t>
                    </m:r>
                    <m:r>
                      <a:rPr lang="en-US" altLang="ko-KR" sz="2000" b="0" i="1" baseline="-25000" smtClean="0">
                        <a:solidFill>
                          <a:schemeClr val="bg1">
                            <a:lumMod val="50000"/>
                          </a:schemeClr>
                        </a:solidFill>
                        <a:latin typeface="Cambria Math" panose="02040503050406030204" pitchFamily="18" charset="0"/>
                      </a:rPr>
                      <m:t>0</m:t>
                    </m:r>
                    <m:r>
                      <a:rPr lang="en-US" altLang="ko-KR" sz="2000" b="0" i="1" smtClean="0">
                        <a:solidFill>
                          <a:schemeClr val="bg1">
                            <a:lumMod val="50000"/>
                          </a:schemeClr>
                        </a:solidFill>
                        <a:latin typeface="Cambria Math" panose="02040503050406030204" pitchFamily="18" charset="0"/>
                      </a:rPr>
                      <m:t>𝐸</m:t>
                    </m:r>
                  </m:oMath>
                </a14:m>
                <a:r>
                  <a:rPr lang="en-US" altLang="ko-KR" sz="2000" b="0" dirty="0">
                    <a:solidFill>
                      <a:schemeClr val="bg1">
                        <a:lumMod val="50000"/>
                      </a:schemeClr>
                    </a:solidFill>
                  </a:rPr>
                  <a:t> for dielectrics</a:t>
                </a:r>
              </a:p>
            </p:txBody>
          </p:sp>
        </mc:Choice>
        <mc:Fallback xmlns="">
          <p:sp>
            <p:nvSpPr>
              <p:cNvPr id="22" name="직사각형 21"/>
              <p:cNvSpPr>
                <a:spLocks noRot="1" noChangeAspect="1" noMove="1" noResize="1" noEditPoints="1" noAdjustHandles="1" noChangeArrowheads="1" noChangeShapeType="1" noTextEdit="1"/>
              </p:cNvSpPr>
              <p:nvPr/>
            </p:nvSpPr>
            <p:spPr>
              <a:xfrm>
                <a:off x="3314746" y="1238375"/>
                <a:ext cx="3025508" cy="400110"/>
              </a:xfrm>
              <a:prstGeom prst="rect">
                <a:avLst/>
              </a:prstGeom>
              <a:blipFill rotWithShape="0">
                <a:blip r:embed="rId12"/>
                <a:stretch>
                  <a:fillRect t="-7576" r="-1613" b="-257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직사각형 16"/>
              <p:cNvSpPr/>
              <p:nvPr/>
            </p:nvSpPr>
            <p:spPr>
              <a:xfrm>
                <a:off x="675035" y="6429900"/>
                <a:ext cx="6208144" cy="400110"/>
              </a:xfrm>
              <a:prstGeom prst="rect">
                <a:avLst/>
              </a:prstGeom>
            </p:spPr>
            <p:txBody>
              <a:bodyPr wrap="square">
                <a:spAutoFit/>
              </a:bodyPr>
              <a:lstStyle/>
              <a:p>
                <a14:m>
                  <m:oMath xmlns:m="http://schemas.openxmlformats.org/officeDocument/2006/math">
                    <m:r>
                      <a:rPr lang="en-US" altLang="ko-KR" sz="2000" i="1" smtClean="0">
                        <a:solidFill>
                          <a:schemeClr val="bg1">
                            <a:lumMod val="50000"/>
                          </a:schemeClr>
                        </a:solidFill>
                        <a:latin typeface="Cambria Math" panose="02040503050406030204" pitchFamily="18" charset="0"/>
                        <a:ea typeface="Cambria Math" panose="02040503050406030204" pitchFamily="18" charset="0"/>
                      </a:rPr>
                      <m:t>⟺</m:t>
                    </m:r>
                    <m:r>
                      <a:rPr lang="en-US" altLang="ko-KR" sz="2000" i="1" smtClean="0">
                        <a:solidFill>
                          <a:schemeClr val="bg1">
                            <a:lumMod val="50000"/>
                          </a:schemeClr>
                        </a:solidFill>
                        <a:latin typeface="Cambria Math" panose="02040503050406030204" pitchFamily="18" charset="0"/>
                      </a:rPr>
                      <m:t>𝐷</m:t>
                    </m:r>
                    <m:r>
                      <a:rPr lang="en-US" altLang="ko-KR" sz="2000" i="1" smtClean="0">
                        <a:solidFill>
                          <a:schemeClr val="bg1">
                            <a:lumMod val="50000"/>
                          </a:schemeClr>
                        </a:solidFill>
                        <a:latin typeface="Cambria Math" panose="02040503050406030204" pitchFamily="18" charset="0"/>
                      </a:rPr>
                      <m:t>=</m:t>
                    </m:r>
                    <m:r>
                      <a:rPr lang="en-US" altLang="ko-KR" sz="2000" i="1" smtClean="0">
                        <a:solidFill>
                          <a:schemeClr val="bg1">
                            <a:lumMod val="50000"/>
                          </a:schemeClr>
                        </a:solidFill>
                        <a:latin typeface="Cambria Math" panose="02040503050406030204" pitchFamily="18" charset="0"/>
                      </a:rPr>
                      <m:t>𝐷𝑚</m:t>
                    </m:r>
                    <m:r>
                      <a:rPr lang="en-US" altLang="ko-KR" sz="2000" i="1" smtClean="0">
                        <a:solidFill>
                          <a:schemeClr val="bg1">
                            <a:lumMod val="50000"/>
                          </a:schemeClr>
                        </a:solidFill>
                        <a:latin typeface="Cambria Math" panose="02040503050406030204" pitchFamily="18" charset="0"/>
                      </a:rPr>
                      <m:t>=</m:t>
                    </m:r>
                    <m:r>
                      <a:rPr lang="ko-KR" altLang="en-US" sz="2000" i="1">
                        <a:solidFill>
                          <a:schemeClr val="bg1">
                            <a:lumMod val="50000"/>
                          </a:schemeClr>
                        </a:solidFill>
                        <a:latin typeface="Cambria Math" panose="02040503050406030204" pitchFamily="18" charset="0"/>
                      </a:rPr>
                      <m:t>𝜀</m:t>
                    </m:r>
                    <m:r>
                      <a:rPr lang="en-US" altLang="ko-KR" sz="2000" i="1" baseline="-25000">
                        <a:solidFill>
                          <a:schemeClr val="bg1">
                            <a:lumMod val="50000"/>
                          </a:schemeClr>
                        </a:solidFill>
                        <a:latin typeface="Cambria Math" panose="02040503050406030204" pitchFamily="18" charset="0"/>
                      </a:rPr>
                      <m:t>0</m:t>
                    </m:r>
                    <m:r>
                      <a:rPr lang="en-US" altLang="ko-KR" sz="2000" i="1">
                        <a:solidFill>
                          <a:schemeClr val="bg1">
                            <a:lumMod val="50000"/>
                          </a:schemeClr>
                        </a:solidFill>
                        <a:latin typeface="Cambria Math" panose="02040503050406030204" pitchFamily="18" charset="0"/>
                      </a:rPr>
                      <m:t>𝐸</m:t>
                    </m:r>
                    <m:r>
                      <a:rPr lang="en-US" altLang="ko-KR" sz="2000" i="1">
                        <a:solidFill>
                          <a:schemeClr val="bg1">
                            <a:lumMod val="50000"/>
                          </a:schemeClr>
                        </a:solidFill>
                        <a:latin typeface="Cambria Math" panose="02040503050406030204" pitchFamily="18" charset="0"/>
                      </a:rPr>
                      <m:t>+</m:t>
                    </m:r>
                    <m:r>
                      <a:rPr lang="en-US" altLang="ko-KR" sz="2000" i="1">
                        <a:solidFill>
                          <a:schemeClr val="bg1">
                            <a:lumMod val="50000"/>
                          </a:schemeClr>
                        </a:solidFill>
                        <a:latin typeface="Cambria Math" panose="02040503050406030204" pitchFamily="18" charset="0"/>
                      </a:rPr>
                      <m:t>𝑃</m:t>
                    </m:r>
                    <m:r>
                      <a:rPr lang="en-US" altLang="ko-KR" sz="2000" i="1">
                        <a:solidFill>
                          <a:schemeClr val="bg1">
                            <a:lumMod val="50000"/>
                          </a:schemeClr>
                        </a:solidFill>
                        <a:latin typeface="Cambria Math" panose="02040503050406030204" pitchFamily="18" charset="0"/>
                      </a:rPr>
                      <m:t>=</m:t>
                    </m:r>
                    <m:r>
                      <a:rPr lang="ko-KR" altLang="en-US" sz="2000" i="1">
                        <a:solidFill>
                          <a:schemeClr val="bg1">
                            <a:lumMod val="50000"/>
                          </a:schemeClr>
                        </a:solidFill>
                        <a:latin typeface="Cambria Math" panose="02040503050406030204" pitchFamily="18" charset="0"/>
                      </a:rPr>
                      <m:t>𝜀</m:t>
                    </m:r>
                    <m:r>
                      <a:rPr lang="en-US" altLang="ko-KR" sz="2000" i="1" baseline="-25000">
                        <a:solidFill>
                          <a:schemeClr val="bg1">
                            <a:lumMod val="50000"/>
                          </a:schemeClr>
                        </a:solidFill>
                        <a:latin typeface="Cambria Math" panose="02040503050406030204" pitchFamily="18" charset="0"/>
                      </a:rPr>
                      <m:t>0</m:t>
                    </m:r>
                    <m:sSup>
                      <m:sSupPr>
                        <m:ctrlPr>
                          <a:rPr lang="en-US" altLang="ko-KR" sz="2000" i="1" spc="10">
                            <a:solidFill>
                              <a:schemeClr val="bg1">
                                <a:lumMod val="50000"/>
                              </a:schemeClr>
                            </a:solidFill>
                            <a:latin typeface="Cambria Math" panose="02040503050406030204" pitchFamily="18" charset="0"/>
                            <a:cs typeface="Arial"/>
                          </a:rPr>
                        </m:ctrlPr>
                      </m:sSupPr>
                      <m:e>
                        <m:r>
                          <a:rPr lang="en-US" altLang="ko-KR" sz="2000" i="1" spc="10">
                            <a:solidFill>
                              <a:schemeClr val="bg1">
                                <a:lumMod val="50000"/>
                              </a:schemeClr>
                            </a:solidFill>
                            <a:latin typeface="Cambria Math" panose="02040503050406030204" pitchFamily="18" charset="0"/>
                            <a:cs typeface="Arial"/>
                          </a:rPr>
                          <m:t>𝑘</m:t>
                        </m:r>
                      </m:e>
                      <m:sup>
                        <m:r>
                          <a:rPr lang="en-US" altLang="ko-KR" sz="2000" i="1" spc="10">
                            <a:solidFill>
                              <a:schemeClr val="bg1">
                                <a:lumMod val="50000"/>
                              </a:schemeClr>
                            </a:solidFill>
                            <a:latin typeface="Cambria Math" panose="02040503050406030204" pitchFamily="18" charset="0"/>
                            <a:cs typeface="Arial"/>
                          </a:rPr>
                          <m:t>∗</m:t>
                        </m:r>
                      </m:sup>
                    </m:sSup>
                    <m:r>
                      <a:rPr lang="en-US" altLang="ko-KR" sz="2000" i="1">
                        <a:solidFill>
                          <a:schemeClr val="bg1">
                            <a:lumMod val="50000"/>
                          </a:schemeClr>
                        </a:solidFill>
                        <a:latin typeface="Cambria Math" panose="02040503050406030204" pitchFamily="18" charset="0"/>
                      </a:rPr>
                      <m:t>𝐸</m:t>
                    </m:r>
                  </m:oMath>
                </a14:m>
                <a:r>
                  <a:rPr lang="en-US" altLang="ko-KR" sz="2000" dirty="0">
                    <a:solidFill>
                      <a:schemeClr val="bg1">
                        <a:lumMod val="50000"/>
                      </a:schemeClr>
                    </a:solidFill>
                  </a:rPr>
                  <a:t> for dielectrics</a:t>
                </a:r>
                <a:endParaRPr lang="ko-KR" altLang="en-US" sz="2000" dirty="0">
                  <a:solidFill>
                    <a:schemeClr val="bg1">
                      <a:lumMod val="50000"/>
                    </a:schemeClr>
                  </a:solidFill>
                </a:endParaRPr>
              </a:p>
            </p:txBody>
          </p:sp>
        </mc:Choice>
        <mc:Fallback xmlns="">
          <p:sp>
            <p:nvSpPr>
              <p:cNvPr id="17" name="직사각형 16"/>
              <p:cNvSpPr>
                <a:spLocks noRot="1" noChangeAspect="1" noMove="1" noResize="1" noEditPoints="1" noAdjustHandles="1" noChangeArrowheads="1" noChangeShapeType="1" noTextEdit="1"/>
              </p:cNvSpPr>
              <p:nvPr/>
            </p:nvSpPr>
            <p:spPr>
              <a:xfrm>
                <a:off x="675035" y="6429900"/>
                <a:ext cx="6208144" cy="400110"/>
              </a:xfrm>
              <a:prstGeom prst="rect">
                <a:avLst/>
              </a:prstGeom>
              <a:blipFill rotWithShape="0">
                <a:blip r:embed="rId13"/>
                <a:stretch>
                  <a:fillRect t="-9231" b="-27692"/>
                </a:stretch>
              </a:blipFill>
            </p:spPr>
            <p:txBody>
              <a:bodyPr/>
              <a:lstStyle/>
              <a:p>
                <a:r>
                  <a:rPr lang="ko-KR" altLang="en-US">
                    <a:noFill/>
                  </a:rPr>
                  <a:t> </a:t>
                </a:r>
              </a:p>
            </p:txBody>
          </p:sp>
        </mc:Fallback>
      </mc:AlternateContent>
      <p:graphicFrame>
        <p:nvGraphicFramePr>
          <p:cNvPr id="23" name="Object 7"/>
          <p:cNvGraphicFramePr>
            <a:graphicFrameLocks noChangeAspect="1"/>
          </p:cNvGraphicFramePr>
          <p:nvPr/>
        </p:nvGraphicFramePr>
        <p:xfrm>
          <a:off x="7845167" y="3192637"/>
          <a:ext cx="1229965" cy="475939"/>
        </p:xfrm>
        <a:graphic>
          <a:graphicData uri="http://schemas.openxmlformats.org/presentationml/2006/ole">
            <mc:AlternateContent xmlns:mc="http://schemas.openxmlformats.org/markup-compatibility/2006">
              <mc:Choice xmlns:v="urn:schemas-microsoft-com:vml" Requires="v">
                <p:oleObj spid="_x0000_s2196" name="수식" r:id="rId14" imgW="622080" imgH="241200" progId="Equation.3">
                  <p:embed/>
                </p:oleObj>
              </mc:Choice>
              <mc:Fallback>
                <p:oleObj name="수식" r:id="rId14" imgW="622080" imgH="241200" progId="Equation.3">
                  <p:embed/>
                  <p:pic>
                    <p:nvPicPr>
                      <p:cNvPr id="0" name=""/>
                      <p:cNvPicPr>
                        <a:picLocks noChangeAspect="1" noChangeArrowheads="1"/>
                      </p:cNvPicPr>
                      <p:nvPr/>
                    </p:nvPicPr>
                    <p:blipFill>
                      <a:blip r:embed="rId15"/>
                      <a:srcRect/>
                      <a:stretch>
                        <a:fillRect/>
                      </a:stretch>
                    </p:blipFill>
                    <p:spPr bwMode="auto">
                      <a:xfrm>
                        <a:off x="7845167" y="3192637"/>
                        <a:ext cx="1229965" cy="475939"/>
                      </a:xfrm>
                      <a:prstGeom prst="rect">
                        <a:avLst/>
                      </a:prstGeom>
                      <a:noFill/>
                      <a:ln>
                        <a:noFill/>
                      </a:ln>
                      <a:effectLst/>
                    </p:spPr>
                  </p:pic>
                </p:oleObj>
              </mc:Fallback>
            </mc:AlternateContent>
          </a:graphicData>
        </a:graphic>
      </p:graphicFrame>
      <p:cxnSp>
        <p:nvCxnSpPr>
          <p:cNvPr id="8" name="직선 연결선 7"/>
          <p:cNvCxnSpPr/>
          <p:nvPr/>
        </p:nvCxnSpPr>
        <p:spPr>
          <a:xfrm>
            <a:off x="250825" y="3238500"/>
            <a:ext cx="875927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3825" y="723681"/>
            <a:ext cx="2230217" cy="461665"/>
          </a:xfrm>
          <a:prstGeom prst="rect">
            <a:avLst/>
          </a:prstGeom>
          <a:noFill/>
        </p:spPr>
        <p:txBody>
          <a:bodyPr wrap="square" rtlCol="0">
            <a:spAutoFit/>
          </a:bodyPr>
          <a:lstStyle/>
          <a:p>
            <a:r>
              <a:rPr lang="en-US" altLang="ko-KR" sz="2400" dirty="0"/>
              <a:t>In vacuum</a:t>
            </a:r>
            <a:endParaRPr lang="ko-KR" altLang="en-US" sz="2400" dirty="0"/>
          </a:p>
        </p:txBody>
      </p:sp>
      <p:sp>
        <p:nvSpPr>
          <p:cNvPr id="24" name="TextBox 23"/>
          <p:cNvSpPr txBox="1"/>
          <p:nvPr/>
        </p:nvSpPr>
        <p:spPr>
          <a:xfrm>
            <a:off x="123824" y="3261720"/>
            <a:ext cx="2230217" cy="461665"/>
          </a:xfrm>
          <a:prstGeom prst="rect">
            <a:avLst/>
          </a:prstGeom>
          <a:noFill/>
        </p:spPr>
        <p:txBody>
          <a:bodyPr wrap="square" rtlCol="0">
            <a:spAutoFit/>
          </a:bodyPr>
          <a:lstStyle/>
          <a:p>
            <a:r>
              <a:rPr lang="en-US" altLang="ko-KR" sz="2400" dirty="0"/>
              <a:t>In magnetics</a:t>
            </a:r>
            <a:endParaRPr lang="ko-KR" altLang="en-US" sz="2400" dirty="0"/>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158</a:t>
            </a:fld>
            <a:endParaRPr lang="ko-KR" altLang="en-US"/>
          </a:p>
        </p:txBody>
      </p:sp>
    </p:spTree>
    <p:extLst>
      <p:ext uri="{BB962C8B-B14F-4D97-AF65-F5344CB8AC3E}">
        <p14:creationId xmlns:p14="http://schemas.microsoft.com/office/powerpoint/2010/main" val="29331456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0" y="77757"/>
            <a:ext cx="3487621" cy="523220"/>
          </a:xfrm>
          <a:prstGeom prst="rect">
            <a:avLst/>
          </a:prstGeom>
        </p:spPr>
        <p:txBody>
          <a:bodyPr wrap="none">
            <a:spAutoFit/>
          </a:bodyPr>
          <a:lstStyle/>
          <a:p>
            <a:r>
              <a:rPr lang="en-US" altLang="ko-KR" sz="2800" b="1" dirty="0"/>
              <a:t>Magnetic field vectors</a:t>
            </a:r>
          </a:p>
        </p:txBody>
      </p:sp>
      <p:sp>
        <p:nvSpPr>
          <p:cNvPr id="11" name="Rectangle 2"/>
          <p:cNvSpPr txBox="1">
            <a:spLocks noChangeArrowheads="1"/>
          </p:cNvSpPr>
          <p:nvPr/>
        </p:nvSpPr>
        <p:spPr>
          <a:xfrm>
            <a:off x="186872" y="950685"/>
            <a:ext cx="6553200" cy="3888015"/>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ko-KR" dirty="0">
                <a:solidFill>
                  <a:srgbClr val="C00000"/>
                </a:solidFill>
                <a:latin typeface="Arial" panose="020B0604020202020204" pitchFamily="34" charset="0"/>
                <a:ea typeface="굴림" panose="020B0600000101010101" pitchFamily="50" charset="-127"/>
              </a:rPr>
              <a:t>Relative permeability</a:t>
            </a:r>
            <a:r>
              <a:rPr lang="en-US" altLang="ko-KR" dirty="0">
                <a:latin typeface="Arial" panose="020B0604020202020204" pitchFamily="34" charset="0"/>
                <a:ea typeface="굴림" panose="020B0600000101010101" pitchFamily="50" charset="-127"/>
              </a:rPr>
              <a:t> (</a:t>
            </a:r>
            <a:r>
              <a:rPr lang="ko-KR" altLang="en-US" dirty="0">
                <a:latin typeface="Arial" panose="020B0604020202020204" pitchFamily="34" charset="0"/>
                <a:ea typeface="굴림" panose="020B0600000101010101" pitchFamily="50" charset="-127"/>
              </a:rPr>
              <a:t>상대 투자율</a:t>
            </a:r>
            <a:r>
              <a:rPr lang="en-US" altLang="ko-KR" dirty="0">
                <a:latin typeface="Arial" panose="020B0604020202020204" pitchFamily="34" charset="0"/>
                <a:ea typeface="굴림" panose="020B0600000101010101" pitchFamily="50" charset="-127"/>
              </a:rPr>
              <a:t>)</a:t>
            </a:r>
          </a:p>
          <a:p>
            <a:pPr lvl="1"/>
            <a:endParaRPr lang="en-US" altLang="ko-KR" dirty="0">
              <a:latin typeface="Arial" panose="020B0604020202020204" pitchFamily="34" charset="0"/>
              <a:ea typeface="굴림" panose="020B0600000101010101" pitchFamily="50" charset="-127"/>
            </a:endParaRPr>
          </a:p>
          <a:p>
            <a:pPr lvl="1"/>
            <a:endParaRPr lang="en-US" altLang="ko-KR" dirty="0">
              <a:latin typeface="Arial" panose="020B0604020202020204" pitchFamily="34" charset="0"/>
              <a:ea typeface="굴림" panose="020B0600000101010101" pitchFamily="50" charset="-127"/>
            </a:endParaRPr>
          </a:p>
          <a:p>
            <a:pPr lvl="1"/>
            <a:endParaRPr lang="en-US" altLang="ko-KR" dirty="0">
              <a:latin typeface="Arial" panose="020B0604020202020204" pitchFamily="34" charset="0"/>
              <a:ea typeface="굴림" panose="020B0600000101010101" pitchFamily="50" charset="-127"/>
            </a:endParaRPr>
          </a:p>
          <a:p>
            <a:pPr lvl="1"/>
            <a:r>
              <a:rPr lang="en-US" altLang="ko-KR" dirty="0">
                <a:latin typeface="Arial" panose="020B0604020202020204" pitchFamily="34" charset="0"/>
                <a:ea typeface="굴림" panose="020B0600000101010101" pitchFamily="50" charset="-127"/>
              </a:rPr>
              <a:t>relative permeability: a measure to which a material can be magnetized or how easily a </a:t>
            </a:r>
            <a:r>
              <a:rPr lang="en-US" altLang="ko-KR" i="1" dirty="0">
                <a:latin typeface="Arial" panose="020B0604020202020204" pitchFamily="34" charset="0"/>
                <a:ea typeface="굴림" panose="020B0600000101010101" pitchFamily="50" charset="-127"/>
              </a:rPr>
              <a:t>B</a:t>
            </a:r>
            <a:r>
              <a:rPr lang="en-US" altLang="ko-KR" dirty="0">
                <a:latin typeface="Arial" panose="020B0604020202020204" pitchFamily="34" charset="0"/>
                <a:ea typeface="굴림" panose="020B0600000101010101" pitchFamily="50" charset="-127"/>
              </a:rPr>
              <a:t> field can be induced by an external </a:t>
            </a:r>
            <a:r>
              <a:rPr lang="en-US" altLang="ko-KR" i="1" dirty="0">
                <a:latin typeface="Arial" panose="020B0604020202020204" pitchFamily="34" charset="0"/>
                <a:ea typeface="굴림" panose="020B0600000101010101" pitchFamily="50" charset="-127"/>
              </a:rPr>
              <a:t>H</a:t>
            </a:r>
            <a:r>
              <a:rPr lang="en-US" altLang="ko-KR" dirty="0">
                <a:latin typeface="Arial" panose="020B0604020202020204" pitchFamily="34" charset="0"/>
                <a:ea typeface="굴림" panose="020B0600000101010101" pitchFamily="50" charset="-127"/>
              </a:rPr>
              <a:t> field</a:t>
            </a:r>
          </a:p>
          <a:p>
            <a:pPr lvl="1"/>
            <a:r>
              <a:rPr lang="en-US" altLang="ko-KR" dirty="0">
                <a:solidFill>
                  <a:srgbClr val="C00000"/>
                </a:solidFill>
                <a:latin typeface="Arial" panose="020B0604020202020204" pitchFamily="34" charset="0"/>
                <a:ea typeface="굴림" panose="020B0600000101010101" pitchFamily="50" charset="-127"/>
              </a:rPr>
              <a:t>magnetization</a:t>
            </a:r>
            <a:r>
              <a:rPr lang="en-US" altLang="ko-KR" dirty="0">
                <a:solidFill>
                  <a:srgbClr val="FF6600"/>
                </a:solidFill>
                <a:latin typeface="Arial" panose="020B0604020202020204" pitchFamily="34" charset="0"/>
                <a:ea typeface="굴림" panose="020B0600000101010101" pitchFamily="50" charset="-127"/>
              </a:rPr>
              <a:t> </a:t>
            </a:r>
            <a:r>
              <a:rPr lang="en-US" altLang="ko-KR" dirty="0">
                <a:latin typeface="Arial" panose="020B0604020202020204" pitchFamily="34" charset="0"/>
                <a:ea typeface="굴림" panose="020B0600000101010101" pitchFamily="50" charset="-127"/>
              </a:rPr>
              <a:t>(</a:t>
            </a:r>
            <a:r>
              <a:rPr lang="en-US" altLang="ko-KR" i="1" dirty="0">
                <a:latin typeface="Arial" panose="020B0604020202020204" pitchFamily="34" charset="0"/>
                <a:ea typeface="굴림" panose="020B0600000101010101" pitchFamily="50" charset="-127"/>
              </a:rPr>
              <a:t>M, </a:t>
            </a:r>
            <a:r>
              <a:rPr lang="ko-KR" altLang="en-US" i="1" dirty="0" err="1">
                <a:latin typeface="Arial" panose="020B0604020202020204" pitchFamily="34" charset="0"/>
                <a:ea typeface="굴림" panose="020B0600000101010101" pitchFamily="50" charset="-127"/>
              </a:rPr>
              <a:t>자화</a:t>
            </a:r>
            <a:r>
              <a:rPr lang="en-US" altLang="ko-KR" dirty="0">
                <a:latin typeface="Arial" panose="020B0604020202020204" pitchFamily="34" charset="0"/>
                <a:ea typeface="굴림" panose="020B0600000101010101" pitchFamily="50" charset="-127"/>
              </a:rPr>
              <a:t>) of the solid is given as</a:t>
            </a:r>
          </a:p>
        </p:txBody>
      </p:sp>
      <p:graphicFrame>
        <p:nvGraphicFramePr>
          <p:cNvPr id="14" name="Object 6"/>
          <p:cNvGraphicFramePr>
            <a:graphicFrameLocks noChangeAspect="1"/>
          </p:cNvGraphicFramePr>
          <p:nvPr/>
        </p:nvGraphicFramePr>
        <p:xfrm>
          <a:off x="977900" y="5102519"/>
          <a:ext cx="6108700" cy="1362075"/>
        </p:xfrm>
        <a:graphic>
          <a:graphicData uri="http://schemas.openxmlformats.org/presentationml/2006/ole">
            <mc:AlternateContent xmlns:mc="http://schemas.openxmlformats.org/markup-compatibility/2006">
              <mc:Choice xmlns:v="urn:schemas-microsoft-com:vml" Requires="v">
                <p:oleObj spid="_x0000_s3218" name="수식" r:id="rId4" imgW="3073320" imgH="685800" progId="Equation.3">
                  <p:embed/>
                </p:oleObj>
              </mc:Choice>
              <mc:Fallback>
                <p:oleObj name="수식" r:id="rId4" imgW="3073320" imgH="685800" progId="Equation.3">
                  <p:embed/>
                  <p:pic>
                    <p:nvPicPr>
                      <p:cNvPr id="0" name=""/>
                      <p:cNvPicPr>
                        <a:picLocks noChangeAspect="1" noChangeArrowheads="1"/>
                      </p:cNvPicPr>
                      <p:nvPr/>
                    </p:nvPicPr>
                    <p:blipFill>
                      <a:blip r:embed="rId5"/>
                      <a:srcRect/>
                      <a:stretch>
                        <a:fillRect/>
                      </a:stretch>
                    </p:blipFill>
                    <p:spPr bwMode="auto">
                      <a:xfrm>
                        <a:off x="977900" y="5102519"/>
                        <a:ext cx="6108700" cy="1362075"/>
                      </a:xfrm>
                      <a:prstGeom prst="rect">
                        <a:avLst/>
                      </a:prstGeom>
                      <a:noFill/>
                      <a:ln>
                        <a:noFill/>
                      </a:ln>
                      <a:effectLst/>
                    </p:spPr>
                  </p:pic>
                </p:oleObj>
              </mc:Fallback>
            </mc:AlternateContent>
          </a:graphicData>
        </a:graphic>
      </p:graphicFrame>
      <p:graphicFrame>
        <p:nvGraphicFramePr>
          <p:cNvPr id="15" name="Object 7"/>
          <p:cNvGraphicFramePr>
            <a:graphicFrameLocks noChangeAspect="1"/>
          </p:cNvGraphicFramePr>
          <p:nvPr/>
        </p:nvGraphicFramePr>
        <p:xfrm>
          <a:off x="2882900" y="1193800"/>
          <a:ext cx="1524000" cy="1230313"/>
        </p:xfrm>
        <a:graphic>
          <a:graphicData uri="http://schemas.openxmlformats.org/presentationml/2006/ole">
            <mc:AlternateContent xmlns:mc="http://schemas.openxmlformats.org/markup-compatibility/2006">
              <mc:Choice xmlns:v="urn:schemas-microsoft-com:vml" Requires="v">
                <p:oleObj spid="_x0000_s3219" name="Equation" r:id="rId6" imgW="533160" imgH="431640" progId="Equation.3">
                  <p:embed/>
                </p:oleObj>
              </mc:Choice>
              <mc:Fallback>
                <p:oleObj name="Equation" r:id="rId6" imgW="53316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2900" y="1193800"/>
                        <a:ext cx="1524000" cy="123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7" name="Picture 5" descr="Fig18_0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l="52272"/>
          <a:stretch>
            <a:fillRect/>
          </a:stretch>
        </p:blipFill>
        <p:spPr bwMode="auto">
          <a:xfrm>
            <a:off x="6921500" y="1193800"/>
            <a:ext cx="1619265" cy="27381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개체 5"/>
          <p:cNvGraphicFramePr>
            <a:graphicFrameLocks noChangeAspect="1"/>
          </p:cNvGraphicFramePr>
          <p:nvPr/>
        </p:nvGraphicFramePr>
        <p:xfrm>
          <a:off x="6468953" y="4856491"/>
          <a:ext cx="2071812" cy="492055"/>
        </p:xfrm>
        <a:graphic>
          <a:graphicData uri="http://schemas.openxmlformats.org/presentationml/2006/ole">
            <mc:AlternateContent xmlns:mc="http://schemas.openxmlformats.org/markup-compatibility/2006">
              <mc:Choice xmlns:v="urn:schemas-microsoft-com:vml" Requires="v">
                <p:oleObj spid="_x0000_s3220" name="수식" r:id="rId10" imgW="1015920" imgH="241200" progId="Equation.3">
                  <p:embed/>
                </p:oleObj>
              </mc:Choice>
              <mc:Fallback>
                <p:oleObj name="수식" r:id="rId10" imgW="1015920" imgH="241200" progId="Equation.3">
                  <p:embed/>
                  <p:pic>
                    <p:nvPicPr>
                      <p:cNvPr id="0" name=""/>
                      <p:cNvPicPr/>
                      <p:nvPr/>
                    </p:nvPicPr>
                    <p:blipFill>
                      <a:blip r:embed="rId11"/>
                      <a:stretch>
                        <a:fillRect/>
                      </a:stretch>
                    </p:blipFill>
                    <p:spPr>
                      <a:xfrm>
                        <a:off x="6468953" y="4856491"/>
                        <a:ext cx="2071812" cy="492055"/>
                      </a:xfrm>
                      <a:prstGeom prst="rect">
                        <a:avLst/>
                      </a:prstGeom>
                    </p:spPr>
                  </p:pic>
                </p:oleObj>
              </mc:Fallback>
            </mc:AlternateContent>
          </a:graphicData>
        </a:graphic>
      </p:graphicFrame>
      <p:sp>
        <p:nvSpPr>
          <p:cNvPr id="2" name="슬라이드 번호 개체 틀 1"/>
          <p:cNvSpPr>
            <a:spLocks noGrp="1"/>
          </p:cNvSpPr>
          <p:nvPr>
            <p:ph type="sldNum" sz="quarter" idx="12"/>
          </p:nvPr>
        </p:nvSpPr>
        <p:spPr/>
        <p:txBody>
          <a:bodyPr/>
          <a:lstStyle/>
          <a:p>
            <a:fld id="{B6030C2A-4213-4771-8792-D783EF3BA6B4}" type="slidenum">
              <a:rPr lang="ko-KR" altLang="en-US" smtClean="0"/>
              <a:pPr/>
              <a:t>159</a:t>
            </a:fld>
            <a:endParaRPr lang="ko-KR" altLang="en-US"/>
          </a:p>
        </p:txBody>
      </p:sp>
    </p:spTree>
    <p:extLst>
      <p:ext uri="{BB962C8B-B14F-4D97-AF65-F5344CB8AC3E}">
        <p14:creationId xmlns:p14="http://schemas.microsoft.com/office/powerpoint/2010/main" val="2287554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63011" cy="461665"/>
          </a:xfrm>
          <a:prstGeom prst="rect">
            <a:avLst/>
          </a:prstGeom>
        </p:spPr>
        <p:txBody>
          <a:bodyPr wrap="none">
            <a:spAutoFit/>
          </a:bodyPr>
          <a:lstStyle/>
          <a:p>
            <a:r>
              <a:rPr lang="ko-KR" altLang="en-US" sz="2400" b="1" dirty="0">
                <a:latin typeface="+mn-ea"/>
              </a:rPr>
              <a:t>세라믹이란</a:t>
            </a:r>
            <a:r>
              <a:rPr lang="en-US" altLang="ko-KR" sz="2400" b="1" dirty="0">
                <a:latin typeface="+mn-ea"/>
              </a:rPr>
              <a:t>?</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4" name="그림 3"/>
          <p:cNvPicPr>
            <a:picLocks noChangeAspect="1"/>
          </p:cNvPicPr>
          <p:nvPr/>
        </p:nvPicPr>
        <p:blipFill rotWithShape="1">
          <a:blip r:embed="rId3"/>
          <a:srcRect l="58889" t="3217" r="5113" b="40444"/>
          <a:stretch/>
        </p:blipFill>
        <p:spPr>
          <a:xfrm>
            <a:off x="2015911" y="691850"/>
            <a:ext cx="4644634" cy="4075547"/>
          </a:xfrm>
          <a:prstGeom prst="rect">
            <a:avLst/>
          </a:prstGeom>
        </p:spPr>
      </p:pic>
      <p:sp>
        <p:nvSpPr>
          <p:cNvPr id="10" name="TextBox 9"/>
          <p:cNvSpPr txBox="1"/>
          <p:nvPr/>
        </p:nvSpPr>
        <p:spPr>
          <a:xfrm>
            <a:off x="301865" y="4617308"/>
            <a:ext cx="8379602" cy="175432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ko-KR" dirty="0"/>
              <a:t> </a:t>
            </a:r>
            <a:r>
              <a:rPr lang="ko-KR" altLang="en-US" b="1" dirty="0"/>
              <a:t>세라믹 </a:t>
            </a:r>
            <a:r>
              <a:rPr lang="en-US" altLang="ko-KR" b="1" dirty="0"/>
              <a:t>(Ceramic)</a:t>
            </a:r>
          </a:p>
          <a:p>
            <a:pPr marL="645750" indent="-285750">
              <a:lnSpc>
                <a:spcPct val="150000"/>
              </a:lnSpc>
              <a:buFontTx/>
              <a:buChar char="-"/>
            </a:pPr>
            <a:r>
              <a:rPr lang="ko-KR" altLang="en-US" dirty="0"/>
              <a:t>점토를 뜨거운 불에 구워 만든</a:t>
            </a:r>
            <a:r>
              <a:rPr lang="en-US" altLang="ko-KR" dirty="0"/>
              <a:t> </a:t>
            </a:r>
            <a:r>
              <a:rPr lang="ko-KR" altLang="en-US" dirty="0"/>
              <a:t>물건을 뜻하는 그리스어</a:t>
            </a:r>
            <a:r>
              <a:rPr lang="en-US" altLang="ko-KR" dirty="0"/>
              <a:t>,</a:t>
            </a:r>
            <a:r>
              <a:rPr lang="ko-KR" altLang="en-US" dirty="0"/>
              <a:t> </a:t>
            </a:r>
            <a:r>
              <a:rPr lang="ko-KR" altLang="en-US" dirty="0" err="1"/>
              <a:t>케라모스</a:t>
            </a:r>
            <a:r>
              <a:rPr lang="ko-KR" altLang="en-US" dirty="0"/>
              <a:t> </a:t>
            </a:r>
            <a:r>
              <a:rPr lang="en-US" altLang="ko-KR" dirty="0"/>
              <a:t>(</a:t>
            </a:r>
            <a:r>
              <a:rPr lang="en-US" altLang="ko-KR" dirty="0" err="1"/>
              <a:t>Keramus</a:t>
            </a:r>
            <a:r>
              <a:rPr lang="en-US" altLang="ko-KR" dirty="0"/>
              <a:t>) </a:t>
            </a:r>
          </a:p>
          <a:p>
            <a:pPr marL="645750" indent="-285750">
              <a:lnSpc>
                <a:spcPct val="150000"/>
              </a:lnSpc>
              <a:buFontTx/>
              <a:buChar char="-"/>
            </a:pPr>
            <a:r>
              <a:rPr lang="ko-KR" altLang="en-US" dirty="0" err="1"/>
              <a:t>케라모스는</a:t>
            </a:r>
            <a:r>
              <a:rPr lang="en-US" altLang="ko-KR" dirty="0"/>
              <a:t> </a:t>
            </a:r>
            <a:r>
              <a:rPr lang="ko-KR" altLang="en-US" dirty="0"/>
              <a:t>요업의 창시자</a:t>
            </a:r>
            <a:endParaRPr lang="en-US" altLang="ko-KR" dirty="0"/>
          </a:p>
          <a:p>
            <a:pPr marL="645750" indent="-285750">
              <a:lnSpc>
                <a:spcPct val="150000"/>
              </a:lnSpc>
              <a:buFontTx/>
              <a:buChar char="-"/>
            </a:pPr>
            <a:r>
              <a:rPr lang="ko-KR" altLang="en-US" dirty="0" err="1"/>
              <a:t>케라메이코스</a:t>
            </a:r>
            <a:r>
              <a:rPr lang="en-US" altLang="ko-KR" dirty="0"/>
              <a:t>: </a:t>
            </a:r>
            <a:r>
              <a:rPr lang="ko-KR" altLang="en-US" dirty="0"/>
              <a:t>도기 굽는 가마터 </a:t>
            </a:r>
            <a:r>
              <a:rPr lang="en-US" altLang="ko-KR" dirty="0"/>
              <a:t>15</a:t>
            </a:r>
            <a:r>
              <a:rPr lang="ko-KR" altLang="en-US" dirty="0"/>
              <a:t>곳 발견</a:t>
            </a:r>
            <a:r>
              <a:rPr lang="en-US" altLang="ko-KR" dirty="0"/>
              <a:t>, </a:t>
            </a:r>
            <a:r>
              <a:rPr lang="ko-KR" altLang="en-US" dirty="0"/>
              <a:t>도공들이 살았던 요업의 중심지</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16</a:t>
            </a:fld>
            <a:endParaRPr lang="ko-KR" altLang="en-US"/>
          </a:p>
        </p:txBody>
      </p:sp>
    </p:spTree>
    <p:extLst>
      <p:ext uri="{BB962C8B-B14F-4D97-AF65-F5344CB8AC3E}">
        <p14:creationId xmlns:p14="http://schemas.microsoft.com/office/powerpoint/2010/main" val="39041158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69"/>
          <p:cNvSpPr>
            <a:spLocks noChangeArrowheads="1"/>
          </p:cNvSpPr>
          <p:nvPr/>
        </p:nvSpPr>
        <p:spPr bwMode="auto">
          <a:xfrm>
            <a:off x="327350" y="1031875"/>
            <a:ext cx="7617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ko-KR" sz="2400" dirty="0">
                <a:latin typeface="Arial" panose="020B0604020202020204" pitchFamily="34" charset="0"/>
                <a:ea typeface="굴림" panose="020B0600000101010101" pitchFamily="50" charset="-127"/>
                <a:cs typeface="Arial" panose="020B0604020202020204" pitchFamily="34" charset="0"/>
              </a:rPr>
              <a:t>•  Magnetic susceptibility(</a:t>
            </a:r>
            <a:r>
              <a:rPr lang="ko-KR" altLang="en-US" sz="2400" dirty="0" err="1">
                <a:latin typeface="Arial" panose="020B0604020202020204" pitchFamily="34" charset="0"/>
                <a:ea typeface="굴림" panose="020B0600000101010101" pitchFamily="50" charset="-127"/>
                <a:cs typeface="Arial" panose="020B0604020202020204" pitchFamily="34" charset="0"/>
              </a:rPr>
              <a:t>자기감수율</a:t>
            </a:r>
            <a:r>
              <a:rPr lang="en-US" altLang="ko-KR" sz="2400" dirty="0">
                <a:latin typeface="Arial" panose="020B0604020202020204" pitchFamily="34" charset="0"/>
                <a:ea typeface="굴림" panose="020B0600000101010101" pitchFamily="50" charset="-127"/>
                <a:cs typeface="Arial" panose="020B0604020202020204" pitchFamily="34" charset="0"/>
              </a:rPr>
              <a:t>),</a:t>
            </a:r>
            <a:r>
              <a:rPr lang="en-US" altLang="ko-KR" sz="2400" dirty="0">
                <a:ea typeface="굴림" panose="020B0600000101010101" pitchFamily="50" charset="-127"/>
              </a:rPr>
              <a:t> </a:t>
            </a:r>
            <a:r>
              <a:rPr lang="el-GR" altLang="ko-KR" sz="2400" dirty="0"/>
              <a:t>χ</a:t>
            </a:r>
            <a:r>
              <a:rPr lang="en-US" altLang="ko-KR" sz="2400" dirty="0">
                <a:ea typeface="굴림" panose="020B0600000101010101" pitchFamily="50" charset="-127"/>
              </a:rPr>
              <a:t> </a:t>
            </a:r>
            <a:r>
              <a:rPr lang="en-US" altLang="ko-KR" sz="2400" dirty="0">
                <a:latin typeface="Arial" panose="020B0604020202020204" pitchFamily="34" charset="0"/>
                <a:ea typeface="굴림" panose="020B0600000101010101" pitchFamily="50" charset="-127"/>
                <a:cs typeface="Arial" panose="020B0604020202020204" pitchFamily="34" charset="0"/>
              </a:rPr>
              <a:t>(dimensionless)</a:t>
            </a:r>
          </a:p>
        </p:txBody>
      </p:sp>
      <p:pic>
        <p:nvPicPr>
          <p:cNvPr id="10"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353" y="3690031"/>
            <a:ext cx="5155045"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71"/>
          <p:cNvSpPr>
            <a:spLocks noChangeArrowheads="1"/>
          </p:cNvSpPr>
          <p:nvPr/>
        </p:nvSpPr>
        <p:spPr bwMode="auto">
          <a:xfrm>
            <a:off x="651534" y="1691595"/>
            <a:ext cx="83146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ko-KR" sz="2400" dirty="0"/>
              <a:t>χ</a:t>
            </a:r>
            <a:r>
              <a:rPr lang="en-US" altLang="ko-KR" sz="2400" dirty="0">
                <a:ea typeface="굴림" panose="020B0600000101010101" pitchFamily="50" charset="-127"/>
              </a:rPr>
              <a:t> indicate </a:t>
            </a:r>
            <a:r>
              <a:rPr lang="en-US" altLang="ko-KR" sz="2400" dirty="0">
                <a:solidFill>
                  <a:srgbClr val="C00000"/>
                </a:solidFill>
                <a:ea typeface="굴림" panose="020B0600000101010101" pitchFamily="50" charset="-127"/>
              </a:rPr>
              <a:t>magnetic response of </a:t>
            </a:r>
            <a:r>
              <a:rPr lang="en-US" altLang="ko-KR" sz="2400" dirty="0">
                <a:solidFill>
                  <a:srgbClr val="C00000"/>
                </a:solidFill>
                <a:ea typeface="굴림" panose="020B0600000101010101" pitchFamily="50" charset="-127"/>
                <a:cs typeface="Arial" panose="020B0604020202020204" pitchFamily="34" charset="0"/>
              </a:rPr>
              <a:t>the material relative to a vacuum</a:t>
            </a:r>
          </a:p>
        </p:txBody>
      </p:sp>
      <p:sp>
        <p:nvSpPr>
          <p:cNvPr id="12" name="Rectangle 72"/>
          <p:cNvSpPr>
            <a:spLocks noGrp="1" noChangeArrowheads="1"/>
          </p:cNvSpPr>
          <p:nvPr>
            <p:ph type="title" idx="4294967295"/>
          </p:nvPr>
        </p:nvSpPr>
        <p:spPr>
          <a:xfrm>
            <a:off x="-5205" y="101078"/>
            <a:ext cx="4463081" cy="480131"/>
          </a:xfrm>
        </p:spPr>
        <p:txBody>
          <a:bodyPr wrap="none">
            <a:spAutoFit/>
          </a:bodyPr>
          <a:lstStyle/>
          <a:p>
            <a:r>
              <a:rPr lang="en-US" altLang="ko-KR" sz="2800" b="1" dirty="0">
                <a:latin typeface="+mn-lt"/>
                <a:ea typeface="+mn-ea"/>
                <a:cs typeface="+mn-cs"/>
              </a:rPr>
              <a:t>Response to a magnetic field</a:t>
            </a:r>
          </a:p>
        </p:txBody>
      </p:sp>
      <p:sp>
        <p:nvSpPr>
          <p:cNvPr id="14" name="Text Box 74"/>
          <p:cNvSpPr txBox="1">
            <a:spLocks noChangeArrowheads="1"/>
          </p:cNvSpPr>
          <p:nvPr/>
        </p:nvSpPr>
        <p:spPr bwMode="auto">
          <a:xfrm>
            <a:off x="3151268" y="2690624"/>
            <a:ext cx="28921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ko-KR" sz="3600" i="1" dirty="0"/>
              <a:t>χ</a:t>
            </a:r>
            <a:r>
              <a:rPr lang="en-US" altLang="ko-KR" sz="3600" i="1" dirty="0">
                <a:ea typeface="굴림" panose="020B0600000101010101" pitchFamily="50" charset="-127"/>
              </a:rPr>
              <a:t> = (µ - µ</a:t>
            </a:r>
            <a:r>
              <a:rPr lang="en-US" altLang="ko-KR" sz="3600" i="1" baseline="-25000" dirty="0">
                <a:ea typeface="굴림" panose="020B0600000101010101" pitchFamily="50" charset="-127"/>
              </a:rPr>
              <a:t>0</a:t>
            </a:r>
            <a:r>
              <a:rPr lang="en-US" altLang="ko-KR" sz="3600" i="1" dirty="0">
                <a:ea typeface="굴림" panose="020B0600000101010101" pitchFamily="50" charset="-127"/>
              </a:rPr>
              <a:t>)/ µ</a:t>
            </a:r>
            <a:r>
              <a:rPr lang="en-US" altLang="ko-KR" sz="3600" i="1" baseline="-25000" dirty="0">
                <a:ea typeface="굴림" panose="020B0600000101010101" pitchFamily="50" charset="-127"/>
              </a:rPr>
              <a:t>0</a:t>
            </a:r>
            <a:r>
              <a:rPr lang="en-US" altLang="ko-KR" sz="3600" i="1" dirty="0">
                <a:ea typeface="굴림" panose="020B0600000101010101" pitchFamily="50" charset="-127"/>
              </a:rPr>
              <a:t> </a:t>
            </a:r>
            <a:endParaRPr lang="el-GR" altLang="ko-KR" sz="3600" i="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160</a:t>
            </a:fld>
            <a:endParaRPr lang="ko-KR" altLang="en-US"/>
          </a:p>
        </p:txBody>
      </p:sp>
    </p:spTree>
    <p:extLst>
      <p:ext uri="{BB962C8B-B14F-4D97-AF65-F5344CB8AC3E}">
        <p14:creationId xmlns:p14="http://schemas.microsoft.com/office/powerpoint/2010/main" val="31682801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0" y="77757"/>
            <a:ext cx="3749488" cy="523220"/>
          </a:xfrm>
          <a:prstGeom prst="rect">
            <a:avLst/>
          </a:prstGeom>
        </p:spPr>
        <p:txBody>
          <a:bodyPr wrap="none">
            <a:spAutoFit/>
          </a:bodyPr>
          <a:lstStyle/>
          <a:p>
            <a:r>
              <a:rPr lang="en-US" altLang="ko-KR" sz="2800" b="1" dirty="0"/>
              <a:t>Magnetics </a:t>
            </a:r>
            <a:r>
              <a:rPr lang="en-US" altLang="ko-KR" sz="2800" b="1" dirty="0" err="1"/>
              <a:t>vs</a:t>
            </a:r>
            <a:r>
              <a:rPr lang="en-US" altLang="ko-KR" sz="2800" b="1" dirty="0"/>
              <a:t> Dielectrics</a:t>
            </a:r>
          </a:p>
        </p:txBody>
      </p:sp>
      <mc:AlternateContent xmlns:mc="http://schemas.openxmlformats.org/markup-compatibility/2006" xmlns:a14="http://schemas.microsoft.com/office/drawing/2010/main">
        <mc:Choice Requires="a14">
          <p:graphicFrame>
            <p:nvGraphicFramePr>
              <p:cNvPr id="27" name="표 26"/>
              <p:cNvGraphicFramePr>
                <a:graphicFrameLocks noGrp="1"/>
              </p:cNvGraphicFramePr>
              <p:nvPr>
                <p:extLst>
                  <p:ext uri="{D42A27DB-BD31-4B8C-83A1-F6EECF244321}">
                    <p14:modId xmlns:p14="http://schemas.microsoft.com/office/powerpoint/2010/main" val="1310285242"/>
                  </p:ext>
                </p:extLst>
              </p:nvPr>
            </p:nvGraphicFramePr>
            <p:xfrm>
              <a:off x="763568" y="922491"/>
              <a:ext cx="7598006" cy="5526824"/>
            </p:xfrm>
            <a:graphic>
              <a:graphicData uri="http://schemas.openxmlformats.org/drawingml/2006/table">
                <a:tbl>
                  <a:tblPr firstRow="1" bandRow="1">
                    <a:tableStyleId>{5C22544A-7EE6-4342-B048-85BDC9FD1C3A}</a:tableStyleId>
                  </a:tblPr>
                  <a:tblGrid>
                    <a:gridCol w="3799003">
                      <a:extLst>
                        <a:ext uri="{9D8B030D-6E8A-4147-A177-3AD203B41FA5}">
                          <a16:colId xmlns:a16="http://schemas.microsoft.com/office/drawing/2014/main" val="20000"/>
                        </a:ext>
                      </a:extLst>
                    </a:gridCol>
                    <a:gridCol w="3799003">
                      <a:extLst>
                        <a:ext uri="{9D8B030D-6E8A-4147-A177-3AD203B41FA5}">
                          <a16:colId xmlns:a16="http://schemas.microsoft.com/office/drawing/2014/main" val="20001"/>
                        </a:ext>
                      </a:extLst>
                    </a:gridCol>
                  </a:tblGrid>
                  <a:tr h="584262">
                    <a:tc>
                      <a:txBody>
                        <a:bodyPr/>
                        <a:lstStyle/>
                        <a:p>
                          <a:pPr marL="180000" latinLnBrk="1"/>
                          <a:r>
                            <a:rPr lang="en-US" altLang="ko-KR" sz="2400" dirty="0"/>
                            <a:t>Magnetics</a:t>
                          </a:r>
                          <a:endParaRPr lang="ko-KR" altLang="en-US" sz="2400" dirty="0"/>
                        </a:p>
                      </a:txBody>
                      <a:tcPr/>
                    </a:tc>
                    <a:tc>
                      <a:txBody>
                        <a:bodyPr/>
                        <a:lstStyle/>
                        <a:p>
                          <a:pPr marL="180000" latinLnBrk="1"/>
                          <a:r>
                            <a:rPr lang="en-US" altLang="ko-KR" sz="2400" b="1" dirty="0"/>
                            <a:t>Dielectrics</a:t>
                          </a:r>
                          <a:endParaRPr lang="ko-KR" altLang="en-US" sz="2400" dirty="0"/>
                        </a:p>
                      </a:txBody>
                      <a:tcPr/>
                    </a:tc>
                    <a:extLst>
                      <a:ext uri="{0D108BD9-81ED-4DB2-BD59-A6C34878D82A}">
                        <a16:rowId xmlns:a16="http://schemas.microsoft.com/office/drawing/2014/main" val="10000"/>
                      </a:ext>
                    </a:extLst>
                  </a:tr>
                  <a:tr h="817967">
                    <a:tc>
                      <a:txBody>
                        <a:bodyPr/>
                        <a:lstStyle/>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dirty="0">
                              <a:solidFill>
                                <a:srgbClr val="C00000"/>
                              </a:solidFill>
                            </a:rPr>
                            <a:t>B </a:t>
                          </a:r>
                          <a:r>
                            <a:rPr lang="en-US" altLang="ko-KR" sz="1800" dirty="0">
                              <a:solidFill>
                                <a:srgbClr val="C00000"/>
                              </a:solidFill>
                              <a:ea typeface="굴림" panose="020B0600000101010101" pitchFamily="50" charset="-127"/>
                            </a:rPr>
                            <a:t>(</a:t>
                          </a:r>
                          <a:r>
                            <a:rPr lang="ko-KR" altLang="en-US" sz="1800" dirty="0" err="1">
                              <a:solidFill>
                                <a:srgbClr val="C00000"/>
                              </a:solidFill>
                              <a:ea typeface="굴림" panose="020B0600000101010101" pitchFamily="50" charset="-127"/>
                            </a:rPr>
                            <a:t>자기선속밀도</a:t>
                          </a:r>
                          <a:r>
                            <a:rPr lang="en-US" altLang="ko-KR" sz="1800" dirty="0">
                              <a:solidFill>
                                <a:srgbClr val="C00000"/>
                              </a:solidFill>
                              <a:ea typeface="굴림" panose="020B0600000101010101" pitchFamily="50" charset="-127"/>
                            </a:rPr>
                            <a:t>)</a:t>
                          </a:r>
                          <a:endParaRPr lang="en-US" altLang="ko-KR" dirty="0">
                            <a:solidFill>
                              <a:srgbClr val="C00000"/>
                            </a:solidFill>
                          </a:endParaRP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Magnetic flux density (T=</a:t>
                          </a:r>
                          <a:r>
                            <a:rPr lang="en-US" altLang="ko-KR" sz="1800" dirty="0" err="1">
                              <a:solidFill>
                                <a:srgbClr val="C00000"/>
                              </a:solidFill>
                              <a:ea typeface="굴림" panose="020B0600000101010101" pitchFamily="50" charset="-127"/>
                            </a:rPr>
                            <a:t>wb</a:t>
                          </a:r>
                          <a:r>
                            <a:rPr lang="en-US" altLang="ko-KR" sz="1800" dirty="0">
                              <a:solidFill>
                                <a:srgbClr val="C00000"/>
                              </a:solidFill>
                              <a:ea typeface="굴림" panose="020B0600000101010101" pitchFamily="50" charset="-127"/>
                            </a:rPr>
                            <a:t>/m</a:t>
                          </a:r>
                          <a:r>
                            <a:rPr lang="en-US" altLang="ko-KR" sz="1800" baseline="30000" dirty="0">
                              <a:solidFill>
                                <a:srgbClr val="C00000"/>
                              </a:solidFill>
                              <a:ea typeface="굴림" panose="020B0600000101010101" pitchFamily="50" charset="-127"/>
                            </a:rPr>
                            <a:t>2</a:t>
                          </a:r>
                          <a:r>
                            <a:rPr lang="en-US" altLang="ko-KR" sz="1800" baseline="0" dirty="0">
                              <a:solidFill>
                                <a:srgbClr val="C00000"/>
                              </a:solidFill>
                              <a:ea typeface="굴림" panose="020B0600000101010101" pitchFamily="50" charset="-127"/>
                            </a:rPr>
                            <a:t>=10</a:t>
                          </a:r>
                          <a:r>
                            <a:rPr lang="en-US" altLang="ko-KR" sz="1800" baseline="30000" dirty="0">
                              <a:solidFill>
                                <a:srgbClr val="C00000"/>
                              </a:solidFill>
                              <a:ea typeface="굴림" panose="020B0600000101010101" pitchFamily="50" charset="-127"/>
                            </a:rPr>
                            <a:t>4</a:t>
                          </a:r>
                          <a:r>
                            <a:rPr lang="en-US" altLang="ko-KR" sz="1800" baseline="0" dirty="0">
                              <a:solidFill>
                                <a:srgbClr val="C00000"/>
                              </a:solidFill>
                              <a:ea typeface="굴림" panose="020B0600000101010101" pitchFamily="50" charset="-127"/>
                            </a:rPr>
                            <a:t> gauss)</a:t>
                          </a:r>
                          <a:endParaRPr lang="ko-KR" altLang="en-US" baseline="0" dirty="0">
                            <a:solidFill>
                              <a:srgbClr val="C00000"/>
                            </a:solidFill>
                          </a:endParaRPr>
                        </a:p>
                      </a:txBody>
                      <a:tcPr/>
                    </a:tc>
                    <a:tc>
                      <a:txBody>
                        <a:bodyPr/>
                        <a:lstStyle/>
                        <a:p>
                          <a:pPr marL="180000" latinLnBrk="1"/>
                          <a:r>
                            <a:rPr lang="en-US" altLang="ko-KR" dirty="0"/>
                            <a:t>D (</a:t>
                          </a:r>
                          <a:r>
                            <a:rPr lang="ko-KR" altLang="en-US" dirty="0"/>
                            <a:t>표면전하밀도</a:t>
                          </a:r>
                          <a:r>
                            <a:rPr lang="en-US" altLang="ko-KR" dirty="0"/>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spc="15" dirty="0">
                              <a:cs typeface="Arial"/>
                            </a:rPr>
                            <a:t>Surface charge density (C/m</a:t>
                          </a:r>
                          <a:r>
                            <a:rPr lang="en-US" altLang="ko-KR" sz="1800" spc="15" baseline="30000" dirty="0">
                              <a:cs typeface="Arial"/>
                            </a:rPr>
                            <a:t>2</a:t>
                          </a:r>
                          <a:r>
                            <a:rPr lang="en-US" altLang="ko-KR" sz="1800" spc="15" dirty="0">
                              <a:cs typeface="Arial"/>
                            </a:rPr>
                            <a:t>)</a:t>
                          </a:r>
                          <a:endParaRPr lang="ko-KR" altLang="en-US" dirty="0"/>
                        </a:p>
                      </a:txBody>
                      <a:tcPr/>
                    </a:tc>
                    <a:extLst>
                      <a:ext uri="{0D108BD9-81ED-4DB2-BD59-A6C34878D82A}">
                        <a16:rowId xmlns:a16="http://schemas.microsoft.com/office/drawing/2014/main" val="10001"/>
                      </a:ext>
                    </a:extLst>
                  </a:tr>
                  <a:tr h="1168524">
                    <a:tc>
                      <a:txBody>
                        <a:bodyPr/>
                        <a:lstStyle/>
                        <a:p>
                          <a:pPr marL="180000" algn="l" latinLnBrk="1"/>
                          <a:r>
                            <a:rPr lang="en-US" altLang="ko-KR" dirty="0">
                              <a:solidFill>
                                <a:srgbClr val="C00000"/>
                              </a:solidFill>
                            </a:rPr>
                            <a:t>H (</a:t>
                          </a:r>
                          <a:r>
                            <a:rPr lang="ko-KR" altLang="en-US" dirty="0">
                              <a:solidFill>
                                <a:srgbClr val="C00000"/>
                              </a:solidFill>
                            </a:rPr>
                            <a:t>자기장</a:t>
                          </a:r>
                          <a:r>
                            <a:rPr lang="en-US" altLang="ko-KR" dirty="0">
                              <a:solidFill>
                                <a:srgbClr val="C00000"/>
                              </a:solidFill>
                            </a:rPr>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Magnetic field strength (A/m)</a:t>
                          </a:r>
                          <a:endParaRPr lang="ko-KR" altLang="en-US" dirty="0">
                            <a:solidFill>
                              <a:srgbClr val="C00000"/>
                            </a:solidFill>
                          </a:endParaRPr>
                        </a:p>
                      </a:txBody>
                      <a:tcPr/>
                    </a:tc>
                    <a:tc>
                      <a:txBody>
                        <a:bodyPr/>
                        <a:lstStyle/>
                        <a:p>
                          <a:pPr marL="180000" algn="l" latinLnBrk="1"/>
                          <a:r>
                            <a:rPr lang="en-US" altLang="ko-KR" dirty="0"/>
                            <a:t>E (</a:t>
                          </a:r>
                          <a:r>
                            <a:rPr lang="ko-KR" altLang="en-US" dirty="0"/>
                            <a:t>전기장</a:t>
                          </a:r>
                          <a:r>
                            <a:rPr lang="en-US" altLang="ko-KR" dirty="0"/>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ea typeface="굴림" panose="020B0600000101010101" pitchFamily="50" charset="-127"/>
                            </a:rPr>
                            <a:t>Electric field strength (V/m)</a:t>
                          </a:r>
                          <a:endParaRPr lang="ko-KR" altLang="en-US" sz="1800" dirty="0"/>
                        </a:p>
                        <a:p>
                          <a:pPr marL="180000" algn="l" latinLnBrk="1"/>
                          <a:endParaRPr lang="ko-KR" altLang="en-US" dirty="0"/>
                        </a:p>
                      </a:txBody>
                      <a:tcPr/>
                    </a:tc>
                    <a:extLst>
                      <a:ext uri="{0D108BD9-81ED-4DB2-BD59-A6C34878D82A}">
                        <a16:rowId xmlns:a16="http://schemas.microsoft.com/office/drawing/2014/main" val="10002"/>
                      </a:ext>
                    </a:extLst>
                  </a:tr>
                  <a:tr h="817967">
                    <a:tc>
                      <a:txBody>
                        <a:bodyPr/>
                        <a:lstStyle/>
                        <a:p>
                          <a:pPr marL="180000" algn="l" latinLnBrk="1"/>
                          <a14:m>
                            <m:oMath xmlns:m="http://schemas.openxmlformats.org/officeDocument/2006/math">
                              <m:r>
                                <a:rPr lang="ko-KR" altLang="en-US" i="1" smtClean="0">
                                  <a:solidFill>
                                    <a:srgbClr val="C00000"/>
                                  </a:solidFill>
                                  <a:latin typeface="Cambria Math" panose="02040503050406030204" pitchFamily="18" charset="0"/>
                                </a:rPr>
                                <m:t>𝜇</m:t>
                              </m:r>
                            </m:oMath>
                          </a14:m>
                          <a:r>
                            <a:rPr lang="en-US" altLang="ko-KR" dirty="0">
                              <a:solidFill>
                                <a:srgbClr val="C00000"/>
                              </a:solidFill>
                            </a:rPr>
                            <a:t> (</a:t>
                          </a:r>
                          <a:r>
                            <a:rPr lang="ko-KR" altLang="en-US" dirty="0">
                              <a:solidFill>
                                <a:srgbClr val="C00000"/>
                              </a:solidFill>
                            </a:rPr>
                            <a:t>투자율</a:t>
                          </a:r>
                          <a:r>
                            <a:rPr lang="en-US" altLang="ko-KR" dirty="0">
                              <a:solidFill>
                                <a:srgbClr val="C00000"/>
                              </a:solidFill>
                            </a:rPr>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Permeability (H/m)</a:t>
                          </a:r>
                          <a:endParaRPr lang="ko-KR" altLang="en-US" dirty="0">
                            <a:solidFill>
                              <a:srgbClr val="C00000"/>
                            </a:solidFill>
                          </a:endParaRPr>
                        </a:p>
                      </a:txBody>
                      <a:tcPr/>
                    </a:tc>
                    <a:tc>
                      <a:txBody>
                        <a:bodyPr/>
                        <a:lstStyle/>
                        <a:p>
                          <a:pPr marL="180000" algn="l" latinLnBrk="1"/>
                          <a14:m>
                            <m:oMath xmlns:m="http://schemas.openxmlformats.org/officeDocument/2006/math">
                              <m:r>
                                <a:rPr lang="ko-KR" altLang="en-US" i="1" smtClean="0">
                                  <a:latin typeface="Cambria Math" panose="02040503050406030204" pitchFamily="18" charset="0"/>
                                </a:rPr>
                                <m:t>𝜀</m:t>
                              </m:r>
                            </m:oMath>
                          </a14:m>
                          <a:r>
                            <a:rPr lang="en-US" altLang="ko-KR" dirty="0"/>
                            <a:t> (</a:t>
                          </a:r>
                          <a:r>
                            <a:rPr lang="ko-KR" altLang="en-US" dirty="0" err="1"/>
                            <a:t>유전율</a:t>
                          </a:r>
                          <a:r>
                            <a:rPr lang="en-US" altLang="ko-KR" dirty="0"/>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spc="10" dirty="0">
                              <a:cs typeface="Arial"/>
                            </a:rPr>
                            <a:t>Permittivity (F/m)</a:t>
                          </a:r>
                          <a:endParaRPr lang="ko-KR" altLang="en-US" dirty="0"/>
                        </a:p>
                      </a:txBody>
                      <a:tcPr/>
                    </a:tc>
                    <a:extLst>
                      <a:ext uri="{0D108BD9-81ED-4DB2-BD59-A6C34878D82A}">
                        <a16:rowId xmlns:a16="http://schemas.microsoft.com/office/drawing/2014/main" val="10003"/>
                      </a:ext>
                    </a:extLst>
                  </a:tr>
                  <a:tr h="873147">
                    <a:tc>
                      <a:txBody>
                        <a:bodyPr/>
                        <a:lstStyle/>
                        <a:p>
                          <a:pPr marL="180000" latinLnBrk="1"/>
                          <a:r>
                            <a:rPr lang="en-US" altLang="ko-KR" dirty="0">
                              <a:solidFill>
                                <a:srgbClr val="C00000"/>
                              </a:solidFill>
                            </a:rPr>
                            <a:t>M (</a:t>
                          </a:r>
                          <a:r>
                            <a:rPr lang="ko-KR" altLang="en-US" dirty="0" err="1">
                              <a:solidFill>
                                <a:srgbClr val="C00000"/>
                              </a:solidFill>
                            </a:rPr>
                            <a:t>자화</a:t>
                          </a:r>
                          <a:r>
                            <a:rPr lang="en-US" altLang="ko-KR" dirty="0">
                              <a:solidFill>
                                <a:srgbClr val="C00000"/>
                              </a:solidFill>
                            </a:rPr>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Magnetization (A/m)</a:t>
                          </a:r>
                          <a:endParaRPr lang="ko-KR" altLang="en-US" dirty="0">
                            <a:solidFill>
                              <a:srgbClr val="C00000"/>
                            </a:solidFill>
                          </a:endParaRPr>
                        </a:p>
                      </a:txBody>
                      <a:tcPr/>
                    </a:tc>
                    <a:tc>
                      <a:txBody>
                        <a:bodyPr/>
                        <a:lstStyle/>
                        <a:p>
                          <a:pPr marL="180000" latinLnBrk="1"/>
                          <a:r>
                            <a:rPr lang="en-US" altLang="ko-KR" dirty="0"/>
                            <a:t>P (</a:t>
                          </a:r>
                          <a:r>
                            <a:rPr lang="ko-KR" altLang="en-US" dirty="0" err="1"/>
                            <a:t>분극</a:t>
                          </a:r>
                          <a:r>
                            <a:rPr lang="en-US" altLang="ko-KR" dirty="0"/>
                            <a:t>)</a:t>
                          </a:r>
                        </a:p>
                        <a:p>
                          <a:pPr marL="180000" marR="5080">
                            <a:lnSpc>
                              <a:spcPct val="125000"/>
                            </a:lnSpc>
                          </a:pPr>
                          <a:r>
                            <a:rPr lang="en-US" altLang="ko-KR" sz="1800" spc="15" dirty="0">
                              <a:cs typeface="Arial"/>
                            </a:rPr>
                            <a:t>Polarization (C/m)</a:t>
                          </a:r>
                          <a:endParaRPr lang="en-US" altLang="ko-KR" sz="1800" dirty="0">
                            <a:cs typeface="Arial"/>
                          </a:endParaRPr>
                        </a:p>
                      </a:txBody>
                      <a:tcPr/>
                    </a:tc>
                    <a:extLst>
                      <a:ext uri="{0D108BD9-81ED-4DB2-BD59-A6C34878D82A}">
                        <a16:rowId xmlns:a16="http://schemas.microsoft.com/office/drawing/2014/main" val="10004"/>
                      </a:ext>
                    </a:extLst>
                  </a:tr>
                  <a:tr h="1168524">
                    <a:tc>
                      <a:txBody>
                        <a:bodyPr/>
                        <a:lstStyle/>
                        <a:p>
                          <a:pPr marL="180000" marR="0" indent="0" algn="l"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m:rPr>
                                  <m:nor/>
                                </m:rPr>
                                <a:rPr lang="el-GR" altLang="ko-KR" sz="1800" dirty="0" smtClean="0">
                                  <a:solidFill>
                                    <a:srgbClr val="C00000"/>
                                  </a:solidFill>
                                </a:rPr>
                                <m:t>χ</m:t>
                              </m:r>
                              <m:r>
                                <a:rPr lang="en-US" altLang="ko-KR" sz="1800" i="1">
                                  <a:solidFill>
                                    <a:srgbClr val="C00000"/>
                                  </a:solidFill>
                                  <a:latin typeface="Cambria Math" panose="02040503050406030204" pitchFamily="18" charset="0"/>
                                </a:rPr>
                                <m:t>=</m:t>
                              </m:r>
                              <m:r>
                                <a:rPr lang="ko-KR" altLang="en-US" sz="1800" i="1">
                                  <a:solidFill>
                                    <a:srgbClr val="C00000"/>
                                  </a:solidFill>
                                  <a:latin typeface="Cambria Math" panose="02040503050406030204" pitchFamily="18" charset="0"/>
                                  <a:ea typeface="Cambria Math" panose="02040503050406030204" pitchFamily="18" charset="0"/>
                                </a:rPr>
                                <m:t>𝜇</m:t>
                              </m:r>
                              <m:r>
                                <a:rPr lang="en-US" altLang="ko-KR" sz="1800" i="1" baseline="-25000">
                                  <a:solidFill>
                                    <a:srgbClr val="C00000"/>
                                  </a:solidFill>
                                  <a:latin typeface="Cambria Math" panose="02040503050406030204" pitchFamily="18" charset="0"/>
                                </a:rPr>
                                <m:t>𝑟</m:t>
                              </m:r>
                              <m:r>
                                <a:rPr lang="en-US" altLang="ko-KR" sz="1800" i="1">
                                  <a:solidFill>
                                    <a:srgbClr val="C00000"/>
                                  </a:solidFill>
                                  <a:latin typeface="Cambria Math" panose="02040503050406030204" pitchFamily="18" charset="0"/>
                                </a:rPr>
                                <m:t>−1</m:t>
                              </m:r>
                            </m:oMath>
                          </a14:m>
                          <a:r>
                            <a:rPr lang="en-US" altLang="ko-KR" sz="1800" dirty="0">
                              <a:solidFill>
                                <a:srgbClr val="C00000"/>
                              </a:solidFill>
                            </a:rPr>
                            <a:t> (</a:t>
                          </a:r>
                          <a:r>
                            <a:rPr lang="ko-KR" altLang="en-US" sz="1800" dirty="0" err="1">
                              <a:solidFill>
                                <a:srgbClr val="C00000"/>
                              </a:solidFill>
                            </a:rPr>
                            <a:t>자기감수율</a:t>
                          </a:r>
                          <a:r>
                            <a:rPr lang="en-US" altLang="ko-KR" sz="1800" dirty="0">
                              <a:solidFill>
                                <a:srgbClr val="C00000"/>
                              </a:solidFill>
                            </a:rPr>
                            <a:t>)</a:t>
                          </a:r>
                          <a:endParaRPr lang="ko-KR" altLang="en-US" sz="1800" dirty="0">
                            <a:solidFill>
                              <a:srgbClr val="C00000"/>
                            </a:solidFill>
                          </a:endParaRP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rPr>
                            <a:t>Magnetic susceptibility</a:t>
                          </a:r>
                          <a:endParaRPr lang="ko-KR" altLang="en-US" sz="1800" dirty="0">
                            <a:solidFill>
                              <a:srgbClr val="C00000"/>
                            </a:solidFill>
                          </a:endParaRPr>
                        </a:p>
                        <a:p>
                          <a:pPr marL="180000" latinLnBrk="1"/>
                          <a:endParaRPr lang="ko-KR" altLang="en-US" dirty="0">
                            <a:solidFill>
                              <a:srgbClr val="C00000"/>
                            </a:solidFill>
                          </a:endParaRPr>
                        </a:p>
                      </a:txBody>
                      <a:tcPr/>
                    </a:tc>
                    <a:tc>
                      <a:txBody>
                        <a:bodyPr/>
                        <a:lstStyle/>
                        <a:p>
                          <a:pPr marL="180000"/>
                          <a14:m>
                            <m:oMath xmlns:m="http://schemas.openxmlformats.org/officeDocument/2006/math">
                              <m:r>
                                <m:rPr>
                                  <m:nor/>
                                </m:rPr>
                                <a:rPr lang="el-GR" altLang="ko-KR" sz="1800" dirty="0" smtClean="0">
                                  <a:solidFill>
                                    <a:schemeClr val="tx1"/>
                                  </a:solidFill>
                                </a:rPr>
                                <m:t>χ</m:t>
                              </m:r>
                              <m:r>
                                <a:rPr lang="en-US" altLang="ko-KR" sz="1800" i="1">
                                  <a:solidFill>
                                    <a:schemeClr val="tx1"/>
                                  </a:solidFill>
                                  <a:latin typeface="Cambria Math" panose="02040503050406030204" pitchFamily="18" charset="0"/>
                                </a:rPr>
                                <m:t>=</m:t>
                              </m:r>
                              <m:r>
                                <a:rPr lang="ko-KR" altLang="en-US" sz="1800" i="1">
                                  <a:solidFill>
                                    <a:schemeClr val="tx1"/>
                                  </a:solidFill>
                                  <a:latin typeface="Cambria Math" panose="02040503050406030204" pitchFamily="18" charset="0"/>
                                </a:rPr>
                                <m:t>𝜀</m:t>
                              </m:r>
                              <m:r>
                                <a:rPr lang="en-US" altLang="ko-KR" sz="1800" i="1" baseline="-25000">
                                  <a:solidFill>
                                    <a:schemeClr val="tx1"/>
                                  </a:solidFill>
                                  <a:latin typeface="Cambria Math" panose="02040503050406030204" pitchFamily="18" charset="0"/>
                                </a:rPr>
                                <m:t>𝑟</m:t>
                              </m:r>
                              <m:r>
                                <a:rPr lang="en-US" altLang="ko-KR" sz="1800" i="1">
                                  <a:solidFill>
                                    <a:schemeClr val="tx1"/>
                                  </a:solidFill>
                                  <a:latin typeface="Cambria Math" panose="02040503050406030204" pitchFamily="18" charset="0"/>
                                </a:rPr>
                                <m:t>−</m:t>
                              </m:r>
                              <m:r>
                                <a:rPr lang="en-US" altLang="ko-KR" sz="1800" b="0" i="1" smtClean="0">
                                  <a:solidFill>
                                    <a:schemeClr val="tx1"/>
                                  </a:solidFill>
                                  <a:latin typeface="Cambria Math" panose="02040503050406030204" pitchFamily="18" charset="0"/>
                                </a:rPr>
                                <m:t>1</m:t>
                              </m:r>
                            </m:oMath>
                          </a14:m>
                          <a:r>
                            <a:rPr lang="ko-KR" altLang="en-US" sz="1800" dirty="0">
                              <a:solidFill>
                                <a:schemeClr val="tx1"/>
                              </a:solidFill>
                            </a:rPr>
                            <a:t> </a:t>
                          </a:r>
                          <a:r>
                            <a:rPr lang="en-US" altLang="ko-KR" sz="1800" dirty="0">
                              <a:solidFill>
                                <a:schemeClr val="tx1"/>
                              </a:solidFill>
                            </a:rPr>
                            <a:t>(</a:t>
                          </a:r>
                          <a:r>
                            <a:rPr lang="ko-KR" altLang="en-US" sz="1800" dirty="0" err="1">
                              <a:solidFill>
                                <a:schemeClr val="tx1"/>
                              </a:solidFill>
                            </a:rPr>
                            <a:t>유전감수율</a:t>
                          </a:r>
                          <a:r>
                            <a:rPr lang="en-US" altLang="ko-KR" sz="1800" dirty="0">
                              <a:solidFill>
                                <a:schemeClr val="tx1"/>
                              </a:solidFill>
                            </a:rPr>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t>Dielectric susceptibility</a:t>
                          </a:r>
                          <a:endParaRPr lang="en-US" altLang="ko-KR" sz="1800" dirty="0">
                            <a:solidFill>
                              <a:schemeClr val="tx1"/>
                            </a:solidFill>
                          </a:endParaRPr>
                        </a:p>
                      </a:txBody>
                      <a:tcPr/>
                    </a:tc>
                    <a:extLst>
                      <a:ext uri="{0D108BD9-81ED-4DB2-BD59-A6C34878D82A}">
                        <a16:rowId xmlns:a16="http://schemas.microsoft.com/office/drawing/2014/main" val="10005"/>
                      </a:ext>
                    </a:extLst>
                  </a:tr>
                </a:tbl>
              </a:graphicData>
            </a:graphic>
          </p:graphicFrame>
        </mc:Choice>
        <mc:Fallback xmlns="">
          <p:graphicFrame>
            <p:nvGraphicFramePr>
              <p:cNvPr id="27" name="표 26"/>
              <p:cNvGraphicFramePr>
                <a:graphicFrameLocks noGrp="1"/>
              </p:cNvGraphicFramePr>
              <p:nvPr>
                <p:extLst>
                  <p:ext uri="{D42A27DB-BD31-4B8C-83A1-F6EECF244321}">
                    <p14:modId xmlns:p14="http://schemas.microsoft.com/office/powerpoint/2010/main" val="1310285242"/>
                  </p:ext>
                </p:extLst>
              </p:nvPr>
            </p:nvGraphicFramePr>
            <p:xfrm>
              <a:off x="763568" y="922491"/>
              <a:ext cx="7598006" cy="5526824"/>
            </p:xfrm>
            <a:graphic>
              <a:graphicData uri="http://schemas.openxmlformats.org/drawingml/2006/table">
                <a:tbl>
                  <a:tblPr firstRow="1" bandRow="1">
                    <a:tableStyleId>{5C22544A-7EE6-4342-B048-85BDC9FD1C3A}</a:tableStyleId>
                  </a:tblPr>
                  <a:tblGrid>
                    <a:gridCol w="3799003">
                      <a:extLst>
                        <a:ext uri="{9D8B030D-6E8A-4147-A177-3AD203B41FA5}">
                          <a16:colId xmlns:a16="http://schemas.microsoft.com/office/drawing/2014/main" val="20000"/>
                        </a:ext>
                      </a:extLst>
                    </a:gridCol>
                    <a:gridCol w="3799003">
                      <a:extLst>
                        <a:ext uri="{9D8B030D-6E8A-4147-A177-3AD203B41FA5}">
                          <a16:colId xmlns:a16="http://schemas.microsoft.com/office/drawing/2014/main" val="20001"/>
                        </a:ext>
                      </a:extLst>
                    </a:gridCol>
                  </a:tblGrid>
                  <a:tr h="584262">
                    <a:tc>
                      <a:txBody>
                        <a:bodyPr/>
                        <a:lstStyle/>
                        <a:p>
                          <a:pPr marL="180000" latinLnBrk="1"/>
                          <a:r>
                            <a:rPr lang="en-US" altLang="ko-KR" sz="2400" dirty="0"/>
                            <a:t>Magnetics</a:t>
                          </a:r>
                          <a:endParaRPr lang="ko-KR" altLang="en-US" sz="2400" dirty="0"/>
                        </a:p>
                      </a:txBody>
                      <a:tcPr/>
                    </a:tc>
                    <a:tc>
                      <a:txBody>
                        <a:bodyPr/>
                        <a:lstStyle/>
                        <a:p>
                          <a:pPr marL="180000" latinLnBrk="1"/>
                          <a:r>
                            <a:rPr lang="en-US" altLang="ko-KR" sz="2400" b="1" dirty="0"/>
                            <a:t>Dielectrics</a:t>
                          </a:r>
                          <a:endParaRPr lang="ko-KR" altLang="en-US" sz="2400" dirty="0"/>
                        </a:p>
                      </a:txBody>
                      <a:tcPr/>
                    </a:tc>
                    <a:extLst>
                      <a:ext uri="{0D108BD9-81ED-4DB2-BD59-A6C34878D82A}">
                        <a16:rowId xmlns:a16="http://schemas.microsoft.com/office/drawing/2014/main" val="10000"/>
                      </a:ext>
                    </a:extLst>
                  </a:tr>
                  <a:tr h="914400">
                    <a:tc>
                      <a:txBody>
                        <a:bodyPr/>
                        <a:lstStyle/>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dirty="0">
                              <a:solidFill>
                                <a:srgbClr val="C00000"/>
                              </a:solidFill>
                            </a:rPr>
                            <a:t>B </a:t>
                          </a:r>
                          <a:r>
                            <a:rPr lang="en-US" altLang="ko-KR" sz="1800" dirty="0">
                              <a:solidFill>
                                <a:srgbClr val="C00000"/>
                              </a:solidFill>
                              <a:ea typeface="굴림" panose="020B0600000101010101" pitchFamily="50" charset="-127"/>
                            </a:rPr>
                            <a:t>(</a:t>
                          </a:r>
                          <a:r>
                            <a:rPr lang="ko-KR" altLang="en-US" sz="1800" dirty="0" err="1">
                              <a:solidFill>
                                <a:srgbClr val="C00000"/>
                              </a:solidFill>
                              <a:ea typeface="굴림" panose="020B0600000101010101" pitchFamily="50" charset="-127"/>
                            </a:rPr>
                            <a:t>자기선속밀도</a:t>
                          </a:r>
                          <a:r>
                            <a:rPr lang="en-US" altLang="ko-KR" sz="1800" dirty="0">
                              <a:solidFill>
                                <a:srgbClr val="C00000"/>
                              </a:solidFill>
                              <a:ea typeface="굴림" panose="020B0600000101010101" pitchFamily="50" charset="-127"/>
                            </a:rPr>
                            <a:t>)</a:t>
                          </a:r>
                          <a:endParaRPr lang="en-US" altLang="ko-KR" dirty="0">
                            <a:solidFill>
                              <a:srgbClr val="C00000"/>
                            </a:solidFill>
                          </a:endParaRP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Magnetic flux density (T=</a:t>
                          </a:r>
                          <a:r>
                            <a:rPr lang="en-US" altLang="ko-KR" sz="1800" dirty="0" err="1">
                              <a:solidFill>
                                <a:srgbClr val="C00000"/>
                              </a:solidFill>
                              <a:ea typeface="굴림" panose="020B0600000101010101" pitchFamily="50" charset="-127"/>
                            </a:rPr>
                            <a:t>wb</a:t>
                          </a:r>
                          <a:r>
                            <a:rPr lang="en-US" altLang="ko-KR" sz="1800" dirty="0">
                              <a:solidFill>
                                <a:srgbClr val="C00000"/>
                              </a:solidFill>
                              <a:ea typeface="굴림" panose="020B0600000101010101" pitchFamily="50" charset="-127"/>
                            </a:rPr>
                            <a:t>/m</a:t>
                          </a:r>
                          <a:r>
                            <a:rPr lang="en-US" altLang="ko-KR" sz="1800" baseline="30000" dirty="0">
                              <a:solidFill>
                                <a:srgbClr val="C00000"/>
                              </a:solidFill>
                              <a:ea typeface="굴림" panose="020B0600000101010101" pitchFamily="50" charset="-127"/>
                            </a:rPr>
                            <a:t>2</a:t>
                          </a:r>
                          <a:r>
                            <a:rPr lang="en-US" altLang="ko-KR" sz="1800" baseline="0" dirty="0">
                              <a:solidFill>
                                <a:srgbClr val="C00000"/>
                              </a:solidFill>
                              <a:ea typeface="굴림" panose="020B0600000101010101" pitchFamily="50" charset="-127"/>
                            </a:rPr>
                            <a:t>=10</a:t>
                          </a:r>
                          <a:r>
                            <a:rPr lang="en-US" altLang="ko-KR" sz="1800" baseline="30000" dirty="0">
                              <a:solidFill>
                                <a:srgbClr val="C00000"/>
                              </a:solidFill>
                              <a:ea typeface="굴림" panose="020B0600000101010101" pitchFamily="50" charset="-127"/>
                            </a:rPr>
                            <a:t>4</a:t>
                          </a:r>
                          <a:r>
                            <a:rPr lang="en-US" altLang="ko-KR" sz="1800" baseline="0" dirty="0">
                              <a:solidFill>
                                <a:srgbClr val="C00000"/>
                              </a:solidFill>
                              <a:ea typeface="굴림" panose="020B0600000101010101" pitchFamily="50" charset="-127"/>
                            </a:rPr>
                            <a:t> gauss)</a:t>
                          </a:r>
                          <a:endParaRPr lang="ko-KR" altLang="en-US" baseline="0" dirty="0">
                            <a:solidFill>
                              <a:srgbClr val="C00000"/>
                            </a:solidFill>
                          </a:endParaRPr>
                        </a:p>
                      </a:txBody>
                      <a:tcPr/>
                    </a:tc>
                    <a:tc>
                      <a:txBody>
                        <a:bodyPr/>
                        <a:lstStyle/>
                        <a:p>
                          <a:pPr marL="180000" latinLnBrk="1"/>
                          <a:r>
                            <a:rPr lang="en-US" altLang="ko-KR" dirty="0"/>
                            <a:t>D (</a:t>
                          </a:r>
                          <a:r>
                            <a:rPr lang="ko-KR" altLang="en-US" dirty="0"/>
                            <a:t>표면전하밀도</a:t>
                          </a:r>
                          <a:r>
                            <a:rPr lang="en-US" altLang="ko-KR" dirty="0"/>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spc="15" dirty="0">
                              <a:cs typeface="Arial"/>
                            </a:rPr>
                            <a:t>Surface charge density (C/m</a:t>
                          </a:r>
                          <a:r>
                            <a:rPr lang="en-US" altLang="ko-KR" sz="1800" spc="15" baseline="30000" dirty="0">
                              <a:cs typeface="Arial"/>
                            </a:rPr>
                            <a:t>2</a:t>
                          </a:r>
                          <a:r>
                            <a:rPr lang="en-US" altLang="ko-KR" sz="1800" spc="15" dirty="0">
                              <a:cs typeface="Arial"/>
                            </a:rPr>
                            <a:t>)</a:t>
                          </a:r>
                          <a:endParaRPr lang="ko-KR" altLang="en-US" dirty="0"/>
                        </a:p>
                      </a:txBody>
                      <a:tcPr/>
                    </a:tc>
                    <a:extLst>
                      <a:ext uri="{0D108BD9-81ED-4DB2-BD59-A6C34878D82A}">
                        <a16:rowId xmlns:a16="http://schemas.microsoft.com/office/drawing/2014/main" val="10001"/>
                      </a:ext>
                    </a:extLst>
                  </a:tr>
                  <a:tr h="1168524">
                    <a:tc>
                      <a:txBody>
                        <a:bodyPr/>
                        <a:lstStyle/>
                        <a:p>
                          <a:pPr marL="180000" algn="l" latinLnBrk="1"/>
                          <a:r>
                            <a:rPr lang="en-US" altLang="ko-KR" dirty="0">
                              <a:solidFill>
                                <a:srgbClr val="C00000"/>
                              </a:solidFill>
                            </a:rPr>
                            <a:t>H (</a:t>
                          </a:r>
                          <a:r>
                            <a:rPr lang="ko-KR" altLang="en-US" dirty="0">
                              <a:solidFill>
                                <a:srgbClr val="C00000"/>
                              </a:solidFill>
                            </a:rPr>
                            <a:t>자기장</a:t>
                          </a:r>
                          <a:r>
                            <a:rPr lang="en-US" altLang="ko-KR" dirty="0">
                              <a:solidFill>
                                <a:srgbClr val="C00000"/>
                              </a:solidFill>
                            </a:rPr>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Magnetic field strength (A/m)</a:t>
                          </a:r>
                          <a:endParaRPr lang="ko-KR" altLang="en-US" dirty="0">
                            <a:solidFill>
                              <a:srgbClr val="C00000"/>
                            </a:solidFill>
                          </a:endParaRPr>
                        </a:p>
                      </a:txBody>
                      <a:tcPr/>
                    </a:tc>
                    <a:tc>
                      <a:txBody>
                        <a:bodyPr/>
                        <a:lstStyle/>
                        <a:p>
                          <a:pPr marL="180000" algn="l" latinLnBrk="1"/>
                          <a:r>
                            <a:rPr lang="en-US" altLang="ko-KR" dirty="0"/>
                            <a:t>E (</a:t>
                          </a:r>
                          <a:r>
                            <a:rPr lang="ko-KR" altLang="en-US" dirty="0"/>
                            <a:t>전기장</a:t>
                          </a:r>
                          <a:r>
                            <a:rPr lang="en-US" altLang="ko-KR" dirty="0"/>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ea typeface="굴림" panose="020B0600000101010101" pitchFamily="50" charset="-127"/>
                            </a:rPr>
                            <a:t>Electric field strength (V/m)</a:t>
                          </a:r>
                          <a:endParaRPr lang="ko-KR" altLang="en-US" sz="1800" dirty="0"/>
                        </a:p>
                        <a:p>
                          <a:pPr marL="180000" algn="l" latinLnBrk="1"/>
                          <a:endParaRPr lang="ko-KR" altLang="en-US" dirty="0"/>
                        </a:p>
                      </a:txBody>
                      <a:tcPr/>
                    </a:tc>
                    <a:extLst>
                      <a:ext uri="{0D108BD9-81ED-4DB2-BD59-A6C34878D82A}">
                        <a16:rowId xmlns:a16="http://schemas.microsoft.com/office/drawing/2014/main" val="10002"/>
                      </a:ext>
                    </a:extLst>
                  </a:tr>
                  <a:tr h="817967">
                    <a:tc>
                      <a:txBody>
                        <a:bodyPr/>
                        <a:lstStyle/>
                        <a:p>
                          <a:endParaRPr lang="ko-KR"/>
                        </a:p>
                      </a:txBody>
                      <a:tcPr>
                        <a:blipFill>
                          <a:blip r:embed="rId3"/>
                          <a:stretch>
                            <a:fillRect l="-160" t="-332836" r="-100481" b="-252239"/>
                          </a:stretch>
                        </a:blipFill>
                      </a:tcPr>
                    </a:tc>
                    <a:tc>
                      <a:txBody>
                        <a:bodyPr/>
                        <a:lstStyle/>
                        <a:p>
                          <a:endParaRPr lang="ko-KR"/>
                        </a:p>
                      </a:txBody>
                      <a:tcPr>
                        <a:blipFill>
                          <a:blip r:embed="rId3"/>
                          <a:stretch>
                            <a:fillRect l="-100321" t="-332836" r="-642" b="-252239"/>
                          </a:stretch>
                        </a:blipFill>
                      </a:tcPr>
                    </a:tc>
                    <a:extLst>
                      <a:ext uri="{0D108BD9-81ED-4DB2-BD59-A6C34878D82A}">
                        <a16:rowId xmlns:a16="http://schemas.microsoft.com/office/drawing/2014/main" val="10003"/>
                      </a:ext>
                    </a:extLst>
                  </a:tr>
                  <a:tr h="873147">
                    <a:tc>
                      <a:txBody>
                        <a:bodyPr/>
                        <a:lstStyle/>
                        <a:p>
                          <a:pPr marL="180000" latinLnBrk="1"/>
                          <a:r>
                            <a:rPr lang="en-US" altLang="ko-KR" dirty="0">
                              <a:solidFill>
                                <a:srgbClr val="C00000"/>
                              </a:solidFill>
                            </a:rPr>
                            <a:t>M (</a:t>
                          </a:r>
                          <a:r>
                            <a:rPr lang="ko-KR" altLang="en-US" dirty="0" err="1">
                              <a:solidFill>
                                <a:srgbClr val="C00000"/>
                              </a:solidFill>
                            </a:rPr>
                            <a:t>자화</a:t>
                          </a:r>
                          <a:r>
                            <a:rPr lang="en-US" altLang="ko-KR" dirty="0">
                              <a:solidFill>
                                <a:srgbClr val="C00000"/>
                              </a:solidFill>
                            </a:rPr>
                            <a:t>)</a:t>
                          </a:r>
                        </a:p>
                        <a:p>
                          <a:pPr marL="180000" marR="0" indent="0" algn="l" defTabSz="914400" rtl="0" eaLnBrk="1" fontAlgn="auto" latinLnBrk="1" hangingPunct="1">
                            <a:lnSpc>
                              <a:spcPct val="100000"/>
                            </a:lnSpc>
                            <a:spcBef>
                              <a:spcPts val="0"/>
                            </a:spcBef>
                            <a:spcAft>
                              <a:spcPts val="0"/>
                            </a:spcAft>
                            <a:buClrTx/>
                            <a:buSzTx/>
                            <a:buFontTx/>
                            <a:buNone/>
                            <a:tabLst/>
                            <a:defRPr/>
                          </a:pPr>
                          <a:r>
                            <a:rPr lang="en-US" altLang="ko-KR" sz="1800" dirty="0">
                              <a:solidFill>
                                <a:srgbClr val="C00000"/>
                              </a:solidFill>
                              <a:ea typeface="굴림" panose="020B0600000101010101" pitchFamily="50" charset="-127"/>
                            </a:rPr>
                            <a:t>Magnetization (A/m)</a:t>
                          </a:r>
                          <a:endParaRPr lang="ko-KR" altLang="en-US" dirty="0">
                            <a:solidFill>
                              <a:srgbClr val="C00000"/>
                            </a:solidFill>
                          </a:endParaRPr>
                        </a:p>
                      </a:txBody>
                      <a:tcPr/>
                    </a:tc>
                    <a:tc>
                      <a:txBody>
                        <a:bodyPr/>
                        <a:lstStyle/>
                        <a:p>
                          <a:pPr marL="180000" latinLnBrk="1"/>
                          <a:r>
                            <a:rPr lang="en-US" altLang="ko-KR" dirty="0"/>
                            <a:t>P (</a:t>
                          </a:r>
                          <a:r>
                            <a:rPr lang="ko-KR" altLang="en-US" dirty="0" err="1"/>
                            <a:t>분극</a:t>
                          </a:r>
                          <a:r>
                            <a:rPr lang="en-US" altLang="ko-KR" dirty="0"/>
                            <a:t>)</a:t>
                          </a:r>
                        </a:p>
                        <a:p>
                          <a:pPr marL="180000" marR="5080">
                            <a:lnSpc>
                              <a:spcPct val="125000"/>
                            </a:lnSpc>
                          </a:pPr>
                          <a:r>
                            <a:rPr lang="en-US" altLang="ko-KR" sz="1800" spc="15" dirty="0">
                              <a:cs typeface="Arial"/>
                            </a:rPr>
                            <a:t>Polarization (C/m)</a:t>
                          </a:r>
                          <a:endParaRPr lang="en-US" altLang="ko-KR" sz="1800" dirty="0">
                            <a:cs typeface="Arial"/>
                          </a:endParaRPr>
                        </a:p>
                      </a:txBody>
                      <a:tcPr/>
                    </a:tc>
                    <a:extLst>
                      <a:ext uri="{0D108BD9-81ED-4DB2-BD59-A6C34878D82A}">
                        <a16:rowId xmlns:a16="http://schemas.microsoft.com/office/drawing/2014/main" val="10004"/>
                      </a:ext>
                    </a:extLst>
                  </a:tr>
                  <a:tr h="1168524">
                    <a:tc>
                      <a:txBody>
                        <a:bodyPr/>
                        <a:lstStyle/>
                        <a:p>
                          <a:endParaRPr lang="ko-KR"/>
                        </a:p>
                      </a:txBody>
                      <a:tcPr>
                        <a:blipFill>
                          <a:blip r:embed="rId3"/>
                          <a:stretch>
                            <a:fillRect l="-160" t="-376563" r="-100481" b="-1563"/>
                          </a:stretch>
                        </a:blipFill>
                      </a:tcPr>
                    </a:tc>
                    <a:tc>
                      <a:txBody>
                        <a:bodyPr/>
                        <a:lstStyle/>
                        <a:p>
                          <a:endParaRPr lang="ko-KR"/>
                        </a:p>
                      </a:txBody>
                      <a:tcPr>
                        <a:blipFill>
                          <a:blip r:embed="rId3"/>
                          <a:stretch>
                            <a:fillRect l="-100321" t="-376563" r="-642" b="-1563"/>
                          </a:stretch>
                        </a:blipFill>
                      </a:tcPr>
                    </a:tc>
                    <a:extLst>
                      <a:ext uri="{0D108BD9-81ED-4DB2-BD59-A6C34878D82A}">
                        <a16:rowId xmlns:a16="http://schemas.microsoft.com/office/drawing/2014/main" val="10005"/>
                      </a:ext>
                    </a:extLst>
                  </a:tr>
                </a:tbl>
              </a:graphicData>
            </a:graphic>
          </p:graphicFrame>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161</a:t>
            </a:fld>
            <a:endParaRPr lang="ko-KR" altLang="en-US"/>
          </a:p>
        </p:txBody>
      </p:sp>
    </p:spTree>
    <p:extLst>
      <p:ext uri="{BB962C8B-B14F-4D97-AF65-F5344CB8AC3E}">
        <p14:creationId xmlns:p14="http://schemas.microsoft.com/office/powerpoint/2010/main" val="38370544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0" y="77757"/>
            <a:ext cx="2403991" cy="523220"/>
          </a:xfrm>
          <a:prstGeom prst="rect">
            <a:avLst/>
          </a:prstGeom>
        </p:spPr>
        <p:txBody>
          <a:bodyPr wrap="none">
            <a:spAutoFit/>
          </a:bodyPr>
          <a:lstStyle/>
          <a:p>
            <a:r>
              <a:rPr lang="en-US" altLang="ko-KR" sz="2800" b="1" dirty="0"/>
              <a:t>Magnetic units</a:t>
            </a:r>
          </a:p>
        </p:txBody>
      </p:sp>
      <p:pic>
        <p:nvPicPr>
          <p:cNvPr id="8" name="Picture 4" descr="tb18_0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01600" y="1196205"/>
            <a:ext cx="8877300" cy="393598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162</a:t>
            </a:fld>
            <a:endParaRPr lang="ko-KR" altLang="en-US"/>
          </a:p>
        </p:txBody>
      </p:sp>
    </p:spTree>
    <p:extLst>
      <p:ext uri="{BB962C8B-B14F-4D97-AF65-F5344CB8AC3E}">
        <p14:creationId xmlns:p14="http://schemas.microsoft.com/office/powerpoint/2010/main" val="39827723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323849" y="847725"/>
            <a:ext cx="8347401" cy="3200400"/>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ko-KR" sz="2200" dirty="0">
                <a:latin typeface="Arial" panose="020B0604020202020204" pitchFamily="34" charset="0"/>
                <a:ea typeface="굴림" panose="020B0600000101010101" pitchFamily="50" charset="-127"/>
              </a:rPr>
              <a:t>Origin of magnetic moments:  </a:t>
            </a:r>
          </a:p>
          <a:p>
            <a:pPr marL="971550" lvl="1" indent="-514350">
              <a:lnSpc>
                <a:spcPct val="100000"/>
              </a:lnSpc>
              <a:buFont typeface="+mj-lt"/>
              <a:buAutoNum type="romanUcPeriod"/>
            </a:pPr>
            <a:r>
              <a:rPr lang="en-US" altLang="ko-KR" sz="2200" dirty="0">
                <a:solidFill>
                  <a:srgbClr val="C00000"/>
                </a:solidFill>
                <a:latin typeface="Arial" panose="020B0604020202020204" pitchFamily="34" charset="0"/>
                <a:ea typeface="굴림" panose="020B0600000101010101" pitchFamily="50" charset="-127"/>
              </a:rPr>
              <a:t>orbital motion around the nucleus</a:t>
            </a:r>
            <a:r>
              <a:rPr lang="en-US" altLang="ko-KR" sz="2200" dirty="0">
                <a:latin typeface="Arial" panose="020B0604020202020204" pitchFamily="34" charset="0"/>
                <a:ea typeface="굴림" panose="020B0600000101010101" pitchFamily="50" charset="-127"/>
              </a:rPr>
              <a:t>: electron can be thought of as a small current loop, generating a very small magnetic field</a:t>
            </a:r>
          </a:p>
          <a:p>
            <a:pPr marL="971550" lvl="1" indent="-514350">
              <a:lnSpc>
                <a:spcPct val="100000"/>
              </a:lnSpc>
              <a:buFont typeface="+mj-lt"/>
              <a:buAutoNum type="romanUcPeriod"/>
            </a:pPr>
            <a:r>
              <a:rPr lang="en-US" altLang="ko-KR" sz="2200" dirty="0">
                <a:solidFill>
                  <a:srgbClr val="C00000"/>
                </a:solidFill>
                <a:latin typeface="Arial" panose="020B0604020202020204" pitchFamily="34" charset="0"/>
                <a:ea typeface="굴림" panose="020B0600000101010101" pitchFamily="50" charset="-127"/>
              </a:rPr>
              <a:t>spin</a:t>
            </a:r>
            <a:r>
              <a:rPr lang="en-US" altLang="ko-KR" sz="2200" dirty="0">
                <a:solidFill>
                  <a:srgbClr val="FF6600"/>
                </a:solidFill>
                <a:latin typeface="Arial" panose="020B0604020202020204" pitchFamily="34" charset="0"/>
                <a:ea typeface="굴림" panose="020B0600000101010101" pitchFamily="50" charset="-127"/>
              </a:rPr>
              <a:t>:</a:t>
            </a:r>
            <a:r>
              <a:rPr lang="en-US" altLang="ko-KR" sz="2200" dirty="0">
                <a:latin typeface="Arial" panose="020B0604020202020204" pitchFamily="34" charset="0"/>
                <a:ea typeface="굴림" panose="020B0600000101010101" pitchFamily="50" charset="-127"/>
              </a:rPr>
              <a:t>  electron spins around an axis (spin up and spin down), generating a magnetic moment</a:t>
            </a:r>
            <a:endParaRPr lang="en-US" altLang="ko-KR" sz="2200" u="sng" dirty="0">
              <a:latin typeface="Arial" panose="020B0604020202020204" pitchFamily="34" charset="0"/>
              <a:ea typeface="굴림" panose="020B0600000101010101" pitchFamily="50" charset="-127"/>
            </a:endParaRPr>
          </a:p>
          <a:p>
            <a:pPr lvl="1">
              <a:lnSpc>
                <a:spcPct val="100000"/>
              </a:lnSpc>
            </a:pPr>
            <a:endParaRPr lang="en-US" altLang="ko-KR" sz="2200" dirty="0">
              <a:latin typeface="Arial" panose="020B0604020202020204" pitchFamily="34" charset="0"/>
              <a:ea typeface="굴림" panose="020B0600000101010101" pitchFamily="50" charset="-127"/>
            </a:endParaRPr>
          </a:p>
          <a:p>
            <a:pPr lvl="1">
              <a:lnSpc>
                <a:spcPct val="100000"/>
              </a:lnSpc>
            </a:pPr>
            <a:endParaRPr lang="en-US" altLang="ko-KR" sz="2200" dirty="0">
              <a:latin typeface="Arial" panose="020B0604020202020204" pitchFamily="34" charset="0"/>
              <a:ea typeface="굴림" panose="020B0600000101010101" pitchFamily="50" charset="-127"/>
            </a:endParaRPr>
          </a:p>
          <a:p>
            <a:pPr lvl="1">
              <a:lnSpc>
                <a:spcPct val="100000"/>
              </a:lnSpc>
            </a:pPr>
            <a:endParaRPr lang="en-US" altLang="ko-KR" sz="2200" dirty="0">
              <a:latin typeface="Arial" panose="020B0604020202020204" pitchFamily="34" charset="0"/>
              <a:ea typeface="굴림" panose="020B0600000101010101" pitchFamily="50" charset="-127"/>
            </a:endParaRPr>
          </a:p>
        </p:txBody>
      </p:sp>
      <p:pic>
        <p:nvPicPr>
          <p:cNvPr id="7" name="Picture 4" descr="Fig18_0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705" y="3421698"/>
            <a:ext cx="6900636" cy="3070271"/>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0" y="70218"/>
            <a:ext cx="4515019" cy="523220"/>
          </a:xfrm>
          <a:prstGeom prst="rect">
            <a:avLst/>
          </a:prstGeom>
        </p:spPr>
        <p:txBody>
          <a:bodyPr wrap="none">
            <a:spAutoFit/>
          </a:bodyPr>
          <a:lstStyle/>
          <a:p>
            <a:r>
              <a:rPr lang="en-US" altLang="ko-KR" sz="2800" b="1" dirty="0"/>
              <a:t>Origin of magnetic moments </a:t>
            </a:r>
            <a:endParaRPr lang="ko-KR" altLang="en-US" sz="2800" b="1"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163</a:t>
            </a:fld>
            <a:endParaRPr lang="ko-KR" altLang="en-US"/>
          </a:p>
        </p:txBody>
      </p:sp>
    </p:spTree>
    <p:extLst>
      <p:ext uri="{BB962C8B-B14F-4D97-AF65-F5344CB8AC3E}">
        <p14:creationId xmlns:p14="http://schemas.microsoft.com/office/powerpoint/2010/main" val="31222573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그룹 2"/>
          <p:cNvGrpSpPr/>
          <p:nvPr/>
        </p:nvGrpSpPr>
        <p:grpSpPr>
          <a:xfrm>
            <a:off x="3142268" y="803811"/>
            <a:ext cx="2296998" cy="705903"/>
            <a:chOff x="2133600" y="1012449"/>
            <a:chExt cx="1905000" cy="498851"/>
          </a:xfrm>
        </p:grpSpPr>
        <p:sp>
          <p:nvSpPr>
            <p:cNvPr id="6" name="Rectangle 185"/>
            <p:cNvSpPr>
              <a:spLocks noChangeArrowheads="1"/>
            </p:cNvSpPr>
            <p:nvPr/>
          </p:nvSpPr>
          <p:spPr bwMode="auto">
            <a:xfrm>
              <a:off x="2133600" y="1130300"/>
              <a:ext cx="228600" cy="381000"/>
            </a:xfrm>
            <a:prstGeom prst="rect">
              <a:avLst/>
            </a:prstGeom>
            <a:noFill/>
            <a:ln>
              <a:noFill/>
            </a:ln>
            <a:effectLst/>
          </p:spPr>
          <p:txBody>
            <a:bodyPr wrap="none" anchor="ctr"/>
            <a:lstStyle/>
            <a:p>
              <a:endParaRPr lang="ko-KR" altLang="en-US"/>
            </a:p>
          </p:txBody>
        </p:sp>
        <p:sp>
          <p:nvSpPr>
            <p:cNvPr id="7" name="Rectangle 183"/>
            <p:cNvSpPr>
              <a:spLocks noChangeArrowheads="1"/>
            </p:cNvSpPr>
            <p:nvPr/>
          </p:nvSpPr>
          <p:spPr bwMode="auto">
            <a:xfrm>
              <a:off x="3416300" y="1130300"/>
              <a:ext cx="381000" cy="381000"/>
            </a:xfrm>
            <a:prstGeom prst="rect">
              <a:avLst/>
            </a:prstGeom>
            <a:noFill/>
            <a:ln>
              <a:noFill/>
            </a:ln>
            <a:effectLst/>
          </p:spPr>
          <p:txBody>
            <a:bodyPr wrap="none" anchor="ctr"/>
            <a:lstStyle/>
            <a:p>
              <a:endParaRPr lang="ko-KR" altLang="en-US"/>
            </a:p>
          </p:txBody>
        </p:sp>
        <p:sp>
          <p:nvSpPr>
            <p:cNvPr id="8" name="Rectangle 184"/>
            <p:cNvSpPr>
              <a:spLocks noChangeArrowheads="1"/>
            </p:cNvSpPr>
            <p:nvPr/>
          </p:nvSpPr>
          <p:spPr bwMode="auto">
            <a:xfrm>
              <a:off x="3810000" y="1130300"/>
              <a:ext cx="228600" cy="381000"/>
            </a:xfrm>
            <a:prstGeom prst="rect">
              <a:avLst/>
            </a:prstGeom>
            <a:noFill/>
            <a:ln>
              <a:noFill/>
            </a:ln>
            <a:effectLst/>
          </p:spPr>
          <p:txBody>
            <a:bodyPr wrap="none" anchor="ctr"/>
            <a:lstStyle/>
            <a:p>
              <a:pPr algn="ctr"/>
              <a:endParaRPr lang="ko-KR" altLang="ko-KR">
                <a:solidFill>
                  <a:schemeClr val="tx2"/>
                </a:solidFill>
              </a:endParaRPr>
            </a:p>
          </p:txBody>
        </p:sp>
        <p:sp>
          <p:nvSpPr>
            <p:cNvPr id="9" name="Rectangle 177"/>
            <p:cNvSpPr>
              <a:spLocks noChangeArrowheads="1"/>
            </p:cNvSpPr>
            <p:nvPr/>
          </p:nvSpPr>
          <p:spPr bwMode="auto">
            <a:xfrm>
              <a:off x="3124200" y="1130300"/>
              <a:ext cx="228600" cy="381000"/>
            </a:xfrm>
            <a:prstGeom prst="rect">
              <a:avLst/>
            </a:prstGeom>
            <a:noFill/>
            <a:ln>
              <a:noFill/>
            </a:ln>
            <a:effectLst/>
          </p:spPr>
          <p:txBody>
            <a:bodyPr wrap="none" anchor="ctr"/>
            <a:lstStyle/>
            <a:p>
              <a:endParaRPr lang="ko-KR" altLang="en-US"/>
            </a:p>
          </p:txBody>
        </p:sp>
        <p:graphicFrame>
          <p:nvGraphicFramePr>
            <p:cNvPr id="11" name="Object 182"/>
            <p:cNvGraphicFramePr>
              <a:graphicFrameLocks noChangeAspect="1"/>
            </p:cNvGraphicFramePr>
            <p:nvPr/>
          </p:nvGraphicFramePr>
          <p:xfrm>
            <a:off x="2133600" y="1012449"/>
            <a:ext cx="1892300" cy="393700"/>
          </p:xfrm>
          <a:graphic>
            <a:graphicData uri="http://schemas.openxmlformats.org/presentationml/2006/ole">
              <mc:AlternateContent xmlns:mc="http://schemas.openxmlformats.org/markup-compatibility/2006">
                <mc:Choice xmlns:v="urn:schemas-microsoft-com:vml" Requires="v">
                  <p:oleObj spid="_x0000_s4146" name="Equation" r:id="rId4" imgW="1892300" imgH="393700" progId="Equation.3">
                    <p:embed/>
                  </p:oleObj>
                </mc:Choice>
                <mc:Fallback>
                  <p:oleObj name="Equation" r:id="rId4" imgW="18923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012449"/>
                          <a:ext cx="18923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 name="Rectangle 189"/>
          <p:cNvSpPr>
            <a:spLocks noChangeArrowheads="1"/>
          </p:cNvSpPr>
          <p:nvPr/>
        </p:nvSpPr>
        <p:spPr bwMode="auto">
          <a:xfrm>
            <a:off x="812800" y="6299981"/>
            <a:ext cx="75311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ko-KR" sz="1000" dirty="0">
                <a:solidFill>
                  <a:schemeClr val="bg1">
                    <a:lumMod val="65000"/>
                  </a:schemeClr>
                </a:solidFill>
                <a:latin typeface="Arial Rounded MT Bold" panose="020F0704030504030204" pitchFamily="34" charset="0"/>
                <a:ea typeface="굴림" panose="020B0600000101010101" pitchFamily="50" charset="-127"/>
              </a:rPr>
              <a:t>Plot adapted from Fig. 20.6, </a:t>
            </a:r>
            <a:r>
              <a:rPr lang="en-US" altLang="ko-KR" sz="1000" i="1" dirty="0" err="1">
                <a:solidFill>
                  <a:schemeClr val="bg1">
                    <a:lumMod val="65000"/>
                  </a:schemeClr>
                </a:solidFill>
                <a:latin typeface="Arial Rounded MT Bold" panose="020F0704030504030204" pitchFamily="34" charset="0"/>
                <a:ea typeface="굴림" panose="020B0600000101010101" pitchFamily="50" charset="-127"/>
              </a:rPr>
              <a:t>Callister</a:t>
            </a:r>
            <a:r>
              <a:rPr lang="en-US" altLang="ko-KR" sz="1000" i="1" dirty="0">
                <a:solidFill>
                  <a:schemeClr val="bg1">
                    <a:lumMod val="65000"/>
                  </a:schemeClr>
                </a:solidFill>
                <a:latin typeface="Arial Rounded MT Bold" panose="020F0704030504030204" pitchFamily="34" charset="0"/>
                <a:ea typeface="굴림" panose="020B0600000101010101" pitchFamily="50" charset="-127"/>
              </a:rPr>
              <a:t> 6e</a:t>
            </a:r>
            <a:r>
              <a:rPr lang="en-US" altLang="ko-KR" sz="1000" dirty="0">
                <a:solidFill>
                  <a:schemeClr val="bg1">
                    <a:lumMod val="65000"/>
                  </a:schemeClr>
                </a:solidFill>
                <a:latin typeface="Arial Rounded MT Bold" panose="020F0704030504030204" pitchFamily="34" charset="0"/>
                <a:ea typeface="굴림" panose="020B0600000101010101" pitchFamily="50" charset="-127"/>
              </a:rPr>
              <a:t>.  Values and materials from Table 20.2 and discussion in Section 20.4, </a:t>
            </a:r>
            <a:r>
              <a:rPr lang="en-US" altLang="ko-KR" sz="1000" i="1" dirty="0" err="1">
                <a:solidFill>
                  <a:schemeClr val="bg1">
                    <a:lumMod val="65000"/>
                  </a:schemeClr>
                </a:solidFill>
                <a:latin typeface="Arial Rounded MT Bold" panose="020F0704030504030204" pitchFamily="34" charset="0"/>
                <a:ea typeface="굴림" panose="020B0600000101010101" pitchFamily="50" charset="-127"/>
              </a:rPr>
              <a:t>Callister</a:t>
            </a:r>
            <a:r>
              <a:rPr lang="en-US" altLang="ko-KR" sz="1000" i="1" dirty="0">
                <a:solidFill>
                  <a:schemeClr val="bg1">
                    <a:lumMod val="65000"/>
                  </a:schemeClr>
                </a:solidFill>
                <a:latin typeface="Arial Rounded MT Bold" panose="020F0704030504030204" pitchFamily="34" charset="0"/>
                <a:ea typeface="굴림" panose="020B0600000101010101" pitchFamily="50" charset="-127"/>
              </a:rPr>
              <a:t> 6e</a:t>
            </a:r>
            <a:r>
              <a:rPr lang="en-US" altLang="ko-KR" sz="1000" dirty="0">
                <a:solidFill>
                  <a:schemeClr val="bg1">
                    <a:lumMod val="65000"/>
                  </a:schemeClr>
                </a:solidFill>
                <a:latin typeface="Arial Rounded MT Bold" panose="020F0704030504030204" pitchFamily="34" charset="0"/>
                <a:ea typeface="굴림" panose="020B0600000101010101" pitchFamily="50" charset="-127"/>
              </a:rPr>
              <a:t>.</a:t>
            </a:r>
          </a:p>
        </p:txBody>
      </p:sp>
      <p:sp>
        <p:nvSpPr>
          <p:cNvPr id="15" name="Rectangle 190"/>
          <p:cNvSpPr>
            <a:spLocks noGrp="1" noChangeArrowheads="1"/>
          </p:cNvSpPr>
          <p:nvPr>
            <p:ph type="title" idx="4294967295"/>
          </p:nvPr>
        </p:nvSpPr>
        <p:spPr>
          <a:xfrm>
            <a:off x="-5205" y="104403"/>
            <a:ext cx="3388235" cy="480131"/>
          </a:xfrm>
        </p:spPr>
        <p:txBody>
          <a:bodyPr wrap="none">
            <a:spAutoFit/>
          </a:bodyPr>
          <a:lstStyle/>
          <a:p>
            <a:r>
              <a:rPr lang="en-US" altLang="ko-KR" sz="2800" b="1" dirty="0">
                <a:latin typeface="+mn-lt"/>
                <a:ea typeface="+mn-ea"/>
                <a:cs typeface="+mn-cs"/>
              </a:rPr>
              <a:t>3 types of magnetism</a:t>
            </a: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164</a:t>
            </a:fld>
            <a:endParaRPr lang="ko-KR" altLang="en-US"/>
          </a:p>
        </p:txBody>
      </p:sp>
      <p:pic>
        <p:nvPicPr>
          <p:cNvPr id="10" name="그림 9"/>
          <p:cNvPicPr>
            <a:picLocks noChangeAspect="1"/>
          </p:cNvPicPr>
          <p:nvPr/>
        </p:nvPicPr>
        <p:blipFill>
          <a:blip r:embed="rId6"/>
          <a:stretch>
            <a:fillRect/>
          </a:stretch>
        </p:blipFill>
        <p:spPr>
          <a:xfrm>
            <a:off x="73973" y="2019078"/>
            <a:ext cx="8047273" cy="4348589"/>
          </a:xfrm>
          <a:prstGeom prst="rect">
            <a:avLst/>
          </a:prstGeom>
        </p:spPr>
      </p:pic>
      <p:pic>
        <p:nvPicPr>
          <p:cNvPr id="21" name="Picture 109" descr="ê´ë ¨ ì´ë¯¸ì§"/>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0" y="0"/>
            <a:ext cx="7264454"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직선 화살표 연결선 11"/>
          <p:cNvCxnSpPr>
            <a:cxnSpLocks/>
            <a:stCxn id="23" idx="1"/>
            <a:endCxn id="19" idx="3"/>
          </p:cNvCxnSpPr>
          <p:nvPr/>
        </p:nvCxnSpPr>
        <p:spPr>
          <a:xfrm flipH="1" flipV="1">
            <a:off x="3353219" y="3056907"/>
            <a:ext cx="669460" cy="354879"/>
          </a:xfrm>
          <a:prstGeom prst="straightConnector1">
            <a:avLst/>
          </a:prstGeom>
          <a:ln>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15"/>
          <p:cNvCxnSpPr>
            <a:cxnSpLocks/>
            <a:stCxn id="22" idx="1"/>
            <a:endCxn id="18" idx="3"/>
          </p:cNvCxnSpPr>
          <p:nvPr/>
        </p:nvCxnSpPr>
        <p:spPr>
          <a:xfrm flipH="1">
            <a:off x="3353219" y="3084896"/>
            <a:ext cx="727893" cy="321427"/>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직사각형 21"/>
          <p:cNvSpPr/>
          <p:nvPr/>
        </p:nvSpPr>
        <p:spPr>
          <a:xfrm>
            <a:off x="4081112" y="2916454"/>
            <a:ext cx="2112859"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a:off x="4022679" y="3235158"/>
            <a:ext cx="2519635" cy="35325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824E6DBE-8DF8-4EE9-9B0F-6357D224A0AD}"/>
              </a:ext>
            </a:extLst>
          </p:cNvPr>
          <p:cNvSpPr/>
          <p:nvPr/>
        </p:nvSpPr>
        <p:spPr>
          <a:xfrm>
            <a:off x="1547577" y="3237881"/>
            <a:ext cx="1805642" cy="3368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DA789273-F63F-4CAD-AFAF-1FDD658F3C83}"/>
              </a:ext>
            </a:extLst>
          </p:cNvPr>
          <p:cNvSpPr/>
          <p:nvPr/>
        </p:nvSpPr>
        <p:spPr>
          <a:xfrm>
            <a:off x="1547577" y="2888465"/>
            <a:ext cx="1805642" cy="3368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24">
            <a:extLst>
              <a:ext uri="{FF2B5EF4-FFF2-40B4-BE49-F238E27FC236}">
                <a16:creationId xmlns:a16="http://schemas.microsoft.com/office/drawing/2014/main" id="{F6DED75A-A961-4810-BBD9-2388B1C5BA43}"/>
              </a:ext>
            </a:extLst>
          </p:cNvPr>
          <p:cNvSpPr txBox="1"/>
          <p:nvPr/>
        </p:nvSpPr>
        <p:spPr>
          <a:xfrm>
            <a:off x="322755" y="3246665"/>
            <a:ext cx="1130438" cy="338554"/>
          </a:xfrm>
          <a:prstGeom prst="rect">
            <a:avLst/>
          </a:prstGeom>
          <a:noFill/>
        </p:spPr>
        <p:txBody>
          <a:bodyPr wrap="none" rtlCol="0">
            <a:spAutoFit/>
          </a:bodyPr>
          <a:lstStyle/>
          <a:p>
            <a:r>
              <a:rPr lang="en-US" altLang="ko-KR" sz="1600" dirty="0">
                <a:latin typeface="+mn-ea"/>
              </a:rPr>
              <a:t>(</a:t>
            </a:r>
            <a:r>
              <a:rPr lang="ko-KR" altLang="en-US" sz="1600" dirty="0">
                <a:latin typeface="+mn-ea"/>
              </a:rPr>
              <a:t>준강자성</a:t>
            </a:r>
            <a:r>
              <a:rPr lang="en-US" altLang="ko-KR" sz="1600" dirty="0">
                <a:latin typeface="+mn-ea"/>
              </a:rPr>
              <a:t>)</a:t>
            </a:r>
            <a:endParaRPr lang="ko-KR" altLang="en-US" sz="1600" dirty="0">
              <a:latin typeface="+mn-ea"/>
            </a:endParaRPr>
          </a:p>
        </p:txBody>
      </p:sp>
      <p:sp>
        <p:nvSpPr>
          <p:cNvPr id="26" name="TextBox 25">
            <a:extLst>
              <a:ext uri="{FF2B5EF4-FFF2-40B4-BE49-F238E27FC236}">
                <a16:creationId xmlns:a16="http://schemas.microsoft.com/office/drawing/2014/main" id="{078DF0E8-4210-4755-A2C5-83823D50F90B}"/>
              </a:ext>
            </a:extLst>
          </p:cNvPr>
          <p:cNvSpPr txBox="1"/>
          <p:nvPr/>
        </p:nvSpPr>
        <p:spPr>
          <a:xfrm>
            <a:off x="1472070" y="2545452"/>
            <a:ext cx="925253" cy="338554"/>
          </a:xfrm>
          <a:prstGeom prst="rect">
            <a:avLst/>
          </a:prstGeom>
          <a:noFill/>
        </p:spPr>
        <p:txBody>
          <a:bodyPr wrap="none" rtlCol="0">
            <a:spAutoFit/>
          </a:bodyPr>
          <a:lstStyle/>
          <a:p>
            <a:r>
              <a:rPr lang="en-US" altLang="ko-KR" sz="1600" dirty="0">
                <a:latin typeface="+mn-ea"/>
              </a:rPr>
              <a:t>(</a:t>
            </a:r>
            <a:r>
              <a:rPr lang="ko-KR" altLang="en-US" sz="1600" dirty="0">
                <a:latin typeface="+mn-ea"/>
              </a:rPr>
              <a:t>강자성</a:t>
            </a:r>
            <a:r>
              <a:rPr lang="en-US" altLang="ko-KR" sz="1600" dirty="0">
                <a:latin typeface="+mn-ea"/>
              </a:rPr>
              <a:t>)</a:t>
            </a:r>
            <a:endParaRPr lang="ko-KR" altLang="en-US" sz="1600" dirty="0">
              <a:latin typeface="+mn-ea"/>
            </a:endParaRPr>
          </a:p>
        </p:txBody>
      </p:sp>
      <p:sp>
        <p:nvSpPr>
          <p:cNvPr id="27" name="TextBox 26">
            <a:extLst>
              <a:ext uri="{FF2B5EF4-FFF2-40B4-BE49-F238E27FC236}">
                <a16:creationId xmlns:a16="http://schemas.microsoft.com/office/drawing/2014/main" id="{008D7CA1-32D8-4CAC-9F23-9C0437075ACA}"/>
              </a:ext>
            </a:extLst>
          </p:cNvPr>
          <p:cNvSpPr txBox="1"/>
          <p:nvPr/>
        </p:nvSpPr>
        <p:spPr>
          <a:xfrm>
            <a:off x="6209846" y="2849081"/>
            <a:ext cx="1166387" cy="369332"/>
          </a:xfrm>
          <a:prstGeom prst="rect">
            <a:avLst/>
          </a:prstGeom>
          <a:solidFill>
            <a:schemeClr val="bg1"/>
          </a:solidFill>
        </p:spPr>
        <p:txBody>
          <a:bodyPr wrap="square" rtlCol="0">
            <a:spAutoFit/>
          </a:bodyPr>
          <a:lstStyle/>
          <a:p>
            <a:endParaRPr lang="ko-KR" altLang="en-US" dirty="0"/>
          </a:p>
        </p:txBody>
      </p:sp>
      <p:sp>
        <p:nvSpPr>
          <p:cNvPr id="28" name="TextBox 27">
            <a:extLst>
              <a:ext uri="{FF2B5EF4-FFF2-40B4-BE49-F238E27FC236}">
                <a16:creationId xmlns:a16="http://schemas.microsoft.com/office/drawing/2014/main" id="{F269D611-B7D3-4B9E-A5CF-3220D082B9EB}"/>
              </a:ext>
            </a:extLst>
          </p:cNvPr>
          <p:cNvSpPr txBox="1"/>
          <p:nvPr/>
        </p:nvSpPr>
        <p:spPr>
          <a:xfrm>
            <a:off x="6594021" y="3198331"/>
            <a:ext cx="1166387" cy="369332"/>
          </a:xfrm>
          <a:prstGeom prst="rect">
            <a:avLst/>
          </a:prstGeom>
          <a:solidFill>
            <a:schemeClr val="bg1"/>
          </a:solidFill>
        </p:spPr>
        <p:txBody>
          <a:bodyPr wrap="square" rtlCol="0">
            <a:spAutoFit/>
          </a:bodyPr>
          <a:lstStyle/>
          <a:p>
            <a:endParaRPr lang="ko-KR" altLang="en-US" dirty="0"/>
          </a:p>
        </p:txBody>
      </p:sp>
    </p:spTree>
    <p:extLst>
      <p:ext uri="{BB962C8B-B14F-4D97-AF65-F5344CB8AC3E}">
        <p14:creationId xmlns:p14="http://schemas.microsoft.com/office/powerpoint/2010/main" val="31713582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Picture 1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44563"/>
            <a:ext cx="7239000" cy="545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23"/>
          <p:cNvSpPr>
            <a:spLocks noGrp="1" noChangeArrowheads="1"/>
          </p:cNvSpPr>
          <p:nvPr>
            <p:ph type="title" idx="4294967295"/>
          </p:nvPr>
        </p:nvSpPr>
        <p:spPr>
          <a:xfrm>
            <a:off x="-5205" y="120846"/>
            <a:ext cx="4745210" cy="480131"/>
          </a:xfrm>
        </p:spPr>
        <p:txBody>
          <a:bodyPr wrap="none">
            <a:spAutoFit/>
          </a:bodyPr>
          <a:lstStyle/>
          <a:p>
            <a:r>
              <a:rPr lang="en-US" altLang="ko-KR" sz="2800" b="1" dirty="0">
                <a:latin typeface="+mn-lt"/>
                <a:ea typeface="+mn-ea"/>
                <a:cs typeface="+mn-cs"/>
              </a:rPr>
              <a:t>Magnetic moments for 3 types</a:t>
            </a:r>
          </a:p>
        </p:txBody>
      </p:sp>
      <p:sp>
        <p:nvSpPr>
          <p:cNvPr id="2" name="TextBox 1"/>
          <p:cNvSpPr txBox="1"/>
          <p:nvPr/>
        </p:nvSpPr>
        <p:spPr>
          <a:xfrm>
            <a:off x="1117597" y="1833275"/>
            <a:ext cx="1018227" cy="369332"/>
          </a:xfrm>
          <a:prstGeom prst="rect">
            <a:avLst/>
          </a:prstGeom>
          <a:noFill/>
        </p:spPr>
        <p:txBody>
          <a:bodyPr wrap="none" rtlCol="0">
            <a:spAutoFit/>
          </a:bodyPr>
          <a:lstStyle/>
          <a:p>
            <a:r>
              <a:rPr lang="en-US" altLang="ko-KR" dirty="0"/>
              <a:t>(</a:t>
            </a:r>
            <a:r>
              <a:rPr lang="ko-KR" altLang="en-US" dirty="0"/>
              <a:t>반자성</a:t>
            </a:r>
            <a:r>
              <a:rPr lang="en-US" altLang="ko-KR" dirty="0"/>
              <a:t>)</a:t>
            </a:r>
            <a:endParaRPr lang="ko-KR" altLang="en-US" dirty="0"/>
          </a:p>
        </p:txBody>
      </p:sp>
      <p:sp>
        <p:nvSpPr>
          <p:cNvPr id="11" name="TextBox 10"/>
          <p:cNvSpPr txBox="1"/>
          <p:nvPr/>
        </p:nvSpPr>
        <p:spPr>
          <a:xfrm>
            <a:off x="1117597" y="3488015"/>
            <a:ext cx="1018227" cy="369332"/>
          </a:xfrm>
          <a:prstGeom prst="rect">
            <a:avLst/>
          </a:prstGeom>
          <a:noFill/>
        </p:spPr>
        <p:txBody>
          <a:bodyPr wrap="none" rtlCol="0">
            <a:spAutoFit/>
          </a:bodyPr>
          <a:lstStyle/>
          <a:p>
            <a:r>
              <a:rPr lang="en-US" altLang="ko-KR" dirty="0"/>
              <a:t>(</a:t>
            </a:r>
            <a:r>
              <a:rPr lang="ko-KR" altLang="en-US" dirty="0" err="1"/>
              <a:t>상자성</a:t>
            </a:r>
            <a:r>
              <a:rPr lang="en-US" altLang="ko-KR" dirty="0"/>
              <a:t>)</a:t>
            </a:r>
            <a:endParaRPr lang="ko-KR" altLang="en-US" dirty="0"/>
          </a:p>
        </p:txBody>
      </p:sp>
      <p:sp>
        <p:nvSpPr>
          <p:cNvPr id="12" name="TextBox 11"/>
          <p:cNvSpPr txBox="1"/>
          <p:nvPr/>
        </p:nvSpPr>
        <p:spPr>
          <a:xfrm>
            <a:off x="1117597" y="6058832"/>
            <a:ext cx="1249060" cy="369332"/>
          </a:xfrm>
          <a:prstGeom prst="rect">
            <a:avLst/>
          </a:prstGeom>
          <a:noFill/>
        </p:spPr>
        <p:txBody>
          <a:bodyPr wrap="none" rtlCol="0">
            <a:spAutoFit/>
          </a:bodyPr>
          <a:lstStyle/>
          <a:p>
            <a:r>
              <a:rPr lang="en-US" altLang="ko-KR" dirty="0"/>
              <a:t>(</a:t>
            </a:r>
            <a:r>
              <a:rPr lang="ko-KR" altLang="en-US" dirty="0" err="1"/>
              <a:t>준강자성</a:t>
            </a:r>
            <a:r>
              <a:rPr lang="en-US" altLang="ko-KR" dirty="0"/>
              <a:t>)</a:t>
            </a:r>
            <a:endParaRPr lang="ko-KR" altLang="en-US" dirty="0"/>
          </a:p>
        </p:txBody>
      </p:sp>
      <p:sp>
        <p:nvSpPr>
          <p:cNvPr id="13" name="TextBox 12"/>
          <p:cNvSpPr txBox="1"/>
          <p:nvPr/>
        </p:nvSpPr>
        <p:spPr>
          <a:xfrm>
            <a:off x="1117597" y="5033965"/>
            <a:ext cx="1018227" cy="369332"/>
          </a:xfrm>
          <a:prstGeom prst="rect">
            <a:avLst/>
          </a:prstGeom>
          <a:noFill/>
        </p:spPr>
        <p:txBody>
          <a:bodyPr wrap="none" rtlCol="0">
            <a:spAutoFit/>
          </a:bodyPr>
          <a:lstStyle/>
          <a:p>
            <a:r>
              <a:rPr lang="en-US" altLang="ko-KR" dirty="0"/>
              <a:t>(</a:t>
            </a:r>
            <a:r>
              <a:rPr lang="ko-KR" altLang="en-US" dirty="0"/>
              <a:t>강자성</a:t>
            </a:r>
            <a:r>
              <a:rPr lang="en-US" altLang="ko-KR" dirty="0"/>
              <a:t>)</a:t>
            </a:r>
            <a:endParaRPr lang="ko-KR" altLang="en-US"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165</a:t>
            </a:fld>
            <a:endParaRPr lang="ko-KR" altLang="en-US"/>
          </a:p>
        </p:txBody>
      </p:sp>
    </p:spTree>
    <p:extLst>
      <p:ext uri="{BB962C8B-B14F-4D97-AF65-F5344CB8AC3E}">
        <p14:creationId xmlns:p14="http://schemas.microsoft.com/office/powerpoint/2010/main" val="172581927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6" name="Rectangle 2"/>
              <p:cNvSpPr txBox="1">
                <a:spLocks noChangeArrowheads="1"/>
              </p:cNvSpPr>
              <p:nvPr/>
            </p:nvSpPr>
            <p:spPr>
              <a:xfrm>
                <a:off x="256323" y="901189"/>
                <a:ext cx="8414928" cy="3038986"/>
              </a:xfrm>
              <a:prstGeom prst="rect">
                <a:avLst/>
              </a:prstGeom>
              <a:noFill/>
              <a:ln/>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altLang="ko-KR" sz="2000" dirty="0">
                    <a:latin typeface="Arial" panose="020B0604020202020204" pitchFamily="34" charset="0"/>
                    <a:ea typeface="굴림" panose="020B0600000101010101" pitchFamily="50" charset="-127"/>
                  </a:rPr>
                  <a:t>Diamagnetism – very weak form of magnetism</a:t>
                </a:r>
              </a:p>
              <a:p>
                <a:pPr marL="540000" lvl="2">
                  <a:spcBef>
                    <a:spcPts val="600"/>
                  </a:spcBef>
                </a:pPr>
                <a:r>
                  <a:rPr lang="en-US" altLang="ko-KR" dirty="0">
                    <a:latin typeface="Arial" panose="020B0604020202020204" pitchFamily="34" charset="0"/>
                    <a:ea typeface="굴림" panose="020B0600000101010101" pitchFamily="50" charset="-127"/>
                  </a:rPr>
                  <a:t>no permanent magnetic dipole moment under H=0</a:t>
                </a:r>
              </a:p>
              <a:p>
                <a:pPr marL="540000" lvl="2">
                  <a:spcBef>
                    <a:spcPts val="600"/>
                  </a:spcBef>
                </a:pPr>
                <a:r>
                  <a:rPr lang="en-US" altLang="ko-KR" dirty="0">
                    <a:solidFill>
                      <a:srgbClr val="C00000"/>
                    </a:solidFill>
                    <a:latin typeface="Arial" panose="020B0604020202020204" pitchFamily="34" charset="0"/>
                    <a:ea typeface="굴림" panose="020B0600000101010101" pitchFamily="50" charset="-127"/>
                  </a:rPr>
                  <a:t>very small reverse magnetic dipole under H &gt; 0</a:t>
                </a:r>
              </a:p>
              <a:p>
                <a:pPr marL="540000" lvl="2">
                  <a:spcBef>
                    <a:spcPts val="600"/>
                  </a:spcBef>
                </a:pPr>
                <a:r>
                  <a:rPr lang="en-US" altLang="ko-KR" dirty="0">
                    <a:latin typeface="Arial" panose="020B0604020202020204" pitchFamily="34" charset="0"/>
                    <a:ea typeface="굴림" panose="020B0600000101010101" pitchFamily="50" charset="-127"/>
                  </a:rPr>
                  <a:t>It is due to a change in the orbital electrons motion under magnetic field</a:t>
                </a:r>
              </a:p>
              <a:p>
                <a:pPr marL="540000" lvl="2">
                  <a:spcBef>
                    <a:spcPts val="600"/>
                  </a:spcBef>
                </a:pPr>
                <a:r>
                  <a:rPr lang="en-US" altLang="ko-KR" dirty="0" err="1">
                    <a:solidFill>
                      <a:srgbClr val="C00000"/>
                    </a:solidFill>
                    <a:latin typeface="Symbol" panose="05050102010706020507" pitchFamily="18" charset="2"/>
                    <a:ea typeface="굴림" panose="020B0600000101010101" pitchFamily="50" charset="-127"/>
                  </a:rPr>
                  <a:t>m</a:t>
                </a:r>
                <a:r>
                  <a:rPr lang="en-US" altLang="ko-KR" baseline="-25000" dirty="0" err="1">
                    <a:solidFill>
                      <a:srgbClr val="C00000"/>
                    </a:solidFill>
                    <a:latin typeface="Arial" panose="020B0604020202020204" pitchFamily="34" charset="0"/>
                    <a:ea typeface="굴림" panose="020B0600000101010101" pitchFamily="50" charset="-127"/>
                  </a:rPr>
                  <a:t>r</a:t>
                </a:r>
                <a:r>
                  <a:rPr lang="en-US" altLang="ko-KR" dirty="0">
                    <a:solidFill>
                      <a:srgbClr val="C00000"/>
                    </a:solidFill>
                    <a:latin typeface="Arial" panose="020B0604020202020204" pitchFamily="34" charset="0"/>
                    <a:ea typeface="굴림" panose="020B0600000101010101" pitchFamily="50" charset="-127"/>
                  </a:rPr>
                  <a:t> &lt; 1, and </a:t>
                </a:r>
                <a:r>
                  <a:rPr lang="en-US" altLang="ko-KR" dirty="0">
                    <a:solidFill>
                      <a:srgbClr val="C00000"/>
                    </a:solidFill>
                    <a:latin typeface="Symbol" panose="05050102010706020507" pitchFamily="18" charset="2"/>
                    <a:ea typeface="굴림" panose="020B0600000101010101" pitchFamily="50" charset="-127"/>
                  </a:rPr>
                  <a:t>c</a:t>
                </a:r>
                <a:r>
                  <a:rPr lang="en-US" altLang="ko-KR" baseline="-25000" dirty="0">
                    <a:solidFill>
                      <a:srgbClr val="C00000"/>
                    </a:solidFill>
                    <a:latin typeface="Arial" panose="020B0604020202020204" pitchFamily="34" charset="0"/>
                    <a:ea typeface="굴림" panose="020B0600000101010101" pitchFamily="50" charset="-127"/>
                  </a:rPr>
                  <a:t>m</a:t>
                </a:r>
                <a:r>
                  <a:rPr lang="en-US" altLang="ko-KR" dirty="0">
                    <a:solidFill>
                      <a:srgbClr val="C00000"/>
                    </a:solidFill>
                    <a:latin typeface="Arial" panose="020B0604020202020204" pitchFamily="34" charset="0"/>
                    <a:ea typeface="굴림" panose="020B0600000101010101" pitchFamily="50" charset="-127"/>
                  </a:rPr>
                  <a:t> is negative</a:t>
                </a:r>
              </a:p>
              <a:p>
                <a:pPr marL="540000" lvl="2">
                  <a:spcBef>
                    <a:spcPts val="600"/>
                  </a:spcBef>
                </a:pPr>
                <a:r>
                  <a:rPr lang="en-US" altLang="ko-KR" dirty="0">
                    <a:latin typeface="Arial" panose="020B0604020202020204" pitchFamily="34" charset="0"/>
                    <a:ea typeface="굴림" panose="020B0600000101010101" pitchFamily="50" charset="-127"/>
                  </a:rPr>
                  <a:t>induced field </a:t>
                </a:r>
                <a:r>
                  <a:rPr lang="en-US" altLang="ko-KR" i="1" dirty="0">
                    <a:latin typeface="Arial" panose="020B0604020202020204" pitchFamily="34" charset="0"/>
                    <a:ea typeface="굴림" panose="020B0600000101010101" pitchFamily="50" charset="-127"/>
                  </a:rPr>
                  <a:t>B</a:t>
                </a:r>
                <a:r>
                  <a:rPr lang="en-US" altLang="ko-KR" dirty="0">
                    <a:latin typeface="Arial" panose="020B0604020202020204" pitchFamily="34" charset="0"/>
                    <a:ea typeface="굴림" panose="020B0600000101010101" pitchFamily="50" charset="-127"/>
                  </a:rPr>
                  <a:t> in a diamagnetic material is less than that in a vacuum (</a:t>
                </a:r>
                <a:r>
                  <a:rPr lang="en-US" altLang="ko-KR" dirty="0">
                    <a:latin typeface="Symbol" panose="05050102010706020507" pitchFamily="18" charset="2"/>
                    <a:ea typeface="굴림" panose="020B0600000101010101" pitchFamily="50" charset="-127"/>
                  </a:rPr>
                  <a:t>c</a:t>
                </a:r>
                <a:r>
                  <a:rPr lang="en-US" altLang="ko-KR" baseline="-25000" dirty="0">
                    <a:latin typeface="Arial" panose="020B0604020202020204" pitchFamily="34" charset="0"/>
                    <a:ea typeface="굴림" panose="020B0600000101010101" pitchFamily="50" charset="-127"/>
                  </a:rPr>
                  <a:t>m</a:t>
                </a:r>
                <a:r>
                  <a:rPr lang="en-US" altLang="ko-KR" dirty="0">
                    <a:latin typeface="Arial" panose="020B0604020202020204" pitchFamily="34" charset="0"/>
                    <a:ea typeface="굴림" panose="020B0600000101010101" pitchFamily="50" charset="-127"/>
                  </a:rPr>
                  <a:t> ~ </a:t>
                </a:r>
                <a14:m>
                  <m:oMath xmlns:m="http://schemas.openxmlformats.org/officeDocument/2006/math">
                    <m:r>
                      <a:rPr lang="en-US" altLang="ko-KR" i="1" smtClean="0">
                        <a:latin typeface="Cambria Math" panose="02040503050406030204" pitchFamily="18" charset="0"/>
                        <a:ea typeface="Cambria Math" panose="02040503050406030204" pitchFamily="18" charset="0"/>
                      </a:rPr>
                      <m:t>−</m:t>
                    </m:r>
                  </m:oMath>
                </a14:m>
                <a:r>
                  <a:rPr lang="en-US" altLang="ko-KR" dirty="0">
                    <a:latin typeface="Arial" panose="020B0604020202020204" pitchFamily="34" charset="0"/>
                    <a:ea typeface="굴림" panose="020B0600000101010101" pitchFamily="50" charset="-127"/>
                  </a:rPr>
                  <a:t>10</a:t>
                </a:r>
                <a:r>
                  <a:rPr lang="en-US" altLang="ko-KR" baseline="30000" dirty="0">
                    <a:latin typeface="Arial" panose="020B0604020202020204" pitchFamily="34" charset="0"/>
                    <a:ea typeface="굴림" panose="020B0600000101010101" pitchFamily="50" charset="-127"/>
                  </a:rPr>
                  <a:t>-5</a:t>
                </a:r>
                <a:r>
                  <a:rPr lang="en-US" altLang="ko-KR" dirty="0">
                    <a:latin typeface="Arial" panose="020B0604020202020204" pitchFamily="34" charset="0"/>
                    <a:ea typeface="굴림" panose="020B0600000101010101" pitchFamily="50" charset="-127"/>
                  </a:rPr>
                  <a:t>)</a:t>
                </a:r>
              </a:p>
            </p:txBody>
          </p:sp>
        </mc:Choice>
        <mc:Fallback xmlns="">
          <p:sp>
            <p:nvSpPr>
              <p:cNvPr id="6" name="Rectangle 2"/>
              <p:cNvSpPr txBox="1">
                <a:spLocks noRot="1" noChangeAspect="1" noMove="1" noResize="1" noEditPoints="1" noAdjustHandles="1" noChangeArrowheads="1" noChangeShapeType="1" noTextEdit="1"/>
              </p:cNvSpPr>
              <p:nvPr/>
            </p:nvSpPr>
            <p:spPr>
              <a:xfrm>
                <a:off x="256323" y="901189"/>
                <a:ext cx="8414928" cy="3038986"/>
              </a:xfrm>
              <a:prstGeom prst="rect">
                <a:avLst/>
              </a:prstGeom>
              <a:blipFill rotWithShape="0">
                <a:blip r:embed="rId3"/>
                <a:stretch>
                  <a:fillRect l="-652" t="-1004"/>
                </a:stretch>
              </a:blipFill>
              <a:ln/>
            </p:spPr>
            <p:txBody>
              <a:bodyPr/>
              <a:lstStyle/>
              <a:p>
                <a:r>
                  <a:rPr lang="ko-KR" altLang="en-US">
                    <a:noFill/>
                  </a:rPr>
                  <a:t> </a:t>
                </a:r>
              </a:p>
            </p:txBody>
          </p:sp>
        </mc:Fallback>
      </mc:AlternateContent>
      <p:pic>
        <p:nvPicPr>
          <p:cNvPr id="7" name="Picture 4" descr="Fig18_0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56667"/>
          <a:stretch>
            <a:fillRect/>
          </a:stretch>
        </p:blipFill>
        <p:spPr bwMode="auto">
          <a:xfrm>
            <a:off x="3187700" y="3734593"/>
            <a:ext cx="4648200" cy="243681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634173" y="4953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ko-KR"/>
          </a:p>
        </p:txBody>
      </p:sp>
      <p:sp>
        <p:nvSpPr>
          <p:cNvPr id="9" name="Text Box 6"/>
          <p:cNvSpPr txBox="1">
            <a:spLocks noChangeArrowheads="1"/>
          </p:cNvSpPr>
          <p:nvPr/>
        </p:nvSpPr>
        <p:spPr bwMode="auto">
          <a:xfrm>
            <a:off x="650048" y="5064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ko-KR"/>
          </a:p>
        </p:txBody>
      </p:sp>
      <p:sp>
        <p:nvSpPr>
          <p:cNvPr id="10" name="Text Box 7"/>
          <p:cNvSpPr txBox="1">
            <a:spLocks noChangeArrowheads="1"/>
          </p:cNvSpPr>
          <p:nvPr/>
        </p:nvSpPr>
        <p:spPr bwMode="auto">
          <a:xfrm>
            <a:off x="1152309" y="4716094"/>
            <a:ext cx="17796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ko-KR" sz="2400" dirty="0"/>
              <a:t>χ</a:t>
            </a:r>
            <a:r>
              <a:rPr lang="en-US" altLang="ko-KR" sz="2400" dirty="0">
                <a:ea typeface="굴림" panose="020B0600000101010101" pitchFamily="50" charset="-127"/>
              </a:rPr>
              <a:t> = (µ-µ</a:t>
            </a:r>
            <a:r>
              <a:rPr lang="en-US" altLang="ko-KR" sz="2400" baseline="-25000" dirty="0">
                <a:ea typeface="굴림" panose="020B0600000101010101" pitchFamily="50" charset="-127"/>
              </a:rPr>
              <a:t>0</a:t>
            </a:r>
            <a:r>
              <a:rPr lang="en-US" altLang="ko-KR" sz="2400" dirty="0">
                <a:ea typeface="굴림" panose="020B0600000101010101" pitchFamily="50" charset="-127"/>
              </a:rPr>
              <a:t>)/µ</a:t>
            </a:r>
            <a:r>
              <a:rPr lang="en-US" altLang="ko-KR" sz="2400" baseline="-25000" dirty="0">
                <a:ea typeface="굴림" panose="020B0600000101010101" pitchFamily="50" charset="-127"/>
              </a:rPr>
              <a:t>0</a:t>
            </a:r>
            <a:endParaRPr lang="en-US" altLang="ko-KR" sz="2400" dirty="0">
              <a:ea typeface="굴림" panose="020B0600000101010101" pitchFamily="50" charset="-127"/>
            </a:endParaRPr>
          </a:p>
          <a:p>
            <a:r>
              <a:rPr lang="en-US" altLang="ko-KR" sz="2400" dirty="0">
                <a:ea typeface="굴림" panose="020B0600000101010101" pitchFamily="50" charset="-127"/>
              </a:rPr>
              <a:t>   = µ</a:t>
            </a:r>
            <a:r>
              <a:rPr lang="en-US" altLang="ko-KR" sz="2400" baseline="-25000" dirty="0">
                <a:ea typeface="굴림" panose="020B0600000101010101" pitchFamily="50" charset="-127"/>
              </a:rPr>
              <a:t>r</a:t>
            </a:r>
            <a:r>
              <a:rPr lang="en-US" altLang="ko-KR" sz="2400" dirty="0">
                <a:ea typeface="굴림" panose="020B0600000101010101" pitchFamily="50" charset="-127"/>
              </a:rPr>
              <a:t> -1</a:t>
            </a:r>
            <a:endParaRPr lang="en-US" altLang="ko-KR" sz="2400" baseline="-25000" dirty="0">
              <a:ea typeface="굴림" panose="020B0600000101010101" pitchFamily="50" charset="-127"/>
            </a:endParaRPr>
          </a:p>
        </p:txBody>
      </p:sp>
      <p:sp>
        <p:nvSpPr>
          <p:cNvPr id="11" name="Rectangle 177"/>
          <p:cNvSpPr>
            <a:spLocks noGrp="1" noChangeArrowheads="1"/>
          </p:cNvSpPr>
          <p:nvPr>
            <p:ph type="title" idx="4294967295"/>
          </p:nvPr>
        </p:nvSpPr>
        <p:spPr>
          <a:xfrm>
            <a:off x="0" y="89890"/>
            <a:ext cx="2335063" cy="480131"/>
          </a:xfrm>
        </p:spPr>
        <p:txBody>
          <a:bodyPr wrap="none">
            <a:spAutoFit/>
          </a:bodyPr>
          <a:lstStyle/>
          <a:p>
            <a:r>
              <a:rPr lang="en-US" altLang="ko-KR" sz="2800" b="1" dirty="0">
                <a:latin typeface="+mn-lt"/>
                <a:ea typeface="+mn-ea"/>
                <a:cs typeface="+mn-cs"/>
              </a:rPr>
              <a:t>Diamagnetism</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166</a:t>
            </a:fld>
            <a:endParaRPr lang="ko-KR" altLang="en-US"/>
          </a:p>
        </p:txBody>
      </p:sp>
    </p:spTree>
    <p:extLst>
      <p:ext uri="{BB962C8B-B14F-4D97-AF65-F5344CB8AC3E}">
        <p14:creationId xmlns:p14="http://schemas.microsoft.com/office/powerpoint/2010/main" val="24402248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g18_05">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127" b="6667"/>
          <a:stretch/>
        </p:blipFill>
        <p:spPr bwMode="auto">
          <a:xfrm>
            <a:off x="1666023" y="3249286"/>
            <a:ext cx="5334000" cy="2723897"/>
          </a:xfrm>
          <a:prstGeom prst="rect">
            <a:avLst/>
          </a:prstGeom>
          <a:noFill/>
          <a:extLst>
            <a:ext uri="{909E8E84-426E-40DD-AFC4-6F175D3DCCD1}">
              <a14:hiddenFill xmlns:a14="http://schemas.microsoft.com/office/drawing/2010/main">
                <a:solidFill>
                  <a:srgbClr val="FFFFFF"/>
                </a:solidFill>
              </a14:hiddenFill>
            </a:ext>
          </a:extLst>
        </p:spPr>
      </p:pic>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94343" y="1074963"/>
            <a:ext cx="8658551" cy="2071359"/>
          </a:xfrm>
          <a:prstGeom prst="rect">
            <a:avLst/>
          </a:prstGeom>
          <a:noFill/>
          <a:ln/>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0000" lvl="1">
              <a:lnSpc>
                <a:spcPct val="100000"/>
              </a:lnSpc>
              <a:spcBef>
                <a:spcPts val="600"/>
              </a:spcBef>
            </a:pPr>
            <a:r>
              <a:rPr lang="en-US" altLang="ko-KR" sz="2000" dirty="0">
                <a:solidFill>
                  <a:srgbClr val="C00000"/>
                </a:solidFill>
                <a:latin typeface="Arial" panose="020B0604020202020204" pitchFamily="34" charset="0"/>
                <a:ea typeface="굴림" panose="020B0600000101010101" pitchFamily="50" charset="-127"/>
              </a:rPr>
              <a:t>permanent magnetic dipole moment</a:t>
            </a:r>
            <a:r>
              <a:rPr lang="en-US" altLang="ko-KR" sz="2000" dirty="0">
                <a:latin typeface="Arial" panose="020B0604020202020204" pitchFamily="34" charset="0"/>
                <a:ea typeface="굴림" panose="020B0600000101010101" pitchFamily="50" charset="-127"/>
              </a:rPr>
              <a:t> due to incomplete cancellation of electron spin and/or orbital magnetic moments</a:t>
            </a:r>
          </a:p>
          <a:p>
            <a:pPr marL="540000" lvl="1">
              <a:lnSpc>
                <a:spcPct val="100000"/>
              </a:lnSpc>
              <a:spcBef>
                <a:spcPts val="600"/>
              </a:spcBef>
            </a:pPr>
            <a:r>
              <a:rPr lang="en-US" altLang="ko-KR" sz="2000" dirty="0">
                <a:latin typeface="Arial" panose="020B0604020202020204" pitchFamily="34" charset="0"/>
                <a:ea typeface="굴림" panose="020B0600000101010101" pitchFamily="50" charset="-127"/>
              </a:rPr>
              <a:t>randomly oriented magnetic moments under H=0</a:t>
            </a:r>
          </a:p>
          <a:p>
            <a:pPr marL="540000" lvl="1">
              <a:lnSpc>
                <a:spcPct val="100000"/>
              </a:lnSpc>
              <a:spcBef>
                <a:spcPts val="600"/>
              </a:spcBef>
            </a:pPr>
            <a:r>
              <a:rPr lang="en-US" altLang="ko-KR" sz="2000" dirty="0">
                <a:solidFill>
                  <a:srgbClr val="C00000"/>
                </a:solidFill>
                <a:latin typeface="Arial" panose="020B0604020202020204" pitchFamily="34" charset="0"/>
                <a:ea typeface="굴림" panose="020B0600000101010101" pitchFamily="50" charset="-127"/>
              </a:rPr>
              <a:t>aligned moments under H &gt; 0</a:t>
            </a:r>
          </a:p>
          <a:p>
            <a:pPr marL="540000" lvl="1">
              <a:lnSpc>
                <a:spcPct val="100000"/>
              </a:lnSpc>
              <a:spcBef>
                <a:spcPts val="600"/>
              </a:spcBef>
            </a:pPr>
            <a:r>
              <a:rPr lang="en-US" altLang="ko-KR" sz="2000" dirty="0">
                <a:latin typeface="Arial" panose="020B0604020202020204" pitchFamily="34" charset="0"/>
                <a:ea typeface="굴림" panose="020B0600000101010101" pitchFamily="50" charset="-127"/>
              </a:rPr>
              <a:t>small but positive </a:t>
            </a:r>
            <a:r>
              <a:rPr lang="en-US" altLang="ko-KR" sz="2000" dirty="0" err="1">
                <a:latin typeface="Symbol" panose="05050102010706020507" pitchFamily="18" charset="2"/>
                <a:ea typeface="굴림" panose="020B0600000101010101" pitchFamily="50" charset="-127"/>
              </a:rPr>
              <a:t>m</a:t>
            </a:r>
            <a:r>
              <a:rPr lang="en-US" altLang="ko-KR" sz="2000" baseline="-25000" dirty="0" err="1">
                <a:latin typeface="Arial" panose="020B0604020202020204" pitchFamily="34" charset="0"/>
                <a:ea typeface="굴림" panose="020B0600000101010101" pitchFamily="50" charset="-127"/>
              </a:rPr>
              <a:t>r</a:t>
            </a:r>
            <a:r>
              <a:rPr lang="en-US" altLang="ko-KR" sz="2000" baseline="-25000" dirty="0">
                <a:latin typeface="Arial" panose="020B0604020202020204" pitchFamily="34" charset="0"/>
                <a:ea typeface="굴림" panose="020B0600000101010101" pitchFamily="50" charset="-127"/>
              </a:rPr>
              <a:t>, </a:t>
            </a:r>
            <a:r>
              <a:rPr lang="en-US" altLang="ko-KR" sz="2000" dirty="0">
                <a:latin typeface="Symbol" panose="05050102010706020507" pitchFamily="18" charset="2"/>
                <a:ea typeface="굴림" panose="020B0600000101010101" pitchFamily="50" charset="-127"/>
              </a:rPr>
              <a:t>c</a:t>
            </a:r>
            <a:r>
              <a:rPr lang="en-US" altLang="ko-KR" sz="2000" baseline="-25000" dirty="0">
                <a:latin typeface="Arial" panose="020B0604020202020204" pitchFamily="34" charset="0"/>
                <a:ea typeface="굴림" panose="020B0600000101010101" pitchFamily="50" charset="-127"/>
              </a:rPr>
              <a:t>m</a:t>
            </a:r>
            <a:r>
              <a:rPr lang="en-US" altLang="ko-KR" sz="2000" dirty="0">
                <a:latin typeface="Arial" panose="020B0604020202020204" pitchFamily="34" charset="0"/>
                <a:ea typeface="굴림" panose="020B0600000101010101" pitchFamily="50" charset="-127"/>
              </a:rPr>
              <a:t> (10</a:t>
            </a:r>
            <a:r>
              <a:rPr lang="en-US" altLang="ko-KR" sz="2000" baseline="30000" dirty="0">
                <a:latin typeface="Arial" panose="020B0604020202020204" pitchFamily="34" charset="0"/>
                <a:ea typeface="굴림" panose="020B0600000101010101" pitchFamily="50" charset="-127"/>
              </a:rPr>
              <a:t>-5</a:t>
            </a:r>
            <a:r>
              <a:rPr lang="en-US" altLang="ko-KR" sz="2000" dirty="0">
                <a:latin typeface="Arial" panose="020B0604020202020204" pitchFamily="34" charset="0"/>
                <a:ea typeface="굴림" panose="020B0600000101010101" pitchFamily="50" charset="-127"/>
              </a:rPr>
              <a:t> ~ 10</a:t>
            </a:r>
            <a:r>
              <a:rPr lang="en-US" altLang="ko-KR" sz="2000" baseline="30000" dirty="0">
                <a:latin typeface="Arial" panose="020B0604020202020204" pitchFamily="34" charset="0"/>
                <a:ea typeface="굴림" panose="020B0600000101010101" pitchFamily="50" charset="-127"/>
              </a:rPr>
              <a:t>-2</a:t>
            </a:r>
            <a:r>
              <a:rPr lang="en-US" altLang="ko-KR" sz="2000" dirty="0">
                <a:latin typeface="Arial" panose="020B0604020202020204" pitchFamily="34" charset="0"/>
                <a:ea typeface="굴림" panose="020B0600000101010101" pitchFamily="50" charset="-127"/>
              </a:rPr>
              <a:t>)</a:t>
            </a:r>
          </a:p>
        </p:txBody>
      </p:sp>
      <p:sp>
        <p:nvSpPr>
          <p:cNvPr id="8" name="Rectangle 177"/>
          <p:cNvSpPr>
            <a:spLocks noGrp="1" noChangeArrowheads="1"/>
          </p:cNvSpPr>
          <p:nvPr>
            <p:ph type="title" idx="4294967295"/>
          </p:nvPr>
        </p:nvSpPr>
        <p:spPr>
          <a:xfrm>
            <a:off x="0" y="89890"/>
            <a:ext cx="2502929" cy="480131"/>
          </a:xfrm>
        </p:spPr>
        <p:txBody>
          <a:bodyPr wrap="none">
            <a:spAutoFit/>
          </a:bodyPr>
          <a:lstStyle/>
          <a:p>
            <a:r>
              <a:rPr lang="en-US" altLang="ko-KR" sz="2800" b="1" dirty="0" err="1">
                <a:latin typeface="+mn-lt"/>
                <a:ea typeface="+mn-ea"/>
                <a:cs typeface="+mn-cs"/>
              </a:rPr>
              <a:t>Paramagnetism</a:t>
            </a:r>
            <a:endParaRPr lang="en-US" altLang="ko-KR" sz="2800" b="1" dirty="0">
              <a:latin typeface="+mn-lt"/>
              <a:ea typeface="+mn-ea"/>
              <a:cs typeface="+mn-cs"/>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167</a:t>
            </a:fld>
            <a:endParaRPr lang="ko-KR" altLang="en-US"/>
          </a:p>
        </p:txBody>
      </p:sp>
    </p:spTree>
    <p:extLst>
      <p:ext uri="{BB962C8B-B14F-4D97-AF65-F5344CB8AC3E}">
        <p14:creationId xmlns:p14="http://schemas.microsoft.com/office/powerpoint/2010/main" val="29419076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Picture 4" descr="tb18_0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45" y="1261917"/>
            <a:ext cx="8768205" cy="40339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77"/>
          <p:cNvSpPr>
            <a:spLocks noGrp="1" noChangeArrowheads="1"/>
          </p:cNvSpPr>
          <p:nvPr>
            <p:ph type="title" idx="4294967295"/>
          </p:nvPr>
        </p:nvSpPr>
        <p:spPr>
          <a:xfrm>
            <a:off x="0" y="96815"/>
            <a:ext cx="9233297" cy="466281"/>
          </a:xfrm>
        </p:spPr>
        <p:txBody>
          <a:bodyPr wrap="none">
            <a:spAutoFit/>
          </a:bodyPr>
          <a:lstStyle/>
          <a:p>
            <a:r>
              <a:rPr lang="en-US" altLang="ko-KR" sz="2700" b="1" dirty="0">
                <a:latin typeface="+mn-lt"/>
                <a:ea typeface="+mn-ea"/>
                <a:cs typeface="+mn-cs"/>
              </a:rPr>
              <a:t>Magnetic susceptibilities for </a:t>
            </a:r>
            <a:r>
              <a:rPr lang="en-US" altLang="ko-KR" sz="2700" b="1" dirty="0" err="1">
                <a:latin typeface="+mn-lt"/>
                <a:ea typeface="+mn-ea"/>
                <a:cs typeface="+mn-cs"/>
              </a:rPr>
              <a:t>Dia</a:t>
            </a:r>
            <a:r>
              <a:rPr lang="en-US" altLang="ko-KR" sz="2700" b="1" dirty="0">
                <a:latin typeface="+mn-lt"/>
                <a:ea typeface="+mn-ea"/>
                <a:cs typeface="+mn-cs"/>
              </a:rPr>
              <a:t> and Para-magnetic materials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168</a:t>
            </a:fld>
            <a:endParaRPr lang="ko-KR" altLang="en-US"/>
          </a:p>
        </p:txBody>
      </p:sp>
    </p:spTree>
    <p:extLst>
      <p:ext uri="{BB962C8B-B14F-4D97-AF65-F5344CB8AC3E}">
        <p14:creationId xmlns:p14="http://schemas.microsoft.com/office/powerpoint/2010/main" val="43070520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158"/>
          <p:cNvSpPr>
            <a:spLocks noChangeArrowheads="1"/>
          </p:cNvSpPr>
          <p:nvPr/>
        </p:nvSpPr>
        <p:spPr bwMode="auto">
          <a:xfrm>
            <a:off x="606751" y="1321550"/>
            <a:ext cx="8064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ko-KR" sz="2000" dirty="0">
                <a:solidFill>
                  <a:srgbClr val="C00000"/>
                </a:solidFill>
                <a:latin typeface="Arial" panose="020B0604020202020204" pitchFamily="34" charset="0"/>
                <a:ea typeface="굴림" panose="020B0600000101010101" pitchFamily="50" charset="-127"/>
                <a:cs typeface="Arial" panose="020B0604020202020204" pitchFamily="34" charset="0"/>
              </a:rPr>
              <a:t>As the applied field (H) increases, the magnetic moment aligns with H</a:t>
            </a:r>
          </a:p>
        </p:txBody>
      </p:sp>
      <p:sp>
        <p:nvSpPr>
          <p:cNvPr id="9" name="Rectangle 177"/>
          <p:cNvSpPr>
            <a:spLocks noGrp="1" noChangeArrowheads="1"/>
          </p:cNvSpPr>
          <p:nvPr>
            <p:ph type="title" idx="4294967295"/>
          </p:nvPr>
        </p:nvSpPr>
        <p:spPr>
          <a:xfrm>
            <a:off x="0" y="89890"/>
            <a:ext cx="4980466" cy="480131"/>
          </a:xfrm>
        </p:spPr>
        <p:txBody>
          <a:bodyPr wrap="none">
            <a:spAutoFit/>
          </a:bodyPr>
          <a:lstStyle/>
          <a:p>
            <a:r>
              <a:rPr lang="en-US" altLang="ko-KR" sz="2800" b="1" dirty="0">
                <a:latin typeface="+mn-lt"/>
                <a:ea typeface="+mn-ea"/>
                <a:cs typeface="+mn-cs"/>
              </a:rPr>
              <a:t>Ferro &amp; </a:t>
            </a:r>
            <a:r>
              <a:rPr lang="en-US" altLang="ko-KR" sz="2800" b="1" dirty="0" err="1">
                <a:latin typeface="+mn-lt"/>
                <a:ea typeface="+mn-ea"/>
                <a:cs typeface="+mn-cs"/>
              </a:rPr>
              <a:t>ferri</a:t>
            </a:r>
            <a:r>
              <a:rPr lang="en-US" altLang="ko-KR" sz="2800" b="1" dirty="0">
                <a:latin typeface="+mn-lt"/>
                <a:ea typeface="+mn-ea"/>
                <a:cs typeface="+mn-cs"/>
              </a:rPr>
              <a:t>-magnetic materials</a:t>
            </a:r>
          </a:p>
        </p:txBody>
      </p:sp>
      <p:grpSp>
        <p:nvGrpSpPr>
          <p:cNvPr id="3" name="그룹 2"/>
          <p:cNvGrpSpPr/>
          <p:nvPr/>
        </p:nvGrpSpPr>
        <p:grpSpPr>
          <a:xfrm>
            <a:off x="1719184" y="1919969"/>
            <a:ext cx="6522563" cy="4572000"/>
            <a:chOff x="990600" y="1828800"/>
            <a:chExt cx="6522563" cy="4572000"/>
          </a:xfrm>
        </p:grpSpPr>
        <p:pic>
          <p:nvPicPr>
            <p:cNvPr id="7" name="Picture 175"/>
            <p:cNvPicPr>
              <a:picLocks noChangeAspect="1" noChangeArrowheads="1"/>
            </p:cNvPicPr>
            <p:nvPr/>
          </p:nvPicPr>
          <p:blipFill rotWithShape="1">
            <a:blip r:embed="rId3">
              <a:extLst>
                <a:ext uri="{28A0092B-C50C-407E-A947-70E740481C1C}">
                  <a14:useLocalDpi xmlns:a14="http://schemas.microsoft.com/office/drawing/2010/main" val="0"/>
                </a:ext>
              </a:extLst>
            </a:blip>
            <a:srcRect r="7515"/>
            <a:stretch/>
          </p:blipFill>
          <p:spPr bwMode="auto">
            <a:xfrm>
              <a:off x="990600" y="18288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57221" y="3195687"/>
              <a:ext cx="3355942" cy="1904214"/>
            </a:xfrm>
            <a:prstGeom prst="rect">
              <a:avLst/>
            </a:prstGeom>
            <a:solidFill>
              <a:schemeClr val="bg1"/>
            </a:solidFill>
          </p:spPr>
          <p:txBody>
            <a:bodyPr wrap="square" rtlCol="0">
              <a:spAutoFit/>
            </a:bodyPr>
            <a:lstStyle/>
            <a:p>
              <a:endParaRPr lang="ko-KR" altLang="en-US" dirty="0"/>
            </a:p>
          </p:txBody>
        </p:sp>
      </p:gr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169</a:t>
            </a:fld>
            <a:endParaRPr lang="ko-KR" altLang="en-US"/>
          </a:p>
        </p:txBody>
      </p:sp>
    </p:spTree>
    <p:extLst>
      <p:ext uri="{BB962C8B-B14F-4D97-AF65-F5344CB8AC3E}">
        <p14:creationId xmlns:p14="http://schemas.microsoft.com/office/powerpoint/2010/main" val="137690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63011" cy="461665"/>
          </a:xfrm>
          <a:prstGeom prst="rect">
            <a:avLst/>
          </a:prstGeom>
        </p:spPr>
        <p:txBody>
          <a:bodyPr wrap="none">
            <a:spAutoFit/>
          </a:bodyPr>
          <a:lstStyle/>
          <a:p>
            <a:r>
              <a:rPr lang="ko-KR" altLang="en-US" sz="2400" b="1" dirty="0">
                <a:latin typeface="+mn-ea"/>
              </a:rPr>
              <a:t>세라믹이란</a:t>
            </a:r>
            <a:r>
              <a:rPr lang="en-US" altLang="ko-KR" sz="2400" b="1" dirty="0">
                <a:latin typeface="+mn-ea"/>
              </a:rPr>
              <a:t>?</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0" name="TextBox 9"/>
          <p:cNvSpPr txBox="1"/>
          <p:nvPr/>
        </p:nvSpPr>
        <p:spPr>
          <a:xfrm>
            <a:off x="732282" y="981293"/>
            <a:ext cx="5342809" cy="3785652"/>
          </a:xfrm>
          <a:prstGeom prst="rect">
            <a:avLst/>
          </a:prstGeom>
          <a:noFill/>
        </p:spPr>
        <p:txBody>
          <a:bodyPr wrap="none" rtlCol="0">
            <a:spAutoFit/>
          </a:bodyPr>
          <a:lstStyle/>
          <a:p>
            <a:pPr marL="645750" indent="-285750">
              <a:lnSpc>
                <a:spcPct val="150000"/>
              </a:lnSpc>
              <a:buFont typeface="Arial" panose="020B0604020202020204" pitchFamily="34" charset="0"/>
              <a:buChar char="•"/>
            </a:pPr>
            <a:r>
              <a:rPr lang="ko-KR" altLang="en-US" sz="1600" dirty="0"/>
              <a:t>인류의 역사</a:t>
            </a:r>
            <a:r>
              <a:rPr lang="en-US" altLang="ko-KR" sz="1600" dirty="0"/>
              <a:t>: </a:t>
            </a:r>
            <a:r>
              <a:rPr lang="ko-KR" altLang="en-US" sz="1600" dirty="0"/>
              <a:t>구석기</a:t>
            </a:r>
            <a:r>
              <a:rPr lang="en-US" altLang="ko-KR" sz="1600" dirty="0"/>
              <a:t>, </a:t>
            </a:r>
            <a:r>
              <a:rPr lang="ko-KR" altLang="en-US" sz="1600" dirty="0"/>
              <a:t>신석시기</a:t>
            </a:r>
            <a:r>
              <a:rPr lang="en-US" altLang="ko-KR" sz="1600" dirty="0"/>
              <a:t>, </a:t>
            </a:r>
            <a:r>
              <a:rPr lang="ko-KR" altLang="en-US" sz="1600" dirty="0"/>
              <a:t>청동기</a:t>
            </a:r>
            <a:r>
              <a:rPr lang="en-US" altLang="ko-KR" sz="1600" dirty="0"/>
              <a:t>, </a:t>
            </a:r>
            <a:r>
              <a:rPr lang="ko-KR" altLang="en-US" sz="1600" dirty="0"/>
              <a:t>철기 시대 </a:t>
            </a:r>
            <a:endParaRPr lang="en-US" altLang="ko-KR" sz="1600" dirty="0"/>
          </a:p>
          <a:p>
            <a:pPr marL="645750" indent="-285750">
              <a:lnSpc>
                <a:spcPct val="150000"/>
              </a:lnSpc>
              <a:buFont typeface="Arial" panose="020B0604020202020204" pitchFamily="34" charset="0"/>
              <a:buChar char="•"/>
            </a:pPr>
            <a:r>
              <a:rPr lang="ko-KR" altLang="en-US" sz="1600" dirty="0"/>
              <a:t>세라믹 기의</a:t>
            </a:r>
            <a:r>
              <a:rPr lang="en-US" altLang="ko-KR" sz="1600" dirty="0"/>
              <a:t> </a:t>
            </a:r>
            <a:r>
              <a:rPr lang="ko-KR" altLang="en-US" sz="1600" dirty="0"/>
              <a:t>존재 </a:t>
            </a:r>
            <a:r>
              <a:rPr lang="en-US" altLang="ko-KR" sz="1600" dirty="0"/>
              <a:t>???</a:t>
            </a:r>
          </a:p>
          <a:p>
            <a:pPr marL="645750" indent="-285750">
              <a:lnSpc>
                <a:spcPct val="150000"/>
              </a:lnSpc>
              <a:buFont typeface="Arial" panose="020B0604020202020204" pitchFamily="34" charset="0"/>
              <a:buChar char="•"/>
            </a:pPr>
            <a:r>
              <a:rPr lang="ko-KR" altLang="en-US" sz="1600" dirty="0"/>
              <a:t>인류 최초의 </a:t>
            </a:r>
            <a:r>
              <a:rPr lang="ko-KR" altLang="en-US" sz="1600" b="1" dirty="0"/>
              <a:t>불로 구운 조각상</a:t>
            </a:r>
            <a:r>
              <a:rPr lang="ko-KR" altLang="en-US" sz="1600" dirty="0"/>
              <a:t> 발견 </a:t>
            </a:r>
            <a:r>
              <a:rPr lang="en-US" altLang="ko-KR" sz="1600" dirty="0"/>
              <a:t>(2</a:t>
            </a:r>
            <a:r>
              <a:rPr lang="ko-KR" altLang="en-US" sz="1600" dirty="0"/>
              <a:t>만 </a:t>
            </a:r>
            <a:r>
              <a:rPr lang="en-US" altLang="ko-KR" sz="1600" dirty="0"/>
              <a:t>7000</a:t>
            </a:r>
            <a:r>
              <a:rPr lang="ko-KR" altLang="en-US" sz="1600" dirty="0"/>
              <a:t>년 전</a:t>
            </a:r>
            <a:r>
              <a:rPr lang="en-US" altLang="ko-KR" sz="1600" dirty="0"/>
              <a:t>)</a:t>
            </a:r>
          </a:p>
          <a:p>
            <a:pPr marL="645750" indent="-285750">
              <a:lnSpc>
                <a:spcPct val="150000"/>
              </a:lnSpc>
              <a:buFont typeface="Arial" panose="020B0604020202020204" pitchFamily="34" charset="0"/>
              <a:buChar char="•"/>
            </a:pPr>
            <a:r>
              <a:rPr lang="ko-KR" altLang="en-US" sz="1600" dirty="0"/>
              <a:t>한반도 </a:t>
            </a:r>
            <a:r>
              <a:rPr lang="ko-KR" altLang="en-US" sz="1600" b="1" dirty="0"/>
              <a:t>빗살 무늬 토기</a:t>
            </a:r>
            <a:r>
              <a:rPr lang="ko-KR" altLang="en-US" sz="1600" dirty="0"/>
              <a:t> </a:t>
            </a:r>
            <a:r>
              <a:rPr lang="en-US" altLang="ko-KR" sz="1600" dirty="0"/>
              <a:t>(1</a:t>
            </a:r>
            <a:r>
              <a:rPr lang="ko-KR" altLang="en-US" sz="1600" dirty="0"/>
              <a:t>만년 전</a:t>
            </a:r>
            <a:r>
              <a:rPr lang="en-US" altLang="ko-KR" sz="1600" dirty="0"/>
              <a:t>)</a:t>
            </a:r>
          </a:p>
          <a:p>
            <a:pPr marL="645750" indent="-285750">
              <a:lnSpc>
                <a:spcPct val="150000"/>
              </a:lnSpc>
              <a:buFont typeface="Arial" panose="020B0604020202020204" pitchFamily="34" charset="0"/>
              <a:buChar char="•"/>
            </a:pPr>
            <a:r>
              <a:rPr lang="ko-KR" altLang="en-US" sz="1600" dirty="0"/>
              <a:t>최초의 </a:t>
            </a:r>
            <a:r>
              <a:rPr lang="ko-KR" altLang="en-US" sz="1600" b="1" dirty="0"/>
              <a:t>세라믹 시멘트</a:t>
            </a:r>
            <a:r>
              <a:rPr lang="ko-KR" altLang="en-US" sz="1600" dirty="0"/>
              <a:t>로 만든 피라미드</a:t>
            </a:r>
            <a:endParaRPr lang="en-US" altLang="ko-KR" sz="1600" dirty="0"/>
          </a:p>
          <a:p>
            <a:pPr marL="645750" indent="-285750">
              <a:lnSpc>
                <a:spcPct val="150000"/>
              </a:lnSpc>
              <a:buFont typeface="Arial" panose="020B0604020202020204" pitchFamily="34" charset="0"/>
              <a:buChar char="•"/>
            </a:pPr>
            <a:r>
              <a:rPr lang="ko-KR" altLang="en-US" sz="1600" b="1" dirty="0"/>
              <a:t>세라믹 타일</a:t>
            </a:r>
            <a:r>
              <a:rPr lang="ko-KR" altLang="en-US" sz="1600" dirty="0"/>
              <a:t>로 만든 </a:t>
            </a:r>
            <a:r>
              <a:rPr lang="ko-KR" altLang="en-US" sz="1600" dirty="0" err="1"/>
              <a:t>진시황릉의</a:t>
            </a:r>
            <a:r>
              <a:rPr lang="ko-KR" altLang="en-US" sz="1600" dirty="0"/>
              <a:t> </a:t>
            </a:r>
            <a:r>
              <a:rPr lang="ko-KR" altLang="en-US" sz="1600" dirty="0" err="1"/>
              <a:t>병마용</a:t>
            </a:r>
            <a:endParaRPr lang="en-US" altLang="ko-KR" sz="1600" dirty="0"/>
          </a:p>
          <a:p>
            <a:pPr marL="645750" indent="-285750">
              <a:lnSpc>
                <a:spcPct val="150000"/>
              </a:lnSpc>
              <a:buFont typeface="Arial" panose="020B0604020202020204" pitchFamily="34" charset="0"/>
              <a:buChar char="•"/>
            </a:pPr>
            <a:r>
              <a:rPr lang="ko-KR" altLang="en-US" sz="1600" b="1" dirty="0"/>
              <a:t>세라믹 전자재료</a:t>
            </a:r>
            <a:r>
              <a:rPr lang="ko-KR" altLang="en-US" sz="1600" dirty="0"/>
              <a:t>로 만든 자동차 및 전자기기</a:t>
            </a:r>
            <a:endParaRPr lang="en-US" altLang="ko-KR" sz="1600" dirty="0"/>
          </a:p>
          <a:p>
            <a:pPr marL="645750" indent="-285750">
              <a:lnSpc>
                <a:spcPct val="150000"/>
              </a:lnSpc>
              <a:buFont typeface="Arial" panose="020B0604020202020204" pitchFamily="34" charset="0"/>
              <a:buChar char="•"/>
            </a:pPr>
            <a:r>
              <a:rPr lang="ko-KR" altLang="en-US" sz="1600" b="1" dirty="0" err="1"/>
              <a:t>초내열</a:t>
            </a:r>
            <a:r>
              <a:rPr lang="ko-KR" altLang="en-US" sz="1600" b="1" dirty="0"/>
              <a:t> 타일</a:t>
            </a:r>
            <a:r>
              <a:rPr lang="ko-KR" altLang="en-US" sz="1600" dirty="0"/>
              <a:t>로 만든 우주 왕복선</a:t>
            </a:r>
            <a:endParaRPr lang="en-US" altLang="ko-KR" sz="1600" dirty="0"/>
          </a:p>
          <a:p>
            <a:pPr marL="645750" indent="-285750">
              <a:lnSpc>
                <a:spcPct val="150000"/>
              </a:lnSpc>
              <a:buFont typeface="Arial" panose="020B0604020202020204" pitchFamily="34" charset="0"/>
              <a:buChar char="•"/>
            </a:pPr>
            <a:r>
              <a:rPr lang="en-US" altLang="ko-KR" sz="1600" dirty="0"/>
              <a:t>2000</a:t>
            </a:r>
            <a:r>
              <a:rPr lang="ko-KR" altLang="en-US" sz="1600" dirty="0"/>
              <a:t>도에서도 타지 않는 </a:t>
            </a:r>
            <a:r>
              <a:rPr lang="ko-KR" altLang="en-US" sz="1600" b="1" dirty="0" err="1"/>
              <a:t>광촉매</a:t>
            </a:r>
            <a:r>
              <a:rPr lang="ko-KR" altLang="en-US" sz="1600" b="1" dirty="0"/>
              <a:t> 섬유</a:t>
            </a:r>
            <a:endParaRPr lang="en-US" altLang="ko-KR" sz="1600" b="1" dirty="0"/>
          </a:p>
          <a:p>
            <a:pPr marL="645750" indent="-285750">
              <a:lnSpc>
                <a:spcPct val="150000"/>
              </a:lnSpc>
              <a:buFont typeface="Arial" panose="020B0604020202020204" pitchFamily="34" charset="0"/>
              <a:buChar char="•"/>
            </a:pPr>
            <a:r>
              <a:rPr lang="ko-KR" altLang="en-US" sz="1600" dirty="0"/>
              <a:t>지능형 </a:t>
            </a:r>
            <a:r>
              <a:rPr lang="ko-KR" altLang="en-US" sz="1600" b="1" dirty="0"/>
              <a:t>생체재료</a:t>
            </a:r>
          </a:p>
        </p:txBody>
      </p:sp>
      <p:sp>
        <p:nvSpPr>
          <p:cNvPr id="5" name="TextBox 4"/>
          <p:cNvSpPr txBox="1"/>
          <p:nvPr/>
        </p:nvSpPr>
        <p:spPr>
          <a:xfrm>
            <a:off x="1033105" y="4979792"/>
            <a:ext cx="6891310" cy="1338828"/>
          </a:xfrm>
          <a:prstGeom prst="rect">
            <a:avLst/>
          </a:prstGeom>
          <a:noFill/>
        </p:spPr>
        <p:txBody>
          <a:bodyPr wrap="none" rtlCol="0">
            <a:spAutoFit/>
          </a:bodyPr>
          <a:lstStyle/>
          <a:p>
            <a:pPr marL="285750" indent="-285750">
              <a:lnSpc>
                <a:spcPct val="150000"/>
              </a:lnSpc>
              <a:buFont typeface="Wingdings" panose="05000000000000000000" pitchFamily="2" charset="2"/>
              <a:buChar char="v"/>
            </a:pPr>
            <a:r>
              <a:rPr lang="ko-KR" altLang="en-US" dirty="0"/>
              <a:t>과학자들의 정의</a:t>
            </a:r>
            <a:endParaRPr lang="en-US" altLang="ko-KR" dirty="0"/>
          </a:p>
          <a:p>
            <a:pPr marL="360000">
              <a:lnSpc>
                <a:spcPct val="150000"/>
              </a:lnSpc>
            </a:pPr>
            <a:r>
              <a:rPr lang="en-US" altLang="ko-KR" dirty="0"/>
              <a:t> - </a:t>
            </a:r>
            <a:r>
              <a:rPr lang="ko-KR" altLang="en-US" dirty="0">
                <a:solidFill>
                  <a:srgbClr val="C00000"/>
                </a:solidFill>
              </a:rPr>
              <a:t>금속원소</a:t>
            </a:r>
            <a:r>
              <a:rPr lang="ko-KR" altLang="en-US" dirty="0"/>
              <a:t>와 </a:t>
            </a:r>
            <a:r>
              <a:rPr lang="ko-KR" altLang="en-US" dirty="0">
                <a:solidFill>
                  <a:srgbClr val="C00000"/>
                </a:solidFill>
              </a:rPr>
              <a:t>비금속원소</a:t>
            </a:r>
            <a:r>
              <a:rPr lang="ko-KR" altLang="en-US" dirty="0"/>
              <a:t>가 결합해 만든 물질</a:t>
            </a:r>
            <a:endParaRPr lang="en-US" altLang="ko-KR" dirty="0"/>
          </a:p>
          <a:p>
            <a:pPr marL="360000">
              <a:lnSpc>
                <a:spcPct val="150000"/>
              </a:lnSpc>
            </a:pPr>
            <a:r>
              <a:rPr lang="en-US" altLang="ko-KR" dirty="0"/>
              <a:t> - </a:t>
            </a:r>
            <a:r>
              <a:rPr lang="ko-KR" altLang="en-US" dirty="0"/>
              <a:t>광물에 열을 가해 만드는 무기재료 </a:t>
            </a:r>
            <a:r>
              <a:rPr lang="en-US" altLang="ko-KR" dirty="0"/>
              <a:t>(</a:t>
            </a:r>
            <a:r>
              <a:rPr lang="ko-KR" altLang="en-US" dirty="0"/>
              <a:t>내열성</a:t>
            </a:r>
            <a:r>
              <a:rPr lang="en-US" altLang="ko-KR" dirty="0"/>
              <a:t>, </a:t>
            </a:r>
            <a:r>
              <a:rPr lang="ko-KR" altLang="en-US" dirty="0"/>
              <a:t>내부식성</a:t>
            </a:r>
            <a:r>
              <a:rPr lang="en-US" altLang="ko-KR" dirty="0"/>
              <a:t>, </a:t>
            </a:r>
            <a:r>
              <a:rPr lang="ko-KR" altLang="en-US" dirty="0"/>
              <a:t>고강도</a:t>
            </a:r>
            <a:r>
              <a:rPr lang="en-US" altLang="ko-KR" dirty="0"/>
              <a:t>)</a:t>
            </a:r>
            <a:endParaRPr lang="ko-KR" altLang="en-US" dirty="0"/>
          </a:p>
        </p:txBody>
      </p:sp>
      <p:sp>
        <p:nvSpPr>
          <p:cNvPr id="8" name="화살표: 아래쪽 7"/>
          <p:cNvSpPr/>
          <p:nvPr/>
        </p:nvSpPr>
        <p:spPr>
          <a:xfrm>
            <a:off x="493486" y="1076901"/>
            <a:ext cx="543596" cy="3691401"/>
          </a:xfrm>
          <a:prstGeom prst="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6" name="그룹 15"/>
          <p:cNvGrpSpPr/>
          <p:nvPr/>
        </p:nvGrpSpPr>
        <p:grpSpPr>
          <a:xfrm>
            <a:off x="6313887" y="981293"/>
            <a:ext cx="2413945" cy="3901351"/>
            <a:chOff x="8676456" y="292285"/>
            <a:chExt cx="2767822" cy="4701789"/>
          </a:xfrm>
        </p:grpSpPr>
        <p:pic>
          <p:nvPicPr>
            <p:cNvPr id="11" name="그림 10"/>
            <p:cNvPicPr>
              <a:picLocks noChangeAspect="1"/>
            </p:cNvPicPr>
            <p:nvPr/>
          </p:nvPicPr>
          <p:blipFill rotWithShape="1">
            <a:blip r:embed="rId3"/>
            <a:srcRect l="5184" r="59649" b="63681"/>
            <a:stretch/>
          </p:blipFill>
          <p:spPr>
            <a:xfrm>
              <a:off x="8676456" y="3460071"/>
              <a:ext cx="2767822" cy="1534003"/>
            </a:xfrm>
            <a:prstGeom prst="rect">
              <a:avLst/>
            </a:prstGeom>
          </p:spPr>
        </p:pic>
        <p:pic>
          <p:nvPicPr>
            <p:cNvPr id="14" name="그림 13"/>
            <p:cNvPicPr>
              <a:picLocks noChangeAspect="1"/>
            </p:cNvPicPr>
            <p:nvPr/>
          </p:nvPicPr>
          <p:blipFill>
            <a:blip r:embed="rId4"/>
            <a:stretch>
              <a:fillRect/>
            </a:stretch>
          </p:blipFill>
          <p:spPr>
            <a:xfrm>
              <a:off x="8795524" y="1800896"/>
              <a:ext cx="2532876" cy="1659210"/>
            </a:xfrm>
            <a:prstGeom prst="rect">
              <a:avLst/>
            </a:prstGeom>
          </p:spPr>
        </p:pic>
        <p:pic>
          <p:nvPicPr>
            <p:cNvPr id="15" name="그림 14"/>
            <p:cNvPicPr>
              <a:picLocks noChangeAspect="1"/>
            </p:cNvPicPr>
            <p:nvPr/>
          </p:nvPicPr>
          <p:blipFill rotWithShape="1">
            <a:blip r:embed="rId3"/>
            <a:srcRect l="59285" t="-1" r="5549" b="64282"/>
            <a:stretch/>
          </p:blipFill>
          <p:spPr>
            <a:xfrm>
              <a:off x="8676456" y="292285"/>
              <a:ext cx="2767822" cy="1508646"/>
            </a:xfrm>
            <a:prstGeom prst="rect">
              <a:avLst/>
            </a:prstGeom>
          </p:spPr>
        </p:pic>
      </p:gr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17</a:t>
            </a:fld>
            <a:endParaRPr lang="ko-KR" altLang="en-US"/>
          </a:p>
        </p:txBody>
      </p:sp>
    </p:spTree>
    <p:extLst>
      <p:ext uri="{BB962C8B-B14F-4D97-AF65-F5344CB8AC3E}">
        <p14:creationId xmlns:p14="http://schemas.microsoft.com/office/powerpoint/2010/main" val="28930705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2"/>
          <p:cNvSpPr txBox="1">
            <a:spLocks noChangeArrowheads="1"/>
          </p:cNvSpPr>
          <p:nvPr/>
        </p:nvSpPr>
        <p:spPr>
          <a:xfrm>
            <a:off x="323850" y="1029897"/>
            <a:ext cx="8820150" cy="1769779"/>
          </a:xfrm>
          <a:prstGeom prst="rect">
            <a:avLst/>
          </a:prstGeom>
          <a:noFill/>
          <a:ln/>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lvl="2" indent="-180000">
              <a:lnSpc>
                <a:spcPct val="150000"/>
              </a:lnSpc>
            </a:pPr>
            <a:r>
              <a:rPr lang="en-US" altLang="ko-KR" dirty="0">
                <a:solidFill>
                  <a:srgbClr val="C00000"/>
                </a:solidFill>
                <a:latin typeface="Arial" panose="020B0604020202020204" pitchFamily="34" charset="0"/>
                <a:ea typeface="굴림" panose="020B0600000101010101" pitchFamily="50" charset="-127"/>
              </a:rPr>
              <a:t>a permanent magnetic moment in the absence of an external field</a:t>
            </a:r>
          </a:p>
          <a:p>
            <a:pPr marL="180000" lvl="2" indent="-180000">
              <a:lnSpc>
                <a:spcPct val="150000"/>
              </a:lnSpc>
            </a:pPr>
            <a:r>
              <a:rPr lang="en-US" altLang="ko-KR" dirty="0">
                <a:latin typeface="Arial" panose="020B0604020202020204" pitchFamily="34" charset="0"/>
                <a:ea typeface="굴림" panose="020B0600000101010101" pitchFamily="50" charset="-127"/>
              </a:rPr>
              <a:t>a very large and permanent magnetization</a:t>
            </a:r>
          </a:p>
          <a:p>
            <a:pPr marL="180000" lvl="2" indent="-180000">
              <a:lnSpc>
                <a:spcPct val="150000"/>
              </a:lnSpc>
            </a:pPr>
            <a:r>
              <a:rPr lang="en-US" altLang="ko-KR" dirty="0">
                <a:latin typeface="Symbol" panose="05050102010706020507" pitchFamily="18" charset="2"/>
                <a:ea typeface="굴림" panose="020B0600000101010101" pitchFamily="50" charset="-127"/>
              </a:rPr>
              <a:t>c</a:t>
            </a:r>
            <a:r>
              <a:rPr lang="en-US" altLang="ko-KR" baseline="-25000" dirty="0">
                <a:latin typeface="Arial" panose="020B0604020202020204" pitchFamily="34" charset="0"/>
                <a:ea typeface="굴림" panose="020B0600000101010101" pitchFamily="50" charset="-127"/>
              </a:rPr>
              <a:t>m</a:t>
            </a:r>
            <a:r>
              <a:rPr lang="en-US" altLang="ko-KR" dirty="0">
                <a:latin typeface="Arial" panose="020B0604020202020204" pitchFamily="34" charset="0"/>
                <a:ea typeface="굴림" panose="020B0600000101010101" pitchFamily="50" charset="-127"/>
              </a:rPr>
              <a:t> ~ as large as 10</a:t>
            </a:r>
            <a:r>
              <a:rPr lang="en-US" altLang="ko-KR" baseline="30000" dirty="0">
                <a:latin typeface="Arial" panose="020B0604020202020204" pitchFamily="34" charset="0"/>
                <a:ea typeface="굴림" panose="020B0600000101010101" pitchFamily="50" charset="-127"/>
              </a:rPr>
              <a:t>6</a:t>
            </a:r>
            <a:endParaRPr lang="en-US" altLang="ko-KR" dirty="0">
              <a:latin typeface="Arial" panose="020B0604020202020204" pitchFamily="34" charset="0"/>
              <a:ea typeface="굴림" panose="020B0600000101010101" pitchFamily="50" charset="-127"/>
            </a:endParaRPr>
          </a:p>
          <a:p>
            <a:pPr marL="180000" lvl="2" indent="-180000">
              <a:lnSpc>
                <a:spcPct val="150000"/>
              </a:lnSpc>
            </a:pPr>
            <a:r>
              <a:rPr lang="en-US" altLang="ko-KR" i="1" dirty="0">
                <a:latin typeface="Arial" panose="020B0604020202020204" pitchFamily="34" charset="0"/>
                <a:ea typeface="굴림" panose="020B0600000101010101" pitchFamily="50" charset="-127"/>
              </a:rPr>
              <a:t>H</a:t>
            </a:r>
            <a:r>
              <a:rPr lang="en-US" altLang="ko-KR" dirty="0">
                <a:latin typeface="Arial" panose="020B0604020202020204" pitchFamily="34" charset="0"/>
                <a:ea typeface="굴림" panose="020B0600000101010101" pitchFamily="50" charset="-127"/>
              </a:rPr>
              <a:t> &lt;&lt; </a:t>
            </a:r>
            <a:r>
              <a:rPr lang="en-US" altLang="ko-KR" i="1" dirty="0">
                <a:latin typeface="Arial" panose="020B0604020202020204" pitchFamily="34" charset="0"/>
                <a:ea typeface="굴림" panose="020B0600000101010101" pitchFamily="50" charset="-127"/>
              </a:rPr>
              <a:t>M</a:t>
            </a:r>
            <a:r>
              <a:rPr lang="en-US" altLang="ko-KR" dirty="0">
                <a:latin typeface="Arial" panose="020B0604020202020204" pitchFamily="34" charset="0"/>
                <a:ea typeface="굴림" panose="020B0600000101010101" pitchFamily="50" charset="-127"/>
              </a:rPr>
              <a:t> (a large induced magnetization)</a:t>
            </a:r>
            <a:endParaRPr lang="en-US" altLang="ko-KR" sz="2000" dirty="0">
              <a:latin typeface="Arial" panose="020B0604020202020204" pitchFamily="34" charset="0"/>
              <a:ea typeface="굴림" panose="020B0600000101010101" pitchFamily="50" charset="-127"/>
            </a:endParaRPr>
          </a:p>
        </p:txBody>
      </p:sp>
      <p:graphicFrame>
        <p:nvGraphicFramePr>
          <p:cNvPr id="9" name="Object 4"/>
          <p:cNvGraphicFramePr>
            <a:graphicFrameLocks noChangeAspect="1"/>
          </p:cNvGraphicFramePr>
          <p:nvPr/>
        </p:nvGraphicFramePr>
        <p:xfrm>
          <a:off x="5295900" y="3480971"/>
          <a:ext cx="2209800" cy="828675"/>
        </p:xfrm>
        <a:graphic>
          <a:graphicData uri="http://schemas.openxmlformats.org/presentationml/2006/ole">
            <mc:AlternateContent xmlns:mc="http://schemas.openxmlformats.org/markup-compatibility/2006">
              <mc:Choice xmlns:v="urn:schemas-microsoft-com:vml" Requires="v">
                <p:oleObj spid="_x0000_s5218" name="Equation" r:id="rId4" imgW="609480" imgH="228600" progId="Equation.3">
                  <p:embed/>
                </p:oleObj>
              </mc:Choice>
              <mc:Fallback>
                <p:oleObj name="Equation" r:id="rId4" imgW="60948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3480971"/>
                        <a:ext cx="22098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5"/>
          <p:cNvGraphicFramePr>
            <a:graphicFrameLocks noChangeAspect="1"/>
          </p:cNvGraphicFramePr>
          <p:nvPr/>
        </p:nvGraphicFramePr>
        <p:xfrm>
          <a:off x="854075" y="3526347"/>
          <a:ext cx="3152775" cy="700088"/>
        </p:xfrm>
        <a:graphic>
          <a:graphicData uri="http://schemas.openxmlformats.org/presentationml/2006/ole">
            <mc:AlternateContent xmlns:mc="http://schemas.openxmlformats.org/markup-compatibility/2006">
              <mc:Choice xmlns:v="urn:schemas-microsoft-com:vml" Requires="v">
                <p:oleObj spid="_x0000_s5219" name="Equation" r:id="rId6" imgW="1028520" imgH="228600" progId="Equation.3">
                  <p:embed/>
                </p:oleObj>
              </mc:Choice>
              <mc:Fallback>
                <p:oleObj name="Equation" r:id="rId6" imgW="102852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075" y="3526347"/>
                        <a:ext cx="3152775"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77"/>
          <p:cNvSpPr>
            <a:spLocks noGrp="1" noChangeArrowheads="1"/>
          </p:cNvSpPr>
          <p:nvPr>
            <p:ph type="title" idx="4294967295"/>
          </p:nvPr>
        </p:nvSpPr>
        <p:spPr>
          <a:xfrm>
            <a:off x="0" y="96815"/>
            <a:ext cx="2542234" cy="466281"/>
          </a:xfrm>
        </p:spPr>
        <p:txBody>
          <a:bodyPr wrap="none">
            <a:spAutoFit/>
          </a:bodyPr>
          <a:lstStyle/>
          <a:p>
            <a:r>
              <a:rPr lang="en-US" altLang="ko-KR" sz="2700" b="1" dirty="0">
                <a:latin typeface="+mn-lt"/>
                <a:ea typeface="+mn-ea"/>
                <a:cs typeface="+mn-cs"/>
              </a:rPr>
              <a:t>Ferromagnetism</a:t>
            </a:r>
          </a:p>
        </p:txBody>
      </p:sp>
      <p:sp>
        <p:nvSpPr>
          <p:cNvPr id="2" name="직사각형 1"/>
          <p:cNvSpPr/>
          <p:nvPr/>
        </p:nvSpPr>
        <p:spPr>
          <a:xfrm>
            <a:off x="1270326" y="4743291"/>
            <a:ext cx="7400925" cy="369332"/>
          </a:xfrm>
          <a:prstGeom prst="rect">
            <a:avLst/>
          </a:prstGeom>
        </p:spPr>
        <p:txBody>
          <a:bodyPr wrap="square">
            <a:spAutoFit/>
          </a:bodyPr>
          <a:lstStyle/>
          <a:p>
            <a:pPr marL="180000" lvl="2" indent="-180000">
              <a:lnSpc>
                <a:spcPct val="100000"/>
              </a:lnSpc>
            </a:pPr>
            <a:r>
              <a:rPr lang="en-US" altLang="ko-KR" dirty="0">
                <a:latin typeface="Arial" panose="020B0604020202020204" pitchFamily="34" charset="0"/>
                <a:ea typeface="굴림" panose="020B0600000101010101" pitchFamily="50" charset="-127"/>
              </a:rPr>
              <a:t>Ferromagnetism materials: transition metals (Fe, Co, Ni, </a:t>
            </a:r>
            <a:r>
              <a:rPr lang="en-US" altLang="ko-KR" dirty="0" err="1">
                <a:latin typeface="Arial" panose="020B0604020202020204" pitchFamily="34" charset="0"/>
                <a:ea typeface="굴림" panose="020B0600000101010101" pitchFamily="50" charset="-127"/>
              </a:rPr>
              <a:t>etc</a:t>
            </a:r>
            <a:r>
              <a:rPr lang="en-US" altLang="ko-KR" dirty="0">
                <a:latin typeface="Arial" panose="020B0604020202020204" pitchFamily="34" charset="0"/>
                <a:ea typeface="굴림" panose="020B0600000101010101" pitchFamily="50" charset="-127"/>
              </a:rPr>
              <a:t>)</a:t>
            </a:r>
            <a:endParaRPr lang="en-US" altLang="ko-KR" sz="2000" dirty="0">
              <a:latin typeface="Arial" panose="020B0604020202020204" pitchFamily="34" charset="0"/>
              <a:ea typeface="굴림" panose="020B0600000101010101" pitchFamily="50" charset="-127"/>
            </a:endParaRPr>
          </a:p>
        </p:txBody>
      </p:sp>
      <p:sp>
        <p:nvSpPr>
          <p:cNvPr id="3" name="오른쪽 화살표 2"/>
          <p:cNvSpPr/>
          <p:nvPr/>
        </p:nvSpPr>
        <p:spPr>
          <a:xfrm>
            <a:off x="4292600" y="3721019"/>
            <a:ext cx="5715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170</a:t>
            </a:fld>
            <a:endParaRPr lang="ko-KR" altLang="en-US"/>
          </a:p>
        </p:txBody>
      </p:sp>
    </p:spTree>
    <p:extLst>
      <p:ext uri="{BB962C8B-B14F-4D97-AF65-F5344CB8AC3E}">
        <p14:creationId xmlns:p14="http://schemas.microsoft.com/office/powerpoint/2010/main" val="26604500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0" y="812771"/>
            <a:ext cx="9144000" cy="3429029"/>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60000"/>
              </a:lnSpc>
              <a:spcBef>
                <a:spcPts val="0"/>
              </a:spcBef>
            </a:pPr>
            <a:r>
              <a:rPr lang="en-US" altLang="ko-KR" sz="2000" dirty="0">
                <a:solidFill>
                  <a:srgbClr val="C00000"/>
                </a:solidFill>
                <a:latin typeface="Arial" panose="020B0604020202020204" pitchFamily="34" charset="0"/>
                <a:ea typeface="굴림" panose="020B0600000101010101" pitchFamily="50" charset="-127"/>
              </a:rPr>
              <a:t>permanent magnetic dipole moments </a:t>
            </a:r>
            <a:r>
              <a:rPr lang="en-US" altLang="ko-KR" sz="2000" dirty="0">
                <a:latin typeface="Arial" panose="020B0604020202020204" pitchFamily="34" charset="0"/>
                <a:ea typeface="굴림" panose="020B0600000101010101" pitchFamily="50" charset="-127"/>
              </a:rPr>
              <a:t>: from atomic magnetic moments due to electron spin (i.e. unpaired electrons, consequence of electronic structure)</a:t>
            </a:r>
          </a:p>
          <a:p>
            <a:pPr lvl="1">
              <a:lnSpc>
                <a:spcPct val="160000"/>
              </a:lnSpc>
              <a:spcBef>
                <a:spcPts val="0"/>
              </a:spcBef>
            </a:pPr>
            <a:r>
              <a:rPr lang="en-US" altLang="ko-KR" sz="2000" dirty="0">
                <a:solidFill>
                  <a:srgbClr val="C00000"/>
                </a:solidFill>
                <a:latin typeface="Arial" panose="020B0604020202020204" pitchFamily="34" charset="0"/>
                <a:ea typeface="굴림" panose="020B0600000101010101" pitchFamily="50" charset="-127"/>
              </a:rPr>
              <a:t>coupling interactions </a:t>
            </a:r>
            <a:r>
              <a:rPr lang="en-US" altLang="ko-KR" sz="2000" dirty="0">
                <a:latin typeface="Arial" panose="020B0604020202020204" pitchFamily="34" charset="0"/>
                <a:ea typeface="굴림" panose="020B0600000101010101" pitchFamily="50" charset="-127"/>
              </a:rPr>
              <a:t>causes magnetic moments of adjacent atoms to align even in the absence of an external field,  called spin domains</a:t>
            </a:r>
          </a:p>
          <a:p>
            <a:pPr lvl="1">
              <a:lnSpc>
                <a:spcPct val="160000"/>
              </a:lnSpc>
              <a:spcBef>
                <a:spcPts val="0"/>
              </a:spcBef>
            </a:pPr>
            <a:r>
              <a:rPr lang="en-US" altLang="ko-KR" sz="2000" dirty="0">
                <a:latin typeface="Arial" panose="020B0604020202020204" pitchFamily="34" charset="0"/>
                <a:ea typeface="굴림" panose="020B0600000101010101" pitchFamily="50" charset="-127"/>
              </a:rPr>
              <a:t>Fe, Co, Ni</a:t>
            </a:r>
          </a:p>
        </p:txBody>
      </p:sp>
      <p:grpSp>
        <p:nvGrpSpPr>
          <p:cNvPr id="2" name="그룹 1"/>
          <p:cNvGrpSpPr/>
          <p:nvPr/>
        </p:nvGrpSpPr>
        <p:grpSpPr>
          <a:xfrm>
            <a:off x="2266950" y="3920070"/>
            <a:ext cx="4610100" cy="2362406"/>
            <a:chOff x="800100" y="4455709"/>
            <a:chExt cx="4610100" cy="2362406"/>
          </a:xfrm>
        </p:grpSpPr>
        <p:pic>
          <p:nvPicPr>
            <p:cNvPr id="7" name="Picture 4" descr="Fig18_07">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 y="4455709"/>
              <a:ext cx="1899957" cy="2235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Fig18_06">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4701" y="4455709"/>
              <a:ext cx="2095499" cy="23624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177"/>
          <p:cNvSpPr>
            <a:spLocks noGrp="1" noChangeArrowheads="1"/>
          </p:cNvSpPr>
          <p:nvPr>
            <p:ph type="title" idx="4294967295"/>
          </p:nvPr>
        </p:nvSpPr>
        <p:spPr>
          <a:xfrm>
            <a:off x="0" y="96815"/>
            <a:ext cx="2542234" cy="466281"/>
          </a:xfrm>
        </p:spPr>
        <p:txBody>
          <a:bodyPr wrap="none">
            <a:spAutoFit/>
          </a:bodyPr>
          <a:lstStyle/>
          <a:p>
            <a:r>
              <a:rPr lang="en-US" altLang="ko-KR" sz="2700" b="1" dirty="0">
                <a:latin typeface="+mn-lt"/>
                <a:ea typeface="+mn-ea"/>
                <a:cs typeface="+mn-cs"/>
              </a:rPr>
              <a:t>Ferromagnetism</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171</a:t>
            </a:fld>
            <a:endParaRPr lang="ko-KR" altLang="en-US"/>
          </a:p>
        </p:txBody>
      </p:sp>
    </p:spTree>
    <p:extLst>
      <p:ext uri="{BB962C8B-B14F-4D97-AF65-F5344CB8AC3E}">
        <p14:creationId xmlns:p14="http://schemas.microsoft.com/office/powerpoint/2010/main" val="33810551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177"/>
          <p:cNvSpPr>
            <a:spLocks noGrp="1" noChangeArrowheads="1"/>
          </p:cNvSpPr>
          <p:nvPr>
            <p:ph type="title" idx="4294967295"/>
          </p:nvPr>
        </p:nvSpPr>
        <p:spPr>
          <a:xfrm>
            <a:off x="0" y="96815"/>
            <a:ext cx="2445478" cy="466281"/>
          </a:xfrm>
        </p:spPr>
        <p:txBody>
          <a:bodyPr wrap="none">
            <a:spAutoFit/>
          </a:bodyPr>
          <a:lstStyle/>
          <a:p>
            <a:r>
              <a:rPr lang="en-US" altLang="ko-KR" sz="2700" b="1" dirty="0">
                <a:latin typeface="+mn-lt"/>
                <a:ea typeface="+mn-ea"/>
                <a:cs typeface="+mn-cs"/>
              </a:rPr>
              <a:t>Ferrimagnetism</a:t>
            </a:r>
          </a:p>
        </p:txBody>
      </p:sp>
      <p:sp>
        <p:nvSpPr>
          <p:cNvPr id="8" name="Rectangle 2"/>
          <p:cNvSpPr txBox="1">
            <a:spLocks noChangeArrowheads="1"/>
          </p:cNvSpPr>
          <p:nvPr/>
        </p:nvSpPr>
        <p:spPr>
          <a:xfrm>
            <a:off x="-355600" y="762000"/>
            <a:ext cx="9169400" cy="1143000"/>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ko-KR" sz="2000" dirty="0">
                <a:latin typeface="Arial" panose="020B0604020202020204" pitchFamily="34" charset="0"/>
                <a:ea typeface="굴림" panose="020B0600000101010101" pitchFamily="50" charset="-127"/>
              </a:rPr>
              <a:t>showing </a:t>
            </a:r>
            <a:r>
              <a:rPr lang="en-US" altLang="ko-KR" sz="2000" dirty="0">
                <a:solidFill>
                  <a:srgbClr val="C00000"/>
                </a:solidFill>
                <a:latin typeface="Arial" panose="020B0604020202020204" pitchFamily="34" charset="0"/>
                <a:ea typeface="굴림" panose="020B0600000101010101" pitchFamily="50" charset="-127"/>
              </a:rPr>
              <a:t>arrangement of the spin moments of the Fe ions</a:t>
            </a:r>
          </a:p>
        </p:txBody>
      </p:sp>
      <p:pic>
        <p:nvPicPr>
          <p:cNvPr id="9" name="Picture 4" descr="Fig18_0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25" y="1765300"/>
            <a:ext cx="2743200" cy="23272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3971816" y="1463674"/>
            <a:ext cx="5000625"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nSpc>
                <a:spcPct val="150000"/>
              </a:lnSpc>
              <a:spcBef>
                <a:spcPts val="600"/>
              </a:spcBef>
              <a:buFontTx/>
              <a:buChar char="•"/>
            </a:pPr>
            <a:r>
              <a:rPr lang="en-US" altLang="ko-KR" sz="1800" dirty="0">
                <a:latin typeface="Arial" panose="020B0604020202020204" pitchFamily="34" charset="0"/>
                <a:ea typeface="굴림" panose="020B0600000101010101" pitchFamily="50" charset="-127"/>
              </a:rPr>
              <a:t>Fe</a:t>
            </a:r>
            <a:r>
              <a:rPr lang="en-US" altLang="ko-KR" sz="1800" baseline="30000" dirty="0">
                <a:latin typeface="Arial" panose="020B0604020202020204" pitchFamily="34" charset="0"/>
                <a:ea typeface="굴림" panose="020B0600000101010101" pitchFamily="50" charset="-127"/>
              </a:rPr>
              <a:t>+2</a:t>
            </a:r>
            <a:r>
              <a:rPr lang="en-US" altLang="ko-KR" sz="1800" dirty="0">
                <a:latin typeface="Arial" panose="020B0604020202020204" pitchFamily="34" charset="0"/>
                <a:ea typeface="굴림" panose="020B0600000101010101" pitchFamily="50" charset="-127"/>
              </a:rPr>
              <a:t> : Fe</a:t>
            </a:r>
            <a:r>
              <a:rPr lang="en-US" altLang="ko-KR" sz="1800" baseline="30000" dirty="0">
                <a:latin typeface="Arial" panose="020B0604020202020204" pitchFamily="34" charset="0"/>
                <a:ea typeface="굴림" panose="020B0600000101010101" pitchFamily="50" charset="-127"/>
              </a:rPr>
              <a:t>+3</a:t>
            </a:r>
            <a:r>
              <a:rPr lang="en-US" altLang="ko-KR" sz="1800" dirty="0">
                <a:latin typeface="Arial" panose="020B0604020202020204" pitchFamily="34" charset="0"/>
                <a:ea typeface="굴림" panose="020B0600000101010101" pitchFamily="50" charset="-127"/>
              </a:rPr>
              <a:t> = 1:2 ratio</a:t>
            </a:r>
          </a:p>
          <a:p>
            <a:pPr eaLnBrk="1" hangingPunct="1">
              <a:lnSpc>
                <a:spcPct val="150000"/>
              </a:lnSpc>
              <a:spcBef>
                <a:spcPts val="600"/>
              </a:spcBef>
              <a:buFontTx/>
              <a:buChar char="•"/>
            </a:pPr>
            <a:r>
              <a:rPr lang="en-US" altLang="ko-KR" sz="1800" dirty="0">
                <a:latin typeface="Arial" panose="020B0604020202020204" pitchFamily="34" charset="0"/>
                <a:ea typeface="굴림" panose="020B0600000101010101" pitchFamily="50" charset="-127"/>
              </a:rPr>
              <a:t>The spin moments of the Fe</a:t>
            </a:r>
            <a:r>
              <a:rPr lang="en-US" altLang="ko-KR" sz="1800" baseline="30000" dirty="0">
                <a:latin typeface="Arial" panose="020B0604020202020204" pitchFamily="34" charset="0"/>
                <a:ea typeface="굴림" panose="020B0600000101010101" pitchFamily="50" charset="-127"/>
              </a:rPr>
              <a:t>+3</a:t>
            </a:r>
            <a:r>
              <a:rPr lang="en-US" altLang="ko-KR" sz="1800" dirty="0">
                <a:latin typeface="Arial" panose="020B0604020202020204" pitchFamily="34" charset="0"/>
                <a:ea typeface="굴림" panose="020B0600000101010101" pitchFamily="50" charset="-127"/>
              </a:rPr>
              <a:t> centers are aligned antiparallel for the octahedral/ tetrahedral centers (no net dipole moment)</a:t>
            </a:r>
          </a:p>
          <a:p>
            <a:pPr>
              <a:lnSpc>
                <a:spcPct val="150000"/>
              </a:lnSpc>
              <a:spcBef>
                <a:spcPts val="600"/>
              </a:spcBef>
              <a:buFontTx/>
              <a:buChar char="•"/>
            </a:pPr>
            <a:r>
              <a:rPr lang="en-US" altLang="ko-KR" sz="1800" dirty="0">
                <a:solidFill>
                  <a:srgbClr val="C00000"/>
                </a:solidFill>
                <a:latin typeface="Arial" panose="020B0604020202020204" pitchFamily="34" charset="0"/>
                <a:ea typeface="굴림" panose="020B0600000101010101" pitchFamily="50" charset="-127"/>
              </a:rPr>
              <a:t>it is the Fe</a:t>
            </a:r>
            <a:r>
              <a:rPr lang="en-US" altLang="ko-KR" sz="1800" baseline="30000" dirty="0">
                <a:solidFill>
                  <a:srgbClr val="C00000"/>
                </a:solidFill>
                <a:latin typeface="Arial" panose="020B0604020202020204" pitchFamily="34" charset="0"/>
                <a:ea typeface="굴림" panose="020B0600000101010101" pitchFamily="50" charset="-127"/>
              </a:rPr>
              <a:t>+2</a:t>
            </a:r>
            <a:r>
              <a:rPr lang="en-US" altLang="ko-KR" sz="1800" dirty="0">
                <a:solidFill>
                  <a:srgbClr val="C00000"/>
                </a:solidFill>
                <a:latin typeface="Arial" panose="020B0604020202020204" pitchFamily="34" charset="0"/>
                <a:ea typeface="굴림" panose="020B0600000101010101" pitchFamily="50" charset="-127"/>
              </a:rPr>
              <a:t> centers that are responsible for the observed magnetic behavior</a:t>
            </a:r>
          </a:p>
          <a:p>
            <a:pPr>
              <a:lnSpc>
                <a:spcPct val="150000"/>
              </a:lnSpc>
              <a:spcBef>
                <a:spcPts val="600"/>
              </a:spcBef>
              <a:buFontTx/>
              <a:buChar char="•"/>
            </a:pPr>
            <a:r>
              <a:rPr lang="en-US" altLang="ko-KR" sz="1800" dirty="0">
                <a:latin typeface="Arial" panose="020B0604020202020204" pitchFamily="34" charset="0"/>
                <a:ea typeface="굴림" panose="020B0600000101010101" pitchFamily="50" charset="-127"/>
              </a:rPr>
              <a:t>Thus, </a:t>
            </a:r>
            <a:r>
              <a:rPr lang="en-US" altLang="ko-KR" sz="1800" dirty="0">
                <a:solidFill>
                  <a:srgbClr val="C00000"/>
                </a:solidFill>
                <a:latin typeface="Arial" panose="020B0604020202020204" pitchFamily="34" charset="0"/>
                <a:ea typeface="굴림" panose="020B0600000101010101" pitchFamily="50" charset="-127"/>
              </a:rPr>
              <a:t>M cation </a:t>
            </a:r>
            <a:r>
              <a:rPr lang="en-US" altLang="ko-KR" sz="1800" dirty="0">
                <a:latin typeface="Arial" panose="020B0604020202020204" pitchFamily="34" charset="0"/>
                <a:ea typeface="굴림" panose="020B0600000101010101" pitchFamily="50" charset="-127"/>
              </a:rPr>
              <a:t>gives you a “handle” for tuning magnetic properties (MFe</a:t>
            </a:r>
            <a:r>
              <a:rPr lang="en-US" altLang="ko-KR" sz="1800" baseline="-25000" dirty="0">
                <a:latin typeface="Arial" panose="020B0604020202020204" pitchFamily="34" charset="0"/>
                <a:ea typeface="굴림" panose="020B0600000101010101" pitchFamily="50" charset="-127"/>
              </a:rPr>
              <a:t>2</a:t>
            </a:r>
            <a:r>
              <a:rPr lang="en-US" altLang="ko-KR" sz="1800" dirty="0">
                <a:latin typeface="Arial" panose="020B0604020202020204" pitchFamily="34" charset="0"/>
                <a:ea typeface="굴림" panose="020B0600000101010101" pitchFamily="50" charset="-127"/>
              </a:rPr>
              <a:t>O</a:t>
            </a:r>
            <a:r>
              <a:rPr lang="en-US" altLang="ko-KR" sz="1800" baseline="-25000" dirty="0">
                <a:latin typeface="Arial" panose="020B0604020202020204" pitchFamily="34" charset="0"/>
                <a:ea typeface="굴림" panose="020B0600000101010101" pitchFamily="50" charset="-127"/>
              </a:rPr>
              <a:t>4</a:t>
            </a:r>
            <a:r>
              <a:rPr lang="en-US" altLang="ko-KR" sz="1800" dirty="0">
                <a:latin typeface="Arial" panose="020B0604020202020204" pitchFamily="34" charset="0"/>
                <a:ea typeface="굴림" panose="020B0600000101010101" pitchFamily="50" charset="-127"/>
              </a:rPr>
              <a:t> has the inverse spinel structure)</a:t>
            </a:r>
          </a:p>
          <a:p>
            <a:pPr marL="457200" lvl="1" indent="0">
              <a:lnSpc>
                <a:spcPct val="150000"/>
              </a:lnSpc>
              <a:spcBef>
                <a:spcPts val="600"/>
              </a:spcBef>
            </a:pPr>
            <a:r>
              <a:rPr lang="en-US" altLang="ko-KR" sz="1800" dirty="0">
                <a:latin typeface="Arial" panose="020B0604020202020204" pitchFamily="34" charset="0"/>
                <a:ea typeface="굴림" panose="020B0600000101010101" pitchFamily="50" charset="-127"/>
              </a:rPr>
              <a:t> - M candidates: </a:t>
            </a:r>
            <a:r>
              <a:rPr lang="en-US" altLang="ko-KR" sz="1800" dirty="0">
                <a:solidFill>
                  <a:srgbClr val="C00000"/>
                </a:solidFill>
                <a:latin typeface="Arial" panose="020B0604020202020204" pitchFamily="34" charset="0"/>
                <a:ea typeface="굴림" panose="020B0600000101010101" pitchFamily="50" charset="-127"/>
              </a:rPr>
              <a:t>Ni</a:t>
            </a:r>
            <a:r>
              <a:rPr lang="en-US" altLang="ko-KR" sz="1800" baseline="30000" dirty="0">
                <a:solidFill>
                  <a:srgbClr val="C00000"/>
                </a:solidFill>
                <a:latin typeface="Arial" panose="020B0604020202020204" pitchFamily="34" charset="0"/>
                <a:ea typeface="굴림" panose="020B0600000101010101" pitchFamily="50" charset="-127"/>
              </a:rPr>
              <a:t>+2</a:t>
            </a:r>
            <a:r>
              <a:rPr lang="en-US" altLang="ko-KR" sz="1800" dirty="0">
                <a:solidFill>
                  <a:srgbClr val="C00000"/>
                </a:solidFill>
                <a:latin typeface="Arial" panose="020B0604020202020204" pitchFamily="34" charset="0"/>
                <a:ea typeface="굴림" panose="020B0600000101010101" pitchFamily="50" charset="-127"/>
              </a:rPr>
              <a:t>, Co</a:t>
            </a:r>
            <a:r>
              <a:rPr lang="en-US" altLang="ko-KR" sz="1800" baseline="30000" dirty="0">
                <a:solidFill>
                  <a:srgbClr val="C00000"/>
                </a:solidFill>
                <a:latin typeface="Arial" panose="020B0604020202020204" pitchFamily="34" charset="0"/>
                <a:ea typeface="굴림" panose="020B0600000101010101" pitchFamily="50" charset="-127"/>
              </a:rPr>
              <a:t>+2</a:t>
            </a:r>
            <a:r>
              <a:rPr lang="en-US" altLang="ko-KR" sz="1800" dirty="0">
                <a:solidFill>
                  <a:srgbClr val="C00000"/>
                </a:solidFill>
                <a:latin typeface="Arial" panose="020B0604020202020204" pitchFamily="34" charset="0"/>
                <a:ea typeface="굴림" panose="020B0600000101010101" pitchFamily="50" charset="-127"/>
              </a:rPr>
              <a:t>, Mn</a:t>
            </a:r>
            <a:r>
              <a:rPr lang="en-US" altLang="ko-KR" sz="1800" baseline="30000" dirty="0">
                <a:solidFill>
                  <a:srgbClr val="C00000"/>
                </a:solidFill>
                <a:latin typeface="Arial" panose="020B0604020202020204" pitchFamily="34" charset="0"/>
                <a:ea typeface="굴림" panose="020B0600000101010101" pitchFamily="50" charset="-127"/>
              </a:rPr>
              <a:t>+2</a:t>
            </a:r>
            <a:r>
              <a:rPr lang="en-US" altLang="ko-KR" sz="1800" dirty="0">
                <a:solidFill>
                  <a:srgbClr val="C00000"/>
                </a:solidFill>
                <a:latin typeface="Arial" panose="020B0604020202020204" pitchFamily="34" charset="0"/>
                <a:ea typeface="굴림" panose="020B0600000101010101" pitchFamily="50" charset="-127"/>
              </a:rPr>
              <a:t>, Cu</a:t>
            </a:r>
            <a:r>
              <a:rPr lang="en-US" altLang="ko-KR" sz="1800" baseline="30000" dirty="0">
                <a:solidFill>
                  <a:srgbClr val="C00000"/>
                </a:solidFill>
                <a:latin typeface="Arial" panose="020B0604020202020204" pitchFamily="34" charset="0"/>
                <a:ea typeface="굴림" panose="020B0600000101010101" pitchFamily="50" charset="-127"/>
              </a:rPr>
              <a:t>+2</a:t>
            </a:r>
            <a:endParaRPr lang="en-US" altLang="ko-KR" sz="1800" dirty="0">
              <a:solidFill>
                <a:srgbClr val="C00000"/>
              </a:solidFill>
              <a:latin typeface="Arial" panose="020B0604020202020204" pitchFamily="34" charset="0"/>
              <a:ea typeface="굴림" panose="020B0600000101010101" pitchFamily="50" charset="-127"/>
            </a:endParaRPr>
          </a:p>
          <a:p>
            <a:pPr>
              <a:lnSpc>
                <a:spcPct val="150000"/>
              </a:lnSpc>
              <a:spcBef>
                <a:spcPts val="600"/>
              </a:spcBef>
              <a:buFontTx/>
              <a:buChar char="•"/>
            </a:pPr>
            <a:endParaRPr lang="en-US" altLang="ko-KR" sz="1800" dirty="0">
              <a:latin typeface="Arial" panose="020B0604020202020204" pitchFamily="34" charset="0"/>
              <a:ea typeface="굴림" panose="020B0600000101010101" pitchFamily="50" charset="-127"/>
            </a:endParaRPr>
          </a:p>
        </p:txBody>
      </p:sp>
      <p:grpSp>
        <p:nvGrpSpPr>
          <p:cNvPr id="11" name="Group 6"/>
          <p:cNvGrpSpPr>
            <a:grpSpLocks/>
          </p:cNvGrpSpPr>
          <p:nvPr/>
        </p:nvGrpSpPr>
        <p:grpSpPr bwMode="auto">
          <a:xfrm>
            <a:off x="1152525" y="1765300"/>
            <a:ext cx="1844675" cy="1917700"/>
            <a:chOff x="662" y="1440"/>
            <a:chExt cx="1162" cy="1208"/>
          </a:xfrm>
        </p:grpSpPr>
        <p:grpSp>
          <p:nvGrpSpPr>
            <p:cNvPr id="12" name="Group 7"/>
            <p:cNvGrpSpPr>
              <a:grpSpLocks/>
            </p:cNvGrpSpPr>
            <p:nvPr/>
          </p:nvGrpSpPr>
          <p:grpSpPr bwMode="auto">
            <a:xfrm>
              <a:off x="662" y="1440"/>
              <a:ext cx="812" cy="684"/>
              <a:chOff x="662" y="1440"/>
              <a:chExt cx="812" cy="684"/>
            </a:xfrm>
          </p:grpSpPr>
          <p:sp>
            <p:nvSpPr>
              <p:cNvPr id="14" name="Oval 8"/>
              <p:cNvSpPr>
                <a:spLocks noChangeArrowheads="1"/>
              </p:cNvSpPr>
              <p:nvPr/>
            </p:nvSpPr>
            <p:spPr bwMode="auto">
              <a:xfrm>
                <a:off x="1330" y="1980"/>
                <a:ext cx="144" cy="144"/>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5" name="Oval 9"/>
              <p:cNvSpPr>
                <a:spLocks noChangeArrowheads="1"/>
              </p:cNvSpPr>
              <p:nvPr/>
            </p:nvSpPr>
            <p:spPr bwMode="auto">
              <a:xfrm>
                <a:off x="662" y="1980"/>
                <a:ext cx="144" cy="144"/>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6" name="Oval 10"/>
              <p:cNvSpPr>
                <a:spLocks noChangeArrowheads="1"/>
              </p:cNvSpPr>
              <p:nvPr/>
            </p:nvSpPr>
            <p:spPr bwMode="auto">
              <a:xfrm>
                <a:off x="996" y="1440"/>
                <a:ext cx="144" cy="144"/>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grpSp>
        <p:sp>
          <p:nvSpPr>
            <p:cNvPr id="13" name="Oval 11"/>
            <p:cNvSpPr>
              <a:spLocks noChangeArrowheads="1"/>
            </p:cNvSpPr>
            <p:nvPr/>
          </p:nvSpPr>
          <p:spPr bwMode="auto">
            <a:xfrm>
              <a:off x="1680" y="2504"/>
              <a:ext cx="144" cy="144"/>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grpSp>
      <p:grpSp>
        <p:nvGrpSpPr>
          <p:cNvPr id="17" name="Group 12"/>
          <p:cNvGrpSpPr>
            <a:grpSpLocks/>
          </p:cNvGrpSpPr>
          <p:nvPr/>
        </p:nvGrpSpPr>
        <p:grpSpPr bwMode="auto">
          <a:xfrm>
            <a:off x="1152525" y="2019300"/>
            <a:ext cx="1289050" cy="1651000"/>
            <a:chOff x="662" y="1600"/>
            <a:chExt cx="812" cy="1040"/>
          </a:xfrm>
        </p:grpSpPr>
        <p:sp>
          <p:nvSpPr>
            <p:cNvPr id="18" name="Oval 13"/>
            <p:cNvSpPr>
              <a:spLocks noChangeArrowheads="1"/>
            </p:cNvSpPr>
            <p:nvPr/>
          </p:nvSpPr>
          <p:spPr bwMode="auto">
            <a:xfrm>
              <a:off x="996" y="2153"/>
              <a:ext cx="144" cy="144"/>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19" name="Oval 14"/>
            <p:cNvSpPr>
              <a:spLocks noChangeArrowheads="1"/>
            </p:cNvSpPr>
            <p:nvPr/>
          </p:nvSpPr>
          <p:spPr bwMode="auto">
            <a:xfrm>
              <a:off x="1330" y="1600"/>
              <a:ext cx="144" cy="144"/>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0" name="Oval 15"/>
            <p:cNvSpPr>
              <a:spLocks noChangeArrowheads="1"/>
            </p:cNvSpPr>
            <p:nvPr/>
          </p:nvSpPr>
          <p:spPr bwMode="auto">
            <a:xfrm>
              <a:off x="662" y="1600"/>
              <a:ext cx="144" cy="144"/>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1" name="Oval 16"/>
            <p:cNvSpPr>
              <a:spLocks noChangeArrowheads="1"/>
            </p:cNvSpPr>
            <p:nvPr/>
          </p:nvSpPr>
          <p:spPr bwMode="auto">
            <a:xfrm>
              <a:off x="1174" y="2496"/>
              <a:ext cx="144" cy="144"/>
            </a:xfrm>
            <a:prstGeom prst="ellipse">
              <a:avLst/>
            </a:prstGeom>
            <a:noFill/>
            <a:ln w="254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grpSp>
      <p:grpSp>
        <p:nvGrpSpPr>
          <p:cNvPr id="22" name="Group 17"/>
          <p:cNvGrpSpPr>
            <a:grpSpLocks/>
          </p:cNvGrpSpPr>
          <p:nvPr/>
        </p:nvGrpSpPr>
        <p:grpSpPr bwMode="auto">
          <a:xfrm>
            <a:off x="1160463" y="2032000"/>
            <a:ext cx="7780337" cy="1727200"/>
            <a:chOff x="667" y="1600"/>
            <a:chExt cx="4901" cy="1088"/>
          </a:xfrm>
        </p:grpSpPr>
        <p:grpSp>
          <p:nvGrpSpPr>
            <p:cNvPr id="23" name="Group 18"/>
            <p:cNvGrpSpPr>
              <a:grpSpLocks/>
            </p:cNvGrpSpPr>
            <p:nvPr/>
          </p:nvGrpSpPr>
          <p:grpSpPr bwMode="auto">
            <a:xfrm>
              <a:off x="667" y="1600"/>
              <a:ext cx="629" cy="1043"/>
              <a:chOff x="667" y="1600"/>
              <a:chExt cx="629" cy="1043"/>
            </a:xfrm>
          </p:grpSpPr>
          <p:sp>
            <p:nvSpPr>
              <p:cNvPr id="25" name="Oval 19"/>
              <p:cNvSpPr>
                <a:spLocks noChangeArrowheads="1"/>
              </p:cNvSpPr>
              <p:nvPr/>
            </p:nvSpPr>
            <p:spPr bwMode="auto">
              <a:xfrm>
                <a:off x="996" y="1600"/>
                <a:ext cx="144" cy="144"/>
              </a:xfrm>
              <a:prstGeom prst="ellipse">
                <a:avLst/>
              </a:pr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6" name="Oval 20"/>
              <p:cNvSpPr>
                <a:spLocks noChangeArrowheads="1"/>
              </p:cNvSpPr>
              <p:nvPr/>
            </p:nvSpPr>
            <p:spPr bwMode="auto">
              <a:xfrm>
                <a:off x="1152" y="1872"/>
                <a:ext cx="144" cy="144"/>
              </a:xfrm>
              <a:prstGeom prst="ellipse">
                <a:avLst/>
              </a:pr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7" name="Oval 21"/>
              <p:cNvSpPr>
                <a:spLocks noChangeArrowheads="1"/>
              </p:cNvSpPr>
              <p:nvPr/>
            </p:nvSpPr>
            <p:spPr bwMode="auto">
              <a:xfrm>
                <a:off x="829" y="1872"/>
                <a:ext cx="144" cy="144"/>
              </a:xfrm>
              <a:prstGeom prst="ellipse">
                <a:avLst/>
              </a:pr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sp>
            <p:nvSpPr>
              <p:cNvPr id="28" name="Oval 22"/>
              <p:cNvSpPr>
                <a:spLocks noChangeArrowheads="1"/>
              </p:cNvSpPr>
              <p:nvPr/>
            </p:nvSpPr>
            <p:spPr bwMode="auto">
              <a:xfrm>
                <a:off x="667" y="2499"/>
                <a:ext cx="144" cy="144"/>
              </a:xfrm>
              <a:prstGeom prst="ellipse">
                <a:avLst/>
              </a:prstGeom>
              <a:noFill/>
              <a:ln w="2540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p>
            </p:txBody>
          </p:sp>
        </p:grpSp>
        <p:sp>
          <p:nvSpPr>
            <p:cNvPr id="24" name="Rectangle 23"/>
            <p:cNvSpPr>
              <a:spLocks noChangeArrowheads="1"/>
            </p:cNvSpPr>
            <p:nvPr/>
          </p:nvSpPr>
          <p:spPr bwMode="auto">
            <a:xfrm>
              <a:off x="2304" y="2112"/>
              <a:ext cx="326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endParaRPr lang="en-US" altLang="ko-KR" sz="1800" dirty="0">
                <a:latin typeface="Arial" panose="020B0604020202020204" pitchFamily="34" charset="0"/>
                <a:ea typeface="굴림" panose="020B0600000101010101" pitchFamily="50" charset="-127"/>
              </a:endParaRPr>
            </a:p>
          </p:txBody>
        </p:sp>
      </p:grpSp>
      <p:sp>
        <p:nvSpPr>
          <p:cNvPr id="29" name="Rectangle 24"/>
          <p:cNvSpPr>
            <a:spLocks noChangeArrowheads="1"/>
          </p:cNvSpPr>
          <p:nvPr/>
        </p:nvSpPr>
        <p:spPr bwMode="auto">
          <a:xfrm>
            <a:off x="3625958" y="2632843"/>
            <a:ext cx="5181600" cy="239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endParaRPr lang="en-US" altLang="ko-KR" sz="1800" dirty="0">
              <a:solidFill>
                <a:srgbClr val="FF6600"/>
              </a:solidFill>
              <a:latin typeface="Arial" panose="020B0604020202020204" pitchFamily="34" charset="0"/>
              <a:ea typeface="굴림" panose="020B0600000101010101" pitchFamily="50" charset="-127"/>
            </a:endParaRPr>
          </a:p>
        </p:txBody>
      </p:sp>
      <p:pic>
        <p:nvPicPr>
          <p:cNvPr id="30" name="Picture 5" descr="tb18_0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442" y="4520432"/>
            <a:ext cx="3556000" cy="2109736"/>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1085958" y="1296873"/>
            <a:ext cx="1422184" cy="369332"/>
          </a:xfrm>
          <a:prstGeom prst="rect">
            <a:avLst/>
          </a:prstGeom>
        </p:spPr>
        <p:txBody>
          <a:bodyPr wrap="none">
            <a:spAutoFit/>
          </a:bodyPr>
          <a:lstStyle/>
          <a:p>
            <a:r>
              <a:rPr lang="en-US" altLang="ko-KR" dirty="0">
                <a:latin typeface="Arial" panose="020B0604020202020204" pitchFamily="34" charset="0"/>
                <a:ea typeface="굴림" panose="020B0600000101010101" pitchFamily="50" charset="-127"/>
              </a:rPr>
              <a:t>Fe</a:t>
            </a:r>
            <a:r>
              <a:rPr lang="en-US" altLang="ko-KR" baseline="30000" dirty="0">
                <a:latin typeface="Arial" panose="020B0604020202020204" pitchFamily="34" charset="0"/>
                <a:ea typeface="굴림" panose="020B0600000101010101" pitchFamily="50" charset="-127"/>
              </a:rPr>
              <a:t>+2</a:t>
            </a:r>
            <a:r>
              <a:rPr lang="en-US" altLang="ko-KR" dirty="0">
                <a:latin typeface="Arial" panose="020B0604020202020204" pitchFamily="34" charset="0"/>
                <a:ea typeface="굴림" panose="020B0600000101010101" pitchFamily="50" charset="-127"/>
              </a:rPr>
              <a:t>Fe</a:t>
            </a:r>
            <a:r>
              <a:rPr lang="en-US" altLang="ko-KR" baseline="30000" dirty="0">
                <a:latin typeface="Arial" panose="020B0604020202020204" pitchFamily="34" charset="0"/>
                <a:ea typeface="굴림" panose="020B0600000101010101" pitchFamily="50" charset="-127"/>
              </a:rPr>
              <a:t>+3</a:t>
            </a:r>
            <a:r>
              <a:rPr lang="en-US" altLang="ko-KR" baseline="-25000" dirty="0">
                <a:latin typeface="Arial" panose="020B0604020202020204" pitchFamily="34" charset="0"/>
                <a:ea typeface="굴림" panose="020B0600000101010101" pitchFamily="50" charset="-127"/>
              </a:rPr>
              <a:t>2</a:t>
            </a:r>
            <a:r>
              <a:rPr lang="en-US" altLang="ko-KR" dirty="0">
                <a:latin typeface="Arial" panose="020B0604020202020204" pitchFamily="34" charset="0"/>
                <a:ea typeface="굴림" panose="020B0600000101010101" pitchFamily="50" charset="-127"/>
              </a:rPr>
              <a:t>O</a:t>
            </a:r>
            <a:r>
              <a:rPr lang="en-US" altLang="ko-KR" baseline="-25000" dirty="0">
                <a:latin typeface="Arial" panose="020B0604020202020204" pitchFamily="34" charset="0"/>
                <a:ea typeface="굴림" panose="020B0600000101010101" pitchFamily="50" charset="-127"/>
              </a:rPr>
              <a:t>4</a:t>
            </a:r>
            <a:endParaRPr lang="ko-KR" altLang="en-US" dirty="0"/>
          </a:p>
        </p:txBody>
      </p:sp>
      <p:sp>
        <p:nvSpPr>
          <p:cNvPr id="3" name="타원 2"/>
          <p:cNvSpPr/>
          <p:nvPr/>
        </p:nvSpPr>
        <p:spPr>
          <a:xfrm>
            <a:off x="802217" y="3248025"/>
            <a:ext cx="942975" cy="10985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타원 30"/>
          <p:cNvSpPr/>
          <p:nvPr/>
        </p:nvSpPr>
        <p:spPr>
          <a:xfrm>
            <a:off x="209442" y="5705475"/>
            <a:ext cx="3609975" cy="6477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타원 32"/>
          <p:cNvSpPr/>
          <p:nvPr/>
        </p:nvSpPr>
        <p:spPr>
          <a:xfrm>
            <a:off x="1346200" y="1984374"/>
            <a:ext cx="876301" cy="9429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172</a:t>
            </a:fld>
            <a:endParaRPr lang="ko-KR" altLang="en-US"/>
          </a:p>
        </p:txBody>
      </p:sp>
    </p:spTree>
    <p:extLst>
      <p:ext uri="{BB962C8B-B14F-4D97-AF65-F5344CB8AC3E}">
        <p14:creationId xmlns:p14="http://schemas.microsoft.com/office/powerpoint/2010/main" val="26647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29"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Rectangle 2"/>
          <p:cNvSpPr txBox="1">
            <a:spLocks noChangeArrowheads="1"/>
          </p:cNvSpPr>
          <p:nvPr/>
        </p:nvSpPr>
        <p:spPr>
          <a:xfrm>
            <a:off x="-5205" y="844097"/>
            <a:ext cx="8676456" cy="2590800"/>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ko-KR" sz="2000" dirty="0">
                <a:latin typeface="Arial" panose="020B0604020202020204" pitchFamily="34" charset="0"/>
                <a:ea typeface="굴림" panose="020B0600000101010101" pitchFamily="50" charset="-127"/>
              </a:rPr>
              <a:t>Temperature: important for </a:t>
            </a:r>
            <a:r>
              <a:rPr lang="en-US" altLang="ko-KR" sz="2000" dirty="0" err="1">
                <a:latin typeface="Arial" panose="020B0604020202020204" pitchFamily="34" charset="0"/>
                <a:ea typeface="굴림" panose="020B0600000101010101" pitchFamily="50" charset="-127"/>
              </a:rPr>
              <a:t>ferro</a:t>
            </a:r>
            <a:r>
              <a:rPr lang="en-US" altLang="ko-KR" sz="2000" dirty="0">
                <a:latin typeface="Arial" panose="020B0604020202020204" pitchFamily="34" charset="0"/>
                <a:ea typeface="굴림" panose="020B0600000101010101" pitchFamily="50" charset="-127"/>
              </a:rPr>
              <a:t>-, </a:t>
            </a:r>
            <a:r>
              <a:rPr lang="en-US" altLang="ko-KR" sz="2000" dirty="0" err="1">
                <a:latin typeface="Arial" panose="020B0604020202020204" pitchFamily="34" charset="0"/>
                <a:ea typeface="굴림" panose="020B0600000101010101" pitchFamily="50" charset="-127"/>
              </a:rPr>
              <a:t>antiferro</a:t>
            </a:r>
            <a:r>
              <a:rPr lang="en-US" altLang="ko-KR" sz="2000" dirty="0">
                <a:latin typeface="Arial" panose="020B0604020202020204" pitchFamily="34" charset="0"/>
                <a:ea typeface="굴림" panose="020B0600000101010101" pitchFamily="50" charset="-127"/>
              </a:rPr>
              <a:t>- and </a:t>
            </a:r>
            <a:r>
              <a:rPr lang="en-US" altLang="ko-KR" sz="2000" dirty="0" err="1">
                <a:latin typeface="Arial" panose="020B0604020202020204" pitchFamily="34" charset="0"/>
                <a:ea typeface="굴림" panose="020B0600000101010101" pitchFamily="50" charset="-127"/>
              </a:rPr>
              <a:t>ferri</a:t>
            </a:r>
            <a:r>
              <a:rPr lang="en-US" altLang="ko-KR" sz="2000" dirty="0">
                <a:latin typeface="Arial" panose="020B0604020202020204" pitchFamily="34" charset="0"/>
                <a:ea typeface="굴림" panose="020B0600000101010101" pitchFamily="50" charset="-127"/>
              </a:rPr>
              <a:t>- magnetic materials</a:t>
            </a:r>
          </a:p>
          <a:p>
            <a:pPr lvl="1"/>
            <a:r>
              <a:rPr lang="en-US" altLang="ko-KR" sz="2000" dirty="0">
                <a:latin typeface="Arial" panose="020B0604020202020204" pitchFamily="34" charset="0"/>
                <a:ea typeface="굴림" panose="020B0600000101010101" pitchFamily="50" charset="-127"/>
              </a:rPr>
              <a:t>Increasing the thermal energy of the material (i.e. raising T) </a:t>
            </a:r>
            <a:r>
              <a:rPr lang="en-US" altLang="ko-KR" sz="2000" dirty="0">
                <a:latin typeface="Arial" panose="020B0604020202020204" pitchFamily="34" charset="0"/>
                <a:ea typeface="굴림" panose="020B0600000101010101" pitchFamily="50" charset="-127"/>
                <a:sym typeface="Wingdings" panose="05000000000000000000" pitchFamily="2" charset="2"/>
              </a:rPr>
              <a:t> </a:t>
            </a:r>
            <a:r>
              <a:rPr lang="en-US" altLang="ko-KR" sz="2000" dirty="0">
                <a:latin typeface="Arial" panose="020B0604020202020204" pitchFamily="34" charset="0"/>
                <a:ea typeface="굴림" panose="020B0600000101010101" pitchFamily="50" charset="-127"/>
              </a:rPr>
              <a:t>to randomize the direction of magnetic moments that are aligned (i.e. destroy spin ordering)</a:t>
            </a:r>
          </a:p>
          <a:p>
            <a:pPr lvl="1"/>
            <a:r>
              <a:rPr lang="en-US" altLang="ko-KR" sz="2000" dirty="0">
                <a:latin typeface="Arial" panose="020B0604020202020204" pitchFamily="34" charset="0"/>
                <a:ea typeface="굴림" panose="020B0600000101010101" pitchFamily="50" charset="-127"/>
              </a:rPr>
              <a:t>decreases the saturation magnetization as T goes up</a:t>
            </a:r>
          </a:p>
          <a:p>
            <a:pPr lvl="1"/>
            <a:r>
              <a:rPr lang="en-US" altLang="ko-KR" sz="2000" b="1" dirty="0">
                <a:solidFill>
                  <a:srgbClr val="C00000"/>
                </a:solidFill>
                <a:latin typeface="Arial" panose="020B0604020202020204" pitchFamily="34" charset="0"/>
                <a:ea typeface="굴림" panose="020B0600000101010101" pitchFamily="50" charset="-127"/>
              </a:rPr>
              <a:t>Curie temperature</a:t>
            </a:r>
            <a:r>
              <a:rPr lang="en-US" altLang="ko-KR" sz="2000" dirty="0">
                <a:latin typeface="Arial" panose="020B0604020202020204" pitchFamily="34" charset="0"/>
                <a:ea typeface="굴림" panose="020B0600000101010101" pitchFamily="50" charset="-127"/>
              </a:rPr>
              <a:t>, </a:t>
            </a:r>
            <a:r>
              <a:rPr lang="en-US" altLang="ko-KR" sz="2000" i="1" dirty="0" err="1">
                <a:latin typeface="Arial" panose="020B0604020202020204" pitchFamily="34" charset="0"/>
                <a:ea typeface="굴림" panose="020B0600000101010101" pitchFamily="50" charset="-127"/>
              </a:rPr>
              <a:t>T</a:t>
            </a:r>
            <a:r>
              <a:rPr lang="en-US" altLang="ko-KR" sz="2000" i="1" baseline="-25000" dirty="0" err="1">
                <a:latin typeface="Arial" panose="020B0604020202020204" pitchFamily="34" charset="0"/>
                <a:ea typeface="굴림" panose="020B0600000101010101" pitchFamily="50" charset="-127"/>
              </a:rPr>
              <a:t>c</a:t>
            </a:r>
            <a:r>
              <a:rPr lang="en-US" altLang="ko-KR" sz="2000" i="1" dirty="0">
                <a:latin typeface="Arial" panose="020B0604020202020204" pitchFamily="34" charset="0"/>
                <a:ea typeface="굴림" panose="020B0600000101010101" pitchFamily="50" charset="-127"/>
              </a:rPr>
              <a:t>  </a:t>
            </a:r>
            <a:r>
              <a:rPr lang="en-US" altLang="ko-KR" sz="2000" dirty="0">
                <a:latin typeface="Arial" panose="020B0604020202020204" pitchFamily="34" charset="0"/>
                <a:ea typeface="굴림" panose="020B0600000101010101" pitchFamily="50" charset="-127"/>
              </a:rPr>
              <a:t>for </a:t>
            </a:r>
            <a:r>
              <a:rPr lang="en-US" altLang="ko-KR" sz="2000" dirty="0" err="1">
                <a:latin typeface="Arial" panose="020B0604020202020204" pitchFamily="34" charset="0"/>
                <a:ea typeface="굴림" panose="020B0600000101010101" pitchFamily="50" charset="-127"/>
              </a:rPr>
              <a:t>ferro</a:t>
            </a:r>
            <a:r>
              <a:rPr lang="en-US" altLang="ko-KR" sz="2000" dirty="0">
                <a:latin typeface="Arial" panose="020B0604020202020204" pitchFamily="34" charset="0"/>
                <a:ea typeface="굴림" panose="020B0600000101010101" pitchFamily="50" charset="-127"/>
              </a:rPr>
              <a:t>- &amp; </a:t>
            </a:r>
            <a:r>
              <a:rPr lang="en-US" altLang="ko-KR" sz="2000" dirty="0" err="1">
                <a:latin typeface="Arial" panose="020B0604020202020204" pitchFamily="34" charset="0"/>
                <a:ea typeface="굴림" panose="020B0600000101010101" pitchFamily="50" charset="-127"/>
              </a:rPr>
              <a:t>ferri</a:t>
            </a:r>
            <a:r>
              <a:rPr lang="en-US" altLang="ko-KR" sz="2000" dirty="0">
                <a:latin typeface="Arial" panose="020B0604020202020204" pitchFamily="34" charset="0"/>
                <a:ea typeface="굴림" panose="020B0600000101010101" pitchFamily="50" charset="-127"/>
              </a:rPr>
              <a:t>- magnets</a:t>
            </a:r>
          </a:p>
          <a:p>
            <a:pPr lvl="1"/>
            <a:r>
              <a:rPr lang="en-US" altLang="ko-KR" sz="2000" dirty="0">
                <a:latin typeface="Arial" panose="020B0604020202020204" pitchFamily="34" charset="0"/>
                <a:ea typeface="굴림" panose="020B0600000101010101" pitchFamily="50" charset="-127"/>
              </a:rPr>
              <a:t>Above </a:t>
            </a:r>
            <a:r>
              <a:rPr lang="en-US" altLang="ko-KR" sz="2000" i="1" dirty="0">
                <a:latin typeface="Arial" panose="020B0604020202020204" pitchFamily="34" charset="0"/>
                <a:ea typeface="굴림" panose="020B0600000101010101" pitchFamily="50" charset="-127"/>
              </a:rPr>
              <a:t>T</a:t>
            </a:r>
            <a:r>
              <a:rPr lang="en-US" altLang="ko-KR" sz="2000" i="1" baseline="-25000" dirty="0">
                <a:latin typeface="Arial" panose="020B0604020202020204" pitchFamily="34" charset="0"/>
                <a:ea typeface="굴림" panose="020B0600000101010101" pitchFamily="50" charset="-127"/>
              </a:rPr>
              <a:t>c</a:t>
            </a:r>
            <a:r>
              <a:rPr lang="en-US" altLang="ko-KR" sz="2000" dirty="0">
                <a:latin typeface="Arial" panose="020B0604020202020204" pitchFamily="34" charset="0"/>
                <a:ea typeface="굴림" panose="020B0600000101010101" pitchFamily="50" charset="-127"/>
              </a:rPr>
              <a:t>, material becomes paramagnetic</a:t>
            </a:r>
          </a:p>
          <a:p>
            <a:pPr lvl="1"/>
            <a:endParaRPr lang="en-US" altLang="ko-KR" sz="2000" dirty="0">
              <a:latin typeface="Arial" panose="020B0604020202020204" pitchFamily="34" charset="0"/>
              <a:ea typeface="굴림" panose="020B0600000101010101" pitchFamily="50" charset="-127"/>
            </a:endParaRPr>
          </a:p>
        </p:txBody>
      </p:sp>
      <p:sp>
        <p:nvSpPr>
          <p:cNvPr id="32" name="Rectangle 4"/>
          <p:cNvSpPr>
            <a:spLocks noChangeArrowheads="1"/>
          </p:cNvSpPr>
          <p:nvPr/>
        </p:nvSpPr>
        <p:spPr bwMode="auto">
          <a:xfrm>
            <a:off x="19050" y="3046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pic>
        <p:nvPicPr>
          <p:cNvPr id="33" name="Picture 5" descr="Fig18_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9923" y="3650572"/>
            <a:ext cx="3886200" cy="3076575"/>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5205" y="77076"/>
            <a:ext cx="7476534" cy="523220"/>
          </a:xfrm>
          <a:prstGeom prst="rect">
            <a:avLst/>
          </a:prstGeom>
        </p:spPr>
        <p:txBody>
          <a:bodyPr wrap="none">
            <a:spAutoFit/>
          </a:bodyPr>
          <a:lstStyle/>
          <a:p>
            <a:r>
              <a:rPr lang="en-US" altLang="ko-KR" sz="2800" b="1" dirty="0"/>
              <a:t>Temperature dependency of magnetic properties</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173</a:t>
            </a:fld>
            <a:endParaRPr lang="ko-KR" altLang="en-US"/>
          </a:p>
        </p:txBody>
      </p:sp>
      <p:sp>
        <p:nvSpPr>
          <p:cNvPr id="4" name="직사각형 3"/>
          <p:cNvSpPr/>
          <p:nvPr/>
        </p:nvSpPr>
        <p:spPr>
          <a:xfrm>
            <a:off x="19050" y="6478981"/>
            <a:ext cx="2838919" cy="369332"/>
          </a:xfrm>
          <a:prstGeom prst="rect">
            <a:avLst/>
          </a:prstGeom>
        </p:spPr>
        <p:txBody>
          <a:bodyPr wrap="none">
            <a:spAutoFit/>
          </a:bodyPr>
          <a:lstStyle/>
          <a:p>
            <a:pPr lvl="0">
              <a:defRPr/>
            </a:pPr>
            <a:r>
              <a:rPr lang="en-US" altLang="ko-KR" dirty="0">
                <a:hlinkClick r:id="rId5"/>
              </a:rPr>
              <a:t>Ferromagnetism - Wikipedia</a:t>
            </a:r>
            <a:endParaRPr lang="ko-KR" altLang="en-US"/>
          </a:p>
        </p:txBody>
      </p:sp>
    </p:spTree>
    <p:extLst>
      <p:ext uri="{BB962C8B-B14F-4D97-AF65-F5344CB8AC3E}">
        <p14:creationId xmlns:p14="http://schemas.microsoft.com/office/powerpoint/2010/main" val="12619485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304357" y="1205706"/>
            <a:ext cx="5553075" cy="4821125"/>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pPr>
            <a:r>
              <a:rPr lang="en-US" altLang="ko-KR" sz="2000" dirty="0">
                <a:solidFill>
                  <a:srgbClr val="C00000"/>
                </a:solidFill>
                <a:latin typeface="Arial" panose="020B0604020202020204" pitchFamily="34" charset="0"/>
                <a:ea typeface="굴림" panose="020B0600000101010101" pitchFamily="50" charset="-127"/>
              </a:rPr>
              <a:t>Domain</a:t>
            </a:r>
            <a:r>
              <a:rPr lang="en-US" altLang="ko-KR" sz="2000" dirty="0">
                <a:latin typeface="Arial" panose="020B0604020202020204" pitchFamily="34" charset="0"/>
                <a:ea typeface="굴림" panose="020B0600000101010101" pitchFamily="50" charset="-127"/>
              </a:rPr>
              <a:t>: small-volume regions in which there is mutual alignment in the same direction of all the dipole moments</a:t>
            </a:r>
          </a:p>
          <a:p>
            <a:pPr>
              <a:lnSpc>
                <a:spcPct val="150000"/>
              </a:lnSpc>
              <a:spcBef>
                <a:spcPts val="600"/>
              </a:spcBef>
            </a:pPr>
            <a:r>
              <a:rPr lang="en-US" altLang="ko-KR" sz="2000" dirty="0">
                <a:latin typeface="Arial" panose="020B0604020202020204" pitchFamily="34" charset="0"/>
                <a:ea typeface="굴림" panose="020B0600000101010101" pitchFamily="50" charset="-127"/>
              </a:rPr>
              <a:t>Adjacent domains are separated by domain walls</a:t>
            </a:r>
          </a:p>
          <a:p>
            <a:pPr>
              <a:lnSpc>
                <a:spcPct val="150000"/>
              </a:lnSpc>
              <a:spcBef>
                <a:spcPts val="600"/>
              </a:spcBef>
              <a:buFontTx/>
              <a:buChar char="•"/>
            </a:pPr>
            <a:r>
              <a:rPr lang="en-US" altLang="ko-KR" sz="2000" dirty="0">
                <a:latin typeface="Arial" panose="020B0604020202020204" pitchFamily="34" charset="0"/>
                <a:ea typeface="굴림" panose="020B0600000101010101" pitchFamily="50" charset="-127"/>
              </a:rPr>
              <a:t>Thus, for a polycrystalline material the magnitude of the </a:t>
            </a:r>
            <a:r>
              <a:rPr lang="en-US" altLang="ko-KR" sz="2000" i="1" dirty="0">
                <a:latin typeface="Arial" panose="020B0604020202020204" pitchFamily="34" charset="0"/>
                <a:ea typeface="굴림" panose="020B0600000101010101" pitchFamily="50" charset="-127"/>
              </a:rPr>
              <a:t>M</a:t>
            </a:r>
            <a:r>
              <a:rPr lang="en-US" altLang="ko-KR" sz="2000" dirty="0">
                <a:latin typeface="Arial" panose="020B0604020202020204" pitchFamily="34" charset="0"/>
                <a:ea typeface="굴림" panose="020B0600000101010101" pitchFamily="50" charset="-127"/>
              </a:rPr>
              <a:t> field for the entire solid is the vector sum of the magnetization of all domains</a:t>
            </a:r>
          </a:p>
          <a:p>
            <a:pPr lvl="1">
              <a:lnSpc>
                <a:spcPct val="150000"/>
              </a:lnSpc>
              <a:spcBef>
                <a:spcPts val="600"/>
              </a:spcBef>
            </a:pPr>
            <a:endParaRPr lang="en-US" altLang="ko-KR" sz="2000" dirty="0">
              <a:latin typeface="Arial" panose="020B0604020202020204" pitchFamily="34" charset="0"/>
              <a:ea typeface="굴림" panose="020B0600000101010101" pitchFamily="50" charset="-127"/>
            </a:endParaRPr>
          </a:p>
          <a:p>
            <a:pPr lvl="1">
              <a:lnSpc>
                <a:spcPct val="150000"/>
              </a:lnSpc>
              <a:spcBef>
                <a:spcPts val="600"/>
              </a:spcBef>
            </a:pPr>
            <a:endParaRPr lang="en-US" altLang="ko-KR" sz="2000" dirty="0">
              <a:latin typeface="Arial" panose="020B0604020202020204" pitchFamily="34" charset="0"/>
              <a:ea typeface="굴림" panose="020B0600000101010101" pitchFamily="50" charset="-127"/>
            </a:endParaRPr>
          </a:p>
        </p:txBody>
      </p:sp>
      <p:sp>
        <p:nvSpPr>
          <p:cNvPr id="7" name="Rectangle 4"/>
          <p:cNvSpPr>
            <a:spLocks noChangeArrowheads="1"/>
          </p:cNvSpPr>
          <p:nvPr/>
        </p:nvSpPr>
        <p:spPr bwMode="auto">
          <a:xfrm>
            <a:off x="19050" y="353989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9" name="Rectangle 7"/>
          <p:cNvSpPr>
            <a:spLocks noChangeArrowheads="1"/>
          </p:cNvSpPr>
          <p:nvPr/>
        </p:nvSpPr>
        <p:spPr bwMode="auto">
          <a:xfrm>
            <a:off x="-5205" y="2864531"/>
            <a:ext cx="6172200" cy="333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20000"/>
              </a:spcBef>
              <a:buFontTx/>
              <a:buChar char="•"/>
            </a:pPr>
            <a:endParaRPr lang="en-US" altLang="ko-KR" sz="1800" dirty="0">
              <a:latin typeface="Arial" panose="020B0604020202020204" pitchFamily="34" charset="0"/>
              <a:ea typeface="굴림" panose="020B0600000101010101" pitchFamily="50" charset="-127"/>
            </a:endParaRPr>
          </a:p>
        </p:txBody>
      </p:sp>
      <p:pic>
        <p:nvPicPr>
          <p:cNvPr id="10" name="Picture 10" descr="Fig18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443490"/>
            <a:ext cx="2348597" cy="4192815"/>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p:cNvSpPr/>
          <p:nvPr/>
        </p:nvSpPr>
        <p:spPr>
          <a:xfrm>
            <a:off x="-5205" y="77076"/>
            <a:ext cx="3694858" cy="523220"/>
          </a:xfrm>
          <a:prstGeom prst="rect">
            <a:avLst/>
          </a:prstGeom>
        </p:spPr>
        <p:txBody>
          <a:bodyPr wrap="none">
            <a:spAutoFit/>
          </a:bodyPr>
          <a:lstStyle/>
          <a:p>
            <a:r>
              <a:rPr lang="en-US" altLang="ko-KR" sz="2800" b="1" dirty="0"/>
              <a:t>Domains and hysteresis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174</a:t>
            </a:fld>
            <a:endParaRPr lang="ko-KR" altLang="en-US"/>
          </a:p>
        </p:txBody>
      </p:sp>
    </p:spTree>
    <p:extLst>
      <p:ext uri="{BB962C8B-B14F-4D97-AF65-F5344CB8AC3E}">
        <p14:creationId xmlns:p14="http://schemas.microsoft.com/office/powerpoint/2010/main" val="1016210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23" y="1520372"/>
            <a:ext cx="8610600" cy="3919538"/>
          </a:xfrm>
          <a:noFill/>
          <a:ln/>
        </p:spPr>
      </p:pic>
      <p:sp>
        <p:nvSpPr>
          <p:cNvPr id="7" name="직사각형 6"/>
          <p:cNvSpPr/>
          <p:nvPr/>
        </p:nvSpPr>
        <p:spPr>
          <a:xfrm>
            <a:off x="-5205" y="77076"/>
            <a:ext cx="3694858" cy="523220"/>
          </a:xfrm>
          <a:prstGeom prst="rect">
            <a:avLst/>
          </a:prstGeom>
        </p:spPr>
        <p:txBody>
          <a:bodyPr wrap="none">
            <a:spAutoFit/>
          </a:bodyPr>
          <a:lstStyle/>
          <a:p>
            <a:r>
              <a:rPr lang="en-US" altLang="ko-KR" sz="2800" b="1" dirty="0"/>
              <a:t>Domains and hysteresis</a:t>
            </a:r>
          </a:p>
        </p:txBody>
      </p:sp>
      <p:sp>
        <p:nvSpPr>
          <p:cNvPr id="2" name="직사각형 1"/>
          <p:cNvSpPr/>
          <p:nvPr/>
        </p:nvSpPr>
        <p:spPr>
          <a:xfrm>
            <a:off x="-95250" y="5411941"/>
            <a:ext cx="8610600" cy="369332"/>
          </a:xfrm>
          <a:prstGeom prst="rect">
            <a:avLst/>
          </a:prstGeom>
        </p:spPr>
        <p:txBody>
          <a:bodyPr wrap="square">
            <a:spAutoFit/>
          </a:bodyPr>
          <a:lstStyle/>
          <a:p>
            <a:pPr lvl="1">
              <a:spcBef>
                <a:spcPct val="20000"/>
              </a:spcBef>
              <a:buFontTx/>
              <a:buChar char="•"/>
            </a:pPr>
            <a:r>
              <a:rPr lang="en-US" altLang="ko-KR" dirty="0">
                <a:solidFill>
                  <a:srgbClr val="C00000"/>
                </a:solidFill>
                <a:latin typeface="Arial" panose="020B0604020202020204" pitchFamily="34" charset="0"/>
                <a:ea typeface="굴림" panose="020B0600000101010101" pitchFamily="50" charset="-127"/>
              </a:rPr>
              <a:t> direction of magnetization typically changes gradually across the domain wall</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175</a:t>
            </a:fld>
            <a:endParaRPr lang="ko-KR" altLang="en-US"/>
          </a:p>
        </p:txBody>
      </p:sp>
    </p:spTree>
    <p:extLst>
      <p:ext uri="{BB962C8B-B14F-4D97-AF65-F5344CB8AC3E}">
        <p14:creationId xmlns:p14="http://schemas.microsoft.com/office/powerpoint/2010/main" val="8746062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5" descr="Fig18_1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22" y="1416846"/>
            <a:ext cx="3601204" cy="40458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4591050" y="1083473"/>
            <a:ext cx="4198919" cy="429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a:defRPr sz="2400">
                <a:solidFill>
                  <a:schemeClr val="tx1"/>
                </a:solidFill>
                <a:latin typeface="Times" panose="02020603050405020304" pitchFamily="18" charset="0"/>
              </a:defRPr>
            </a:lvl1pPr>
            <a:lvl2pPr marL="458788" indent="-117475">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514350" indent="-514350" eaLnBrk="1" hangingPunct="1">
              <a:lnSpc>
                <a:spcPct val="150000"/>
              </a:lnSpc>
              <a:spcBef>
                <a:spcPts val="600"/>
              </a:spcBef>
              <a:buFont typeface="+mj-lt"/>
              <a:buAutoNum type="romanUcPeriod"/>
            </a:pPr>
            <a:r>
              <a:rPr lang="en-US" altLang="ko-KR" sz="2000" dirty="0">
                <a:latin typeface="Arial" panose="020B0604020202020204" pitchFamily="34" charset="0"/>
                <a:ea typeface="굴림" panose="020B0600000101010101" pitchFamily="50" charset="-127"/>
              </a:rPr>
              <a:t>initially </a:t>
            </a:r>
            <a:r>
              <a:rPr lang="en-US" altLang="ko-KR" sz="2000" dirty="0" err="1">
                <a:latin typeface="Arial" panose="020B0604020202020204" pitchFamily="34" charset="0"/>
                <a:ea typeface="굴림" panose="020B0600000101010101" pitchFamily="50" charset="-127"/>
              </a:rPr>
              <a:t>unmagnetized</a:t>
            </a:r>
            <a:r>
              <a:rPr lang="en-US" altLang="ko-KR" sz="2000" dirty="0">
                <a:latin typeface="Arial" panose="020B0604020202020204" pitchFamily="34" charset="0"/>
                <a:ea typeface="굴림" panose="020B0600000101010101" pitchFamily="50" charset="-127"/>
              </a:rPr>
              <a:t> material</a:t>
            </a:r>
          </a:p>
          <a:p>
            <a:pPr marL="514350" indent="-514350" eaLnBrk="1" hangingPunct="1">
              <a:lnSpc>
                <a:spcPct val="150000"/>
              </a:lnSpc>
              <a:spcBef>
                <a:spcPts val="600"/>
              </a:spcBef>
              <a:buFont typeface="+mj-lt"/>
              <a:buAutoNum type="romanUcPeriod"/>
            </a:pPr>
            <a:r>
              <a:rPr lang="en-US" altLang="ko-KR" sz="2000" dirty="0">
                <a:latin typeface="Arial" panose="020B0604020202020204" pitchFamily="34" charset="0"/>
                <a:ea typeface="굴림" panose="020B0600000101010101" pitchFamily="50" charset="-127"/>
              </a:rPr>
              <a:t>Initially </a:t>
            </a:r>
            <a:r>
              <a:rPr lang="en-US" altLang="ko-KR" sz="2000" i="1" dirty="0">
                <a:latin typeface="Arial" panose="020B0604020202020204" pitchFamily="34" charset="0"/>
                <a:ea typeface="굴림" panose="020B0600000101010101" pitchFamily="50" charset="-127"/>
              </a:rPr>
              <a:t>B</a:t>
            </a:r>
            <a:r>
              <a:rPr lang="en-US" altLang="ko-KR" sz="2000" dirty="0">
                <a:latin typeface="Arial" panose="020B0604020202020204" pitchFamily="34" charset="0"/>
                <a:ea typeface="굴림" panose="020B0600000101010101" pitchFamily="50" charset="-127"/>
              </a:rPr>
              <a:t> increases slowly and then sharply increases </a:t>
            </a:r>
          </a:p>
          <a:p>
            <a:pPr marL="514350" indent="-514350" eaLnBrk="1" hangingPunct="1">
              <a:lnSpc>
                <a:spcPct val="150000"/>
              </a:lnSpc>
              <a:spcBef>
                <a:spcPts val="600"/>
              </a:spcBef>
              <a:buFont typeface="+mj-lt"/>
              <a:buAutoNum type="romanUcPeriod"/>
            </a:pPr>
            <a:r>
              <a:rPr lang="en-US" altLang="ko-KR" sz="2000" dirty="0">
                <a:solidFill>
                  <a:srgbClr val="C00000"/>
                </a:solidFill>
                <a:latin typeface="Arial" panose="020B0604020202020204" pitchFamily="34" charset="0"/>
                <a:ea typeface="굴림" panose="020B0600000101010101" pitchFamily="50" charset="-127"/>
              </a:rPr>
              <a:t>Movement of domain boundaries</a:t>
            </a:r>
            <a:r>
              <a:rPr lang="en-US" altLang="ko-KR" sz="2000" dirty="0">
                <a:latin typeface="Arial" panose="020B0604020202020204" pitchFamily="34" charset="0"/>
                <a:ea typeface="굴림" panose="020B0600000101010101" pitchFamily="50" charset="-127"/>
              </a:rPr>
              <a:t>: from highly randomized to highly oriented spin domains (domains grow at the expense of small, non oriented domains)</a:t>
            </a:r>
          </a:p>
          <a:p>
            <a:pPr marL="514350" indent="-514350" eaLnBrk="1" hangingPunct="1">
              <a:lnSpc>
                <a:spcPct val="150000"/>
              </a:lnSpc>
              <a:spcBef>
                <a:spcPts val="600"/>
              </a:spcBef>
              <a:buFont typeface="+mj-lt"/>
              <a:buAutoNum type="romanUcPeriod"/>
            </a:pPr>
            <a:r>
              <a:rPr lang="en-US" altLang="ko-KR" sz="2000" dirty="0">
                <a:latin typeface="Arial" panose="020B0604020202020204" pitchFamily="34" charset="0"/>
                <a:ea typeface="굴림" panose="020B0600000101010101" pitchFamily="50" charset="-127"/>
              </a:rPr>
              <a:t>Levels off at saturation levels</a:t>
            </a:r>
          </a:p>
          <a:p>
            <a:pPr marL="855663" lvl="1" indent="-514350" eaLnBrk="1" hangingPunct="1">
              <a:lnSpc>
                <a:spcPct val="150000"/>
              </a:lnSpc>
              <a:spcBef>
                <a:spcPts val="600"/>
              </a:spcBef>
              <a:buFont typeface="+mj-lt"/>
              <a:buAutoNum type="romanUcPeriod"/>
            </a:pPr>
            <a:endParaRPr lang="en-US" altLang="ko-KR" sz="2000" dirty="0">
              <a:latin typeface="Arial" panose="020B0604020202020204" pitchFamily="34" charset="0"/>
              <a:ea typeface="굴림" panose="020B0600000101010101" pitchFamily="50" charset="-127"/>
            </a:endParaRPr>
          </a:p>
        </p:txBody>
      </p:sp>
      <p:sp>
        <p:nvSpPr>
          <p:cNvPr id="10" name="직사각형 9"/>
          <p:cNvSpPr/>
          <p:nvPr/>
        </p:nvSpPr>
        <p:spPr>
          <a:xfrm>
            <a:off x="-5205" y="77076"/>
            <a:ext cx="3694858" cy="523220"/>
          </a:xfrm>
          <a:prstGeom prst="rect">
            <a:avLst/>
          </a:prstGeom>
        </p:spPr>
        <p:txBody>
          <a:bodyPr wrap="none">
            <a:spAutoFit/>
          </a:bodyPr>
          <a:lstStyle/>
          <a:p>
            <a:r>
              <a:rPr lang="en-US" altLang="ko-KR" sz="2800" b="1" dirty="0"/>
              <a:t>Domains and hysteresis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176</a:t>
            </a:fld>
            <a:endParaRPr lang="ko-KR" altLang="en-US"/>
          </a:p>
        </p:txBody>
      </p:sp>
    </p:spTree>
    <p:extLst>
      <p:ext uri="{BB962C8B-B14F-4D97-AF65-F5344CB8AC3E}">
        <p14:creationId xmlns:p14="http://schemas.microsoft.com/office/powerpoint/2010/main" val="25876188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289660" y="841376"/>
            <a:ext cx="8648700" cy="990600"/>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z="2000" dirty="0">
                <a:latin typeface="Arial" panose="020B0604020202020204" pitchFamily="34" charset="0"/>
                <a:ea typeface="굴림" panose="020B0600000101010101" pitchFamily="50" charset="-127"/>
              </a:rPr>
              <a:t>Hysteresis</a:t>
            </a:r>
          </a:p>
          <a:p>
            <a:pPr lvl="1"/>
            <a:endParaRPr lang="en-US" altLang="ko-KR" sz="2000" dirty="0">
              <a:latin typeface="Arial" panose="020B0604020202020204" pitchFamily="34" charset="0"/>
              <a:ea typeface="굴림" panose="020B0600000101010101" pitchFamily="50" charset="-127"/>
            </a:endParaRPr>
          </a:p>
        </p:txBody>
      </p:sp>
      <p:sp>
        <p:nvSpPr>
          <p:cNvPr id="7" name="Rectangle 4"/>
          <p:cNvSpPr>
            <a:spLocks noChangeArrowheads="1"/>
          </p:cNvSpPr>
          <p:nvPr/>
        </p:nvSpPr>
        <p:spPr bwMode="auto">
          <a:xfrm>
            <a:off x="107950" y="3656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ko-KR" altLang="en-US"/>
          </a:p>
        </p:txBody>
      </p:sp>
      <p:sp>
        <p:nvSpPr>
          <p:cNvPr id="9" name="Rectangle 6"/>
          <p:cNvSpPr>
            <a:spLocks noChangeArrowheads="1"/>
          </p:cNvSpPr>
          <p:nvPr/>
        </p:nvSpPr>
        <p:spPr bwMode="auto">
          <a:xfrm>
            <a:off x="4102323" y="1266353"/>
            <a:ext cx="4952777" cy="444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25425" indent="-225425">
              <a:defRPr sz="2400">
                <a:solidFill>
                  <a:schemeClr val="tx1"/>
                </a:solidFill>
                <a:latin typeface="Times" panose="02020603050405020304" pitchFamily="18" charset="0"/>
              </a:defRPr>
            </a:lvl1pPr>
            <a:lvl2pPr marL="458788" indent="-117475">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150000"/>
              </a:lnSpc>
              <a:spcBef>
                <a:spcPts val="600"/>
              </a:spcBef>
              <a:buFontTx/>
              <a:buChar char="•"/>
            </a:pPr>
            <a:r>
              <a:rPr lang="en-US" altLang="ko-KR" sz="1800" dirty="0">
                <a:latin typeface="Arial" panose="020B0604020202020204" pitchFamily="34" charset="0"/>
                <a:ea typeface="굴림" panose="020B0600000101010101" pitchFamily="50" charset="-127"/>
              </a:rPr>
              <a:t>Decrease/remove </a:t>
            </a:r>
            <a:r>
              <a:rPr lang="en-US" altLang="ko-KR" sz="1800" i="1" dirty="0">
                <a:latin typeface="Arial" panose="020B0604020202020204" pitchFamily="34" charset="0"/>
                <a:ea typeface="굴림" panose="020B0600000101010101" pitchFamily="50" charset="-127"/>
              </a:rPr>
              <a:t>H</a:t>
            </a:r>
            <a:r>
              <a:rPr lang="en-US" altLang="ko-KR" sz="1800" dirty="0">
                <a:latin typeface="Arial" panose="020B0604020202020204" pitchFamily="34" charset="0"/>
                <a:ea typeface="굴림" panose="020B0600000101010101" pitchFamily="50" charset="-127"/>
              </a:rPr>
              <a:t>, the </a:t>
            </a:r>
            <a:r>
              <a:rPr lang="en-US" altLang="ko-KR" sz="1800" i="1" dirty="0">
                <a:latin typeface="Arial" panose="020B0604020202020204" pitchFamily="34" charset="0"/>
                <a:ea typeface="굴림" panose="020B0600000101010101" pitchFamily="50" charset="-127"/>
              </a:rPr>
              <a:t>B</a:t>
            </a:r>
            <a:r>
              <a:rPr lang="en-US" altLang="ko-KR" sz="1800" dirty="0">
                <a:latin typeface="Arial" panose="020B0604020202020204" pitchFamily="34" charset="0"/>
                <a:ea typeface="굴림" panose="020B0600000101010101" pitchFamily="50" charset="-127"/>
              </a:rPr>
              <a:t> field lags</a:t>
            </a:r>
          </a:p>
          <a:p>
            <a:pPr>
              <a:lnSpc>
                <a:spcPct val="150000"/>
              </a:lnSpc>
              <a:spcBef>
                <a:spcPts val="600"/>
              </a:spcBef>
              <a:buFontTx/>
              <a:buChar char="•"/>
            </a:pPr>
            <a:r>
              <a:rPr lang="en-US" altLang="ko-KR" sz="1800" dirty="0">
                <a:solidFill>
                  <a:srgbClr val="C00000"/>
                </a:solidFill>
                <a:latin typeface="Arial" panose="020B0604020202020204" pitchFamily="34" charset="0"/>
                <a:ea typeface="굴림" panose="020B0600000101010101" pitchFamily="50" charset="-127"/>
              </a:rPr>
              <a:t>remnant flux density </a:t>
            </a:r>
            <a:r>
              <a:rPr lang="en-US" altLang="ko-KR" sz="1800" i="1" dirty="0">
                <a:solidFill>
                  <a:srgbClr val="C00000"/>
                </a:solidFill>
                <a:latin typeface="Arial" panose="020B0604020202020204" pitchFamily="34" charset="0"/>
                <a:ea typeface="굴림" panose="020B0600000101010101" pitchFamily="50" charset="-127"/>
              </a:rPr>
              <a:t>B</a:t>
            </a:r>
            <a:r>
              <a:rPr lang="en-US" altLang="ko-KR" sz="1800" i="1" baseline="-25000" dirty="0">
                <a:solidFill>
                  <a:srgbClr val="C00000"/>
                </a:solidFill>
                <a:latin typeface="Arial" panose="020B0604020202020204" pitchFamily="34" charset="0"/>
                <a:ea typeface="굴림" panose="020B0600000101010101" pitchFamily="50" charset="-127"/>
              </a:rPr>
              <a:t>r</a:t>
            </a:r>
            <a:r>
              <a:rPr lang="en-US" altLang="ko-KR" sz="1800" dirty="0">
                <a:solidFill>
                  <a:srgbClr val="C00000"/>
                </a:solidFill>
                <a:latin typeface="Arial" panose="020B0604020202020204" pitchFamily="34" charset="0"/>
                <a:ea typeface="굴림" panose="020B0600000101010101" pitchFamily="50" charset="-127"/>
              </a:rPr>
              <a:t> (</a:t>
            </a:r>
            <a:r>
              <a:rPr lang="ko-KR" altLang="en-US" sz="1800" dirty="0" err="1">
                <a:solidFill>
                  <a:srgbClr val="C00000"/>
                </a:solidFill>
                <a:latin typeface="Arial" panose="020B0604020202020204" pitchFamily="34" charset="0"/>
                <a:ea typeface="굴림" panose="020B0600000101010101" pitchFamily="50" charset="-127"/>
              </a:rPr>
              <a:t>잔류자속밀도</a:t>
            </a:r>
            <a:r>
              <a:rPr lang="en-US" altLang="ko-KR" sz="1800" dirty="0">
                <a:solidFill>
                  <a:srgbClr val="C00000"/>
                </a:solidFill>
                <a:latin typeface="Arial" panose="020B0604020202020204" pitchFamily="34" charset="0"/>
                <a:ea typeface="굴림" panose="020B0600000101010101" pitchFamily="50" charset="-127"/>
              </a:rPr>
              <a:t>)</a:t>
            </a:r>
            <a:r>
              <a:rPr lang="en-US" altLang="ko-KR" sz="1800" i="1" dirty="0">
                <a:solidFill>
                  <a:srgbClr val="FF6600"/>
                </a:solidFill>
                <a:latin typeface="Arial" panose="020B0604020202020204" pitchFamily="34" charset="0"/>
                <a:ea typeface="굴림" panose="020B0600000101010101" pitchFamily="50" charset="-127"/>
              </a:rPr>
              <a:t>: </a:t>
            </a:r>
            <a:r>
              <a:rPr lang="en-US" altLang="ko-KR" sz="1800" dirty="0">
                <a:latin typeface="Arial" panose="020B0604020202020204" pitchFamily="34" charset="0"/>
                <a:ea typeface="굴림" panose="020B0600000101010101" pitchFamily="50" charset="-127"/>
              </a:rPr>
              <a:t>a </a:t>
            </a:r>
            <a:r>
              <a:rPr lang="en-US" altLang="ko-KR" sz="1800" i="1" dirty="0">
                <a:latin typeface="Arial" panose="020B0604020202020204" pitchFamily="34" charset="0"/>
                <a:ea typeface="굴림" panose="020B0600000101010101" pitchFamily="50" charset="-127"/>
              </a:rPr>
              <a:t>B</a:t>
            </a:r>
            <a:r>
              <a:rPr lang="en-US" altLang="ko-KR" sz="1800" dirty="0">
                <a:latin typeface="Arial" panose="020B0604020202020204" pitchFamily="34" charset="0"/>
                <a:ea typeface="굴림" panose="020B0600000101010101" pitchFamily="50" charset="-127"/>
              </a:rPr>
              <a:t> field remains under H = 0 (can be explained based on concept of domain walls)</a:t>
            </a:r>
          </a:p>
          <a:p>
            <a:pPr eaLnBrk="1" hangingPunct="1">
              <a:lnSpc>
                <a:spcPct val="150000"/>
              </a:lnSpc>
              <a:spcBef>
                <a:spcPts val="600"/>
              </a:spcBef>
              <a:buFontTx/>
              <a:buChar char="•"/>
            </a:pPr>
            <a:r>
              <a:rPr lang="en-US" altLang="ko-KR" sz="1800" dirty="0">
                <a:latin typeface="Arial" panose="020B0604020202020204" pitchFamily="34" charset="0"/>
                <a:ea typeface="굴림" panose="020B0600000101010101" pitchFamily="50" charset="-127"/>
              </a:rPr>
              <a:t>However, note something – what do I have to do in order to “</a:t>
            </a:r>
            <a:r>
              <a:rPr lang="en-US" altLang="ko-KR" sz="1800" dirty="0">
                <a:solidFill>
                  <a:srgbClr val="C00000"/>
                </a:solidFill>
                <a:latin typeface="Arial" panose="020B0604020202020204" pitchFamily="34" charset="0"/>
                <a:ea typeface="굴림" panose="020B0600000101010101" pitchFamily="50" charset="-127"/>
              </a:rPr>
              <a:t>demagnetize</a:t>
            </a:r>
            <a:r>
              <a:rPr lang="en-US" altLang="ko-KR" sz="1800" dirty="0">
                <a:latin typeface="Arial" panose="020B0604020202020204" pitchFamily="34" charset="0"/>
                <a:ea typeface="굴림" panose="020B0600000101010101" pitchFamily="50" charset="-127"/>
              </a:rPr>
              <a:t>” this material?</a:t>
            </a:r>
          </a:p>
          <a:p>
            <a:pPr marL="288000" lvl="2" indent="0">
              <a:lnSpc>
                <a:spcPct val="150000"/>
              </a:lnSpc>
              <a:spcBef>
                <a:spcPts val="600"/>
              </a:spcBef>
            </a:pPr>
            <a:r>
              <a:rPr lang="en-US" altLang="ko-KR" sz="1800" dirty="0">
                <a:latin typeface="Arial" panose="020B0604020202020204" pitchFamily="34" charset="0"/>
                <a:ea typeface="굴림" panose="020B0600000101010101" pitchFamily="50" charset="-127"/>
                <a:sym typeface="Wingdings" panose="05000000000000000000" pitchFamily="2" charset="2"/>
              </a:rPr>
              <a:t> </a:t>
            </a:r>
            <a:r>
              <a:rPr lang="en-US" altLang="ko-KR" sz="1800" dirty="0">
                <a:latin typeface="Arial" panose="020B0604020202020204" pitchFamily="34" charset="0"/>
                <a:ea typeface="굴림" panose="020B0600000101010101" pitchFamily="50" charset="-127"/>
              </a:rPr>
              <a:t>To get to zero </a:t>
            </a:r>
            <a:r>
              <a:rPr lang="en-US" altLang="ko-KR" sz="1800" i="1" dirty="0">
                <a:latin typeface="Arial" panose="020B0604020202020204" pitchFamily="34" charset="0"/>
                <a:ea typeface="굴림" panose="020B0600000101010101" pitchFamily="50" charset="-127"/>
              </a:rPr>
              <a:t>B</a:t>
            </a:r>
            <a:r>
              <a:rPr lang="en-US" altLang="ko-KR" sz="1800" dirty="0">
                <a:latin typeface="Arial" panose="020B0604020202020204" pitchFamily="34" charset="0"/>
                <a:ea typeface="굴림" panose="020B0600000101010101" pitchFamily="50" charset="-127"/>
              </a:rPr>
              <a:t> field an </a:t>
            </a:r>
            <a:r>
              <a:rPr lang="en-US" altLang="ko-KR" sz="1800" i="1" dirty="0">
                <a:latin typeface="Arial" panose="020B0604020202020204" pitchFamily="34" charset="0"/>
                <a:ea typeface="굴림" panose="020B0600000101010101" pitchFamily="50" charset="-127"/>
              </a:rPr>
              <a:t>H</a:t>
            </a:r>
            <a:r>
              <a:rPr lang="en-US" altLang="ko-KR" sz="1800" dirty="0">
                <a:latin typeface="Arial" panose="020B0604020202020204" pitchFamily="34" charset="0"/>
                <a:ea typeface="굴림" panose="020B0600000101010101" pitchFamily="50" charset="-127"/>
              </a:rPr>
              <a:t> field of some magnitude </a:t>
            </a:r>
            <a:r>
              <a:rPr lang="en-US" altLang="ko-KR" sz="1800" i="1" dirty="0">
                <a:solidFill>
                  <a:srgbClr val="C00000"/>
                </a:solidFill>
                <a:latin typeface="Arial" panose="020B0604020202020204" pitchFamily="34" charset="0"/>
                <a:ea typeface="굴림" panose="020B0600000101010101" pitchFamily="50" charset="-127"/>
              </a:rPr>
              <a:t>–</a:t>
            </a:r>
            <a:r>
              <a:rPr lang="en-US" altLang="ko-KR" sz="1800" i="1" dirty="0" err="1">
                <a:solidFill>
                  <a:srgbClr val="C00000"/>
                </a:solidFill>
                <a:latin typeface="Arial" panose="020B0604020202020204" pitchFamily="34" charset="0"/>
                <a:ea typeface="굴림" panose="020B0600000101010101" pitchFamily="50" charset="-127"/>
              </a:rPr>
              <a:t>H</a:t>
            </a:r>
            <a:r>
              <a:rPr lang="en-US" altLang="ko-KR" sz="1800" i="1" baseline="-25000" dirty="0" err="1">
                <a:solidFill>
                  <a:srgbClr val="C00000"/>
                </a:solidFill>
                <a:latin typeface="Arial" panose="020B0604020202020204" pitchFamily="34" charset="0"/>
                <a:ea typeface="굴림" panose="020B0600000101010101" pitchFamily="50" charset="-127"/>
              </a:rPr>
              <a:t>c</a:t>
            </a:r>
            <a:r>
              <a:rPr lang="en-US" altLang="ko-KR" sz="1800" dirty="0">
                <a:solidFill>
                  <a:srgbClr val="C00000"/>
                </a:solidFill>
                <a:latin typeface="Arial" panose="020B0604020202020204" pitchFamily="34" charset="0"/>
                <a:ea typeface="굴림" panose="020B0600000101010101" pitchFamily="50" charset="-127"/>
              </a:rPr>
              <a:t> (</a:t>
            </a:r>
            <a:r>
              <a:rPr lang="en-US" altLang="ko-KR" sz="1800" dirty="0" err="1">
                <a:solidFill>
                  <a:srgbClr val="C00000"/>
                </a:solidFill>
                <a:latin typeface="Arial" panose="020B0604020202020204" pitchFamily="34" charset="0"/>
                <a:ea typeface="굴림" panose="020B0600000101010101" pitchFamily="50" charset="-127"/>
              </a:rPr>
              <a:t>coercivity</a:t>
            </a:r>
            <a:r>
              <a:rPr lang="en-US" altLang="ko-KR" sz="1800" dirty="0">
                <a:solidFill>
                  <a:srgbClr val="C00000"/>
                </a:solidFill>
                <a:latin typeface="Arial" panose="020B0604020202020204" pitchFamily="34" charset="0"/>
                <a:ea typeface="굴림" panose="020B0600000101010101" pitchFamily="50" charset="-127"/>
              </a:rPr>
              <a:t>, </a:t>
            </a:r>
            <a:r>
              <a:rPr lang="ko-KR" altLang="en-US" sz="1800" dirty="0" err="1">
                <a:solidFill>
                  <a:srgbClr val="C00000"/>
                </a:solidFill>
                <a:latin typeface="Arial" panose="020B0604020202020204" pitchFamily="34" charset="0"/>
                <a:ea typeface="굴림" panose="020B0600000101010101" pitchFamily="50" charset="-127"/>
              </a:rPr>
              <a:t>보자력</a:t>
            </a:r>
            <a:r>
              <a:rPr lang="en-US" altLang="ko-KR" sz="1800" dirty="0">
                <a:solidFill>
                  <a:srgbClr val="C00000"/>
                </a:solidFill>
                <a:latin typeface="Arial" panose="020B0604020202020204" pitchFamily="34" charset="0"/>
                <a:ea typeface="굴림" panose="020B0600000101010101" pitchFamily="50" charset="-127"/>
              </a:rPr>
              <a:t>)</a:t>
            </a:r>
            <a:r>
              <a:rPr lang="en-US" altLang="ko-KR" sz="1800" i="1" dirty="0">
                <a:latin typeface="Arial" panose="020B0604020202020204" pitchFamily="34" charset="0"/>
                <a:ea typeface="굴림" panose="020B0600000101010101" pitchFamily="50" charset="-127"/>
              </a:rPr>
              <a:t> </a:t>
            </a:r>
            <a:r>
              <a:rPr lang="en-US" altLang="ko-KR" sz="1800" dirty="0">
                <a:latin typeface="Arial" panose="020B0604020202020204" pitchFamily="34" charset="0"/>
                <a:ea typeface="굴림" panose="020B0600000101010101" pitchFamily="50" charset="-127"/>
              </a:rPr>
              <a:t>must be applied in a direction opposite to the initial field</a:t>
            </a:r>
          </a:p>
        </p:txBody>
      </p:sp>
      <p:pic>
        <p:nvPicPr>
          <p:cNvPr id="10" name="Picture 7" descr="Fig18_1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0" y="1586878"/>
            <a:ext cx="3605633" cy="3908948"/>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p:cNvSpPr/>
          <p:nvPr/>
        </p:nvSpPr>
        <p:spPr>
          <a:xfrm>
            <a:off x="-5205" y="77076"/>
            <a:ext cx="3694858" cy="523220"/>
          </a:xfrm>
          <a:prstGeom prst="rect">
            <a:avLst/>
          </a:prstGeom>
        </p:spPr>
        <p:txBody>
          <a:bodyPr wrap="none">
            <a:spAutoFit/>
          </a:bodyPr>
          <a:lstStyle/>
          <a:p>
            <a:r>
              <a:rPr lang="en-US" altLang="ko-KR" sz="2800" b="1" dirty="0"/>
              <a:t>Domains and hysteresis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177</a:t>
            </a:fld>
            <a:endParaRPr lang="ko-KR" altLang="en-US"/>
          </a:p>
        </p:txBody>
      </p:sp>
    </p:spTree>
    <p:extLst>
      <p:ext uri="{BB962C8B-B14F-4D97-AF65-F5344CB8AC3E}">
        <p14:creationId xmlns:p14="http://schemas.microsoft.com/office/powerpoint/2010/main" val="23016179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2"/>
          <p:cNvSpPr txBox="1">
            <a:spLocks noChangeArrowheads="1"/>
          </p:cNvSpPr>
          <p:nvPr/>
        </p:nvSpPr>
        <p:spPr>
          <a:xfrm>
            <a:off x="131823" y="826576"/>
            <a:ext cx="6396480" cy="3385589"/>
          </a:xfrm>
          <a:prstGeom prst="rect">
            <a:avLst/>
          </a:prstGeom>
          <a:noFill/>
          <a:ln/>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ko-KR" sz="2400" dirty="0">
                <a:latin typeface="Arial" panose="020B0604020202020204" pitchFamily="34" charset="0"/>
                <a:ea typeface="굴림" panose="020B0600000101010101" pitchFamily="50" charset="-127"/>
              </a:rPr>
              <a:t>Soft Magnetic Materials</a:t>
            </a:r>
          </a:p>
          <a:p>
            <a:pPr lvl="1">
              <a:lnSpc>
                <a:spcPct val="80000"/>
              </a:lnSpc>
            </a:pPr>
            <a:r>
              <a:rPr lang="en-US" altLang="ko-KR" sz="2000" dirty="0">
                <a:latin typeface="Arial" panose="020B0604020202020204" pitchFamily="34" charset="0"/>
                <a:ea typeface="굴림" panose="020B0600000101010101" pitchFamily="50" charset="-127"/>
              </a:rPr>
              <a:t>used in </a:t>
            </a:r>
            <a:r>
              <a:rPr lang="en-US" altLang="ko-KR" sz="2000" dirty="0">
                <a:solidFill>
                  <a:srgbClr val="C00000"/>
                </a:solidFill>
                <a:latin typeface="Arial" panose="020B0604020202020204" pitchFamily="34" charset="0"/>
                <a:ea typeface="굴림" panose="020B0600000101010101" pitchFamily="50" charset="-127"/>
              </a:rPr>
              <a:t>device with low energy loss </a:t>
            </a:r>
            <a:r>
              <a:rPr lang="en-US" altLang="ko-KR" sz="2000" dirty="0">
                <a:latin typeface="Arial" panose="020B0604020202020204" pitchFamily="34" charset="0"/>
                <a:ea typeface="굴림" panose="020B0600000101010101" pitchFamily="50" charset="-127"/>
              </a:rPr>
              <a:t>(i.e. small  hysteresis loop)</a:t>
            </a:r>
          </a:p>
          <a:p>
            <a:pPr lvl="1">
              <a:lnSpc>
                <a:spcPct val="80000"/>
              </a:lnSpc>
            </a:pPr>
            <a:r>
              <a:rPr lang="en-US" altLang="ko-KR" sz="2000" dirty="0">
                <a:latin typeface="Arial" panose="020B0604020202020204" pitchFamily="34" charset="0"/>
                <a:ea typeface="굴림" panose="020B0600000101010101" pitchFamily="50" charset="-127"/>
              </a:rPr>
              <a:t>a thin and narrow hysteresis loop</a:t>
            </a:r>
          </a:p>
          <a:p>
            <a:pPr lvl="1">
              <a:lnSpc>
                <a:spcPct val="80000"/>
              </a:lnSpc>
            </a:pPr>
            <a:r>
              <a:rPr lang="en-US" altLang="ko-KR" sz="2000" dirty="0">
                <a:latin typeface="Arial" panose="020B0604020202020204" pitchFamily="34" charset="0"/>
                <a:ea typeface="굴림" panose="020B0600000101010101" pitchFamily="50" charset="-127"/>
              </a:rPr>
              <a:t>low </a:t>
            </a:r>
            <a:r>
              <a:rPr lang="en-US" altLang="ko-KR" sz="2000" dirty="0" err="1">
                <a:latin typeface="Arial" panose="020B0604020202020204" pitchFamily="34" charset="0"/>
                <a:ea typeface="굴림" panose="020B0600000101010101" pitchFamily="50" charset="-127"/>
              </a:rPr>
              <a:t>coercivity</a:t>
            </a:r>
            <a:endParaRPr lang="en-US" altLang="ko-KR" sz="2000" dirty="0">
              <a:latin typeface="Arial" panose="020B0604020202020204" pitchFamily="34" charset="0"/>
              <a:ea typeface="굴림" panose="020B0600000101010101" pitchFamily="50" charset="-127"/>
            </a:endParaRPr>
          </a:p>
          <a:p>
            <a:pPr marL="687600" indent="-230400">
              <a:lnSpc>
                <a:spcPct val="80000"/>
              </a:lnSpc>
              <a:spcBef>
                <a:spcPct val="20000"/>
              </a:spcBef>
              <a:buFontTx/>
              <a:buChar char="•"/>
            </a:pPr>
            <a:r>
              <a:rPr lang="en-US" altLang="ko-KR" sz="2000" dirty="0">
                <a:latin typeface="Arial" panose="020B0604020202020204" pitchFamily="34" charset="0"/>
                <a:ea typeface="굴림" panose="020B0600000101010101" pitchFamily="50" charset="-127"/>
              </a:rPr>
              <a:t>reach its saturation magnetization with a low applied field with minimal hysteresis energy loss</a:t>
            </a:r>
          </a:p>
          <a:p>
            <a:pPr marL="687600" indent="-230400">
              <a:lnSpc>
                <a:spcPct val="80000"/>
              </a:lnSpc>
              <a:spcBef>
                <a:spcPct val="20000"/>
              </a:spcBef>
              <a:buFontTx/>
              <a:buChar char="•"/>
            </a:pPr>
            <a:r>
              <a:rPr lang="en-US" altLang="ko-KR" sz="2000" dirty="0">
                <a:solidFill>
                  <a:srgbClr val="C00000"/>
                </a:solidFill>
                <a:latin typeface="Arial" panose="020B0604020202020204" pitchFamily="34" charset="0"/>
                <a:ea typeface="굴림" panose="020B0600000101010101" pitchFamily="50" charset="-127"/>
              </a:rPr>
              <a:t>domain walls can move/respond easily</a:t>
            </a:r>
            <a:r>
              <a:rPr lang="en-US" altLang="ko-KR" sz="2000" dirty="0">
                <a:latin typeface="Arial" panose="020B0604020202020204" pitchFamily="34" charset="0"/>
                <a:ea typeface="굴림" panose="020B0600000101010101" pitchFamily="50" charset="-127"/>
              </a:rPr>
              <a:t> to changes in the magnitude/direction of the applied field</a:t>
            </a:r>
          </a:p>
          <a:p>
            <a:pPr marL="687600" indent="-230400">
              <a:lnSpc>
                <a:spcPct val="80000"/>
              </a:lnSpc>
              <a:spcBef>
                <a:spcPct val="20000"/>
              </a:spcBef>
              <a:buFontTx/>
              <a:buChar char="•"/>
            </a:pPr>
            <a:endParaRPr lang="en-US" altLang="ko-KR" sz="1800" dirty="0">
              <a:latin typeface="Arial" panose="020B0604020202020204" pitchFamily="34" charset="0"/>
              <a:ea typeface="굴림" panose="020B0600000101010101" pitchFamily="50" charset="-127"/>
            </a:endParaRPr>
          </a:p>
          <a:p>
            <a:pPr marL="687600" indent="-230400">
              <a:lnSpc>
                <a:spcPct val="80000"/>
              </a:lnSpc>
              <a:spcBef>
                <a:spcPct val="20000"/>
              </a:spcBef>
              <a:buFontTx/>
              <a:buChar char="•"/>
            </a:pPr>
            <a:endParaRPr lang="en-US" altLang="ko-KR" sz="1800" dirty="0">
              <a:latin typeface="Arial" panose="020B0604020202020204" pitchFamily="34" charset="0"/>
              <a:ea typeface="굴림" panose="020B0600000101010101" pitchFamily="50" charset="-127"/>
            </a:endParaRPr>
          </a:p>
          <a:p>
            <a:pPr lvl="2">
              <a:lnSpc>
                <a:spcPct val="80000"/>
              </a:lnSpc>
            </a:pPr>
            <a:endParaRPr lang="en-US" altLang="ko-KR" sz="1600" dirty="0">
              <a:latin typeface="Arial" panose="020B0604020202020204" pitchFamily="34" charset="0"/>
              <a:ea typeface="굴림" panose="020B0600000101010101" pitchFamily="50" charset="-127"/>
            </a:endParaRPr>
          </a:p>
        </p:txBody>
      </p:sp>
      <p:pic>
        <p:nvPicPr>
          <p:cNvPr id="7" name="Picture 4" descr="Fig18_1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577" y="1038961"/>
            <a:ext cx="2623445" cy="34979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5205" y="2468278"/>
            <a:ext cx="59436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687600" indent="-230400" eaLnBrk="1" hangingPunct="1">
              <a:lnSpc>
                <a:spcPct val="80000"/>
              </a:lnSpc>
              <a:spcBef>
                <a:spcPct val="20000"/>
              </a:spcBef>
              <a:buFontTx/>
              <a:buChar char="•"/>
            </a:pPr>
            <a:endParaRPr lang="en-US" altLang="ko-KR" sz="1800" dirty="0">
              <a:latin typeface="Arial" panose="020B0604020202020204" pitchFamily="34" charset="0"/>
              <a:ea typeface="굴림" panose="020B0600000101010101" pitchFamily="50" charset="-127"/>
            </a:endParaRPr>
          </a:p>
        </p:txBody>
      </p:sp>
      <p:sp>
        <p:nvSpPr>
          <p:cNvPr id="9" name="Rectangle 2"/>
          <p:cNvSpPr txBox="1">
            <a:spLocks noChangeArrowheads="1"/>
          </p:cNvSpPr>
          <p:nvPr/>
        </p:nvSpPr>
        <p:spPr>
          <a:xfrm>
            <a:off x="131822" y="3909635"/>
            <a:ext cx="8721892" cy="2582334"/>
          </a:xfrm>
          <a:prstGeom prst="rect">
            <a:avLst/>
          </a:prstGeom>
          <a:noFill/>
          <a:ln/>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altLang="ko-KR" sz="2000" dirty="0">
                <a:latin typeface="Arial" panose="020B0604020202020204" pitchFamily="34" charset="0"/>
                <a:ea typeface="굴림" panose="020B0600000101010101" pitchFamily="50" charset="-127"/>
              </a:rPr>
              <a:t>Hard Magnetic Materials</a:t>
            </a:r>
          </a:p>
          <a:p>
            <a:pPr lvl="1">
              <a:spcBef>
                <a:spcPts val="600"/>
              </a:spcBef>
            </a:pPr>
            <a:r>
              <a:rPr lang="en-US" altLang="ko-KR" sz="2000" dirty="0">
                <a:latin typeface="Arial" panose="020B0604020202020204" pitchFamily="34" charset="0"/>
                <a:ea typeface="굴림" panose="020B0600000101010101" pitchFamily="50" charset="-127"/>
              </a:rPr>
              <a:t>used as </a:t>
            </a:r>
            <a:r>
              <a:rPr lang="en-US" altLang="ko-KR" sz="2000" dirty="0">
                <a:solidFill>
                  <a:srgbClr val="C00000"/>
                </a:solidFill>
                <a:latin typeface="Arial" panose="020B0604020202020204" pitchFamily="34" charset="0"/>
                <a:ea typeface="굴림" panose="020B0600000101010101" pitchFamily="50" charset="-127"/>
              </a:rPr>
              <a:t>permanent magnets</a:t>
            </a:r>
            <a:r>
              <a:rPr lang="en-US" altLang="ko-KR" sz="2000" dirty="0">
                <a:latin typeface="Arial" panose="020B0604020202020204" pitchFamily="34" charset="0"/>
                <a:ea typeface="굴림" panose="020B0600000101010101" pitchFamily="50" charset="-127"/>
              </a:rPr>
              <a:t>: motors</a:t>
            </a:r>
          </a:p>
          <a:p>
            <a:pPr lvl="1">
              <a:spcBef>
                <a:spcPts val="600"/>
              </a:spcBef>
            </a:pPr>
            <a:r>
              <a:rPr lang="en-US" altLang="ko-KR" sz="2000" dirty="0">
                <a:latin typeface="Arial" panose="020B0604020202020204" pitchFamily="34" charset="0"/>
                <a:ea typeface="굴림" panose="020B0600000101010101" pitchFamily="50" charset="-127"/>
              </a:rPr>
              <a:t>a </a:t>
            </a:r>
            <a:r>
              <a:rPr lang="en-US" altLang="ko-KR" sz="2000" dirty="0">
                <a:solidFill>
                  <a:srgbClr val="C00000"/>
                </a:solidFill>
                <a:latin typeface="Arial" panose="020B0604020202020204" pitchFamily="34" charset="0"/>
                <a:ea typeface="굴림" panose="020B0600000101010101" pitchFamily="50" charset="-127"/>
              </a:rPr>
              <a:t>high resistance to demagnetization</a:t>
            </a:r>
          </a:p>
          <a:p>
            <a:pPr lvl="1">
              <a:spcBef>
                <a:spcPts val="600"/>
              </a:spcBef>
            </a:pPr>
            <a:r>
              <a:rPr lang="en-US" altLang="ko-KR" sz="2000" dirty="0">
                <a:latin typeface="Arial" panose="020B0604020202020204" pitchFamily="34" charset="0"/>
                <a:ea typeface="굴림" panose="020B0600000101010101" pitchFamily="50" charset="-127"/>
              </a:rPr>
              <a:t>high </a:t>
            </a:r>
            <a:r>
              <a:rPr lang="en-US" altLang="ko-KR" sz="2000" dirty="0" err="1">
                <a:latin typeface="Arial" panose="020B0604020202020204" pitchFamily="34" charset="0"/>
                <a:ea typeface="굴림" panose="020B0600000101010101" pitchFamily="50" charset="-127"/>
              </a:rPr>
              <a:t>remanance</a:t>
            </a:r>
            <a:r>
              <a:rPr lang="en-US" altLang="ko-KR" sz="2000" dirty="0">
                <a:latin typeface="Arial" panose="020B0604020202020204" pitchFamily="34" charset="0"/>
                <a:ea typeface="굴림" panose="020B0600000101010101" pitchFamily="50" charset="-127"/>
              </a:rPr>
              <a:t>, </a:t>
            </a:r>
            <a:r>
              <a:rPr lang="en-US" altLang="ko-KR" sz="2000" dirty="0" err="1">
                <a:latin typeface="Arial" panose="020B0604020202020204" pitchFamily="34" charset="0"/>
                <a:ea typeface="굴림" panose="020B0600000101010101" pitchFamily="50" charset="-127"/>
              </a:rPr>
              <a:t>coercivity</a:t>
            </a:r>
            <a:r>
              <a:rPr lang="en-US" altLang="ko-KR" sz="2000" dirty="0">
                <a:latin typeface="Arial" panose="020B0604020202020204" pitchFamily="34" charset="0"/>
                <a:ea typeface="굴림" panose="020B0600000101010101" pitchFamily="50" charset="-127"/>
              </a:rPr>
              <a:t>, saturation flux density, and energy loss</a:t>
            </a:r>
          </a:p>
          <a:p>
            <a:pPr lvl="1">
              <a:spcBef>
                <a:spcPts val="600"/>
              </a:spcBef>
            </a:pPr>
            <a:r>
              <a:rPr lang="en-US" altLang="ko-KR" sz="2000" dirty="0">
                <a:latin typeface="Arial" panose="020B0604020202020204" pitchFamily="34" charset="0"/>
                <a:ea typeface="굴림" panose="020B0600000101010101" pitchFamily="50" charset="-127"/>
              </a:rPr>
              <a:t>ferromagnetic materials: magnet steels, </a:t>
            </a:r>
            <a:r>
              <a:rPr lang="en-US" altLang="ko-KR" sz="2000" dirty="0" err="1">
                <a:latin typeface="Arial" panose="020B0604020202020204" pitchFamily="34" charset="0"/>
                <a:ea typeface="굴림" panose="020B0600000101010101" pitchFamily="50" charset="-127"/>
              </a:rPr>
              <a:t>CuNiFe</a:t>
            </a:r>
            <a:r>
              <a:rPr lang="en-US" altLang="ko-KR" sz="2000" dirty="0">
                <a:latin typeface="Arial" panose="020B0604020202020204" pitchFamily="34" charset="0"/>
                <a:ea typeface="굴림" panose="020B0600000101010101" pitchFamily="50" charset="-127"/>
              </a:rPr>
              <a:t> (Cu-Ni-Fe) alloys and hexagonal ferrites</a:t>
            </a:r>
          </a:p>
          <a:p>
            <a:pPr lvl="1">
              <a:spcBef>
                <a:spcPts val="600"/>
              </a:spcBef>
            </a:pPr>
            <a:r>
              <a:rPr lang="en-US" altLang="ko-KR" sz="2000" dirty="0">
                <a:latin typeface="Arial" panose="020B0604020202020204" pitchFamily="34" charset="0"/>
                <a:ea typeface="굴림" panose="020B0600000101010101" pitchFamily="50" charset="-127"/>
              </a:rPr>
              <a:t>permanent magnets are superior to electromagnets</a:t>
            </a:r>
          </a:p>
        </p:txBody>
      </p:sp>
      <p:sp>
        <p:nvSpPr>
          <p:cNvPr id="10" name="직사각형 9"/>
          <p:cNvSpPr/>
          <p:nvPr/>
        </p:nvSpPr>
        <p:spPr>
          <a:xfrm>
            <a:off x="-5205" y="77076"/>
            <a:ext cx="5129866" cy="523220"/>
          </a:xfrm>
          <a:prstGeom prst="rect">
            <a:avLst/>
          </a:prstGeom>
        </p:spPr>
        <p:txBody>
          <a:bodyPr wrap="none">
            <a:spAutoFit/>
          </a:bodyPr>
          <a:lstStyle/>
          <a:p>
            <a:r>
              <a:rPr lang="en-US" altLang="ko-KR" sz="2800" b="1" dirty="0"/>
              <a:t>Soft and hard magnetic materials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178</a:t>
            </a:fld>
            <a:endParaRPr lang="ko-KR" altLang="en-US"/>
          </a:p>
        </p:txBody>
      </p:sp>
    </p:spTree>
    <p:extLst>
      <p:ext uri="{BB962C8B-B14F-4D97-AF65-F5344CB8AC3E}">
        <p14:creationId xmlns:p14="http://schemas.microsoft.com/office/powerpoint/2010/main" val="3858559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5"/>
          <p:cNvSpPr>
            <a:spLocks noChangeArrowheads="1"/>
          </p:cNvSpPr>
          <p:nvPr/>
        </p:nvSpPr>
        <p:spPr bwMode="auto">
          <a:xfrm>
            <a:off x="-48478" y="4618152"/>
            <a:ext cx="4343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lvl="1" eaLnBrk="1" hangingPunct="1">
              <a:spcBef>
                <a:spcPct val="20000"/>
              </a:spcBef>
              <a:buFontTx/>
              <a:buChar char="–"/>
            </a:pPr>
            <a:endParaRPr lang="en-US" altLang="ko-KR" sz="2000" dirty="0">
              <a:latin typeface="Arial" panose="020B0604020202020204" pitchFamily="34" charset="0"/>
              <a:ea typeface="굴림" panose="020B0600000101010101" pitchFamily="50" charset="-127"/>
              <a:cs typeface="Arial" panose="020B0604020202020204" pitchFamily="34" charset="0"/>
            </a:endParaRPr>
          </a:p>
        </p:txBody>
      </p:sp>
      <p:sp>
        <p:nvSpPr>
          <p:cNvPr id="15" name="직사각형 14"/>
          <p:cNvSpPr/>
          <p:nvPr/>
        </p:nvSpPr>
        <p:spPr>
          <a:xfrm>
            <a:off x="-5205" y="77076"/>
            <a:ext cx="2761397" cy="523220"/>
          </a:xfrm>
          <a:prstGeom prst="rect">
            <a:avLst/>
          </a:prstGeom>
        </p:spPr>
        <p:txBody>
          <a:bodyPr wrap="none">
            <a:spAutoFit/>
          </a:bodyPr>
          <a:lstStyle/>
          <a:p>
            <a:r>
              <a:rPr lang="en-US" altLang="ko-KR" sz="2800" b="1" dirty="0"/>
              <a:t>Magnetic storage</a:t>
            </a:r>
          </a:p>
        </p:txBody>
      </p:sp>
      <p:grpSp>
        <p:nvGrpSpPr>
          <p:cNvPr id="19" name="Group 185"/>
          <p:cNvGrpSpPr>
            <a:grpSpLocks/>
          </p:cNvGrpSpPr>
          <p:nvPr/>
        </p:nvGrpSpPr>
        <p:grpSpPr bwMode="auto">
          <a:xfrm>
            <a:off x="5971273" y="836111"/>
            <a:ext cx="2993156" cy="2507457"/>
            <a:chOff x="720" y="945"/>
            <a:chExt cx="1776" cy="1488"/>
          </a:xfrm>
        </p:grpSpPr>
        <p:pic>
          <p:nvPicPr>
            <p:cNvPr id="20" name="Picture 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960"/>
              <a:ext cx="1556" cy="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0"/>
            <p:cNvSpPr>
              <a:spLocks noChangeArrowheads="1"/>
            </p:cNvSpPr>
            <p:nvPr/>
          </p:nvSpPr>
          <p:spPr bwMode="auto">
            <a:xfrm>
              <a:off x="720" y="2016"/>
              <a:ext cx="1776" cy="3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22" name="Line 178"/>
            <p:cNvSpPr>
              <a:spLocks noChangeShapeType="1"/>
            </p:cNvSpPr>
            <p:nvPr/>
          </p:nvSpPr>
          <p:spPr bwMode="auto">
            <a:xfrm flipH="1">
              <a:off x="1104" y="1728"/>
              <a:ext cx="192" cy="288"/>
            </a:xfrm>
            <a:prstGeom prst="line">
              <a:avLst/>
            </a:prstGeom>
            <a:noFill/>
            <a:ln w="28575">
              <a:solidFill>
                <a:schemeClr val="tx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23" name="Rectangle 179"/>
            <p:cNvSpPr>
              <a:spLocks noChangeArrowheads="1"/>
            </p:cNvSpPr>
            <p:nvPr/>
          </p:nvSpPr>
          <p:spPr bwMode="auto">
            <a:xfrm>
              <a:off x="960" y="1968"/>
              <a:ext cx="1124"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2000">
                  <a:solidFill>
                    <a:schemeClr val="tx2"/>
                  </a:solidFill>
                  <a:latin typeface="Arial" panose="020B0604020202020204" pitchFamily="34" charset="0"/>
                  <a:ea typeface="굴림" panose="020B0600000101010101" pitchFamily="50" charset="-127"/>
                  <a:cs typeface="Arial" panose="020B0604020202020204" pitchFamily="34" charset="0"/>
                </a:rPr>
                <a:t>recording head</a:t>
              </a:r>
            </a:p>
          </p:txBody>
        </p:sp>
        <p:sp>
          <p:nvSpPr>
            <p:cNvPr id="24" name="Rectangle 181"/>
            <p:cNvSpPr>
              <a:spLocks noChangeArrowheads="1"/>
            </p:cNvSpPr>
            <p:nvPr/>
          </p:nvSpPr>
          <p:spPr bwMode="auto">
            <a:xfrm>
              <a:off x="1765" y="1680"/>
              <a:ext cx="33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25" name="Rectangle 182"/>
            <p:cNvSpPr>
              <a:spLocks noChangeArrowheads="1"/>
            </p:cNvSpPr>
            <p:nvPr/>
          </p:nvSpPr>
          <p:spPr bwMode="auto">
            <a:xfrm>
              <a:off x="1008" y="945"/>
              <a:ext cx="1488"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26" name="Rectangle 183"/>
            <p:cNvSpPr>
              <a:spLocks noChangeArrowheads="1"/>
            </p:cNvSpPr>
            <p:nvPr/>
          </p:nvSpPr>
          <p:spPr bwMode="auto">
            <a:xfrm>
              <a:off x="2272" y="1301"/>
              <a:ext cx="107" cy="6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ko-KR" altLang="en-US">
                <a:latin typeface="Arial" panose="020B0604020202020204" pitchFamily="34" charset="0"/>
                <a:cs typeface="Arial" panose="020B0604020202020204" pitchFamily="34" charset="0"/>
              </a:endParaRPr>
            </a:p>
          </p:txBody>
        </p:sp>
        <p:sp>
          <p:nvSpPr>
            <p:cNvPr id="27" name="Rectangle 177"/>
            <p:cNvSpPr>
              <a:spLocks noChangeArrowheads="1"/>
            </p:cNvSpPr>
            <p:nvPr/>
          </p:nvSpPr>
          <p:spPr bwMode="auto">
            <a:xfrm>
              <a:off x="730" y="960"/>
              <a:ext cx="132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sz="2000" dirty="0">
                  <a:solidFill>
                    <a:srgbClr val="0000FF"/>
                  </a:solidFill>
                  <a:latin typeface="Arial" panose="020B0604020202020204" pitchFamily="34" charset="0"/>
                  <a:ea typeface="굴림" panose="020B0600000101010101" pitchFamily="50" charset="-127"/>
                  <a:cs typeface="Arial" panose="020B0604020202020204" pitchFamily="34" charset="0"/>
                </a:rPr>
                <a:t>recording medium</a:t>
              </a:r>
            </a:p>
          </p:txBody>
        </p:sp>
      </p:grpSp>
      <p:sp>
        <p:nvSpPr>
          <p:cNvPr id="29" name="Rectangle 188"/>
          <p:cNvSpPr>
            <a:spLocks noChangeArrowheads="1"/>
          </p:cNvSpPr>
          <p:nvPr/>
        </p:nvSpPr>
        <p:spPr bwMode="auto">
          <a:xfrm>
            <a:off x="334973" y="1000679"/>
            <a:ext cx="59480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000" dirty="0">
                <a:solidFill>
                  <a:srgbClr val="C00000"/>
                </a:solidFill>
                <a:latin typeface="Arial" panose="020B0604020202020204" pitchFamily="34" charset="0"/>
                <a:ea typeface="굴림" panose="020B0600000101010101" pitchFamily="50" charset="-127"/>
                <a:cs typeface="Arial" panose="020B0604020202020204" pitchFamily="34" charset="0"/>
              </a:rPr>
              <a:t>• Hard drive</a:t>
            </a:r>
          </a:p>
          <a:p>
            <a:pPr marL="180000" indent="-180000"/>
            <a:r>
              <a:rPr lang="en-US" altLang="ko-KR" sz="2000" dirty="0">
                <a:latin typeface="Arial" panose="020B0604020202020204" pitchFamily="34" charset="0"/>
                <a:ea typeface="굴림" panose="020B0600000101010101" pitchFamily="50" charset="-127"/>
                <a:cs typeface="Arial" panose="020B0604020202020204" pitchFamily="34" charset="0"/>
              </a:rPr>
              <a:t>   - Information stored</a:t>
            </a:r>
          </a:p>
          <a:p>
            <a:pPr marL="180000" indent="-180000"/>
            <a:r>
              <a:rPr lang="en-US" altLang="ko-KR" sz="2000" dirty="0">
                <a:latin typeface="Arial" panose="020B0604020202020204" pitchFamily="34" charset="0"/>
                <a:ea typeface="굴림" panose="020B0600000101010101" pitchFamily="50" charset="-127"/>
                <a:cs typeface="Arial" panose="020B0604020202020204" pitchFamily="34" charset="0"/>
              </a:rPr>
              <a:t>   - magnetic field H induce align domains</a:t>
            </a:r>
          </a:p>
          <a:p>
            <a:pPr marL="180000" indent="-180000"/>
            <a:r>
              <a:rPr lang="en-US" altLang="ko-KR" sz="2000" dirty="0">
                <a:latin typeface="Arial" panose="020B0604020202020204" pitchFamily="34" charset="0"/>
                <a:ea typeface="굴림" panose="020B0600000101010101" pitchFamily="50" charset="-127"/>
                <a:cs typeface="Arial" panose="020B0604020202020204" pitchFamily="34" charset="0"/>
              </a:rPr>
              <a:t>   - magnetize the medium</a:t>
            </a:r>
          </a:p>
          <a:p>
            <a:pPr marL="180000" indent="-180000"/>
            <a:r>
              <a:rPr lang="en-US" altLang="ko-KR" sz="2000" dirty="0">
                <a:latin typeface="Arial" panose="020B0604020202020204" pitchFamily="34" charset="0"/>
                <a:ea typeface="굴림" panose="020B0600000101010101" pitchFamily="50" charset="-127"/>
                <a:cs typeface="Arial" panose="020B0604020202020204" pitchFamily="34" charset="0"/>
              </a:rPr>
              <a:t>   - so, detecting a change in the magnetization of the medium.</a:t>
            </a:r>
          </a:p>
        </p:txBody>
      </p:sp>
      <p:sp>
        <p:nvSpPr>
          <p:cNvPr id="31" name="Rectangle 190"/>
          <p:cNvSpPr>
            <a:spLocks noChangeArrowheads="1"/>
          </p:cNvSpPr>
          <p:nvPr/>
        </p:nvSpPr>
        <p:spPr bwMode="auto">
          <a:xfrm>
            <a:off x="347673" y="3460523"/>
            <a:ext cx="51149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US" altLang="ko-KR" sz="2000" dirty="0">
                <a:solidFill>
                  <a:srgbClr val="C00000"/>
                </a:solidFill>
                <a:latin typeface="Arial" panose="020B0604020202020204" pitchFamily="34" charset="0"/>
                <a:ea typeface="굴림" panose="020B0600000101010101" pitchFamily="50" charset="-127"/>
                <a:cs typeface="Arial" panose="020B0604020202020204" pitchFamily="34" charset="0"/>
              </a:rPr>
              <a:t>Particulate</a:t>
            </a:r>
          </a:p>
          <a:p>
            <a:r>
              <a:rPr lang="en-US" altLang="ko-KR" sz="2000" dirty="0">
                <a:latin typeface="Arial" panose="020B0604020202020204" pitchFamily="34" charset="0"/>
                <a:ea typeface="굴림" panose="020B0600000101010101" pitchFamily="50" charset="-127"/>
                <a:cs typeface="Arial" panose="020B0604020202020204" pitchFamily="34" charset="0"/>
              </a:rPr>
              <a:t> - needle-shaped Fe</a:t>
            </a:r>
            <a:r>
              <a:rPr lang="en-US" altLang="ko-KR" baseline="-4000" dirty="0">
                <a:latin typeface="Arial" panose="020B0604020202020204" pitchFamily="34" charset="0"/>
                <a:ea typeface="굴림" panose="020B0600000101010101" pitchFamily="50" charset="-127"/>
                <a:cs typeface="Arial" panose="020B0604020202020204" pitchFamily="34" charset="0"/>
              </a:rPr>
              <a:t>2</a:t>
            </a:r>
            <a:r>
              <a:rPr lang="en-US" altLang="ko-KR" sz="2000" dirty="0">
                <a:latin typeface="Arial" panose="020B0604020202020204" pitchFamily="34" charset="0"/>
                <a:ea typeface="굴림" panose="020B0600000101010101" pitchFamily="50" charset="-127"/>
                <a:cs typeface="Arial" panose="020B0604020202020204" pitchFamily="34" charset="0"/>
              </a:rPr>
              <a:t>O</a:t>
            </a:r>
            <a:r>
              <a:rPr lang="en-US" altLang="ko-KR" baseline="-4000" dirty="0">
                <a:latin typeface="Arial" panose="020B0604020202020204" pitchFamily="34" charset="0"/>
                <a:ea typeface="굴림" panose="020B0600000101010101" pitchFamily="50" charset="-127"/>
                <a:cs typeface="Arial" panose="020B0604020202020204" pitchFamily="34" charset="0"/>
              </a:rPr>
              <a:t>3</a:t>
            </a:r>
            <a:r>
              <a:rPr lang="en-US" altLang="ko-KR" sz="2000" dirty="0">
                <a:latin typeface="Arial" panose="020B0604020202020204" pitchFamily="34" charset="0"/>
                <a:ea typeface="굴림" panose="020B0600000101010101" pitchFamily="50" charset="-127"/>
                <a:cs typeface="Arial" panose="020B0604020202020204" pitchFamily="34" charset="0"/>
              </a:rPr>
              <a:t>. </a:t>
            </a:r>
          </a:p>
          <a:p>
            <a:r>
              <a:rPr lang="en-US" altLang="ko-KR" sz="2000" dirty="0">
                <a:latin typeface="Arial" panose="020B0604020202020204" pitchFamily="34" charset="0"/>
                <a:ea typeface="굴림" panose="020B0600000101010101" pitchFamily="50" charset="-127"/>
                <a:cs typeface="Arial" panose="020B0604020202020204" pitchFamily="34" charset="0"/>
              </a:rPr>
              <a:t> - magnet moment along axis</a:t>
            </a:r>
          </a:p>
          <a:p>
            <a:r>
              <a:rPr lang="en-US" altLang="ko-KR" sz="2000" dirty="0">
                <a:latin typeface="Arial" panose="020B0604020202020204" pitchFamily="34" charset="0"/>
                <a:ea typeface="굴림" panose="020B0600000101010101" pitchFamily="50" charset="-127"/>
                <a:cs typeface="Arial" panose="020B0604020202020204" pitchFamily="34" charset="0"/>
              </a:rPr>
              <a:t> - tape, floppy</a:t>
            </a:r>
          </a:p>
        </p:txBody>
      </p:sp>
      <p:pic>
        <p:nvPicPr>
          <p:cNvPr id="32" name="Picture 1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793" y="4827797"/>
            <a:ext cx="252730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192"/>
          <p:cNvSpPr>
            <a:spLocks noChangeArrowheads="1"/>
          </p:cNvSpPr>
          <p:nvPr/>
        </p:nvSpPr>
        <p:spPr bwMode="auto">
          <a:xfrm>
            <a:off x="5065803" y="3468064"/>
            <a:ext cx="309135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Font typeface="Arial" panose="020B0604020202020204" pitchFamily="34" charset="0"/>
              <a:buChar char="•"/>
            </a:pPr>
            <a:r>
              <a:rPr lang="en-US" altLang="ko-KR" sz="2000" dirty="0">
                <a:solidFill>
                  <a:srgbClr val="C00000"/>
                </a:solidFill>
                <a:latin typeface="Arial" panose="020B0604020202020204" pitchFamily="34" charset="0"/>
                <a:ea typeface="굴림" panose="020B0600000101010101" pitchFamily="50" charset="-127"/>
                <a:cs typeface="Arial" panose="020B0604020202020204" pitchFamily="34" charset="0"/>
              </a:rPr>
              <a:t>Thin film</a:t>
            </a:r>
          </a:p>
          <a:p>
            <a:r>
              <a:rPr lang="en-US" altLang="ko-KR" sz="2000" dirty="0">
                <a:latin typeface="Arial" panose="020B0604020202020204" pitchFamily="34" charset="0"/>
                <a:ea typeface="굴림" panose="020B0600000101010101" pitchFamily="50" charset="-127"/>
                <a:cs typeface="Arial" panose="020B0604020202020204" pitchFamily="34" charset="0"/>
              </a:rPr>
              <a:t> - </a:t>
            </a:r>
            <a:r>
              <a:rPr lang="en-US" altLang="ko-KR" sz="2000" dirty="0" err="1">
                <a:latin typeface="Arial" panose="020B0604020202020204" pitchFamily="34" charset="0"/>
                <a:ea typeface="굴림" panose="020B0600000101010101" pitchFamily="50" charset="-127"/>
                <a:cs typeface="Arial" panose="020B0604020202020204" pitchFamily="34" charset="0"/>
              </a:rPr>
              <a:t>CoPtCr</a:t>
            </a:r>
            <a:r>
              <a:rPr lang="en-US" altLang="ko-KR" sz="2000" dirty="0">
                <a:latin typeface="Arial" panose="020B0604020202020204" pitchFamily="34" charset="0"/>
                <a:ea typeface="굴림" panose="020B0600000101010101" pitchFamily="50" charset="-127"/>
                <a:cs typeface="Arial" panose="020B0604020202020204" pitchFamily="34" charset="0"/>
              </a:rPr>
              <a:t> or </a:t>
            </a:r>
            <a:r>
              <a:rPr lang="en-US" altLang="ko-KR" sz="2000" dirty="0" err="1">
                <a:latin typeface="Arial" panose="020B0604020202020204" pitchFamily="34" charset="0"/>
                <a:ea typeface="굴림" panose="020B0600000101010101" pitchFamily="50" charset="-127"/>
                <a:cs typeface="Arial" panose="020B0604020202020204" pitchFamily="34" charset="0"/>
              </a:rPr>
              <a:t>CoCrTa</a:t>
            </a:r>
            <a:r>
              <a:rPr lang="en-US" altLang="ko-KR" sz="2000" dirty="0">
                <a:latin typeface="Arial" panose="020B0604020202020204" pitchFamily="34" charset="0"/>
                <a:ea typeface="굴림" panose="020B0600000101010101" pitchFamily="50" charset="-127"/>
                <a:cs typeface="Arial" panose="020B0604020202020204" pitchFamily="34" charset="0"/>
              </a:rPr>
              <a:t> alloy</a:t>
            </a:r>
          </a:p>
          <a:p>
            <a:r>
              <a:rPr lang="en-US" altLang="ko-KR" sz="2000" dirty="0">
                <a:latin typeface="Arial" panose="020B0604020202020204" pitchFamily="34" charset="0"/>
                <a:ea typeface="굴림" panose="020B0600000101010101" pitchFamily="50" charset="-127"/>
                <a:cs typeface="Arial" panose="020B0604020202020204" pitchFamily="34" charset="0"/>
              </a:rPr>
              <a:t> - domains: 10 ~ 30 nm</a:t>
            </a:r>
          </a:p>
          <a:p>
            <a:r>
              <a:rPr lang="en-US" altLang="ko-KR" sz="2000" dirty="0">
                <a:latin typeface="Arial" panose="020B0604020202020204" pitchFamily="34" charset="0"/>
                <a:ea typeface="굴림" panose="020B0600000101010101" pitchFamily="50" charset="-127"/>
                <a:cs typeface="Arial" panose="020B0604020202020204" pitchFamily="34" charset="0"/>
              </a:rPr>
              <a:t> - hard drive</a:t>
            </a:r>
          </a:p>
        </p:txBody>
      </p:sp>
      <p:pic>
        <p:nvPicPr>
          <p:cNvPr id="37" name="Picture 1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7578" y="4880040"/>
            <a:ext cx="2673350"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179</a:t>
            </a:fld>
            <a:endParaRPr lang="ko-KR" altLang="en-US" dirty="0"/>
          </a:p>
        </p:txBody>
      </p:sp>
    </p:spTree>
    <p:extLst>
      <p:ext uri="{BB962C8B-B14F-4D97-AF65-F5344CB8AC3E}">
        <p14:creationId xmlns:p14="http://schemas.microsoft.com/office/powerpoint/2010/main" val="1549495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6630341" cy="461665"/>
          </a:xfrm>
          <a:prstGeom prst="rect">
            <a:avLst/>
          </a:prstGeom>
        </p:spPr>
        <p:txBody>
          <a:bodyPr wrap="none">
            <a:spAutoFit/>
          </a:bodyPr>
          <a:lstStyle/>
          <a:p>
            <a:r>
              <a:rPr lang="ko-KR" altLang="en-US" sz="2400" b="1" dirty="0">
                <a:latin typeface="+mn-ea"/>
              </a:rPr>
              <a:t>세라믹은 어떻게 만들어질까</a:t>
            </a:r>
            <a:r>
              <a:rPr lang="en-US" altLang="ko-KR" sz="2400" b="1" dirty="0">
                <a:latin typeface="+mn-ea"/>
              </a:rPr>
              <a:t>? (</a:t>
            </a:r>
            <a:r>
              <a:rPr lang="ko-KR" altLang="en-US" sz="2400" b="1" dirty="0">
                <a:latin typeface="+mn-ea"/>
              </a:rPr>
              <a:t>원소 발견 이전</a:t>
            </a:r>
            <a:r>
              <a:rPr lang="en-US" altLang="ko-KR" sz="2400" b="1" dirty="0">
                <a:latin typeface="+mn-ea"/>
              </a:rPr>
              <a:t>)</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4" name="그림 3"/>
          <p:cNvPicPr>
            <a:picLocks noChangeAspect="1"/>
          </p:cNvPicPr>
          <p:nvPr/>
        </p:nvPicPr>
        <p:blipFill rotWithShape="1">
          <a:blip r:embed="rId3"/>
          <a:srcRect l="6111" t="46136" r="59722" b="16181"/>
          <a:stretch/>
        </p:blipFill>
        <p:spPr>
          <a:xfrm>
            <a:off x="536664" y="1201168"/>
            <a:ext cx="4290664" cy="2720911"/>
          </a:xfrm>
          <a:prstGeom prst="rect">
            <a:avLst/>
          </a:prstGeom>
        </p:spPr>
      </p:pic>
      <p:pic>
        <p:nvPicPr>
          <p:cNvPr id="14" name="그림 13"/>
          <p:cNvPicPr>
            <a:picLocks noChangeAspect="1"/>
          </p:cNvPicPr>
          <p:nvPr/>
        </p:nvPicPr>
        <p:blipFill rotWithShape="1">
          <a:blip r:embed="rId3"/>
          <a:srcRect l="58889" t="52899" r="23055" b="16906"/>
          <a:stretch/>
        </p:blipFill>
        <p:spPr>
          <a:xfrm>
            <a:off x="6097760" y="1164792"/>
            <a:ext cx="2781300" cy="2674328"/>
          </a:xfrm>
          <a:prstGeom prst="rect">
            <a:avLst/>
          </a:prstGeom>
        </p:spPr>
      </p:pic>
      <p:sp>
        <p:nvSpPr>
          <p:cNvPr id="9" name="화살표: 오른쪽 8"/>
          <p:cNvSpPr/>
          <p:nvPr/>
        </p:nvSpPr>
        <p:spPr>
          <a:xfrm>
            <a:off x="5051210" y="1378968"/>
            <a:ext cx="924267" cy="2195176"/>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TextBox 15"/>
          <p:cNvSpPr txBox="1"/>
          <p:nvPr/>
        </p:nvSpPr>
        <p:spPr>
          <a:xfrm>
            <a:off x="629466" y="4004041"/>
            <a:ext cx="4587659" cy="2488182"/>
          </a:xfrm>
          <a:prstGeom prst="rect">
            <a:avLst/>
          </a:prstGeom>
          <a:noFill/>
        </p:spPr>
        <p:txBody>
          <a:bodyPr wrap="square" rtlCol="0">
            <a:spAutoFit/>
          </a:bodyPr>
          <a:lstStyle/>
          <a:p>
            <a:pPr marL="285750" indent="-285750">
              <a:lnSpc>
                <a:spcPts val="2600"/>
              </a:lnSpc>
              <a:buFont typeface="Arial" panose="020B0604020202020204" pitchFamily="34" charset="0"/>
              <a:buChar char="•"/>
            </a:pPr>
            <a:r>
              <a:rPr lang="ko-KR" altLang="en-US" dirty="0"/>
              <a:t>불가에 던져진 진흙 덩어리</a:t>
            </a:r>
            <a:endParaRPr lang="en-US" altLang="ko-KR" dirty="0"/>
          </a:p>
          <a:p>
            <a:pPr marL="285750" indent="-285750">
              <a:lnSpc>
                <a:spcPts val="2600"/>
              </a:lnSpc>
              <a:buFont typeface="Arial" panose="020B0604020202020204" pitchFamily="34" charset="0"/>
              <a:buChar char="•"/>
            </a:pPr>
            <a:r>
              <a:rPr lang="ko-KR" altLang="en-US" dirty="0"/>
              <a:t>흙</a:t>
            </a:r>
            <a:r>
              <a:rPr lang="en-US" altLang="ko-KR" dirty="0"/>
              <a:t>, </a:t>
            </a:r>
            <a:r>
              <a:rPr lang="ko-KR" altLang="en-US" dirty="0"/>
              <a:t>모래</a:t>
            </a:r>
            <a:r>
              <a:rPr lang="en-US" altLang="ko-KR" dirty="0"/>
              <a:t>, </a:t>
            </a:r>
            <a:r>
              <a:rPr lang="ko-KR" altLang="en-US" dirty="0"/>
              <a:t>점토 등의 근본원소</a:t>
            </a:r>
          </a:p>
          <a:p>
            <a:pPr marL="285750" indent="-285750">
              <a:lnSpc>
                <a:spcPts val="2600"/>
              </a:lnSpc>
              <a:buFont typeface="Arial" panose="020B0604020202020204" pitchFamily="34" charset="0"/>
              <a:buChar char="•"/>
            </a:pPr>
            <a:r>
              <a:rPr lang="ko-KR" altLang="en-US" dirty="0"/>
              <a:t>산소 다음으로 풍부함</a:t>
            </a:r>
            <a:endParaRPr lang="en-US" altLang="ko-KR" dirty="0"/>
          </a:p>
          <a:p>
            <a:pPr marL="285750" indent="-285750">
              <a:lnSpc>
                <a:spcPts val="2600"/>
              </a:lnSpc>
              <a:buFont typeface="Arial" panose="020B0604020202020204" pitchFamily="34" charset="0"/>
              <a:buChar char="•"/>
            </a:pPr>
            <a:r>
              <a:rPr lang="ko-KR" altLang="en-US" dirty="0"/>
              <a:t>지각의 </a:t>
            </a:r>
            <a:r>
              <a:rPr lang="en-US" altLang="ko-KR" dirty="0"/>
              <a:t>27% </a:t>
            </a:r>
            <a:r>
              <a:rPr lang="ko-KR" altLang="en-US" dirty="0"/>
              <a:t>차지</a:t>
            </a:r>
            <a:endParaRPr lang="en-US" altLang="ko-KR" dirty="0"/>
          </a:p>
          <a:p>
            <a:pPr marL="285750" indent="-285750">
              <a:lnSpc>
                <a:spcPts val="2600"/>
              </a:lnSpc>
              <a:buFont typeface="Arial" panose="020B0604020202020204" pitchFamily="34" charset="0"/>
              <a:buChar char="•"/>
            </a:pPr>
            <a:r>
              <a:rPr lang="ko-KR" altLang="en-US" dirty="0"/>
              <a:t>탄소족의 넘버 </a:t>
            </a:r>
            <a:r>
              <a:rPr lang="en-US" altLang="ko-KR" dirty="0"/>
              <a:t>2 </a:t>
            </a:r>
          </a:p>
          <a:p>
            <a:pPr marL="285750" indent="-285750">
              <a:lnSpc>
                <a:spcPts val="2600"/>
              </a:lnSpc>
              <a:buFont typeface="Arial" panose="020B0604020202020204" pitchFamily="34" charset="0"/>
              <a:buChar char="•"/>
            </a:pPr>
            <a:r>
              <a:rPr lang="ko-KR" altLang="en-US" dirty="0"/>
              <a:t>원자번호</a:t>
            </a:r>
            <a:r>
              <a:rPr lang="en-US" altLang="ko-KR" dirty="0"/>
              <a:t>: 14</a:t>
            </a:r>
            <a:r>
              <a:rPr lang="ko-KR" altLang="en-US" dirty="0"/>
              <a:t>번</a:t>
            </a:r>
            <a:endParaRPr lang="en-US" altLang="ko-KR" dirty="0"/>
          </a:p>
          <a:p>
            <a:pPr marL="285750" indent="-285750">
              <a:lnSpc>
                <a:spcPts val="2600"/>
              </a:lnSpc>
              <a:buFont typeface="Arial" panose="020B0604020202020204" pitchFamily="34" charset="0"/>
              <a:buChar char="•"/>
            </a:pPr>
            <a:r>
              <a:rPr lang="en-US" altLang="ko-KR" dirty="0"/>
              <a:t>O,</a:t>
            </a:r>
            <a:r>
              <a:rPr lang="ko-KR" altLang="en-US" dirty="0"/>
              <a:t> </a:t>
            </a:r>
            <a:r>
              <a:rPr lang="en-US" altLang="ko-KR" dirty="0"/>
              <a:t>C,</a:t>
            </a:r>
            <a:r>
              <a:rPr lang="ko-KR" altLang="en-US" dirty="0"/>
              <a:t> </a:t>
            </a:r>
            <a:r>
              <a:rPr lang="en-US" altLang="ko-KR" dirty="0"/>
              <a:t>N</a:t>
            </a:r>
            <a:r>
              <a:rPr lang="ko-KR" altLang="en-US" dirty="0"/>
              <a:t>과 결합</a:t>
            </a:r>
            <a:r>
              <a:rPr lang="en-US" altLang="ko-KR" dirty="0"/>
              <a:t>: </a:t>
            </a:r>
            <a:r>
              <a:rPr lang="ko-KR" altLang="en-US" dirty="0"/>
              <a:t>산화물</a:t>
            </a:r>
            <a:r>
              <a:rPr lang="en-US" altLang="ko-KR" dirty="0"/>
              <a:t>, </a:t>
            </a:r>
            <a:r>
              <a:rPr lang="ko-KR" altLang="en-US" dirty="0"/>
              <a:t>탄화물</a:t>
            </a:r>
            <a:r>
              <a:rPr lang="en-US" altLang="ko-KR" dirty="0"/>
              <a:t>, </a:t>
            </a:r>
            <a:r>
              <a:rPr lang="ko-KR" altLang="en-US" dirty="0"/>
              <a:t>질화물</a:t>
            </a:r>
            <a:endParaRPr lang="en-US" altLang="ko-KR"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18</a:t>
            </a:fld>
            <a:endParaRPr lang="ko-KR" altLang="en-US"/>
          </a:p>
        </p:txBody>
      </p:sp>
    </p:spTree>
    <p:extLst>
      <p:ext uri="{BB962C8B-B14F-4D97-AF65-F5344CB8AC3E}">
        <p14:creationId xmlns:p14="http://schemas.microsoft.com/office/powerpoint/2010/main" val="207897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0" y="1540783"/>
            <a:ext cx="91440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r>
              <a:rPr kumimoji="0" lang="en-US" altLang="ko-KR" sz="4800" b="0" i="0" u="none" strike="noStrike" kern="1200" cap="none" spc="0" normalizeH="0" baseline="0" noProof="0" dirty="0">
                <a:ln>
                  <a:noFill/>
                </a:ln>
                <a:solidFill>
                  <a:sysClr val="windowText" lastClr="000000"/>
                </a:solidFill>
                <a:effectLst/>
                <a:uLnTx/>
                <a:uFillTx/>
                <a:latin typeface="Calibri" panose="020F0502020204030204"/>
                <a:ea typeface="맑은 고딕" panose="020B0503020000020004" pitchFamily="50" charset="-127"/>
              </a:rPr>
              <a:t>Semiconductors</a:t>
            </a:r>
            <a:endParaRPr kumimoji="0" lang="ko-KR" altLang="en-US" sz="4800" b="0" i="0" u="none" strike="noStrike" kern="1200" cap="none" spc="0" normalizeH="0" baseline="0" noProof="0" dirty="0">
              <a:ln>
                <a:noFill/>
              </a:ln>
              <a:solidFill>
                <a:sysClr val="windowText" lastClr="000000"/>
              </a:solidFill>
              <a:effectLst/>
              <a:uLnTx/>
              <a:uFillTx/>
              <a:latin typeface="Calibri" panose="020F0502020204030204"/>
              <a:ea typeface="맑은 고딕" panose="020B0503020000020004" pitchFamily="50" charset="-127"/>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180</a:t>
            </a:fld>
            <a:endParaRPr lang="ko-KR" altLang="en-US" dirty="0"/>
          </a:p>
        </p:txBody>
      </p:sp>
    </p:spTree>
    <p:extLst>
      <p:ext uri="{BB962C8B-B14F-4D97-AF65-F5344CB8AC3E}">
        <p14:creationId xmlns:p14="http://schemas.microsoft.com/office/powerpoint/2010/main" val="1520484536"/>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438" y="71438"/>
            <a:ext cx="4504759" cy="523220"/>
          </a:xfrm>
          <a:prstGeom prst="rect">
            <a:avLst/>
          </a:prstGeom>
        </p:spPr>
        <p:txBody>
          <a:bodyPr wrap="none">
            <a:spAutoFit/>
          </a:bodyPr>
          <a:lstStyle>
            <a:defPPr>
              <a:defRPr lang="ko-KR"/>
            </a:defPPr>
            <a:lvl1pPr>
              <a:defRPr sz="2800" b="1"/>
            </a:lvl1pPr>
          </a:lstStyle>
          <a:p>
            <a:r>
              <a:rPr lang="en-US" altLang="ko-KR" dirty="0"/>
              <a:t>What is Semiconductor ??</a:t>
            </a:r>
            <a:endParaRPr lang="ko-KR" altLang="en-US" dirty="0"/>
          </a:p>
        </p:txBody>
      </p:sp>
      <p:sp>
        <p:nvSpPr>
          <p:cNvPr id="26627" name="직사각형 5"/>
          <p:cNvSpPr>
            <a:spLocks noChangeArrowheads="1"/>
          </p:cNvSpPr>
          <p:nvPr/>
        </p:nvSpPr>
        <p:spPr bwMode="auto">
          <a:xfrm>
            <a:off x="71438" y="804863"/>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6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Material that has an electrical conductivity between that of a conductor and an insulator.</a:t>
            </a:r>
            <a:endParaRPr kumimoji="1" lang="ko-KR" altLang="en-US" sz="16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pic>
        <p:nvPicPr>
          <p:cNvPr id="9" name="Picture 10" descr="http://cache-media.britannica.com/eb-media/07/207-004-2B66F205.gif"/>
          <p:cNvPicPr>
            <a:picLocks noChangeAspect="1" noChangeArrowheads="1"/>
          </p:cNvPicPr>
          <p:nvPr/>
        </p:nvPicPr>
        <p:blipFill>
          <a:blip r:embed="rId3"/>
          <a:srcRect/>
          <a:stretch>
            <a:fillRect/>
          </a:stretch>
        </p:blipFill>
        <p:spPr bwMode="auto">
          <a:xfrm>
            <a:off x="71438" y="1739900"/>
            <a:ext cx="4286250" cy="2932113"/>
          </a:xfrm>
          <a:prstGeom prst="rect">
            <a:avLst/>
          </a:prstGeom>
          <a:ln>
            <a:noFill/>
          </a:ln>
          <a:effectLst>
            <a:outerShdw blurRad="292100" dist="139700" dir="2700000" algn="tl" rotWithShape="0">
              <a:srgbClr val="333333">
                <a:alpha val="65000"/>
              </a:srgbClr>
            </a:outerShdw>
          </a:effectLst>
        </p:spPr>
      </p:pic>
      <p:grpSp>
        <p:nvGrpSpPr>
          <p:cNvPr id="26629" name="그룹 17"/>
          <p:cNvGrpSpPr>
            <a:grpSpLocks/>
          </p:cNvGrpSpPr>
          <p:nvPr/>
        </p:nvGrpSpPr>
        <p:grpSpPr bwMode="auto">
          <a:xfrm>
            <a:off x="369888" y="5026025"/>
            <a:ext cx="3117850" cy="903288"/>
            <a:chOff x="226803" y="4720995"/>
            <a:chExt cx="3117392" cy="902661"/>
          </a:xfrm>
        </p:grpSpPr>
        <p:sp>
          <p:nvSpPr>
            <p:cNvPr id="26638" name="TextBox 9"/>
            <p:cNvSpPr txBox="1">
              <a:spLocks noChangeArrowheads="1"/>
            </p:cNvSpPr>
            <p:nvPr/>
          </p:nvSpPr>
          <p:spPr bwMode="auto">
            <a:xfrm>
              <a:off x="230296" y="4720995"/>
              <a:ext cx="2583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Insulator : 10</a:t>
              </a:r>
              <a:r>
                <a:rPr kumimoji="1" lang="en-US" altLang="ko-KR" sz="1400" b="1" i="0" u="none" strike="noStrike" kern="1200" cap="none" spc="0" normalizeH="0" baseline="3000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-18</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~10</a:t>
              </a:r>
              <a:r>
                <a:rPr kumimoji="1" lang="en-US" altLang="ko-KR" sz="1400" b="1" i="0" u="none" strike="noStrike" kern="1200" cap="none" spc="0" normalizeH="0" baseline="3000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-8</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S/cm</a:t>
              </a:r>
              <a:endParaRPr kumimoji="1" lang="ko-KR" altLang="en-US"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sp>
          <p:nvSpPr>
            <p:cNvPr id="26639" name="TextBox 13"/>
            <p:cNvSpPr txBox="1">
              <a:spLocks noChangeArrowheads="1"/>
            </p:cNvSpPr>
            <p:nvPr/>
          </p:nvSpPr>
          <p:spPr bwMode="auto">
            <a:xfrm>
              <a:off x="226803" y="5024291"/>
              <a:ext cx="3117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Semiconductor : 10</a:t>
              </a:r>
              <a:r>
                <a:rPr kumimoji="1" lang="en-US" altLang="ko-KR" sz="1400" b="1" i="0" u="none" strike="noStrike" kern="1200" cap="none" spc="0" normalizeH="0" baseline="3000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-8</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~10 </a:t>
              </a:r>
              <a:r>
                <a:rPr kumimoji="1" lang="en-US" altLang="ko-KR" sz="1400" b="1" i="0" u="none" strike="noStrike" kern="1200" cap="none" spc="0" normalizeH="0" baseline="3000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4</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S/cm </a:t>
              </a:r>
              <a:endParaRPr kumimoji="1" lang="ko-KR" altLang="en-US"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sp>
          <p:nvSpPr>
            <p:cNvPr id="26640" name="TextBox 14"/>
            <p:cNvSpPr txBox="1">
              <a:spLocks noChangeArrowheads="1"/>
            </p:cNvSpPr>
            <p:nvPr/>
          </p:nvSpPr>
          <p:spPr bwMode="auto">
            <a:xfrm>
              <a:off x="226982" y="5315879"/>
              <a:ext cx="22333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Metals : 10</a:t>
              </a:r>
              <a:r>
                <a:rPr kumimoji="1" lang="en-US" altLang="ko-KR" sz="1400" b="1" i="0" u="none" strike="noStrike" kern="1200" cap="none" spc="0" normalizeH="0" baseline="30000" noProof="0">
                  <a:ln>
                    <a:noFill/>
                  </a:ln>
                  <a:solidFill>
                    <a:srgbClr val="000000"/>
                  </a:solidFill>
                  <a:effectLst/>
                  <a:uLnTx/>
                  <a:uFillTx/>
                  <a:latin typeface="맑은 고딕" panose="020B0503020000020004" pitchFamily="50" charset="-127"/>
                  <a:ea typeface="맑은 고딕" panose="020B0503020000020004" pitchFamily="50" charset="-127"/>
                  <a:cs typeface="+mn-cs"/>
                </a:rPr>
                <a:t>4</a:t>
              </a: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~10</a:t>
              </a:r>
              <a:r>
                <a:rPr kumimoji="1" lang="en-US" altLang="ko-KR" sz="1400" b="1" i="0" u="none" strike="noStrike" kern="1200" cap="none" spc="0" normalizeH="0" baseline="30000" noProof="0">
                  <a:ln>
                    <a:noFill/>
                  </a:ln>
                  <a:solidFill>
                    <a:srgbClr val="000000"/>
                  </a:solidFill>
                  <a:effectLst/>
                  <a:uLnTx/>
                  <a:uFillTx/>
                  <a:latin typeface="맑은 고딕" panose="020B0503020000020004" pitchFamily="50" charset="-127"/>
                  <a:ea typeface="맑은 고딕" panose="020B0503020000020004" pitchFamily="50" charset="-127"/>
                  <a:cs typeface="+mn-cs"/>
                </a:rPr>
                <a:t>6</a:t>
              </a: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S/cm</a:t>
              </a:r>
              <a:endParaRPr kumimoji="1" lang="ko-KR" altLang="en-US"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sp>
        <p:nvSpPr>
          <p:cNvPr id="26631" name="TextBox 17"/>
          <p:cNvSpPr txBox="1">
            <a:spLocks noChangeArrowheads="1"/>
          </p:cNvSpPr>
          <p:nvPr/>
        </p:nvSpPr>
        <p:spPr bwMode="auto">
          <a:xfrm>
            <a:off x="5619750" y="1330325"/>
            <a:ext cx="254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Times New Roman" panose="02020603050405020304" pitchFamily="18" charset="0"/>
              </a:rPr>
              <a:t>Bandgap of materials</a:t>
            </a:r>
            <a:endParaRPr kumimoji="1" lang="ko-KR" altLang="en-US"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26632" name="TextBox 18"/>
          <p:cNvSpPr txBox="1">
            <a:spLocks noChangeArrowheads="1"/>
          </p:cNvSpPr>
          <p:nvPr/>
        </p:nvSpPr>
        <p:spPr bwMode="auto">
          <a:xfrm>
            <a:off x="285750" y="1357313"/>
            <a:ext cx="3978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Times New Roman" panose="02020603050405020304" pitchFamily="18" charset="0"/>
              </a:rPr>
              <a:t>Electrical conductivity of materials</a:t>
            </a:r>
            <a:endParaRPr kumimoji="1" lang="ko-KR" altLang="en-US"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Times New Roman" panose="02020603050405020304" pitchFamily="18" charset="0"/>
            </a:endParaRPr>
          </a:p>
        </p:txBody>
      </p:sp>
      <p:grpSp>
        <p:nvGrpSpPr>
          <p:cNvPr id="26633" name="그룹 17"/>
          <p:cNvGrpSpPr>
            <a:grpSpLocks/>
          </p:cNvGrpSpPr>
          <p:nvPr/>
        </p:nvGrpSpPr>
        <p:grpSpPr bwMode="auto">
          <a:xfrm>
            <a:off x="4954588" y="5026025"/>
            <a:ext cx="4260850" cy="928688"/>
            <a:chOff x="-58205" y="4720994"/>
            <a:chExt cx="4259531" cy="928555"/>
          </a:xfrm>
        </p:grpSpPr>
        <p:sp>
          <p:nvSpPr>
            <p:cNvPr id="26635" name="TextBox 9"/>
            <p:cNvSpPr txBox="1">
              <a:spLocks noChangeArrowheads="1"/>
            </p:cNvSpPr>
            <p:nvPr/>
          </p:nvSpPr>
          <p:spPr bwMode="auto">
            <a:xfrm>
              <a:off x="-55050" y="4720994"/>
              <a:ext cx="4256376" cy="3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Insulator : &gt; 4eV  (SiO</a:t>
              </a:r>
              <a:r>
                <a:rPr kumimoji="1" lang="en-US" altLang="ko-KR" sz="1400" b="1" i="0" u="none" strike="noStrike" kern="1200" cap="none" spc="0" normalizeH="0" baseline="-25000" noProof="0">
                  <a:ln>
                    <a:noFill/>
                  </a:ln>
                  <a:solidFill>
                    <a:srgbClr val="000000"/>
                  </a:solidFill>
                  <a:effectLst/>
                  <a:uLnTx/>
                  <a:uFillTx/>
                  <a:latin typeface="맑은 고딕" panose="020B0503020000020004" pitchFamily="50" charset="-127"/>
                  <a:ea typeface="맑은 고딕" panose="020B0503020000020004" pitchFamily="50" charset="-127"/>
                  <a:cs typeface="+mn-cs"/>
                </a:rPr>
                <a:t>2</a:t>
              </a: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 9 eV, Si</a:t>
              </a:r>
              <a:r>
                <a:rPr kumimoji="1" lang="en-US" altLang="ko-KR" sz="1400" b="1" i="0" u="none" strike="noStrike" kern="1200" cap="none" spc="0" normalizeH="0" baseline="-25000" noProof="0">
                  <a:ln>
                    <a:noFill/>
                  </a:ln>
                  <a:solidFill>
                    <a:srgbClr val="000000"/>
                  </a:solidFill>
                  <a:effectLst/>
                  <a:uLnTx/>
                  <a:uFillTx/>
                  <a:latin typeface="맑은 고딕" panose="020B0503020000020004" pitchFamily="50" charset="-127"/>
                  <a:ea typeface="맑은 고딕" panose="020B0503020000020004" pitchFamily="50" charset="-127"/>
                  <a:cs typeface="+mn-cs"/>
                </a:rPr>
                <a:t>3</a:t>
              </a: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N</a:t>
              </a:r>
              <a:r>
                <a:rPr kumimoji="1" lang="en-US" altLang="ko-KR" sz="1400" b="1" i="0" u="none" strike="noStrike" kern="1200" cap="none" spc="0" normalizeH="0" baseline="-25000" noProof="0">
                  <a:ln>
                    <a:noFill/>
                  </a:ln>
                  <a:solidFill>
                    <a:srgbClr val="000000"/>
                  </a:solidFill>
                  <a:effectLst/>
                  <a:uLnTx/>
                  <a:uFillTx/>
                  <a:latin typeface="맑은 고딕" panose="020B0503020000020004" pitchFamily="50" charset="-127"/>
                  <a:ea typeface="맑은 고딕" panose="020B0503020000020004" pitchFamily="50" charset="-127"/>
                  <a:cs typeface="+mn-cs"/>
                </a:rPr>
                <a:t>4</a:t>
              </a: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 5.1 eV)</a:t>
              </a:r>
              <a:endParaRPr kumimoji="1" lang="ko-KR" altLang="en-US"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sp>
          <p:nvSpPr>
            <p:cNvPr id="26636" name="TextBox 13"/>
            <p:cNvSpPr txBox="1">
              <a:spLocks noChangeArrowheads="1"/>
            </p:cNvSpPr>
            <p:nvPr/>
          </p:nvSpPr>
          <p:spPr bwMode="auto">
            <a:xfrm>
              <a:off x="-58205" y="5024290"/>
              <a:ext cx="2403704" cy="3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Semiconductor :  &lt; 4 eV</a:t>
              </a:r>
              <a:endParaRPr kumimoji="1" lang="ko-KR" altLang="en-US"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sp>
          <p:nvSpPr>
            <p:cNvPr id="26637" name="TextBox 14"/>
            <p:cNvSpPr txBox="1">
              <a:spLocks noChangeArrowheads="1"/>
            </p:cNvSpPr>
            <p:nvPr/>
          </p:nvSpPr>
          <p:spPr bwMode="auto">
            <a:xfrm>
              <a:off x="-52083" y="5341986"/>
              <a:ext cx="2086613" cy="30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Metals : no bandgap</a:t>
              </a:r>
              <a:endParaRPr kumimoji="1" lang="ko-KR" altLang="en-US" sz="14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pic>
        <p:nvPicPr>
          <p:cNvPr id="17" name="Picture 36" descr="FIG03-04"/>
          <p:cNvPicPr>
            <a:picLocks noChangeAspect="1" noChangeArrowheads="1"/>
          </p:cNvPicPr>
          <p:nvPr/>
        </p:nvPicPr>
        <p:blipFill>
          <a:blip r:embed="rId4"/>
          <a:srcRect/>
          <a:stretch>
            <a:fillRect/>
          </a:stretch>
        </p:blipFill>
        <p:spPr bwMode="auto">
          <a:xfrm>
            <a:off x="4473575" y="1841500"/>
            <a:ext cx="4610100" cy="2801938"/>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 name="TextBox 1"/>
              <p:cNvSpPr txBox="1"/>
              <p:nvPr/>
            </p:nvSpPr>
            <p:spPr>
              <a:xfrm>
                <a:off x="1161249" y="3068960"/>
                <a:ext cx="651268" cy="567271"/>
              </a:xfrm>
              <a:prstGeom prst="rect">
                <a:avLst/>
              </a:prstGeom>
              <a:solidFill>
                <a:schemeClr val="bg1"/>
              </a:solidFill>
              <a:ln>
                <a:solidFill>
                  <a:schemeClr val="bg1">
                    <a:lumMod val="50000"/>
                  </a:schemeClr>
                </a:solidFill>
              </a:ln>
              <a:effectLst/>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1" lang="ko-KR" alt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𝜎</m:t>
                      </m:r>
                      <m:r>
                        <a:rPr kumimoji="1" lang="en-US" altLang="ko-KR"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f>
                        <m:fPr>
                          <m:ctrlPr>
                            <a:rPr kumimoji="1" lang="en-US" altLang="ko-KR"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1" lang="en-US" altLang="ko-KR"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1</m:t>
                          </m:r>
                        </m:num>
                        <m:den>
                          <m:r>
                            <a:rPr kumimoji="1" lang="ko-KR" alt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𝜌</m:t>
                          </m:r>
                        </m:den>
                      </m:f>
                    </m:oMath>
                  </m:oMathPara>
                </a14:m>
                <a:endParaRPr kumimoji="1" lang="ko-KR" altLang="en-US" sz="1800" b="0" i="0" u="none" strike="noStrike" kern="1200" cap="none" spc="0" normalizeH="0" baseline="0" noProof="0" dirty="0">
                  <a:ln>
                    <a:noFill/>
                  </a:ln>
                  <a:solidFill>
                    <a:srgbClr val="000000"/>
                  </a:solidFill>
                  <a:effectLst/>
                  <a:uLnTx/>
                  <a:uFillTx/>
                  <a:latin typeface="굴림" panose="020B0600000101010101" pitchFamily="50" charset="-127"/>
                  <a:ea typeface="굴림" panose="020B0600000101010101" pitchFamily="50" charset="-127"/>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161249" y="3068960"/>
                <a:ext cx="651268" cy="567271"/>
              </a:xfrm>
              <a:prstGeom prst="rect">
                <a:avLst/>
              </a:prstGeom>
              <a:blipFill>
                <a:blip r:embed="rId5"/>
                <a:stretch>
                  <a:fillRect/>
                </a:stretch>
              </a:blipFill>
              <a:ln>
                <a:solidFill>
                  <a:schemeClr val="bg1">
                    <a:lumMod val="50000"/>
                  </a:schemeClr>
                </a:solidFill>
              </a:ln>
              <a:effectLst/>
            </p:spPr>
            <p:txBody>
              <a:bodyPr/>
              <a:lstStyle/>
              <a:p>
                <a:r>
                  <a:rPr lang="ko-KR" altLang="en-US">
                    <a:noFill/>
                  </a:rPr>
                  <a:t> </a:t>
                </a:r>
              </a:p>
            </p:txBody>
          </p:sp>
        </mc:Fallback>
      </mc:AlternateContent>
      <p:sp>
        <p:nvSpPr>
          <p:cNvPr id="4" name="슬라이드 번호 개체 틀 3"/>
          <p:cNvSpPr>
            <a:spLocks noGrp="1"/>
          </p:cNvSpPr>
          <p:nvPr>
            <p:ph type="sldNum" sz="quarter" idx="12"/>
          </p:nvPr>
        </p:nvSpPr>
        <p:spPr/>
        <p:txBody>
          <a:bodyPr/>
          <a:lstStyle/>
          <a:p>
            <a:fld id="{B6030C2A-4213-4771-8792-D783EF3BA6B4}" type="slidenum">
              <a:rPr lang="ko-KR" altLang="en-US" smtClean="0"/>
              <a:pPr/>
              <a:t>181</a:t>
            </a:fld>
            <a:endParaRPr lang="ko-KR" altLang="en-US" dirty="0"/>
          </a:p>
        </p:txBody>
      </p:sp>
      <p:sp>
        <p:nvSpPr>
          <p:cNvPr id="19" name="직사각형 18"/>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034132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438" y="71438"/>
            <a:ext cx="4504759" cy="523220"/>
          </a:xfrm>
          <a:prstGeom prst="rect">
            <a:avLst/>
          </a:prstGeom>
        </p:spPr>
        <p:txBody>
          <a:bodyPr wrap="none">
            <a:spAutoFit/>
          </a:bodyPr>
          <a:lstStyle>
            <a:defPPr>
              <a:defRPr lang="ko-KR"/>
            </a:defPPr>
            <a:lvl1pPr>
              <a:defRPr sz="2800" b="1"/>
            </a:lvl1pPr>
          </a:lstStyle>
          <a:p>
            <a:r>
              <a:rPr lang="en-US" altLang="ko-KR" dirty="0"/>
              <a:t>What is Semiconductor ??</a:t>
            </a:r>
            <a:endParaRPr lang="ko-KR" altLang="en-US" dirty="0"/>
          </a:p>
        </p:txBody>
      </p:sp>
      <p:sp>
        <p:nvSpPr>
          <p:cNvPr id="28675" name="직사각형 5"/>
          <p:cNvSpPr>
            <a:spLocks noChangeArrowheads="1"/>
          </p:cNvSpPr>
          <p:nvPr/>
        </p:nvSpPr>
        <p:spPr bwMode="auto">
          <a:xfrm>
            <a:off x="71438" y="692696"/>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6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Material that has an electrical conductivity between that of a conductor and an insulator.</a:t>
            </a:r>
            <a:endParaRPr kumimoji="1" lang="ko-KR" altLang="en-US" sz="16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pic>
        <p:nvPicPr>
          <p:cNvPr id="10244" name="Picture 4" descr="http://facstaff.gpc.edu/~pgore/PhysicalScience/periodic-table.gif"/>
          <p:cNvPicPr>
            <a:picLocks noChangeAspect="1" noChangeArrowheads="1"/>
          </p:cNvPicPr>
          <p:nvPr/>
        </p:nvPicPr>
        <p:blipFill>
          <a:blip r:embed="rId3"/>
          <a:srcRect l="506" t="978" r="617" b="3111"/>
          <a:stretch>
            <a:fillRect/>
          </a:stretch>
        </p:blipFill>
        <p:spPr bwMode="auto">
          <a:xfrm>
            <a:off x="377825" y="1208311"/>
            <a:ext cx="4643438" cy="2935288"/>
          </a:xfrm>
          <a:prstGeom prst="rect">
            <a:avLst/>
          </a:prstGeom>
          <a:ln>
            <a:noFill/>
          </a:ln>
          <a:effectLst>
            <a:outerShdw blurRad="292100" dist="139700" dir="2700000" algn="tl" rotWithShape="0">
              <a:srgbClr val="333333">
                <a:alpha val="65000"/>
              </a:srgbClr>
            </a:outerShdw>
          </a:effectLst>
        </p:spPr>
      </p:pic>
      <p:sp>
        <p:nvSpPr>
          <p:cNvPr id="28677" name="TextBox 16"/>
          <p:cNvSpPr txBox="1">
            <a:spLocks noChangeArrowheads="1"/>
          </p:cNvSpPr>
          <p:nvPr/>
        </p:nvSpPr>
        <p:spPr bwMode="auto">
          <a:xfrm>
            <a:off x="261938" y="4251549"/>
            <a:ext cx="4044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Element semiconductor : column IV (Si, Ge)</a:t>
            </a:r>
          </a:p>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sym typeface="Wingdings" panose="05000000000000000000" pitchFamily="2" charset="2"/>
              </a:rPr>
              <a:t> electronics applications</a:t>
            </a:r>
            <a:endPar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endParaRPr>
          </a:p>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Compound semiconductors : III-V, II-VI</a:t>
            </a:r>
          </a:p>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sym typeface="Wingdings" panose="05000000000000000000" pitchFamily="2" charset="2"/>
              </a:rPr>
              <a:t> optoelectronic applications</a:t>
            </a:r>
            <a:r>
              <a:rPr kumimoji="1" lang="en-US" altLang="ko-KR"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 </a:t>
            </a:r>
            <a:endParaRPr kumimoji="1" lang="ko-KR" altLang="en-US" sz="1400" b="1"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sp>
        <p:nvSpPr>
          <p:cNvPr id="20" name="직사각형 19"/>
          <p:cNvSpPr/>
          <p:nvPr/>
        </p:nvSpPr>
        <p:spPr>
          <a:xfrm>
            <a:off x="2106613" y="5385594"/>
            <a:ext cx="5000625" cy="1143000"/>
          </a:xfrm>
          <a:prstGeom prst="rect">
            <a:avLst/>
          </a:prstGeom>
          <a:ln>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uLnTx/>
              <a:uFillTx/>
              <a:latin typeface="굴림"/>
              <a:ea typeface="굴림"/>
              <a:cs typeface="+mn-cs"/>
            </a:endParaRPr>
          </a:p>
        </p:txBody>
      </p:sp>
      <p:grpSp>
        <p:nvGrpSpPr>
          <p:cNvPr id="2" name="그룹 23"/>
          <p:cNvGrpSpPr>
            <a:grpSpLocks/>
          </p:cNvGrpSpPr>
          <p:nvPr/>
        </p:nvGrpSpPr>
        <p:grpSpPr bwMode="auto">
          <a:xfrm>
            <a:off x="2994025" y="1052736"/>
            <a:ext cx="1762125" cy="1906588"/>
            <a:chOff x="7044823" y="1000108"/>
            <a:chExt cx="1762021" cy="1907237"/>
          </a:xfrm>
        </p:grpSpPr>
        <p:sp>
          <p:nvSpPr>
            <p:cNvPr id="12" name="타원 11"/>
            <p:cNvSpPr/>
            <p:nvPr/>
          </p:nvSpPr>
          <p:spPr>
            <a:xfrm>
              <a:off x="7233725" y="1325657"/>
              <a:ext cx="1376281" cy="1581688"/>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FFFFFF"/>
                </a:solidFill>
                <a:effectLst/>
                <a:uLnTx/>
                <a:uFillTx/>
                <a:latin typeface="굴림"/>
                <a:ea typeface="굴림"/>
                <a:cs typeface="+mn-cs"/>
              </a:endParaRPr>
            </a:p>
          </p:txBody>
        </p:sp>
        <p:sp>
          <p:nvSpPr>
            <p:cNvPr id="28684" name="TextBox 18"/>
            <p:cNvSpPr txBox="1">
              <a:spLocks noChangeArrowheads="1"/>
            </p:cNvSpPr>
            <p:nvPr/>
          </p:nvSpPr>
          <p:spPr bwMode="auto">
            <a:xfrm>
              <a:off x="7044823" y="1000108"/>
              <a:ext cx="1762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Semiconductors</a:t>
              </a:r>
              <a:endParaRPr kumimoji="1" lang="ko-KR"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endParaRPr>
            </a:p>
          </p:txBody>
        </p:sp>
      </p:grpSp>
      <p:sp>
        <p:nvSpPr>
          <p:cNvPr id="28680" name="TextBox 20"/>
          <p:cNvSpPr txBox="1">
            <a:spLocks noChangeArrowheads="1"/>
          </p:cNvSpPr>
          <p:nvPr/>
        </p:nvSpPr>
        <p:spPr bwMode="auto">
          <a:xfrm>
            <a:off x="2146300" y="5353819"/>
            <a:ext cx="482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Why Silicon ??</a:t>
            </a:r>
          </a:p>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 Si devices exhibit better properties at RT.</a:t>
            </a:r>
          </a:p>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 High quality SiO</a:t>
            </a:r>
            <a:r>
              <a:rPr kumimoji="1" lang="en-US" altLang="ko-KR" sz="1800" b="1" i="0" u="none" strike="noStrike" kern="1200" cap="none" spc="0" normalizeH="0" baseline="-2500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2</a:t>
            </a:r>
            <a:r>
              <a:rPr kumimoji="1" lang="en-US" altLang="ko-KR"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 is easy to form and process.</a:t>
            </a:r>
          </a:p>
          <a:p>
            <a:pPr marL="0" marR="0" lvl="0" indent="0" algn="l" defTabSz="914400" rtl="0" eaLnBrk="1" fontAlgn="base" latinLnBrk="1" hangingPunct="1">
              <a:lnSpc>
                <a:spcPct val="100000"/>
              </a:lnSpc>
              <a:spcBef>
                <a:spcPct val="0"/>
              </a:spcBef>
              <a:spcAft>
                <a:spcPct val="0"/>
              </a:spcAft>
              <a:buClrTx/>
              <a:buSzTx/>
              <a:buFont typeface="Arial" panose="020B0604020202020204" pitchFamily="34" charset="0"/>
              <a:buChar char="•"/>
              <a:tabLst/>
              <a:defRPr/>
            </a:pPr>
            <a:r>
              <a:rPr kumimoji="1" lang="en-US" altLang="ko-KR"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rPr>
              <a:t> Low cost : Si comprises 25 % of earth crust.</a:t>
            </a:r>
            <a:endParaRPr kumimoji="1" lang="ko-KR"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cs typeface="Times New Roman" panose="02020603050405020304" pitchFamily="18" charset="0"/>
            </a:endParaRPr>
          </a:p>
        </p:txBody>
      </p:sp>
      <p:pic>
        <p:nvPicPr>
          <p:cNvPr id="286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1552799"/>
            <a:ext cx="38576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9225" y="4124549"/>
            <a:ext cx="3086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슬라이드 번호 개체 틀 3"/>
          <p:cNvSpPr>
            <a:spLocks noGrp="1"/>
          </p:cNvSpPr>
          <p:nvPr>
            <p:ph type="sldNum" sz="quarter" idx="12"/>
          </p:nvPr>
        </p:nvSpPr>
        <p:spPr/>
        <p:txBody>
          <a:bodyPr/>
          <a:lstStyle/>
          <a:p>
            <a:fld id="{B6030C2A-4213-4771-8792-D783EF3BA6B4}" type="slidenum">
              <a:rPr lang="ko-KR" altLang="en-US" smtClean="0"/>
              <a:pPr/>
              <a:t>182</a:t>
            </a:fld>
            <a:endParaRPr lang="ko-KR" altLang="en-US" dirty="0"/>
          </a:p>
        </p:txBody>
      </p:sp>
      <p:sp>
        <p:nvSpPr>
          <p:cNvPr id="15" name="직사각형 1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7044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5725" y="71438"/>
            <a:ext cx="7055136" cy="523220"/>
          </a:xfrm>
          <a:prstGeom prst="rect">
            <a:avLst/>
          </a:prstGeom>
        </p:spPr>
        <p:txBody>
          <a:bodyPr wrap="none">
            <a:spAutoFit/>
          </a:bodyPr>
          <a:lstStyle>
            <a:defPPr>
              <a:defRPr lang="ko-KR"/>
            </a:defPPr>
            <a:lvl1pPr>
              <a:defRPr sz="2800" b="1"/>
            </a:lvl1pPr>
          </a:lstStyle>
          <a:p>
            <a:r>
              <a:rPr lang="en-US" altLang="ko-KR" dirty="0"/>
              <a:t>Basic crystal structures of semiconductor</a:t>
            </a:r>
            <a:endParaRPr lang="ko-KR" altLang="en-US" dirty="0"/>
          </a:p>
        </p:txBody>
      </p:sp>
      <p:sp>
        <p:nvSpPr>
          <p:cNvPr id="30723" name="TextBox 8"/>
          <p:cNvSpPr txBox="1">
            <a:spLocks noChangeArrowheads="1"/>
          </p:cNvSpPr>
          <p:nvPr/>
        </p:nvSpPr>
        <p:spPr bwMode="auto">
          <a:xfrm>
            <a:off x="611560" y="6034088"/>
            <a:ext cx="7920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342900" marR="0" lvl="0" indent="-342900" algn="ctr" defTabSz="914400" rtl="0" eaLnBrk="1" fontAlgn="base" latinLnBrk="1" hangingPunct="1">
              <a:lnSpc>
                <a:spcPct val="100000"/>
              </a:lnSpc>
              <a:spcBef>
                <a:spcPct val="0"/>
              </a:spcBef>
              <a:spcAft>
                <a:spcPct val="0"/>
              </a:spcAft>
              <a:buClrTx/>
              <a:buSzTx/>
              <a:buFont typeface="Wingdings" panose="05000000000000000000" pitchFamily="2" charset="2"/>
              <a:buChar char="è"/>
              <a:tabLst/>
              <a:defRPr/>
            </a:pPr>
            <a:r>
              <a:rPr kumimoji="1" lang="en-US" altLang="ko-KR" sz="2000" b="1" i="0" u="none" strike="noStrike" kern="1200" cap="none" spc="0" normalizeH="0" baseline="0" noProof="0" dirty="0">
                <a:ln>
                  <a:noFill/>
                </a:ln>
                <a:solidFill>
                  <a:srgbClr val="FF0000"/>
                </a:solidFill>
                <a:effectLst/>
                <a:uLnTx/>
                <a:uFillTx/>
                <a:latin typeface="맑은 고딕" panose="020B0503020000020004" pitchFamily="50" charset="-127"/>
                <a:ea typeface="맑은 고딕" panose="020B0503020000020004" pitchFamily="50" charset="-127"/>
                <a:cs typeface="+mn-cs"/>
              </a:rPr>
              <a:t>Semiconductor should be single crystal </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1200" cap="none" spc="0" normalizeH="0" baseline="0" noProof="0" dirty="0">
                <a:ln>
                  <a:noFill/>
                </a:ln>
                <a:solidFill>
                  <a:srgbClr val="FF0000"/>
                </a:solidFill>
                <a:effectLst/>
                <a:uLnTx/>
                <a:uFillTx/>
                <a:latin typeface="맑은 고딕" panose="020B0503020000020004" pitchFamily="50" charset="-127"/>
                <a:ea typeface="맑은 고딕" panose="020B0503020000020004" pitchFamily="50" charset="-127"/>
                <a:cs typeface="+mn-cs"/>
              </a:rPr>
              <a:t>to maximize the carrier mobility</a:t>
            </a:r>
          </a:p>
        </p:txBody>
      </p:sp>
      <p:sp>
        <p:nvSpPr>
          <p:cNvPr id="33" name="직사각형 32"/>
          <p:cNvSpPr/>
          <p:nvPr/>
        </p:nvSpPr>
        <p:spPr>
          <a:xfrm>
            <a:off x="500063" y="5137150"/>
            <a:ext cx="8143875" cy="923925"/>
          </a:xfrm>
          <a:prstGeom prst="rect">
            <a:avLst/>
          </a:prstGeom>
        </p:spPr>
        <p:txBody>
          <a:bodyPr>
            <a:spAutoFit/>
          </a:bodyPr>
          <a:lstStyle/>
          <a:p>
            <a:pPr marL="0" marR="0" lvl="0" indent="0" algn="l" defTabSz="914400" rtl="0" eaLnBrk="1" fontAlgn="base" latinLnBrk="1" hangingPunct="1">
              <a:lnSpc>
                <a:spcPct val="100000"/>
              </a:lnSpc>
              <a:spcBef>
                <a:spcPct val="0"/>
              </a:spcBef>
              <a:spcAft>
                <a:spcPct val="0"/>
              </a:spcAft>
              <a:buClrTx/>
              <a:buSzTx/>
              <a:buFont typeface="Wingdings" pitchFamily="2" charset="2"/>
              <a:buChar char="§"/>
              <a:tabLst/>
              <a:defRPr/>
            </a:pPr>
            <a:r>
              <a:rPr kumimoji="1" lang="en-US" altLang="ko-KR" sz="1800" b="1" i="0" u="none" strike="noStrike" kern="1200" cap="none" spc="0" normalizeH="0" baseline="0" noProof="0" dirty="0">
                <a:ln>
                  <a:noFill/>
                </a:ln>
                <a:solidFill>
                  <a:srgbClr val="2D2D8A">
                    <a:lumMod val="50000"/>
                  </a:srgbClr>
                </a:solidFill>
                <a:effectLst/>
                <a:uLnTx/>
                <a:uFillTx/>
                <a:latin typeface="맑은 고딕" pitchFamily="50" charset="-127"/>
                <a:ea typeface="맑은 고딕" pitchFamily="50" charset="-127"/>
                <a:cs typeface="+mn-cs"/>
              </a:rPr>
              <a:t> Crystalline : atomic arrangement in a 3-dimensional periodic fashion.  </a:t>
            </a:r>
          </a:p>
          <a:p>
            <a:pPr marL="0" marR="0" lvl="0" indent="0" algn="l" defTabSz="914400" rtl="0" eaLnBrk="1" fontAlgn="base" latinLnBrk="1" hangingPunct="1">
              <a:lnSpc>
                <a:spcPct val="100000"/>
              </a:lnSpc>
              <a:spcBef>
                <a:spcPct val="0"/>
              </a:spcBef>
              <a:spcAft>
                <a:spcPct val="0"/>
              </a:spcAft>
              <a:buClrTx/>
              <a:buSzTx/>
              <a:buFont typeface="Wingdings" pitchFamily="2" charset="2"/>
              <a:buChar char="§"/>
              <a:tabLst/>
              <a:defRPr/>
            </a:pPr>
            <a:r>
              <a:rPr kumimoji="1" lang="en-US" altLang="ko-KR" sz="1800" b="1" i="0" u="none" strike="noStrike" kern="1200" cap="none" spc="0" normalizeH="0" baseline="0" noProof="0" dirty="0">
                <a:ln>
                  <a:noFill/>
                </a:ln>
                <a:solidFill>
                  <a:srgbClr val="2D2D8A">
                    <a:lumMod val="50000"/>
                  </a:srgbClr>
                </a:solidFill>
                <a:effectLst/>
                <a:uLnTx/>
                <a:uFillTx/>
                <a:latin typeface="맑은 고딕" pitchFamily="50" charset="-127"/>
                <a:ea typeface="맑은 고딕" pitchFamily="50" charset="-127"/>
                <a:cs typeface="+mn-cs"/>
              </a:rPr>
              <a:t> Amorphous : No periodic structure at all</a:t>
            </a:r>
          </a:p>
          <a:p>
            <a:pPr marL="0" marR="0" lvl="0" indent="0" algn="l" defTabSz="914400" rtl="0" eaLnBrk="1" fontAlgn="base" latinLnBrk="1" hangingPunct="1">
              <a:lnSpc>
                <a:spcPct val="100000"/>
              </a:lnSpc>
              <a:spcBef>
                <a:spcPct val="0"/>
              </a:spcBef>
              <a:spcAft>
                <a:spcPct val="0"/>
              </a:spcAft>
              <a:buClrTx/>
              <a:buSzTx/>
              <a:buFont typeface="Wingdings" pitchFamily="2" charset="2"/>
              <a:buChar char="§"/>
              <a:tabLst/>
              <a:defRPr/>
            </a:pPr>
            <a:r>
              <a:rPr kumimoji="1" lang="en-US" altLang="ko-KR" sz="1800" b="1" i="0" u="none" strike="noStrike" kern="1200" cap="none" spc="0" normalizeH="0" baseline="0" noProof="0" dirty="0">
                <a:ln>
                  <a:noFill/>
                </a:ln>
                <a:solidFill>
                  <a:srgbClr val="2D2D8A">
                    <a:lumMod val="50000"/>
                  </a:srgbClr>
                </a:solidFill>
                <a:effectLst/>
                <a:uLnTx/>
                <a:uFillTx/>
                <a:latin typeface="맑은 고딕" pitchFamily="50" charset="-127"/>
                <a:ea typeface="맑은 고딕" pitchFamily="50" charset="-127"/>
                <a:cs typeface="+mn-cs"/>
              </a:rPr>
              <a:t> Polycrystalline : composed of many small single crystalline domains</a:t>
            </a:r>
            <a:endParaRPr kumimoji="1" lang="ko-KR" altLang="en-US" sz="1800" b="0" i="0" u="none" strike="noStrike" kern="1200" cap="none" spc="0" normalizeH="0" baseline="0" noProof="0" dirty="0">
              <a:ln>
                <a:noFill/>
              </a:ln>
              <a:solidFill>
                <a:srgbClr val="000000"/>
              </a:solidFill>
              <a:effectLst/>
              <a:uLnTx/>
              <a:uFillTx/>
              <a:latin typeface="굴림" panose="020B0600000101010101" pitchFamily="50" charset="-127"/>
              <a:ea typeface="굴림" panose="020B0600000101010101" pitchFamily="50" charset="-127"/>
              <a:cs typeface="+mn-cs"/>
            </a:endParaRPr>
          </a:p>
        </p:txBody>
      </p:sp>
      <p:sp>
        <p:nvSpPr>
          <p:cNvPr id="10" name="TextBox 9"/>
          <p:cNvSpPr txBox="1"/>
          <p:nvPr/>
        </p:nvSpPr>
        <p:spPr>
          <a:xfrm>
            <a:off x="285750" y="742950"/>
            <a:ext cx="2033698" cy="400110"/>
          </a:xfrm>
          <a:prstGeom prst="rect">
            <a:avLst/>
          </a:prstGeom>
          <a:noFill/>
        </p:spPr>
        <p:txBody>
          <a:bodyPr wrap="none">
            <a:spAutoFit/>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맑은 고딕" pitchFamily="50" charset="-127"/>
                <a:ea typeface="맑은 고딕" pitchFamily="50" charset="-127"/>
                <a:cs typeface="+mn-cs"/>
              </a:rPr>
              <a:t>Types of Solids</a:t>
            </a:r>
          </a:p>
        </p:txBody>
      </p:sp>
      <p:pic>
        <p:nvPicPr>
          <p:cNvPr id="30726" name="Picture 10" descr="http://www.panasyslcd.com/Content/upload/2018191888/201806261343209441701.png"/>
          <p:cNvPicPr>
            <a:picLocks noChangeAspect="1" noChangeArrowheads="1"/>
          </p:cNvPicPr>
          <p:nvPr/>
        </p:nvPicPr>
        <p:blipFill>
          <a:blip r:embed="rId2">
            <a:extLst>
              <a:ext uri="{28A0092B-C50C-407E-A947-70E740481C1C}">
                <a14:useLocalDpi xmlns:a14="http://schemas.microsoft.com/office/drawing/2010/main" val="0"/>
              </a:ext>
            </a:extLst>
          </a:blip>
          <a:srcRect t="29274" b="10039"/>
          <a:stretch>
            <a:fillRect/>
          </a:stretch>
        </p:blipFill>
        <p:spPr bwMode="auto">
          <a:xfrm>
            <a:off x="539552" y="1215429"/>
            <a:ext cx="81168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1"/>
          <p:cNvSpPr txBox="1">
            <a:spLocks noChangeArrowheads="1"/>
          </p:cNvSpPr>
          <p:nvPr/>
        </p:nvSpPr>
        <p:spPr bwMode="auto">
          <a:xfrm>
            <a:off x="5435600" y="4788892"/>
            <a:ext cx="2744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ko-KR" sz="18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rPr>
              <a:t>Source: Panndisplay.com</a:t>
            </a:r>
            <a:endParaRPr kumimoji="1" lang="ko-KR" altLang="en-US" sz="1800" b="0" i="0" u="none" strike="noStrike" kern="1200" cap="none" spc="0" normalizeH="0" baseline="0" noProof="0" dirty="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183</a:t>
            </a:fld>
            <a:endParaRPr lang="ko-KR" altLang="en-US" dirty="0"/>
          </a:p>
        </p:txBody>
      </p:sp>
      <p:sp>
        <p:nvSpPr>
          <p:cNvPr id="11" name="직사각형 1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650483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5725" y="71438"/>
            <a:ext cx="7055136" cy="523220"/>
          </a:xfrm>
          <a:prstGeom prst="rect">
            <a:avLst/>
          </a:prstGeom>
        </p:spPr>
        <p:txBody>
          <a:bodyPr wrap="none">
            <a:spAutoFit/>
          </a:bodyPr>
          <a:lstStyle>
            <a:defPPr>
              <a:defRPr lang="ko-KR"/>
            </a:defPPr>
            <a:lvl1pPr>
              <a:defRPr sz="2800" b="1"/>
            </a:lvl1pPr>
          </a:lstStyle>
          <a:p>
            <a:r>
              <a:rPr lang="en-US" altLang="ko-KR" dirty="0"/>
              <a:t>Basic crystal structures of semiconductor</a:t>
            </a:r>
            <a:endParaRPr lang="ko-KR" altLang="en-US" dirty="0"/>
          </a:p>
        </p:txBody>
      </p:sp>
      <p:sp>
        <p:nvSpPr>
          <p:cNvPr id="10" name="TextBox 9"/>
          <p:cNvSpPr txBox="1"/>
          <p:nvPr/>
        </p:nvSpPr>
        <p:spPr>
          <a:xfrm>
            <a:off x="71438" y="719138"/>
            <a:ext cx="2570897" cy="400110"/>
          </a:xfrm>
          <a:prstGeom prst="rect">
            <a:avLst/>
          </a:prstGeom>
          <a:noFill/>
        </p:spPr>
        <p:txBody>
          <a:bodyPr wrap="none">
            <a:spAutoFit/>
          </a:body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맑은 고딕" pitchFamily="50" charset="-127"/>
                <a:ea typeface="맑은 고딕" pitchFamily="50" charset="-127"/>
                <a:cs typeface="+mn-cs"/>
              </a:rPr>
              <a:t>Diamond structure</a:t>
            </a:r>
          </a:p>
        </p:txBody>
      </p:sp>
      <p:pic>
        <p:nvPicPr>
          <p:cNvPr id="35844" name="Picture 3" descr="FIG01-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38" y="1227138"/>
            <a:ext cx="36004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직사각형 21"/>
          <p:cNvSpPr>
            <a:spLocks noChangeArrowheads="1"/>
          </p:cNvSpPr>
          <p:nvPr/>
        </p:nvSpPr>
        <p:spPr bwMode="auto">
          <a:xfrm>
            <a:off x="142875" y="4460875"/>
            <a:ext cx="89296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 typeface="Wingdings" panose="05000000000000000000" pitchFamily="2" charset="2"/>
              <a:buChar char="§"/>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Two identical atoms at (000) and (¼ ¼ ¼) with FCC sublattice.</a:t>
            </a:r>
          </a:p>
          <a:p>
            <a:pPr marL="0" marR="0" lvl="0" indent="0" algn="l" defTabSz="914400" rtl="0" eaLnBrk="1" fontAlgn="base" latinLnBrk="1" hangingPunct="1">
              <a:lnSpc>
                <a:spcPct val="100000"/>
              </a:lnSpc>
              <a:spcBef>
                <a:spcPct val="0"/>
              </a:spcBef>
              <a:spcAft>
                <a:spcPct val="0"/>
              </a:spcAft>
              <a:buClrTx/>
              <a:buSzTx/>
              <a:buFont typeface="Wingdings" panose="05000000000000000000" pitchFamily="2" charset="2"/>
              <a:buChar char="§"/>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The conventional unit cube of the diamond structure contains 8 atoms.</a:t>
            </a:r>
          </a:p>
          <a:p>
            <a:pPr marL="0" marR="0" lvl="0" indent="0" algn="l" defTabSz="914400" rtl="0" eaLnBrk="1" fontAlgn="base" latinLnBrk="1" hangingPunct="1">
              <a:lnSpc>
                <a:spcPct val="100000"/>
              </a:lnSpc>
              <a:spcBef>
                <a:spcPct val="0"/>
              </a:spcBef>
              <a:spcAft>
                <a:spcPct val="0"/>
              </a:spcAft>
              <a:buClrTx/>
              <a:buSzTx/>
              <a:buFont typeface="Wingdings" panose="05000000000000000000" pitchFamily="2" charset="2"/>
              <a:buChar char="§"/>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Tetrahedral bonding (</a:t>
            </a:r>
            <a:r>
              <a:rPr kumimoji="1" lang="ko-KR" altLang="en-US"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사면체결합</a:t>
            </a: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a:t>
            </a:r>
          </a:p>
          <a:p>
            <a:pPr marL="0" marR="0" lvl="0" indent="0" algn="l" defTabSz="914400" rtl="0" eaLnBrk="1" fontAlgn="base" latinLnBrk="1" hangingPunct="1">
              <a:lnSpc>
                <a:spcPct val="100000"/>
              </a:lnSpc>
              <a:spcBef>
                <a:spcPct val="0"/>
              </a:spcBef>
              <a:spcAft>
                <a:spcPct val="0"/>
              </a:spcAft>
              <a:buClrTx/>
              <a:buSzTx/>
              <a:buFont typeface="Wingdings" panose="05000000000000000000" pitchFamily="2" charset="2"/>
              <a:buChar char="§"/>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4 nearest neighbors atoms</a:t>
            </a:r>
          </a:p>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a:t>
            </a: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sym typeface="Wingdings" panose="05000000000000000000" pitchFamily="2" charset="2"/>
              </a:rPr>
              <a:t> Strong covalent bonding</a:t>
            </a:r>
          </a:p>
          <a:p>
            <a:pPr marL="0" marR="0" lvl="0" indent="0" algn="l" defTabSz="914400" rtl="0" eaLnBrk="1" fontAlgn="base" latinLnBrk="1" hangingPunct="1">
              <a:lnSpc>
                <a:spcPct val="100000"/>
              </a:lnSpc>
              <a:spcBef>
                <a:spcPct val="0"/>
              </a:spcBef>
              <a:spcAft>
                <a:spcPct val="0"/>
              </a:spcAft>
              <a:buClrTx/>
              <a:buSzTx/>
              <a:buFont typeface="Wingdings" panose="05000000000000000000" pitchFamily="2" charset="2"/>
              <a:buChar char="§"/>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Most of elementary semiconductors : </a:t>
            </a:r>
            <a:r>
              <a:rPr kumimoji="1" lang="en-US" altLang="ko-KR" sz="1800" b="1" i="0" u="none" strike="noStrike" kern="1200" cap="none" spc="0" normalizeH="0" baseline="0" noProof="0">
                <a:ln>
                  <a:noFill/>
                </a:ln>
                <a:solidFill>
                  <a:srgbClr val="FF0000"/>
                </a:solidFill>
                <a:effectLst/>
                <a:uLnTx/>
                <a:uFillTx/>
                <a:latin typeface="맑은 고딕" panose="020B0503020000020004" pitchFamily="50" charset="-127"/>
                <a:ea typeface="맑은 고딕" panose="020B0503020000020004" pitchFamily="50" charset="-127"/>
                <a:cs typeface="+mn-cs"/>
              </a:rPr>
              <a:t>C, Si, Ge, Sn</a:t>
            </a:r>
          </a:p>
        </p:txBody>
      </p:sp>
      <p:pic>
        <p:nvPicPr>
          <p:cNvPr id="35846" name="Picture 7" descr="http://serc.carleton.edu/images/research_education/crystallography/discovery/te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1831975"/>
            <a:ext cx="24003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25"/>
          <p:cNvSpPr txBox="1">
            <a:spLocks noChangeArrowheads="1"/>
          </p:cNvSpPr>
          <p:nvPr/>
        </p:nvSpPr>
        <p:spPr bwMode="auto">
          <a:xfrm>
            <a:off x="5507038" y="1357313"/>
            <a:ext cx="242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Tetrahedral bonding</a:t>
            </a:r>
            <a:endParaRPr kumimoji="1" lang="ko-KR" altLang="en-US" sz="1800" b="1"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pic>
        <p:nvPicPr>
          <p:cNvPr id="32777" name="Picture 9" descr="Diamond structure animation.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125538"/>
            <a:ext cx="424815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184</a:t>
            </a:fld>
            <a:endParaRPr lang="ko-KR" altLang="en-US" dirty="0"/>
          </a:p>
        </p:txBody>
      </p:sp>
      <p:sp>
        <p:nvSpPr>
          <p:cNvPr id="11" name="직사각형 1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3810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blinds(horizontal)">
                                      <p:cBhvr>
                                        <p:cTn id="7" dur="5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7"/>
          <p:cNvSpPr txBox="1">
            <a:spLocks noChangeArrowheads="1"/>
          </p:cNvSpPr>
          <p:nvPr/>
        </p:nvSpPr>
        <p:spPr bwMode="auto">
          <a:xfrm>
            <a:off x="219075" y="0"/>
            <a:ext cx="4203395" cy="523220"/>
          </a:xfrm>
          <a:prstGeom prst="rect">
            <a:avLst/>
          </a:prstGeom>
        </p:spPr>
        <p:txBody>
          <a:bodyPr wrap="none">
            <a:spAutoFit/>
          </a:bodyPr>
          <a:lstStyle>
            <a:defPPr>
              <a:defRPr lang="ko-KR"/>
            </a:defPPr>
            <a:lvl1pPr>
              <a:defRPr sz="2800" b="1"/>
            </a:lvl1pPr>
          </a:lstStyle>
          <a:p>
            <a:r>
              <a:rPr lang="en-US" altLang="ko-KR" dirty="0"/>
              <a:t>Bonding forces in solids</a:t>
            </a:r>
            <a:endParaRPr lang="ko-KR" altLang="en-US" dirty="0"/>
          </a:p>
        </p:txBody>
      </p:sp>
      <p:sp>
        <p:nvSpPr>
          <p:cNvPr id="68611" name="TextBox 24"/>
          <p:cNvSpPr txBox="1">
            <a:spLocks noChangeArrowheads="1"/>
          </p:cNvSpPr>
          <p:nvPr/>
        </p:nvSpPr>
        <p:spPr bwMode="auto">
          <a:xfrm>
            <a:off x="285750" y="488727"/>
            <a:ext cx="25496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dirty="0">
                <a:latin typeface="맑은 고딕" panose="020B0503020000020004" pitchFamily="50" charset="-127"/>
                <a:ea typeface="맑은 고딕" panose="020B0503020000020004" pitchFamily="50" charset="-127"/>
              </a:rPr>
              <a:t>Covalent bond (Si)</a:t>
            </a:r>
            <a:endParaRPr lang="en-US" altLang="ko-KR" sz="2000" b="1" dirty="0">
              <a:solidFill>
                <a:srgbClr val="FF0000"/>
              </a:solidFill>
              <a:latin typeface="맑은 고딕" panose="020B0503020000020004" pitchFamily="50" charset="-127"/>
              <a:ea typeface="맑은 고딕" panose="020B0503020000020004" pitchFamily="50" charset="-127"/>
            </a:endParaRPr>
          </a:p>
        </p:txBody>
      </p:sp>
      <p:pic>
        <p:nvPicPr>
          <p:cNvPr id="68612" name="Picture 2" descr="http://library.thinkquest.org/05aug/01087/atombond.jpg"/>
          <p:cNvPicPr>
            <a:picLocks noChangeAspect="1" noChangeArrowheads="1"/>
          </p:cNvPicPr>
          <p:nvPr/>
        </p:nvPicPr>
        <p:blipFill>
          <a:blip r:embed="rId3">
            <a:extLst>
              <a:ext uri="{28A0092B-C50C-407E-A947-70E740481C1C}">
                <a14:useLocalDpi xmlns:a14="http://schemas.microsoft.com/office/drawing/2010/main" val="0"/>
              </a:ext>
            </a:extLst>
          </a:blip>
          <a:srcRect r="51666"/>
          <a:stretch>
            <a:fillRect/>
          </a:stretch>
        </p:blipFill>
        <p:spPr bwMode="auto">
          <a:xfrm>
            <a:off x="7250558" y="2276252"/>
            <a:ext cx="14287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3" descr="FIG01-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21" y="2054002"/>
            <a:ext cx="271462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8"/>
          <p:cNvSpPr txBox="1">
            <a:spLocks noChangeArrowheads="1"/>
          </p:cNvSpPr>
          <p:nvPr/>
        </p:nvSpPr>
        <p:spPr bwMode="auto">
          <a:xfrm>
            <a:off x="106808" y="1339627"/>
            <a:ext cx="3135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cs typeface="Times New Roman" panose="02020603050405020304" pitchFamily="18" charset="0"/>
              </a:rPr>
              <a:t>Diamond lattice</a:t>
            </a:r>
          </a:p>
          <a:p>
            <a:pPr algn="ctr" eaLnBrk="1" hangingPunct="1"/>
            <a:r>
              <a:rPr lang="en-US" altLang="ko-KR" b="1">
                <a:latin typeface="맑은 고딕" panose="020B0503020000020004" pitchFamily="50" charset="-127"/>
                <a:ea typeface="맑은 고딕" panose="020B0503020000020004" pitchFamily="50" charset="-127"/>
                <a:cs typeface="Times New Roman" panose="02020603050405020304" pitchFamily="18" charset="0"/>
              </a:rPr>
              <a:t>(element semiconductors)</a:t>
            </a:r>
            <a:endParaRPr lang="ko-KR" altLang="en-US" b="1">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68615" name="TextBox 9"/>
          <p:cNvSpPr txBox="1">
            <a:spLocks noChangeArrowheads="1"/>
          </p:cNvSpPr>
          <p:nvPr/>
        </p:nvSpPr>
        <p:spPr bwMode="auto">
          <a:xfrm>
            <a:off x="121096" y="4340002"/>
            <a:ext cx="305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è"/>
            </a:pPr>
            <a:r>
              <a:rPr lang="en-US" altLang="ko-KR">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Each atoms surrounded by </a:t>
            </a:r>
          </a:p>
          <a:p>
            <a:pPr eaLnBrk="1" hangingPunct="1"/>
            <a:r>
              <a:rPr lang="en-US" altLang="ko-KR">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four nearest neighbor atoms</a:t>
            </a:r>
            <a:endParaRPr lang="ko-KR" altLang="en-US">
              <a:solidFill>
                <a:srgbClr val="0000FF"/>
              </a:solidFill>
              <a:latin typeface="Times New Roman" panose="02020603050405020304" pitchFamily="18" charset="0"/>
              <a:cs typeface="Times New Roman" panose="02020603050405020304" pitchFamily="18" charset="0"/>
            </a:endParaRPr>
          </a:p>
        </p:txBody>
      </p:sp>
      <p:sp>
        <p:nvSpPr>
          <p:cNvPr id="68616" name="TextBox 10"/>
          <p:cNvSpPr txBox="1">
            <a:spLocks noChangeArrowheads="1"/>
          </p:cNvSpPr>
          <p:nvPr/>
        </p:nvSpPr>
        <p:spPr bwMode="auto">
          <a:xfrm>
            <a:off x="486221" y="5100414"/>
            <a:ext cx="1709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sym typeface="Wingdings" panose="05000000000000000000" pitchFamily="2" charset="2"/>
              </a:rPr>
              <a:t>Si : [Ne] 3s</a:t>
            </a:r>
            <a:r>
              <a:rPr lang="en-US" altLang="ko-KR" b="1" baseline="30000">
                <a:latin typeface="Times New Roman" panose="02020603050405020304" pitchFamily="18" charset="0"/>
                <a:cs typeface="Times New Roman" panose="02020603050405020304" pitchFamily="18" charset="0"/>
                <a:sym typeface="Wingdings" panose="05000000000000000000" pitchFamily="2" charset="2"/>
              </a:rPr>
              <a:t>2</a:t>
            </a:r>
            <a:r>
              <a:rPr lang="en-US" altLang="ko-KR" b="1">
                <a:latin typeface="Times New Roman" panose="02020603050405020304" pitchFamily="18" charset="0"/>
                <a:cs typeface="Times New Roman" panose="02020603050405020304" pitchFamily="18" charset="0"/>
                <a:sym typeface="Wingdings" panose="05000000000000000000" pitchFamily="2" charset="2"/>
              </a:rPr>
              <a:t> 3p</a:t>
            </a:r>
            <a:r>
              <a:rPr lang="en-US" altLang="ko-KR" b="1" baseline="30000">
                <a:latin typeface="Times New Roman" panose="02020603050405020304" pitchFamily="18" charset="0"/>
                <a:cs typeface="Times New Roman" panose="02020603050405020304" pitchFamily="18" charset="0"/>
                <a:sym typeface="Wingdings" panose="05000000000000000000" pitchFamily="2" charset="2"/>
              </a:rPr>
              <a:t>2</a:t>
            </a:r>
            <a:endParaRPr lang="ko-KR" altLang="en-US" b="1" baseline="30000">
              <a:latin typeface="Times New Roman" panose="02020603050405020304" pitchFamily="18" charset="0"/>
              <a:cs typeface="Times New Roman" panose="02020603050405020304" pitchFamily="18" charset="0"/>
            </a:endParaRPr>
          </a:p>
        </p:txBody>
      </p:sp>
      <p:cxnSp>
        <p:nvCxnSpPr>
          <p:cNvPr id="13" name="직선 연결선 12"/>
          <p:cNvCxnSpPr/>
          <p:nvPr/>
        </p:nvCxnSpPr>
        <p:spPr>
          <a:xfrm>
            <a:off x="1468883" y="5465539"/>
            <a:ext cx="5000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8618" name="TextBox 13"/>
          <p:cNvSpPr txBox="1">
            <a:spLocks noChangeArrowheads="1"/>
          </p:cNvSpPr>
          <p:nvPr/>
        </p:nvSpPr>
        <p:spPr bwMode="auto">
          <a:xfrm>
            <a:off x="1411733" y="5430614"/>
            <a:ext cx="204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Four valence electrons</a:t>
            </a:r>
            <a:endParaRPr lang="ko-KR" altLang="en-US" sz="1600" baseline="30000">
              <a:solidFill>
                <a:srgbClr val="FF0000"/>
              </a:solidFill>
              <a:latin typeface="Times New Roman" panose="02020603050405020304" pitchFamily="18" charset="0"/>
              <a:cs typeface="Times New Roman" panose="02020603050405020304" pitchFamily="18" charset="0"/>
            </a:endParaRPr>
          </a:p>
        </p:txBody>
      </p:sp>
      <p:pic>
        <p:nvPicPr>
          <p:cNvPr id="68619" name="Picture 4" descr="http://upload.wikimedia.org/wikipedia/commons/b/b4/Silicon_covalent_bo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908" y="2050827"/>
            <a:ext cx="2643188"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TextBox 14"/>
          <p:cNvSpPr txBox="1">
            <a:spLocks noChangeArrowheads="1"/>
          </p:cNvSpPr>
          <p:nvPr/>
        </p:nvSpPr>
        <p:spPr bwMode="auto">
          <a:xfrm>
            <a:off x="4035871" y="1203102"/>
            <a:ext cx="4857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cs typeface="Times New Roman" panose="02020603050405020304" pitchFamily="18" charset="0"/>
                <a:sym typeface="Wingdings" panose="05000000000000000000" pitchFamily="2" charset="2"/>
              </a:rPr>
              <a:t>Each atoms shares its valence electrons with its four neighbors.  electron pair</a:t>
            </a:r>
            <a:endParaRPr lang="ko-KR" altLang="en-US" sz="2000" b="1">
              <a:latin typeface="Times New Roman" panose="02020603050405020304" pitchFamily="18" charset="0"/>
              <a:cs typeface="Times New Roman" panose="02020603050405020304" pitchFamily="18" charset="0"/>
            </a:endParaRPr>
          </a:p>
        </p:txBody>
      </p:sp>
      <p:sp>
        <p:nvSpPr>
          <p:cNvPr id="68621" name="TextBox 15"/>
          <p:cNvSpPr txBox="1">
            <a:spLocks noChangeArrowheads="1"/>
          </p:cNvSpPr>
          <p:nvPr/>
        </p:nvSpPr>
        <p:spPr bwMode="auto">
          <a:xfrm>
            <a:off x="3821558" y="4408264"/>
            <a:ext cx="4487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latin typeface="Times New Roman" panose="02020603050405020304" pitchFamily="18" charset="0"/>
                <a:cs typeface="Times New Roman" panose="02020603050405020304" pitchFamily="18" charset="0"/>
              </a:rPr>
              <a:t>Each electron pair constitutes a covalent bond.</a:t>
            </a:r>
          </a:p>
          <a:p>
            <a:pPr eaLnBrk="1" hangingPunct="1"/>
            <a:r>
              <a:rPr lang="en-US" altLang="ko-KR">
                <a:latin typeface="Times New Roman" panose="02020603050405020304" pitchFamily="18" charset="0"/>
                <a:cs typeface="Times New Roman" panose="02020603050405020304" pitchFamily="18" charset="0"/>
                <a:sym typeface="Wingdings" panose="05000000000000000000" pitchFamily="2" charset="2"/>
              </a:rPr>
              <a:t> No free electrons (insulator at 0 K)</a:t>
            </a:r>
            <a:endParaRPr lang="ko-KR" altLang="en-US">
              <a:latin typeface="Times New Roman" panose="02020603050405020304" pitchFamily="18" charset="0"/>
              <a:cs typeface="Times New Roman" panose="02020603050405020304" pitchFamily="18" charset="0"/>
            </a:endParaRPr>
          </a:p>
        </p:txBody>
      </p:sp>
      <p:sp>
        <p:nvSpPr>
          <p:cNvPr id="68622" name="직사각형 16"/>
          <p:cNvSpPr>
            <a:spLocks noChangeArrowheads="1"/>
          </p:cNvSpPr>
          <p:nvPr/>
        </p:nvSpPr>
        <p:spPr bwMode="auto">
          <a:xfrm>
            <a:off x="7179121" y="1830164"/>
            <a:ext cx="1436687"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1400" b="1">
                <a:latin typeface="맑은 고딕" panose="020B0503020000020004" pitchFamily="50" charset="-127"/>
                <a:ea typeface="맑은 고딕" panose="020B0503020000020004" pitchFamily="50" charset="-127"/>
              </a:rPr>
              <a:t>Covalent bond</a:t>
            </a:r>
            <a:endParaRPr lang="en-US" altLang="ko-KR" sz="1400" b="1">
              <a:solidFill>
                <a:srgbClr val="FF0000"/>
              </a:solidFill>
              <a:latin typeface="맑은 고딕" panose="020B0503020000020004" pitchFamily="50" charset="-127"/>
              <a:ea typeface="맑은 고딕" panose="020B0503020000020004" pitchFamily="50" charset="-127"/>
            </a:endParaRPr>
          </a:p>
        </p:txBody>
      </p:sp>
      <p:sp>
        <p:nvSpPr>
          <p:cNvPr id="68623" name="TextBox 17"/>
          <p:cNvSpPr txBox="1">
            <a:spLocks noChangeArrowheads="1"/>
          </p:cNvSpPr>
          <p:nvPr/>
        </p:nvSpPr>
        <p:spPr bwMode="auto">
          <a:xfrm>
            <a:off x="3819971" y="5122639"/>
            <a:ext cx="516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è"/>
            </a:pPr>
            <a:r>
              <a:rPr lang="en-US" altLang="ko-KR">
                <a:latin typeface="Times New Roman" panose="02020603050405020304" pitchFamily="18" charset="0"/>
                <a:cs typeface="Times New Roman" panose="02020603050405020304" pitchFamily="18" charset="0"/>
                <a:sym typeface="Wingdings" panose="05000000000000000000" pitchFamily="2" charset="2"/>
              </a:rPr>
              <a:t> Electrons can be thermally or optically excited</a:t>
            </a:r>
          </a:p>
          <a:p>
            <a:pPr eaLnBrk="1" hangingPunct="1"/>
            <a:r>
              <a:rPr lang="en-US" altLang="ko-KR">
                <a:latin typeface="Times New Roman" panose="02020603050405020304" pitchFamily="18" charset="0"/>
                <a:cs typeface="Times New Roman" panose="02020603050405020304" pitchFamily="18" charset="0"/>
                <a:sym typeface="Wingdings" panose="05000000000000000000" pitchFamily="2" charset="2"/>
              </a:rPr>
              <a:t>   out of a covalent bond  and become free to conduct. </a:t>
            </a:r>
            <a:endParaRPr lang="ko-KR" altLang="en-US">
              <a:latin typeface="Times New Roman" panose="02020603050405020304" pitchFamily="18" charset="0"/>
              <a:cs typeface="Times New Roman" panose="02020603050405020304" pitchFamily="18" charset="0"/>
            </a:endParaRPr>
          </a:p>
        </p:txBody>
      </p:sp>
      <p:sp>
        <p:nvSpPr>
          <p:cNvPr id="68624" name="TextBox 18"/>
          <p:cNvSpPr txBox="1">
            <a:spLocks noChangeArrowheads="1"/>
          </p:cNvSpPr>
          <p:nvPr/>
        </p:nvSpPr>
        <p:spPr bwMode="auto">
          <a:xfrm>
            <a:off x="142875" y="5979889"/>
            <a:ext cx="8929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Times New Roman" panose="02020603050405020304" pitchFamily="18" charset="0"/>
                <a:cs typeface="Times New Roman" panose="02020603050405020304" pitchFamily="18" charset="0"/>
                <a:sym typeface="Wingdings" panose="05000000000000000000" pitchFamily="2" charset="2"/>
              </a:rPr>
              <a:t> Compound semiconductors (</a:t>
            </a:r>
            <a:r>
              <a:rPr lang="en-US" altLang="ko-KR" dirty="0" err="1">
                <a:latin typeface="Times New Roman" panose="02020603050405020304" pitchFamily="18" charset="0"/>
                <a:cs typeface="Times New Roman" panose="02020603050405020304" pitchFamily="18" charset="0"/>
                <a:sym typeface="Wingdings" panose="05000000000000000000" pitchFamily="2" charset="2"/>
              </a:rPr>
              <a:t>ZnS</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structure) have mixed bonding of ionic and covalent bonds.</a:t>
            </a:r>
          </a:p>
          <a:p>
            <a:pPr eaLnBrk="1" hangingPunct="1"/>
            <a:r>
              <a:rPr lang="en-US" altLang="ko-KR" dirty="0">
                <a:latin typeface="Times New Roman" panose="02020603050405020304" pitchFamily="18" charset="0"/>
                <a:cs typeface="Times New Roman" panose="02020603050405020304" pitchFamily="18" charset="0"/>
                <a:sym typeface="Wingdings" panose="05000000000000000000" pitchFamily="2" charset="2"/>
              </a:rPr>
              <a:t>   (ionic character of bonding : IV &lt; III-V &lt; II-VI)</a:t>
            </a:r>
            <a:endParaRPr lang="ko-KR" altLang="en-US" dirty="0">
              <a:latin typeface="Times New Roman" panose="02020603050405020304" pitchFamily="18" charset="0"/>
              <a:cs typeface="Times New Roman" panose="02020603050405020304" pitchFamily="18" charset="0"/>
            </a:endParaRPr>
          </a:p>
        </p:txBody>
      </p:sp>
      <p:sp>
        <p:nvSpPr>
          <p:cNvPr id="20" name="직사각형 19"/>
          <p:cNvSpPr/>
          <p:nvPr/>
        </p:nvSpPr>
        <p:spPr>
          <a:xfrm>
            <a:off x="79821" y="1196752"/>
            <a:ext cx="3571875" cy="469900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1" name="직사각형 20"/>
          <p:cNvSpPr/>
          <p:nvPr/>
        </p:nvSpPr>
        <p:spPr>
          <a:xfrm>
            <a:off x="3750121" y="1196752"/>
            <a:ext cx="5286375" cy="469900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185</a:t>
            </a:fld>
            <a:endParaRPr lang="ko-KR" altLang="en-US" dirty="0"/>
          </a:p>
        </p:txBody>
      </p:sp>
      <p:sp>
        <p:nvSpPr>
          <p:cNvPr id="22" name="직사각형 21"/>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2022481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7"/>
          <p:cNvSpPr txBox="1">
            <a:spLocks noChangeArrowheads="1"/>
          </p:cNvSpPr>
          <p:nvPr/>
        </p:nvSpPr>
        <p:spPr bwMode="auto">
          <a:xfrm>
            <a:off x="219075" y="0"/>
            <a:ext cx="6143028" cy="523220"/>
          </a:xfrm>
          <a:prstGeom prst="rect">
            <a:avLst/>
          </a:prstGeom>
        </p:spPr>
        <p:txBody>
          <a:bodyPr wrap="none">
            <a:spAutoFit/>
          </a:bodyPr>
          <a:lstStyle>
            <a:defPPr>
              <a:defRPr lang="ko-KR"/>
            </a:defPPr>
            <a:lvl1pPr>
              <a:defRPr sz="2800" b="1"/>
            </a:lvl1pPr>
          </a:lstStyle>
          <a:p>
            <a:r>
              <a:rPr lang="en-US" altLang="ko-KR" dirty="0"/>
              <a:t>Formation of energy bands in solids</a:t>
            </a:r>
            <a:endParaRPr lang="ko-KR" altLang="en-US" dirty="0"/>
          </a:p>
        </p:txBody>
      </p:sp>
      <p:sp>
        <p:nvSpPr>
          <p:cNvPr id="72707" name="TextBox 24"/>
          <p:cNvSpPr txBox="1">
            <a:spLocks noChangeArrowheads="1"/>
          </p:cNvSpPr>
          <p:nvPr/>
        </p:nvSpPr>
        <p:spPr bwMode="auto">
          <a:xfrm>
            <a:off x="285750" y="637039"/>
            <a:ext cx="4754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dirty="0">
                <a:latin typeface="맑은 고딕" panose="020B0503020000020004" pitchFamily="50" charset="-127"/>
                <a:ea typeface="맑은 고딕" panose="020B0503020000020004" pitchFamily="50" charset="-127"/>
              </a:rPr>
              <a:t>Electron energy in the isolated atom</a:t>
            </a:r>
            <a:endParaRPr lang="en-US" altLang="ko-KR" sz="2000" b="1" dirty="0">
              <a:solidFill>
                <a:srgbClr val="FF0000"/>
              </a:solidFill>
              <a:latin typeface="맑은 고딕" panose="020B0503020000020004" pitchFamily="50" charset="-127"/>
              <a:ea typeface="맑은 고딕" panose="020B0503020000020004" pitchFamily="50" charset="-127"/>
            </a:endParaRPr>
          </a:p>
        </p:txBody>
      </p:sp>
      <p:sp>
        <p:nvSpPr>
          <p:cNvPr id="72708" name="직사각형 25"/>
          <p:cNvSpPr>
            <a:spLocks noChangeArrowheads="1"/>
          </p:cNvSpPr>
          <p:nvPr/>
        </p:nvSpPr>
        <p:spPr bwMode="auto">
          <a:xfrm>
            <a:off x="4496554" y="1340768"/>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dirty="0">
                <a:latin typeface="맑은 고딕" panose="020B0503020000020004" pitchFamily="50" charset="-127"/>
                <a:ea typeface="맑은 고딕" panose="020B0503020000020004" pitchFamily="50" charset="-127"/>
              </a:rPr>
              <a:t> Bohr model for hydrogen</a:t>
            </a:r>
            <a:endParaRPr lang="ko-KR" altLang="en-US" b="1" dirty="0">
              <a:latin typeface="맑은 고딕" panose="020B0503020000020004" pitchFamily="50" charset="-127"/>
              <a:ea typeface="맑은 고딕" panose="020B0503020000020004" pitchFamily="50" charset="-127"/>
            </a:endParaRPr>
          </a:p>
        </p:txBody>
      </p:sp>
      <p:grpSp>
        <p:nvGrpSpPr>
          <p:cNvPr id="72709" name="그룹 37"/>
          <p:cNvGrpSpPr>
            <a:grpSpLocks/>
          </p:cNvGrpSpPr>
          <p:nvPr/>
        </p:nvGrpSpPr>
        <p:grpSpPr bwMode="auto">
          <a:xfrm>
            <a:off x="4052055" y="1738473"/>
            <a:ext cx="3814762" cy="774700"/>
            <a:chOff x="4429124" y="2643182"/>
            <a:chExt cx="3815468" cy="775406"/>
          </a:xfrm>
        </p:grpSpPr>
        <p:sp>
          <p:nvSpPr>
            <p:cNvPr id="72718" name="TextBox 28"/>
            <p:cNvSpPr txBox="1">
              <a:spLocks noChangeArrowheads="1"/>
            </p:cNvSpPr>
            <p:nvPr/>
          </p:nvSpPr>
          <p:spPr bwMode="auto">
            <a:xfrm>
              <a:off x="4429124" y="2805523"/>
              <a:ext cx="38154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dirty="0">
                  <a:latin typeface="Times New Roman" panose="02020603050405020304" pitchFamily="18" charset="0"/>
                  <a:cs typeface="Times New Roman" panose="02020603050405020304" pitchFamily="18" charset="0"/>
                </a:rPr>
                <a:t>E</a:t>
              </a:r>
              <a:r>
                <a:rPr lang="en-US" altLang="ko-KR" sz="2000" b="1" i="1" baseline="-25000" dirty="0">
                  <a:latin typeface="Times New Roman" panose="02020603050405020304" pitchFamily="18" charset="0"/>
                  <a:cs typeface="Times New Roman" panose="02020603050405020304" pitchFamily="18" charset="0"/>
                </a:rPr>
                <a:t>H</a:t>
              </a:r>
              <a:r>
                <a:rPr lang="en-US" altLang="ko-KR" sz="2000" b="1" dirty="0">
                  <a:latin typeface="Times New Roman" panose="02020603050405020304" pitchFamily="18" charset="0"/>
                  <a:cs typeface="Times New Roman" panose="02020603050405020304" pitchFamily="18" charset="0"/>
                </a:rPr>
                <a:t> = - </a:t>
              </a:r>
              <a:r>
                <a:rPr lang="ko-KR" altLang="en-US" sz="2000" b="1" dirty="0">
                  <a:latin typeface="Times New Roman" panose="02020603050405020304" pitchFamily="18" charset="0"/>
                  <a:cs typeface="Times New Roman" panose="02020603050405020304" pitchFamily="18" charset="0"/>
                </a:rPr>
                <a:t>                      </a:t>
              </a:r>
              <a:r>
                <a:rPr lang="en-US" altLang="ko-KR" sz="2000" b="1" dirty="0">
                  <a:latin typeface="Times New Roman" panose="02020603050405020304" pitchFamily="18" charset="0"/>
                  <a:cs typeface="Times New Roman" panose="02020603050405020304" pitchFamily="18" charset="0"/>
                </a:rPr>
                <a:t>=  -             eV</a:t>
              </a:r>
            </a:p>
          </p:txBody>
        </p:sp>
        <p:cxnSp>
          <p:nvCxnSpPr>
            <p:cNvPr id="31" name="직선 연결선 30"/>
            <p:cNvCxnSpPr/>
            <p:nvPr/>
          </p:nvCxnSpPr>
          <p:spPr>
            <a:xfrm>
              <a:off x="5259540" y="3045186"/>
              <a:ext cx="12146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720" name="TextBox 31"/>
            <p:cNvSpPr txBox="1">
              <a:spLocks noChangeArrowheads="1"/>
            </p:cNvSpPr>
            <p:nvPr/>
          </p:nvSpPr>
          <p:spPr bwMode="auto">
            <a:xfrm>
              <a:off x="5205619" y="3018478"/>
              <a:ext cx="13756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dirty="0">
                  <a:latin typeface="Times New Roman" panose="02020603050405020304" pitchFamily="18" charset="0"/>
                  <a:cs typeface="Times New Roman" panose="02020603050405020304" pitchFamily="18" charset="0"/>
                </a:rPr>
                <a:t>2 (4</a:t>
              </a:r>
              <a:r>
                <a:rPr lang="el-GR" altLang="ko-KR" sz="2000" b="1" i="1" dirty="0">
                  <a:latin typeface="Times New Roman" panose="02020603050405020304" pitchFamily="18" charset="0"/>
                  <a:cs typeface="Times New Roman" panose="02020603050405020304" pitchFamily="18" charset="0"/>
                </a:rPr>
                <a:t>πε</a:t>
              </a:r>
              <a:r>
                <a:rPr lang="en-US" altLang="ko-KR" sz="2000" b="1" i="1" baseline="-25000" dirty="0">
                  <a:latin typeface="Times New Roman" panose="02020603050405020304" pitchFamily="18" charset="0"/>
                  <a:cs typeface="Times New Roman" panose="02020603050405020304" pitchFamily="18" charset="0"/>
                </a:rPr>
                <a:t>0</a:t>
              </a:r>
              <a:r>
                <a:rPr lang="en-US" altLang="ko-KR" sz="2000" b="1" i="1" dirty="0">
                  <a:latin typeface="Times New Roman" panose="02020603050405020304" pitchFamily="18" charset="0"/>
                  <a:cs typeface="Times New Roman" panose="02020603050405020304" pitchFamily="18" charset="0"/>
                </a:rPr>
                <a:t>ħn)</a:t>
              </a:r>
              <a:r>
                <a:rPr lang="en-US" altLang="ko-KR" sz="2000" b="1" i="1" baseline="30000" dirty="0">
                  <a:latin typeface="Times New Roman" panose="02020603050405020304" pitchFamily="18" charset="0"/>
                  <a:cs typeface="Times New Roman" panose="02020603050405020304" pitchFamily="18" charset="0"/>
                </a:rPr>
                <a:t>2</a:t>
              </a:r>
              <a:endParaRPr lang="ko-KR" altLang="en-US" sz="2000" b="1" baseline="30000" dirty="0">
                <a:latin typeface="Times New Roman" panose="02020603050405020304" pitchFamily="18" charset="0"/>
                <a:cs typeface="Times New Roman" panose="02020603050405020304" pitchFamily="18" charset="0"/>
              </a:endParaRPr>
            </a:p>
          </p:txBody>
        </p:sp>
        <p:sp>
          <p:nvSpPr>
            <p:cNvPr id="72721" name="TextBox 32"/>
            <p:cNvSpPr txBox="1">
              <a:spLocks noChangeArrowheads="1"/>
            </p:cNvSpPr>
            <p:nvPr/>
          </p:nvSpPr>
          <p:spPr bwMode="auto">
            <a:xfrm>
              <a:off x="5632074" y="2652235"/>
              <a:ext cx="681723" cy="4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cs typeface="Times New Roman" panose="02020603050405020304" pitchFamily="18" charset="0"/>
                </a:rPr>
                <a:t>m</a:t>
              </a:r>
              <a:r>
                <a:rPr lang="en-US" altLang="ko-KR" sz="2000" b="1" i="1" baseline="-25000">
                  <a:latin typeface="Times New Roman" panose="02020603050405020304" pitchFamily="18" charset="0"/>
                  <a:cs typeface="Times New Roman" panose="02020603050405020304" pitchFamily="18" charset="0"/>
                </a:rPr>
                <a:t>0</a:t>
              </a:r>
              <a:r>
                <a:rPr lang="en-US" altLang="ko-KR" sz="2000" b="1" i="1">
                  <a:latin typeface="Times New Roman" panose="02020603050405020304" pitchFamily="18" charset="0"/>
                  <a:cs typeface="Times New Roman" panose="02020603050405020304" pitchFamily="18" charset="0"/>
                </a:rPr>
                <a:t>q</a:t>
              </a:r>
              <a:r>
                <a:rPr lang="en-US" altLang="ko-KR" sz="2000" b="1" i="1" baseline="30000">
                  <a:latin typeface="Times New Roman" panose="02020603050405020304" pitchFamily="18" charset="0"/>
                  <a:cs typeface="Times New Roman" panose="02020603050405020304" pitchFamily="18" charset="0"/>
                </a:rPr>
                <a:t>4</a:t>
              </a:r>
              <a:endParaRPr lang="ko-KR" altLang="en-US" sz="2000" b="1" baseline="30000">
                <a:latin typeface="Times New Roman" panose="02020603050405020304" pitchFamily="18" charset="0"/>
                <a:cs typeface="Times New Roman" panose="02020603050405020304" pitchFamily="18" charset="0"/>
              </a:endParaRPr>
            </a:p>
          </p:txBody>
        </p:sp>
        <p:cxnSp>
          <p:nvCxnSpPr>
            <p:cNvPr id="34" name="직선 연결선 33"/>
            <p:cNvCxnSpPr/>
            <p:nvPr/>
          </p:nvCxnSpPr>
          <p:spPr>
            <a:xfrm>
              <a:off x="7053747" y="3037241"/>
              <a:ext cx="6621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723" name="TextBox 34"/>
            <p:cNvSpPr txBox="1">
              <a:spLocks noChangeArrowheads="1"/>
            </p:cNvSpPr>
            <p:nvPr/>
          </p:nvSpPr>
          <p:spPr bwMode="auto">
            <a:xfrm>
              <a:off x="7231542" y="3009425"/>
              <a:ext cx="412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cs typeface="Times New Roman" panose="02020603050405020304" pitchFamily="18" charset="0"/>
                </a:rPr>
                <a:t>n</a:t>
              </a:r>
              <a:r>
                <a:rPr lang="en-US" altLang="ko-KR" sz="2000" b="1" i="1" baseline="30000">
                  <a:latin typeface="Times New Roman" panose="02020603050405020304" pitchFamily="18" charset="0"/>
                  <a:cs typeface="Times New Roman" panose="02020603050405020304" pitchFamily="18" charset="0"/>
                </a:rPr>
                <a:t>2</a:t>
              </a:r>
              <a:endParaRPr lang="ko-KR" altLang="en-US" sz="2000" b="1" baseline="30000">
                <a:latin typeface="Times New Roman" panose="02020603050405020304" pitchFamily="18" charset="0"/>
                <a:cs typeface="Times New Roman" panose="02020603050405020304" pitchFamily="18" charset="0"/>
              </a:endParaRPr>
            </a:p>
          </p:txBody>
        </p:sp>
        <p:sp>
          <p:nvSpPr>
            <p:cNvPr id="72724" name="TextBox 35"/>
            <p:cNvSpPr txBox="1">
              <a:spLocks noChangeArrowheads="1"/>
            </p:cNvSpPr>
            <p:nvPr/>
          </p:nvSpPr>
          <p:spPr bwMode="auto">
            <a:xfrm>
              <a:off x="7081765" y="2643182"/>
              <a:ext cx="633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cs typeface="Times New Roman" panose="02020603050405020304" pitchFamily="18" charset="0"/>
                </a:rPr>
                <a:t>13.6</a:t>
              </a:r>
              <a:endParaRPr lang="ko-KR" altLang="en-US" sz="2000" b="1" baseline="30000">
                <a:latin typeface="Times New Roman" panose="02020603050405020304" pitchFamily="18" charset="0"/>
                <a:cs typeface="Times New Roman" panose="02020603050405020304" pitchFamily="18" charset="0"/>
              </a:endParaRPr>
            </a:p>
          </p:txBody>
        </p:sp>
      </p:grpSp>
      <p:sp>
        <p:nvSpPr>
          <p:cNvPr id="72710" name="TextBox 38"/>
          <p:cNvSpPr txBox="1">
            <a:spLocks noChangeArrowheads="1"/>
          </p:cNvSpPr>
          <p:nvPr/>
        </p:nvSpPr>
        <p:spPr bwMode="auto">
          <a:xfrm>
            <a:off x="3636169" y="6167045"/>
            <a:ext cx="50402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b="1" dirty="0">
                <a:solidFill>
                  <a:srgbClr val="FF0000"/>
                </a:solidFill>
                <a:latin typeface="Times New Roman" panose="02020603050405020304" pitchFamily="18" charset="0"/>
                <a:cs typeface="Times New Roman" panose="02020603050405020304" pitchFamily="18" charset="0"/>
              </a:rPr>
              <a:t>Discrete energy states determined by the quantum number</a:t>
            </a:r>
            <a:endParaRPr lang="ko-KR" altLang="en-US" b="1" dirty="0">
              <a:solidFill>
                <a:srgbClr val="FF0000"/>
              </a:solidFill>
              <a:latin typeface="Times New Roman" panose="02020603050405020304" pitchFamily="18" charset="0"/>
              <a:cs typeface="Times New Roman" panose="02020603050405020304" pitchFamily="18" charset="0"/>
            </a:endParaRPr>
          </a:p>
        </p:txBody>
      </p:sp>
      <p:pic>
        <p:nvPicPr>
          <p:cNvPr id="562178" name="Picture 2" descr="hydrogen energy states 이미지 검색결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466" y="2922094"/>
            <a:ext cx="4251309" cy="3099194"/>
          </a:xfrm>
          <a:prstGeom prst="rect">
            <a:avLst/>
          </a:prstGeom>
          <a:noFill/>
          <a:extLst>
            <a:ext uri="{909E8E84-426E-40DD-AFC4-6F175D3DCCD1}">
              <a14:hiddenFill xmlns:a14="http://schemas.microsoft.com/office/drawing/2010/main">
                <a:solidFill>
                  <a:srgbClr val="FFFFFF"/>
                </a:solidFill>
              </a14:hiddenFill>
            </a:ext>
          </a:extLst>
        </p:spPr>
      </p:pic>
      <p:sp>
        <p:nvSpPr>
          <p:cNvPr id="22" name="모서리가 둥근 직사각형 21"/>
          <p:cNvSpPr/>
          <p:nvPr/>
        </p:nvSpPr>
        <p:spPr>
          <a:xfrm>
            <a:off x="375704" y="1481216"/>
            <a:ext cx="2844800" cy="4889500"/>
          </a:xfrm>
          <a:prstGeom prst="roundRect">
            <a:avLst>
              <a:gd name="adj" fmla="val 9073"/>
            </a:avLst>
          </a:prstGeom>
        </p:spPr>
        <p:style>
          <a:lnRef idx="1">
            <a:schemeClr val="accent1"/>
          </a:lnRef>
          <a:fillRef idx="2">
            <a:schemeClr val="accent1"/>
          </a:fillRef>
          <a:effectRef idx="1">
            <a:schemeClr val="accent1"/>
          </a:effectRef>
          <a:fontRef idx="minor">
            <a:schemeClr val="dk1"/>
          </a:fontRef>
        </p:style>
        <p:txBody>
          <a:bodyPr anchor="ctr"/>
          <a:lstStyle/>
          <a:p>
            <a:pPr algn="ctr" eaLnBrk="1" latinLnBrk="1" hangingPunct="1">
              <a:defRPr/>
            </a:pPr>
            <a:endParaRPr lang="ko-KR" altLang="en-US"/>
          </a:p>
        </p:txBody>
      </p:sp>
      <p:sp>
        <p:nvSpPr>
          <p:cNvPr id="23" name="TextBox 24"/>
          <p:cNvSpPr txBox="1">
            <a:spLocks noChangeArrowheads="1"/>
          </p:cNvSpPr>
          <p:nvPr/>
        </p:nvSpPr>
        <p:spPr bwMode="auto">
          <a:xfrm>
            <a:off x="664629" y="2068591"/>
            <a:ext cx="2592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dirty="0">
                <a:latin typeface="맑은 고딕" panose="020B0503020000020004" pitchFamily="50" charset="-127"/>
                <a:ea typeface="맑은 고딕" panose="020B0503020000020004" pitchFamily="50" charset="-127"/>
              </a:rPr>
              <a:t>(1) Isolated atom</a:t>
            </a:r>
            <a:endParaRPr lang="en-US" altLang="ko-KR" sz="2000" b="1" dirty="0">
              <a:solidFill>
                <a:srgbClr val="FF0000"/>
              </a:solidFill>
              <a:latin typeface="맑은 고딕" panose="020B0503020000020004" pitchFamily="50" charset="-127"/>
              <a:ea typeface="맑은 고딕" panose="020B0503020000020004" pitchFamily="50" charset="-127"/>
            </a:endParaRPr>
          </a:p>
        </p:txBody>
      </p:sp>
      <p:sp>
        <p:nvSpPr>
          <p:cNvPr id="24" name="TextBox 24"/>
          <p:cNvSpPr txBox="1">
            <a:spLocks noChangeArrowheads="1"/>
          </p:cNvSpPr>
          <p:nvPr/>
        </p:nvSpPr>
        <p:spPr bwMode="auto">
          <a:xfrm>
            <a:off x="737654" y="3449716"/>
            <a:ext cx="20875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a:latin typeface="맑은 고딕" panose="020B0503020000020004" pitchFamily="50" charset="-127"/>
                <a:ea typeface="맑은 고딕" panose="020B0503020000020004" pitchFamily="50" charset="-127"/>
              </a:rPr>
              <a:t>(2) Two</a:t>
            </a:r>
            <a:r>
              <a:rPr lang="ko-KR" altLang="en-US" sz="2000" b="1">
                <a:latin typeface="맑은 고딕" panose="020B0503020000020004" pitchFamily="50" charset="-127"/>
                <a:ea typeface="맑은 고딕" panose="020B0503020000020004" pitchFamily="50" charset="-127"/>
              </a:rPr>
              <a:t> </a:t>
            </a:r>
            <a:r>
              <a:rPr lang="en-US" altLang="ko-KR" sz="2000" b="1">
                <a:latin typeface="맑은 고딕" panose="020B0503020000020004" pitchFamily="50" charset="-127"/>
                <a:ea typeface="맑은 고딕" panose="020B0503020000020004" pitchFamily="50" charset="-127"/>
              </a:rPr>
              <a:t>atoms</a:t>
            </a:r>
            <a:endParaRPr lang="en-US" altLang="ko-KR" sz="2000" b="1">
              <a:solidFill>
                <a:srgbClr val="FF0000"/>
              </a:solidFill>
              <a:latin typeface="맑은 고딕" panose="020B0503020000020004" pitchFamily="50" charset="-127"/>
              <a:ea typeface="맑은 고딕" panose="020B0503020000020004" pitchFamily="50" charset="-127"/>
            </a:endParaRPr>
          </a:p>
        </p:txBody>
      </p:sp>
      <p:sp>
        <p:nvSpPr>
          <p:cNvPr id="25" name="TextBox 24"/>
          <p:cNvSpPr txBox="1">
            <a:spLocks noChangeArrowheads="1"/>
          </p:cNvSpPr>
          <p:nvPr/>
        </p:nvSpPr>
        <p:spPr bwMode="auto">
          <a:xfrm>
            <a:off x="448729" y="4949904"/>
            <a:ext cx="26765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a:latin typeface="맑은 고딕" panose="020B0503020000020004" pitchFamily="50" charset="-127"/>
                <a:ea typeface="맑은 고딕" panose="020B0503020000020004" pitchFamily="50" charset="-127"/>
              </a:rPr>
              <a:t>(3) N</a:t>
            </a:r>
            <a:r>
              <a:rPr lang="ko-KR" altLang="en-US" sz="2000" b="1">
                <a:latin typeface="맑은 고딕" panose="020B0503020000020004" pitchFamily="50" charset="-127"/>
                <a:ea typeface="맑은 고딕" panose="020B0503020000020004" pitchFamily="50" charset="-127"/>
              </a:rPr>
              <a:t> </a:t>
            </a:r>
            <a:r>
              <a:rPr lang="en-US" altLang="ko-KR" sz="2000" b="1">
                <a:latin typeface="맑은 고딕" panose="020B0503020000020004" pitchFamily="50" charset="-127"/>
                <a:ea typeface="맑은 고딕" panose="020B0503020000020004" pitchFamily="50" charset="-127"/>
              </a:rPr>
              <a:t>atoms (solids)</a:t>
            </a:r>
            <a:endParaRPr lang="en-US" altLang="ko-KR" sz="2000" b="1">
              <a:solidFill>
                <a:srgbClr val="FF0000"/>
              </a:solidFill>
              <a:latin typeface="맑은 고딕" panose="020B0503020000020004" pitchFamily="50" charset="-127"/>
              <a:ea typeface="맑은 고딕" panose="020B0503020000020004" pitchFamily="50" charset="-127"/>
            </a:endParaRPr>
          </a:p>
        </p:txBody>
      </p:sp>
      <p:sp>
        <p:nvSpPr>
          <p:cNvPr id="26" name="직사각형 24"/>
          <p:cNvSpPr>
            <a:spLocks noChangeArrowheads="1"/>
          </p:cNvSpPr>
          <p:nvPr/>
        </p:nvSpPr>
        <p:spPr bwMode="auto">
          <a:xfrm>
            <a:off x="359829" y="1660604"/>
            <a:ext cx="2951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a:solidFill>
                  <a:srgbClr val="000000"/>
                </a:solidFill>
                <a:latin typeface="맑은 고딕" panose="020B0503020000020004" pitchFamily="50" charset="-127"/>
                <a:ea typeface="맑은 고딕" panose="020B0503020000020004" pitchFamily="50" charset="-127"/>
              </a:rPr>
              <a:t>Electron energy in </a:t>
            </a:r>
            <a:endParaRPr lang="ko-KR" altLang="en-US" sz="2000"/>
          </a:p>
        </p:txBody>
      </p:sp>
      <p:sp>
        <p:nvSpPr>
          <p:cNvPr id="27" name="아래쪽 화살표 26"/>
          <p:cNvSpPr/>
          <p:nvPr/>
        </p:nvSpPr>
        <p:spPr>
          <a:xfrm>
            <a:off x="1312329" y="2776616"/>
            <a:ext cx="360362" cy="792163"/>
          </a:xfrm>
          <a:prstGeom prst="downArrow">
            <a:avLst/>
          </a:prstGeom>
          <a:solidFill>
            <a:srgbClr val="002060"/>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latinLnBrk="1" hangingPunct="1">
              <a:defRPr/>
            </a:pPr>
            <a:endParaRPr lang="ko-KR" altLang="en-US"/>
          </a:p>
        </p:txBody>
      </p:sp>
      <p:sp>
        <p:nvSpPr>
          <p:cNvPr id="28" name="아래쪽 화살표 27"/>
          <p:cNvSpPr/>
          <p:nvPr/>
        </p:nvSpPr>
        <p:spPr>
          <a:xfrm>
            <a:off x="1312329" y="4216479"/>
            <a:ext cx="360362" cy="990600"/>
          </a:xfrm>
          <a:prstGeom prst="downArrow">
            <a:avLst/>
          </a:prstGeom>
          <a:solidFill>
            <a:srgbClr val="002060"/>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latinLnBrk="1" hangingPunct="1">
              <a:defRPr/>
            </a:pPr>
            <a:endParaRPr lang="ko-KR" altLang="en-US"/>
          </a:p>
        </p:txBody>
      </p:sp>
      <p:sp>
        <p:nvSpPr>
          <p:cNvPr id="29" name="직사각형 24"/>
          <p:cNvSpPr>
            <a:spLocks noChangeArrowheads="1"/>
          </p:cNvSpPr>
          <p:nvPr/>
        </p:nvSpPr>
        <p:spPr bwMode="auto">
          <a:xfrm>
            <a:off x="1750479" y="2625804"/>
            <a:ext cx="1003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Orbital</a:t>
            </a:r>
          </a:p>
        </p:txBody>
      </p:sp>
      <p:sp>
        <p:nvSpPr>
          <p:cNvPr id="30" name="직사각형 24"/>
          <p:cNvSpPr>
            <a:spLocks noChangeArrowheads="1"/>
          </p:cNvSpPr>
          <p:nvPr/>
        </p:nvSpPr>
        <p:spPr bwMode="auto">
          <a:xfrm>
            <a:off x="1745716" y="3994229"/>
            <a:ext cx="1150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Bonding orbital </a:t>
            </a:r>
          </a:p>
        </p:txBody>
      </p:sp>
      <p:sp>
        <p:nvSpPr>
          <p:cNvPr id="32" name="직사각형 24"/>
          <p:cNvSpPr>
            <a:spLocks noChangeArrowheads="1"/>
          </p:cNvSpPr>
          <p:nvPr/>
        </p:nvSpPr>
        <p:spPr bwMode="auto">
          <a:xfrm>
            <a:off x="1817154" y="5435679"/>
            <a:ext cx="936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Energy band</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186</a:t>
            </a:fld>
            <a:endParaRPr lang="ko-KR" altLang="en-US" dirty="0"/>
          </a:p>
        </p:txBody>
      </p:sp>
      <p:sp>
        <p:nvSpPr>
          <p:cNvPr id="33" name="직사각형 3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6466635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24"/>
          <p:cNvSpPr txBox="1">
            <a:spLocks noChangeArrowheads="1"/>
          </p:cNvSpPr>
          <p:nvPr/>
        </p:nvSpPr>
        <p:spPr bwMode="auto">
          <a:xfrm>
            <a:off x="323528" y="488866"/>
            <a:ext cx="78427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dirty="0">
                <a:latin typeface="맑은 고딕" panose="020B0503020000020004" pitchFamily="50" charset="-127"/>
                <a:ea typeface="맑은 고딕" panose="020B0503020000020004" pitchFamily="50" charset="-127"/>
              </a:rPr>
              <a:t>Electron energy in N number and infinite number of Li atoms</a:t>
            </a:r>
            <a:endParaRPr lang="en-US" altLang="ko-KR" sz="2000" b="1" dirty="0">
              <a:solidFill>
                <a:srgbClr val="FF0000"/>
              </a:solidFill>
              <a:latin typeface="맑은 고딕" panose="020B0503020000020004" pitchFamily="50" charset="-127"/>
              <a:ea typeface="맑은 고딕" panose="020B0503020000020004" pitchFamily="50" charset="-127"/>
            </a:endParaRPr>
          </a:p>
        </p:txBody>
      </p:sp>
      <p:graphicFrame>
        <p:nvGraphicFramePr>
          <p:cNvPr id="74755" name="Object 2"/>
          <p:cNvGraphicFramePr>
            <a:graphicFrameLocks noChangeAspect="1"/>
          </p:cNvGraphicFramePr>
          <p:nvPr/>
        </p:nvGraphicFramePr>
        <p:xfrm>
          <a:off x="0" y="1839689"/>
          <a:ext cx="4643438" cy="2532063"/>
        </p:xfrm>
        <a:graphic>
          <a:graphicData uri="http://schemas.openxmlformats.org/presentationml/2006/ole">
            <mc:AlternateContent xmlns:mc="http://schemas.openxmlformats.org/markup-compatibility/2006">
              <mc:Choice xmlns:v="urn:schemas-microsoft-com:vml" Requires="v">
                <p:oleObj spid="_x0000_s6242" name="Canvas Drawing" r:id="rId4" imgW="6235700" imgH="5207000" progId="Canvas">
                  <p:embed/>
                </p:oleObj>
              </mc:Choice>
              <mc:Fallback>
                <p:oleObj name="Canvas Drawing" r:id="rId4" imgW="6235700" imgH="5207000" progId="Canvas">
                  <p:embed/>
                  <p:pic>
                    <p:nvPicPr>
                      <p:cNvPr id="74755" name="Object 2"/>
                      <p:cNvPicPr>
                        <a:picLocks noChangeAspect="1" noChangeArrowheads="1"/>
                      </p:cNvPicPr>
                      <p:nvPr/>
                    </p:nvPicPr>
                    <p:blipFill>
                      <a:blip r:embed="rId5">
                        <a:extLst>
                          <a:ext uri="{28A0092B-C50C-407E-A947-70E740481C1C}">
                            <a14:useLocalDpi xmlns:a14="http://schemas.microsoft.com/office/drawing/2010/main" val="0"/>
                          </a:ext>
                        </a:extLst>
                      </a:blip>
                      <a:srcRect l="3207" r="3896" b="41159"/>
                      <a:stretch>
                        <a:fillRect/>
                      </a:stretch>
                    </p:blipFill>
                    <p:spPr bwMode="auto">
                      <a:xfrm>
                        <a:off x="0" y="1839689"/>
                        <a:ext cx="4643438"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3"/>
          <p:cNvSpPr txBox="1">
            <a:spLocks noChangeArrowheads="1"/>
          </p:cNvSpPr>
          <p:nvPr/>
        </p:nvSpPr>
        <p:spPr bwMode="auto">
          <a:xfrm>
            <a:off x="3585343" y="2052415"/>
            <a:ext cx="1128835" cy="437043"/>
          </a:xfrm>
          <a:prstGeom prst="rect">
            <a:avLst/>
          </a:prstGeom>
          <a:noFill/>
          <a:ln w="9525" algn="ctr">
            <a:noFill/>
            <a:miter lim="800000"/>
            <a:headEnd/>
            <a:tailEnd/>
          </a:ln>
          <a:effectLst/>
        </p:spPr>
        <p:txBody>
          <a:bodyPr wrap="none">
            <a:spAutoFit/>
          </a:bodyPr>
          <a:lstStyle/>
          <a:p>
            <a:pPr defTabSz="1255713" eaLnBrk="1" latinLnBrk="1" hangingPunct="1">
              <a:lnSpc>
                <a:spcPct val="140000"/>
              </a:lnSpc>
              <a:defRPr/>
            </a:pPr>
            <a:r>
              <a:rPr lang="en-US" altLang="ko-KR" sz="1600" b="1" dirty="0">
                <a:solidFill>
                  <a:srgbClr val="0000FF"/>
                </a:solidFill>
                <a:effectLst>
                  <a:outerShdw blurRad="38100" dist="38100" dir="2700000" algn="tl">
                    <a:srgbClr val="FFFFFF"/>
                  </a:outerShdw>
                </a:effectLst>
                <a:latin typeface="맑은 고딕" panose="020B0503020000020004" pitchFamily="50" charset="-127"/>
                <a:ea typeface="맑은 고딕" panose="020B0503020000020004" pitchFamily="50" charset="-127"/>
                <a:cs typeface="Times New Roman" pitchFamily="18" charset="0"/>
              </a:rPr>
              <a:t>Li: 1s</a:t>
            </a:r>
            <a:r>
              <a:rPr lang="en-US" altLang="ko-KR" sz="1600" b="1" baseline="30000" dirty="0">
                <a:solidFill>
                  <a:srgbClr val="0000FF"/>
                </a:solidFill>
                <a:effectLst>
                  <a:outerShdw blurRad="38100" dist="38100" dir="2700000" algn="tl">
                    <a:srgbClr val="FFFFFF"/>
                  </a:outerShdw>
                </a:effectLst>
                <a:latin typeface="맑은 고딕" panose="020B0503020000020004" pitchFamily="50" charset="-127"/>
                <a:ea typeface="맑은 고딕" panose="020B0503020000020004" pitchFamily="50" charset="-127"/>
                <a:cs typeface="Times New Roman" pitchFamily="18" charset="0"/>
              </a:rPr>
              <a:t>2</a:t>
            </a:r>
            <a:r>
              <a:rPr lang="en-US" altLang="ko-KR" sz="1600" b="1" dirty="0">
                <a:solidFill>
                  <a:srgbClr val="0000FF"/>
                </a:solidFill>
                <a:effectLst>
                  <a:outerShdw blurRad="38100" dist="38100" dir="2700000" algn="tl">
                    <a:srgbClr val="FFFFFF"/>
                  </a:outerShdw>
                </a:effectLst>
                <a:latin typeface="맑은 고딕" panose="020B0503020000020004" pitchFamily="50" charset="-127"/>
                <a:ea typeface="맑은 고딕" panose="020B0503020000020004" pitchFamily="50" charset="-127"/>
                <a:cs typeface="Times New Roman" pitchFamily="18" charset="0"/>
              </a:rPr>
              <a:t> 2s</a:t>
            </a:r>
            <a:r>
              <a:rPr lang="en-US" altLang="ko-KR" sz="1600" b="1" baseline="30000" dirty="0">
                <a:solidFill>
                  <a:srgbClr val="0000FF"/>
                </a:solidFill>
                <a:effectLst>
                  <a:outerShdw blurRad="38100" dist="38100" dir="2700000" algn="tl">
                    <a:srgbClr val="FFFFFF"/>
                  </a:outerShdw>
                </a:effectLst>
                <a:latin typeface="맑은 고딕" panose="020B0503020000020004" pitchFamily="50" charset="-127"/>
                <a:ea typeface="맑은 고딕" panose="020B0503020000020004" pitchFamily="50" charset="-127"/>
                <a:cs typeface="Times New Roman" pitchFamily="18" charset="0"/>
              </a:rPr>
              <a:t>1</a:t>
            </a:r>
          </a:p>
        </p:txBody>
      </p:sp>
      <p:sp>
        <p:nvSpPr>
          <p:cNvPr id="74757" name="Text Box 3"/>
          <p:cNvSpPr txBox="1">
            <a:spLocks noChangeArrowheads="1"/>
          </p:cNvSpPr>
          <p:nvPr/>
        </p:nvSpPr>
        <p:spPr bwMode="auto">
          <a:xfrm>
            <a:off x="899592" y="4869160"/>
            <a:ext cx="724114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marL="1143000" indent="-228600"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rPr>
              <a:t>N</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rPr>
              <a:t> number of Li atoms brought together and form solid</a:t>
            </a:r>
          </a:p>
          <a:p>
            <a:pPr eaLnBrk="1" hangingPunct="1">
              <a:lnSpc>
                <a:spcPct val="150000"/>
              </a:lnSpc>
              <a:buFont typeface="Wingdings" panose="05000000000000000000" pitchFamily="2" charset="2"/>
              <a:buChar char="à"/>
            </a:pP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N </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electrons from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2s</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orbit  Form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2s</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energy band</a:t>
            </a:r>
          </a:p>
          <a:p>
            <a:pPr eaLnBrk="1" hangingPunct="1">
              <a:buFont typeface="Wingdings" panose="05000000000000000000" pitchFamily="2" charset="2"/>
              <a:buChar char="à"/>
            </a:pP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2N</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number of energy states exist in the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2s</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band</a:t>
            </a:r>
          </a:p>
          <a:p>
            <a:pPr eaLnBrk="1" hangingPunct="1"/>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Only half of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2s</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band is filled by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N</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electrons.</a:t>
            </a:r>
          </a:p>
          <a:p>
            <a:pPr eaLnBrk="1" hangingPunct="1"/>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a:t>
            </a:r>
            <a:r>
              <a:rPr lang="en-US" altLang="ko-KR" sz="2000" b="1" i="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N</a:t>
            </a:r>
            <a:r>
              <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 number of unfilled energy state  conduct electron</a:t>
            </a:r>
            <a:endParaRPr lang="en-US" altLang="ko-KR" sz="20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endParaRPr>
          </a:p>
        </p:txBody>
      </p:sp>
      <p:graphicFrame>
        <p:nvGraphicFramePr>
          <p:cNvPr id="74758" name="Object 3"/>
          <p:cNvGraphicFramePr>
            <a:graphicFrameLocks noChangeAspect="1"/>
          </p:cNvGraphicFramePr>
          <p:nvPr/>
        </p:nvGraphicFramePr>
        <p:xfrm>
          <a:off x="4929188" y="1766664"/>
          <a:ext cx="4071937" cy="2859088"/>
        </p:xfrm>
        <a:graphic>
          <a:graphicData uri="http://schemas.openxmlformats.org/presentationml/2006/ole">
            <mc:AlternateContent xmlns:mc="http://schemas.openxmlformats.org/markup-compatibility/2006">
              <mc:Choice xmlns:v="urn:schemas-microsoft-com:vml" Requires="v">
                <p:oleObj spid="_x0000_s6243" name="Canvas Drawing" r:id="rId6" imgW="6267450" imgH="5502275" progId="Canvas">
                  <p:embed/>
                </p:oleObj>
              </mc:Choice>
              <mc:Fallback>
                <p:oleObj name="Canvas Drawing" r:id="rId6" imgW="6267450" imgH="5502275" progId="Canvas">
                  <p:embed/>
                  <p:pic>
                    <p:nvPicPr>
                      <p:cNvPr id="74758" name="Object 3"/>
                      <p:cNvPicPr>
                        <a:picLocks noChangeAspect="1" noChangeArrowheads="1"/>
                      </p:cNvPicPr>
                      <p:nvPr/>
                    </p:nvPicPr>
                    <p:blipFill>
                      <a:blip r:embed="rId7">
                        <a:extLst>
                          <a:ext uri="{28A0092B-C50C-407E-A947-70E740481C1C}">
                            <a14:useLocalDpi xmlns:a14="http://schemas.microsoft.com/office/drawing/2010/main" val="0"/>
                          </a:ext>
                        </a:extLst>
                      </a:blip>
                      <a:srcRect l="7599" r="6332" b="33382"/>
                      <a:stretch>
                        <a:fillRect/>
                      </a:stretch>
                    </p:blipFill>
                    <p:spPr bwMode="auto">
                      <a:xfrm>
                        <a:off x="4929188" y="1766664"/>
                        <a:ext cx="4071937"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59" name="Text Box 3"/>
          <p:cNvSpPr txBox="1">
            <a:spLocks noChangeArrowheads="1"/>
          </p:cNvSpPr>
          <p:nvPr/>
        </p:nvSpPr>
        <p:spPr bwMode="auto">
          <a:xfrm>
            <a:off x="1071563" y="1196752"/>
            <a:ext cx="26003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marL="1143000" indent="-228600"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140000"/>
              </a:lnSpc>
            </a:pPr>
            <a:r>
              <a:rPr lang="en-US" altLang="ko-KR" sz="2000" b="1" i="1">
                <a:latin typeface="Times New Roman" panose="02020603050405020304" pitchFamily="18" charset="0"/>
                <a:cs typeface="Times New Roman" panose="02020603050405020304" pitchFamily="18" charset="0"/>
              </a:rPr>
              <a:t>N</a:t>
            </a:r>
            <a:r>
              <a:rPr lang="en-US" altLang="ko-KR" sz="2000" b="1">
                <a:latin typeface="Times New Roman" panose="02020603050405020304" pitchFamily="18" charset="0"/>
                <a:cs typeface="Times New Roman" panose="02020603050405020304" pitchFamily="18" charset="0"/>
              </a:rPr>
              <a:t> number of Li atoms</a:t>
            </a:r>
            <a:endParaRPr lang="en-US" altLang="ko-KR" sz="2000" b="1" baseline="30000">
              <a:latin typeface="Times New Roman" panose="02020603050405020304" pitchFamily="18" charset="0"/>
              <a:cs typeface="Times New Roman" panose="02020603050405020304" pitchFamily="18" charset="0"/>
            </a:endParaRPr>
          </a:p>
        </p:txBody>
      </p:sp>
      <p:sp>
        <p:nvSpPr>
          <p:cNvPr id="74760" name="Text Box 3"/>
          <p:cNvSpPr txBox="1">
            <a:spLocks noChangeArrowheads="1"/>
          </p:cNvSpPr>
          <p:nvPr/>
        </p:nvSpPr>
        <p:spPr bwMode="auto">
          <a:xfrm>
            <a:off x="5357813" y="1196752"/>
            <a:ext cx="32242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marL="1143000" indent="-228600"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140000"/>
              </a:lnSpc>
            </a:pPr>
            <a:r>
              <a:rPr lang="en-US" altLang="ko-KR" sz="2000" b="1">
                <a:latin typeface="Times New Roman" panose="02020603050405020304" pitchFamily="18" charset="0"/>
                <a:cs typeface="Times New Roman" panose="02020603050405020304" pitchFamily="18" charset="0"/>
              </a:rPr>
              <a:t>Infinite number of Li atoms</a:t>
            </a:r>
            <a:endParaRPr lang="en-US" altLang="ko-KR" sz="2000" b="1" baseline="30000">
              <a:latin typeface="Times New Roman" panose="02020603050405020304" pitchFamily="18" charset="0"/>
              <a:cs typeface="Times New Roman" panose="02020603050405020304" pitchFamily="18" charset="0"/>
            </a:endParaRPr>
          </a:p>
        </p:txBody>
      </p:sp>
      <p:sp>
        <p:nvSpPr>
          <p:cNvPr id="74761" name="TextBox 11"/>
          <p:cNvSpPr txBox="1">
            <a:spLocks noChangeArrowheads="1"/>
          </p:cNvSpPr>
          <p:nvPr/>
        </p:nvSpPr>
        <p:spPr bwMode="auto">
          <a:xfrm>
            <a:off x="219075" y="0"/>
            <a:ext cx="6143028" cy="523220"/>
          </a:xfrm>
          <a:prstGeom prst="rect">
            <a:avLst/>
          </a:prstGeom>
        </p:spPr>
        <p:txBody>
          <a:bodyPr wrap="none">
            <a:spAutoFit/>
          </a:bodyPr>
          <a:lstStyle>
            <a:defPPr>
              <a:defRPr lang="ko-KR"/>
            </a:defPPr>
            <a:lvl1pPr>
              <a:defRPr sz="2800" b="1"/>
            </a:lvl1pPr>
          </a:lstStyle>
          <a:p>
            <a:r>
              <a:rPr lang="en-US" altLang="ko-KR" dirty="0"/>
              <a:t>Formation of energy bands in solids</a:t>
            </a:r>
            <a:endParaRPr lang="ko-KR" altLang="en-US" dirty="0"/>
          </a:p>
        </p:txBody>
      </p:sp>
      <p:grpSp>
        <p:nvGrpSpPr>
          <p:cNvPr id="2" name="그룹 23"/>
          <p:cNvGrpSpPr>
            <a:grpSpLocks/>
          </p:cNvGrpSpPr>
          <p:nvPr/>
        </p:nvGrpSpPr>
        <p:grpSpPr bwMode="auto">
          <a:xfrm>
            <a:off x="6107113" y="2287364"/>
            <a:ext cx="790575" cy="1535113"/>
            <a:chOff x="6107776" y="2143910"/>
            <a:chExt cx="790601" cy="1535264"/>
          </a:xfrm>
        </p:grpSpPr>
        <p:sp>
          <p:nvSpPr>
            <p:cNvPr id="10" name="직사각형 9"/>
            <p:cNvSpPr/>
            <p:nvPr/>
          </p:nvSpPr>
          <p:spPr>
            <a:xfrm>
              <a:off x="6215730" y="2928212"/>
              <a:ext cx="571519" cy="750962"/>
            </a:xfrm>
            <a:prstGeom prst="rect">
              <a:avLst/>
            </a:prstGeom>
            <a:solidFill>
              <a:schemeClr val="bg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3" name="직선 화살표 연결선 12"/>
            <p:cNvCxnSpPr/>
            <p:nvPr/>
          </p:nvCxnSpPr>
          <p:spPr>
            <a:xfrm rot="5400000" flipH="1" flipV="1">
              <a:off x="5464768" y="2893284"/>
              <a:ext cx="150033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직사각형 15"/>
            <p:cNvSpPr/>
            <p:nvPr/>
          </p:nvSpPr>
          <p:spPr>
            <a:xfrm>
              <a:off x="6215730" y="2356656"/>
              <a:ext cx="571519" cy="571556"/>
            </a:xfrm>
            <a:prstGeom prst="rect">
              <a:avLst/>
            </a:prstGeom>
            <a:solidFill>
              <a:schemeClr val="bg2">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8" name="TextBox 17"/>
            <p:cNvSpPr txBox="1"/>
            <p:nvPr/>
          </p:nvSpPr>
          <p:spPr>
            <a:xfrm>
              <a:off x="6107776" y="3107618"/>
              <a:ext cx="790601" cy="261963"/>
            </a:xfrm>
            <a:prstGeom prst="rect">
              <a:avLst/>
            </a:prstGeom>
            <a:noFill/>
          </p:spPr>
          <p:txBody>
            <a:bodyPr wrap="none">
              <a:spAutoFit/>
            </a:bodyPr>
            <a:lstStyle/>
            <a:p>
              <a:pPr eaLnBrk="1" latinLnBrk="1" hangingPunct="1">
                <a:defRPr/>
              </a:pPr>
              <a:r>
                <a:rPr lang="en-US" altLang="ko-KR" sz="1050" b="1" dirty="0">
                  <a:solidFill>
                    <a:schemeClr val="bg1"/>
                  </a:solidFill>
                  <a:latin typeface="맑은 고딕" pitchFamily="50" charset="-127"/>
                  <a:ea typeface="맑은 고딕" pitchFamily="50" charset="-127"/>
                </a:rPr>
                <a:t>Occupied</a:t>
              </a:r>
              <a:endParaRPr lang="ko-KR" altLang="en-US" sz="1050" b="1" dirty="0">
                <a:solidFill>
                  <a:schemeClr val="bg1"/>
                </a:solidFill>
                <a:latin typeface="맑은 고딕" pitchFamily="50" charset="-127"/>
                <a:ea typeface="맑은 고딕" pitchFamily="50" charset="-127"/>
              </a:endParaRPr>
            </a:p>
          </p:txBody>
        </p:sp>
        <p:cxnSp>
          <p:nvCxnSpPr>
            <p:cNvPr id="20" name="직선 화살표 연결선 19"/>
            <p:cNvCxnSpPr/>
            <p:nvPr/>
          </p:nvCxnSpPr>
          <p:spPr>
            <a:xfrm rot="16200000" flipV="1">
              <a:off x="6076006" y="2637672"/>
              <a:ext cx="579494" cy="1587"/>
            </a:xfrm>
            <a:prstGeom prst="straightConnector1">
              <a:avLst/>
            </a:prstGeom>
            <a:ln w="1905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768" name="TextBox 22"/>
            <p:cNvSpPr txBox="1">
              <a:spLocks noChangeArrowheads="1"/>
            </p:cNvSpPr>
            <p:nvPr/>
          </p:nvSpPr>
          <p:spPr bwMode="auto">
            <a:xfrm>
              <a:off x="6322372" y="2488164"/>
              <a:ext cx="3545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Φ</a:t>
              </a:r>
              <a:endParaRPr lang="ko-KR" altLang="en-US" sz="1600"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gr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187</a:t>
            </a:fld>
            <a:endParaRPr lang="ko-KR" altLang="en-US" dirty="0"/>
          </a:p>
        </p:txBody>
      </p:sp>
      <p:sp>
        <p:nvSpPr>
          <p:cNvPr id="19" name="직사각형 18"/>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46605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4"/>
          <p:cNvSpPr txBox="1">
            <a:spLocks noChangeArrowheads="1"/>
          </p:cNvSpPr>
          <p:nvPr/>
        </p:nvSpPr>
        <p:spPr bwMode="auto">
          <a:xfrm>
            <a:off x="142875" y="428625"/>
            <a:ext cx="3295005" cy="60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dirty="0">
                <a:latin typeface="맑은 고딕" panose="020B0503020000020004" pitchFamily="50" charset="-127"/>
                <a:ea typeface="맑은 고딕" panose="020B0503020000020004" pitchFamily="50" charset="-127"/>
              </a:rPr>
              <a:t>Energy band in the metal</a:t>
            </a:r>
            <a:endParaRPr lang="en-US" altLang="ko-KR" sz="2000" b="1" dirty="0">
              <a:solidFill>
                <a:srgbClr val="FF0000"/>
              </a:solidFill>
              <a:latin typeface="맑은 고딕" panose="020B0503020000020004" pitchFamily="50" charset="-127"/>
              <a:ea typeface="맑은 고딕" panose="020B0503020000020004" pitchFamily="50" charset="-127"/>
            </a:endParaRPr>
          </a:p>
        </p:txBody>
      </p:sp>
      <p:grpSp>
        <p:nvGrpSpPr>
          <p:cNvPr id="76803" name="그룹 31"/>
          <p:cNvGrpSpPr>
            <a:grpSpLocks/>
          </p:cNvGrpSpPr>
          <p:nvPr/>
        </p:nvGrpSpPr>
        <p:grpSpPr bwMode="auto">
          <a:xfrm>
            <a:off x="301625" y="1196975"/>
            <a:ext cx="6357938" cy="3152775"/>
            <a:chOff x="-214346" y="1214422"/>
            <a:chExt cx="6357982" cy="3152584"/>
          </a:xfrm>
        </p:grpSpPr>
        <p:graphicFrame>
          <p:nvGraphicFramePr>
            <p:cNvPr id="76843" name="Object 5"/>
            <p:cNvGraphicFramePr>
              <a:graphicFrameLocks noChangeAspect="1"/>
            </p:cNvGraphicFramePr>
            <p:nvPr/>
          </p:nvGraphicFramePr>
          <p:xfrm>
            <a:off x="507780" y="1214422"/>
            <a:ext cx="5492980" cy="3152584"/>
          </p:xfrm>
          <a:graphic>
            <a:graphicData uri="http://schemas.openxmlformats.org/presentationml/2006/ole">
              <mc:AlternateContent xmlns:mc="http://schemas.openxmlformats.org/markup-compatibility/2006">
                <mc:Choice xmlns:v="urn:schemas-microsoft-com:vml" Requires="v">
                  <p:oleObj spid="_x0000_s7218" name="Canvas Drawing" r:id="rId4" imgW="6235700" imgH="5219700" progId="Canvas">
                    <p:embed/>
                  </p:oleObj>
                </mc:Choice>
                <mc:Fallback>
                  <p:oleObj name="Canvas Drawing" r:id="rId4" imgW="6235700" imgH="5219700" progId="Canvas">
                    <p:embed/>
                    <p:pic>
                      <p:nvPicPr>
                        <p:cNvPr id="76843" name="Object 5"/>
                        <p:cNvPicPr>
                          <a:picLocks noChangeAspect="1" noChangeArrowheads="1"/>
                        </p:cNvPicPr>
                        <p:nvPr/>
                      </p:nvPicPr>
                      <p:blipFill>
                        <a:blip r:embed="rId5">
                          <a:extLst>
                            <a:ext uri="{28A0092B-C50C-407E-A947-70E740481C1C}">
                              <a14:useLocalDpi xmlns:a14="http://schemas.microsoft.com/office/drawing/2010/main" val="0"/>
                            </a:ext>
                          </a:extLst>
                        </a:blip>
                        <a:srcRect l="5664" r="10876" b="37724"/>
                        <a:stretch>
                          <a:fillRect/>
                        </a:stretch>
                      </p:blipFill>
                      <p:spPr bwMode="auto">
                        <a:xfrm>
                          <a:off x="507780" y="1214422"/>
                          <a:ext cx="5492980" cy="315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 Box 5"/>
            <p:cNvSpPr txBox="1">
              <a:spLocks noChangeArrowheads="1"/>
            </p:cNvSpPr>
            <p:nvPr/>
          </p:nvSpPr>
          <p:spPr bwMode="auto">
            <a:xfrm>
              <a:off x="-214346" y="3071684"/>
              <a:ext cx="1500198" cy="646074"/>
            </a:xfrm>
            <a:prstGeom prst="rect">
              <a:avLst/>
            </a:prstGeom>
            <a:noFill/>
            <a:ln w="9525" algn="ctr">
              <a:noFill/>
              <a:miter lim="800000"/>
              <a:headEnd/>
              <a:tailEnd/>
            </a:ln>
            <a:effectLst/>
          </p:spPr>
          <p:txBody>
            <a:bodyPr>
              <a:spAutoFit/>
            </a:bodyPr>
            <a:lstStyle/>
            <a:p>
              <a:pPr defTabSz="1255713" eaLnBrk="1" fontAlgn="auto" hangingPunct="1">
                <a:spcBef>
                  <a:spcPts val="0"/>
                </a:spcBef>
                <a:spcAft>
                  <a:spcPts val="0"/>
                </a:spcAft>
                <a:defRPr/>
              </a:pPr>
              <a:r>
                <a:rPr kumimoji="0" lang="en-US" altLang="ko-KR" kern="0" dirty="0">
                  <a:solidFill>
                    <a:srgbClr val="FF0000"/>
                  </a:solidFill>
                  <a:effectLst>
                    <a:outerShdw blurRad="38100" dist="38100" dir="2700000" algn="tl">
                      <a:srgbClr val="FFFFFF"/>
                    </a:outerShdw>
                  </a:effectLst>
                  <a:latin typeface="Times New Roman" pitchFamily="18" charset="0"/>
                  <a:cs typeface="Times New Roman" pitchFamily="18" charset="0"/>
                </a:rPr>
                <a:t>Fermi energy level (E</a:t>
              </a:r>
              <a:r>
                <a:rPr kumimoji="0" lang="en-US" altLang="ko-KR" kern="0" baseline="-25000" dirty="0">
                  <a:solidFill>
                    <a:srgbClr val="FF0000"/>
                  </a:solidFill>
                  <a:effectLst>
                    <a:outerShdw blurRad="38100" dist="38100" dir="2700000" algn="tl">
                      <a:srgbClr val="FFFFFF"/>
                    </a:outerShdw>
                  </a:effectLst>
                  <a:latin typeface="Times New Roman" pitchFamily="18" charset="0"/>
                  <a:cs typeface="Times New Roman" pitchFamily="18" charset="0"/>
                </a:rPr>
                <a:t>F</a:t>
              </a:r>
              <a:r>
                <a:rPr kumimoji="0" lang="en-US" altLang="ko-KR" kern="0" dirty="0">
                  <a:solidFill>
                    <a:srgbClr val="FF0000"/>
                  </a:solidFill>
                  <a:effectLst>
                    <a:outerShdw blurRad="38100" dist="38100" dir="2700000" algn="tl">
                      <a:srgbClr val="FFFFFF"/>
                    </a:outerShdw>
                  </a:effectLst>
                  <a:latin typeface="Times New Roman" pitchFamily="18" charset="0"/>
                  <a:cs typeface="Times New Roman" pitchFamily="18" charset="0"/>
                </a:rPr>
                <a:t>)</a:t>
              </a:r>
              <a:endParaRPr kumimoji="0" lang="ko-KR" altLang="en-US" kern="0" dirty="0">
                <a:solidFill>
                  <a:srgbClr val="FF0000"/>
                </a:solidFill>
                <a:effectLst>
                  <a:outerShdw blurRad="38100" dist="38100" dir="2700000" algn="tl">
                    <a:srgbClr val="FFFFFF"/>
                  </a:outerShdw>
                </a:effectLst>
                <a:latin typeface="Times New Roman" pitchFamily="18" charset="0"/>
                <a:cs typeface="Times New Roman" pitchFamily="18" charset="0"/>
              </a:endParaRPr>
            </a:p>
          </p:txBody>
        </p:sp>
        <p:cxnSp>
          <p:nvCxnSpPr>
            <p:cNvPr id="76845" name="AutoShape 6"/>
            <p:cNvCxnSpPr>
              <a:cxnSpLocks noChangeShapeType="1"/>
            </p:cNvCxnSpPr>
            <p:nvPr/>
          </p:nvCxnSpPr>
          <p:spPr bwMode="auto">
            <a:xfrm flipV="1">
              <a:off x="1150722" y="3000372"/>
              <a:ext cx="587084" cy="285751"/>
            </a:xfrm>
            <a:prstGeom prst="bentConnector3">
              <a:avLst>
                <a:gd name="adj1" fmla="val 50000"/>
              </a:avLst>
            </a:prstGeom>
            <a:noFill/>
            <a:ln w="19050">
              <a:solidFill>
                <a:srgbClr val="FF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26" name="직선 화살표 연결선 25"/>
            <p:cNvCxnSpPr/>
            <p:nvPr/>
          </p:nvCxnSpPr>
          <p:spPr>
            <a:xfrm rot="5400000">
              <a:off x="3964803" y="2570859"/>
              <a:ext cx="785765" cy="3175"/>
            </a:xfrm>
            <a:prstGeom prst="straightConnector1">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847" name="TextBox 26"/>
            <p:cNvSpPr txBox="1">
              <a:spLocks noChangeArrowheads="1"/>
            </p:cNvSpPr>
            <p:nvPr/>
          </p:nvSpPr>
          <p:spPr bwMode="auto">
            <a:xfrm>
              <a:off x="4309480" y="2366742"/>
              <a:ext cx="1834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l-GR" altLang="ko-KR">
                  <a:solidFill>
                    <a:srgbClr val="FF0000"/>
                  </a:solidFill>
                  <a:latin typeface="Times New Roman" panose="02020603050405020304" pitchFamily="18" charset="0"/>
                  <a:cs typeface="Times New Roman" panose="02020603050405020304" pitchFamily="18" charset="0"/>
                </a:rPr>
                <a:t>Φ</a:t>
              </a:r>
              <a:r>
                <a:rPr lang="en-US" altLang="ko-KR">
                  <a:solidFill>
                    <a:srgbClr val="FF0000"/>
                  </a:solidFill>
                  <a:latin typeface="Times New Roman" panose="02020603050405020304" pitchFamily="18" charset="0"/>
                  <a:cs typeface="Times New Roman" panose="02020603050405020304" pitchFamily="18" charset="0"/>
                </a:rPr>
                <a:t> : work function</a:t>
              </a:r>
              <a:endParaRPr lang="ko-KR" altLang="en-US">
                <a:solidFill>
                  <a:srgbClr val="FF0000"/>
                </a:solidFill>
                <a:latin typeface="Times New Roman" panose="02020603050405020304" pitchFamily="18" charset="0"/>
                <a:cs typeface="Times New Roman" panose="02020603050405020304" pitchFamily="18" charset="0"/>
              </a:endParaRPr>
            </a:p>
          </p:txBody>
        </p:sp>
      </p:grpSp>
      <p:graphicFrame>
        <p:nvGraphicFramePr>
          <p:cNvPr id="28" name="Group 147"/>
          <p:cNvGraphicFramePr>
            <a:graphicFrameLocks noGrp="1"/>
          </p:cNvGraphicFramePr>
          <p:nvPr/>
        </p:nvGraphicFramePr>
        <p:xfrm>
          <a:off x="1026943" y="4930503"/>
          <a:ext cx="6929433" cy="874761"/>
        </p:xfrm>
        <a:graphic>
          <a:graphicData uri="http://schemas.openxmlformats.org/drawingml/2006/table">
            <a:tbl>
              <a:tblPr/>
              <a:tblGrid>
                <a:gridCol w="769937">
                  <a:extLst>
                    <a:ext uri="{9D8B030D-6E8A-4147-A177-3AD203B41FA5}">
                      <a16:colId xmlns:a16="http://schemas.microsoft.com/office/drawing/2014/main" val="20000"/>
                    </a:ext>
                  </a:extLst>
                </a:gridCol>
                <a:gridCol w="769937">
                  <a:extLst>
                    <a:ext uri="{9D8B030D-6E8A-4147-A177-3AD203B41FA5}">
                      <a16:colId xmlns:a16="http://schemas.microsoft.com/office/drawing/2014/main" val="20001"/>
                    </a:ext>
                  </a:extLst>
                </a:gridCol>
                <a:gridCol w="769937">
                  <a:extLst>
                    <a:ext uri="{9D8B030D-6E8A-4147-A177-3AD203B41FA5}">
                      <a16:colId xmlns:a16="http://schemas.microsoft.com/office/drawing/2014/main" val="20002"/>
                    </a:ext>
                  </a:extLst>
                </a:gridCol>
                <a:gridCol w="769937">
                  <a:extLst>
                    <a:ext uri="{9D8B030D-6E8A-4147-A177-3AD203B41FA5}">
                      <a16:colId xmlns:a16="http://schemas.microsoft.com/office/drawing/2014/main" val="20003"/>
                    </a:ext>
                  </a:extLst>
                </a:gridCol>
                <a:gridCol w="769937">
                  <a:extLst>
                    <a:ext uri="{9D8B030D-6E8A-4147-A177-3AD203B41FA5}">
                      <a16:colId xmlns:a16="http://schemas.microsoft.com/office/drawing/2014/main" val="20004"/>
                    </a:ext>
                  </a:extLst>
                </a:gridCol>
                <a:gridCol w="769937">
                  <a:extLst>
                    <a:ext uri="{9D8B030D-6E8A-4147-A177-3AD203B41FA5}">
                      <a16:colId xmlns:a16="http://schemas.microsoft.com/office/drawing/2014/main" val="20005"/>
                    </a:ext>
                  </a:extLst>
                </a:gridCol>
                <a:gridCol w="769937">
                  <a:extLst>
                    <a:ext uri="{9D8B030D-6E8A-4147-A177-3AD203B41FA5}">
                      <a16:colId xmlns:a16="http://schemas.microsoft.com/office/drawing/2014/main" val="20006"/>
                    </a:ext>
                  </a:extLst>
                </a:gridCol>
                <a:gridCol w="769937">
                  <a:extLst>
                    <a:ext uri="{9D8B030D-6E8A-4147-A177-3AD203B41FA5}">
                      <a16:colId xmlns:a16="http://schemas.microsoft.com/office/drawing/2014/main" val="20007"/>
                    </a:ext>
                  </a:extLst>
                </a:gridCol>
                <a:gridCol w="769937">
                  <a:extLst>
                    <a:ext uri="{9D8B030D-6E8A-4147-A177-3AD203B41FA5}">
                      <a16:colId xmlns:a16="http://schemas.microsoft.com/office/drawing/2014/main" val="20008"/>
                    </a:ext>
                  </a:extLst>
                </a:gridCol>
              </a:tblGrid>
              <a:tr h="337303">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dirty="0">
                          <a:ln>
                            <a:noFill/>
                          </a:ln>
                          <a:solidFill>
                            <a:schemeClr val="tx1"/>
                          </a:solidFill>
                          <a:effectLst/>
                          <a:latin typeface="Times New Roman" pitchFamily="18" charset="0"/>
                          <a:ea typeface="굴림체" pitchFamily="49" charset="-127"/>
                        </a:rPr>
                        <a:t>Metal</a:t>
                      </a:r>
                    </a:p>
                  </a:txBody>
                  <a:tcPr marL="89999" marR="89999" marT="46756" marB="4675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dirty="0">
                          <a:ln>
                            <a:noFill/>
                          </a:ln>
                          <a:solidFill>
                            <a:schemeClr val="tx1"/>
                          </a:solidFill>
                          <a:effectLst/>
                          <a:latin typeface="Times New Roman" pitchFamily="18" charset="0"/>
                          <a:ea typeface="굴림체" pitchFamily="49" charset="-127"/>
                        </a:rPr>
                        <a:t>Ag</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dirty="0">
                          <a:ln>
                            <a:noFill/>
                          </a:ln>
                          <a:solidFill>
                            <a:schemeClr val="tx1"/>
                          </a:solidFill>
                          <a:effectLst/>
                          <a:latin typeface="Times New Roman" pitchFamily="18" charset="0"/>
                          <a:ea typeface="굴림체" pitchFamily="49" charset="-127"/>
                        </a:rPr>
                        <a:t>Al</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a:ln>
                            <a:noFill/>
                          </a:ln>
                          <a:solidFill>
                            <a:schemeClr val="tx1"/>
                          </a:solidFill>
                          <a:effectLst/>
                          <a:latin typeface="Times New Roman" pitchFamily="18" charset="0"/>
                          <a:ea typeface="굴림체" pitchFamily="49" charset="-127"/>
                        </a:rPr>
                        <a:t>Au</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a:ln>
                            <a:noFill/>
                          </a:ln>
                          <a:solidFill>
                            <a:schemeClr val="tx1"/>
                          </a:solidFill>
                          <a:effectLst/>
                          <a:latin typeface="Times New Roman" pitchFamily="18" charset="0"/>
                          <a:ea typeface="굴림체" pitchFamily="49" charset="-127"/>
                        </a:rPr>
                        <a:t>Cs</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a:ln>
                            <a:noFill/>
                          </a:ln>
                          <a:solidFill>
                            <a:schemeClr val="tx1"/>
                          </a:solidFill>
                          <a:effectLst/>
                          <a:latin typeface="Times New Roman" pitchFamily="18" charset="0"/>
                          <a:ea typeface="굴림체" pitchFamily="49" charset="-127"/>
                        </a:rPr>
                        <a:t>Cu</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a:ln>
                            <a:noFill/>
                          </a:ln>
                          <a:solidFill>
                            <a:schemeClr val="tx1"/>
                          </a:solidFill>
                          <a:effectLst/>
                          <a:latin typeface="Times New Roman" pitchFamily="18" charset="0"/>
                          <a:ea typeface="굴림체" pitchFamily="49" charset="-127"/>
                        </a:rPr>
                        <a:t>Li</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a:ln>
                            <a:noFill/>
                          </a:ln>
                          <a:solidFill>
                            <a:schemeClr val="tx1"/>
                          </a:solidFill>
                          <a:effectLst/>
                          <a:latin typeface="Times New Roman" pitchFamily="18" charset="0"/>
                          <a:ea typeface="굴림체" pitchFamily="49" charset="-127"/>
                        </a:rPr>
                        <a:t>Mg</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1" i="0" u="none" strike="noStrike" cap="none" normalizeH="0" baseline="0">
                          <a:ln>
                            <a:noFill/>
                          </a:ln>
                          <a:solidFill>
                            <a:schemeClr val="tx1"/>
                          </a:solidFill>
                          <a:effectLst/>
                          <a:latin typeface="Times New Roman" pitchFamily="18" charset="0"/>
                          <a:ea typeface="굴림체" pitchFamily="49" charset="-127"/>
                        </a:rPr>
                        <a:t>Na</a:t>
                      </a:r>
                    </a:p>
                  </a:txBody>
                  <a:tcPr marL="89999" marR="89999" marT="46756" marB="4675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7409">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0" lang="en-US" altLang="ko-KR" sz="1400" b="1" i="0" u="none" strike="noStrike" cap="none" normalizeH="0" baseline="0" dirty="0">
                          <a:ln>
                            <a:noFill/>
                          </a:ln>
                          <a:solidFill>
                            <a:srgbClr val="000000"/>
                          </a:solidFill>
                          <a:effectLst/>
                          <a:latin typeface="Symbol" pitchFamily="18" charset="2"/>
                          <a:ea typeface="굴림" pitchFamily="50" charset="-127"/>
                          <a:cs typeface="Times New Roman" pitchFamily="18" charset="0"/>
                        </a:rPr>
                        <a:t>F</a:t>
                      </a:r>
                      <a:r>
                        <a:rPr kumimoji="0" lang="en-US" altLang="ko-KR" sz="1400" b="1" i="0" u="none" strike="noStrike" cap="none" normalizeH="0" baseline="0" dirty="0">
                          <a:ln>
                            <a:noFill/>
                          </a:ln>
                          <a:solidFill>
                            <a:srgbClr val="000000"/>
                          </a:solidFill>
                          <a:effectLst/>
                          <a:latin typeface="Times New Roman" pitchFamily="18" charset="0"/>
                          <a:ea typeface="굴림" pitchFamily="50" charset="-127"/>
                          <a:cs typeface="Times New Roman" pitchFamily="18" charset="0"/>
                        </a:rPr>
                        <a:t>  (</a:t>
                      </a:r>
                      <a:r>
                        <a:rPr kumimoji="0" lang="en-US" altLang="ko-KR" sz="1400" b="1" i="0" u="none" strike="noStrike" cap="none" normalizeH="0" baseline="0" dirty="0" err="1">
                          <a:ln>
                            <a:noFill/>
                          </a:ln>
                          <a:solidFill>
                            <a:srgbClr val="000000"/>
                          </a:solidFill>
                          <a:effectLst/>
                          <a:latin typeface="Times New Roman" pitchFamily="18" charset="0"/>
                          <a:ea typeface="굴림" pitchFamily="50" charset="-127"/>
                          <a:cs typeface="Times New Roman" pitchFamily="18" charset="0"/>
                        </a:rPr>
                        <a:t>eV</a:t>
                      </a:r>
                      <a:r>
                        <a:rPr kumimoji="0" lang="en-US" altLang="ko-KR" sz="1400" b="1" i="0" u="none" strike="noStrike" cap="none" normalizeH="0" baseline="0" dirty="0">
                          <a:ln>
                            <a:noFill/>
                          </a:ln>
                          <a:solidFill>
                            <a:srgbClr val="000000"/>
                          </a:solidFill>
                          <a:effectLst/>
                          <a:latin typeface="Times New Roman" pitchFamily="18" charset="0"/>
                          <a:ea typeface="굴림" pitchFamily="50" charset="-127"/>
                          <a:cs typeface="Times New Roman" pitchFamily="18" charset="0"/>
                        </a:rPr>
                        <a:t>)</a:t>
                      </a:r>
                    </a:p>
                  </a:txBody>
                  <a:tcPr marL="89999" marR="89999" marT="46756" marB="4675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a:ln>
                            <a:noFill/>
                          </a:ln>
                          <a:solidFill>
                            <a:schemeClr val="tx1"/>
                          </a:solidFill>
                          <a:effectLst/>
                          <a:latin typeface="Times New Roman" pitchFamily="18" charset="0"/>
                          <a:ea typeface="굴림체" pitchFamily="49" charset="-127"/>
                        </a:rPr>
                        <a:t>4.62</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4.28</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5.1</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2.14</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4.65</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2.3</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3.7</a:t>
                      </a:r>
                    </a:p>
                  </a:txBody>
                  <a:tcPr marL="89999" marR="89999" marT="46756" marB="4675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1255713" rtl="0" eaLnBrk="1" fontAlgn="base" latinLnBrk="1" hangingPunct="1">
                        <a:lnSpc>
                          <a:spcPct val="100000"/>
                        </a:lnSpc>
                        <a:spcBef>
                          <a:spcPct val="20000"/>
                        </a:spcBef>
                        <a:spcAft>
                          <a:spcPct val="0"/>
                        </a:spcAft>
                        <a:buClrTx/>
                        <a:buSzTx/>
                        <a:buFont typeface="Wingdings" pitchFamily="2" charset="2"/>
                        <a:buNone/>
                        <a:tabLst/>
                      </a:pPr>
                      <a:r>
                        <a:rPr kumimoji="1" lang="en-US" altLang="ko-KR" sz="1600" b="0" i="0" u="none" strike="noStrike" cap="none" normalizeH="0" baseline="0" dirty="0">
                          <a:ln>
                            <a:noFill/>
                          </a:ln>
                          <a:solidFill>
                            <a:schemeClr val="tx1"/>
                          </a:solidFill>
                          <a:effectLst/>
                          <a:latin typeface="Times New Roman" pitchFamily="18" charset="0"/>
                          <a:ea typeface="굴림체" pitchFamily="49" charset="-127"/>
                        </a:rPr>
                        <a:t>2.75</a:t>
                      </a:r>
                    </a:p>
                  </a:txBody>
                  <a:tcPr marL="89999" marR="89999" marT="46756" marB="46756"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6836" name="Rectangle 86"/>
          <p:cNvSpPr>
            <a:spLocks noChangeArrowheads="1"/>
          </p:cNvSpPr>
          <p:nvPr/>
        </p:nvSpPr>
        <p:spPr bwMode="auto">
          <a:xfrm>
            <a:off x="0" y="4436492"/>
            <a:ext cx="914399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latinLnBrk="0"/>
            <a:r>
              <a:rPr kumimoji="0" lang="en-US" altLang="ko-KR" b="1" dirty="0">
                <a:latin typeface="맑은 고딕" panose="020B0503020000020004" pitchFamily="50" charset="-127"/>
                <a:ea typeface="맑은 고딕" panose="020B0503020000020004" pitchFamily="50" charset="-127"/>
                <a:cs typeface="Times New Roman" panose="02020603050405020304" pitchFamily="18" charset="0"/>
              </a:rPr>
              <a:t>The Fermi energy and work function of selected metals </a:t>
            </a:r>
          </a:p>
        </p:txBody>
      </p:sp>
      <p:sp>
        <p:nvSpPr>
          <p:cNvPr id="76837" name="Rectangle 86"/>
          <p:cNvSpPr>
            <a:spLocks noChangeArrowheads="1"/>
          </p:cNvSpPr>
          <p:nvPr/>
        </p:nvSpPr>
        <p:spPr bwMode="auto">
          <a:xfrm>
            <a:off x="179512" y="5961474"/>
            <a:ext cx="8826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285750" indent="-285750" algn="ctr" latinLnBrk="0">
              <a:buFont typeface="Wingdings" panose="05000000000000000000" pitchFamily="2" charset="2"/>
              <a:buChar char="è"/>
            </a:pPr>
            <a:r>
              <a:rPr kumimoji="0"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important physical  properties </a:t>
            </a:r>
          </a:p>
          <a:p>
            <a:pPr algn="ctr" latinLnBrk="0"/>
            <a:r>
              <a:rPr kumimoji="0"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for designing the electrodes of the semiconductor electronics</a:t>
            </a:r>
            <a:endParaRPr kumimoji="0"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76838" name="TextBox 32"/>
          <p:cNvSpPr txBox="1">
            <a:spLocks noChangeArrowheads="1"/>
          </p:cNvSpPr>
          <p:nvPr/>
        </p:nvSpPr>
        <p:spPr bwMode="auto">
          <a:xfrm>
            <a:off x="219075" y="0"/>
            <a:ext cx="6143028" cy="523220"/>
          </a:xfrm>
          <a:prstGeom prst="rect">
            <a:avLst/>
          </a:prstGeom>
        </p:spPr>
        <p:txBody>
          <a:bodyPr wrap="none">
            <a:spAutoFit/>
          </a:bodyPr>
          <a:lstStyle>
            <a:defPPr>
              <a:defRPr lang="ko-KR"/>
            </a:defPPr>
            <a:lvl1pPr>
              <a:defRPr sz="2800" b="1"/>
            </a:lvl1pPr>
          </a:lstStyle>
          <a:p>
            <a:r>
              <a:rPr lang="en-US" altLang="ko-KR" dirty="0"/>
              <a:t>Formation of energy bands in solids</a:t>
            </a:r>
            <a:endParaRPr lang="ko-KR" altLang="en-US" dirty="0"/>
          </a:p>
        </p:txBody>
      </p:sp>
      <p:sp>
        <p:nvSpPr>
          <p:cNvPr id="13" name="직사각형 12"/>
          <p:cNvSpPr/>
          <p:nvPr/>
        </p:nvSpPr>
        <p:spPr>
          <a:xfrm>
            <a:off x="4951413" y="1979613"/>
            <a:ext cx="15113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4" name="직사각형 13"/>
          <p:cNvSpPr/>
          <p:nvPr/>
        </p:nvSpPr>
        <p:spPr>
          <a:xfrm>
            <a:off x="4933950" y="2863850"/>
            <a:ext cx="15113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r>
              <a:rPr lang="ko-KR" altLang="en-US"/>
              <a:t>둗</a:t>
            </a:r>
            <a:endParaRPr lang="ko-KR" altLang="en-US" dirty="0"/>
          </a:p>
        </p:txBody>
      </p:sp>
      <p:sp>
        <p:nvSpPr>
          <p:cNvPr id="15" name="직사각형 14"/>
          <p:cNvSpPr/>
          <p:nvPr/>
        </p:nvSpPr>
        <p:spPr>
          <a:xfrm>
            <a:off x="4924425" y="4016375"/>
            <a:ext cx="1512888"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76842" name="TextBox 15"/>
          <p:cNvSpPr txBox="1">
            <a:spLocks noChangeArrowheads="1"/>
          </p:cNvSpPr>
          <p:nvPr/>
        </p:nvSpPr>
        <p:spPr bwMode="auto">
          <a:xfrm>
            <a:off x="5076825" y="2636838"/>
            <a:ext cx="38877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dirty="0">
                <a:latin typeface="맑은 고딕" panose="020B0503020000020004" pitchFamily="50" charset="-127"/>
                <a:ea typeface="맑은 고딕" panose="020B0503020000020004" pitchFamily="50" charset="-127"/>
                <a:sym typeface="Wingdings" panose="05000000000000000000" pitchFamily="2" charset="2"/>
              </a:rPr>
              <a:t> </a:t>
            </a:r>
            <a:r>
              <a:rPr lang="en-US" altLang="ko-KR" sz="1600" dirty="0">
                <a:latin typeface="맑은 고딕" panose="020B0503020000020004" pitchFamily="50" charset="-127"/>
                <a:ea typeface="맑은 고딕" panose="020B0503020000020004" pitchFamily="50" charset="-127"/>
              </a:rPr>
              <a:t>Energy</a:t>
            </a:r>
            <a:r>
              <a:rPr lang="ko-KR" altLang="en-US" sz="1600" dirty="0">
                <a:latin typeface="맑은 고딕" panose="020B0503020000020004" pitchFamily="50" charset="-127"/>
                <a:ea typeface="맑은 고딕" panose="020B0503020000020004" pitchFamily="50" charset="-127"/>
              </a:rPr>
              <a:t> </a:t>
            </a:r>
            <a:r>
              <a:rPr lang="en-US" altLang="ko-KR" sz="1600" dirty="0">
                <a:latin typeface="맑은 고딕" panose="020B0503020000020004" pitchFamily="50" charset="-127"/>
                <a:ea typeface="맑은 고딕" panose="020B0503020000020004" pitchFamily="50" charset="-127"/>
              </a:rPr>
              <a:t>difference between vacuum level and E</a:t>
            </a:r>
            <a:r>
              <a:rPr lang="en-US" altLang="ko-KR" sz="1600" baseline="-25000" dirty="0">
                <a:latin typeface="맑은 고딕" panose="020B0503020000020004" pitchFamily="50" charset="-127"/>
                <a:ea typeface="맑은 고딕" panose="020B0503020000020004" pitchFamily="50" charset="-127"/>
              </a:rPr>
              <a:t>F </a:t>
            </a:r>
            <a:endParaRPr lang="en-US" altLang="ko-KR" sz="1600" dirty="0">
              <a:latin typeface="맑은 고딕" panose="020B0503020000020004" pitchFamily="50" charset="-127"/>
              <a:ea typeface="맑은 고딕" panose="020B0503020000020004" pitchFamily="50" charset="-127"/>
            </a:endParaRPr>
          </a:p>
          <a:p>
            <a:pPr eaLnBrk="1" hangingPunct="1"/>
            <a:r>
              <a:rPr lang="en-US" altLang="ko-KR" sz="1600" dirty="0">
                <a:latin typeface="맑은 고딕" panose="020B0503020000020004" pitchFamily="50" charset="-127"/>
                <a:ea typeface="맑은 고딕" panose="020B0503020000020004" pitchFamily="50" charset="-127"/>
                <a:sym typeface="Wingdings" panose="05000000000000000000" pitchFamily="2" charset="2"/>
              </a:rPr>
              <a:t> </a:t>
            </a:r>
            <a:r>
              <a:rPr lang="en-US" altLang="ko-KR" sz="1600" dirty="0">
                <a:latin typeface="맑은 고딕" panose="020B0503020000020004" pitchFamily="50" charset="-127"/>
                <a:ea typeface="맑은 고딕" panose="020B0503020000020004" pitchFamily="50" charset="-127"/>
              </a:rPr>
              <a:t>Minimum energy to remove e from metal</a:t>
            </a:r>
            <a:endParaRPr lang="ko-KR" altLang="en-US" sz="1600" dirty="0">
              <a:latin typeface="맑은 고딕" panose="020B0503020000020004" pitchFamily="50" charset="-127"/>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188</a:t>
            </a:fld>
            <a:endParaRPr lang="ko-KR" altLang="en-US" dirty="0"/>
          </a:p>
        </p:txBody>
      </p:sp>
      <p:sp>
        <p:nvSpPr>
          <p:cNvPr id="19" name="직사각형 18"/>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6750510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24"/>
          <p:cNvSpPr txBox="1">
            <a:spLocks noChangeArrowheads="1"/>
          </p:cNvSpPr>
          <p:nvPr/>
        </p:nvSpPr>
        <p:spPr bwMode="auto">
          <a:xfrm>
            <a:off x="214313" y="506413"/>
            <a:ext cx="80026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200000"/>
              </a:lnSpc>
            </a:pPr>
            <a:r>
              <a:rPr lang="en-US" altLang="ko-KR" sz="2000" b="1" dirty="0">
                <a:latin typeface="맑은 고딕" panose="020B0503020000020004" pitchFamily="50" charset="-127"/>
                <a:ea typeface="맑은 고딕" panose="020B0503020000020004" pitchFamily="50" charset="-127"/>
              </a:rPr>
              <a:t>Electron energy level of Si as a function of interatomic spacing</a:t>
            </a:r>
            <a:endParaRPr lang="en-US" altLang="ko-KR" sz="2000" b="1" dirty="0">
              <a:solidFill>
                <a:srgbClr val="FF0000"/>
              </a:solidFill>
              <a:latin typeface="맑은 고딕" panose="020B0503020000020004" pitchFamily="50" charset="-127"/>
              <a:ea typeface="맑은 고딕" panose="020B0503020000020004" pitchFamily="50" charset="-127"/>
            </a:endParaRPr>
          </a:p>
        </p:txBody>
      </p:sp>
      <p:pic>
        <p:nvPicPr>
          <p:cNvPr id="78851" name="Picture 15" descr="FIG03-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213" y="1571625"/>
            <a:ext cx="46736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FIG02-08"/>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176213" y="1714500"/>
            <a:ext cx="26098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직사각형 11"/>
          <p:cNvSpPr>
            <a:spLocks noChangeArrowheads="1"/>
          </p:cNvSpPr>
          <p:nvPr/>
        </p:nvSpPr>
        <p:spPr bwMode="auto">
          <a:xfrm>
            <a:off x="758825" y="1143000"/>
            <a:ext cx="1947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굴림체" panose="020B0609000101010101" pitchFamily="49" charset="-127"/>
                <a:cs typeface="Times New Roman" panose="02020603050405020304" pitchFamily="18" charset="0"/>
              </a:rPr>
              <a:t>Isolated Si atom</a:t>
            </a:r>
            <a:endParaRPr lang="ko-KR" altLang="en-US" sz="2000" b="1">
              <a:latin typeface="Times New Roman" panose="02020603050405020304" pitchFamily="18" charset="0"/>
              <a:ea typeface="굴림체" panose="020B0609000101010101" pitchFamily="49" charset="-127"/>
              <a:cs typeface="Times New Roman" panose="02020603050405020304" pitchFamily="18" charset="0"/>
            </a:endParaRPr>
          </a:p>
        </p:txBody>
      </p:sp>
      <p:sp>
        <p:nvSpPr>
          <p:cNvPr id="78854" name="직사각형 13"/>
          <p:cNvSpPr>
            <a:spLocks noChangeArrowheads="1"/>
          </p:cNvSpPr>
          <p:nvPr/>
        </p:nvSpPr>
        <p:spPr bwMode="auto">
          <a:xfrm>
            <a:off x="4768850" y="1143000"/>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ea typeface="굴림체" panose="020B0609000101010101" pitchFamily="49" charset="-127"/>
                <a:cs typeface="Times New Roman" panose="02020603050405020304" pitchFamily="18" charset="0"/>
              </a:rPr>
              <a:t>N</a:t>
            </a:r>
            <a:r>
              <a:rPr lang="en-US" altLang="ko-KR" sz="2000" b="1">
                <a:latin typeface="Times New Roman" panose="02020603050405020304" pitchFamily="18" charset="0"/>
                <a:ea typeface="굴림체" panose="020B0609000101010101" pitchFamily="49" charset="-127"/>
                <a:cs typeface="Times New Roman" panose="02020603050405020304" pitchFamily="18" charset="0"/>
              </a:rPr>
              <a:t> number of Si atoms</a:t>
            </a:r>
            <a:endParaRPr lang="ko-KR" altLang="en-US" sz="2000" b="1">
              <a:latin typeface="Times New Roman" panose="02020603050405020304" pitchFamily="18" charset="0"/>
              <a:ea typeface="굴림체" panose="020B0609000101010101" pitchFamily="49" charset="-127"/>
              <a:cs typeface="Times New Roman" panose="02020603050405020304" pitchFamily="18" charset="0"/>
            </a:endParaRPr>
          </a:p>
        </p:txBody>
      </p:sp>
      <p:sp>
        <p:nvSpPr>
          <p:cNvPr id="78855" name="직사각형 8"/>
          <p:cNvSpPr>
            <a:spLocks noChangeArrowheads="1"/>
          </p:cNvSpPr>
          <p:nvPr/>
        </p:nvSpPr>
        <p:spPr bwMode="auto">
          <a:xfrm>
            <a:off x="-49213" y="5732463"/>
            <a:ext cx="3192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Si</a:t>
            </a:r>
            <a:r>
              <a:rPr lang="ko-KR" altLang="en-US">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 </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 1s</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2s</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2p</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6</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3s</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3p</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 </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 [Ne]3s</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a:t>
            </a:r>
            <a:r>
              <a:rPr lang="en-US" altLang="ko-KR">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3p</a:t>
            </a:r>
            <a:r>
              <a:rPr lang="en-US" altLang="ko-KR" baseline="30000">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2</a:t>
            </a:r>
            <a:endParaRPr lang="ko-KR" altLang="en-US">
              <a:solidFill>
                <a:srgbClr val="0000FF"/>
              </a:solidFill>
              <a:latin typeface="Times New Roman" panose="02020603050405020304" pitchFamily="18" charset="0"/>
              <a:ea typeface="굴림체" panose="020B0609000101010101" pitchFamily="49" charset="-127"/>
              <a:cs typeface="Times New Roman" panose="02020603050405020304" pitchFamily="18" charset="0"/>
            </a:endParaRPr>
          </a:p>
        </p:txBody>
      </p:sp>
      <p:sp>
        <p:nvSpPr>
          <p:cNvPr id="78856" name="TextBox 14"/>
          <p:cNvSpPr txBox="1">
            <a:spLocks noChangeArrowheads="1"/>
          </p:cNvSpPr>
          <p:nvPr/>
        </p:nvSpPr>
        <p:spPr bwMode="auto">
          <a:xfrm>
            <a:off x="8715375" y="5519738"/>
            <a:ext cx="461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a:solidFill>
                  <a:srgbClr val="0000FF"/>
                </a:solidFill>
                <a:latin typeface="맑은 고딕" panose="020B0503020000020004" pitchFamily="50" charset="-127"/>
                <a:ea typeface="맑은 고딕" panose="020B0503020000020004" pitchFamily="50" charset="-127"/>
              </a:rPr>
              <a:t>1s</a:t>
            </a:r>
            <a:r>
              <a:rPr lang="en-US" altLang="ko-KR" sz="1600" i="1" baseline="30000">
                <a:solidFill>
                  <a:srgbClr val="0000FF"/>
                </a:solidFill>
                <a:latin typeface="맑은 고딕" panose="020B0503020000020004" pitchFamily="50" charset="-127"/>
                <a:ea typeface="맑은 고딕" panose="020B0503020000020004" pitchFamily="50" charset="-127"/>
              </a:rPr>
              <a:t>2</a:t>
            </a:r>
            <a:endParaRPr lang="ko-KR" altLang="en-US" sz="1600" i="1">
              <a:solidFill>
                <a:srgbClr val="0000FF"/>
              </a:solidFill>
              <a:latin typeface="맑은 고딕" panose="020B0503020000020004" pitchFamily="50" charset="-127"/>
              <a:ea typeface="맑은 고딕" panose="020B0503020000020004" pitchFamily="50" charset="-127"/>
            </a:endParaRPr>
          </a:p>
        </p:txBody>
      </p:sp>
      <p:sp>
        <p:nvSpPr>
          <p:cNvPr id="78857" name="TextBox 15"/>
          <p:cNvSpPr txBox="1">
            <a:spLocks noChangeArrowheads="1"/>
          </p:cNvSpPr>
          <p:nvPr/>
        </p:nvSpPr>
        <p:spPr bwMode="auto">
          <a:xfrm>
            <a:off x="8715375" y="5084763"/>
            <a:ext cx="533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a:solidFill>
                  <a:srgbClr val="0000FF"/>
                </a:solidFill>
                <a:latin typeface="맑은 고딕" panose="020B0503020000020004" pitchFamily="50" charset="-127"/>
                <a:ea typeface="맑은 고딕" panose="020B0503020000020004" pitchFamily="50" charset="-127"/>
              </a:rPr>
              <a:t>2s</a:t>
            </a:r>
            <a:r>
              <a:rPr lang="en-US" altLang="ko-KR" sz="1600" i="1" baseline="30000">
                <a:solidFill>
                  <a:srgbClr val="0000FF"/>
                </a:solidFill>
                <a:latin typeface="맑은 고딕" panose="020B0503020000020004" pitchFamily="50" charset="-127"/>
                <a:ea typeface="맑은 고딕" panose="020B0503020000020004" pitchFamily="50" charset="-127"/>
              </a:rPr>
              <a:t>2</a:t>
            </a:r>
            <a:r>
              <a:rPr lang="en-US" altLang="ko-KR" sz="1600" i="1">
                <a:solidFill>
                  <a:srgbClr val="0000FF"/>
                </a:solidFill>
                <a:latin typeface="맑은 고딕" panose="020B0503020000020004" pitchFamily="50" charset="-127"/>
                <a:ea typeface="맑은 고딕" panose="020B0503020000020004" pitchFamily="50" charset="-127"/>
              </a:rPr>
              <a:t> </a:t>
            </a:r>
            <a:endParaRPr lang="ko-KR" altLang="en-US" sz="1600" i="1">
              <a:solidFill>
                <a:srgbClr val="0000FF"/>
              </a:solidFill>
              <a:latin typeface="맑은 고딕" panose="020B0503020000020004" pitchFamily="50" charset="-127"/>
              <a:ea typeface="맑은 고딕" panose="020B0503020000020004" pitchFamily="50" charset="-127"/>
            </a:endParaRPr>
          </a:p>
        </p:txBody>
      </p:sp>
      <p:sp>
        <p:nvSpPr>
          <p:cNvPr id="78858" name="TextBox 16"/>
          <p:cNvSpPr txBox="1">
            <a:spLocks noChangeArrowheads="1"/>
          </p:cNvSpPr>
          <p:nvPr/>
        </p:nvSpPr>
        <p:spPr bwMode="auto">
          <a:xfrm>
            <a:off x="8713788" y="4805363"/>
            <a:ext cx="496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a:solidFill>
                  <a:srgbClr val="0000FF"/>
                </a:solidFill>
                <a:latin typeface="맑은 고딕" panose="020B0503020000020004" pitchFamily="50" charset="-127"/>
                <a:ea typeface="맑은 고딕" panose="020B0503020000020004" pitchFamily="50" charset="-127"/>
              </a:rPr>
              <a:t>2p</a:t>
            </a:r>
            <a:r>
              <a:rPr lang="en-US" altLang="ko-KR" sz="1600" i="1" baseline="30000">
                <a:solidFill>
                  <a:srgbClr val="0000FF"/>
                </a:solidFill>
                <a:latin typeface="맑은 고딕" panose="020B0503020000020004" pitchFamily="50" charset="-127"/>
                <a:ea typeface="맑은 고딕" panose="020B0503020000020004" pitchFamily="50" charset="-127"/>
              </a:rPr>
              <a:t>6</a:t>
            </a:r>
            <a:endParaRPr lang="ko-KR" altLang="en-US" sz="1600" i="1">
              <a:solidFill>
                <a:srgbClr val="0000FF"/>
              </a:solidFill>
              <a:latin typeface="맑은 고딕" panose="020B0503020000020004" pitchFamily="50" charset="-127"/>
              <a:ea typeface="맑은 고딕" panose="020B0503020000020004" pitchFamily="50" charset="-127"/>
            </a:endParaRPr>
          </a:p>
        </p:txBody>
      </p:sp>
      <p:sp>
        <p:nvSpPr>
          <p:cNvPr id="78859" name="TextBox 17"/>
          <p:cNvSpPr txBox="1">
            <a:spLocks noChangeArrowheads="1"/>
          </p:cNvSpPr>
          <p:nvPr/>
        </p:nvSpPr>
        <p:spPr bwMode="auto">
          <a:xfrm>
            <a:off x="8643938" y="3603625"/>
            <a:ext cx="461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a:solidFill>
                  <a:srgbClr val="0000FF"/>
                </a:solidFill>
                <a:latin typeface="맑은 고딕" panose="020B0503020000020004" pitchFamily="50" charset="-127"/>
                <a:ea typeface="맑은 고딕" panose="020B0503020000020004" pitchFamily="50" charset="-127"/>
              </a:rPr>
              <a:t>3s</a:t>
            </a:r>
            <a:r>
              <a:rPr lang="en-US" altLang="ko-KR" sz="1600" i="1" baseline="30000">
                <a:solidFill>
                  <a:srgbClr val="0000FF"/>
                </a:solidFill>
                <a:latin typeface="맑은 고딕" panose="020B0503020000020004" pitchFamily="50" charset="-127"/>
                <a:ea typeface="맑은 고딕" panose="020B0503020000020004" pitchFamily="50" charset="-127"/>
              </a:rPr>
              <a:t>2</a:t>
            </a:r>
            <a:endParaRPr lang="ko-KR" altLang="en-US" sz="1600" i="1">
              <a:solidFill>
                <a:srgbClr val="0000FF"/>
              </a:solidFill>
              <a:latin typeface="맑은 고딕" panose="020B0503020000020004" pitchFamily="50" charset="-127"/>
              <a:ea typeface="맑은 고딕" panose="020B0503020000020004" pitchFamily="50" charset="-127"/>
            </a:endParaRPr>
          </a:p>
        </p:txBody>
      </p:sp>
      <p:sp>
        <p:nvSpPr>
          <p:cNvPr id="78860" name="TextBox 18"/>
          <p:cNvSpPr txBox="1">
            <a:spLocks noChangeArrowheads="1"/>
          </p:cNvSpPr>
          <p:nvPr/>
        </p:nvSpPr>
        <p:spPr bwMode="auto">
          <a:xfrm>
            <a:off x="8661400" y="2928938"/>
            <a:ext cx="496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a:solidFill>
                  <a:srgbClr val="0000FF"/>
                </a:solidFill>
                <a:latin typeface="맑은 고딕" panose="020B0503020000020004" pitchFamily="50" charset="-127"/>
                <a:ea typeface="맑은 고딕" panose="020B0503020000020004" pitchFamily="50" charset="-127"/>
              </a:rPr>
              <a:t>3p</a:t>
            </a:r>
            <a:r>
              <a:rPr lang="en-US" altLang="ko-KR" sz="1600" i="1" baseline="30000">
                <a:solidFill>
                  <a:srgbClr val="0000FF"/>
                </a:solidFill>
                <a:latin typeface="맑은 고딕" panose="020B0503020000020004" pitchFamily="50" charset="-127"/>
                <a:ea typeface="맑은 고딕" panose="020B0503020000020004" pitchFamily="50" charset="-127"/>
              </a:rPr>
              <a:t>2</a:t>
            </a:r>
            <a:endParaRPr lang="ko-KR" altLang="en-US" sz="1600" i="1">
              <a:solidFill>
                <a:srgbClr val="0000FF"/>
              </a:solidFill>
              <a:latin typeface="맑은 고딕" panose="020B0503020000020004" pitchFamily="50" charset="-127"/>
              <a:ea typeface="맑은 고딕" panose="020B0503020000020004" pitchFamily="50" charset="-127"/>
            </a:endParaRPr>
          </a:p>
        </p:txBody>
      </p:sp>
      <p:sp>
        <p:nvSpPr>
          <p:cNvPr id="78861" name="TextBox 33"/>
          <p:cNvSpPr txBox="1">
            <a:spLocks noChangeArrowheads="1"/>
          </p:cNvSpPr>
          <p:nvPr/>
        </p:nvSpPr>
        <p:spPr bwMode="auto">
          <a:xfrm>
            <a:off x="219075" y="0"/>
            <a:ext cx="6143028" cy="523220"/>
          </a:xfrm>
          <a:prstGeom prst="rect">
            <a:avLst/>
          </a:prstGeom>
        </p:spPr>
        <p:txBody>
          <a:bodyPr wrap="none">
            <a:spAutoFit/>
          </a:bodyPr>
          <a:lstStyle>
            <a:defPPr>
              <a:defRPr lang="ko-KR"/>
            </a:defPPr>
            <a:lvl1pPr>
              <a:defRPr sz="2800" b="1"/>
            </a:lvl1pPr>
          </a:lstStyle>
          <a:p>
            <a:r>
              <a:rPr lang="en-US" altLang="ko-KR" dirty="0"/>
              <a:t>Formation of energy bands in solids</a:t>
            </a:r>
            <a:endParaRPr lang="ko-KR" altLang="en-US" dirty="0"/>
          </a:p>
        </p:txBody>
      </p:sp>
      <p:sp>
        <p:nvSpPr>
          <p:cNvPr id="25" name="오른쪽 중괄호 24"/>
          <p:cNvSpPr/>
          <p:nvPr/>
        </p:nvSpPr>
        <p:spPr>
          <a:xfrm rot="5400000">
            <a:off x="2643188" y="5842000"/>
            <a:ext cx="71437" cy="50006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78863" name="직사각형 11"/>
          <p:cNvSpPr>
            <a:spLocks noChangeArrowheads="1"/>
          </p:cNvSpPr>
          <p:nvPr/>
        </p:nvSpPr>
        <p:spPr bwMode="auto">
          <a:xfrm>
            <a:off x="1365250" y="6070600"/>
            <a:ext cx="265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solidFill>
                  <a:srgbClr val="FF0000"/>
                </a:solidFill>
                <a:latin typeface="Times New Roman" panose="02020603050405020304" pitchFamily="18" charset="0"/>
                <a:ea typeface="굴림체" panose="020B0609000101010101" pitchFamily="49" charset="-127"/>
                <a:cs typeface="Times New Roman" panose="02020603050405020304" pitchFamily="18" charset="0"/>
              </a:rPr>
              <a:t>Weekly bound : involve bonding</a:t>
            </a:r>
            <a:endParaRPr lang="ko-KR" altLang="en-US" sz="1400" b="1">
              <a:solidFill>
                <a:srgbClr val="FF0000"/>
              </a:solidFill>
              <a:latin typeface="Times New Roman" panose="02020603050405020304" pitchFamily="18" charset="0"/>
              <a:ea typeface="굴림체" panose="020B0609000101010101" pitchFamily="49" charset="-127"/>
              <a:cs typeface="Times New Roman" panose="02020603050405020304" pitchFamily="18" charset="0"/>
            </a:endParaRPr>
          </a:p>
        </p:txBody>
      </p:sp>
      <p:grpSp>
        <p:nvGrpSpPr>
          <p:cNvPr id="2" name="그룹 30"/>
          <p:cNvGrpSpPr>
            <a:grpSpLocks/>
          </p:cNvGrpSpPr>
          <p:nvPr/>
        </p:nvGrpSpPr>
        <p:grpSpPr bwMode="auto">
          <a:xfrm>
            <a:off x="4286250" y="5286375"/>
            <a:ext cx="1595438" cy="428625"/>
            <a:chOff x="4286248" y="5286670"/>
            <a:chExt cx="1595309" cy="428346"/>
          </a:xfrm>
        </p:grpSpPr>
        <p:sp>
          <p:nvSpPr>
            <p:cNvPr id="27" name="아래쪽 화살표 26"/>
            <p:cNvSpPr/>
            <p:nvPr/>
          </p:nvSpPr>
          <p:spPr>
            <a:xfrm flipV="1">
              <a:off x="4982698" y="5286670"/>
              <a:ext cx="214314" cy="214314"/>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8883" name="직사각형 11"/>
            <p:cNvSpPr>
              <a:spLocks noChangeArrowheads="1"/>
            </p:cNvSpPr>
            <p:nvPr/>
          </p:nvSpPr>
          <p:spPr bwMode="auto">
            <a:xfrm>
              <a:off x="4286248" y="5407239"/>
              <a:ext cx="15953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solidFill>
                    <a:srgbClr val="0000FF"/>
                  </a:solidFill>
                  <a:latin typeface="Times New Roman" panose="02020603050405020304" pitchFamily="18" charset="0"/>
                  <a:ea typeface="굴림체" panose="020B0609000101010101" pitchFamily="49" charset="-127"/>
                  <a:cs typeface="Times New Roman" panose="02020603050405020304" pitchFamily="18" charset="0"/>
                </a:rPr>
                <a:t>Atomic space of Si</a:t>
              </a:r>
              <a:endParaRPr lang="ko-KR" altLang="en-US" sz="1400" b="1">
                <a:solidFill>
                  <a:srgbClr val="0000FF"/>
                </a:solidFill>
                <a:latin typeface="Times New Roman" panose="02020603050405020304" pitchFamily="18" charset="0"/>
                <a:ea typeface="굴림체" panose="020B0609000101010101" pitchFamily="49" charset="-127"/>
                <a:cs typeface="Times New Roman" panose="02020603050405020304" pitchFamily="18" charset="0"/>
              </a:endParaRPr>
            </a:p>
          </p:txBody>
        </p:sp>
      </p:grpSp>
      <p:sp>
        <p:nvSpPr>
          <p:cNvPr id="33" name="TextBox 32"/>
          <p:cNvSpPr txBox="1">
            <a:spLocks noChangeArrowheads="1"/>
          </p:cNvSpPr>
          <p:nvPr/>
        </p:nvSpPr>
        <p:spPr bwMode="auto">
          <a:xfrm>
            <a:off x="7308850" y="2886075"/>
            <a:ext cx="1366838" cy="1077913"/>
          </a:xfrm>
          <a:prstGeom prst="rect">
            <a:avLst/>
          </a:prstGeom>
          <a:solidFill>
            <a:schemeClr val="bg1"/>
          </a:solidFill>
          <a:ln w="19050">
            <a:solidFill>
              <a:schemeClr val="tx1"/>
            </a:solidFill>
            <a:miter lim="800000"/>
            <a:headEnd/>
            <a:tailEnd/>
          </a:ln>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600">
                <a:latin typeface="맑은 고딕" panose="020B0503020000020004" pitchFamily="50" charset="-127"/>
                <a:ea typeface="맑은 고딕" panose="020B0503020000020004" pitchFamily="50" charset="-127"/>
              </a:rPr>
              <a:t>SYSTEM</a:t>
            </a:r>
          </a:p>
          <a:p>
            <a:pPr algn="ctr" eaLnBrk="1" hangingPunct="1"/>
            <a:r>
              <a:rPr lang="en-US" altLang="ko-KR" sz="1600">
                <a:latin typeface="맑은 고딕" panose="020B0503020000020004" pitchFamily="50" charset="-127"/>
                <a:ea typeface="맑은 고딕" panose="020B0503020000020004" pitchFamily="50" charset="-127"/>
              </a:rPr>
              <a:t>N Si atoms</a:t>
            </a:r>
          </a:p>
          <a:p>
            <a:pPr algn="ctr" eaLnBrk="1" hangingPunct="1"/>
            <a:r>
              <a:rPr lang="en-US" altLang="ko-KR" sz="1600">
                <a:latin typeface="맑은 고딕" panose="020B0503020000020004" pitchFamily="50" charset="-127"/>
                <a:ea typeface="맑은 고딕" panose="020B0503020000020004" pitchFamily="50" charset="-127"/>
              </a:rPr>
              <a:t>4N electrons</a:t>
            </a:r>
          </a:p>
          <a:p>
            <a:pPr algn="ctr" eaLnBrk="1" hangingPunct="1"/>
            <a:r>
              <a:rPr lang="en-US" altLang="ko-KR" sz="1600">
                <a:latin typeface="맑은 고딕" panose="020B0503020000020004" pitchFamily="50" charset="-127"/>
                <a:ea typeface="맑은 고딕" panose="020B0503020000020004" pitchFamily="50" charset="-127"/>
              </a:rPr>
              <a:t>8N states</a:t>
            </a:r>
            <a:endParaRPr lang="ko-KR" altLang="en-US" sz="1600">
              <a:latin typeface="맑은 고딕" panose="020B0503020000020004" pitchFamily="50" charset="-127"/>
              <a:ea typeface="맑은 고딕" panose="020B0503020000020004" pitchFamily="50" charset="-127"/>
            </a:endParaRPr>
          </a:p>
        </p:txBody>
      </p:sp>
      <p:sp>
        <p:nvSpPr>
          <p:cNvPr id="34" name="자유형 33"/>
          <p:cNvSpPr/>
          <p:nvPr/>
        </p:nvSpPr>
        <p:spPr>
          <a:xfrm>
            <a:off x="4414838" y="2568575"/>
            <a:ext cx="1993900" cy="1846263"/>
          </a:xfrm>
          <a:custGeom>
            <a:avLst/>
            <a:gdLst>
              <a:gd name="connsiteX0" fmla="*/ 1976845 w 1994263"/>
              <a:gd name="connsiteY0" fmla="*/ 513805 h 1846217"/>
              <a:gd name="connsiteX1" fmla="*/ 1785257 w 1994263"/>
              <a:gd name="connsiteY1" fmla="*/ 505097 h 1846217"/>
              <a:gd name="connsiteX2" fmla="*/ 1550125 w 1994263"/>
              <a:gd name="connsiteY2" fmla="*/ 461554 h 1846217"/>
              <a:gd name="connsiteX3" fmla="*/ 1349828 w 1994263"/>
              <a:gd name="connsiteY3" fmla="*/ 365760 h 1846217"/>
              <a:gd name="connsiteX4" fmla="*/ 1166948 w 1994263"/>
              <a:gd name="connsiteY4" fmla="*/ 243840 h 1846217"/>
              <a:gd name="connsiteX5" fmla="*/ 1079863 w 1994263"/>
              <a:gd name="connsiteY5" fmla="*/ 113211 h 1846217"/>
              <a:gd name="connsiteX6" fmla="*/ 1018903 w 1994263"/>
              <a:gd name="connsiteY6" fmla="*/ 0 h 1846217"/>
              <a:gd name="connsiteX7" fmla="*/ 383177 w 1994263"/>
              <a:gd name="connsiteY7" fmla="*/ 0 h 1846217"/>
              <a:gd name="connsiteX8" fmla="*/ 426720 w 1994263"/>
              <a:gd name="connsiteY8" fmla="*/ 121920 h 1846217"/>
              <a:gd name="connsiteX9" fmla="*/ 531223 w 1994263"/>
              <a:gd name="connsiteY9" fmla="*/ 383177 h 1846217"/>
              <a:gd name="connsiteX10" fmla="*/ 661851 w 1994263"/>
              <a:gd name="connsiteY10" fmla="*/ 600891 h 1846217"/>
              <a:gd name="connsiteX11" fmla="*/ 775063 w 1994263"/>
              <a:gd name="connsiteY11" fmla="*/ 775062 h 1846217"/>
              <a:gd name="connsiteX12" fmla="*/ 888274 w 1994263"/>
              <a:gd name="connsiteY12" fmla="*/ 853440 h 1846217"/>
              <a:gd name="connsiteX13" fmla="*/ 931817 w 1994263"/>
              <a:gd name="connsiteY13" fmla="*/ 905691 h 1846217"/>
              <a:gd name="connsiteX14" fmla="*/ 949234 w 1994263"/>
              <a:gd name="connsiteY14" fmla="*/ 940525 h 1846217"/>
              <a:gd name="connsiteX15" fmla="*/ 949234 w 1994263"/>
              <a:gd name="connsiteY15" fmla="*/ 984068 h 1846217"/>
              <a:gd name="connsiteX16" fmla="*/ 940525 w 1994263"/>
              <a:gd name="connsiteY16" fmla="*/ 1036320 h 1846217"/>
              <a:gd name="connsiteX17" fmla="*/ 853440 w 1994263"/>
              <a:gd name="connsiteY17" fmla="*/ 1123405 h 1846217"/>
              <a:gd name="connsiteX18" fmla="*/ 696685 w 1994263"/>
              <a:gd name="connsiteY18" fmla="*/ 1227908 h 1846217"/>
              <a:gd name="connsiteX19" fmla="*/ 566057 w 1994263"/>
              <a:gd name="connsiteY19" fmla="*/ 1271451 h 1846217"/>
              <a:gd name="connsiteX20" fmla="*/ 470263 w 1994263"/>
              <a:gd name="connsiteY20" fmla="*/ 1271451 h 1846217"/>
              <a:gd name="connsiteX21" fmla="*/ 365760 w 1994263"/>
              <a:gd name="connsiteY21" fmla="*/ 1219200 h 1846217"/>
              <a:gd name="connsiteX22" fmla="*/ 296091 w 1994263"/>
              <a:gd name="connsiteY22" fmla="*/ 1123405 h 1846217"/>
              <a:gd name="connsiteX23" fmla="*/ 209005 w 1994263"/>
              <a:gd name="connsiteY23" fmla="*/ 862148 h 1846217"/>
              <a:gd name="connsiteX24" fmla="*/ 69668 w 1994263"/>
              <a:gd name="connsiteY24" fmla="*/ 43542 h 1846217"/>
              <a:gd name="connsiteX25" fmla="*/ 0 w 1994263"/>
              <a:gd name="connsiteY25" fmla="*/ 43542 h 1846217"/>
              <a:gd name="connsiteX26" fmla="*/ 8708 w 1994263"/>
              <a:gd name="connsiteY26" fmla="*/ 600891 h 1846217"/>
              <a:gd name="connsiteX27" fmla="*/ 43543 w 1994263"/>
              <a:gd name="connsiteY27" fmla="*/ 1088571 h 1846217"/>
              <a:gd name="connsiteX28" fmla="*/ 87085 w 1994263"/>
              <a:gd name="connsiteY28" fmla="*/ 1384662 h 1846217"/>
              <a:gd name="connsiteX29" fmla="*/ 165463 w 1994263"/>
              <a:gd name="connsiteY29" fmla="*/ 1602377 h 1846217"/>
              <a:gd name="connsiteX30" fmla="*/ 287383 w 1994263"/>
              <a:gd name="connsiteY30" fmla="*/ 1767840 h 1846217"/>
              <a:gd name="connsiteX31" fmla="*/ 470263 w 1994263"/>
              <a:gd name="connsiteY31" fmla="*/ 1846217 h 1846217"/>
              <a:gd name="connsiteX32" fmla="*/ 557348 w 1994263"/>
              <a:gd name="connsiteY32" fmla="*/ 1837508 h 1846217"/>
              <a:gd name="connsiteX33" fmla="*/ 731520 w 1994263"/>
              <a:gd name="connsiteY33" fmla="*/ 1793965 h 1846217"/>
              <a:gd name="connsiteX34" fmla="*/ 1184365 w 1994263"/>
              <a:gd name="connsiteY34" fmla="*/ 1541417 h 1846217"/>
              <a:gd name="connsiteX35" fmla="*/ 1463040 w 1994263"/>
              <a:gd name="connsiteY35" fmla="*/ 1410788 h 1846217"/>
              <a:gd name="connsiteX36" fmla="*/ 1672045 w 1994263"/>
              <a:gd name="connsiteY36" fmla="*/ 1314994 h 1846217"/>
              <a:gd name="connsiteX37" fmla="*/ 1994263 w 1994263"/>
              <a:gd name="connsiteY37" fmla="*/ 1184365 h 1846217"/>
              <a:gd name="connsiteX38" fmla="*/ 1706880 w 1994263"/>
              <a:gd name="connsiteY38" fmla="*/ 1149531 h 1846217"/>
              <a:gd name="connsiteX39" fmla="*/ 1463040 w 1994263"/>
              <a:gd name="connsiteY39" fmla="*/ 1105988 h 1846217"/>
              <a:gd name="connsiteX40" fmla="*/ 1236617 w 1994263"/>
              <a:gd name="connsiteY40" fmla="*/ 1036320 h 1846217"/>
              <a:gd name="connsiteX41" fmla="*/ 1149531 w 1994263"/>
              <a:gd name="connsiteY41" fmla="*/ 966651 h 1846217"/>
              <a:gd name="connsiteX42" fmla="*/ 1140823 w 1994263"/>
              <a:gd name="connsiteY42" fmla="*/ 931817 h 1846217"/>
              <a:gd name="connsiteX43" fmla="*/ 1184365 w 1994263"/>
              <a:gd name="connsiteY43" fmla="*/ 836022 h 1846217"/>
              <a:gd name="connsiteX44" fmla="*/ 1314994 w 1994263"/>
              <a:gd name="connsiteY44" fmla="*/ 731520 h 1846217"/>
              <a:gd name="connsiteX45" fmla="*/ 1436914 w 1994263"/>
              <a:gd name="connsiteY45" fmla="*/ 670560 h 1846217"/>
              <a:gd name="connsiteX46" fmla="*/ 1663337 w 1994263"/>
              <a:gd name="connsiteY46" fmla="*/ 600891 h 1846217"/>
              <a:gd name="connsiteX47" fmla="*/ 1976845 w 1994263"/>
              <a:gd name="connsiteY47" fmla="*/ 513805 h 184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94263" h="1846217">
                <a:moveTo>
                  <a:pt x="1976845" y="513805"/>
                </a:moveTo>
                <a:lnTo>
                  <a:pt x="1785257" y="505097"/>
                </a:lnTo>
                <a:lnTo>
                  <a:pt x="1550125" y="461554"/>
                </a:lnTo>
                <a:lnTo>
                  <a:pt x="1349828" y="365760"/>
                </a:lnTo>
                <a:lnTo>
                  <a:pt x="1166948" y="243840"/>
                </a:lnTo>
                <a:lnTo>
                  <a:pt x="1079863" y="113211"/>
                </a:lnTo>
                <a:lnTo>
                  <a:pt x="1018903" y="0"/>
                </a:lnTo>
                <a:lnTo>
                  <a:pt x="383177" y="0"/>
                </a:lnTo>
                <a:lnTo>
                  <a:pt x="426720" y="121920"/>
                </a:lnTo>
                <a:lnTo>
                  <a:pt x="531223" y="383177"/>
                </a:lnTo>
                <a:lnTo>
                  <a:pt x="661851" y="600891"/>
                </a:lnTo>
                <a:lnTo>
                  <a:pt x="775063" y="775062"/>
                </a:lnTo>
                <a:lnTo>
                  <a:pt x="888274" y="853440"/>
                </a:lnTo>
                <a:lnTo>
                  <a:pt x="931817" y="905691"/>
                </a:lnTo>
                <a:lnTo>
                  <a:pt x="949234" y="940525"/>
                </a:lnTo>
                <a:lnTo>
                  <a:pt x="949234" y="984068"/>
                </a:lnTo>
                <a:lnTo>
                  <a:pt x="940525" y="1036320"/>
                </a:lnTo>
                <a:lnTo>
                  <a:pt x="853440" y="1123405"/>
                </a:lnTo>
                <a:lnTo>
                  <a:pt x="696685" y="1227908"/>
                </a:lnTo>
                <a:lnTo>
                  <a:pt x="566057" y="1271451"/>
                </a:lnTo>
                <a:lnTo>
                  <a:pt x="470263" y="1271451"/>
                </a:lnTo>
                <a:lnTo>
                  <a:pt x="365760" y="1219200"/>
                </a:lnTo>
                <a:lnTo>
                  <a:pt x="296091" y="1123405"/>
                </a:lnTo>
                <a:lnTo>
                  <a:pt x="209005" y="862148"/>
                </a:lnTo>
                <a:lnTo>
                  <a:pt x="69668" y="43542"/>
                </a:lnTo>
                <a:lnTo>
                  <a:pt x="0" y="43542"/>
                </a:lnTo>
                <a:lnTo>
                  <a:pt x="8708" y="600891"/>
                </a:lnTo>
                <a:lnTo>
                  <a:pt x="43543" y="1088571"/>
                </a:lnTo>
                <a:lnTo>
                  <a:pt x="87085" y="1384662"/>
                </a:lnTo>
                <a:lnTo>
                  <a:pt x="165463" y="1602377"/>
                </a:lnTo>
                <a:lnTo>
                  <a:pt x="287383" y="1767840"/>
                </a:lnTo>
                <a:lnTo>
                  <a:pt x="470263" y="1846217"/>
                </a:lnTo>
                <a:lnTo>
                  <a:pt x="557348" y="1837508"/>
                </a:lnTo>
                <a:lnTo>
                  <a:pt x="731520" y="1793965"/>
                </a:lnTo>
                <a:lnTo>
                  <a:pt x="1184365" y="1541417"/>
                </a:lnTo>
                <a:lnTo>
                  <a:pt x="1463040" y="1410788"/>
                </a:lnTo>
                <a:lnTo>
                  <a:pt x="1672045" y="1314994"/>
                </a:lnTo>
                <a:lnTo>
                  <a:pt x="1994263" y="1184365"/>
                </a:lnTo>
                <a:lnTo>
                  <a:pt x="1706880" y="1149531"/>
                </a:lnTo>
                <a:lnTo>
                  <a:pt x="1463040" y="1105988"/>
                </a:lnTo>
                <a:lnTo>
                  <a:pt x="1236617" y="1036320"/>
                </a:lnTo>
                <a:lnTo>
                  <a:pt x="1149531" y="966651"/>
                </a:lnTo>
                <a:lnTo>
                  <a:pt x="1140823" y="931817"/>
                </a:lnTo>
                <a:lnTo>
                  <a:pt x="1184365" y="836022"/>
                </a:lnTo>
                <a:lnTo>
                  <a:pt x="1314994" y="731520"/>
                </a:lnTo>
                <a:lnTo>
                  <a:pt x="1436914" y="670560"/>
                </a:lnTo>
                <a:lnTo>
                  <a:pt x="1663337" y="600891"/>
                </a:lnTo>
                <a:lnTo>
                  <a:pt x="1976845" y="513805"/>
                </a:lnTo>
                <a:close/>
              </a:path>
            </a:pathLst>
          </a:cu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grpSp>
        <p:nvGrpSpPr>
          <p:cNvPr id="3" name="그룹 32"/>
          <p:cNvGrpSpPr>
            <a:grpSpLocks/>
          </p:cNvGrpSpPr>
          <p:nvPr/>
        </p:nvGrpSpPr>
        <p:grpSpPr bwMode="auto">
          <a:xfrm>
            <a:off x="3232150" y="2143125"/>
            <a:ext cx="5146675" cy="4227513"/>
            <a:chOff x="3232434" y="2143116"/>
            <a:chExt cx="5146125" cy="4228113"/>
          </a:xfrm>
        </p:grpSpPr>
        <p:grpSp>
          <p:nvGrpSpPr>
            <p:cNvPr id="78868" name="그룹 30"/>
            <p:cNvGrpSpPr>
              <a:grpSpLocks/>
            </p:cNvGrpSpPr>
            <p:nvPr/>
          </p:nvGrpSpPr>
          <p:grpSpPr bwMode="auto">
            <a:xfrm>
              <a:off x="3232434" y="2143116"/>
              <a:ext cx="2652430" cy="2670554"/>
              <a:chOff x="3232434" y="2143116"/>
              <a:chExt cx="2652430" cy="2670554"/>
            </a:xfrm>
          </p:grpSpPr>
          <p:cxnSp>
            <p:nvCxnSpPr>
              <p:cNvPr id="38" name="직선 연결선 37"/>
              <p:cNvCxnSpPr/>
              <p:nvPr/>
            </p:nvCxnSpPr>
            <p:spPr>
              <a:xfrm>
                <a:off x="3848318" y="3813403"/>
                <a:ext cx="1285738"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a:off x="3821334" y="3143383"/>
                <a:ext cx="1287325"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8872" name="TextBox 22"/>
              <p:cNvSpPr txBox="1">
                <a:spLocks noChangeArrowheads="1"/>
              </p:cNvSpPr>
              <p:nvPr/>
            </p:nvSpPr>
            <p:spPr bwMode="auto">
              <a:xfrm>
                <a:off x="3286116" y="2714620"/>
                <a:ext cx="9909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FF0000"/>
                    </a:solidFill>
                    <a:latin typeface="Times New Roman" panose="02020603050405020304" pitchFamily="18" charset="0"/>
                    <a:cs typeface="Times New Roman" panose="02020603050405020304" pitchFamily="18" charset="0"/>
                  </a:rPr>
                  <a:t>Conduction </a:t>
                </a:r>
              </a:p>
              <a:p>
                <a:pPr algn="ctr" eaLnBrk="1" hangingPunct="1"/>
                <a:r>
                  <a:rPr lang="en-US" altLang="ko-KR" sz="1200" b="1">
                    <a:solidFill>
                      <a:srgbClr val="FF0000"/>
                    </a:solidFill>
                    <a:latin typeface="Times New Roman" panose="02020603050405020304" pitchFamily="18" charset="0"/>
                    <a:cs typeface="Times New Roman" panose="02020603050405020304" pitchFamily="18" charset="0"/>
                  </a:rPr>
                  <a:t>band</a:t>
                </a:r>
                <a:endParaRPr lang="ko-KR" altLang="en-US" sz="1200" b="1">
                  <a:solidFill>
                    <a:srgbClr val="FF0000"/>
                  </a:solidFill>
                  <a:latin typeface="Times New Roman" panose="02020603050405020304" pitchFamily="18" charset="0"/>
                  <a:cs typeface="Times New Roman" panose="02020603050405020304" pitchFamily="18" charset="0"/>
                </a:endParaRPr>
              </a:p>
            </p:txBody>
          </p:sp>
          <p:sp>
            <p:nvSpPr>
              <p:cNvPr id="78873" name="TextBox 23"/>
              <p:cNvSpPr txBox="1">
                <a:spLocks noChangeArrowheads="1"/>
              </p:cNvSpPr>
              <p:nvPr/>
            </p:nvSpPr>
            <p:spPr bwMode="auto">
              <a:xfrm>
                <a:off x="3435034" y="3786190"/>
                <a:ext cx="693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FF0000"/>
                    </a:solidFill>
                    <a:latin typeface="Times New Roman" panose="02020603050405020304" pitchFamily="18" charset="0"/>
                    <a:cs typeface="Times New Roman" panose="02020603050405020304" pitchFamily="18" charset="0"/>
                  </a:rPr>
                  <a:t>Valence</a:t>
                </a:r>
              </a:p>
              <a:p>
                <a:pPr algn="ctr" eaLnBrk="1" hangingPunct="1"/>
                <a:r>
                  <a:rPr lang="en-US" altLang="ko-KR" sz="1200" b="1">
                    <a:solidFill>
                      <a:srgbClr val="FF0000"/>
                    </a:solidFill>
                    <a:latin typeface="Times New Roman" panose="02020603050405020304" pitchFamily="18" charset="0"/>
                    <a:cs typeface="Times New Roman" panose="02020603050405020304" pitchFamily="18" charset="0"/>
                  </a:rPr>
                  <a:t>band</a:t>
                </a:r>
              </a:p>
            </p:txBody>
          </p:sp>
          <p:sp>
            <p:nvSpPr>
              <p:cNvPr id="78874" name="TextBox 24"/>
              <p:cNvSpPr txBox="1">
                <a:spLocks noChangeArrowheads="1"/>
              </p:cNvSpPr>
              <p:nvPr/>
            </p:nvSpPr>
            <p:spPr bwMode="auto">
              <a:xfrm>
                <a:off x="3232434" y="3330803"/>
                <a:ext cx="77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FF0000"/>
                    </a:solidFill>
                    <a:latin typeface="Times New Roman" panose="02020603050405020304" pitchFamily="18" charset="0"/>
                    <a:cs typeface="Times New Roman" panose="02020603050405020304" pitchFamily="18" charset="0"/>
                  </a:rPr>
                  <a:t>Bandgap</a:t>
                </a:r>
              </a:p>
            </p:txBody>
          </p:sp>
          <p:cxnSp>
            <p:nvCxnSpPr>
              <p:cNvPr id="43" name="직선 연결선 42"/>
              <p:cNvCxnSpPr/>
              <p:nvPr/>
            </p:nvCxnSpPr>
            <p:spPr>
              <a:xfrm rot="5400000" flipH="1" flipV="1">
                <a:off x="3695864" y="3483156"/>
                <a:ext cx="571581" cy="0"/>
              </a:xfrm>
              <a:prstGeom prst="line">
                <a:avLst/>
              </a:prstGeom>
              <a:ln w="1905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직사각형 43"/>
              <p:cNvSpPr/>
              <p:nvPr/>
            </p:nvSpPr>
            <p:spPr>
              <a:xfrm>
                <a:off x="4170547" y="2143116"/>
                <a:ext cx="1714317" cy="1000267"/>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5" name="직사각형 44"/>
              <p:cNvSpPr/>
              <p:nvPr/>
            </p:nvSpPr>
            <p:spPr>
              <a:xfrm>
                <a:off x="4170547" y="3813403"/>
                <a:ext cx="1714317" cy="100026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78878" name="TextBox 23"/>
              <p:cNvSpPr txBox="1">
                <a:spLocks noChangeArrowheads="1"/>
              </p:cNvSpPr>
              <p:nvPr/>
            </p:nvSpPr>
            <p:spPr bwMode="auto">
              <a:xfrm>
                <a:off x="4346616" y="3809826"/>
                <a:ext cx="1393182" cy="2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latin typeface="Times New Roman" panose="02020603050405020304" pitchFamily="18" charset="0"/>
                    <a:cs typeface="Times New Roman" panose="02020603050405020304" pitchFamily="18" charset="0"/>
                  </a:rPr>
                  <a:t>Filled energy state</a:t>
                </a:r>
              </a:p>
            </p:txBody>
          </p:sp>
          <p:sp>
            <p:nvSpPr>
              <p:cNvPr id="78879" name="TextBox 23"/>
              <p:cNvSpPr txBox="1">
                <a:spLocks noChangeArrowheads="1"/>
              </p:cNvSpPr>
              <p:nvPr/>
            </p:nvSpPr>
            <p:spPr bwMode="auto">
              <a:xfrm>
                <a:off x="4323282" y="2809589"/>
                <a:ext cx="1458898" cy="2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latin typeface="Times New Roman" panose="02020603050405020304" pitchFamily="18" charset="0"/>
                    <a:cs typeface="Times New Roman" panose="02020603050405020304" pitchFamily="18" charset="0"/>
                  </a:rPr>
                  <a:t>Empty energy state</a:t>
                </a:r>
              </a:p>
            </p:txBody>
          </p:sp>
        </p:grpSp>
        <p:sp>
          <p:nvSpPr>
            <p:cNvPr id="78869" name="직사각형 31"/>
            <p:cNvSpPr>
              <a:spLocks noChangeArrowheads="1"/>
            </p:cNvSpPr>
            <p:nvPr/>
          </p:nvSpPr>
          <p:spPr bwMode="auto">
            <a:xfrm>
              <a:off x="4357904" y="5786454"/>
              <a:ext cx="4020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1600">
                  <a:solidFill>
                    <a:srgbClr val="FF0000"/>
                  </a:solidFill>
                  <a:latin typeface="Times New Roman" panose="02020603050405020304" pitchFamily="18" charset="0"/>
                  <a:ea typeface="굴림체" panose="020B0609000101010101" pitchFamily="49" charset="-127"/>
                  <a:cs typeface="Times New Roman" panose="02020603050405020304" pitchFamily="18" charset="0"/>
                </a:rPr>
                <a:t> No available empty state in the valence band</a:t>
              </a:r>
            </a:p>
            <a:p>
              <a:pPr eaLnBrk="1" hangingPunct="1">
                <a:buFont typeface="Wingdings" panose="05000000000000000000" pitchFamily="2" charset="2"/>
                <a:buChar char="§"/>
              </a:pPr>
              <a:r>
                <a:rPr lang="en-US" altLang="ko-KR" sz="1600">
                  <a:solidFill>
                    <a:srgbClr val="FF0000"/>
                  </a:solidFill>
                  <a:latin typeface="Times New Roman" panose="02020603050405020304" pitchFamily="18" charset="0"/>
                  <a:ea typeface="굴림체" panose="020B0609000101010101" pitchFamily="49" charset="-127"/>
                  <a:cs typeface="Times New Roman" panose="02020603050405020304" pitchFamily="18" charset="0"/>
                </a:rPr>
                <a:t> No available electron in the conduction band</a:t>
              </a:r>
              <a:endParaRPr lang="ko-KR" altLang="en-US" sz="1600">
                <a:solidFill>
                  <a:srgbClr val="FF0000"/>
                </a:solidFill>
                <a:latin typeface="Times New Roman" panose="02020603050405020304" pitchFamily="18" charset="0"/>
                <a:ea typeface="굴림체" panose="020B0609000101010101" pitchFamily="49" charset="-127"/>
                <a:cs typeface="Times New Roman" panose="02020603050405020304" pitchFamily="18" charset="0"/>
              </a:endParaRPr>
            </a:p>
          </p:txBody>
        </p:sp>
      </p:gr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189</a:t>
            </a:fld>
            <a:endParaRPr lang="ko-KR" altLang="en-US" dirty="0"/>
          </a:p>
        </p:txBody>
      </p:sp>
      <p:sp>
        <p:nvSpPr>
          <p:cNvPr id="36" name="직사각형 3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65313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6630341" cy="461665"/>
          </a:xfrm>
          <a:prstGeom prst="rect">
            <a:avLst/>
          </a:prstGeom>
        </p:spPr>
        <p:txBody>
          <a:bodyPr wrap="none">
            <a:spAutoFit/>
          </a:bodyPr>
          <a:lstStyle/>
          <a:p>
            <a:r>
              <a:rPr lang="ko-KR" altLang="en-US" sz="2400" b="1" dirty="0">
                <a:latin typeface="+mn-ea"/>
              </a:rPr>
              <a:t>세라믹은 어떻게 만들어질까</a:t>
            </a:r>
            <a:r>
              <a:rPr lang="en-US" altLang="ko-KR" sz="2400" b="1" dirty="0">
                <a:latin typeface="+mn-ea"/>
              </a:rPr>
              <a:t>? (</a:t>
            </a:r>
            <a:r>
              <a:rPr lang="ko-KR" altLang="en-US" sz="2400" b="1" dirty="0">
                <a:latin typeface="+mn-ea"/>
              </a:rPr>
              <a:t>원소 발견 이후</a:t>
            </a:r>
            <a:r>
              <a:rPr lang="en-US" altLang="ko-KR" sz="2400" b="1" dirty="0">
                <a:latin typeface="+mn-ea"/>
              </a:rPr>
              <a:t>)</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5" name="그림 4"/>
          <p:cNvPicPr>
            <a:picLocks noChangeAspect="1"/>
          </p:cNvPicPr>
          <p:nvPr/>
        </p:nvPicPr>
        <p:blipFill rotWithShape="1">
          <a:blip r:embed="rId3"/>
          <a:srcRect l="5694" t="9871" r="60000" b="44506"/>
          <a:stretch/>
        </p:blipFill>
        <p:spPr>
          <a:xfrm>
            <a:off x="154214" y="1048647"/>
            <a:ext cx="2652350" cy="2051007"/>
          </a:xfrm>
          <a:prstGeom prst="rect">
            <a:avLst/>
          </a:prstGeom>
        </p:spPr>
      </p:pic>
      <p:pic>
        <p:nvPicPr>
          <p:cNvPr id="11" name="그림 10"/>
          <p:cNvPicPr>
            <a:picLocks noChangeAspect="1"/>
          </p:cNvPicPr>
          <p:nvPr/>
        </p:nvPicPr>
        <p:blipFill rotWithShape="1">
          <a:blip r:embed="rId3"/>
          <a:srcRect l="60746" t="9887" r="6366" b="67473"/>
          <a:stretch/>
        </p:blipFill>
        <p:spPr>
          <a:xfrm>
            <a:off x="3771927" y="1029597"/>
            <a:ext cx="5124423" cy="2051006"/>
          </a:xfrm>
          <a:prstGeom prst="rect">
            <a:avLst/>
          </a:prstGeom>
        </p:spPr>
      </p:pic>
      <p:sp>
        <p:nvSpPr>
          <p:cNvPr id="12" name="화살표: 오른쪽 11"/>
          <p:cNvSpPr/>
          <p:nvPr/>
        </p:nvSpPr>
        <p:spPr>
          <a:xfrm>
            <a:off x="2971374" y="1300141"/>
            <a:ext cx="635742" cy="15099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TextBox 7"/>
          <p:cNvSpPr txBox="1"/>
          <p:nvPr/>
        </p:nvSpPr>
        <p:spPr>
          <a:xfrm>
            <a:off x="334999" y="3257914"/>
            <a:ext cx="6954468" cy="3139321"/>
          </a:xfrm>
          <a:prstGeom prst="rect">
            <a:avLst/>
          </a:prstGeom>
          <a:noFill/>
        </p:spPr>
        <p:txBody>
          <a:bodyPr wrap="none" rtlCol="0">
            <a:spAutoFit/>
          </a:bodyPr>
          <a:lstStyle/>
          <a:p>
            <a:pPr marL="285750" indent="-285750">
              <a:buFont typeface="Arial" panose="020B0604020202020204" pitchFamily="34" charset="0"/>
              <a:buChar char="•"/>
            </a:pPr>
            <a:r>
              <a:rPr lang="ko-KR" altLang="en-US" dirty="0">
                <a:latin typeface="+mn-ea"/>
              </a:rPr>
              <a:t>전통 세라믹</a:t>
            </a:r>
            <a:r>
              <a:rPr lang="en-US" altLang="ko-KR" dirty="0">
                <a:latin typeface="+mn-ea"/>
              </a:rPr>
              <a:t>: </a:t>
            </a:r>
          </a:p>
          <a:p>
            <a:pPr marL="541350" indent="-285750">
              <a:buFontTx/>
              <a:buChar char="-"/>
            </a:pPr>
            <a:r>
              <a:rPr lang="ko-KR" altLang="en-US" sz="1600" dirty="0">
                <a:latin typeface="+mn-ea"/>
              </a:rPr>
              <a:t>천연광물 그대로 사용</a:t>
            </a:r>
            <a:r>
              <a:rPr lang="en-US" altLang="ko-KR" sz="1600" dirty="0">
                <a:latin typeface="+mn-ea"/>
              </a:rPr>
              <a:t>, </a:t>
            </a:r>
            <a:r>
              <a:rPr lang="ko-KR" altLang="en-US" sz="1600" dirty="0">
                <a:latin typeface="+mn-ea"/>
              </a:rPr>
              <a:t>고강도</a:t>
            </a:r>
            <a:r>
              <a:rPr lang="en-US" altLang="ko-KR" sz="1600" dirty="0">
                <a:latin typeface="+mn-ea"/>
              </a:rPr>
              <a:t>, </a:t>
            </a:r>
            <a:r>
              <a:rPr lang="ko-KR" altLang="en-US" sz="1600" dirty="0">
                <a:latin typeface="+mn-ea"/>
              </a:rPr>
              <a:t>화학적 안정성 우수</a:t>
            </a:r>
            <a:r>
              <a:rPr lang="en-US" altLang="ko-KR" sz="1600" dirty="0">
                <a:latin typeface="+mn-ea"/>
              </a:rPr>
              <a:t>, But </a:t>
            </a:r>
            <a:r>
              <a:rPr lang="ko-KR" altLang="en-US" sz="1600" dirty="0">
                <a:latin typeface="+mn-ea"/>
              </a:rPr>
              <a:t>충격에 약함</a:t>
            </a:r>
            <a:endParaRPr lang="en-US" altLang="ko-KR" sz="1600" dirty="0">
              <a:latin typeface="+mn-ea"/>
            </a:endParaRPr>
          </a:p>
          <a:p>
            <a:pPr marL="541350" indent="-285750">
              <a:buFontTx/>
              <a:buChar char="-"/>
            </a:pPr>
            <a:endParaRPr lang="en-US" altLang="ko-KR" dirty="0">
              <a:solidFill>
                <a:srgbClr val="0070C0"/>
              </a:solidFill>
              <a:latin typeface="+mn-ea"/>
            </a:endParaRPr>
          </a:p>
          <a:p>
            <a:pPr marL="285750" indent="-285750">
              <a:buFont typeface="Arial" panose="020B0604020202020204" pitchFamily="34" charset="0"/>
              <a:buChar char="•"/>
            </a:pPr>
            <a:r>
              <a:rPr lang="ko-KR" altLang="en-US" dirty="0">
                <a:solidFill>
                  <a:srgbClr val="C00000"/>
                </a:solidFill>
                <a:latin typeface="+mn-ea"/>
              </a:rPr>
              <a:t>파인 세라믹</a:t>
            </a:r>
            <a:endParaRPr lang="en-US" altLang="ko-KR" dirty="0">
              <a:solidFill>
                <a:srgbClr val="C00000"/>
              </a:solidFill>
              <a:latin typeface="+mn-ea"/>
            </a:endParaRPr>
          </a:p>
          <a:p>
            <a:pPr marL="540000" indent="-285750">
              <a:buFontTx/>
              <a:buChar char="-"/>
            </a:pPr>
            <a:r>
              <a:rPr lang="ko-KR" altLang="en-US" sz="1600" dirty="0">
                <a:latin typeface="+mn-ea"/>
              </a:rPr>
              <a:t>고순도로 정제</a:t>
            </a:r>
            <a:endParaRPr lang="en-US" altLang="ko-KR" sz="1600" dirty="0">
              <a:latin typeface="+mn-ea"/>
            </a:endParaRPr>
          </a:p>
          <a:p>
            <a:pPr marL="540000" indent="-285750">
              <a:buFontTx/>
              <a:buChar char="-"/>
            </a:pPr>
            <a:r>
              <a:rPr lang="ko-KR" altLang="en-US" sz="1600" dirty="0">
                <a:latin typeface="+mn-ea"/>
              </a:rPr>
              <a:t>초고강도</a:t>
            </a:r>
            <a:r>
              <a:rPr lang="en-US" altLang="ko-KR" sz="1600" dirty="0">
                <a:latin typeface="+mn-ea"/>
              </a:rPr>
              <a:t>, </a:t>
            </a:r>
            <a:r>
              <a:rPr lang="ko-KR" altLang="en-US" sz="1600" dirty="0" err="1">
                <a:latin typeface="+mn-ea"/>
              </a:rPr>
              <a:t>고내열성</a:t>
            </a:r>
            <a:r>
              <a:rPr lang="en-US" altLang="ko-KR" sz="1600" dirty="0">
                <a:latin typeface="+mn-ea"/>
              </a:rPr>
              <a:t>, </a:t>
            </a:r>
            <a:r>
              <a:rPr lang="ko-KR" altLang="en-US" sz="1600" dirty="0" err="1">
                <a:latin typeface="+mn-ea"/>
              </a:rPr>
              <a:t>초경량성</a:t>
            </a:r>
            <a:endParaRPr lang="en-US" altLang="ko-KR" sz="1600" dirty="0">
              <a:latin typeface="+mn-ea"/>
            </a:endParaRPr>
          </a:p>
          <a:p>
            <a:pPr marL="540000" indent="-285750">
              <a:buFontTx/>
              <a:buChar char="-"/>
            </a:pPr>
            <a:r>
              <a:rPr lang="ko-KR" altLang="en-US" sz="1600" dirty="0">
                <a:latin typeface="+mn-ea"/>
              </a:rPr>
              <a:t>전기의 흐름 통제 </a:t>
            </a:r>
            <a:r>
              <a:rPr lang="en-US" altLang="ko-KR" sz="1600" dirty="0">
                <a:latin typeface="+mn-ea"/>
              </a:rPr>
              <a:t>(</a:t>
            </a:r>
            <a:r>
              <a:rPr lang="ko-KR" altLang="en-US" sz="1600" dirty="0">
                <a:latin typeface="+mn-ea"/>
              </a:rPr>
              <a:t>절연</a:t>
            </a:r>
            <a:r>
              <a:rPr lang="en-US" altLang="ko-KR" sz="1600" dirty="0">
                <a:latin typeface="+mn-ea"/>
              </a:rPr>
              <a:t>)</a:t>
            </a:r>
          </a:p>
          <a:p>
            <a:pPr marL="540000" indent="-285750">
              <a:buFontTx/>
              <a:buChar char="-"/>
            </a:pPr>
            <a:r>
              <a:rPr lang="ko-KR" altLang="en-US" sz="1600" dirty="0">
                <a:latin typeface="+mn-ea"/>
              </a:rPr>
              <a:t>전기를 저장 </a:t>
            </a:r>
            <a:r>
              <a:rPr lang="en-US" altLang="ko-KR" sz="1600" dirty="0">
                <a:latin typeface="+mn-ea"/>
              </a:rPr>
              <a:t>(</a:t>
            </a:r>
            <a:r>
              <a:rPr lang="ko-KR" altLang="en-US" sz="1600" dirty="0" err="1">
                <a:latin typeface="+mn-ea"/>
              </a:rPr>
              <a:t>캐패시턴스</a:t>
            </a:r>
            <a:r>
              <a:rPr lang="en-US" altLang="ko-KR" sz="1600" dirty="0">
                <a:latin typeface="+mn-ea"/>
              </a:rPr>
              <a:t>)</a:t>
            </a:r>
          </a:p>
          <a:p>
            <a:pPr marL="540000" indent="-285750">
              <a:buFontTx/>
              <a:buChar char="-"/>
            </a:pPr>
            <a:r>
              <a:rPr lang="ko-KR" altLang="en-US" sz="1600" dirty="0">
                <a:latin typeface="+mn-ea"/>
              </a:rPr>
              <a:t>소리</a:t>
            </a:r>
            <a:r>
              <a:rPr lang="en-US" altLang="ko-KR" sz="1600" dirty="0">
                <a:latin typeface="+mn-ea"/>
              </a:rPr>
              <a:t>, </a:t>
            </a:r>
            <a:r>
              <a:rPr lang="ko-KR" altLang="en-US" sz="1600" dirty="0">
                <a:latin typeface="+mn-ea"/>
              </a:rPr>
              <a:t>습도</a:t>
            </a:r>
            <a:r>
              <a:rPr lang="en-US" altLang="ko-KR" sz="1600" dirty="0">
                <a:latin typeface="+mn-ea"/>
              </a:rPr>
              <a:t>, </a:t>
            </a:r>
            <a:r>
              <a:rPr lang="ko-KR" altLang="en-US" sz="1600" dirty="0">
                <a:latin typeface="+mn-ea"/>
              </a:rPr>
              <a:t>산소 감지 </a:t>
            </a:r>
            <a:r>
              <a:rPr lang="en-US" altLang="ko-KR" sz="1600" dirty="0">
                <a:latin typeface="+mn-ea"/>
              </a:rPr>
              <a:t>(</a:t>
            </a:r>
            <a:r>
              <a:rPr lang="ko-KR" altLang="en-US" sz="1600" dirty="0">
                <a:latin typeface="+mn-ea"/>
              </a:rPr>
              <a:t>센서</a:t>
            </a:r>
            <a:r>
              <a:rPr lang="en-US" altLang="ko-KR" sz="1600" dirty="0">
                <a:latin typeface="+mn-ea"/>
              </a:rPr>
              <a:t>)</a:t>
            </a:r>
          </a:p>
          <a:p>
            <a:pPr marL="540000" indent="-285750">
              <a:buFontTx/>
              <a:buChar char="-"/>
            </a:pPr>
            <a:r>
              <a:rPr lang="en-US" altLang="ko-KR" sz="1600" dirty="0" err="1">
                <a:latin typeface="+mn-ea"/>
              </a:rPr>
              <a:t>SiC</a:t>
            </a:r>
            <a:r>
              <a:rPr lang="en-US" altLang="ko-KR" sz="1600" dirty="0">
                <a:latin typeface="+mn-ea"/>
              </a:rPr>
              <a:t>,</a:t>
            </a:r>
            <a:r>
              <a:rPr lang="ko-KR" altLang="en-US" sz="1600" dirty="0">
                <a:latin typeface="+mn-ea"/>
              </a:rPr>
              <a:t> </a:t>
            </a:r>
            <a:r>
              <a:rPr lang="en-US" altLang="ko-KR" sz="1600" dirty="0" err="1">
                <a:latin typeface="+mn-ea"/>
              </a:rPr>
              <a:t>SiN</a:t>
            </a:r>
            <a:r>
              <a:rPr lang="en-US" altLang="ko-KR" sz="1600" dirty="0">
                <a:latin typeface="+mn-ea"/>
              </a:rPr>
              <a:t>,</a:t>
            </a:r>
            <a:r>
              <a:rPr lang="ko-KR" altLang="en-US" sz="1600" dirty="0">
                <a:latin typeface="+mn-ea"/>
              </a:rPr>
              <a:t> </a:t>
            </a:r>
            <a:r>
              <a:rPr lang="en-US" altLang="ko-KR" sz="1600" dirty="0">
                <a:latin typeface="+mn-ea"/>
              </a:rPr>
              <a:t>ZrO2 </a:t>
            </a:r>
            <a:r>
              <a:rPr lang="ko-KR" altLang="en-US" sz="1600" dirty="0">
                <a:latin typeface="+mn-ea"/>
              </a:rPr>
              <a:t>등</a:t>
            </a:r>
            <a:endParaRPr lang="en-US" altLang="ko-KR" sz="1600" dirty="0">
              <a:latin typeface="+mn-ea"/>
            </a:endParaRPr>
          </a:p>
          <a:p>
            <a:pPr marL="540000" indent="-285750">
              <a:buFontTx/>
              <a:buChar char="-"/>
            </a:pPr>
            <a:r>
              <a:rPr lang="ko-KR" altLang="en-US" sz="1600" dirty="0">
                <a:latin typeface="+mn-ea"/>
              </a:rPr>
              <a:t>구조용 소재</a:t>
            </a:r>
            <a:r>
              <a:rPr lang="en-US" altLang="ko-KR" sz="1600" dirty="0">
                <a:latin typeface="+mn-ea"/>
              </a:rPr>
              <a:t>: </a:t>
            </a:r>
            <a:r>
              <a:rPr lang="ko-KR" altLang="en-US" sz="1600" dirty="0">
                <a:latin typeface="+mn-ea"/>
              </a:rPr>
              <a:t>생활용품</a:t>
            </a:r>
            <a:r>
              <a:rPr lang="en-US" altLang="ko-KR" sz="1600" dirty="0">
                <a:latin typeface="+mn-ea"/>
              </a:rPr>
              <a:t>, </a:t>
            </a:r>
            <a:r>
              <a:rPr lang="ko-KR" altLang="en-US" sz="1600" dirty="0">
                <a:latin typeface="+mn-ea"/>
              </a:rPr>
              <a:t>건축소재</a:t>
            </a:r>
            <a:endParaRPr lang="en-US" altLang="ko-KR" sz="1600" dirty="0">
              <a:latin typeface="+mn-ea"/>
            </a:endParaRPr>
          </a:p>
          <a:p>
            <a:pPr marL="540000" indent="-285750">
              <a:buFontTx/>
              <a:buChar char="-"/>
            </a:pPr>
            <a:r>
              <a:rPr lang="ko-KR" altLang="en-US" sz="1600" dirty="0">
                <a:latin typeface="+mn-ea"/>
              </a:rPr>
              <a:t>기능성 소재</a:t>
            </a:r>
            <a:r>
              <a:rPr lang="en-US" altLang="ko-KR" sz="1600" dirty="0">
                <a:latin typeface="+mn-ea"/>
              </a:rPr>
              <a:t>: </a:t>
            </a:r>
            <a:r>
              <a:rPr lang="ko-KR" altLang="en-US" sz="1600" dirty="0">
                <a:latin typeface="+mn-ea"/>
              </a:rPr>
              <a:t>전기</a:t>
            </a:r>
            <a:r>
              <a:rPr lang="en-US" altLang="ko-KR" sz="1600" dirty="0">
                <a:latin typeface="+mn-ea"/>
              </a:rPr>
              <a:t>, </a:t>
            </a:r>
            <a:r>
              <a:rPr lang="ko-KR" altLang="en-US" sz="1600" dirty="0">
                <a:latin typeface="+mn-ea"/>
              </a:rPr>
              <a:t>전자</a:t>
            </a:r>
            <a:r>
              <a:rPr lang="en-US" altLang="ko-KR" sz="1600" dirty="0">
                <a:latin typeface="+mn-ea"/>
              </a:rPr>
              <a:t>, </a:t>
            </a:r>
            <a:r>
              <a:rPr lang="ko-KR" altLang="en-US" sz="1600" dirty="0">
                <a:latin typeface="+mn-ea"/>
              </a:rPr>
              <a:t>기계</a:t>
            </a:r>
            <a:r>
              <a:rPr lang="en-US" altLang="ko-KR" sz="1600" dirty="0">
                <a:latin typeface="+mn-ea"/>
              </a:rPr>
              <a:t>, </a:t>
            </a:r>
            <a:r>
              <a:rPr lang="ko-KR" altLang="en-US" sz="1600" dirty="0">
                <a:latin typeface="+mn-ea"/>
              </a:rPr>
              <a:t>화학</a:t>
            </a:r>
            <a:r>
              <a:rPr lang="en-US" altLang="ko-KR" sz="1600" dirty="0">
                <a:latin typeface="+mn-ea"/>
              </a:rPr>
              <a:t>, </a:t>
            </a:r>
            <a:r>
              <a:rPr lang="ko-KR" altLang="en-US" sz="1600" dirty="0">
                <a:latin typeface="+mn-ea"/>
              </a:rPr>
              <a:t>광학</a:t>
            </a:r>
            <a:r>
              <a:rPr lang="en-US" altLang="ko-KR" sz="1600" dirty="0">
                <a:latin typeface="+mn-ea"/>
              </a:rPr>
              <a:t>, </a:t>
            </a:r>
            <a:r>
              <a:rPr lang="ko-KR" altLang="en-US" sz="1600" dirty="0">
                <a:latin typeface="+mn-ea"/>
              </a:rPr>
              <a:t>바이오 등</a:t>
            </a:r>
            <a:endParaRPr lang="ko-KR" altLang="en-US" dirty="0">
              <a:latin typeface="+mn-ea"/>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19</a:t>
            </a:fld>
            <a:endParaRPr lang="ko-KR" altLang="en-US"/>
          </a:p>
        </p:txBody>
      </p:sp>
    </p:spTree>
    <p:extLst>
      <p:ext uri="{BB962C8B-B14F-4D97-AF65-F5344CB8AC3E}">
        <p14:creationId xmlns:p14="http://schemas.microsoft.com/office/powerpoint/2010/main" val="116590338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7"/>
          <p:cNvSpPr txBox="1">
            <a:spLocks noChangeArrowheads="1"/>
          </p:cNvSpPr>
          <p:nvPr/>
        </p:nvSpPr>
        <p:spPr bwMode="auto">
          <a:xfrm>
            <a:off x="142875" y="47625"/>
            <a:ext cx="4046301" cy="523220"/>
          </a:xfrm>
          <a:prstGeom prst="rect">
            <a:avLst/>
          </a:prstGeom>
        </p:spPr>
        <p:txBody>
          <a:bodyPr wrap="none">
            <a:spAutoFit/>
          </a:bodyPr>
          <a:lstStyle>
            <a:defPPr>
              <a:defRPr lang="ko-KR"/>
            </a:defPPr>
            <a:lvl1pPr>
              <a:defRPr sz="2800" b="1"/>
            </a:lvl1pPr>
          </a:lstStyle>
          <a:p>
            <a:r>
              <a:rPr lang="en-US" altLang="ko-KR" dirty="0"/>
              <a:t>Intrinsic semiconductor</a:t>
            </a:r>
            <a:endParaRPr lang="ko-KR" altLang="en-US" dirty="0"/>
          </a:p>
        </p:txBody>
      </p:sp>
      <p:sp>
        <p:nvSpPr>
          <p:cNvPr id="99331" name="TextBox 3"/>
          <p:cNvSpPr txBox="1">
            <a:spLocks noChangeArrowheads="1"/>
          </p:cNvSpPr>
          <p:nvPr/>
        </p:nvSpPr>
        <p:spPr bwMode="auto">
          <a:xfrm>
            <a:off x="190499" y="689000"/>
            <a:ext cx="883124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ts val="2200"/>
              </a:lnSpc>
              <a:buFont typeface="Wingdings" panose="05000000000000000000" pitchFamily="2" charset="2"/>
              <a:buChar char="§"/>
            </a:pPr>
            <a:r>
              <a:rPr lang="en-US" altLang="ko-KR" sz="2200" dirty="0">
                <a:latin typeface="Times New Roman" panose="02020603050405020304" pitchFamily="18" charset="0"/>
                <a:ea typeface="맑은 고딕" panose="020B0503020000020004" pitchFamily="50" charset="-127"/>
                <a:cs typeface="Times New Roman" panose="02020603050405020304" pitchFamily="18" charset="0"/>
              </a:rPr>
              <a:t> perfect semiconductor crystal with no impurity or lattice defects.</a:t>
            </a:r>
          </a:p>
          <a:p>
            <a:pPr eaLnBrk="1" hangingPunct="1">
              <a:lnSpc>
                <a:spcPts val="2200"/>
              </a:lnSpc>
              <a:buFont typeface="Wingdings" panose="05000000000000000000" pitchFamily="2" charset="2"/>
              <a:buChar char="§"/>
            </a:pPr>
            <a:r>
              <a:rPr lang="en-US" altLang="ko-KR" sz="2200" dirty="0">
                <a:latin typeface="Times New Roman" panose="02020603050405020304" pitchFamily="18" charset="0"/>
                <a:ea typeface="맑은 고딕" panose="020B0503020000020004" pitchFamily="50" charset="-127"/>
                <a:cs typeface="Times New Roman" panose="02020603050405020304" pitchFamily="18" charset="0"/>
              </a:rPr>
              <a:t>Practically it contains relatively small amount of impurities compared with the thermally generated electrons and holes</a:t>
            </a:r>
            <a:endParaRPr lang="ko-KR" altLang="en-US" sz="2200" dirty="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99332" name="TextBox 3"/>
          <p:cNvSpPr txBox="1">
            <a:spLocks noChangeArrowheads="1"/>
          </p:cNvSpPr>
          <p:nvPr/>
        </p:nvSpPr>
        <p:spPr bwMode="auto">
          <a:xfrm>
            <a:off x="947737" y="1686074"/>
            <a:ext cx="376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 </a:t>
            </a:r>
            <a:r>
              <a:rPr lang="en-US" altLang="ko-KR" sz="24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No charge carriers at 0 K.</a:t>
            </a:r>
            <a:endParaRPr lang="ko-KR" altLang="en-US" sz="24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 name="타원 10"/>
          <p:cNvSpPr/>
          <p:nvPr/>
        </p:nvSpPr>
        <p:spPr>
          <a:xfrm>
            <a:off x="1700192" y="2244865"/>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2" name="타원 11"/>
          <p:cNvSpPr/>
          <p:nvPr/>
        </p:nvSpPr>
        <p:spPr>
          <a:xfrm>
            <a:off x="2428859" y="2244865"/>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3" name="타원 12"/>
          <p:cNvSpPr/>
          <p:nvPr/>
        </p:nvSpPr>
        <p:spPr>
          <a:xfrm>
            <a:off x="3138477" y="2244865"/>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4" name="타원 13"/>
          <p:cNvSpPr/>
          <p:nvPr/>
        </p:nvSpPr>
        <p:spPr>
          <a:xfrm>
            <a:off x="2057382" y="2611580"/>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5" name="타원 14"/>
          <p:cNvSpPr/>
          <p:nvPr/>
        </p:nvSpPr>
        <p:spPr>
          <a:xfrm>
            <a:off x="2786049" y="2611580"/>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6" name="타원 15"/>
          <p:cNvSpPr/>
          <p:nvPr/>
        </p:nvSpPr>
        <p:spPr>
          <a:xfrm>
            <a:off x="3495667" y="2611580"/>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7" name="타원 16"/>
          <p:cNvSpPr/>
          <p:nvPr/>
        </p:nvSpPr>
        <p:spPr>
          <a:xfrm>
            <a:off x="1704954" y="2954483"/>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8" name="타원 17"/>
          <p:cNvSpPr/>
          <p:nvPr/>
        </p:nvSpPr>
        <p:spPr>
          <a:xfrm>
            <a:off x="2433621" y="2954483"/>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9" name="타원 18"/>
          <p:cNvSpPr/>
          <p:nvPr/>
        </p:nvSpPr>
        <p:spPr>
          <a:xfrm>
            <a:off x="3143239" y="2954483"/>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0" name="타원 19"/>
          <p:cNvSpPr/>
          <p:nvPr/>
        </p:nvSpPr>
        <p:spPr>
          <a:xfrm>
            <a:off x="2062144" y="3321198"/>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1" name="타원 20"/>
          <p:cNvSpPr/>
          <p:nvPr/>
        </p:nvSpPr>
        <p:spPr>
          <a:xfrm>
            <a:off x="2790811" y="3321198"/>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2" name="타원 21"/>
          <p:cNvSpPr/>
          <p:nvPr/>
        </p:nvSpPr>
        <p:spPr>
          <a:xfrm>
            <a:off x="3500429" y="3321198"/>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cxnSp>
        <p:nvCxnSpPr>
          <p:cNvPr id="24" name="직선 연결선 23"/>
          <p:cNvCxnSpPr/>
          <p:nvPr/>
        </p:nvCxnSpPr>
        <p:spPr>
          <a:xfrm rot="16200000" flipH="1">
            <a:off x="1971675" y="2473473"/>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rot="16200000" flipH="1">
            <a:off x="1919288" y="2530623"/>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rot="16200000" flipH="1">
            <a:off x="2328863" y="2835423"/>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rot="16200000" flipH="1">
            <a:off x="2276475" y="2892573"/>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직선 연결선 29"/>
          <p:cNvCxnSpPr/>
          <p:nvPr/>
        </p:nvCxnSpPr>
        <p:spPr>
          <a:xfrm rot="16200000" flipH="1">
            <a:off x="2709863" y="31830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rot="16200000" flipH="1">
            <a:off x="2657475" y="32402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rot="16200000" flipH="1">
            <a:off x="2686050" y="24782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rot="16200000" flipH="1">
            <a:off x="2633663" y="25353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rot="16200000" flipH="1">
            <a:off x="3043238" y="28401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rot="16200000" flipH="1">
            <a:off x="2990850" y="28973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직선 연결선 35"/>
          <p:cNvCxnSpPr/>
          <p:nvPr/>
        </p:nvCxnSpPr>
        <p:spPr>
          <a:xfrm rot="16200000" flipH="1">
            <a:off x="3424238" y="318784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rot="16200000" flipH="1">
            <a:off x="3371850" y="324499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rot="16200000" flipH="1">
            <a:off x="3414713" y="248299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9" name="직선 연결선 38"/>
          <p:cNvCxnSpPr/>
          <p:nvPr/>
        </p:nvCxnSpPr>
        <p:spPr>
          <a:xfrm rot="16200000" flipH="1">
            <a:off x="3362325" y="254014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a:xfrm rot="16200000" flipH="1">
            <a:off x="1976438" y="318784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직선 연결선 40"/>
          <p:cNvCxnSpPr/>
          <p:nvPr/>
        </p:nvCxnSpPr>
        <p:spPr>
          <a:xfrm rot="16200000" flipH="1">
            <a:off x="1924050" y="324499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99385" name="그룹 49"/>
          <p:cNvGrpSpPr>
            <a:grpSpLocks/>
          </p:cNvGrpSpPr>
          <p:nvPr/>
        </p:nvGrpSpPr>
        <p:grpSpPr bwMode="auto">
          <a:xfrm flipH="1">
            <a:off x="2266950" y="2459186"/>
            <a:ext cx="923925" cy="900112"/>
            <a:chOff x="3219409" y="3667126"/>
            <a:chExt cx="923963" cy="900116"/>
          </a:xfrm>
        </p:grpSpPr>
        <p:cxnSp>
          <p:nvCxnSpPr>
            <p:cNvPr id="44" name="직선 연결선 43"/>
            <p:cNvCxnSpPr/>
            <p:nvPr/>
          </p:nvCxnSpPr>
          <p:spPr>
            <a:xfrm rot="16200000" flipH="1">
              <a:off x="3271801" y="3667124"/>
              <a:ext cx="133351" cy="13335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직선 연결선 44"/>
            <p:cNvCxnSpPr/>
            <p:nvPr/>
          </p:nvCxnSpPr>
          <p:spPr>
            <a:xfrm rot="16200000" flipH="1">
              <a:off x="3219411" y="3724274"/>
              <a:ext cx="133351" cy="13335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rot="16200000" flipH="1">
              <a:off x="3629003" y="4029075"/>
              <a:ext cx="133351" cy="13335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a:xfrm rot="16200000" flipH="1">
              <a:off x="3576613" y="4086225"/>
              <a:ext cx="133351" cy="13335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a:xfrm rot="16200000" flipH="1">
              <a:off x="4010019" y="4376739"/>
              <a:ext cx="133351" cy="13335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a:xfrm rot="16200000" flipH="1">
              <a:off x="3957629" y="4433889"/>
              <a:ext cx="133351" cy="13335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52" name="직선 연결선 51"/>
          <p:cNvCxnSpPr/>
          <p:nvPr/>
        </p:nvCxnSpPr>
        <p:spPr>
          <a:xfrm rot="5400000">
            <a:off x="3357563" y="28211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a:xfrm rot="5400000">
            <a:off x="3409950" y="28782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rot="5400000">
            <a:off x="3000375" y="31830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rot="5400000">
            <a:off x="3052763" y="32402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rot="5400000">
            <a:off x="2638425" y="353709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rot="5400000">
            <a:off x="2690813" y="359424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rot="5400000">
            <a:off x="2282825" y="24718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rot="5400000">
            <a:off x="2335213" y="25290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rot="5400000">
            <a:off x="1920875" y="282589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p:nvPr/>
        </p:nvCxnSpPr>
        <p:spPr>
          <a:xfrm rot="5400000">
            <a:off x="1973263" y="288304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직선 연결선 61"/>
          <p:cNvCxnSpPr/>
          <p:nvPr/>
        </p:nvCxnSpPr>
        <p:spPr>
          <a:xfrm rot="5400000">
            <a:off x="3349625" y="354186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직선 연결선 62"/>
          <p:cNvCxnSpPr/>
          <p:nvPr/>
        </p:nvCxnSpPr>
        <p:spPr>
          <a:xfrm rot="5400000">
            <a:off x="3402013" y="359901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rot="5400000">
            <a:off x="1906588" y="353709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rot="5400000">
            <a:off x="1958975" y="3594248"/>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6" name="직선 연결선 65"/>
          <p:cNvCxnSpPr/>
          <p:nvPr/>
        </p:nvCxnSpPr>
        <p:spPr>
          <a:xfrm rot="16200000" flipH="1">
            <a:off x="3781425" y="282748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7" name="직선 연결선 66"/>
          <p:cNvCxnSpPr/>
          <p:nvPr/>
        </p:nvCxnSpPr>
        <p:spPr>
          <a:xfrm rot="16200000" flipH="1">
            <a:off x="3729038" y="2884636"/>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8" name="직선 연결선 67"/>
          <p:cNvCxnSpPr/>
          <p:nvPr/>
        </p:nvCxnSpPr>
        <p:spPr>
          <a:xfrm rot="16200000" flipH="1">
            <a:off x="2359025" y="352916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직선 연결선 68"/>
          <p:cNvCxnSpPr/>
          <p:nvPr/>
        </p:nvCxnSpPr>
        <p:spPr>
          <a:xfrm rot="16200000" flipH="1">
            <a:off x="2306638" y="358631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직선 연결선 69"/>
          <p:cNvCxnSpPr/>
          <p:nvPr/>
        </p:nvCxnSpPr>
        <p:spPr>
          <a:xfrm rot="16200000" flipH="1">
            <a:off x="3079750" y="354821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1" name="직선 연결선 70"/>
          <p:cNvCxnSpPr/>
          <p:nvPr/>
        </p:nvCxnSpPr>
        <p:spPr>
          <a:xfrm rot="16200000" flipH="1">
            <a:off x="3027363" y="360536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4" name="직선 연결선 73"/>
          <p:cNvCxnSpPr/>
          <p:nvPr/>
        </p:nvCxnSpPr>
        <p:spPr>
          <a:xfrm rot="16200000" flipH="1">
            <a:off x="3790950" y="353551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5" name="직선 연결선 74"/>
          <p:cNvCxnSpPr/>
          <p:nvPr/>
        </p:nvCxnSpPr>
        <p:spPr>
          <a:xfrm rot="16200000" flipH="1">
            <a:off x="3738563" y="3592661"/>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99408" name="TextBox 78"/>
          <p:cNvSpPr txBox="1">
            <a:spLocks noChangeArrowheads="1"/>
          </p:cNvSpPr>
          <p:nvPr/>
        </p:nvSpPr>
        <p:spPr bwMode="auto">
          <a:xfrm>
            <a:off x="2373313" y="2189311"/>
            <a:ext cx="38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chemeClr val="bg1"/>
                </a:solidFill>
                <a:latin typeface="Times New Roman" panose="02020603050405020304" pitchFamily="18" charset="0"/>
                <a:cs typeface="Times New Roman" panose="02020603050405020304" pitchFamily="18" charset="0"/>
              </a:rPr>
              <a:t>Si</a:t>
            </a:r>
            <a:endParaRPr lang="ko-KR" altLang="en-US" b="1">
              <a:solidFill>
                <a:schemeClr val="bg1"/>
              </a:solidFill>
              <a:latin typeface="Times New Roman" panose="02020603050405020304" pitchFamily="18" charset="0"/>
              <a:cs typeface="Times New Roman" panose="02020603050405020304" pitchFamily="18" charset="0"/>
            </a:endParaRPr>
          </a:p>
        </p:txBody>
      </p:sp>
      <p:sp>
        <p:nvSpPr>
          <p:cNvPr id="99409" name="TextBox 146"/>
          <p:cNvSpPr txBox="1">
            <a:spLocks noChangeArrowheads="1"/>
          </p:cNvSpPr>
          <p:nvPr/>
        </p:nvSpPr>
        <p:spPr bwMode="auto">
          <a:xfrm>
            <a:off x="5148366" y="1755441"/>
            <a:ext cx="1255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Times New Roman" panose="02020603050405020304" pitchFamily="18" charset="0"/>
                <a:cs typeface="Times New Roman" panose="02020603050405020304" pitchFamily="18" charset="0"/>
              </a:rPr>
              <a:t>@ T= 0 K</a:t>
            </a:r>
            <a:endParaRPr lang="ko-KR" altLang="en-US" sz="2000" b="1" dirty="0">
              <a:latin typeface="Times New Roman" panose="02020603050405020304" pitchFamily="18" charset="0"/>
              <a:cs typeface="Times New Roman" panose="02020603050405020304" pitchFamily="18" charset="0"/>
            </a:endParaRPr>
          </a:p>
        </p:txBody>
      </p:sp>
      <p:sp>
        <p:nvSpPr>
          <p:cNvPr id="99410" name="TextBox 147"/>
          <p:cNvSpPr txBox="1">
            <a:spLocks noChangeArrowheads="1"/>
          </p:cNvSpPr>
          <p:nvPr/>
        </p:nvSpPr>
        <p:spPr bwMode="auto">
          <a:xfrm>
            <a:off x="5192817" y="3782467"/>
            <a:ext cx="1315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Times New Roman" panose="02020603050405020304" pitchFamily="18" charset="0"/>
                <a:cs typeface="Times New Roman" panose="02020603050405020304" pitchFamily="18" charset="0"/>
              </a:rPr>
              <a:t>@ T &gt; 0 K</a:t>
            </a:r>
            <a:endParaRPr lang="ko-KR" altLang="en-US" sz="2000" b="1" dirty="0">
              <a:latin typeface="Times New Roman" panose="02020603050405020304" pitchFamily="18" charset="0"/>
              <a:cs typeface="Times New Roman" panose="02020603050405020304" pitchFamily="18" charset="0"/>
            </a:endParaRPr>
          </a:p>
        </p:txBody>
      </p:sp>
      <p:sp>
        <p:nvSpPr>
          <p:cNvPr id="149" name="직사각형 148"/>
          <p:cNvSpPr/>
          <p:nvPr/>
        </p:nvSpPr>
        <p:spPr bwMode="auto">
          <a:xfrm>
            <a:off x="4789488" y="2157561"/>
            <a:ext cx="2143125" cy="52863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50" name="직사각형 149"/>
          <p:cNvSpPr/>
          <p:nvPr/>
        </p:nvSpPr>
        <p:spPr bwMode="auto">
          <a:xfrm>
            <a:off x="4789488" y="3167211"/>
            <a:ext cx="2143125" cy="5619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51" name="직선 연결선 150"/>
          <p:cNvCxnSpPr/>
          <p:nvPr/>
        </p:nvCxnSpPr>
        <p:spPr bwMode="auto">
          <a:xfrm>
            <a:off x="4794250" y="2700486"/>
            <a:ext cx="2143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직선 연결선 151"/>
          <p:cNvCxnSpPr/>
          <p:nvPr/>
        </p:nvCxnSpPr>
        <p:spPr bwMode="auto">
          <a:xfrm>
            <a:off x="4786313" y="3157686"/>
            <a:ext cx="2143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타원 152"/>
          <p:cNvSpPr/>
          <p:nvPr/>
        </p:nvSpPr>
        <p:spPr bwMode="auto">
          <a:xfrm>
            <a:off x="4841962" y="32297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5" name="타원 154"/>
          <p:cNvSpPr/>
          <p:nvPr/>
        </p:nvSpPr>
        <p:spPr bwMode="auto">
          <a:xfrm>
            <a:off x="5056275" y="32297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6" name="타원 155"/>
          <p:cNvSpPr/>
          <p:nvPr/>
        </p:nvSpPr>
        <p:spPr bwMode="auto">
          <a:xfrm>
            <a:off x="5151529" y="32297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7" name="타원 156"/>
          <p:cNvSpPr/>
          <p:nvPr/>
        </p:nvSpPr>
        <p:spPr bwMode="auto">
          <a:xfrm>
            <a:off x="5261067" y="32297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8" name="타원 157"/>
          <p:cNvSpPr/>
          <p:nvPr/>
        </p:nvSpPr>
        <p:spPr bwMode="auto">
          <a:xfrm>
            <a:off x="5365842" y="32297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9" name="타원 158"/>
          <p:cNvSpPr/>
          <p:nvPr/>
        </p:nvSpPr>
        <p:spPr bwMode="auto">
          <a:xfrm>
            <a:off x="5470616" y="32297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0" name="타원 159"/>
          <p:cNvSpPr/>
          <p:nvPr/>
        </p:nvSpPr>
        <p:spPr bwMode="auto">
          <a:xfrm>
            <a:off x="5580154" y="32297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1" name="타원 160"/>
          <p:cNvSpPr/>
          <p:nvPr/>
        </p:nvSpPr>
        <p:spPr bwMode="auto">
          <a:xfrm>
            <a:off x="5684929" y="32297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2" name="타원 161"/>
          <p:cNvSpPr/>
          <p:nvPr/>
        </p:nvSpPr>
        <p:spPr bwMode="auto">
          <a:xfrm>
            <a:off x="5780183" y="322976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3" name="타원 162"/>
          <p:cNvSpPr/>
          <p:nvPr/>
        </p:nvSpPr>
        <p:spPr bwMode="auto">
          <a:xfrm>
            <a:off x="5889721" y="322976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4" name="타원 163"/>
          <p:cNvSpPr/>
          <p:nvPr/>
        </p:nvSpPr>
        <p:spPr bwMode="auto">
          <a:xfrm>
            <a:off x="5994496" y="32297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5" name="타원 164"/>
          <p:cNvSpPr/>
          <p:nvPr/>
        </p:nvSpPr>
        <p:spPr bwMode="auto">
          <a:xfrm>
            <a:off x="6094512" y="32297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7" name="타원 166"/>
          <p:cNvSpPr/>
          <p:nvPr/>
        </p:nvSpPr>
        <p:spPr bwMode="auto">
          <a:xfrm>
            <a:off x="6308825" y="32297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8" name="타원 167"/>
          <p:cNvSpPr/>
          <p:nvPr/>
        </p:nvSpPr>
        <p:spPr bwMode="auto">
          <a:xfrm>
            <a:off x="6404079" y="32297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9" name="타원 168"/>
          <p:cNvSpPr/>
          <p:nvPr/>
        </p:nvSpPr>
        <p:spPr bwMode="auto">
          <a:xfrm>
            <a:off x="6513617" y="32297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0" name="타원 169"/>
          <p:cNvSpPr/>
          <p:nvPr/>
        </p:nvSpPr>
        <p:spPr bwMode="auto">
          <a:xfrm>
            <a:off x="6618392" y="32297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1" name="타원 170"/>
          <p:cNvSpPr/>
          <p:nvPr/>
        </p:nvSpPr>
        <p:spPr bwMode="auto">
          <a:xfrm>
            <a:off x="6723166" y="32297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2" name="타원 171"/>
          <p:cNvSpPr/>
          <p:nvPr/>
        </p:nvSpPr>
        <p:spPr bwMode="auto">
          <a:xfrm>
            <a:off x="6832704" y="32297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3" name="타원 172"/>
          <p:cNvSpPr/>
          <p:nvPr/>
        </p:nvSpPr>
        <p:spPr bwMode="auto">
          <a:xfrm>
            <a:off x="4837199"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4" name="타원 173"/>
          <p:cNvSpPr/>
          <p:nvPr/>
        </p:nvSpPr>
        <p:spPr bwMode="auto">
          <a:xfrm>
            <a:off x="4946737"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5" name="타원 174"/>
          <p:cNvSpPr/>
          <p:nvPr/>
        </p:nvSpPr>
        <p:spPr bwMode="auto">
          <a:xfrm>
            <a:off x="5051512" y="33297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6" name="타원 175"/>
          <p:cNvSpPr/>
          <p:nvPr/>
        </p:nvSpPr>
        <p:spPr bwMode="auto">
          <a:xfrm>
            <a:off x="5146766"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7" name="타원 176"/>
          <p:cNvSpPr/>
          <p:nvPr/>
        </p:nvSpPr>
        <p:spPr bwMode="auto">
          <a:xfrm>
            <a:off x="5256304"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8" name="타원 177"/>
          <p:cNvSpPr/>
          <p:nvPr/>
        </p:nvSpPr>
        <p:spPr bwMode="auto">
          <a:xfrm>
            <a:off x="5361079" y="33297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9" name="타원 178"/>
          <p:cNvSpPr/>
          <p:nvPr/>
        </p:nvSpPr>
        <p:spPr bwMode="auto">
          <a:xfrm>
            <a:off x="5465853"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0" name="타원 179"/>
          <p:cNvSpPr/>
          <p:nvPr/>
        </p:nvSpPr>
        <p:spPr bwMode="auto">
          <a:xfrm>
            <a:off x="5575391"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1" name="타원 180"/>
          <p:cNvSpPr/>
          <p:nvPr/>
        </p:nvSpPr>
        <p:spPr bwMode="auto">
          <a:xfrm>
            <a:off x="5680166" y="33297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2" name="타원 181"/>
          <p:cNvSpPr/>
          <p:nvPr/>
        </p:nvSpPr>
        <p:spPr bwMode="auto">
          <a:xfrm>
            <a:off x="5775420" y="332977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3" name="타원 182"/>
          <p:cNvSpPr/>
          <p:nvPr/>
        </p:nvSpPr>
        <p:spPr bwMode="auto">
          <a:xfrm>
            <a:off x="5884958" y="332977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4" name="타원 183"/>
          <p:cNvSpPr/>
          <p:nvPr/>
        </p:nvSpPr>
        <p:spPr bwMode="auto">
          <a:xfrm>
            <a:off x="5989733" y="33297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5" name="타원 184"/>
          <p:cNvSpPr/>
          <p:nvPr/>
        </p:nvSpPr>
        <p:spPr bwMode="auto">
          <a:xfrm>
            <a:off x="6089749" y="33297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6" name="타원 185"/>
          <p:cNvSpPr/>
          <p:nvPr/>
        </p:nvSpPr>
        <p:spPr bwMode="auto">
          <a:xfrm>
            <a:off x="6199287" y="33297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7" name="타원 186"/>
          <p:cNvSpPr/>
          <p:nvPr/>
        </p:nvSpPr>
        <p:spPr bwMode="auto">
          <a:xfrm>
            <a:off x="6304062" y="33297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8" name="타원 187"/>
          <p:cNvSpPr/>
          <p:nvPr/>
        </p:nvSpPr>
        <p:spPr bwMode="auto">
          <a:xfrm>
            <a:off x="6399316" y="33297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9" name="타원 188"/>
          <p:cNvSpPr/>
          <p:nvPr/>
        </p:nvSpPr>
        <p:spPr bwMode="auto">
          <a:xfrm>
            <a:off x="6508854" y="33297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0" name="타원 189"/>
          <p:cNvSpPr/>
          <p:nvPr/>
        </p:nvSpPr>
        <p:spPr bwMode="auto">
          <a:xfrm>
            <a:off x="6613629" y="33297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1" name="타원 190"/>
          <p:cNvSpPr/>
          <p:nvPr/>
        </p:nvSpPr>
        <p:spPr bwMode="auto">
          <a:xfrm>
            <a:off x="6718403" y="33297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2" name="타원 191"/>
          <p:cNvSpPr/>
          <p:nvPr/>
        </p:nvSpPr>
        <p:spPr bwMode="auto">
          <a:xfrm>
            <a:off x="6827941" y="33297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3" name="타원 192"/>
          <p:cNvSpPr/>
          <p:nvPr/>
        </p:nvSpPr>
        <p:spPr bwMode="auto">
          <a:xfrm>
            <a:off x="4837199"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4" name="타원 193"/>
          <p:cNvSpPr/>
          <p:nvPr/>
        </p:nvSpPr>
        <p:spPr bwMode="auto">
          <a:xfrm>
            <a:off x="4946737"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5" name="타원 194"/>
          <p:cNvSpPr/>
          <p:nvPr/>
        </p:nvSpPr>
        <p:spPr bwMode="auto">
          <a:xfrm>
            <a:off x="5051512" y="342979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6" name="타원 195"/>
          <p:cNvSpPr/>
          <p:nvPr/>
        </p:nvSpPr>
        <p:spPr bwMode="auto">
          <a:xfrm>
            <a:off x="5146766"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7" name="타원 196"/>
          <p:cNvSpPr/>
          <p:nvPr/>
        </p:nvSpPr>
        <p:spPr bwMode="auto">
          <a:xfrm>
            <a:off x="5256304"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8" name="타원 197"/>
          <p:cNvSpPr/>
          <p:nvPr/>
        </p:nvSpPr>
        <p:spPr bwMode="auto">
          <a:xfrm>
            <a:off x="5361079" y="342979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9" name="타원 198"/>
          <p:cNvSpPr/>
          <p:nvPr/>
        </p:nvSpPr>
        <p:spPr bwMode="auto">
          <a:xfrm>
            <a:off x="5465853"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0" name="타원 199"/>
          <p:cNvSpPr/>
          <p:nvPr/>
        </p:nvSpPr>
        <p:spPr bwMode="auto">
          <a:xfrm>
            <a:off x="5575391"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1" name="타원 200"/>
          <p:cNvSpPr/>
          <p:nvPr/>
        </p:nvSpPr>
        <p:spPr bwMode="auto">
          <a:xfrm>
            <a:off x="5680166" y="342979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2" name="타원 201"/>
          <p:cNvSpPr/>
          <p:nvPr/>
        </p:nvSpPr>
        <p:spPr bwMode="auto">
          <a:xfrm>
            <a:off x="5775420" y="342979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3" name="타원 202"/>
          <p:cNvSpPr/>
          <p:nvPr/>
        </p:nvSpPr>
        <p:spPr bwMode="auto">
          <a:xfrm>
            <a:off x="5884958" y="342979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4" name="타원 203"/>
          <p:cNvSpPr/>
          <p:nvPr/>
        </p:nvSpPr>
        <p:spPr bwMode="auto">
          <a:xfrm>
            <a:off x="5989733" y="34297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5" name="타원 204"/>
          <p:cNvSpPr/>
          <p:nvPr/>
        </p:nvSpPr>
        <p:spPr bwMode="auto">
          <a:xfrm>
            <a:off x="6089749" y="342978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6" name="타원 205"/>
          <p:cNvSpPr/>
          <p:nvPr/>
        </p:nvSpPr>
        <p:spPr bwMode="auto">
          <a:xfrm>
            <a:off x="6199287" y="342978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7" name="타원 206"/>
          <p:cNvSpPr/>
          <p:nvPr/>
        </p:nvSpPr>
        <p:spPr bwMode="auto">
          <a:xfrm>
            <a:off x="6304062" y="342978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8" name="타원 207"/>
          <p:cNvSpPr/>
          <p:nvPr/>
        </p:nvSpPr>
        <p:spPr bwMode="auto">
          <a:xfrm>
            <a:off x="6399316" y="342978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9" name="타원 208"/>
          <p:cNvSpPr/>
          <p:nvPr/>
        </p:nvSpPr>
        <p:spPr bwMode="auto">
          <a:xfrm>
            <a:off x="6508854" y="342978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0" name="타원 209"/>
          <p:cNvSpPr/>
          <p:nvPr/>
        </p:nvSpPr>
        <p:spPr bwMode="auto">
          <a:xfrm>
            <a:off x="6613629" y="342978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1" name="타원 210"/>
          <p:cNvSpPr/>
          <p:nvPr/>
        </p:nvSpPr>
        <p:spPr bwMode="auto">
          <a:xfrm>
            <a:off x="6718403" y="342978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2" name="타원 211"/>
          <p:cNvSpPr/>
          <p:nvPr/>
        </p:nvSpPr>
        <p:spPr bwMode="auto">
          <a:xfrm>
            <a:off x="6827941" y="342978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3" name="타원 212"/>
          <p:cNvSpPr/>
          <p:nvPr/>
        </p:nvSpPr>
        <p:spPr bwMode="auto">
          <a:xfrm>
            <a:off x="4837195"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4" name="타원 213"/>
          <p:cNvSpPr/>
          <p:nvPr/>
        </p:nvSpPr>
        <p:spPr bwMode="auto">
          <a:xfrm>
            <a:off x="4946733"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5" name="타원 214"/>
          <p:cNvSpPr/>
          <p:nvPr/>
        </p:nvSpPr>
        <p:spPr bwMode="auto">
          <a:xfrm>
            <a:off x="5051508" y="35250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6" name="타원 215"/>
          <p:cNvSpPr/>
          <p:nvPr/>
        </p:nvSpPr>
        <p:spPr bwMode="auto">
          <a:xfrm>
            <a:off x="5146762"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7" name="타원 216"/>
          <p:cNvSpPr/>
          <p:nvPr/>
        </p:nvSpPr>
        <p:spPr bwMode="auto">
          <a:xfrm>
            <a:off x="5256300"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8" name="타원 217"/>
          <p:cNvSpPr/>
          <p:nvPr/>
        </p:nvSpPr>
        <p:spPr bwMode="auto">
          <a:xfrm>
            <a:off x="5361075" y="35250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9" name="타원 218"/>
          <p:cNvSpPr/>
          <p:nvPr/>
        </p:nvSpPr>
        <p:spPr bwMode="auto">
          <a:xfrm>
            <a:off x="5465849"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0" name="타원 219"/>
          <p:cNvSpPr/>
          <p:nvPr/>
        </p:nvSpPr>
        <p:spPr bwMode="auto">
          <a:xfrm>
            <a:off x="5575387"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1" name="타원 220"/>
          <p:cNvSpPr/>
          <p:nvPr/>
        </p:nvSpPr>
        <p:spPr bwMode="auto">
          <a:xfrm>
            <a:off x="5680162" y="35250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2" name="타원 221"/>
          <p:cNvSpPr/>
          <p:nvPr/>
        </p:nvSpPr>
        <p:spPr bwMode="auto">
          <a:xfrm>
            <a:off x="5775416" y="352503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3" name="타원 222"/>
          <p:cNvSpPr/>
          <p:nvPr/>
        </p:nvSpPr>
        <p:spPr bwMode="auto">
          <a:xfrm>
            <a:off x="5884954" y="352503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4" name="타원 223"/>
          <p:cNvSpPr/>
          <p:nvPr/>
        </p:nvSpPr>
        <p:spPr bwMode="auto">
          <a:xfrm>
            <a:off x="5989729" y="35250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5" name="타원 224"/>
          <p:cNvSpPr/>
          <p:nvPr/>
        </p:nvSpPr>
        <p:spPr bwMode="auto">
          <a:xfrm>
            <a:off x="6089745" y="3525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6" name="타원 225"/>
          <p:cNvSpPr/>
          <p:nvPr/>
        </p:nvSpPr>
        <p:spPr bwMode="auto">
          <a:xfrm>
            <a:off x="6199283" y="3525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7" name="타원 226"/>
          <p:cNvSpPr/>
          <p:nvPr/>
        </p:nvSpPr>
        <p:spPr bwMode="auto">
          <a:xfrm>
            <a:off x="6304058" y="352503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8" name="타원 227"/>
          <p:cNvSpPr/>
          <p:nvPr/>
        </p:nvSpPr>
        <p:spPr bwMode="auto">
          <a:xfrm>
            <a:off x="6399312" y="3525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9" name="타원 228"/>
          <p:cNvSpPr/>
          <p:nvPr/>
        </p:nvSpPr>
        <p:spPr bwMode="auto">
          <a:xfrm>
            <a:off x="6508850" y="3525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0" name="타원 229"/>
          <p:cNvSpPr/>
          <p:nvPr/>
        </p:nvSpPr>
        <p:spPr bwMode="auto">
          <a:xfrm>
            <a:off x="6613625" y="352503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1" name="타원 230"/>
          <p:cNvSpPr/>
          <p:nvPr/>
        </p:nvSpPr>
        <p:spPr bwMode="auto">
          <a:xfrm>
            <a:off x="6718399" y="3525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2" name="타원 231"/>
          <p:cNvSpPr/>
          <p:nvPr/>
        </p:nvSpPr>
        <p:spPr bwMode="auto">
          <a:xfrm>
            <a:off x="6827937" y="3525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3" name="타원 232"/>
          <p:cNvSpPr/>
          <p:nvPr/>
        </p:nvSpPr>
        <p:spPr bwMode="auto">
          <a:xfrm>
            <a:off x="4832432"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4" name="타원 233"/>
          <p:cNvSpPr/>
          <p:nvPr/>
        </p:nvSpPr>
        <p:spPr bwMode="auto">
          <a:xfrm>
            <a:off x="4941970"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5" name="타원 234"/>
          <p:cNvSpPr/>
          <p:nvPr/>
        </p:nvSpPr>
        <p:spPr bwMode="auto">
          <a:xfrm>
            <a:off x="5046745" y="36250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6" name="타원 235"/>
          <p:cNvSpPr/>
          <p:nvPr/>
        </p:nvSpPr>
        <p:spPr bwMode="auto">
          <a:xfrm>
            <a:off x="5141999"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7" name="타원 236"/>
          <p:cNvSpPr/>
          <p:nvPr/>
        </p:nvSpPr>
        <p:spPr bwMode="auto">
          <a:xfrm>
            <a:off x="5251537"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8" name="타원 237"/>
          <p:cNvSpPr/>
          <p:nvPr/>
        </p:nvSpPr>
        <p:spPr bwMode="auto">
          <a:xfrm>
            <a:off x="5356312" y="36250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9" name="타원 238"/>
          <p:cNvSpPr/>
          <p:nvPr/>
        </p:nvSpPr>
        <p:spPr bwMode="auto">
          <a:xfrm>
            <a:off x="5461086"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0" name="타원 239"/>
          <p:cNvSpPr/>
          <p:nvPr/>
        </p:nvSpPr>
        <p:spPr bwMode="auto">
          <a:xfrm>
            <a:off x="5570624"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1" name="타원 240"/>
          <p:cNvSpPr/>
          <p:nvPr/>
        </p:nvSpPr>
        <p:spPr bwMode="auto">
          <a:xfrm>
            <a:off x="5675399" y="36250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2" name="타원 241"/>
          <p:cNvSpPr/>
          <p:nvPr/>
        </p:nvSpPr>
        <p:spPr bwMode="auto">
          <a:xfrm>
            <a:off x="5770653" y="362505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3" name="타원 242"/>
          <p:cNvSpPr/>
          <p:nvPr/>
        </p:nvSpPr>
        <p:spPr bwMode="auto">
          <a:xfrm>
            <a:off x="5880191" y="362505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4" name="타원 243"/>
          <p:cNvSpPr/>
          <p:nvPr/>
        </p:nvSpPr>
        <p:spPr bwMode="auto">
          <a:xfrm>
            <a:off x="5984966" y="36250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5" name="타원 244"/>
          <p:cNvSpPr/>
          <p:nvPr/>
        </p:nvSpPr>
        <p:spPr bwMode="auto">
          <a:xfrm>
            <a:off x="6084982" y="3625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6" name="타원 245"/>
          <p:cNvSpPr/>
          <p:nvPr/>
        </p:nvSpPr>
        <p:spPr bwMode="auto">
          <a:xfrm>
            <a:off x="6194520" y="3625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7" name="타원 246"/>
          <p:cNvSpPr/>
          <p:nvPr/>
        </p:nvSpPr>
        <p:spPr bwMode="auto">
          <a:xfrm>
            <a:off x="6299295" y="36250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8" name="타원 247"/>
          <p:cNvSpPr/>
          <p:nvPr/>
        </p:nvSpPr>
        <p:spPr bwMode="auto">
          <a:xfrm>
            <a:off x="6394549" y="3625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9" name="타원 248"/>
          <p:cNvSpPr/>
          <p:nvPr/>
        </p:nvSpPr>
        <p:spPr bwMode="auto">
          <a:xfrm>
            <a:off x="6504087" y="3625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50" name="타원 249"/>
          <p:cNvSpPr/>
          <p:nvPr/>
        </p:nvSpPr>
        <p:spPr bwMode="auto">
          <a:xfrm>
            <a:off x="6608862" y="36250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51" name="타원 250"/>
          <p:cNvSpPr/>
          <p:nvPr/>
        </p:nvSpPr>
        <p:spPr bwMode="auto">
          <a:xfrm>
            <a:off x="6713636" y="3625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52" name="타원 251"/>
          <p:cNvSpPr/>
          <p:nvPr/>
        </p:nvSpPr>
        <p:spPr bwMode="auto">
          <a:xfrm>
            <a:off x="6823174" y="3625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99709" name="TextBox 448"/>
          <p:cNvSpPr txBox="1">
            <a:spLocks noChangeArrowheads="1"/>
          </p:cNvSpPr>
          <p:nvPr/>
        </p:nvSpPr>
        <p:spPr bwMode="auto">
          <a:xfrm>
            <a:off x="6975475" y="2473473"/>
            <a:ext cx="44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99710" name="TextBox 449"/>
          <p:cNvSpPr txBox="1">
            <a:spLocks noChangeArrowheads="1"/>
          </p:cNvSpPr>
          <p:nvPr/>
        </p:nvSpPr>
        <p:spPr bwMode="auto">
          <a:xfrm>
            <a:off x="6950075" y="2943373"/>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 </a:t>
            </a:r>
            <a:endParaRPr lang="ko-KR" altLang="en-US" b="1" baseline="-25000">
              <a:latin typeface="Times New Roman" panose="02020603050405020304" pitchFamily="18" charset="0"/>
              <a:cs typeface="Times New Roman" panose="02020603050405020304" pitchFamily="18" charset="0"/>
            </a:endParaRPr>
          </a:p>
        </p:txBody>
      </p:sp>
      <p:cxnSp>
        <p:nvCxnSpPr>
          <p:cNvPr id="295" name="직선 화살표 연결선 294"/>
          <p:cNvCxnSpPr/>
          <p:nvPr/>
        </p:nvCxnSpPr>
        <p:spPr bwMode="auto">
          <a:xfrm rot="5400000">
            <a:off x="6696076" y="2930673"/>
            <a:ext cx="385762" cy="1587"/>
          </a:xfrm>
          <a:prstGeom prst="straightConnector1">
            <a:avLst/>
          </a:prstGeom>
          <a:ln w="1905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712" name="TextBox 452"/>
          <p:cNvSpPr txBox="1">
            <a:spLocks noChangeArrowheads="1"/>
          </p:cNvSpPr>
          <p:nvPr/>
        </p:nvSpPr>
        <p:spPr bwMode="auto">
          <a:xfrm>
            <a:off x="6442075" y="2729061"/>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g </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sp>
        <p:nvSpPr>
          <p:cNvPr id="298" name="직사각형 297"/>
          <p:cNvSpPr/>
          <p:nvPr/>
        </p:nvSpPr>
        <p:spPr>
          <a:xfrm>
            <a:off x="4789488" y="4157811"/>
            <a:ext cx="2143125" cy="52863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99" name="직사각형 298"/>
          <p:cNvSpPr/>
          <p:nvPr/>
        </p:nvSpPr>
        <p:spPr>
          <a:xfrm>
            <a:off x="4789488" y="5167461"/>
            <a:ext cx="2143125" cy="571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300" name="직선 연결선 299"/>
          <p:cNvCxnSpPr/>
          <p:nvPr/>
        </p:nvCxnSpPr>
        <p:spPr>
          <a:xfrm>
            <a:off x="4794250" y="4700736"/>
            <a:ext cx="2143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직선 연결선 300"/>
          <p:cNvCxnSpPr/>
          <p:nvPr/>
        </p:nvCxnSpPr>
        <p:spPr>
          <a:xfrm>
            <a:off x="4786313" y="5157936"/>
            <a:ext cx="21431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타원 301"/>
          <p:cNvSpPr/>
          <p:nvPr/>
        </p:nvSpPr>
        <p:spPr>
          <a:xfrm>
            <a:off x="4841963" y="523003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3" name="타원 302"/>
          <p:cNvSpPr/>
          <p:nvPr/>
        </p:nvSpPr>
        <p:spPr>
          <a:xfrm>
            <a:off x="4951501" y="5230030"/>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4" name="타원 303"/>
          <p:cNvSpPr/>
          <p:nvPr/>
        </p:nvSpPr>
        <p:spPr>
          <a:xfrm>
            <a:off x="5056276" y="5230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5" name="타원 304"/>
          <p:cNvSpPr/>
          <p:nvPr/>
        </p:nvSpPr>
        <p:spPr>
          <a:xfrm>
            <a:off x="5151530" y="523003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6" name="타원 305"/>
          <p:cNvSpPr/>
          <p:nvPr/>
        </p:nvSpPr>
        <p:spPr>
          <a:xfrm>
            <a:off x="5261068" y="523003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7" name="타원 306"/>
          <p:cNvSpPr/>
          <p:nvPr/>
        </p:nvSpPr>
        <p:spPr>
          <a:xfrm>
            <a:off x="5365843" y="5230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8" name="타원 307"/>
          <p:cNvSpPr/>
          <p:nvPr/>
        </p:nvSpPr>
        <p:spPr>
          <a:xfrm>
            <a:off x="5470617" y="5230030"/>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9" name="타원 308"/>
          <p:cNvSpPr/>
          <p:nvPr/>
        </p:nvSpPr>
        <p:spPr>
          <a:xfrm>
            <a:off x="5580155" y="523003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0" name="타원 309"/>
          <p:cNvSpPr/>
          <p:nvPr/>
        </p:nvSpPr>
        <p:spPr>
          <a:xfrm>
            <a:off x="5684930" y="523003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1" name="타원 310"/>
          <p:cNvSpPr/>
          <p:nvPr/>
        </p:nvSpPr>
        <p:spPr>
          <a:xfrm>
            <a:off x="5780184" y="523002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2" name="타원 311"/>
          <p:cNvSpPr/>
          <p:nvPr/>
        </p:nvSpPr>
        <p:spPr>
          <a:xfrm>
            <a:off x="5889722" y="5230029"/>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3" name="타원 312"/>
          <p:cNvSpPr/>
          <p:nvPr/>
        </p:nvSpPr>
        <p:spPr>
          <a:xfrm>
            <a:off x="5994497" y="523003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4" name="타원 313"/>
          <p:cNvSpPr/>
          <p:nvPr/>
        </p:nvSpPr>
        <p:spPr>
          <a:xfrm>
            <a:off x="6094513" y="52300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5" name="타원 314"/>
          <p:cNvSpPr/>
          <p:nvPr/>
        </p:nvSpPr>
        <p:spPr>
          <a:xfrm>
            <a:off x="6204051" y="52300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6" name="타원 315"/>
          <p:cNvSpPr/>
          <p:nvPr/>
        </p:nvSpPr>
        <p:spPr>
          <a:xfrm>
            <a:off x="6308826" y="523002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7" name="타원 316"/>
          <p:cNvSpPr/>
          <p:nvPr/>
        </p:nvSpPr>
        <p:spPr>
          <a:xfrm>
            <a:off x="6404080" y="5230021"/>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8" name="타원 317"/>
          <p:cNvSpPr/>
          <p:nvPr/>
        </p:nvSpPr>
        <p:spPr>
          <a:xfrm>
            <a:off x="6513618" y="52300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9" name="타원 318"/>
          <p:cNvSpPr/>
          <p:nvPr/>
        </p:nvSpPr>
        <p:spPr>
          <a:xfrm>
            <a:off x="6618393" y="523002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0" name="타원 319"/>
          <p:cNvSpPr/>
          <p:nvPr/>
        </p:nvSpPr>
        <p:spPr>
          <a:xfrm>
            <a:off x="6723167" y="5230021"/>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1" name="타원 320"/>
          <p:cNvSpPr/>
          <p:nvPr/>
        </p:nvSpPr>
        <p:spPr>
          <a:xfrm>
            <a:off x="6832705" y="52300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2" name="타원 321"/>
          <p:cNvSpPr/>
          <p:nvPr/>
        </p:nvSpPr>
        <p:spPr>
          <a:xfrm>
            <a:off x="4837200"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3" name="타원 322"/>
          <p:cNvSpPr/>
          <p:nvPr/>
        </p:nvSpPr>
        <p:spPr>
          <a:xfrm>
            <a:off x="4946738"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4" name="타원 323"/>
          <p:cNvSpPr/>
          <p:nvPr/>
        </p:nvSpPr>
        <p:spPr>
          <a:xfrm>
            <a:off x="5051513" y="5330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5" name="타원 324"/>
          <p:cNvSpPr/>
          <p:nvPr/>
        </p:nvSpPr>
        <p:spPr>
          <a:xfrm>
            <a:off x="5146767"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6" name="타원 325"/>
          <p:cNvSpPr/>
          <p:nvPr/>
        </p:nvSpPr>
        <p:spPr>
          <a:xfrm>
            <a:off x="5256305"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7" name="타원 326"/>
          <p:cNvSpPr/>
          <p:nvPr/>
        </p:nvSpPr>
        <p:spPr>
          <a:xfrm>
            <a:off x="5361080" y="5330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8" name="타원 327"/>
          <p:cNvSpPr/>
          <p:nvPr/>
        </p:nvSpPr>
        <p:spPr>
          <a:xfrm>
            <a:off x="5465854"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9" name="타원 328"/>
          <p:cNvSpPr/>
          <p:nvPr/>
        </p:nvSpPr>
        <p:spPr>
          <a:xfrm>
            <a:off x="5575392"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0" name="타원 329"/>
          <p:cNvSpPr/>
          <p:nvPr/>
        </p:nvSpPr>
        <p:spPr>
          <a:xfrm>
            <a:off x="5680167" y="53300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1" name="타원 330"/>
          <p:cNvSpPr/>
          <p:nvPr/>
        </p:nvSpPr>
        <p:spPr>
          <a:xfrm>
            <a:off x="5775421" y="533004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2" name="타원 331"/>
          <p:cNvSpPr/>
          <p:nvPr/>
        </p:nvSpPr>
        <p:spPr>
          <a:xfrm>
            <a:off x="5884959" y="533004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3" name="타원 332"/>
          <p:cNvSpPr/>
          <p:nvPr/>
        </p:nvSpPr>
        <p:spPr>
          <a:xfrm>
            <a:off x="5989734" y="533004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4" name="타원 333"/>
          <p:cNvSpPr/>
          <p:nvPr/>
        </p:nvSpPr>
        <p:spPr>
          <a:xfrm>
            <a:off x="6089750" y="53300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5" name="타원 334"/>
          <p:cNvSpPr/>
          <p:nvPr/>
        </p:nvSpPr>
        <p:spPr>
          <a:xfrm>
            <a:off x="6199288" y="53300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6" name="타원 335"/>
          <p:cNvSpPr/>
          <p:nvPr/>
        </p:nvSpPr>
        <p:spPr>
          <a:xfrm>
            <a:off x="6304063" y="533003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7" name="타원 336"/>
          <p:cNvSpPr/>
          <p:nvPr/>
        </p:nvSpPr>
        <p:spPr>
          <a:xfrm>
            <a:off x="6399317" y="53300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8" name="타원 337"/>
          <p:cNvSpPr/>
          <p:nvPr/>
        </p:nvSpPr>
        <p:spPr>
          <a:xfrm>
            <a:off x="6508855" y="53300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39" name="타원 338"/>
          <p:cNvSpPr/>
          <p:nvPr/>
        </p:nvSpPr>
        <p:spPr>
          <a:xfrm>
            <a:off x="6613630" y="533003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0" name="타원 339"/>
          <p:cNvSpPr/>
          <p:nvPr/>
        </p:nvSpPr>
        <p:spPr>
          <a:xfrm>
            <a:off x="6718404" y="53300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1" name="타원 340"/>
          <p:cNvSpPr/>
          <p:nvPr/>
        </p:nvSpPr>
        <p:spPr>
          <a:xfrm>
            <a:off x="6827942" y="53300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2" name="타원 341"/>
          <p:cNvSpPr/>
          <p:nvPr/>
        </p:nvSpPr>
        <p:spPr>
          <a:xfrm>
            <a:off x="4837200"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3" name="타원 342"/>
          <p:cNvSpPr/>
          <p:nvPr/>
        </p:nvSpPr>
        <p:spPr>
          <a:xfrm>
            <a:off x="4946738"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4" name="타원 343"/>
          <p:cNvSpPr/>
          <p:nvPr/>
        </p:nvSpPr>
        <p:spPr>
          <a:xfrm>
            <a:off x="5051513" y="54300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5" name="타원 344"/>
          <p:cNvSpPr/>
          <p:nvPr/>
        </p:nvSpPr>
        <p:spPr>
          <a:xfrm>
            <a:off x="5146767"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6" name="타원 345"/>
          <p:cNvSpPr/>
          <p:nvPr/>
        </p:nvSpPr>
        <p:spPr>
          <a:xfrm>
            <a:off x="5256305"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7" name="타원 346"/>
          <p:cNvSpPr/>
          <p:nvPr/>
        </p:nvSpPr>
        <p:spPr>
          <a:xfrm>
            <a:off x="5361080" y="54300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8" name="타원 347"/>
          <p:cNvSpPr/>
          <p:nvPr/>
        </p:nvSpPr>
        <p:spPr>
          <a:xfrm>
            <a:off x="5465854"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9" name="타원 348"/>
          <p:cNvSpPr/>
          <p:nvPr/>
        </p:nvSpPr>
        <p:spPr>
          <a:xfrm>
            <a:off x="5575392"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0" name="타원 349"/>
          <p:cNvSpPr/>
          <p:nvPr/>
        </p:nvSpPr>
        <p:spPr>
          <a:xfrm>
            <a:off x="5680167" y="54300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1" name="타원 350"/>
          <p:cNvSpPr/>
          <p:nvPr/>
        </p:nvSpPr>
        <p:spPr>
          <a:xfrm>
            <a:off x="5775421" y="543006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2" name="타원 351"/>
          <p:cNvSpPr/>
          <p:nvPr/>
        </p:nvSpPr>
        <p:spPr>
          <a:xfrm>
            <a:off x="5884959" y="543006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3" name="타원 352"/>
          <p:cNvSpPr/>
          <p:nvPr/>
        </p:nvSpPr>
        <p:spPr>
          <a:xfrm>
            <a:off x="5989734" y="543006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4" name="타원 353"/>
          <p:cNvSpPr/>
          <p:nvPr/>
        </p:nvSpPr>
        <p:spPr>
          <a:xfrm>
            <a:off x="6089750" y="54300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5" name="타원 354"/>
          <p:cNvSpPr/>
          <p:nvPr/>
        </p:nvSpPr>
        <p:spPr>
          <a:xfrm>
            <a:off x="6199288" y="54300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6" name="타원 355"/>
          <p:cNvSpPr/>
          <p:nvPr/>
        </p:nvSpPr>
        <p:spPr>
          <a:xfrm>
            <a:off x="6304063" y="54300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7" name="타원 356"/>
          <p:cNvSpPr/>
          <p:nvPr/>
        </p:nvSpPr>
        <p:spPr>
          <a:xfrm>
            <a:off x="6399317" y="54300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8" name="타원 357"/>
          <p:cNvSpPr/>
          <p:nvPr/>
        </p:nvSpPr>
        <p:spPr>
          <a:xfrm>
            <a:off x="6508855" y="54300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59" name="타원 358"/>
          <p:cNvSpPr/>
          <p:nvPr/>
        </p:nvSpPr>
        <p:spPr>
          <a:xfrm>
            <a:off x="6613630" y="54300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0" name="타원 359"/>
          <p:cNvSpPr/>
          <p:nvPr/>
        </p:nvSpPr>
        <p:spPr>
          <a:xfrm>
            <a:off x="6718404" y="54300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1" name="타원 360"/>
          <p:cNvSpPr/>
          <p:nvPr/>
        </p:nvSpPr>
        <p:spPr>
          <a:xfrm>
            <a:off x="6827942" y="54300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2" name="타원 361"/>
          <p:cNvSpPr/>
          <p:nvPr/>
        </p:nvSpPr>
        <p:spPr>
          <a:xfrm>
            <a:off x="4837196"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3" name="타원 362"/>
          <p:cNvSpPr/>
          <p:nvPr/>
        </p:nvSpPr>
        <p:spPr>
          <a:xfrm>
            <a:off x="4946734"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4" name="타원 363"/>
          <p:cNvSpPr/>
          <p:nvPr/>
        </p:nvSpPr>
        <p:spPr>
          <a:xfrm>
            <a:off x="5051509" y="552531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5" name="타원 364"/>
          <p:cNvSpPr/>
          <p:nvPr/>
        </p:nvSpPr>
        <p:spPr>
          <a:xfrm>
            <a:off x="5146763"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6" name="타원 365"/>
          <p:cNvSpPr/>
          <p:nvPr/>
        </p:nvSpPr>
        <p:spPr>
          <a:xfrm>
            <a:off x="5256301"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7" name="타원 366"/>
          <p:cNvSpPr/>
          <p:nvPr/>
        </p:nvSpPr>
        <p:spPr>
          <a:xfrm>
            <a:off x="5361076" y="552531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8" name="타원 367"/>
          <p:cNvSpPr/>
          <p:nvPr/>
        </p:nvSpPr>
        <p:spPr>
          <a:xfrm>
            <a:off x="5465850"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9" name="타원 368"/>
          <p:cNvSpPr/>
          <p:nvPr/>
        </p:nvSpPr>
        <p:spPr>
          <a:xfrm>
            <a:off x="5575388"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0" name="타원 369"/>
          <p:cNvSpPr/>
          <p:nvPr/>
        </p:nvSpPr>
        <p:spPr>
          <a:xfrm>
            <a:off x="5680163" y="552531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1" name="타원 370"/>
          <p:cNvSpPr/>
          <p:nvPr/>
        </p:nvSpPr>
        <p:spPr>
          <a:xfrm>
            <a:off x="5775417" y="552530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2" name="타원 371"/>
          <p:cNvSpPr/>
          <p:nvPr/>
        </p:nvSpPr>
        <p:spPr>
          <a:xfrm>
            <a:off x="5884955" y="552530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3" name="타원 372"/>
          <p:cNvSpPr/>
          <p:nvPr/>
        </p:nvSpPr>
        <p:spPr>
          <a:xfrm>
            <a:off x="5989730" y="552530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4" name="타원 373"/>
          <p:cNvSpPr/>
          <p:nvPr/>
        </p:nvSpPr>
        <p:spPr>
          <a:xfrm>
            <a:off x="6089746" y="552530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5" name="타원 374"/>
          <p:cNvSpPr/>
          <p:nvPr/>
        </p:nvSpPr>
        <p:spPr>
          <a:xfrm>
            <a:off x="6199284" y="552530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6" name="타원 375"/>
          <p:cNvSpPr/>
          <p:nvPr/>
        </p:nvSpPr>
        <p:spPr>
          <a:xfrm>
            <a:off x="6304059" y="552530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7" name="타원 376"/>
          <p:cNvSpPr/>
          <p:nvPr/>
        </p:nvSpPr>
        <p:spPr>
          <a:xfrm>
            <a:off x="6399313" y="552530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8" name="타원 377"/>
          <p:cNvSpPr/>
          <p:nvPr/>
        </p:nvSpPr>
        <p:spPr>
          <a:xfrm>
            <a:off x="6508851" y="552530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9" name="타원 378"/>
          <p:cNvSpPr/>
          <p:nvPr/>
        </p:nvSpPr>
        <p:spPr>
          <a:xfrm>
            <a:off x="6613626" y="552530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0" name="타원 379"/>
          <p:cNvSpPr/>
          <p:nvPr/>
        </p:nvSpPr>
        <p:spPr>
          <a:xfrm>
            <a:off x="6718400" y="552530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1" name="타원 380"/>
          <p:cNvSpPr/>
          <p:nvPr/>
        </p:nvSpPr>
        <p:spPr>
          <a:xfrm>
            <a:off x="6827938" y="552530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2" name="타원 381"/>
          <p:cNvSpPr/>
          <p:nvPr/>
        </p:nvSpPr>
        <p:spPr>
          <a:xfrm>
            <a:off x="4832433"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3" name="타원 382"/>
          <p:cNvSpPr/>
          <p:nvPr/>
        </p:nvSpPr>
        <p:spPr>
          <a:xfrm>
            <a:off x="4941971"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4" name="타원 383"/>
          <p:cNvSpPr/>
          <p:nvPr/>
        </p:nvSpPr>
        <p:spPr>
          <a:xfrm>
            <a:off x="5046746" y="562532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5" name="타원 384"/>
          <p:cNvSpPr/>
          <p:nvPr/>
        </p:nvSpPr>
        <p:spPr>
          <a:xfrm>
            <a:off x="5142000"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6" name="타원 385"/>
          <p:cNvSpPr/>
          <p:nvPr/>
        </p:nvSpPr>
        <p:spPr>
          <a:xfrm>
            <a:off x="5251538"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7" name="타원 386"/>
          <p:cNvSpPr/>
          <p:nvPr/>
        </p:nvSpPr>
        <p:spPr>
          <a:xfrm>
            <a:off x="5356313" y="562532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8" name="타원 387"/>
          <p:cNvSpPr/>
          <p:nvPr/>
        </p:nvSpPr>
        <p:spPr>
          <a:xfrm>
            <a:off x="5461087"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9" name="타원 388"/>
          <p:cNvSpPr/>
          <p:nvPr/>
        </p:nvSpPr>
        <p:spPr>
          <a:xfrm>
            <a:off x="5570625"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0" name="타원 389"/>
          <p:cNvSpPr/>
          <p:nvPr/>
        </p:nvSpPr>
        <p:spPr>
          <a:xfrm>
            <a:off x="5675400" y="562532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1" name="타원 390"/>
          <p:cNvSpPr/>
          <p:nvPr/>
        </p:nvSpPr>
        <p:spPr>
          <a:xfrm>
            <a:off x="5770654" y="562532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2" name="타원 391"/>
          <p:cNvSpPr/>
          <p:nvPr/>
        </p:nvSpPr>
        <p:spPr>
          <a:xfrm>
            <a:off x="5880192" y="562532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3" name="타원 392"/>
          <p:cNvSpPr/>
          <p:nvPr/>
        </p:nvSpPr>
        <p:spPr>
          <a:xfrm>
            <a:off x="5984967" y="562532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4" name="타원 393"/>
          <p:cNvSpPr/>
          <p:nvPr/>
        </p:nvSpPr>
        <p:spPr>
          <a:xfrm>
            <a:off x="6084983" y="56253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5" name="타원 394"/>
          <p:cNvSpPr/>
          <p:nvPr/>
        </p:nvSpPr>
        <p:spPr>
          <a:xfrm>
            <a:off x="6194521" y="56253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6" name="타원 395"/>
          <p:cNvSpPr/>
          <p:nvPr/>
        </p:nvSpPr>
        <p:spPr>
          <a:xfrm>
            <a:off x="6299296" y="562531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7" name="타원 396"/>
          <p:cNvSpPr/>
          <p:nvPr/>
        </p:nvSpPr>
        <p:spPr>
          <a:xfrm>
            <a:off x="6394550" y="56253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8" name="타원 397"/>
          <p:cNvSpPr/>
          <p:nvPr/>
        </p:nvSpPr>
        <p:spPr>
          <a:xfrm>
            <a:off x="6504088" y="56253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9" name="타원 398"/>
          <p:cNvSpPr/>
          <p:nvPr/>
        </p:nvSpPr>
        <p:spPr>
          <a:xfrm>
            <a:off x="6608863" y="562531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0" name="타원 399"/>
          <p:cNvSpPr/>
          <p:nvPr/>
        </p:nvSpPr>
        <p:spPr>
          <a:xfrm>
            <a:off x="6713637" y="56253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1" name="타원 400"/>
          <p:cNvSpPr/>
          <p:nvPr/>
        </p:nvSpPr>
        <p:spPr>
          <a:xfrm>
            <a:off x="6823175" y="56253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6" name="타원 445"/>
          <p:cNvSpPr/>
          <p:nvPr/>
        </p:nvSpPr>
        <p:spPr>
          <a:xfrm>
            <a:off x="4935518" y="45959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7" name="타원 446"/>
          <p:cNvSpPr/>
          <p:nvPr/>
        </p:nvSpPr>
        <p:spPr>
          <a:xfrm>
            <a:off x="5454634" y="45959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8" name="타원 447"/>
          <p:cNvSpPr/>
          <p:nvPr/>
        </p:nvSpPr>
        <p:spPr>
          <a:xfrm>
            <a:off x="5873739" y="459596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9" name="타원 448"/>
          <p:cNvSpPr/>
          <p:nvPr/>
        </p:nvSpPr>
        <p:spPr>
          <a:xfrm>
            <a:off x="6388097" y="45959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0" name="타원 449"/>
          <p:cNvSpPr/>
          <p:nvPr/>
        </p:nvSpPr>
        <p:spPr>
          <a:xfrm>
            <a:off x="6707184" y="45959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1" name="타원 450"/>
          <p:cNvSpPr/>
          <p:nvPr/>
        </p:nvSpPr>
        <p:spPr>
          <a:xfrm>
            <a:off x="3867171" y="2276613"/>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cxnSp>
        <p:nvCxnSpPr>
          <p:cNvPr id="452" name="직선 연결선 451"/>
          <p:cNvCxnSpPr/>
          <p:nvPr/>
        </p:nvCxnSpPr>
        <p:spPr>
          <a:xfrm rot="5400000">
            <a:off x="3729038" y="2486173"/>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3" name="직선 연결선 452"/>
          <p:cNvCxnSpPr/>
          <p:nvPr/>
        </p:nvCxnSpPr>
        <p:spPr>
          <a:xfrm rot="5400000">
            <a:off x="3781425" y="2543323"/>
            <a:ext cx="133350" cy="13335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00037" name="그룹 463"/>
          <p:cNvGrpSpPr>
            <a:grpSpLocks/>
          </p:cNvGrpSpPr>
          <p:nvPr/>
        </p:nvGrpSpPr>
        <p:grpSpPr bwMode="auto">
          <a:xfrm>
            <a:off x="1762125" y="4273698"/>
            <a:ext cx="2452688" cy="1536700"/>
            <a:chOff x="1762076" y="4178306"/>
            <a:chExt cx="2452734" cy="1536710"/>
          </a:xfrm>
        </p:grpSpPr>
        <p:grpSp>
          <p:nvGrpSpPr>
            <p:cNvPr id="100061" name="그룹 145"/>
            <p:cNvGrpSpPr>
              <a:grpSpLocks/>
            </p:cNvGrpSpPr>
            <p:nvPr/>
          </p:nvGrpSpPr>
          <p:grpSpPr bwMode="auto">
            <a:xfrm>
              <a:off x="1762076" y="4178306"/>
              <a:ext cx="2224132" cy="1536710"/>
              <a:chOff x="1285823" y="4786322"/>
              <a:chExt cx="2224132" cy="1536710"/>
            </a:xfrm>
          </p:grpSpPr>
          <p:grpSp>
            <p:nvGrpSpPr>
              <p:cNvPr id="100067" name="그룹 80"/>
              <p:cNvGrpSpPr>
                <a:grpSpLocks/>
              </p:cNvGrpSpPr>
              <p:nvPr/>
            </p:nvGrpSpPr>
            <p:grpSpPr bwMode="auto">
              <a:xfrm>
                <a:off x="1285823" y="4786322"/>
                <a:ext cx="2224132" cy="1536710"/>
                <a:chOff x="819124" y="3243261"/>
                <a:chExt cx="2224132" cy="1536710"/>
              </a:xfrm>
            </p:grpSpPr>
            <p:sp>
              <p:nvSpPr>
                <p:cNvPr id="82" name="타원 81"/>
                <p:cNvSpPr/>
                <p:nvPr/>
              </p:nvSpPr>
              <p:spPr>
                <a:xfrm>
                  <a:off x="819124" y="3286124"/>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3" name="타원 82"/>
                <p:cNvSpPr/>
                <p:nvPr/>
              </p:nvSpPr>
              <p:spPr>
                <a:xfrm>
                  <a:off x="1547791" y="3286124"/>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4" name="타원 83"/>
                <p:cNvSpPr/>
                <p:nvPr/>
              </p:nvSpPr>
              <p:spPr>
                <a:xfrm>
                  <a:off x="2257409" y="3286124"/>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5" name="타원 84"/>
                <p:cNvSpPr/>
                <p:nvPr/>
              </p:nvSpPr>
              <p:spPr>
                <a:xfrm>
                  <a:off x="1176314" y="3652839"/>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6" name="타원 85"/>
                <p:cNvSpPr/>
                <p:nvPr/>
              </p:nvSpPr>
              <p:spPr>
                <a:xfrm>
                  <a:off x="1904981" y="3652839"/>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7" name="타원 86"/>
                <p:cNvSpPr/>
                <p:nvPr/>
              </p:nvSpPr>
              <p:spPr>
                <a:xfrm>
                  <a:off x="2614599" y="3652839"/>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8" name="타원 87"/>
                <p:cNvSpPr/>
                <p:nvPr/>
              </p:nvSpPr>
              <p:spPr>
                <a:xfrm>
                  <a:off x="823886" y="3995742"/>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89" name="타원 88"/>
                <p:cNvSpPr/>
                <p:nvPr/>
              </p:nvSpPr>
              <p:spPr>
                <a:xfrm>
                  <a:off x="1552553" y="3995742"/>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90" name="타원 89"/>
                <p:cNvSpPr/>
                <p:nvPr/>
              </p:nvSpPr>
              <p:spPr>
                <a:xfrm>
                  <a:off x="2262171" y="3995742"/>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91" name="타원 90"/>
                <p:cNvSpPr/>
                <p:nvPr/>
              </p:nvSpPr>
              <p:spPr>
                <a:xfrm>
                  <a:off x="1181076" y="4362457"/>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92" name="타원 91"/>
                <p:cNvSpPr/>
                <p:nvPr/>
              </p:nvSpPr>
              <p:spPr>
                <a:xfrm>
                  <a:off x="1909743" y="4362457"/>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93" name="타원 92"/>
                <p:cNvSpPr/>
                <p:nvPr/>
              </p:nvSpPr>
              <p:spPr>
                <a:xfrm>
                  <a:off x="2619361" y="4362457"/>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cxnSp>
              <p:nvCxnSpPr>
                <p:cNvPr id="94" name="직선 연결선 93"/>
                <p:cNvCxnSpPr/>
                <p:nvPr/>
              </p:nvCxnSpPr>
              <p:spPr>
                <a:xfrm rot="16200000" flipH="1">
                  <a:off x="1090593" y="3514725"/>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직선 연결선 94"/>
                <p:cNvCxnSpPr/>
                <p:nvPr/>
              </p:nvCxnSpPr>
              <p:spPr>
                <a:xfrm rot="16200000" flipH="1">
                  <a:off x="1038204" y="3571875"/>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rot="16200000" flipH="1">
                  <a:off x="1395399" y="3933828"/>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p:nvCxnSpPr>
              <p:spPr>
                <a:xfrm rot="16200000" flipH="1">
                  <a:off x="1828794" y="422434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9" name="직선 연결선 98"/>
                <p:cNvCxnSpPr/>
                <p:nvPr/>
              </p:nvCxnSpPr>
              <p:spPr>
                <a:xfrm rot="16200000" flipH="1">
                  <a:off x="1776406" y="428149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0" name="직선 연결선 99"/>
                <p:cNvCxnSpPr/>
                <p:nvPr/>
              </p:nvCxnSpPr>
              <p:spPr>
                <a:xfrm rot="16200000" flipH="1">
                  <a:off x="1804981" y="351948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1" name="직선 연결선 100"/>
                <p:cNvCxnSpPr/>
                <p:nvPr/>
              </p:nvCxnSpPr>
              <p:spPr>
                <a:xfrm rot="16200000" flipH="1">
                  <a:off x="1752592" y="357663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2" name="직선 연결선 101"/>
                <p:cNvCxnSpPr/>
                <p:nvPr/>
              </p:nvCxnSpPr>
              <p:spPr>
                <a:xfrm rot="16200000" flipH="1">
                  <a:off x="2162175" y="388143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3" name="직선 연결선 102"/>
                <p:cNvCxnSpPr/>
                <p:nvPr/>
              </p:nvCxnSpPr>
              <p:spPr>
                <a:xfrm rot="16200000" flipH="1">
                  <a:off x="2109787" y="3938590"/>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4" name="직선 연결선 103"/>
                <p:cNvCxnSpPr/>
                <p:nvPr/>
              </p:nvCxnSpPr>
              <p:spPr>
                <a:xfrm rot="16200000" flipH="1">
                  <a:off x="2543182" y="4229105"/>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5" name="직선 연결선 104"/>
                <p:cNvCxnSpPr/>
                <p:nvPr/>
              </p:nvCxnSpPr>
              <p:spPr>
                <a:xfrm rot="16200000" flipH="1">
                  <a:off x="2490794" y="4286255"/>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6" name="직선 연결선 105"/>
                <p:cNvCxnSpPr/>
                <p:nvPr/>
              </p:nvCxnSpPr>
              <p:spPr>
                <a:xfrm rot="16200000" flipH="1">
                  <a:off x="2533657" y="3524250"/>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7" name="직선 연결선 106"/>
                <p:cNvCxnSpPr/>
                <p:nvPr/>
              </p:nvCxnSpPr>
              <p:spPr>
                <a:xfrm rot="16200000" flipH="1">
                  <a:off x="2481269" y="3581400"/>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8" name="직선 연결선 107"/>
                <p:cNvCxnSpPr/>
                <p:nvPr/>
              </p:nvCxnSpPr>
              <p:spPr>
                <a:xfrm rot="16200000" flipH="1">
                  <a:off x="1095355" y="4229105"/>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직선 연결선 108"/>
                <p:cNvCxnSpPr/>
                <p:nvPr/>
              </p:nvCxnSpPr>
              <p:spPr>
                <a:xfrm rot="16200000" flipH="1">
                  <a:off x="1042967" y="4286255"/>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00129" name="그룹 49"/>
                <p:cNvGrpSpPr>
                  <a:grpSpLocks/>
                </p:cNvGrpSpPr>
                <p:nvPr/>
              </p:nvGrpSpPr>
              <p:grpSpPr bwMode="auto">
                <a:xfrm flipH="1">
                  <a:off x="1385829" y="3500438"/>
                  <a:ext cx="923963" cy="900116"/>
                  <a:chOff x="3219409" y="3667126"/>
                  <a:chExt cx="923963" cy="900116"/>
                </a:xfrm>
              </p:grpSpPr>
              <p:cxnSp>
                <p:nvCxnSpPr>
                  <p:cNvPr id="134" name="직선 연결선 133"/>
                  <p:cNvCxnSpPr/>
                  <p:nvPr/>
                </p:nvCxnSpPr>
                <p:spPr>
                  <a:xfrm rot="16200000" flipH="1">
                    <a:off x="3271776" y="3667125"/>
                    <a:ext cx="133351" cy="1333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5" name="직선 연결선 134"/>
                  <p:cNvCxnSpPr/>
                  <p:nvPr/>
                </p:nvCxnSpPr>
                <p:spPr>
                  <a:xfrm rot="16200000" flipH="1">
                    <a:off x="3219387" y="3724276"/>
                    <a:ext cx="133351" cy="1333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6" name="직선 연결선 135"/>
                  <p:cNvCxnSpPr/>
                  <p:nvPr/>
                </p:nvCxnSpPr>
                <p:spPr>
                  <a:xfrm rot="16200000" flipH="1">
                    <a:off x="3628969" y="4029078"/>
                    <a:ext cx="133351" cy="1333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7" name="직선 연결선 136"/>
                  <p:cNvCxnSpPr/>
                  <p:nvPr/>
                </p:nvCxnSpPr>
                <p:spPr>
                  <a:xfrm rot="16200000" flipH="1">
                    <a:off x="3576581" y="4086228"/>
                    <a:ext cx="133351" cy="1333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8" name="직선 연결선 137"/>
                  <p:cNvCxnSpPr/>
                  <p:nvPr/>
                </p:nvCxnSpPr>
                <p:spPr>
                  <a:xfrm rot="16200000" flipH="1">
                    <a:off x="4009976" y="4376743"/>
                    <a:ext cx="133351" cy="1333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9" name="직선 연결선 138"/>
                  <p:cNvCxnSpPr/>
                  <p:nvPr/>
                </p:nvCxnSpPr>
                <p:spPr>
                  <a:xfrm rot="16200000" flipH="1">
                    <a:off x="3957588" y="4433893"/>
                    <a:ext cx="133351" cy="13335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112" name="직선 연결선 111"/>
                <p:cNvCxnSpPr/>
                <p:nvPr/>
              </p:nvCxnSpPr>
              <p:spPr>
                <a:xfrm rot="5400000">
                  <a:off x="2528895" y="3919540"/>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3" name="직선 연결선 112"/>
                <p:cNvCxnSpPr/>
                <p:nvPr/>
              </p:nvCxnSpPr>
              <p:spPr>
                <a:xfrm rot="5400000">
                  <a:off x="2119312" y="422434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4" name="직선 연결선 113"/>
                <p:cNvCxnSpPr/>
                <p:nvPr/>
              </p:nvCxnSpPr>
              <p:spPr>
                <a:xfrm rot="5400000">
                  <a:off x="2171700" y="428149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5" name="직선 연결선 114"/>
                <p:cNvCxnSpPr/>
                <p:nvPr/>
              </p:nvCxnSpPr>
              <p:spPr>
                <a:xfrm rot="5400000">
                  <a:off x="1757356" y="457835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직선 연결선 115"/>
                <p:cNvCxnSpPr/>
                <p:nvPr/>
              </p:nvCxnSpPr>
              <p:spPr>
                <a:xfrm rot="5400000">
                  <a:off x="1809744" y="463550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7" name="직선 연결선 116"/>
                <p:cNvCxnSpPr/>
                <p:nvPr/>
              </p:nvCxnSpPr>
              <p:spPr>
                <a:xfrm rot="5400000">
                  <a:off x="1401749" y="351313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직선 연결선 117"/>
                <p:cNvCxnSpPr/>
                <p:nvPr/>
              </p:nvCxnSpPr>
              <p:spPr>
                <a:xfrm rot="5400000">
                  <a:off x="1454137" y="357028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직선 연결선 118"/>
                <p:cNvCxnSpPr/>
                <p:nvPr/>
              </p:nvCxnSpPr>
              <p:spPr>
                <a:xfrm rot="5400000">
                  <a:off x="1039792" y="386715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직선 연결선 119"/>
                <p:cNvCxnSpPr/>
                <p:nvPr/>
              </p:nvCxnSpPr>
              <p:spPr>
                <a:xfrm rot="5400000">
                  <a:off x="1092180" y="3924303"/>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직선 연결선 120"/>
                <p:cNvCxnSpPr/>
                <p:nvPr/>
              </p:nvCxnSpPr>
              <p:spPr>
                <a:xfrm rot="5400000">
                  <a:off x="2468569" y="458311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2" name="직선 연결선 121"/>
                <p:cNvCxnSpPr/>
                <p:nvPr/>
              </p:nvCxnSpPr>
              <p:spPr>
                <a:xfrm rot="5400000">
                  <a:off x="2520957" y="464026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3" name="직선 연결선 122"/>
                <p:cNvCxnSpPr/>
                <p:nvPr/>
              </p:nvCxnSpPr>
              <p:spPr>
                <a:xfrm rot="5400000">
                  <a:off x="1025504" y="457835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4" name="직선 연결선 123"/>
                <p:cNvCxnSpPr/>
                <p:nvPr/>
              </p:nvCxnSpPr>
              <p:spPr>
                <a:xfrm rot="5400000">
                  <a:off x="1077893" y="4635507"/>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5" name="직선 연결선 124"/>
                <p:cNvCxnSpPr/>
                <p:nvPr/>
              </p:nvCxnSpPr>
              <p:spPr>
                <a:xfrm rot="16200000" flipH="1">
                  <a:off x="2900377" y="386873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6" name="직선 연결선 125"/>
                <p:cNvCxnSpPr/>
                <p:nvPr/>
              </p:nvCxnSpPr>
              <p:spPr>
                <a:xfrm rot="16200000" flipH="1">
                  <a:off x="2847988" y="3925890"/>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7" name="직선 연결선 126"/>
                <p:cNvCxnSpPr/>
                <p:nvPr/>
              </p:nvCxnSpPr>
              <p:spPr>
                <a:xfrm rot="16200000" flipH="1">
                  <a:off x="1477950" y="457041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8" name="직선 연결선 127"/>
                <p:cNvCxnSpPr/>
                <p:nvPr/>
              </p:nvCxnSpPr>
              <p:spPr>
                <a:xfrm rot="16200000" flipH="1">
                  <a:off x="1425561" y="462756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9" name="직선 연결선 128"/>
                <p:cNvCxnSpPr/>
                <p:nvPr/>
              </p:nvCxnSpPr>
              <p:spPr>
                <a:xfrm rot="16200000" flipH="1">
                  <a:off x="2198689" y="458946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0" name="직선 연결선 129"/>
                <p:cNvCxnSpPr/>
                <p:nvPr/>
              </p:nvCxnSpPr>
              <p:spPr>
                <a:xfrm rot="16200000" flipH="1">
                  <a:off x="2146300" y="464661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1" name="직선 연결선 130"/>
                <p:cNvCxnSpPr/>
                <p:nvPr/>
              </p:nvCxnSpPr>
              <p:spPr>
                <a:xfrm rot="16200000" flipH="1">
                  <a:off x="2909902" y="457676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2" name="직선 연결선 131"/>
                <p:cNvCxnSpPr/>
                <p:nvPr/>
              </p:nvCxnSpPr>
              <p:spPr>
                <a:xfrm rot="16200000" flipH="1">
                  <a:off x="2857513" y="4633919"/>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100151" name="TextBox 132"/>
                <p:cNvSpPr txBox="1">
                  <a:spLocks noChangeArrowheads="1"/>
                </p:cNvSpPr>
                <p:nvPr/>
              </p:nvSpPr>
              <p:spPr bwMode="auto">
                <a:xfrm>
                  <a:off x="1480237" y="3243261"/>
                  <a:ext cx="386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chemeClr val="bg1"/>
                      </a:solidFill>
                      <a:latin typeface="Times New Roman" panose="02020603050405020304" pitchFamily="18" charset="0"/>
                      <a:cs typeface="Times New Roman" panose="02020603050405020304" pitchFamily="18" charset="0"/>
                    </a:rPr>
                    <a:t>Si</a:t>
                  </a:r>
                  <a:endParaRPr lang="ko-KR" altLang="en-US" b="1">
                    <a:solidFill>
                      <a:schemeClr val="bg1"/>
                    </a:solidFill>
                    <a:latin typeface="Times New Roman" panose="02020603050405020304" pitchFamily="18" charset="0"/>
                    <a:cs typeface="Times New Roman" panose="02020603050405020304" pitchFamily="18" charset="0"/>
                  </a:endParaRPr>
                </a:p>
              </p:txBody>
            </p:sp>
          </p:grpSp>
          <p:sp>
            <p:nvSpPr>
              <p:cNvPr id="100068" name="TextBox 139"/>
              <p:cNvSpPr txBox="1">
                <a:spLocks noChangeArrowheads="1"/>
              </p:cNvSpPr>
              <p:nvPr/>
            </p:nvSpPr>
            <p:spPr bwMode="auto">
              <a:xfrm>
                <a:off x="1838306" y="5274246"/>
                <a:ext cx="401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00"/>
                    </a:solidFill>
                    <a:latin typeface="Times New Roman" panose="02020603050405020304" pitchFamily="18" charset="0"/>
                    <a:cs typeface="Times New Roman" panose="02020603050405020304" pitchFamily="18" charset="0"/>
                  </a:rPr>
                  <a:t>h</a:t>
                </a:r>
                <a:r>
                  <a:rPr lang="en-US" altLang="ko-KR" b="1" i="1" baseline="30000">
                    <a:solidFill>
                      <a:srgbClr val="FF0000"/>
                    </a:solidFill>
                    <a:latin typeface="Times New Roman" panose="02020603050405020304" pitchFamily="18" charset="0"/>
                    <a:cs typeface="Times New Roman" panose="02020603050405020304" pitchFamily="18" charset="0"/>
                  </a:rPr>
                  <a:t>+</a:t>
                </a:r>
                <a:endParaRPr lang="ko-KR" altLang="en-US" b="1" i="1" baseline="30000">
                  <a:solidFill>
                    <a:srgbClr val="FF0000"/>
                  </a:solidFill>
                  <a:latin typeface="Times New Roman" panose="02020603050405020304" pitchFamily="18" charset="0"/>
                  <a:cs typeface="Times New Roman" panose="02020603050405020304" pitchFamily="18" charset="0"/>
                </a:endParaRPr>
              </a:p>
            </p:txBody>
          </p:sp>
          <p:sp>
            <p:nvSpPr>
              <p:cNvPr id="141" name="타원 140"/>
              <p:cNvSpPr/>
              <p:nvPr/>
            </p:nvSpPr>
            <p:spPr>
              <a:xfrm>
                <a:off x="2152633" y="5200631"/>
                <a:ext cx="123843" cy="123843"/>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00072" name="TextBox 141"/>
              <p:cNvSpPr txBox="1">
                <a:spLocks noChangeArrowheads="1"/>
              </p:cNvSpPr>
              <p:nvPr/>
            </p:nvSpPr>
            <p:spPr bwMode="auto">
              <a:xfrm>
                <a:off x="1928008" y="5010161"/>
                <a:ext cx="377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00"/>
                    </a:solidFill>
                    <a:latin typeface="Times New Roman" panose="02020603050405020304" pitchFamily="18" charset="0"/>
                    <a:cs typeface="Times New Roman" panose="02020603050405020304" pitchFamily="18" charset="0"/>
                  </a:rPr>
                  <a:t>e</a:t>
                </a:r>
                <a:r>
                  <a:rPr lang="en-US" altLang="ko-KR" b="1" i="1" baseline="30000">
                    <a:solidFill>
                      <a:srgbClr val="FF0000"/>
                    </a:solidFill>
                    <a:latin typeface="Times New Roman" panose="02020603050405020304" pitchFamily="18" charset="0"/>
                    <a:cs typeface="Times New Roman" panose="02020603050405020304" pitchFamily="18" charset="0"/>
                  </a:rPr>
                  <a:t>- </a:t>
                </a:r>
                <a:endParaRPr lang="ko-KR" altLang="en-US" b="1" i="1" baseline="30000">
                  <a:solidFill>
                    <a:srgbClr val="FF0000"/>
                  </a:solidFill>
                  <a:latin typeface="Times New Roman" panose="02020603050405020304" pitchFamily="18" charset="0"/>
                  <a:cs typeface="Times New Roman" panose="02020603050405020304" pitchFamily="18" charset="0"/>
                </a:endParaRPr>
              </a:p>
            </p:txBody>
          </p:sp>
          <p:sp>
            <p:nvSpPr>
              <p:cNvPr id="100073" name="TextBox 142"/>
              <p:cNvSpPr txBox="1">
                <a:spLocks noChangeArrowheads="1"/>
              </p:cNvSpPr>
              <p:nvPr/>
            </p:nvSpPr>
            <p:spPr bwMode="auto">
              <a:xfrm>
                <a:off x="2804081" y="5293296"/>
                <a:ext cx="401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00"/>
                    </a:solidFill>
                    <a:latin typeface="Times New Roman" panose="02020603050405020304" pitchFamily="18" charset="0"/>
                    <a:cs typeface="Times New Roman" panose="02020603050405020304" pitchFamily="18" charset="0"/>
                  </a:rPr>
                  <a:t>h</a:t>
                </a:r>
                <a:r>
                  <a:rPr lang="en-US" altLang="ko-KR" b="1" i="1" baseline="30000">
                    <a:solidFill>
                      <a:srgbClr val="FF0000"/>
                    </a:solidFill>
                    <a:latin typeface="Times New Roman" panose="02020603050405020304" pitchFamily="18" charset="0"/>
                    <a:cs typeface="Times New Roman" panose="02020603050405020304" pitchFamily="18" charset="0"/>
                  </a:rPr>
                  <a:t>+</a:t>
                </a:r>
                <a:endParaRPr lang="ko-KR" altLang="en-US" b="1" i="1" baseline="30000">
                  <a:solidFill>
                    <a:srgbClr val="FF0000"/>
                  </a:solidFill>
                  <a:latin typeface="Times New Roman" panose="02020603050405020304" pitchFamily="18" charset="0"/>
                  <a:cs typeface="Times New Roman" panose="02020603050405020304" pitchFamily="18" charset="0"/>
                </a:endParaRPr>
              </a:p>
            </p:txBody>
          </p:sp>
          <p:sp>
            <p:nvSpPr>
              <p:cNvPr id="144" name="타원 143"/>
              <p:cNvSpPr/>
              <p:nvPr/>
            </p:nvSpPr>
            <p:spPr>
              <a:xfrm>
                <a:off x="2814625" y="5200631"/>
                <a:ext cx="123843" cy="123843"/>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00077" name="TextBox 144"/>
              <p:cNvSpPr txBox="1">
                <a:spLocks noChangeArrowheads="1"/>
              </p:cNvSpPr>
              <p:nvPr/>
            </p:nvSpPr>
            <p:spPr bwMode="auto">
              <a:xfrm>
                <a:off x="2618575" y="4981586"/>
                <a:ext cx="377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00"/>
                    </a:solidFill>
                    <a:latin typeface="Times New Roman" panose="02020603050405020304" pitchFamily="18" charset="0"/>
                    <a:cs typeface="Times New Roman" panose="02020603050405020304" pitchFamily="18" charset="0"/>
                  </a:rPr>
                  <a:t>e</a:t>
                </a:r>
                <a:r>
                  <a:rPr lang="en-US" altLang="ko-KR" b="1" i="1" baseline="30000">
                    <a:solidFill>
                      <a:srgbClr val="FF0000"/>
                    </a:solidFill>
                    <a:latin typeface="Times New Roman" panose="02020603050405020304" pitchFamily="18" charset="0"/>
                    <a:cs typeface="Times New Roman" panose="02020603050405020304" pitchFamily="18" charset="0"/>
                  </a:rPr>
                  <a:t>- </a:t>
                </a:r>
                <a:endParaRPr lang="ko-KR" altLang="en-US" b="1" i="1" baseline="30000">
                  <a:solidFill>
                    <a:srgbClr val="FF0000"/>
                  </a:solidFill>
                  <a:latin typeface="Times New Roman" panose="02020603050405020304" pitchFamily="18" charset="0"/>
                  <a:cs typeface="Times New Roman" panose="02020603050405020304" pitchFamily="18" charset="0"/>
                </a:endParaRPr>
              </a:p>
            </p:txBody>
          </p:sp>
        </p:grpSp>
        <p:sp>
          <p:nvSpPr>
            <p:cNvPr id="454" name="타원 453"/>
            <p:cNvSpPr/>
            <p:nvPr/>
          </p:nvSpPr>
          <p:spPr>
            <a:xfrm>
              <a:off x="3929058" y="4238631"/>
              <a:ext cx="285752" cy="28575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cxnSp>
          <p:nvCxnSpPr>
            <p:cNvPr id="455" name="직선 연결선 454"/>
            <p:cNvCxnSpPr/>
            <p:nvPr/>
          </p:nvCxnSpPr>
          <p:spPr>
            <a:xfrm rot="5400000">
              <a:off x="3790940" y="444818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6" name="직선 연결선 455"/>
            <p:cNvCxnSpPr/>
            <p:nvPr/>
          </p:nvCxnSpPr>
          <p:spPr>
            <a:xfrm rot="5400000">
              <a:off x="3843329" y="4505332"/>
              <a:ext cx="133351" cy="13335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00038" name="TextBox 456"/>
          <p:cNvSpPr txBox="1">
            <a:spLocks noChangeArrowheads="1"/>
          </p:cNvSpPr>
          <p:nvPr/>
        </p:nvSpPr>
        <p:spPr bwMode="auto">
          <a:xfrm>
            <a:off x="142875" y="4310210"/>
            <a:ext cx="1628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solidFill>
                  <a:srgbClr val="FF0000"/>
                </a:solidFill>
                <a:latin typeface="Times New Roman" panose="02020603050405020304" pitchFamily="18" charset="0"/>
                <a:cs typeface="Times New Roman" panose="02020603050405020304" pitchFamily="18" charset="0"/>
              </a:rPr>
              <a:t>Breaking of </a:t>
            </a:r>
          </a:p>
          <a:p>
            <a:pPr eaLnBrk="1" hangingPunct="1"/>
            <a:r>
              <a:rPr lang="en-US" altLang="ko-KR" sz="2000">
                <a:solidFill>
                  <a:srgbClr val="FF0000"/>
                </a:solidFill>
                <a:latin typeface="Times New Roman" panose="02020603050405020304" pitchFamily="18" charset="0"/>
                <a:cs typeface="Times New Roman" panose="02020603050405020304" pitchFamily="18" charset="0"/>
              </a:rPr>
              <a:t>covalent bond</a:t>
            </a:r>
            <a:endParaRPr lang="ko-KR" altLang="en-US" sz="2000">
              <a:solidFill>
                <a:srgbClr val="FF0000"/>
              </a:solidFill>
              <a:latin typeface="Times New Roman" panose="02020603050405020304" pitchFamily="18" charset="0"/>
              <a:cs typeface="Times New Roman" panose="02020603050405020304" pitchFamily="18" charset="0"/>
            </a:endParaRPr>
          </a:p>
        </p:txBody>
      </p:sp>
      <p:sp>
        <p:nvSpPr>
          <p:cNvPr id="458" name="아래쪽 화살표 457"/>
          <p:cNvSpPr/>
          <p:nvPr/>
        </p:nvSpPr>
        <p:spPr>
          <a:xfrm>
            <a:off x="700060" y="5095977"/>
            <a:ext cx="428628" cy="285752"/>
          </a:xfrm>
          <a:prstGeom prst="downArrow">
            <a:avLst/>
          </a:prstGeom>
          <a:solidFill>
            <a:srgbClr val="FF0000"/>
          </a:solidFill>
          <a:ln>
            <a:noFill/>
          </a:ln>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00042" name="TextBox 458"/>
          <p:cNvSpPr txBox="1">
            <a:spLocks noChangeArrowheads="1"/>
          </p:cNvSpPr>
          <p:nvPr/>
        </p:nvSpPr>
        <p:spPr bwMode="auto">
          <a:xfrm>
            <a:off x="258763" y="5307160"/>
            <a:ext cx="1350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i="1">
                <a:solidFill>
                  <a:srgbClr val="FF0000"/>
                </a:solidFill>
                <a:latin typeface="Times New Roman" panose="02020603050405020304" pitchFamily="18" charset="0"/>
                <a:cs typeface="Times New Roman" panose="02020603050405020304" pitchFamily="18" charset="0"/>
              </a:rPr>
              <a:t>e-h</a:t>
            </a:r>
            <a:r>
              <a:rPr lang="en-US" altLang="ko-KR" sz="2000" b="1">
                <a:solidFill>
                  <a:srgbClr val="FF0000"/>
                </a:solidFill>
                <a:latin typeface="Times New Roman" panose="02020603050405020304" pitchFamily="18" charset="0"/>
                <a:cs typeface="Times New Roman" panose="02020603050405020304" pitchFamily="18" charset="0"/>
              </a:rPr>
              <a:t> pair</a:t>
            </a:r>
          </a:p>
          <a:p>
            <a:pPr algn="ctr" eaLnBrk="1" hangingPunct="1"/>
            <a:r>
              <a:rPr lang="en-US" altLang="ko-KR" sz="2000" b="1">
                <a:solidFill>
                  <a:srgbClr val="FF0000"/>
                </a:solidFill>
                <a:latin typeface="Times New Roman" panose="02020603050405020304" pitchFamily="18" charset="0"/>
                <a:cs typeface="Times New Roman" panose="02020603050405020304" pitchFamily="18" charset="0"/>
              </a:rPr>
              <a:t>generation</a:t>
            </a:r>
            <a:endParaRPr lang="ko-KR" altLang="en-US" sz="2000" b="1">
              <a:solidFill>
                <a:srgbClr val="FF0000"/>
              </a:solidFill>
              <a:latin typeface="Times New Roman" panose="02020603050405020304" pitchFamily="18" charset="0"/>
              <a:cs typeface="Times New Roman" panose="02020603050405020304" pitchFamily="18" charset="0"/>
            </a:endParaRPr>
          </a:p>
        </p:txBody>
      </p:sp>
      <p:sp>
        <p:nvSpPr>
          <p:cNvPr id="100043" name="TextBox 459"/>
          <p:cNvSpPr txBox="1">
            <a:spLocks noChangeArrowheads="1"/>
          </p:cNvSpPr>
          <p:nvPr/>
        </p:nvSpPr>
        <p:spPr bwMode="auto">
          <a:xfrm>
            <a:off x="169863" y="6285060"/>
            <a:ext cx="455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dirty="0">
                <a:solidFill>
                  <a:srgbClr val="0000FF"/>
                </a:solidFill>
                <a:latin typeface="Times New Roman" panose="02020603050405020304" pitchFamily="18" charset="0"/>
                <a:cs typeface="Times New Roman" panose="02020603050405020304" pitchFamily="18" charset="0"/>
              </a:rPr>
              <a:t>Energy required to break a covalent bond </a:t>
            </a:r>
            <a:r>
              <a:rPr lang="en-US" altLang="ko-KR"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E</a:t>
            </a:r>
            <a:r>
              <a:rPr lang="en-US" altLang="ko-KR" baseline="-25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a:t>
            </a:r>
            <a:endParaRPr lang="ko-KR" altLang="en-US" baseline="-25000" dirty="0">
              <a:solidFill>
                <a:srgbClr val="0000FF"/>
              </a:solidFill>
              <a:latin typeface="Times New Roman" panose="02020603050405020304" pitchFamily="18" charset="0"/>
              <a:cs typeface="Times New Roman" panose="02020603050405020304" pitchFamily="18" charset="0"/>
            </a:endParaRPr>
          </a:p>
        </p:txBody>
      </p:sp>
      <p:sp>
        <p:nvSpPr>
          <p:cNvPr id="100044" name="TextBox 461"/>
          <p:cNvSpPr txBox="1">
            <a:spLocks noChangeArrowheads="1"/>
          </p:cNvSpPr>
          <p:nvPr/>
        </p:nvSpPr>
        <p:spPr bwMode="auto">
          <a:xfrm>
            <a:off x="6929438" y="4297511"/>
            <a:ext cx="2338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dirty="0">
                <a:latin typeface="Times New Roman" panose="02020603050405020304" pitchFamily="18" charset="0"/>
                <a:cs typeface="Times New Roman" panose="02020603050405020304" pitchFamily="18" charset="0"/>
              </a:rPr>
              <a:t>n</a:t>
            </a:r>
            <a:r>
              <a:rPr lang="en-US" altLang="ko-KR" sz="1600" dirty="0">
                <a:latin typeface="Times New Roman" panose="02020603050405020304" pitchFamily="18" charset="0"/>
                <a:cs typeface="Times New Roman" panose="02020603050405020304" pitchFamily="18" charset="0"/>
              </a:rPr>
              <a:t> : </a:t>
            </a:r>
            <a:r>
              <a:rPr lang="en-US" altLang="ko-KR" sz="1600" i="1" dirty="0">
                <a:latin typeface="Times New Roman" panose="02020603050405020304" pitchFamily="18" charset="0"/>
                <a:cs typeface="Times New Roman" panose="02020603050405020304" pitchFamily="18" charset="0"/>
              </a:rPr>
              <a:t>electron</a:t>
            </a:r>
            <a:r>
              <a:rPr lang="en-US" altLang="ko-KR" sz="1600" dirty="0">
                <a:latin typeface="Times New Roman" panose="02020603050405020304" pitchFamily="18" charset="0"/>
                <a:cs typeface="Times New Roman" panose="02020603050405020304" pitchFamily="18" charset="0"/>
              </a:rPr>
              <a:t> concentration </a:t>
            </a:r>
          </a:p>
          <a:p>
            <a:pPr eaLnBrk="1" hangingPunct="1"/>
            <a:r>
              <a:rPr lang="en-US" altLang="ko-KR" sz="1600" dirty="0">
                <a:latin typeface="Times New Roman" panose="02020603050405020304" pitchFamily="18" charset="0"/>
                <a:cs typeface="Times New Roman" panose="02020603050405020304" pitchFamily="18" charset="0"/>
              </a:rPr>
              <a:t>    in conduction band</a:t>
            </a:r>
            <a:endParaRPr lang="ko-KR" altLang="en-US" sz="1600" dirty="0">
              <a:latin typeface="Times New Roman" panose="02020603050405020304" pitchFamily="18" charset="0"/>
              <a:cs typeface="Times New Roman" panose="02020603050405020304" pitchFamily="18" charset="0"/>
            </a:endParaRPr>
          </a:p>
        </p:txBody>
      </p:sp>
      <p:sp>
        <p:nvSpPr>
          <p:cNvPr id="100045" name="TextBox 462"/>
          <p:cNvSpPr txBox="1">
            <a:spLocks noChangeArrowheads="1"/>
          </p:cNvSpPr>
          <p:nvPr/>
        </p:nvSpPr>
        <p:spPr bwMode="auto">
          <a:xfrm>
            <a:off x="6904038" y="5024586"/>
            <a:ext cx="2025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a:latin typeface="Times New Roman" panose="02020603050405020304" pitchFamily="18" charset="0"/>
                <a:cs typeface="Times New Roman" panose="02020603050405020304" pitchFamily="18" charset="0"/>
              </a:rPr>
              <a:t>p</a:t>
            </a:r>
            <a:r>
              <a:rPr lang="en-US" altLang="ko-KR" sz="1600">
                <a:latin typeface="Times New Roman" panose="02020603050405020304" pitchFamily="18" charset="0"/>
                <a:cs typeface="Times New Roman" panose="02020603050405020304" pitchFamily="18" charset="0"/>
              </a:rPr>
              <a:t> : </a:t>
            </a:r>
            <a:r>
              <a:rPr lang="en-US" altLang="ko-KR" sz="1600" i="1">
                <a:latin typeface="Times New Roman" panose="02020603050405020304" pitchFamily="18" charset="0"/>
                <a:cs typeface="Times New Roman" panose="02020603050405020304" pitchFamily="18" charset="0"/>
              </a:rPr>
              <a:t>hole</a:t>
            </a:r>
            <a:r>
              <a:rPr lang="en-US" altLang="ko-KR" sz="1600">
                <a:latin typeface="Times New Roman" panose="02020603050405020304" pitchFamily="18" charset="0"/>
                <a:cs typeface="Times New Roman" panose="02020603050405020304" pitchFamily="18" charset="0"/>
              </a:rPr>
              <a:t> concentration </a:t>
            </a:r>
          </a:p>
          <a:p>
            <a:pPr eaLnBrk="1" hangingPunct="1"/>
            <a:r>
              <a:rPr lang="en-US" altLang="ko-KR" sz="1600">
                <a:latin typeface="Times New Roman" panose="02020603050405020304" pitchFamily="18" charset="0"/>
                <a:cs typeface="Times New Roman" panose="02020603050405020304" pitchFamily="18" charset="0"/>
              </a:rPr>
              <a:t>    in valence band</a:t>
            </a:r>
            <a:endParaRPr lang="ko-KR" altLang="en-US" sz="1600">
              <a:latin typeface="Times New Roman" panose="02020603050405020304" pitchFamily="18" charset="0"/>
              <a:cs typeface="Times New Roman" panose="02020603050405020304" pitchFamily="18" charset="0"/>
            </a:endParaRPr>
          </a:p>
        </p:txBody>
      </p:sp>
      <p:sp>
        <p:nvSpPr>
          <p:cNvPr id="100046" name="TextBox 464"/>
          <p:cNvSpPr txBox="1">
            <a:spLocks noChangeArrowheads="1"/>
          </p:cNvSpPr>
          <p:nvPr/>
        </p:nvSpPr>
        <p:spPr bwMode="auto">
          <a:xfrm>
            <a:off x="4935518" y="5974704"/>
            <a:ext cx="4086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Times New Roman" panose="02020603050405020304" pitchFamily="18" charset="0"/>
                <a:cs typeface="Times New Roman" panose="02020603050405020304" pitchFamily="18" charset="0"/>
              </a:rPr>
              <a:t>For intrinsic semiconductors,</a:t>
            </a:r>
          </a:p>
          <a:p>
            <a:pPr eaLnBrk="1" hangingPunct="1"/>
            <a:r>
              <a:rPr lang="en-US" altLang="ko-KR" i="1" dirty="0">
                <a:latin typeface="Times New Roman" panose="02020603050405020304" pitchFamily="18" charset="0"/>
                <a:cs typeface="Times New Roman" panose="02020603050405020304" pitchFamily="18" charset="0"/>
              </a:rPr>
              <a:t> n = p = </a:t>
            </a:r>
            <a:r>
              <a:rPr lang="en-US" altLang="ko-KR" i="1" dirty="0" err="1">
                <a:latin typeface="Times New Roman" panose="02020603050405020304" pitchFamily="18" charset="0"/>
                <a:cs typeface="Times New Roman" panose="02020603050405020304" pitchFamily="18" charset="0"/>
              </a:rPr>
              <a:t>n</a:t>
            </a:r>
            <a:r>
              <a:rPr lang="en-US" altLang="ko-KR" i="1" baseline="-25000" dirty="0" err="1">
                <a:latin typeface="Times New Roman" panose="02020603050405020304" pitchFamily="18" charset="0"/>
                <a:cs typeface="Times New Roman" panose="02020603050405020304" pitchFamily="18" charset="0"/>
              </a:rPr>
              <a:t>i</a:t>
            </a:r>
            <a:r>
              <a:rPr lang="en-US" altLang="ko-KR" i="1" dirty="0">
                <a:latin typeface="Times New Roman" panose="02020603050405020304" pitchFamily="18" charset="0"/>
                <a:cs typeface="Times New Roman" panose="02020603050405020304" pitchFamily="18" charset="0"/>
              </a:rPr>
              <a:t> </a:t>
            </a:r>
            <a:r>
              <a:rPr lang="en-US" altLang="ko-KR" dirty="0">
                <a:latin typeface="Times New Roman" panose="02020603050405020304" pitchFamily="18" charset="0"/>
                <a:cs typeface="Times New Roman" panose="02020603050405020304" pitchFamily="18" charset="0"/>
              </a:rPr>
              <a:t>(intrinsic carrier concentration)</a:t>
            </a:r>
            <a:endParaRPr lang="ko-KR" altLang="en-US" dirty="0">
              <a:latin typeface="Times New Roman" panose="02020603050405020304" pitchFamily="18" charset="0"/>
              <a:cs typeface="Times New Roman" panose="02020603050405020304" pitchFamily="18" charset="0"/>
            </a:endParaRPr>
          </a:p>
        </p:txBody>
      </p:sp>
      <p:sp>
        <p:nvSpPr>
          <p:cNvPr id="402" name="타원 401"/>
          <p:cNvSpPr/>
          <p:nvPr/>
        </p:nvSpPr>
        <p:spPr>
          <a:xfrm>
            <a:off x="4955317" y="3223587"/>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3" name="타원 402"/>
          <p:cNvSpPr/>
          <p:nvPr/>
        </p:nvSpPr>
        <p:spPr>
          <a:xfrm>
            <a:off x="6202374" y="3224358"/>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4" name="타원 153"/>
          <p:cNvSpPr/>
          <p:nvPr/>
        </p:nvSpPr>
        <p:spPr bwMode="auto">
          <a:xfrm>
            <a:off x="4954590" y="32243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5" name="타원 404"/>
          <p:cNvSpPr/>
          <p:nvPr/>
        </p:nvSpPr>
        <p:spPr bwMode="auto">
          <a:xfrm>
            <a:off x="6202374" y="32243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4" name="타원 403"/>
          <p:cNvSpPr/>
          <p:nvPr/>
        </p:nvSpPr>
        <p:spPr>
          <a:xfrm rot="2877856">
            <a:off x="2275682" y="2860029"/>
            <a:ext cx="234950" cy="80963"/>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06" name="타원 405"/>
          <p:cNvSpPr/>
          <p:nvPr/>
        </p:nvSpPr>
        <p:spPr>
          <a:xfrm rot="18722144" flipH="1">
            <a:off x="3293270" y="2850504"/>
            <a:ext cx="233362" cy="79375"/>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190</a:t>
            </a:fld>
            <a:endParaRPr lang="ko-KR" altLang="en-US" dirty="0"/>
          </a:p>
        </p:txBody>
      </p:sp>
      <p:sp>
        <p:nvSpPr>
          <p:cNvPr id="407" name="직사각형 40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7428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0-ppt_h/2"/>
                                          </p:val>
                                        </p:tav>
                                      </p:tavLst>
                                    </p:anim>
                                    <p:set>
                                      <p:cBhvr>
                                        <p:cTn id="8" dur="1" fill="hold">
                                          <p:stCondLst>
                                            <p:cond delay="499"/>
                                          </p:stCondLst>
                                        </p:cTn>
                                        <p:tgtEl>
                                          <p:spTgt spid="28"/>
                                        </p:tgtEl>
                                        <p:attrNameLst>
                                          <p:attrName>style.visibility</p:attrName>
                                        </p:attrNameLst>
                                      </p:cBhvr>
                                      <p:to>
                                        <p:strVal val="hidden"/>
                                      </p:to>
                                    </p:set>
                                  </p:childTnLst>
                                </p:cTn>
                              </p:par>
                              <p:par>
                                <p:cTn id="9" presetID="0" presetClass="path" presetSubtype="0" accel="50000" decel="50000" fill="hold" nodeType="withEffect">
                                  <p:stCondLst>
                                    <p:cond delay="0"/>
                                  </p:stCondLst>
                                  <p:childTnLst>
                                    <p:animMotion origin="layout" path="M 2.77778E-7 -1.48148E-6 L -0.00069 -0.09514 " pathEditMode="relative" rAng="0" ptsTypes="AA">
                                      <p:cBhvr>
                                        <p:cTn id="10" dur="1000" fill="hold"/>
                                        <p:tgtEl>
                                          <p:spTgt spid="154"/>
                                        </p:tgtEl>
                                        <p:attrNameLst>
                                          <p:attrName>ppt_x</p:attrName>
                                          <p:attrName>ppt_y</p:attrName>
                                        </p:attrNameLst>
                                      </p:cBhvr>
                                      <p:rCtr x="-35" y="-4769"/>
                                    </p:animMotion>
                                  </p:childTnLst>
                                </p:cTn>
                              </p:par>
                            </p:childTnLst>
                          </p:cTn>
                        </p:par>
                        <p:par>
                          <p:cTn id="11" fill="hold" nodeType="afterGroup">
                            <p:stCondLst>
                              <p:cond delay="1000"/>
                            </p:stCondLst>
                            <p:childTnLst>
                              <p:par>
                                <p:cTn id="12" presetID="2" presetClass="exit" presetSubtype="1" fill="hold" nodeType="afterEffect">
                                  <p:stCondLst>
                                    <p:cond delay="0"/>
                                  </p:stCondLst>
                                  <p:childTnLst>
                                    <p:anim calcmode="lin" valueType="num">
                                      <p:cBhvr additive="base">
                                        <p:cTn id="13" dur="500"/>
                                        <p:tgtEl>
                                          <p:spTgt spid="52"/>
                                        </p:tgtEl>
                                        <p:attrNameLst>
                                          <p:attrName>ppt_x</p:attrName>
                                        </p:attrNameLst>
                                      </p:cBhvr>
                                      <p:tavLst>
                                        <p:tav tm="0">
                                          <p:val>
                                            <p:strVal val="ppt_x"/>
                                          </p:val>
                                        </p:tav>
                                        <p:tav tm="100000">
                                          <p:val>
                                            <p:strVal val="ppt_x"/>
                                          </p:val>
                                        </p:tav>
                                      </p:tavLst>
                                    </p:anim>
                                    <p:anim calcmode="lin" valueType="num">
                                      <p:cBhvr additive="base">
                                        <p:cTn id="14" dur="500"/>
                                        <p:tgtEl>
                                          <p:spTgt spid="52"/>
                                        </p:tgtEl>
                                        <p:attrNameLst>
                                          <p:attrName>ppt_y</p:attrName>
                                        </p:attrNameLst>
                                      </p:cBhvr>
                                      <p:tavLst>
                                        <p:tav tm="0">
                                          <p:val>
                                            <p:strVal val="ppt_y"/>
                                          </p:val>
                                        </p:tav>
                                        <p:tav tm="100000">
                                          <p:val>
                                            <p:strVal val="0-ppt_h/2"/>
                                          </p:val>
                                        </p:tav>
                                      </p:tavLst>
                                    </p:anim>
                                    <p:set>
                                      <p:cBhvr>
                                        <p:cTn id="15" dur="1" fill="hold">
                                          <p:stCondLst>
                                            <p:cond delay="499"/>
                                          </p:stCondLst>
                                        </p:cTn>
                                        <p:tgtEl>
                                          <p:spTgt spid="52"/>
                                        </p:tgtEl>
                                        <p:attrNameLst>
                                          <p:attrName>style.visibility</p:attrName>
                                        </p:attrNameLst>
                                      </p:cBhvr>
                                      <p:to>
                                        <p:strVal val="hidden"/>
                                      </p:to>
                                    </p:set>
                                  </p:childTnLst>
                                </p:cTn>
                              </p:par>
                              <p:par>
                                <p:cTn id="16" presetID="0" presetClass="path" presetSubtype="0" accel="50000" decel="50000" fill="hold" nodeType="withEffect">
                                  <p:stCondLst>
                                    <p:cond delay="0"/>
                                  </p:stCondLst>
                                  <p:childTnLst>
                                    <p:animMotion origin="layout" path="M 1.94444E-6 -1.48148E-6 L -0.0007 -0.09514 " pathEditMode="relative" rAng="0" ptsTypes="AA">
                                      <p:cBhvr>
                                        <p:cTn id="17" dur="1000" fill="hold"/>
                                        <p:tgtEl>
                                          <p:spTgt spid="405"/>
                                        </p:tgtEl>
                                        <p:attrNameLst>
                                          <p:attrName>ppt_x</p:attrName>
                                          <p:attrName>ppt_y</p:attrName>
                                        </p:attrNameLst>
                                      </p:cBhvr>
                                      <p:rCtr x="-35" y="-4769"/>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4"/>
                                        </p:tgtEl>
                                        <p:attrNameLst>
                                          <p:attrName>style.visibility</p:attrName>
                                        </p:attrNameLst>
                                      </p:cBhvr>
                                      <p:to>
                                        <p:strVal val="visible"/>
                                      </p:to>
                                    </p:set>
                                    <p:animEffect transition="in" filter="blinds(horizontal)">
                                      <p:cBhvr>
                                        <p:cTn id="22" dur="500"/>
                                        <p:tgtEl>
                                          <p:spTgt spid="40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blinds(horizontal)">
                                      <p:cBhvr>
                                        <p:cTn id="25"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0" animBg="1"/>
      <p:bldP spid="40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TextBox 529"/>
          <p:cNvSpPr txBox="1">
            <a:spLocks noChangeArrowheads="1"/>
          </p:cNvSpPr>
          <p:nvPr/>
        </p:nvSpPr>
        <p:spPr bwMode="auto">
          <a:xfrm>
            <a:off x="357188" y="785813"/>
            <a:ext cx="6828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latin typeface="Times New Roman" panose="02020603050405020304" pitchFamily="18" charset="0"/>
                <a:cs typeface="Times New Roman" panose="02020603050405020304" pitchFamily="18" charset="0"/>
              </a:rPr>
              <a:t>To design the semiconductor devices, </a:t>
            </a:r>
          </a:p>
          <a:p>
            <a:pPr eaLnBrk="1" hangingPunct="1"/>
            <a:r>
              <a:rPr lang="en-US" altLang="ko-KR" sz="2400" b="1" dirty="0">
                <a:latin typeface="Times New Roman" panose="02020603050405020304" pitchFamily="18" charset="0"/>
                <a:cs typeface="Times New Roman" panose="02020603050405020304" pitchFamily="18" charset="0"/>
              </a:rPr>
              <a:t>  </a:t>
            </a:r>
            <a:r>
              <a:rPr lang="en-US" altLang="ko-KR"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sz="2400" b="1" dirty="0">
                <a:latin typeface="Times New Roman" panose="02020603050405020304" pitchFamily="18" charset="0"/>
                <a:cs typeface="Times New Roman" panose="02020603050405020304" pitchFamily="18" charset="0"/>
              </a:rPr>
              <a:t>the carrier concentration should be calculated </a:t>
            </a:r>
          </a:p>
        </p:txBody>
      </p:sp>
      <p:sp>
        <p:nvSpPr>
          <p:cNvPr id="103429" name="TextBox 7"/>
          <p:cNvSpPr txBox="1">
            <a:spLocks noChangeArrowheads="1"/>
          </p:cNvSpPr>
          <p:nvPr/>
        </p:nvSpPr>
        <p:spPr bwMode="auto">
          <a:xfrm>
            <a:off x="71438" y="76200"/>
            <a:ext cx="8032968" cy="523220"/>
          </a:xfrm>
          <a:prstGeom prst="rect">
            <a:avLst/>
          </a:prstGeom>
        </p:spPr>
        <p:txBody>
          <a:bodyPr wrap="none">
            <a:spAutoFit/>
          </a:bodyPr>
          <a:lstStyle>
            <a:defPPr>
              <a:defRPr lang="ko-KR"/>
            </a:defPPr>
            <a:lvl1pPr>
              <a:defRPr sz="2800" b="1"/>
            </a:lvl1pPr>
          </a:lstStyle>
          <a:p>
            <a:r>
              <a:rPr lang="en-US" altLang="ko-KR" dirty="0"/>
              <a:t>Carrier concentration in intrinsic semiconductor</a:t>
            </a:r>
            <a:endParaRPr lang="ko-KR" altLang="en-US" dirty="0"/>
          </a:p>
        </p:txBody>
      </p:sp>
      <p:sp>
        <p:nvSpPr>
          <p:cNvPr id="124" name="TextBox 123"/>
          <p:cNvSpPr txBox="1"/>
          <p:nvPr/>
        </p:nvSpPr>
        <p:spPr>
          <a:xfrm>
            <a:off x="718765" y="2070219"/>
            <a:ext cx="7813675" cy="40005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sz="2000" b="1" i="1" dirty="0">
                <a:solidFill>
                  <a:schemeClr val="tx1"/>
                </a:solidFill>
                <a:latin typeface="Times New Roman" pitchFamily="18" charset="0"/>
                <a:cs typeface="Times New Roman" pitchFamily="18" charset="0"/>
              </a:rPr>
              <a:t>n (E) </a:t>
            </a:r>
            <a:r>
              <a:rPr lang="en-US" altLang="ko-KR" sz="2000" i="1" dirty="0">
                <a:solidFill>
                  <a:schemeClr val="tx1"/>
                </a:solidFill>
                <a:latin typeface="Times New Roman" pitchFamily="18" charset="0"/>
                <a:cs typeface="Times New Roman" pitchFamily="18" charset="0"/>
              </a:rPr>
              <a:t>= density of states </a:t>
            </a:r>
            <a:r>
              <a:rPr lang="en-US" altLang="ko-KR" sz="2000" b="1" i="1" dirty="0">
                <a:solidFill>
                  <a:schemeClr val="tx1"/>
                </a:solidFill>
                <a:latin typeface="Times New Roman" pitchFamily="18" charset="0"/>
                <a:cs typeface="Times New Roman" pitchFamily="18" charset="0"/>
              </a:rPr>
              <a:t>N(E)</a:t>
            </a:r>
            <a:r>
              <a:rPr lang="en-US" altLang="ko-KR" sz="2000" i="1" dirty="0">
                <a:solidFill>
                  <a:schemeClr val="tx1"/>
                </a:solidFill>
                <a:latin typeface="Times New Roman" pitchFamily="18" charset="0"/>
                <a:cs typeface="Times New Roman" pitchFamily="18" charset="0"/>
              </a:rPr>
              <a:t> × probability of occupying the energy </a:t>
            </a:r>
            <a:r>
              <a:rPr lang="en-US" altLang="ko-KR" sz="2000" b="1" i="1" dirty="0">
                <a:solidFill>
                  <a:schemeClr val="tx1"/>
                </a:solidFill>
                <a:latin typeface="Times New Roman" pitchFamily="18" charset="0"/>
                <a:cs typeface="Times New Roman" pitchFamily="18" charset="0"/>
              </a:rPr>
              <a:t>F(E)</a:t>
            </a:r>
          </a:p>
        </p:txBody>
      </p:sp>
      <p:sp>
        <p:nvSpPr>
          <p:cNvPr id="103431" name="직사각형 124"/>
          <p:cNvSpPr>
            <a:spLocks noChangeArrowheads="1"/>
          </p:cNvSpPr>
          <p:nvPr/>
        </p:nvSpPr>
        <p:spPr bwMode="auto">
          <a:xfrm>
            <a:off x="1115616" y="2923678"/>
            <a:ext cx="731892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ct val="150000"/>
              </a:lnSpc>
            </a:pPr>
            <a:r>
              <a:rPr lang="en-US" altLang="ko-KR" i="1" dirty="0">
                <a:latin typeface="Times New Roman" panose="02020603050405020304" pitchFamily="18" charset="0"/>
                <a:cs typeface="Times New Roman" panose="02020603050405020304" pitchFamily="18" charset="0"/>
              </a:rPr>
              <a:t>n (E): Electron density (number of electrons per unit volume) : </a:t>
            </a:r>
          </a:p>
          <a:p>
            <a:pPr eaLnBrk="1" hangingPunct="1">
              <a:lnSpc>
                <a:spcPct val="150000"/>
              </a:lnSpc>
            </a:pPr>
            <a:r>
              <a:rPr lang="en-US" altLang="ko-KR" b="1" i="1" dirty="0">
                <a:latin typeface="Times New Roman" panose="02020603050405020304" pitchFamily="18" charset="0"/>
                <a:cs typeface="Times New Roman" panose="02020603050405020304" pitchFamily="18" charset="0"/>
              </a:rPr>
              <a:t>N(E) </a:t>
            </a:r>
            <a:r>
              <a:rPr lang="en-US" altLang="ko-KR" i="1" dirty="0">
                <a:latin typeface="Times New Roman" panose="02020603050405020304" pitchFamily="18" charset="0"/>
                <a:cs typeface="Times New Roman" panose="02020603050405020304" pitchFamily="18" charset="0"/>
              </a:rPr>
              <a:t>: density of allowed energy states per energy range per unit volume</a:t>
            </a:r>
          </a:p>
          <a:p>
            <a:pPr eaLnBrk="1" hangingPunct="1">
              <a:lnSpc>
                <a:spcPct val="150000"/>
              </a:lnSpc>
            </a:pPr>
            <a:r>
              <a:rPr lang="en-US" altLang="ko-KR" b="1" i="1" dirty="0">
                <a:latin typeface="Times New Roman" panose="02020603050405020304" pitchFamily="18" charset="0"/>
                <a:cs typeface="Times New Roman" panose="02020603050405020304" pitchFamily="18" charset="0"/>
              </a:rPr>
              <a:t>F(E) </a:t>
            </a:r>
            <a:r>
              <a:rPr lang="en-US" altLang="ko-KR" i="1" dirty="0">
                <a:latin typeface="Times New Roman" panose="02020603050405020304" pitchFamily="18" charset="0"/>
                <a:cs typeface="Times New Roman" panose="02020603050405020304" pitchFamily="18" charset="0"/>
              </a:rPr>
              <a:t>: probability that an electron occupies an electronic state with energy E</a:t>
            </a:r>
          </a:p>
          <a:p>
            <a:pPr eaLnBrk="1" hangingPunct="1">
              <a:lnSpc>
                <a:spcPct val="150000"/>
              </a:lnSpc>
            </a:pPr>
            <a:r>
              <a:rPr lang="en-US" altLang="ko-KR" i="1" dirty="0">
                <a:latin typeface="Times New Roman" panose="02020603050405020304" pitchFamily="18" charset="0"/>
                <a:cs typeface="Times New Roman" panose="02020603050405020304" pitchFamily="18" charset="0"/>
              </a:rPr>
              <a:t>           Fermi-Dirac distribution</a:t>
            </a:r>
            <a:endParaRPr lang="ko-KR" altLang="en-US" i="1"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191</a:t>
            </a:fld>
            <a:endParaRPr lang="ko-KR" altLang="en-US" dirty="0"/>
          </a:p>
        </p:txBody>
      </p:sp>
      <p:sp>
        <p:nvSpPr>
          <p:cNvPr id="8" name="직사각형 7"/>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664111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7\My Documents\내 스캔\2009-09 (9월)\스캔0012.jpg"/>
          <p:cNvPicPr>
            <a:picLocks noChangeAspect="1" noChangeArrowheads="1"/>
          </p:cNvPicPr>
          <p:nvPr/>
        </p:nvPicPr>
        <p:blipFill>
          <a:blip r:embed="rId4">
            <a:extLst>
              <a:ext uri="{28A0092B-C50C-407E-A947-70E740481C1C}">
                <a14:useLocalDpi xmlns:a14="http://schemas.microsoft.com/office/drawing/2010/main" val="0"/>
              </a:ext>
            </a:extLst>
          </a:blip>
          <a:srcRect l="51817" t="13530" r="15094" b="67088"/>
          <a:stretch>
            <a:fillRect/>
          </a:stretch>
        </p:blipFill>
        <p:spPr bwMode="auto">
          <a:xfrm rot="60000">
            <a:off x="202168" y="1777683"/>
            <a:ext cx="38703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5">
            <a:extLst>
              <a:ext uri="{28A0092B-C50C-407E-A947-70E740481C1C}">
                <a14:useLocalDpi xmlns:a14="http://schemas.microsoft.com/office/drawing/2010/main" val="0"/>
              </a:ext>
            </a:extLst>
          </a:blip>
          <a:srcRect l="22461" t="25098" r="55859" b="33887"/>
          <a:stretch>
            <a:fillRect/>
          </a:stretch>
        </p:blipFill>
        <p:spPr bwMode="auto">
          <a:xfrm>
            <a:off x="5148263" y="692150"/>
            <a:ext cx="2711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Documents and Settings\7\My Documents\내 스캔\2009-09 (9월)\스캔0012.jpg"/>
          <p:cNvPicPr>
            <a:picLocks noChangeAspect="1" noChangeArrowheads="1"/>
          </p:cNvPicPr>
          <p:nvPr/>
        </p:nvPicPr>
        <p:blipFill rotWithShape="1">
          <a:blip r:embed="rId4">
            <a:extLst>
              <a:ext uri="{28A0092B-C50C-407E-A947-70E740481C1C}">
                <a14:useLocalDpi xmlns:a14="http://schemas.microsoft.com/office/drawing/2010/main" val="0"/>
              </a:ext>
            </a:extLst>
          </a:blip>
          <a:srcRect l="53593" t="55785" r="12581" b="28844"/>
          <a:stretch/>
        </p:blipFill>
        <p:spPr bwMode="auto">
          <a:xfrm rot="60000">
            <a:off x="5079014" y="4591631"/>
            <a:ext cx="315494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9"/>
          <p:cNvGraphicFramePr>
            <a:graphicFrameLocks noChangeAspect="1"/>
          </p:cNvGraphicFramePr>
          <p:nvPr/>
        </p:nvGraphicFramePr>
        <p:xfrm>
          <a:off x="793750" y="5195888"/>
          <a:ext cx="3240088" cy="1393825"/>
        </p:xfrm>
        <a:graphic>
          <a:graphicData uri="http://schemas.openxmlformats.org/presentationml/2006/ole">
            <mc:AlternateContent xmlns:mc="http://schemas.openxmlformats.org/markup-compatibility/2006">
              <mc:Choice xmlns:v="urn:schemas-microsoft-com:vml" Requires="v">
                <p:oleObj spid="_x0000_s8290" name="수식" r:id="rId6" imgW="2120900" imgH="850900" progId="Equation.3">
                  <p:embed/>
                </p:oleObj>
              </mc:Choice>
              <mc:Fallback>
                <p:oleObj name="수식" r:id="rId6" imgW="2120900" imgH="850900" progId="Equation.3">
                  <p:embed/>
                  <p:pic>
                    <p:nvPicPr>
                      <p:cNvPr id="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750" y="5195888"/>
                        <a:ext cx="3240088" cy="1393825"/>
                      </a:xfrm>
                      <a:prstGeom prst="rect">
                        <a:avLst/>
                      </a:prstGeom>
                      <a:noFill/>
                      <a:ln w="12700">
                        <a:solidFill>
                          <a:schemeClr val="tx1"/>
                        </a:solidFill>
                        <a:miter lim="800000"/>
                        <a:headEnd/>
                        <a:tailEnd/>
                      </a:ln>
                      <a:effectLst/>
                    </p:spPr>
                  </p:pic>
                </p:oleObj>
              </mc:Fallback>
            </mc:AlternateContent>
          </a:graphicData>
        </a:graphic>
      </p:graphicFrame>
      <p:graphicFrame>
        <p:nvGraphicFramePr>
          <p:cNvPr id="8" name="Object 3"/>
          <p:cNvGraphicFramePr>
            <a:graphicFrameLocks noChangeAspect="1"/>
          </p:cNvGraphicFramePr>
          <p:nvPr/>
        </p:nvGraphicFramePr>
        <p:xfrm>
          <a:off x="3045582" y="3805212"/>
          <a:ext cx="1158875" cy="1101725"/>
        </p:xfrm>
        <a:graphic>
          <a:graphicData uri="http://schemas.openxmlformats.org/presentationml/2006/ole">
            <mc:AlternateContent xmlns:mc="http://schemas.openxmlformats.org/markup-compatibility/2006">
              <mc:Choice xmlns:v="urn:schemas-microsoft-com:vml" Requires="v">
                <p:oleObj spid="_x0000_s8291" name="Equation" r:id="rId8" imgW="761669" imgH="761669" progId="Equation.3">
                  <p:embed/>
                </p:oleObj>
              </mc:Choice>
              <mc:Fallback>
                <p:oleObj name="Equation" r:id="rId8" imgW="761669" imgH="761669" progId="Equation.3">
                  <p:embed/>
                  <p:pic>
                    <p:nvPicPr>
                      <p:cNvPr id="8"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5582" y="3805212"/>
                        <a:ext cx="1158875" cy="1101725"/>
                      </a:xfrm>
                      <a:prstGeom prst="rect">
                        <a:avLst/>
                      </a:prstGeom>
                      <a:noFill/>
                      <a:ln w="12700">
                        <a:noFill/>
                        <a:miter lim="800000"/>
                        <a:headEnd/>
                        <a:tailEnd/>
                      </a:ln>
                      <a:effectLst/>
                    </p:spPr>
                  </p:pic>
                </p:oleObj>
              </mc:Fallback>
            </mc:AlternateContent>
          </a:graphicData>
        </a:graphic>
      </p:graphicFrame>
      <p:sp>
        <p:nvSpPr>
          <p:cNvPr id="9" name="TextBox 2"/>
          <p:cNvSpPr txBox="1">
            <a:spLocks noChangeArrowheads="1"/>
          </p:cNvSpPr>
          <p:nvPr/>
        </p:nvSpPr>
        <p:spPr bwMode="auto">
          <a:xfrm>
            <a:off x="7809639" y="1050881"/>
            <a:ext cx="1011237" cy="276225"/>
          </a:xfrm>
          <a:prstGeom prst="rect">
            <a:avLst/>
          </a:prstGeom>
          <a:noFill/>
          <a:ln>
            <a:noFill/>
          </a:ln>
        </p:spPr>
        <p:txBody>
          <a:bodyPr wrap="none">
            <a:spAutoFit/>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200" b="1" dirty="0">
                <a:latin typeface="맑은 고딕" panose="020B0503020000020004" pitchFamily="50" charset="-127"/>
                <a:ea typeface="맑은 고딕" panose="020B0503020000020004" pitchFamily="50" charset="-127"/>
              </a:rPr>
              <a:t>= </a:t>
            </a:r>
            <a:r>
              <a:rPr lang="ko-KR" altLang="en-US" sz="1200" b="1" dirty="0">
                <a:latin typeface="맑은 고딕" panose="020B0503020000020004" pitchFamily="50" charset="-127"/>
                <a:ea typeface="맑은 고딕" panose="020B0503020000020004" pitchFamily="50" charset="-127"/>
              </a:rPr>
              <a:t>구의 부피</a:t>
            </a:r>
          </a:p>
        </p:txBody>
      </p:sp>
      <p:sp>
        <p:nvSpPr>
          <p:cNvPr id="10" name="TextBox 4"/>
          <p:cNvSpPr txBox="1">
            <a:spLocks noChangeArrowheads="1"/>
          </p:cNvSpPr>
          <p:nvPr/>
        </p:nvSpPr>
        <p:spPr bwMode="auto">
          <a:xfrm>
            <a:off x="7086600" y="5540389"/>
            <a:ext cx="1793394"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anose="020B0600000101010101" pitchFamily="50" charset="-127"/>
                <a:ea typeface="굴림" panose="020B0600000101010101" pitchFamily="50" charset="-127"/>
              </a:defRPr>
            </a:lvl1pPr>
            <a:lvl2pPr marL="742950" indent="-285750" eaLnBrk="0" hangingPunct="0">
              <a:defRPr kumimoji="1">
                <a:solidFill>
                  <a:schemeClr val="tx1"/>
                </a:solidFill>
                <a:latin typeface="굴림" panose="020B0600000101010101" pitchFamily="50" charset="-127"/>
                <a:ea typeface="굴림" panose="020B0600000101010101" pitchFamily="50" charset="-127"/>
              </a:defRPr>
            </a:lvl2pPr>
            <a:lvl3pPr marL="1143000" indent="-228600" eaLnBrk="0" hangingPunct="0">
              <a:defRPr kumimoji="1">
                <a:solidFill>
                  <a:schemeClr val="tx1"/>
                </a:solidFill>
                <a:latin typeface="굴림" panose="020B0600000101010101" pitchFamily="50" charset="-127"/>
                <a:ea typeface="굴림" panose="020B0600000101010101" pitchFamily="50" charset="-127"/>
              </a:defRPr>
            </a:lvl3pPr>
            <a:lvl4pPr marL="1600200" indent="-228600" eaLnBrk="0" hangingPunct="0">
              <a:defRPr kumimoji="1">
                <a:solidFill>
                  <a:schemeClr val="tx1"/>
                </a:solidFill>
                <a:latin typeface="굴림" panose="020B0600000101010101" pitchFamily="50" charset="-127"/>
                <a:ea typeface="굴림" panose="020B0600000101010101" pitchFamily="50" charset="-127"/>
              </a:defRPr>
            </a:lvl4pPr>
            <a:lvl5pPr marL="2057400" indent="-228600" eaLnBrk="0" hangingPunct="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dirty="0">
                <a:solidFill>
                  <a:srgbClr val="FF0000"/>
                </a:solidFill>
                <a:latin typeface="맑은 고딕" panose="020B0503020000020004" pitchFamily="50" charset="-127"/>
                <a:ea typeface="맑은 고딕" panose="020B0503020000020004" pitchFamily="50" charset="-127"/>
                <a:cs typeface="Times New Roman" panose="02020603050405020304" pitchFamily="18" charset="0"/>
              </a:rPr>
              <a:t>E</a:t>
            </a:r>
            <a:r>
              <a:rPr lang="en-US" altLang="ko-KR" sz="1400" b="1" baseline="-25000" dirty="0">
                <a:solidFill>
                  <a:srgbClr val="FF0000"/>
                </a:solidFill>
                <a:latin typeface="맑은 고딕" panose="020B0503020000020004" pitchFamily="50" charset="-127"/>
                <a:ea typeface="맑은 고딕" panose="020B0503020000020004" pitchFamily="50" charset="-127"/>
                <a:cs typeface="Times New Roman" panose="02020603050405020304" pitchFamily="18" charset="0"/>
              </a:rPr>
              <a:t>F</a:t>
            </a:r>
            <a:r>
              <a:rPr lang="en-US" altLang="ko-KR" sz="1400" b="1" dirty="0">
                <a:solidFill>
                  <a:srgbClr val="FF0000"/>
                </a:solidFill>
                <a:latin typeface="맑은 고딕" panose="020B0503020000020004" pitchFamily="50" charset="-127"/>
                <a:ea typeface="맑은 고딕" panose="020B0503020000020004" pitchFamily="50" charset="-127"/>
                <a:cs typeface="Times New Roman" panose="02020603050405020304" pitchFamily="18" charset="0"/>
              </a:rPr>
              <a:t>: </a:t>
            </a:r>
            <a:r>
              <a:rPr lang="ko-KR" altLang="en-US" sz="1400" b="1" dirty="0" err="1">
                <a:solidFill>
                  <a:srgbClr val="FF0000"/>
                </a:solidFill>
                <a:latin typeface="맑은 고딕" panose="020B0503020000020004" pitchFamily="50" charset="-127"/>
                <a:ea typeface="맑은 고딕" panose="020B0503020000020004" pitchFamily="50" charset="-127"/>
                <a:cs typeface="Times New Roman" panose="02020603050405020304" pitchFamily="18" charset="0"/>
              </a:rPr>
              <a:t>페르미</a:t>
            </a:r>
            <a:r>
              <a:rPr lang="ko-KR" altLang="en-US" sz="1400" b="1" dirty="0">
                <a:solidFill>
                  <a:srgbClr val="FF0000"/>
                </a:solidFill>
                <a:latin typeface="맑은 고딕" panose="020B0503020000020004" pitchFamily="50" charset="-127"/>
                <a:ea typeface="맑은 고딕" panose="020B0503020000020004" pitchFamily="50" charset="-127"/>
                <a:cs typeface="Times New Roman" panose="02020603050405020304" pitchFamily="18" charset="0"/>
              </a:rPr>
              <a:t> 에너지</a:t>
            </a:r>
          </a:p>
        </p:txBody>
      </p:sp>
      <p:cxnSp>
        <p:nvCxnSpPr>
          <p:cNvPr id="11" name="직선 화살표 연결선 10"/>
          <p:cNvCxnSpPr/>
          <p:nvPr/>
        </p:nvCxnSpPr>
        <p:spPr>
          <a:xfrm flipV="1">
            <a:off x="7027481" y="4848003"/>
            <a:ext cx="0" cy="1492250"/>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 name="직사각형 13"/>
          <p:cNvSpPr/>
          <p:nvPr/>
        </p:nvSpPr>
        <p:spPr>
          <a:xfrm>
            <a:off x="5050971" y="1790701"/>
            <a:ext cx="3769904" cy="1559718"/>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16" name="직사각형 15"/>
          <p:cNvSpPr/>
          <p:nvPr/>
        </p:nvSpPr>
        <p:spPr>
          <a:xfrm>
            <a:off x="5050970" y="691850"/>
            <a:ext cx="3769905" cy="1067280"/>
          </a:xfrm>
          <a:prstGeom prst="rect">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cxnSp>
        <p:nvCxnSpPr>
          <p:cNvPr id="17" name="꺾인 연결선 16"/>
          <p:cNvCxnSpPr>
            <a:stCxn id="7" idx="3"/>
            <a:endCxn id="16" idx="1"/>
          </p:cNvCxnSpPr>
          <p:nvPr/>
        </p:nvCxnSpPr>
        <p:spPr>
          <a:xfrm flipV="1">
            <a:off x="4033838" y="1225490"/>
            <a:ext cx="1017132" cy="4667310"/>
          </a:xfrm>
          <a:prstGeom prst="bentConnector3">
            <a:avLst>
              <a:gd name="adj1" fmla="val 50000"/>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슬라이드 번호 개체 틀 3"/>
          <p:cNvSpPr txBox="1">
            <a:spLocks/>
          </p:cNvSpPr>
          <p:nvPr/>
        </p:nvSpPr>
        <p:spPr>
          <a:xfrm>
            <a:off x="7086600" y="6492875"/>
            <a:ext cx="2057400" cy="365125"/>
          </a:xfrm>
          <a:prstGeom prst="rect">
            <a:avLst/>
          </a:prstGeom>
        </p:spPr>
        <p:txBody>
          <a:bodyPr/>
          <a:lstStyle>
            <a:defPPr>
              <a:defRPr lang="ko-KR"/>
            </a:defPPr>
            <a:lvl1pPr algn="l" rtl="0" eaLnBrk="0" fontAlgn="base" hangingPunct="0">
              <a:spcBef>
                <a:spcPct val="0"/>
              </a:spcBef>
              <a:spcAft>
                <a:spcPct val="0"/>
              </a:spcAft>
              <a:defRPr kumimoji="1" kern="1200">
                <a:solidFill>
                  <a:schemeClr val="tx1"/>
                </a:solidFill>
                <a:latin typeface="굴림" panose="020B0600000101010101" pitchFamily="50" charset="-127"/>
                <a:ea typeface="굴림" panose="020B0600000101010101" pitchFamily="50" charset="-127"/>
                <a:cs typeface="+mn-cs"/>
              </a:defRPr>
            </a:lvl1pPr>
            <a:lvl2pPr marL="457200" algn="l" rtl="0" eaLnBrk="0" fontAlgn="base" hangingPunct="0">
              <a:spcBef>
                <a:spcPct val="0"/>
              </a:spcBef>
              <a:spcAft>
                <a:spcPct val="0"/>
              </a:spcAft>
              <a:defRPr kumimoji="1" kern="1200">
                <a:solidFill>
                  <a:schemeClr val="tx1"/>
                </a:solidFill>
                <a:latin typeface="굴림" panose="020B0600000101010101" pitchFamily="50" charset="-127"/>
                <a:ea typeface="굴림" panose="020B0600000101010101" pitchFamily="50" charset="-127"/>
                <a:cs typeface="+mn-cs"/>
              </a:defRPr>
            </a:lvl2pPr>
            <a:lvl3pPr marL="914400" algn="l" rtl="0" eaLnBrk="0" fontAlgn="base" hangingPunct="0">
              <a:spcBef>
                <a:spcPct val="0"/>
              </a:spcBef>
              <a:spcAft>
                <a:spcPct val="0"/>
              </a:spcAft>
              <a:defRPr kumimoji="1" kern="1200">
                <a:solidFill>
                  <a:schemeClr val="tx1"/>
                </a:solidFill>
                <a:latin typeface="굴림" panose="020B0600000101010101" pitchFamily="50" charset="-127"/>
                <a:ea typeface="굴림" panose="020B0600000101010101" pitchFamily="50" charset="-127"/>
                <a:cs typeface="+mn-cs"/>
              </a:defRPr>
            </a:lvl3pPr>
            <a:lvl4pPr marL="1371600" algn="l" rtl="0" eaLnBrk="0" fontAlgn="base" hangingPunct="0">
              <a:spcBef>
                <a:spcPct val="0"/>
              </a:spcBef>
              <a:spcAft>
                <a:spcPct val="0"/>
              </a:spcAft>
              <a:defRPr kumimoji="1" kern="1200">
                <a:solidFill>
                  <a:schemeClr val="tx1"/>
                </a:solidFill>
                <a:latin typeface="굴림" panose="020B0600000101010101" pitchFamily="50" charset="-127"/>
                <a:ea typeface="굴림" panose="020B0600000101010101" pitchFamily="50" charset="-127"/>
                <a:cs typeface="+mn-cs"/>
              </a:defRPr>
            </a:lvl4pPr>
            <a:lvl5pPr marL="1828800" algn="l" rtl="0" eaLnBrk="0" fontAlgn="base" hangingPunct="0">
              <a:spcBef>
                <a:spcPct val="0"/>
              </a:spcBef>
              <a:spcAft>
                <a:spcPct val="0"/>
              </a:spcAft>
              <a:defRPr kumimoji="1" kern="1200">
                <a:solidFill>
                  <a:schemeClr val="tx1"/>
                </a:solidFill>
                <a:latin typeface="굴림" panose="020B0600000101010101" pitchFamily="50" charset="-127"/>
                <a:ea typeface="굴림" panose="020B0600000101010101" pitchFamily="50" charset="-127"/>
                <a:cs typeface="+mn-cs"/>
              </a:defRPr>
            </a:lvl5pPr>
            <a:lvl6pPr marL="2286000" algn="l" defTabSz="914400" rtl="0" eaLnBrk="1" latinLnBrk="1" hangingPunct="1">
              <a:defRPr kumimoji="1" kern="1200">
                <a:solidFill>
                  <a:schemeClr val="tx1"/>
                </a:solidFill>
                <a:latin typeface="굴림" panose="020B0600000101010101" pitchFamily="50" charset="-127"/>
                <a:ea typeface="굴림" panose="020B0600000101010101" pitchFamily="50" charset="-127"/>
                <a:cs typeface="+mn-cs"/>
              </a:defRPr>
            </a:lvl6pPr>
            <a:lvl7pPr marL="2743200" algn="l" defTabSz="914400" rtl="0" eaLnBrk="1" latinLnBrk="1" hangingPunct="1">
              <a:defRPr kumimoji="1" kern="1200">
                <a:solidFill>
                  <a:schemeClr val="tx1"/>
                </a:solidFill>
                <a:latin typeface="굴림" panose="020B0600000101010101" pitchFamily="50" charset="-127"/>
                <a:ea typeface="굴림" panose="020B0600000101010101" pitchFamily="50" charset="-127"/>
                <a:cs typeface="+mn-cs"/>
              </a:defRPr>
            </a:lvl7pPr>
            <a:lvl8pPr marL="3200400" algn="l" defTabSz="914400" rtl="0" eaLnBrk="1" latinLnBrk="1" hangingPunct="1">
              <a:defRPr kumimoji="1" kern="1200">
                <a:solidFill>
                  <a:schemeClr val="tx1"/>
                </a:solidFill>
                <a:latin typeface="굴림" panose="020B0600000101010101" pitchFamily="50" charset="-127"/>
                <a:ea typeface="굴림" panose="020B0600000101010101" pitchFamily="50" charset="-127"/>
                <a:cs typeface="+mn-cs"/>
              </a:defRPr>
            </a:lvl8pPr>
            <a:lvl9pPr marL="3657600" algn="l" defTabSz="914400" rtl="0" eaLnBrk="1" latinLnBrk="1" hangingPunct="1">
              <a:defRPr kumimoji="1" kern="1200">
                <a:solidFill>
                  <a:schemeClr val="tx1"/>
                </a:solidFill>
                <a:latin typeface="굴림" panose="020B0600000101010101" pitchFamily="50" charset="-127"/>
                <a:ea typeface="굴림" panose="020B0600000101010101" pitchFamily="50" charset="-127"/>
                <a:cs typeface="+mn-cs"/>
              </a:defRPr>
            </a:lvl9pPr>
          </a:lstStyle>
          <a:p>
            <a:fld id="{D4D7B45F-D1CC-4D7F-8694-2D42864884E8}" type="slidenum">
              <a:rPr lang="ko-KR" altLang="en-US" smtClean="0">
                <a:latin typeface="맑은 고딕" panose="020B0503020000020004" pitchFamily="50" charset="-127"/>
                <a:ea typeface="맑은 고딕" panose="020B0503020000020004" pitchFamily="50" charset="-127"/>
              </a:rPr>
              <a:pPr/>
              <a:t>192</a:t>
            </a:fld>
            <a:endParaRPr lang="ko-KR" altLang="en-US" dirty="0">
              <a:latin typeface="맑은 고딕" panose="020B0503020000020004" pitchFamily="50" charset="-127"/>
              <a:ea typeface="맑은 고딕" panose="020B0503020000020004" pitchFamily="50" charset="-127"/>
            </a:endParaRPr>
          </a:p>
        </p:txBody>
      </p:sp>
      <p:sp>
        <p:nvSpPr>
          <p:cNvPr id="20" name="TextBox 19"/>
          <p:cNvSpPr txBox="1"/>
          <p:nvPr/>
        </p:nvSpPr>
        <p:spPr>
          <a:xfrm>
            <a:off x="5192713" y="3566760"/>
            <a:ext cx="1787376" cy="369332"/>
          </a:xfrm>
          <a:prstGeom prst="rect">
            <a:avLst/>
          </a:prstGeom>
          <a:solidFill>
            <a:schemeClr val="bg1"/>
          </a:solidFill>
        </p:spPr>
        <p:txBody>
          <a:bodyPr wrap="square" rtlCol="0">
            <a:spAutoFit/>
          </a:bodyPr>
          <a:lstStyle/>
          <a:p>
            <a:endParaRPr lang="ko-KR" altLang="en-US" dirty="0">
              <a:latin typeface="맑은 고딕" panose="020B0503020000020004" pitchFamily="50" charset="-127"/>
              <a:ea typeface="맑은 고딕" panose="020B0503020000020004" pitchFamily="50" charset="-127"/>
            </a:endParaRPr>
          </a:p>
        </p:txBody>
      </p:sp>
      <p:sp>
        <p:nvSpPr>
          <p:cNvPr id="21" name="TextBox 20"/>
          <p:cNvSpPr txBox="1"/>
          <p:nvPr/>
        </p:nvSpPr>
        <p:spPr>
          <a:xfrm>
            <a:off x="5153730" y="3376969"/>
            <a:ext cx="1787376" cy="369332"/>
          </a:xfrm>
          <a:prstGeom prst="rect">
            <a:avLst/>
          </a:prstGeom>
          <a:solidFill>
            <a:schemeClr val="bg1"/>
          </a:solidFill>
        </p:spPr>
        <p:txBody>
          <a:bodyPr wrap="square" rtlCol="0">
            <a:spAutoFit/>
          </a:bodyPr>
          <a:lstStyle/>
          <a:p>
            <a:endParaRPr lang="ko-KR" altLang="en-US" dirty="0">
              <a:latin typeface="맑은 고딕" panose="020B0503020000020004" pitchFamily="50" charset="-127"/>
              <a:ea typeface="맑은 고딕" panose="020B0503020000020004" pitchFamily="50" charset="-127"/>
            </a:endParaRPr>
          </a:p>
        </p:txBody>
      </p:sp>
      <p:sp>
        <p:nvSpPr>
          <p:cNvPr id="15" name="직사각형 14"/>
          <p:cNvSpPr/>
          <p:nvPr/>
        </p:nvSpPr>
        <p:spPr>
          <a:xfrm>
            <a:off x="5050971" y="3708400"/>
            <a:ext cx="3769904" cy="8185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 name="TextBox 3"/>
          <p:cNvSpPr txBox="1">
            <a:spLocks noChangeArrowheads="1"/>
          </p:cNvSpPr>
          <p:nvPr/>
        </p:nvSpPr>
        <p:spPr bwMode="auto">
          <a:xfrm>
            <a:off x="181768" y="1126485"/>
            <a:ext cx="4390232" cy="646331"/>
          </a:xfrm>
          <a:prstGeom prst="rect">
            <a:avLst/>
          </a:prstGeom>
          <a:noFill/>
          <a:ln w="19050">
            <a:noFill/>
            <a:miter lim="800000"/>
            <a:headEnd/>
            <a:tailEnd/>
          </a:ln>
        </p:spPr>
        <p:txBody>
          <a:bodyPr wrap="square">
            <a:spAutoFit/>
          </a:bodyPr>
          <a:lstStyle/>
          <a:p>
            <a:pPr>
              <a:defRPr/>
            </a:pPr>
            <a:r>
              <a:rPr lang="en-US" altLang="ko-KR" sz="1200" dirty="0">
                <a:latin typeface="맑은 고딕" panose="020B0503020000020004" pitchFamily="50" charset="-127"/>
                <a:ea typeface="맑은 고딕" panose="020B0503020000020004" pitchFamily="50" charset="-127"/>
                <a:cs typeface="Times New Roman" pitchFamily="18" charset="0"/>
              </a:rPr>
              <a:t>N(E)</a:t>
            </a:r>
            <a:r>
              <a:rPr lang="en-US" altLang="ko-KR" sz="1200" dirty="0" err="1">
                <a:latin typeface="맑은 고딕" panose="020B0503020000020004" pitchFamily="50" charset="-127"/>
                <a:ea typeface="맑은 고딕" panose="020B0503020000020004" pitchFamily="50" charset="-127"/>
                <a:cs typeface="Times New Roman" pitchFamily="18" charset="0"/>
              </a:rPr>
              <a:t>dE</a:t>
            </a:r>
            <a:r>
              <a:rPr lang="en-US" altLang="ko-KR" sz="1200" dirty="0">
                <a:latin typeface="맑은 고딕" panose="020B0503020000020004" pitchFamily="50" charset="-127"/>
                <a:ea typeface="맑은 고딕" panose="020B0503020000020004" pitchFamily="50" charset="-127"/>
                <a:cs typeface="Times New Roman" pitchFamily="18" charset="0"/>
              </a:rPr>
              <a:t> = E</a:t>
            </a:r>
            <a:r>
              <a:rPr lang="ko-KR" altLang="en-US" sz="1200" dirty="0">
                <a:latin typeface="맑은 고딕" panose="020B0503020000020004" pitchFamily="50" charset="-127"/>
                <a:ea typeface="맑은 고딕" panose="020B0503020000020004" pitchFamily="50" charset="-127"/>
                <a:cs typeface="Times New Roman" pitchFamily="18" charset="0"/>
              </a:rPr>
              <a:t>와</a:t>
            </a:r>
            <a:r>
              <a:rPr lang="en-US" altLang="ko-KR" sz="1200" dirty="0">
                <a:latin typeface="맑은 고딕" panose="020B0503020000020004" pitchFamily="50" charset="-127"/>
                <a:ea typeface="맑은 고딕" panose="020B0503020000020004" pitchFamily="50" charset="-127"/>
                <a:cs typeface="Times New Roman" pitchFamily="18" charset="0"/>
              </a:rPr>
              <a:t> </a:t>
            </a:r>
            <a:r>
              <a:rPr lang="en-US" altLang="ko-KR" sz="1200" dirty="0" err="1">
                <a:latin typeface="맑은 고딕" panose="020B0503020000020004" pitchFamily="50" charset="-127"/>
                <a:ea typeface="맑은 고딕" panose="020B0503020000020004" pitchFamily="50" charset="-127"/>
                <a:cs typeface="Times New Roman" pitchFamily="18" charset="0"/>
              </a:rPr>
              <a:t>E+dE</a:t>
            </a:r>
            <a:r>
              <a:rPr lang="ko-KR" altLang="en-US" sz="1200" dirty="0">
                <a:latin typeface="맑은 고딕" panose="020B0503020000020004" pitchFamily="50" charset="-127"/>
                <a:ea typeface="맑은 고딕" panose="020B0503020000020004" pitchFamily="50" charset="-127"/>
                <a:cs typeface="Times New Roman" pitchFamily="18" charset="0"/>
              </a:rPr>
              <a:t>  구간의</a:t>
            </a:r>
            <a:r>
              <a:rPr lang="en-US" altLang="ko-KR" sz="1200" dirty="0">
                <a:latin typeface="맑은 고딕" panose="020B0503020000020004" pitchFamily="50" charset="-127"/>
                <a:ea typeface="맑은 고딕" panose="020B0503020000020004" pitchFamily="50" charset="-127"/>
                <a:cs typeface="Times New Roman" pitchFamily="18" charset="0"/>
              </a:rPr>
              <a:t> </a:t>
            </a:r>
            <a:r>
              <a:rPr lang="ko-KR" altLang="en-US" sz="1200" dirty="0">
                <a:latin typeface="맑은 고딕" panose="020B0503020000020004" pitchFamily="50" charset="-127"/>
                <a:ea typeface="맑은 고딕" panose="020B0503020000020004" pitchFamily="50" charset="-127"/>
                <a:cs typeface="Times New Roman" pitchFamily="18" charset="0"/>
              </a:rPr>
              <a:t>에너지 준위를 차지하는</a:t>
            </a:r>
            <a:endParaRPr lang="en-US" altLang="ko-KR" sz="1200" dirty="0">
              <a:latin typeface="맑은 고딕" panose="020B0503020000020004" pitchFamily="50" charset="-127"/>
              <a:ea typeface="맑은 고딕" panose="020B0503020000020004" pitchFamily="50" charset="-127"/>
              <a:cs typeface="Times New Roman" pitchFamily="18" charset="0"/>
            </a:endParaRPr>
          </a:p>
          <a:p>
            <a:pPr>
              <a:defRPr/>
            </a:pPr>
            <a:r>
              <a:rPr lang="en-US" altLang="ko-KR" sz="1200" dirty="0">
                <a:latin typeface="맑은 고딕" panose="020B0503020000020004" pitchFamily="50" charset="-127"/>
                <a:ea typeface="맑은 고딕" panose="020B0503020000020004" pitchFamily="50" charset="-127"/>
                <a:cs typeface="Times New Roman" pitchFamily="18" charset="0"/>
              </a:rPr>
              <a:t>       </a:t>
            </a:r>
            <a:r>
              <a:rPr lang="ko-KR" altLang="en-US" sz="1200" dirty="0">
                <a:latin typeface="맑은 고딕" panose="020B0503020000020004" pitchFamily="50" charset="-127"/>
                <a:ea typeface="맑은 고딕" panose="020B0503020000020004" pitchFamily="50" charset="-127"/>
                <a:cs typeface="Times New Roman" pitchFamily="18" charset="0"/>
              </a:rPr>
              <a:t>         단위부피당 전자가 들어갈 수 있는 자리의 수 </a:t>
            </a:r>
            <a:endParaRPr lang="en-US" altLang="ko-KR" sz="1200" dirty="0">
              <a:latin typeface="맑은 고딕" panose="020B0503020000020004" pitchFamily="50" charset="-127"/>
              <a:ea typeface="맑은 고딕" panose="020B0503020000020004" pitchFamily="50" charset="-127"/>
              <a:cs typeface="Times New Roman" pitchFamily="18" charset="0"/>
            </a:endParaRPr>
          </a:p>
          <a:p>
            <a:pPr>
              <a:defRPr/>
            </a:pPr>
            <a:r>
              <a:rPr lang="en-US" altLang="ko-KR" sz="1200" dirty="0">
                <a:latin typeface="맑은 고딕" panose="020B0503020000020004" pitchFamily="50" charset="-127"/>
                <a:ea typeface="맑은 고딕" panose="020B0503020000020004" pitchFamily="50" charset="-127"/>
                <a:cs typeface="Times New Roman" pitchFamily="18" charset="0"/>
              </a:rPr>
              <a:t>                (</a:t>
            </a:r>
            <a:r>
              <a:rPr lang="ko-KR" altLang="en-US" sz="1200" dirty="0">
                <a:latin typeface="맑은 고딕" panose="020B0503020000020004" pitchFamily="50" charset="-127"/>
                <a:ea typeface="맑은 고딕" panose="020B0503020000020004" pitchFamily="50" charset="-127"/>
                <a:cs typeface="Times New Roman" pitchFamily="18" charset="0"/>
              </a:rPr>
              <a:t>양자상태 수</a:t>
            </a:r>
            <a:r>
              <a:rPr lang="en-US" altLang="ko-KR" sz="1200" dirty="0">
                <a:latin typeface="맑은 고딕" panose="020B0503020000020004" pitchFamily="50" charset="-127"/>
                <a:ea typeface="맑은 고딕" panose="020B0503020000020004" pitchFamily="50" charset="-127"/>
                <a:cs typeface="Times New Roman" pitchFamily="18" charset="0"/>
              </a:rPr>
              <a:t>)</a:t>
            </a:r>
          </a:p>
        </p:txBody>
      </p:sp>
      <p:sp>
        <p:nvSpPr>
          <p:cNvPr id="22" name="TextBox 7"/>
          <p:cNvSpPr txBox="1">
            <a:spLocks noChangeArrowheads="1"/>
          </p:cNvSpPr>
          <p:nvPr/>
        </p:nvSpPr>
        <p:spPr bwMode="auto">
          <a:xfrm>
            <a:off x="71438" y="76200"/>
            <a:ext cx="8032968" cy="523220"/>
          </a:xfrm>
          <a:prstGeom prst="rect">
            <a:avLst/>
          </a:prstGeom>
        </p:spPr>
        <p:txBody>
          <a:bodyPr wrap="none">
            <a:spAutoFit/>
          </a:bodyPr>
          <a:lstStyle>
            <a:defPPr>
              <a:defRPr lang="ko-KR"/>
            </a:defPPr>
            <a:lvl1pPr>
              <a:defRPr sz="2800" b="1"/>
            </a:lvl1pPr>
          </a:lstStyle>
          <a:p>
            <a:r>
              <a:rPr lang="en-US" altLang="ko-KR" dirty="0"/>
              <a:t>Carrier concentration in intrinsic semiconductor</a:t>
            </a:r>
            <a:endParaRPr lang="ko-KR" altLang="en-US" dirty="0"/>
          </a:p>
        </p:txBody>
      </p:sp>
      <p:sp>
        <p:nvSpPr>
          <p:cNvPr id="23" name="TextBox 529"/>
          <p:cNvSpPr txBox="1">
            <a:spLocks noChangeArrowheads="1"/>
          </p:cNvSpPr>
          <p:nvPr/>
        </p:nvSpPr>
        <p:spPr bwMode="auto">
          <a:xfrm>
            <a:off x="420555" y="668903"/>
            <a:ext cx="33970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latin typeface="맑은 고딕" panose="020B0503020000020004" pitchFamily="50" charset="-127"/>
                <a:ea typeface="맑은 고딕" panose="020B0503020000020004" pitchFamily="50" charset="-127"/>
                <a:cs typeface="Times New Roman" panose="02020603050405020304" pitchFamily="18" charset="0"/>
              </a:rPr>
              <a:t>Density of states (3D)</a:t>
            </a:r>
          </a:p>
        </p:txBody>
      </p:sp>
      <p:sp>
        <p:nvSpPr>
          <p:cNvPr id="24" name="직사각형 23"/>
          <p:cNvSpPr/>
          <p:nvPr/>
        </p:nvSpPr>
        <p:spPr>
          <a:xfrm>
            <a:off x="5116870" y="3717032"/>
            <a:ext cx="2119426" cy="267262"/>
          </a:xfrm>
          <a:prstGeom prst="rect">
            <a:avLst/>
          </a:prstGeom>
          <a:solidFill>
            <a:schemeClr val="bg1"/>
          </a:solidFill>
        </p:spPr>
        <p:txBody>
          <a:bodyPr wrap="none">
            <a:noAutofit/>
          </a:bodyPr>
          <a:lstStyle/>
          <a:p>
            <a:r>
              <a:rPr lang="en-US" altLang="ko-KR" b="1" dirty="0">
                <a:latin typeface="맑은 고딕" panose="020B0503020000020004" pitchFamily="50" charset="-127"/>
                <a:ea typeface="맑은 고딕" panose="020B0503020000020004" pitchFamily="50" charset="-127"/>
                <a:cs typeface="Times New Roman" panose="02020603050405020304" pitchFamily="18" charset="0"/>
              </a:rPr>
              <a:t>Density of states </a:t>
            </a:r>
            <a:endParaRPr lang="ko-KR" altLang="en-US" dirty="0">
              <a:latin typeface="맑은 고딕" panose="020B0503020000020004" pitchFamily="50" charset="-127"/>
              <a:ea typeface="맑은 고딕" panose="020B0503020000020004" pitchFamily="50" charset="-127"/>
            </a:endParaRPr>
          </a:p>
        </p:txBody>
      </p:sp>
      <p:sp>
        <p:nvSpPr>
          <p:cNvPr id="25" name="TextBox 24"/>
          <p:cNvSpPr txBox="1"/>
          <p:nvPr/>
        </p:nvSpPr>
        <p:spPr>
          <a:xfrm>
            <a:off x="5393308" y="2226009"/>
            <a:ext cx="253479" cy="369332"/>
          </a:xfrm>
          <a:prstGeom prst="rect">
            <a:avLst/>
          </a:prstGeom>
          <a:solidFill>
            <a:schemeClr val="bg1"/>
          </a:solidFill>
        </p:spPr>
        <p:txBody>
          <a:bodyPr wrap="square" rtlCol="0">
            <a:spAutoFit/>
          </a:bodyPr>
          <a:lstStyle/>
          <a:p>
            <a:endParaRPr lang="ko-KR" altLang="en-US" dirty="0">
              <a:latin typeface="맑은 고딕" panose="020B0503020000020004" pitchFamily="50" charset="-127"/>
              <a:ea typeface="맑은 고딕" panose="020B0503020000020004" pitchFamily="50" charset="-127"/>
            </a:endParaRPr>
          </a:p>
        </p:txBody>
      </p:sp>
      <p:sp>
        <p:nvSpPr>
          <p:cNvPr id="26" name="TextBox 25"/>
          <p:cNvSpPr txBox="1"/>
          <p:nvPr/>
        </p:nvSpPr>
        <p:spPr>
          <a:xfrm>
            <a:off x="6137399" y="4160043"/>
            <a:ext cx="132433" cy="88667"/>
          </a:xfrm>
          <a:prstGeom prst="rect">
            <a:avLst/>
          </a:prstGeom>
          <a:solidFill>
            <a:schemeClr val="bg1"/>
          </a:solidFill>
        </p:spPr>
        <p:txBody>
          <a:bodyPr wrap="square" rtlCol="0">
            <a:noAutofit/>
          </a:bodyPr>
          <a:lstStyle/>
          <a:p>
            <a:endParaRPr lang="ko-KR" altLang="en-US" dirty="0">
              <a:latin typeface="맑은 고딕" panose="020B0503020000020004" pitchFamily="50" charset="-127"/>
              <a:ea typeface="맑은 고딕" panose="020B0503020000020004" pitchFamily="50" charset="-127"/>
            </a:endParaRPr>
          </a:p>
        </p:txBody>
      </p:sp>
      <p:sp>
        <p:nvSpPr>
          <p:cNvPr id="12" name="슬라이드 번호 개체 틀 11"/>
          <p:cNvSpPr>
            <a:spLocks noGrp="1"/>
          </p:cNvSpPr>
          <p:nvPr>
            <p:ph type="sldNum" sz="quarter" idx="12"/>
          </p:nvPr>
        </p:nvSpPr>
        <p:spPr/>
        <p:txBody>
          <a:bodyPr/>
          <a:lstStyle/>
          <a:p>
            <a:fld id="{B6030C2A-4213-4771-8792-D783EF3BA6B4}" type="slidenum">
              <a:rPr lang="ko-KR" altLang="en-US" smtClean="0"/>
              <a:pPr/>
              <a:t>192</a:t>
            </a:fld>
            <a:endParaRPr lang="ko-KR" altLang="en-US" dirty="0"/>
          </a:p>
        </p:txBody>
      </p:sp>
      <p:sp>
        <p:nvSpPr>
          <p:cNvPr id="27" name="직사각형 2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그림 12">
            <a:extLst>
              <a:ext uri="{FF2B5EF4-FFF2-40B4-BE49-F238E27FC236}">
                <a16:creationId xmlns:a16="http://schemas.microsoft.com/office/drawing/2014/main" id="{A4C220BE-87DA-3542-1892-6DC4E00C9B62}"/>
              </a:ext>
            </a:extLst>
          </p:cNvPr>
          <p:cNvPicPr>
            <a:picLocks noChangeAspect="1"/>
          </p:cNvPicPr>
          <p:nvPr/>
        </p:nvPicPr>
        <p:blipFill>
          <a:blip r:embed="rId10"/>
          <a:stretch>
            <a:fillRect/>
          </a:stretch>
        </p:blipFill>
        <p:spPr>
          <a:xfrm>
            <a:off x="9221078" y="38100"/>
            <a:ext cx="9144000" cy="6781800"/>
          </a:xfrm>
          <a:prstGeom prst="rect">
            <a:avLst/>
          </a:prstGeom>
        </p:spPr>
      </p:pic>
      <p:pic>
        <p:nvPicPr>
          <p:cNvPr id="28" name="그림 27">
            <a:extLst>
              <a:ext uri="{FF2B5EF4-FFF2-40B4-BE49-F238E27FC236}">
                <a16:creationId xmlns:a16="http://schemas.microsoft.com/office/drawing/2014/main" id="{751B9703-703F-B2A6-FE94-CABB93DF4C90}"/>
              </a:ext>
            </a:extLst>
          </p:cNvPr>
          <p:cNvPicPr>
            <a:picLocks noChangeAspect="1"/>
          </p:cNvPicPr>
          <p:nvPr/>
        </p:nvPicPr>
        <p:blipFill>
          <a:blip r:embed="rId11"/>
          <a:stretch>
            <a:fillRect/>
          </a:stretch>
        </p:blipFill>
        <p:spPr>
          <a:xfrm>
            <a:off x="2774854" y="2326036"/>
            <a:ext cx="1066800" cy="333375"/>
          </a:xfrm>
          <a:prstGeom prst="rect">
            <a:avLst/>
          </a:prstGeom>
        </p:spPr>
      </p:pic>
    </p:spTree>
    <p:extLst>
      <p:ext uri="{BB962C8B-B14F-4D97-AF65-F5344CB8AC3E}">
        <p14:creationId xmlns:p14="http://schemas.microsoft.com/office/powerpoint/2010/main" val="264633454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7"/>
          <p:cNvSpPr txBox="1">
            <a:spLocks noChangeArrowheads="1"/>
          </p:cNvSpPr>
          <p:nvPr/>
        </p:nvSpPr>
        <p:spPr bwMode="auto">
          <a:xfrm>
            <a:off x="71438" y="76200"/>
            <a:ext cx="8032968" cy="523220"/>
          </a:xfrm>
          <a:prstGeom prst="rect">
            <a:avLst/>
          </a:prstGeom>
        </p:spPr>
        <p:txBody>
          <a:bodyPr wrap="none">
            <a:spAutoFit/>
          </a:bodyPr>
          <a:lstStyle>
            <a:defPPr>
              <a:defRPr lang="ko-KR"/>
            </a:defPPr>
            <a:lvl1pPr>
              <a:defRPr sz="2800" b="1"/>
            </a:lvl1pPr>
          </a:lstStyle>
          <a:p>
            <a:r>
              <a:rPr lang="en-US" altLang="ko-KR" dirty="0"/>
              <a:t>Carrier concentration in intrinsic semiconductor</a:t>
            </a:r>
            <a:endParaRPr lang="ko-KR" altLang="en-US" dirty="0"/>
          </a:p>
        </p:txBody>
      </p:sp>
      <p:sp>
        <p:nvSpPr>
          <p:cNvPr id="105475" name="TextBox 529"/>
          <p:cNvSpPr txBox="1">
            <a:spLocks noChangeArrowheads="1"/>
          </p:cNvSpPr>
          <p:nvPr/>
        </p:nvSpPr>
        <p:spPr bwMode="auto">
          <a:xfrm>
            <a:off x="142875" y="661988"/>
            <a:ext cx="5693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latin typeface="Times New Roman" panose="02020603050405020304" pitchFamily="18" charset="0"/>
                <a:cs typeface="Times New Roman" panose="02020603050405020304" pitchFamily="18" charset="0"/>
              </a:rPr>
              <a:t>Density of states of electrons in solid (3D)</a:t>
            </a:r>
          </a:p>
        </p:txBody>
      </p:sp>
      <p:sp>
        <p:nvSpPr>
          <p:cNvPr id="21" name="직사각형 20"/>
          <p:cNvSpPr/>
          <p:nvPr/>
        </p:nvSpPr>
        <p:spPr>
          <a:xfrm>
            <a:off x="571500" y="1214438"/>
            <a:ext cx="7929563" cy="64611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latinLnBrk="1" hangingPunct="1">
              <a:defRPr/>
            </a:pPr>
            <a:r>
              <a:rPr lang="en-US" altLang="ko-KR" b="1" i="1" dirty="0">
                <a:latin typeface="Times New Roman" pitchFamily="18" charset="0"/>
                <a:cs typeface="Times New Roman" pitchFamily="18" charset="0"/>
              </a:rPr>
              <a:t>N(E)</a:t>
            </a:r>
            <a:r>
              <a:rPr lang="en-US" altLang="ko-KR" b="1" i="1" dirty="0" err="1">
                <a:latin typeface="Times New Roman" pitchFamily="18" charset="0"/>
                <a:cs typeface="Times New Roman" pitchFamily="18" charset="0"/>
              </a:rPr>
              <a:t>dE</a:t>
            </a:r>
            <a:r>
              <a:rPr lang="en-US" altLang="ko-KR" b="1" i="1" dirty="0">
                <a:latin typeface="Times New Roman" pitchFamily="18" charset="0"/>
                <a:cs typeface="Times New Roman" pitchFamily="18" charset="0"/>
              </a:rPr>
              <a:t> </a:t>
            </a:r>
            <a:r>
              <a:rPr lang="en-US" altLang="ko-KR" i="1" dirty="0">
                <a:latin typeface="Times New Roman" pitchFamily="18" charset="0"/>
                <a:cs typeface="Times New Roman" pitchFamily="18" charset="0"/>
              </a:rPr>
              <a:t>: number of allowed energy states per unit crystal volume between the</a:t>
            </a:r>
          </a:p>
          <a:p>
            <a:pPr eaLnBrk="1" latinLnBrk="1" hangingPunct="1">
              <a:defRPr/>
            </a:pPr>
            <a:r>
              <a:rPr lang="en-US" altLang="ko-KR" i="1" dirty="0">
                <a:latin typeface="Times New Roman" pitchFamily="18" charset="0"/>
                <a:cs typeface="Times New Roman" pitchFamily="18" charset="0"/>
              </a:rPr>
              <a:t>                 energy levels </a:t>
            </a:r>
            <a:r>
              <a:rPr lang="en-US" altLang="ko-KR" b="1" i="1" dirty="0">
                <a:latin typeface="Times New Roman" pitchFamily="18" charset="0"/>
                <a:cs typeface="Times New Roman" pitchFamily="18" charset="0"/>
              </a:rPr>
              <a:t>E</a:t>
            </a:r>
            <a:r>
              <a:rPr lang="en-US" altLang="ko-KR" i="1" dirty="0">
                <a:latin typeface="Times New Roman" pitchFamily="18" charset="0"/>
                <a:cs typeface="Times New Roman" pitchFamily="18" charset="0"/>
              </a:rPr>
              <a:t> and </a:t>
            </a:r>
            <a:r>
              <a:rPr lang="en-US" altLang="ko-KR" b="1" i="1" dirty="0" err="1">
                <a:latin typeface="Times New Roman" pitchFamily="18" charset="0"/>
                <a:cs typeface="Times New Roman" pitchFamily="18" charset="0"/>
              </a:rPr>
              <a:t>E+dE</a:t>
            </a:r>
            <a:endParaRPr lang="en-US" altLang="ko-KR" b="1" i="1" dirty="0">
              <a:latin typeface="Times New Roman" pitchFamily="18" charset="0"/>
              <a:cs typeface="Times New Roman" pitchFamily="18" charset="0"/>
            </a:endParaRPr>
          </a:p>
        </p:txBody>
      </p:sp>
      <p:sp>
        <p:nvSpPr>
          <p:cNvPr id="105477" name="직사각형 21"/>
          <p:cNvSpPr>
            <a:spLocks noChangeArrowheads="1"/>
          </p:cNvSpPr>
          <p:nvPr/>
        </p:nvSpPr>
        <p:spPr bwMode="auto">
          <a:xfrm>
            <a:off x="457200" y="1928813"/>
            <a:ext cx="8643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Times New Roman" panose="02020603050405020304" pitchFamily="18" charset="0"/>
                <a:cs typeface="Times New Roman" panose="02020603050405020304" pitchFamily="18" charset="0"/>
                <a:sym typeface="Wingdings" panose="05000000000000000000" pitchFamily="2" charset="2"/>
              </a:rPr>
              <a:t>  # of available energy states at a given energy level increases as the energy increases.</a:t>
            </a:r>
          </a:p>
          <a:p>
            <a:pPr eaLnBrk="1" hangingPunct="1"/>
            <a:r>
              <a:rPr lang="en-US" altLang="ko-KR" b="1" dirty="0">
                <a:latin typeface="Times New Roman" panose="02020603050405020304" pitchFamily="18" charset="0"/>
                <a:cs typeface="Times New Roman" panose="02020603050405020304" pitchFamily="18" charset="0"/>
                <a:sym typeface="Wingdings" panose="05000000000000000000" pitchFamily="2" charset="2"/>
              </a:rPr>
              <a:t> Function of kinetic energy </a:t>
            </a:r>
            <a:endParaRPr lang="en-US" altLang="ko-KR" b="1" dirty="0">
              <a:latin typeface="Times New Roman" panose="02020603050405020304" pitchFamily="18" charset="0"/>
              <a:cs typeface="Times New Roman" panose="02020603050405020304" pitchFamily="18" charset="0"/>
            </a:endParaRPr>
          </a:p>
        </p:txBody>
      </p:sp>
      <p:grpSp>
        <p:nvGrpSpPr>
          <p:cNvPr id="105478" name="그룹 32"/>
          <p:cNvGrpSpPr>
            <a:grpSpLocks/>
          </p:cNvGrpSpPr>
          <p:nvPr/>
        </p:nvGrpSpPr>
        <p:grpSpPr bwMode="auto">
          <a:xfrm>
            <a:off x="168275" y="3524396"/>
            <a:ext cx="4143375" cy="860425"/>
            <a:chOff x="500034" y="2724145"/>
            <a:chExt cx="4143404" cy="861718"/>
          </a:xfrm>
        </p:grpSpPr>
        <p:sp>
          <p:nvSpPr>
            <p:cNvPr id="105506" name="직사각형 22"/>
            <p:cNvSpPr>
              <a:spLocks noChangeArrowheads="1"/>
            </p:cNvSpPr>
            <p:nvPr/>
          </p:nvSpPr>
          <p:spPr bwMode="auto">
            <a:xfrm>
              <a:off x="500034" y="2919409"/>
              <a:ext cx="2286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dirty="0">
                  <a:latin typeface="Times New Roman" panose="02020603050405020304" pitchFamily="18" charset="0"/>
                  <a:cs typeface="Times New Roman" panose="02020603050405020304" pitchFamily="18" charset="0"/>
                  <a:sym typeface="Wingdings" panose="05000000000000000000" pitchFamily="2" charset="2"/>
                </a:rPr>
                <a:t>N (E)</a:t>
              </a:r>
              <a:r>
                <a:rPr lang="en-US" altLang="ko-KR" sz="2400" i="1" dirty="0" err="1">
                  <a:latin typeface="Times New Roman" panose="02020603050405020304" pitchFamily="18" charset="0"/>
                  <a:cs typeface="Times New Roman" panose="02020603050405020304" pitchFamily="18" charset="0"/>
                  <a:sym typeface="Wingdings" panose="05000000000000000000" pitchFamily="2" charset="2"/>
                </a:rPr>
                <a:t>d</a:t>
              </a:r>
              <a:r>
                <a:rPr lang="en-US" altLang="ko-KR" sz="2400" dirty="0" err="1">
                  <a:latin typeface="Times New Roman" panose="02020603050405020304" pitchFamily="18" charset="0"/>
                  <a:cs typeface="Times New Roman" panose="02020603050405020304" pitchFamily="18" charset="0"/>
                  <a:sym typeface="Wingdings" panose="05000000000000000000" pitchFamily="2" charset="2"/>
                </a:rPr>
                <a:t>E</a:t>
              </a:r>
              <a:r>
                <a:rPr lang="en-US" altLang="ko-KR" sz="2400" dirty="0">
                  <a:latin typeface="Times New Roman" panose="02020603050405020304" pitchFamily="18" charset="0"/>
                  <a:cs typeface="Times New Roman" panose="02020603050405020304" pitchFamily="18" charset="0"/>
                  <a:sym typeface="Wingdings" panose="05000000000000000000" pitchFamily="2" charset="2"/>
                </a:rPr>
                <a:t> = 4</a:t>
              </a:r>
              <a:r>
                <a:rPr lang="el-GR" altLang="ko-KR" sz="2400" dirty="0">
                  <a:latin typeface="Times New Roman" panose="02020603050405020304" pitchFamily="18" charset="0"/>
                  <a:cs typeface="Times New Roman" panose="02020603050405020304" pitchFamily="18" charset="0"/>
                  <a:sym typeface="Wingdings" panose="05000000000000000000" pitchFamily="2" charset="2"/>
                </a:rPr>
                <a:t>π</a:t>
              </a:r>
              <a:r>
                <a:rPr lang="en-US" altLang="ko-KR" sz="2400"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ko-KR" sz="4000" dirty="0">
                <a:latin typeface="Times New Roman" panose="02020603050405020304" pitchFamily="18" charset="0"/>
                <a:cs typeface="Times New Roman" panose="02020603050405020304" pitchFamily="18" charset="0"/>
              </a:endParaRPr>
            </a:p>
          </p:txBody>
        </p:sp>
        <p:sp>
          <p:nvSpPr>
            <p:cNvPr id="25" name="양쪽 대괄호 24"/>
            <p:cNvSpPr/>
            <p:nvPr/>
          </p:nvSpPr>
          <p:spPr>
            <a:xfrm>
              <a:off x="2428861" y="2857695"/>
              <a:ext cx="785817" cy="642314"/>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27" name="직선 연결선 26"/>
            <p:cNvCxnSpPr/>
            <p:nvPr/>
          </p:nvCxnSpPr>
          <p:spPr>
            <a:xfrm>
              <a:off x="2500298" y="3182032"/>
              <a:ext cx="6842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509" name="직사각형 27"/>
            <p:cNvSpPr>
              <a:spLocks noChangeArrowheads="1"/>
            </p:cNvSpPr>
            <p:nvPr/>
          </p:nvSpPr>
          <p:spPr bwMode="auto">
            <a:xfrm>
              <a:off x="2633649" y="3124198"/>
              <a:ext cx="500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a:latin typeface="Times New Roman" panose="02020603050405020304" pitchFamily="18" charset="0"/>
                  <a:cs typeface="Times New Roman" panose="02020603050405020304" pitchFamily="18" charset="0"/>
                  <a:sym typeface="Wingdings" panose="05000000000000000000" pitchFamily="2" charset="2"/>
                </a:rPr>
                <a:t>h</a:t>
              </a:r>
              <a:r>
                <a:rPr lang="en-US" altLang="ko-KR" sz="2400" i="1" baseline="30000">
                  <a:latin typeface="Times New Roman" panose="02020603050405020304" pitchFamily="18" charset="0"/>
                  <a:cs typeface="Times New Roman" panose="02020603050405020304" pitchFamily="18" charset="0"/>
                  <a:sym typeface="Wingdings" panose="05000000000000000000" pitchFamily="2" charset="2"/>
                </a:rPr>
                <a:t>2</a:t>
              </a:r>
              <a:endParaRPr lang="en-US" altLang="ko-KR" sz="4000" i="1" baseline="30000">
                <a:latin typeface="Times New Roman" panose="02020603050405020304" pitchFamily="18" charset="0"/>
                <a:cs typeface="Times New Roman" panose="02020603050405020304" pitchFamily="18" charset="0"/>
              </a:endParaRPr>
            </a:p>
          </p:txBody>
        </p:sp>
        <p:sp>
          <p:nvSpPr>
            <p:cNvPr id="105510" name="직사각형 28"/>
            <p:cNvSpPr>
              <a:spLocks noChangeArrowheads="1"/>
            </p:cNvSpPr>
            <p:nvPr/>
          </p:nvSpPr>
          <p:spPr bwMode="auto">
            <a:xfrm>
              <a:off x="2519348" y="2724145"/>
              <a:ext cx="785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dirty="0">
                  <a:latin typeface="Times New Roman" panose="02020603050405020304" pitchFamily="18" charset="0"/>
                  <a:cs typeface="Times New Roman" panose="02020603050405020304" pitchFamily="18" charset="0"/>
                  <a:sym typeface="Wingdings" panose="05000000000000000000" pitchFamily="2" charset="2"/>
                </a:rPr>
                <a:t>2m</a:t>
              </a:r>
              <a:r>
                <a:rPr lang="en-US" altLang="ko-KR" sz="2400" i="1" baseline="-25000" dirty="0">
                  <a:latin typeface="Times New Roman" panose="02020603050405020304" pitchFamily="18" charset="0"/>
                  <a:cs typeface="Times New Roman" panose="02020603050405020304" pitchFamily="18" charset="0"/>
                  <a:sym typeface="Wingdings" panose="05000000000000000000" pitchFamily="2" charset="2"/>
                </a:rPr>
                <a:t>n</a:t>
              </a:r>
              <a:endParaRPr lang="en-US" altLang="ko-KR" sz="4000" i="1" baseline="-25000" dirty="0">
                <a:latin typeface="Times New Roman" panose="02020603050405020304" pitchFamily="18" charset="0"/>
                <a:cs typeface="Times New Roman" panose="02020603050405020304" pitchFamily="18" charset="0"/>
              </a:endParaRPr>
            </a:p>
          </p:txBody>
        </p:sp>
        <p:sp>
          <p:nvSpPr>
            <p:cNvPr id="105511" name="직사각형 29"/>
            <p:cNvSpPr>
              <a:spLocks noChangeArrowheads="1"/>
            </p:cNvSpPr>
            <p:nvPr/>
          </p:nvSpPr>
          <p:spPr bwMode="auto">
            <a:xfrm>
              <a:off x="3100377" y="2733670"/>
              <a:ext cx="5000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baseline="30000">
                  <a:latin typeface="Times New Roman" panose="02020603050405020304" pitchFamily="18" charset="0"/>
                  <a:cs typeface="Times New Roman" panose="02020603050405020304" pitchFamily="18" charset="0"/>
                  <a:sym typeface="Wingdings" panose="05000000000000000000" pitchFamily="2" charset="2"/>
                </a:rPr>
                <a:t>3/2</a:t>
              </a:r>
              <a:endParaRPr lang="en-US" altLang="ko-KR" sz="4000" i="1" baseline="30000">
                <a:latin typeface="Times New Roman" panose="02020603050405020304" pitchFamily="18" charset="0"/>
                <a:cs typeface="Times New Roman" panose="02020603050405020304" pitchFamily="18" charset="0"/>
              </a:endParaRPr>
            </a:p>
          </p:txBody>
        </p:sp>
        <p:sp>
          <p:nvSpPr>
            <p:cNvPr id="105512" name="직사각형 30"/>
            <p:cNvSpPr>
              <a:spLocks noChangeArrowheads="1"/>
            </p:cNvSpPr>
            <p:nvPr/>
          </p:nvSpPr>
          <p:spPr bwMode="auto">
            <a:xfrm>
              <a:off x="3357554" y="2928934"/>
              <a:ext cx="1285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dirty="0">
                  <a:latin typeface="Times New Roman" panose="02020603050405020304" pitchFamily="18" charset="0"/>
                  <a:cs typeface="Times New Roman" panose="02020603050405020304" pitchFamily="18" charset="0"/>
                  <a:sym typeface="Wingdings" panose="05000000000000000000" pitchFamily="2" charset="2"/>
                </a:rPr>
                <a:t>E   </a:t>
              </a:r>
              <a:r>
                <a:rPr lang="en-US" altLang="ko-KR" sz="2400" i="1" dirty="0" err="1">
                  <a:latin typeface="Times New Roman" panose="02020603050405020304" pitchFamily="18" charset="0"/>
                  <a:cs typeface="Times New Roman" panose="02020603050405020304" pitchFamily="18" charset="0"/>
                  <a:sym typeface="Wingdings" panose="05000000000000000000" pitchFamily="2" charset="2"/>
                </a:rPr>
                <a:t>d</a:t>
              </a:r>
              <a:r>
                <a:rPr lang="en-US" altLang="ko-KR" sz="2400" dirty="0" err="1">
                  <a:latin typeface="Times New Roman" panose="02020603050405020304" pitchFamily="18" charset="0"/>
                  <a:cs typeface="Times New Roman" panose="02020603050405020304" pitchFamily="18" charset="0"/>
                  <a:sym typeface="Wingdings" panose="05000000000000000000" pitchFamily="2" charset="2"/>
                </a:rPr>
                <a:t>E</a:t>
              </a:r>
              <a:endParaRPr lang="en-US" altLang="ko-KR" sz="4000" dirty="0">
                <a:latin typeface="Times New Roman" panose="02020603050405020304" pitchFamily="18" charset="0"/>
                <a:cs typeface="Times New Roman" panose="02020603050405020304" pitchFamily="18" charset="0"/>
              </a:endParaRPr>
            </a:p>
          </p:txBody>
        </p:sp>
        <p:sp>
          <p:nvSpPr>
            <p:cNvPr id="105513" name="직사각형 31"/>
            <p:cNvSpPr>
              <a:spLocks noChangeArrowheads="1"/>
            </p:cNvSpPr>
            <p:nvPr/>
          </p:nvSpPr>
          <p:spPr bwMode="auto">
            <a:xfrm>
              <a:off x="3519480" y="2876546"/>
              <a:ext cx="5000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baseline="30000">
                  <a:latin typeface="Times New Roman" panose="02020603050405020304" pitchFamily="18" charset="0"/>
                  <a:cs typeface="Times New Roman" panose="02020603050405020304" pitchFamily="18" charset="0"/>
                  <a:sym typeface="Wingdings" panose="05000000000000000000" pitchFamily="2" charset="2"/>
                </a:rPr>
                <a:t>1/2</a:t>
              </a:r>
              <a:endParaRPr lang="en-US" altLang="ko-KR" sz="4000" i="1" baseline="30000">
                <a:latin typeface="Times New Roman" panose="02020603050405020304" pitchFamily="18" charset="0"/>
                <a:cs typeface="Times New Roman" panose="02020603050405020304" pitchFamily="18" charset="0"/>
              </a:endParaRPr>
            </a:p>
          </p:txBody>
        </p:sp>
      </p:grpSp>
      <p:grpSp>
        <p:nvGrpSpPr>
          <p:cNvPr id="105479" name="그룹 33"/>
          <p:cNvGrpSpPr>
            <a:grpSpLocks/>
          </p:cNvGrpSpPr>
          <p:nvPr/>
        </p:nvGrpSpPr>
        <p:grpSpPr bwMode="auto">
          <a:xfrm>
            <a:off x="525463" y="4372121"/>
            <a:ext cx="3714750" cy="860425"/>
            <a:chOff x="928662" y="2724145"/>
            <a:chExt cx="3714776" cy="861718"/>
          </a:xfrm>
        </p:grpSpPr>
        <p:sp>
          <p:nvSpPr>
            <p:cNvPr id="105498" name="직사각형 34"/>
            <p:cNvSpPr>
              <a:spLocks noChangeArrowheads="1"/>
            </p:cNvSpPr>
            <p:nvPr/>
          </p:nvSpPr>
          <p:spPr bwMode="auto">
            <a:xfrm>
              <a:off x="928662" y="2919409"/>
              <a:ext cx="2286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a:latin typeface="Times New Roman" panose="02020603050405020304" pitchFamily="18" charset="0"/>
                  <a:cs typeface="Times New Roman" panose="02020603050405020304" pitchFamily="18" charset="0"/>
                  <a:sym typeface="Wingdings" panose="05000000000000000000" pitchFamily="2" charset="2"/>
                </a:rPr>
                <a:t>N (E) = 4</a:t>
              </a:r>
              <a:r>
                <a:rPr lang="el-GR" altLang="ko-KR" sz="2400">
                  <a:latin typeface="Times New Roman" panose="02020603050405020304" pitchFamily="18" charset="0"/>
                  <a:cs typeface="Times New Roman" panose="02020603050405020304" pitchFamily="18" charset="0"/>
                  <a:sym typeface="Wingdings" panose="05000000000000000000" pitchFamily="2" charset="2"/>
                </a:rPr>
                <a:t>π</a:t>
              </a:r>
              <a:r>
                <a:rPr lang="en-US" altLang="ko-KR" sz="2400">
                  <a:latin typeface="Times New Roman" panose="02020603050405020304" pitchFamily="18" charset="0"/>
                  <a:cs typeface="Times New Roman" panose="02020603050405020304" pitchFamily="18" charset="0"/>
                  <a:sym typeface="Wingdings" panose="05000000000000000000" pitchFamily="2" charset="2"/>
                </a:rPr>
                <a:t> </a:t>
              </a:r>
              <a:endParaRPr lang="en-US" altLang="ko-KR" sz="4000">
                <a:latin typeface="Times New Roman" panose="02020603050405020304" pitchFamily="18" charset="0"/>
                <a:cs typeface="Times New Roman" panose="02020603050405020304" pitchFamily="18" charset="0"/>
              </a:endParaRPr>
            </a:p>
          </p:txBody>
        </p:sp>
        <p:sp>
          <p:nvSpPr>
            <p:cNvPr id="36" name="양쪽 대괄호 35"/>
            <p:cNvSpPr/>
            <p:nvPr/>
          </p:nvSpPr>
          <p:spPr>
            <a:xfrm>
              <a:off x="2428859" y="2857695"/>
              <a:ext cx="785819" cy="642314"/>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37" name="직선 연결선 36"/>
            <p:cNvCxnSpPr/>
            <p:nvPr/>
          </p:nvCxnSpPr>
          <p:spPr>
            <a:xfrm>
              <a:off x="2500298" y="3182032"/>
              <a:ext cx="6842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501" name="직사각형 37"/>
            <p:cNvSpPr>
              <a:spLocks noChangeArrowheads="1"/>
            </p:cNvSpPr>
            <p:nvPr/>
          </p:nvSpPr>
          <p:spPr bwMode="auto">
            <a:xfrm>
              <a:off x="2633649" y="3124198"/>
              <a:ext cx="500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a:latin typeface="Times New Roman" panose="02020603050405020304" pitchFamily="18" charset="0"/>
                  <a:cs typeface="Times New Roman" panose="02020603050405020304" pitchFamily="18" charset="0"/>
                  <a:sym typeface="Wingdings" panose="05000000000000000000" pitchFamily="2" charset="2"/>
                </a:rPr>
                <a:t>h</a:t>
              </a:r>
              <a:r>
                <a:rPr lang="en-US" altLang="ko-KR" sz="2400" i="1" baseline="30000">
                  <a:latin typeface="Times New Roman" panose="02020603050405020304" pitchFamily="18" charset="0"/>
                  <a:cs typeface="Times New Roman" panose="02020603050405020304" pitchFamily="18" charset="0"/>
                  <a:sym typeface="Wingdings" panose="05000000000000000000" pitchFamily="2" charset="2"/>
                </a:rPr>
                <a:t>2</a:t>
              </a:r>
              <a:endParaRPr lang="en-US" altLang="ko-KR" sz="4000" i="1" baseline="30000">
                <a:latin typeface="Times New Roman" panose="02020603050405020304" pitchFamily="18" charset="0"/>
                <a:cs typeface="Times New Roman" panose="02020603050405020304" pitchFamily="18" charset="0"/>
              </a:endParaRPr>
            </a:p>
          </p:txBody>
        </p:sp>
        <p:sp>
          <p:nvSpPr>
            <p:cNvPr id="105502" name="직사각형 38"/>
            <p:cNvSpPr>
              <a:spLocks noChangeArrowheads="1"/>
            </p:cNvSpPr>
            <p:nvPr/>
          </p:nvSpPr>
          <p:spPr bwMode="auto">
            <a:xfrm>
              <a:off x="2519348" y="2724145"/>
              <a:ext cx="785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dirty="0">
                  <a:latin typeface="Times New Roman" panose="02020603050405020304" pitchFamily="18" charset="0"/>
                  <a:cs typeface="Times New Roman" panose="02020603050405020304" pitchFamily="18" charset="0"/>
                  <a:sym typeface="Wingdings" panose="05000000000000000000" pitchFamily="2" charset="2"/>
                </a:rPr>
                <a:t>2m</a:t>
              </a:r>
              <a:r>
                <a:rPr lang="en-US" altLang="ko-KR" sz="2400" i="1" baseline="-25000" dirty="0">
                  <a:latin typeface="Times New Roman" panose="02020603050405020304" pitchFamily="18" charset="0"/>
                  <a:cs typeface="Times New Roman" panose="02020603050405020304" pitchFamily="18" charset="0"/>
                  <a:sym typeface="Wingdings" panose="05000000000000000000" pitchFamily="2" charset="2"/>
                </a:rPr>
                <a:t>n</a:t>
              </a:r>
              <a:endParaRPr lang="en-US" altLang="ko-KR" sz="4000" i="1" baseline="-25000" dirty="0">
                <a:latin typeface="Times New Roman" panose="02020603050405020304" pitchFamily="18" charset="0"/>
                <a:cs typeface="Times New Roman" panose="02020603050405020304" pitchFamily="18" charset="0"/>
              </a:endParaRPr>
            </a:p>
          </p:txBody>
        </p:sp>
        <p:sp>
          <p:nvSpPr>
            <p:cNvPr id="105503" name="직사각형 39"/>
            <p:cNvSpPr>
              <a:spLocks noChangeArrowheads="1"/>
            </p:cNvSpPr>
            <p:nvPr/>
          </p:nvSpPr>
          <p:spPr bwMode="auto">
            <a:xfrm>
              <a:off x="3100377" y="2733670"/>
              <a:ext cx="5000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baseline="30000">
                  <a:latin typeface="Times New Roman" panose="02020603050405020304" pitchFamily="18" charset="0"/>
                  <a:cs typeface="Times New Roman" panose="02020603050405020304" pitchFamily="18" charset="0"/>
                  <a:sym typeface="Wingdings" panose="05000000000000000000" pitchFamily="2" charset="2"/>
                </a:rPr>
                <a:t>3/2</a:t>
              </a:r>
              <a:endParaRPr lang="en-US" altLang="ko-KR" sz="4000" i="1" baseline="30000">
                <a:latin typeface="Times New Roman" panose="02020603050405020304" pitchFamily="18" charset="0"/>
                <a:cs typeface="Times New Roman" panose="02020603050405020304" pitchFamily="18" charset="0"/>
              </a:endParaRPr>
            </a:p>
          </p:txBody>
        </p:sp>
        <p:sp>
          <p:nvSpPr>
            <p:cNvPr id="105504" name="직사각형 40"/>
            <p:cNvSpPr>
              <a:spLocks noChangeArrowheads="1"/>
            </p:cNvSpPr>
            <p:nvPr/>
          </p:nvSpPr>
          <p:spPr bwMode="auto">
            <a:xfrm>
              <a:off x="3357554" y="2928934"/>
              <a:ext cx="1285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a:latin typeface="Times New Roman" panose="02020603050405020304" pitchFamily="18" charset="0"/>
                  <a:cs typeface="Times New Roman" panose="02020603050405020304" pitchFamily="18" charset="0"/>
                  <a:sym typeface="Wingdings" panose="05000000000000000000" pitchFamily="2" charset="2"/>
                </a:rPr>
                <a:t>E </a:t>
              </a:r>
              <a:endParaRPr lang="en-US" altLang="ko-KR" sz="4000">
                <a:latin typeface="Times New Roman" panose="02020603050405020304" pitchFamily="18" charset="0"/>
                <a:cs typeface="Times New Roman" panose="02020603050405020304" pitchFamily="18" charset="0"/>
              </a:endParaRPr>
            </a:p>
          </p:txBody>
        </p:sp>
        <p:sp>
          <p:nvSpPr>
            <p:cNvPr id="105505" name="직사각형 41"/>
            <p:cNvSpPr>
              <a:spLocks noChangeArrowheads="1"/>
            </p:cNvSpPr>
            <p:nvPr/>
          </p:nvSpPr>
          <p:spPr bwMode="auto">
            <a:xfrm>
              <a:off x="3519480" y="2876546"/>
              <a:ext cx="5000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i="1" baseline="30000">
                  <a:latin typeface="Times New Roman" panose="02020603050405020304" pitchFamily="18" charset="0"/>
                  <a:cs typeface="Times New Roman" panose="02020603050405020304" pitchFamily="18" charset="0"/>
                  <a:sym typeface="Wingdings" panose="05000000000000000000" pitchFamily="2" charset="2"/>
                </a:rPr>
                <a:t>1/2</a:t>
              </a:r>
              <a:endParaRPr lang="en-US" altLang="ko-KR" sz="4000" i="1" baseline="30000">
                <a:latin typeface="Times New Roman" panose="02020603050405020304" pitchFamily="18" charset="0"/>
                <a:cs typeface="Times New Roman" panose="02020603050405020304" pitchFamily="18" charset="0"/>
              </a:endParaRPr>
            </a:p>
          </p:txBody>
        </p:sp>
      </p:grpSp>
      <p:sp>
        <p:nvSpPr>
          <p:cNvPr id="105480" name="직사각형 43"/>
          <p:cNvSpPr>
            <a:spLocks noChangeArrowheads="1"/>
          </p:cNvSpPr>
          <p:nvPr/>
        </p:nvSpPr>
        <p:spPr bwMode="auto">
          <a:xfrm>
            <a:off x="168275" y="2852936"/>
            <a:ext cx="4143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cs typeface="Times New Roman" panose="02020603050405020304" pitchFamily="18" charset="0"/>
                <a:sym typeface="Wingdings" panose="05000000000000000000" pitchFamily="2" charset="2"/>
              </a:rPr>
              <a:t>For electron of 3D crystal </a:t>
            </a:r>
            <a:endParaRPr lang="en-US" altLang="ko-KR" sz="2000" b="1" dirty="0">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105481" name="직사각형 45"/>
          <p:cNvSpPr>
            <a:spLocks noChangeArrowheads="1"/>
          </p:cNvSpPr>
          <p:nvPr/>
        </p:nvSpPr>
        <p:spPr bwMode="auto">
          <a:xfrm>
            <a:off x="542925" y="5380884"/>
            <a:ext cx="293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i="1" dirty="0" err="1">
                <a:latin typeface="Times New Roman" panose="02020603050405020304" pitchFamily="18" charset="0"/>
                <a:cs typeface="Times New Roman" panose="02020603050405020304" pitchFamily="18" charset="0"/>
                <a:sym typeface="Wingdings" panose="05000000000000000000" pitchFamily="2" charset="2"/>
              </a:rPr>
              <a:t>m</a:t>
            </a:r>
            <a:r>
              <a:rPr lang="en-US" altLang="ko-KR" i="1" baseline="-25000" dirty="0" err="1">
                <a:latin typeface="Times New Roman" panose="02020603050405020304" pitchFamily="18" charset="0"/>
                <a:cs typeface="Times New Roman" panose="02020603050405020304" pitchFamily="18" charset="0"/>
                <a:sym typeface="Wingdings" panose="05000000000000000000" pitchFamily="2" charset="2"/>
              </a:rPr>
              <a:t>n</a:t>
            </a:r>
            <a:r>
              <a:rPr lang="en-US" altLang="ko-KR" i="1" baseline="-25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i="1" dirty="0">
                <a:latin typeface="Times New Roman" panose="02020603050405020304" pitchFamily="18" charset="0"/>
                <a:cs typeface="Times New Roman" panose="02020603050405020304" pitchFamily="18" charset="0"/>
                <a:sym typeface="Wingdings" panose="05000000000000000000" pitchFamily="2" charset="2"/>
              </a:rPr>
              <a:t>: effective mass of electron</a:t>
            </a:r>
            <a:endParaRPr lang="ko-KR" altLang="en-US" dirty="0"/>
          </a:p>
        </p:txBody>
      </p:sp>
      <p:pic>
        <p:nvPicPr>
          <p:cNvPr id="105483" name="Picture 8" descr="http://www-opto.e-technik.uni-ulm.de/lehre/cs/DOS-DI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2929083"/>
            <a:ext cx="51593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484" name="그룹 52"/>
          <p:cNvGrpSpPr>
            <a:grpSpLocks/>
          </p:cNvGrpSpPr>
          <p:nvPr/>
        </p:nvGrpSpPr>
        <p:grpSpPr bwMode="auto">
          <a:xfrm>
            <a:off x="4886325" y="5262708"/>
            <a:ext cx="614363" cy="338138"/>
            <a:chOff x="5143504" y="4376330"/>
            <a:chExt cx="614367" cy="338554"/>
          </a:xfrm>
        </p:grpSpPr>
        <p:sp>
          <p:nvSpPr>
            <p:cNvPr id="105496" name="직사각형 49"/>
            <p:cNvSpPr>
              <a:spLocks noChangeArrowheads="1"/>
            </p:cNvSpPr>
            <p:nvPr/>
          </p:nvSpPr>
          <p:spPr bwMode="auto">
            <a:xfrm>
              <a:off x="5143504" y="4376330"/>
              <a:ext cx="428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E </a:t>
              </a:r>
              <a:endParaRPr lang="en-US" altLang="ko-KR" sz="2800">
                <a:latin typeface="Times New Roman" panose="02020603050405020304" pitchFamily="18" charset="0"/>
                <a:cs typeface="Times New Roman" panose="02020603050405020304" pitchFamily="18" charset="0"/>
              </a:endParaRPr>
            </a:p>
          </p:txBody>
        </p:sp>
        <p:sp>
          <p:nvSpPr>
            <p:cNvPr id="105497" name="직사각형 50"/>
            <p:cNvSpPr>
              <a:spLocks noChangeArrowheads="1"/>
            </p:cNvSpPr>
            <p:nvPr/>
          </p:nvSpPr>
          <p:spPr bwMode="auto">
            <a:xfrm>
              <a:off x="5257805" y="4419192"/>
              <a:ext cx="5000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baseline="30000">
                  <a:latin typeface="Times New Roman" panose="02020603050405020304" pitchFamily="18" charset="0"/>
                  <a:cs typeface="Times New Roman" panose="02020603050405020304" pitchFamily="18" charset="0"/>
                  <a:sym typeface="Wingdings" panose="05000000000000000000" pitchFamily="2" charset="2"/>
                </a:rPr>
                <a:t>1/2</a:t>
              </a:r>
              <a:endParaRPr lang="en-US" altLang="ko-KR" sz="2800" i="1" baseline="30000">
                <a:latin typeface="Times New Roman" panose="02020603050405020304" pitchFamily="18" charset="0"/>
                <a:cs typeface="Times New Roman" panose="02020603050405020304" pitchFamily="18" charset="0"/>
              </a:endParaRPr>
            </a:p>
          </p:txBody>
        </p:sp>
      </p:grpSp>
      <p:grpSp>
        <p:nvGrpSpPr>
          <p:cNvPr id="105485" name="그룹 53"/>
          <p:cNvGrpSpPr>
            <a:grpSpLocks/>
          </p:cNvGrpSpPr>
          <p:nvPr/>
        </p:nvGrpSpPr>
        <p:grpSpPr bwMode="auto">
          <a:xfrm>
            <a:off x="7243763" y="5276996"/>
            <a:ext cx="614362" cy="338137"/>
            <a:chOff x="5143504" y="4376330"/>
            <a:chExt cx="614367" cy="338554"/>
          </a:xfrm>
        </p:grpSpPr>
        <p:sp>
          <p:nvSpPr>
            <p:cNvPr id="105494" name="직사각형 54"/>
            <p:cNvSpPr>
              <a:spLocks noChangeArrowheads="1"/>
            </p:cNvSpPr>
            <p:nvPr/>
          </p:nvSpPr>
          <p:spPr bwMode="auto">
            <a:xfrm>
              <a:off x="5143504" y="4376330"/>
              <a:ext cx="428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E </a:t>
              </a:r>
              <a:endParaRPr lang="en-US" altLang="ko-KR" sz="2800">
                <a:latin typeface="Times New Roman" panose="02020603050405020304" pitchFamily="18" charset="0"/>
                <a:cs typeface="Times New Roman" panose="02020603050405020304" pitchFamily="18" charset="0"/>
              </a:endParaRPr>
            </a:p>
          </p:txBody>
        </p:sp>
        <p:sp>
          <p:nvSpPr>
            <p:cNvPr id="105495" name="직사각형 55"/>
            <p:cNvSpPr>
              <a:spLocks noChangeArrowheads="1"/>
            </p:cNvSpPr>
            <p:nvPr/>
          </p:nvSpPr>
          <p:spPr bwMode="auto">
            <a:xfrm>
              <a:off x="5257805" y="4419192"/>
              <a:ext cx="500066" cy="25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i="1" baseline="30000">
                  <a:latin typeface="Times New Roman" panose="02020603050405020304" pitchFamily="18" charset="0"/>
                  <a:cs typeface="Times New Roman" panose="02020603050405020304" pitchFamily="18" charset="0"/>
                  <a:sym typeface="Wingdings" panose="05000000000000000000" pitchFamily="2" charset="2"/>
                </a:rPr>
                <a:t> -1/2</a:t>
              </a:r>
              <a:endParaRPr lang="en-US" altLang="ko-KR" sz="2800" i="1" baseline="30000">
                <a:latin typeface="Times New Roman" panose="02020603050405020304" pitchFamily="18" charset="0"/>
                <a:cs typeface="Times New Roman" panose="02020603050405020304" pitchFamily="18" charset="0"/>
              </a:endParaRPr>
            </a:p>
          </p:txBody>
        </p:sp>
      </p:grpSp>
      <p:sp>
        <p:nvSpPr>
          <p:cNvPr id="105486" name="직사각형 57"/>
          <p:cNvSpPr>
            <a:spLocks noChangeArrowheads="1"/>
          </p:cNvSpPr>
          <p:nvPr/>
        </p:nvSpPr>
        <p:spPr bwMode="auto">
          <a:xfrm>
            <a:off x="8377238" y="5257946"/>
            <a:ext cx="714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l-GR" altLang="ko-KR" sz="1600">
                <a:latin typeface="Times New Roman" panose="02020603050405020304" pitchFamily="18" charset="0"/>
                <a:cs typeface="Times New Roman" panose="02020603050405020304" pitchFamily="18" charset="0"/>
                <a:sym typeface="Wingdings" panose="05000000000000000000" pitchFamily="2" charset="2"/>
              </a:rPr>
              <a:t>δ</a:t>
            </a:r>
            <a:r>
              <a:rPr lang="en-US" altLang="ko-KR" sz="1600">
                <a:latin typeface="Times New Roman" panose="02020603050405020304" pitchFamily="18" charset="0"/>
                <a:cs typeface="Times New Roman" panose="02020603050405020304" pitchFamily="18" charset="0"/>
                <a:sym typeface="Wingdings" panose="05000000000000000000" pitchFamily="2" charset="2"/>
              </a:rPr>
              <a:t> (E) </a:t>
            </a:r>
            <a:endParaRPr lang="en-US" altLang="ko-KR" sz="2800">
              <a:latin typeface="Times New Roman" panose="02020603050405020304" pitchFamily="18" charset="0"/>
              <a:cs typeface="Times New Roman" panose="02020603050405020304" pitchFamily="18" charset="0"/>
            </a:endParaRPr>
          </a:p>
        </p:txBody>
      </p:sp>
      <p:sp>
        <p:nvSpPr>
          <p:cNvPr id="105487" name="직사각형 60"/>
          <p:cNvSpPr>
            <a:spLocks noChangeArrowheads="1"/>
          </p:cNvSpPr>
          <p:nvPr/>
        </p:nvSpPr>
        <p:spPr bwMode="auto">
          <a:xfrm>
            <a:off x="6072188" y="5272233"/>
            <a:ext cx="42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E </a:t>
            </a:r>
            <a:endParaRPr lang="en-US" altLang="ko-KR" sz="2800">
              <a:latin typeface="Times New Roman" panose="02020603050405020304" pitchFamily="18" charset="0"/>
              <a:cs typeface="Times New Roman" panose="02020603050405020304" pitchFamily="18" charset="0"/>
            </a:endParaRPr>
          </a:p>
        </p:txBody>
      </p:sp>
      <p:sp>
        <p:nvSpPr>
          <p:cNvPr id="105488" name="직사각형 63"/>
          <p:cNvSpPr>
            <a:spLocks noChangeArrowheads="1"/>
          </p:cNvSpPr>
          <p:nvPr/>
        </p:nvSpPr>
        <p:spPr bwMode="auto">
          <a:xfrm>
            <a:off x="4267200" y="5267471"/>
            <a:ext cx="1000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N(E)</a:t>
            </a:r>
            <a:r>
              <a:rPr lang="ko-KR" altLang="en-US" sz="1600">
                <a:latin typeface="Times New Roman" panose="02020603050405020304" pitchFamily="18" charset="0"/>
                <a:cs typeface="Times New Roman" panose="02020603050405020304" pitchFamily="18" charset="0"/>
                <a:sym typeface="Wingdings" panose="05000000000000000000" pitchFamily="2" charset="2"/>
              </a:rPr>
              <a:t>∝</a:t>
            </a:r>
            <a:endParaRPr lang="en-US" altLang="ko-KR" sz="2800">
              <a:latin typeface="Times New Roman" panose="02020603050405020304" pitchFamily="18" charset="0"/>
              <a:cs typeface="Times New Roman" panose="02020603050405020304" pitchFamily="18" charset="0"/>
            </a:endParaRPr>
          </a:p>
        </p:txBody>
      </p:sp>
      <p:sp>
        <p:nvSpPr>
          <p:cNvPr id="105489" name="직사각형 64"/>
          <p:cNvSpPr>
            <a:spLocks noChangeArrowheads="1"/>
          </p:cNvSpPr>
          <p:nvPr/>
        </p:nvSpPr>
        <p:spPr bwMode="auto">
          <a:xfrm>
            <a:off x="5462588" y="5276996"/>
            <a:ext cx="1000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N(E)</a:t>
            </a:r>
            <a:r>
              <a:rPr lang="ko-KR" altLang="en-US" sz="1600">
                <a:latin typeface="Times New Roman" panose="02020603050405020304" pitchFamily="18" charset="0"/>
                <a:cs typeface="Times New Roman" panose="02020603050405020304" pitchFamily="18" charset="0"/>
                <a:sym typeface="Wingdings" panose="05000000000000000000" pitchFamily="2" charset="2"/>
              </a:rPr>
              <a:t>∝</a:t>
            </a:r>
            <a:endParaRPr lang="en-US" altLang="ko-KR" sz="2800">
              <a:latin typeface="Times New Roman" panose="02020603050405020304" pitchFamily="18" charset="0"/>
              <a:cs typeface="Times New Roman" panose="02020603050405020304" pitchFamily="18" charset="0"/>
            </a:endParaRPr>
          </a:p>
        </p:txBody>
      </p:sp>
      <p:sp>
        <p:nvSpPr>
          <p:cNvPr id="105490" name="직사각형 65"/>
          <p:cNvSpPr>
            <a:spLocks noChangeArrowheads="1"/>
          </p:cNvSpPr>
          <p:nvPr/>
        </p:nvSpPr>
        <p:spPr bwMode="auto">
          <a:xfrm>
            <a:off x="6634163" y="5276996"/>
            <a:ext cx="1000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N(E)</a:t>
            </a:r>
            <a:r>
              <a:rPr lang="ko-KR" altLang="en-US" sz="1600">
                <a:latin typeface="Times New Roman" panose="02020603050405020304" pitchFamily="18" charset="0"/>
                <a:cs typeface="Times New Roman" panose="02020603050405020304" pitchFamily="18" charset="0"/>
                <a:sym typeface="Wingdings" panose="05000000000000000000" pitchFamily="2" charset="2"/>
              </a:rPr>
              <a:t>∝</a:t>
            </a:r>
            <a:endParaRPr lang="en-US" altLang="ko-KR" sz="2800">
              <a:latin typeface="Times New Roman" panose="02020603050405020304" pitchFamily="18" charset="0"/>
              <a:cs typeface="Times New Roman" panose="02020603050405020304" pitchFamily="18" charset="0"/>
            </a:endParaRPr>
          </a:p>
        </p:txBody>
      </p:sp>
      <p:sp>
        <p:nvSpPr>
          <p:cNvPr id="105491" name="직사각형 66"/>
          <p:cNvSpPr>
            <a:spLocks noChangeArrowheads="1"/>
          </p:cNvSpPr>
          <p:nvPr/>
        </p:nvSpPr>
        <p:spPr bwMode="auto">
          <a:xfrm>
            <a:off x="7786688" y="5257946"/>
            <a:ext cx="1000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Times New Roman" panose="02020603050405020304" pitchFamily="18" charset="0"/>
                <a:cs typeface="Times New Roman" panose="02020603050405020304" pitchFamily="18" charset="0"/>
                <a:sym typeface="Wingdings" panose="05000000000000000000" pitchFamily="2" charset="2"/>
              </a:rPr>
              <a:t>N(E)</a:t>
            </a:r>
            <a:r>
              <a:rPr lang="ko-KR" altLang="en-US" sz="1600">
                <a:latin typeface="Times New Roman" panose="02020603050405020304" pitchFamily="18" charset="0"/>
                <a:cs typeface="Times New Roman" panose="02020603050405020304" pitchFamily="18" charset="0"/>
                <a:sym typeface="Wingdings" panose="05000000000000000000" pitchFamily="2" charset="2"/>
              </a:rPr>
              <a:t>∝</a:t>
            </a:r>
            <a:endParaRPr lang="en-US" altLang="ko-KR" sz="2800">
              <a:latin typeface="Times New Roman" panose="02020603050405020304" pitchFamily="18" charset="0"/>
              <a:cs typeface="Times New Roman" panose="02020603050405020304" pitchFamily="18" charset="0"/>
            </a:endParaRPr>
          </a:p>
        </p:txBody>
      </p:sp>
      <p:sp>
        <p:nvSpPr>
          <p:cNvPr id="68" name="직사각형 67"/>
          <p:cNvSpPr/>
          <p:nvPr/>
        </p:nvSpPr>
        <p:spPr>
          <a:xfrm>
            <a:off x="0" y="5715741"/>
            <a:ext cx="9153872" cy="522287"/>
          </a:xfrm>
          <a:prstGeom prst="rect">
            <a:avLst/>
          </a:prstGeom>
        </p:spPr>
        <p:txBody>
          <a:bodyPr wrap="square">
            <a:spAutoFit/>
          </a:bodyPr>
          <a:lstStyle/>
          <a:p>
            <a:pPr algn="r" eaLnBrk="1" latinLnBrk="1" hangingPunct="1">
              <a:defRPr/>
            </a:pPr>
            <a:r>
              <a:rPr lang="en-US" altLang="ko-KR" sz="1400" i="1" kern="0" dirty="0">
                <a:solidFill>
                  <a:srgbClr val="333333"/>
                </a:solidFill>
                <a:latin typeface="Times New Roman" pitchFamily="18" charset="0"/>
                <a:ea typeface="굴림"/>
                <a:cs typeface="Times New Roman" pitchFamily="18" charset="0"/>
              </a:rPr>
              <a:t>Derivation of density of states</a:t>
            </a:r>
          </a:p>
          <a:p>
            <a:pPr algn="r" eaLnBrk="1" latinLnBrk="1" hangingPunct="1">
              <a:defRPr/>
            </a:pPr>
            <a:r>
              <a:rPr lang="en-US" altLang="ko-KR" sz="1400" i="1" kern="0" dirty="0">
                <a:solidFill>
                  <a:srgbClr val="333333"/>
                </a:solidFill>
                <a:latin typeface="Times New Roman" pitchFamily="18" charset="0"/>
                <a:ea typeface="굴림"/>
                <a:cs typeface="Times New Roman" pitchFamily="18" charset="0"/>
              </a:rPr>
              <a:t>B. G. Streetman, “Solid State Electronic Devices” 6th ed. p. 523 </a:t>
            </a:r>
            <a:endParaRPr lang="ko-KR" altLang="en-US" sz="1400" i="1" dirty="0">
              <a:latin typeface="Times New Roman" pitchFamily="18" charset="0"/>
              <a:cs typeface="Times New Roman" pitchFamily="18" charset="0"/>
            </a:endParaRPr>
          </a:p>
        </p:txBody>
      </p:sp>
      <p:sp>
        <p:nvSpPr>
          <p:cNvPr id="41" name="직사각형 40"/>
          <p:cNvSpPr/>
          <p:nvPr/>
        </p:nvSpPr>
        <p:spPr>
          <a:xfrm>
            <a:off x="4110038" y="3140221"/>
            <a:ext cx="1230312" cy="2441575"/>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193</a:t>
            </a:fld>
            <a:endParaRPr lang="ko-KR" altLang="en-US" dirty="0"/>
          </a:p>
        </p:txBody>
      </p:sp>
      <p:sp>
        <p:nvSpPr>
          <p:cNvPr id="43" name="직사각형 4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46426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직사각형 133"/>
          <p:cNvSpPr/>
          <p:nvPr/>
        </p:nvSpPr>
        <p:spPr>
          <a:xfrm>
            <a:off x="276225" y="1133475"/>
            <a:ext cx="8667750" cy="2266950"/>
          </a:xfrm>
          <a:prstGeom prst="rect">
            <a:avLst/>
          </a:prstGeom>
          <a:noFill/>
          <a:ln w="19050">
            <a:solidFill>
              <a:srgbClr val="FF9933"/>
            </a:solidFill>
          </a:ln>
        </p:spPr>
        <p:style>
          <a:lnRef idx="2">
            <a:schemeClr val="accent4"/>
          </a:lnRef>
          <a:fillRef idx="1">
            <a:schemeClr val="lt1"/>
          </a:fillRef>
          <a:effectRef idx="0">
            <a:schemeClr val="accent4"/>
          </a:effectRef>
          <a:fontRef idx="minor">
            <a:schemeClr val="dk1"/>
          </a:fontRef>
        </p:style>
        <p:txBody>
          <a:bodyPr anchor="ctr"/>
          <a:lstStyle/>
          <a:p>
            <a:pPr algn="ctr" eaLnBrk="1" latinLnBrk="1" hangingPunct="1">
              <a:defRPr/>
            </a:pPr>
            <a:endParaRPr lang="ko-KR" altLang="en-US"/>
          </a:p>
        </p:txBody>
      </p:sp>
      <p:sp>
        <p:nvSpPr>
          <p:cNvPr id="109571" name="TextBox 7"/>
          <p:cNvSpPr txBox="1">
            <a:spLocks noChangeArrowheads="1"/>
          </p:cNvSpPr>
          <p:nvPr/>
        </p:nvSpPr>
        <p:spPr bwMode="auto">
          <a:xfrm>
            <a:off x="71438" y="76200"/>
            <a:ext cx="8032968" cy="523220"/>
          </a:xfrm>
          <a:prstGeom prst="rect">
            <a:avLst/>
          </a:prstGeom>
        </p:spPr>
        <p:txBody>
          <a:bodyPr wrap="none">
            <a:spAutoFit/>
          </a:bodyPr>
          <a:lstStyle>
            <a:defPPr>
              <a:defRPr lang="ko-KR"/>
            </a:defPPr>
            <a:lvl1pPr>
              <a:defRPr sz="2800" b="1"/>
            </a:lvl1pPr>
          </a:lstStyle>
          <a:p>
            <a:r>
              <a:rPr lang="en-US" altLang="ko-KR" dirty="0"/>
              <a:t>Carrier concentration in intrinsic semiconductor</a:t>
            </a:r>
            <a:endParaRPr lang="ko-KR" altLang="en-US" dirty="0"/>
          </a:p>
        </p:txBody>
      </p:sp>
      <p:sp>
        <p:nvSpPr>
          <p:cNvPr id="109572" name="TextBox 529"/>
          <p:cNvSpPr txBox="1">
            <a:spLocks noChangeArrowheads="1"/>
          </p:cNvSpPr>
          <p:nvPr/>
        </p:nvSpPr>
        <p:spPr bwMode="auto">
          <a:xfrm>
            <a:off x="142875" y="661988"/>
            <a:ext cx="6167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latin typeface="Times New Roman" panose="02020603050405020304" pitchFamily="18" charset="0"/>
                <a:cs typeface="Times New Roman" panose="02020603050405020304" pitchFamily="18" charset="0"/>
              </a:rPr>
              <a:t>Fermi-Dirac distribution of electrons in solid</a:t>
            </a:r>
          </a:p>
        </p:txBody>
      </p:sp>
      <p:graphicFrame>
        <p:nvGraphicFramePr>
          <p:cNvPr id="109573" name="Object 2"/>
          <p:cNvGraphicFramePr>
            <a:graphicFrameLocks noChangeAspect="1"/>
          </p:cNvGraphicFramePr>
          <p:nvPr/>
        </p:nvGraphicFramePr>
        <p:xfrm>
          <a:off x="509588" y="1409700"/>
          <a:ext cx="2597150" cy="895350"/>
        </p:xfrm>
        <a:graphic>
          <a:graphicData uri="http://schemas.openxmlformats.org/presentationml/2006/ole">
            <mc:AlternateContent xmlns:mc="http://schemas.openxmlformats.org/markup-compatibility/2006">
              <mc:Choice xmlns:v="urn:schemas-microsoft-com:vml" Requires="v">
                <p:oleObj spid="_x0000_s9266" name="수식" r:id="rId4" imgW="1765300" imgH="571500" progId="Equation.3">
                  <p:embed/>
                </p:oleObj>
              </mc:Choice>
              <mc:Fallback>
                <p:oleObj name="수식" r:id="rId4" imgW="1765300" imgH="571500" progId="Equation.3">
                  <p:embed/>
                  <p:pic>
                    <p:nvPicPr>
                      <p:cNvPr id="10957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1409700"/>
                        <a:ext cx="2597150"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9574" name="Rectangle 37"/>
          <p:cNvSpPr>
            <a:spLocks noChangeArrowheads="1"/>
          </p:cNvSpPr>
          <p:nvPr/>
        </p:nvSpPr>
        <p:spPr bwMode="auto">
          <a:xfrm>
            <a:off x="748605" y="2710879"/>
            <a:ext cx="8143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r>
              <a:rPr lang="en-US" altLang="ko-KR" i="1" dirty="0">
                <a:latin typeface="Times New Roman" panose="02020603050405020304" pitchFamily="18" charset="0"/>
                <a:cs typeface="Times New Roman" panose="02020603050405020304" pitchFamily="18" charset="0"/>
                <a:sym typeface="Wingdings" panose="05000000000000000000" pitchFamily="2" charset="2"/>
              </a:rPr>
              <a:t>k</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 Boltzmann’s constant (8.62 x 10</a:t>
            </a:r>
            <a:r>
              <a:rPr lang="en-US" altLang="ko-KR" baseline="30000" dirty="0">
                <a:latin typeface="Times New Roman" panose="02020603050405020304" pitchFamily="18" charset="0"/>
                <a:cs typeface="Times New Roman" panose="02020603050405020304" pitchFamily="18" charset="0"/>
                <a:sym typeface="Wingdings" panose="05000000000000000000" pitchFamily="2" charset="2"/>
              </a:rPr>
              <a:t>-5</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eV/K)</a:t>
            </a:r>
          </a:p>
          <a:p>
            <a:pPr marL="0" lvl="2" eaLnBrk="1" hangingPunct="1"/>
            <a:r>
              <a:rPr lang="en-US" altLang="ko-KR" i="1" dirty="0">
                <a:latin typeface="Times New Roman" panose="02020603050405020304" pitchFamily="18" charset="0"/>
                <a:cs typeface="Times New Roman" panose="02020603050405020304" pitchFamily="18" charset="0"/>
                <a:sym typeface="Wingdings" panose="05000000000000000000" pitchFamily="2" charset="2"/>
              </a:rPr>
              <a:t>E</a:t>
            </a:r>
            <a:r>
              <a:rPr lang="en-US" altLang="ko-KR" i="1" baseline="-25000" dirty="0">
                <a:latin typeface="Times New Roman" panose="02020603050405020304" pitchFamily="18" charset="0"/>
                <a:cs typeface="Times New Roman" panose="02020603050405020304" pitchFamily="18" charset="0"/>
                <a:sym typeface="Wingdings" panose="05000000000000000000" pitchFamily="2" charset="2"/>
              </a:rPr>
              <a:t>F</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 Fermi level (Energy that the occupation probability by an electron is exactly ½.)</a:t>
            </a:r>
          </a:p>
        </p:txBody>
      </p:sp>
      <p:sp>
        <p:nvSpPr>
          <p:cNvPr id="109575" name="Rectangle 37"/>
          <p:cNvSpPr>
            <a:spLocks noChangeArrowheads="1"/>
          </p:cNvSpPr>
          <p:nvPr/>
        </p:nvSpPr>
        <p:spPr bwMode="auto">
          <a:xfrm>
            <a:off x="3314700" y="1876425"/>
            <a:ext cx="5643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r>
              <a:rPr lang="en-US" altLang="ko-KR"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Probability that an available energy state at </a:t>
            </a:r>
            <a:r>
              <a:rPr lang="en-US" altLang="ko-KR" sz="2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a:t>
            </a:r>
            <a:r>
              <a:rPr lang="en-US" altLang="ko-KR"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will be occupied by an electron at absolute temperature </a:t>
            </a:r>
            <a:r>
              <a:rPr lang="en-US" altLang="ko-KR" sz="2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r>
              <a:rPr lang="en-US" altLang="ko-KR"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9576" name="Rectangle 37"/>
          <p:cNvSpPr>
            <a:spLocks noChangeArrowheads="1"/>
          </p:cNvSpPr>
          <p:nvPr/>
        </p:nvSpPr>
        <p:spPr bwMode="auto">
          <a:xfrm>
            <a:off x="3314700" y="1181100"/>
            <a:ext cx="5643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r>
              <a:rPr lang="en-US" altLang="ko-KR" sz="2000" b="1">
                <a:latin typeface="Times New Roman" panose="02020603050405020304" pitchFamily="18" charset="0"/>
                <a:cs typeface="Times New Roman" panose="02020603050405020304" pitchFamily="18" charset="0"/>
                <a:sym typeface="Wingdings" panose="05000000000000000000" pitchFamily="2" charset="2"/>
              </a:rPr>
              <a:t>Distribution of electrons over a range of allowed energy level at thermal equilibrium.</a:t>
            </a:r>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194</a:t>
            </a:fld>
            <a:endParaRPr lang="ko-KR" altLang="en-US" dirty="0"/>
          </a:p>
        </p:txBody>
      </p:sp>
      <p:sp>
        <p:nvSpPr>
          <p:cNvPr id="32" name="직사각형 31"/>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3" name="Picture 24" descr="FIG03-14">
            <a:extLst>
              <a:ext uri="{FF2B5EF4-FFF2-40B4-BE49-F238E27FC236}">
                <a16:creationId xmlns:a16="http://schemas.microsoft.com/office/drawing/2014/main" id="{C04E9ADC-380D-443D-83DA-EB9B1B72F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488" y="3519488"/>
            <a:ext cx="3643312"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47">
            <a:extLst>
              <a:ext uri="{FF2B5EF4-FFF2-40B4-BE49-F238E27FC236}">
                <a16:creationId xmlns:a16="http://schemas.microsoft.com/office/drawing/2014/main" id="{CF7342ED-C454-4A72-B5FB-C8DECB954AA6}"/>
              </a:ext>
            </a:extLst>
          </p:cNvPr>
          <p:cNvSpPr txBox="1">
            <a:spLocks noChangeArrowheads="1"/>
          </p:cNvSpPr>
          <p:nvPr/>
        </p:nvSpPr>
        <p:spPr bwMode="auto">
          <a:xfrm>
            <a:off x="2832100" y="3652838"/>
            <a:ext cx="76809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dirty="0">
                <a:latin typeface="Times New Roman" panose="02020603050405020304" pitchFamily="18" charset="0"/>
                <a:cs typeface="Times New Roman" panose="02020603050405020304" pitchFamily="18" charset="0"/>
              </a:rPr>
              <a:t>T = 0 K</a:t>
            </a:r>
            <a:endParaRPr lang="ko-KR" altLang="en-US" sz="1400" b="1" dirty="0">
              <a:latin typeface="Times New Roman" panose="02020603050405020304" pitchFamily="18" charset="0"/>
              <a:cs typeface="Times New Roman" panose="02020603050405020304" pitchFamily="18" charset="0"/>
            </a:endParaRPr>
          </a:p>
        </p:txBody>
      </p:sp>
      <p:cxnSp>
        <p:nvCxnSpPr>
          <p:cNvPr id="35" name="직선 화살표 연결선 34">
            <a:extLst>
              <a:ext uri="{FF2B5EF4-FFF2-40B4-BE49-F238E27FC236}">
                <a16:creationId xmlns:a16="http://schemas.microsoft.com/office/drawing/2014/main" id="{AB18079C-B111-411E-846D-FCC3AA8C8FF8}"/>
              </a:ext>
            </a:extLst>
          </p:cNvPr>
          <p:cNvCxnSpPr/>
          <p:nvPr/>
        </p:nvCxnSpPr>
        <p:spPr bwMode="auto">
          <a:xfrm rot="5400000">
            <a:off x="2659856" y="3817144"/>
            <a:ext cx="271463" cy="2000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148">
            <a:extLst>
              <a:ext uri="{FF2B5EF4-FFF2-40B4-BE49-F238E27FC236}">
                <a16:creationId xmlns:a16="http://schemas.microsoft.com/office/drawing/2014/main" id="{096C1140-8322-4395-AC8A-E9154368C244}"/>
              </a:ext>
            </a:extLst>
          </p:cNvPr>
          <p:cNvSpPr txBox="1">
            <a:spLocks noChangeArrowheads="1"/>
          </p:cNvSpPr>
          <p:nvPr/>
        </p:nvSpPr>
        <p:spPr bwMode="auto">
          <a:xfrm>
            <a:off x="2878138" y="4562475"/>
            <a:ext cx="7651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latin typeface="Times New Roman" panose="02020603050405020304" pitchFamily="18" charset="0"/>
                <a:cs typeface="Times New Roman" panose="02020603050405020304" pitchFamily="18" charset="0"/>
              </a:rPr>
              <a:t>T</a:t>
            </a:r>
            <a:r>
              <a:rPr lang="en-US" altLang="ko-KR" sz="1600" b="1" baseline="-25000">
                <a:latin typeface="Times New Roman" panose="02020603050405020304" pitchFamily="18" charset="0"/>
                <a:cs typeface="Times New Roman" panose="02020603050405020304" pitchFamily="18" charset="0"/>
              </a:rPr>
              <a:t>2</a:t>
            </a:r>
            <a:r>
              <a:rPr lang="en-US" altLang="ko-KR" sz="1600" b="1">
                <a:latin typeface="Times New Roman" panose="02020603050405020304" pitchFamily="18" charset="0"/>
                <a:cs typeface="Times New Roman" panose="02020603050405020304" pitchFamily="18" charset="0"/>
              </a:rPr>
              <a:t> &gt;  T</a:t>
            </a:r>
            <a:r>
              <a:rPr lang="en-US" altLang="ko-KR" sz="1600" b="1" baseline="-25000">
                <a:latin typeface="Times New Roman" panose="02020603050405020304" pitchFamily="18" charset="0"/>
                <a:cs typeface="Times New Roman" panose="02020603050405020304" pitchFamily="18" charset="0"/>
              </a:rPr>
              <a:t>1</a:t>
            </a:r>
            <a:endParaRPr lang="ko-KR" altLang="en-US" sz="1600" b="1" baseline="-25000">
              <a:latin typeface="Times New Roman" panose="02020603050405020304" pitchFamily="18" charset="0"/>
              <a:cs typeface="Times New Roman" panose="02020603050405020304" pitchFamily="18" charset="0"/>
            </a:endParaRPr>
          </a:p>
        </p:txBody>
      </p:sp>
      <p:sp>
        <p:nvSpPr>
          <p:cNvPr id="37" name="Rectangle 37">
            <a:extLst>
              <a:ext uri="{FF2B5EF4-FFF2-40B4-BE49-F238E27FC236}">
                <a16:creationId xmlns:a16="http://schemas.microsoft.com/office/drawing/2014/main" id="{C6EA3215-C4C0-4A60-9298-9E0070218041}"/>
              </a:ext>
            </a:extLst>
          </p:cNvPr>
          <p:cNvSpPr>
            <a:spLocks noChangeArrowheads="1"/>
          </p:cNvSpPr>
          <p:nvPr/>
        </p:nvSpPr>
        <p:spPr bwMode="auto">
          <a:xfrm>
            <a:off x="3708400" y="3508375"/>
            <a:ext cx="54356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a:latin typeface="Times New Roman" panose="02020603050405020304" pitchFamily="18" charset="0"/>
                <a:cs typeface="Times New Roman" panose="02020603050405020304" pitchFamily="18" charset="0"/>
                <a:sym typeface="Wingdings" panose="05000000000000000000" pitchFamily="2" charset="2"/>
              </a:rPr>
              <a:t>Occupation probability at Fermi level  </a:t>
            </a:r>
            <a:r>
              <a:rPr lang="en-US" altLang="ko-KR" i="1">
                <a:latin typeface="Times New Roman" panose="02020603050405020304" pitchFamily="18" charset="0"/>
                <a:cs typeface="Times New Roman" panose="02020603050405020304" pitchFamily="18" charset="0"/>
                <a:sym typeface="Wingdings" panose="05000000000000000000" pitchFamily="2" charset="2"/>
              </a:rPr>
              <a:t>f </a:t>
            </a:r>
            <a:r>
              <a:rPr lang="en-US" altLang="ko-KR">
                <a:latin typeface="Times New Roman" panose="02020603050405020304" pitchFamily="18" charset="0"/>
                <a:cs typeface="Times New Roman" panose="02020603050405020304" pitchFamily="18" charset="0"/>
                <a:sym typeface="Wingdings" panose="05000000000000000000" pitchFamily="2" charset="2"/>
              </a:rPr>
              <a:t>(E</a:t>
            </a:r>
            <a:r>
              <a:rPr lang="en-US" altLang="ko-KR" baseline="-25000">
                <a:latin typeface="Times New Roman" panose="02020603050405020304" pitchFamily="18" charset="0"/>
                <a:cs typeface="Times New Roman" panose="02020603050405020304" pitchFamily="18" charset="0"/>
                <a:sym typeface="Wingdings" panose="05000000000000000000" pitchFamily="2" charset="2"/>
              </a:rPr>
              <a:t>F</a:t>
            </a:r>
            <a:r>
              <a:rPr lang="en-US" altLang="ko-KR">
                <a:latin typeface="Times New Roman" panose="02020603050405020304" pitchFamily="18" charset="0"/>
                <a:cs typeface="Times New Roman" panose="02020603050405020304" pitchFamily="18" charset="0"/>
                <a:sym typeface="Wingdings" panose="05000000000000000000" pitchFamily="2" charset="2"/>
              </a:rPr>
              <a:t>) = 1/2</a:t>
            </a:r>
          </a:p>
        </p:txBody>
      </p:sp>
      <p:sp>
        <p:nvSpPr>
          <p:cNvPr id="38" name="Rectangle 37">
            <a:extLst>
              <a:ext uri="{FF2B5EF4-FFF2-40B4-BE49-F238E27FC236}">
                <a16:creationId xmlns:a16="http://schemas.microsoft.com/office/drawing/2014/main" id="{83811C62-3BEC-4FE7-94B8-ABDEB560A28D}"/>
              </a:ext>
            </a:extLst>
          </p:cNvPr>
          <p:cNvSpPr>
            <a:spLocks noChangeArrowheads="1"/>
          </p:cNvSpPr>
          <p:nvPr/>
        </p:nvSpPr>
        <p:spPr bwMode="auto">
          <a:xfrm>
            <a:off x="3929063" y="3967163"/>
            <a:ext cx="2714625" cy="3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dirty="0">
                <a:latin typeface="Times New Roman" panose="02020603050405020304" pitchFamily="18" charset="0"/>
                <a:cs typeface="Times New Roman" panose="02020603050405020304" pitchFamily="18" charset="0"/>
                <a:sym typeface="Wingdings" panose="05000000000000000000" pitchFamily="2" charset="2"/>
              </a:rPr>
              <a:t>@ T = 0 </a:t>
            </a:r>
            <a:r>
              <a:rPr lang="en-US" altLang="ko-KR" i="1" dirty="0">
                <a:latin typeface="Times New Roman" panose="02020603050405020304" pitchFamily="18" charset="0"/>
                <a:cs typeface="Times New Roman" panose="02020603050405020304" pitchFamily="18" charset="0"/>
                <a:sym typeface="Wingdings" panose="05000000000000000000" pitchFamily="2" charset="2"/>
              </a:rPr>
              <a:t>K</a:t>
            </a:r>
          </a:p>
        </p:txBody>
      </p:sp>
      <p:sp>
        <p:nvSpPr>
          <p:cNvPr id="39" name="Rectangle 37">
            <a:extLst>
              <a:ext uri="{FF2B5EF4-FFF2-40B4-BE49-F238E27FC236}">
                <a16:creationId xmlns:a16="http://schemas.microsoft.com/office/drawing/2014/main" id="{0579D709-1D11-4E3B-863B-9B7FFC5CC0D2}"/>
              </a:ext>
            </a:extLst>
          </p:cNvPr>
          <p:cNvSpPr>
            <a:spLocks noChangeArrowheads="1"/>
          </p:cNvSpPr>
          <p:nvPr/>
        </p:nvSpPr>
        <p:spPr bwMode="auto">
          <a:xfrm>
            <a:off x="4500563" y="4243388"/>
            <a:ext cx="27146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marL="514350" indent="-514350"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vl="2" eaLnBrk="1" hangingPunct="1">
              <a:lnSpc>
                <a:spcPct val="120000"/>
              </a:lnSpc>
            </a:pPr>
            <a:r>
              <a:rPr lang="en-US" altLang="ko-KR" dirty="0" err="1">
                <a:latin typeface="Times New Roman" panose="02020603050405020304" pitchFamily="18" charset="0"/>
                <a:cs typeface="Times New Roman" panose="02020603050405020304" pitchFamily="18" charset="0"/>
                <a:sym typeface="Wingdings" panose="05000000000000000000" pitchFamily="2" charset="2"/>
              </a:rPr>
              <a:t>i</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E &lt; E</a:t>
            </a:r>
            <a:r>
              <a:rPr lang="en-US" altLang="ko-KR" baseline="-25000" dirty="0">
                <a:latin typeface="Times New Roman" panose="02020603050405020304" pitchFamily="18" charset="0"/>
                <a:cs typeface="Times New Roman" panose="02020603050405020304" pitchFamily="18" charset="0"/>
                <a:sym typeface="Wingdings" panose="05000000000000000000" pitchFamily="2" charset="2"/>
              </a:rPr>
              <a:t>F</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i="1" dirty="0">
                <a:latin typeface="Times New Roman" panose="02020603050405020304" pitchFamily="18" charset="0"/>
                <a:cs typeface="Times New Roman" panose="02020603050405020304" pitchFamily="18" charset="0"/>
                <a:sym typeface="Wingdings" panose="05000000000000000000" pitchFamily="2" charset="2"/>
              </a:rPr>
              <a:t>f </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(E) = 1</a:t>
            </a:r>
          </a:p>
          <a:p>
            <a:pPr lvl="2" eaLnBrk="1" hangingPunct="1">
              <a:lnSpc>
                <a:spcPct val="120000"/>
              </a:lnSpc>
            </a:pPr>
            <a:r>
              <a:rPr lang="en-US" altLang="ko-KR" dirty="0">
                <a:latin typeface="Times New Roman" panose="02020603050405020304" pitchFamily="18" charset="0"/>
                <a:cs typeface="Times New Roman" panose="02020603050405020304" pitchFamily="18" charset="0"/>
                <a:sym typeface="Wingdings" panose="05000000000000000000" pitchFamily="2" charset="2"/>
              </a:rPr>
              <a:t>ii) E &gt; E</a:t>
            </a:r>
            <a:r>
              <a:rPr lang="en-US" altLang="ko-KR" baseline="-25000" dirty="0">
                <a:latin typeface="Times New Roman" panose="02020603050405020304" pitchFamily="18" charset="0"/>
                <a:cs typeface="Times New Roman" panose="02020603050405020304" pitchFamily="18" charset="0"/>
                <a:sym typeface="Wingdings" panose="05000000000000000000" pitchFamily="2" charset="2"/>
              </a:rPr>
              <a:t>F</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   </a:t>
            </a:r>
            <a:r>
              <a:rPr lang="en-US" altLang="ko-KR" i="1" dirty="0">
                <a:latin typeface="Times New Roman" panose="02020603050405020304" pitchFamily="18" charset="0"/>
                <a:cs typeface="Times New Roman" panose="02020603050405020304" pitchFamily="18" charset="0"/>
                <a:sym typeface="Wingdings" panose="05000000000000000000" pitchFamily="2" charset="2"/>
              </a:rPr>
              <a:t> f </a:t>
            </a:r>
            <a:r>
              <a:rPr lang="en-US" altLang="ko-KR" dirty="0">
                <a:latin typeface="Times New Roman" panose="02020603050405020304" pitchFamily="18" charset="0"/>
                <a:cs typeface="Times New Roman" panose="02020603050405020304" pitchFamily="18" charset="0"/>
                <a:sym typeface="Wingdings" panose="05000000000000000000" pitchFamily="2" charset="2"/>
              </a:rPr>
              <a:t>(E) = 0</a:t>
            </a:r>
          </a:p>
        </p:txBody>
      </p:sp>
      <p:sp>
        <p:nvSpPr>
          <p:cNvPr id="40" name="Rectangle 37">
            <a:extLst>
              <a:ext uri="{FF2B5EF4-FFF2-40B4-BE49-F238E27FC236}">
                <a16:creationId xmlns:a16="http://schemas.microsoft.com/office/drawing/2014/main" id="{07CD334E-C167-46E1-A05C-531C7C780B33}"/>
              </a:ext>
            </a:extLst>
          </p:cNvPr>
          <p:cNvSpPr>
            <a:spLocks noChangeArrowheads="1"/>
          </p:cNvSpPr>
          <p:nvPr/>
        </p:nvSpPr>
        <p:spPr bwMode="auto">
          <a:xfrm>
            <a:off x="3929063" y="5002213"/>
            <a:ext cx="27146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sz="2000" dirty="0">
                <a:latin typeface="Times New Roman" panose="02020603050405020304" pitchFamily="18" charset="0"/>
                <a:cs typeface="Times New Roman" panose="02020603050405020304" pitchFamily="18" charset="0"/>
                <a:sym typeface="Wingdings" panose="05000000000000000000" pitchFamily="2" charset="2"/>
              </a:rPr>
              <a:t>@ T = T </a:t>
            </a:r>
            <a:r>
              <a:rPr lang="en-US" altLang="ko-KR" sz="2000" i="1" dirty="0">
                <a:latin typeface="Times New Roman" panose="02020603050405020304" pitchFamily="18" charset="0"/>
                <a:cs typeface="Times New Roman" panose="02020603050405020304" pitchFamily="18" charset="0"/>
                <a:sym typeface="Wingdings" panose="05000000000000000000" pitchFamily="2" charset="2"/>
              </a:rPr>
              <a:t>K</a:t>
            </a:r>
          </a:p>
        </p:txBody>
      </p:sp>
      <p:sp>
        <p:nvSpPr>
          <p:cNvPr id="41" name="Rectangle 37">
            <a:extLst>
              <a:ext uri="{FF2B5EF4-FFF2-40B4-BE49-F238E27FC236}">
                <a16:creationId xmlns:a16="http://schemas.microsoft.com/office/drawing/2014/main" id="{F5AC5F70-1E5F-44DD-9084-4C73E38A7C9E}"/>
              </a:ext>
            </a:extLst>
          </p:cNvPr>
          <p:cNvSpPr>
            <a:spLocks noChangeArrowheads="1"/>
          </p:cNvSpPr>
          <p:nvPr/>
        </p:nvSpPr>
        <p:spPr bwMode="auto">
          <a:xfrm>
            <a:off x="4062413" y="5313363"/>
            <a:ext cx="3857625" cy="79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marL="514350" indent="-514350"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vl="2" eaLnBrk="1" hangingPunct="1">
              <a:lnSpc>
                <a:spcPct val="120000"/>
              </a:lnSpc>
            </a:pPr>
            <a:r>
              <a:rPr lang="en-US" altLang="ko-KR" sz="2000" dirty="0" err="1">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i</a:t>
            </a:r>
            <a:r>
              <a:rPr lang="en-US" altLang="ko-KR" sz="2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 (E</a:t>
            </a:r>
            <a:r>
              <a:rPr lang="en-US" altLang="ko-KR" sz="2000" dirty="0">
                <a:solidFill>
                  <a:srgbClr val="FF9933"/>
                </a:solidFill>
                <a:latin typeface="Abadi" panose="020B0604020104020204" pitchFamily="34" charset="0"/>
                <a:cs typeface="Times New Roman" panose="02020603050405020304" pitchFamily="18" charset="0"/>
                <a:sym typeface="Wingdings" panose="05000000000000000000" pitchFamily="2" charset="2"/>
              </a:rPr>
              <a:t>–</a:t>
            </a:r>
            <a:r>
              <a:rPr lang="en-US" altLang="ko-KR" sz="2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E</a:t>
            </a:r>
            <a:r>
              <a:rPr lang="en-US" altLang="ko-KR" sz="2000" baseline="-25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F</a:t>
            </a:r>
            <a:r>
              <a:rPr lang="en-US" altLang="ko-KR" sz="2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 &gt; 3</a:t>
            </a:r>
            <a:r>
              <a:rPr lang="en-US" altLang="ko-KR" sz="2000" i="1"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k</a:t>
            </a:r>
            <a:r>
              <a:rPr lang="en-US" altLang="ko-KR" sz="2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T  </a:t>
            </a:r>
            <a:r>
              <a:rPr lang="en-US" altLang="ko-KR" sz="2000" i="1"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f </a:t>
            </a:r>
            <a:r>
              <a:rPr lang="en-US" altLang="ko-KR" sz="2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(E) = </a:t>
            </a:r>
            <a:r>
              <a:rPr lang="en-US" altLang="ko-KR" sz="2000" i="1"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e</a:t>
            </a:r>
          </a:p>
          <a:p>
            <a:pPr lvl="2" eaLnBrk="1" hangingPunct="1">
              <a:lnSpc>
                <a:spcPct val="120000"/>
              </a:lnSpc>
            </a:pPr>
            <a:r>
              <a:rPr lang="en-US" altLang="ko-KR" sz="2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ii) (E</a:t>
            </a:r>
            <a:r>
              <a:rPr lang="en-US" altLang="ko-KR" sz="2000" baseline="-25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F</a:t>
            </a:r>
            <a:r>
              <a:rPr lang="en-US" altLang="ko-KR" sz="2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–E) &lt; 3</a:t>
            </a:r>
            <a:r>
              <a:rPr lang="en-US" altLang="ko-KR" sz="2000" i="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k</a:t>
            </a:r>
            <a:r>
              <a:rPr lang="en-US" altLang="ko-KR" sz="2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  </a:t>
            </a:r>
            <a:r>
              <a:rPr lang="en-US" altLang="ko-KR" sz="2000" i="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f </a:t>
            </a:r>
            <a:r>
              <a:rPr lang="en-US" altLang="ko-KR" sz="2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(E) = 1– </a:t>
            </a:r>
            <a:r>
              <a:rPr lang="en-US" altLang="ko-KR" sz="2000" i="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e</a:t>
            </a:r>
            <a:endParaRPr lang="en-US" altLang="ko-KR" sz="2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2" name="Rectangle 37">
            <a:extLst>
              <a:ext uri="{FF2B5EF4-FFF2-40B4-BE49-F238E27FC236}">
                <a16:creationId xmlns:a16="http://schemas.microsoft.com/office/drawing/2014/main" id="{AEE199BD-0A0B-4565-80F6-983263723D68}"/>
              </a:ext>
            </a:extLst>
          </p:cNvPr>
          <p:cNvSpPr>
            <a:spLocks noChangeArrowheads="1"/>
          </p:cNvSpPr>
          <p:nvPr/>
        </p:nvSpPr>
        <p:spPr bwMode="auto">
          <a:xfrm>
            <a:off x="6848475" y="5251450"/>
            <a:ext cx="1143000" cy="36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sz="1600" dirty="0">
                <a:solidFill>
                  <a:srgbClr val="FF9933"/>
                </a:solidFill>
                <a:latin typeface="Abadi" panose="020B0604020104020204" pitchFamily="34" charset="0"/>
                <a:cs typeface="Times New Roman" panose="02020603050405020304" pitchFamily="18" charset="0"/>
                <a:sym typeface="Wingdings" panose="05000000000000000000" pitchFamily="2" charset="2"/>
              </a:rPr>
              <a:t>–</a:t>
            </a:r>
            <a:r>
              <a:rPr lang="en-US" altLang="ko-KR" sz="16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(E–E</a:t>
            </a:r>
            <a:r>
              <a:rPr lang="en-US" altLang="ko-KR" sz="1600" baseline="-25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F</a:t>
            </a:r>
            <a:r>
              <a:rPr lang="en-US" altLang="ko-KR" sz="16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ko-KR" sz="1600" i="1" dirty="0" err="1">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k</a:t>
            </a:r>
            <a:r>
              <a:rPr lang="en-US" altLang="ko-KR" sz="1600" dirty="0" err="1">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T</a:t>
            </a:r>
            <a:endParaRPr lang="en-US" altLang="ko-KR" sz="1600" i="1"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3" name="Rectangle 37">
            <a:extLst>
              <a:ext uri="{FF2B5EF4-FFF2-40B4-BE49-F238E27FC236}">
                <a16:creationId xmlns:a16="http://schemas.microsoft.com/office/drawing/2014/main" id="{69E0218E-846A-4EFE-A708-0444A923C39E}"/>
              </a:ext>
            </a:extLst>
          </p:cNvPr>
          <p:cNvSpPr>
            <a:spLocks noChangeArrowheads="1"/>
          </p:cNvSpPr>
          <p:nvPr/>
        </p:nvSpPr>
        <p:spPr bwMode="auto">
          <a:xfrm>
            <a:off x="7380312" y="5619750"/>
            <a:ext cx="1143000" cy="36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sz="16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(E–E</a:t>
            </a:r>
            <a:r>
              <a:rPr lang="en-US" altLang="ko-KR" sz="1600" baseline="-25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F</a:t>
            </a:r>
            <a:r>
              <a:rPr lang="en-US" altLang="ko-KR" sz="16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ko-KR" sz="1600" i="1" dirty="0" err="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k</a:t>
            </a:r>
            <a:r>
              <a:rPr lang="en-US" altLang="ko-KR" sz="1600" dirty="0" err="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a:t>
            </a:r>
            <a:endParaRPr lang="en-US" altLang="ko-KR" sz="1600" i="1"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4" name="Rectangle 37">
            <a:extLst>
              <a:ext uri="{FF2B5EF4-FFF2-40B4-BE49-F238E27FC236}">
                <a16:creationId xmlns:a16="http://schemas.microsoft.com/office/drawing/2014/main" id="{022E3C71-D0D2-4F9B-BE08-22A9266B4E7B}"/>
              </a:ext>
            </a:extLst>
          </p:cNvPr>
          <p:cNvSpPr>
            <a:spLocks noChangeArrowheads="1"/>
          </p:cNvSpPr>
          <p:nvPr/>
        </p:nvSpPr>
        <p:spPr bwMode="auto">
          <a:xfrm>
            <a:off x="7920038" y="5208588"/>
            <a:ext cx="1143000" cy="4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marL="514350" indent="-514350"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lvl="2" eaLnBrk="1" hangingPunct="1">
              <a:lnSpc>
                <a:spcPct val="120000"/>
              </a:lnSpc>
            </a:pPr>
            <a:r>
              <a:rPr lang="en-US" altLang="ko-KR" sz="2000" dirty="0">
                <a:solidFill>
                  <a:srgbClr val="FF9933"/>
                </a:solidFill>
                <a:latin typeface="Times New Roman" panose="02020603050405020304" pitchFamily="18" charset="0"/>
                <a:cs typeface="Times New Roman" panose="02020603050405020304" pitchFamily="18" charset="0"/>
                <a:sym typeface="Wingdings" panose="05000000000000000000" pitchFamily="2" charset="2"/>
              </a:rPr>
              <a:t>: electron</a:t>
            </a:r>
          </a:p>
        </p:txBody>
      </p:sp>
      <p:sp>
        <p:nvSpPr>
          <p:cNvPr id="45" name="Rectangle 37">
            <a:extLst>
              <a:ext uri="{FF2B5EF4-FFF2-40B4-BE49-F238E27FC236}">
                <a16:creationId xmlns:a16="http://schemas.microsoft.com/office/drawing/2014/main" id="{E29340AE-B0BA-43C2-860C-6BFDDE94F026}"/>
              </a:ext>
            </a:extLst>
          </p:cNvPr>
          <p:cNvSpPr>
            <a:spLocks noChangeArrowheads="1"/>
          </p:cNvSpPr>
          <p:nvPr/>
        </p:nvSpPr>
        <p:spPr bwMode="auto">
          <a:xfrm>
            <a:off x="8190482" y="5559851"/>
            <a:ext cx="1062038" cy="4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sz="2000"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ko-KR" dirty="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electron</a:t>
            </a:r>
          </a:p>
        </p:txBody>
      </p:sp>
      <p:grpSp>
        <p:nvGrpSpPr>
          <p:cNvPr id="46" name="그룹 31">
            <a:extLst>
              <a:ext uri="{FF2B5EF4-FFF2-40B4-BE49-F238E27FC236}">
                <a16:creationId xmlns:a16="http://schemas.microsoft.com/office/drawing/2014/main" id="{75050625-5C49-4B5A-98E8-8F53B181F7FA}"/>
              </a:ext>
            </a:extLst>
          </p:cNvPr>
          <p:cNvGrpSpPr>
            <a:grpSpLocks/>
          </p:cNvGrpSpPr>
          <p:nvPr/>
        </p:nvGrpSpPr>
        <p:grpSpPr bwMode="auto">
          <a:xfrm>
            <a:off x="1790700" y="4100513"/>
            <a:ext cx="1955800" cy="1874837"/>
            <a:chOff x="1790700" y="4100520"/>
            <a:chExt cx="1955800" cy="1874830"/>
          </a:xfrm>
        </p:grpSpPr>
        <p:sp>
          <p:nvSpPr>
            <p:cNvPr id="47" name="자유형 26">
              <a:extLst>
                <a:ext uri="{FF2B5EF4-FFF2-40B4-BE49-F238E27FC236}">
                  <a16:creationId xmlns:a16="http://schemas.microsoft.com/office/drawing/2014/main" id="{6B4D4DD5-8214-4822-AD23-BDFCEC2D4BB7}"/>
                </a:ext>
              </a:extLst>
            </p:cNvPr>
            <p:cNvSpPr/>
            <p:nvPr/>
          </p:nvSpPr>
          <p:spPr>
            <a:xfrm rot="10800000">
              <a:off x="1790700" y="4100520"/>
              <a:ext cx="842963" cy="952496"/>
            </a:xfrm>
            <a:custGeom>
              <a:avLst/>
              <a:gdLst>
                <a:gd name="connsiteX0" fmla="*/ 0 w 666750"/>
                <a:gd name="connsiteY0" fmla="*/ 0 h 952500"/>
                <a:gd name="connsiteX1" fmla="*/ 0 w 666750"/>
                <a:gd name="connsiteY1" fmla="*/ 952500 h 952500"/>
                <a:gd name="connsiteX2" fmla="*/ 666750 w 666750"/>
                <a:gd name="connsiteY2" fmla="*/ 952500 h 952500"/>
                <a:gd name="connsiteX3" fmla="*/ 597694 w 666750"/>
                <a:gd name="connsiteY3" fmla="*/ 940594 h 952500"/>
                <a:gd name="connsiteX4" fmla="*/ 535781 w 666750"/>
                <a:gd name="connsiteY4" fmla="*/ 923925 h 952500"/>
                <a:gd name="connsiteX5" fmla="*/ 478631 w 666750"/>
                <a:gd name="connsiteY5" fmla="*/ 892969 h 952500"/>
                <a:gd name="connsiteX6" fmla="*/ 428625 w 666750"/>
                <a:gd name="connsiteY6" fmla="*/ 862013 h 952500"/>
                <a:gd name="connsiteX7" fmla="*/ 392906 w 666750"/>
                <a:gd name="connsiteY7" fmla="*/ 833438 h 952500"/>
                <a:gd name="connsiteX8" fmla="*/ 376237 w 666750"/>
                <a:gd name="connsiteY8" fmla="*/ 812006 h 952500"/>
                <a:gd name="connsiteX9" fmla="*/ 342900 w 666750"/>
                <a:gd name="connsiteY9" fmla="*/ 771525 h 952500"/>
                <a:gd name="connsiteX10" fmla="*/ 290512 w 666750"/>
                <a:gd name="connsiteY10" fmla="*/ 711994 h 952500"/>
                <a:gd name="connsiteX11" fmla="*/ 259556 w 666750"/>
                <a:gd name="connsiteY11" fmla="*/ 659606 h 952500"/>
                <a:gd name="connsiteX12" fmla="*/ 214312 w 666750"/>
                <a:gd name="connsiteY12" fmla="*/ 595313 h 952500"/>
                <a:gd name="connsiteX13" fmla="*/ 180975 w 666750"/>
                <a:gd name="connsiteY13" fmla="*/ 542925 h 952500"/>
                <a:gd name="connsiteX14" fmla="*/ 152400 w 666750"/>
                <a:gd name="connsiteY14" fmla="*/ 483394 h 952500"/>
                <a:gd name="connsiteX15" fmla="*/ 128587 w 666750"/>
                <a:gd name="connsiteY15" fmla="*/ 419100 h 952500"/>
                <a:gd name="connsiteX16" fmla="*/ 104775 w 666750"/>
                <a:gd name="connsiteY16" fmla="*/ 333375 h 952500"/>
                <a:gd name="connsiteX17" fmla="*/ 80962 w 666750"/>
                <a:gd name="connsiteY17" fmla="*/ 247650 h 952500"/>
                <a:gd name="connsiteX18" fmla="*/ 40481 w 666750"/>
                <a:gd name="connsiteY18" fmla="*/ 152400 h 952500"/>
                <a:gd name="connsiteX19" fmla="*/ 21431 w 666750"/>
                <a:gd name="connsiteY19" fmla="*/ 80963 h 952500"/>
                <a:gd name="connsiteX20" fmla="*/ 0 w 666750"/>
                <a:gd name="connsiteY20"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750" h="952500">
                  <a:moveTo>
                    <a:pt x="0" y="0"/>
                  </a:moveTo>
                  <a:lnTo>
                    <a:pt x="0" y="952500"/>
                  </a:lnTo>
                  <a:lnTo>
                    <a:pt x="666750" y="952500"/>
                  </a:lnTo>
                  <a:lnTo>
                    <a:pt x="597694" y="940594"/>
                  </a:lnTo>
                  <a:lnTo>
                    <a:pt x="535781" y="923925"/>
                  </a:lnTo>
                  <a:lnTo>
                    <a:pt x="478631" y="892969"/>
                  </a:lnTo>
                  <a:lnTo>
                    <a:pt x="428625" y="862013"/>
                  </a:lnTo>
                  <a:lnTo>
                    <a:pt x="392906" y="833438"/>
                  </a:lnTo>
                  <a:lnTo>
                    <a:pt x="376237" y="812006"/>
                  </a:lnTo>
                  <a:lnTo>
                    <a:pt x="342900" y="771525"/>
                  </a:lnTo>
                  <a:lnTo>
                    <a:pt x="290512" y="711994"/>
                  </a:lnTo>
                  <a:lnTo>
                    <a:pt x="259556" y="659606"/>
                  </a:lnTo>
                  <a:lnTo>
                    <a:pt x="214312" y="595313"/>
                  </a:lnTo>
                  <a:lnTo>
                    <a:pt x="180975" y="542925"/>
                  </a:lnTo>
                  <a:lnTo>
                    <a:pt x="152400" y="483394"/>
                  </a:lnTo>
                  <a:lnTo>
                    <a:pt x="128587" y="419100"/>
                  </a:lnTo>
                  <a:lnTo>
                    <a:pt x="104775" y="333375"/>
                  </a:lnTo>
                  <a:lnTo>
                    <a:pt x="80962" y="247650"/>
                  </a:lnTo>
                  <a:lnTo>
                    <a:pt x="40481" y="152400"/>
                  </a:lnTo>
                  <a:lnTo>
                    <a:pt x="21431" y="809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8" name="직사각형 47">
              <a:extLst>
                <a:ext uri="{FF2B5EF4-FFF2-40B4-BE49-F238E27FC236}">
                  <a16:creationId xmlns:a16="http://schemas.microsoft.com/office/drawing/2014/main" id="{32B47C1F-6959-42B8-86F8-4D0743A05DDA}"/>
                </a:ext>
              </a:extLst>
            </p:cNvPr>
            <p:cNvSpPr/>
            <p:nvPr/>
          </p:nvSpPr>
          <p:spPr>
            <a:xfrm>
              <a:off x="2667000" y="4572005"/>
              <a:ext cx="1079500" cy="1403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grpSp>
      <p:sp>
        <p:nvSpPr>
          <p:cNvPr id="49" name="자유형 30">
            <a:extLst>
              <a:ext uri="{FF2B5EF4-FFF2-40B4-BE49-F238E27FC236}">
                <a16:creationId xmlns:a16="http://schemas.microsoft.com/office/drawing/2014/main" id="{445352F2-B758-44E1-8F85-62A3D44F8CE4}"/>
              </a:ext>
            </a:extLst>
          </p:cNvPr>
          <p:cNvSpPr/>
          <p:nvPr/>
        </p:nvSpPr>
        <p:spPr>
          <a:xfrm>
            <a:off x="2652713" y="5022850"/>
            <a:ext cx="666750" cy="952500"/>
          </a:xfrm>
          <a:custGeom>
            <a:avLst/>
            <a:gdLst>
              <a:gd name="connsiteX0" fmla="*/ 0 w 666750"/>
              <a:gd name="connsiteY0" fmla="*/ 0 h 952500"/>
              <a:gd name="connsiteX1" fmla="*/ 0 w 666750"/>
              <a:gd name="connsiteY1" fmla="*/ 952500 h 952500"/>
              <a:gd name="connsiteX2" fmla="*/ 666750 w 666750"/>
              <a:gd name="connsiteY2" fmla="*/ 952500 h 952500"/>
              <a:gd name="connsiteX3" fmla="*/ 597694 w 666750"/>
              <a:gd name="connsiteY3" fmla="*/ 940594 h 952500"/>
              <a:gd name="connsiteX4" fmla="*/ 535781 w 666750"/>
              <a:gd name="connsiteY4" fmla="*/ 923925 h 952500"/>
              <a:gd name="connsiteX5" fmla="*/ 478631 w 666750"/>
              <a:gd name="connsiteY5" fmla="*/ 892969 h 952500"/>
              <a:gd name="connsiteX6" fmla="*/ 428625 w 666750"/>
              <a:gd name="connsiteY6" fmla="*/ 862013 h 952500"/>
              <a:gd name="connsiteX7" fmla="*/ 392906 w 666750"/>
              <a:gd name="connsiteY7" fmla="*/ 833438 h 952500"/>
              <a:gd name="connsiteX8" fmla="*/ 376237 w 666750"/>
              <a:gd name="connsiteY8" fmla="*/ 812006 h 952500"/>
              <a:gd name="connsiteX9" fmla="*/ 342900 w 666750"/>
              <a:gd name="connsiteY9" fmla="*/ 771525 h 952500"/>
              <a:gd name="connsiteX10" fmla="*/ 290512 w 666750"/>
              <a:gd name="connsiteY10" fmla="*/ 711994 h 952500"/>
              <a:gd name="connsiteX11" fmla="*/ 259556 w 666750"/>
              <a:gd name="connsiteY11" fmla="*/ 659606 h 952500"/>
              <a:gd name="connsiteX12" fmla="*/ 214312 w 666750"/>
              <a:gd name="connsiteY12" fmla="*/ 595313 h 952500"/>
              <a:gd name="connsiteX13" fmla="*/ 180975 w 666750"/>
              <a:gd name="connsiteY13" fmla="*/ 542925 h 952500"/>
              <a:gd name="connsiteX14" fmla="*/ 152400 w 666750"/>
              <a:gd name="connsiteY14" fmla="*/ 483394 h 952500"/>
              <a:gd name="connsiteX15" fmla="*/ 128587 w 666750"/>
              <a:gd name="connsiteY15" fmla="*/ 419100 h 952500"/>
              <a:gd name="connsiteX16" fmla="*/ 104775 w 666750"/>
              <a:gd name="connsiteY16" fmla="*/ 333375 h 952500"/>
              <a:gd name="connsiteX17" fmla="*/ 80962 w 666750"/>
              <a:gd name="connsiteY17" fmla="*/ 247650 h 952500"/>
              <a:gd name="connsiteX18" fmla="*/ 40481 w 666750"/>
              <a:gd name="connsiteY18" fmla="*/ 152400 h 952500"/>
              <a:gd name="connsiteX19" fmla="*/ 21431 w 666750"/>
              <a:gd name="connsiteY19" fmla="*/ 80963 h 952500"/>
              <a:gd name="connsiteX20" fmla="*/ 0 w 666750"/>
              <a:gd name="connsiteY20"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750" h="952500">
                <a:moveTo>
                  <a:pt x="0" y="0"/>
                </a:moveTo>
                <a:lnTo>
                  <a:pt x="0" y="952500"/>
                </a:lnTo>
                <a:lnTo>
                  <a:pt x="666750" y="952500"/>
                </a:lnTo>
                <a:lnTo>
                  <a:pt x="597694" y="940594"/>
                </a:lnTo>
                <a:lnTo>
                  <a:pt x="535781" y="923925"/>
                </a:lnTo>
                <a:lnTo>
                  <a:pt x="478631" y="892969"/>
                </a:lnTo>
                <a:lnTo>
                  <a:pt x="428625" y="862013"/>
                </a:lnTo>
                <a:lnTo>
                  <a:pt x="392906" y="833438"/>
                </a:lnTo>
                <a:lnTo>
                  <a:pt x="376237" y="812006"/>
                </a:lnTo>
                <a:lnTo>
                  <a:pt x="342900" y="771525"/>
                </a:lnTo>
                <a:lnTo>
                  <a:pt x="290512" y="711994"/>
                </a:lnTo>
                <a:lnTo>
                  <a:pt x="259556" y="659606"/>
                </a:lnTo>
                <a:lnTo>
                  <a:pt x="214312" y="595313"/>
                </a:lnTo>
                <a:lnTo>
                  <a:pt x="180975" y="542925"/>
                </a:lnTo>
                <a:lnTo>
                  <a:pt x="152400" y="483394"/>
                </a:lnTo>
                <a:lnTo>
                  <a:pt x="128587" y="419100"/>
                </a:lnTo>
                <a:lnTo>
                  <a:pt x="104775" y="333375"/>
                </a:lnTo>
                <a:lnTo>
                  <a:pt x="80962" y="247650"/>
                </a:lnTo>
                <a:lnTo>
                  <a:pt x="40481" y="152400"/>
                </a:lnTo>
                <a:lnTo>
                  <a:pt x="21431" y="80963"/>
                </a:lnTo>
                <a:lnTo>
                  <a:pt x="0" y="0"/>
                </a:lnTo>
                <a:close/>
              </a:path>
            </a:pathLst>
          </a:custGeom>
          <a:solidFill>
            <a:srgbClr val="FFC000">
              <a:alpha val="23000"/>
            </a:srgbClr>
          </a:solidFill>
          <a:ln w="19050">
            <a:solidFill>
              <a:srgbClr val="FF99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50" name="TextBox 49">
            <a:extLst>
              <a:ext uri="{FF2B5EF4-FFF2-40B4-BE49-F238E27FC236}">
                <a16:creationId xmlns:a16="http://schemas.microsoft.com/office/drawing/2014/main" id="{E06D2BBC-28DA-465F-892E-89A552538DFB}"/>
              </a:ext>
            </a:extLst>
          </p:cNvPr>
          <p:cNvSpPr txBox="1"/>
          <p:nvPr/>
        </p:nvSpPr>
        <p:spPr>
          <a:xfrm>
            <a:off x="3746500" y="6428493"/>
            <a:ext cx="2353529" cy="369332"/>
          </a:xfrm>
          <a:prstGeom prst="rect">
            <a:avLst/>
          </a:prstGeom>
          <a:noFill/>
        </p:spPr>
        <p:txBody>
          <a:bodyPr wrap="none" rtlCol="0">
            <a:spAutoFit/>
          </a:bodyPr>
          <a:lstStyle/>
          <a:p>
            <a:r>
              <a:rPr lang="en-US" altLang="ko-KR" dirty="0"/>
              <a:t>*e</a:t>
            </a:r>
            <a:r>
              <a:rPr lang="en-US" altLang="ko-KR" baseline="30000" dirty="0"/>
              <a:t>3 </a:t>
            </a:r>
            <a:r>
              <a:rPr lang="en-US" altLang="ko-KR" dirty="0"/>
              <a:t>~ 20, e</a:t>
            </a:r>
            <a:r>
              <a:rPr lang="en-US" altLang="ko-KR" baseline="30000" dirty="0"/>
              <a:t>-3 </a:t>
            </a:r>
            <a:r>
              <a:rPr lang="en-US" altLang="ko-KR" dirty="0"/>
              <a:t>~ 0.05</a:t>
            </a:r>
            <a:endParaRPr lang="ko-KR" altLang="en-US" dirty="0"/>
          </a:p>
        </p:txBody>
      </p:sp>
      <p:sp>
        <p:nvSpPr>
          <p:cNvPr id="51" name="Rectangle 37">
            <a:extLst>
              <a:ext uri="{FF2B5EF4-FFF2-40B4-BE49-F238E27FC236}">
                <a16:creationId xmlns:a16="http://schemas.microsoft.com/office/drawing/2014/main" id="{43DB29CE-5766-4D77-A059-C9D8B5357CC2}"/>
              </a:ext>
            </a:extLst>
          </p:cNvPr>
          <p:cNvSpPr>
            <a:spLocks noChangeArrowheads="1"/>
          </p:cNvSpPr>
          <p:nvPr/>
        </p:nvSpPr>
        <p:spPr bwMode="auto">
          <a:xfrm>
            <a:off x="520067" y="6084206"/>
            <a:ext cx="218293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defTabSz="1255713" latinLnBrk="1">
              <a:defRPr kumimoji="1">
                <a:solidFill>
                  <a:schemeClr val="tx1"/>
                </a:solidFill>
                <a:latin typeface="굴림" panose="020B0600000101010101" pitchFamily="50" charset="-127"/>
                <a:ea typeface="굴림" panose="020B0600000101010101" pitchFamily="50" charset="-127"/>
              </a:defRPr>
            </a:lvl1pPr>
            <a:lvl2pPr marL="742950" indent="-285750" defTabSz="1255713" latinLnBrk="1">
              <a:defRPr kumimoji="1">
                <a:solidFill>
                  <a:schemeClr val="tx1"/>
                </a:solidFill>
                <a:latin typeface="굴림" panose="020B0600000101010101" pitchFamily="50" charset="-127"/>
                <a:ea typeface="굴림" panose="020B0600000101010101" pitchFamily="50" charset="-127"/>
              </a:defRPr>
            </a:lvl2pPr>
            <a:lvl3pPr defTabSz="1255713" latinLnBrk="1">
              <a:defRPr kumimoji="1">
                <a:solidFill>
                  <a:schemeClr val="tx1"/>
                </a:solidFill>
                <a:latin typeface="굴림" panose="020B0600000101010101" pitchFamily="50" charset="-127"/>
                <a:ea typeface="굴림" panose="020B0600000101010101" pitchFamily="50" charset="-127"/>
              </a:defRPr>
            </a:lvl3pPr>
            <a:lvl4pPr marL="1600200" indent="-228600" defTabSz="1255713" latinLnBrk="1">
              <a:defRPr kumimoji="1">
                <a:solidFill>
                  <a:schemeClr val="tx1"/>
                </a:solidFill>
                <a:latin typeface="굴림" panose="020B0600000101010101" pitchFamily="50" charset="-127"/>
                <a:ea typeface="굴림" panose="020B0600000101010101" pitchFamily="50" charset="-127"/>
              </a:defRPr>
            </a:lvl4pPr>
            <a:lvl5pPr marL="2057400" indent="-228600" defTabSz="1255713" latinLnBrk="1">
              <a:defRPr kumimoji="1">
                <a:solidFill>
                  <a:schemeClr val="tx1"/>
                </a:solidFill>
                <a:latin typeface="굴림" panose="020B0600000101010101" pitchFamily="50" charset="-127"/>
                <a:ea typeface="굴림" panose="020B0600000101010101" pitchFamily="50" charset="-127"/>
              </a:defRPr>
            </a:lvl5pPr>
            <a:lvl6pPr marL="25146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defTabSz="1255713"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lvl="2" eaLnBrk="1" hangingPunct="1">
              <a:lnSpc>
                <a:spcPct val="120000"/>
              </a:lnSpc>
            </a:pPr>
            <a:r>
              <a:rPr lang="en-US" altLang="ko-KR"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Hole: e</a:t>
            </a:r>
            <a:r>
              <a:rPr lang="en-US" altLang="ko-KR" sz="2400" baseline="30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(E-E</a:t>
            </a:r>
            <a:r>
              <a:rPr lang="en-US" altLang="ko-KR" sz="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F</a:t>
            </a:r>
            <a:r>
              <a:rPr lang="en-US" altLang="ko-KR" sz="2400" baseline="30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ko-KR" sz="2400" i="1" baseline="30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a:t>
            </a:r>
            <a:r>
              <a:rPr lang="en-US" altLang="ko-KR" sz="2400" baseline="300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a:t>
            </a:r>
            <a:endParaRPr lang="en-US" altLang="ko-KR"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cxnSp>
        <p:nvCxnSpPr>
          <p:cNvPr id="52" name="꺾인 연결선 9">
            <a:extLst>
              <a:ext uri="{FF2B5EF4-FFF2-40B4-BE49-F238E27FC236}">
                <a16:creationId xmlns:a16="http://schemas.microsoft.com/office/drawing/2014/main" id="{4181E2FD-94A2-4D08-990E-1696A57EB1AB}"/>
              </a:ext>
            </a:extLst>
          </p:cNvPr>
          <p:cNvCxnSpPr>
            <a:stCxn id="51" idx="1"/>
            <a:endCxn id="56" idx="13"/>
          </p:cNvCxnSpPr>
          <p:nvPr/>
        </p:nvCxnSpPr>
        <p:spPr>
          <a:xfrm rot="10800000" flipH="1">
            <a:off x="520066" y="5555938"/>
            <a:ext cx="1953259" cy="796034"/>
          </a:xfrm>
          <a:prstGeom prst="bentConnector3">
            <a:avLst>
              <a:gd name="adj1" fmla="val -1170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꺾인 연결선 38">
            <a:extLst>
              <a:ext uri="{FF2B5EF4-FFF2-40B4-BE49-F238E27FC236}">
                <a16:creationId xmlns:a16="http://schemas.microsoft.com/office/drawing/2014/main" id="{08B5E361-066C-4C51-9600-BA98D873A963}"/>
              </a:ext>
            </a:extLst>
          </p:cNvPr>
          <p:cNvCxnSpPr>
            <a:endCxn id="49" idx="13"/>
          </p:cNvCxnSpPr>
          <p:nvPr/>
        </p:nvCxnSpPr>
        <p:spPr>
          <a:xfrm rot="10800000" flipV="1">
            <a:off x="2833688" y="5563655"/>
            <a:ext cx="1234256" cy="2120"/>
          </a:xfrm>
          <a:prstGeom prst="bentConnector3">
            <a:avLst>
              <a:gd name="adj1" fmla="val 5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꺾인 연결선 41">
            <a:extLst>
              <a:ext uri="{FF2B5EF4-FFF2-40B4-BE49-F238E27FC236}">
                <a16:creationId xmlns:a16="http://schemas.microsoft.com/office/drawing/2014/main" id="{9A275DE8-ACC5-425D-A589-E9353225F119}"/>
              </a:ext>
            </a:extLst>
          </p:cNvPr>
          <p:cNvCxnSpPr/>
          <p:nvPr/>
        </p:nvCxnSpPr>
        <p:spPr>
          <a:xfrm rot="10800000">
            <a:off x="2420146" y="4431245"/>
            <a:ext cx="1699417" cy="1482192"/>
          </a:xfrm>
          <a:prstGeom prst="bent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5" name="자유형 16">
            <a:extLst>
              <a:ext uri="{FF2B5EF4-FFF2-40B4-BE49-F238E27FC236}">
                <a16:creationId xmlns:a16="http://schemas.microsoft.com/office/drawing/2014/main" id="{B827F2C9-A505-40DD-9B6E-581154983B3C}"/>
              </a:ext>
            </a:extLst>
          </p:cNvPr>
          <p:cNvSpPr/>
          <p:nvPr/>
        </p:nvSpPr>
        <p:spPr>
          <a:xfrm>
            <a:off x="470694" y="4090988"/>
            <a:ext cx="2181225" cy="1871662"/>
          </a:xfrm>
          <a:custGeom>
            <a:avLst/>
            <a:gdLst>
              <a:gd name="connsiteX0" fmla="*/ 0 w 2181225"/>
              <a:gd name="connsiteY0" fmla="*/ 4762 h 1871662"/>
              <a:gd name="connsiteX1" fmla="*/ 0 w 2181225"/>
              <a:gd name="connsiteY1" fmla="*/ 1871662 h 1871662"/>
              <a:gd name="connsiteX2" fmla="*/ 2181225 w 2181225"/>
              <a:gd name="connsiteY2" fmla="*/ 1871662 h 1871662"/>
              <a:gd name="connsiteX3" fmla="*/ 2181225 w 2181225"/>
              <a:gd name="connsiteY3" fmla="*/ 938212 h 1871662"/>
              <a:gd name="connsiteX4" fmla="*/ 2109788 w 2181225"/>
              <a:gd name="connsiteY4" fmla="*/ 700087 h 1871662"/>
              <a:gd name="connsiteX5" fmla="*/ 2043113 w 2181225"/>
              <a:gd name="connsiteY5" fmla="*/ 476250 h 1871662"/>
              <a:gd name="connsiteX6" fmla="*/ 1952625 w 2181225"/>
              <a:gd name="connsiteY6" fmla="*/ 309562 h 1871662"/>
              <a:gd name="connsiteX7" fmla="*/ 1824038 w 2181225"/>
              <a:gd name="connsiteY7" fmla="*/ 133350 h 1871662"/>
              <a:gd name="connsiteX8" fmla="*/ 1728788 w 2181225"/>
              <a:gd name="connsiteY8" fmla="*/ 23812 h 1871662"/>
              <a:gd name="connsiteX9" fmla="*/ 1619250 w 2181225"/>
              <a:gd name="connsiteY9" fmla="*/ 0 h 1871662"/>
              <a:gd name="connsiteX10" fmla="*/ 0 w 2181225"/>
              <a:gd name="connsiteY10" fmla="*/ 4762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1225" h="1871662">
                <a:moveTo>
                  <a:pt x="0" y="4762"/>
                </a:moveTo>
                <a:lnTo>
                  <a:pt x="0" y="1871662"/>
                </a:lnTo>
                <a:lnTo>
                  <a:pt x="2181225" y="1871662"/>
                </a:lnTo>
                <a:lnTo>
                  <a:pt x="2181225" y="938212"/>
                </a:lnTo>
                <a:lnTo>
                  <a:pt x="2109788" y="700087"/>
                </a:lnTo>
                <a:lnTo>
                  <a:pt x="2043113" y="476250"/>
                </a:lnTo>
                <a:lnTo>
                  <a:pt x="1952625" y="309562"/>
                </a:lnTo>
                <a:lnTo>
                  <a:pt x="1824038" y="133350"/>
                </a:lnTo>
                <a:lnTo>
                  <a:pt x="1728788" y="23812"/>
                </a:lnTo>
                <a:lnTo>
                  <a:pt x="1619250" y="0"/>
                </a:lnTo>
                <a:lnTo>
                  <a:pt x="0" y="4762"/>
                </a:lnTo>
                <a:close/>
              </a:path>
            </a:pathLst>
          </a:custGeom>
          <a:solidFill>
            <a:srgbClr val="00B050">
              <a:alpha val="23000"/>
            </a:srgbClr>
          </a:solidFill>
          <a:ln w="1905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endParaRPr lang="ko-KR" altLang="en-US"/>
          </a:p>
        </p:txBody>
      </p:sp>
      <p:sp>
        <p:nvSpPr>
          <p:cNvPr id="56" name="자유형 34">
            <a:extLst>
              <a:ext uri="{FF2B5EF4-FFF2-40B4-BE49-F238E27FC236}">
                <a16:creationId xmlns:a16="http://schemas.microsoft.com/office/drawing/2014/main" id="{3E23EC53-6D6E-4903-9DB6-27C0FFB227C2}"/>
              </a:ext>
            </a:extLst>
          </p:cNvPr>
          <p:cNvSpPr/>
          <p:nvPr/>
        </p:nvSpPr>
        <p:spPr>
          <a:xfrm rot="10800000" flipV="1">
            <a:off x="1987551" y="4994711"/>
            <a:ext cx="666750" cy="984608"/>
          </a:xfrm>
          <a:custGeom>
            <a:avLst/>
            <a:gdLst>
              <a:gd name="connsiteX0" fmla="*/ 0 w 666750"/>
              <a:gd name="connsiteY0" fmla="*/ 0 h 952500"/>
              <a:gd name="connsiteX1" fmla="*/ 0 w 666750"/>
              <a:gd name="connsiteY1" fmla="*/ 952500 h 952500"/>
              <a:gd name="connsiteX2" fmla="*/ 666750 w 666750"/>
              <a:gd name="connsiteY2" fmla="*/ 952500 h 952500"/>
              <a:gd name="connsiteX3" fmla="*/ 597694 w 666750"/>
              <a:gd name="connsiteY3" fmla="*/ 940594 h 952500"/>
              <a:gd name="connsiteX4" fmla="*/ 535781 w 666750"/>
              <a:gd name="connsiteY4" fmla="*/ 923925 h 952500"/>
              <a:gd name="connsiteX5" fmla="*/ 478631 w 666750"/>
              <a:gd name="connsiteY5" fmla="*/ 892969 h 952500"/>
              <a:gd name="connsiteX6" fmla="*/ 428625 w 666750"/>
              <a:gd name="connsiteY6" fmla="*/ 862013 h 952500"/>
              <a:gd name="connsiteX7" fmla="*/ 392906 w 666750"/>
              <a:gd name="connsiteY7" fmla="*/ 833438 h 952500"/>
              <a:gd name="connsiteX8" fmla="*/ 376237 w 666750"/>
              <a:gd name="connsiteY8" fmla="*/ 812006 h 952500"/>
              <a:gd name="connsiteX9" fmla="*/ 342900 w 666750"/>
              <a:gd name="connsiteY9" fmla="*/ 771525 h 952500"/>
              <a:gd name="connsiteX10" fmla="*/ 290512 w 666750"/>
              <a:gd name="connsiteY10" fmla="*/ 711994 h 952500"/>
              <a:gd name="connsiteX11" fmla="*/ 259556 w 666750"/>
              <a:gd name="connsiteY11" fmla="*/ 659606 h 952500"/>
              <a:gd name="connsiteX12" fmla="*/ 214312 w 666750"/>
              <a:gd name="connsiteY12" fmla="*/ 595313 h 952500"/>
              <a:gd name="connsiteX13" fmla="*/ 180975 w 666750"/>
              <a:gd name="connsiteY13" fmla="*/ 542925 h 952500"/>
              <a:gd name="connsiteX14" fmla="*/ 152400 w 666750"/>
              <a:gd name="connsiteY14" fmla="*/ 483394 h 952500"/>
              <a:gd name="connsiteX15" fmla="*/ 128587 w 666750"/>
              <a:gd name="connsiteY15" fmla="*/ 419100 h 952500"/>
              <a:gd name="connsiteX16" fmla="*/ 104775 w 666750"/>
              <a:gd name="connsiteY16" fmla="*/ 333375 h 952500"/>
              <a:gd name="connsiteX17" fmla="*/ 80962 w 666750"/>
              <a:gd name="connsiteY17" fmla="*/ 247650 h 952500"/>
              <a:gd name="connsiteX18" fmla="*/ 40481 w 666750"/>
              <a:gd name="connsiteY18" fmla="*/ 152400 h 952500"/>
              <a:gd name="connsiteX19" fmla="*/ 21431 w 666750"/>
              <a:gd name="connsiteY19" fmla="*/ 80963 h 952500"/>
              <a:gd name="connsiteX20" fmla="*/ 0 w 666750"/>
              <a:gd name="connsiteY20" fmla="*/ 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6750" h="952500">
                <a:moveTo>
                  <a:pt x="0" y="0"/>
                </a:moveTo>
                <a:lnTo>
                  <a:pt x="0" y="952500"/>
                </a:lnTo>
                <a:lnTo>
                  <a:pt x="666750" y="952500"/>
                </a:lnTo>
                <a:lnTo>
                  <a:pt x="597694" y="940594"/>
                </a:lnTo>
                <a:lnTo>
                  <a:pt x="535781" y="923925"/>
                </a:lnTo>
                <a:lnTo>
                  <a:pt x="478631" y="892969"/>
                </a:lnTo>
                <a:lnTo>
                  <a:pt x="428625" y="862013"/>
                </a:lnTo>
                <a:lnTo>
                  <a:pt x="392906" y="833438"/>
                </a:lnTo>
                <a:lnTo>
                  <a:pt x="376237" y="812006"/>
                </a:lnTo>
                <a:lnTo>
                  <a:pt x="342900" y="771525"/>
                </a:lnTo>
                <a:lnTo>
                  <a:pt x="290512" y="711994"/>
                </a:lnTo>
                <a:lnTo>
                  <a:pt x="259556" y="659606"/>
                </a:lnTo>
                <a:lnTo>
                  <a:pt x="214312" y="595313"/>
                </a:lnTo>
                <a:lnTo>
                  <a:pt x="180975" y="542925"/>
                </a:lnTo>
                <a:lnTo>
                  <a:pt x="152400" y="483394"/>
                </a:lnTo>
                <a:lnTo>
                  <a:pt x="128587" y="419100"/>
                </a:lnTo>
                <a:lnTo>
                  <a:pt x="104775" y="333375"/>
                </a:lnTo>
                <a:lnTo>
                  <a:pt x="80962" y="247650"/>
                </a:lnTo>
                <a:lnTo>
                  <a:pt x="40481" y="152400"/>
                </a:lnTo>
                <a:lnTo>
                  <a:pt x="21431" y="80963"/>
                </a:lnTo>
                <a:lnTo>
                  <a:pt x="0" y="0"/>
                </a:lnTo>
                <a:close/>
              </a:path>
            </a:pathLst>
          </a:custGeom>
          <a:solidFill>
            <a:srgbClr val="FF0000">
              <a:alpha val="23000"/>
            </a:srgbClr>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57" name="꺾인 연결선 136">
            <a:extLst>
              <a:ext uri="{FF2B5EF4-FFF2-40B4-BE49-F238E27FC236}">
                <a16:creationId xmlns:a16="http://schemas.microsoft.com/office/drawing/2014/main" id="{150B1268-8697-4B7E-94AE-CE46905A8E80}"/>
              </a:ext>
            </a:extLst>
          </p:cNvPr>
          <p:cNvCxnSpPr/>
          <p:nvPr/>
        </p:nvCxnSpPr>
        <p:spPr bwMode="auto">
          <a:xfrm>
            <a:off x="476250" y="4090988"/>
            <a:ext cx="3255963" cy="1890712"/>
          </a:xfrm>
          <a:prstGeom prst="bentConnector3">
            <a:avLst>
              <a:gd name="adj1" fmla="val 6688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그룹 8">
            <a:extLst>
              <a:ext uri="{FF2B5EF4-FFF2-40B4-BE49-F238E27FC236}">
                <a16:creationId xmlns:a16="http://schemas.microsoft.com/office/drawing/2014/main" id="{7590C21A-B777-44BE-9136-49E3AF6155D4}"/>
              </a:ext>
            </a:extLst>
          </p:cNvPr>
          <p:cNvGrpSpPr/>
          <p:nvPr/>
        </p:nvGrpSpPr>
        <p:grpSpPr>
          <a:xfrm>
            <a:off x="9196388" y="3270164"/>
            <a:ext cx="6858000" cy="3573548"/>
            <a:chOff x="9196388" y="3270164"/>
            <a:chExt cx="6858000" cy="3573548"/>
          </a:xfrm>
        </p:grpSpPr>
        <p:pic>
          <p:nvPicPr>
            <p:cNvPr id="6" name="그림 5">
              <a:extLst>
                <a:ext uri="{FF2B5EF4-FFF2-40B4-BE49-F238E27FC236}">
                  <a16:creationId xmlns:a16="http://schemas.microsoft.com/office/drawing/2014/main" id="{9A1DF95F-7520-5CB1-59FC-665715731B94}"/>
                </a:ext>
              </a:extLst>
            </p:cNvPr>
            <p:cNvPicPr>
              <a:picLocks noChangeAspect="1"/>
            </p:cNvPicPr>
            <p:nvPr/>
          </p:nvPicPr>
          <p:blipFill>
            <a:blip r:embed="rId7"/>
            <a:stretch>
              <a:fillRect/>
            </a:stretch>
          </p:blipFill>
          <p:spPr>
            <a:xfrm rot="16200000">
              <a:off x="10838614" y="1627938"/>
              <a:ext cx="3573548" cy="6858000"/>
            </a:xfrm>
            <a:prstGeom prst="rect">
              <a:avLst/>
            </a:prstGeom>
          </p:spPr>
        </p:pic>
        <p:sp>
          <p:nvSpPr>
            <p:cNvPr id="7" name="직사각형 6">
              <a:extLst>
                <a:ext uri="{FF2B5EF4-FFF2-40B4-BE49-F238E27FC236}">
                  <a16:creationId xmlns:a16="http://schemas.microsoft.com/office/drawing/2014/main" id="{76148EC9-3DC0-43AE-B35A-311C4D9FBD53}"/>
                </a:ext>
              </a:extLst>
            </p:cNvPr>
            <p:cNvSpPr/>
            <p:nvPr/>
          </p:nvSpPr>
          <p:spPr>
            <a:xfrm>
              <a:off x="9863136" y="4362912"/>
              <a:ext cx="240221" cy="369332"/>
            </a:xfrm>
            <a:prstGeom prst="rect">
              <a:avLst/>
            </a:prstGeom>
            <a:solidFill>
              <a:schemeClr val="bg1"/>
            </a:solidFill>
          </p:spPr>
          <p:txBody>
            <a:bodyPr wrap="square">
              <a:spAutoFit/>
            </a:bodyPr>
            <a:lstStyle/>
            <a:p>
              <a:r>
                <a:rPr lang="en-US" altLang="ko-KR"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&gt;</a:t>
              </a:r>
              <a:endParaRPr lang="en-US" dirty="0">
                <a:solidFill>
                  <a:srgbClr val="FF0000"/>
                </a:solidFill>
              </a:endParaRPr>
            </a:p>
          </p:txBody>
        </p:sp>
      </p:grpSp>
    </p:spTree>
    <p:extLst>
      <p:ext uri="{BB962C8B-B14F-4D97-AF65-F5344CB8AC3E}">
        <p14:creationId xmlns:p14="http://schemas.microsoft.com/office/powerpoint/2010/main" val="670167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7"/>
          <p:cNvSpPr txBox="1">
            <a:spLocks noChangeArrowheads="1"/>
          </p:cNvSpPr>
          <p:nvPr/>
        </p:nvSpPr>
        <p:spPr bwMode="auto">
          <a:xfrm>
            <a:off x="71438" y="76200"/>
            <a:ext cx="8032968" cy="523220"/>
          </a:xfrm>
          <a:prstGeom prst="rect">
            <a:avLst/>
          </a:prstGeom>
        </p:spPr>
        <p:txBody>
          <a:bodyPr wrap="none">
            <a:spAutoFit/>
          </a:bodyPr>
          <a:lstStyle>
            <a:defPPr>
              <a:defRPr lang="ko-KR"/>
            </a:defPPr>
            <a:lvl1pPr>
              <a:defRPr sz="2800" b="1"/>
            </a:lvl1pPr>
          </a:lstStyle>
          <a:p>
            <a:r>
              <a:rPr lang="en-US" altLang="ko-KR" dirty="0"/>
              <a:t>Carrier concentration in intrinsic semiconductor</a:t>
            </a:r>
            <a:endParaRPr lang="ko-KR" altLang="en-US" dirty="0"/>
          </a:p>
        </p:txBody>
      </p:sp>
      <p:sp>
        <p:nvSpPr>
          <p:cNvPr id="111619" name="TextBox 529"/>
          <p:cNvSpPr txBox="1">
            <a:spLocks noChangeArrowheads="1"/>
          </p:cNvSpPr>
          <p:nvPr/>
        </p:nvSpPr>
        <p:spPr bwMode="auto">
          <a:xfrm>
            <a:off x="142875" y="661988"/>
            <a:ext cx="6688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latin typeface="Times New Roman" panose="02020603050405020304" pitchFamily="18" charset="0"/>
                <a:cs typeface="Times New Roman" panose="02020603050405020304" pitchFamily="18" charset="0"/>
              </a:rPr>
              <a:t>Carrier concentration in intrinsic semiconductor</a:t>
            </a:r>
          </a:p>
        </p:txBody>
      </p:sp>
      <p:sp>
        <p:nvSpPr>
          <p:cNvPr id="43" name="직사각형 42"/>
          <p:cNvSpPr/>
          <p:nvPr/>
        </p:nvSpPr>
        <p:spPr>
          <a:xfrm>
            <a:off x="955675" y="3768055"/>
            <a:ext cx="1277938" cy="52863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45" name="직사각형 44"/>
          <p:cNvSpPr/>
          <p:nvPr/>
        </p:nvSpPr>
        <p:spPr>
          <a:xfrm>
            <a:off x="955675" y="4899942"/>
            <a:ext cx="1282700" cy="571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48" name="직선 연결선 47"/>
          <p:cNvCxnSpPr/>
          <p:nvPr/>
        </p:nvCxnSpPr>
        <p:spPr>
          <a:xfrm>
            <a:off x="960438" y="4310980"/>
            <a:ext cx="1282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a:xfrm>
            <a:off x="952500" y="4890417"/>
            <a:ext cx="12827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타원 51"/>
          <p:cNvSpPr/>
          <p:nvPr/>
        </p:nvSpPr>
        <p:spPr>
          <a:xfrm>
            <a:off x="1008311" y="49629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 name="타원 52"/>
          <p:cNvSpPr/>
          <p:nvPr/>
        </p:nvSpPr>
        <p:spPr>
          <a:xfrm>
            <a:off x="1117849" y="4962955"/>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 name="타원 53"/>
          <p:cNvSpPr/>
          <p:nvPr/>
        </p:nvSpPr>
        <p:spPr>
          <a:xfrm>
            <a:off x="1222624" y="496295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7" name="타원 56"/>
          <p:cNvSpPr/>
          <p:nvPr/>
        </p:nvSpPr>
        <p:spPr>
          <a:xfrm>
            <a:off x="1317878" y="49629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 name="타원 58"/>
          <p:cNvSpPr/>
          <p:nvPr/>
        </p:nvSpPr>
        <p:spPr>
          <a:xfrm>
            <a:off x="1427416" y="49629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 name="타원 59"/>
          <p:cNvSpPr/>
          <p:nvPr/>
        </p:nvSpPr>
        <p:spPr>
          <a:xfrm>
            <a:off x="1532191" y="496295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2" name="타원 61"/>
          <p:cNvSpPr/>
          <p:nvPr/>
        </p:nvSpPr>
        <p:spPr>
          <a:xfrm>
            <a:off x="1636965" y="4962955"/>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3" name="타원 62"/>
          <p:cNvSpPr/>
          <p:nvPr/>
        </p:nvSpPr>
        <p:spPr>
          <a:xfrm>
            <a:off x="1746503" y="49629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9" name="타원 68"/>
          <p:cNvSpPr/>
          <p:nvPr/>
        </p:nvSpPr>
        <p:spPr>
          <a:xfrm>
            <a:off x="1851278" y="496295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0" name="타원 69"/>
          <p:cNvSpPr/>
          <p:nvPr/>
        </p:nvSpPr>
        <p:spPr>
          <a:xfrm>
            <a:off x="1946532" y="496295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1" name="타원 70"/>
          <p:cNvSpPr/>
          <p:nvPr/>
        </p:nvSpPr>
        <p:spPr>
          <a:xfrm>
            <a:off x="2056070" y="4962954"/>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2" name="타원 71"/>
          <p:cNvSpPr/>
          <p:nvPr/>
        </p:nvSpPr>
        <p:spPr>
          <a:xfrm>
            <a:off x="2160845" y="496295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1" name="타원 80"/>
          <p:cNvSpPr/>
          <p:nvPr/>
        </p:nvSpPr>
        <p:spPr>
          <a:xfrm>
            <a:off x="1003548"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2" name="타원 81"/>
          <p:cNvSpPr/>
          <p:nvPr/>
        </p:nvSpPr>
        <p:spPr>
          <a:xfrm>
            <a:off x="1113086"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3" name="타원 82"/>
          <p:cNvSpPr/>
          <p:nvPr/>
        </p:nvSpPr>
        <p:spPr>
          <a:xfrm>
            <a:off x="1217861" y="506297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4" name="타원 83"/>
          <p:cNvSpPr/>
          <p:nvPr/>
        </p:nvSpPr>
        <p:spPr>
          <a:xfrm>
            <a:off x="1313115"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5" name="타원 84"/>
          <p:cNvSpPr/>
          <p:nvPr/>
        </p:nvSpPr>
        <p:spPr>
          <a:xfrm>
            <a:off x="1422653"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6" name="타원 85"/>
          <p:cNvSpPr/>
          <p:nvPr/>
        </p:nvSpPr>
        <p:spPr>
          <a:xfrm>
            <a:off x="1527428" y="506297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7" name="타원 86"/>
          <p:cNvSpPr/>
          <p:nvPr/>
        </p:nvSpPr>
        <p:spPr>
          <a:xfrm>
            <a:off x="1632202"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8" name="타원 87"/>
          <p:cNvSpPr/>
          <p:nvPr/>
        </p:nvSpPr>
        <p:spPr>
          <a:xfrm>
            <a:off x="1741740"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9" name="타원 88"/>
          <p:cNvSpPr/>
          <p:nvPr/>
        </p:nvSpPr>
        <p:spPr>
          <a:xfrm>
            <a:off x="1846515" y="506297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90" name="타원 89"/>
          <p:cNvSpPr/>
          <p:nvPr/>
        </p:nvSpPr>
        <p:spPr>
          <a:xfrm>
            <a:off x="1941769" y="50629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91" name="타원 90"/>
          <p:cNvSpPr/>
          <p:nvPr/>
        </p:nvSpPr>
        <p:spPr>
          <a:xfrm>
            <a:off x="2051307" y="506297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92" name="타원 91"/>
          <p:cNvSpPr/>
          <p:nvPr/>
        </p:nvSpPr>
        <p:spPr>
          <a:xfrm>
            <a:off x="2156082" y="506297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1" name="타원 100"/>
          <p:cNvSpPr/>
          <p:nvPr/>
        </p:nvSpPr>
        <p:spPr>
          <a:xfrm>
            <a:off x="1003548"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2" name="타원 101"/>
          <p:cNvSpPr/>
          <p:nvPr/>
        </p:nvSpPr>
        <p:spPr>
          <a:xfrm>
            <a:off x="1113086"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3" name="타원 102"/>
          <p:cNvSpPr/>
          <p:nvPr/>
        </p:nvSpPr>
        <p:spPr>
          <a:xfrm>
            <a:off x="1217861" y="516298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4" name="타원 103"/>
          <p:cNvSpPr/>
          <p:nvPr/>
        </p:nvSpPr>
        <p:spPr>
          <a:xfrm>
            <a:off x="1313115"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5" name="타원 104"/>
          <p:cNvSpPr/>
          <p:nvPr/>
        </p:nvSpPr>
        <p:spPr>
          <a:xfrm>
            <a:off x="1422653"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6" name="타원 105"/>
          <p:cNvSpPr/>
          <p:nvPr/>
        </p:nvSpPr>
        <p:spPr>
          <a:xfrm>
            <a:off x="1527428" y="516298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7" name="타원 106"/>
          <p:cNvSpPr/>
          <p:nvPr/>
        </p:nvSpPr>
        <p:spPr>
          <a:xfrm>
            <a:off x="1632202"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8" name="타원 107"/>
          <p:cNvSpPr/>
          <p:nvPr/>
        </p:nvSpPr>
        <p:spPr>
          <a:xfrm>
            <a:off x="1741740"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9" name="타원 108"/>
          <p:cNvSpPr/>
          <p:nvPr/>
        </p:nvSpPr>
        <p:spPr>
          <a:xfrm>
            <a:off x="1846515" y="516298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10" name="타원 109"/>
          <p:cNvSpPr/>
          <p:nvPr/>
        </p:nvSpPr>
        <p:spPr>
          <a:xfrm>
            <a:off x="1941769" y="516298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11" name="타원 110"/>
          <p:cNvSpPr/>
          <p:nvPr/>
        </p:nvSpPr>
        <p:spPr>
          <a:xfrm>
            <a:off x="2051307" y="516298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12" name="타원 111"/>
          <p:cNvSpPr/>
          <p:nvPr/>
        </p:nvSpPr>
        <p:spPr>
          <a:xfrm>
            <a:off x="2156082" y="51629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1" name="타원 120"/>
          <p:cNvSpPr/>
          <p:nvPr/>
        </p:nvSpPr>
        <p:spPr>
          <a:xfrm>
            <a:off x="1003544"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2" name="타원 121"/>
          <p:cNvSpPr/>
          <p:nvPr/>
        </p:nvSpPr>
        <p:spPr>
          <a:xfrm>
            <a:off x="1113082"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3" name="타원 122"/>
          <p:cNvSpPr/>
          <p:nvPr/>
        </p:nvSpPr>
        <p:spPr>
          <a:xfrm>
            <a:off x="1217857" y="525823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4" name="타원 123"/>
          <p:cNvSpPr/>
          <p:nvPr/>
        </p:nvSpPr>
        <p:spPr>
          <a:xfrm>
            <a:off x="1313111"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5" name="타원 124"/>
          <p:cNvSpPr/>
          <p:nvPr/>
        </p:nvSpPr>
        <p:spPr>
          <a:xfrm>
            <a:off x="1422649"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6" name="타원 125"/>
          <p:cNvSpPr/>
          <p:nvPr/>
        </p:nvSpPr>
        <p:spPr>
          <a:xfrm>
            <a:off x="1527424" y="525823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7" name="타원 126"/>
          <p:cNvSpPr/>
          <p:nvPr/>
        </p:nvSpPr>
        <p:spPr>
          <a:xfrm>
            <a:off x="1632198"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8" name="타원 127"/>
          <p:cNvSpPr/>
          <p:nvPr/>
        </p:nvSpPr>
        <p:spPr>
          <a:xfrm>
            <a:off x="1741736"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9" name="타원 128"/>
          <p:cNvSpPr/>
          <p:nvPr/>
        </p:nvSpPr>
        <p:spPr>
          <a:xfrm>
            <a:off x="1846511" y="525823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30" name="타원 129"/>
          <p:cNvSpPr/>
          <p:nvPr/>
        </p:nvSpPr>
        <p:spPr>
          <a:xfrm>
            <a:off x="1941765" y="52582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31" name="타원 130"/>
          <p:cNvSpPr/>
          <p:nvPr/>
        </p:nvSpPr>
        <p:spPr>
          <a:xfrm>
            <a:off x="2051303" y="52582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32" name="타원 131"/>
          <p:cNvSpPr/>
          <p:nvPr/>
        </p:nvSpPr>
        <p:spPr>
          <a:xfrm>
            <a:off x="2156078" y="525823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1" name="타원 140"/>
          <p:cNvSpPr/>
          <p:nvPr/>
        </p:nvSpPr>
        <p:spPr>
          <a:xfrm>
            <a:off x="998781"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2" name="타원 141"/>
          <p:cNvSpPr/>
          <p:nvPr/>
        </p:nvSpPr>
        <p:spPr>
          <a:xfrm>
            <a:off x="1108319"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3" name="타원 142"/>
          <p:cNvSpPr/>
          <p:nvPr/>
        </p:nvSpPr>
        <p:spPr>
          <a:xfrm>
            <a:off x="1213094" y="535825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4" name="타원 143"/>
          <p:cNvSpPr/>
          <p:nvPr/>
        </p:nvSpPr>
        <p:spPr>
          <a:xfrm>
            <a:off x="1308348"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5" name="타원 144"/>
          <p:cNvSpPr/>
          <p:nvPr/>
        </p:nvSpPr>
        <p:spPr>
          <a:xfrm>
            <a:off x="1417886"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6" name="타원 145"/>
          <p:cNvSpPr/>
          <p:nvPr/>
        </p:nvSpPr>
        <p:spPr>
          <a:xfrm>
            <a:off x="1522661" y="535825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7" name="타원 146"/>
          <p:cNvSpPr/>
          <p:nvPr/>
        </p:nvSpPr>
        <p:spPr>
          <a:xfrm>
            <a:off x="1627435"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8" name="타원 147"/>
          <p:cNvSpPr/>
          <p:nvPr/>
        </p:nvSpPr>
        <p:spPr>
          <a:xfrm>
            <a:off x="1736973"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9" name="타원 148"/>
          <p:cNvSpPr/>
          <p:nvPr/>
        </p:nvSpPr>
        <p:spPr>
          <a:xfrm>
            <a:off x="1841748" y="535825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0" name="타원 149"/>
          <p:cNvSpPr/>
          <p:nvPr/>
        </p:nvSpPr>
        <p:spPr>
          <a:xfrm>
            <a:off x="1937002" y="535825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1" name="타원 150"/>
          <p:cNvSpPr/>
          <p:nvPr/>
        </p:nvSpPr>
        <p:spPr>
          <a:xfrm>
            <a:off x="2046540" y="535825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2" name="타원 151"/>
          <p:cNvSpPr/>
          <p:nvPr/>
        </p:nvSpPr>
        <p:spPr>
          <a:xfrm>
            <a:off x="2151315" y="535825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1" name="타원 160"/>
          <p:cNvSpPr/>
          <p:nvPr/>
        </p:nvSpPr>
        <p:spPr>
          <a:xfrm>
            <a:off x="1130441" y="42063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2" name="타원 161"/>
          <p:cNvSpPr/>
          <p:nvPr/>
        </p:nvSpPr>
        <p:spPr>
          <a:xfrm>
            <a:off x="1620982" y="42063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3" name="타원 162"/>
          <p:cNvSpPr/>
          <p:nvPr/>
        </p:nvSpPr>
        <p:spPr>
          <a:xfrm>
            <a:off x="2040087" y="420631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173" name="직선 화살표 연결선 172"/>
          <p:cNvCxnSpPr/>
          <p:nvPr/>
        </p:nvCxnSpPr>
        <p:spPr>
          <a:xfrm rot="5400000" flipH="1" flipV="1">
            <a:off x="-72231" y="4446711"/>
            <a:ext cx="205105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814" name="TextBox 173"/>
          <p:cNvSpPr txBox="1">
            <a:spLocks noChangeArrowheads="1"/>
          </p:cNvSpPr>
          <p:nvPr/>
        </p:nvSpPr>
        <p:spPr bwMode="auto">
          <a:xfrm>
            <a:off x="1023938" y="3802980"/>
            <a:ext cx="12620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Conduction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15" name="TextBox 174"/>
          <p:cNvSpPr txBox="1">
            <a:spLocks noChangeArrowheads="1"/>
          </p:cNvSpPr>
          <p:nvPr/>
        </p:nvSpPr>
        <p:spPr bwMode="auto">
          <a:xfrm>
            <a:off x="1166813" y="5039642"/>
            <a:ext cx="912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solidFill>
                  <a:schemeClr val="bg1"/>
                </a:solidFill>
                <a:latin typeface="Times New Roman" panose="02020603050405020304" pitchFamily="18" charset="0"/>
                <a:ea typeface="맑은 고딕" panose="020B0503020000020004" pitchFamily="50" charset="-127"/>
                <a:cs typeface="Times New Roman" panose="02020603050405020304" pitchFamily="18" charset="0"/>
              </a:rPr>
              <a:t>Valence </a:t>
            </a:r>
          </a:p>
          <a:p>
            <a:pPr algn="ctr" eaLnBrk="1" hangingPunct="1">
              <a:lnSpc>
                <a:spcPts val="1300"/>
              </a:lnSpc>
            </a:pPr>
            <a:r>
              <a:rPr lang="en-US" altLang="ko-KR" sz="1600" b="1">
                <a:solidFill>
                  <a:schemeClr val="bg1"/>
                </a:solidFill>
                <a:latin typeface="Times New Roman" panose="02020603050405020304" pitchFamily="18" charset="0"/>
                <a:ea typeface="맑은 고딕" panose="020B0503020000020004" pitchFamily="50" charset="-127"/>
                <a:cs typeface="Times New Roman" panose="02020603050405020304" pitchFamily="18" charset="0"/>
              </a:rPr>
              <a:t>band</a:t>
            </a:r>
            <a:endParaRPr lang="ko-KR" altLang="en-US" sz="1600" b="1">
              <a:solidFill>
                <a:schemeClr val="bg1"/>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16" name="TextBox 175"/>
          <p:cNvSpPr txBox="1">
            <a:spLocks noChangeArrowheads="1"/>
          </p:cNvSpPr>
          <p:nvPr/>
        </p:nvSpPr>
        <p:spPr bwMode="auto">
          <a:xfrm>
            <a:off x="611188" y="4183980"/>
            <a:ext cx="3810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17" name="TextBox 176"/>
          <p:cNvSpPr txBox="1">
            <a:spLocks noChangeArrowheads="1"/>
          </p:cNvSpPr>
          <p:nvPr/>
        </p:nvSpPr>
        <p:spPr bwMode="auto">
          <a:xfrm>
            <a:off x="641350" y="3348955"/>
            <a:ext cx="3206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18" name="TextBox 177"/>
          <p:cNvSpPr txBox="1">
            <a:spLocks noChangeArrowheads="1"/>
          </p:cNvSpPr>
          <p:nvPr/>
        </p:nvSpPr>
        <p:spPr bwMode="auto">
          <a:xfrm>
            <a:off x="606425" y="4777705"/>
            <a:ext cx="441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79" name="직선 화살표 연결선 178"/>
          <p:cNvCxnSpPr/>
          <p:nvPr/>
        </p:nvCxnSpPr>
        <p:spPr>
          <a:xfrm rot="5400000" flipH="1" flipV="1">
            <a:off x="984250" y="4612605"/>
            <a:ext cx="539750"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820" name="TextBox 181"/>
          <p:cNvSpPr txBox="1">
            <a:spLocks noChangeArrowheads="1"/>
          </p:cNvSpPr>
          <p:nvPr/>
        </p:nvSpPr>
        <p:spPr bwMode="auto">
          <a:xfrm>
            <a:off x="1214438" y="4512592"/>
            <a:ext cx="3889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g</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grpSp>
        <p:nvGrpSpPr>
          <p:cNvPr id="111821" name="그룹 189"/>
          <p:cNvGrpSpPr>
            <a:grpSpLocks/>
          </p:cNvGrpSpPr>
          <p:nvPr/>
        </p:nvGrpSpPr>
        <p:grpSpPr bwMode="auto">
          <a:xfrm>
            <a:off x="2857500" y="3348955"/>
            <a:ext cx="1357313" cy="2124075"/>
            <a:chOff x="2571736" y="1733150"/>
            <a:chExt cx="1357322" cy="2124232"/>
          </a:xfrm>
        </p:grpSpPr>
        <p:cxnSp>
          <p:nvCxnSpPr>
            <p:cNvPr id="183" name="직선 화살표 연결선 182"/>
            <p:cNvCxnSpPr/>
            <p:nvPr/>
          </p:nvCxnSpPr>
          <p:spPr>
            <a:xfrm rot="5400000" flipH="1" flipV="1">
              <a:off x="1857287" y="2830193"/>
              <a:ext cx="205279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861" name="TextBox 183"/>
            <p:cNvSpPr txBox="1">
              <a:spLocks noChangeArrowheads="1"/>
            </p:cNvSpPr>
            <p:nvPr/>
          </p:nvSpPr>
          <p:spPr bwMode="auto">
            <a:xfrm>
              <a:off x="2571736" y="1733150"/>
              <a:ext cx="32092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85" name="직선 화살표 연결선 184"/>
            <p:cNvCxnSpPr/>
            <p:nvPr/>
          </p:nvCxnSpPr>
          <p:spPr>
            <a:xfrm>
              <a:off x="2873363" y="3849443"/>
              <a:ext cx="1055695"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92" name="직선 연결선 191"/>
          <p:cNvCxnSpPr/>
          <p:nvPr/>
        </p:nvCxnSpPr>
        <p:spPr>
          <a:xfrm>
            <a:off x="3162300" y="4330030"/>
            <a:ext cx="3910013"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직선 연결선 192"/>
          <p:cNvCxnSpPr/>
          <p:nvPr/>
        </p:nvCxnSpPr>
        <p:spPr>
          <a:xfrm>
            <a:off x="3162300" y="4901530"/>
            <a:ext cx="39814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5" name="자유형 194"/>
          <p:cNvSpPr/>
          <p:nvPr/>
        </p:nvSpPr>
        <p:spPr>
          <a:xfrm>
            <a:off x="3168650" y="3463255"/>
            <a:ext cx="476250" cy="868362"/>
          </a:xfrm>
          <a:custGeom>
            <a:avLst/>
            <a:gdLst>
              <a:gd name="connsiteX0" fmla="*/ 0 w 475861"/>
              <a:gd name="connsiteY0" fmla="*/ 867747 h 867747"/>
              <a:gd name="connsiteX1" fmla="*/ 223935 w 475861"/>
              <a:gd name="connsiteY1" fmla="*/ 755780 h 867747"/>
              <a:gd name="connsiteX2" fmla="*/ 373225 w 475861"/>
              <a:gd name="connsiteY2" fmla="*/ 541176 h 867747"/>
              <a:gd name="connsiteX3" fmla="*/ 475861 w 475861"/>
              <a:gd name="connsiteY3" fmla="*/ 0 h 867747"/>
            </a:gdLst>
            <a:ahLst/>
            <a:cxnLst>
              <a:cxn ang="0">
                <a:pos x="connsiteX0" y="connsiteY0"/>
              </a:cxn>
              <a:cxn ang="0">
                <a:pos x="connsiteX1" y="connsiteY1"/>
              </a:cxn>
              <a:cxn ang="0">
                <a:pos x="connsiteX2" y="connsiteY2"/>
              </a:cxn>
              <a:cxn ang="0">
                <a:pos x="connsiteX3" y="connsiteY3"/>
              </a:cxn>
            </a:cxnLst>
            <a:rect l="l" t="t" r="r" b="b"/>
            <a:pathLst>
              <a:path w="475861" h="867747">
                <a:moveTo>
                  <a:pt x="0" y="867747"/>
                </a:moveTo>
                <a:cubicBezTo>
                  <a:pt x="80865" y="838978"/>
                  <a:pt x="161731" y="810209"/>
                  <a:pt x="223935" y="755780"/>
                </a:cubicBezTo>
                <a:cubicBezTo>
                  <a:pt x="286139" y="701351"/>
                  <a:pt x="331237" y="667139"/>
                  <a:pt x="373225" y="541176"/>
                </a:cubicBezTo>
                <a:cubicBezTo>
                  <a:pt x="415213" y="415213"/>
                  <a:pt x="445537" y="207606"/>
                  <a:pt x="475861"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96" name="자유형 195"/>
          <p:cNvSpPr/>
          <p:nvPr/>
        </p:nvSpPr>
        <p:spPr>
          <a:xfrm flipV="1">
            <a:off x="3162300" y="4899942"/>
            <a:ext cx="785813" cy="430213"/>
          </a:xfrm>
          <a:custGeom>
            <a:avLst/>
            <a:gdLst>
              <a:gd name="connsiteX0" fmla="*/ 0 w 475861"/>
              <a:gd name="connsiteY0" fmla="*/ 867747 h 867747"/>
              <a:gd name="connsiteX1" fmla="*/ 223935 w 475861"/>
              <a:gd name="connsiteY1" fmla="*/ 755780 h 867747"/>
              <a:gd name="connsiteX2" fmla="*/ 373225 w 475861"/>
              <a:gd name="connsiteY2" fmla="*/ 541176 h 867747"/>
              <a:gd name="connsiteX3" fmla="*/ 475861 w 475861"/>
              <a:gd name="connsiteY3" fmla="*/ 0 h 867747"/>
            </a:gdLst>
            <a:ahLst/>
            <a:cxnLst>
              <a:cxn ang="0">
                <a:pos x="connsiteX0" y="connsiteY0"/>
              </a:cxn>
              <a:cxn ang="0">
                <a:pos x="connsiteX1" y="connsiteY1"/>
              </a:cxn>
              <a:cxn ang="0">
                <a:pos x="connsiteX2" y="connsiteY2"/>
              </a:cxn>
              <a:cxn ang="0">
                <a:pos x="connsiteX3" y="connsiteY3"/>
              </a:cxn>
            </a:cxnLst>
            <a:rect l="l" t="t" r="r" b="b"/>
            <a:pathLst>
              <a:path w="475861" h="867747">
                <a:moveTo>
                  <a:pt x="0" y="867747"/>
                </a:moveTo>
                <a:cubicBezTo>
                  <a:pt x="80865" y="838978"/>
                  <a:pt x="161731" y="810209"/>
                  <a:pt x="223935" y="755780"/>
                </a:cubicBezTo>
                <a:cubicBezTo>
                  <a:pt x="286139" y="701351"/>
                  <a:pt x="331237" y="667139"/>
                  <a:pt x="373225" y="541176"/>
                </a:cubicBezTo>
                <a:cubicBezTo>
                  <a:pt x="415213" y="415213"/>
                  <a:pt x="445537" y="207606"/>
                  <a:pt x="475861"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nvGrpSpPr>
          <p:cNvPr id="111826" name="그룹 197"/>
          <p:cNvGrpSpPr>
            <a:grpSpLocks/>
          </p:cNvGrpSpPr>
          <p:nvPr/>
        </p:nvGrpSpPr>
        <p:grpSpPr bwMode="auto">
          <a:xfrm>
            <a:off x="4686300" y="3348955"/>
            <a:ext cx="1357313" cy="2124075"/>
            <a:chOff x="2571736" y="1733150"/>
            <a:chExt cx="1357322" cy="2124232"/>
          </a:xfrm>
        </p:grpSpPr>
        <p:cxnSp>
          <p:nvCxnSpPr>
            <p:cNvPr id="199" name="직선 화살표 연결선 198"/>
            <p:cNvCxnSpPr/>
            <p:nvPr/>
          </p:nvCxnSpPr>
          <p:spPr>
            <a:xfrm rot="5400000" flipH="1" flipV="1">
              <a:off x="1857287" y="2830193"/>
              <a:ext cx="205279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858" name="TextBox 199"/>
            <p:cNvSpPr txBox="1">
              <a:spLocks noChangeArrowheads="1"/>
            </p:cNvSpPr>
            <p:nvPr/>
          </p:nvSpPr>
          <p:spPr bwMode="auto">
            <a:xfrm>
              <a:off x="2571736" y="1733150"/>
              <a:ext cx="32092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01" name="직선 화살표 연결선 200"/>
            <p:cNvCxnSpPr/>
            <p:nvPr/>
          </p:nvCxnSpPr>
          <p:spPr>
            <a:xfrm>
              <a:off x="2873363" y="3849443"/>
              <a:ext cx="1055695"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04" name="직선 연결선 203"/>
          <p:cNvCxnSpPr/>
          <p:nvPr/>
        </p:nvCxnSpPr>
        <p:spPr>
          <a:xfrm>
            <a:off x="5000625" y="4615780"/>
            <a:ext cx="235743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1828" name="TextBox 205"/>
          <p:cNvSpPr txBox="1">
            <a:spLocks noChangeArrowheads="1"/>
          </p:cNvSpPr>
          <p:nvPr/>
        </p:nvSpPr>
        <p:spPr bwMode="auto">
          <a:xfrm>
            <a:off x="4614863" y="4472905"/>
            <a:ext cx="40481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09" name="자유형 208"/>
          <p:cNvSpPr/>
          <p:nvPr/>
        </p:nvSpPr>
        <p:spPr>
          <a:xfrm>
            <a:off x="5000625" y="4139530"/>
            <a:ext cx="717550" cy="1319212"/>
          </a:xfrm>
          <a:custGeom>
            <a:avLst/>
            <a:gdLst>
              <a:gd name="connsiteX0" fmla="*/ 0 w 716756"/>
              <a:gd name="connsiteY0" fmla="*/ 0 h 1319213"/>
              <a:gd name="connsiteX1" fmla="*/ 28575 w 716756"/>
              <a:gd name="connsiteY1" fmla="*/ 176213 h 1319213"/>
              <a:gd name="connsiteX2" fmla="*/ 100013 w 716756"/>
              <a:gd name="connsiteY2" fmla="*/ 338138 h 1319213"/>
              <a:gd name="connsiteX3" fmla="*/ 328613 w 716756"/>
              <a:gd name="connsiteY3" fmla="*/ 471488 h 1319213"/>
              <a:gd name="connsiteX4" fmla="*/ 595313 w 716756"/>
              <a:gd name="connsiteY4" fmla="*/ 581025 h 1319213"/>
              <a:gd name="connsiteX5" fmla="*/ 676275 w 716756"/>
              <a:gd name="connsiteY5" fmla="*/ 676275 h 1319213"/>
              <a:gd name="connsiteX6" fmla="*/ 700088 w 716756"/>
              <a:gd name="connsiteY6" fmla="*/ 762000 h 1319213"/>
              <a:gd name="connsiteX7" fmla="*/ 714375 w 716756"/>
              <a:gd name="connsiteY7" fmla="*/ 871538 h 1319213"/>
              <a:gd name="connsiteX8" fmla="*/ 714375 w 716756"/>
              <a:gd name="connsiteY8" fmla="*/ 1319213 h 131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756" h="1319213">
                <a:moveTo>
                  <a:pt x="0" y="0"/>
                </a:moveTo>
                <a:cubicBezTo>
                  <a:pt x="5953" y="59928"/>
                  <a:pt x="11906" y="119857"/>
                  <a:pt x="28575" y="176213"/>
                </a:cubicBezTo>
                <a:cubicBezTo>
                  <a:pt x="45244" y="232569"/>
                  <a:pt x="50007" y="288925"/>
                  <a:pt x="100013" y="338138"/>
                </a:cubicBezTo>
                <a:cubicBezTo>
                  <a:pt x="150019" y="387351"/>
                  <a:pt x="246063" y="431007"/>
                  <a:pt x="328613" y="471488"/>
                </a:cubicBezTo>
                <a:cubicBezTo>
                  <a:pt x="411163" y="511969"/>
                  <a:pt x="537369" y="546894"/>
                  <a:pt x="595313" y="581025"/>
                </a:cubicBezTo>
                <a:cubicBezTo>
                  <a:pt x="653257" y="615156"/>
                  <a:pt x="658813" y="646113"/>
                  <a:pt x="676275" y="676275"/>
                </a:cubicBezTo>
                <a:cubicBezTo>
                  <a:pt x="693737" y="706437"/>
                  <a:pt x="693738" y="729456"/>
                  <a:pt x="700088" y="762000"/>
                </a:cubicBezTo>
                <a:cubicBezTo>
                  <a:pt x="706438" y="794544"/>
                  <a:pt x="711994" y="778669"/>
                  <a:pt x="714375" y="871538"/>
                </a:cubicBezTo>
                <a:cubicBezTo>
                  <a:pt x="716756" y="964407"/>
                  <a:pt x="715565" y="1141810"/>
                  <a:pt x="714375" y="1319213"/>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ln w="28575">
                <a:solidFill>
                  <a:srgbClr val="0000FF"/>
                </a:solidFill>
              </a:ln>
            </a:endParaRPr>
          </a:p>
        </p:txBody>
      </p:sp>
      <p:cxnSp>
        <p:nvCxnSpPr>
          <p:cNvPr id="210" name="직선 연결선 209"/>
          <p:cNvCxnSpPr/>
          <p:nvPr/>
        </p:nvCxnSpPr>
        <p:spPr>
          <a:xfrm rot="5400000" flipH="1" flipV="1">
            <a:off x="4602956" y="4722936"/>
            <a:ext cx="1500188"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11831" name="TextBox 211"/>
          <p:cNvSpPr txBox="1">
            <a:spLocks noChangeArrowheads="1"/>
          </p:cNvSpPr>
          <p:nvPr/>
        </p:nvSpPr>
        <p:spPr bwMode="auto">
          <a:xfrm>
            <a:off x="4857750" y="5488905"/>
            <a:ext cx="2873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0</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32" name="TextBox 212"/>
          <p:cNvSpPr txBox="1">
            <a:spLocks noChangeArrowheads="1"/>
          </p:cNvSpPr>
          <p:nvPr/>
        </p:nvSpPr>
        <p:spPr bwMode="auto">
          <a:xfrm>
            <a:off x="5127625" y="5488905"/>
            <a:ext cx="49371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0.5 </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33" name="TextBox 213"/>
          <p:cNvSpPr txBox="1">
            <a:spLocks noChangeArrowheads="1"/>
          </p:cNvSpPr>
          <p:nvPr/>
        </p:nvSpPr>
        <p:spPr bwMode="auto">
          <a:xfrm>
            <a:off x="5508625" y="5473030"/>
            <a:ext cx="4413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1.0</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34" name="TextBox 234"/>
          <p:cNvSpPr txBox="1">
            <a:spLocks noChangeArrowheads="1"/>
          </p:cNvSpPr>
          <p:nvPr/>
        </p:nvSpPr>
        <p:spPr bwMode="auto">
          <a:xfrm>
            <a:off x="357188" y="2753642"/>
            <a:ext cx="1628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dirty="0">
                <a:latin typeface="Times New Roman" panose="02020603050405020304" pitchFamily="18" charset="0"/>
                <a:cs typeface="Times New Roman" panose="02020603050405020304" pitchFamily="18" charset="0"/>
              </a:rPr>
              <a:t>Band diagram</a:t>
            </a:r>
            <a:endParaRPr lang="ko-KR" altLang="en-US" sz="2000" dirty="0">
              <a:latin typeface="Times New Roman" panose="02020603050405020304" pitchFamily="18" charset="0"/>
              <a:cs typeface="Times New Roman" panose="02020603050405020304" pitchFamily="18" charset="0"/>
            </a:endParaRPr>
          </a:p>
        </p:txBody>
      </p:sp>
      <p:sp>
        <p:nvSpPr>
          <p:cNvPr id="111835" name="TextBox 235"/>
          <p:cNvSpPr txBox="1">
            <a:spLocks noChangeArrowheads="1"/>
          </p:cNvSpPr>
          <p:nvPr/>
        </p:nvSpPr>
        <p:spPr bwMode="auto">
          <a:xfrm>
            <a:off x="2357438" y="2753642"/>
            <a:ext cx="1962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Times New Roman" panose="02020603050405020304" pitchFamily="18" charset="0"/>
                <a:cs typeface="Times New Roman" panose="02020603050405020304" pitchFamily="18" charset="0"/>
              </a:rPr>
              <a:t>Density of states</a:t>
            </a:r>
            <a:endParaRPr lang="ko-KR" altLang="en-US" sz="2000">
              <a:latin typeface="Times New Roman" panose="02020603050405020304" pitchFamily="18" charset="0"/>
              <a:cs typeface="Times New Roman" panose="02020603050405020304" pitchFamily="18" charset="0"/>
            </a:endParaRPr>
          </a:p>
        </p:txBody>
      </p:sp>
      <p:sp>
        <p:nvSpPr>
          <p:cNvPr id="111836" name="TextBox 239"/>
          <p:cNvSpPr txBox="1">
            <a:spLocks noChangeArrowheads="1"/>
          </p:cNvSpPr>
          <p:nvPr/>
        </p:nvSpPr>
        <p:spPr bwMode="auto">
          <a:xfrm>
            <a:off x="4357688" y="2753642"/>
            <a:ext cx="1839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dirty="0">
                <a:latin typeface="Times New Roman" panose="02020603050405020304" pitchFamily="18" charset="0"/>
                <a:cs typeface="Times New Roman" panose="02020603050405020304" pitchFamily="18" charset="0"/>
              </a:rPr>
              <a:t>F-D distribution</a:t>
            </a:r>
            <a:endParaRPr lang="ko-KR" altLang="en-US" sz="2000" dirty="0">
              <a:latin typeface="Times New Roman" panose="02020603050405020304" pitchFamily="18" charset="0"/>
              <a:cs typeface="Times New Roman" panose="02020603050405020304" pitchFamily="18" charset="0"/>
            </a:endParaRPr>
          </a:p>
        </p:txBody>
      </p:sp>
      <p:sp>
        <p:nvSpPr>
          <p:cNvPr id="242" name="TextBox 241"/>
          <p:cNvSpPr txBox="1"/>
          <p:nvPr/>
        </p:nvSpPr>
        <p:spPr>
          <a:xfrm>
            <a:off x="2786682" y="1526878"/>
            <a:ext cx="2865438" cy="46196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sz="2400" b="1" i="1" dirty="0">
                <a:solidFill>
                  <a:schemeClr val="tx1"/>
                </a:solidFill>
                <a:latin typeface="Times New Roman" pitchFamily="18" charset="0"/>
                <a:cs typeface="Times New Roman" pitchFamily="18" charset="0"/>
              </a:rPr>
              <a:t>n (E) </a:t>
            </a:r>
            <a:r>
              <a:rPr lang="en-US" altLang="ko-KR" sz="2400" i="1" dirty="0">
                <a:solidFill>
                  <a:schemeClr val="tx1"/>
                </a:solidFill>
                <a:latin typeface="Times New Roman" pitchFamily="18" charset="0"/>
                <a:cs typeface="Times New Roman" pitchFamily="18" charset="0"/>
              </a:rPr>
              <a:t>= </a:t>
            </a:r>
            <a:r>
              <a:rPr lang="en-US" altLang="ko-KR" sz="2400" b="1" i="1" dirty="0">
                <a:solidFill>
                  <a:schemeClr val="tx1"/>
                </a:solidFill>
                <a:latin typeface="Times New Roman" pitchFamily="18" charset="0"/>
                <a:cs typeface="Times New Roman" pitchFamily="18" charset="0"/>
              </a:rPr>
              <a:t>N(E)</a:t>
            </a:r>
            <a:r>
              <a:rPr lang="en-US" altLang="ko-KR" sz="2400" i="1" dirty="0">
                <a:solidFill>
                  <a:schemeClr val="tx1"/>
                </a:solidFill>
                <a:latin typeface="Times New Roman" pitchFamily="18" charset="0"/>
                <a:cs typeface="Times New Roman" pitchFamily="18" charset="0"/>
              </a:rPr>
              <a:t> × </a:t>
            </a:r>
            <a:r>
              <a:rPr lang="en-US" altLang="ko-KR" sz="2400" b="1" i="1" dirty="0">
                <a:solidFill>
                  <a:schemeClr val="tx1"/>
                </a:solidFill>
                <a:latin typeface="Times New Roman" pitchFamily="18" charset="0"/>
                <a:cs typeface="Times New Roman" pitchFamily="18" charset="0"/>
              </a:rPr>
              <a:t>F(E)</a:t>
            </a:r>
          </a:p>
        </p:txBody>
      </p:sp>
      <p:grpSp>
        <p:nvGrpSpPr>
          <p:cNvPr id="111838" name="그룹 245"/>
          <p:cNvGrpSpPr>
            <a:grpSpLocks/>
          </p:cNvGrpSpPr>
          <p:nvPr/>
        </p:nvGrpSpPr>
        <p:grpSpPr bwMode="auto">
          <a:xfrm>
            <a:off x="6429375" y="2753642"/>
            <a:ext cx="2366963" cy="3124247"/>
            <a:chOff x="6429388" y="1885882"/>
            <a:chExt cx="2366353" cy="3124683"/>
          </a:xfrm>
        </p:grpSpPr>
        <p:grpSp>
          <p:nvGrpSpPr>
            <p:cNvPr id="111844" name="그룹 214"/>
            <p:cNvGrpSpPr>
              <a:grpSpLocks/>
            </p:cNvGrpSpPr>
            <p:nvPr/>
          </p:nvGrpSpPr>
          <p:grpSpPr bwMode="auto">
            <a:xfrm>
              <a:off x="6572264" y="2481103"/>
              <a:ext cx="1428760" cy="2124232"/>
              <a:chOff x="2500298" y="1733150"/>
              <a:chExt cx="1428760" cy="2124232"/>
            </a:xfrm>
          </p:grpSpPr>
          <p:cxnSp>
            <p:nvCxnSpPr>
              <p:cNvPr id="216" name="직선 화살표 연결선 215"/>
              <p:cNvCxnSpPr/>
              <p:nvPr/>
            </p:nvCxnSpPr>
            <p:spPr>
              <a:xfrm rot="5400000" flipH="1" flipV="1">
                <a:off x="1857081" y="2830440"/>
                <a:ext cx="2052924"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855" name="TextBox 216"/>
              <p:cNvSpPr txBox="1">
                <a:spLocks noChangeArrowheads="1"/>
              </p:cNvSpPr>
              <p:nvPr/>
            </p:nvSpPr>
            <p:spPr bwMode="auto">
              <a:xfrm>
                <a:off x="2500298" y="1733150"/>
                <a:ext cx="32092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18" name="직선 화살표 연결선 217"/>
              <p:cNvCxnSpPr/>
              <p:nvPr/>
            </p:nvCxnSpPr>
            <p:spPr>
              <a:xfrm>
                <a:off x="2873227" y="3849757"/>
                <a:ext cx="1055415"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1845" name="TextBox 218"/>
            <p:cNvSpPr txBox="1">
              <a:spLocks noChangeArrowheads="1"/>
            </p:cNvSpPr>
            <p:nvPr/>
          </p:nvSpPr>
          <p:spPr bwMode="auto">
            <a:xfrm>
              <a:off x="6528819" y="3625744"/>
              <a:ext cx="404278" cy="2654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27" name="자유형 226"/>
            <p:cNvSpPr/>
            <p:nvPr/>
          </p:nvSpPr>
          <p:spPr>
            <a:xfrm>
              <a:off x="6957890" y="3067147"/>
              <a:ext cx="185689" cy="395343"/>
            </a:xfrm>
            <a:custGeom>
              <a:avLst/>
              <a:gdLst>
                <a:gd name="connsiteX0" fmla="*/ 4762 w 240506"/>
                <a:gd name="connsiteY0" fmla="*/ 395288 h 395288"/>
                <a:gd name="connsiteX1" fmla="*/ 114300 w 240506"/>
                <a:gd name="connsiteY1" fmla="*/ 366713 h 395288"/>
                <a:gd name="connsiteX2" fmla="*/ 209550 w 240506"/>
                <a:gd name="connsiteY2" fmla="*/ 323850 h 395288"/>
                <a:gd name="connsiteX3" fmla="*/ 219075 w 240506"/>
                <a:gd name="connsiteY3" fmla="*/ 233363 h 395288"/>
                <a:gd name="connsiteX4" fmla="*/ 80962 w 240506"/>
                <a:gd name="connsiteY4" fmla="*/ 147638 h 395288"/>
                <a:gd name="connsiteX5" fmla="*/ 0 w 240506"/>
                <a:gd name="connsiteY5" fmla="*/ 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06" h="395288">
                  <a:moveTo>
                    <a:pt x="4762" y="395288"/>
                  </a:moveTo>
                  <a:cubicBezTo>
                    <a:pt x="42465" y="386953"/>
                    <a:pt x="80169" y="378619"/>
                    <a:pt x="114300" y="366713"/>
                  </a:cubicBezTo>
                  <a:cubicBezTo>
                    <a:pt x="148431" y="354807"/>
                    <a:pt x="192088" y="346075"/>
                    <a:pt x="209550" y="323850"/>
                  </a:cubicBezTo>
                  <a:cubicBezTo>
                    <a:pt x="227012" y="301625"/>
                    <a:pt x="240506" y="262732"/>
                    <a:pt x="219075" y="233363"/>
                  </a:cubicBezTo>
                  <a:cubicBezTo>
                    <a:pt x="197644" y="203994"/>
                    <a:pt x="117474" y="186532"/>
                    <a:pt x="80962" y="147638"/>
                  </a:cubicBezTo>
                  <a:cubicBezTo>
                    <a:pt x="44450" y="108744"/>
                    <a:pt x="22225" y="54372"/>
                    <a:pt x="0" y="0"/>
                  </a:cubicBezTo>
                </a:path>
              </a:pathLst>
            </a:custGeom>
            <a:solidFill>
              <a:srgbClr val="FF9933"/>
            </a:solid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28" name="자유형 227"/>
            <p:cNvSpPr/>
            <p:nvPr/>
          </p:nvSpPr>
          <p:spPr>
            <a:xfrm flipV="1">
              <a:off x="6956302" y="4038832"/>
              <a:ext cx="228541" cy="395343"/>
            </a:xfrm>
            <a:custGeom>
              <a:avLst/>
              <a:gdLst>
                <a:gd name="connsiteX0" fmla="*/ 4762 w 240506"/>
                <a:gd name="connsiteY0" fmla="*/ 395288 h 395288"/>
                <a:gd name="connsiteX1" fmla="*/ 114300 w 240506"/>
                <a:gd name="connsiteY1" fmla="*/ 366713 h 395288"/>
                <a:gd name="connsiteX2" fmla="*/ 209550 w 240506"/>
                <a:gd name="connsiteY2" fmla="*/ 323850 h 395288"/>
                <a:gd name="connsiteX3" fmla="*/ 219075 w 240506"/>
                <a:gd name="connsiteY3" fmla="*/ 233363 h 395288"/>
                <a:gd name="connsiteX4" fmla="*/ 80962 w 240506"/>
                <a:gd name="connsiteY4" fmla="*/ 147638 h 395288"/>
                <a:gd name="connsiteX5" fmla="*/ 0 w 240506"/>
                <a:gd name="connsiteY5" fmla="*/ 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06" h="395288">
                  <a:moveTo>
                    <a:pt x="4762" y="395288"/>
                  </a:moveTo>
                  <a:cubicBezTo>
                    <a:pt x="42465" y="386953"/>
                    <a:pt x="80169" y="378619"/>
                    <a:pt x="114300" y="366713"/>
                  </a:cubicBezTo>
                  <a:cubicBezTo>
                    <a:pt x="148431" y="354807"/>
                    <a:pt x="192088" y="346075"/>
                    <a:pt x="209550" y="323850"/>
                  </a:cubicBezTo>
                  <a:cubicBezTo>
                    <a:pt x="227012" y="301625"/>
                    <a:pt x="240506" y="262732"/>
                    <a:pt x="219075" y="233363"/>
                  </a:cubicBezTo>
                  <a:cubicBezTo>
                    <a:pt x="197644" y="203994"/>
                    <a:pt x="117474" y="186532"/>
                    <a:pt x="80962" y="147638"/>
                  </a:cubicBezTo>
                  <a:cubicBezTo>
                    <a:pt x="44450" y="108744"/>
                    <a:pt x="22225" y="54372"/>
                    <a:pt x="0" y="0"/>
                  </a:cubicBezTo>
                </a:path>
              </a:pathLst>
            </a:custGeom>
            <a:solidFill>
              <a:srgbClr val="FF9933"/>
            </a:solid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11848" name="TextBox 228"/>
            <p:cNvSpPr txBox="1">
              <a:spLocks noChangeArrowheads="1"/>
            </p:cNvSpPr>
            <p:nvPr/>
          </p:nvSpPr>
          <p:spPr bwMode="auto">
            <a:xfrm>
              <a:off x="6532886" y="3312077"/>
              <a:ext cx="381836" cy="2654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49" name="TextBox 229"/>
            <p:cNvSpPr txBox="1">
              <a:spLocks noChangeArrowheads="1"/>
            </p:cNvSpPr>
            <p:nvPr/>
          </p:nvSpPr>
          <p:spPr bwMode="auto">
            <a:xfrm>
              <a:off x="6532054" y="3906441"/>
              <a:ext cx="389768" cy="2590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50" name="TextBox 232"/>
            <p:cNvSpPr txBox="1">
              <a:spLocks noChangeArrowheads="1"/>
            </p:cNvSpPr>
            <p:nvPr/>
          </p:nvSpPr>
          <p:spPr bwMode="auto">
            <a:xfrm>
              <a:off x="7183056" y="3232046"/>
              <a:ext cx="731290" cy="27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b="1" i="1" dirty="0">
                  <a:latin typeface="Times New Roman" panose="02020603050405020304" pitchFamily="18" charset="0"/>
                  <a:ea typeface="맑은 고딕" panose="020B0503020000020004" pitchFamily="50" charset="-127"/>
                  <a:cs typeface="Times New Roman" panose="02020603050405020304" pitchFamily="18" charset="0"/>
                </a:rPr>
                <a:t>n = </a:t>
              </a:r>
              <a:r>
                <a:rPr lang="en-US" altLang="ko-KR" b="1" i="1" dirty="0" err="1">
                  <a:latin typeface="Times New Roman" panose="02020603050405020304" pitchFamily="18" charset="0"/>
                  <a:ea typeface="맑은 고딕" panose="020B0503020000020004" pitchFamily="50" charset="-127"/>
                  <a:cs typeface="Times New Roman" panose="02020603050405020304" pitchFamily="18" charset="0"/>
                </a:rPr>
                <a:t>n</a:t>
              </a:r>
              <a:r>
                <a:rPr lang="en-US" altLang="ko-KR" b="1" i="1" baseline="-25000" dirty="0" err="1">
                  <a:latin typeface="Times New Roman" panose="02020603050405020304" pitchFamily="18" charset="0"/>
                  <a:ea typeface="맑은 고딕" panose="020B0503020000020004" pitchFamily="50" charset="-127"/>
                  <a:cs typeface="Times New Roman" panose="02020603050405020304" pitchFamily="18" charset="0"/>
                </a:rPr>
                <a:t>i</a:t>
              </a:r>
              <a:endParaRPr lang="ko-KR" altLang="en-US" b="1" i="1" baseline="-25000" dirty="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51" name="TextBox 233"/>
            <p:cNvSpPr txBox="1">
              <a:spLocks noChangeArrowheads="1"/>
            </p:cNvSpPr>
            <p:nvPr/>
          </p:nvSpPr>
          <p:spPr bwMode="auto">
            <a:xfrm>
              <a:off x="7164112" y="4048344"/>
              <a:ext cx="7184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b="1" i="1">
                  <a:latin typeface="Times New Roman" panose="02020603050405020304" pitchFamily="18" charset="0"/>
                  <a:ea typeface="맑은 고딕" panose="020B0503020000020004" pitchFamily="50" charset="-127"/>
                  <a:cs typeface="Times New Roman" panose="02020603050405020304" pitchFamily="18" charset="0"/>
                </a:rPr>
                <a:t>p = n</a:t>
              </a:r>
              <a:r>
                <a:rPr lang="en-US" altLang="ko-KR" b="1" i="1" baseline="-25000">
                  <a:latin typeface="Times New Roman" panose="02020603050405020304" pitchFamily="18" charset="0"/>
                  <a:ea typeface="맑은 고딕" panose="020B0503020000020004" pitchFamily="50" charset="-127"/>
                  <a:cs typeface="Times New Roman" panose="02020603050405020304" pitchFamily="18" charset="0"/>
                </a:rPr>
                <a:t>i</a:t>
              </a:r>
              <a:endParaRPr lang="ko-KR" altLang="en-US" b="1" i="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852" name="TextBox 240"/>
            <p:cNvSpPr txBox="1">
              <a:spLocks noChangeArrowheads="1"/>
            </p:cNvSpPr>
            <p:nvPr/>
          </p:nvSpPr>
          <p:spPr bwMode="auto">
            <a:xfrm>
              <a:off x="6429388" y="1885882"/>
              <a:ext cx="23663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Times New Roman" panose="02020603050405020304" pitchFamily="18" charset="0"/>
                  <a:cs typeface="Times New Roman" panose="02020603050405020304" pitchFamily="18" charset="0"/>
                </a:rPr>
                <a:t>Carrier concentration</a:t>
              </a:r>
              <a:endParaRPr lang="ko-KR" altLang="en-US" sz="2000">
                <a:latin typeface="Times New Roman" panose="02020603050405020304" pitchFamily="18" charset="0"/>
                <a:cs typeface="Times New Roman" panose="02020603050405020304" pitchFamily="18" charset="0"/>
              </a:endParaRPr>
            </a:p>
          </p:txBody>
        </p:sp>
        <p:sp>
          <p:nvSpPr>
            <p:cNvPr id="111853" name="직사각형 242"/>
            <p:cNvSpPr>
              <a:spLocks noChangeArrowheads="1"/>
            </p:cNvSpPr>
            <p:nvPr/>
          </p:nvSpPr>
          <p:spPr bwMode="auto">
            <a:xfrm>
              <a:off x="7164112" y="4671964"/>
              <a:ext cx="675011" cy="33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dirty="0">
                  <a:latin typeface="Times New Roman" panose="02020603050405020304" pitchFamily="18" charset="0"/>
                  <a:cs typeface="Times New Roman" panose="02020603050405020304" pitchFamily="18" charset="0"/>
                </a:rPr>
                <a:t>n(E)  </a:t>
              </a:r>
              <a:endParaRPr lang="ko-KR" altLang="en-US" sz="1600" dirty="0"/>
            </a:p>
          </p:txBody>
        </p:sp>
      </p:grpSp>
      <p:sp>
        <p:nvSpPr>
          <p:cNvPr id="111839" name="직사각형 243"/>
          <p:cNvSpPr>
            <a:spLocks noChangeArrowheads="1"/>
          </p:cNvSpPr>
          <p:nvPr/>
        </p:nvSpPr>
        <p:spPr bwMode="auto">
          <a:xfrm>
            <a:off x="5220072" y="5611142"/>
            <a:ext cx="6969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dirty="0">
                <a:latin typeface="Times New Roman" panose="02020603050405020304" pitchFamily="18" charset="0"/>
                <a:cs typeface="Times New Roman" panose="02020603050405020304" pitchFamily="18" charset="0"/>
              </a:rPr>
              <a:t>F(E)  </a:t>
            </a:r>
            <a:endParaRPr lang="ko-KR" altLang="en-US" sz="1600" dirty="0"/>
          </a:p>
        </p:txBody>
      </p:sp>
      <p:sp>
        <p:nvSpPr>
          <p:cNvPr id="111840" name="직사각형 244"/>
          <p:cNvSpPr>
            <a:spLocks noChangeArrowheads="1"/>
          </p:cNvSpPr>
          <p:nvPr/>
        </p:nvSpPr>
        <p:spPr bwMode="auto">
          <a:xfrm>
            <a:off x="3357563" y="5576217"/>
            <a:ext cx="657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a:latin typeface="Times New Roman" panose="02020603050405020304" pitchFamily="18" charset="0"/>
                <a:cs typeface="Times New Roman" panose="02020603050405020304" pitchFamily="18" charset="0"/>
              </a:rPr>
              <a:t>N(E) </a:t>
            </a:r>
            <a:endParaRPr lang="ko-KR" altLang="en-US" sz="1600"/>
          </a:p>
        </p:txBody>
      </p:sp>
      <p:sp>
        <p:nvSpPr>
          <p:cNvPr id="118" name="TextBox 117"/>
          <p:cNvSpPr txBox="1"/>
          <p:nvPr/>
        </p:nvSpPr>
        <p:spPr>
          <a:xfrm>
            <a:off x="2930525" y="2467892"/>
            <a:ext cx="712788" cy="4000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sz="2000" b="1" i="1" dirty="0">
                <a:solidFill>
                  <a:schemeClr val="tx1"/>
                </a:solidFill>
                <a:latin typeface="Times New Roman" pitchFamily="18" charset="0"/>
                <a:cs typeface="Times New Roman" pitchFamily="18" charset="0"/>
              </a:rPr>
              <a:t>N(E)</a:t>
            </a:r>
          </a:p>
        </p:txBody>
      </p:sp>
      <p:sp>
        <p:nvSpPr>
          <p:cNvPr id="119" name="TextBox 118"/>
          <p:cNvSpPr txBox="1"/>
          <p:nvPr/>
        </p:nvSpPr>
        <p:spPr>
          <a:xfrm>
            <a:off x="4929188" y="2439317"/>
            <a:ext cx="762000" cy="4000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sz="2000" b="1" i="1" dirty="0">
                <a:solidFill>
                  <a:schemeClr val="tx1"/>
                </a:solidFill>
                <a:latin typeface="Times New Roman" pitchFamily="18" charset="0"/>
                <a:cs typeface="Times New Roman" pitchFamily="18" charset="0"/>
              </a:rPr>
              <a:t>F(E) </a:t>
            </a:r>
          </a:p>
        </p:txBody>
      </p:sp>
      <p:sp>
        <p:nvSpPr>
          <p:cNvPr id="120" name="TextBox 119"/>
          <p:cNvSpPr txBox="1"/>
          <p:nvPr/>
        </p:nvSpPr>
        <p:spPr>
          <a:xfrm>
            <a:off x="7205663" y="2440905"/>
            <a:ext cx="762000" cy="4000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sz="2000" b="1" i="1" dirty="0">
                <a:solidFill>
                  <a:schemeClr val="tx1"/>
                </a:solidFill>
                <a:latin typeface="Times New Roman" pitchFamily="18" charset="0"/>
                <a:cs typeface="Times New Roman" pitchFamily="18" charset="0"/>
              </a:rPr>
              <a:t>n(E) </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195</a:t>
            </a:fld>
            <a:endParaRPr lang="ko-KR" altLang="en-US" dirty="0"/>
          </a:p>
        </p:txBody>
      </p:sp>
      <p:sp>
        <p:nvSpPr>
          <p:cNvPr id="133" name="직사각형 13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1498779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7"/>
          <p:cNvSpPr txBox="1">
            <a:spLocks noChangeArrowheads="1"/>
          </p:cNvSpPr>
          <p:nvPr/>
        </p:nvSpPr>
        <p:spPr bwMode="auto">
          <a:xfrm>
            <a:off x="14288" y="76200"/>
            <a:ext cx="8119530" cy="523220"/>
          </a:xfrm>
          <a:prstGeom prst="rect">
            <a:avLst/>
          </a:prstGeom>
        </p:spPr>
        <p:txBody>
          <a:bodyPr wrap="none">
            <a:spAutoFit/>
          </a:bodyPr>
          <a:lstStyle>
            <a:defPPr>
              <a:defRPr lang="ko-KR"/>
            </a:defPPr>
            <a:lvl1pPr>
              <a:defRPr sz="2800" b="1"/>
            </a:lvl1pPr>
          </a:lstStyle>
          <a:p>
            <a:r>
              <a:rPr lang="en-US" altLang="ko-KR" dirty="0"/>
              <a:t>Carrier concentration in extrinsic semiconductor</a:t>
            </a:r>
            <a:endParaRPr lang="ko-KR" altLang="en-US" dirty="0"/>
          </a:p>
        </p:txBody>
      </p:sp>
      <p:sp>
        <p:nvSpPr>
          <p:cNvPr id="121859" name="TextBox 529"/>
          <p:cNvSpPr txBox="1">
            <a:spLocks noChangeArrowheads="1"/>
          </p:cNvSpPr>
          <p:nvPr/>
        </p:nvSpPr>
        <p:spPr bwMode="auto">
          <a:xfrm>
            <a:off x="176213" y="831850"/>
            <a:ext cx="3578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latin typeface="맑은 고딕" panose="020B0503020000020004" pitchFamily="50" charset="-127"/>
                <a:ea typeface="맑은 고딕" panose="020B0503020000020004" pitchFamily="50" charset="-127"/>
                <a:cs typeface="Times New Roman" panose="02020603050405020304" pitchFamily="18" charset="0"/>
              </a:rPr>
              <a:t>Donors and Acceptors</a:t>
            </a:r>
          </a:p>
        </p:txBody>
      </p:sp>
      <p:sp>
        <p:nvSpPr>
          <p:cNvPr id="121860" name="TextBox 529"/>
          <p:cNvSpPr txBox="1">
            <a:spLocks noChangeArrowheads="1"/>
          </p:cNvSpPr>
          <p:nvPr/>
        </p:nvSpPr>
        <p:spPr bwMode="auto">
          <a:xfrm>
            <a:off x="409575" y="1357313"/>
            <a:ext cx="43799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Times New Roman" panose="02020603050405020304" pitchFamily="18" charset="0"/>
                <a:cs typeface="Times New Roman" panose="02020603050405020304" pitchFamily="18" charset="0"/>
              </a:rPr>
              <a:t>Doped with impurity </a:t>
            </a:r>
          </a:p>
          <a:p>
            <a:pPr eaLnBrk="1" hangingPunct="1"/>
            <a:r>
              <a:rPr lang="en-US" altLang="ko-KR" sz="2000" b="1" dirty="0">
                <a:latin typeface="Times New Roman" panose="02020603050405020304" pitchFamily="18" charset="0"/>
                <a:cs typeface="Times New Roman" panose="02020603050405020304" pitchFamily="18" charset="0"/>
              </a:rPr>
              <a:t>  </a:t>
            </a:r>
            <a:r>
              <a:rPr lang="en-US" altLang="ko-KR" sz="2000" b="1" dirty="0">
                <a:latin typeface="Times New Roman" panose="02020603050405020304" pitchFamily="18" charset="0"/>
                <a:cs typeface="Times New Roman" panose="02020603050405020304" pitchFamily="18" charset="0"/>
                <a:sym typeface="Wingdings" panose="05000000000000000000" pitchFamily="2" charset="2"/>
              </a:rPr>
              <a:t> impurity energy levels introduced </a:t>
            </a:r>
          </a:p>
          <a:p>
            <a:pPr eaLnBrk="1" hangingPunct="1"/>
            <a:r>
              <a:rPr lang="en-US" altLang="ko-KR" sz="2000" b="1" dirty="0">
                <a:latin typeface="Times New Roman" panose="02020603050405020304" pitchFamily="18" charset="0"/>
                <a:cs typeface="Times New Roman" panose="02020603050405020304" pitchFamily="18" charset="0"/>
                <a:sym typeface="Wingdings" panose="05000000000000000000" pitchFamily="2" charset="2"/>
              </a:rPr>
              <a:t>   Extrinsic semiconductors</a:t>
            </a:r>
            <a:endParaRPr lang="en-US" altLang="ko-KR" sz="2000" b="1" dirty="0">
              <a:latin typeface="Times New Roman" panose="02020603050405020304" pitchFamily="18" charset="0"/>
              <a:cs typeface="Times New Roman" panose="02020603050405020304" pitchFamily="18" charset="0"/>
            </a:endParaRPr>
          </a:p>
        </p:txBody>
      </p:sp>
      <p:pic>
        <p:nvPicPr>
          <p:cNvPr id="121861" name="Picture 31" descr="FIG03-12"/>
          <p:cNvPicPr>
            <a:picLocks noChangeAspect="1" noChangeArrowheads="1"/>
          </p:cNvPicPr>
          <p:nvPr/>
        </p:nvPicPr>
        <p:blipFill>
          <a:blip r:embed="rId3" cstate="print">
            <a:extLst>
              <a:ext uri="{28A0092B-C50C-407E-A947-70E740481C1C}">
                <a14:useLocalDpi xmlns:a14="http://schemas.microsoft.com/office/drawing/2010/main" val="0"/>
              </a:ext>
            </a:extLst>
          </a:blip>
          <a:srcRect r="60809" b="69777"/>
          <a:stretch>
            <a:fillRect/>
          </a:stretch>
        </p:blipFill>
        <p:spPr bwMode="auto">
          <a:xfrm>
            <a:off x="142875" y="3953670"/>
            <a:ext cx="1857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31" descr="FIG03-12"/>
          <p:cNvPicPr>
            <a:picLocks noChangeAspect="1" noChangeArrowheads="1"/>
          </p:cNvPicPr>
          <p:nvPr/>
        </p:nvPicPr>
        <p:blipFill>
          <a:blip r:embed="rId3"/>
          <a:srcRect t="69082" r="9559"/>
          <a:stretch>
            <a:fillRect/>
          </a:stretch>
        </p:blipFill>
        <p:spPr bwMode="auto">
          <a:xfrm>
            <a:off x="5143500" y="714375"/>
            <a:ext cx="3571875" cy="1785938"/>
          </a:xfrm>
          <a:prstGeom prst="rect">
            <a:avLst/>
          </a:prstGeom>
          <a:ln>
            <a:noFill/>
          </a:ln>
          <a:effectLst>
            <a:outerShdw blurRad="292100" dist="139700" dir="2700000" algn="tl" rotWithShape="0">
              <a:srgbClr val="333333">
                <a:alpha val="65000"/>
              </a:srgbClr>
            </a:outerShdw>
          </a:effectLst>
        </p:spPr>
      </p:pic>
      <p:pic>
        <p:nvPicPr>
          <p:cNvPr id="121863" name="Picture 31" descr="FIG03-12"/>
          <p:cNvPicPr>
            <a:picLocks noChangeAspect="1" noChangeArrowheads="1"/>
          </p:cNvPicPr>
          <p:nvPr/>
        </p:nvPicPr>
        <p:blipFill>
          <a:blip r:embed="rId3" cstate="print">
            <a:extLst>
              <a:ext uri="{28A0092B-C50C-407E-A947-70E740481C1C}">
                <a14:useLocalDpi xmlns:a14="http://schemas.microsoft.com/office/drawing/2010/main" val="0"/>
              </a:ext>
            </a:extLst>
          </a:blip>
          <a:srcRect l="52757" t="39938" r="8052" b="30917"/>
          <a:stretch>
            <a:fillRect/>
          </a:stretch>
        </p:blipFill>
        <p:spPr bwMode="auto">
          <a:xfrm>
            <a:off x="6643688" y="3983833"/>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31" descr="FIG03-12"/>
          <p:cNvPicPr>
            <a:picLocks noChangeAspect="1" noChangeArrowheads="1"/>
          </p:cNvPicPr>
          <p:nvPr/>
        </p:nvPicPr>
        <p:blipFill>
          <a:blip r:embed="rId3" cstate="print">
            <a:extLst>
              <a:ext uri="{28A0092B-C50C-407E-A947-70E740481C1C}">
                <a14:useLocalDpi xmlns:a14="http://schemas.microsoft.com/office/drawing/2010/main" val="0"/>
              </a:ext>
            </a:extLst>
          </a:blip>
          <a:srcRect l="51250" r="9560" b="69777"/>
          <a:stretch>
            <a:fillRect/>
          </a:stretch>
        </p:blipFill>
        <p:spPr bwMode="auto">
          <a:xfrm>
            <a:off x="1857375" y="3979070"/>
            <a:ext cx="1857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31" descr="FIG03-12"/>
          <p:cNvPicPr>
            <a:picLocks noChangeAspect="1" noChangeArrowheads="1"/>
          </p:cNvPicPr>
          <p:nvPr/>
        </p:nvPicPr>
        <p:blipFill>
          <a:blip r:embed="rId3" cstate="print">
            <a:extLst>
              <a:ext uri="{28A0092B-C50C-407E-A947-70E740481C1C}">
                <a14:useLocalDpi xmlns:a14="http://schemas.microsoft.com/office/drawing/2010/main" val="0"/>
              </a:ext>
            </a:extLst>
          </a:blip>
          <a:srcRect t="39938" r="60809" b="30917"/>
          <a:stretch>
            <a:fillRect/>
          </a:stretch>
        </p:blipFill>
        <p:spPr bwMode="auto">
          <a:xfrm>
            <a:off x="4786313" y="3963195"/>
            <a:ext cx="18573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1181194" y="2564904"/>
            <a:ext cx="1104790"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eaLnBrk="1" latinLnBrk="1" hangingPunct="1">
              <a:defRPr/>
            </a:pPr>
            <a:r>
              <a:rPr lang="en-US" altLang="ko-KR" sz="2400" b="1" dirty="0">
                <a:solidFill>
                  <a:schemeClr val="tx1"/>
                </a:solidFill>
                <a:latin typeface="맑은 고딕" pitchFamily="50" charset="-127"/>
                <a:ea typeface="맑은 고딕" pitchFamily="50" charset="-127"/>
              </a:rPr>
              <a:t>Donor</a:t>
            </a:r>
            <a:endParaRPr lang="ko-KR" altLang="en-US" sz="2400" b="1" dirty="0">
              <a:solidFill>
                <a:schemeClr val="tx1"/>
              </a:solidFill>
              <a:latin typeface="맑은 고딕" pitchFamily="50" charset="-127"/>
              <a:ea typeface="맑은 고딕" pitchFamily="50" charset="-127"/>
            </a:endParaRPr>
          </a:p>
        </p:txBody>
      </p:sp>
      <p:sp>
        <p:nvSpPr>
          <p:cNvPr id="65" name="TextBox 64"/>
          <p:cNvSpPr txBox="1"/>
          <p:nvPr/>
        </p:nvSpPr>
        <p:spPr>
          <a:xfrm>
            <a:off x="5143504" y="2597941"/>
            <a:ext cx="1494576"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eaLnBrk="1" latinLnBrk="1" hangingPunct="1">
              <a:defRPr/>
            </a:pPr>
            <a:r>
              <a:rPr lang="en-US" altLang="ko-KR" sz="2400" b="1" dirty="0">
                <a:solidFill>
                  <a:schemeClr val="tx1"/>
                </a:solidFill>
                <a:latin typeface="맑은 고딕" pitchFamily="50" charset="-127"/>
                <a:ea typeface="맑은 고딕" pitchFamily="50" charset="-127"/>
              </a:rPr>
              <a:t>Acceptor</a:t>
            </a:r>
            <a:endParaRPr lang="ko-KR" altLang="en-US" sz="2400" b="1" dirty="0">
              <a:solidFill>
                <a:schemeClr val="tx1"/>
              </a:solidFill>
              <a:latin typeface="맑은 고딕" pitchFamily="50" charset="-127"/>
              <a:ea typeface="맑은 고딕" pitchFamily="50" charset="-127"/>
            </a:endParaRPr>
          </a:p>
        </p:txBody>
      </p:sp>
      <p:sp>
        <p:nvSpPr>
          <p:cNvPr id="121872" name="TextBox 529"/>
          <p:cNvSpPr txBox="1">
            <a:spLocks noChangeArrowheads="1"/>
          </p:cNvSpPr>
          <p:nvPr/>
        </p:nvSpPr>
        <p:spPr bwMode="auto">
          <a:xfrm>
            <a:off x="714375" y="5668170"/>
            <a:ext cx="1100138"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200" b="1">
                <a:latin typeface="Times New Roman" panose="02020603050405020304" pitchFamily="18" charset="0"/>
                <a:cs typeface="Times New Roman" panose="02020603050405020304" pitchFamily="18" charset="0"/>
              </a:rPr>
              <a:t>T = 0 K</a:t>
            </a:r>
          </a:p>
        </p:txBody>
      </p:sp>
      <p:sp>
        <p:nvSpPr>
          <p:cNvPr id="121873" name="TextBox 529"/>
          <p:cNvSpPr txBox="1">
            <a:spLocks noChangeArrowheads="1"/>
          </p:cNvSpPr>
          <p:nvPr/>
        </p:nvSpPr>
        <p:spPr bwMode="auto">
          <a:xfrm>
            <a:off x="477838" y="3068960"/>
            <a:ext cx="2974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Times New Roman" panose="02020603050405020304" pitchFamily="18" charset="0"/>
                <a:cs typeface="Times New Roman" panose="02020603050405020304" pitchFamily="18" charset="0"/>
              </a:rPr>
              <a:t>Generate electron</a:t>
            </a:r>
          </a:p>
          <a:p>
            <a:pPr eaLnBrk="1" hangingPunct="1"/>
            <a:r>
              <a:rPr lang="en-US" altLang="ko-KR" b="1" i="1" dirty="0">
                <a:latin typeface="Times New Roman" panose="02020603050405020304" pitchFamily="18" charset="0"/>
                <a:cs typeface="Times New Roman" panose="02020603050405020304" pitchFamily="18" charset="0"/>
              </a:rPr>
              <a:t>V</a:t>
            </a:r>
            <a:r>
              <a:rPr lang="en-US" altLang="ko-KR" b="1" dirty="0">
                <a:latin typeface="Times New Roman" panose="02020603050405020304" pitchFamily="18" charset="0"/>
                <a:cs typeface="Times New Roman" panose="02020603050405020304" pitchFamily="18" charset="0"/>
              </a:rPr>
              <a:t> elements(Sb, P, As..) for Si</a:t>
            </a:r>
          </a:p>
        </p:txBody>
      </p:sp>
      <p:sp>
        <p:nvSpPr>
          <p:cNvPr id="121874" name="TextBox 529"/>
          <p:cNvSpPr txBox="1">
            <a:spLocks noChangeArrowheads="1"/>
          </p:cNvSpPr>
          <p:nvPr/>
        </p:nvSpPr>
        <p:spPr bwMode="auto">
          <a:xfrm>
            <a:off x="5357813" y="5668170"/>
            <a:ext cx="1100137"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200" b="1">
                <a:latin typeface="Times New Roman" panose="02020603050405020304" pitchFamily="18" charset="0"/>
                <a:cs typeface="Times New Roman" panose="02020603050405020304" pitchFamily="18" charset="0"/>
              </a:rPr>
              <a:t>T = 0 K</a:t>
            </a:r>
          </a:p>
        </p:txBody>
      </p:sp>
      <p:sp>
        <p:nvSpPr>
          <p:cNvPr id="121875" name="TextBox 529"/>
          <p:cNvSpPr txBox="1">
            <a:spLocks noChangeArrowheads="1"/>
          </p:cNvSpPr>
          <p:nvPr/>
        </p:nvSpPr>
        <p:spPr bwMode="auto">
          <a:xfrm>
            <a:off x="6832600" y="5668170"/>
            <a:ext cx="1311275"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200" b="1">
                <a:latin typeface="Times New Roman" panose="02020603050405020304" pitchFamily="18" charset="0"/>
                <a:cs typeface="Times New Roman" panose="02020603050405020304" pitchFamily="18" charset="0"/>
              </a:rPr>
              <a:t>T = 50 K </a:t>
            </a:r>
          </a:p>
        </p:txBody>
      </p:sp>
      <p:sp>
        <p:nvSpPr>
          <p:cNvPr id="121876" name="TextBox 529"/>
          <p:cNvSpPr txBox="1">
            <a:spLocks noChangeArrowheads="1"/>
          </p:cNvSpPr>
          <p:nvPr/>
        </p:nvSpPr>
        <p:spPr bwMode="auto">
          <a:xfrm>
            <a:off x="4987925" y="3140398"/>
            <a:ext cx="3136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Times New Roman" panose="02020603050405020304" pitchFamily="18" charset="0"/>
                <a:cs typeface="Times New Roman" panose="02020603050405020304" pitchFamily="18" charset="0"/>
              </a:rPr>
              <a:t>Generate hole</a:t>
            </a:r>
          </a:p>
          <a:p>
            <a:pPr eaLnBrk="1" hangingPunct="1"/>
            <a:r>
              <a:rPr lang="en-US" altLang="ko-KR" b="1" i="1" dirty="0">
                <a:latin typeface="Times New Roman" panose="02020603050405020304" pitchFamily="18" charset="0"/>
                <a:cs typeface="Times New Roman" panose="02020603050405020304" pitchFamily="18" charset="0"/>
              </a:rPr>
              <a:t>III</a:t>
            </a:r>
            <a:r>
              <a:rPr lang="en-US" altLang="ko-KR" b="1" dirty="0">
                <a:latin typeface="Times New Roman" panose="02020603050405020304" pitchFamily="18" charset="0"/>
                <a:cs typeface="Times New Roman" panose="02020603050405020304" pitchFamily="18" charset="0"/>
              </a:rPr>
              <a:t> elements(B, Al, Ga..) for Si</a:t>
            </a:r>
          </a:p>
        </p:txBody>
      </p:sp>
      <p:sp>
        <p:nvSpPr>
          <p:cNvPr id="121877" name="TextBox 529"/>
          <p:cNvSpPr txBox="1">
            <a:spLocks noChangeArrowheads="1"/>
          </p:cNvSpPr>
          <p:nvPr/>
        </p:nvSpPr>
        <p:spPr bwMode="auto">
          <a:xfrm>
            <a:off x="2189163" y="5669758"/>
            <a:ext cx="1311275"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200" b="1">
                <a:latin typeface="Times New Roman" panose="02020603050405020304" pitchFamily="18" charset="0"/>
                <a:cs typeface="Times New Roman" panose="02020603050405020304" pitchFamily="18" charset="0"/>
              </a:rPr>
              <a:t>T = 50 K </a:t>
            </a:r>
          </a:p>
        </p:txBody>
      </p:sp>
      <p:cxnSp>
        <p:nvCxnSpPr>
          <p:cNvPr id="74" name="직선 화살표 연결선 73"/>
          <p:cNvCxnSpPr/>
          <p:nvPr/>
        </p:nvCxnSpPr>
        <p:spPr>
          <a:xfrm rot="5400000">
            <a:off x="3413125" y="4399758"/>
            <a:ext cx="214313" cy="1587"/>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879" name="TextBox 529"/>
          <p:cNvSpPr txBox="1">
            <a:spLocks noChangeArrowheads="1"/>
          </p:cNvSpPr>
          <p:nvPr/>
        </p:nvSpPr>
        <p:spPr bwMode="auto">
          <a:xfrm>
            <a:off x="3505200" y="4169570"/>
            <a:ext cx="508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200" b="1">
                <a:solidFill>
                  <a:srgbClr val="FF0000"/>
                </a:solidFill>
                <a:latin typeface="Times New Roman" panose="02020603050405020304" pitchFamily="18" charset="0"/>
                <a:cs typeface="Times New Roman" panose="02020603050405020304" pitchFamily="18" charset="0"/>
              </a:rPr>
              <a:t>E</a:t>
            </a:r>
            <a:r>
              <a:rPr lang="en-US" altLang="ko-KR" sz="2200" b="1" baseline="-25000">
                <a:solidFill>
                  <a:srgbClr val="FF0000"/>
                </a:solidFill>
                <a:latin typeface="Times New Roman" panose="02020603050405020304" pitchFamily="18" charset="0"/>
                <a:cs typeface="Times New Roman" panose="02020603050405020304" pitchFamily="18" charset="0"/>
              </a:rPr>
              <a:t>D</a:t>
            </a:r>
          </a:p>
        </p:txBody>
      </p:sp>
      <p:sp>
        <p:nvSpPr>
          <p:cNvPr id="121880" name="TextBox 75"/>
          <p:cNvSpPr txBox="1">
            <a:spLocks noChangeArrowheads="1"/>
          </p:cNvSpPr>
          <p:nvPr/>
        </p:nvSpPr>
        <p:spPr bwMode="auto">
          <a:xfrm>
            <a:off x="3411538" y="3942558"/>
            <a:ext cx="1909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Times New Roman" panose="02020603050405020304" pitchFamily="18" charset="0"/>
                <a:cs typeface="Times New Roman" panose="02020603050405020304" pitchFamily="18" charset="0"/>
              </a:rPr>
              <a:t>Ionization energy</a:t>
            </a:r>
            <a:endParaRPr lang="ko-KR" altLang="en-US" b="1">
              <a:solidFill>
                <a:srgbClr val="FF0000"/>
              </a:solidFill>
              <a:latin typeface="Times New Roman" panose="02020603050405020304" pitchFamily="18" charset="0"/>
              <a:cs typeface="Times New Roman" panose="02020603050405020304" pitchFamily="18" charset="0"/>
            </a:endParaRPr>
          </a:p>
        </p:txBody>
      </p:sp>
      <p:sp>
        <p:nvSpPr>
          <p:cNvPr id="77" name="TextBox 529"/>
          <p:cNvSpPr txBox="1">
            <a:spLocks noChangeArrowheads="1"/>
          </p:cNvSpPr>
          <p:nvPr/>
        </p:nvSpPr>
        <p:spPr bwMode="auto">
          <a:xfrm>
            <a:off x="395536" y="6237312"/>
            <a:ext cx="33718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solidFill>
                  <a:srgbClr val="FF0000"/>
                </a:solidFill>
                <a:latin typeface="Times New Roman" panose="02020603050405020304" pitchFamily="18" charset="0"/>
                <a:cs typeface="Times New Roman" panose="02020603050405020304" pitchFamily="18" charset="0"/>
              </a:rPr>
              <a:t>E</a:t>
            </a:r>
            <a:r>
              <a:rPr lang="en-US" altLang="ko-KR" sz="2400" b="1" baseline="-25000" dirty="0">
                <a:solidFill>
                  <a:srgbClr val="FF0000"/>
                </a:solidFill>
                <a:latin typeface="Times New Roman" panose="02020603050405020304" pitchFamily="18" charset="0"/>
                <a:cs typeface="Times New Roman" panose="02020603050405020304" pitchFamily="18" charset="0"/>
              </a:rPr>
              <a:t>D </a:t>
            </a:r>
            <a:r>
              <a:rPr lang="en-US" altLang="ko-KR" sz="2400" b="1" dirty="0">
                <a:solidFill>
                  <a:srgbClr val="FF0000"/>
                </a:solidFill>
                <a:latin typeface="Times New Roman" panose="02020603050405020304" pitchFamily="18" charset="0"/>
                <a:cs typeface="Times New Roman" panose="02020603050405020304" pitchFamily="18" charset="0"/>
              </a:rPr>
              <a:t>= (</a:t>
            </a:r>
            <a:r>
              <a:rPr lang="el-GR" altLang="ko-KR" sz="2400" b="1" dirty="0">
                <a:solidFill>
                  <a:srgbClr val="FF0000"/>
                </a:solidFill>
                <a:latin typeface="Times New Roman" panose="02020603050405020304" pitchFamily="18" charset="0"/>
                <a:cs typeface="Times New Roman" panose="02020603050405020304" pitchFamily="18" charset="0"/>
              </a:rPr>
              <a:t>ε</a:t>
            </a:r>
            <a:r>
              <a:rPr lang="en-US" altLang="ko-KR" sz="2400" b="1" baseline="-25000" dirty="0">
                <a:solidFill>
                  <a:srgbClr val="FF0000"/>
                </a:solidFill>
                <a:latin typeface="Times New Roman" panose="02020603050405020304" pitchFamily="18" charset="0"/>
                <a:cs typeface="Times New Roman" panose="02020603050405020304" pitchFamily="18" charset="0"/>
              </a:rPr>
              <a:t>0</a:t>
            </a:r>
            <a:r>
              <a:rPr lang="en-US" altLang="ko-KR" sz="2400" b="1" dirty="0">
                <a:solidFill>
                  <a:srgbClr val="FF0000"/>
                </a:solidFill>
                <a:latin typeface="Times New Roman" panose="02020603050405020304" pitchFamily="18" charset="0"/>
                <a:cs typeface="Times New Roman" panose="02020603050405020304" pitchFamily="18" charset="0"/>
              </a:rPr>
              <a:t> /</a:t>
            </a:r>
            <a:r>
              <a:rPr lang="el-GR" altLang="ko-KR" sz="2400" b="1" dirty="0">
                <a:solidFill>
                  <a:srgbClr val="FF0000"/>
                </a:solidFill>
                <a:latin typeface="Times New Roman" panose="02020603050405020304" pitchFamily="18" charset="0"/>
                <a:cs typeface="Times New Roman" panose="02020603050405020304" pitchFamily="18" charset="0"/>
              </a:rPr>
              <a:t> ε</a:t>
            </a:r>
            <a:r>
              <a:rPr lang="en-US" altLang="ko-KR" sz="2400" b="1" baseline="-25000" dirty="0">
                <a:solidFill>
                  <a:srgbClr val="FF0000"/>
                </a:solidFill>
                <a:latin typeface="Times New Roman" panose="02020603050405020304" pitchFamily="18" charset="0"/>
                <a:cs typeface="Times New Roman" panose="02020603050405020304" pitchFamily="18" charset="0"/>
              </a:rPr>
              <a:t>s</a:t>
            </a:r>
            <a:r>
              <a:rPr lang="en-US" altLang="ko-KR" sz="2400" b="1" dirty="0">
                <a:solidFill>
                  <a:srgbClr val="FF0000"/>
                </a:solidFill>
                <a:latin typeface="Times New Roman" panose="02020603050405020304" pitchFamily="18" charset="0"/>
                <a:cs typeface="Times New Roman" panose="02020603050405020304" pitchFamily="18" charset="0"/>
              </a:rPr>
              <a:t>)</a:t>
            </a:r>
            <a:r>
              <a:rPr lang="en-US" altLang="ko-KR" sz="2400" b="1" baseline="30000" dirty="0">
                <a:solidFill>
                  <a:srgbClr val="FF0000"/>
                </a:solidFill>
                <a:latin typeface="Times New Roman" panose="02020603050405020304" pitchFamily="18" charset="0"/>
                <a:cs typeface="Times New Roman" panose="02020603050405020304" pitchFamily="18" charset="0"/>
              </a:rPr>
              <a:t>2</a:t>
            </a:r>
            <a:r>
              <a:rPr lang="en-US" altLang="ko-KR" sz="2400" b="1" dirty="0">
                <a:solidFill>
                  <a:srgbClr val="FF0000"/>
                </a:solidFill>
                <a:latin typeface="Times New Roman" panose="02020603050405020304" pitchFamily="18" charset="0"/>
                <a:cs typeface="Times New Roman" panose="02020603050405020304" pitchFamily="18" charset="0"/>
              </a:rPr>
              <a:t> (</a:t>
            </a:r>
            <a:r>
              <a:rPr lang="en-US" altLang="ko-KR" sz="2400" b="1" dirty="0" err="1">
                <a:solidFill>
                  <a:srgbClr val="FF0000"/>
                </a:solidFill>
                <a:latin typeface="Times New Roman" panose="02020603050405020304" pitchFamily="18" charset="0"/>
                <a:cs typeface="Times New Roman" panose="02020603050405020304" pitchFamily="18" charset="0"/>
              </a:rPr>
              <a:t>m</a:t>
            </a:r>
            <a:r>
              <a:rPr lang="en-US" altLang="ko-KR" sz="2400" b="1" baseline="-25000" dirty="0" err="1">
                <a:solidFill>
                  <a:srgbClr val="FF0000"/>
                </a:solidFill>
                <a:latin typeface="Times New Roman" panose="02020603050405020304" pitchFamily="18" charset="0"/>
                <a:cs typeface="Times New Roman" panose="02020603050405020304" pitchFamily="18" charset="0"/>
              </a:rPr>
              <a:t>n</a:t>
            </a:r>
            <a:r>
              <a:rPr lang="en-US" altLang="ko-KR" sz="2400" b="1" dirty="0">
                <a:solidFill>
                  <a:srgbClr val="FF0000"/>
                </a:solidFill>
                <a:latin typeface="Times New Roman" panose="02020603050405020304" pitchFamily="18" charset="0"/>
                <a:cs typeface="Times New Roman" panose="02020603050405020304" pitchFamily="18" charset="0"/>
              </a:rPr>
              <a:t>/</a:t>
            </a:r>
            <a:r>
              <a:rPr lang="en-US" altLang="ko-KR" sz="2400" b="1" dirty="0" err="1">
                <a:solidFill>
                  <a:srgbClr val="FF0000"/>
                </a:solidFill>
                <a:latin typeface="Times New Roman" panose="02020603050405020304" pitchFamily="18" charset="0"/>
                <a:cs typeface="Times New Roman" panose="02020603050405020304" pitchFamily="18" charset="0"/>
              </a:rPr>
              <a:t>m</a:t>
            </a:r>
            <a:r>
              <a:rPr lang="en-US" altLang="ko-KR" sz="2400" b="1" baseline="-25000" dirty="0" err="1">
                <a:solidFill>
                  <a:srgbClr val="FF0000"/>
                </a:solidFill>
                <a:latin typeface="Times New Roman" panose="02020603050405020304" pitchFamily="18" charset="0"/>
                <a:cs typeface="Times New Roman" panose="02020603050405020304" pitchFamily="18" charset="0"/>
              </a:rPr>
              <a:t>o</a:t>
            </a:r>
            <a:r>
              <a:rPr lang="en-US" altLang="ko-KR" sz="2400" b="1" dirty="0">
                <a:solidFill>
                  <a:srgbClr val="FF0000"/>
                </a:solidFill>
                <a:latin typeface="Times New Roman" panose="02020603050405020304" pitchFamily="18" charset="0"/>
                <a:cs typeface="Times New Roman" panose="02020603050405020304" pitchFamily="18" charset="0"/>
              </a:rPr>
              <a:t>) E</a:t>
            </a:r>
            <a:r>
              <a:rPr lang="en-US" altLang="ko-KR" sz="2400" b="1" baseline="-25000" dirty="0">
                <a:solidFill>
                  <a:srgbClr val="FF0000"/>
                </a:solidFill>
                <a:latin typeface="Times New Roman" panose="02020603050405020304" pitchFamily="18" charset="0"/>
                <a:cs typeface="Times New Roman" panose="02020603050405020304" pitchFamily="18" charset="0"/>
              </a:rPr>
              <a:t>H</a:t>
            </a:r>
          </a:p>
        </p:txBody>
      </p:sp>
      <p:pic>
        <p:nvPicPr>
          <p:cNvPr id="3" name="그림 2"/>
          <p:cNvPicPr>
            <a:picLocks noChangeAspect="1"/>
          </p:cNvPicPr>
          <p:nvPr/>
        </p:nvPicPr>
        <p:blipFill>
          <a:blip r:embed="rId4"/>
          <a:stretch>
            <a:fillRect/>
          </a:stretch>
        </p:blipFill>
        <p:spPr>
          <a:xfrm>
            <a:off x="3996964" y="6192154"/>
            <a:ext cx="1583148" cy="665846"/>
          </a:xfrm>
          <a:prstGeom prst="rect">
            <a:avLst/>
          </a:prstGeom>
        </p:spPr>
      </p:pic>
      <p:sp>
        <p:nvSpPr>
          <p:cNvPr id="4" name="TextBox 3"/>
          <p:cNvSpPr txBox="1"/>
          <p:nvPr/>
        </p:nvSpPr>
        <p:spPr>
          <a:xfrm>
            <a:off x="6084168" y="6309320"/>
            <a:ext cx="2645276" cy="369332"/>
          </a:xfrm>
          <a:prstGeom prst="rect">
            <a:avLst/>
          </a:prstGeom>
          <a:noFill/>
        </p:spPr>
        <p:txBody>
          <a:bodyPr wrap="none" rtlCol="0">
            <a:spAutoFit/>
          </a:bodyPr>
          <a:lstStyle/>
          <a:p>
            <a:r>
              <a:rPr lang="en-US" altLang="ko-KR" dirty="0"/>
              <a:t>E</a:t>
            </a:r>
            <a:r>
              <a:rPr lang="en-US" altLang="ko-KR" baseline="-25000" dirty="0"/>
              <a:t>D</a:t>
            </a:r>
            <a:r>
              <a:rPr lang="en-US" altLang="ko-KR" dirty="0"/>
              <a:t>(As in Si) ~ 0.054eV</a:t>
            </a:r>
            <a:endParaRPr lang="ko-KR" altLang="en-US" dirty="0"/>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196</a:t>
            </a:fld>
            <a:endParaRPr lang="ko-KR" altLang="en-US" dirty="0"/>
          </a:p>
        </p:txBody>
      </p:sp>
      <p:sp>
        <p:nvSpPr>
          <p:cNvPr id="26" name="직사각형 2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07531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linds(horizontal)">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TextBox 529"/>
          <p:cNvSpPr txBox="1">
            <a:spLocks noChangeArrowheads="1"/>
          </p:cNvSpPr>
          <p:nvPr/>
        </p:nvSpPr>
        <p:spPr bwMode="auto">
          <a:xfrm>
            <a:off x="500063" y="1124744"/>
            <a:ext cx="550068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 </a:t>
            </a:r>
            <a:r>
              <a:rPr lang="en-US" altLang="ko-KR" sz="23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RT thermal energy is enough to lead to the full ionization of the dopants</a:t>
            </a:r>
          </a:p>
        </p:txBody>
      </p:sp>
      <p:sp>
        <p:nvSpPr>
          <p:cNvPr id="123906" name="TextBox 7"/>
          <p:cNvSpPr txBox="1">
            <a:spLocks noChangeArrowheads="1"/>
          </p:cNvSpPr>
          <p:nvPr/>
        </p:nvSpPr>
        <p:spPr bwMode="auto">
          <a:xfrm>
            <a:off x="14288" y="76200"/>
            <a:ext cx="8119530" cy="523220"/>
          </a:xfrm>
          <a:prstGeom prst="rect">
            <a:avLst/>
          </a:prstGeom>
        </p:spPr>
        <p:txBody>
          <a:bodyPr wrap="none">
            <a:spAutoFit/>
          </a:bodyPr>
          <a:lstStyle>
            <a:defPPr>
              <a:defRPr lang="ko-KR"/>
            </a:defPPr>
            <a:lvl1pPr>
              <a:defRPr sz="2800" b="1"/>
            </a:lvl1pPr>
          </a:lstStyle>
          <a:p>
            <a:r>
              <a:rPr lang="en-US" altLang="ko-KR" dirty="0"/>
              <a:t>Carrier concentration in extrinsic semiconductor</a:t>
            </a:r>
            <a:endParaRPr lang="ko-KR" altLang="en-US" dirty="0"/>
          </a:p>
        </p:txBody>
      </p:sp>
      <p:sp>
        <p:nvSpPr>
          <p:cNvPr id="123907" name="TextBox 529"/>
          <p:cNvSpPr txBox="1">
            <a:spLocks noChangeArrowheads="1"/>
          </p:cNvSpPr>
          <p:nvPr/>
        </p:nvSpPr>
        <p:spPr bwMode="auto">
          <a:xfrm>
            <a:off x="173038" y="623888"/>
            <a:ext cx="851842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dirty="0">
                <a:latin typeface="맑은 고딕" panose="020B0503020000020004" pitchFamily="50" charset="-127"/>
                <a:ea typeface="맑은 고딕" panose="020B0503020000020004" pitchFamily="50" charset="-127"/>
                <a:cs typeface="Times New Roman" panose="02020603050405020304" pitchFamily="18" charset="0"/>
              </a:rPr>
              <a:t>Carrier concentration under </a:t>
            </a:r>
            <a:r>
              <a:rPr lang="en-US" altLang="ko-KR" sz="2300" b="1" dirty="0">
                <a:solidFill>
                  <a:srgbClr val="0000FF"/>
                </a:solidFill>
                <a:latin typeface="맑은 고딕" panose="020B0503020000020004" pitchFamily="50" charset="-127"/>
                <a:ea typeface="맑은 고딕" panose="020B0503020000020004" pitchFamily="50" charset="-127"/>
                <a:cs typeface="Times New Roman" panose="02020603050405020304" pitchFamily="18" charset="0"/>
              </a:rPr>
              <a:t>complete ionization condition</a:t>
            </a:r>
          </a:p>
        </p:txBody>
      </p:sp>
      <p:sp>
        <p:nvSpPr>
          <p:cNvPr id="21509" name="TextBox 529"/>
          <p:cNvSpPr txBox="1">
            <a:spLocks noChangeArrowheads="1"/>
          </p:cNvSpPr>
          <p:nvPr/>
        </p:nvSpPr>
        <p:spPr bwMode="auto">
          <a:xfrm>
            <a:off x="311150" y="2564309"/>
            <a:ext cx="326993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dirty="0">
                <a:latin typeface="Times New Roman" panose="02020603050405020304" pitchFamily="18" charset="0"/>
                <a:ea typeface="맑은 고딕" panose="020B0503020000020004" pitchFamily="50" charset="-127"/>
                <a:cs typeface="Times New Roman" panose="02020603050405020304" pitchFamily="18" charset="0"/>
              </a:rPr>
              <a:t>donor concentration: N</a:t>
            </a:r>
            <a:r>
              <a:rPr lang="en-US" altLang="ko-KR" sz="2300" b="1" baseline="-25000" dirty="0">
                <a:latin typeface="Times New Roman" panose="02020603050405020304" pitchFamily="18" charset="0"/>
                <a:ea typeface="맑은 고딕" panose="020B0503020000020004" pitchFamily="50" charset="-127"/>
                <a:cs typeface="Times New Roman" panose="02020603050405020304" pitchFamily="18" charset="0"/>
              </a:rPr>
              <a:t>D</a:t>
            </a:r>
          </a:p>
        </p:txBody>
      </p:sp>
      <p:sp>
        <p:nvSpPr>
          <p:cNvPr id="21510" name="TextBox 529"/>
          <p:cNvSpPr txBox="1">
            <a:spLocks noChangeArrowheads="1"/>
          </p:cNvSpPr>
          <p:nvPr/>
        </p:nvSpPr>
        <p:spPr bwMode="auto">
          <a:xfrm>
            <a:off x="428625" y="3000871"/>
            <a:ext cx="10191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i="1">
                <a:latin typeface="Times New Roman" panose="02020603050405020304" pitchFamily="18" charset="0"/>
                <a:ea typeface="맑은 고딕" panose="020B0503020000020004" pitchFamily="50" charset="-127"/>
                <a:cs typeface="Times New Roman" panose="02020603050405020304" pitchFamily="18" charset="0"/>
              </a:rPr>
              <a:t>n = N</a:t>
            </a:r>
            <a:r>
              <a:rPr lang="en-US" altLang="ko-KR" sz="2300" b="1" i="1" baseline="-25000">
                <a:latin typeface="Times New Roman" panose="02020603050405020304" pitchFamily="18" charset="0"/>
                <a:ea typeface="맑은 고딕" panose="020B0503020000020004" pitchFamily="50" charset="-127"/>
                <a:cs typeface="Times New Roman" panose="02020603050405020304" pitchFamily="18" charset="0"/>
              </a:rPr>
              <a:t>D</a:t>
            </a:r>
          </a:p>
        </p:txBody>
      </p:sp>
      <p:sp>
        <p:nvSpPr>
          <p:cNvPr id="21513" name="TextBox 529"/>
          <p:cNvSpPr txBox="1">
            <a:spLocks noChangeArrowheads="1"/>
          </p:cNvSpPr>
          <p:nvPr/>
        </p:nvSpPr>
        <p:spPr bwMode="auto">
          <a:xfrm>
            <a:off x="327025" y="3640180"/>
            <a:ext cx="359854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dirty="0">
                <a:latin typeface="Times New Roman" panose="02020603050405020304" pitchFamily="18" charset="0"/>
                <a:ea typeface="맑은 고딕" panose="020B0503020000020004" pitchFamily="50" charset="-127"/>
                <a:cs typeface="Times New Roman" panose="02020603050405020304" pitchFamily="18" charset="0"/>
              </a:rPr>
              <a:t>acceptor concentration: N</a:t>
            </a:r>
            <a:r>
              <a:rPr lang="en-US" altLang="ko-KR" sz="2300" b="1" baseline="-25000" dirty="0">
                <a:latin typeface="Times New Roman" panose="02020603050405020304" pitchFamily="18" charset="0"/>
                <a:ea typeface="맑은 고딕" panose="020B0503020000020004" pitchFamily="50" charset="-127"/>
                <a:cs typeface="Times New Roman" panose="02020603050405020304" pitchFamily="18" charset="0"/>
              </a:rPr>
              <a:t>A</a:t>
            </a:r>
          </a:p>
        </p:txBody>
      </p:sp>
      <p:sp>
        <p:nvSpPr>
          <p:cNvPr id="21514" name="TextBox 529"/>
          <p:cNvSpPr txBox="1">
            <a:spLocks noChangeArrowheads="1"/>
          </p:cNvSpPr>
          <p:nvPr/>
        </p:nvSpPr>
        <p:spPr bwMode="auto">
          <a:xfrm>
            <a:off x="444500" y="4076742"/>
            <a:ext cx="9937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i="1">
                <a:latin typeface="Times New Roman" panose="02020603050405020304" pitchFamily="18" charset="0"/>
                <a:ea typeface="맑은 고딕" panose="020B0503020000020004" pitchFamily="50" charset="-127"/>
                <a:cs typeface="Times New Roman" panose="02020603050405020304" pitchFamily="18" charset="0"/>
              </a:rPr>
              <a:t>p = N</a:t>
            </a:r>
            <a:r>
              <a:rPr lang="en-US" altLang="ko-KR" sz="2300" b="1" i="1" baseline="-25000">
                <a:latin typeface="Times New Roman" panose="02020603050405020304" pitchFamily="18" charset="0"/>
                <a:ea typeface="맑은 고딕" panose="020B0503020000020004" pitchFamily="50" charset="-127"/>
                <a:cs typeface="Times New Roman" panose="02020603050405020304" pitchFamily="18" charset="0"/>
              </a:rPr>
              <a:t>A</a:t>
            </a:r>
          </a:p>
        </p:txBody>
      </p:sp>
      <p:sp>
        <p:nvSpPr>
          <p:cNvPr id="160" name="직사각형 159"/>
          <p:cNvSpPr/>
          <p:nvPr/>
        </p:nvSpPr>
        <p:spPr>
          <a:xfrm>
            <a:off x="6615113" y="4144169"/>
            <a:ext cx="1849437" cy="7032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161" name="직사각형 160"/>
          <p:cNvSpPr/>
          <p:nvPr/>
        </p:nvSpPr>
        <p:spPr>
          <a:xfrm>
            <a:off x="6615113" y="5649119"/>
            <a:ext cx="1857375" cy="76041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62" name="직선 연결선 161"/>
          <p:cNvCxnSpPr/>
          <p:nvPr/>
        </p:nvCxnSpPr>
        <p:spPr>
          <a:xfrm>
            <a:off x="6621463" y="4866482"/>
            <a:ext cx="1857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직선 연결선 162"/>
          <p:cNvCxnSpPr/>
          <p:nvPr/>
        </p:nvCxnSpPr>
        <p:spPr>
          <a:xfrm>
            <a:off x="6610350" y="5636419"/>
            <a:ext cx="1857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직선 화살표 연결선 166"/>
          <p:cNvCxnSpPr/>
          <p:nvPr/>
        </p:nvCxnSpPr>
        <p:spPr>
          <a:xfrm rot="5400000" flipH="1" flipV="1">
            <a:off x="5431631" y="5232401"/>
            <a:ext cx="2357437"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922" name="TextBox 173"/>
          <p:cNvSpPr txBox="1">
            <a:spLocks noChangeArrowheads="1"/>
          </p:cNvSpPr>
          <p:nvPr/>
        </p:nvSpPr>
        <p:spPr bwMode="auto">
          <a:xfrm>
            <a:off x="6713538" y="4255294"/>
            <a:ext cx="18272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Conduction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23" name="TextBox 175"/>
          <p:cNvSpPr txBox="1">
            <a:spLocks noChangeArrowheads="1"/>
          </p:cNvSpPr>
          <p:nvPr/>
        </p:nvSpPr>
        <p:spPr bwMode="auto">
          <a:xfrm>
            <a:off x="6092825" y="4604544"/>
            <a:ext cx="552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24" name="TextBox 176"/>
          <p:cNvSpPr txBox="1">
            <a:spLocks noChangeArrowheads="1"/>
          </p:cNvSpPr>
          <p:nvPr/>
        </p:nvSpPr>
        <p:spPr bwMode="auto">
          <a:xfrm>
            <a:off x="6196013" y="4058444"/>
            <a:ext cx="4651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25" name="TextBox 177"/>
          <p:cNvSpPr txBox="1">
            <a:spLocks noChangeArrowheads="1"/>
          </p:cNvSpPr>
          <p:nvPr/>
        </p:nvSpPr>
        <p:spPr bwMode="auto">
          <a:xfrm>
            <a:off x="6108700" y="5709444"/>
            <a:ext cx="63976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72" name="타원 171"/>
          <p:cNvSpPr/>
          <p:nvPr/>
        </p:nvSpPr>
        <p:spPr>
          <a:xfrm>
            <a:off x="6768930" y="5433516"/>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73" name="타원 172"/>
          <p:cNvSpPr/>
          <p:nvPr/>
        </p:nvSpPr>
        <p:spPr>
          <a:xfrm>
            <a:off x="7127501" y="5433514"/>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74" name="타원 173"/>
          <p:cNvSpPr/>
          <p:nvPr/>
        </p:nvSpPr>
        <p:spPr>
          <a:xfrm>
            <a:off x="7497106" y="5433514"/>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75" name="타원 174"/>
          <p:cNvSpPr/>
          <p:nvPr/>
        </p:nvSpPr>
        <p:spPr>
          <a:xfrm>
            <a:off x="7851539" y="5433514"/>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76" name="타원 175"/>
          <p:cNvSpPr/>
          <p:nvPr/>
        </p:nvSpPr>
        <p:spPr>
          <a:xfrm>
            <a:off x="8212338" y="5436025"/>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grpSp>
        <p:nvGrpSpPr>
          <p:cNvPr id="2" name="그룹 66"/>
          <p:cNvGrpSpPr>
            <a:grpSpLocks/>
          </p:cNvGrpSpPr>
          <p:nvPr/>
        </p:nvGrpSpPr>
        <p:grpSpPr bwMode="auto">
          <a:xfrm>
            <a:off x="6802438" y="5696744"/>
            <a:ext cx="1544637" cy="98425"/>
            <a:chOff x="6801772" y="5572140"/>
            <a:chExt cx="1545598" cy="98230"/>
          </a:xfrm>
        </p:grpSpPr>
        <p:sp>
          <p:nvSpPr>
            <p:cNvPr id="164" name="타원 163"/>
            <p:cNvSpPr/>
            <p:nvPr/>
          </p:nvSpPr>
          <p:spPr>
            <a:xfrm>
              <a:off x="6801772" y="5572141"/>
              <a:ext cx="103434" cy="94970"/>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5" name="타원 164"/>
            <p:cNvSpPr/>
            <p:nvPr/>
          </p:nvSpPr>
          <p:spPr>
            <a:xfrm>
              <a:off x="7530999" y="5572141"/>
              <a:ext cx="103434" cy="94970"/>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6" name="타원 165"/>
            <p:cNvSpPr/>
            <p:nvPr/>
          </p:nvSpPr>
          <p:spPr>
            <a:xfrm>
              <a:off x="8243936" y="5572140"/>
              <a:ext cx="103434" cy="94970"/>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7" name="타원 176"/>
            <p:cNvSpPr/>
            <p:nvPr/>
          </p:nvSpPr>
          <p:spPr>
            <a:xfrm>
              <a:off x="7885432" y="5575400"/>
              <a:ext cx="103434" cy="94970"/>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8" name="타원 177"/>
            <p:cNvSpPr/>
            <p:nvPr/>
          </p:nvSpPr>
          <p:spPr>
            <a:xfrm>
              <a:off x="7149567" y="5575400"/>
              <a:ext cx="103434" cy="94970"/>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grpSp>
      <p:sp>
        <p:nvSpPr>
          <p:cNvPr id="123942" name="TextBox 175"/>
          <p:cNvSpPr txBox="1">
            <a:spLocks noChangeArrowheads="1"/>
          </p:cNvSpPr>
          <p:nvPr/>
        </p:nvSpPr>
        <p:spPr bwMode="auto">
          <a:xfrm>
            <a:off x="6000750" y="5358607"/>
            <a:ext cx="4206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A</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80" name="직선 화살표 연결선 179"/>
          <p:cNvCxnSpPr/>
          <p:nvPr/>
        </p:nvCxnSpPr>
        <p:spPr>
          <a:xfrm>
            <a:off x="6362700" y="5504657"/>
            <a:ext cx="247650" cy="476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직선 연결선 180"/>
          <p:cNvCxnSpPr/>
          <p:nvPr/>
        </p:nvCxnSpPr>
        <p:spPr>
          <a:xfrm>
            <a:off x="6630988" y="5288757"/>
            <a:ext cx="185737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3945" name="TextBox 175"/>
          <p:cNvSpPr txBox="1">
            <a:spLocks noChangeArrowheads="1"/>
          </p:cNvSpPr>
          <p:nvPr/>
        </p:nvSpPr>
        <p:spPr bwMode="auto">
          <a:xfrm>
            <a:off x="8429625" y="5158582"/>
            <a:ext cx="3587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i</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46" name="TextBox 173"/>
          <p:cNvSpPr txBox="1">
            <a:spLocks noChangeArrowheads="1"/>
          </p:cNvSpPr>
          <p:nvPr/>
        </p:nvSpPr>
        <p:spPr bwMode="auto">
          <a:xfrm>
            <a:off x="7143750" y="5985669"/>
            <a:ext cx="912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Valence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1561" name="TextBox 529"/>
          <p:cNvSpPr txBox="1">
            <a:spLocks noChangeArrowheads="1"/>
          </p:cNvSpPr>
          <p:nvPr/>
        </p:nvSpPr>
        <p:spPr bwMode="auto">
          <a:xfrm>
            <a:off x="425450" y="5080045"/>
            <a:ext cx="53578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Higher doping concentration (N</a:t>
            </a:r>
            <a:r>
              <a:rPr lang="en-US" altLang="ko-KR" sz="2300" b="1" baseline="-250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D</a:t>
            </a:r>
            <a:r>
              <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or N</a:t>
            </a:r>
            <a:r>
              <a:rPr lang="en-US" altLang="ko-KR" sz="2300" b="1" baseline="-250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A</a:t>
            </a:r>
            <a:r>
              <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a:t>
            </a:r>
          </a:p>
          <a:p>
            <a:pPr eaLnBrk="1" hangingPunct="1"/>
            <a:r>
              <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 E</a:t>
            </a:r>
            <a:r>
              <a:rPr lang="en-US" altLang="ko-KR" sz="2300" b="1" baseline="-250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F</a:t>
            </a:r>
            <a:r>
              <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 move closer to band edge</a:t>
            </a:r>
            <a:endParaRPr lang="en-US" altLang="ko-KR" sz="23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1" name="직사각형 20"/>
          <p:cNvSpPr/>
          <p:nvPr/>
        </p:nvSpPr>
        <p:spPr bwMode="auto">
          <a:xfrm>
            <a:off x="6613525" y="1429544"/>
            <a:ext cx="1849438" cy="7032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22" name="직사각형 21"/>
          <p:cNvSpPr/>
          <p:nvPr/>
        </p:nvSpPr>
        <p:spPr bwMode="auto">
          <a:xfrm>
            <a:off x="6613525" y="2934494"/>
            <a:ext cx="1857375" cy="76041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23" name="직선 연결선 22"/>
          <p:cNvCxnSpPr/>
          <p:nvPr/>
        </p:nvCxnSpPr>
        <p:spPr bwMode="auto">
          <a:xfrm>
            <a:off x="6619875" y="2151857"/>
            <a:ext cx="1857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bwMode="auto">
          <a:xfrm>
            <a:off x="6608763" y="2921794"/>
            <a:ext cx="1857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직선 화살표 연결선 101"/>
          <p:cNvCxnSpPr/>
          <p:nvPr/>
        </p:nvCxnSpPr>
        <p:spPr bwMode="auto">
          <a:xfrm rot="5400000" flipH="1" flipV="1">
            <a:off x="5430044" y="2517776"/>
            <a:ext cx="2357437"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953" name="TextBox 173"/>
          <p:cNvSpPr txBox="1">
            <a:spLocks noChangeArrowheads="1"/>
          </p:cNvSpPr>
          <p:nvPr/>
        </p:nvSpPr>
        <p:spPr bwMode="auto">
          <a:xfrm>
            <a:off x="6711950" y="1540669"/>
            <a:ext cx="18272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Conduction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54" name="TextBox 175"/>
          <p:cNvSpPr txBox="1">
            <a:spLocks noChangeArrowheads="1"/>
          </p:cNvSpPr>
          <p:nvPr/>
        </p:nvSpPr>
        <p:spPr bwMode="auto">
          <a:xfrm>
            <a:off x="6091238" y="1889919"/>
            <a:ext cx="552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55" name="TextBox 176"/>
          <p:cNvSpPr txBox="1">
            <a:spLocks noChangeArrowheads="1"/>
          </p:cNvSpPr>
          <p:nvPr/>
        </p:nvSpPr>
        <p:spPr bwMode="auto">
          <a:xfrm>
            <a:off x="6194425" y="1343819"/>
            <a:ext cx="4651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56" name="TextBox 177"/>
          <p:cNvSpPr txBox="1">
            <a:spLocks noChangeArrowheads="1"/>
          </p:cNvSpPr>
          <p:nvPr/>
        </p:nvSpPr>
        <p:spPr bwMode="auto">
          <a:xfrm>
            <a:off x="6107113" y="2772569"/>
            <a:ext cx="6397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11" name="타원 110"/>
          <p:cNvSpPr/>
          <p:nvPr/>
        </p:nvSpPr>
        <p:spPr bwMode="auto">
          <a:xfrm>
            <a:off x="6767234" y="2236094"/>
            <a:ext cx="156352" cy="143574"/>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14" name="타원 113"/>
          <p:cNvSpPr/>
          <p:nvPr/>
        </p:nvSpPr>
        <p:spPr bwMode="auto">
          <a:xfrm>
            <a:off x="7125760" y="2236093"/>
            <a:ext cx="156352" cy="143574"/>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15" name="타원 114"/>
          <p:cNvSpPr/>
          <p:nvPr/>
        </p:nvSpPr>
        <p:spPr bwMode="auto">
          <a:xfrm>
            <a:off x="7495317" y="2236093"/>
            <a:ext cx="156352" cy="143574"/>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16" name="타원 115"/>
          <p:cNvSpPr/>
          <p:nvPr/>
        </p:nvSpPr>
        <p:spPr bwMode="auto">
          <a:xfrm>
            <a:off x="7849705" y="2236093"/>
            <a:ext cx="156352" cy="143574"/>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117" name="타원 116"/>
          <p:cNvSpPr/>
          <p:nvPr/>
        </p:nvSpPr>
        <p:spPr bwMode="auto">
          <a:xfrm>
            <a:off x="8210457" y="2246223"/>
            <a:ext cx="156352" cy="143574"/>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grpSp>
        <p:nvGrpSpPr>
          <p:cNvPr id="3" name="그룹 65"/>
          <p:cNvGrpSpPr>
            <a:grpSpLocks/>
          </p:cNvGrpSpPr>
          <p:nvPr/>
        </p:nvGrpSpPr>
        <p:grpSpPr bwMode="auto">
          <a:xfrm>
            <a:off x="6791325" y="2261394"/>
            <a:ext cx="1538288" cy="98425"/>
            <a:chOff x="6791605" y="2136961"/>
            <a:chExt cx="1537781" cy="98229"/>
          </a:xfrm>
        </p:grpSpPr>
        <p:sp>
          <p:nvSpPr>
            <p:cNvPr id="99" name="타원 98"/>
            <p:cNvSpPr/>
            <p:nvPr/>
          </p:nvSpPr>
          <p:spPr bwMode="auto">
            <a:xfrm>
              <a:off x="6791605" y="2136962"/>
              <a:ext cx="103421" cy="94969"/>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0" name="타원 99"/>
            <p:cNvSpPr/>
            <p:nvPr/>
          </p:nvSpPr>
          <p:spPr bwMode="auto">
            <a:xfrm>
              <a:off x="7497881" y="2136962"/>
              <a:ext cx="103421" cy="94969"/>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01" name="타원 100"/>
            <p:cNvSpPr/>
            <p:nvPr/>
          </p:nvSpPr>
          <p:spPr bwMode="auto">
            <a:xfrm>
              <a:off x="8225965" y="2136961"/>
              <a:ext cx="103421" cy="94969"/>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18" name="타원 117"/>
            <p:cNvSpPr/>
            <p:nvPr/>
          </p:nvSpPr>
          <p:spPr bwMode="auto">
            <a:xfrm>
              <a:off x="7852269" y="2140221"/>
              <a:ext cx="103421" cy="94969"/>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19" name="타원 118"/>
            <p:cNvSpPr/>
            <p:nvPr/>
          </p:nvSpPr>
          <p:spPr bwMode="auto">
            <a:xfrm>
              <a:off x="7139356" y="2140221"/>
              <a:ext cx="103421" cy="94969"/>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grpSp>
      <p:sp>
        <p:nvSpPr>
          <p:cNvPr id="123973" name="TextBox 175"/>
          <p:cNvSpPr txBox="1">
            <a:spLocks noChangeArrowheads="1"/>
          </p:cNvSpPr>
          <p:nvPr/>
        </p:nvSpPr>
        <p:spPr bwMode="auto">
          <a:xfrm>
            <a:off x="5999163" y="2232819"/>
            <a:ext cx="6080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D</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21" name="직선 화살표 연결선 120"/>
          <p:cNvCxnSpPr/>
          <p:nvPr/>
        </p:nvCxnSpPr>
        <p:spPr bwMode="auto">
          <a:xfrm>
            <a:off x="6361113" y="2296319"/>
            <a:ext cx="247650" cy="476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직선 연결선 125"/>
          <p:cNvCxnSpPr/>
          <p:nvPr/>
        </p:nvCxnSpPr>
        <p:spPr bwMode="auto">
          <a:xfrm>
            <a:off x="6629400" y="2574132"/>
            <a:ext cx="185737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3976" name="TextBox 175"/>
          <p:cNvSpPr txBox="1">
            <a:spLocks noChangeArrowheads="1"/>
          </p:cNvSpPr>
          <p:nvPr/>
        </p:nvSpPr>
        <p:spPr bwMode="auto">
          <a:xfrm>
            <a:off x="8428038" y="2443957"/>
            <a:ext cx="3587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i</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3977" name="TextBox 173"/>
          <p:cNvSpPr txBox="1">
            <a:spLocks noChangeArrowheads="1"/>
          </p:cNvSpPr>
          <p:nvPr/>
        </p:nvSpPr>
        <p:spPr bwMode="auto">
          <a:xfrm>
            <a:off x="7213600" y="3053557"/>
            <a:ext cx="912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Valence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1606" name="직사각형 64"/>
          <p:cNvSpPr>
            <a:spLocks noChangeArrowheads="1"/>
          </p:cNvSpPr>
          <p:nvPr/>
        </p:nvSpPr>
        <p:spPr bwMode="auto">
          <a:xfrm>
            <a:off x="8501063" y="1767682"/>
            <a:ext cx="34766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i="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n</a:t>
            </a:r>
            <a:endParaRPr lang="ko-KR" altLang="en-US">
              <a:ea typeface="맑은 고딕" panose="020B0503020000020004" pitchFamily="50" charset="-127"/>
              <a:cs typeface="Times New Roman" panose="02020603050405020304" pitchFamily="18" charset="0"/>
            </a:endParaRPr>
          </a:p>
        </p:txBody>
      </p:sp>
      <p:sp>
        <p:nvSpPr>
          <p:cNvPr id="123979" name="직사각형 65"/>
          <p:cNvSpPr>
            <a:spLocks noChangeArrowheads="1"/>
          </p:cNvSpPr>
          <p:nvPr/>
        </p:nvSpPr>
        <p:spPr bwMode="auto">
          <a:xfrm>
            <a:off x="8469313" y="2043907"/>
            <a:ext cx="5397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i="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N</a:t>
            </a:r>
            <a:r>
              <a:rPr lang="en-US" altLang="ko-KR" sz="2300" b="1" i="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D</a:t>
            </a:r>
            <a:endParaRPr lang="ko-KR" altLang="en-US">
              <a:ea typeface="맑은 고딕" panose="020B0503020000020004" pitchFamily="50" charset="-127"/>
              <a:cs typeface="Times New Roman" panose="02020603050405020304" pitchFamily="18" charset="0"/>
            </a:endParaRPr>
          </a:p>
        </p:txBody>
      </p:sp>
      <p:sp>
        <p:nvSpPr>
          <p:cNvPr id="21608" name="직사각형 66"/>
          <p:cNvSpPr>
            <a:spLocks noChangeArrowheads="1"/>
          </p:cNvSpPr>
          <p:nvPr/>
        </p:nvSpPr>
        <p:spPr bwMode="auto">
          <a:xfrm>
            <a:off x="8429625" y="5536407"/>
            <a:ext cx="3317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i="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p</a:t>
            </a:r>
            <a:endParaRPr lang="ko-KR" altLang="en-US">
              <a:ea typeface="맑은 고딕" panose="020B0503020000020004" pitchFamily="50" charset="-127"/>
              <a:cs typeface="Times New Roman" panose="02020603050405020304" pitchFamily="18" charset="0"/>
            </a:endParaRPr>
          </a:p>
        </p:txBody>
      </p:sp>
      <p:sp>
        <p:nvSpPr>
          <p:cNvPr id="123981" name="직사각형 67"/>
          <p:cNvSpPr>
            <a:spLocks noChangeArrowheads="1"/>
          </p:cNvSpPr>
          <p:nvPr/>
        </p:nvSpPr>
        <p:spPr bwMode="auto">
          <a:xfrm>
            <a:off x="8410575" y="5271294"/>
            <a:ext cx="52863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i="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N</a:t>
            </a:r>
            <a:r>
              <a:rPr lang="en-US" altLang="ko-KR" sz="2300" b="1" i="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A</a:t>
            </a:r>
            <a:endParaRPr lang="ko-KR" altLang="en-US">
              <a:ea typeface="맑은 고딕" panose="020B0503020000020004" pitchFamily="50" charset="-127"/>
              <a:cs typeface="Times New Roman" panose="02020603050405020304" pitchFamily="18" charset="0"/>
            </a:endParaRPr>
          </a:p>
        </p:txBody>
      </p:sp>
      <p:sp>
        <p:nvSpPr>
          <p:cNvPr id="4" name="직사각형 3"/>
          <p:cNvSpPr/>
          <p:nvPr/>
        </p:nvSpPr>
        <p:spPr>
          <a:xfrm>
            <a:off x="2235208" y="1990725"/>
            <a:ext cx="2428870" cy="461665"/>
          </a:xfrm>
          <a:prstGeom prst="rect">
            <a:avLst/>
          </a:prstGeom>
        </p:spPr>
        <p:txBody>
          <a:bodyPr wrap="none">
            <a:spAutoFit/>
          </a:bodyPr>
          <a:lstStyle/>
          <a:p>
            <a:pPr eaLnBrk="1" hangingPunct="1"/>
            <a:r>
              <a:rPr lang="ko-KR" altLang="en-US" sz="24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2400" b="1" i="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n = N</a:t>
            </a:r>
            <a:r>
              <a:rPr lang="en-US" altLang="ko-KR" sz="2400" b="1" i="1" baseline="-250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D</a:t>
            </a:r>
            <a:r>
              <a:rPr lang="en-US" altLang="ko-KR" sz="2400" b="1" i="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p = N</a:t>
            </a:r>
            <a:r>
              <a:rPr lang="en-US" altLang="ko-KR" sz="2400" b="1" i="1" baseline="-25000"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A</a:t>
            </a:r>
          </a:p>
        </p:txBody>
      </p:sp>
      <p:sp>
        <p:nvSpPr>
          <p:cNvPr id="6" name="슬라이드 번호 개체 틀 5"/>
          <p:cNvSpPr>
            <a:spLocks noGrp="1"/>
          </p:cNvSpPr>
          <p:nvPr>
            <p:ph type="sldNum" sz="quarter" idx="12"/>
          </p:nvPr>
        </p:nvSpPr>
        <p:spPr/>
        <p:txBody>
          <a:bodyPr/>
          <a:lstStyle/>
          <a:p>
            <a:fld id="{B6030C2A-4213-4771-8792-D783EF3BA6B4}" type="slidenum">
              <a:rPr lang="ko-KR" altLang="en-US" smtClean="0"/>
              <a:pPr/>
              <a:t>197</a:t>
            </a:fld>
            <a:endParaRPr lang="ko-KR" altLang="en-US" dirty="0"/>
          </a:p>
        </p:txBody>
      </p:sp>
      <p:sp>
        <p:nvSpPr>
          <p:cNvPr id="71" name="직사각형 7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4496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0.00018 0.00278 L 3.88889E-6 -0.03565 " pathEditMode="relative" rAng="0" ptsTypes="AA">
                                      <p:cBhvr>
                                        <p:cTn id="6" dur="2000" fill="hold"/>
                                        <p:tgtEl>
                                          <p:spTgt spid="3"/>
                                        </p:tgtEl>
                                        <p:attrNameLst>
                                          <p:attrName>ppt_x</p:attrName>
                                          <p:attrName>ppt_y</p:attrName>
                                        </p:attrNameLst>
                                      </p:cBhvr>
                                      <p:rCtr x="0" y="-1921"/>
                                    </p:animMotion>
                                  </p:childTnLst>
                                </p:cTn>
                              </p:par>
                              <p:par>
                                <p:cTn id="7" presetID="3" presetClass="entr" presetSubtype="10" fill="hold" grpId="0" nodeType="withEffect">
                                  <p:stCondLst>
                                    <p:cond delay="0"/>
                                  </p:stCondLst>
                                  <p:childTnLst>
                                    <p:set>
                                      <p:cBhvr>
                                        <p:cTn id="8" dur="1" fill="hold">
                                          <p:stCondLst>
                                            <p:cond delay="0"/>
                                          </p:stCondLst>
                                        </p:cTn>
                                        <p:tgtEl>
                                          <p:spTgt spid="21606"/>
                                        </p:tgtEl>
                                        <p:attrNameLst>
                                          <p:attrName>style.visibility</p:attrName>
                                        </p:attrNameLst>
                                      </p:cBhvr>
                                      <p:to>
                                        <p:strVal val="visible"/>
                                      </p:to>
                                    </p:set>
                                    <p:animEffect transition="in" filter="blinds(horizontal)">
                                      <p:cBhvr>
                                        <p:cTn id="9" dur="500"/>
                                        <p:tgtEl>
                                          <p:spTgt spid="216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1608"/>
                                        </p:tgtEl>
                                        <p:attrNameLst>
                                          <p:attrName>style.visibility</p:attrName>
                                        </p:attrNameLst>
                                      </p:cBhvr>
                                      <p:to>
                                        <p:strVal val="visible"/>
                                      </p:to>
                                    </p:set>
                                    <p:animEffect transition="in" filter="blinds(horizontal)">
                                      <p:cBhvr>
                                        <p:cTn id="17" dur="500"/>
                                        <p:tgtEl>
                                          <p:spTgt spid="216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09"/>
                                        </p:tgtEl>
                                        <p:attrNameLst>
                                          <p:attrName>style.visibility</p:attrName>
                                        </p:attrNameLst>
                                      </p:cBhvr>
                                      <p:to>
                                        <p:strVal val="visible"/>
                                      </p:to>
                                    </p:set>
                                    <p:animEffect transition="in" filter="blinds(horizontal)">
                                      <p:cBhvr>
                                        <p:cTn id="27" dur="500"/>
                                        <p:tgtEl>
                                          <p:spTgt spid="2150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blinds(horizontal)">
                                      <p:cBhvr>
                                        <p:cTn id="32" dur="500"/>
                                        <p:tgtEl>
                                          <p:spTgt spid="215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blinds(horizontal)">
                                      <p:cBhvr>
                                        <p:cTn id="37" dur="500"/>
                                        <p:tgtEl>
                                          <p:spTgt spid="215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blinds(horizontal)">
                                      <p:cBhvr>
                                        <p:cTn id="40" dur="500"/>
                                        <p:tgtEl>
                                          <p:spTgt spid="2151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1561"/>
                                        </p:tgtEl>
                                        <p:attrNameLst>
                                          <p:attrName>style.visibility</p:attrName>
                                        </p:attrNameLst>
                                      </p:cBhvr>
                                      <p:to>
                                        <p:strVal val="visible"/>
                                      </p:to>
                                    </p:set>
                                    <p:animEffect transition="in" filter="blinds(horizontal)">
                                      <p:cBhvr>
                                        <p:cTn id="45" dur="500"/>
                                        <p:tgtEl>
                                          <p:spTgt spid="2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1513" grpId="0"/>
      <p:bldP spid="21514" grpId="0"/>
      <p:bldP spid="21561" grpId="0"/>
      <p:bldP spid="21606" grpId="0"/>
      <p:bldP spid="21608" grpId="0"/>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7"/>
          <p:cNvSpPr txBox="1">
            <a:spLocks noChangeArrowheads="1"/>
          </p:cNvSpPr>
          <p:nvPr/>
        </p:nvSpPr>
        <p:spPr bwMode="auto">
          <a:xfrm>
            <a:off x="14288" y="76200"/>
            <a:ext cx="8119530" cy="523220"/>
          </a:xfrm>
          <a:prstGeom prst="rect">
            <a:avLst/>
          </a:prstGeom>
        </p:spPr>
        <p:txBody>
          <a:bodyPr wrap="none">
            <a:spAutoFit/>
          </a:bodyPr>
          <a:lstStyle>
            <a:defPPr>
              <a:defRPr lang="ko-KR"/>
            </a:defPPr>
            <a:lvl1pPr>
              <a:defRPr sz="2800" b="1"/>
            </a:lvl1pPr>
          </a:lstStyle>
          <a:p>
            <a:r>
              <a:rPr lang="en-US" altLang="ko-KR" dirty="0"/>
              <a:t>Carrier concentration in extrinsic semiconductor</a:t>
            </a:r>
            <a:endParaRPr lang="ko-KR" altLang="en-US" dirty="0"/>
          </a:p>
        </p:txBody>
      </p:sp>
      <p:sp>
        <p:nvSpPr>
          <p:cNvPr id="125955" name="TextBox 529"/>
          <p:cNvSpPr txBox="1">
            <a:spLocks noChangeArrowheads="1"/>
          </p:cNvSpPr>
          <p:nvPr/>
        </p:nvSpPr>
        <p:spPr bwMode="auto">
          <a:xfrm>
            <a:off x="142875" y="857250"/>
            <a:ext cx="851842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300" b="1" dirty="0">
                <a:latin typeface="맑은 고딕" panose="020B0503020000020004" pitchFamily="50" charset="-127"/>
                <a:ea typeface="맑은 고딕" panose="020B0503020000020004" pitchFamily="50" charset="-127"/>
                <a:cs typeface="Times New Roman" panose="02020603050405020304" pitchFamily="18" charset="0"/>
              </a:rPr>
              <a:t>Carrier concentration under complete ionization condition</a:t>
            </a:r>
          </a:p>
        </p:txBody>
      </p:sp>
      <p:grpSp>
        <p:nvGrpSpPr>
          <p:cNvPr id="125956" name="그룹 189"/>
          <p:cNvGrpSpPr>
            <a:grpSpLocks/>
          </p:cNvGrpSpPr>
          <p:nvPr/>
        </p:nvGrpSpPr>
        <p:grpSpPr bwMode="auto">
          <a:xfrm>
            <a:off x="2786063" y="2900363"/>
            <a:ext cx="1357312" cy="2124075"/>
            <a:chOff x="2571736" y="1733150"/>
            <a:chExt cx="1357322" cy="2124232"/>
          </a:xfrm>
        </p:grpSpPr>
        <p:cxnSp>
          <p:nvCxnSpPr>
            <p:cNvPr id="191" name="직선 화살표 연결선 190"/>
            <p:cNvCxnSpPr/>
            <p:nvPr/>
          </p:nvCxnSpPr>
          <p:spPr>
            <a:xfrm rot="5400000" flipH="1" flipV="1">
              <a:off x="1857287" y="2830193"/>
              <a:ext cx="205279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040" name="TextBox 183"/>
            <p:cNvSpPr txBox="1">
              <a:spLocks noChangeArrowheads="1"/>
            </p:cNvSpPr>
            <p:nvPr/>
          </p:nvSpPr>
          <p:spPr bwMode="auto">
            <a:xfrm>
              <a:off x="2571736" y="1733150"/>
              <a:ext cx="32092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93" name="직선 화살표 연결선 192"/>
            <p:cNvCxnSpPr/>
            <p:nvPr/>
          </p:nvCxnSpPr>
          <p:spPr>
            <a:xfrm>
              <a:off x="2873363" y="3849443"/>
              <a:ext cx="1055695"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94" name="직선 연결선 193"/>
          <p:cNvCxnSpPr/>
          <p:nvPr/>
        </p:nvCxnSpPr>
        <p:spPr>
          <a:xfrm>
            <a:off x="3090863" y="3724275"/>
            <a:ext cx="4410075"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직선 연결선 194"/>
          <p:cNvCxnSpPr/>
          <p:nvPr/>
        </p:nvCxnSpPr>
        <p:spPr>
          <a:xfrm>
            <a:off x="3090863" y="4452938"/>
            <a:ext cx="3981450"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6" name="자유형 195"/>
          <p:cNvSpPr/>
          <p:nvPr/>
        </p:nvSpPr>
        <p:spPr>
          <a:xfrm>
            <a:off x="3097213" y="2857500"/>
            <a:ext cx="476250" cy="868363"/>
          </a:xfrm>
          <a:custGeom>
            <a:avLst/>
            <a:gdLst>
              <a:gd name="connsiteX0" fmla="*/ 0 w 475861"/>
              <a:gd name="connsiteY0" fmla="*/ 867747 h 867747"/>
              <a:gd name="connsiteX1" fmla="*/ 223935 w 475861"/>
              <a:gd name="connsiteY1" fmla="*/ 755780 h 867747"/>
              <a:gd name="connsiteX2" fmla="*/ 373225 w 475861"/>
              <a:gd name="connsiteY2" fmla="*/ 541176 h 867747"/>
              <a:gd name="connsiteX3" fmla="*/ 475861 w 475861"/>
              <a:gd name="connsiteY3" fmla="*/ 0 h 867747"/>
            </a:gdLst>
            <a:ahLst/>
            <a:cxnLst>
              <a:cxn ang="0">
                <a:pos x="connsiteX0" y="connsiteY0"/>
              </a:cxn>
              <a:cxn ang="0">
                <a:pos x="connsiteX1" y="connsiteY1"/>
              </a:cxn>
              <a:cxn ang="0">
                <a:pos x="connsiteX2" y="connsiteY2"/>
              </a:cxn>
              <a:cxn ang="0">
                <a:pos x="connsiteX3" y="connsiteY3"/>
              </a:cxn>
            </a:cxnLst>
            <a:rect l="l" t="t" r="r" b="b"/>
            <a:pathLst>
              <a:path w="475861" h="867747">
                <a:moveTo>
                  <a:pt x="0" y="867747"/>
                </a:moveTo>
                <a:cubicBezTo>
                  <a:pt x="80865" y="838978"/>
                  <a:pt x="161731" y="810209"/>
                  <a:pt x="223935" y="755780"/>
                </a:cubicBezTo>
                <a:cubicBezTo>
                  <a:pt x="286139" y="701351"/>
                  <a:pt x="331237" y="667139"/>
                  <a:pt x="373225" y="541176"/>
                </a:cubicBezTo>
                <a:cubicBezTo>
                  <a:pt x="415213" y="415213"/>
                  <a:pt x="445537" y="207606"/>
                  <a:pt x="475861"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97" name="자유형 196"/>
          <p:cNvSpPr/>
          <p:nvPr/>
        </p:nvSpPr>
        <p:spPr>
          <a:xfrm flipV="1">
            <a:off x="3090863" y="4451350"/>
            <a:ext cx="981075" cy="430213"/>
          </a:xfrm>
          <a:custGeom>
            <a:avLst/>
            <a:gdLst>
              <a:gd name="connsiteX0" fmla="*/ 0 w 475861"/>
              <a:gd name="connsiteY0" fmla="*/ 867747 h 867747"/>
              <a:gd name="connsiteX1" fmla="*/ 223935 w 475861"/>
              <a:gd name="connsiteY1" fmla="*/ 755780 h 867747"/>
              <a:gd name="connsiteX2" fmla="*/ 373225 w 475861"/>
              <a:gd name="connsiteY2" fmla="*/ 541176 h 867747"/>
              <a:gd name="connsiteX3" fmla="*/ 475861 w 475861"/>
              <a:gd name="connsiteY3" fmla="*/ 0 h 867747"/>
            </a:gdLst>
            <a:ahLst/>
            <a:cxnLst>
              <a:cxn ang="0">
                <a:pos x="connsiteX0" y="connsiteY0"/>
              </a:cxn>
              <a:cxn ang="0">
                <a:pos x="connsiteX1" y="connsiteY1"/>
              </a:cxn>
              <a:cxn ang="0">
                <a:pos x="connsiteX2" y="connsiteY2"/>
              </a:cxn>
              <a:cxn ang="0">
                <a:pos x="connsiteX3" y="connsiteY3"/>
              </a:cxn>
            </a:cxnLst>
            <a:rect l="l" t="t" r="r" b="b"/>
            <a:pathLst>
              <a:path w="475861" h="867747">
                <a:moveTo>
                  <a:pt x="0" y="867747"/>
                </a:moveTo>
                <a:cubicBezTo>
                  <a:pt x="80865" y="838978"/>
                  <a:pt x="161731" y="810209"/>
                  <a:pt x="223935" y="755780"/>
                </a:cubicBezTo>
                <a:cubicBezTo>
                  <a:pt x="286139" y="701351"/>
                  <a:pt x="331237" y="667139"/>
                  <a:pt x="373225" y="541176"/>
                </a:cubicBezTo>
                <a:cubicBezTo>
                  <a:pt x="415213" y="415213"/>
                  <a:pt x="445537" y="207606"/>
                  <a:pt x="475861"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nvGrpSpPr>
          <p:cNvPr id="125961" name="그룹 197"/>
          <p:cNvGrpSpPr>
            <a:grpSpLocks/>
          </p:cNvGrpSpPr>
          <p:nvPr/>
        </p:nvGrpSpPr>
        <p:grpSpPr bwMode="auto">
          <a:xfrm>
            <a:off x="4614863" y="2900363"/>
            <a:ext cx="1357312" cy="2124075"/>
            <a:chOff x="2571736" y="1733150"/>
            <a:chExt cx="1357322" cy="2124232"/>
          </a:xfrm>
        </p:grpSpPr>
        <p:cxnSp>
          <p:nvCxnSpPr>
            <p:cNvPr id="199" name="직선 화살표 연결선 198"/>
            <p:cNvCxnSpPr/>
            <p:nvPr/>
          </p:nvCxnSpPr>
          <p:spPr>
            <a:xfrm rot="5400000" flipH="1" flipV="1">
              <a:off x="1857287" y="2830193"/>
              <a:ext cx="2052790" cy="158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037" name="TextBox 199"/>
            <p:cNvSpPr txBox="1">
              <a:spLocks noChangeArrowheads="1"/>
            </p:cNvSpPr>
            <p:nvPr/>
          </p:nvSpPr>
          <p:spPr bwMode="auto">
            <a:xfrm>
              <a:off x="2571736" y="1733150"/>
              <a:ext cx="32092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01" name="직선 화살표 연결선 200"/>
            <p:cNvCxnSpPr/>
            <p:nvPr/>
          </p:nvCxnSpPr>
          <p:spPr>
            <a:xfrm>
              <a:off x="2873363" y="3849443"/>
              <a:ext cx="1055695"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02" name="직선 연결선 201"/>
          <p:cNvCxnSpPr/>
          <p:nvPr/>
        </p:nvCxnSpPr>
        <p:spPr>
          <a:xfrm>
            <a:off x="4929188" y="3916363"/>
            <a:ext cx="2357437"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5963" name="TextBox 205"/>
          <p:cNvSpPr txBox="1">
            <a:spLocks noChangeArrowheads="1"/>
          </p:cNvSpPr>
          <p:nvPr/>
        </p:nvSpPr>
        <p:spPr bwMode="auto">
          <a:xfrm>
            <a:off x="4543425" y="3811588"/>
            <a:ext cx="40481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05" name="직선 연결선 204"/>
          <p:cNvCxnSpPr/>
          <p:nvPr/>
        </p:nvCxnSpPr>
        <p:spPr>
          <a:xfrm rot="5400000" flipH="1" flipV="1">
            <a:off x="4531519" y="4274344"/>
            <a:ext cx="1500188"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5965" name="TextBox 211"/>
          <p:cNvSpPr txBox="1">
            <a:spLocks noChangeArrowheads="1"/>
          </p:cNvSpPr>
          <p:nvPr/>
        </p:nvSpPr>
        <p:spPr bwMode="auto">
          <a:xfrm>
            <a:off x="4786313" y="5040313"/>
            <a:ext cx="28733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0</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66" name="TextBox 212"/>
          <p:cNvSpPr txBox="1">
            <a:spLocks noChangeArrowheads="1"/>
          </p:cNvSpPr>
          <p:nvPr/>
        </p:nvSpPr>
        <p:spPr bwMode="auto">
          <a:xfrm>
            <a:off x="5056188" y="5040313"/>
            <a:ext cx="493712"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0.5 </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67" name="TextBox 213"/>
          <p:cNvSpPr txBox="1">
            <a:spLocks noChangeArrowheads="1"/>
          </p:cNvSpPr>
          <p:nvPr/>
        </p:nvSpPr>
        <p:spPr bwMode="auto">
          <a:xfrm>
            <a:off x="5437188" y="5024438"/>
            <a:ext cx="4413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1.0</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68" name="TextBox 234"/>
          <p:cNvSpPr txBox="1">
            <a:spLocks noChangeArrowheads="1"/>
          </p:cNvSpPr>
          <p:nvPr/>
        </p:nvSpPr>
        <p:spPr bwMode="auto">
          <a:xfrm>
            <a:off x="285750" y="2305050"/>
            <a:ext cx="181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cs typeface="Times New Roman" panose="02020603050405020304" pitchFamily="18" charset="0"/>
              </a:rPr>
              <a:t>Band diagram</a:t>
            </a:r>
            <a:endParaRPr lang="ko-KR" altLang="en-US" sz="2000">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125969" name="TextBox 235"/>
          <p:cNvSpPr txBox="1">
            <a:spLocks noChangeArrowheads="1"/>
          </p:cNvSpPr>
          <p:nvPr/>
        </p:nvSpPr>
        <p:spPr bwMode="auto">
          <a:xfrm>
            <a:off x="2197100" y="2287588"/>
            <a:ext cx="212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cs typeface="Times New Roman" panose="02020603050405020304" pitchFamily="18" charset="0"/>
              </a:rPr>
              <a:t>Density of states</a:t>
            </a:r>
            <a:endParaRPr lang="ko-KR" altLang="en-US" sz="2000">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125970" name="TextBox 239"/>
          <p:cNvSpPr txBox="1">
            <a:spLocks noChangeArrowheads="1"/>
          </p:cNvSpPr>
          <p:nvPr/>
        </p:nvSpPr>
        <p:spPr bwMode="auto">
          <a:xfrm>
            <a:off x="4340225" y="2305050"/>
            <a:ext cx="201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cs typeface="Times New Roman" panose="02020603050405020304" pitchFamily="18" charset="0"/>
              </a:rPr>
              <a:t>F-D distribution</a:t>
            </a:r>
            <a:endParaRPr lang="ko-KR" altLang="en-US" sz="2000">
              <a:latin typeface="맑은 고딕" panose="020B0503020000020004" pitchFamily="50" charset="-127"/>
              <a:ea typeface="맑은 고딕" panose="020B0503020000020004" pitchFamily="50" charset="-127"/>
              <a:cs typeface="Times New Roman" panose="02020603050405020304" pitchFamily="18" charset="0"/>
            </a:endParaRPr>
          </a:p>
        </p:txBody>
      </p:sp>
      <p:grpSp>
        <p:nvGrpSpPr>
          <p:cNvPr id="125971" name="그룹 214"/>
          <p:cNvGrpSpPr>
            <a:grpSpLocks/>
          </p:cNvGrpSpPr>
          <p:nvPr/>
        </p:nvGrpSpPr>
        <p:grpSpPr bwMode="auto">
          <a:xfrm>
            <a:off x="6500813" y="2900363"/>
            <a:ext cx="1428750" cy="2124075"/>
            <a:chOff x="2500298" y="1733150"/>
            <a:chExt cx="1428344" cy="2124546"/>
          </a:xfrm>
        </p:grpSpPr>
        <p:cxnSp>
          <p:nvCxnSpPr>
            <p:cNvPr id="223" name="직선 화살표 연결선 222"/>
            <p:cNvCxnSpPr/>
            <p:nvPr/>
          </p:nvCxnSpPr>
          <p:spPr>
            <a:xfrm rot="5400000" flipH="1" flipV="1">
              <a:off x="1857023" y="2830356"/>
              <a:ext cx="2053093"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034" name="TextBox 216"/>
            <p:cNvSpPr txBox="1">
              <a:spLocks noChangeArrowheads="1"/>
            </p:cNvSpPr>
            <p:nvPr/>
          </p:nvSpPr>
          <p:spPr bwMode="auto">
            <a:xfrm>
              <a:off x="2500298" y="1733150"/>
              <a:ext cx="32092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25" name="직선 화살표 연결선 224"/>
            <p:cNvCxnSpPr/>
            <p:nvPr/>
          </p:nvCxnSpPr>
          <p:spPr>
            <a:xfrm>
              <a:off x="2873254" y="3849756"/>
              <a:ext cx="1055388"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5972" name="TextBox 218"/>
          <p:cNvSpPr txBox="1">
            <a:spLocks noChangeArrowheads="1"/>
          </p:cNvSpPr>
          <p:nvPr/>
        </p:nvSpPr>
        <p:spPr bwMode="auto">
          <a:xfrm>
            <a:off x="6457950" y="3832225"/>
            <a:ext cx="403225" cy="265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15" name="자유형 214"/>
          <p:cNvSpPr/>
          <p:nvPr/>
        </p:nvSpPr>
        <p:spPr bwMode="auto">
          <a:xfrm>
            <a:off x="6886575" y="3071813"/>
            <a:ext cx="828675" cy="660400"/>
          </a:xfrm>
          <a:custGeom>
            <a:avLst/>
            <a:gdLst>
              <a:gd name="connsiteX0" fmla="*/ 4762 w 240506"/>
              <a:gd name="connsiteY0" fmla="*/ 395288 h 395288"/>
              <a:gd name="connsiteX1" fmla="*/ 114300 w 240506"/>
              <a:gd name="connsiteY1" fmla="*/ 366713 h 395288"/>
              <a:gd name="connsiteX2" fmla="*/ 209550 w 240506"/>
              <a:gd name="connsiteY2" fmla="*/ 323850 h 395288"/>
              <a:gd name="connsiteX3" fmla="*/ 219075 w 240506"/>
              <a:gd name="connsiteY3" fmla="*/ 233363 h 395288"/>
              <a:gd name="connsiteX4" fmla="*/ 80962 w 240506"/>
              <a:gd name="connsiteY4" fmla="*/ 147638 h 395288"/>
              <a:gd name="connsiteX5" fmla="*/ 0 w 240506"/>
              <a:gd name="connsiteY5" fmla="*/ 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06" h="395288">
                <a:moveTo>
                  <a:pt x="4762" y="395288"/>
                </a:moveTo>
                <a:cubicBezTo>
                  <a:pt x="42465" y="386953"/>
                  <a:pt x="80169" y="378619"/>
                  <a:pt x="114300" y="366713"/>
                </a:cubicBezTo>
                <a:cubicBezTo>
                  <a:pt x="148431" y="354807"/>
                  <a:pt x="192088" y="346075"/>
                  <a:pt x="209550" y="323850"/>
                </a:cubicBezTo>
                <a:cubicBezTo>
                  <a:pt x="227012" y="301625"/>
                  <a:pt x="240506" y="262732"/>
                  <a:pt x="219075" y="233363"/>
                </a:cubicBezTo>
                <a:cubicBezTo>
                  <a:pt x="197644" y="203994"/>
                  <a:pt x="117474" y="186532"/>
                  <a:pt x="80962" y="147638"/>
                </a:cubicBezTo>
                <a:cubicBezTo>
                  <a:pt x="44450" y="108744"/>
                  <a:pt x="22225" y="54372"/>
                  <a:pt x="0" y="0"/>
                </a:cubicBezTo>
              </a:path>
            </a:pathLst>
          </a:custGeom>
          <a:solidFill>
            <a:srgbClr val="FF9933"/>
          </a:solid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16" name="자유형 215"/>
          <p:cNvSpPr/>
          <p:nvPr/>
        </p:nvSpPr>
        <p:spPr bwMode="auto">
          <a:xfrm flipV="1">
            <a:off x="6884988" y="4457700"/>
            <a:ext cx="187325" cy="395288"/>
          </a:xfrm>
          <a:custGeom>
            <a:avLst/>
            <a:gdLst>
              <a:gd name="connsiteX0" fmla="*/ 4762 w 240506"/>
              <a:gd name="connsiteY0" fmla="*/ 395288 h 395288"/>
              <a:gd name="connsiteX1" fmla="*/ 114300 w 240506"/>
              <a:gd name="connsiteY1" fmla="*/ 366713 h 395288"/>
              <a:gd name="connsiteX2" fmla="*/ 209550 w 240506"/>
              <a:gd name="connsiteY2" fmla="*/ 323850 h 395288"/>
              <a:gd name="connsiteX3" fmla="*/ 219075 w 240506"/>
              <a:gd name="connsiteY3" fmla="*/ 233363 h 395288"/>
              <a:gd name="connsiteX4" fmla="*/ 80962 w 240506"/>
              <a:gd name="connsiteY4" fmla="*/ 147638 h 395288"/>
              <a:gd name="connsiteX5" fmla="*/ 0 w 240506"/>
              <a:gd name="connsiteY5" fmla="*/ 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506" h="395288">
                <a:moveTo>
                  <a:pt x="4762" y="395288"/>
                </a:moveTo>
                <a:cubicBezTo>
                  <a:pt x="42465" y="386953"/>
                  <a:pt x="80169" y="378619"/>
                  <a:pt x="114300" y="366713"/>
                </a:cubicBezTo>
                <a:cubicBezTo>
                  <a:pt x="148431" y="354807"/>
                  <a:pt x="192088" y="346075"/>
                  <a:pt x="209550" y="323850"/>
                </a:cubicBezTo>
                <a:cubicBezTo>
                  <a:pt x="227012" y="301625"/>
                  <a:pt x="240506" y="262732"/>
                  <a:pt x="219075" y="233363"/>
                </a:cubicBezTo>
                <a:cubicBezTo>
                  <a:pt x="197644" y="203994"/>
                  <a:pt x="117474" y="186532"/>
                  <a:pt x="80962" y="147638"/>
                </a:cubicBezTo>
                <a:cubicBezTo>
                  <a:pt x="44450" y="108744"/>
                  <a:pt x="22225" y="54372"/>
                  <a:pt x="0" y="0"/>
                </a:cubicBezTo>
              </a:path>
            </a:pathLst>
          </a:custGeom>
          <a:solidFill>
            <a:srgbClr val="FF9933"/>
          </a:solidFill>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25975" name="TextBox 228"/>
          <p:cNvSpPr txBox="1">
            <a:spLocks noChangeArrowheads="1"/>
          </p:cNvSpPr>
          <p:nvPr/>
        </p:nvSpPr>
        <p:spPr bwMode="auto">
          <a:xfrm>
            <a:off x="6475413" y="3546475"/>
            <a:ext cx="382587" cy="265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76" name="TextBox 229"/>
          <p:cNvSpPr txBox="1">
            <a:spLocks noChangeArrowheads="1"/>
          </p:cNvSpPr>
          <p:nvPr/>
        </p:nvSpPr>
        <p:spPr bwMode="auto">
          <a:xfrm>
            <a:off x="6461125" y="4325938"/>
            <a:ext cx="388938" cy="258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78" name="TextBox 233"/>
          <p:cNvSpPr txBox="1">
            <a:spLocks noChangeArrowheads="1"/>
          </p:cNvSpPr>
          <p:nvPr/>
        </p:nvSpPr>
        <p:spPr bwMode="auto">
          <a:xfrm>
            <a:off x="7215188" y="4467225"/>
            <a:ext cx="30003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b="1" i="1">
                <a:latin typeface="Times New Roman" panose="02020603050405020304" pitchFamily="18" charset="0"/>
                <a:ea typeface="맑은 고딕" panose="020B0503020000020004" pitchFamily="50" charset="-127"/>
                <a:cs typeface="Times New Roman" panose="02020603050405020304" pitchFamily="18" charset="0"/>
              </a:rPr>
              <a:t>p</a:t>
            </a:r>
            <a:endParaRPr lang="ko-KR" altLang="en-US" b="1" i="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79" name="TextBox 240"/>
          <p:cNvSpPr txBox="1">
            <a:spLocks noChangeArrowheads="1"/>
          </p:cNvSpPr>
          <p:nvPr/>
        </p:nvSpPr>
        <p:spPr bwMode="auto">
          <a:xfrm>
            <a:off x="6357938" y="2305050"/>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cs typeface="Times New Roman" panose="02020603050405020304" pitchFamily="18" charset="0"/>
              </a:rPr>
              <a:t>Carrier concentration</a:t>
            </a:r>
            <a:endParaRPr lang="ko-KR" altLang="en-US" sz="2000">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125980" name="직사각형 242"/>
          <p:cNvSpPr>
            <a:spLocks noChangeArrowheads="1"/>
          </p:cNvSpPr>
          <p:nvPr/>
        </p:nvSpPr>
        <p:spPr bwMode="auto">
          <a:xfrm>
            <a:off x="6715125" y="5091113"/>
            <a:ext cx="1433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a:latin typeface="Times New Roman" panose="02020603050405020304" pitchFamily="18" charset="0"/>
                <a:cs typeface="Times New Roman" panose="02020603050405020304" pitchFamily="18" charset="0"/>
              </a:rPr>
              <a:t>n(E) </a:t>
            </a:r>
            <a:r>
              <a:rPr lang="en-US" altLang="ko-KR" sz="1600" b="1">
                <a:latin typeface="Times New Roman" panose="02020603050405020304" pitchFamily="18" charset="0"/>
                <a:cs typeface="Times New Roman" panose="02020603050405020304" pitchFamily="18" charset="0"/>
              </a:rPr>
              <a:t>and</a:t>
            </a:r>
            <a:r>
              <a:rPr lang="en-US" altLang="ko-KR" sz="1600" b="1" i="1">
                <a:latin typeface="Times New Roman" panose="02020603050405020304" pitchFamily="18" charset="0"/>
                <a:cs typeface="Times New Roman" panose="02020603050405020304" pitchFamily="18" charset="0"/>
              </a:rPr>
              <a:t> p(E) </a:t>
            </a:r>
            <a:endParaRPr lang="ko-KR" altLang="en-US" sz="1600"/>
          </a:p>
        </p:txBody>
      </p:sp>
      <p:sp>
        <p:nvSpPr>
          <p:cNvPr id="125981" name="직사각형 243"/>
          <p:cNvSpPr>
            <a:spLocks noChangeArrowheads="1"/>
          </p:cNvSpPr>
          <p:nvPr/>
        </p:nvSpPr>
        <p:spPr bwMode="auto">
          <a:xfrm>
            <a:off x="5518150" y="5162550"/>
            <a:ext cx="696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a:latin typeface="Times New Roman" panose="02020603050405020304" pitchFamily="18" charset="0"/>
                <a:cs typeface="Times New Roman" panose="02020603050405020304" pitchFamily="18" charset="0"/>
              </a:rPr>
              <a:t>F(E)  </a:t>
            </a:r>
            <a:endParaRPr lang="ko-KR" altLang="en-US" sz="1600"/>
          </a:p>
        </p:txBody>
      </p:sp>
      <p:sp>
        <p:nvSpPr>
          <p:cNvPr id="125982" name="직사각형 244"/>
          <p:cNvSpPr>
            <a:spLocks noChangeArrowheads="1"/>
          </p:cNvSpPr>
          <p:nvPr/>
        </p:nvSpPr>
        <p:spPr bwMode="auto">
          <a:xfrm>
            <a:off x="3286125" y="5127625"/>
            <a:ext cx="657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a:latin typeface="Times New Roman" panose="02020603050405020304" pitchFamily="18" charset="0"/>
                <a:cs typeface="Times New Roman" panose="02020603050405020304" pitchFamily="18" charset="0"/>
              </a:rPr>
              <a:t>N(E) </a:t>
            </a:r>
            <a:endParaRPr lang="ko-KR" altLang="en-US" sz="1600"/>
          </a:p>
        </p:txBody>
      </p:sp>
      <p:sp>
        <p:nvSpPr>
          <p:cNvPr id="229" name="직사각형 228"/>
          <p:cNvSpPr/>
          <p:nvPr/>
        </p:nvSpPr>
        <p:spPr>
          <a:xfrm>
            <a:off x="614363" y="3033713"/>
            <a:ext cx="1849437" cy="7032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230" name="직사각형 229"/>
          <p:cNvSpPr/>
          <p:nvPr/>
        </p:nvSpPr>
        <p:spPr>
          <a:xfrm>
            <a:off x="614363" y="4473575"/>
            <a:ext cx="1857375" cy="7588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231" name="직선 연결선 230"/>
          <p:cNvCxnSpPr/>
          <p:nvPr/>
        </p:nvCxnSpPr>
        <p:spPr>
          <a:xfrm>
            <a:off x="620713" y="3756025"/>
            <a:ext cx="1857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직선 연결선 231"/>
          <p:cNvCxnSpPr/>
          <p:nvPr/>
        </p:nvCxnSpPr>
        <p:spPr>
          <a:xfrm>
            <a:off x="609600" y="4460875"/>
            <a:ext cx="18573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타원 232"/>
          <p:cNvSpPr/>
          <p:nvPr/>
        </p:nvSpPr>
        <p:spPr>
          <a:xfrm>
            <a:off x="800980" y="3617203"/>
            <a:ext cx="103434" cy="94970"/>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4" name="타원 233"/>
          <p:cNvSpPr/>
          <p:nvPr/>
        </p:nvSpPr>
        <p:spPr>
          <a:xfrm>
            <a:off x="1507347" y="3617203"/>
            <a:ext cx="103434" cy="94970"/>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35" name="타원 234"/>
          <p:cNvSpPr/>
          <p:nvPr/>
        </p:nvSpPr>
        <p:spPr>
          <a:xfrm>
            <a:off x="2235524" y="3617202"/>
            <a:ext cx="103434" cy="94970"/>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236" name="직선 화살표 연결선 235"/>
          <p:cNvCxnSpPr/>
          <p:nvPr/>
        </p:nvCxnSpPr>
        <p:spPr>
          <a:xfrm rot="5400000" flipH="1" flipV="1">
            <a:off x="-569119" y="4056857"/>
            <a:ext cx="2357437"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997" name="TextBox 173"/>
          <p:cNvSpPr txBox="1">
            <a:spLocks noChangeArrowheads="1"/>
          </p:cNvSpPr>
          <p:nvPr/>
        </p:nvSpPr>
        <p:spPr bwMode="auto">
          <a:xfrm>
            <a:off x="712788" y="3144838"/>
            <a:ext cx="18272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Conduction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98" name="TextBox 175"/>
          <p:cNvSpPr txBox="1">
            <a:spLocks noChangeArrowheads="1"/>
          </p:cNvSpPr>
          <p:nvPr/>
        </p:nvSpPr>
        <p:spPr bwMode="auto">
          <a:xfrm>
            <a:off x="92075" y="3551238"/>
            <a:ext cx="552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5999" name="TextBox 176"/>
          <p:cNvSpPr txBox="1">
            <a:spLocks noChangeArrowheads="1"/>
          </p:cNvSpPr>
          <p:nvPr/>
        </p:nvSpPr>
        <p:spPr bwMode="auto">
          <a:xfrm>
            <a:off x="195263" y="3005138"/>
            <a:ext cx="4651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6000" name="TextBox 177"/>
          <p:cNvSpPr txBox="1">
            <a:spLocks noChangeArrowheads="1"/>
          </p:cNvSpPr>
          <p:nvPr/>
        </p:nvSpPr>
        <p:spPr bwMode="auto">
          <a:xfrm>
            <a:off x="107950" y="4310063"/>
            <a:ext cx="639763"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46" name="타원 245"/>
          <p:cNvSpPr/>
          <p:nvPr/>
        </p:nvSpPr>
        <p:spPr>
          <a:xfrm>
            <a:off x="1861780" y="3620462"/>
            <a:ext cx="103434" cy="94970"/>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7" name="타원 246"/>
          <p:cNvSpPr/>
          <p:nvPr/>
        </p:nvSpPr>
        <p:spPr>
          <a:xfrm>
            <a:off x="1148775" y="3620462"/>
            <a:ext cx="103434" cy="94970"/>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26007" name="TextBox 175"/>
          <p:cNvSpPr txBox="1">
            <a:spLocks noChangeArrowheads="1"/>
          </p:cNvSpPr>
          <p:nvPr/>
        </p:nvSpPr>
        <p:spPr bwMode="auto">
          <a:xfrm>
            <a:off x="0" y="3894138"/>
            <a:ext cx="6080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D</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49" name="직선 화살표 연결선 248"/>
          <p:cNvCxnSpPr/>
          <p:nvPr/>
        </p:nvCxnSpPr>
        <p:spPr>
          <a:xfrm>
            <a:off x="361950" y="3957638"/>
            <a:ext cx="247650" cy="476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6009" name="TextBox 173"/>
          <p:cNvSpPr txBox="1">
            <a:spLocks noChangeArrowheads="1"/>
          </p:cNvSpPr>
          <p:nvPr/>
        </p:nvSpPr>
        <p:spPr bwMode="auto">
          <a:xfrm>
            <a:off x="1214438" y="4592638"/>
            <a:ext cx="91281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Valence </a:t>
            </a:r>
          </a:p>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band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55" name="직선 연결선 254"/>
          <p:cNvCxnSpPr/>
          <p:nvPr/>
        </p:nvCxnSpPr>
        <p:spPr>
          <a:xfrm>
            <a:off x="571500" y="3973513"/>
            <a:ext cx="321468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58" name="자유형 257"/>
          <p:cNvSpPr/>
          <p:nvPr/>
        </p:nvSpPr>
        <p:spPr>
          <a:xfrm>
            <a:off x="3098800" y="3844925"/>
            <a:ext cx="752475" cy="92075"/>
          </a:xfrm>
          <a:custGeom>
            <a:avLst/>
            <a:gdLst>
              <a:gd name="connsiteX0" fmla="*/ 0 w 753110"/>
              <a:gd name="connsiteY0" fmla="*/ 0 h 91440"/>
              <a:gd name="connsiteX1" fmla="*/ 655320 w 753110"/>
              <a:gd name="connsiteY1" fmla="*/ 22860 h 91440"/>
              <a:gd name="connsiteX2" fmla="*/ 586740 w 753110"/>
              <a:gd name="connsiteY2" fmla="*/ 68580 h 91440"/>
              <a:gd name="connsiteX3" fmla="*/ 15240 w 753110"/>
              <a:gd name="connsiteY3" fmla="*/ 91440 h 91440"/>
            </a:gdLst>
            <a:ahLst/>
            <a:cxnLst>
              <a:cxn ang="0">
                <a:pos x="connsiteX0" y="connsiteY0"/>
              </a:cxn>
              <a:cxn ang="0">
                <a:pos x="connsiteX1" y="connsiteY1"/>
              </a:cxn>
              <a:cxn ang="0">
                <a:pos x="connsiteX2" y="connsiteY2"/>
              </a:cxn>
              <a:cxn ang="0">
                <a:pos x="connsiteX3" y="connsiteY3"/>
              </a:cxn>
            </a:cxnLst>
            <a:rect l="l" t="t" r="r" b="b"/>
            <a:pathLst>
              <a:path w="753110" h="91440">
                <a:moveTo>
                  <a:pt x="0" y="0"/>
                </a:moveTo>
                <a:cubicBezTo>
                  <a:pt x="278765" y="5715"/>
                  <a:pt x="557530" y="11430"/>
                  <a:pt x="655320" y="22860"/>
                </a:cubicBezTo>
                <a:cubicBezTo>
                  <a:pt x="753110" y="34290"/>
                  <a:pt x="693420" y="57150"/>
                  <a:pt x="586740" y="68580"/>
                </a:cubicBezTo>
                <a:cubicBezTo>
                  <a:pt x="480060" y="80010"/>
                  <a:pt x="247650" y="85725"/>
                  <a:pt x="15240" y="91440"/>
                </a:cubicBezTo>
              </a:path>
            </a:pathLst>
          </a:custGeom>
          <a:solidFill>
            <a:schemeClr val="accent1"/>
          </a:solidFill>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26012" name="직사각형 244"/>
          <p:cNvSpPr>
            <a:spLocks noChangeArrowheads="1"/>
          </p:cNvSpPr>
          <p:nvPr/>
        </p:nvSpPr>
        <p:spPr bwMode="auto">
          <a:xfrm>
            <a:off x="3783013" y="3690938"/>
            <a:ext cx="431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i="1">
                <a:latin typeface="Times New Roman" panose="02020603050405020304" pitchFamily="18" charset="0"/>
                <a:cs typeface="Times New Roman" panose="02020603050405020304" pitchFamily="18" charset="0"/>
              </a:rPr>
              <a:t>N</a:t>
            </a:r>
            <a:r>
              <a:rPr lang="en-US" altLang="ko-KR" sz="1600" b="1" i="1" baseline="-25000">
                <a:latin typeface="Times New Roman" panose="02020603050405020304" pitchFamily="18" charset="0"/>
                <a:cs typeface="Times New Roman" panose="02020603050405020304" pitchFamily="18" charset="0"/>
              </a:rPr>
              <a:t>D</a:t>
            </a:r>
            <a:endParaRPr lang="ko-KR" altLang="en-US" sz="1600"/>
          </a:p>
        </p:txBody>
      </p:sp>
      <p:sp>
        <p:nvSpPr>
          <p:cNvPr id="261" name="자유형 260"/>
          <p:cNvSpPr/>
          <p:nvPr/>
        </p:nvSpPr>
        <p:spPr>
          <a:xfrm>
            <a:off x="4941888" y="3492500"/>
            <a:ext cx="650875" cy="1493838"/>
          </a:xfrm>
          <a:custGeom>
            <a:avLst/>
            <a:gdLst>
              <a:gd name="connsiteX0" fmla="*/ 647700 w 650240"/>
              <a:gd name="connsiteY0" fmla="*/ 1493520 h 1493520"/>
              <a:gd name="connsiteX1" fmla="*/ 632460 w 650240"/>
              <a:gd name="connsiteY1" fmla="*/ 868680 h 1493520"/>
              <a:gd name="connsiteX2" fmla="*/ 541020 w 650240"/>
              <a:gd name="connsiteY2" fmla="*/ 548640 h 1493520"/>
              <a:gd name="connsiteX3" fmla="*/ 327660 w 650240"/>
              <a:gd name="connsiteY3" fmla="*/ 434340 h 1493520"/>
              <a:gd name="connsiteX4" fmla="*/ 152400 w 650240"/>
              <a:gd name="connsiteY4" fmla="*/ 358140 h 1493520"/>
              <a:gd name="connsiteX5" fmla="*/ 76200 w 650240"/>
              <a:gd name="connsiteY5" fmla="*/ 289560 h 1493520"/>
              <a:gd name="connsiteX6" fmla="*/ 0 w 650240"/>
              <a:gd name="connsiteY6" fmla="*/ 0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240" h="1493520">
                <a:moveTo>
                  <a:pt x="647700" y="1493520"/>
                </a:moveTo>
                <a:cubicBezTo>
                  <a:pt x="648970" y="1259840"/>
                  <a:pt x="650240" y="1026160"/>
                  <a:pt x="632460" y="868680"/>
                </a:cubicBezTo>
                <a:cubicBezTo>
                  <a:pt x="614680" y="711200"/>
                  <a:pt x="591820" y="621030"/>
                  <a:pt x="541020" y="548640"/>
                </a:cubicBezTo>
                <a:cubicBezTo>
                  <a:pt x="490220" y="476250"/>
                  <a:pt x="392430" y="466090"/>
                  <a:pt x="327660" y="434340"/>
                </a:cubicBezTo>
                <a:cubicBezTo>
                  <a:pt x="262890" y="402590"/>
                  <a:pt x="194310" y="382270"/>
                  <a:pt x="152400" y="358140"/>
                </a:cubicBezTo>
                <a:cubicBezTo>
                  <a:pt x="110490" y="334010"/>
                  <a:pt x="101600" y="349250"/>
                  <a:pt x="76200" y="289560"/>
                </a:cubicBezTo>
                <a:cubicBezTo>
                  <a:pt x="50800" y="229870"/>
                  <a:pt x="25400" y="114935"/>
                  <a:pt x="0" y="0"/>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26014" name="TextBox 232"/>
          <p:cNvSpPr txBox="1">
            <a:spLocks noChangeArrowheads="1"/>
          </p:cNvSpPr>
          <p:nvPr/>
        </p:nvSpPr>
        <p:spPr bwMode="auto">
          <a:xfrm>
            <a:off x="7286625" y="3071813"/>
            <a:ext cx="3698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b="1" i="1">
                <a:latin typeface="Times New Roman" panose="02020603050405020304" pitchFamily="18" charset="0"/>
                <a:ea typeface="맑은 고딕" panose="020B0503020000020004" pitchFamily="50" charset="-127"/>
                <a:cs typeface="Times New Roman" panose="02020603050405020304" pitchFamily="18" charset="0"/>
              </a:rPr>
              <a:t>n </a:t>
            </a:r>
            <a:endParaRPr lang="ko-KR" altLang="en-US" b="1" i="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26015" name="TextBox 529"/>
          <p:cNvSpPr txBox="1">
            <a:spLocks noChangeArrowheads="1"/>
          </p:cNvSpPr>
          <p:nvPr/>
        </p:nvSpPr>
        <p:spPr bwMode="auto">
          <a:xfrm>
            <a:off x="285750" y="1625600"/>
            <a:ext cx="3360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cs typeface="Times New Roman" panose="02020603050405020304" pitchFamily="18" charset="0"/>
              </a:rPr>
              <a:t>For </a:t>
            </a:r>
            <a:r>
              <a:rPr lang="en-US" altLang="ko-KR" sz="2000" b="1" i="1">
                <a:latin typeface="맑은 고딕" panose="020B0503020000020004" pitchFamily="50" charset="-127"/>
                <a:ea typeface="맑은 고딕" panose="020B0503020000020004" pitchFamily="50" charset="-127"/>
                <a:cs typeface="Times New Roman" panose="02020603050405020304" pitchFamily="18" charset="0"/>
              </a:rPr>
              <a:t>n</a:t>
            </a:r>
            <a:r>
              <a:rPr lang="en-US" altLang="ko-KR" sz="2000" b="1">
                <a:latin typeface="맑은 고딕" panose="020B0503020000020004" pitchFamily="50" charset="-127"/>
                <a:ea typeface="맑은 고딕" panose="020B0503020000020004" pitchFamily="50" charset="-127"/>
                <a:cs typeface="Times New Roman" panose="02020603050405020304" pitchFamily="18" charset="0"/>
              </a:rPr>
              <a:t>-type semiconductor</a:t>
            </a:r>
          </a:p>
        </p:txBody>
      </p:sp>
      <p:sp>
        <p:nvSpPr>
          <p:cNvPr id="126016" name="TextBox 529"/>
          <p:cNvSpPr txBox="1">
            <a:spLocks noChangeArrowheads="1"/>
          </p:cNvSpPr>
          <p:nvPr/>
        </p:nvSpPr>
        <p:spPr bwMode="auto">
          <a:xfrm>
            <a:off x="88900" y="5468938"/>
            <a:ext cx="90376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200"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Electron concentration is much higher than the hole concentration.</a:t>
            </a:r>
          </a:p>
          <a:p>
            <a:pPr eaLnBrk="1" hangingPunct="1">
              <a:buFont typeface="Wingdings" panose="05000000000000000000" pitchFamily="2" charset="2"/>
              <a:buChar char="§"/>
            </a:pPr>
            <a:r>
              <a:rPr lang="en-US" altLang="ko-KR" sz="2200"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Fermi level moves toward conduction (valence) band for </a:t>
            </a:r>
            <a:r>
              <a:rPr lang="en-US" altLang="ko-KR" sz="2200" b="1" i="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n</a:t>
            </a:r>
            <a:r>
              <a:rPr lang="en-US" altLang="ko-KR" sz="2200"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-type (</a:t>
            </a:r>
            <a:r>
              <a:rPr lang="en-US" altLang="ko-KR" sz="2200" b="1" i="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p</a:t>
            </a:r>
            <a:r>
              <a:rPr lang="en-US" altLang="ko-KR" sz="2200"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-type).</a:t>
            </a:r>
          </a:p>
        </p:txBody>
      </p:sp>
      <p:grpSp>
        <p:nvGrpSpPr>
          <p:cNvPr id="126017" name="그룹 265"/>
          <p:cNvGrpSpPr>
            <a:grpSpLocks/>
          </p:cNvGrpSpPr>
          <p:nvPr/>
        </p:nvGrpSpPr>
        <p:grpSpPr bwMode="auto">
          <a:xfrm>
            <a:off x="768350" y="3897313"/>
            <a:ext cx="1600200" cy="153987"/>
            <a:chOff x="768138" y="3897414"/>
            <a:chExt cx="1599780" cy="153707"/>
          </a:xfrm>
        </p:grpSpPr>
        <p:sp>
          <p:nvSpPr>
            <p:cNvPr id="242" name="타원 241"/>
            <p:cNvSpPr/>
            <p:nvPr/>
          </p:nvSpPr>
          <p:spPr>
            <a:xfrm>
              <a:off x="1126709" y="3897414"/>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243" name="타원 242"/>
            <p:cNvSpPr/>
            <p:nvPr/>
          </p:nvSpPr>
          <p:spPr>
            <a:xfrm>
              <a:off x="1496314" y="3897414"/>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244" name="타원 243"/>
            <p:cNvSpPr/>
            <p:nvPr/>
          </p:nvSpPr>
          <p:spPr>
            <a:xfrm>
              <a:off x="1850747" y="3897414"/>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245" name="타원 244"/>
            <p:cNvSpPr/>
            <p:nvPr/>
          </p:nvSpPr>
          <p:spPr>
            <a:xfrm>
              <a:off x="2211546" y="3907545"/>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sp>
          <p:nvSpPr>
            <p:cNvPr id="241" name="타원 240"/>
            <p:cNvSpPr/>
            <p:nvPr/>
          </p:nvSpPr>
          <p:spPr>
            <a:xfrm>
              <a:off x="768138" y="3897416"/>
              <a:ext cx="156372" cy="143576"/>
            </a:xfrm>
            <a:prstGeom prst="ellipse">
              <a:avLst/>
            </a:prstGeom>
            <a:noFill/>
            <a:ln>
              <a:solidFill>
                <a:srgbClr val="0000FF"/>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1000" b="1" dirty="0">
                  <a:solidFill>
                    <a:srgbClr val="0000FF"/>
                  </a:solidFill>
                </a:rPr>
                <a:t>+</a:t>
              </a:r>
              <a:endParaRPr lang="ko-KR" altLang="en-US" sz="1000" b="1" dirty="0">
                <a:solidFill>
                  <a:srgbClr val="0000FF"/>
                </a:solidFill>
              </a:endParaRPr>
            </a:p>
          </p:txBody>
        </p:sp>
      </p:gr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198</a:t>
            </a:fld>
            <a:endParaRPr lang="ko-KR" altLang="en-US" dirty="0"/>
          </a:p>
        </p:txBody>
      </p:sp>
      <p:sp>
        <p:nvSpPr>
          <p:cNvPr id="72" name="직사각형 71"/>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846965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7"/>
          <p:cNvSpPr txBox="1">
            <a:spLocks noChangeArrowheads="1"/>
          </p:cNvSpPr>
          <p:nvPr/>
        </p:nvSpPr>
        <p:spPr bwMode="auto">
          <a:xfrm>
            <a:off x="14288" y="76200"/>
            <a:ext cx="8119530" cy="523220"/>
          </a:xfrm>
          <a:prstGeom prst="rect">
            <a:avLst/>
          </a:prstGeom>
        </p:spPr>
        <p:txBody>
          <a:bodyPr wrap="none">
            <a:spAutoFit/>
          </a:bodyPr>
          <a:lstStyle>
            <a:defPPr>
              <a:defRPr lang="ko-KR"/>
            </a:defPPr>
            <a:lvl1pPr>
              <a:defRPr sz="2800" b="1"/>
            </a:lvl1pPr>
          </a:lstStyle>
          <a:p>
            <a:r>
              <a:rPr lang="en-US" altLang="ko-KR" dirty="0"/>
              <a:t>Carrier concentration in extrinsic semiconductor</a:t>
            </a:r>
            <a:endParaRPr lang="ko-KR" altLang="en-US" dirty="0"/>
          </a:p>
        </p:txBody>
      </p:sp>
      <p:sp>
        <p:nvSpPr>
          <p:cNvPr id="138243" name="TextBox 529"/>
          <p:cNvSpPr txBox="1">
            <a:spLocks noChangeArrowheads="1"/>
          </p:cNvSpPr>
          <p:nvPr/>
        </p:nvSpPr>
        <p:spPr bwMode="auto">
          <a:xfrm>
            <a:off x="142875" y="719138"/>
            <a:ext cx="6259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cs typeface="Times New Roman" panose="02020603050405020304" pitchFamily="18" charset="0"/>
              </a:rPr>
              <a:t>Carrier concentration as function of temperature</a:t>
            </a:r>
            <a:endParaRPr lang="en-US" altLang="ko-KR" sz="2000" b="1" baseline="-25000" dirty="0">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3077" name="TextBox 33"/>
          <p:cNvSpPr txBox="1">
            <a:spLocks noChangeArrowheads="1"/>
          </p:cNvSpPr>
          <p:nvPr/>
        </p:nvSpPr>
        <p:spPr bwMode="auto">
          <a:xfrm>
            <a:off x="179388" y="4687888"/>
            <a:ext cx="7532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a:latin typeface="Times New Roman" panose="02020603050405020304" pitchFamily="18" charset="0"/>
                <a:cs typeface="Times New Roman" panose="02020603050405020304" pitchFamily="18" charset="0"/>
              </a:rPr>
              <a:t> At low T : thermal energy is not sufficient to ionize all the donor and acceptor</a:t>
            </a:r>
          </a:p>
          <a:p>
            <a:pPr eaLnBrk="1" hangingPunct="1"/>
            <a:r>
              <a:rPr lang="en-US" altLang="ko-KR">
                <a:latin typeface="Times New Roman" panose="02020603050405020304" pitchFamily="18" charset="0"/>
                <a:cs typeface="Times New Roman" panose="02020603050405020304" pitchFamily="18" charset="0"/>
              </a:rPr>
              <a:t>                   </a:t>
            </a:r>
            <a:r>
              <a:rPr lang="en-US" altLang="ko-KR">
                <a:latin typeface="Times New Roman" panose="02020603050405020304" pitchFamily="18" charset="0"/>
                <a:cs typeface="Times New Roman" panose="02020603050405020304" pitchFamily="18" charset="0"/>
                <a:sym typeface="Wingdings" panose="05000000000000000000" pitchFamily="2" charset="2"/>
              </a:rPr>
              <a:t> carriers frozen at the impurity level </a:t>
            </a:r>
            <a:r>
              <a:rPr lang="en-US" altLang="ko-KR">
                <a:latin typeface="Times New Roman" panose="02020603050405020304" pitchFamily="18" charset="0"/>
                <a:cs typeface="Times New Roman" panose="02020603050405020304" pitchFamily="18" charset="0"/>
              </a:rPr>
              <a:t>(</a:t>
            </a:r>
            <a:r>
              <a:rPr lang="en-US" altLang="ko-KR" i="1">
                <a:latin typeface="Times New Roman" panose="02020603050405020304" pitchFamily="18" charset="0"/>
                <a:cs typeface="Times New Roman" panose="02020603050405020304" pitchFamily="18" charset="0"/>
              </a:rPr>
              <a:t>n</a:t>
            </a:r>
            <a:r>
              <a:rPr lang="en-US" altLang="ko-KR" i="1" baseline="-25000">
                <a:latin typeface="Times New Roman" panose="02020603050405020304" pitchFamily="18" charset="0"/>
                <a:cs typeface="Times New Roman" panose="02020603050405020304" pitchFamily="18" charset="0"/>
              </a:rPr>
              <a:t>n</a:t>
            </a:r>
            <a:r>
              <a:rPr lang="en-US" altLang="ko-KR" i="1">
                <a:latin typeface="Times New Roman" panose="02020603050405020304" pitchFamily="18" charset="0"/>
                <a:cs typeface="Times New Roman" panose="02020603050405020304" pitchFamily="18" charset="0"/>
              </a:rPr>
              <a:t> &lt;</a:t>
            </a:r>
            <a:r>
              <a:rPr lang="ko-KR" altLang="en-US">
                <a:latin typeface="Times New Roman" panose="02020603050405020304" pitchFamily="18" charset="0"/>
                <a:cs typeface="Times New Roman" panose="02020603050405020304" pitchFamily="18" charset="0"/>
                <a:sym typeface="Wingdings" panose="05000000000000000000" pitchFamily="2" charset="2"/>
              </a:rPr>
              <a:t> </a:t>
            </a:r>
            <a:r>
              <a:rPr lang="en-US" altLang="ko-KR">
                <a:latin typeface="Times New Roman" panose="02020603050405020304" pitchFamily="18" charset="0"/>
                <a:cs typeface="Times New Roman" panose="02020603050405020304" pitchFamily="18" charset="0"/>
              </a:rPr>
              <a:t>N</a:t>
            </a:r>
            <a:r>
              <a:rPr lang="en-US" altLang="ko-KR" baseline="-25000">
                <a:latin typeface="Times New Roman" panose="02020603050405020304" pitchFamily="18" charset="0"/>
                <a:cs typeface="Times New Roman" panose="02020603050405020304" pitchFamily="18" charset="0"/>
              </a:rPr>
              <a:t>D</a:t>
            </a:r>
            <a:r>
              <a:rPr lang="en-US" altLang="ko-KR">
                <a:latin typeface="Times New Roman" panose="02020603050405020304" pitchFamily="18" charset="0"/>
                <a:cs typeface="Times New Roman" panose="02020603050405020304" pitchFamily="18" charset="0"/>
              </a:rPr>
              <a:t>)</a:t>
            </a:r>
          </a:p>
        </p:txBody>
      </p:sp>
      <p:sp>
        <p:nvSpPr>
          <p:cNvPr id="51" name="직사각형 50"/>
          <p:cNvSpPr/>
          <p:nvPr/>
        </p:nvSpPr>
        <p:spPr>
          <a:xfrm>
            <a:off x="3273425" y="6118225"/>
            <a:ext cx="3286125" cy="50006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sz="1600"/>
          </a:p>
        </p:txBody>
      </p:sp>
      <p:pic>
        <p:nvPicPr>
          <p:cNvPr id="138247" name="Picture 7" descr="C:\s\c2\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604963"/>
            <a:ext cx="35718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1931988" y="2705100"/>
            <a:ext cx="896937" cy="369888"/>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i="1" dirty="0" err="1">
                <a:solidFill>
                  <a:srgbClr val="FF0000"/>
                </a:solidFill>
                <a:latin typeface="Times New Roman" pitchFamily="18" charset="0"/>
                <a:cs typeface="Times New Roman" pitchFamily="18" charset="0"/>
              </a:rPr>
              <a:t>n</a:t>
            </a:r>
            <a:r>
              <a:rPr lang="en-US" altLang="ko-KR" i="1" baseline="-25000" dirty="0" err="1">
                <a:solidFill>
                  <a:srgbClr val="FF0000"/>
                </a:solidFill>
                <a:latin typeface="Times New Roman" pitchFamily="18" charset="0"/>
                <a:cs typeface="Times New Roman" pitchFamily="18" charset="0"/>
              </a:rPr>
              <a:t>n</a:t>
            </a:r>
            <a:r>
              <a:rPr lang="en-US" altLang="ko-KR" i="1" dirty="0">
                <a:solidFill>
                  <a:srgbClr val="FF0000"/>
                </a:solidFill>
                <a:latin typeface="Times New Roman" pitchFamily="18" charset="0"/>
                <a:cs typeface="Times New Roman" pitchFamily="18" charset="0"/>
              </a:rPr>
              <a:t> </a:t>
            </a:r>
            <a:r>
              <a:rPr lang="ko-KR" altLang="en-US" dirty="0">
                <a:solidFill>
                  <a:srgbClr val="FF0000"/>
                </a:solidFill>
                <a:latin typeface="Times New Roman" pitchFamily="18" charset="0"/>
                <a:cs typeface="Times New Roman" pitchFamily="18" charset="0"/>
                <a:sym typeface="Wingdings" pitchFamily="2" charset="2"/>
              </a:rPr>
              <a:t>≈ </a:t>
            </a:r>
            <a:r>
              <a:rPr lang="en-US" altLang="ko-KR" dirty="0">
                <a:solidFill>
                  <a:srgbClr val="FF0000"/>
                </a:solidFill>
                <a:latin typeface="Times New Roman" pitchFamily="18" charset="0"/>
                <a:cs typeface="Times New Roman" pitchFamily="18" charset="0"/>
              </a:rPr>
              <a:t>N</a:t>
            </a:r>
            <a:r>
              <a:rPr lang="en-US" altLang="ko-KR" baseline="-25000" dirty="0">
                <a:solidFill>
                  <a:srgbClr val="FF0000"/>
                </a:solidFill>
                <a:latin typeface="Times New Roman" pitchFamily="18" charset="0"/>
                <a:cs typeface="Times New Roman" pitchFamily="18" charset="0"/>
              </a:rPr>
              <a:t>D</a:t>
            </a:r>
            <a:endParaRPr lang="en-US" altLang="ko-KR" baseline="30000" dirty="0">
              <a:solidFill>
                <a:srgbClr val="FF0000"/>
              </a:solidFill>
              <a:latin typeface="Times New Roman" pitchFamily="18" charset="0"/>
              <a:cs typeface="Times New Roman" pitchFamily="18" charset="0"/>
            </a:endParaRPr>
          </a:p>
        </p:txBody>
      </p:sp>
      <p:graphicFrame>
        <p:nvGraphicFramePr>
          <p:cNvPr id="138249" name="Object 2"/>
          <p:cNvGraphicFramePr>
            <a:graphicFrameLocks noChangeAspect="1"/>
          </p:cNvGraphicFramePr>
          <p:nvPr/>
        </p:nvGraphicFramePr>
        <p:xfrm>
          <a:off x="290513" y="2579688"/>
          <a:ext cx="431800" cy="709612"/>
        </p:xfrm>
        <a:graphic>
          <a:graphicData uri="http://schemas.openxmlformats.org/presentationml/2006/ole">
            <mc:AlternateContent xmlns:mc="http://schemas.openxmlformats.org/markup-compatibility/2006">
              <mc:Choice xmlns:v="urn:schemas-microsoft-com:vml" Requires="v">
                <p:oleObj spid="_x0000_s10290" name="Equation" r:id="rId5" imgW="279279" imgH="431613" progId="Equation.DSMT4">
                  <p:embed/>
                </p:oleObj>
              </mc:Choice>
              <mc:Fallback>
                <p:oleObj name="Equation" r:id="rId5" imgW="279279" imgH="431613" progId="Equation.DSMT4">
                  <p:embed/>
                  <p:pic>
                    <p:nvPicPr>
                      <p:cNvPr id="138249"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3" y="2579688"/>
                        <a:ext cx="431800" cy="709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직사각형 12"/>
          <p:cNvSpPr/>
          <p:nvPr/>
        </p:nvSpPr>
        <p:spPr>
          <a:xfrm>
            <a:off x="4121150" y="2154238"/>
            <a:ext cx="1076325" cy="52863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14" name="직사각형 13"/>
          <p:cNvSpPr/>
          <p:nvPr/>
        </p:nvSpPr>
        <p:spPr>
          <a:xfrm>
            <a:off x="4113213" y="3286125"/>
            <a:ext cx="1079500" cy="571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5" name="직선 연결선 14"/>
          <p:cNvCxnSpPr/>
          <p:nvPr/>
        </p:nvCxnSpPr>
        <p:spPr>
          <a:xfrm>
            <a:off x="4110038" y="2697163"/>
            <a:ext cx="1081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4110038" y="3276600"/>
            <a:ext cx="1081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타원 16"/>
          <p:cNvSpPr/>
          <p:nvPr/>
        </p:nvSpPr>
        <p:spPr>
          <a:xfrm>
            <a:off x="4166234"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9" name="타원 18"/>
          <p:cNvSpPr/>
          <p:nvPr/>
        </p:nvSpPr>
        <p:spPr>
          <a:xfrm>
            <a:off x="4380547"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0" name="타원 19"/>
          <p:cNvSpPr/>
          <p:nvPr/>
        </p:nvSpPr>
        <p:spPr>
          <a:xfrm>
            <a:off x="4475801"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 name="타원 20"/>
          <p:cNvSpPr/>
          <p:nvPr/>
        </p:nvSpPr>
        <p:spPr>
          <a:xfrm>
            <a:off x="4585339"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2" name="타원 21"/>
          <p:cNvSpPr/>
          <p:nvPr/>
        </p:nvSpPr>
        <p:spPr>
          <a:xfrm>
            <a:off x="4690114"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4" name="타원 23"/>
          <p:cNvSpPr/>
          <p:nvPr/>
        </p:nvSpPr>
        <p:spPr>
          <a:xfrm>
            <a:off x="4904426"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5" name="타원 24"/>
          <p:cNvSpPr/>
          <p:nvPr/>
        </p:nvSpPr>
        <p:spPr>
          <a:xfrm>
            <a:off x="5009201"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6" name="타원 25"/>
          <p:cNvSpPr/>
          <p:nvPr/>
        </p:nvSpPr>
        <p:spPr>
          <a:xfrm>
            <a:off x="5104455" y="33491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9" name="타원 28"/>
          <p:cNvSpPr/>
          <p:nvPr/>
        </p:nvSpPr>
        <p:spPr>
          <a:xfrm>
            <a:off x="4161471"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0" name="타원 29"/>
          <p:cNvSpPr/>
          <p:nvPr/>
        </p:nvSpPr>
        <p:spPr>
          <a:xfrm>
            <a:off x="4271009"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1" name="타원 30"/>
          <p:cNvSpPr/>
          <p:nvPr/>
        </p:nvSpPr>
        <p:spPr>
          <a:xfrm>
            <a:off x="4375784"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2" name="타원 31"/>
          <p:cNvSpPr/>
          <p:nvPr/>
        </p:nvSpPr>
        <p:spPr>
          <a:xfrm>
            <a:off x="4471038"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4" name="타원 33"/>
          <p:cNvSpPr/>
          <p:nvPr/>
        </p:nvSpPr>
        <p:spPr>
          <a:xfrm>
            <a:off x="4580576"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 name="타원 35"/>
          <p:cNvSpPr/>
          <p:nvPr/>
        </p:nvSpPr>
        <p:spPr>
          <a:xfrm>
            <a:off x="4685351"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 name="타원 36"/>
          <p:cNvSpPr/>
          <p:nvPr/>
        </p:nvSpPr>
        <p:spPr>
          <a:xfrm>
            <a:off x="4790125"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 name="타원 37"/>
          <p:cNvSpPr/>
          <p:nvPr/>
        </p:nvSpPr>
        <p:spPr>
          <a:xfrm>
            <a:off x="4899663"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 name="타원 38"/>
          <p:cNvSpPr/>
          <p:nvPr/>
        </p:nvSpPr>
        <p:spPr>
          <a:xfrm>
            <a:off x="5004438"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 name="타원 39"/>
          <p:cNvSpPr/>
          <p:nvPr/>
        </p:nvSpPr>
        <p:spPr>
          <a:xfrm>
            <a:off x="5099692" y="34491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 name="타원 42"/>
          <p:cNvSpPr/>
          <p:nvPr/>
        </p:nvSpPr>
        <p:spPr>
          <a:xfrm>
            <a:off x="4161471"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 name="타원 43"/>
          <p:cNvSpPr/>
          <p:nvPr/>
        </p:nvSpPr>
        <p:spPr>
          <a:xfrm>
            <a:off x="4271009"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 name="타원 44"/>
          <p:cNvSpPr/>
          <p:nvPr/>
        </p:nvSpPr>
        <p:spPr>
          <a:xfrm>
            <a:off x="4375784"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 name="타원 45"/>
          <p:cNvSpPr/>
          <p:nvPr/>
        </p:nvSpPr>
        <p:spPr>
          <a:xfrm>
            <a:off x="4471038"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 name="타원 48"/>
          <p:cNvSpPr/>
          <p:nvPr/>
        </p:nvSpPr>
        <p:spPr>
          <a:xfrm>
            <a:off x="4580576"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 name="타원 49"/>
          <p:cNvSpPr/>
          <p:nvPr/>
        </p:nvSpPr>
        <p:spPr>
          <a:xfrm>
            <a:off x="4685351"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 name="타원 51"/>
          <p:cNvSpPr/>
          <p:nvPr/>
        </p:nvSpPr>
        <p:spPr>
          <a:xfrm>
            <a:off x="4790125"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 name="타원 52"/>
          <p:cNvSpPr/>
          <p:nvPr/>
        </p:nvSpPr>
        <p:spPr>
          <a:xfrm>
            <a:off x="4899663"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 name="타원 53"/>
          <p:cNvSpPr/>
          <p:nvPr/>
        </p:nvSpPr>
        <p:spPr>
          <a:xfrm>
            <a:off x="5004438"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 name="타원 54"/>
          <p:cNvSpPr/>
          <p:nvPr/>
        </p:nvSpPr>
        <p:spPr>
          <a:xfrm>
            <a:off x="5099692" y="354917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8" name="타원 57"/>
          <p:cNvSpPr/>
          <p:nvPr/>
        </p:nvSpPr>
        <p:spPr>
          <a:xfrm>
            <a:off x="4161467"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 name="타원 58"/>
          <p:cNvSpPr/>
          <p:nvPr/>
        </p:nvSpPr>
        <p:spPr>
          <a:xfrm>
            <a:off x="4271005"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 name="타원 59"/>
          <p:cNvSpPr/>
          <p:nvPr/>
        </p:nvSpPr>
        <p:spPr>
          <a:xfrm>
            <a:off x="4375780"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1" name="타원 60"/>
          <p:cNvSpPr/>
          <p:nvPr/>
        </p:nvSpPr>
        <p:spPr>
          <a:xfrm>
            <a:off x="4471034"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2" name="타원 61"/>
          <p:cNvSpPr/>
          <p:nvPr/>
        </p:nvSpPr>
        <p:spPr>
          <a:xfrm>
            <a:off x="4580572"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3" name="타원 62"/>
          <p:cNvSpPr/>
          <p:nvPr/>
        </p:nvSpPr>
        <p:spPr>
          <a:xfrm>
            <a:off x="4685347"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4" name="타원 63"/>
          <p:cNvSpPr/>
          <p:nvPr/>
        </p:nvSpPr>
        <p:spPr>
          <a:xfrm>
            <a:off x="4790121"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5" name="타원 64"/>
          <p:cNvSpPr/>
          <p:nvPr/>
        </p:nvSpPr>
        <p:spPr>
          <a:xfrm>
            <a:off x="4899659"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6" name="타원 65"/>
          <p:cNvSpPr/>
          <p:nvPr/>
        </p:nvSpPr>
        <p:spPr>
          <a:xfrm>
            <a:off x="5004434"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7" name="타원 66"/>
          <p:cNvSpPr/>
          <p:nvPr/>
        </p:nvSpPr>
        <p:spPr>
          <a:xfrm>
            <a:off x="5099688" y="364441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0" name="타원 69"/>
          <p:cNvSpPr/>
          <p:nvPr/>
        </p:nvSpPr>
        <p:spPr>
          <a:xfrm>
            <a:off x="4156704"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1" name="타원 70"/>
          <p:cNvSpPr/>
          <p:nvPr/>
        </p:nvSpPr>
        <p:spPr>
          <a:xfrm>
            <a:off x="4266242"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2" name="타원 71"/>
          <p:cNvSpPr/>
          <p:nvPr/>
        </p:nvSpPr>
        <p:spPr>
          <a:xfrm>
            <a:off x="4371017"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3" name="타원 72"/>
          <p:cNvSpPr/>
          <p:nvPr/>
        </p:nvSpPr>
        <p:spPr>
          <a:xfrm>
            <a:off x="4466271"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4" name="타원 73"/>
          <p:cNvSpPr/>
          <p:nvPr/>
        </p:nvSpPr>
        <p:spPr>
          <a:xfrm>
            <a:off x="4575809"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5" name="타원 74"/>
          <p:cNvSpPr/>
          <p:nvPr/>
        </p:nvSpPr>
        <p:spPr>
          <a:xfrm>
            <a:off x="4680584"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6" name="타원 75"/>
          <p:cNvSpPr/>
          <p:nvPr/>
        </p:nvSpPr>
        <p:spPr>
          <a:xfrm>
            <a:off x="4785358"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7" name="타원 76"/>
          <p:cNvSpPr/>
          <p:nvPr/>
        </p:nvSpPr>
        <p:spPr>
          <a:xfrm>
            <a:off x="4894896"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8" name="타원 77"/>
          <p:cNvSpPr/>
          <p:nvPr/>
        </p:nvSpPr>
        <p:spPr>
          <a:xfrm>
            <a:off x="4999671"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79" name="타원 78"/>
          <p:cNvSpPr/>
          <p:nvPr/>
        </p:nvSpPr>
        <p:spPr>
          <a:xfrm>
            <a:off x="5094925" y="374443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38398" name="TextBox 175"/>
          <p:cNvSpPr txBox="1">
            <a:spLocks noChangeArrowheads="1"/>
          </p:cNvSpPr>
          <p:nvPr/>
        </p:nvSpPr>
        <p:spPr bwMode="auto">
          <a:xfrm>
            <a:off x="3776663" y="2373313"/>
            <a:ext cx="3810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c</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38399" name="TextBox 177"/>
          <p:cNvSpPr txBox="1">
            <a:spLocks noChangeArrowheads="1"/>
          </p:cNvSpPr>
          <p:nvPr/>
        </p:nvSpPr>
        <p:spPr bwMode="auto">
          <a:xfrm>
            <a:off x="3771900" y="3163888"/>
            <a:ext cx="441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 </a:t>
            </a:r>
            <a:endParaRPr lang="ko-KR" altLang="en-US" sz="16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35" name="직선 연결선 234"/>
          <p:cNvCxnSpPr/>
          <p:nvPr/>
        </p:nvCxnSpPr>
        <p:spPr>
          <a:xfrm>
            <a:off x="4113213" y="2794000"/>
            <a:ext cx="1081087"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17" name="직사각형 416"/>
          <p:cNvSpPr/>
          <p:nvPr/>
        </p:nvSpPr>
        <p:spPr>
          <a:xfrm>
            <a:off x="6624638" y="2154238"/>
            <a:ext cx="1076325" cy="52863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418" name="직사각형 417"/>
          <p:cNvSpPr/>
          <p:nvPr/>
        </p:nvSpPr>
        <p:spPr>
          <a:xfrm>
            <a:off x="6616700" y="3286125"/>
            <a:ext cx="1079500" cy="571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419" name="직선 연결선 418"/>
          <p:cNvCxnSpPr/>
          <p:nvPr/>
        </p:nvCxnSpPr>
        <p:spPr>
          <a:xfrm>
            <a:off x="6615113" y="2697163"/>
            <a:ext cx="10795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직선 연결선 419"/>
          <p:cNvCxnSpPr/>
          <p:nvPr/>
        </p:nvCxnSpPr>
        <p:spPr>
          <a:xfrm>
            <a:off x="6613525" y="3276600"/>
            <a:ext cx="10810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1" name="타원 420"/>
          <p:cNvSpPr/>
          <p:nvPr/>
        </p:nvSpPr>
        <p:spPr>
          <a:xfrm>
            <a:off x="6670059"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3" name="타원 422"/>
          <p:cNvSpPr/>
          <p:nvPr/>
        </p:nvSpPr>
        <p:spPr>
          <a:xfrm>
            <a:off x="6884372"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4" name="타원 423"/>
          <p:cNvSpPr/>
          <p:nvPr/>
        </p:nvSpPr>
        <p:spPr>
          <a:xfrm>
            <a:off x="6979626"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5" name="타원 424"/>
          <p:cNvSpPr/>
          <p:nvPr/>
        </p:nvSpPr>
        <p:spPr>
          <a:xfrm>
            <a:off x="7089164"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6" name="타원 425"/>
          <p:cNvSpPr/>
          <p:nvPr/>
        </p:nvSpPr>
        <p:spPr>
          <a:xfrm>
            <a:off x="7193939"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7" name="타원 426"/>
          <p:cNvSpPr/>
          <p:nvPr/>
        </p:nvSpPr>
        <p:spPr>
          <a:xfrm>
            <a:off x="7298713" y="3349141"/>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8" name="타원 427"/>
          <p:cNvSpPr/>
          <p:nvPr/>
        </p:nvSpPr>
        <p:spPr>
          <a:xfrm>
            <a:off x="7408251"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29" name="타원 428"/>
          <p:cNvSpPr/>
          <p:nvPr/>
        </p:nvSpPr>
        <p:spPr>
          <a:xfrm>
            <a:off x="7513026"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0" name="타원 429"/>
          <p:cNvSpPr/>
          <p:nvPr/>
        </p:nvSpPr>
        <p:spPr>
          <a:xfrm>
            <a:off x="7608280" y="33491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2" name="타원 431"/>
          <p:cNvSpPr/>
          <p:nvPr/>
        </p:nvSpPr>
        <p:spPr>
          <a:xfrm>
            <a:off x="6665296"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3" name="타원 432"/>
          <p:cNvSpPr/>
          <p:nvPr/>
        </p:nvSpPr>
        <p:spPr>
          <a:xfrm>
            <a:off x="6774834"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4" name="타원 433"/>
          <p:cNvSpPr/>
          <p:nvPr/>
        </p:nvSpPr>
        <p:spPr>
          <a:xfrm>
            <a:off x="6879609"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5" name="타원 434"/>
          <p:cNvSpPr/>
          <p:nvPr/>
        </p:nvSpPr>
        <p:spPr>
          <a:xfrm>
            <a:off x="6974863"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6" name="타원 435"/>
          <p:cNvSpPr/>
          <p:nvPr/>
        </p:nvSpPr>
        <p:spPr>
          <a:xfrm>
            <a:off x="7084401"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7" name="타원 436"/>
          <p:cNvSpPr/>
          <p:nvPr/>
        </p:nvSpPr>
        <p:spPr>
          <a:xfrm>
            <a:off x="7189176"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8" name="타원 437"/>
          <p:cNvSpPr/>
          <p:nvPr/>
        </p:nvSpPr>
        <p:spPr>
          <a:xfrm>
            <a:off x="7293950"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39" name="타원 438"/>
          <p:cNvSpPr/>
          <p:nvPr/>
        </p:nvSpPr>
        <p:spPr>
          <a:xfrm>
            <a:off x="7403488"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0" name="타원 439"/>
          <p:cNvSpPr/>
          <p:nvPr/>
        </p:nvSpPr>
        <p:spPr>
          <a:xfrm>
            <a:off x="7508263"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1" name="타원 440"/>
          <p:cNvSpPr/>
          <p:nvPr/>
        </p:nvSpPr>
        <p:spPr>
          <a:xfrm>
            <a:off x="7603517" y="34491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2" name="타원 441"/>
          <p:cNvSpPr/>
          <p:nvPr/>
        </p:nvSpPr>
        <p:spPr>
          <a:xfrm>
            <a:off x="6665296"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3" name="타원 442"/>
          <p:cNvSpPr/>
          <p:nvPr/>
        </p:nvSpPr>
        <p:spPr>
          <a:xfrm>
            <a:off x="6774834"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4" name="타원 443"/>
          <p:cNvSpPr/>
          <p:nvPr/>
        </p:nvSpPr>
        <p:spPr>
          <a:xfrm>
            <a:off x="6879609"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5" name="타원 444"/>
          <p:cNvSpPr/>
          <p:nvPr/>
        </p:nvSpPr>
        <p:spPr>
          <a:xfrm>
            <a:off x="6974863"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6" name="타원 445"/>
          <p:cNvSpPr/>
          <p:nvPr/>
        </p:nvSpPr>
        <p:spPr>
          <a:xfrm>
            <a:off x="7084401"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7" name="타원 446"/>
          <p:cNvSpPr/>
          <p:nvPr/>
        </p:nvSpPr>
        <p:spPr>
          <a:xfrm>
            <a:off x="7189176"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8" name="타원 447"/>
          <p:cNvSpPr/>
          <p:nvPr/>
        </p:nvSpPr>
        <p:spPr>
          <a:xfrm>
            <a:off x="7293950"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49" name="타원 448"/>
          <p:cNvSpPr/>
          <p:nvPr/>
        </p:nvSpPr>
        <p:spPr>
          <a:xfrm>
            <a:off x="7403488"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0" name="타원 449"/>
          <p:cNvSpPr/>
          <p:nvPr/>
        </p:nvSpPr>
        <p:spPr>
          <a:xfrm>
            <a:off x="7508263"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1" name="타원 450"/>
          <p:cNvSpPr/>
          <p:nvPr/>
        </p:nvSpPr>
        <p:spPr>
          <a:xfrm>
            <a:off x="7603517" y="354917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2" name="타원 451"/>
          <p:cNvSpPr/>
          <p:nvPr/>
        </p:nvSpPr>
        <p:spPr>
          <a:xfrm>
            <a:off x="6665292"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3" name="타원 452"/>
          <p:cNvSpPr/>
          <p:nvPr/>
        </p:nvSpPr>
        <p:spPr>
          <a:xfrm>
            <a:off x="6774830"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4" name="타원 453"/>
          <p:cNvSpPr/>
          <p:nvPr/>
        </p:nvSpPr>
        <p:spPr>
          <a:xfrm>
            <a:off x="6879605"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5" name="타원 454"/>
          <p:cNvSpPr/>
          <p:nvPr/>
        </p:nvSpPr>
        <p:spPr>
          <a:xfrm>
            <a:off x="6974859"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6" name="타원 455"/>
          <p:cNvSpPr/>
          <p:nvPr/>
        </p:nvSpPr>
        <p:spPr>
          <a:xfrm>
            <a:off x="7084397"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7" name="타원 456"/>
          <p:cNvSpPr/>
          <p:nvPr/>
        </p:nvSpPr>
        <p:spPr>
          <a:xfrm>
            <a:off x="7189172"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8" name="타원 457"/>
          <p:cNvSpPr/>
          <p:nvPr/>
        </p:nvSpPr>
        <p:spPr>
          <a:xfrm>
            <a:off x="7293946"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59" name="타원 458"/>
          <p:cNvSpPr/>
          <p:nvPr/>
        </p:nvSpPr>
        <p:spPr>
          <a:xfrm>
            <a:off x="7403484"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0" name="타원 459"/>
          <p:cNvSpPr/>
          <p:nvPr/>
        </p:nvSpPr>
        <p:spPr>
          <a:xfrm>
            <a:off x="7508259"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1" name="타원 460"/>
          <p:cNvSpPr/>
          <p:nvPr/>
        </p:nvSpPr>
        <p:spPr>
          <a:xfrm>
            <a:off x="7603513" y="364441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2" name="타원 461"/>
          <p:cNvSpPr/>
          <p:nvPr/>
        </p:nvSpPr>
        <p:spPr>
          <a:xfrm>
            <a:off x="6660529"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3" name="타원 462"/>
          <p:cNvSpPr/>
          <p:nvPr/>
        </p:nvSpPr>
        <p:spPr>
          <a:xfrm>
            <a:off x="6770067"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4" name="타원 463"/>
          <p:cNvSpPr/>
          <p:nvPr/>
        </p:nvSpPr>
        <p:spPr>
          <a:xfrm>
            <a:off x="6874842"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5" name="타원 464"/>
          <p:cNvSpPr/>
          <p:nvPr/>
        </p:nvSpPr>
        <p:spPr>
          <a:xfrm>
            <a:off x="6970096"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6" name="타원 465"/>
          <p:cNvSpPr/>
          <p:nvPr/>
        </p:nvSpPr>
        <p:spPr>
          <a:xfrm>
            <a:off x="7079634"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7" name="타원 466"/>
          <p:cNvSpPr/>
          <p:nvPr/>
        </p:nvSpPr>
        <p:spPr>
          <a:xfrm>
            <a:off x="7184409"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8" name="타원 467"/>
          <p:cNvSpPr/>
          <p:nvPr/>
        </p:nvSpPr>
        <p:spPr>
          <a:xfrm>
            <a:off x="7289183"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69" name="타원 468"/>
          <p:cNvSpPr/>
          <p:nvPr/>
        </p:nvSpPr>
        <p:spPr>
          <a:xfrm>
            <a:off x="7398721"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70" name="타원 469"/>
          <p:cNvSpPr/>
          <p:nvPr/>
        </p:nvSpPr>
        <p:spPr>
          <a:xfrm>
            <a:off x="7503496"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71" name="타원 470"/>
          <p:cNvSpPr/>
          <p:nvPr/>
        </p:nvSpPr>
        <p:spPr>
          <a:xfrm>
            <a:off x="7598750" y="374443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475" name="직선 연결선 474"/>
          <p:cNvCxnSpPr/>
          <p:nvPr/>
        </p:nvCxnSpPr>
        <p:spPr>
          <a:xfrm>
            <a:off x="6618288" y="2794000"/>
            <a:ext cx="1079500"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8553" name="TextBox 175"/>
          <p:cNvSpPr txBox="1">
            <a:spLocks noChangeArrowheads="1"/>
          </p:cNvSpPr>
          <p:nvPr/>
        </p:nvSpPr>
        <p:spPr bwMode="auto">
          <a:xfrm>
            <a:off x="3714750" y="2674938"/>
            <a:ext cx="4540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lnSpc>
                <a:spcPts val="1300"/>
              </a:lnSpc>
            </a:pPr>
            <a:r>
              <a:rPr lang="en-US" altLang="ko-KR" sz="1600" b="1">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sz="1600" b="1" baseline="-25000">
                <a:latin typeface="Times New Roman" panose="02020603050405020304" pitchFamily="18" charset="0"/>
                <a:ea typeface="맑은 고딕" panose="020B0503020000020004" pitchFamily="50" charset="-127"/>
                <a:cs typeface="Times New Roman" panose="02020603050405020304" pitchFamily="18" charset="0"/>
              </a:rPr>
              <a:t>D </a:t>
            </a:r>
            <a:endParaRPr lang="ko-KR" altLang="en-US" sz="1600" b="1" baseline="-25000">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82" name="타원 81"/>
          <p:cNvSpPr/>
          <p:nvPr/>
        </p:nvSpPr>
        <p:spPr>
          <a:xfrm>
            <a:off x="4186232" y="276224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3" name="타원 82"/>
          <p:cNvSpPr/>
          <p:nvPr/>
        </p:nvSpPr>
        <p:spPr>
          <a:xfrm>
            <a:off x="4338634" y="276224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6" name="타원 535"/>
          <p:cNvSpPr/>
          <p:nvPr/>
        </p:nvSpPr>
        <p:spPr>
          <a:xfrm>
            <a:off x="4276722" y="334803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7" name="타원 536"/>
          <p:cNvSpPr/>
          <p:nvPr/>
        </p:nvSpPr>
        <p:spPr>
          <a:xfrm>
            <a:off x="4786314" y="334803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8" name="타원 537"/>
          <p:cNvSpPr/>
          <p:nvPr/>
        </p:nvSpPr>
        <p:spPr>
          <a:xfrm>
            <a:off x="4491036" y="276224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9" name="타원 538"/>
          <p:cNvSpPr/>
          <p:nvPr/>
        </p:nvSpPr>
        <p:spPr>
          <a:xfrm>
            <a:off x="4643438" y="276224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0" name="타원 539"/>
          <p:cNvSpPr/>
          <p:nvPr/>
        </p:nvSpPr>
        <p:spPr>
          <a:xfrm>
            <a:off x="4791077" y="27574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1" name="타원 540"/>
          <p:cNvSpPr/>
          <p:nvPr/>
        </p:nvSpPr>
        <p:spPr>
          <a:xfrm>
            <a:off x="4943479" y="27574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2" name="타원 541"/>
          <p:cNvSpPr/>
          <p:nvPr/>
        </p:nvSpPr>
        <p:spPr>
          <a:xfrm>
            <a:off x="5095881" y="27574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38581" name="TextBox 543"/>
          <p:cNvSpPr txBox="1">
            <a:spLocks noChangeArrowheads="1"/>
          </p:cNvSpPr>
          <p:nvPr/>
        </p:nvSpPr>
        <p:spPr bwMode="auto">
          <a:xfrm>
            <a:off x="4214813" y="4071938"/>
            <a:ext cx="811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i="1">
                <a:latin typeface="HY견고딕" panose="02030600000101010101" pitchFamily="18" charset="-127"/>
                <a:ea typeface="HY견고딕" panose="02030600000101010101" pitchFamily="18" charset="-127"/>
              </a:rPr>
              <a:t>T</a:t>
            </a:r>
            <a:r>
              <a:rPr lang="en-US" altLang="ko-KR" sz="1400">
                <a:latin typeface="HY견고딕" panose="02030600000101010101" pitchFamily="18" charset="-127"/>
                <a:ea typeface="HY견고딕" panose="02030600000101010101" pitchFamily="18" charset="-127"/>
              </a:rPr>
              <a:t> = 0K</a:t>
            </a:r>
            <a:endParaRPr lang="ko-KR" altLang="en-US" sz="1400">
              <a:latin typeface="HY견고딕" panose="02030600000101010101" pitchFamily="18" charset="-127"/>
              <a:ea typeface="HY견고딕" panose="02030600000101010101" pitchFamily="18" charset="-127"/>
            </a:endParaRPr>
          </a:p>
        </p:txBody>
      </p:sp>
      <p:sp>
        <p:nvSpPr>
          <p:cNvPr id="545" name="TextBox 544"/>
          <p:cNvSpPr txBox="1">
            <a:spLocks noChangeArrowheads="1"/>
          </p:cNvSpPr>
          <p:nvPr/>
        </p:nvSpPr>
        <p:spPr bwMode="auto">
          <a:xfrm>
            <a:off x="5454650" y="4071938"/>
            <a:ext cx="76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a:latin typeface="HY견고딕" panose="02030600000101010101" pitchFamily="18" charset="-127"/>
                <a:ea typeface="HY견고딕" panose="02030600000101010101" pitchFamily="18" charset="-127"/>
              </a:rPr>
              <a:t>Low </a:t>
            </a:r>
            <a:r>
              <a:rPr lang="en-US" altLang="ko-KR" sz="1400" i="1">
                <a:latin typeface="HY견고딕" panose="02030600000101010101" pitchFamily="18" charset="-127"/>
                <a:ea typeface="HY견고딕" panose="02030600000101010101" pitchFamily="18" charset="-127"/>
              </a:rPr>
              <a:t>T</a:t>
            </a:r>
            <a:endParaRPr lang="ko-KR" altLang="en-US" sz="1400" i="1">
              <a:latin typeface="HY견고딕" panose="02030600000101010101" pitchFamily="18" charset="-127"/>
              <a:ea typeface="HY견고딕" panose="02030600000101010101" pitchFamily="18" charset="-127"/>
            </a:endParaRPr>
          </a:p>
        </p:txBody>
      </p:sp>
      <p:sp>
        <p:nvSpPr>
          <p:cNvPr id="546" name="TextBox 545"/>
          <p:cNvSpPr txBox="1">
            <a:spLocks noChangeArrowheads="1"/>
          </p:cNvSpPr>
          <p:nvPr/>
        </p:nvSpPr>
        <p:spPr bwMode="auto">
          <a:xfrm>
            <a:off x="6572250" y="4071938"/>
            <a:ext cx="1262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a:latin typeface="HY견고딕" panose="02030600000101010101" pitchFamily="18" charset="-127"/>
                <a:ea typeface="HY견고딕" panose="02030600000101010101" pitchFamily="18" charset="-127"/>
              </a:rPr>
              <a:t>Moderate </a:t>
            </a:r>
            <a:r>
              <a:rPr lang="en-US" altLang="ko-KR" sz="1400" i="1">
                <a:latin typeface="HY견고딕" panose="02030600000101010101" pitchFamily="18" charset="-127"/>
                <a:ea typeface="HY견고딕" panose="02030600000101010101" pitchFamily="18" charset="-127"/>
              </a:rPr>
              <a:t>T</a:t>
            </a:r>
            <a:endParaRPr lang="ko-KR" altLang="en-US" sz="1400" i="1">
              <a:latin typeface="HY견고딕" panose="02030600000101010101" pitchFamily="18" charset="-127"/>
              <a:ea typeface="HY견고딕" panose="02030600000101010101" pitchFamily="18" charset="-127"/>
            </a:endParaRPr>
          </a:p>
        </p:txBody>
      </p:sp>
      <p:sp>
        <p:nvSpPr>
          <p:cNvPr id="547" name="TextBox 546"/>
          <p:cNvSpPr txBox="1">
            <a:spLocks noChangeArrowheads="1"/>
          </p:cNvSpPr>
          <p:nvPr/>
        </p:nvSpPr>
        <p:spPr bwMode="auto">
          <a:xfrm>
            <a:off x="8001000" y="4071938"/>
            <a:ext cx="820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a:latin typeface="HY견고딕" panose="02030600000101010101" pitchFamily="18" charset="-127"/>
                <a:ea typeface="HY견고딕" panose="02030600000101010101" pitchFamily="18" charset="-127"/>
              </a:rPr>
              <a:t>High </a:t>
            </a:r>
            <a:r>
              <a:rPr lang="en-US" altLang="ko-KR" sz="1400" i="1">
                <a:latin typeface="HY견고딕" panose="02030600000101010101" pitchFamily="18" charset="-127"/>
                <a:ea typeface="HY견고딕" panose="02030600000101010101" pitchFamily="18" charset="-127"/>
              </a:rPr>
              <a:t>T</a:t>
            </a:r>
            <a:endParaRPr lang="ko-KR" altLang="en-US" sz="1400" i="1">
              <a:latin typeface="HY견고딕" panose="02030600000101010101" pitchFamily="18" charset="-127"/>
              <a:ea typeface="HY견고딕" panose="02030600000101010101" pitchFamily="18" charset="-127"/>
            </a:endParaRPr>
          </a:p>
        </p:txBody>
      </p:sp>
      <p:sp>
        <p:nvSpPr>
          <p:cNvPr id="138585" name="직사각형 555"/>
          <p:cNvSpPr>
            <a:spLocks noChangeArrowheads="1"/>
          </p:cNvSpPr>
          <p:nvPr/>
        </p:nvSpPr>
        <p:spPr bwMode="auto">
          <a:xfrm>
            <a:off x="4308475" y="1571625"/>
            <a:ext cx="763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FF"/>
                </a:solidFill>
                <a:latin typeface="Times New Roman" panose="02020603050405020304" pitchFamily="18" charset="0"/>
                <a:cs typeface="Times New Roman" panose="02020603050405020304" pitchFamily="18" charset="0"/>
              </a:rPr>
              <a:t>n</a:t>
            </a:r>
            <a:r>
              <a:rPr lang="en-US" altLang="ko-KR" b="1" i="1" baseline="-25000">
                <a:solidFill>
                  <a:srgbClr val="FF00FF"/>
                </a:solidFill>
                <a:latin typeface="Times New Roman" panose="02020603050405020304" pitchFamily="18" charset="0"/>
                <a:cs typeface="Times New Roman" panose="02020603050405020304" pitchFamily="18" charset="0"/>
              </a:rPr>
              <a:t>n</a:t>
            </a:r>
            <a:r>
              <a:rPr lang="en-US" altLang="ko-KR" b="1" i="1">
                <a:solidFill>
                  <a:srgbClr val="FF00FF"/>
                </a:solidFill>
                <a:latin typeface="Times New Roman" panose="02020603050405020304" pitchFamily="18" charset="0"/>
                <a:cs typeface="Times New Roman" panose="02020603050405020304" pitchFamily="18" charset="0"/>
              </a:rPr>
              <a:t> = 0</a:t>
            </a:r>
            <a:endParaRPr lang="ko-KR" altLang="en-US" b="1">
              <a:solidFill>
                <a:srgbClr val="FF00FF"/>
              </a:solidFill>
            </a:endParaRPr>
          </a:p>
        </p:txBody>
      </p:sp>
      <p:grpSp>
        <p:nvGrpSpPr>
          <p:cNvPr id="3" name="그룹 608"/>
          <p:cNvGrpSpPr>
            <a:grpSpLocks/>
          </p:cNvGrpSpPr>
          <p:nvPr/>
        </p:nvGrpSpPr>
        <p:grpSpPr bwMode="auto">
          <a:xfrm>
            <a:off x="5343525" y="2154238"/>
            <a:ext cx="1085850" cy="1703387"/>
            <a:chOff x="5343604" y="2154241"/>
            <a:chExt cx="1086297" cy="1703387"/>
          </a:xfrm>
        </p:grpSpPr>
        <p:sp>
          <p:nvSpPr>
            <p:cNvPr id="358" name="직사각형 357"/>
            <p:cNvSpPr/>
            <p:nvPr/>
          </p:nvSpPr>
          <p:spPr>
            <a:xfrm>
              <a:off x="5354722" y="2154241"/>
              <a:ext cx="1075179" cy="52863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359" name="직사각형 358"/>
            <p:cNvSpPr/>
            <p:nvPr/>
          </p:nvSpPr>
          <p:spPr>
            <a:xfrm>
              <a:off x="5346780" y="3286128"/>
              <a:ext cx="1079944" cy="571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360" name="직선 연결선 359"/>
            <p:cNvCxnSpPr/>
            <p:nvPr/>
          </p:nvCxnSpPr>
          <p:spPr>
            <a:xfrm>
              <a:off x="5343604" y="2697166"/>
              <a:ext cx="10799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직선 연결선 360"/>
            <p:cNvCxnSpPr/>
            <p:nvPr/>
          </p:nvCxnSpPr>
          <p:spPr>
            <a:xfrm>
              <a:off x="5343604" y="3276603"/>
              <a:ext cx="10799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타원 361"/>
            <p:cNvSpPr/>
            <p:nvPr/>
          </p:nvSpPr>
          <p:spPr>
            <a:xfrm>
              <a:off x="5399415"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4" name="타원 363"/>
            <p:cNvSpPr/>
            <p:nvPr/>
          </p:nvSpPr>
          <p:spPr>
            <a:xfrm>
              <a:off x="5613728"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5" name="타원 364"/>
            <p:cNvSpPr/>
            <p:nvPr/>
          </p:nvSpPr>
          <p:spPr>
            <a:xfrm>
              <a:off x="5708982"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6" name="타원 365"/>
            <p:cNvSpPr/>
            <p:nvPr/>
          </p:nvSpPr>
          <p:spPr>
            <a:xfrm>
              <a:off x="5818520"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7" name="타원 366"/>
            <p:cNvSpPr/>
            <p:nvPr/>
          </p:nvSpPr>
          <p:spPr>
            <a:xfrm>
              <a:off x="5923295"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69" name="타원 368"/>
            <p:cNvSpPr/>
            <p:nvPr/>
          </p:nvSpPr>
          <p:spPr>
            <a:xfrm>
              <a:off x="6137607" y="334914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0" name="타원 369"/>
            <p:cNvSpPr/>
            <p:nvPr/>
          </p:nvSpPr>
          <p:spPr>
            <a:xfrm>
              <a:off x="6242382" y="334914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1" name="타원 370"/>
            <p:cNvSpPr/>
            <p:nvPr/>
          </p:nvSpPr>
          <p:spPr>
            <a:xfrm>
              <a:off x="6337636" y="334914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3" name="타원 372"/>
            <p:cNvSpPr/>
            <p:nvPr/>
          </p:nvSpPr>
          <p:spPr>
            <a:xfrm>
              <a:off x="5394652"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4" name="타원 373"/>
            <p:cNvSpPr/>
            <p:nvPr/>
          </p:nvSpPr>
          <p:spPr>
            <a:xfrm>
              <a:off x="5504190"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5" name="타원 374"/>
            <p:cNvSpPr/>
            <p:nvPr/>
          </p:nvSpPr>
          <p:spPr>
            <a:xfrm>
              <a:off x="5608965"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6" name="타원 375"/>
            <p:cNvSpPr/>
            <p:nvPr/>
          </p:nvSpPr>
          <p:spPr>
            <a:xfrm>
              <a:off x="5704219"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7" name="타원 376"/>
            <p:cNvSpPr/>
            <p:nvPr/>
          </p:nvSpPr>
          <p:spPr>
            <a:xfrm>
              <a:off x="5813757"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8" name="타원 377"/>
            <p:cNvSpPr/>
            <p:nvPr/>
          </p:nvSpPr>
          <p:spPr>
            <a:xfrm>
              <a:off x="5918532"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79" name="타원 378"/>
            <p:cNvSpPr/>
            <p:nvPr/>
          </p:nvSpPr>
          <p:spPr>
            <a:xfrm>
              <a:off x="6023306"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0" name="타원 379"/>
            <p:cNvSpPr/>
            <p:nvPr/>
          </p:nvSpPr>
          <p:spPr>
            <a:xfrm>
              <a:off x="6132844" y="344915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1" name="타원 380"/>
            <p:cNvSpPr/>
            <p:nvPr/>
          </p:nvSpPr>
          <p:spPr>
            <a:xfrm>
              <a:off x="6237619" y="344915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2" name="타원 381"/>
            <p:cNvSpPr/>
            <p:nvPr/>
          </p:nvSpPr>
          <p:spPr>
            <a:xfrm>
              <a:off x="6332873" y="344915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3" name="타원 382"/>
            <p:cNvSpPr/>
            <p:nvPr/>
          </p:nvSpPr>
          <p:spPr>
            <a:xfrm>
              <a:off x="5394652"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4" name="타원 383"/>
            <p:cNvSpPr/>
            <p:nvPr/>
          </p:nvSpPr>
          <p:spPr>
            <a:xfrm>
              <a:off x="5504190"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5" name="타원 384"/>
            <p:cNvSpPr/>
            <p:nvPr/>
          </p:nvSpPr>
          <p:spPr>
            <a:xfrm>
              <a:off x="5608965"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6" name="타원 385"/>
            <p:cNvSpPr/>
            <p:nvPr/>
          </p:nvSpPr>
          <p:spPr>
            <a:xfrm>
              <a:off x="5704219"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7" name="타원 386"/>
            <p:cNvSpPr/>
            <p:nvPr/>
          </p:nvSpPr>
          <p:spPr>
            <a:xfrm>
              <a:off x="5813757"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8" name="타원 387"/>
            <p:cNvSpPr/>
            <p:nvPr/>
          </p:nvSpPr>
          <p:spPr>
            <a:xfrm>
              <a:off x="5918532"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89" name="타원 388"/>
            <p:cNvSpPr/>
            <p:nvPr/>
          </p:nvSpPr>
          <p:spPr>
            <a:xfrm>
              <a:off x="6023306"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0" name="타원 389"/>
            <p:cNvSpPr/>
            <p:nvPr/>
          </p:nvSpPr>
          <p:spPr>
            <a:xfrm>
              <a:off x="6132844" y="354917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1" name="타원 390"/>
            <p:cNvSpPr/>
            <p:nvPr/>
          </p:nvSpPr>
          <p:spPr>
            <a:xfrm>
              <a:off x="6237619" y="354917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2" name="타원 391"/>
            <p:cNvSpPr/>
            <p:nvPr/>
          </p:nvSpPr>
          <p:spPr>
            <a:xfrm>
              <a:off x="6332873" y="354917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3" name="타원 392"/>
            <p:cNvSpPr/>
            <p:nvPr/>
          </p:nvSpPr>
          <p:spPr>
            <a:xfrm>
              <a:off x="5394648"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4" name="타원 393"/>
            <p:cNvSpPr/>
            <p:nvPr/>
          </p:nvSpPr>
          <p:spPr>
            <a:xfrm>
              <a:off x="5504186"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5" name="타원 394"/>
            <p:cNvSpPr/>
            <p:nvPr/>
          </p:nvSpPr>
          <p:spPr>
            <a:xfrm>
              <a:off x="5608961"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6" name="타원 395"/>
            <p:cNvSpPr/>
            <p:nvPr/>
          </p:nvSpPr>
          <p:spPr>
            <a:xfrm>
              <a:off x="5704215"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7" name="타원 396"/>
            <p:cNvSpPr/>
            <p:nvPr/>
          </p:nvSpPr>
          <p:spPr>
            <a:xfrm>
              <a:off x="5813753"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8" name="타원 397"/>
            <p:cNvSpPr/>
            <p:nvPr/>
          </p:nvSpPr>
          <p:spPr>
            <a:xfrm>
              <a:off x="5918528"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399" name="타원 398"/>
            <p:cNvSpPr/>
            <p:nvPr/>
          </p:nvSpPr>
          <p:spPr>
            <a:xfrm>
              <a:off x="6023302"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0" name="타원 399"/>
            <p:cNvSpPr/>
            <p:nvPr/>
          </p:nvSpPr>
          <p:spPr>
            <a:xfrm>
              <a:off x="6132840" y="364442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1" name="타원 400"/>
            <p:cNvSpPr/>
            <p:nvPr/>
          </p:nvSpPr>
          <p:spPr>
            <a:xfrm>
              <a:off x="6237615" y="364442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2" name="타원 401"/>
            <p:cNvSpPr/>
            <p:nvPr/>
          </p:nvSpPr>
          <p:spPr>
            <a:xfrm>
              <a:off x="6332869" y="364441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3" name="타원 402"/>
            <p:cNvSpPr/>
            <p:nvPr/>
          </p:nvSpPr>
          <p:spPr>
            <a:xfrm>
              <a:off x="5389885"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4" name="타원 403"/>
            <p:cNvSpPr/>
            <p:nvPr/>
          </p:nvSpPr>
          <p:spPr>
            <a:xfrm>
              <a:off x="5499423"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5" name="타원 404"/>
            <p:cNvSpPr/>
            <p:nvPr/>
          </p:nvSpPr>
          <p:spPr>
            <a:xfrm>
              <a:off x="5604198"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6" name="타원 405"/>
            <p:cNvSpPr/>
            <p:nvPr/>
          </p:nvSpPr>
          <p:spPr>
            <a:xfrm>
              <a:off x="5699452"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7" name="타원 406"/>
            <p:cNvSpPr/>
            <p:nvPr/>
          </p:nvSpPr>
          <p:spPr>
            <a:xfrm>
              <a:off x="5808990"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8" name="타원 407"/>
            <p:cNvSpPr/>
            <p:nvPr/>
          </p:nvSpPr>
          <p:spPr>
            <a:xfrm>
              <a:off x="5913765"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09" name="타원 408"/>
            <p:cNvSpPr/>
            <p:nvPr/>
          </p:nvSpPr>
          <p:spPr>
            <a:xfrm>
              <a:off x="6018539"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10" name="타원 409"/>
            <p:cNvSpPr/>
            <p:nvPr/>
          </p:nvSpPr>
          <p:spPr>
            <a:xfrm>
              <a:off x="6128077" y="374443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11" name="타원 410"/>
            <p:cNvSpPr/>
            <p:nvPr/>
          </p:nvSpPr>
          <p:spPr>
            <a:xfrm>
              <a:off x="6232852" y="374443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12" name="타원 411"/>
            <p:cNvSpPr/>
            <p:nvPr/>
          </p:nvSpPr>
          <p:spPr>
            <a:xfrm>
              <a:off x="6328106" y="374443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416" name="직선 연결선 415"/>
            <p:cNvCxnSpPr/>
            <p:nvPr/>
          </p:nvCxnSpPr>
          <p:spPr>
            <a:xfrm>
              <a:off x="5346780" y="2794003"/>
              <a:ext cx="1079944"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2" name="타원 421"/>
            <p:cNvSpPr/>
            <p:nvPr/>
          </p:nvSpPr>
          <p:spPr>
            <a:xfrm>
              <a:off x="6023620" y="3349141"/>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8" name="타원 547"/>
            <p:cNvSpPr/>
            <p:nvPr/>
          </p:nvSpPr>
          <p:spPr>
            <a:xfrm>
              <a:off x="5424493" y="276224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49" name="타원 548"/>
            <p:cNvSpPr/>
            <p:nvPr/>
          </p:nvSpPr>
          <p:spPr>
            <a:xfrm>
              <a:off x="5591184" y="25669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0" name="타원 549"/>
            <p:cNvSpPr/>
            <p:nvPr/>
          </p:nvSpPr>
          <p:spPr>
            <a:xfrm>
              <a:off x="5729297" y="276224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1" name="타원 550"/>
            <p:cNvSpPr/>
            <p:nvPr/>
          </p:nvSpPr>
          <p:spPr>
            <a:xfrm>
              <a:off x="5881699" y="257174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2" name="타원 551"/>
            <p:cNvSpPr/>
            <p:nvPr/>
          </p:nvSpPr>
          <p:spPr>
            <a:xfrm>
              <a:off x="6029338" y="27574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3" name="타원 552"/>
            <p:cNvSpPr/>
            <p:nvPr/>
          </p:nvSpPr>
          <p:spPr>
            <a:xfrm>
              <a:off x="6181740" y="27574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4" name="타원 553"/>
            <p:cNvSpPr/>
            <p:nvPr/>
          </p:nvSpPr>
          <p:spPr>
            <a:xfrm>
              <a:off x="6334142" y="275748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5" name="타원 554"/>
            <p:cNvSpPr/>
            <p:nvPr/>
          </p:nvSpPr>
          <p:spPr>
            <a:xfrm>
              <a:off x="5508314" y="334232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57" name="자유형 556"/>
            <p:cNvSpPr/>
            <p:nvPr/>
          </p:nvSpPr>
          <p:spPr>
            <a:xfrm>
              <a:off x="5572298" y="2643191"/>
              <a:ext cx="47645" cy="1524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28575">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58" name="자유형 557"/>
            <p:cNvSpPr/>
            <p:nvPr/>
          </p:nvSpPr>
          <p:spPr>
            <a:xfrm>
              <a:off x="5862931" y="2647953"/>
              <a:ext cx="47645" cy="1524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28575">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59" name="자유형 558"/>
            <p:cNvSpPr/>
            <p:nvPr/>
          </p:nvSpPr>
          <p:spPr>
            <a:xfrm>
              <a:off x="6067802" y="2609853"/>
              <a:ext cx="142934" cy="6858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60" name="타원 559"/>
            <p:cNvSpPr/>
            <p:nvPr/>
          </p:nvSpPr>
          <p:spPr>
            <a:xfrm>
              <a:off x="6157925" y="257174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grpSp>
      <p:sp>
        <p:nvSpPr>
          <p:cNvPr id="561" name="타원 560"/>
          <p:cNvSpPr/>
          <p:nvPr/>
        </p:nvSpPr>
        <p:spPr>
          <a:xfrm>
            <a:off x="6672273" y="257174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2" name="타원 561"/>
          <p:cNvSpPr/>
          <p:nvPr/>
        </p:nvSpPr>
        <p:spPr>
          <a:xfrm>
            <a:off x="6824675" y="257174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3" name="타원 562"/>
          <p:cNvSpPr/>
          <p:nvPr/>
        </p:nvSpPr>
        <p:spPr>
          <a:xfrm>
            <a:off x="6977077" y="257174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4" name="타원 563"/>
          <p:cNvSpPr/>
          <p:nvPr/>
        </p:nvSpPr>
        <p:spPr>
          <a:xfrm>
            <a:off x="7129479" y="257174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5" name="타원 564"/>
          <p:cNvSpPr/>
          <p:nvPr/>
        </p:nvSpPr>
        <p:spPr>
          <a:xfrm>
            <a:off x="7277118" y="25669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6" name="타원 565"/>
          <p:cNvSpPr/>
          <p:nvPr/>
        </p:nvSpPr>
        <p:spPr>
          <a:xfrm>
            <a:off x="7429520" y="25669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7" name="타원 566"/>
          <p:cNvSpPr/>
          <p:nvPr/>
        </p:nvSpPr>
        <p:spPr>
          <a:xfrm>
            <a:off x="7581922" y="256698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68" name="자유형 567"/>
          <p:cNvSpPr/>
          <p:nvPr/>
        </p:nvSpPr>
        <p:spPr>
          <a:xfrm>
            <a:off x="6686550" y="2643188"/>
            <a:ext cx="47625" cy="1524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28575">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69" name="자유형 568"/>
          <p:cNvSpPr/>
          <p:nvPr/>
        </p:nvSpPr>
        <p:spPr>
          <a:xfrm>
            <a:off x="6915150" y="2647950"/>
            <a:ext cx="47625" cy="1524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28575">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70" name="자유형 569"/>
          <p:cNvSpPr/>
          <p:nvPr/>
        </p:nvSpPr>
        <p:spPr>
          <a:xfrm>
            <a:off x="7167563" y="2647950"/>
            <a:ext cx="47625" cy="1524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28575">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71" name="자유형 570"/>
          <p:cNvSpPr/>
          <p:nvPr/>
        </p:nvSpPr>
        <p:spPr>
          <a:xfrm>
            <a:off x="7500938" y="2643188"/>
            <a:ext cx="47625" cy="152400"/>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28575">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72" name="타원 571"/>
          <p:cNvSpPr/>
          <p:nvPr/>
        </p:nvSpPr>
        <p:spPr>
          <a:xfrm>
            <a:off x="6777052" y="3352799"/>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73" name="자유형 572"/>
          <p:cNvSpPr/>
          <p:nvPr/>
        </p:nvSpPr>
        <p:spPr>
          <a:xfrm>
            <a:off x="6796088" y="2500313"/>
            <a:ext cx="133350" cy="871537"/>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74" name="타원 573"/>
          <p:cNvSpPr/>
          <p:nvPr/>
        </p:nvSpPr>
        <p:spPr>
          <a:xfrm>
            <a:off x="6929454" y="24288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75" name="자유형 574"/>
          <p:cNvSpPr/>
          <p:nvPr/>
        </p:nvSpPr>
        <p:spPr>
          <a:xfrm>
            <a:off x="7291388" y="2500313"/>
            <a:ext cx="133350" cy="871537"/>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76" name="타원 575"/>
          <p:cNvSpPr/>
          <p:nvPr/>
        </p:nvSpPr>
        <p:spPr>
          <a:xfrm>
            <a:off x="7377134" y="242410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84" name="직사각형 583"/>
          <p:cNvSpPr>
            <a:spLocks noChangeArrowheads="1"/>
          </p:cNvSpPr>
          <p:nvPr/>
        </p:nvSpPr>
        <p:spPr bwMode="auto">
          <a:xfrm>
            <a:off x="5451475" y="1571625"/>
            <a:ext cx="92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FF"/>
                </a:solidFill>
                <a:latin typeface="Times New Roman" panose="02020603050405020304" pitchFamily="18" charset="0"/>
                <a:cs typeface="Times New Roman" panose="02020603050405020304" pitchFamily="18" charset="0"/>
              </a:rPr>
              <a:t>n</a:t>
            </a:r>
            <a:r>
              <a:rPr lang="en-US" altLang="ko-KR" b="1" i="1" baseline="-25000">
                <a:solidFill>
                  <a:srgbClr val="FF00FF"/>
                </a:solidFill>
                <a:latin typeface="Times New Roman" panose="02020603050405020304" pitchFamily="18" charset="0"/>
                <a:cs typeface="Times New Roman" panose="02020603050405020304" pitchFamily="18" charset="0"/>
              </a:rPr>
              <a:t>n</a:t>
            </a:r>
            <a:r>
              <a:rPr lang="en-US" altLang="ko-KR" b="1" i="1">
                <a:solidFill>
                  <a:srgbClr val="FF00FF"/>
                </a:solidFill>
                <a:latin typeface="Times New Roman" panose="02020603050405020304" pitchFamily="18" charset="0"/>
                <a:cs typeface="Times New Roman" panose="02020603050405020304" pitchFamily="18" charset="0"/>
              </a:rPr>
              <a:t> &lt; N</a:t>
            </a:r>
            <a:r>
              <a:rPr lang="en-US" altLang="ko-KR" b="1" i="1" baseline="-25000">
                <a:solidFill>
                  <a:srgbClr val="FF00FF"/>
                </a:solidFill>
                <a:latin typeface="Times New Roman" panose="02020603050405020304" pitchFamily="18" charset="0"/>
                <a:cs typeface="Times New Roman" panose="02020603050405020304" pitchFamily="18" charset="0"/>
              </a:rPr>
              <a:t>D</a:t>
            </a:r>
            <a:endParaRPr lang="ko-KR" altLang="en-US" b="1">
              <a:solidFill>
                <a:srgbClr val="FF00FF"/>
              </a:solidFill>
            </a:endParaRPr>
          </a:p>
        </p:txBody>
      </p:sp>
      <p:sp>
        <p:nvSpPr>
          <p:cNvPr id="585" name="직사각형 584"/>
          <p:cNvSpPr>
            <a:spLocks noChangeArrowheads="1"/>
          </p:cNvSpPr>
          <p:nvPr/>
        </p:nvSpPr>
        <p:spPr bwMode="auto">
          <a:xfrm>
            <a:off x="6792913" y="1571625"/>
            <a:ext cx="92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FF"/>
                </a:solidFill>
                <a:latin typeface="Times New Roman" panose="02020603050405020304" pitchFamily="18" charset="0"/>
                <a:cs typeface="Times New Roman" panose="02020603050405020304" pitchFamily="18" charset="0"/>
              </a:rPr>
              <a:t>n</a:t>
            </a:r>
            <a:r>
              <a:rPr lang="en-US" altLang="ko-KR" b="1" i="1" baseline="-25000">
                <a:solidFill>
                  <a:srgbClr val="FF00FF"/>
                </a:solidFill>
                <a:latin typeface="Times New Roman" panose="02020603050405020304" pitchFamily="18" charset="0"/>
                <a:cs typeface="Times New Roman" panose="02020603050405020304" pitchFamily="18" charset="0"/>
              </a:rPr>
              <a:t>n</a:t>
            </a:r>
            <a:r>
              <a:rPr lang="en-US" altLang="ko-KR" b="1" i="1">
                <a:solidFill>
                  <a:srgbClr val="FF00FF"/>
                </a:solidFill>
                <a:latin typeface="Times New Roman" panose="02020603050405020304" pitchFamily="18" charset="0"/>
                <a:cs typeface="Times New Roman" panose="02020603050405020304" pitchFamily="18" charset="0"/>
              </a:rPr>
              <a:t> ~ N</a:t>
            </a:r>
            <a:r>
              <a:rPr lang="en-US" altLang="ko-KR" b="1" i="1" baseline="-25000">
                <a:solidFill>
                  <a:srgbClr val="FF00FF"/>
                </a:solidFill>
                <a:latin typeface="Times New Roman" panose="02020603050405020304" pitchFamily="18" charset="0"/>
                <a:cs typeface="Times New Roman" panose="02020603050405020304" pitchFamily="18" charset="0"/>
              </a:rPr>
              <a:t>D</a:t>
            </a:r>
            <a:endParaRPr lang="ko-KR" altLang="en-US" b="1">
              <a:solidFill>
                <a:srgbClr val="FF00FF"/>
              </a:solidFill>
            </a:endParaRPr>
          </a:p>
        </p:txBody>
      </p:sp>
      <p:sp>
        <p:nvSpPr>
          <p:cNvPr id="586" name="직사각형 585"/>
          <p:cNvSpPr>
            <a:spLocks noChangeArrowheads="1"/>
          </p:cNvSpPr>
          <p:nvPr/>
        </p:nvSpPr>
        <p:spPr bwMode="auto">
          <a:xfrm>
            <a:off x="7870825" y="1571625"/>
            <a:ext cx="114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a:solidFill>
                  <a:srgbClr val="FF00FF"/>
                </a:solidFill>
                <a:latin typeface="Times New Roman" panose="02020603050405020304" pitchFamily="18" charset="0"/>
                <a:cs typeface="Times New Roman" panose="02020603050405020304" pitchFamily="18" charset="0"/>
              </a:rPr>
              <a:t>n</a:t>
            </a:r>
            <a:r>
              <a:rPr lang="en-US" altLang="ko-KR" b="1" i="1" baseline="-25000">
                <a:solidFill>
                  <a:srgbClr val="FF00FF"/>
                </a:solidFill>
                <a:latin typeface="Times New Roman" panose="02020603050405020304" pitchFamily="18" charset="0"/>
                <a:cs typeface="Times New Roman" panose="02020603050405020304" pitchFamily="18" charset="0"/>
              </a:rPr>
              <a:t>n</a:t>
            </a:r>
            <a:r>
              <a:rPr lang="en-US" altLang="ko-KR" b="1" i="1">
                <a:solidFill>
                  <a:srgbClr val="FF00FF"/>
                </a:solidFill>
                <a:latin typeface="Times New Roman" panose="02020603050405020304" pitchFamily="18" charset="0"/>
                <a:cs typeface="Times New Roman" panose="02020603050405020304" pitchFamily="18" charset="0"/>
              </a:rPr>
              <a:t> ~ n</a:t>
            </a:r>
            <a:r>
              <a:rPr lang="en-US" altLang="ko-KR" b="1" i="1" baseline="-25000">
                <a:solidFill>
                  <a:srgbClr val="FF00FF"/>
                </a:solidFill>
                <a:latin typeface="Times New Roman" panose="02020603050405020304" pitchFamily="18" charset="0"/>
                <a:cs typeface="Times New Roman" panose="02020603050405020304" pitchFamily="18" charset="0"/>
              </a:rPr>
              <a:t>i </a:t>
            </a:r>
            <a:r>
              <a:rPr lang="en-US" altLang="ko-KR" b="1" i="1">
                <a:solidFill>
                  <a:srgbClr val="FF00FF"/>
                </a:solidFill>
                <a:latin typeface="Times New Roman" panose="02020603050405020304" pitchFamily="18" charset="0"/>
                <a:cs typeface="Times New Roman" panose="02020603050405020304" pitchFamily="18" charset="0"/>
              </a:rPr>
              <a:t>(T)</a:t>
            </a:r>
            <a:endParaRPr lang="ko-KR" altLang="en-US" b="1">
              <a:solidFill>
                <a:srgbClr val="FF00FF"/>
              </a:solidFill>
            </a:endParaRPr>
          </a:p>
        </p:txBody>
      </p:sp>
      <p:grpSp>
        <p:nvGrpSpPr>
          <p:cNvPr id="4" name="그룹 609"/>
          <p:cNvGrpSpPr>
            <a:grpSpLocks/>
          </p:cNvGrpSpPr>
          <p:nvPr/>
        </p:nvGrpSpPr>
        <p:grpSpPr bwMode="auto">
          <a:xfrm>
            <a:off x="7843838" y="2155825"/>
            <a:ext cx="1085850" cy="1703388"/>
            <a:chOff x="7843421" y="2155816"/>
            <a:chExt cx="1086297" cy="1703387"/>
          </a:xfrm>
        </p:grpSpPr>
        <p:sp>
          <p:nvSpPr>
            <p:cNvPr id="476" name="직사각형 475"/>
            <p:cNvSpPr/>
            <p:nvPr/>
          </p:nvSpPr>
          <p:spPr>
            <a:xfrm>
              <a:off x="7854538" y="2155816"/>
              <a:ext cx="1075180" cy="52863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dirty="0"/>
            </a:p>
          </p:txBody>
        </p:sp>
        <p:sp>
          <p:nvSpPr>
            <p:cNvPr id="477" name="직사각형 476"/>
            <p:cNvSpPr/>
            <p:nvPr/>
          </p:nvSpPr>
          <p:spPr>
            <a:xfrm>
              <a:off x="7846597" y="3287703"/>
              <a:ext cx="1079944" cy="5715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478" name="직선 연결선 477"/>
            <p:cNvCxnSpPr/>
            <p:nvPr/>
          </p:nvCxnSpPr>
          <p:spPr>
            <a:xfrm>
              <a:off x="7843421" y="2698741"/>
              <a:ext cx="10799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직선 연결선 478"/>
            <p:cNvCxnSpPr/>
            <p:nvPr/>
          </p:nvCxnSpPr>
          <p:spPr>
            <a:xfrm>
              <a:off x="7843421" y="3278178"/>
              <a:ext cx="10799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0" name="타원 479"/>
            <p:cNvSpPr/>
            <p:nvPr/>
          </p:nvSpPr>
          <p:spPr>
            <a:xfrm>
              <a:off x="8501090" y="24288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1" name="타원 480"/>
            <p:cNvSpPr/>
            <p:nvPr/>
          </p:nvSpPr>
          <p:spPr>
            <a:xfrm>
              <a:off x="8008770" y="3350716"/>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2" name="타원 481"/>
            <p:cNvSpPr/>
            <p:nvPr/>
          </p:nvSpPr>
          <p:spPr>
            <a:xfrm>
              <a:off x="8113545" y="33507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3" name="타원 482"/>
            <p:cNvSpPr/>
            <p:nvPr/>
          </p:nvSpPr>
          <p:spPr>
            <a:xfrm>
              <a:off x="7858148" y="243521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4" name="타원 483"/>
            <p:cNvSpPr/>
            <p:nvPr/>
          </p:nvSpPr>
          <p:spPr>
            <a:xfrm>
              <a:off x="8715404" y="235743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5" name="타원 484"/>
            <p:cNvSpPr/>
            <p:nvPr/>
          </p:nvSpPr>
          <p:spPr>
            <a:xfrm>
              <a:off x="8423112" y="33507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6" name="타원 485"/>
            <p:cNvSpPr/>
            <p:nvPr/>
          </p:nvSpPr>
          <p:spPr>
            <a:xfrm>
              <a:off x="8527886" y="3350716"/>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7" name="타원 486"/>
            <p:cNvSpPr/>
            <p:nvPr/>
          </p:nvSpPr>
          <p:spPr>
            <a:xfrm>
              <a:off x="8358214" y="24288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88" name="타원 487"/>
            <p:cNvSpPr/>
            <p:nvPr/>
          </p:nvSpPr>
          <p:spPr>
            <a:xfrm>
              <a:off x="8742199" y="3350717"/>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0" name="타원 489"/>
            <p:cNvSpPr/>
            <p:nvPr/>
          </p:nvSpPr>
          <p:spPr>
            <a:xfrm>
              <a:off x="8639203" y="3348036"/>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1" name="타원 490"/>
            <p:cNvSpPr/>
            <p:nvPr/>
          </p:nvSpPr>
          <p:spPr>
            <a:xfrm>
              <a:off x="7894469" y="34507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2" name="타원 491"/>
            <p:cNvSpPr/>
            <p:nvPr/>
          </p:nvSpPr>
          <p:spPr>
            <a:xfrm>
              <a:off x="8004007" y="34507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3" name="타원 492"/>
            <p:cNvSpPr/>
            <p:nvPr/>
          </p:nvSpPr>
          <p:spPr>
            <a:xfrm>
              <a:off x="8805892" y="24288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4" name="타원 493"/>
            <p:cNvSpPr/>
            <p:nvPr/>
          </p:nvSpPr>
          <p:spPr>
            <a:xfrm>
              <a:off x="8204036" y="34507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5" name="타원 494"/>
            <p:cNvSpPr/>
            <p:nvPr/>
          </p:nvSpPr>
          <p:spPr>
            <a:xfrm>
              <a:off x="8313574" y="34507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6" name="타원 495"/>
            <p:cNvSpPr/>
            <p:nvPr/>
          </p:nvSpPr>
          <p:spPr>
            <a:xfrm>
              <a:off x="8001024" y="242886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7" name="타원 496"/>
            <p:cNvSpPr/>
            <p:nvPr/>
          </p:nvSpPr>
          <p:spPr>
            <a:xfrm>
              <a:off x="8523123" y="34507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498" name="타원 497"/>
            <p:cNvSpPr/>
            <p:nvPr/>
          </p:nvSpPr>
          <p:spPr>
            <a:xfrm>
              <a:off x="8632661" y="345073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0" name="타원 499"/>
            <p:cNvSpPr/>
            <p:nvPr/>
          </p:nvSpPr>
          <p:spPr>
            <a:xfrm>
              <a:off x="8832690" y="345073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1" name="타원 500"/>
            <p:cNvSpPr/>
            <p:nvPr/>
          </p:nvSpPr>
          <p:spPr>
            <a:xfrm>
              <a:off x="7894469" y="35507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2" name="타원 501"/>
            <p:cNvSpPr/>
            <p:nvPr/>
          </p:nvSpPr>
          <p:spPr>
            <a:xfrm>
              <a:off x="8004007" y="35507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3" name="타원 502"/>
            <p:cNvSpPr/>
            <p:nvPr/>
          </p:nvSpPr>
          <p:spPr>
            <a:xfrm>
              <a:off x="8108782" y="355075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4" name="타원 503"/>
            <p:cNvSpPr/>
            <p:nvPr/>
          </p:nvSpPr>
          <p:spPr>
            <a:xfrm>
              <a:off x="8204036" y="35507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5" name="타원 504"/>
            <p:cNvSpPr/>
            <p:nvPr/>
          </p:nvSpPr>
          <p:spPr>
            <a:xfrm>
              <a:off x="8313574" y="35507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6" name="타원 505"/>
            <p:cNvSpPr/>
            <p:nvPr/>
          </p:nvSpPr>
          <p:spPr>
            <a:xfrm>
              <a:off x="8418349" y="355075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7" name="타원 506"/>
            <p:cNvSpPr/>
            <p:nvPr/>
          </p:nvSpPr>
          <p:spPr>
            <a:xfrm>
              <a:off x="8523123" y="35507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8" name="타원 507"/>
            <p:cNvSpPr/>
            <p:nvPr/>
          </p:nvSpPr>
          <p:spPr>
            <a:xfrm>
              <a:off x="8632661" y="3550749"/>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09" name="타원 508"/>
            <p:cNvSpPr/>
            <p:nvPr/>
          </p:nvSpPr>
          <p:spPr>
            <a:xfrm>
              <a:off x="8737436" y="3550750"/>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0" name="타원 509"/>
            <p:cNvSpPr/>
            <p:nvPr/>
          </p:nvSpPr>
          <p:spPr>
            <a:xfrm>
              <a:off x="8832690" y="355074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1" name="타원 510"/>
            <p:cNvSpPr/>
            <p:nvPr/>
          </p:nvSpPr>
          <p:spPr>
            <a:xfrm>
              <a:off x="7894465" y="36459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2" name="타원 511"/>
            <p:cNvSpPr/>
            <p:nvPr/>
          </p:nvSpPr>
          <p:spPr>
            <a:xfrm>
              <a:off x="8004003" y="36459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3" name="타원 512"/>
            <p:cNvSpPr/>
            <p:nvPr/>
          </p:nvSpPr>
          <p:spPr>
            <a:xfrm>
              <a:off x="8108778" y="364599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4" name="타원 513"/>
            <p:cNvSpPr/>
            <p:nvPr/>
          </p:nvSpPr>
          <p:spPr>
            <a:xfrm>
              <a:off x="8204032" y="36459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5" name="타원 514"/>
            <p:cNvSpPr/>
            <p:nvPr/>
          </p:nvSpPr>
          <p:spPr>
            <a:xfrm>
              <a:off x="8313570" y="36459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6" name="타원 515"/>
            <p:cNvSpPr/>
            <p:nvPr/>
          </p:nvSpPr>
          <p:spPr>
            <a:xfrm>
              <a:off x="8418345" y="364599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7" name="타원 516"/>
            <p:cNvSpPr/>
            <p:nvPr/>
          </p:nvSpPr>
          <p:spPr>
            <a:xfrm>
              <a:off x="8523119" y="36459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8" name="타원 517"/>
            <p:cNvSpPr/>
            <p:nvPr/>
          </p:nvSpPr>
          <p:spPr>
            <a:xfrm>
              <a:off x="8632657" y="364599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19" name="타원 518"/>
            <p:cNvSpPr/>
            <p:nvPr/>
          </p:nvSpPr>
          <p:spPr>
            <a:xfrm>
              <a:off x="8737432" y="3645996"/>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0" name="타원 519"/>
            <p:cNvSpPr/>
            <p:nvPr/>
          </p:nvSpPr>
          <p:spPr>
            <a:xfrm>
              <a:off x="8832686" y="364599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1" name="타원 520"/>
            <p:cNvSpPr/>
            <p:nvPr/>
          </p:nvSpPr>
          <p:spPr>
            <a:xfrm>
              <a:off x="7889702" y="37460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2" name="타원 521"/>
            <p:cNvSpPr/>
            <p:nvPr/>
          </p:nvSpPr>
          <p:spPr>
            <a:xfrm>
              <a:off x="7999240" y="37460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3" name="타원 522"/>
            <p:cNvSpPr/>
            <p:nvPr/>
          </p:nvSpPr>
          <p:spPr>
            <a:xfrm>
              <a:off x="8104015" y="374601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4" name="타원 523"/>
            <p:cNvSpPr/>
            <p:nvPr/>
          </p:nvSpPr>
          <p:spPr>
            <a:xfrm>
              <a:off x="8199269" y="37460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5" name="타원 524"/>
            <p:cNvSpPr/>
            <p:nvPr/>
          </p:nvSpPr>
          <p:spPr>
            <a:xfrm>
              <a:off x="8308807" y="37460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6" name="타원 525"/>
            <p:cNvSpPr/>
            <p:nvPr/>
          </p:nvSpPr>
          <p:spPr>
            <a:xfrm>
              <a:off x="8413582" y="374601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7" name="타원 526"/>
            <p:cNvSpPr/>
            <p:nvPr/>
          </p:nvSpPr>
          <p:spPr>
            <a:xfrm>
              <a:off x="8518356" y="37460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8" name="타원 527"/>
            <p:cNvSpPr/>
            <p:nvPr/>
          </p:nvSpPr>
          <p:spPr>
            <a:xfrm>
              <a:off x="8627894" y="3746012"/>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29" name="타원 528"/>
            <p:cNvSpPr/>
            <p:nvPr/>
          </p:nvSpPr>
          <p:spPr>
            <a:xfrm>
              <a:off x="8732669" y="3746013"/>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30" name="타원 529"/>
            <p:cNvSpPr/>
            <p:nvPr/>
          </p:nvSpPr>
          <p:spPr>
            <a:xfrm>
              <a:off x="8827923" y="374601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534" name="직선 연결선 533"/>
            <p:cNvCxnSpPr/>
            <p:nvPr/>
          </p:nvCxnSpPr>
          <p:spPr>
            <a:xfrm>
              <a:off x="7846597" y="2795579"/>
              <a:ext cx="1079944"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7" name="타원 586"/>
            <p:cNvSpPr/>
            <p:nvPr/>
          </p:nvSpPr>
          <p:spPr>
            <a:xfrm>
              <a:off x="7915293" y="25793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88" name="타원 587"/>
            <p:cNvSpPr/>
            <p:nvPr/>
          </p:nvSpPr>
          <p:spPr>
            <a:xfrm>
              <a:off x="8067695" y="25793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89" name="타원 588"/>
            <p:cNvSpPr/>
            <p:nvPr/>
          </p:nvSpPr>
          <p:spPr>
            <a:xfrm>
              <a:off x="8220097" y="25793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0" name="타원 589"/>
            <p:cNvSpPr/>
            <p:nvPr/>
          </p:nvSpPr>
          <p:spPr>
            <a:xfrm>
              <a:off x="8372499" y="2579364"/>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1" name="타원 590"/>
            <p:cNvSpPr/>
            <p:nvPr/>
          </p:nvSpPr>
          <p:spPr>
            <a:xfrm>
              <a:off x="8520138" y="257460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2" name="타원 591"/>
            <p:cNvSpPr/>
            <p:nvPr/>
          </p:nvSpPr>
          <p:spPr>
            <a:xfrm>
              <a:off x="8672540" y="257460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3" name="타원 592"/>
            <p:cNvSpPr/>
            <p:nvPr/>
          </p:nvSpPr>
          <p:spPr>
            <a:xfrm>
              <a:off x="8824942" y="2574601"/>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4" name="타원 593"/>
            <p:cNvSpPr/>
            <p:nvPr/>
          </p:nvSpPr>
          <p:spPr>
            <a:xfrm>
              <a:off x="8172474" y="2436488"/>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5" name="타원 594"/>
            <p:cNvSpPr/>
            <p:nvPr/>
          </p:nvSpPr>
          <p:spPr>
            <a:xfrm>
              <a:off x="8620154" y="2431725"/>
              <a:ext cx="71438" cy="71438"/>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596" name="자유형 595"/>
            <p:cNvSpPr/>
            <p:nvPr/>
          </p:nvSpPr>
          <p:spPr>
            <a:xfrm>
              <a:off x="8073703" y="2500304"/>
              <a:ext cx="133405" cy="871536"/>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97" name="자유형 596"/>
            <p:cNvSpPr/>
            <p:nvPr/>
          </p:nvSpPr>
          <p:spPr>
            <a:xfrm>
              <a:off x="8227754" y="2500304"/>
              <a:ext cx="133405" cy="871536"/>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98" name="자유형 597"/>
            <p:cNvSpPr/>
            <p:nvPr/>
          </p:nvSpPr>
          <p:spPr>
            <a:xfrm>
              <a:off x="8524738" y="2484429"/>
              <a:ext cx="131817" cy="871536"/>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599" name="자유형 598"/>
            <p:cNvSpPr/>
            <p:nvPr/>
          </p:nvSpPr>
          <p:spPr>
            <a:xfrm>
              <a:off x="8691495" y="2484429"/>
              <a:ext cx="133405" cy="871536"/>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600" name="자유형 599"/>
            <p:cNvSpPr/>
            <p:nvPr/>
          </p:nvSpPr>
          <p:spPr>
            <a:xfrm>
              <a:off x="8365923" y="2500304"/>
              <a:ext cx="133405" cy="871536"/>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601" name="자유형 600"/>
            <p:cNvSpPr/>
            <p:nvPr/>
          </p:nvSpPr>
          <p:spPr>
            <a:xfrm>
              <a:off x="7929181" y="2492366"/>
              <a:ext cx="133405" cy="871537"/>
            </a:xfrm>
            <a:custGeom>
              <a:avLst/>
              <a:gdLst>
                <a:gd name="connsiteX0" fmla="*/ 0 w 47625"/>
                <a:gd name="connsiteY0" fmla="*/ 152400 h 152400"/>
                <a:gd name="connsiteX1" fmla="*/ 9525 w 47625"/>
                <a:gd name="connsiteY1" fmla="*/ 66675 h 152400"/>
                <a:gd name="connsiteX2" fmla="*/ 47625 w 47625"/>
                <a:gd name="connsiteY2" fmla="*/ 0 h 152400"/>
              </a:gdLst>
              <a:ahLst/>
              <a:cxnLst>
                <a:cxn ang="0">
                  <a:pos x="connsiteX0" y="connsiteY0"/>
                </a:cxn>
                <a:cxn ang="0">
                  <a:pos x="connsiteX1" y="connsiteY1"/>
                </a:cxn>
                <a:cxn ang="0">
                  <a:pos x="connsiteX2" y="connsiteY2"/>
                </a:cxn>
              </a:cxnLst>
              <a:rect l="l" t="t" r="r" b="b"/>
              <a:pathLst>
                <a:path w="47625" h="152400">
                  <a:moveTo>
                    <a:pt x="0" y="152400"/>
                  </a:moveTo>
                  <a:cubicBezTo>
                    <a:pt x="794" y="122237"/>
                    <a:pt x="1588" y="92075"/>
                    <a:pt x="9525" y="66675"/>
                  </a:cubicBezTo>
                  <a:cubicBezTo>
                    <a:pt x="17462" y="41275"/>
                    <a:pt x="32543" y="20637"/>
                    <a:pt x="47625" y="0"/>
                  </a:cubicBezTo>
                </a:path>
              </a:pathLst>
            </a:custGeom>
            <a:ln w="127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602" name="타원 601"/>
            <p:cNvSpPr/>
            <p:nvPr/>
          </p:nvSpPr>
          <p:spPr>
            <a:xfrm>
              <a:off x="7896252" y="3348036"/>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3" name="타원 602"/>
            <p:cNvSpPr/>
            <p:nvPr/>
          </p:nvSpPr>
          <p:spPr>
            <a:xfrm>
              <a:off x="8320117" y="3348036"/>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4" name="타원 603"/>
            <p:cNvSpPr/>
            <p:nvPr/>
          </p:nvSpPr>
          <p:spPr>
            <a:xfrm>
              <a:off x="8205812" y="3348036"/>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5" name="타원 604"/>
            <p:cNvSpPr/>
            <p:nvPr/>
          </p:nvSpPr>
          <p:spPr>
            <a:xfrm>
              <a:off x="8110559" y="3448052"/>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6" name="타원 605"/>
            <p:cNvSpPr/>
            <p:nvPr/>
          </p:nvSpPr>
          <p:spPr>
            <a:xfrm>
              <a:off x="8424889" y="3448052"/>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7" name="타원 606"/>
            <p:cNvSpPr/>
            <p:nvPr/>
          </p:nvSpPr>
          <p:spPr>
            <a:xfrm>
              <a:off x="8839228" y="3343273"/>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608" name="타원 607"/>
            <p:cNvSpPr/>
            <p:nvPr/>
          </p:nvSpPr>
          <p:spPr>
            <a:xfrm>
              <a:off x="8740804" y="3441700"/>
              <a:ext cx="71438" cy="71438"/>
            </a:xfrm>
            <a:prstGeom prst="ellipse">
              <a:avLst/>
            </a:prstGeom>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grpSp>
      <p:sp>
        <p:nvSpPr>
          <p:cNvPr id="138627" name="TextBox 543"/>
          <p:cNvSpPr txBox="1">
            <a:spLocks noChangeArrowheads="1"/>
          </p:cNvSpPr>
          <p:nvPr/>
        </p:nvSpPr>
        <p:spPr bwMode="auto">
          <a:xfrm>
            <a:off x="1000125" y="1214438"/>
            <a:ext cx="2373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a:latin typeface="HY견고딕" panose="02030600000101010101" pitchFamily="18" charset="-127"/>
                <a:ea typeface="HY견고딕" panose="02030600000101010101" pitchFamily="18" charset="-127"/>
              </a:rPr>
              <a:t>n-type semiconductor</a:t>
            </a:r>
            <a:endParaRPr lang="ko-KR" altLang="en-US" sz="1400">
              <a:latin typeface="HY견고딕" panose="02030600000101010101" pitchFamily="18" charset="-127"/>
              <a:ea typeface="HY견고딕" panose="02030600000101010101" pitchFamily="18" charset="-127"/>
            </a:endParaRPr>
          </a:p>
        </p:txBody>
      </p:sp>
      <p:sp>
        <p:nvSpPr>
          <p:cNvPr id="300" name="TextBox 33"/>
          <p:cNvSpPr txBox="1">
            <a:spLocks noChangeArrowheads="1"/>
          </p:cNvSpPr>
          <p:nvPr/>
        </p:nvSpPr>
        <p:spPr bwMode="auto">
          <a:xfrm>
            <a:off x="188913" y="5432524"/>
            <a:ext cx="6589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Times New Roman" panose="02020603050405020304" pitchFamily="18" charset="0"/>
                <a:cs typeface="Times New Roman" panose="02020603050405020304" pitchFamily="18" charset="0"/>
              </a:rPr>
              <a:t> At moderate T : condition of complete ionization reached (</a:t>
            </a:r>
            <a:r>
              <a:rPr lang="en-US" altLang="ko-KR" i="1" dirty="0" err="1">
                <a:latin typeface="Times New Roman" panose="02020603050405020304" pitchFamily="18" charset="0"/>
                <a:cs typeface="Times New Roman" panose="02020603050405020304" pitchFamily="18" charset="0"/>
              </a:rPr>
              <a:t>n</a:t>
            </a:r>
            <a:r>
              <a:rPr lang="en-US" altLang="ko-KR" i="1" baseline="-25000" dirty="0" err="1">
                <a:latin typeface="Times New Roman" panose="02020603050405020304" pitchFamily="18" charset="0"/>
                <a:cs typeface="Times New Roman" panose="02020603050405020304" pitchFamily="18" charset="0"/>
              </a:rPr>
              <a:t>n</a:t>
            </a:r>
            <a:r>
              <a:rPr lang="en-US" altLang="ko-KR" i="1" dirty="0">
                <a:latin typeface="Times New Roman" panose="02020603050405020304" pitchFamily="18" charset="0"/>
                <a:cs typeface="Times New Roman" panose="02020603050405020304" pitchFamily="18" charset="0"/>
              </a:rPr>
              <a:t> =</a:t>
            </a:r>
            <a:r>
              <a:rPr lang="ko-KR"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ko-KR" dirty="0">
                <a:latin typeface="Times New Roman" panose="02020603050405020304" pitchFamily="18" charset="0"/>
                <a:cs typeface="Times New Roman" panose="02020603050405020304" pitchFamily="18" charset="0"/>
              </a:rPr>
              <a:t>N</a:t>
            </a:r>
            <a:r>
              <a:rPr lang="en-US" altLang="ko-KR" baseline="-25000" dirty="0">
                <a:latin typeface="Times New Roman" panose="02020603050405020304" pitchFamily="18" charset="0"/>
                <a:cs typeface="Times New Roman" panose="02020603050405020304" pitchFamily="18" charset="0"/>
              </a:rPr>
              <a:t>D</a:t>
            </a:r>
            <a:r>
              <a:rPr lang="en-US" altLang="ko-KR" dirty="0">
                <a:latin typeface="Times New Roman" panose="02020603050405020304" pitchFamily="18" charset="0"/>
                <a:cs typeface="Times New Roman" panose="02020603050405020304" pitchFamily="18" charset="0"/>
              </a:rPr>
              <a:t>)</a:t>
            </a:r>
            <a:endParaRPr lang="en-US" altLang="ko-KR" baseline="30000" dirty="0">
              <a:latin typeface="Times New Roman" panose="02020603050405020304" pitchFamily="18" charset="0"/>
              <a:cs typeface="Times New Roman" panose="02020603050405020304" pitchFamily="18" charset="0"/>
            </a:endParaRPr>
          </a:p>
        </p:txBody>
      </p:sp>
      <p:sp>
        <p:nvSpPr>
          <p:cNvPr id="301" name="TextBox 33"/>
          <p:cNvSpPr txBox="1">
            <a:spLocks noChangeArrowheads="1"/>
          </p:cNvSpPr>
          <p:nvPr/>
        </p:nvSpPr>
        <p:spPr bwMode="auto">
          <a:xfrm>
            <a:off x="188913" y="5879231"/>
            <a:ext cx="7304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Times New Roman" panose="02020603050405020304" pitchFamily="18" charset="0"/>
                <a:cs typeface="Times New Roman" panose="02020603050405020304" pitchFamily="18" charset="0"/>
              </a:rPr>
              <a:t> At higher T : intrinsic carrier density comparable to the donor concentration</a:t>
            </a:r>
          </a:p>
          <a:p>
            <a:pPr eaLnBrk="1" hangingPunct="1"/>
            <a:r>
              <a:rPr lang="en-US" altLang="ko-KR" dirty="0">
                <a:latin typeface="Times New Roman" panose="02020603050405020304" pitchFamily="18" charset="0"/>
                <a:cs typeface="Times New Roman" panose="02020603050405020304" pitchFamily="18" charset="0"/>
              </a:rPr>
              <a:t>                        carrier concentration increase as increasing T </a:t>
            </a:r>
            <a:endParaRPr lang="ko-KR" altLang="en-US" dirty="0">
              <a:latin typeface="Times New Roman" panose="02020603050405020304" pitchFamily="18" charset="0"/>
              <a:cs typeface="Times New Roman" panose="02020603050405020304" pitchFamily="18" charset="0"/>
            </a:endParaRPr>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199</a:t>
            </a:fld>
            <a:endParaRPr lang="ko-KR" altLang="en-US" dirty="0"/>
          </a:p>
        </p:txBody>
      </p:sp>
      <p:sp>
        <p:nvSpPr>
          <p:cNvPr id="305" name="직사각형 30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30803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blinds(horizontal)">
                                      <p:cBhvr>
                                        <p:cTn id="7" dur="500"/>
                                        <p:tgtEl>
                                          <p:spTgt spid="5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84"/>
                                        </p:tgtEl>
                                        <p:attrNameLst>
                                          <p:attrName>style.visibility</p:attrName>
                                        </p:attrNameLst>
                                      </p:cBhvr>
                                      <p:to>
                                        <p:strVal val="visible"/>
                                      </p:to>
                                    </p:set>
                                    <p:animEffect transition="in" filter="blinds(horizontal)">
                                      <p:cBhvr>
                                        <p:cTn id="17" dur="500"/>
                                        <p:tgtEl>
                                          <p:spTgt spid="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blinds(horizontal)">
                                      <p:cBhvr>
                                        <p:cTn id="22" dur="500"/>
                                        <p:tgtEl>
                                          <p:spTgt spid="30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46"/>
                                        </p:tgtEl>
                                        <p:attrNameLst>
                                          <p:attrName>style.visibility</p:attrName>
                                        </p:attrNameLst>
                                      </p:cBhvr>
                                      <p:to>
                                        <p:strVal val="visible"/>
                                      </p:to>
                                    </p:set>
                                    <p:animEffect transition="in" filter="blinds(horizontal)">
                                      <p:cBhvr>
                                        <p:cTn id="27" dur="500"/>
                                        <p:tgtEl>
                                          <p:spTgt spid="5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17"/>
                                        </p:tgtEl>
                                        <p:attrNameLst>
                                          <p:attrName>style.visibility</p:attrName>
                                        </p:attrNameLst>
                                      </p:cBhvr>
                                      <p:to>
                                        <p:strVal val="visible"/>
                                      </p:to>
                                    </p:set>
                                    <p:animEffect transition="in" filter="blinds(horizontal)">
                                      <p:cBhvr>
                                        <p:cTn id="32" dur="500"/>
                                        <p:tgtEl>
                                          <p:spTgt spid="41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18"/>
                                        </p:tgtEl>
                                        <p:attrNameLst>
                                          <p:attrName>style.visibility</p:attrName>
                                        </p:attrNameLst>
                                      </p:cBhvr>
                                      <p:to>
                                        <p:strVal val="visible"/>
                                      </p:to>
                                    </p:set>
                                    <p:animEffect transition="in" filter="blinds(horizontal)">
                                      <p:cBhvr>
                                        <p:cTn id="35" dur="500"/>
                                        <p:tgtEl>
                                          <p:spTgt spid="418"/>
                                        </p:tgtEl>
                                      </p:cBhvr>
                                    </p:animEffect>
                                  </p:childTnLst>
                                </p:cTn>
                              </p:par>
                              <p:par>
                                <p:cTn id="36" presetID="3" presetClass="entr" presetSubtype="10" fill="hold" nodeType="withEffect">
                                  <p:stCondLst>
                                    <p:cond delay="0"/>
                                  </p:stCondLst>
                                  <p:childTnLst>
                                    <p:set>
                                      <p:cBhvr>
                                        <p:cTn id="37" dur="1" fill="hold">
                                          <p:stCondLst>
                                            <p:cond delay="0"/>
                                          </p:stCondLst>
                                        </p:cTn>
                                        <p:tgtEl>
                                          <p:spTgt spid="419"/>
                                        </p:tgtEl>
                                        <p:attrNameLst>
                                          <p:attrName>style.visibility</p:attrName>
                                        </p:attrNameLst>
                                      </p:cBhvr>
                                      <p:to>
                                        <p:strVal val="visible"/>
                                      </p:to>
                                    </p:set>
                                    <p:animEffect transition="in" filter="blinds(horizontal)">
                                      <p:cBhvr>
                                        <p:cTn id="38" dur="500"/>
                                        <p:tgtEl>
                                          <p:spTgt spid="419"/>
                                        </p:tgtEl>
                                      </p:cBhvr>
                                    </p:animEffect>
                                  </p:childTnLst>
                                </p:cTn>
                              </p:par>
                              <p:par>
                                <p:cTn id="39" presetID="3" presetClass="entr" presetSubtype="10" fill="hold" nodeType="withEffect">
                                  <p:stCondLst>
                                    <p:cond delay="0"/>
                                  </p:stCondLst>
                                  <p:childTnLst>
                                    <p:set>
                                      <p:cBhvr>
                                        <p:cTn id="40" dur="1" fill="hold">
                                          <p:stCondLst>
                                            <p:cond delay="0"/>
                                          </p:stCondLst>
                                        </p:cTn>
                                        <p:tgtEl>
                                          <p:spTgt spid="420"/>
                                        </p:tgtEl>
                                        <p:attrNameLst>
                                          <p:attrName>style.visibility</p:attrName>
                                        </p:attrNameLst>
                                      </p:cBhvr>
                                      <p:to>
                                        <p:strVal val="visible"/>
                                      </p:to>
                                    </p:set>
                                    <p:animEffect transition="in" filter="blinds(horizontal)">
                                      <p:cBhvr>
                                        <p:cTn id="41" dur="500"/>
                                        <p:tgtEl>
                                          <p:spTgt spid="420"/>
                                        </p:tgtEl>
                                      </p:cBhvr>
                                    </p:animEffect>
                                  </p:childTnLst>
                                </p:cTn>
                              </p:par>
                              <p:par>
                                <p:cTn id="42" presetID="3" presetClass="entr" presetSubtype="10" fill="hold" nodeType="withEffect">
                                  <p:stCondLst>
                                    <p:cond delay="0"/>
                                  </p:stCondLst>
                                  <p:childTnLst>
                                    <p:set>
                                      <p:cBhvr>
                                        <p:cTn id="43" dur="1" fill="hold">
                                          <p:stCondLst>
                                            <p:cond delay="0"/>
                                          </p:stCondLst>
                                        </p:cTn>
                                        <p:tgtEl>
                                          <p:spTgt spid="421"/>
                                        </p:tgtEl>
                                        <p:attrNameLst>
                                          <p:attrName>style.visibility</p:attrName>
                                        </p:attrNameLst>
                                      </p:cBhvr>
                                      <p:to>
                                        <p:strVal val="visible"/>
                                      </p:to>
                                    </p:set>
                                    <p:animEffect transition="in" filter="blinds(horizontal)">
                                      <p:cBhvr>
                                        <p:cTn id="44" dur="500"/>
                                        <p:tgtEl>
                                          <p:spTgt spid="421"/>
                                        </p:tgtEl>
                                      </p:cBhvr>
                                    </p:animEffect>
                                  </p:childTnLst>
                                </p:cTn>
                              </p:par>
                              <p:par>
                                <p:cTn id="45" presetID="3" presetClass="entr" presetSubtype="10" fill="hold" nodeType="withEffect">
                                  <p:stCondLst>
                                    <p:cond delay="0"/>
                                  </p:stCondLst>
                                  <p:childTnLst>
                                    <p:set>
                                      <p:cBhvr>
                                        <p:cTn id="46" dur="1" fill="hold">
                                          <p:stCondLst>
                                            <p:cond delay="0"/>
                                          </p:stCondLst>
                                        </p:cTn>
                                        <p:tgtEl>
                                          <p:spTgt spid="423"/>
                                        </p:tgtEl>
                                        <p:attrNameLst>
                                          <p:attrName>style.visibility</p:attrName>
                                        </p:attrNameLst>
                                      </p:cBhvr>
                                      <p:to>
                                        <p:strVal val="visible"/>
                                      </p:to>
                                    </p:set>
                                    <p:animEffect transition="in" filter="blinds(horizontal)">
                                      <p:cBhvr>
                                        <p:cTn id="47" dur="500"/>
                                        <p:tgtEl>
                                          <p:spTgt spid="423"/>
                                        </p:tgtEl>
                                      </p:cBhvr>
                                    </p:animEffect>
                                  </p:childTnLst>
                                </p:cTn>
                              </p:par>
                              <p:par>
                                <p:cTn id="48" presetID="3" presetClass="entr" presetSubtype="10" fill="hold" nodeType="withEffect">
                                  <p:stCondLst>
                                    <p:cond delay="0"/>
                                  </p:stCondLst>
                                  <p:childTnLst>
                                    <p:set>
                                      <p:cBhvr>
                                        <p:cTn id="49" dur="1" fill="hold">
                                          <p:stCondLst>
                                            <p:cond delay="0"/>
                                          </p:stCondLst>
                                        </p:cTn>
                                        <p:tgtEl>
                                          <p:spTgt spid="424"/>
                                        </p:tgtEl>
                                        <p:attrNameLst>
                                          <p:attrName>style.visibility</p:attrName>
                                        </p:attrNameLst>
                                      </p:cBhvr>
                                      <p:to>
                                        <p:strVal val="visible"/>
                                      </p:to>
                                    </p:set>
                                    <p:animEffect transition="in" filter="blinds(horizontal)">
                                      <p:cBhvr>
                                        <p:cTn id="50" dur="500"/>
                                        <p:tgtEl>
                                          <p:spTgt spid="424"/>
                                        </p:tgtEl>
                                      </p:cBhvr>
                                    </p:animEffect>
                                  </p:childTnLst>
                                </p:cTn>
                              </p:par>
                              <p:par>
                                <p:cTn id="51" presetID="3" presetClass="entr" presetSubtype="10" fill="hold" nodeType="withEffect">
                                  <p:stCondLst>
                                    <p:cond delay="0"/>
                                  </p:stCondLst>
                                  <p:childTnLst>
                                    <p:set>
                                      <p:cBhvr>
                                        <p:cTn id="52" dur="1" fill="hold">
                                          <p:stCondLst>
                                            <p:cond delay="0"/>
                                          </p:stCondLst>
                                        </p:cTn>
                                        <p:tgtEl>
                                          <p:spTgt spid="425"/>
                                        </p:tgtEl>
                                        <p:attrNameLst>
                                          <p:attrName>style.visibility</p:attrName>
                                        </p:attrNameLst>
                                      </p:cBhvr>
                                      <p:to>
                                        <p:strVal val="visible"/>
                                      </p:to>
                                    </p:set>
                                    <p:animEffect transition="in" filter="blinds(horizontal)">
                                      <p:cBhvr>
                                        <p:cTn id="53" dur="500"/>
                                        <p:tgtEl>
                                          <p:spTgt spid="425"/>
                                        </p:tgtEl>
                                      </p:cBhvr>
                                    </p:animEffect>
                                  </p:childTnLst>
                                </p:cTn>
                              </p:par>
                              <p:par>
                                <p:cTn id="54" presetID="3" presetClass="entr" presetSubtype="10" fill="hold" nodeType="withEffect">
                                  <p:stCondLst>
                                    <p:cond delay="0"/>
                                  </p:stCondLst>
                                  <p:childTnLst>
                                    <p:set>
                                      <p:cBhvr>
                                        <p:cTn id="55" dur="1" fill="hold">
                                          <p:stCondLst>
                                            <p:cond delay="0"/>
                                          </p:stCondLst>
                                        </p:cTn>
                                        <p:tgtEl>
                                          <p:spTgt spid="426"/>
                                        </p:tgtEl>
                                        <p:attrNameLst>
                                          <p:attrName>style.visibility</p:attrName>
                                        </p:attrNameLst>
                                      </p:cBhvr>
                                      <p:to>
                                        <p:strVal val="visible"/>
                                      </p:to>
                                    </p:set>
                                    <p:animEffect transition="in" filter="blinds(horizontal)">
                                      <p:cBhvr>
                                        <p:cTn id="56" dur="500"/>
                                        <p:tgtEl>
                                          <p:spTgt spid="426"/>
                                        </p:tgtEl>
                                      </p:cBhvr>
                                    </p:animEffect>
                                  </p:childTnLst>
                                </p:cTn>
                              </p:par>
                              <p:par>
                                <p:cTn id="57" presetID="3" presetClass="entr" presetSubtype="10" fill="hold" nodeType="withEffect">
                                  <p:stCondLst>
                                    <p:cond delay="0"/>
                                  </p:stCondLst>
                                  <p:childTnLst>
                                    <p:set>
                                      <p:cBhvr>
                                        <p:cTn id="58" dur="1" fill="hold">
                                          <p:stCondLst>
                                            <p:cond delay="0"/>
                                          </p:stCondLst>
                                        </p:cTn>
                                        <p:tgtEl>
                                          <p:spTgt spid="427"/>
                                        </p:tgtEl>
                                        <p:attrNameLst>
                                          <p:attrName>style.visibility</p:attrName>
                                        </p:attrNameLst>
                                      </p:cBhvr>
                                      <p:to>
                                        <p:strVal val="visible"/>
                                      </p:to>
                                    </p:set>
                                    <p:animEffect transition="in" filter="blinds(horizontal)">
                                      <p:cBhvr>
                                        <p:cTn id="59" dur="500"/>
                                        <p:tgtEl>
                                          <p:spTgt spid="427"/>
                                        </p:tgtEl>
                                      </p:cBhvr>
                                    </p:animEffect>
                                  </p:childTnLst>
                                </p:cTn>
                              </p:par>
                              <p:par>
                                <p:cTn id="60" presetID="3" presetClass="entr" presetSubtype="10" fill="hold" nodeType="withEffect">
                                  <p:stCondLst>
                                    <p:cond delay="0"/>
                                  </p:stCondLst>
                                  <p:childTnLst>
                                    <p:set>
                                      <p:cBhvr>
                                        <p:cTn id="61" dur="1" fill="hold">
                                          <p:stCondLst>
                                            <p:cond delay="0"/>
                                          </p:stCondLst>
                                        </p:cTn>
                                        <p:tgtEl>
                                          <p:spTgt spid="428"/>
                                        </p:tgtEl>
                                        <p:attrNameLst>
                                          <p:attrName>style.visibility</p:attrName>
                                        </p:attrNameLst>
                                      </p:cBhvr>
                                      <p:to>
                                        <p:strVal val="visible"/>
                                      </p:to>
                                    </p:set>
                                    <p:animEffect transition="in" filter="blinds(horizontal)">
                                      <p:cBhvr>
                                        <p:cTn id="62" dur="500"/>
                                        <p:tgtEl>
                                          <p:spTgt spid="428"/>
                                        </p:tgtEl>
                                      </p:cBhvr>
                                    </p:animEffect>
                                  </p:childTnLst>
                                </p:cTn>
                              </p:par>
                              <p:par>
                                <p:cTn id="63" presetID="3" presetClass="entr" presetSubtype="10" fill="hold" nodeType="withEffect">
                                  <p:stCondLst>
                                    <p:cond delay="0"/>
                                  </p:stCondLst>
                                  <p:childTnLst>
                                    <p:set>
                                      <p:cBhvr>
                                        <p:cTn id="64" dur="1" fill="hold">
                                          <p:stCondLst>
                                            <p:cond delay="0"/>
                                          </p:stCondLst>
                                        </p:cTn>
                                        <p:tgtEl>
                                          <p:spTgt spid="429"/>
                                        </p:tgtEl>
                                        <p:attrNameLst>
                                          <p:attrName>style.visibility</p:attrName>
                                        </p:attrNameLst>
                                      </p:cBhvr>
                                      <p:to>
                                        <p:strVal val="visible"/>
                                      </p:to>
                                    </p:set>
                                    <p:animEffect transition="in" filter="blinds(horizontal)">
                                      <p:cBhvr>
                                        <p:cTn id="65" dur="500"/>
                                        <p:tgtEl>
                                          <p:spTgt spid="429"/>
                                        </p:tgtEl>
                                      </p:cBhvr>
                                    </p:animEffect>
                                  </p:childTnLst>
                                </p:cTn>
                              </p:par>
                              <p:par>
                                <p:cTn id="66" presetID="3" presetClass="entr" presetSubtype="10" fill="hold" nodeType="withEffect">
                                  <p:stCondLst>
                                    <p:cond delay="0"/>
                                  </p:stCondLst>
                                  <p:childTnLst>
                                    <p:set>
                                      <p:cBhvr>
                                        <p:cTn id="67" dur="1" fill="hold">
                                          <p:stCondLst>
                                            <p:cond delay="0"/>
                                          </p:stCondLst>
                                        </p:cTn>
                                        <p:tgtEl>
                                          <p:spTgt spid="430"/>
                                        </p:tgtEl>
                                        <p:attrNameLst>
                                          <p:attrName>style.visibility</p:attrName>
                                        </p:attrNameLst>
                                      </p:cBhvr>
                                      <p:to>
                                        <p:strVal val="visible"/>
                                      </p:to>
                                    </p:set>
                                    <p:animEffect transition="in" filter="blinds(horizontal)">
                                      <p:cBhvr>
                                        <p:cTn id="68" dur="500"/>
                                        <p:tgtEl>
                                          <p:spTgt spid="430"/>
                                        </p:tgtEl>
                                      </p:cBhvr>
                                    </p:animEffect>
                                  </p:childTnLst>
                                </p:cTn>
                              </p:par>
                              <p:par>
                                <p:cTn id="69" presetID="3" presetClass="entr" presetSubtype="10" fill="hold" nodeType="withEffect">
                                  <p:stCondLst>
                                    <p:cond delay="0"/>
                                  </p:stCondLst>
                                  <p:childTnLst>
                                    <p:set>
                                      <p:cBhvr>
                                        <p:cTn id="70" dur="1" fill="hold">
                                          <p:stCondLst>
                                            <p:cond delay="0"/>
                                          </p:stCondLst>
                                        </p:cTn>
                                        <p:tgtEl>
                                          <p:spTgt spid="432"/>
                                        </p:tgtEl>
                                        <p:attrNameLst>
                                          <p:attrName>style.visibility</p:attrName>
                                        </p:attrNameLst>
                                      </p:cBhvr>
                                      <p:to>
                                        <p:strVal val="visible"/>
                                      </p:to>
                                    </p:set>
                                    <p:animEffect transition="in" filter="blinds(horizontal)">
                                      <p:cBhvr>
                                        <p:cTn id="71" dur="500"/>
                                        <p:tgtEl>
                                          <p:spTgt spid="432"/>
                                        </p:tgtEl>
                                      </p:cBhvr>
                                    </p:animEffect>
                                  </p:childTnLst>
                                </p:cTn>
                              </p:par>
                              <p:par>
                                <p:cTn id="72" presetID="3" presetClass="entr" presetSubtype="10" fill="hold" nodeType="withEffect">
                                  <p:stCondLst>
                                    <p:cond delay="0"/>
                                  </p:stCondLst>
                                  <p:childTnLst>
                                    <p:set>
                                      <p:cBhvr>
                                        <p:cTn id="73" dur="1" fill="hold">
                                          <p:stCondLst>
                                            <p:cond delay="0"/>
                                          </p:stCondLst>
                                        </p:cTn>
                                        <p:tgtEl>
                                          <p:spTgt spid="433"/>
                                        </p:tgtEl>
                                        <p:attrNameLst>
                                          <p:attrName>style.visibility</p:attrName>
                                        </p:attrNameLst>
                                      </p:cBhvr>
                                      <p:to>
                                        <p:strVal val="visible"/>
                                      </p:to>
                                    </p:set>
                                    <p:animEffect transition="in" filter="blinds(horizontal)">
                                      <p:cBhvr>
                                        <p:cTn id="74" dur="500"/>
                                        <p:tgtEl>
                                          <p:spTgt spid="433"/>
                                        </p:tgtEl>
                                      </p:cBhvr>
                                    </p:animEffect>
                                  </p:childTnLst>
                                </p:cTn>
                              </p:par>
                              <p:par>
                                <p:cTn id="75" presetID="3" presetClass="entr" presetSubtype="10" fill="hold" nodeType="withEffect">
                                  <p:stCondLst>
                                    <p:cond delay="0"/>
                                  </p:stCondLst>
                                  <p:childTnLst>
                                    <p:set>
                                      <p:cBhvr>
                                        <p:cTn id="76" dur="1" fill="hold">
                                          <p:stCondLst>
                                            <p:cond delay="0"/>
                                          </p:stCondLst>
                                        </p:cTn>
                                        <p:tgtEl>
                                          <p:spTgt spid="434"/>
                                        </p:tgtEl>
                                        <p:attrNameLst>
                                          <p:attrName>style.visibility</p:attrName>
                                        </p:attrNameLst>
                                      </p:cBhvr>
                                      <p:to>
                                        <p:strVal val="visible"/>
                                      </p:to>
                                    </p:set>
                                    <p:animEffect transition="in" filter="blinds(horizontal)">
                                      <p:cBhvr>
                                        <p:cTn id="77" dur="500"/>
                                        <p:tgtEl>
                                          <p:spTgt spid="434"/>
                                        </p:tgtEl>
                                      </p:cBhvr>
                                    </p:animEffect>
                                  </p:childTnLst>
                                </p:cTn>
                              </p:par>
                              <p:par>
                                <p:cTn id="78" presetID="3" presetClass="entr" presetSubtype="10" fill="hold" nodeType="withEffect">
                                  <p:stCondLst>
                                    <p:cond delay="0"/>
                                  </p:stCondLst>
                                  <p:childTnLst>
                                    <p:set>
                                      <p:cBhvr>
                                        <p:cTn id="79" dur="1" fill="hold">
                                          <p:stCondLst>
                                            <p:cond delay="0"/>
                                          </p:stCondLst>
                                        </p:cTn>
                                        <p:tgtEl>
                                          <p:spTgt spid="435"/>
                                        </p:tgtEl>
                                        <p:attrNameLst>
                                          <p:attrName>style.visibility</p:attrName>
                                        </p:attrNameLst>
                                      </p:cBhvr>
                                      <p:to>
                                        <p:strVal val="visible"/>
                                      </p:to>
                                    </p:set>
                                    <p:animEffect transition="in" filter="blinds(horizontal)">
                                      <p:cBhvr>
                                        <p:cTn id="80" dur="500"/>
                                        <p:tgtEl>
                                          <p:spTgt spid="435"/>
                                        </p:tgtEl>
                                      </p:cBhvr>
                                    </p:animEffect>
                                  </p:childTnLst>
                                </p:cTn>
                              </p:par>
                              <p:par>
                                <p:cTn id="81" presetID="3" presetClass="entr" presetSubtype="10" fill="hold" nodeType="withEffect">
                                  <p:stCondLst>
                                    <p:cond delay="0"/>
                                  </p:stCondLst>
                                  <p:childTnLst>
                                    <p:set>
                                      <p:cBhvr>
                                        <p:cTn id="82" dur="1" fill="hold">
                                          <p:stCondLst>
                                            <p:cond delay="0"/>
                                          </p:stCondLst>
                                        </p:cTn>
                                        <p:tgtEl>
                                          <p:spTgt spid="436"/>
                                        </p:tgtEl>
                                        <p:attrNameLst>
                                          <p:attrName>style.visibility</p:attrName>
                                        </p:attrNameLst>
                                      </p:cBhvr>
                                      <p:to>
                                        <p:strVal val="visible"/>
                                      </p:to>
                                    </p:set>
                                    <p:animEffect transition="in" filter="blinds(horizontal)">
                                      <p:cBhvr>
                                        <p:cTn id="83" dur="500"/>
                                        <p:tgtEl>
                                          <p:spTgt spid="436"/>
                                        </p:tgtEl>
                                      </p:cBhvr>
                                    </p:animEffect>
                                  </p:childTnLst>
                                </p:cTn>
                              </p:par>
                              <p:par>
                                <p:cTn id="84" presetID="3" presetClass="entr" presetSubtype="10" fill="hold" nodeType="withEffect">
                                  <p:stCondLst>
                                    <p:cond delay="0"/>
                                  </p:stCondLst>
                                  <p:childTnLst>
                                    <p:set>
                                      <p:cBhvr>
                                        <p:cTn id="85" dur="1" fill="hold">
                                          <p:stCondLst>
                                            <p:cond delay="0"/>
                                          </p:stCondLst>
                                        </p:cTn>
                                        <p:tgtEl>
                                          <p:spTgt spid="437"/>
                                        </p:tgtEl>
                                        <p:attrNameLst>
                                          <p:attrName>style.visibility</p:attrName>
                                        </p:attrNameLst>
                                      </p:cBhvr>
                                      <p:to>
                                        <p:strVal val="visible"/>
                                      </p:to>
                                    </p:set>
                                    <p:animEffect transition="in" filter="blinds(horizontal)">
                                      <p:cBhvr>
                                        <p:cTn id="86" dur="500"/>
                                        <p:tgtEl>
                                          <p:spTgt spid="437"/>
                                        </p:tgtEl>
                                      </p:cBhvr>
                                    </p:animEffect>
                                  </p:childTnLst>
                                </p:cTn>
                              </p:par>
                              <p:par>
                                <p:cTn id="87" presetID="3" presetClass="entr" presetSubtype="10" fill="hold" nodeType="withEffect">
                                  <p:stCondLst>
                                    <p:cond delay="0"/>
                                  </p:stCondLst>
                                  <p:childTnLst>
                                    <p:set>
                                      <p:cBhvr>
                                        <p:cTn id="88" dur="1" fill="hold">
                                          <p:stCondLst>
                                            <p:cond delay="0"/>
                                          </p:stCondLst>
                                        </p:cTn>
                                        <p:tgtEl>
                                          <p:spTgt spid="438"/>
                                        </p:tgtEl>
                                        <p:attrNameLst>
                                          <p:attrName>style.visibility</p:attrName>
                                        </p:attrNameLst>
                                      </p:cBhvr>
                                      <p:to>
                                        <p:strVal val="visible"/>
                                      </p:to>
                                    </p:set>
                                    <p:animEffect transition="in" filter="blinds(horizontal)">
                                      <p:cBhvr>
                                        <p:cTn id="89" dur="500"/>
                                        <p:tgtEl>
                                          <p:spTgt spid="438"/>
                                        </p:tgtEl>
                                      </p:cBhvr>
                                    </p:animEffect>
                                  </p:childTnLst>
                                </p:cTn>
                              </p:par>
                              <p:par>
                                <p:cTn id="90" presetID="3" presetClass="entr" presetSubtype="10" fill="hold" nodeType="withEffect">
                                  <p:stCondLst>
                                    <p:cond delay="0"/>
                                  </p:stCondLst>
                                  <p:childTnLst>
                                    <p:set>
                                      <p:cBhvr>
                                        <p:cTn id="91" dur="1" fill="hold">
                                          <p:stCondLst>
                                            <p:cond delay="0"/>
                                          </p:stCondLst>
                                        </p:cTn>
                                        <p:tgtEl>
                                          <p:spTgt spid="439"/>
                                        </p:tgtEl>
                                        <p:attrNameLst>
                                          <p:attrName>style.visibility</p:attrName>
                                        </p:attrNameLst>
                                      </p:cBhvr>
                                      <p:to>
                                        <p:strVal val="visible"/>
                                      </p:to>
                                    </p:set>
                                    <p:animEffect transition="in" filter="blinds(horizontal)">
                                      <p:cBhvr>
                                        <p:cTn id="92" dur="500"/>
                                        <p:tgtEl>
                                          <p:spTgt spid="439"/>
                                        </p:tgtEl>
                                      </p:cBhvr>
                                    </p:animEffect>
                                  </p:childTnLst>
                                </p:cTn>
                              </p:par>
                              <p:par>
                                <p:cTn id="93" presetID="3" presetClass="entr" presetSubtype="10" fill="hold" nodeType="withEffect">
                                  <p:stCondLst>
                                    <p:cond delay="0"/>
                                  </p:stCondLst>
                                  <p:childTnLst>
                                    <p:set>
                                      <p:cBhvr>
                                        <p:cTn id="94" dur="1" fill="hold">
                                          <p:stCondLst>
                                            <p:cond delay="0"/>
                                          </p:stCondLst>
                                        </p:cTn>
                                        <p:tgtEl>
                                          <p:spTgt spid="440"/>
                                        </p:tgtEl>
                                        <p:attrNameLst>
                                          <p:attrName>style.visibility</p:attrName>
                                        </p:attrNameLst>
                                      </p:cBhvr>
                                      <p:to>
                                        <p:strVal val="visible"/>
                                      </p:to>
                                    </p:set>
                                    <p:animEffect transition="in" filter="blinds(horizontal)">
                                      <p:cBhvr>
                                        <p:cTn id="95" dur="500"/>
                                        <p:tgtEl>
                                          <p:spTgt spid="440"/>
                                        </p:tgtEl>
                                      </p:cBhvr>
                                    </p:animEffect>
                                  </p:childTnLst>
                                </p:cTn>
                              </p:par>
                              <p:par>
                                <p:cTn id="96" presetID="3" presetClass="entr" presetSubtype="10" fill="hold" nodeType="withEffect">
                                  <p:stCondLst>
                                    <p:cond delay="0"/>
                                  </p:stCondLst>
                                  <p:childTnLst>
                                    <p:set>
                                      <p:cBhvr>
                                        <p:cTn id="97" dur="1" fill="hold">
                                          <p:stCondLst>
                                            <p:cond delay="0"/>
                                          </p:stCondLst>
                                        </p:cTn>
                                        <p:tgtEl>
                                          <p:spTgt spid="441"/>
                                        </p:tgtEl>
                                        <p:attrNameLst>
                                          <p:attrName>style.visibility</p:attrName>
                                        </p:attrNameLst>
                                      </p:cBhvr>
                                      <p:to>
                                        <p:strVal val="visible"/>
                                      </p:to>
                                    </p:set>
                                    <p:animEffect transition="in" filter="blinds(horizontal)">
                                      <p:cBhvr>
                                        <p:cTn id="98" dur="500"/>
                                        <p:tgtEl>
                                          <p:spTgt spid="441"/>
                                        </p:tgtEl>
                                      </p:cBhvr>
                                    </p:animEffect>
                                  </p:childTnLst>
                                </p:cTn>
                              </p:par>
                              <p:par>
                                <p:cTn id="99" presetID="3" presetClass="entr" presetSubtype="10" fill="hold" nodeType="withEffect">
                                  <p:stCondLst>
                                    <p:cond delay="0"/>
                                  </p:stCondLst>
                                  <p:childTnLst>
                                    <p:set>
                                      <p:cBhvr>
                                        <p:cTn id="100" dur="1" fill="hold">
                                          <p:stCondLst>
                                            <p:cond delay="0"/>
                                          </p:stCondLst>
                                        </p:cTn>
                                        <p:tgtEl>
                                          <p:spTgt spid="442"/>
                                        </p:tgtEl>
                                        <p:attrNameLst>
                                          <p:attrName>style.visibility</p:attrName>
                                        </p:attrNameLst>
                                      </p:cBhvr>
                                      <p:to>
                                        <p:strVal val="visible"/>
                                      </p:to>
                                    </p:set>
                                    <p:animEffect transition="in" filter="blinds(horizontal)">
                                      <p:cBhvr>
                                        <p:cTn id="101" dur="500"/>
                                        <p:tgtEl>
                                          <p:spTgt spid="442"/>
                                        </p:tgtEl>
                                      </p:cBhvr>
                                    </p:animEffect>
                                  </p:childTnLst>
                                </p:cTn>
                              </p:par>
                              <p:par>
                                <p:cTn id="102" presetID="3" presetClass="entr" presetSubtype="10" fill="hold" nodeType="withEffect">
                                  <p:stCondLst>
                                    <p:cond delay="0"/>
                                  </p:stCondLst>
                                  <p:childTnLst>
                                    <p:set>
                                      <p:cBhvr>
                                        <p:cTn id="103" dur="1" fill="hold">
                                          <p:stCondLst>
                                            <p:cond delay="0"/>
                                          </p:stCondLst>
                                        </p:cTn>
                                        <p:tgtEl>
                                          <p:spTgt spid="443"/>
                                        </p:tgtEl>
                                        <p:attrNameLst>
                                          <p:attrName>style.visibility</p:attrName>
                                        </p:attrNameLst>
                                      </p:cBhvr>
                                      <p:to>
                                        <p:strVal val="visible"/>
                                      </p:to>
                                    </p:set>
                                    <p:animEffect transition="in" filter="blinds(horizontal)">
                                      <p:cBhvr>
                                        <p:cTn id="104" dur="500"/>
                                        <p:tgtEl>
                                          <p:spTgt spid="443"/>
                                        </p:tgtEl>
                                      </p:cBhvr>
                                    </p:animEffect>
                                  </p:childTnLst>
                                </p:cTn>
                              </p:par>
                              <p:par>
                                <p:cTn id="105" presetID="3" presetClass="entr" presetSubtype="10" fill="hold" nodeType="withEffect">
                                  <p:stCondLst>
                                    <p:cond delay="0"/>
                                  </p:stCondLst>
                                  <p:childTnLst>
                                    <p:set>
                                      <p:cBhvr>
                                        <p:cTn id="106" dur="1" fill="hold">
                                          <p:stCondLst>
                                            <p:cond delay="0"/>
                                          </p:stCondLst>
                                        </p:cTn>
                                        <p:tgtEl>
                                          <p:spTgt spid="444"/>
                                        </p:tgtEl>
                                        <p:attrNameLst>
                                          <p:attrName>style.visibility</p:attrName>
                                        </p:attrNameLst>
                                      </p:cBhvr>
                                      <p:to>
                                        <p:strVal val="visible"/>
                                      </p:to>
                                    </p:set>
                                    <p:animEffect transition="in" filter="blinds(horizontal)">
                                      <p:cBhvr>
                                        <p:cTn id="107" dur="500"/>
                                        <p:tgtEl>
                                          <p:spTgt spid="444"/>
                                        </p:tgtEl>
                                      </p:cBhvr>
                                    </p:animEffect>
                                  </p:childTnLst>
                                </p:cTn>
                              </p:par>
                              <p:par>
                                <p:cTn id="108" presetID="3" presetClass="entr" presetSubtype="10" fill="hold" nodeType="withEffect">
                                  <p:stCondLst>
                                    <p:cond delay="0"/>
                                  </p:stCondLst>
                                  <p:childTnLst>
                                    <p:set>
                                      <p:cBhvr>
                                        <p:cTn id="109" dur="1" fill="hold">
                                          <p:stCondLst>
                                            <p:cond delay="0"/>
                                          </p:stCondLst>
                                        </p:cTn>
                                        <p:tgtEl>
                                          <p:spTgt spid="445"/>
                                        </p:tgtEl>
                                        <p:attrNameLst>
                                          <p:attrName>style.visibility</p:attrName>
                                        </p:attrNameLst>
                                      </p:cBhvr>
                                      <p:to>
                                        <p:strVal val="visible"/>
                                      </p:to>
                                    </p:set>
                                    <p:animEffect transition="in" filter="blinds(horizontal)">
                                      <p:cBhvr>
                                        <p:cTn id="110" dur="500"/>
                                        <p:tgtEl>
                                          <p:spTgt spid="445"/>
                                        </p:tgtEl>
                                      </p:cBhvr>
                                    </p:animEffect>
                                  </p:childTnLst>
                                </p:cTn>
                              </p:par>
                              <p:par>
                                <p:cTn id="111" presetID="3" presetClass="entr" presetSubtype="10" fill="hold" nodeType="withEffect">
                                  <p:stCondLst>
                                    <p:cond delay="0"/>
                                  </p:stCondLst>
                                  <p:childTnLst>
                                    <p:set>
                                      <p:cBhvr>
                                        <p:cTn id="112" dur="1" fill="hold">
                                          <p:stCondLst>
                                            <p:cond delay="0"/>
                                          </p:stCondLst>
                                        </p:cTn>
                                        <p:tgtEl>
                                          <p:spTgt spid="446"/>
                                        </p:tgtEl>
                                        <p:attrNameLst>
                                          <p:attrName>style.visibility</p:attrName>
                                        </p:attrNameLst>
                                      </p:cBhvr>
                                      <p:to>
                                        <p:strVal val="visible"/>
                                      </p:to>
                                    </p:set>
                                    <p:animEffect transition="in" filter="blinds(horizontal)">
                                      <p:cBhvr>
                                        <p:cTn id="113" dur="500"/>
                                        <p:tgtEl>
                                          <p:spTgt spid="446"/>
                                        </p:tgtEl>
                                      </p:cBhvr>
                                    </p:animEffect>
                                  </p:childTnLst>
                                </p:cTn>
                              </p:par>
                              <p:par>
                                <p:cTn id="114" presetID="3" presetClass="entr" presetSubtype="10" fill="hold" nodeType="withEffect">
                                  <p:stCondLst>
                                    <p:cond delay="0"/>
                                  </p:stCondLst>
                                  <p:childTnLst>
                                    <p:set>
                                      <p:cBhvr>
                                        <p:cTn id="115" dur="1" fill="hold">
                                          <p:stCondLst>
                                            <p:cond delay="0"/>
                                          </p:stCondLst>
                                        </p:cTn>
                                        <p:tgtEl>
                                          <p:spTgt spid="447"/>
                                        </p:tgtEl>
                                        <p:attrNameLst>
                                          <p:attrName>style.visibility</p:attrName>
                                        </p:attrNameLst>
                                      </p:cBhvr>
                                      <p:to>
                                        <p:strVal val="visible"/>
                                      </p:to>
                                    </p:set>
                                    <p:animEffect transition="in" filter="blinds(horizontal)">
                                      <p:cBhvr>
                                        <p:cTn id="116" dur="500"/>
                                        <p:tgtEl>
                                          <p:spTgt spid="447"/>
                                        </p:tgtEl>
                                      </p:cBhvr>
                                    </p:animEffect>
                                  </p:childTnLst>
                                </p:cTn>
                              </p:par>
                              <p:par>
                                <p:cTn id="117" presetID="3" presetClass="entr" presetSubtype="10" fill="hold" nodeType="withEffect">
                                  <p:stCondLst>
                                    <p:cond delay="0"/>
                                  </p:stCondLst>
                                  <p:childTnLst>
                                    <p:set>
                                      <p:cBhvr>
                                        <p:cTn id="118" dur="1" fill="hold">
                                          <p:stCondLst>
                                            <p:cond delay="0"/>
                                          </p:stCondLst>
                                        </p:cTn>
                                        <p:tgtEl>
                                          <p:spTgt spid="448"/>
                                        </p:tgtEl>
                                        <p:attrNameLst>
                                          <p:attrName>style.visibility</p:attrName>
                                        </p:attrNameLst>
                                      </p:cBhvr>
                                      <p:to>
                                        <p:strVal val="visible"/>
                                      </p:to>
                                    </p:set>
                                    <p:animEffect transition="in" filter="blinds(horizontal)">
                                      <p:cBhvr>
                                        <p:cTn id="119" dur="500"/>
                                        <p:tgtEl>
                                          <p:spTgt spid="448"/>
                                        </p:tgtEl>
                                      </p:cBhvr>
                                    </p:animEffect>
                                  </p:childTnLst>
                                </p:cTn>
                              </p:par>
                              <p:par>
                                <p:cTn id="120" presetID="3" presetClass="entr" presetSubtype="10" fill="hold" nodeType="withEffect">
                                  <p:stCondLst>
                                    <p:cond delay="0"/>
                                  </p:stCondLst>
                                  <p:childTnLst>
                                    <p:set>
                                      <p:cBhvr>
                                        <p:cTn id="121" dur="1" fill="hold">
                                          <p:stCondLst>
                                            <p:cond delay="0"/>
                                          </p:stCondLst>
                                        </p:cTn>
                                        <p:tgtEl>
                                          <p:spTgt spid="449"/>
                                        </p:tgtEl>
                                        <p:attrNameLst>
                                          <p:attrName>style.visibility</p:attrName>
                                        </p:attrNameLst>
                                      </p:cBhvr>
                                      <p:to>
                                        <p:strVal val="visible"/>
                                      </p:to>
                                    </p:set>
                                    <p:animEffect transition="in" filter="blinds(horizontal)">
                                      <p:cBhvr>
                                        <p:cTn id="122" dur="500"/>
                                        <p:tgtEl>
                                          <p:spTgt spid="449"/>
                                        </p:tgtEl>
                                      </p:cBhvr>
                                    </p:animEffect>
                                  </p:childTnLst>
                                </p:cTn>
                              </p:par>
                              <p:par>
                                <p:cTn id="123" presetID="3" presetClass="entr" presetSubtype="10" fill="hold" nodeType="withEffect">
                                  <p:stCondLst>
                                    <p:cond delay="0"/>
                                  </p:stCondLst>
                                  <p:childTnLst>
                                    <p:set>
                                      <p:cBhvr>
                                        <p:cTn id="124" dur="1" fill="hold">
                                          <p:stCondLst>
                                            <p:cond delay="0"/>
                                          </p:stCondLst>
                                        </p:cTn>
                                        <p:tgtEl>
                                          <p:spTgt spid="450"/>
                                        </p:tgtEl>
                                        <p:attrNameLst>
                                          <p:attrName>style.visibility</p:attrName>
                                        </p:attrNameLst>
                                      </p:cBhvr>
                                      <p:to>
                                        <p:strVal val="visible"/>
                                      </p:to>
                                    </p:set>
                                    <p:animEffect transition="in" filter="blinds(horizontal)">
                                      <p:cBhvr>
                                        <p:cTn id="125" dur="500"/>
                                        <p:tgtEl>
                                          <p:spTgt spid="450"/>
                                        </p:tgtEl>
                                      </p:cBhvr>
                                    </p:animEffect>
                                  </p:childTnLst>
                                </p:cTn>
                              </p:par>
                              <p:par>
                                <p:cTn id="126" presetID="3" presetClass="entr" presetSubtype="10" fill="hold" nodeType="withEffect">
                                  <p:stCondLst>
                                    <p:cond delay="0"/>
                                  </p:stCondLst>
                                  <p:childTnLst>
                                    <p:set>
                                      <p:cBhvr>
                                        <p:cTn id="127" dur="1" fill="hold">
                                          <p:stCondLst>
                                            <p:cond delay="0"/>
                                          </p:stCondLst>
                                        </p:cTn>
                                        <p:tgtEl>
                                          <p:spTgt spid="451"/>
                                        </p:tgtEl>
                                        <p:attrNameLst>
                                          <p:attrName>style.visibility</p:attrName>
                                        </p:attrNameLst>
                                      </p:cBhvr>
                                      <p:to>
                                        <p:strVal val="visible"/>
                                      </p:to>
                                    </p:set>
                                    <p:animEffect transition="in" filter="blinds(horizontal)">
                                      <p:cBhvr>
                                        <p:cTn id="128" dur="500"/>
                                        <p:tgtEl>
                                          <p:spTgt spid="451"/>
                                        </p:tgtEl>
                                      </p:cBhvr>
                                    </p:animEffect>
                                  </p:childTnLst>
                                </p:cTn>
                              </p:par>
                              <p:par>
                                <p:cTn id="129" presetID="3" presetClass="entr" presetSubtype="10" fill="hold" nodeType="withEffect">
                                  <p:stCondLst>
                                    <p:cond delay="0"/>
                                  </p:stCondLst>
                                  <p:childTnLst>
                                    <p:set>
                                      <p:cBhvr>
                                        <p:cTn id="130" dur="1" fill="hold">
                                          <p:stCondLst>
                                            <p:cond delay="0"/>
                                          </p:stCondLst>
                                        </p:cTn>
                                        <p:tgtEl>
                                          <p:spTgt spid="452"/>
                                        </p:tgtEl>
                                        <p:attrNameLst>
                                          <p:attrName>style.visibility</p:attrName>
                                        </p:attrNameLst>
                                      </p:cBhvr>
                                      <p:to>
                                        <p:strVal val="visible"/>
                                      </p:to>
                                    </p:set>
                                    <p:animEffect transition="in" filter="blinds(horizontal)">
                                      <p:cBhvr>
                                        <p:cTn id="131" dur="500"/>
                                        <p:tgtEl>
                                          <p:spTgt spid="452"/>
                                        </p:tgtEl>
                                      </p:cBhvr>
                                    </p:animEffect>
                                  </p:childTnLst>
                                </p:cTn>
                              </p:par>
                              <p:par>
                                <p:cTn id="132" presetID="3" presetClass="entr" presetSubtype="10" fill="hold" nodeType="withEffect">
                                  <p:stCondLst>
                                    <p:cond delay="0"/>
                                  </p:stCondLst>
                                  <p:childTnLst>
                                    <p:set>
                                      <p:cBhvr>
                                        <p:cTn id="133" dur="1" fill="hold">
                                          <p:stCondLst>
                                            <p:cond delay="0"/>
                                          </p:stCondLst>
                                        </p:cTn>
                                        <p:tgtEl>
                                          <p:spTgt spid="453"/>
                                        </p:tgtEl>
                                        <p:attrNameLst>
                                          <p:attrName>style.visibility</p:attrName>
                                        </p:attrNameLst>
                                      </p:cBhvr>
                                      <p:to>
                                        <p:strVal val="visible"/>
                                      </p:to>
                                    </p:set>
                                    <p:animEffect transition="in" filter="blinds(horizontal)">
                                      <p:cBhvr>
                                        <p:cTn id="134" dur="500"/>
                                        <p:tgtEl>
                                          <p:spTgt spid="453"/>
                                        </p:tgtEl>
                                      </p:cBhvr>
                                    </p:animEffect>
                                  </p:childTnLst>
                                </p:cTn>
                              </p:par>
                              <p:par>
                                <p:cTn id="135" presetID="3" presetClass="entr" presetSubtype="10" fill="hold" nodeType="withEffect">
                                  <p:stCondLst>
                                    <p:cond delay="0"/>
                                  </p:stCondLst>
                                  <p:childTnLst>
                                    <p:set>
                                      <p:cBhvr>
                                        <p:cTn id="136" dur="1" fill="hold">
                                          <p:stCondLst>
                                            <p:cond delay="0"/>
                                          </p:stCondLst>
                                        </p:cTn>
                                        <p:tgtEl>
                                          <p:spTgt spid="454"/>
                                        </p:tgtEl>
                                        <p:attrNameLst>
                                          <p:attrName>style.visibility</p:attrName>
                                        </p:attrNameLst>
                                      </p:cBhvr>
                                      <p:to>
                                        <p:strVal val="visible"/>
                                      </p:to>
                                    </p:set>
                                    <p:animEffect transition="in" filter="blinds(horizontal)">
                                      <p:cBhvr>
                                        <p:cTn id="137" dur="500"/>
                                        <p:tgtEl>
                                          <p:spTgt spid="454"/>
                                        </p:tgtEl>
                                      </p:cBhvr>
                                    </p:animEffect>
                                  </p:childTnLst>
                                </p:cTn>
                              </p:par>
                              <p:par>
                                <p:cTn id="138" presetID="3" presetClass="entr" presetSubtype="10" fill="hold" nodeType="withEffect">
                                  <p:stCondLst>
                                    <p:cond delay="0"/>
                                  </p:stCondLst>
                                  <p:childTnLst>
                                    <p:set>
                                      <p:cBhvr>
                                        <p:cTn id="139" dur="1" fill="hold">
                                          <p:stCondLst>
                                            <p:cond delay="0"/>
                                          </p:stCondLst>
                                        </p:cTn>
                                        <p:tgtEl>
                                          <p:spTgt spid="455"/>
                                        </p:tgtEl>
                                        <p:attrNameLst>
                                          <p:attrName>style.visibility</p:attrName>
                                        </p:attrNameLst>
                                      </p:cBhvr>
                                      <p:to>
                                        <p:strVal val="visible"/>
                                      </p:to>
                                    </p:set>
                                    <p:animEffect transition="in" filter="blinds(horizontal)">
                                      <p:cBhvr>
                                        <p:cTn id="140" dur="500"/>
                                        <p:tgtEl>
                                          <p:spTgt spid="455"/>
                                        </p:tgtEl>
                                      </p:cBhvr>
                                    </p:animEffect>
                                  </p:childTnLst>
                                </p:cTn>
                              </p:par>
                              <p:par>
                                <p:cTn id="141" presetID="3" presetClass="entr" presetSubtype="10" fill="hold" nodeType="withEffect">
                                  <p:stCondLst>
                                    <p:cond delay="0"/>
                                  </p:stCondLst>
                                  <p:childTnLst>
                                    <p:set>
                                      <p:cBhvr>
                                        <p:cTn id="142" dur="1" fill="hold">
                                          <p:stCondLst>
                                            <p:cond delay="0"/>
                                          </p:stCondLst>
                                        </p:cTn>
                                        <p:tgtEl>
                                          <p:spTgt spid="456"/>
                                        </p:tgtEl>
                                        <p:attrNameLst>
                                          <p:attrName>style.visibility</p:attrName>
                                        </p:attrNameLst>
                                      </p:cBhvr>
                                      <p:to>
                                        <p:strVal val="visible"/>
                                      </p:to>
                                    </p:set>
                                    <p:animEffect transition="in" filter="blinds(horizontal)">
                                      <p:cBhvr>
                                        <p:cTn id="143" dur="500"/>
                                        <p:tgtEl>
                                          <p:spTgt spid="456"/>
                                        </p:tgtEl>
                                      </p:cBhvr>
                                    </p:animEffect>
                                  </p:childTnLst>
                                </p:cTn>
                              </p:par>
                              <p:par>
                                <p:cTn id="144" presetID="3" presetClass="entr" presetSubtype="10" fill="hold" nodeType="withEffect">
                                  <p:stCondLst>
                                    <p:cond delay="0"/>
                                  </p:stCondLst>
                                  <p:childTnLst>
                                    <p:set>
                                      <p:cBhvr>
                                        <p:cTn id="145" dur="1" fill="hold">
                                          <p:stCondLst>
                                            <p:cond delay="0"/>
                                          </p:stCondLst>
                                        </p:cTn>
                                        <p:tgtEl>
                                          <p:spTgt spid="457"/>
                                        </p:tgtEl>
                                        <p:attrNameLst>
                                          <p:attrName>style.visibility</p:attrName>
                                        </p:attrNameLst>
                                      </p:cBhvr>
                                      <p:to>
                                        <p:strVal val="visible"/>
                                      </p:to>
                                    </p:set>
                                    <p:animEffect transition="in" filter="blinds(horizontal)">
                                      <p:cBhvr>
                                        <p:cTn id="146" dur="500"/>
                                        <p:tgtEl>
                                          <p:spTgt spid="457"/>
                                        </p:tgtEl>
                                      </p:cBhvr>
                                    </p:animEffect>
                                  </p:childTnLst>
                                </p:cTn>
                              </p:par>
                              <p:par>
                                <p:cTn id="147" presetID="3" presetClass="entr" presetSubtype="10" fill="hold" nodeType="withEffect">
                                  <p:stCondLst>
                                    <p:cond delay="0"/>
                                  </p:stCondLst>
                                  <p:childTnLst>
                                    <p:set>
                                      <p:cBhvr>
                                        <p:cTn id="148" dur="1" fill="hold">
                                          <p:stCondLst>
                                            <p:cond delay="0"/>
                                          </p:stCondLst>
                                        </p:cTn>
                                        <p:tgtEl>
                                          <p:spTgt spid="458"/>
                                        </p:tgtEl>
                                        <p:attrNameLst>
                                          <p:attrName>style.visibility</p:attrName>
                                        </p:attrNameLst>
                                      </p:cBhvr>
                                      <p:to>
                                        <p:strVal val="visible"/>
                                      </p:to>
                                    </p:set>
                                    <p:animEffect transition="in" filter="blinds(horizontal)">
                                      <p:cBhvr>
                                        <p:cTn id="149" dur="500"/>
                                        <p:tgtEl>
                                          <p:spTgt spid="458"/>
                                        </p:tgtEl>
                                      </p:cBhvr>
                                    </p:animEffect>
                                  </p:childTnLst>
                                </p:cTn>
                              </p:par>
                              <p:par>
                                <p:cTn id="150" presetID="3" presetClass="entr" presetSubtype="10" fill="hold" nodeType="withEffect">
                                  <p:stCondLst>
                                    <p:cond delay="0"/>
                                  </p:stCondLst>
                                  <p:childTnLst>
                                    <p:set>
                                      <p:cBhvr>
                                        <p:cTn id="151" dur="1" fill="hold">
                                          <p:stCondLst>
                                            <p:cond delay="0"/>
                                          </p:stCondLst>
                                        </p:cTn>
                                        <p:tgtEl>
                                          <p:spTgt spid="459"/>
                                        </p:tgtEl>
                                        <p:attrNameLst>
                                          <p:attrName>style.visibility</p:attrName>
                                        </p:attrNameLst>
                                      </p:cBhvr>
                                      <p:to>
                                        <p:strVal val="visible"/>
                                      </p:to>
                                    </p:set>
                                    <p:animEffect transition="in" filter="blinds(horizontal)">
                                      <p:cBhvr>
                                        <p:cTn id="152" dur="500"/>
                                        <p:tgtEl>
                                          <p:spTgt spid="459"/>
                                        </p:tgtEl>
                                      </p:cBhvr>
                                    </p:animEffect>
                                  </p:childTnLst>
                                </p:cTn>
                              </p:par>
                              <p:par>
                                <p:cTn id="153" presetID="3" presetClass="entr" presetSubtype="10" fill="hold" nodeType="withEffect">
                                  <p:stCondLst>
                                    <p:cond delay="0"/>
                                  </p:stCondLst>
                                  <p:childTnLst>
                                    <p:set>
                                      <p:cBhvr>
                                        <p:cTn id="154" dur="1" fill="hold">
                                          <p:stCondLst>
                                            <p:cond delay="0"/>
                                          </p:stCondLst>
                                        </p:cTn>
                                        <p:tgtEl>
                                          <p:spTgt spid="460"/>
                                        </p:tgtEl>
                                        <p:attrNameLst>
                                          <p:attrName>style.visibility</p:attrName>
                                        </p:attrNameLst>
                                      </p:cBhvr>
                                      <p:to>
                                        <p:strVal val="visible"/>
                                      </p:to>
                                    </p:set>
                                    <p:animEffect transition="in" filter="blinds(horizontal)">
                                      <p:cBhvr>
                                        <p:cTn id="155" dur="500"/>
                                        <p:tgtEl>
                                          <p:spTgt spid="460"/>
                                        </p:tgtEl>
                                      </p:cBhvr>
                                    </p:animEffect>
                                  </p:childTnLst>
                                </p:cTn>
                              </p:par>
                              <p:par>
                                <p:cTn id="156" presetID="3" presetClass="entr" presetSubtype="10" fill="hold" nodeType="withEffect">
                                  <p:stCondLst>
                                    <p:cond delay="0"/>
                                  </p:stCondLst>
                                  <p:childTnLst>
                                    <p:set>
                                      <p:cBhvr>
                                        <p:cTn id="157" dur="1" fill="hold">
                                          <p:stCondLst>
                                            <p:cond delay="0"/>
                                          </p:stCondLst>
                                        </p:cTn>
                                        <p:tgtEl>
                                          <p:spTgt spid="461"/>
                                        </p:tgtEl>
                                        <p:attrNameLst>
                                          <p:attrName>style.visibility</p:attrName>
                                        </p:attrNameLst>
                                      </p:cBhvr>
                                      <p:to>
                                        <p:strVal val="visible"/>
                                      </p:to>
                                    </p:set>
                                    <p:animEffect transition="in" filter="blinds(horizontal)">
                                      <p:cBhvr>
                                        <p:cTn id="158" dur="500"/>
                                        <p:tgtEl>
                                          <p:spTgt spid="461"/>
                                        </p:tgtEl>
                                      </p:cBhvr>
                                    </p:animEffect>
                                  </p:childTnLst>
                                </p:cTn>
                              </p:par>
                              <p:par>
                                <p:cTn id="159" presetID="3" presetClass="entr" presetSubtype="10" fill="hold" nodeType="withEffect">
                                  <p:stCondLst>
                                    <p:cond delay="0"/>
                                  </p:stCondLst>
                                  <p:childTnLst>
                                    <p:set>
                                      <p:cBhvr>
                                        <p:cTn id="160" dur="1" fill="hold">
                                          <p:stCondLst>
                                            <p:cond delay="0"/>
                                          </p:stCondLst>
                                        </p:cTn>
                                        <p:tgtEl>
                                          <p:spTgt spid="462"/>
                                        </p:tgtEl>
                                        <p:attrNameLst>
                                          <p:attrName>style.visibility</p:attrName>
                                        </p:attrNameLst>
                                      </p:cBhvr>
                                      <p:to>
                                        <p:strVal val="visible"/>
                                      </p:to>
                                    </p:set>
                                    <p:animEffect transition="in" filter="blinds(horizontal)">
                                      <p:cBhvr>
                                        <p:cTn id="161" dur="500"/>
                                        <p:tgtEl>
                                          <p:spTgt spid="462"/>
                                        </p:tgtEl>
                                      </p:cBhvr>
                                    </p:animEffect>
                                  </p:childTnLst>
                                </p:cTn>
                              </p:par>
                              <p:par>
                                <p:cTn id="162" presetID="3" presetClass="entr" presetSubtype="10" fill="hold" nodeType="withEffect">
                                  <p:stCondLst>
                                    <p:cond delay="0"/>
                                  </p:stCondLst>
                                  <p:childTnLst>
                                    <p:set>
                                      <p:cBhvr>
                                        <p:cTn id="163" dur="1" fill="hold">
                                          <p:stCondLst>
                                            <p:cond delay="0"/>
                                          </p:stCondLst>
                                        </p:cTn>
                                        <p:tgtEl>
                                          <p:spTgt spid="463"/>
                                        </p:tgtEl>
                                        <p:attrNameLst>
                                          <p:attrName>style.visibility</p:attrName>
                                        </p:attrNameLst>
                                      </p:cBhvr>
                                      <p:to>
                                        <p:strVal val="visible"/>
                                      </p:to>
                                    </p:set>
                                    <p:animEffect transition="in" filter="blinds(horizontal)">
                                      <p:cBhvr>
                                        <p:cTn id="164" dur="500"/>
                                        <p:tgtEl>
                                          <p:spTgt spid="463"/>
                                        </p:tgtEl>
                                      </p:cBhvr>
                                    </p:animEffect>
                                  </p:childTnLst>
                                </p:cTn>
                              </p:par>
                              <p:par>
                                <p:cTn id="165" presetID="3" presetClass="entr" presetSubtype="10" fill="hold" nodeType="withEffect">
                                  <p:stCondLst>
                                    <p:cond delay="0"/>
                                  </p:stCondLst>
                                  <p:childTnLst>
                                    <p:set>
                                      <p:cBhvr>
                                        <p:cTn id="166" dur="1" fill="hold">
                                          <p:stCondLst>
                                            <p:cond delay="0"/>
                                          </p:stCondLst>
                                        </p:cTn>
                                        <p:tgtEl>
                                          <p:spTgt spid="464"/>
                                        </p:tgtEl>
                                        <p:attrNameLst>
                                          <p:attrName>style.visibility</p:attrName>
                                        </p:attrNameLst>
                                      </p:cBhvr>
                                      <p:to>
                                        <p:strVal val="visible"/>
                                      </p:to>
                                    </p:set>
                                    <p:animEffect transition="in" filter="blinds(horizontal)">
                                      <p:cBhvr>
                                        <p:cTn id="167" dur="500"/>
                                        <p:tgtEl>
                                          <p:spTgt spid="464"/>
                                        </p:tgtEl>
                                      </p:cBhvr>
                                    </p:animEffect>
                                  </p:childTnLst>
                                </p:cTn>
                              </p:par>
                              <p:par>
                                <p:cTn id="168" presetID="3" presetClass="entr" presetSubtype="10" fill="hold" nodeType="withEffect">
                                  <p:stCondLst>
                                    <p:cond delay="0"/>
                                  </p:stCondLst>
                                  <p:childTnLst>
                                    <p:set>
                                      <p:cBhvr>
                                        <p:cTn id="169" dur="1" fill="hold">
                                          <p:stCondLst>
                                            <p:cond delay="0"/>
                                          </p:stCondLst>
                                        </p:cTn>
                                        <p:tgtEl>
                                          <p:spTgt spid="465"/>
                                        </p:tgtEl>
                                        <p:attrNameLst>
                                          <p:attrName>style.visibility</p:attrName>
                                        </p:attrNameLst>
                                      </p:cBhvr>
                                      <p:to>
                                        <p:strVal val="visible"/>
                                      </p:to>
                                    </p:set>
                                    <p:animEffect transition="in" filter="blinds(horizontal)">
                                      <p:cBhvr>
                                        <p:cTn id="170" dur="500"/>
                                        <p:tgtEl>
                                          <p:spTgt spid="465"/>
                                        </p:tgtEl>
                                      </p:cBhvr>
                                    </p:animEffect>
                                  </p:childTnLst>
                                </p:cTn>
                              </p:par>
                              <p:par>
                                <p:cTn id="171" presetID="3" presetClass="entr" presetSubtype="10" fill="hold" nodeType="withEffect">
                                  <p:stCondLst>
                                    <p:cond delay="0"/>
                                  </p:stCondLst>
                                  <p:childTnLst>
                                    <p:set>
                                      <p:cBhvr>
                                        <p:cTn id="172" dur="1" fill="hold">
                                          <p:stCondLst>
                                            <p:cond delay="0"/>
                                          </p:stCondLst>
                                        </p:cTn>
                                        <p:tgtEl>
                                          <p:spTgt spid="466"/>
                                        </p:tgtEl>
                                        <p:attrNameLst>
                                          <p:attrName>style.visibility</p:attrName>
                                        </p:attrNameLst>
                                      </p:cBhvr>
                                      <p:to>
                                        <p:strVal val="visible"/>
                                      </p:to>
                                    </p:set>
                                    <p:animEffect transition="in" filter="blinds(horizontal)">
                                      <p:cBhvr>
                                        <p:cTn id="173" dur="500"/>
                                        <p:tgtEl>
                                          <p:spTgt spid="466"/>
                                        </p:tgtEl>
                                      </p:cBhvr>
                                    </p:animEffect>
                                  </p:childTnLst>
                                </p:cTn>
                              </p:par>
                              <p:par>
                                <p:cTn id="174" presetID="3" presetClass="entr" presetSubtype="10" fill="hold" nodeType="withEffect">
                                  <p:stCondLst>
                                    <p:cond delay="0"/>
                                  </p:stCondLst>
                                  <p:childTnLst>
                                    <p:set>
                                      <p:cBhvr>
                                        <p:cTn id="175" dur="1" fill="hold">
                                          <p:stCondLst>
                                            <p:cond delay="0"/>
                                          </p:stCondLst>
                                        </p:cTn>
                                        <p:tgtEl>
                                          <p:spTgt spid="467"/>
                                        </p:tgtEl>
                                        <p:attrNameLst>
                                          <p:attrName>style.visibility</p:attrName>
                                        </p:attrNameLst>
                                      </p:cBhvr>
                                      <p:to>
                                        <p:strVal val="visible"/>
                                      </p:to>
                                    </p:set>
                                    <p:animEffect transition="in" filter="blinds(horizontal)">
                                      <p:cBhvr>
                                        <p:cTn id="176" dur="500"/>
                                        <p:tgtEl>
                                          <p:spTgt spid="467"/>
                                        </p:tgtEl>
                                      </p:cBhvr>
                                    </p:animEffect>
                                  </p:childTnLst>
                                </p:cTn>
                              </p:par>
                              <p:par>
                                <p:cTn id="177" presetID="3" presetClass="entr" presetSubtype="10" fill="hold" nodeType="withEffect">
                                  <p:stCondLst>
                                    <p:cond delay="0"/>
                                  </p:stCondLst>
                                  <p:childTnLst>
                                    <p:set>
                                      <p:cBhvr>
                                        <p:cTn id="178" dur="1" fill="hold">
                                          <p:stCondLst>
                                            <p:cond delay="0"/>
                                          </p:stCondLst>
                                        </p:cTn>
                                        <p:tgtEl>
                                          <p:spTgt spid="468"/>
                                        </p:tgtEl>
                                        <p:attrNameLst>
                                          <p:attrName>style.visibility</p:attrName>
                                        </p:attrNameLst>
                                      </p:cBhvr>
                                      <p:to>
                                        <p:strVal val="visible"/>
                                      </p:to>
                                    </p:set>
                                    <p:animEffect transition="in" filter="blinds(horizontal)">
                                      <p:cBhvr>
                                        <p:cTn id="179" dur="500"/>
                                        <p:tgtEl>
                                          <p:spTgt spid="468"/>
                                        </p:tgtEl>
                                      </p:cBhvr>
                                    </p:animEffect>
                                  </p:childTnLst>
                                </p:cTn>
                              </p:par>
                              <p:par>
                                <p:cTn id="180" presetID="3" presetClass="entr" presetSubtype="10" fill="hold" nodeType="withEffect">
                                  <p:stCondLst>
                                    <p:cond delay="0"/>
                                  </p:stCondLst>
                                  <p:childTnLst>
                                    <p:set>
                                      <p:cBhvr>
                                        <p:cTn id="181" dur="1" fill="hold">
                                          <p:stCondLst>
                                            <p:cond delay="0"/>
                                          </p:stCondLst>
                                        </p:cTn>
                                        <p:tgtEl>
                                          <p:spTgt spid="469"/>
                                        </p:tgtEl>
                                        <p:attrNameLst>
                                          <p:attrName>style.visibility</p:attrName>
                                        </p:attrNameLst>
                                      </p:cBhvr>
                                      <p:to>
                                        <p:strVal val="visible"/>
                                      </p:to>
                                    </p:set>
                                    <p:animEffect transition="in" filter="blinds(horizontal)">
                                      <p:cBhvr>
                                        <p:cTn id="182" dur="500"/>
                                        <p:tgtEl>
                                          <p:spTgt spid="469"/>
                                        </p:tgtEl>
                                      </p:cBhvr>
                                    </p:animEffect>
                                  </p:childTnLst>
                                </p:cTn>
                              </p:par>
                              <p:par>
                                <p:cTn id="183" presetID="3" presetClass="entr" presetSubtype="10" fill="hold" nodeType="withEffect">
                                  <p:stCondLst>
                                    <p:cond delay="0"/>
                                  </p:stCondLst>
                                  <p:childTnLst>
                                    <p:set>
                                      <p:cBhvr>
                                        <p:cTn id="184" dur="1" fill="hold">
                                          <p:stCondLst>
                                            <p:cond delay="0"/>
                                          </p:stCondLst>
                                        </p:cTn>
                                        <p:tgtEl>
                                          <p:spTgt spid="470"/>
                                        </p:tgtEl>
                                        <p:attrNameLst>
                                          <p:attrName>style.visibility</p:attrName>
                                        </p:attrNameLst>
                                      </p:cBhvr>
                                      <p:to>
                                        <p:strVal val="visible"/>
                                      </p:to>
                                    </p:set>
                                    <p:animEffect transition="in" filter="blinds(horizontal)">
                                      <p:cBhvr>
                                        <p:cTn id="185" dur="500"/>
                                        <p:tgtEl>
                                          <p:spTgt spid="470"/>
                                        </p:tgtEl>
                                      </p:cBhvr>
                                    </p:animEffect>
                                  </p:childTnLst>
                                </p:cTn>
                              </p:par>
                              <p:par>
                                <p:cTn id="186" presetID="3" presetClass="entr" presetSubtype="10" fill="hold" nodeType="withEffect">
                                  <p:stCondLst>
                                    <p:cond delay="0"/>
                                  </p:stCondLst>
                                  <p:childTnLst>
                                    <p:set>
                                      <p:cBhvr>
                                        <p:cTn id="187" dur="1" fill="hold">
                                          <p:stCondLst>
                                            <p:cond delay="0"/>
                                          </p:stCondLst>
                                        </p:cTn>
                                        <p:tgtEl>
                                          <p:spTgt spid="471"/>
                                        </p:tgtEl>
                                        <p:attrNameLst>
                                          <p:attrName>style.visibility</p:attrName>
                                        </p:attrNameLst>
                                      </p:cBhvr>
                                      <p:to>
                                        <p:strVal val="visible"/>
                                      </p:to>
                                    </p:set>
                                    <p:animEffect transition="in" filter="blinds(horizontal)">
                                      <p:cBhvr>
                                        <p:cTn id="188" dur="500"/>
                                        <p:tgtEl>
                                          <p:spTgt spid="471"/>
                                        </p:tgtEl>
                                      </p:cBhvr>
                                    </p:animEffect>
                                  </p:childTnLst>
                                </p:cTn>
                              </p:par>
                              <p:par>
                                <p:cTn id="189" presetID="3" presetClass="entr" presetSubtype="10" fill="hold" nodeType="withEffect">
                                  <p:stCondLst>
                                    <p:cond delay="0"/>
                                  </p:stCondLst>
                                  <p:childTnLst>
                                    <p:set>
                                      <p:cBhvr>
                                        <p:cTn id="190" dur="1" fill="hold">
                                          <p:stCondLst>
                                            <p:cond delay="0"/>
                                          </p:stCondLst>
                                        </p:cTn>
                                        <p:tgtEl>
                                          <p:spTgt spid="475"/>
                                        </p:tgtEl>
                                        <p:attrNameLst>
                                          <p:attrName>style.visibility</p:attrName>
                                        </p:attrNameLst>
                                      </p:cBhvr>
                                      <p:to>
                                        <p:strVal val="visible"/>
                                      </p:to>
                                    </p:set>
                                    <p:animEffect transition="in" filter="blinds(horizontal)">
                                      <p:cBhvr>
                                        <p:cTn id="191" dur="500"/>
                                        <p:tgtEl>
                                          <p:spTgt spid="475"/>
                                        </p:tgtEl>
                                      </p:cBhvr>
                                    </p:animEffect>
                                  </p:childTnLst>
                                </p:cTn>
                              </p:par>
                              <p:par>
                                <p:cTn id="192" presetID="3" presetClass="entr" presetSubtype="10" fill="hold" nodeType="withEffect">
                                  <p:stCondLst>
                                    <p:cond delay="0"/>
                                  </p:stCondLst>
                                  <p:childTnLst>
                                    <p:set>
                                      <p:cBhvr>
                                        <p:cTn id="193" dur="1" fill="hold">
                                          <p:stCondLst>
                                            <p:cond delay="0"/>
                                          </p:stCondLst>
                                        </p:cTn>
                                        <p:tgtEl>
                                          <p:spTgt spid="561"/>
                                        </p:tgtEl>
                                        <p:attrNameLst>
                                          <p:attrName>style.visibility</p:attrName>
                                        </p:attrNameLst>
                                      </p:cBhvr>
                                      <p:to>
                                        <p:strVal val="visible"/>
                                      </p:to>
                                    </p:set>
                                    <p:animEffect transition="in" filter="blinds(horizontal)">
                                      <p:cBhvr>
                                        <p:cTn id="194" dur="500"/>
                                        <p:tgtEl>
                                          <p:spTgt spid="561"/>
                                        </p:tgtEl>
                                      </p:cBhvr>
                                    </p:animEffect>
                                  </p:childTnLst>
                                </p:cTn>
                              </p:par>
                              <p:par>
                                <p:cTn id="195" presetID="3" presetClass="entr" presetSubtype="10" fill="hold" nodeType="withEffect">
                                  <p:stCondLst>
                                    <p:cond delay="0"/>
                                  </p:stCondLst>
                                  <p:childTnLst>
                                    <p:set>
                                      <p:cBhvr>
                                        <p:cTn id="196" dur="1" fill="hold">
                                          <p:stCondLst>
                                            <p:cond delay="0"/>
                                          </p:stCondLst>
                                        </p:cTn>
                                        <p:tgtEl>
                                          <p:spTgt spid="562"/>
                                        </p:tgtEl>
                                        <p:attrNameLst>
                                          <p:attrName>style.visibility</p:attrName>
                                        </p:attrNameLst>
                                      </p:cBhvr>
                                      <p:to>
                                        <p:strVal val="visible"/>
                                      </p:to>
                                    </p:set>
                                    <p:animEffect transition="in" filter="blinds(horizontal)">
                                      <p:cBhvr>
                                        <p:cTn id="197" dur="500"/>
                                        <p:tgtEl>
                                          <p:spTgt spid="562"/>
                                        </p:tgtEl>
                                      </p:cBhvr>
                                    </p:animEffect>
                                  </p:childTnLst>
                                </p:cTn>
                              </p:par>
                              <p:par>
                                <p:cTn id="198" presetID="3" presetClass="entr" presetSubtype="10" fill="hold" nodeType="withEffect">
                                  <p:stCondLst>
                                    <p:cond delay="0"/>
                                  </p:stCondLst>
                                  <p:childTnLst>
                                    <p:set>
                                      <p:cBhvr>
                                        <p:cTn id="199" dur="1" fill="hold">
                                          <p:stCondLst>
                                            <p:cond delay="0"/>
                                          </p:stCondLst>
                                        </p:cTn>
                                        <p:tgtEl>
                                          <p:spTgt spid="563"/>
                                        </p:tgtEl>
                                        <p:attrNameLst>
                                          <p:attrName>style.visibility</p:attrName>
                                        </p:attrNameLst>
                                      </p:cBhvr>
                                      <p:to>
                                        <p:strVal val="visible"/>
                                      </p:to>
                                    </p:set>
                                    <p:animEffect transition="in" filter="blinds(horizontal)">
                                      <p:cBhvr>
                                        <p:cTn id="200" dur="500"/>
                                        <p:tgtEl>
                                          <p:spTgt spid="563"/>
                                        </p:tgtEl>
                                      </p:cBhvr>
                                    </p:animEffect>
                                  </p:childTnLst>
                                </p:cTn>
                              </p:par>
                              <p:par>
                                <p:cTn id="201" presetID="3" presetClass="entr" presetSubtype="10" fill="hold" nodeType="withEffect">
                                  <p:stCondLst>
                                    <p:cond delay="0"/>
                                  </p:stCondLst>
                                  <p:childTnLst>
                                    <p:set>
                                      <p:cBhvr>
                                        <p:cTn id="202" dur="1" fill="hold">
                                          <p:stCondLst>
                                            <p:cond delay="0"/>
                                          </p:stCondLst>
                                        </p:cTn>
                                        <p:tgtEl>
                                          <p:spTgt spid="564"/>
                                        </p:tgtEl>
                                        <p:attrNameLst>
                                          <p:attrName>style.visibility</p:attrName>
                                        </p:attrNameLst>
                                      </p:cBhvr>
                                      <p:to>
                                        <p:strVal val="visible"/>
                                      </p:to>
                                    </p:set>
                                    <p:animEffect transition="in" filter="blinds(horizontal)">
                                      <p:cBhvr>
                                        <p:cTn id="203" dur="500"/>
                                        <p:tgtEl>
                                          <p:spTgt spid="564"/>
                                        </p:tgtEl>
                                      </p:cBhvr>
                                    </p:animEffect>
                                  </p:childTnLst>
                                </p:cTn>
                              </p:par>
                              <p:par>
                                <p:cTn id="204" presetID="3" presetClass="entr" presetSubtype="10" fill="hold" nodeType="withEffect">
                                  <p:stCondLst>
                                    <p:cond delay="0"/>
                                  </p:stCondLst>
                                  <p:childTnLst>
                                    <p:set>
                                      <p:cBhvr>
                                        <p:cTn id="205" dur="1" fill="hold">
                                          <p:stCondLst>
                                            <p:cond delay="0"/>
                                          </p:stCondLst>
                                        </p:cTn>
                                        <p:tgtEl>
                                          <p:spTgt spid="565"/>
                                        </p:tgtEl>
                                        <p:attrNameLst>
                                          <p:attrName>style.visibility</p:attrName>
                                        </p:attrNameLst>
                                      </p:cBhvr>
                                      <p:to>
                                        <p:strVal val="visible"/>
                                      </p:to>
                                    </p:set>
                                    <p:animEffect transition="in" filter="blinds(horizontal)">
                                      <p:cBhvr>
                                        <p:cTn id="206" dur="500"/>
                                        <p:tgtEl>
                                          <p:spTgt spid="565"/>
                                        </p:tgtEl>
                                      </p:cBhvr>
                                    </p:animEffect>
                                  </p:childTnLst>
                                </p:cTn>
                              </p:par>
                              <p:par>
                                <p:cTn id="207" presetID="3" presetClass="entr" presetSubtype="10" fill="hold" nodeType="withEffect">
                                  <p:stCondLst>
                                    <p:cond delay="0"/>
                                  </p:stCondLst>
                                  <p:childTnLst>
                                    <p:set>
                                      <p:cBhvr>
                                        <p:cTn id="208" dur="1" fill="hold">
                                          <p:stCondLst>
                                            <p:cond delay="0"/>
                                          </p:stCondLst>
                                        </p:cTn>
                                        <p:tgtEl>
                                          <p:spTgt spid="566"/>
                                        </p:tgtEl>
                                        <p:attrNameLst>
                                          <p:attrName>style.visibility</p:attrName>
                                        </p:attrNameLst>
                                      </p:cBhvr>
                                      <p:to>
                                        <p:strVal val="visible"/>
                                      </p:to>
                                    </p:set>
                                    <p:animEffect transition="in" filter="blinds(horizontal)">
                                      <p:cBhvr>
                                        <p:cTn id="209" dur="500"/>
                                        <p:tgtEl>
                                          <p:spTgt spid="566"/>
                                        </p:tgtEl>
                                      </p:cBhvr>
                                    </p:animEffect>
                                  </p:childTnLst>
                                </p:cTn>
                              </p:par>
                              <p:par>
                                <p:cTn id="210" presetID="3" presetClass="entr" presetSubtype="10" fill="hold" nodeType="withEffect">
                                  <p:stCondLst>
                                    <p:cond delay="0"/>
                                  </p:stCondLst>
                                  <p:childTnLst>
                                    <p:set>
                                      <p:cBhvr>
                                        <p:cTn id="211" dur="1" fill="hold">
                                          <p:stCondLst>
                                            <p:cond delay="0"/>
                                          </p:stCondLst>
                                        </p:cTn>
                                        <p:tgtEl>
                                          <p:spTgt spid="567"/>
                                        </p:tgtEl>
                                        <p:attrNameLst>
                                          <p:attrName>style.visibility</p:attrName>
                                        </p:attrNameLst>
                                      </p:cBhvr>
                                      <p:to>
                                        <p:strVal val="visible"/>
                                      </p:to>
                                    </p:set>
                                    <p:animEffect transition="in" filter="blinds(horizontal)">
                                      <p:cBhvr>
                                        <p:cTn id="212" dur="500"/>
                                        <p:tgtEl>
                                          <p:spTgt spid="567"/>
                                        </p:tgtEl>
                                      </p:cBhvr>
                                    </p:animEffect>
                                  </p:childTnLst>
                                </p:cTn>
                              </p:par>
                              <p:par>
                                <p:cTn id="213" presetID="3" presetClass="entr" presetSubtype="10" fill="hold" nodeType="withEffect">
                                  <p:stCondLst>
                                    <p:cond delay="0"/>
                                  </p:stCondLst>
                                  <p:childTnLst>
                                    <p:set>
                                      <p:cBhvr>
                                        <p:cTn id="214" dur="1" fill="hold">
                                          <p:stCondLst>
                                            <p:cond delay="0"/>
                                          </p:stCondLst>
                                        </p:cTn>
                                        <p:tgtEl>
                                          <p:spTgt spid="568"/>
                                        </p:tgtEl>
                                        <p:attrNameLst>
                                          <p:attrName>style.visibility</p:attrName>
                                        </p:attrNameLst>
                                      </p:cBhvr>
                                      <p:to>
                                        <p:strVal val="visible"/>
                                      </p:to>
                                    </p:set>
                                    <p:animEffect transition="in" filter="blinds(horizontal)">
                                      <p:cBhvr>
                                        <p:cTn id="215" dur="500"/>
                                        <p:tgtEl>
                                          <p:spTgt spid="568"/>
                                        </p:tgtEl>
                                      </p:cBhvr>
                                    </p:animEffect>
                                  </p:childTnLst>
                                </p:cTn>
                              </p:par>
                              <p:par>
                                <p:cTn id="216" presetID="3" presetClass="entr" presetSubtype="10" fill="hold" nodeType="withEffect">
                                  <p:stCondLst>
                                    <p:cond delay="0"/>
                                  </p:stCondLst>
                                  <p:childTnLst>
                                    <p:set>
                                      <p:cBhvr>
                                        <p:cTn id="217" dur="1" fill="hold">
                                          <p:stCondLst>
                                            <p:cond delay="0"/>
                                          </p:stCondLst>
                                        </p:cTn>
                                        <p:tgtEl>
                                          <p:spTgt spid="569"/>
                                        </p:tgtEl>
                                        <p:attrNameLst>
                                          <p:attrName>style.visibility</p:attrName>
                                        </p:attrNameLst>
                                      </p:cBhvr>
                                      <p:to>
                                        <p:strVal val="visible"/>
                                      </p:to>
                                    </p:set>
                                    <p:animEffect transition="in" filter="blinds(horizontal)">
                                      <p:cBhvr>
                                        <p:cTn id="218" dur="500"/>
                                        <p:tgtEl>
                                          <p:spTgt spid="569"/>
                                        </p:tgtEl>
                                      </p:cBhvr>
                                    </p:animEffect>
                                  </p:childTnLst>
                                </p:cTn>
                              </p:par>
                              <p:par>
                                <p:cTn id="219" presetID="3" presetClass="entr" presetSubtype="10" fill="hold" nodeType="withEffect">
                                  <p:stCondLst>
                                    <p:cond delay="0"/>
                                  </p:stCondLst>
                                  <p:childTnLst>
                                    <p:set>
                                      <p:cBhvr>
                                        <p:cTn id="220" dur="1" fill="hold">
                                          <p:stCondLst>
                                            <p:cond delay="0"/>
                                          </p:stCondLst>
                                        </p:cTn>
                                        <p:tgtEl>
                                          <p:spTgt spid="570"/>
                                        </p:tgtEl>
                                        <p:attrNameLst>
                                          <p:attrName>style.visibility</p:attrName>
                                        </p:attrNameLst>
                                      </p:cBhvr>
                                      <p:to>
                                        <p:strVal val="visible"/>
                                      </p:to>
                                    </p:set>
                                    <p:animEffect transition="in" filter="blinds(horizontal)">
                                      <p:cBhvr>
                                        <p:cTn id="221" dur="500"/>
                                        <p:tgtEl>
                                          <p:spTgt spid="570"/>
                                        </p:tgtEl>
                                      </p:cBhvr>
                                    </p:animEffect>
                                  </p:childTnLst>
                                </p:cTn>
                              </p:par>
                              <p:par>
                                <p:cTn id="222" presetID="3" presetClass="entr" presetSubtype="10" fill="hold" nodeType="withEffect">
                                  <p:stCondLst>
                                    <p:cond delay="0"/>
                                  </p:stCondLst>
                                  <p:childTnLst>
                                    <p:set>
                                      <p:cBhvr>
                                        <p:cTn id="223" dur="1" fill="hold">
                                          <p:stCondLst>
                                            <p:cond delay="0"/>
                                          </p:stCondLst>
                                        </p:cTn>
                                        <p:tgtEl>
                                          <p:spTgt spid="571"/>
                                        </p:tgtEl>
                                        <p:attrNameLst>
                                          <p:attrName>style.visibility</p:attrName>
                                        </p:attrNameLst>
                                      </p:cBhvr>
                                      <p:to>
                                        <p:strVal val="visible"/>
                                      </p:to>
                                    </p:set>
                                    <p:animEffect transition="in" filter="blinds(horizontal)">
                                      <p:cBhvr>
                                        <p:cTn id="224" dur="500"/>
                                        <p:tgtEl>
                                          <p:spTgt spid="571"/>
                                        </p:tgtEl>
                                      </p:cBhvr>
                                    </p:animEffect>
                                  </p:childTnLst>
                                </p:cTn>
                              </p:par>
                              <p:par>
                                <p:cTn id="225" presetID="3" presetClass="entr" presetSubtype="10" fill="hold" nodeType="withEffect">
                                  <p:stCondLst>
                                    <p:cond delay="0"/>
                                  </p:stCondLst>
                                  <p:childTnLst>
                                    <p:set>
                                      <p:cBhvr>
                                        <p:cTn id="226" dur="1" fill="hold">
                                          <p:stCondLst>
                                            <p:cond delay="0"/>
                                          </p:stCondLst>
                                        </p:cTn>
                                        <p:tgtEl>
                                          <p:spTgt spid="572"/>
                                        </p:tgtEl>
                                        <p:attrNameLst>
                                          <p:attrName>style.visibility</p:attrName>
                                        </p:attrNameLst>
                                      </p:cBhvr>
                                      <p:to>
                                        <p:strVal val="visible"/>
                                      </p:to>
                                    </p:set>
                                    <p:animEffect transition="in" filter="blinds(horizontal)">
                                      <p:cBhvr>
                                        <p:cTn id="227" dur="500"/>
                                        <p:tgtEl>
                                          <p:spTgt spid="572"/>
                                        </p:tgtEl>
                                      </p:cBhvr>
                                    </p:animEffect>
                                  </p:childTnLst>
                                </p:cTn>
                              </p:par>
                              <p:par>
                                <p:cTn id="228" presetID="3" presetClass="entr" presetSubtype="10" fill="hold" nodeType="withEffect">
                                  <p:stCondLst>
                                    <p:cond delay="0"/>
                                  </p:stCondLst>
                                  <p:childTnLst>
                                    <p:set>
                                      <p:cBhvr>
                                        <p:cTn id="229" dur="1" fill="hold">
                                          <p:stCondLst>
                                            <p:cond delay="0"/>
                                          </p:stCondLst>
                                        </p:cTn>
                                        <p:tgtEl>
                                          <p:spTgt spid="573"/>
                                        </p:tgtEl>
                                        <p:attrNameLst>
                                          <p:attrName>style.visibility</p:attrName>
                                        </p:attrNameLst>
                                      </p:cBhvr>
                                      <p:to>
                                        <p:strVal val="visible"/>
                                      </p:to>
                                    </p:set>
                                    <p:animEffect transition="in" filter="blinds(horizontal)">
                                      <p:cBhvr>
                                        <p:cTn id="230" dur="500"/>
                                        <p:tgtEl>
                                          <p:spTgt spid="573"/>
                                        </p:tgtEl>
                                      </p:cBhvr>
                                    </p:animEffect>
                                  </p:childTnLst>
                                </p:cTn>
                              </p:par>
                              <p:par>
                                <p:cTn id="231" presetID="3" presetClass="entr" presetSubtype="10" fill="hold" nodeType="withEffect">
                                  <p:stCondLst>
                                    <p:cond delay="0"/>
                                  </p:stCondLst>
                                  <p:childTnLst>
                                    <p:set>
                                      <p:cBhvr>
                                        <p:cTn id="232" dur="1" fill="hold">
                                          <p:stCondLst>
                                            <p:cond delay="0"/>
                                          </p:stCondLst>
                                        </p:cTn>
                                        <p:tgtEl>
                                          <p:spTgt spid="574"/>
                                        </p:tgtEl>
                                        <p:attrNameLst>
                                          <p:attrName>style.visibility</p:attrName>
                                        </p:attrNameLst>
                                      </p:cBhvr>
                                      <p:to>
                                        <p:strVal val="visible"/>
                                      </p:to>
                                    </p:set>
                                    <p:animEffect transition="in" filter="blinds(horizontal)">
                                      <p:cBhvr>
                                        <p:cTn id="233" dur="500"/>
                                        <p:tgtEl>
                                          <p:spTgt spid="574"/>
                                        </p:tgtEl>
                                      </p:cBhvr>
                                    </p:animEffect>
                                  </p:childTnLst>
                                </p:cTn>
                              </p:par>
                              <p:par>
                                <p:cTn id="234" presetID="3" presetClass="entr" presetSubtype="10" fill="hold" nodeType="withEffect">
                                  <p:stCondLst>
                                    <p:cond delay="0"/>
                                  </p:stCondLst>
                                  <p:childTnLst>
                                    <p:set>
                                      <p:cBhvr>
                                        <p:cTn id="235" dur="1" fill="hold">
                                          <p:stCondLst>
                                            <p:cond delay="0"/>
                                          </p:stCondLst>
                                        </p:cTn>
                                        <p:tgtEl>
                                          <p:spTgt spid="575"/>
                                        </p:tgtEl>
                                        <p:attrNameLst>
                                          <p:attrName>style.visibility</p:attrName>
                                        </p:attrNameLst>
                                      </p:cBhvr>
                                      <p:to>
                                        <p:strVal val="visible"/>
                                      </p:to>
                                    </p:set>
                                    <p:animEffect transition="in" filter="blinds(horizontal)">
                                      <p:cBhvr>
                                        <p:cTn id="236" dur="500"/>
                                        <p:tgtEl>
                                          <p:spTgt spid="575"/>
                                        </p:tgtEl>
                                      </p:cBhvr>
                                    </p:animEffect>
                                  </p:childTnLst>
                                </p:cTn>
                              </p:par>
                              <p:par>
                                <p:cTn id="237" presetID="3" presetClass="entr" presetSubtype="10" fill="hold" nodeType="withEffect">
                                  <p:stCondLst>
                                    <p:cond delay="0"/>
                                  </p:stCondLst>
                                  <p:childTnLst>
                                    <p:set>
                                      <p:cBhvr>
                                        <p:cTn id="238" dur="1" fill="hold">
                                          <p:stCondLst>
                                            <p:cond delay="0"/>
                                          </p:stCondLst>
                                        </p:cTn>
                                        <p:tgtEl>
                                          <p:spTgt spid="576"/>
                                        </p:tgtEl>
                                        <p:attrNameLst>
                                          <p:attrName>style.visibility</p:attrName>
                                        </p:attrNameLst>
                                      </p:cBhvr>
                                      <p:to>
                                        <p:strVal val="visible"/>
                                      </p:to>
                                    </p:set>
                                    <p:animEffect transition="in" filter="blinds(horizontal)">
                                      <p:cBhvr>
                                        <p:cTn id="239" dur="500"/>
                                        <p:tgtEl>
                                          <p:spTgt spid="576"/>
                                        </p:tgtEl>
                                      </p:cBhvr>
                                    </p:animEffect>
                                  </p:childTnLst>
                                </p:cTn>
                              </p:par>
                            </p:childTnLst>
                          </p:cTn>
                        </p:par>
                      </p:childTnLst>
                    </p:cTn>
                  </p:par>
                  <p:par>
                    <p:cTn id="240" fill="hold" nodeType="clickPar">
                      <p:stCondLst>
                        <p:cond delay="indefinite"/>
                      </p:stCondLst>
                      <p:childTnLst>
                        <p:par>
                          <p:cTn id="241" fill="hold" nodeType="withGroup">
                            <p:stCondLst>
                              <p:cond delay="0"/>
                            </p:stCondLst>
                            <p:childTnLst>
                              <p:par>
                                <p:cTn id="242" presetID="3" presetClass="entr" presetSubtype="10" fill="hold" grpId="0" nodeType="clickEffect">
                                  <p:stCondLst>
                                    <p:cond delay="0"/>
                                  </p:stCondLst>
                                  <p:childTnLst>
                                    <p:set>
                                      <p:cBhvr>
                                        <p:cTn id="243" dur="1" fill="hold">
                                          <p:stCondLst>
                                            <p:cond delay="0"/>
                                          </p:stCondLst>
                                        </p:cTn>
                                        <p:tgtEl>
                                          <p:spTgt spid="585"/>
                                        </p:tgtEl>
                                        <p:attrNameLst>
                                          <p:attrName>style.visibility</p:attrName>
                                        </p:attrNameLst>
                                      </p:cBhvr>
                                      <p:to>
                                        <p:strVal val="visible"/>
                                      </p:to>
                                    </p:set>
                                    <p:animEffect transition="in" filter="blinds(horizontal)">
                                      <p:cBhvr>
                                        <p:cTn id="244" dur="500"/>
                                        <p:tgtEl>
                                          <p:spTgt spid="585"/>
                                        </p:tgtEl>
                                      </p:cBhvr>
                                    </p:animEffect>
                                  </p:childTnLst>
                                </p:cTn>
                              </p:par>
                            </p:childTnLst>
                          </p:cTn>
                        </p:par>
                      </p:childTnLst>
                    </p:cTn>
                  </p:par>
                  <p:par>
                    <p:cTn id="245" fill="hold">
                      <p:stCondLst>
                        <p:cond delay="indefinite"/>
                      </p:stCondLst>
                      <p:childTnLst>
                        <p:par>
                          <p:cTn id="246" fill="hold">
                            <p:stCondLst>
                              <p:cond delay="0"/>
                            </p:stCondLst>
                            <p:childTnLst>
                              <p:par>
                                <p:cTn id="247" presetID="3" presetClass="entr" presetSubtype="10" fill="hold" grpId="0" nodeType="clickEffect">
                                  <p:stCondLst>
                                    <p:cond delay="0"/>
                                  </p:stCondLst>
                                  <p:childTnLst>
                                    <p:set>
                                      <p:cBhvr>
                                        <p:cTn id="248" dur="1" fill="hold">
                                          <p:stCondLst>
                                            <p:cond delay="0"/>
                                          </p:stCondLst>
                                        </p:cTn>
                                        <p:tgtEl>
                                          <p:spTgt spid="300"/>
                                        </p:tgtEl>
                                        <p:attrNameLst>
                                          <p:attrName>style.visibility</p:attrName>
                                        </p:attrNameLst>
                                      </p:cBhvr>
                                      <p:to>
                                        <p:strVal val="visible"/>
                                      </p:to>
                                    </p:set>
                                    <p:animEffect transition="in" filter="blinds(horizontal)">
                                      <p:cBhvr>
                                        <p:cTn id="249" dur="500"/>
                                        <p:tgtEl>
                                          <p:spTgt spid="300"/>
                                        </p:tgtEl>
                                      </p:cBhvr>
                                    </p:animEffec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3" presetClass="entr" presetSubtype="10" fill="hold" grpId="0" nodeType="clickEffect">
                                  <p:stCondLst>
                                    <p:cond delay="0"/>
                                  </p:stCondLst>
                                  <p:childTnLst>
                                    <p:set>
                                      <p:cBhvr>
                                        <p:cTn id="253" dur="1" fill="hold">
                                          <p:stCondLst>
                                            <p:cond delay="0"/>
                                          </p:stCondLst>
                                        </p:cTn>
                                        <p:tgtEl>
                                          <p:spTgt spid="547"/>
                                        </p:tgtEl>
                                        <p:attrNameLst>
                                          <p:attrName>style.visibility</p:attrName>
                                        </p:attrNameLst>
                                      </p:cBhvr>
                                      <p:to>
                                        <p:strVal val="visible"/>
                                      </p:to>
                                    </p:set>
                                    <p:animEffect transition="in" filter="blinds(horizontal)">
                                      <p:cBhvr>
                                        <p:cTn id="254" dur="500"/>
                                        <p:tgtEl>
                                          <p:spTgt spid="547"/>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3" presetClass="entr" presetSubtype="10" fill="hold" nodeType="clickEffect">
                                  <p:stCondLst>
                                    <p:cond delay="0"/>
                                  </p:stCondLst>
                                  <p:childTnLst>
                                    <p:set>
                                      <p:cBhvr>
                                        <p:cTn id="258" dur="1" fill="hold">
                                          <p:stCondLst>
                                            <p:cond delay="0"/>
                                          </p:stCondLst>
                                        </p:cTn>
                                        <p:tgtEl>
                                          <p:spTgt spid="4"/>
                                        </p:tgtEl>
                                        <p:attrNameLst>
                                          <p:attrName>style.visibility</p:attrName>
                                        </p:attrNameLst>
                                      </p:cBhvr>
                                      <p:to>
                                        <p:strVal val="visible"/>
                                      </p:to>
                                    </p:set>
                                    <p:animEffect transition="in" filter="blinds(horizontal)">
                                      <p:cBhvr>
                                        <p:cTn id="259" dur="500"/>
                                        <p:tgtEl>
                                          <p:spTgt spid="4"/>
                                        </p:tgtEl>
                                      </p:cBhvr>
                                    </p:animEffect>
                                  </p:childTnLst>
                                </p:cTn>
                              </p:par>
                            </p:childTnLst>
                          </p:cTn>
                        </p:par>
                      </p:childTnLst>
                    </p:cTn>
                  </p:par>
                  <p:par>
                    <p:cTn id="260" fill="hold" nodeType="clickPar">
                      <p:stCondLst>
                        <p:cond delay="indefinite"/>
                      </p:stCondLst>
                      <p:childTnLst>
                        <p:par>
                          <p:cTn id="261" fill="hold" nodeType="withGroup">
                            <p:stCondLst>
                              <p:cond delay="0"/>
                            </p:stCondLst>
                            <p:childTnLst>
                              <p:par>
                                <p:cTn id="262" presetID="3" presetClass="entr" presetSubtype="10" fill="hold" grpId="0" nodeType="clickEffect">
                                  <p:stCondLst>
                                    <p:cond delay="0"/>
                                  </p:stCondLst>
                                  <p:childTnLst>
                                    <p:set>
                                      <p:cBhvr>
                                        <p:cTn id="263" dur="1" fill="hold">
                                          <p:stCondLst>
                                            <p:cond delay="0"/>
                                          </p:stCondLst>
                                        </p:cTn>
                                        <p:tgtEl>
                                          <p:spTgt spid="586"/>
                                        </p:tgtEl>
                                        <p:attrNameLst>
                                          <p:attrName>style.visibility</p:attrName>
                                        </p:attrNameLst>
                                      </p:cBhvr>
                                      <p:to>
                                        <p:strVal val="visible"/>
                                      </p:to>
                                    </p:set>
                                    <p:animEffect transition="in" filter="blinds(horizontal)">
                                      <p:cBhvr>
                                        <p:cTn id="264" dur="500"/>
                                        <p:tgtEl>
                                          <p:spTgt spid="586"/>
                                        </p:tgtEl>
                                      </p:cBhvr>
                                    </p:animEffect>
                                  </p:childTnLst>
                                </p:cTn>
                              </p:par>
                            </p:childTnLst>
                          </p:cTn>
                        </p:par>
                      </p:childTnLst>
                    </p:cTn>
                  </p:par>
                  <p:par>
                    <p:cTn id="265" fill="hold" nodeType="clickPar">
                      <p:stCondLst>
                        <p:cond delay="indefinite"/>
                      </p:stCondLst>
                      <p:childTnLst>
                        <p:par>
                          <p:cTn id="266" fill="hold" nodeType="withGroup">
                            <p:stCondLst>
                              <p:cond delay="0"/>
                            </p:stCondLst>
                            <p:childTnLst>
                              <p:par>
                                <p:cTn id="267" presetID="3" presetClass="entr" presetSubtype="10" fill="hold" grpId="0" nodeType="clickEffect">
                                  <p:stCondLst>
                                    <p:cond delay="0"/>
                                  </p:stCondLst>
                                  <p:childTnLst>
                                    <p:set>
                                      <p:cBhvr>
                                        <p:cTn id="268" dur="1" fill="hold">
                                          <p:stCondLst>
                                            <p:cond delay="0"/>
                                          </p:stCondLst>
                                        </p:cTn>
                                        <p:tgtEl>
                                          <p:spTgt spid="301"/>
                                        </p:tgtEl>
                                        <p:attrNameLst>
                                          <p:attrName>style.visibility</p:attrName>
                                        </p:attrNameLst>
                                      </p:cBhvr>
                                      <p:to>
                                        <p:strVal val="visible"/>
                                      </p:to>
                                    </p:set>
                                    <p:animEffect transition="in" filter="blinds(horizontal)">
                                      <p:cBhvr>
                                        <p:cTn id="269"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417" grpId="0" animBg="1"/>
      <p:bldP spid="418" grpId="0" animBg="1"/>
      <p:bldP spid="545" grpId="0"/>
      <p:bldP spid="546" grpId="0"/>
      <p:bldP spid="547" grpId="0"/>
      <p:bldP spid="584" grpId="0"/>
      <p:bldP spid="585" grpId="0"/>
      <p:bldP spid="586" grpId="0"/>
      <p:bldP spid="300" grpId="0"/>
      <p:bldP spid="30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907679" y="3699486"/>
            <a:ext cx="3087705" cy="1682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eaLnBrk="1" hangingPunct="1">
              <a:lnSpc>
                <a:spcPct val="150000"/>
              </a:lnSpc>
            </a:pPr>
            <a:r>
              <a:rPr lang="ko-KR" altLang="en-US" sz="2400" b="1" dirty="0">
                <a:latin typeface="Arial" panose="020B0604020202020204" pitchFamily="34" charset="0"/>
              </a:rPr>
              <a:t>출석</a:t>
            </a:r>
            <a:r>
              <a:rPr lang="en-US" altLang="ko-KR" sz="2400" b="1" dirty="0">
                <a:latin typeface="Arial" panose="020B0604020202020204" pitchFamily="34" charset="0"/>
              </a:rPr>
              <a:t>: 10%</a:t>
            </a:r>
          </a:p>
          <a:p>
            <a:pPr eaLnBrk="1" hangingPunct="1">
              <a:lnSpc>
                <a:spcPct val="150000"/>
              </a:lnSpc>
            </a:pPr>
            <a:r>
              <a:rPr lang="ko-KR" altLang="en-US" sz="2400" b="1" dirty="0">
                <a:latin typeface="Arial" panose="020B0604020202020204" pitchFamily="34" charset="0"/>
              </a:rPr>
              <a:t>중간고사</a:t>
            </a:r>
            <a:r>
              <a:rPr lang="en-US" altLang="ko-KR" sz="2400" b="1" dirty="0">
                <a:latin typeface="Arial" panose="020B0604020202020204" pitchFamily="34" charset="0"/>
              </a:rPr>
              <a:t>: 45% (</a:t>
            </a:r>
            <a:r>
              <a:rPr lang="ko-KR" altLang="en-US" sz="2400" b="1" dirty="0">
                <a:latin typeface="Arial" panose="020B0604020202020204" pitchFamily="34" charset="0"/>
              </a:rPr>
              <a:t>대면</a:t>
            </a:r>
            <a:r>
              <a:rPr lang="en-US" altLang="ko-KR" sz="2400" b="1" dirty="0">
                <a:latin typeface="Arial" panose="020B0604020202020204" pitchFamily="34" charset="0"/>
              </a:rPr>
              <a:t>)</a:t>
            </a:r>
          </a:p>
          <a:p>
            <a:pPr eaLnBrk="1" hangingPunct="1">
              <a:lnSpc>
                <a:spcPct val="150000"/>
              </a:lnSpc>
            </a:pPr>
            <a:r>
              <a:rPr lang="ko-KR" altLang="en-US" sz="2400" b="1" dirty="0">
                <a:latin typeface="Arial" panose="020B0604020202020204" pitchFamily="34" charset="0"/>
              </a:rPr>
              <a:t>기말고사</a:t>
            </a:r>
            <a:r>
              <a:rPr lang="en-US" altLang="ko-KR" sz="2400" b="1" dirty="0">
                <a:latin typeface="Arial" panose="020B0604020202020204" pitchFamily="34" charset="0"/>
              </a:rPr>
              <a:t>: 45% (</a:t>
            </a:r>
            <a:r>
              <a:rPr lang="ko-KR" altLang="en-US" sz="2400" b="1" dirty="0">
                <a:latin typeface="Arial" panose="020B0604020202020204" pitchFamily="34" charset="0"/>
              </a:rPr>
              <a:t>대면</a:t>
            </a:r>
            <a:r>
              <a:rPr lang="en-US" altLang="ko-KR" sz="2400" b="1" dirty="0">
                <a:latin typeface="Arial" panose="020B0604020202020204" pitchFamily="34" charset="0"/>
              </a:rPr>
              <a:t>)</a:t>
            </a:r>
          </a:p>
        </p:txBody>
      </p:sp>
      <p:sp>
        <p:nvSpPr>
          <p:cNvPr id="6" name="Text Box 6"/>
          <p:cNvSpPr txBox="1">
            <a:spLocks noChangeArrowheads="1"/>
          </p:cNvSpPr>
          <p:nvPr/>
        </p:nvSpPr>
        <p:spPr bwMode="auto">
          <a:xfrm>
            <a:off x="779006" y="337597"/>
            <a:ext cx="7777843"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굴림" panose="020B0600000101010101" pitchFamily="50" charset="-127"/>
                <a:ea typeface="굴림" panose="020B0600000101010101" pitchFamily="50" charset="-127"/>
              </a:defRPr>
            </a:lvl1pPr>
            <a:lvl2pPr marL="742950" indent="-285750" eaLnBrk="0" hangingPunct="0">
              <a:defRPr kumimoji="1" sz="2000">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2000">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2000">
                <a:solidFill>
                  <a:schemeClr val="tx1"/>
                </a:solidFill>
                <a:latin typeface="굴림" panose="020B0600000101010101" pitchFamily="50" charset="-127"/>
                <a:ea typeface="굴림" panose="020B0600000101010101" pitchFamily="50" charset="-127"/>
              </a:defRPr>
            </a:lvl9pPr>
          </a:lstStyle>
          <a:p>
            <a:pPr marL="342900" indent="-342900" eaLnBrk="1" hangingPunct="1">
              <a:lnSpc>
                <a:spcPct val="150000"/>
              </a:lnSpc>
              <a:buFont typeface="Wingdings" panose="05000000000000000000" pitchFamily="2" charset="2"/>
              <a:buChar char="v"/>
            </a:pPr>
            <a:r>
              <a:rPr lang="ko-KR" altLang="en-US" sz="2400" dirty="0">
                <a:latin typeface="+mn-ea"/>
                <a:ea typeface="+mn-ea"/>
              </a:rPr>
              <a:t>수업자료 및 참고도서</a:t>
            </a:r>
            <a:r>
              <a:rPr lang="en-US" altLang="ko-KR" sz="2400" dirty="0">
                <a:latin typeface="+mn-ea"/>
                <a:ea typeface="+mn-ea"/>
              </a:rPr>
              <a:t> </a:t>
            </a:r>
          </a:p>
          <a:p>
            <a:pPr marL="540000" indent="-180000" eaLnBrk="1" hangingPunct="1">
              <a:lnSpc>
                <a:spcPct val="150000"/>
              </a:lnSpc>
              <a:buFontTx/>
              <a:buChar char="•"/>
            </a:pPr>
            <a:r>
              <a:rPr lang="ko-KR" altLang="en-US" sz="1800" dirty="0" err="1">
                <a:solidFill>
                  <a:srgbClr val="C00000"/>
                </a:solidFill>
                <a:latin typeface="+mn-ea"/>
                <a:ea typeface="+mn-ea"/>
                <a:cs typeface="한양신명조,한컴돋움"/>
              </a:rPr>
              <a:t>주교재</a:t>
            </a:r>
            <a:r>
              <a:rPr lang="en-US" altLang="ko-KR" sz="1800" dirty="0">
                <a:solidFill>
                  <a:srgbClr val="C00000"/>
                </a:solidFill>
                <a:latin typeface="+mn-ea"/>
                <a:ea typeface="+mn-ea"/>
                <a:cs typeface="한양신명조,한컴돋움"/>
              </a:rPr>
              <a:t>: PPT </a:t>
            </a:r>
            <a:r>
              <a:rPr lang="ko-KR" altLang="en-US" sz="1800" dirty="0">
                <a:solidFill>
                  <a:srgbClr val="C00000"/>
                </a:solidFill>
                <a:latin typeface="+mn-ea"/>
                <a:ea typeface="+mn-ea"/>
                <a:cs typeface="한양신명조,한컴돋움"/>
              </a:rPr>
              <a:t>자료</a:t>
            </a:r>
            <a:endParaRPr lang="en-US" altLang="ko-KR" sz="1800" dirty="0">
              <a:solidFill>
                <a:srgbClr val="C00000"/>
              </a:solidFill>
              <a:latin typeface="+mn-ea"/>
              <a:ea typeface="+mn-ea"/>
              <a:cs typeface="한양신명조,한컴돋움"/>
            </a:endParaRPr>
          </a:p>
          <a:p>
            <a:pPr marL="360000" eaLnBrk="1" hangingPunct="1">
              <a:lnSpc>
                <a:spcPct val="150000"/>
              </a:lnSpc>
            </a:pPr>
            <a:r>
              <a:rPr lang="ko-KR" altLang="en-US" sz="1800" dirty="0">
                <a:latin typeface="+mn-ea"/>
                <a:ea typeface="+mn-ea"/>
              </a:rPr>
              <a:t>참고자료</a:t>
            </a:r>
            <a:endParaRPr lang="en-US" altLang="ko-KR" sz="1800" dirty="0">
              <a:latin typeface="+mn-ea"/>
              <a:ea typeface="+mn-ea"/>
            </a:endParaRPr>
          </a:p>
          <a:p>
            <a:pPr marL="645750" indent="-285750" eaLnBrk="1" hangingPunct="1">
              <a:lnSpc>
                <a:spcPct val="150000"/>
              </a:lnSpc>
              <a:buFont typeface="Wingdings" panose="05000000000000000000" pitchFamily="2" charset="2"/>
              <a:buChar char="ü"/>
            </a:pPr>
            <a:r>
              <a:rPr lang="ko-KR" altLang="en-US" sz="1400" dirty="0">
                <a:latin typeface="+mn-ea"/>
                <a:ea typeface="+mn-ea"/>
              </a:rPr>
              <a:t>전자재료 세라믹스의 기초와 응용 </a:t>
            </a:r>
            <a:r>
              <a:rPr lang="en-US" altLang="ko-KR" sz="1400" dirty="0">
                <a:latin typeface="+mn-ea"/>
                <a:ea typeface="+mn-ea"/>
              </a:rPr>
              <a:t>(</a:t>
            </a:r>
            <a:r>
              <a:rPr lang="ko-KR" altLang="en-US" sz="1400" dirty="0" err="1">
                <a:latin typeface="+mn-ea"/>
                <a:ea typeface="+mn-ea"/>
              </a:rPr>
              <a:t>이성갑</a:t>
            </a:r>
            <a:r>
              <a:rPr lang="en-US" altLang="ko-KR" sz="1400" dirty="0">
                <a:latin typeface="+mn-ea"/>
                <a:ea typeface="+mn-ea"/>
              </a:rPr>
              <a:t>), </a:t>
            </a:r>
            <a:r>
              <a:rPr lang="ko-KR" altLang="en-US" sz="1400" dirty="0">
                <a:latin typeface="+mn-ea"/>
                <a:ea typeface="+mn-ea"/>
              </a:rPr>
              <a:t>경상대 무지개사업단</a:t>
            </a:r>
            <a:endParaRPr lang="en-US" altLang="ko-KR" sz="1400" dirty="0">
              <a:latin typeface="+mn-ea"/>
              <a:ea typeface="+mn-ea"/>
            </a:endParaRPr>
          </a:p>
          <a:p>
            <a:pPr marL="645750" indent="-285750" eaLnBrk="1" hangingPunct="1">
              <a:lnSpc>
                <a:spcPct val="150000"/>
              </a:lnSpc>
              <a:buFont typeface="Wingdings" panose="05000000000000000000" pitchFamily="2" charset="2"/>
              <a:buChar char="ü"/>
            </a:pPr>
            <a:r>
              <a:rPr lang="ko-KR" altLang="en-US" sz="1400" dirty="0">
                <a:latin typeface="+mn-ea"/>
                <a:ea typeface="+mn-ea"/>
              </a:rPr>
              <a:t>전기전자용 세라믹스 </a:t>
            </a:r>
            <a:r>
              <a:rPr lang="en-US" altLang="ko-KR" sz="1400" dirty="0">
                <a:latin typeface="+mn-ea"/>
                <a:ea typeface="+mn-ea"/>
              </a:rPr>
              <a:t>(</a:t>
            </a:r>
            <a:r>
              <a:rPr lang="ko-KR" altLang="en-US" sz="1400" dirty="0" err="1">
                <a:latin typeface="+mn-ea"/>
                <a:ea typeface="+mn-ea"/>
              </a:rPr>
              <a:t>박창엽</a:t>
            </a:r>
            <a:r>
              <a:rPr lang="en-US" altLang="ko-KR" sz="1400" dirty="0">
                <a:latin typeface="+mn-ea"/>
                <a:ea typeface="+mn-ea"/>
              </a:rPr>
              <a:t>), </a:t>
            </a:r>
            <a:r>
              <a:rPr lang="ko-KR" altLang="en-US" sz="1400" dirty="0">
                <a:latin typeface="+mn-ea"/>
                <a:ea typeface="+mn-ea"/>
              </a:rPr>
              <a:t>반도출판사</a:t>
            </a:r>
            <a:endParaRPr lang="en-US" altLang="ko-KR" sz="1400" dirty="0">
              <a:latin typeface="+mn-ea"/>
              <a:ea typeface="+mn-ea"/>
            </a:endParaRPr>
          </a:p>
          <a:p>
            <a:pPr marL="645750" indent="-285750" eaLnBrk="1" hangingPunct="1">
              <a:lnSpc>
                <a:spcPct val="150000"/>
              </a:lnSpc>
              <a:buFont typeface="Wingdings" panose="05000000000000000000" pitchFamily="2" charset="2"/>
              <a:buChar char="ü"/>
            </a:pPr>
            <a:r>
              <a:rPr lang="ko-KR" altLang="en-US" sz="1400" dirty="0">
                <a:latin typeface="+mn-ea"/>
                <a:ea typeface="+mn-ea"/>
              </a:rPr>
              <a:t>세라믹스 총론 </a:t>
            </a:r>
            <a:r>
              <a:rPr lang="en-US" altLang="ko-KR" sz="1400" dirty="0">
                <a:latin typeface="+mn-ea"/>
                <a:ea typeface="+mn-ea"/>
              </a:rPr>
              <a:t>(</a:t>
            </a:r>
            <a:r>
              <a:rPr lang="ko-KR" altLang="en-US" sz="1400" dirty="0">
                <a:latin typeface="+mn-ea"/>
                <a:ea typeface="+mn-ea"/>
              </a:rPr>
              <a:t>김병훈 옮김</a:t>
            </a:r>
            <a:r>
              <a:rPr lang="en-US" altLang="ko-KR" sz="1400" dirty="0">
                <a:latin typeface="+mn-ea"/>
                <a:ea typeface="+mn-ea"/>
              </a:rPr>
              <a:t>, W. D. KINGGERY </a:t>
            </a:r>
            <a:r>
              <a:rPr lang="ko-KR" altLang="en-US" sz="1400" dirty="0">
                <a:latin typeface="+mn-ea"/>
                <a:ea typeface="+mn-ea"/>
              </a:rPr>
              <a:t>외</a:t>
            </a:r>
            <a:r>
              <a:rPr lang="en-US" altLang="ko-KR" sz="1400" dirty="0">
                <a:latin typeface="+mn-ea"/>
                <a:ea typeface="+mn-ea"/>
              </a:rPr>
              <a:t>), </a:t>
            </a:r>
            <a:r>
              <a:rPr lang="ko-KR" altLang="en-US" sz="1400" dirty="0">
                <a:latin typeface="+mn-ea"/>
                <a:ea typeface="+mn-ea"/>
              </a:rPr>
              <a:t>반도출판사</a:t>
            </a:r>
            <a:endParaRPr lang="en-US" altLang="ko-KR" sz="1400" dirty="0">
              <a:latin typeface="+mn-ea"/>
              <a:ea typeface="+mn-ea"/>
            </a:endParaRPr>
          </a:p>
          <a:p>
            <a:pPr marL="645750" indent="-285750" eaLnBrk="1" hangingPunct="1">
              <a:lnSpc>
                <a:spcPct val="150000"/>
              </a:lnSpc>
              <a:buFont typeface="Wingdings" panose="05000000000000000000" pitchFamily="2" charset="2"/>
              <a:buChar char="ü"/>
            </a:pPr>
            <a:r>
              <a:rPr lang="ko-KR" altLang="en-US" sz="1400" dirty="0" err="1">
                <a:latin typeface="+mn-ea"/>
                <a:ea typeface="+mn-ea"/>
              </a:rPr>
              <a:t>전자세라믹스</a:t>
            </a:r>
            <a:r>
              <a:rPr lang="ko-KR" altLang="en-US" sz="1400" dirty="0">
                <a:latin typeface="+mn-ea"/>
                <a:ea typeface="+mn-ea"/>
              </a:rPr>
              <a:t> </a:t>
            </a:r>
            <a:r>
              <a:rPr lang="ko-KR" altLang="en-US" sz="1400" dirty="0" err="1">
                <a:latin typeface="+mn-ea"/>
                <a:ea typeface="+mn-ea"/>
              </a:rPr>
              <a:t>소재물성학</a:t>
            </a:r>
            <a:r>
              <a:rPr lang="ko-KR" altLang="en-US" sz="1400" dirty="0">
                <a:latin typeface="+mn-ea"/>
                <a:ea typeface="+mn-ea"/>
              </a:rPr>
              <a:t> </a:t>
            </a:r>
            <a:r>
              <a:rPr lang="en-US" altLang="ko-KR" sz="1400" dirty="0">
                <a:latin typeface="+mn-ea"/>
                <a:ea typeface="+mn-ea"/>
              </a:rPr>
              <a:t>(</a:t>
            </a:r>
            <a:r>
              <a:rPr lang="ko-KR" altLang="en-US" sz="1400" dirty="0">
                <a:latin typeface="+mn-ea"/>
                <a:ea typeface="+mn-ea"/>
              </a:rPr>
              <a:t>유광수</a:t>
            </a:r>
            <a:r>
              <a:rPr lang="en-US" altLang="ko-KR" sz="1400" dirty="0">
                <a:latin typeface="+mn-ea"/>
                <a:ea typeface="+mn-ea"/>
              </a:rPr>
              <a:t>), </a:t>
            </a:r>
            <a:r>
              <a:rPr lang="ko-KR" altLang="en-US" sz="1400" dirty="0">
                <a:latin typeface="+mn-ea"/>
                <a:ea typeface="+mn-ea"/>
              </a:rPr>
              <a:t>도서출판 한림원</a:t>
            </a:r>
            <a:endParaRPr lang="en-US" altLang="ko-KR" sz="1400" dirty="0">
              <a:latin typeface="+mn-ea"/>
              <a:ea typeface="+mn-ea"/>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2</a:t>
            </a:fld>
            <a:endParaRPr lang="ko-KR" altLang="en-US"/>
          </a:p>
        </p:txBody>
      </p:sp>
    </p:spTree>
    <p:extLst>
      <p:ext uri="{BB962C8B-B14F-4D97-AF65-F5344CB8AC3E}">
        <p14:creationId xmlns:p14="http://schemas.microsoft.com/office/powerpoint/2010/main" val="17565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세라믹의 구조</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9" name="직사각형 8"/>
          <p:cNvSpPr/>
          <p:nvPr/>
        </p:nvSpPr>
        <p:spPr>
          <a:xfrm>
            <a:off x="312964" y="4587954"/>
            <a:ext cx="8488136" cy="1846659"/>
          </a:xfrm>
          <a:prstGeom prst="rect">
            <a:avLst/>
          </a:prstGeom>
        </p:spPr>
        <p:txBody>
          <a:bodyPr wrap="square">
            <a:spAutoFit/>
          </a:bodyPr>
          <a:lstStyle/>
          <a:p>
            <a:pPr marL="285750" indent="-285750">
              <a:buFont typeface="Arial" panose="020B0604020202020204" pitchFamily="34" charset="0"/>
              <a:buChar char="•"/>
            </a:pPr>
            <a:r>
              <a:rPr lang="ko-KR" altLang="en-US" dirty="0">
                <a:latin typeface="+mn-ea"/>
              </a:rPr>
              <a:t>금속원소와 비금속원소의 조합</a:t>
            </a:r>
            <a:endParaRPr lang="en-US" altLang="ko-KR" dirty="0">
              <a:latin typeface="+mn-ea"/>
            </a:endParaRPr>
          </a:p>
          <a:p>
            <a:pPr marL="645750" indent="-285750">
              <a:buFontTx/>
              <a:buChar char="-"/>
            </a:pPr>
            <a:r>
              <a:rPr lang="ko-KR" altLang="en-US" sz="1600" dirty="0">
                <a:solidFill>
                  <a:srgbClr val="FF0000"/>
                </a:solidFill>
                <a:latin typeface="+mn-ea"/>
              </a:rPr>
              <a:t>금속 원소</a:t>
            </a:r>
            <a:r>
              <a:rPr lang="en-US" altLang="ko-KR" sz="1600" dirty="0">
                <a:solidFill>
                  <a:srgbClr val="FF0000"/>
                </a:solidFill>
                <a:latin typeface="+mn-ea"/>
              </a:rPr>
              <a:t>: Si,</a:t>
            </a:r>
            <a:r>
              <a:rPr lang="ko-KR" altLang="en-US" sz="1600" dirty="0">
                <a:solidFill>
                  <a:srgbClr val="FF0000"/>
                </a:solidFill>
                <a:latin typeface="+mn-ea"/>
              </a:rPr>
              <a:t> </a:t>
            </a:r>
            <a:r>
              <a:rPr lang="en-US" altLang="ko-KR" sz="1600" dirty="0">
                <a:solidFill>
                  <a:srgbClr val="FF0000"/>
                </a:solidFill>
                <a:latin typeface="+mn-ea"/>
              </a:rPr>
              <a:t>Al, </a:t>
            </a:r>
            <a:r>
              <a:rPr lang="en-US" altLang="ko-KR" sz="1600" dirty="0" err="1">
                <a:solidFill>
                  <a:srgbClr val="FF0000"/>
                </a:solidFill>
                <a:latin typeface="+mn-ea"/>
              </a:rPr>
              <a:t>Ti</a:t>
            </a:r>
            <a:r>
              <a:rPr lang="en-US" altLang="ko-KR" sz="1600" dirty="0">
                <a:solidFill>
                  <a:srgbClr val="FF0000"/>
                </a:solidFill>
                <a:latin typeface="+mn-ea"/>
              </a:rPr>
              <a:t>, </a:t>
            </a:r>
            <a:r>
              <a:rPr lang="en-US" altLang="ko-KR" sz="1600" dirty="0" err="1">
                <a:solidFill>
                  <a:srgbClr val="FF0000"/>
                </a:solidFill>
                <a:latin typeface="+mn-ea"/>
              </a:rPr>
              <a:t>Zr</a:t>
            </a:r>
            <a:r>
              <a:rPr lang="en-US" altLang="ko-KR" sz="1600" dirty="0">
                <a:solidFill>
                  <a:srgbClr val="FF0000"/>
                </a:solidFill>
                <a:latin typeface="+mn-ea"/>
              </a:rPr>
              <a:t> </a:t>
            </a:r>
            <a:r>
              <a:rPr lang="ko-KR" altLang="en-US" sz="1600" dirty="0">
                <a:latin typeface="+mn-ea"/>
              </a:rPr>
              <a:t>등</a:t>
            </a:r>
            <a:endParaRPr lang="en-US" altLang="ko-KR" sz="1600" dirty="0">
              <a:latin typeface="+mn-ea"/>
            </a:endParaRPr>
          </a:p>
          <a:p>
            <a:pPr marL="645750" indent="-285750">
              <a:buFontTx/>
              <a:buChar char="-"/>
            </a:pPr>
            <a:r>
              <a:rPr lang="ko-KR" altLang="en-US" sz="1600" dirty="0">
                <a:solidFill>
                  <a:srgbClr val="00B050"/>
                </a:solidFill>
                <a:latin typeface="+mn-ea"/>
              </a:rPr>
              <a:t>비금속 원소</a:t>
            </a:r>
            <a:r>
              <a:rPr lang="en-US" altLang="ko-KR" sz="1600" dirty="0">
                <a:solidFill>
                  <a:srgbClr val="00B050"/>
                </a:solidFill>
                <a:latin typeface="+mn-ea"/>
              </a:rPr>
              <a:t>: B,C,N,O </a:t>
            </a:r>
            <a:r>
              <a:rPr lang="ko-KR" altLang="en-US" sz="1600" dirty="0">
                <a:solidFill>
                  <a:srgbClr val="00B050"/>
                </a:solidFill>
                <a:latin typeface="+mn-ea"/>
              </a:rPr>
              <a:t>등</a:t>
            </a:r>
            <a:endParaRPr lang="en-US" altLang="ko-KR" sz="1600" dirty="0">
              <a:solidFill>
                <a:srgbClr val="00B050"/>
              </a:solidFill>
              <a:latin typeface="+mn-ea"/>
            </a:endParaRPr>
          </a:p>
          <a:p>
            <a:pPr marL="645750" indent="-285750">
              <a:buFontTx/>
              <a:buChar char="-"/>
            </a:pPr>
            <a:r>
              <a:rPr lang="ko-KR" altLang="en-US" sz="1600" dirty="0">
                <a:latin typeface="+mn-ea"/>
              </a:rPr>
              <a:t>구조가 복잡함</a:t>
            </a:r>
            <a:endParaRPr lang="en-US" altLang="ko-KR" sz="1600" dirty="0">
              <a:latin typeface="+mn-ea"/>
            </a:endParaRPr>
          </a:p>
          <a:p>
            <a:pPr marL="645750" indent="-285750">
              <a:buFontTx/>
              <a:buChar char="-"/>
            </a:pPr>
            <a:r>
              <a:rPr lang="ko-KR" altLang="en-US" sz="1600" dirty="0">
                <a:latin typeface="+mn-ea"/>
              </a:rPr>
              <a:t>구조를 결정하는 물리인자</a:t>
            </a:r>
            <a:r>
              <a:rPr lang="en-US" altLang="ko-KR" sz="1600" dirty="0">
                <a:latin typeface="+mn-ea"/>
              </a:rPr>
              <a:t>: </a:t>
            </a:r>
          </a:p>
          <a:p>
            <a:pPr marL="360000"/>
            <a:r>
              <a:rPr lang="ko-KR" altLang="en-US" sz="1600" dirty="0">
                <a:latin typeface="+mn-ea"/>
              </a:rPr>
              <a:t>    이온의 전하량</a:t>
            </a:r>
            <a:r>
              <a:rPr lang="en-US" altLang="ko-KR" sz="1600" dirty="0">
                <a:latin typeface="+mn-ea"/>
              </a:rPr>
              <a:t>, </a:t>
            </a:r>
            <a:r>
              <a:rPr lang="ko-KR" altLang="en-US" sz="1600" dirty="0">
                <a:latin typeface="+mn-ea"/>
              </a:rPr>
              <a:t>양</a:t>
            </a:r>
            <a:r>
              <a:rPr lang="en-US" altLang="ko-KR" sz="1600" dirty="0">
                <a:latin typeface="+mn-ea"/>
              </a:rPr>
              <a:t>, </a:t>
            </a:r>
            <a:r>
              <a:rPr lang="ko-KR" altLang="en-US" sz="1600" dirty="0">
                <a:latin typeface="+mn-ea"/>
              </a:rPr>
              <a:t>음이온의 상대적인 크기 비율</a:t>
            </a:r>
            <a:r>
              <a:rPr lang="en-US" altLang="ko-KR" sz="1600" dirty="0">
                <a:latin typeface="+mn-ea"/>
              </a:rPr>
              <a:t>, </a:t>
            </a:r>
            <a:r>
              <a:rPr lang="ko-KR" altLang="en-US" sz="1600" dirty="0">
                <a:latin typeface="+mn-ea"/>
              </a:rPr>
              <a:t>전기음성도 차이</a:t>
            </a:r>
            <a:endParaRPr lang="en-US" altLang="ko-KR" sz="1600" dirty="0">
              <a:latin typeface="+mn-ea"/>
            </a:endParaRPr>
          </a:p>
          <a:p>
            <a:pPr marL="645750" indent="-285750">
              <a:buFontTx/>
              <a:buChar char="-"/>
            </a:pPr>
            <a:endParaRPr lang="ko-KR" altLang="en-US" sz="1600" dirty="0">
              <a:latin typeface="+mn-ea"/>
            </a:endParaRPr>
          </a:p>
        </p:txBody>
      </p:sp>
      <p:grpSp>
        <p:nvGrpSpPr>
          <p:cNvPr id="17" name="그룹 16"/>
          <p:cNvGrpSpPr/>
          <p:nvPr/>
        </p:nvGrpSpPr>
        <p:grpSpPr>
          <a:xfrm>
            <a:off x="1832882" y="863473"/>
            <a:ext cx="5448300" cy="3648075"/>
            <a:chOff x="1636938" y="819509"/>
            <a:chExt cx="5448300" cy="3648075"/>
          </a:xfrm>
        </p:grpSpPr>
        <p:pic>
          <p:nvPicPr>
            <p:cNvPr id="4" name="그림 3"/>
            <p:cNvPicPr>
              <a:picLocks noChangeAspect="1"/>
            </p:cNvPicPr>
            <p:nvPr/>
          </p:nvPicPr>
          <p:blipFill rotWithShape="1">
            <a:blip r:embed="rId3"/>
            <a:srcRect l="60633" t="5190" r="6650" b="55556"/>
            <a:stretch/>
          </p:blipFill>
          <p:spPr>
            <a:xfrm>
              <a:off x="1636938" y="819509"/>
              <a:ext cx="5448300" cy="3648075"/>
            </a:xfrm>
            <a:prstGeom prst="rect">
              <a:avLst/>
            </a:prstGeom>
          </p:spPr>
        </p:pic>
        <p:sp>
          <p:nvSpPr>
            <p:cNvPr id="10" name="직사각형 9"/>
            <p:cNvSpPr/>
            <p:nvPr/>
          </p:nvSpPr>
          <p:spPr>
            <a:xfrm>
              <a:off x="5219700" y="1864620"/>
              <a:ext cx="271463" cy="2594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직사각형 12"/>
            <p:cNvSpPr/>
            <p:nvPr/>
          </p:nvSpPr>
          <p:spPr>
            <a:xfrm>
              <a:off x="2697480" y="2124075"/>
              <a:ext cx="269358" cy="2486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4" name="직사각형 13"/>
            <p:cNvSpPr/>
            <p:nvPr/>
          </p:nvSpPr>
          <p:spPr>
            <a:xfrm>
              <a:off x="2697480" y="2394764"/>
              <a:ext cx="269358" cy="2486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5" name="직사각형 14"/>
            <p:cNvSpPr/>
            <p:nvPr/>
          </p:nvSpPr>
          <p:spPr>
            <a:xfrm>
              <a:off x="5491163" y="1864619"/>
              <a:ext cx="271463" cy="2594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직사각형 15"/>
            <p:cNvSpPr/>
            <p:nvPr/>
          </p:nvSpPr>
          <p:spPr>
            <a:xfrm>
              <a:off x="5219701" y="1593157"/>
              <a:ext cx="1104900" cy="26193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a:t>
            </a:fld>
            <a:endParaRPr lang="ko-KR" altLang="en-US"/>
          </a:p>
        </p:txBody>
      </p:sp>
    </p:spTree>
    <p:extLst>
      <p:ext uri="{BB962C8B-B14F-4D97-AF65-F5344CB8AC3E}">
        <p14:creationId xmlns:p14="http://schemas.microsoft.com/office/powerpoint/2010/main" val="268369710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1520" y="3861048"/>
            <a:ext cx="8712968" cy="2657138"/>
          </a:xfrm>
          <a:prstGeom prst="rect">
            <a:avLst/>
          </a:prstGeom>
          <a:noFill/>
        </p:spPr>
        <p:txBody>
          <a:bodyPr wrap="square" rtlCol="0">
            <a:spAutoFit/>
          </a:bodyPr>
          <a:lstStyle/>
          <a:p>
            <a:pPr marL="486900" indent="-342900">
              <a:lnSpc>
                <a:spcPts val="2500"/>
              </a:lnSpc>
              <a:buFont typeface="+mj-ea"/>
              <a:buAutoNum type="circleNumDbPlain"/>
            </a:pPr>
            <a:r>
              <a:rPr lang="en-US" altLang="ko-KR" dirty="0">
                <a:latin typeface="+mn-ea"/>
                <a:ea typeface="+mn-ea"/>
                <a:sym typeface="Wingdings" panose="05000000000000000000" pitchFamily="2" charset="2"/>
              </a:rPr>
              <a:t>PN junction</a:t>
            </a:r>
            <a:r>
              <a:rPr lang="ko-KR" altLang="en-US" dirty="0">
                <a:latin typeface="+mn-ea"/>
                <a:ea typeface="+mn-ea"/>
                <a:sym typeface="Wingdings" panose="05000000000000000000" pitchFamily="2" charset="2"/>
              </a:rPr>
              <a:t>이 생성되었다고 가정</a:t>
            </a:r>
            <a:endParaRPr lang="en-US" altLang="ko-KR" dirty="0">
              <a:latin typeface="+mn-ea"/>
              <a:ea typeface="+mn-ea"/>
              <a:sym typeface="Wingdings" panose="05000000000000000000" pitchFamily="2" charset="2"/>
            </a:endParaRPr>
          </a:p>
          <a:p>
            <a:pPr marL="486900" indent="-342900">
              <a:lnSpc>
                <a:spcPts val="2500"/>
              </a:lnSpc>
              <a:buFont typeface="+mj-ea"/>
              <a:buAutoNum type="circleNumDbPlain"/>
            </a:pPr>
            <a:r>
              <a:rPr lang="ko-KR" altLang="en-US" dirty="0">
                <a:latin typeface="+mn-ea"/>
                <a:ea typeface="+mn-ea"/>
                <a:sym typeface="Wingdings" panose="05000000000000000000" pitchFamily="2" charset="2"/>
              </a:rPr>
              <a:t>전자와 정공의 농도 차이로 인해서 접합을 향해서 확산</a:t>
            </a:r>
            <a:endParaRPr lang="en-US" altLang="ko-KR" dirty="0">
              <a:latin typeface="+mn-ea"/>
              <a:ea typeface="+mn-ea"/>
              <a:sym typeface="Wingdings" panose="05000000000000000000" pitchFamily="2" charset="2"/>
            </a:endParaRPr>
          </a:p>
          <a:p>
            <a:pPr marL="486900" indent="-342900">
              <a:lnSpc>
                <a:spcPts val="2500"/>
              </a:lnSpc>
              <a:buFont typeface="+mj-ea"/>
              <a:buAutoNum type="circleNumDbPlain"/>
            </a:pPr>
            <a:r>
              <a:rPr lang="ko-KR" altLang="en-US" dirty="0">
                <a:latin typeface="+mn-ea"/>
                <a:ea typeface="+mn-ea"/>
                <a:sym typeface="Wingdings" panose="05000000000000000000" pitchFamily="2" charset="2"/>
              </a:rPr>
              <a:t>전자와 정공이 서로 만나 재결합</a:t>
            </a:r>
            <a:r>
              <a:rPr lang="en-US" altLang="ko-KR" dirty="0">
                <a:latin typeface="+mn-ea"/>
                <a:ea typeface="+mn-ea"/>
                <a:sym typeface="Wingdings" panose="05000000000000000000" pitchFamily="2" charset="2"/>
              </a:rPr>
              <a:t>(recombination)</a:t>
            </a:r>
            <a:r>
              <a:rPr lang="ko-KR" altLang="en-US" dirty="0">
                <a:latin typeface="+mn-ea"/>
                <a:ea typeface="+mn-ea"/>
                <a:sym typeface="Wingdings" panose="05000000000000000000" pitchFamily="2" charset="2"/>
              </a:rPr>
              <a:t>으로 사라짐</a:t>
            </a:r>
            <a:r>
              <a:rPr lang="en-US" altLang="ko-KR" dirty="0">
                <a:latin typeface="+mn-ea"/>
                <a:ea typeface="+mn-ea"/>
                <a:sym typeface="Wingdings" panose="05000000000000000000" pitchFamily="2" charset="2"/>
              </a:rPr>
              <a:t>. </a:t>
            </a:r>
          </a:p>
          <a:p>
            <a:pPr marL="486900" indent="-342900">
              <a:lnSpc>
                <a:spcPts val="2500"/>
              </a:lnSpc>
              <a:buFont typeface="+mj-ea"/>
              <a:buAutoNum type="circleNumDbPlain"/>
            </a:pPr>
            <a:r>
              <a:rPr lang="ko-KR" altLang="en-US" dirty="0" err="1">
                <a:latin typeface="+mn-ea"/>
                <a:ea typeface="+mn-ea"/>
                <a:sym typeface="Wingdings" panose="05000000000000000000" pitchFamily="2" charset="2"/>
              </a:rPr>
              <a:t>도펀트</a:t>
            </a:r>
            <a:r>
              <a:rPr lang="ko-KR" altLang="en-US" dirty="0">
                <a:latin typeface="+mn-ea"/>
                <a:ea typeface="+mn-ea"/>
                <a:sym typeface="Wingdings" panose="05000000000000000000" pitchFamily="2" charset="2"/>
              </a:rPr>
              <a:t> 이온만 노출되며 </a:t>
            </a:r>
            <a:r>
              <a:rPr lang="ko-KR" altLang="en-US" dirty="0" err="1">
                <a:latin typeface="+mn-ea"/>
                <a:ea typeface="+mn-ea"/>
                <a:sym typeface="Wingdings" panose="05000000000000000000" pitchFamily="2" charset="2"/>
              </a:rPr>
              <a:t>공핍영역에</a:t>
            </a:r>
            <a:r>
              <a:rPr lang="ko-KR" altLang="en-US" dirty="0">
                <a:latin typeface="+mn-ea"/>
                <a:ea typeface="+mn-ea"/>
                <a:sym typeface="Wingdings" panose="05000000000000000000" pitchFamily="2" charset="2"/>
              </a:rPr>
              <a:t> 전기장 형성 </a:t>
            </a:r>
            <a:endParaRPr lang="en-US" altLang="ko-KR" dirty="0">
              <a:latin typeface="+mn-ea"/>
              <a:ea typeface="+mn-ea"/>
              <a:sym typeface="Wingdings" panose="05000000000000000000" pitchFamily="2" charset="2"/>
            </a:endParaRPr>
          </a:p>
          <a:p>
            <a:pPr marL="486900" indent="-342900">
              <a:lnSpc>
                <a:spcPts val="2500"/>
              </a:lnSpc>
              <a:buFont typeface="+mj-ea"/>
              <a:buAutoNum type="circleNumDbPlain"/>
            </a:pPr>
            <a:r>
              <a:rPr lang="ko-KR" altLang="en-US" dirty="0" err="1">
                <a:latin typeface="+mn-ea"/>
                <a:ea typeface="+mn-ea"/>
                <a:sym typeface="Wingdings" panose="05000000000000000000" pitchFamily="2" charset="2"/>
              </a:rPr>
              <a:t>도펀트</a:t>
            </a:r>
            <a:r>
              <a:rPr lang="en-US" altLang="ko-KR" dirty="0">
                <a:latin typeface="+mn-ea"/>
                <a:ea typeface="+mn-ea"/>
                <a:sym typeface="Wingdings" panose="05000000000000000000" pitchFamily="2" charset="2"/>
              </a:rPr>
              <a:t> </a:t>
            </a:r>
            <a:r>
              <a:rPr lang="ko-KR" altLang="en-US" dirty="0">
                <a:latin typeface="+mn-ea"/>
                <a:ea typeface="+mn-ea"/>
                <a:sym typeface="Wingdings" panose="05000000000000000000" pitchFamily="2" charset="2"/>
              </a:rPr>
              <a:t>이온에 의한 전기장방향과 캐리어</a:t>
            </a:r>
            <a:r>
              <a:rPr lang="en-US" altLang="ko-KR" dirty="0">
                <a:latin typeface="+mn-ea"/>
                <a:ea typeface="+mn-ea"/>
                <a:sym typeface="Wingdings" panose="05000000000000000000" pitchFamily="2" charset="2"/>
              </a:rPr>
              <a:t>(</a:t>
            </a:r>
            <a:r>
              <a:rPr lang="ko-KR" altLang="en-US" dirty="0">
                <a:latin typeface="+mn-ea"/>
                <a:ea typeface="+mn-ea"/>
                <a:sym typeface="Wingdings" panose="05000000000000000000" pitchFamily="2" charset="2"/>
              </a:rPr>
              <a:t>전자 또는 정공</a:t>
            </a:r>
            <a:r>
              <a:rPr lang="en-US" altLang="ko-KR" dirty="0">
                <a:latin typeface="+mn-ea"/>
                <a:ea typeface="+mn-ea"/>
                <a:sym typeface="Wingdings" panose="05000000000000000000" pitchFamily="2" charset="2"/>
              </a:rPr>
              <a:t>)</a:t>
            </a:r>
            <a:r>
              <a:rPr lang="ko-KR" altLang="en-US" dirty="0">
                <a:latin typeface="+mn-ea"/>
                <a:ea typeface="+mn-ea"/>
                <a:sym typeface="Wingdings" panose="05000000000000000000" pitchFamily="2" charset="2"/>
              </a:rPr>
              <a:t>에 의한 확산 전류는 서로 반대 </a:t>
            </a:r>
            <a:r>
              <a:rPr lang="en-US" altLang="ko-KR" dirty="0">
                <a:latin typeface="+mn-ea"/>
                <a:ea typeface="+mn-ea"/>
                <a:sym typeface="Wingdings" panose="05000000000000000000" pitchFamily="2" charset="2"/>
              </a:rPr>
              <a:t> </a:t>
            </a:r>
          </a:p>
          <a:p>
            <a:pPr marL="486900" indent="-342900">
              <a:lnSpc>
                <a:spcPts val="2500"/>
              </a:lnSpc>
              <a:buFont typeface="+mj-ea"/>
              <a:buAutoNum type="circleNumDbPlain"/>
            </a:pPr>
            <a:r>
              <a:rPr lang="ko-KR" altLang="en-US" dirty="0">
                <a:latin typeface="+mn-ea"/>
                <a:ea typeface="+mn-ea"/>
                <a:sym typeface="Wingdings" panose="05000000000000000000" pitchFamily="2" charset="2"/>
              </a:rPr>
              <a:t>확산 전류를 막아서</a:t>
            </a:r>
            <a:r>
              <a:rPr lang="en-US" altLang="ko-KR" dirty="0">
                <a:latin typeface="+mn-ea"/>
                <a:ea typeface="+mn-ea"/>
                <a:sym typeface="Wingdings" panose="05000000000000000000" pitchFamily="2" charset="2"/>
              </a:rPr>
              <a:t> net current = 0</a:t>
            </a:r>
            <a:r>
              <a:rPr lang="ko-KR" altLang="en-US" dirty="0">
                <a:latin typeface="+mn-ea"/>
                <a:ea typeface="+mn-ea"/>
                <a:sym typeface="Wingdings" panose="05000000000000000000" pitchFamily="2" charset="2"/>
              </a:rPr>
              <a:t>이 될 때까지 전기장 증가</a:t>
            </a:r>
            <a:endParaRPr lang="en-US" altLang="ko-KR" dirty="0">
              <a:latin typeface="+mn-ea"/>
              <a:ea typeface="+mn-ea"/>
              <a:sym typeface="Wingdings" panose="05000000000000000000" pitchFamily="2" charset="2"/>
            </a:endParaRPr>
          </a:p>
          <a:p>
            <a:pPr marL="486900" indent="-342900">
              <a:lnSpc>
                <a:spcPts val="2500"/>
              </a:lnSpc>
              <a:buFont typeface="+mj-ea"/>
              <a:buAutoNum type="circleNumDbPlain"/>
            </a:pPr>
            <a:r>
              <a:rPr lang="ko-KR" altLang="en-US" dirty="0">
                <a:latin typeface="+mn-ea"/>
                <a:ea typeface="+mn-ea"/>
                <a:sym typeface="Wingdings" panose="05000000000000000000" pitchFamily="2" charset="2"/>
              </a:rPr>
              <a:t>확산과 </a:t>
            </a:r>
            <a:r>
              <a:rPr lang="ko-KR" altLang="en-US" dirty="0" err="1">
                <a:latin typeface="+mn-ea"/>
                <a:ea typeface="+mn-ea"/>
                <a:sym typeface="Wingdings" panose="05000000000000000000" pitchFamily="2" charset="2"/>
              </a:rPr>
              <a:t>드리프트</a:t>
            </a:r>
            <a:r>
              <a:rPr lang="ko-KR" altLang="en-US" dirty="0">
                <a:latin typeface="+mn-ea"/>
                <a:ea typeface="+mn-ea"/>
                <a:sym typeface="Wingdings" panose="05000000000000000000" pitchFamily="2" charset="2"/>
              </a:rPr>
              <a:t> 간 전류가</a:t>
            </a:r>
            <a:r>
              <a:rPr lang="en-US" altLang="ko-KR" dirty="0">
                <a:latin typeface="+mn-ea"/>
                <a:ea typeface="+mn-ea"/>
                <a:sym typeface="Wingdings" panose="05000000000000000000" pitchFamily="2" charset="2"/>
              </a:rPr>
              <a:t> </a:t>
            </a:r>
            <a:r>
              <a:rPr lang="ko-KR" altLang="en-US" dirty="0">
                <a:latin typeface="+mn-ea"/>
                <a:ea typeface="+mn-ea"/>
                <a:sym typeface="Wingdings" panose="05000000000000000000" pitchFamily="2" charset="2"/>
              </a:rPr>
              <a:t>평형이 발생하며 그 때</a:t>
            </a:r>
            <a:r>
              <a:rPr lang="en-US" altLang="ko-KR" dirty="0">
                <a:latin typeface="+mn-ea"/>
                <a:ea typeface="+mn-ea"/>
                <a:sym typeface="Wingdings" panose="05000000000000000000" pitchFamily="2" charset="2"/>
              </a:rPr>
              <a:t>, built-in potential </a:t>
            </a:r>
            <a:r>
              <a:rPr lang="ko-KR" altLang="en-US" dirty="0">
                <a:latin typeface="+mn-ea"/>
                <a:ea typeface="+mn-ea"/>
                <a:sym typeface="Wingdings" panose="05000000000000000000" pitchFamily="2" charset="2"/>
              </a:rPr>
              <a:t>결정</a:t>
            </a:r>
            <a:endParaRPr lang="en-US" altLang="ko-KR" dirty="0">
              <a:latin typeface="+mn-ea"/>
              <a:ea typeface="+mn-ea"/>
              <a:sym typeface="Wingdings" panose="05000000000000000000" pitchFamily="2" charset="2"/>
            </a:endParaRPr>
          </a:p>
        </p:txBody>
      </p:sp>
      <p:pic>
        <p:nvPicPr>
          <p:cNvPr id="9" name="Picture 6"/>
          <p:cNvPicPr>
            <a:picLocks noChangeAspect="1" noChangeArrowheads="1"/>
          </p:cNvPicPr>
          <p:nvPr/>
        </p:nvPicPr>
        <p:blipFill>
          <a:blip r:embed="rId3" cstate="print"/>
          <a:srcRect/>
          <a:stretch>
            <a:fillRect/>
          </a:stretch>
        </p:blipFill>
        <p:spPr bwMode="auto">
          <a:xfrm>
            <a:off x="744879" y="1336565"/>
            <a:ext cx="7632848" cy="2421780"/>
          </a:xfrm>
          <a:prstGeom prst="rect">
            <a:avLst/>
          </a:prstGeom>
          <a:noFill/>
          <a:ln w="9525">
            <a:noFill/>
            <a:prstDash val="sysDot"/>
            <a:miter lim="800000"/>
            <a:headEnd/>
            <a:tailEnd/>
          </a:ln>
          <a:effectLst/>
        </p:spPr>
      </p:pic>
      <p:cxnSp>
        <p:nvCxnSpPr>
          <p:cNvPr id="4" name="직선 화살표 연결선 3"/>
          <p:cNvCxnSpPr/>
          <p:nvPr/>
        </p:nvCxnSpPr>
        <p:spPr>
          <a:xfrm>
            <a:off x="290233" y="3924548"/>
            <a:ext cx="0" cy="2585200"/>
          </a:xfrm>
          <a:prstGeom prst="straightConnector1">
            <a:avLst/>
          </a:prstGeom>
          <a:ln w="57150">
            <a:solidFill>
              <a:schemeClr val="bg1">
                <a:lumMod val="50000"/>
              </a:schemeClr>
            </a:solidFill>
            <a:prstDash val="sysDot"/>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7"/>
          <p:cNvSpPr txBox="1">
            <a:spLocks noChangeArrowheads="1"/>
          </p:cNvSpPr>
          <p:nvPr/>
        </p:nvSpPr>
        <p:spPr bwMode="auto">
          <a:xfrm>
            <a:off x="133350" y="0"/>
            <a:ext cx="4836580" cy="523220"/>
          </a:xfrm>
          <a:prstGeom prst="rect">
            <a:avLst/>
          </a:prstGeom>
        </p:spPr>
        <p:txBody>
          <a:bodyPr wrap="none">
            <a:spAutoFit/>
          </a:bodyPr>
          <a:lstStyle>
            <a:defPPr>
              <a:defRPr lang="ko-KR"/>
            </a:defPPr>
            <a:lvl1pPr>
              <a:defRPr sz="2800" b="1"/>
            </a:lvl1pPr>
          </a:lstStyle>
          <a:p>
            <a:r>
              <a:rPr lang="en-US" altLang="ko-KR" dirty="0"/>
              <a:t>PN semiconductor junctions</a:t>
            </a:r>
            <a:endParaRPr lang="ko-KR" altLang="en-US" dirty="0"/>
          </a:p>
        </p:txBody>
      </p:sp>
      <p:sp>
        <p:nvSpPr>
          <p:cNvPr id="12" name="TextBox 98"/>
          <p:cNvSpPr txBox="1">
            <a:spLocks noChangeArrowheads="1"/>
          </p:cNvSpPr>
          <p:nvPr/>
        </p:nvSpPr>
        <p:spPr bwMode="auto">
          <a:xfrm>
            <a:off x="251520" y="736485"/>
            <a:ext cx="26106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Junction formation</a:t>
            </a:r>
            <a:endParaRPr lang="ko-KR" altLang="en-US" sz="2000" b="1" dirty="0">
              <a:latin typeface="맑은 고딕" panose="020B0503020000020004" pitchFamily="50" charset="-127"/>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200</a:t>
            </a:fld>
            <a:endParaRPr lang="ko-KR" altLang="en-US" dirty="0"/>
          </a:p>
        </p:txBody>
      </p:sp>
      <p:sp>
        <p:nvSpPr>
          <p:cNvPr id="13" name="직사각형 1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073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linds(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linds(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blinds(horizontal)">
                                      <p:cBhvr>
                                        <p:cTn id="3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Box 98"/>
          <p:cNvSpPr txBox="1">
            <a:spLocks noChangeArrowheads="1"/>
          </p:cNvSpPr>
          <p:nvPr/>
        </p:nvSpPr>
        <p:spPr bwMode="auto">
          <a:xfrm>
            <a:off x="161124" y="650413"/>
            <a:ext cx="26106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Junction formation</a:t>
            </a:r>
            <a:endParaRPr lang="ko-KR" altLang="en-US" sz="2000" b="1" dirty="0">
              <a:latin typeface="맑은 고딕" panose="020B0503020000020004" pitchFamily="50" charset="-127"/>
              <a:ea typeface="맑은 고딕" panose="020B0503020000020004" pitchFamily="50" charset="-127"/>
            </a:endParaRPr>
          </a:p>
        </p:txBody>
      </p:sp>
      <p:pic>
        <p:nvPicPr>
          <p:cNvPr id="22532" name="Picture 120"/>
          <p:cNvPicPr>
            <a:picLocks noChangeAspect="1" noChangeArrowheads="1"/>
          </p:cNvPicPr>
          <p:nvPr/>
        </p:nvPicPr>
        <p:blipFill>
          <a:blip r:embed="rId3">
            <a:extLst>
              <a:ext uri="{28A0092B-C50C-407E-A947-70E740481C1C}">
                <a14:useLocalDpi xmlns:a14="http://schemas.microsoft.com/office/drawing/2010/main" val="0"/>
              </a:ext>
            </a:extLst>
          </a:blip>
          <a:srcRect t="17633" r="54854"/>
          <a:stretch>
            <a:fillRect/>
          </a:stretch>
        </p:blipFill>
        <p:spPr bwMode="auto">
          <a:xfrm>
            <a:off x="107950" y="1484313"/>
            <a:ext cx="367665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직사각형 102"/>
          <p:cNvSpPr>
            <a:spLocks noChangeArrowheads="1"/>
          </p:cNvSpPr>
          <p:nvPr/>
        </p:nvSpPr>
        <p:spPr bwMode="auto">
          <a:xfrm>
            <a:off x="396875" y="4508500"/>
            <a:ext cx="32146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rPr>
              <a:t>Semiconductor lattice</a:t>
            </a:r>
          </a:p>
          <a:p>
            <a:pPr eaLnBrk="1" hangingPunct="1"/>
            <a:r>
              <a:rPr lang="en-US" altLang="ko-KR" sz="2000">
                <a:latin typeface="맑은 고딕" panose="020B0503020000020004" pitchFamily="50" charset="-127"/>
                <a:ea typeface="맑은 고딕" panose="020B0503020000020004" pitchFamily="50" charset="-127"/>
              </a:rPr>
              <a:t>with </a:t>
            </a:r>
            <a:r>
              <a:rPr lang="en-US" altLang="ko-KR" sz="2000">
                <a:solidFill>
                  <a:srgbClr val="0000FF"/>
                </a:solidFill>
                <a:latin typeface="맑은 고딕" panose="020B0503020000020004" pitchFamily="50" charset="-127"/>
                <a:ea typeface="맑은 고딕" panose="020B0503020000020004" pitchFamily="50" charset="-127"/>
              </a:rPr>
              <a:t>acceptor ions</a:t>
            </a:r>
          </a:p>
          <a:p>
            <a:pPr eaLnBrk="1" hangingPunct="1"/>
            <a:r>
              <a:rPr lang="en-US" altLang="ko-KR" sz="2000">
                <a:latin typeface="맑은 고딕" panose="020B0503020000020004" pitchFamily="50" charset="-127"/>
                <a:ea typeface="맑은 고딕" panose="020B0503020000020004" pitchFamily="50" charset="-127"/>
              </a:rPr>
              <a:t>and </a:t>
            </a:r>
            <a:r>
              <a:rPr lang="en-US" altLang="ko-KR" sz="2000">
                <a:solidFill>
                  <a:srgbClr val="FF0000"/>
                </a:solidFill>
                <a:latin typeface="맑은 고딕" panose="020B0503020000020004" pitchFamily="50" charset="-127"/>
                <a:ea typeface="맑은 고딕" panose="020B0503020000020004" pitchFamily="50" charset="-127"/>
              </a:rPr>
              <a:t>free holes</a:t>
            </a:r>
          </a:p>
        </p:txBody>
      </p:sp>
      <p:sp>
        <p:nvSpPr>
          <p:cNvPr id="203782" name="직사각형 104"/>
          <p:cNvSpPr>
            <a:spLocks noChangeArrowheads="1"/>
          </p:cNvSpPr>
          <p:nvPr/>
        </p:nvSpPr>
        <p:spPr bwMode="auto">
          <a:xfrm>
            <a:off x="4787900" y="4365625"/>
            <a:ext cx="32146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rPr>
              <a:t>Semiconductor lattice</a:t>
            </a:r>
          </a:p>
          <a:p>
            <a:pPr eaLnBrk="1" hangingPunct="1"/>
            <a:r>
              <a:rPr lang="en-US" altLang="ko-KR" sz="2000">
                <a:latin typeface="맑은 고딕" panose="020B0503020000020004" pitchFamily="50" charset="-127"/>
                <a:ea typeface="맑은 고딕" panose="020B0503020000020004" pitchFamily="50" charset="-127"/>
              </a:rPr>
              <a:t>with </a:t>
            </a:r>
            <a:r>
              <a:rPr lang="en-US" altLang="ko-KR" sz="2000">
                <a:solidFill>
                  <a:srgbClr val="0000FF"/>
                </a:solidFill>
                <a:latin typeface="맑은 고딕" panose="020B0503020000020004" pitchFamily="50" charset="-127"/>
                <a:ea typeface="맑은 고딕" panose="020B0503020000020004" pitchFamily="50" charset="-127"/>
              </a:rPr>
              <a:t>donor ions</a:t>
            </a:r>
          </a:p>
          <a:p>
            <a:pPr eaLnBrk="1" hangingPunct="1"/>
            <a:r>
              <a:rPr lang="en-US" altLang="ko-KR" sz="2000">
                <a:latin typeface="맑은 고딕" panose="020B0503020000020004" pitchFamily="50" charset="-127"/>
                <a:ea typeface="맑은 고딕" panose="020B0503020000020004" pitchFamily="50" charset="-127"/>
              </a:rPr>
              <a:t>and </a:t>
            </a:r>
            <a:r>
              <a:rPr lang="en-US" altLang="ko-KR" sz="2000">
                <a:solidFill>
                  <a:srgbClr val="FF0000"/>
                </a:solidFill>
                <a:latin typeface="맑은 고딕" panose="020B0503020000020004" pitchFamily="50" charset="-127"/>
                <a:ea typeface="맑은 고딕" panose="020B0503020000020004" pitchFamily="50" charset="-127"/>
              </a:rPr>
              <a:t>free electrons</a:t>
            </a:r>
          </a:p>
        </p:txBody>
      </p:sp>
      <p:pic>
        <p:nvPicPr>
          <p:cNvPr id="22535" name="Picture 120"/>
          <p:cNvPicPr>
            <a:picLocks noChangeAspect="1" noChangeArrowheads="1"/>
          </p:cNvPicPr>
          <p:nvPr/>
        </p:nvPicPr>
        <p:blipFill>
          <a:blip r:embed="rId3">
            <a:extLst>
              <a:ext uri="{28A0092B-C50C-407E-A947-70E740481C1C}">
                <a14:useLocalDpi xmlns:a14="http://schemas.microsoft.com/office/drawing/2010/main" val="0"/>
              </a:ext>
            </a:extLst>
          </a:blip>
          <a:srcRect l="55405" t="17899"/>
          <a:stretch>
            <a:fillRect/>
          </a:stretch>
        </p:blipFill>
        <p:spPr bwMode="auto">
          <a:xfrm>
            <a:off x="5005388" y="1484313"/>
            <a:ext cx="36306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45"/>
          <p:cNvSpPr>
            <a:spLocks noChangeArrowheads="1"/>
          </p:cNvSpPr>
          <p:nvPr/>
        </p:nvSpPr>
        <p:spPr bwMode="auto">
          <a:xfrm>
            <a:off x="828279" y="1052736"/>
            <a:ext cx="2857500" cy="369887"/>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eaLnBrk="1" latinLnBrk="1" hangingPunct="1">
              <a:defRPr/>
            </a:pPr>
            <a:r>
              <a:rPr lang="en-US" altLang="ko-KR" b="1" dirty="0">
                <a:solidFill>
                  <a:schemeClr val="tx1"/>
                </a:solidFill>
                <a:latin typeface="맑은 고딕" pitchFamily="50" charset="-127"/>
                <a:ea typeface="맑은 고딕" pitchFamily="50" charset="-127"/>
              </a:rPr>
              <a:t>P-type semiconductor</a:t>
            </a:r>
            <a:endParaRPr lang="ko-KR" altLang="en-US" dirty="0">
              <a:solidFill>
                <a:schemeClr val="tx1"/>
              </a:solidFill>
              <a:latin typeface="맑은 고딕" pitchFamily="50" charset="-127"/>
              <a:ea typeface="맑은 고딕" pitchFamily="50" charset="-127"/>
            </a:endParaRPr>
          </a:p>
        </p:txBody>
      </p:sp>
      <p:sp>
        <p:nvSpPr>
          <p:cNvPr id="19" name="직사각형 45"/>
          <p:cNvSpPr>
            <a:spLocks noChangeArrowheads="1"/>
          </p:cNvSpPr>
          <p:nvPr/>
        </p:nvSpPr>
        <p:spPr bwMode="auto">
          <a:xfrm>
            <a:off x="5148759" y="1095252"/>
            <a:ext cx="2857500" cy="369887"/>
          </a:xfrm>
          <a:prstGeom prst="rect">
            <a:avLst/>
          </a:prstGeom>
          <a:no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ctr" eaLnBrk="1" latinLnBrk="1" hangingPunct="1">
              <a:defRPr/>
            </a:pPr>
            <a:r>
              <a:rPr lang="en-US" altLang="ko-KR" b="1" dirty="0">
                <a:solidFill>
                  <a:schemeClr val="tx1"/>
                </a:solidFill>
                <a:latin typeface="맑은 고딕" pitchFamily="50" charset="-127"/>
                <a:ea typeface="맑은 고딕" pitchFamily="50" charset="-127"/>
              </a:rPr>
              <a:t>N-type semiconductor</a:t>
            </a:r>
            <a:endParaRPr lang="ko-KR" altLang="en-US" dirty="0">
              <a:solidFill>
                <a:schemeClr val="tx1"/>
              </a:solidFill>
              <a:latin typeface="맑은 고딕" pitchFamily="50" charset="-127"/>
              <a:ea typeface="맑은 고딕" pitchFamily="50" charset="-127"/>
            </a:endParaRPr>
          </a:p>
        </p:txBody>
      </p:sp>
      <p:grpSp>
        <p:nvGrpSpPr>
          <p:cNvPr id="203790" name="그룹 16"/>
          <p:cNvGrpSpPr>
            <a:grpSpLocks/>
          </p:cNvGrpSpPr>
          <p:nvPr/>
        </p:nvGrpSpPr>
        <p:grpSpPr bwMode="auto">
          <a:xfrm>
            <a:off x="2771775" y="5084763"/>
            <a:ext cx="1643063" cy="1130300"/>
            <a:chOff x="6858000" y="2000250"/>
            <a:chExt cx="1643063" cy="1129504"/>
          </a:xfrm>
        </p:grpSpPr>
        <p:sp>
          <p:nvSpPr>
            <p:cNvPr id="203803" name="직사각형 45"/>
            <p:cNvSpPr>
              <a:spLocks noChangeArrowheads="1"/>
            </p:cNvSpPr>
            <p:nvPr/>
          </p:nvSpPr>
          <p:spPr bwMode="auto">
            <a:xfrm>
              <a:off x="6858000" y="2000250"/>
              <a:ext cx="1643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Acceptor</a:t>
              </a:r>
              <a:endParaRPr lang="ko-KR" altLang="en-US">
                <a:latin typeface="맑은 고딕" panose="020B0503020000020004" pitchFamily="50" charset="-127"/>
                <a:ea typeface="맑은 고딕" panose="020B0503020000020004" pitchFamily="50" charset="-127"/>
              </a:endParaRPr>
            </a:p>
          </p:txBody>
        </p:sp>
        <p:sp>
          <p:nvSpPr>
            <p:cNvPr id="13" name="타원 12"/>
            <p:cNvSpPr/>
            <p:nvPr/>
          </p:nvSpPr>
          <p:spPr>
            <a:xfrm>
              <a:off x="7146701" y="2553690"/>
              <a:ext cx="576064" cy="576064"/>
            </a:xfrm>
            <a:prstGeom prst="ellipse">
              <a:avLst/>
            </a:prstGeom>
            <a:solidFill>
              <a:srgbClr val="0099CC"/>
            </a:solidFill>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4400" dirty="0">
                  <a:solidFill>
                    <a:schemeClr val="tx1"/>
                  </a:solidFill>
                  <a:latin typeface="맑은 고딕" pitchFamily="50" charset="-127"/>
                  <a:ea typeface="맑은 고딕" pitchFamily="50" charset="-127"/>
                </a:rPr>
                <a:t>-</a:t>
              </a:r>
              <a:endParaRPr lang="ko-KR" altLang="en-US" sz="3200" dirty="0">
                <a:solidFill>
                  <a:schemeClr val="tx1"/>
                </a:solidFill>
                <a:latin typeface="맑은 고딕" pitchFamily="50" charset="-127"/>
                <a:ea typeface="맑은 고딕" pitchFamily="50" charset="-127"/>
              </a:endParaRPr>
            </a:p>
          </p:txBody>
        </p:sp>
      </p:grpSp>
      <p:grpSp>
        <p:nvGrpSpPr>
          <p:cNvPr id="203791" name="그룹 18"/>
          <p:cNvGrpSpPr>
            <a:grpSpLocks/>
          </p:cNvGrpSpPr>
          <p:nvPr/>
        </p:nvGrpSpPr>
        <p:grpSpPr bwMode="auto">
          <a:xfrm>
            <a:off x="7750175" y="5013325"/>
            <a:ext cx="1143000" cy="1223963"/>
            <a:chOff x="285750" y="2204888"/>
            <a:chExt cx="1143000" cy="1224112"/>
          </a:xfrm>
        </p:grpSpPr>
        <p:pic>
          <p:nvPicPr>
            <p:cNvPr id="203795" name="Picture 6"/>
            <p:cNvPicPr>
              <a:picLocks noChangeAspect="1" noChangeArrowheads="1"/>
            </p:cNvPicPr>
            <p:nvPr/>
          </p:nvPicPr>
          <p:blipFill>
            <a:blip r:embed="rId4">
              <a:extLst>
                <a:ext uri="{28A0092B-C50C-407E-A947-70E740481C1C}">
                  <a14:useLocalDpi xmlns:a14="http://schemas.microsoft.com/office/drawing/2010/main" val="0"/>
                </a:ext>
              </a:extLst>
            </a:blip>
            <a:srcRect t="32362"/>
            <a:stretch>
              <a:fillRect/>
            </a:stretch>
          </p:blipFill>
          <p:spPr bwMode="auto">
            <a:xfrm>
              <a:off x="285750" y="2704214"/>
              <a:ext cx="879475" cy="72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96" name="직사각형 45"/>
            <p:cNvSpPr>
              <a:spLocks noChangeArrowheads="1"/>
            </p:cNvSpPr>
            <p:nvPr/>
          </p:nvSpPr>
          <p:spPr bwMode="auto">
            <a:xfrm>
              <a:off x="357188" y="2204888"/>
              <a:ext cx="1071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Donor</a:t>
              </a:r>
              <a:endParaRPr lang="ko-KR" altLang="en-US">
                <a:latin typeface="맑은 고딕" panose="020B0503020000020004" pitchFamily="50" charset="-127"/>
                <a:ea typeface="맑은 고딕" panose="020B0503020000020004" pitchFamily="50" charset="-127"/>
              </a:endParaRPr>
            </a:p>
          </p:txBody>
        </p:sp>
        <p:sp>
          <p:nvSpPr>
            <p:cNvPr id="17" name="타원 16"/>
            <p:cNvSpPr/>
            <p:nvPr/>
          </p:nvSpPr>
          <p:spPr>
            <a:xfrm>
              <a:off x="450126" y="2752465"/>
              <a:ext cx="576064" cy="576064"/>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r>
                <a:rPr lang="en-US" altLang="ko-KR" sz="3200" dirty="0">
                  <a:latin typeface="맑은 고딕" pitchFamily="50" charset="-127"/>
                  <a:ea typeface="맑은 고딕" pitchFamily="50" charset="-127"/>
                </a:rPr>
                <a:t>+</a:t>
              </a:r>
              <a:endParaRPr lang="ko-KR" altLang="en-US" sz="3200" dirty="0">
                <a:latin typeface="맑은 고딕" pitchFamily="50" charset="-127"/>
                <a:ea typeface="맑은 고딕" pitchFamily="50" charset="-127"/>
              </a:endParaRPr>
            </a:p>
          </p:txBody>
        </p:sp>
        <p:sp>
          <p:nvSpPr>
            <p:cNvPr id="20" name="타원 19"/>
            <p:cNvSpPr/>
            <p:nvPr/>
          </p:nvSpPr>
          <p:spPr>
            <a:xfrm>
              <a:off x="923750" y="2636912"/>
              <a:ext cx="144016" cy="144016"/>
            </a:xfrm>
            <a:prstGeom prst="ellipse">
              <a:avLst/>
            </a:prstGeom>
            <a:solidFill>
              <a:schemeClr val="tx1"/>
            </a:solidFill>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sz="3200" dirty="0">
                <a:latin typeface="맑은 고딕" pitchFamily="50" charset="-127"/>
                <a:ea typeface="맑은 고딕" pitchFamily="50" charset="-127"/>
              </a:endParaRPr>
            </a:p>
          </p:txBody>
        </p:sp>
      </p:grpSp>
      <p:sp>
        <p:nvSpPr>
          <p:cNvPr id="21" name="타원 20"/>
          <p:cNvSpPr/>
          <p:nvPr/>
        </p:nvSpPr>
        <p:spPr bwMode="auto">
          <a:xfrm>
            <a:off x="3594758" y="5589240"/>
            <a:ext cx="144016" cy="144016"/>
          </a:xfrm>
          <a:prstGeom prst="ellipse">
            <a:avLst/>
          </a:prstGeom>
          <a:solidFill>
            <a:schemeClr val="bg1"/>
          </a:solidFill>
          <a:ln>
            <a:solidFill>
              <a:schemeClr val="tx1"/>
            </a:solid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sz="3200" dirty="0">
              <a:latin typeface="맑은 고딕" pitchFamily="50" charset="-127"/>
              <a:ea typeface="맑은 고딕" pitchFamily="50" charset="-127"/>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201</a:t>
            </a:fld>
            <a:endParaRPr lang="ko-KR" altLang="en-US" dirty="0"/>
          </a:p>
        </p:txBody>
      </p:sp>
      <p:sp>
        <p:nvSpPr>
          <p:cNvPr id="22" name="직사각형 21"/>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TextBox 7"/>
          <p:cNvSpPr txBox="1">
            <a:spLocks noChangeArrowheads="1"/>
          </p:cNvSpPr>
          <p:nvPr/>
        </p:nvSpPr>
        <p:spPr bwMode="auto">
          <a:xfrm>
            <a:off x="133350" y="0"/>
            <a:ext cx="4836580" cy="523220"/>
          </a:xfrm>
          <a:prstGeom prst="rect">
            <a:avLst/>
          </a:prstGeom>
        </p:spPr>
        <p:txBody>
          <a:bodyPr wrap="none">
            <a:spAutoFit/>
          </a:bodyPr>
          <a:lstStyle>
            <a:defPPr>
              <a:defRPr lang="ko-KR"/>
            </a:defPPr>
            <a:lvl1pPr>
              <a:defRPr sz="2800" b="1"/>
            </a:lvl1pPr>
          </a:lstStyle>
          <a:p>
            <a:r>
              <a:rPr lang="en-US" altLang="ko-KR" dirty="0"/>
              <a:t>PN semiconductor junctions</a:t>
            </a:r>
            <a:endParaRPr lang="ko-KR" altLang="en-US" dirty="0"/>
          </a:p>
        </p:txBody>
      </p:sp>
    </p:spTree>
    <p:extLst>
      <p:ext uri="{BB962C8B-B14F-4D97-AF65-F5344CB8AC3E}">
        <p14:creationId xmlns:p14="http://schemas.microsoft.com/office/powerpoint/2010/main" val="2114967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104 -1.85185E-6 L -0.06406 -1.85185E-6 " pathEditMode="relative" rAng="0" ptsTypes="AA">
                                      <p:cBhvr>
                                        <p:cTn id="6" dur="2000" fill="hold"/>
                                        <p:tgtEl>
                                          <p:spTgt spid="22535"/>
                                        </p:tgtEl>
                                        <p:attrNameLst>
                                          <p:attrName>ppt_x</p:attrName>
                                          <p:attrName>ppt_y</p:attrName>
                                        </p:attrNameLst>
                                      </p:cBhvr>
                                      <p:rCtr x="-3160" y="0"/>
                                    </p:animMotion>
                                  </p:childTnLst>
                                </p:cTn>
                              </p:par>
                              <p:par>
                                <p:cTn id="7" presetID="0" presetClass="path" presetSubtype="0" accel="50000" decel="50000" fill="hold" nodeType="withEffect">
                                  <p:stCondLst>
                                    <p:cond delay="0"/>
                                  </p:stCondLst>
                                  <p:childTnLst>
                                    <p:animMotion origin="layout" path="M 5.55556E-6 -8.51852E-6 L 0.07084 -8.51852E-6 " pathEditMode="relative" ptsTypes="AA">
                                      <p:cBhvr>
                                        <p:cTn id="8" dur="2000" fill="hold"/>
                                        <p:tgtEl>
                                          <p:spTgt spid="225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268413"/>
            <a:ext cx="4329112"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4">
            <a:extLst>
              <a:ext uri="{28A0092B-C50C-407E-A947-70E740481C1C}">
                <a14:useLocalDpi xmlns:a14="http://schemas.microsoft.com/office/drawing/2010/main" val="0"/>
              </a:ext>
            </a:extLst>
          </a:blip>
          <a:srcRect l="13470" r="6384" b="33624"/>
          <a:stretch>
            <a:fillRect/>
          </a:stretch>
        </p:blipFill>
        <p:spPr bwMode="auto">
          <a:xfrm>
            <a:off x="4741863" y="1331913"/>
            <a:ext cx="4151312"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TextBox 98"/>
          <p:cNvSpPr txBox="1">
            <a:spLocks noChangeArrowheads="1"/>
          </p:cNvSpPr>
          <p:nvPr/>
        </p:nvSpPr>
        <p:spPr bwMode="auto">
          <a:xfrm>
            <a:off x="250825" y="765145"/>
            <a:ext cx="4888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Junction formation : depletion region</a:t>
            </a:r>
            <a:endParaRPr lang="ko-KR" altLang="en-US" sz="2000" b="1" dirty="0">
              <a:latin typeface="맑은 고딕" panose="020B0503020000020004" pitchFamily="50" charset="-127"/>
              <a:ea typeface="맑은 고딕" panose="020B0503020000020004" pitchFamily="50" charset="-127"/>
            </a:endParaRPr>
          </a:p>
        </p:txBody>
      </p:sp>
      <p:sp>
        <p:nvSpPr>
          <p:cNvPr id="22534" name="TextBox 98"/>
          <p:cNvSpPr txBox="1">
            <a:spLocks noChangeArrowheads="1"/>
          </p:cNvSpPr>
          <p:nvPr/>
        </p:nvSpPr>
        <p:spPr bwMode="auto">
          <a:xfrm>
            <a:off x="250825" y="5805488"/>
            <a:ext cx="806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latin typeface="맑은 고딕" panose="020B0503020000020004" pitchFamily="50" charset="-127"/>
                <a:ea typeface="맑은 고딕" panose="020B0503020000020004" pitchFamily="50" charset="-127"/>
              </a:rPr>
              <a:t>Depletion region : region where free carriers (e, h) are depleted</a:t>
            </a:r>
            <a:endParaRPr lang="ko-KR" altLang="en-US" sz="2000" b="1">
              <a:latin typeface="맑은 고딕" panose="020B0503020000020004" pitchFamily="50" charset="-127"/>
              <a:ea typeface="맑은 고딕" panose="020B0503020000020004" pitchFamily="50" charset="-127"/>
            </a:endParaRPr>
          </a:p>
        </p:txBody>
      </p:sp>
      <p:sp>
        <p:nvSpPr>
          <p:cNvPr id="205831" name="TextBox 9"/>
          <p:cNvSpPr txBox="1">
            <a:spLocks noChangeArrowheads="1"/>
          </p:cNvSpPr>
          <p:nvPr/>
        </p:nvSpPr>
        <p:spPr bwMode="auto">
          <a:xfrm>
            <a:off x="773113" y="3421063"/>
            <a:ext cx="63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latin typeface="맑은 고딕" panose="020B0503020000020004" pitchFamily="50" charset="-127"/>
                <a:ea typeface="맑은 고딕" panose="020B0503020000020004" pitchFamily="50" charset="-127"/>
              </a:rPr>
              <a:t>hole</a:t>
            </a:r>
            <a:endParaRPr lang="ko-KR" altLang="en-US">
              <a:latin typeface="맑은 고딕" panose="020B0503020000020004" pitchFamily="50" charset="-127"/>
              <a:ea typeface="맑은 고딕" panose="020B0503020000020004" pitchFamily="50" charset="-127"/>
            </a:endParaRPr>
          </a:p>
        </p:txBody>
      </p:sp>
      <p:sp>
        <p:nvSpPr>
          <p:cNvPr id="205832" name="TextBox 10"/>
          <p:cNvSpPr txBox="1">
            <a:spLocks noChangeArrowheads="1"/>
          </p:cNvSpPr>
          <p:nvPr/>
        </p:nvSpPr>
        <p:spPr bwMode="auto">
          <a:xfrm>
            <a:off x="2609850" y="3413125"/>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latin typeface="맑은 고딕" panose="020B0503020000020004" pitchFamily="50" charset="-127"/>
                <a:ea typeface="맑은 고딕" panose="020B0503020000020004" pitchFamily="50" charset="-127"/>
              </a:rPr>
              <a:t>electron</a:t>
            </a:r>
            <a:endParaRPr lang="ko-KR" altLang="en-US">
              <a:latin typeface="맑은 고딕" panose="020B0503020000020004" pitchFamily="50" charset="-127"/>
              <a:ea typeface="맑은 고딕" panose="020B0503020000020004" pitchFamily="50" charset="-127"/>
            </a:endParaRPr>
          </a:p>
        </p:txBody>
      </p:sp>
      <p:grpSp>
        <p:nvGrpSpPr>
          <p:cNvPr id="2" name="그룹 19"/>
          <p:cNvGrpSpPr>
            <a:grpSpLocks/>
          </p:cNvGrpSpPr>
          <p:nvPr/>
        </p:nvGrpSpPr>
        <p:grpSpPr bwMode="auto">
          <a:xfrm>
            <a:off x="6659563" y="3449638"/>
            <a:ext cx="1296987" cy="555625"/>
            <a:chOff x="6660232" y="3376746"/>
            <a:chExt cx="1295996" cy="556310"/>
          </a:xfrm>
        </p:grpSpPr>
        <p:sp>
          <p:nvSpPr>
            <p:cNvPr id="12" name="오른쪽 중괄호 11"/>
            <p:cNvSpPr/>
            <p:nvPr/>
          </p:nvSpPr>
          <p:spPr>
            <a:xfrm rot="5400000">
              <a:off x="7163735" y="3088978"/>
              <a:ext cx="144640" cy="72017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05865" name="TextBox 13"/>
            <p:cNvSpPr txBox="1">
              <a:spLocks noChangeArrowheads="1"/>
            </p:cNvSpPr>
            <p:nvPr/>
          </p:nvSpPr>
          <p:spPr bwMode="auto">
            <a:xfrm>
              <a:off x="6660232" y="3471391"/>
              <a:ext cx="1295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FF0000"/>
                  </a:solidFill>
                  <a:latin typeface="맑은 고딕" panose="020B0503020000020004" pitchFamily="50" charset="-127"/>
                  <a:ea typeface="맑은 고딕" panose="020B0503020000020004" pitchFamily="50" charset="-127"/>
                </a:rPr>
                <a:t>Positive charge</a:t>
              </a:r>
            </a:p>
            <a:p>
              <a:pPr algn="ctr" eaLnBrk="1" hangingPunct="1"/>
              <a:r>
                <a:rPr lang="en-US" altLang="ko-KR" sz="1200" b="1">
                  <a:solidFill>
                    <a:srgbClr val="FF0000"/>
                  </a:solidFill>
                  <a:latin typeface="맑은 고딕" panose="020B0503020000020004" pitchFamily="50" charset="-127"/>
                  <a:ea typeface="맑은 고딕" panose="020B0503020000020004" pitchFamily="50" charset="-127"/>
                </a:rPr>
                <a:t>region</a:t>
              </a:r>
              <a:endParaRPr lang="ko-KR" altLang="en-US" sz="1200" b="1">
                <a:solidFill>
                  <a:srgbClr val="FF0000"/>
                </a:solidFill>
                <a:latin typeface="맑은 고딕" panose="020B0503020000020004" pitchFamily="50" charset="-127"/>
                <a:ea typeface="맑은 고딕" panose="020B0503020000020004" pitchFamily="50" charset="-127"/>
              </a:endParaRPr>
            </a:p>
          </p:txBody>
        </p:sp>
      </p:grpSp>
      <p:grpSp>
        <p:nvGrpSpPr>
          <p:cNvPr id="3" name="그룹 20"/>
          <p:cNvGrpSpPr>
            <a:grpSpLocks/>
          </p:cNvGrpSpPr>
          <p:nvPr/>
        </p:nvGrpSpPr>
        <p:grpSpPr bwMode="auto">
          <a:xfrm>
            <a:off x="5381625" y="3449638"/>
            <a:ext cx="1422400" cy="550862"/>
            <a:chOff x="5381724" y="3376746"/>
            <a:chExt cx="1422524" cy="551091"/>
          </a:xfrm>
        </p:grpSpPr>
        <p:sp>
          <p:nvSpPr>
            <p:cNvPr id="13" name="오른쪽 중괄호 12"/>
            <p:cNvSpPr/>
            <p:nvPr/>
          </p:nvSpPr>
          <p:spPr>
            <a:xfrm rot="5400000">
              <a:off x="6192190" y="2909210"/>
              <a:ext cx="144522" cy="107959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05863" name="TextBox 14"/>
            <p:cNvSpPr txBox="1">
              <a:spLocks noChangeArrowheads="1"/>
            </p:cNvSpPr>
            <p:nvPr/>
          </p:nvSpPr>
          <p:spPr bwMode="auto">
            <a:xfrm>
              <a:off x="5381724" y="3466172"/>
              <a:ext cx="1387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FF0000"/>
                  </a:solidFill>
                  <a:latin typeface="맑은 고딕" panose="020B0503020000020004" pitchFamily="50" charset="-127"/>
                  <a:ea typeface="맑은 고딕" panose="020B0503020000020004" pitchFamily="50" charset="-127"/>
                </a:rPr>
                <a:t>Negative charge</a:t>
              </a:r>
            </a:p>
            <a:p>
              <a:pPr algn="ctr" eaLnBrk="1" hangingPunct="1"/>
              <a:r>
                <a:rPr lang="en-US" altLang="ko-KR" sz="1200" b="1">
                  <a:solidFill>
                    <a:srgbClr val="FF0000"/>
                  </a:solidFill>
                  <a:latin typeface="맑은 고딕" panose="020B0503020000020004" pitchFamily="50" charset="-127"/>
                  <a:ea typeface="맑은 고딕" panose="020B0503020000020004" pitchFamily="50" charset="-127"/>
                </a:rPr>
                <a:t>region</a:t>
              </a:r>
              <a:endParaRPr lang="ko-KR" altLang="en-US" sz="1200" b="1">
                <a:solidFill>
                  <a:srgbClr val="FF0000"/>
                </a:solidFill>
                <a:latin typeface="맑은 고딕" panose="020B0503020000020004" pitchFamily="50" charset="-127"/>
                <a:ea typeface="맑은 고딕" panose="020B0503020000020004" pitchFamily="50" charset="-127"/>
              </a:endParaRPr>
            </a:p>
          </p:txBody>
        </p:sp>
      </p:grpSp>
      <p:grpSp>
        <p:nvGrpSpPr>
          <p:cNvPr id="4" name="그룹 25"/>
          <p:cNvGrpSpPr>
            <a:grpSpLocks/>
          </p:cNvGrpSpPr>
          <p:nvPr/>
        </p:nvGrpSpPr>
        <p:grpSpPr bwMode="auto">
          <a:xfrm>
            <a:off x="4643438" y="3443288"/>
            <a:ext cx="4265612" cy="566737"/>
            <a:chOff x="4644008" y="3443028"/>
            <a:chExt cx="4264861" cy="566328"/>
          </a:xfrm>
        </p:grpSpPr>
        <p:grpSp>
          <p:nvGrpSpPr>
            <p:cNvPr id="205856" name="그룹 22"/>
            <p:cNvGrpSpPr>
              <a:grpSpLocks/>
            </p:cNvGrpSpPr>
            <p:nvPr/>
          </p:nvGrpSpPr>
          <p:grpSpPr bwMode="auto">
            <a:xfrm>
              <a:off x="7654834" y="3443028"/>
              <a:ext cx="1254035" cy="566328"/>
              <a:chOff x="7654834" y="3370218"/>
              <a:chExt cx="1254035" cy="566328"/>
            </a:xfrm>
          </p:grpSpPr>
          <p:sp>
            <p:nvSpPr>
              <p:cNvPr id="16" name="자유형 15"/>
              <p:cNvSpPr/>
              <p:nvPr/>
            </p:nvSpPr>
            <p:spPr>
              <a:xfrm>
                <a:off x="7654965" y="3370218"/>
                <a:ext cx="1253904" cy="130081"/>
              </a:xfrm>
              <a:custGeom>
                <a:avLst/>
                <a:gdLst>
                  <a:gd name="connsiteX0" fmla="*/ 0 w 1254035"/>
                  <a:gd name="connsiteY0" fmla="*/ 0 h 130629"/>
                  <a:gd name="connsiteX1" fmla="*/ 26126 w 1254035"/>
                  <a:gd name="connsiteY1" fmla="*/ 60960 h 130629"/>
                  <a:gd name="connsiteX2" fmla="*/ 644435 w 1254035"/>
                  <a:gd name="connsiteY2" fmla="*/ 60960 h 130629"/>
                  <a:gd name="connsiteX3" fmla="*/ 670560 w 1254035"/>
                  <a:gd name="connsiteY3" fmla="*/ 130629 h 130629"/>
                  <a:gd name="connsiteX4" fmla="*/ 696686 w 1254035"/>
                  <a:gd name="connsiteY4" fmla="*/ 52252 h 130629"/>
                  <a:gd name="connsiteX5" fmla="*/ 1254035 w 1254035"/>
                  <a:gd name="connsiteY5" fmla="*/ 52252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035" h="130629">
                    <a:moveTo>
                      <a:pt x="0" y="0"/>
                    </a:moveTo>
                    <a:lnTo>
                      <a:pt x="26126" y="60960"/>
                    </a:lnTo>
                    <a:lnTo>
                      <a:pt x="644435" y="60960"/>
                    </a:lnTo>
                    <a:lnTo>
                      <a:pt x="670560" y="130629"/>
                    </a:lnTo>
                    <a:lnTo>
                      <a:pt x="696686" y="52252"/>
                    </a:lnTo>
                    <a:lnTo>
                      <a:pt x="1254035" y="5225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05861" name="TextBox 16"/>
              <p:cNvSpPr txBox="1">
                <a:spLocks noChangeArrowheads="1"/>
              </p:cNvSpPr>
              <p:nvPr/>
            </p:nvSpPr>
            <p:spPr bwMode="auto">
              <a:xfrm>
                <a:off x="7956376" y="3474881"/>
                <a:ext cx="731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0000FF"/>
                    </a:solidFill>
                    <a:latin typeface="맑은 고딕" panose="020B0503020000020004" pitchFamily="50" charset="-127"/>
                    <a:ea typeface="맑은 고딕" panose="020B0503020000020004" pitchFamily="50" charset="-127"/>
                  </a:rPr>
                  <a:t>Neutral</a:t>
                </a:r>
              </a:p>
              <a:p>
                <a:pPr algn="ctr" eaLnBrk="1" hangingPunct="1"/>
                <a:r>
                  <a:rPr lang="en-US" altLang="ko-KR" sz="1200" b="1">
                    <a:solidFill>
                      <a:srgbClr val="0000FF"/>
                    </a:solidFill>
                    <a:latin typeface="맑은 고딕" panose="020B0503020000020004" pitchFamily="50" charset="-127"/>
                    <a:ea typeface="맑은 고딕" panose="020B0503020000020004" pitchFamily="50" charset="-127"/>
                  </a:rPr>
                  <a:t>region</a:t>
                </a:r>
                <a:endParaRPr lang="ko-KR" altLang="en-US" sz="1200" b="1">
                  <a:solidFill>
                    <a:srgbClr val="0000FF"/>
                  </a:solidFill>
                  <a:latin typeface="맑은 고딕" panose="020B0503020000020004" pitchFamily="50" charset="-127"/>
                  <a:ea typeface="맑은 고딕" panose="020B0503020000020004" pitchFamily="50" charset="-127"/>
                </a:endParaRPr>
              </a:p>
            </p:txBody>
          </p:sp>
        </p:grpSp>
        <p:grpSp>
          <p:nvGrpSpPr>
            <p:cNvPr id="205857" name="그룹 21"/>
            <p:cNvGrpSpPr>
              <a:grpSpLocks/>
            </p:cNvGrpSpPr>
            <p:nvPr/>
          </p:nvGrpSpPr>
          <p:grpSpPr bwMode="auto">
            <a:xfrm>
              <a:off x="4644008" y="3464638"/>
              <a:ext cx="1008112" cy="536009"/>
              <a:chOff x="4644008" y="3391828"/>
              <a:chExt cx="1008112" cy="536009"/>
            </a:xfrm>
          </p:grpSpPr>
          <p:sp>
            <p:nvSpPr>
              <p:cNvPr id="18" name="자유형 17"/>
              <p:cNvSpPr/>
              <p:nvPr/>
            </p:nvSpPr>
            <p:spPr>
              <a:xfrm flipH="1">
                <a:off x="4680514" y="3392427"/>
                <a:ext cx="971378" cy="130081"/>
              </a:xfrm>
              <a:custGeom>
                <a:avLst/>
                <a:gdLst>
                  <a:gd name="connsiteX0" fmla="*/ 0 w 1254035"/>
                  <a:gd name="connsiteY0" fmla="*/ 0 h 130629"/>
                  <a:gd name="connsiteX1" fmla="*/ 26126 w 1254035"/>
                  <a:gd name="connsiteY1" fmla="*/ 60960 h 130629"/>
                  <a:gd name="connsiteX2" fmla="*/ 644435 w 1254035"/>
                  <a:gd name="connsiteY2" fmla="*/ 60960 h 130629"/>
                  <a:gd name="connsiteX3" fmla="*/ 670560 w 1254035"/>
                  <a:gd name="connsiteY3" fmla="*/ 130629 h 130629"/>
                  <a:gd name="connsiteX4" fmla="*/ 696686 w 1254035"/>
                  <a:gd name="connsiteY4" fmla="*/ 52252 h 130629"/>
                  <a:gd name="connsiteX5" fmla="*/ 1254035 w 1254035"/>
                  <a:gd name="connsiteY5" fmla="*/ 52252 h 1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035" h="130629">
                    <a:moveTo>
                      <a:pt x="0" y="0"/>
                    </a:moveTo>
                    <a:lnTo>
                      <a:pt x="26126" y="60960"/>
                    </a:lnTo>
                    <a:lnTo>
                      <a:pt x="644435" y="60960"/>
                    </a:lnTo>
                    <a:lnTo>
                      <a:pt x="670560" y="130629"/>
                    </a:lnTo>
                    <a:lnTo>
                      <a:pt x="696686" y="52252"/>
                    </a:lnTo>
                    <a:lnTo>
                      <a:pt x="1254035" y="5225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05859" name="TextBox 18"/>
              <p:cNvSpPr txBox="1">
                <a:spLocks noChangeArrowheads="1"/>
              </p:cNvSpPr>
              <p:nvPr/>
            </p:nvSpPr>
            <p:spPr bwMode="auto">
              <a:xfrm>
                <a:off x="4644008" y="3466172"/>
                <a:ext cx="731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solidFill>
                      <a:srgbClr val="0000FF"/>
                    </a:solidFill>
                    <a:latin typeface="맑은 고딕" panose="020B0503020000020004" pitchFamily="50" charset="-127"/>
                    <a:ea typeface="맑은 고딕" panose="020B0503020000020004" pitchFamily="50" charset="-127"/>
                  </a:rPr>
                  <a:t>Neutral</a:t>
                </a:r>
              </a:p>
              <a:p>
                <a:pPr algn="ctr" eaLnBrk="1" hangingPunct="1"/>
                <a:r>
                  <a:rPr lang="en-US" altLang="ko-KR" sz="1200" b="1">
                    <a:solidFill>
                      <a:srgbClr val="0000FF"/>
                    </a:solidFill>
                    <a:latin typeface="맑은 고딕" panose="020B0503020000020004" pitchFamily="50" charset="-127"/>
                    <a:ea typeface="맑은 고딕" panose="020B0503020000020004" pitchFamily="50" charset="-127"/>
                  </a:rPr>
                  <a:t>region</a:t>
                </a:r>
                <a:endParaRPr lang="ko-KR" altLang="en-US" sz="1200" b="1">
                  <a:solidFill>
                    <a:srgbClr val="0000FF"/>
                  </a:solidFill>
                  <a:latin typeface="맑은 고딕" panose="020B0503020000020004" pitchFamily="50" charset="-127"/>
                  <a:ea typeface="맑은 고딕" panose="020B0503020000020004" pitchFamily="50" charset="-127"/>
                </a:endParaRPr>
              </a:p>
            </p:txBody>
          </p:sp>
        </p:grpSp>
      </p:grpSp>
      <p:grpSp>
        <p:nvGrpSpPr>
          <p:cNvPr id="7" name="그룹 26"/>
          <p:cNvGrpSpPr>
            <a:grpSpLocks/>
          </p:cNvGrpSpPr>
          <p:nvPr/>
        </p:nvGrpSpPr>
        <p:grpSpPr bwMode="auto">
          <a:xfrm>
            <a:off x="5741988" y="3970338"/>
            <a:ext cx="1931987" cy="835025"/>
            <a:chOff x="5741546" y="3971030"/>
            <a:chExt cx="1932837" cy="833889"/>
          </a:xfrm>
        </p:grpSpPr>
        <p:sp>
          <p:nvSpPr>
            <p:cNvPr id="24" name="오른쪽 중괄호 23"/>
            <p:cNvSpPr/>
            <p:nvPr/>
          </p:nvSpPr>
          <p:spPr>
            <a:xfrm rot="5400000">
              <a:off x="6516911" y="3197252"/>
              <a:ext cx="359872" cy="1907427"/>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05855" name="TextBox 24"/>
            <p:cNvSpPr txBox="1">
              <a:spLocks noChangeArrowheads="1"/>
            </p:cNvSpPr>
            <p:nvPr/>
          </p:nvSpPr>
          <p:spPr bwMode="auto">
            <a:xfrm>
              <a:off x="5741546" y="4281699"/>
              <a:ext cx="1932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400" b="1" dirty="0">
                  <a:solidFill>
                    <a:srgbClr val="FF0000"/>
                  </a:solidFill>
                  <a:latin typeface="맑은 고딕" panose="020B0503020000020004" pitchFamily="50" charset="-127"/>
                  <a:ea typeface="맑은 고딕" panose="020B0503020000020004" pitchFamily="50" charset="-127"/>
                </a:rPr>
                <a:t>Depletion region </a:t>
              </a:r>
              <a:r>
                <a:rPr lang="en-US" altLang="ko-KR" sz="1400" b="1" i="1" dirty="0">
                  <a:solidFill>
                    <a:srgbClr val="FF0000"/>
                  </a:solidFill>
                  <a:latin typeface="맑은 고딕" panose="020B0503020000020004" pitchFamily="50" charset="-127"/>
                  <a:ea typeface="맑은 고딕" panose="020B0503020000020004" pitchFamily="50" charset="-127"/>
                </a:rPr>
                <a:t>or</a:t>
              </a:r>
            </a:p>
            <a:p>
              <a:pPr algn="ctr" eaLnBrk="1" hangingPunct="1"/>
              <a:r>
                <a:rPr lang="en-US" altLang="ko-KR" sz="1400" b="1" dirty="0">
                  <a:solidFill>
                    <a:srgbClr val="FF0000"/>
                  </a:solidFill>
                  <a:latin typeface="맑은 고딕" panose="020B0503020000020004" pitchFamily="50" charset="-127"/>
                  <a:ea typeface="맑은 고딕" panose="020B0503020000020004" pitchFamily="50" charset="-127"/>
                </a:rPr>
                <a:t>Space charge region</a:t>
              </a:r>
              <a:endParaRPr lang="ko-KR" altLang="en-US" sz="1400" b="1" dirty="0">
                <a:solidFill>
                  <a:srgbClr val="FF0000"/>
                </a:solidFill>
                <a:latin typeface="맑은 고딕" panose="020B0503020000020004" pitchFamily="50" charset="-127"/>
                <a:ea typeface="맑은 고딕" panose="020B0503020000020004" pitchFamily="50" charset="-127"/>
              </a:endParaRPr>
            </a:p>
          </p:txBody>
        </p:sp>
      </p:grpSp>
      <p:grpSp>
        <p:nvGrpSpPr>
          <p:cNvPr id="8" name="그룹 32"/>
          <p:cNvGrpSpPr>
            <a:grpSpLocks/>
          </p:cNvGrpSpPr>
          <p:nvPr/>
        </p:nvGrpSpPr>
        <p:grpSpPr bwMode="auto">
          <a:xfrm>
            <a:off x="5889625" y="4868863"/>
            <a:ext cx="1625600" cy="431800"/>
            <a:chOff x="5890112" y="4869160"/>
            <a:chExt cx="1624997" cy="432048"/>
          </a:xfrm>
        </p:grpSpPr>
        <p:sp>
          <p:nvSpPr>
            <p:cNvPr id="28" name="아래쪽 화살표 27"/>
            <p:cNvSpPr/>
            <p:nvPr/>
          </p:nvSpPr>
          <p:spPr>
            <a:xfrm>
              <a:off x="6588353" y="4869160"/>
              <a:ext cx="215820" cy="144545"/>
            </a:xfrm>
            <a:prstGeom prst="down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05853" name="TextBox 29"/>
            <p:cNvSpPr txBox="1">
              <a:spLocks noChangeArrowheads="1"/>
            </p:cNvSpPr>
            <p:nvPr/>
          </p:nvSpPr>
          <p:spPr bwMode="auto">
            <a:xfrm>
              <a:off x="5890112" y="4993431"/>
              <a:ext cx="16249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400" b="1">
                  <a:solidFill>
                    <a:srgbClr val="FF00FF"/>
                  </a:solidFill>
                  <a:latin typeface="맑은 고딕" panose="020B0503020000020004" pitchFamily="50" charset="-127"/>
                  <a:ea typeface="맑은 고딕" panose="020B0503020000020004" pitchFamily="50" charset="-127"/>
                </a:rPr>
                <a:t>Built in potential</a:t>
              </a:r>
              <a:endParaRPr lang="ko-KR" altLang="en-US" sz="1400" b="1">
                <a:solidFill>
                  <a:srgbClr val="FF00FF"/>
                </a:solidFill>
                <a:latin typeface="맑은 고딕" panose="020B0503020000020004" pitchFamily="50" charset="-127"/>
                <a:ea typeface="맑은 고딕" panose="020B0503020000020004" pitchFamily="50" charset="-127"/>
              </a:endParaRPr>
            </a:p>
          </p:txBody>
        </p:sp>
      </p:grpSp>
      <p:grpSp>
        <p:nvGrpSpPr>
          <p:cNvPr id="9" name="그룹 33"/>
          <p:cNvGrpSpPr>
            <a:grpSpLocks/>
          </p:cNvGrpSpPr>
          <p:nvPr/>
        </p:nvGrpSpPr>
        <p:grpSpPr bwMode="auto">
          <a:xfrm>
            <a:off x="5762625" y="5335588"/>
            <a:ext cx="1905000" cy="463550"/>
            <a:chOff x="5762121" y="5336044"/>
            <a:chExt cx="1906292" cy="462825"/>
          </a:xfrm>
        </p:grpSpPr>
        <p:sp>
          <p:nvSpPr>
            <p:cNvPr id="31" name="아래쪽 화살표 30"/>
            <p:cNvSpPr/>
            <p:nvPr/>
          </p:nvSpPr>
          <p:spPr>
            <a:xfrm>
              <a:off x="6594535" y="5336044"/>
              <a:ext cx="216046" cy="144236"/>
            </a:xfrm>
            <a:prstGeom prst="down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05851" name="TextBox 31"/>
            <p:cNvSpPr txBox="1">
              <a:spLocks noChangeArrowheads="1"/>
            </p:cNvSpPr>
            <p:nvPr/>
          </p:nvSpPr>
          <p:spPr bwMode="auto">
            <a:xfrm>
              <a:off x="5762121" y="5460315"/>
              <a:ext cx="1906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600" b="1">
                  <a:solidFill>
                    <a:srgbClr val="FF00FF"/>
                  </a:solidFill>
                  <a:latin typeface="맑은 고딕" panose="020B0503020000020004" pitchFamily="50" charset="-127"/>
                  <a:ea typeface="맑은 고딕" panose="020B0503020000020004" pitchFamily="50" charset="-127"/>
                </a:rPr>
                <a:t>Diode (rectifying)</a:t>
              </a:r>
              <a:endParaRPr lang="ko-KR" altLang="en-US" sz="1600" b="1">
                <a:solidFill>
                  <a:srgbClr val="FF00FF"/>
                </a:solidFill>
                <a:latin typeface="맑은 고딕" panose="020B0503020000020004" pitchFamily="50" charset="-127"/>
                <a:ea typeface="맑은 고딕" panose="020B0503020000020004" pitchFamily="50" charset="-127"/>
              </a:endParaRPr>
            </a:p>
          </p:txBody>
        </p:sp>
      </p:grpSp>
      <p:grpSp>
        <p:nvGrpSpPr>
          <p:cNvPr id="10" name="그룹 33"/>
          <p:cNvGrpSpPr>
            <a:grpSpLocks/>
          </p:cNvGrpSpPr>
          <p:nvPr/>
        </p:nvGrpSpPr>
        <p:grpSpPr bwMode="auto">
          <a:xfrm>
            <a:off x="6829425" y="908050"/>
            <a:ext cx="1908175" cy="654050"/>
            <a:chOff x="6829425" y="908720"/>
            <a:chExt cx="1907629" cy="653380"/>
          </a:xfrm>
        </p:grpSpPr>
        <p:sp>
          <p:nvSpPr>
            <p:cNvPr id="32" name="자유형 31"/>
            <p:cNvSpPr/>
            <p:nvPr/>
          </p:nvSpPr>
          <p:spPr>
            <a:xfrm>
              <a:off x="6829425" y="1068894"/>
              <a:ext cx="522139" cy="493206"/>
            </a:xfrm>
            <a:custGeom>
              <a:avLst/>
              <a:gdLst>
                <a:gd name="connsiteX0" fmla="*/ 496111 w 496111"/>
                <a:gd name="connsiteY0" fmla="*/ 0 h 233463"/>
                <a:gd name="connsiteX1" fmla="*/ 107005 w 496111"/>
                <a:gd name="connsiteY1" fmla="*/ 97276 h 233463"/>
                <a:gd name="connsiteX2" fmla="*/ 0 w 496111"/>
                <a:gd name="connsiteY2" fmla="*/ 233463 h 233463"/>
              </a:gdLst>
              <a:ahLst/>
              <a:cxnLst>
                <a:cxn ang="0">
                  <a:pos x="connsiteX0" y="connsiteY0"/>
                </a:cxn>
                <a:cxn ang="0">
                  <a:pos x="connsiteX1" y="connsiteY1"/>
                </a:cxn>
                <a:cxn ang="0">
                  <a:pos x="connsiteX2" y="connsiteY2"/>
                </a:cxn>
              </a:cxnLst>
              <a:rect l="l" t="t" r="r" b="b"/>
              <a:pathLst>
                <a:path w="496111" h="233463">
                  <a:moveTo>
                    <a:pt x="496111" y="0"/>
                  </a:moveTo>
                  <a:cubicBezTo>
                    <a:pt x="342900" y="29183"/>
                    <a:pt x="189690" y="58366"/>
                    <a:pt x="107005" y="97276"/>
                  </a:cubicBezTo>
                  <a:cubicBezTo>
                    <a:pt x="24320" y="136187"/>
                    <a:pt x="0" y="233463"/>
                    <a:pt x="0" y="233463"/>
                  </a:cubicBezTo>
                </a:path>
              </a:pathLst>
            </a:custGeom>
            <a:ln w="1905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05849" name="TextBox 178"/>
            <p:cNvSpPr txBox="1">
              <a:spLocks noChangeArrowheads="1"/>
            </p:cNvSpPr>
            <p:nvPr/>
          </p:nvSpPr>
          <p:spPr bwMode="auto">
            <a:xfrm>
              <a:off x="7308304" y="908720"/>
              <a:ext cx="1428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lnSpc>
                  <a:spcPts val="1200"/>
                </a:lnSpc>
              </a:pPr>
              <a:r>
                <a:rPr lang="en-US" altLang="ko-KR" sz="1600" b="1" dirty="0">
                  <a:solidFill>
                    <a:srgbClr val="FF0000"/>
                  </a:solidFill>
                  <a:latin typeface="Times New Roman" panose="02020603050405020304" pitchFamily="18" charset="0"/>
                  <a:cs typeface="Times New Roman" panose="02020603050405020304" pitchFamily="18" charset="0"/>
                </a:rPr>
                <a:t>Metallurgical </a:t>
              </a:r>
            </a:p>
            <a:p>
              <a:pPr eaLnBrk="1" hangingPunct="1">
                <a:lnSpc>
                  <a:spcPts val="1200"/>
                </a:lnSpc>
              </a:pPr>
              <a:r>
                <a:rPr lang="en-US" altLang="ko-KR" sz="1600" b="1" dirty="0">
                  <a:solidFill>
                    <a:srgbClr val="FF0000"/>
                  </a:solidFill>
                  <a:latin typeface="Times New Roman" panose="02020603050405020304" pitchFamily="18" charset="0"/>
                  <a:cs typeface="Times New Roman" panose="02020603050405020304" pitchFamily="18" charset="0"/>
                </a:rPr>
                <a:t> junction</a:t>
              </a:r>
            </a:p>
          </p:txBody>
        </p:sp>
      </p:grpSp>
      <p:grpSp>
        <p:nvGrpSpPr>
          <p:cNvPr id="11" name="그룹 37"/>
          <p:cNvGrpSpPr>
            <a:grpSpLocks/>
          </p:cNvGrpSpPr>
          <p:nvPr/>
        </p:nvGrpSpPr>
        <p:grpSpPr bwMode="auto">
          <a:xfrm>
            <a:off x="1403350" y="1752600"/>
            <a:ext cx="1223963" cy="647700"/>
            <a:chOff x="1403648" y="1752467"/>
            <a:chExt cx="1224136" cy="648072"/>
          </a:xfrm>
        </p:grpSpPr>
        <p:sp>
          <p:nvSpPr>
            <p:cNvPr id="34" name="오른쪽 화살표 33"/>
            <p:cNvSpPr/>
            <p:nvPr/>
          </p:nvSpPr>
          <p:spPr>
            <a:xfrm>
              <a:off x="1475096" y="1752467"/>
              <a:ext cx="1152688" cy="648072"/>
            </a:xfrm>
            <a:prstGeom prst="rightArrow">
              <a:avLst/>
            </a:prstGeom>
            <a:solidFill>
              <a:srgbClr val="FF0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05847" name="TextBox 35"/>
            <p:cNvSpPr txBox="1">
              <a:spLocks noChangeArrowheads="1"/>
            </p:cNvSpPr>
            <p:nvPr/>
          </p:nvSpPr>
          <p:spPr bwMode="auto">
            <a:xfrm>
              <a:off x="1403648" y="1923214"/>
              <a:ext cx="1200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solidFill>
                    <a:schemeClr val="bg1"/>
                  </a:solidFill>
                  <a:latin typeface="맑은 고딕" panose="020B0503020000020004" pitchFamily="50" charset="-127"/>
                  <a:ea typeface="맑은 고딕" panose="020B0503020000020004" pitchFamily="50" charset="-127"/>
                </a:rPr>
                <a:t>h</a:t>
              </a:r>
              <a:r>
                <a:rPr lang="en-US" altLang="ko-KR" sz="1400" b="1" baseline="30000">
                  <a:solidFill>
                    <a:schemeClr val="bg1"/>
                  </a:solidFill>
                  <a:latin typeface="맑은 고딕" panose="020B0503020000020004" pitchFamily="50" charset="-127"/>
                  <a:ea typeface="맑은 고딕" panose="020B0503020000020004" pitchFamily="50" charset="-127"/>
                </a:rPr>
                <a:t>+</a:t>
              </a:r>
              <a:r>
                <a:rPr lang="en-US" altLang="ko-KR" sz="1400" b="1">
                  <a:solidFill>
                    <a:schemeClr val="bg1"/>
                  </a:solidFill>
                  <a:latin typeface="맑은 고딕" panose="020B0503020000020004" pitchFamily="50" charset="-127"/>
                  <a:ea typeface="맑은 고딕" panose="020B0503020000020004" pitchFamily="50" charset="-127"/>
                </a:rPr>
                <a:t> diffusion</a:t>
              </a:r>
              <a:endParaRPr lang="ko-KR" altLang="en-US" sz="1400" b="1">
                <a:solidFill>
                  <a:schemeClr val="bg1"/>
                </a:solidFill>
                <a:latin typeface="맑은 고딕" panose="020B0503020000020004" pitchFamily="50" charset="-127"/>
                <a:ea typeface="맑은 고딕" panose="020B0503020000020004" pitchFamily="50" charset="-127"/>
              </a:endParaRPr>
            </a:p>
          </p:txBody>
        </p:sp>
      </p:grpSp>
      <p:grpSp>
        <p:nvGrpSpPr>
          <p:cNvPr id="14" name="그룹 38"/>
          <p:cNvGrpSpPr>
            <a:grpSpLocks/>
          </p:cNvGrpSpPr>
          <p:nvPr/>
        </p:nvGrpSpPr>
        <p:grpSpPr bwMode="auto">
          <a:xfrm>
            <a:off x="1403350" y="2473325"/>
            <a:ext cx="1154113" cy="647700"/>
            <a:chOff x="1403648" y="2473142"/>
            <a:chExt cx="1154483" cy="648072"/>
          </a:xfrm>
        </p:grpSpPr>
        <p:sp>
          <p:nvSpPr>
            <p:cNvPr id="35" name="오른쪽 화살표 34"/>
            <p:cNvSpPr/>
            <p:nvPr/>
          </p:nvSpPr>
          <p:spPr>
            <a:xfrm flipH="1">
              <a:off x="1403648" y="2473142"/>
              <a:ext cx="1152894" cy="648072"/>
            </a:xfrm>
            <a:prstGeom prst="rightArrow">
              <a:avLst/>
            </a:prstGeom>
            <a:solidFill>
              <a:srgbClr val="00009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05845" name="TextBox 36"/>
            <p:cNvSpPr txBox="1">
              <a:spLocks noChangeArrowheads="1"/>
            </p:cNvSpPr>
            <p:nvPr/>
          </p:nvSpPr>
          <p:spPr bwMode="auto">
            <a:xfrm>
              <a:off x="1403648" y="2643285"/>
              <a:ext cx="11544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solidFill>
                    <a:schemeClr val="bg1"/>
                  </a:solidFill>
                  <a:latin typeface="맑은 고딕" panose="020B0503020000020004" pitchFamily="50" charset="-127"/>
                  <a:ea typeface="맑은 고딕" panose="020B0503020000020004" pitchFamily="50" charset="-127"/>
                </a:rPr>
                <a:t>e</a:t>
              </a:r>
              <a:r>
                <a:rPr lang="en-US" altLang="ko-KR" sz="1400" b="1" baseline="30000">
                  <a:solidFill>
                    <a:schemeClr val="bg1"/>
                  </a:solidFill>
                  <a:latin typeface="맑은 고딕" panose="020B0503020000020004" pitchFamily="50" charset="-127"/>
                  <a:ea typeface="맑은 고딕" panose="020B0503020000020004" pitchFamily="50" charset="-127"/>
                </a:rPr>
                <a:t>-</a:t>
              </a:r>
              <a:r>
                <a:rPr lang="en-US" altLang="ko-KR" sz="1400" b="1">
                  <a:solidFill>
                    <a:schemeClr val="bg1"/>
                  </a:solidFill>
                  <a:latin typeface="맑은 고딕" panose="020B0503020000020004" pitchFamily="50" charset="-127"/>
                  <a:ea typeface="맑은 고딕" panose="020B0503020000020004" pitchFamily="50" charset="-127"/>
                </a:rPr>
                <a:t> diffusion</a:t>
              </a:r>
              <a:endParaRPr lang="ko-KR" altLang="en-US" sz="1400" b="1">
                <a:solidFill>
                  <a:schemeClr val="bg1"/>
                </a:solidFill>
                <a:latin typeface="맑은 고딕" panose="020B0503020000020004" pitchFamily="50" charset="-127"/>
                <a:ea typeface="맑은 고딕" panose="020B0503020000020004" pitchFamily="50" charset="-127"/>
              </a:endParaRPr>
            </a:p>
          </p:txBody>
        </p:sp>
      </p:grpSp>
      <p:sp>
        <p:nvSpPr>
          <p:cNvPr id="205842" name="TextBox 16"/>
          <p:cNvSpPr txBox="1">
            <a:spLocks noChangeArrowheads="1"/>
          </p:cNvSpPr>
          <p:nvPr/>
        </p:nvSpPr>
        <p:spPr bwMode="auto">
          <a:xfrm>
            <a:off x="871538" y="3825875"/>
            <a:ext cx="461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solidFill>
                  <a:srgbClr val="0000FF"/>
                </a:solidFill>
                <a:latin typeface="맑은 고딕" panose="020B0503020000020004" pitchFamily="50" charset="-127"/>
                <a:ea typeface="맑은 고딕" panose="020B0503020000020004" pitchFamily="50" charset="-127"/>
              </a:rPr>
              <a:t>N</a:t>
            </a:r>
            <a:r>
              <a:rPr lang="en-US" altLang="ko-KR" baseline="-25000">
                <a:solidFill>
                  <a:srgbClr val="0000FF"/>
                </a:solidFill>
                <a:latin typeface="맑은 고딕" panose="020B0503020000020004" pitchFamily="50" charset="-127"/>
                <a:ea typeface="맑은 고딕" panose="020B0503020000020004" pitchFamily="50" charset="-127"/>
              </a:rPr>
              <a:t>A</a:t>
            </a:r>
            <a:endParaRPr lang="ko-KR" altLang="en-US" baseline="-25000">
              <a:solidFill>
                <a:srgbClr val="0000FF"/>
              </a:solidFill>
              <a:latin typeface="맑은 고딕" panose="020B0503020000020004" pitchFamily="50" charset="-127"/>
              <a:ea typeface="맑은 고딕" panose="020B0503020000020004" pitchFamily="50" charset="-127"/>
            </a:endParaRPr>
          </a:p>
        </p:txBody>
      </p:sp>
      <p:sp>
        <p:nvSpPr>
          <p:cNvPr id="205843" name="TextBox 17"/>
          <p:cNvSpPr txBox="1">
            <a:spLocks noChangeArrowheads="1"/>
          </p:cNvSpPr>
          <p:nvPr/>
        </p:nvSpPr>
        <p:spPr bwMode="auto">
          <a:xfrm>
            <a:off x="2466975" y="3851275"/>
            <a:ext cx="1384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solidFill>
                  <a:srgbClr val="0000FF"/>
                </a:solidFill>
                <a:latin typeface="맑은 고딕" panose="020B0503020000020004" pitchFamily="50" charset="-127"/>
                <a:ea typeface="맑은 고딕" panose="020B0503020000020004" pitchFamily="50" charset="-127"/>
              </a:rPr>
              <a:t>if</a:t>
            </a:r>
            <a:r>
              <a:rPr lang="ko-KR" altLang="en-US">
                <a:solidFill>
                  <a:srgbClr val="0000FF"/>
                </a:solidFill>
                <a:latin typeface="맑은 고딕" panose="020B0503020000020004" pitchFamily="50" charset="-127"/>
                <a:ea typeface="맑은 고딕" panose="020B0503020000020004" pitchFamily="50" charset="-127"/>
              </a:rPr>
              <a:t> </a:t>
            </a:r>
            <a:r>
              <a:rPr lang="en-US" altLang="ko-KR">
                <a:solidFill>
                  <a:srgbClr val="0000FF"/>
                </a:solidFill>
                <a:latin typeface="맑은 고딕" panose="020B0503020000020004" pitchFamily="50" charset="-127"/>
                <a:ea typeface="맑은 고딕" panose="020B0503020000020004" pitchFamily="50" charset="-127"/>
              </a:rPr>
              <a:t>N</a:t>
            </a:r>
            <a:r>
              <a:rPr lang="en-US" altLang="ko-KR" baseline="-25000">
                <a:solidFill>
                  <a:srgbClr val="0000FF"/>
                </a:solidFill>
                <a:latin typeface="맑은 고딕" panose="020B0503020000020004" pitchFamily="50" charset="-127"/>
                <a:ea typeface="맑은 고딕" panose="020B0503020000020004" pitchFamily="50" charset="-127"/>
              </a:rPr>
              <a:t>D </a:t>
            </a:r>
            <a:r>
              <a:rPr lang="en-US" altLang="ko-KR">
                <a:solidFill>
                  <a:srgbClr val="0000FF"/>
                </a:solidFill>
                <a:latin typeface="맑은 고딕" panose="020B0503020000020004" pitchFamily="50" charset="-127"/>
                <a:ea typeface="맑은 고딕" panose="020B0503020000020004" pitchFamily="50" charset="-127"/>
              </a:rPr>
              <a:t>~ 2N</a:t>
            </a:r>
            <a:r>
              <a:rPr lang="en-US" altLang="ko-KR" baseline="-25000">
                <a:solidFill>
                  <a:srgbClr val="0000FF"/>
                </a:solidFill>
                <a:latin typeface="맑은 고딕" panose="020B0503020000020004" pitchFamily="50" charset="-127"/>
                <a:ea typeface="맑은 고딕" panose="020B0503020000020004" pitchFamily="50" charset="-127"/>
              </a:rPr>
              <a:t>A</a:t>
            </a:r>
            <a:endParaRPr lang="ko-KR" altLang="en-US" baseline="-25000">
              <a:solidFill>
                <a:srgbClr val="0000FF"/>
              </a:solidFill>
              <a:latin typeface="맑은 고딕" panose="020B0503020000020004" pitchFamily="50" charset="-127"/>
              <a:ea typeface="맑은 고딕" panose="020B0503020000020004" pitchFamily="50" charset="-127"/>
            </a:endParaRPr>
          </a:p>
        </p:txBody>
      </p:sp>
      <p:sp>
        <p:nvSpPr>
          <p:cNvPr id="6" name="슬라이드 번호 개체 틀 5"/>
          <p:cNvSpPr>
            <a:spLocks noGrp="1"/>
          </p:cNvSpPr>
          <p:nvPr>
            <p:ph type="sldNum" sz="quarter" idx="12"/>
          </p:nvPr>
        </p:nvSpPr>
        <p:spPr/>
        <p:txBody>
          <a:bodyPr/>
          <a:lstStyle/>
          <a:p>
            <a:fld id="{B6030C2A-4213-4771-8792-D783EF3BA6B4}" type="slidenum">
              <a:rPr lang="ko-KR" altLang="en-US" smtClean="0"/>
              <a:pPr/>
              <a:t>202</a:t>
            </a:fld>
            <a:endParaRPr lang="ko-KR" altLang="en-US" dirty="0"/>
          </a:p>
        </p:txBody>
      </p:sp>
      <p:sp>
        <p:nvSpPr>
          <p:cNvPr id="44" name="직사각형 43"/>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7"/>
          <p:cNvSpPr txBox="1">
            <a:spLocks noChangeArrowheads="1"/>
          </p:cNvSpPr>
          <p:nvPr/>
        </p:nvSpPr>
        <p:spPr bwMode="auto">
          <a:xfrm>
            <a:off x="133350" y="0"/>
            <a:ext cx="4836580" cy="523220"/>
          </a:xfrm>
          <a:prstGeom prst="rect">
            <a:avLst/>
          </a:prstGeom>
        </p:spPr>
        <p:txBody>
          <a:bodyPr wrap="none">
            <a:spAutoFit/>
          </a:bodyPr>
          <a:lstStyle>
            <a:defPPr>
              <a:defRPr lang="ko-KR"/>
            </a:defPPr>
            <a:lvl1pPr>
              <a:defRPr sz="2800" b="1"/>
            </a:lvl1pPr>
          </a:lstStyle>
          <a:p>
            <a:r>
              <a:rPr lang="en-US" altLang="ko-KR" dirty="0"/>
              <a:t>PN semiconductor junctions</a:t>
            </a:r>
            <a:endParaRPr lang="ko-KR" altLang="en-US" dirty="0"/>
          </a:p>
        </p:txBody>
      </p:sp>
    </p:spTree>
    <p:extLst>
      <p:ext uri="{BB962C8B-B14F-4D97-AF65-F5344CB8AC3E}">
        <p14:creationId xmlns:p14="http://schemas.microsoft.com/office/powerpoint/2010/main" val="241482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blinds(horizontal)">
                                      <p:cBhvr>
                                        <p:cTn id="17" dur="500"/>
                                        <p:tgtEl>
                                          <p:spTgt spid="23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2534"/>
                                        </p:tgtEl>
                                        <p:attrNameLst>
                                          <p:attrName>style.visibility</p:attrName>
                                        </p:attrNameLst>
                                      </p:cBhvr>
                                      <p:to>
                                        <p:strVal val="visible"/>
                                      </p:to>
                                    </p:set>
                                    <p:animEffect transition="in" filter="blinds(horizontal)">
                                      <p:cBhvr>
                                        <p:cTn id="45" dur="500"/>
                                        <p:tgtEl>
                                          <p:spTgt spid="2253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linds(horizont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TextBox 98"/>
          <p:cNvSpPr txBox="1">
            <a:spLocks noChangeArrowheads="1"/>
          </p:cNvSpPr>
          <p:nvPr/>
        </p:nvSpPr>
        <p:spPr bwMode="auto">
          <a:xfrm>
            <a:off x="133350" y="761570"/>
            <a:ext cx="76292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Junction formation : depletion region (space charge region)</a:t>
            </a:r>
            <a:endParaRPr lang="ko-KR" altLang="en-US" sz="2000" b="1" dirty="0">
              <a:latin typeface="맑은 고딕" panose="020B0503020000020004" pitchFamily="50" charset="-127"/>
              <a:ea typeface="맑은 고딕" panose="020B0503020000020004" pitchFamily="50" charset="-127"/>
            </a:endParaRPr>
          </a:p>
        </p:txBody>
      </p:sp>
      <p:pic>
        <p:nvPicPr>
          <p:cNvPr id="2078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428750"/>
            <a:ext cx="6357937"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직사각형 6"/>
          <p:cNvSpPr/>
          <p:nvPr/>
        </p:nvSpPr>
        <p:spPr bwMode="auto">
          <a:xfrm>
            <a:off x="714375" y="5857875"/>
            <a:ext cx="928688"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8" name="직사각형 7"/>
          <p:cNvSpPr/>
          <p:nvPr/>
        </p:nvSpPr>
        <p:spPr bwMode="auto">
          <a:xfrm>
            <a:off x="5643563" y="5857875"/>
            <a:ext cx="1643062"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1" name="직선 화살표 연결선 10"/>
          <p:cNvCxnSpPr/>
          <p:nvPr/>
        </p:nvCxnSpPr>
        <p:spPr bwMode="auto">
          <a:xfrm rot="10800000">
            <a:off x="3857625" y="5857875"/>
            <a:ext cx="1071563" cy="142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bwMode="auto">
          <a:xfrm rot="16200000" flipV="1">
            <a:off x="4357688" y="5429250"/>
            <a:ext cx="642937" cy="5000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7881" name="TextBox 98"/>
          <p:cNvSpPr txBox="1">
            <a:spLocks noChangeArrowheads="1"/>
          </p:cNvSpPr>
          <p:nvPr/>
        </p:nvSpPr>
        <p:spPr bwMode="auto">
          <a:xfrm>
            <a:off x="4857750" y="5857875"/>
            <a:ext cx="1922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solidFill>
                  <a:srgbClr val="FF0000"/>
                </a:solidFill>
                <a:latin typeface="맑은 고딕" panose="020B0503020000020004" pitchFamily="50" charset="-127"/>
                <a:ea typeface="맑은 고딕" panose="020B0503020000020004" pitchFamily="50" charset="-127"/>
              </a:rPr>
              <a:t>Space charges</a:t>
            </a:r>
            <a:endParaRPr lang="ko-KR" altLang="en-US" sz="2000" b="1">
              <a:solidFill>
                <a:srgbClr val="FF0000"/>
              </a:solidFill>
              <a:latin typeface="맑은 고딕" panose="020B0503020000020004" pitchFamily="50" charset="-127"/>
              <a:ea typeface="맑은 고딕" panose="020B0503020000020004" pitchFamily="50" charset="-127"/>
            </a:endParaRPr>
          </a:p>
        </p:txBody>
      </p:sp>
      <p:sp>
        <p:nvSpPr>
          <p:cNvPr id="207882" name="TextBox 13"/>
          <p:cNvSpPr txBox="1">
            <a:spLocks noChangeArrowheads="1"/>
          </p:cNvSpPr>
          <p:nvPr/>
        </p:nvSpPr>
        <p:spPr bwMode="auto">
          <a:xfrm>
            <a:off x="4202113" y="4652963"/>
            <a:ext cx="44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3200">
                <a:solidFill>
                  <a:schemeClr val="bg1"/>
                </a:solidFill>
              </a:rPr>
              <a:t>+</a:t>
            </a:r>
            <a:endParaRPr lang="ko-KR" altLang="en-US" sz="3200">
              <a:solidFill>
                <a:schemeClr val="bg1"/>
              </a:solidFill>
            </a:endParaRPr>
          </a:p>
        </p:txBody>
      </p:sp>
      <p:sp>
        <p:nvSpPr>
          <p:cNvPr id="207883" name="TextBox 14"/>
          <p:cNvSpPr txBox="1">
            <a:spLocks noChangeArrowheads="1"/>
          </p:cNvSpPr>
          <p:nvPr/>
        </p:nvSpPr>
        <p:spPr bwMode="auto">
          <a:xfrm>
            <a:off x="2987675" y="5437188"/>
            <a:ext cx="44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3200">
                <a:solidFill>
                  <a:schemeClr val="bg1"/>
                </a:solidFill>
              </a:rPr>
              <a:t>-</a:t>
            </a:r>
            <a:endParaRPr lang="ko-KR" altLang="en-US" sz="3200">
              <a:solidFill>
                <a:schemeClr val="bg1"/>
              </a:solidFill>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203</a:t>
            </a:fld>
            <a:endParaRPr lang="ko-KR" altLang="en-US" dirty="0"/>
          </a:p>
        </p:txBody>
      </p:sp>
      <p:sp>
        <p:nvSpPr>
          <p:cNvPr id="14" name="직사각형 13"/>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7"/>
          <p:cNvSpPr txBox="1">
            <a:spLocks noChangeArrowheads="1"/>
          </p:cNvSpPr>
          <p:nvPr/>
        </p:nvSpPr>
        <p:spPr bwMode="auto">
          <a:xfrm>
            <a:off x="133350" y="0"/>
            <a:ext cx="4836580" cy="523220"/>
          </a:xfrm>
          <a:prstGeom prst="rect">
            <a:avLst/>
          </a:prstGeom>
        </p:spPr>
        <p:txBody>
          <a:bodyPr wrap="none">
            <a:spAutoFit/>
          </a:bodyPr>
          <a:lstStyle>
            <a:defPPr>
              <a:defRPr lang="ko-KR"/>
            </a:defPPr>
            <a:lvl1pPr>
              <a:defRPr sz="2800" b="1"/>
            </a:lvl1pPr>
          </a:lstStyle>
          <a:p>
            <a:r>
              <a:rPr lang="en-US" altLang="ko-KR" dirty="0"/>
              <a:t>PN semiconductor junctions</a:t>
            </a:r>
            <a:endParaRPr lang="ko-KR" altLang="en-US" dirty="0"/>
          </a:p>
        </p:txBody>
      </p:sp>
    </p:spTree>
    <p:extLst>
      <p:ext uri="{BB962C8B-B14F-4D97-AF65-F5344CB8AC3E}">
        <p14:creationId xmlns:p14="http://schemas.microsoft.com/office/powerpoint/2010/main" val="31270892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모서리가 둥근 직사각형 184"/>
          <p:cNvSpPr/>
          <p:nvPr/>
        </p:nvSpPr>
        <p:spPr>
          <a:xfrm>
            <a:off x="142875" y="4651647"/>
            <a:ext cx="5929313" cy="201771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latinLnBrk="1" hangingPunct="1">
              <a:defRPr/>
            </a:pPr>
            <a:endParaRPr lang="ko-KR" altLang="en-US"/>
          </a:p>
        </p:txBody>
      </p:sp>
      <p:sp>
        <p:nvSpPr>
          <p:cNvPr id="176" name="직사각형 175"/>
          <p:cNvSpPr/>
          <p:nvPr/>
        </p:nvSpPr>
        <p:spPr>
          <a:xfrm>
            <a:off x="4500563" y="1081732"/>
            <a:ext cx="4214812" cy="1857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75" name="직사각형 174"/>
          <p:cNvSpPr/>
          <p:nvPr/>
        </p:nvSpPr>
        <p:spPr>
          <a:xfrm>
            <a:off x="142875" y="1081732"/>
            <a:ext cx="3857625" cy="1857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77" name="직사각형 76"/>
          <p:cNvSpPr/>
          <p:nvPr/>
        </p:nvSpPr>
        <p:spPr>
          <a:xfrm>
            <a:off x="2298700" y="2007245"/>
            <a:ext cx="1371600" cy="571500"/>
          </a:xfrm>
          <a:prstGeom prst="rect">
            <a:avLst/>
          </a:prstGeom>
          <a:solidFill>
            <a:srgbClr val="FFC00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11975" name="TextBox 81"/>
          <p:cNvSpPr txBox="1">
            <a:spLocks noChangeArrowheads="1"/>
          </p:cNvSpPr>
          <p:nvPr/>
        </p:nvSpPr>
        <p:spPr bwMode="auto">
          <a:xfrm>
            <a:off x="2370138" y="2045345"/>
            <a:ext cx="1354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latin typeface="맑은 고딕" panose="020B0503020000020004" pitchFamily="50" charset="-127"/>
                <a:ea typeface="맑은 고딕" panose="020B0503020000020004" pitchFamily="50" charset="-127"/>
              </a:rPr>
              <a:t>n-type</a:t>
            </a:r>
          </a:p>
          <a:p>
            <a:pPr algn="ctr" eaLnBrk="1" hangingPunct="1"/>
            <a:r>
              <a:rPr lang="en-US" altLang="ko-KR" sz="1200" b="1">
                <a:latin typeface="맑은 고딕" panose="020B0503020000020004" pitchFamily="50" charset="-127"/>
                <a:ea typeface="맑은 고딕" panose="020B0503020000020004" pitchFamily="50" charset="-127"/>
              </a:rPr>
              <a:t>Semiconductors</a:t>
            </a:r>
            <a:endParaRPr lang="ko-KR" altLang="en-US" sz="1200" b="1">
              <a:latin typeface="맑은 고딕" panose="020B0503020000020004" pitchFamily="50" charset="-127"/>
              <a:ea typeface="맑은 고딕" panose="020B0503020000020004" pitchFamily="50" charset="-127"/>
            </a:endParaRPr>
          </a:p>
        </p:txBody>
      </p:sp>
      <p:sp>
        <p:nvSpPr>
          <p:cNvPr id="83" name="직사각형 82"/>
          <p:cNvSpPr/>
          <p:nvPr/>
        </p:nvSpPr>
        <p:spPr>
          <a:xfrm>
            <a:off x="431800" y="2007245"/>
            <a:ext cx="1363663"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11977" name="TextBox 83"/>
          <p:cNvSpPr txBox="1">
            <a:spLocks noChangeArrowheads="1"/>
          </p:cNvSpPr>
          <p:nvPr/>
        </p:nvSpPr>
        <p:spPr bwMode="auto">
          <a:xfrm>
            <a:off x="369888" y="2046932"/>
            <a:ext cx="1354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1200" b="1">
                <a:latin typeface="맑은 고딕" panose="020B0503020000020004" pitchFamily="50" charset="-127"/>
                <a:ea typeface="맑은 고딕" panose="020B0503020000020004" pitchFamily="50" charset="-127"/>
              </a:rPr>
              <a:t>p-type</a:t>
            </a:r>
          </a:p>
          <a:p>
            <a:pPr algn="ctr" eaLnBrk="1" hangingPunct="1"/>
            <a:r>
              <a:rPr lang="en-US" altLang="ko-KR" sz="1200" b="1">
                <a:latin typeface="맑은 고딕" panose="020B0503020000020004" pitchFamily="50" charset="-127"/>
                <a:ea typeface="맑은 고딕" panose="020B0503020000020004" pitchFamily="50" charset="-127"/>
              </a:rPr>
              <a:t>Semiconductors</a:t>
            </a:r>
            <a:endParaRPr lang="ko-KR" altLang="en-US" sz="1200" b="1">
              <a:latin typeface="맑은 고딕" panose="020B0503020000020004" pitchFamily="50" charset="-127"/>
              <a:ea typeface="맑은 고딕" panose="020B0503020000020004" pitchFamily="50" charset="-127"/>
            </a:endParaRPr>
          </a:p>
        </p:txBody>
      </p:sp>
      <p:grpSp>
        <p:nvGrpSpPr>
          <p:cNvPr id="211978" name="그룹 169"/>
          <p:cNvGrpSpPr>
            <a:grpSpLocks/>
          </p:cNvGrpSpPr>
          <p:nvPr/>
        </p:nvGrpSpPr>
        <p:grpSpPr bwMode="auto">
          <a:xfrm>
            <a:off x="71438" y="3212157"/>
            <a:ext cx="3995737" cy="1214438"/>
            <a:chOff x="71406" y="2357430"/>
            <a:chExt cx="3995744" cy="1214446"/>
          </a:xfrm>
        </p:grpSpPr>
        <p:sp>
          <p:nvSpPr>
            <p:cNvPr id="74" name="직사각형 73"/>
            <p:cNvSpPr/>
            <p:nvPr/>
          </p:nvSpPr>
          <p:spPr bwMode="auto">
            <a:xfrm>
              <a:off x="461932" y="3209924"/>
              <a:ext cx="1392239" cy="36195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75" name="직선 연결선 74"/>
            <p:cNvCxnSpPr/>
            <p:nvPr/>
          </p:nvCxnSpPr>
          <p:spPr bwMode="auto">
            <a:xfrm>
              <a:off x="471457" y="2571744"/>
              <a:ext cx="13954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직선 연결선 75"/>
            <p:cNvCxnSpPr/>
            <p:nvPr/>
          </p:nvCxnSpPr>
          <p:spPr bwMode="auto">
            <a:xfrm>
              <a:off x="452407" y="3195636"/>
              <a:ext cx="13954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2075" name="TextBox 40"/>
            <p:cNvSpPr txBox="1">
              <a:spLocks noChangeArrowheads="1"/>
            </p:cNvSpPr>
            <p:nvPr/>
          </p:nvSpPr>
          <p:spPr bwMode="auto">
            <a:xfrm>
              <a:off x="74313" y="2357437"/>
              <a:ext cx="487626"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12076" name="TextBox 41"/>
            <p:cNvSpPr txBox="1">
              <a:spLocks noChangeArrowheads="1"/>
            </p:cNvSpPr>
            <p:nvPr/>
          </p:nvSpPr>
          <p:spPr bwMode="auto">
            <a:xfrm>
              <a:off x="71406" y="3071817"/>
              <a:ext cx="449155"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cxnSp>
          <p:nvCxnSpPr>
            <p:cNvPr id="86" name="직선 연결선 85"/>
            <p:cNvCxnSpPr/>
            <p:nvPr/>
          </p:nvCxnSpPr>
          <p:spPr bwMode="auto">
            <a:xfrm>
              <a:off x="452407" y="3071810"/>
              <a:ext cx="1395414"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12078" name="TextBox 41"/>
            <p:cNvSpPr txBox="1">
              <a:spLocks noChangeArrowheads="1"/>
            </p:cNvSpPr>
            <p:nvPr/>
          </p:nvSpPr>
          <p:spPr bwMode="auto">
            <a:xfrm>
              <a:off x="71406" y="2838453"/>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F</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sp>
          <p:nvSpPr>
            <p:cNvPr id="92" name="직사각형 91"/>
            <p:cNvSpPr/>
            <p:nvPr/>
          </p:nvSpPr>
          <p:spPr bwMode="auto">
            <a:xfrm>
              <a:off x="2233585" y="3209924"/>
              <a:ext cx="1392239" cy="361952"/>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93" name="직선 연결선 92"/>
            <p:cNvCxnSpPr/>
            <p:nvPr/>
          </p:nvCxnSpPr>
          <p:spPr bwMode="auto">
            <a:xfrm>
              <a:off x="2243110" y="2571744"/>
              <a:ext cx="13954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직선 연결선 93"/>
            <p:cNvCxnSpPr/>
            <p:nvPr/>
          </p:nvCxnSpPr>
          <p:spPr bwMode="auto">
            <a:xfrm>
              <a:off x="2224060" y="3195636"/>
              <a:ext cx="13954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2082" name="TextBox 40"/>
            <p:cNvSpPr txBox="1">
              <a:spLocks noChangeArrowheads="1"/>
            </p:cNvSpPr>
            <p:nvPr/>
          </p:nvSpPr>
          <p:spPr bwMode="auto">
            <a:xfrm>
              <a:off x="3579524" y="2357430"/>
              <a:ext cx="487626"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12083" name="TextBox 41"/>
            <p:cNvSpPr txBox="1">
              <a:spLocks noChangeArrowheads="1"/>
            </p:cNvSpPr>
            <p:nvPr/>
          </p:nvSpPr>
          <p:spPr bwMode="auto">
            <a:xfrm>
              <a:off x="3576617" y="3071810"/>
              <a:ext cx="449155"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cxnSp>
          <p:nvCxnSpPr>
            <p:cNvPr id="97" name="직선 연결선 96"/>
            <p:cNvCxnSpPr/>
            <p:nvPr/>
          </p:nvCxnSpPr>
          <p:spPr bwMode="auto">
            <a:xfrm>
              <a:off x="2224060" y="2714620"/>
              <a:ext cx="1395414"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12085" name="TextBox 41"/>
            <p:cNvSpPr txBox="1">
              <a:spLocks noChangeArrowheads="1"/>
            </p:cNvSpPr>
            <p:nvPr/>
          </p:nvSpPr>
          <p:spPr bwMode="auto">
            <a:xfrm>
              <a:off x="3576617" y="2581269"/>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F</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grpSp>
      <p:sp>
        <p:nvSpPr>
          <p:cNvPr id="211979" name="TextBox 99"/>
          <p:cNvSpPr txBox="1">
            <a:spLocks noChangeArrowheads="1"/>
          </p:cNvSpPr>
          <p:nvPr/>
        </p:nvSpPr>
        <p:spPr bwMode="auto">
          <a:xfrm>
            <a:off x="357188" y="1224607"/>
            <a:ext cx="3370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latin typeface="맑은 고딕" panose="020B0503020000020004" pitchFamily="50" charset="-127"/>
                <a:ea typeface="맑은 고딕" panose="020B0503020000020004" pitchFamily="50" charset="-127"/>
              </a:rPr>
              <a:t>Before junction formation</a:t>
            </a:r>
            <a:endParaRPr lang="ko-KR" altLang="en-US" sz="2000" b="1">
              <a:latin typeface="맑은 고딕" panose="020B0503020000020004" pitchFamily="50" charset="-127"/>
              <a:ea typeface="맑은 고딕" panose="020B0503020000020004" pitchFamily="50" charset="-127"/>
            </a:endParaRPr>
          </a:p>
        </p:txBody>
      </p:sp>
      <p:sp>
        <p:nvSpPr>
          <p:cNvPr id="211980" name="TextBox 100"/>
          <p:cNvSpPr txBox="1">
            <a:spLocks noChangeArrowheads="1"/>
          </p:cNvSpPr>
          <p:nvPr/>
        </p:nvSpPr>
        <p:spPr bwMode="auto">
          <a:xfrm>
            <a:off x="4951413" y="1081732"/>
            <a:ext cx="3192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latin typeface="맑은 고딕" panose="020B0503020000020004" pitchFamily="50" charset="-127"/>
                <a:ea typeface="맑은 고딕" panose="020B0503020000020004" pitchFamily="50" charset="-127"/>
              </a:rPr>
              <a:t>After junction formation</a:t>
            </a:r>
            <a:endParaRPr lang="ko-KR" altLang="en-US" sz="2000" b="1">
              <a:latin typeface="맑은 고딕" panose="020B0503020000020004" pitchFamily="50" charset="-127"/>
              <a:ea typeface="맑은 고딕" panose="020B0503020000020004" pitchFamily="50" charset="-127"/>
            </a:endParaRPr>
          </a:p>
        </p:txBody>
      </p:sp>
      <p:sp>
        <p:nvSpPr>
          <p:cNvPr id="102" name="직사각형 101"/>
          <p:cNvSpPr/>
          <p:nvPr/>
        </p:nvSpPr>
        <p:spPr>
          <a:xfrm>
            <a:off x="6572250" y="2032645"/>
            <a:ext cx="1371600" cy="571500"/>
          </a:xfrm>
          <a:prstGeom prst="rect">
            <a:avLst/>
          </a:prstGeom>
          <a:solidFill>
            <a:srgbClr val="FFC00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11982" name="TextBox 102"/>
          <p:cNvSpPr txBox="1">
            <a:spLocks noChangeArrowheads="1"/>
          </p:cNvSpPr>
          <p:nvPr/>
        </p:nvSpPr>
        <p:spPr bwMode="auto">
          <a:xfrm>
            <a:off x="7523163" y="2108845"/>
            <a:ext cx="32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n</a:t>
            </a:r>
            <a:endParaRPr lang="ko-KR" altLang="en-US" b="1">
              <a:latin typeface="맑은 고딕" panose="020B0503020000020004" pitchFamily="50" charset="-127"/>
              <a:ea typeface="맑은 고딕" panose="020B0503020000020004" pitchFamily="50" charset="-127"/>
            </a:endParaRPr>
          </a:p>
        </p:txBody>
      </p:sp>
      <p:sp>
        <p:nvSpPr>
          <p:cNvPr id="104" name="직사각형 103"/>
          <p:cNvSpPr/>
          <p:nvPr/>
        </p:nvSpPr>
        <p:spPr>
          <a:xfrm>
            <a:off x="5208588" y="2032645"/>
            <a:ext cx="1363662"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11984" name="TextBox 104"/>
          <p:cNvSpPr txBox="1">
            <a:spLocks noChangeArrowheads="1"/>
          </p:cNvSpPr>
          <p:nvPr/>
        </p:nvSpPr>
        <p:spPr bwMode="auto">
          <a:xfrm>
            <a:off x="5334000" y="2104082"/>
            <a:ext cx="328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p</a:t>
            </a:r>
            <a:endParaRPr lang="ko-KR" altLang="en-US" b="1">
              <a:latin typeface="맑은 고딕" panose="020B0503020000020004" pitchFamily="50" charset="-127"/>
              <a:ea typeface="맑은 고딕" panose="020B0503020000020004" pitchFamily="50" charset="-127"/>
            </a:endParaRPr>
          </a:p>
        </p:txBody>
      </p:sp>
      <p:sp>
        <p:nvSpPr>
          <p:cNvPr id="106" name="직사각형 105"/>
          <p:cNvSpPr/>
          <p:nvPr/>
        </p:nvSpPr>
        <p:spPr>
          <a:xfrm>
            <a:off x="6572250" y="2032645"/>
            <a:ext cx="571500" cy="5715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107" name="직사각형 106"/>
          <p:cNvSpPr/>
          <p:nvPr/>
        </p:nvSpPr>
        <p:spPr>
          <a:xfrm>
            <a:off x="6172200" y="2032645"/>
            <a:ext cx="400050" cy="57150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108" name="타원 107"/>
          <p:cNvSpPr/>
          <p:nvPr/>
        </p:nvSpPr>
        <p:spPr>
          <a:xfrm>
            <a:off x="6816725" y="2046932"/>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09" name="타원 108"/>
          <p:cNvSpPr/>
          <p:nvPr/>
        </p:nvSpPr>
        <p:spPr>
          <a:xfrm>
            <a:off x="6816725" y="2189807"/>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0" name="타원 109"/>
          <p:cNvSpPr/>
          <p:nvPr/>
        </p:nvSpPr>
        <p:spPr>
          <a:xfrm>
            <a:off x="6816725" y="2329507"/>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2" name="타원 111"/>
          <p:cNvSpPr/>
          <p:nvPr/>
        </p:nvSpPr>
        <p:spPr>
          <a:xfrm>
            <a:off x="6821488" y="2472382"/>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3" name="타원 112"/>
          <p:cNvSpPr/>
          <p:nvPr/>
        </p:nvSpPr>
        <p:spPr>
          <a:xfrm>
            <a:off x="6307138" y="2051695"/>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4" name="타원 113"/>
          <p:cNvSpPr/>
          <p:nvPr/>
        </p:nvSpPr>
        <p:spPr>
          <a:xfrm>
            <a:off x="6307138" y="2194570"/>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5" name="타원 114"/>
          <p:cNvSpPr/>
          <p:nvPr/>
        </p:nvSpPr>
        <p:spPr>
          <a:xfrm>
            <a:off x="6307138" y="2334270"/>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6" name="타원 115"/>
          <p:cNvSpPr/>
          <p:nvPr/>
        </p:nvSpPr>
        <p:spPr>
          <a:xfrm>
            <a:off x="6311900" y="2477145"/>
            <a:ext cx="107950" cy="107950"/>
          </a:xfrm>
          <a:prstGeom prst="ellipse">
            <a:avLst/>
          </a:prstGeom>
          <a:solidFill>
            <a:schemeClr val="bg1"/>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latinLnBrk="1" hangingPunct="1">
              <a:defRPr/>
            </a:pPr>
            <a:r>
              <a:rPr lang="en-US" altLang="ko-KR" sz="1200" b="1" dirty="0">
                <a:solidFill>
                  <a:srgbClr val="FF0000"/>
                </a:solidFill>
              </a:rPr>
              <a:t>-</a:t>
            </a:r>
            <a:endParaRPr lang="ko-KR" altLang="en-US" sz="1200" b="1" dirty="0">
              <a:solidFill>
                <a:srgbClr val="FF0000"/>
              </a:solidFill>
            </a:endParaRPr>
          </a:p>
        </p:txBody>
      </p:sp>
      <p:sp>
        <p:nvSpPr>
          <p:cNvPr id="117" name="자유형 116"/>
          <p:cNvSpPr/>
          <p:nvPr/>
        </p:nvSpPr>
        <p:spPr bwMode="auto">
          <a:xfrm>
            <a:off x="7929563" y="2321570"/>
            <a:ext cx="428625" cy="381000"/>
          </a:xfrm>
          <a:custGeom>
            <a:avLst/>
            <a:gdLst>
              <a:gd name="connsiteX0" fmla="*/ 0 w 342900"/>
              <a:gd name="connsiteY0" fmla="*/ 0 h 381000"/>
              <a:gd name="connsiteX1" fmla="*/ 0 w 342900"/>
              <a:gd name="connsiteY1" fmla="*/ 0 h 381000"/>
              <a:gd name="connsiteX2" fmla="*/ 342900 w 342900"/>
              <a:gd name="connsiteY2" fmla="*/ 0 h 381000"/>
              <a:gd name="connsiteX3" fmla="*/ 342900 w 3429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42900" h="381000">
                <a:moveTo>
                  <a:pt x="0" y="0"/>
                </a:moveTo>
                <a:lnTo>
                  <a:pt x="0" y="0"/>
                </a:lnTo>
                <a:lnTo>
                  <a:pt x="342900" y="0"/>
                </a:lnTo>
                <a:lnTo>
                  <a:pt x="342900" y="38100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118" name="직선 연결선 117"/>
          <p:cNvCxnSpPr/>
          <p:nvPr/>
        </p:nvCxnSpPr>
        <p:spPr bwMode="auto">
          <a:xfrm flipH="1">
            <a:off x="8143875" y="2716857"/>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1997" name="그룹 54"/>
          <p:cNvGrpSpPr>
            <a:grpSpLocks/>
          </p:cNvGrpSpPr>
          <p:nvPr/>
        </p:nvGrpSpPr>
        <p:grpSpPr bwMode="auto">
          <a:xfrm flipH="1">
            <a:off x="8105775" y="2726382"/>
            <a:ext cx="433388" cy="100013"/>
            <a:chOff x="504807" y="1914501"/>
            <a:chExt cx="433389" cy="100013"/>
          </a:xfrm>
        </p:grpSpPr>
        <p:cxnSp>
          <p:nvCxnSpPr>
            <p:cNvPr id="120" name="직선 연결선 119"/>
            <p:cNvCxnSpPr/>
            <p:nvPr/>
          </p:nvCxnSpPr>
          <p:spPr>
            <a:xfrm rot="10800000" flipH="1" flipV="1">
              <a:off x="833421" y="1914501"/>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직선 연결선 120"/>
            <p:cNvCxnSpPr/>
            <p:nvPr/>
          </p:nvCxnSpPr>
          <p:spPr>
            <a:xfrm rot="10800000" flipH="1" flipV="1">
              <a:off x="747696" y="1924026"/>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직선 연결선 121"/>
            <p:cNvCxnSpPr/>
            <p:nvPr/>
          </p:nvCxnSpPr>
          <p:spPr>
            <a:xfrm rot="10800000" flipH="1" flipV="1">
              <a:off x="661970" y="1924026"/>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직선 연결선 122"/>
            <p:cNvCxnSpPr/>
            <p:nvPr/>
          </p:nvCxnSpPr>
          <p:spPr>
            <a:xfrm rot="10800000" flipH="1" flipV="1">
              <a:off x="581007" y="1914501"/>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직선 연결선 123"/>
            <p:cNvCxnSpPr/>
            <p:nvPr/>
          </p:nvCxnSpPr>
          <p:spPr>
            <a:xfrm rot="10800000" flipH="1" flipV="1">
              <a:off x="504807" y="1914501"/>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5" name="자유형 124"/>
          <p:cNvSpPr/>
          <p:nvPr/>
        </p:nvSpPr>
        <p:spPr bwMode="auto">
          <a:xfrm flipH="1">
            <a:off x="4857750" y="2326332"/>
            <a:ext cx="357188" cy="381000"/>
          </a:xfrm>
          <a:custGeom>
            <a:avLst/>
            <a:gdLst>
              <a:gd name="connsiteX0" fmla="*/ 0 w 342900"/>
              <a:gd name="connsiteY0" fmla="*/ 0 h 381000"/>
              <a:gd name="connsiteX1" fmla="*/ 0 w 342900"/>
              <a:gd name="connsiteY1" fmla="*/ 0 h 381000"/>
              <a:gd name="connsiteX2" fmla="*/ 342900 w 342900"/>
              <a:gd name="connsiteY2" fmla="*/ 0 h 381000"/>
              <a:gd name="connsiteX3" fmla="*/ 342900 w 342900"/>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342900" h="381000">
                <a:moveTo>
                  <a:pt x="0" y="0"/>
                </a:moveTo>
                <a:lnTo>
                  <a:pt x="0" y="0"/>
                </a:lnTo>
                <a:lnTo>
                  <a:pt x="342900" y="0"/>
                </a:lnTo>
                <a:lnTo>
                  <a:pt x="342900" y="38100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126" name="직선 연결선 125"/>
          <p:cNvCxnSpPr/>
          <p:nvPr/>
        </p:nvCxnSpPr>
        <p:spPr bwMode="auto">
          <a:xfrm flipH="1">
            <a:off x="4651375" y="2721620"/>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2000" name="그룹 54"/>
          <p:cNvGrpSpPr>
            <a:grpSpLocks/>
          </p:cNvGrpSpPr>
          <p:nvPr/>
        </p:nvGrpSpPr>
        <p:grpSpPr bwMode="auto">
          <a:xfrm flipH="1">
            <a:off x="4613275" y="2731145"/>
            <a:ext cx="433388" cy="100012"/>
            <a:chOff x="504807" y="1914501"/>
            <a:chExt cx="433389" cy="100013"/>
          </a:xfrm>
        </p:grpSpPr>
        <p:cxnSp>
          <p:nvCxnSpPr>
            <p:cNvPr id="128" name="직선 연결선 127"/>
            <p:cNvCxnSpPr/>
            <p:nvPr/>
          </p:nvCxnSpPr>
          <p:spPr>
            <a:xfrm rot="10800000" flipH="1" flipV="1">
              <a:off x="833421" y="1914501"/>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직선 연결선 128"/>
            <p:cNvCxnSpPr/>
            <p:nvPr/>
          </p:nvCxnSpPr>
          <p:spPr>
            <a:xfrm rot="10800000" flipH="1" flipV="1">
              <a:off x="747696" y="1924026"/>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직선 연결선 129"/>
            <p:cNvCxnSpPr/>
            <p:nvPr/>
          </p:nvCxnSpPr>
          <p:spPr>
            <a:xfrm rot="10800000" flipH="1" flipV="1">
              <a:off x="661970" y="1924026"/>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직선 연결선 130"/>
            <p:cNvCxnSpPr/>
            <p:nvPr/>
          </p:nvCxnSpPr>
          <p:spPr>
            <a:xfrm rot="10800000" flipH="1" flipV="1">
              <a:off x="581007" y="1914501"/>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직선 연결선 131"/>
            <p:cNvCxnSpPr/>
            <p:nvPr/>
          </p:nvCxnSpPr>
          <p:spPr>
            <a:xfrm rot="10800000" flipH="1" flipV="1">
              <a:off x="504807" y="1914501"/>
              <a:ext cx="104775" cy="90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4" name="오른쪽 화살표 133"/>
          <p:cNvSpPr/>
          <p:nvPr/>
        </p:nvSpPr>
        <p:spPr>
          <a:xfrm flipH="1">
            <a:off x="6472251" y="2114884"/>
            <a:ext cx="285752" cy="142876"/>
          </a:xfrm>
          <a:prstGeom prst="rightArrow">
            <a:avLst/>
          </a:prstGeom>
          <a:ln>
            <a:no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35" name="오른쪽 화살표 134"/>
          <p:cNvSpPr/>
          <p:nvPr/>
        </p:nvSpPr>
        <p:spPr>
          <a:xfrm flipH="1">
            <a:off x="6481776" y="2367298"/>
            <a:ext cx="285752" cy="142876"/>
          </a:xfrm>
          <a:prstGeom prst="rightArrow">
            <a:avLst/>
          </a:prstGeom>
          <a:ln>
            <a:noFill/>
          </a:ln>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137" name="직선 화살표 연결선 136"/>
          <p:cNvCxnSpPr/>
          <p:nvPr/>
        </p:nvCxnSpPr>
        <p:spPr>
          <a:xfrm rot="10800000">
            <a:off x="6375400" y="1788170"/>
            <a:ext cx="500063"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2008" name="TextBox 137"/>
          <p:cNvSpPr txBox="1">
            <a:spLocks noChangeArrowheads="1"/>
          </p:cNvSpPr>
          <p:nvPr/>
        </p:nvSpPr>
        <p:spPr bwMode="auto">
          <a:xfrm>
            <a:off x="6513513" y="1492895"/>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Brush Script MT" panose="03060802040406070304" pitchFamily="66" charset="0"/>
                <a:ea typeface="맑은 고딕" panose="020B0503020000020004" pitchFamily="50" charset="-127"/>
              </a:rPr>
              <a:t>E</a:t>
            </a:r>
            <a:endParaRPr lang="ko-KR" altLang="en-US" b="1">
              <a:latin typeface="Brush Script MT" panose="03060802040406070304" pitchFamily="66" charset="0"/>
              <a:ea typeface="맑은 고딕" panose="020B0503020000020004" pitchFamily="50" charset="-127"/>
            </a:endParaRPr>
          </a:p>
        </p:txBody>
      </p:sp>
      <p:grpSp>
        <p:nvGrpSpPr>
          <p:cNvPr id="212009" name="그룹 170"/>
          <p:cNvGrpSpPr>
            <a:grpSpLocks/>
          </p:cNvGrpSpPr>
          <p:nvPr/>
        </p:nvGrpSpPr>
        <p:grpSpPr bwMode="auto">
          <a:xfrm>
            <a:off x="4500563" y="2945457"/>
            <a:ext cx="4271962" cy="1922463"/>
            <a:chOff x="4500562" y="2102158"/>
            <a:chExt cx="4271983" cy="1921718"/>
          </a:xfrm>
        </p:grpSpPr>
        <p:sp>
          <p:nvSpPr>
            <p:cNvPr id="139" name="직사각형 138"/>
            <p:cNvSpPr/>
            <p:nvPr/>
          </p:nvSpPr>
          <p:spPr bwMode="auto">
            <a:xfrm>
              <a:off x="4891089" y="3197109"/>
              <a:ext cx="1392244" cy="36181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56" name="자유형 155"/>
            <p:cNvSpPr/>
            <p:nvPr/>
          </p:nvSpPr>
          <p:spPr>
            <a:xfrm>
              <a:off x="6267458" y="3201870"/>
              <a:ext cx="676278" cy="723619"/>
            </a:xfrm>
            <a:custGeom>
              <a:avLst/>
              <a:gdLst>
                <a:gd name="connsiteX0" fmla="*/ 0 w 676275"/>
                <a:gd name="connsiteY0" fmla="*/ 352425 h 723900"/>
                <a:gd name="connsiteX1" fmla="*/ 238125 w 676275"/>
                <a:gd name="connsiteY1" fmla="*/ 390525 h 723900"/>
                <a:gd name="connsiteX2" fmla="*/ 447675 w 676275"/>
                <a:gd name="connsiteY2" fmla="*/ 638175 h 723900"/>
                <a:gd name="connsiteX3" fmla="*/ 657225 w 676275"/>
                <a:gd name="connsiteY3" fmla="*/ 723900 h 723900"/>
                <a:gd name="connsiteX4" fmla="*/ 676275 w 676275"/>
                <a:gd name="connsiteY4" fmla="*/ 723900 h 723900"/>
                <a:gd name="connsiteX5" fmla="*/ 676275 w 676275"/>
                <a:gd name="connsiteY5" fmla="*/ 352425 h 723900"/>
                <a:gd name="connsiteX6" fmla="*/ 523875 w 676275"/>
                <a:gd name="connsiteY6" fmla="*/ 295275 h 723900"/>
                <a:gd name="connsiteX7" fmla="*/ 400050 w 676275"/>
                <a:gd name="connsiteY7" fmla="*/ 171450 h 723900"/>
                <a:gd name="connsiteX8" fmla="*/ 257175 w 676275"/>
                <a:gd name="connsiteY8" fmla="*/ 47625 h 723900"/>
                <a:gd name="connsiteX9" fmla="*/ 133350 w 676275"/>
                <a:gd name="connsiteY9" fmla="*/ 9525 h 723900"/>
                <a:gd name="connsiteX10" fmla="*/ 19050 w 676275"/>
                <a:gd name="connsiteY10" fmla="*/ 0 h 723900"/>
                <a:gd name="connsiteX11" fmla="*/ 0 w 676275"/>
                <a:gd name="connsiteY11" fmla="*/ 352425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6275" h="723900">
                  <a:moveTo>
                    <a:pt x="0" y="352425"/>
                  </a:moveTo>
                  <a:lnTo>
                    <a:pt x="238125" y="390525"/>
                  </a:lnTo>
                  <a:lnTo>
                    <a:pt x="447675" y="638175"/>
                  </a:lnTo>
                  <a:lnTo>
                    <a:pt x="657225" y="723900"/>
                  </a:lnTo>
                  <a:lnTo>
                    <a:pt x="676275" y="723900"/>
                  </a:lnTo>
                  <a:lnTo>
                    <a:pt x="676275" y="352425"/>
                  </a:lnTo>
                  <a:lnTo>
                    <a:pt x="523875" y="295275"/>
                  </a:lnTo>
                  <a:lnTo>
                    <a:pt x="400050" y="171450"/>
                  </a:lnTo>
                  <a:lnTo>
                    <a:pt x="257175" y="47625"/>
                  </a:lnTo>
                  <a:lnTo>
                    <a:pt x="133350" y="9525"/>
                  </a:lnTo>
                  <a:lnTo>
                    <a:pt x="19050" y="0"/>
                  </a:lnTo>
                  <a:lnTo>
                    <a:pt x="0" y="35242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40" name="직선 연결선 139"/>
            <p:cNvCxnSpPr/>
            <p:nvPr/>
          </p:nvCxnSpPr>
          <p:spPr bwMode="auto">
            <a:xfrm>
              <a:off x="4900614" y="2571876"/>
              <a:ext cx="1395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직선 연결선 140"/>
            <p:cNvCxnSpPr/>
            <p:nvPr/>
          </p:nvCxnSpPr>
          <p:spPr bwMode="auto">
            <a:xfrm>
              <a:off x="4881564" y="3195522"/>
              <a:ext cx="1395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2030" name="TextBox 40"/>
            <p:cNvSpPr txBox="1">
              <a:spLocks noChangeArrowheads="1"/>
            </p:cNvSpPr>
            <p:nvPr/>
          </p:nvSpPr>
          <p:spPr bwMode="auto">
            <a:xfrm>
              <a:off x="4503469" y="2357437"/>
              <a:ext cx="487626"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12031" name="TextBox 41"/>
            <p:cNvSpPr txBox="1">
              <a:spLocks noChangeArrowheads="1"/>
            </p:cNvSpPr>
            <p:nvPr/>
          </p:nvSpPr>
          <p:spPr bwMode="auto">
            <a:xfrm>
              <a:off x="4500562" y="3071817"/>
              <a:ext cx="449155"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cxnSp>
          <p:nvCxnSpPr>
            <p:cNvPr id="144" name="직선 연결선 143"/>
            <p:cNvCxnSpPr/>
            <p:nvPr/>
          </p:nvCxnSpPr>
          <p:spPr bwMode="auto">
            <a:xfrm>
              <a:off x="4881564" y="3071745"/>
              <a:ext cx="3471879"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12033" name="TextBox 41"/>
            <p:cNvSpPr txBox="1">
              <a:spLocks noChangeArrowheads="1"/>
            </p:cNvSpPr>
            <p:nvPr/>
          </p:nvSpPr>
          <p:spPr bwMode="auto">
            <a:xfrm>
              <a:off x="4500562" y="2838453"/>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F</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sp>
          <p:nvSpPr>
            <p:cNvPr id="146" name="직사각형 145"/>
            <p:cNvSpPr/>
            <p:nvPr/>
          </p:nvSpPr>
          <p:spPr bwMode="auto">
            <a:xfrm>
              <a:off x="6938974" y="3562092"/>
              <a:ext cx="1392244" cy="36181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47" name="직선 연결선 146"/>
            <p:cNvCxnSpPr/>
            <p:nvPr/>
          </p:nvCxnSpPr>
          <p:spPr bwMode="auto">
            <a:xfrm>
              <a:off x="6948499" y="2924164"/>
              <a:ext cx="1395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직선 연결선 147"/>
            <p:cNvCxnSpPr/>
            <p:nvPr/>
          </p:nvCxnSpPr>
          <p:spPr bwMode="auto">
            <a:xfrm>
              <a:off x="6929449" y="3547811"/>
              <a:ext cx="1395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2037" name="TextBox 40"/>
            <p:cNvSpPr txBox="1">
              <a:spLocks noChangeArrowheads="1"/>
            </p:cNvSpPr>
            <p:nvPr/>
          </p:nvSpPr>
          <p:spPr bwMode="auto">
            <a:xfrm>
              <a:off x="8284919" y="2643182"/>
              <a:ext cx="487626"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12038" name="TextBox 41"/>
            <p:cNvSpPr txBox="1">
              <a:spLocks noChangeArrowheads="1"/>
            </p:cNvSpPr>
            <p:nvPr/>
          </p:nvSpPr>
          <p:spPr bwMode="auto">
            <a:xfrm>
              <a:off x="8282012" y="3424244"/>
              <a:ext cx="449155"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sp>
          <p:nvSpPr>
            <p:cNvPr id="212039" name="TextBox 41"/>
            <p:cNvSpPr txBox="1">
              <a:spLocks noChangeArrowheads="1"/>
            </p:cNvSpPr>
            <p:nvPr/>
          </p:nvSpPr>
          <p:spPr bwMode="auto">
            <a:xfrm>
              <a:off x="8282012" y="2933703"/>
              <a:ext cx="433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F</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sp>
          <p:nvSpPr>
            <p:cNvPr id="153" name="자유형 152"/>
            <p:cNvSpPr/>
            <p:nvPr/>
          </p:nvSpPr>
          <p:spPr>
            <a:xfrm>
              <a:off x="6267458" y="3189175"/>
              <a:ext cx="666753" cy="355462"/>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54" name="자유형 153"/>
            <p:cNvSpPr/>
            <p:nvPr/>
          </p:nvSpPr>
          <p:spPr>
            <a:xfrm>
              <a:off x="6286508" y="2567116"/>
              <a:ext cx="666753" cy="355462"/>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57" name="타원 156"/>
            <p:cNvSpPr/>
            <p:nvPr/>
          </p:nvSpPr>
          <p:spPr>
            <a:xfrm>
              <a:off x="6249950" y="2428868"/>
              <a:ext cx="108000" cy="108000"/>
            </a:xfrm>
            <a:prstGeom prst="ellipse">
              <a:avLst/>
            </a:prstGeom>
            <a:solidFill>
              <a:schemeClr val="tx1"/>
            </a:solid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sp>
          <p:nvSpPr>
            <p:cNvPr id="158" name="타원 157"/>
            <p:cNvSpPr/>
            <p:nvPr/>
          </p:nvSpPr>
          <p:spPr>
            <a:xfrm>
              <a:off x="6257937" y="3240037"/>
              <a:ext cx="108000" cy="108000"/>
            </a:xfrm>
            <a:prstGeom prst="ellipse">
              <a:avLst/>
            </a:prstGeom>
            <a:solidFill>
              <a:schemeClr val="bg1"/>
            </a:solid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sp>
          <p:nvSpPr>
            <p:cNvPr id="159" name="타원 158"/>
            <p:cNvSpPr/>
            <p:nvPr/>
          </p:nvSpPr>
          <p:spPr>
            <a:xfrm>
              <a:off x="6985652" y="3616277"/>
              <a:ext cx="108000" cy="108000"/>
            </a:xfrm>
            <a:prstGeom prst="ellipse">
              <a:avLst/>
            </a:prstGeom>
            <a:solidFill>
              <a:schemeClr val="bg1"/>
            </a:solid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sp>
          <p:nvSpPr>
            <p:cNvPr id="161" name="타원 160"/>
            <p:cNvSpPr/>
            <p:nvPr/>
          </p:nvSpPr>
          <p:spPr>
            <a:xfrm>
              <a:off x="6959934" y="2778071"/>
              <a:ext cx="108000" cy="108000"/>
            </a:xfrm>
            <a:prstGeom prst="ellipse">
              <a:avLst/>
            </a:prstGeom>
            <a:solidFill>
              <a:schemeClr val="tx1"/>
            </a:solid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sp>
          <p:nvSpPr>
            <p:cNvPr id="162" name="자유형 161"/>
            <p:cNvSpPr/>
            <p:nvPr/>
          </p:nvSpPr>
          <p:spPr>
            <a:xfrm rot="261933">
              <a:off x="6394458" y="2495705"/>
              <a:ext cx="285751" cy="152341"/>
            </a:xfrm>
            <a:custGeom>
              <a:avLst/>
              <a:gdLst>
                <a:gd name="connsiteX0" fmla="*/ 0 w 466725"/>
                <a:gd name="connsiteY0" fmla="*/ 0 h 152400"/>
                <a:gd name="connsiteX1" fmla="*/ 333375 w 466725"/>
                <a:gd name="connsiteY1" fmla="*/ 38100 h 152400"/>
                <a:gd name="connsiteX2" fmla="*/ 466725 w 466725"/>
                <a:gd name="connsiteY2" fmla="*/ 152400 h 152400"/>
              </a:gdLst>
              <a:ahLst/>
              <a:cxnLst>
                <a:cxn ang="0">
                  <a:pos x="connsiteX0" y="connsiteY0"/>
                </a:cxn>
                <a:cxn ang="0">
                  <a:pos x="connsiteX1" y="connsiteY1"/>
                </a:cxn>
                <a:cxn ang="0">
                  <a:pos x="connsiteX2" y="connsiteY2"/>
                </a:cxn>
              </a:cxnLst>
              <a:rect l="l" t="t" r="r" b="b"/>
              <a:pathLst>
                <a:path w="466725" h="152400">
                  <a:moveTo>
                    <a:pt x="0" y="0"/>
                  </a:moveTo>
                  <a:cubicBezTo>
                    <a:pt x="127794" y="6350"/>
                    <a:pt x="255588" y="12700"/>
                    <a:pt x="333375" y="38100"/>
                  </a:cubicBezTo>
                  <a:cubicBezTo>
                    <a:pt x="411162" y="63500"/>
                    <a:pt x="438943" y="107950"/>
                    <a:pt x="466725" y="152400"/>
                  </a:cubicBezTo>
                </a:path>
              </a:pathLst>
            </a:cu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63" name="자유형 162"/>
            <p:cNvSpPr/>
            <p:nvPr/>
          </p:nvSpPr>
          <p:spPr>
            <a:xfrm rot="1240859">
              <a:off x="6367471" y="3363732"/>
              <a:ext cx="285751" cy="96799"/>
            </a:xfrm>
            <a:custGeom>
              <a:avLst/>
              <a:gdLst>
                <a:gd name="connsiteX0" fmla="*/ 0 w 466725"/>
                <a:gd name="connsiteY0" fmla="*/ 0 h 152400"/>
                <a:gd name="connsiteX1" fmla="*/ 333375 w 466725"/>
                <a:gd name="connsiteY1" fmla="*/ 38100 h 152400"/>
                <a:gd name="connsiteX2" fmla="*/ 466725 w 466725"/>
                <a:gd name="connsiteY2" fmla="*/ 152400 h 152400"/>
              </a:gdLst>
              <a:ahLst/>
              <a:cxnLst>
                <a:cxn ang="0">
                  <a:pos x="connsiteX0" y="connsiteY0"/>
                </a:cxn>
                <a:cxn ang="0">
                  <a:pos x="connsiteX1" y="connsiteY1"/>
                </a:cxn>
                <a:cxn ang="0">
                  <a:pos x="connsiteX2" y="connsiteY2"/>
                </a:cxn>
              </a:cxnLst>
              <a:rect l="l" t="t" r="r" b="b"/>
              <a:pathLst>
                <a:path w="466725" h="152400">
                  <a:moveTo>
                    <a:pt x="0" y="0"/>
                  </a:moveTo>
                  <a:cubicBezTo>
                    <a:pt x="127794" y="6350"/>
                    <a:pt x="255588" y="12700"/>
                    <a:pt x="333375" y="38100"/>
                  </a:cubicBezTo>
                  <a:cubicBezTo>
                    <a:pt x="411162" y="63500"/>
                    <a:pt x="438943" y="107950"/>
                    <a:pt x="466725" y="152400"/>
                  </a:cubicBezTo>
                </a:path>
              </a:pathLst>
            </a:cu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64" name="자유형 163"/>
            <p:cNvSpPr/>
            <p:nvPr/>
          </p:nvSpPr>
          <p:spPr>
            <a:xfrm rot="12262074">
              <a:off x="6681798" y="3560506"/>
              <a:ext cx="285751" cy="65062"/>
            </a:xfrm>
            <a:custGeom>
              <a:avLst/>
              <a:gdLst>
                <a:gd name="connsiteX0" fmla="*/ 0 w 466725"/>
                <a:gd name="connsiteY0" fmla="*/ 0 h 152400"/>
                <a:gd name="connsiteX1" fmla="*/ 333375 w 466725"/>
                <a:gd name="connsiteY1" fmla="*/ 38100 h 152400"/>
                <a:gd name="connsiteX2" fmla="*/ 466725 w 466725"/>
                <a:gd name="connsiteY2" fmla="*/ 152400 h 152400"/>
              </a:gdLst>
              <a:ahLst/>
              <a:cxnLst>
                <a:cxn ang="0">
                  <a:pos x="connsiteX0" y="connsiteY0"/>
                </a:cxn>
                <a:cxn ang="0">
                  <a:pos x="connsiteX1" y="connsiteY1"/>
                </a:cxn>
                <a:cxn ang="0">
                  <a:pos x="connsiteX2" y="connsiteY2"/>
                </a:cxn>
              </a:cxnLst>
              <a:rect l="l" t="t" r="r" b="b"/>
              <a:pathLst>
                <a:path w="466725" h="152400">
                  <a:moveTo>
                    <a:pt x="0" y="0"/>
                  </a:moveTo>
                  <a:cubicBezTo>
                    <a:pt x="127794" y="6350"/>
                    <a:pt x="255588" y="12700"/>
                    <a:pt x="333375" y="38100"/>
                  </a:cubicBezTo>
                  <a:cubicBezTo>
                    <a:pt x="411162" y="63500"/>
                    <a:pt x="438943" y="107950"/>
                    <a:pt x="466725" y="152400"/>
                  </a:cubicBezTo>
                </a:path>
              </a:pathLst>
            </a:cu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65" name="자유형 164"/>
            <p:cNvSpPr/>
            <p:nvPr/>
          </p:nvSpPr>
          <p:spPr>
            <a:xfrm rot="12262074">
              <a:off x="6716723" y="2721043"/>
              <a:ext cx="228601" cy="53954"/>
            </a:xfrm>
            <a:custGeom>
              <a:avLst/>
              <a:gdLst>
                <a:gd name="connsiteX0" fmla="*/ 0 w 466725"/>
                <a:gd name="connsiteY0" fmla="*/ 0 h 152400"/>
                <a:gd name="connsiteX1" fmla="*/ 333375 w 466725"/>
                <a:gd name="connsiteY1" fmla="*/ 38100 h 152400"/>
                <a:gd name="connsiteX2" fmla="*/ 466725 w 466725"/>
                <a:gd name="connsiteY2" fmla="*/ 152400 h 152400"/>
              </a:gdLst>
              <a:ahLst/>
              <a:cxnLst>
                <a:cxn ang="0">
                  <a:pos x="connsiteX0" y="connsiteY0"/>
                </a:cxn>
                <a:cxn ang="0">
                  <a:pos x="connsiteX1" y="connsiteY1"/>
                </a:cxn>
                <a:cxn ang="0">
                  <a:pos x="connsiteX2" y="connsiteY2"/>
                </a:cxn>
              </a:cxnLst>
              <a:rect l="l" t="t" r="r" b="b"/>
              <a:pathLst>
                <a:path w="466725" h="152400">
                  <a:moveTo>
                    <a:pt x="0" y="0"/>
                  </a:moveTo>
                  <a:cubicBezTo>
                    <a:pt x="127794" y="6350"/>
                    <a:pt x="255588" y="12700"/>
                    <a:pt x="333375" y="38100"/>
                  </a:cubicBezTo>
                  <a:cubicBezTo>
                    <a:pt x="411162" y="63500"/>
                    <a:pt x="438943" y="107950"/>
                    <a:pt x="466725" y="152400"/>
                  </a:cubicBezTo>
                </a:path>
              </a:pathLst>
            </a:cu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12058" name="TextBox 165"/>
            <p:cNvSpPr txBox="1">
              <a:spLocks noChangeArrowheads="1"/>
            </p:cNvSpPr>
            <p:nvPr/>
          </p:nvSpPr>
          <p:spPr bwMode="auto">
            <a:xfrm>
              <a:off x="5715008" y="2102158"/>
              <a:ext cx="692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solidFill>
                    <a:srgbClr val="FF0000"/>
                  </a:solidFill>
                  <a:latin typeface="맑은 고딕" panose="020B0503020000020004" pitchFamily="50" charset="-127"/>
                  <a:ea typeface="맑은 고딕" panose="020B0503020000020004" pitchFamily="50" charset="-127"/>
                </a:rPr>
                <a:t>Drift</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212059" name="TextBox 166"/>
            <p:cNvSpPr txBox="1">
              <a:spLocks noChangeArrowheads="1"/>
            </p:cNvSpPr>
            <p:nvPr/>
          </p:nvSpPr>
          <p:spPr bwMode="auto">
            <a:xfrm>
              <a:off x="6977011" y="2488164"/>
              <a:ext cx="11897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solidFill>
                    <a:srgbClr val="FF0000"/>
                  </a:solidFill>
                  <a:latin typeface="맑은 고딕" panose="020B0503020000020004" pitchFamily="50" charset="-127"/>
                  <a:ea typeface="맑은 고딕" panose="020B0503020000020004" pitchFamily="50" charset="-127"/>
                </a:rPr>
                <a:t>Diffusion</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212060" name="TextBox 167"/>
            <p:cNvSpPr txBox="1">
              <a:spLocks noChangeArrowheads="1"/>
            </p:cNvSpPr>
            <p:nvPr/>
          </p:nvSpPr>
          <p:spPr bwMode="auto">
            <a:xfrm>
              <a:off x="6806904" y="3654544"/>
              <a:ext cx="692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solidFill>
                    <a:srgbClr val="FF0000"/>
                  </a:solidFill>
                  <a:latin typeface="맑은 고딕" panose="020B0503020000020004" pitchFamily="50" charset="-127"/>
                  <a:ea typeface="맑은 고딕" panose="020B0503020000020004" pitchFamily="50" charset="-127"/>
                </a:rPr>
                <a:t>Drift</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212061" name="TextBox 168"/>
            <p:cNvSpPr txBox="1">
              <a:spLocks noChangeArrowheads="1"/>
            </p:cNvSpPr>
            <p:nvPr/>
          </p:nvSpPr>
          <p:spPr bwMode="auto">
            <a:xfrm>
              <a:off x="5239639" y="3286124"/>
              <a:ext cx="11897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solidFill>
                    <a:srgbClr val="FF0000"/>
                  </a:solidFill>
                  <a:latin typeface="맑은 고딕" panose="020B0503020000020004" pitchFamily="50" charset="-127"/>
                  <a:ea typeface="맑은 고딕" panose="020B0503020000020004" pitchFamily="50" charset="-127"/>
                </a:rPr>
                <a:t>Diffusion</a:t>
              </a:r>
              <a:endParaRPr lang="ko-KR" altLang="en-US" b="1">
                <a:solidFill>
                  <a:srgbClr val="FF0000"/>
                </a:solidFill>
                <a:latin typeface="맑은 고딕" panose="020B0503020000020004" pitchFamily="50" charset="-127"/>
                <a:ea typeface="맑은 고딕" panose="020B0503020000020004" pitchFamily="50" charset="-127"/>
              </a:endParaRPr>
            </a:p>
          </p:txBody>
        </p:sp>
      </p:grpSp>
      <p:sp>
        <p:nvSpPr>
          <p:cNvPr id="212010" name="TextBox 173"/>
          <p:cNvSpPr txBox="1">
            <a:spLocks noChangeArrowheads="1"/>
          </p:cNvSpPr>
          <p:nvPr/>
        </p:nvSpPr>
        <p:spPr bwMode="auto">
          <a:xfrm>
            <a:off x="357188" y="4651647"/>
            <a:ext cx="621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Diffusion of </a:t>
            </a:r>
            <a:r>
              <a:rPr lang="en-US" altLang="ko-KR" b="1" i="1">
                <a:latin typeface="Times New Roman" panose="02020603050405020304" pitchFamily="18" charset="0"/>
                <a:cs typeface="Times New Roman" panose="02020603050405020304" pitchFamily="18" charset="0"/>
              </a:rPr>
              <a:t>e </a:t>
            </a:r>
            <a:r>
              <a:rPr lang="en-US" altLang="ko-KR" b="1" i="1" baseline="30000">
                <a:latin typeface="Times New Roman" panose="02020603050405020304" pitchFamily="18" charset="0"/>
                <a:cs typeface="Times New Roman" panose="02020603050405020304" pitchFamily="18" charset="0"/>
              </a:rPr>
              <a:t>-</a:t>
            </a:r>
            <a:r>
              <a:rPr lang="en-US" altLang="ko-KR" b="1">
                <a:latin typeface="Times New Roman" panose="02020603050405020304" pitchFamily="18" charset="0"/>
                <a:cs typeface="Times New Roman" panose="02020603050405020304" pitchFamily="18" charset="0"/>
              </a:rPr>
              <a:t> &amp; </a:t>
            </a:r>
            <a:r>
              <a:rPr lang="en-US" altLang="ko-KR" b="1" i="1">
                <a:latin typeface="Times New Roman" panose="02020603050405020304" pitchFamily="18" charset="0"/>
                <a:cs typeface="Times New Roman" panose="02020603050405020304" pitchFamily="18" charset="0"/>
              </a:rPr>
              <a:t>h</a:t>
            </a:r>
            <a:r>
              <a:rPr lang="en-US" altLang="ko-KR" b="1" i="1" baseline="30000">
                <a:latin typeface="Times New Roman" panose="02020603050405020304" pitchFamily="18" charset="0"/>
                <a:cs typeface="Times New Roman" panose="02020603050405020304" pitchFamily="18" charset="0"/>
              </a:rPr>
              <a:t>+</a:t>
            </a:r>
            <a:r>
              <a:rPr lang="en-US" altLang="ko-KR" b="1">
                <a:latin typeface="Times New Roman" panose="02020603050405020304" pitchFamily="18" charset="0"/>
                <a:cs typeface="Times New Roman" panose="02020603050405020304" pitchFamily="18" charset="0"/>
              </a:rPr>
              <a:t> due to concentration gradient</a:t>
            </a:r>
            <a:endParaRPr lang="ko-KR" altLang="en-US" b="1">
              <a:latin typeface="Times New Roman" panose="02020603050405020304" pitchFamily="18" charset="0"/>
              <a:cs typeface="Times New Roman" panose="02020603050405020304" pitchFamily="18" charset="0"/>
            </a:endParaRPr>
          </a:p>
        </p:txBody>
      </p:sp>
      <p:sp>
        <p:nvSpPr>
          <p:cNvPr id="212011" name="TextBox 176"/>
          <p:cNvSpPr txBox="1">
            <a:spLocks noChangeArrowheads="1"/>
          </p:cNvSpPr>
          <p:nvPr/>
        </p:nvSpPr>
        <p:spPr bwMode="auto">
          <a:xfrm>
            <a:off x="6143625" y="2567632"/>
            <a:ext cx="64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cs typeface="Times New Roman" panose="02020603050405020304" pitchFamily="18" charset="0"/>
              </a:rPr>
              <a:t>N</a:t>
            </a:r>
            <a:r>
              <a:rPr lang="en-US" altLang="ko-KR" sz="2000" b="1" baseline="-25000">
                <a:latin typeface="Times New Roman" panose="02020603050405020304" pitchFamily="18" charset="0"/>
                <a:cs typeface="Times New Roman" panose="02020603050405020304" pitchFamily="18" charset="0"/>
              </a:rPr>
              <a:t>A</a:t>
            </a:r>
            <a:r>
              <a:rPr lang="en-US" altLang="ko-KR" sz="2000" b="1" baseline="30000">
                <a:latin typeface="Times New Roman" panose="02020603050405020304" pitchFamily="18" charset="0"/>
                <a:cs typeface="Times New Roman" panose="02020603050405020304" pitchFamily="18" charset="0"/>
              </a:rPr>
              <a:t>-</a:t>
            </a:r>
            <a:endParaRPr lang="ko-KR" altLang="en-US" sz="2000" b="1" baseline="30000">
              <a:latin typeface="Times New Roman" panose="02020603050405020304" pitchFamily="18" charset="0"/>
              <a:cs typeface="Times New Roman" panose="02020603050405020304" pitchFamily="18" charset="0"/>
            </a:endParaRPr>
          </a:p>
        </p:txBody>
      </p:sp>
      <p:sp>
        <p:nvSpPr>
          <p:cNvPr id="212012" name="TextBox 177"/>
          <p:cNvSpPr txBox="1">
            <a:spLocks noChangeArrowheads="1"/>
          </p:cNvSpPr>
          <p:nvPr/>
        </p:nvSpPr>
        <p:spPr bwMode="auto">
          <a:xfrm>
            <a:off x="6734175" y="2567632"/>
            <a:ext cx="64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cs typeface="Times New Roman" panose="02020603050405020304" pitchFamily="18" charset="0"/>
              </a:rPr>
              <a:t>N</a:t>
            </a:r>
            <a:r>
              <a:rPr lang="en-US" altLang="ko-KR" sz="2000" b="1" baseline="-25000">
                <a:latin typeface="Times New Roman" panose="02020603050405020304" pitchFamily="18" charset="0"/>
                <a:cs typeface="Times New Roman" panose="02020603050405020304" pitchFamily="18" charset="0"/>
              </a:rPr>
              <a:t>D</a:t>
            </a:r>
            <a:r>
              <a:rPr lang="en-US" altLang="ko-KR" sz="2000" b="1" baseline="30000">
                <a:latin typeface="Times New Roman" panose="02020603050405020304" pitchFamily="18" charset="0"/>
                <a:cs typeface="Times New Roman" panose="02020603050405020304" pitchFamily="18" charset="0"/>
              </a:rPr>
              <a:t>+ </a:t>
            </a:r>
            <a:endParaRPr lang="ko-KR" altLang="en-US" sz="2000" b="1" baseline="30000">
              <a:latin typeface="Times New Roman" panose="02020603050405020304" pitchFamily="18" charset="0"/>
              <a:cs typeface="Times New Roman" panose="02020603050405020304" pitchFamily="18" charset="0"/>
            </a:endParaRPr>
          </a:p>
        </p:txBody>
      </p:sp>
      <p:sp>
        <p:nvSpPr>
          <p:cNvPr id="212013" name="TextBox 178"/>
          <p:cNvSpPr txBox="1">
            <a:spLocks noChangeArrowheads="1"/>
          </p:cNvSpPr>
          <p:nvPr/>
        </p:nvSpPr>
        <p:spPr bwMode="auto">
          <a:xfrm>
            <a:off x="357188" y="5215210"/>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Formation of space charge region due to ionized dopants</a:t>
            </a:r>
          </a:p>
        </p:txBody>
      </p:sp>
      <p:sp>
        <p:nvSpPr>
          <p:cNvPr id="212014" name="TextBox 179"/>
          <p:cNvSpPr txBox="1">
            <a:spLocks noChangeArrowheads="1"/>
          </p:cNvSpPr>
          <p:nvPr/>
        </p:nvSpPr>
        <p:spPr bwMode="auto">
          <a:xfrm>
            <a:off x="357188" y="5723210"/>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Electric field (</a:t>
            </a:r>
            <a:r>
              <a:rPr lang="en-US" altLang="ko-KR" b="1">
                <a:latin typeface="Brush Script MT" panose="03060802040406070304" pitchFamily="66" charset="0"/>
                <a:ea typeface="맑은 고딕" panose="020B0503020000020004" pitchFamily="50" charset="-127"/>
              </a:rPr>
              <a:t>E</a:t>
            </a:r>
            <a:r>
              <a:rPr lang="en-US" altLang="ko-KR" b="1">
                <a:latin typeface="Times New Roman" panose="02020603050405020304" pitchFamily="18" charset="0"/>
                <a:cs typeface="Times New Roman" panose="02020603050405020304" pitchFamily="18" charset="0"/>
              </a:rPr>
              <a:t>)  induced from </a:t>
            </a:r>
            <a:r>
              <a:rPr lang="en-US" altLang="ko-KR" b="1" i="1">
                <a:latin typeface="Times New Roman" panose="02020603050405020304" pitchFamily="18" charset="0"/>
                <a:cs typeface="Times New Roman" panose="02020603050405020304" pitchFamily="18" charset="0"/>
              </a:rPr>
              <a:t>n</a:t>
            </a:r>
            <a:r>
              <a:rPr lang="en-US" altLang="ko-KR" b="1">
                <a:latin typeface="Times New Roman" panose="02020603050405020304" pitchFamily="18" charset="0"/>
                <a:cs typeface="Times New Roman" panose="02020603050405020304" pitchFamily="18" charset="0"/>
              </a:rPr>
              <a:t>- to </a:t>
            </a:r>
            <a:r>
              <a:rPr lang="en-US" altLang="ko-KR" b="1" i="1">
                <a:latin typeface="Times New Roman" panose="02020603050405020304" pitchFamily="18" charset="0"/>
                <a:cs typeface="Times New Roman" panose="02020603050405020304" pitchFamily="18" charset="0"/>
              </a:rPr>
              <a:t>p</a:t>
            </a:r>
            <a:r>
              <a:rPr lang="en-US" altLang="ko-KR" b="1">
                <a:latin typeface="Times New Roman" panose="02020603050405020304" pitchFamily="18" charset="0"/>
                <a:cs typeface="Times New Roman" panose="02020603050405020304" pitchFamily="18" charset="0"/>
              </a:rPr>
              <a:t>-side</a:t>
            </a:r>
          </a:p>
        </p:txBody>
      </p:sp>
      <p:sp>
        <p:nvSpPr>
          <p:cNvPr id="212015" name="TextBox 180"/>
          <p:cNvSpPr txBox="1">
            <a:spLocks noChangeArrowheads="1"/>
          </p:cNvSpPr>
          <p:nvPr/>
        </p:nvSpPr>
        <p:spPr bwMode="auto">
          <a:xfrm>
            <a:off x="357188" y="6256610"/>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Drift current of of </a:t>
            </a:r>
            <a:r>
              <a:rPr lang="en-US" altLang="ko-KR" b="1" i="1">
                <a:latin typeface="Times New Roman" panose="02020603050405020304" pitchFamily="18" charset="0"/>
                <a:cs typeface="Times New Roman" panose="02020603050405020304" pitchFamily="18" charset="0"/>
              </a:rPr>
              <a:t>e </a:t>
            </a:r>
            <a:r>
              <a:rPr lang="en-US" altLang="ko-KR" b="1" i="1" baseline="30000">
                <a:latin typeface="Times New Roman" panose="02020603050405020304" pitchFamily="18" charset="0"/>
                <a:cs typeface="Times New Roman" panose="02020603050405020304" pitchFamily="18" charset="0"/>
              </a:rPr>
              <a:t>-</a:t>
            </a:r>
            <a:r>
              <a:rPr lang="en-US" altLang="ko-KR" b="1">
                <a:latin typeface="Times New Roman" panose="02020603050405020304" pitchFamily="18" charset="0"/>
                <a:cs typeface="Times New Roman" panose="02020603050405020304" pitchFamily="18" charset="0"/>
              </a:rPr>
              <a:t> &amp; </a:t>
            </a:r>
            <a:r>
              <a:rPr lang="en-US" altLang="ko-KR" b="1" i="1">
                <a:latin typeface="Times New Roman" panose="02020603050405020304" pitchFamily="18" charset="0"/>
                <a:cs typeface="Times New Roman" panose="02020603050405020304" pitchFamily="18" charset="0"/>
              </a:rPr>
              <a:t>h</a:t>
            </a:r>
            <a:r>
              <a:rPr lang="en-US" altLang="ko-KR" b="1" i="1" baseline="30000">
                <a:latin typeface="Times New Roman" panose="02020603050405020304" pitchFamily="18" charset="0"/>
                <a:cs typeface="Times New Roman" panose="02020603050405020304" pitchFamily="18" charset="0"/>
              </a:rPr>
              <a:t>+</a:t>
            </a:r>
            <a:r>
              <a:rPr lang="en-US" altLang="ko-KR" b="1">
                <a:latin typeface="Times New Roman" panose="02020603050405020304" pitchFamily="18" charset="0"/>
                <a:cs typeface="Times New Roman" panose="02020603050405020304" pitchFamily="18" charset="0"/>
              </a:rPr>
              <a:t> </a:t>
            </a:r>
          </a:p>
        </p:txBody>
      </p:sp>
      <p:sp>
        <p:nvSpPr>
          <p:cNvPr id="182" name="아래쪽 화살표 181"/>
          <p:cNvSpPr/>
          <p:nvPr/>
        </p:nvSpPr>
        <p:spPr>
          <a:xfrm>
            <a:off x="857237" y="5068154"/>
            <a:ext cx="285752" cy="214314"/>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3" name="아래쪽 화살표 182"/>
          <p:cNvSpPr/>
          <p:nvPr/>
        </p:nvSpPr>
        <p:spPr>
          <a:xfrm>
            <a:off x="857237" y="5593620"/>
            <a:ext cx="285752" cy="214314"/>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84" name="아래쪽 화살표 183"/>
          <p:cNvSpPr/>
          <p:nvPr/>
        </p:nvSpPr>
        <p:spPr>
          <a:xfrm>
            <a:off x="857237" y="6131786"/>
            <a:ext cx="285752" cy="214314"/>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212025" name="TextBox 98"/>
          <p:cNvSpPr txBox="1">
            <a:spLocks noChangeArrowheads="1"/>
          </p:cNvSpPr>
          <p:nvPr/>
        </p:nvSpPr>
        <p:spPr bwMode="auto">
          <a:xfrm>
            <a:off x="344722" y="620688"/>
            <a:ext cx="45937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Junction formation (band diagram)</a:t>
            </a:r>
            <a:endParaRPr lang="ko-KR" altLang="en-US" sz="2000" b="1" dirty="0">
              <a:latin typeface="맑은 고딕" panose="020B0503020000020004" pitchFamily="50" charset="-127"/>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204</a:t>
            </a:fld>
            <a:endParaRPr lang="ko-KR" altLang="en-US" dirty="0"/>
          </a:p>
        </p:txBody>
      </p:sp>
      <p:sp>
        <p:nvSpPr>
          <p:cNvPr id="103" name="직사각형 10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5" name="TextBox 7"/>
          <p:cNvSpPr txBox="1">
            <a:spLocks noChangeArrowheads="1"/>
          </p:cNvSpPr>
          <p:nvPr/>
        </p:nvSpPr>
        <p:spPr bwMode="auto">
          <a:xfrm>
            <a:off x="133350" y="0"/>
            <a:ext cx="4836580" cy="523220"/>
          </a:xfrm>
          <a:prstGeom prst="rect">
            <a:avLst/>
          </a:prstGeom>
        </p:spPr>
        <p:txBody>
          <a:bodyPr wrap="none">
            <a:spAutoFit/>
          </a:bodyPr>
          <a:lstStyle>
            <a:defPPr>
              <a:defRPr lang="ko-KR"/>
            </a:defPPr>
            <a:lvl1pPr>
              <a:defRPr sz="2800" b="1"/>
            </a:lvl1pPr>
          </a:lstStyle>
          <a:p>
            <a:r>
              <a:rPr lang="en-US" altLang="ko-KR" dirty="0"/>
              <a:t>PN semiconductor junctions</a:t>
            </a:r>
            <a:endParaRPr lang="ko-KR" altLang="en-US" dirty="0"/>
          </a:p>
        </p:txBody>
      </p:sp>
    </p:spTree>
    <p:extLst>
      <p:ext uri="{BB962C8B-B14F-4D97-AF65-F5344CB8AC3E}">
        <p14:creationId xmlns:p14="http://schemas.microsoft.com/office/powerpoint/2010/main" val="375789919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자유형 260"/>
          <p:cNvSpPr/>
          <p:nvPr/>
        </p:nvSpPr>
        <p:spPr>
          <a:xfrm>
            <a:off x="5697538" y="5195888"/>
            <a:ext cx="2819400" cy="1035050"/>
          </a:xfrm>
          <a:custGeom>
            <a:avLst/>
            <a:gdLst>
              <a:gd name="connsiteX0" fmla="*/ 0 w 2819400"/>
              <a:gd name="connsiteY0" fmla="*/ 0 h 1035050"/>
              <a:gd name="connsiteX1" fmla="*/ 1149350 w 2819400"/>
              <a:gd name="connsiteY1" fmla="*/ 6350 h 1035050"/>
              <a:gd name="connsiteX2" fmla="*/ 1225550 w 2819400"/>
              <a:gd name="connsiteY2" fmla="*/ 25400 h 1035050"/>
              <a:gd name="connsiteX3" fmla="*/ 1301750 w 2819400"/>
              <a:gd name="connsiteY3" fmla="*/ 82550 h 1035050"/>
              <a:gd name="connsiteX4" fmla="*/ 1377950 w 2819400"/>
              <a:gd name="connsiteY4" fmla="*/ 241300 h 1035050"/>
              <a:gd name="connsiteX5" fmla="*/ 1447800 w 2819400"/>
              <a:gd name="connsiteY5" fmla="*/ 406400 h 1035050"/>
              <a:gd name="connsiteX6" fmla="*/ 1574800 w 2819400"/>
              <a:gd name="connsiteY6" fmla="*/ 660400 h 1035050"/>
              <a:gd name="connsiteX7" fmla="*/ 1657350 w 2819400"/>
              <a:gd name="connsiteY7" fmla="*/ 749300 h 1035050"/>
              <a:gd name="connsiteX8" fmla="*/ 1689100 w 2819400"/>
              <a:gd name="connsiteY8" fmla="*/ 787400 h 1035050"/>
              <a:gd name="connsiteX9" fmla="*/ 1739900 w 2819400"/>
              <a:gd name="connsiteY9" fmla="*/ 800100 h 1035050"/>
              <a:gd name="connsiteX10" fmla="*/ 2819400 w 2819400"/>
              <a:gd name="connsiteY10" fmla="*/ 800100 h 1035050"/>
              <a:gd name="connsiteX11" fmla="*/ 2819400 w 2819400"/>
              <a:gd name="connsiteY11" fmla="*/ 1035050 h 1035050"/>
              <a:gd name="connsiteX12" fmla="*/ 1714500 w 2819400"/>
              <a:gd name="connsiteY12" fmla="*/ 1022350 h 1035050"/>
              <a:gd name="connsiteX13" fmla="*/ 1587500 w 2819400"/>
              <a:gd name="connsiteY13" fmla="*/ 977900 h 1035050"/>
              <a:gd name="connsiteX14" fmla="*/ 1409700 w 2819400"/>
              <a:gd name="connsiteY14" fmla="*/ 774700 h 1035050"/>
              <a:gd name="connsiteX15" fmla="*/ 1301750 w 2819400"/>
              <a:gd name="connsiteY15" fmla="*/ 571500 h 1035050"/>
              <a:gd name="connsiteX16" fmla="*/ 1206500 w 2819400"/>
              <a:gd name="connsiteY16" fmla="*/ 317500 h 1035050"/>
              <a:gd name="connsiteX17" fmla="*/ 1111250 w 2819400"/>
              <a:gd name="connsiteY17" fmla="*/ 209550 h 1035050"/>
              <a:gd name="connsiteX18" fmla="*/ 1041400 w 2819400"/>
              <a:gd name="connsiteY18" fmla="*/ 171450 h 1035050"/>
              <a:gd name="connsiteX19" fmla="*/ 6350 w 2819400"/>
              <a:gd name="connsiteY19" fmla="*/ 177800 h 1035050"/>
              <a:gd name="connsiteX20" fmla="*/ 0 w 2819400"/>
              <a:gd name="connsiteY20" fmla="*/ 0 h 103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400" h="1035050">
                <a:moveTo>
                  <a:pt x="0" y="0"/>
                </a:moveTo>
                <a:lnTo>
                  <a:pt x="1149350" y="6350"/>
                </a:lnTo>
                <a:lnTo>
                  <a:pt x="1225550" y="25400"/>
                </a:lnTo>
                <a:lnTo>
                  <a:pt x="1301750" y="82550"/>
                </a:lnTo>
                <a:lnTo>
                  <a:pt x="1377950" y="241300"/>
                </a:lnTo>
                <a:lnTo>
                  <a:pt x="1447800" y="406400"/>
                </a:lnTo>
                <a:lnTo>
                  <a:pt x="1574800" y="660400"/>
                </a:lnTo>
                <a:lnTo>
                  <a:pt x="1657350" y="749300"/>
                </a:lnTo>
                <a:lnTo>
                  <a:pt x="1689100" y="787400"/>
                </a:lnTo>
                <a:lnTo>
                  <a:pt x="1739900" y="800100"/>
                </a:lnTo>
                <a:lnTo>
                  <a:pt x="2819400" y="800100"/>
                </a:lnTo>
                <a:lnTo>
                  <a:pt x="2819400" y="1035050"/>
                </a:lnTo>
                <a:lnTo>
                  <a:pt x="1714500" y="1022350"/>
                </a:lnTo>
                <a:lnTo>
                  <a:pt x="1587500" y="977900"/>
                </a:lnTo>
                <a:lnTo>
                  <a:pt x="1409700" y="774700"/>
                </a:lnTo>
                <a:lnTo>
                  <a:pt x="1301750" y="571500"/>
                </a:lnTo>
                <a:lnTo>
                  <a:pt x="1206500" y="317500"/>
                </a:lnTo>
                <a:lnTo>
                  <a:pt x="1111250" y="209550"/>
                </a:lnTo>
                <a:lnTo>
                  <a:pt x="1041400" y="171450"/>
                </a:lnTo>
                <a:lnTo>
                  <a:pt x="6350" y="177800"/>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60" name="자유형 259"/>
          <p:cNvSpPr/>
          <p:nvPr/>
        </p:nvSpPr>
        <p:spPr>
          <a:xfrm>
            <a:off x="5722938" y="1587500"/>
            <a:ext cx="2667000" cy="593725"/>
          </a:xfrm>
          <a:custGeom>
            <a:avLst/>
            <a:gdLst>
              <a:gd name="connsiteX0" fmla="*/ 0 w 2667000"/>
              <a:gd name="connsiteY0" fmla="*/ 0 h 647700"/>
              <a:gd name="connsiteX1" fmla="*/ 1200150 w 2667000"/>
              <a:gd name="connsiteY1" fmla="*/ 4762 h 647700"/>
              <a:gd name="connsiteX2" fmla="*/ 1281112 w 2667000"/>
              <a:gd name="connsiteY2" fmla="*/ 57150 h 647700"/>
              <a:gd name="connsiteX3" fmla="*/ 1352550 w 2667000"/>
              <a:gd name="connsiteY3" fmla="*/ 133350 h 647700"/>
              <a:gd name="connsiteX4" fmla="*/ 1443037 w 2667000"/>
              <a:gd name="connsiteY4" fmla="*/ 238125 h 647700"/>
              <a:gd name="connsiteX5" fmla="*/ 1519237 w 2667000"/>
              <a:gd name="connsiteY5" fmla="*/ 295275 h 647700"/>
              <a:gd name="connsiteX6" fmla="*/ 1590675 w 2667000"/>
              <a:gd name="connsiteY6" fmla="*/ 319087 h 647700"/>
              <a:gd name="connsiteX7" fmla="*/ 1652587 w 2667000"/>
              <a:gd name="connsiteY7" fmla="*/ 319087 h 647700"/>
              <a:gd name="connsiteX8" fmla="*/ 2662237 w 2667000"/>
              <a:gd name="connsiteY8" fmla="*/ 319087 h 647700"/>
              <a:gd name="connsiteX9" fmla="*/ 2667000 w 2667000"/>
              <a:gd name="connsiteY9" fmla="*/ 647700 h 647700"/>
              <a:gd name="connsiteX10" fmla="*/ 1581150 w 2667000"/>
              <a:gd name="connsiteY10" fmla="*/ 647700 h 647700"/>
              <a:gd name="connsiteX11" fmla="*/ 1481137 w 2667000"/>
              <a:gd name="connsiteY11" fmla="*/ 619125 h 647700"/>
              <a:gd name="connsiteX12" fmla="*/ 1338262 w 2667000"/>
              <a:gd name="connsiteY12" fmla="*/ 519112 h 647700"/>
              <a:gd name="connsiteX13" fmla="*/ 1238250 w 2667000"/>
              <a:gd name="connsiteY13" fmla="*/ 404812 h 647700"/>
              <a:gd name="connsiteX14" fmla="*/ 1190625 w 2667000"/>
              <a:gd name="connsiteY14" fmla="*/ 361950 h 647700"/>
              <a:gd name="connsiteX15" fmla="*/ 1138237 w 2667000"/>
              <a:gd name="connsiteY15" fmla="*/ 347662 h 647700"/>
              <a:gd name="connsiteX16" fmla="*/ 1052512 w 2667000"/>
              <a:gd name="connsiteY16" fmla="*/ 333375 h 647700"/>
              <a:gd name="connsiteX17" fmla="*/ 14287 w 2667000"/>
              <a:gd name="connsiteY17" fmla="*/ 333375 h 647700"/>
              <a:gd name="connsiteX18" fmla="*/ 0 w 2667000"/>
              <a:gd name="connsiteY18"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000" h="647700">
                <a:moveTo>
                  <a:pt x="0" y="0"/>
                </a:moveTo>
                <a:lnTo>
                  <a:pt x="1200150" y="4762"/>
                </a:lnTo>
                <a:lnTo>
                  <a:pt x="1281112" y="57150"/>
                </a:lnTo>
                <a:lnTo>
                  <a:pt x="1352550" y="133350"/>
                </a:lnTo>
                <a:lnTo>
                  <a:pt x="1443037" y="238125"/>
                </a:lnTo>
                <a:lnTo>
                  <a:pt x="1519237" y="295275"/>
                </a:lnTo>
                <a:lnTo>
                  <a:pt x="1590675" y="319087"/>
                </a:lnTo>
                <a:lnTo>
                  <a:pt x="1652587" y="319087"/>
                </a:lnTo>
                <a:lnTo>
                  <a:pt x="2662237" y="319087"/>
                </a:lnTo>
                <a:cubicBezTo>
                  <a:pt x="2663825" y="428625"/>
                  <a:pt x="2665412" y="538162"/>
                  <a:pt x="2667000" y="647700"/>
                </a:cubicBezTo>
                <a:lnTo>
                  <a:pt x="1581150" y="647700"/>
                </a:lnTo>
                <a:lnTo>
                  <a:pt x="1481137" y="619125"/>
                </a:lnTo>
                <a:lnTo>
                  <a:pt x="1338262" y="519112"/>
                </a:lnTo>
                <a:lnTo>
                  <a:pt x="1238250" y="404812"/>
                </a:lnTo>
                <a:lnTo>
                  <a:pt x="1190625" y="361950"/>
                </a:lnTo>
                <a:lnTo>
                  <a:pt x="1138237" y="347662"/>
                </a:lnTo>
                <a:lnTo>
                  <a:pt x="1052512" y="333375"/>
                </a:lnTo>
                <a:lnTo>
                  <a:pt x="14287" y="333375"/>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52932" name="TextBox 7"/>
          <p:cNvSpPr txBox="1">
            <a:spLocks noChangeArrowheads="1"/>
          </p:cNvSpPr>
          <p:nvPr/>
        </p:nvSpPr>
        <p:spPr bwMode="auto">
          <a:xfrm>
            <a:off x="95250" y="0"/>
            <a:ext cx="7112845" cy="523220"/>
          </a:xfrm>
          <a:prstGeom prst="rect">
            <a:avLst/>
          </a:prstGeom>
        </p:spPr>
        <p:txBody>
          <a:bodyPr wrap="none">
            <a:spAutoFit/>
          </a:bodyPr>
          <a:lstStyle>
            <a:defPPr>
              <a:defRPr lang="ko-KR"/>
            </a:defPPr>
            <a:lvl1pPr>
              <a:defRPr sz="2800" b="1"/>
            </a:lvl1pPr>
          </a:lstStyle>
          <a:p>
            <a:r>
              <a:rPr lang="en-US" altLang="ko-KR" dirty="0"/>
              <a:t>PN junctions under applied bias (voltage)</a:t>
            </a:r>
            <a:endParaRPr lang="ko-KR" altLang="en-US" dirty="0"/>
          </a:p>
        </p:txBody>
      </p:sp>
      <p:sp>
        <p:nvSpPr>
          <p:cNvPr id="189" name="자유형 188"/>
          <p:cNvSpPr/>
          <p:nvPr/>
        </p:nvSpPr>
        <p:spPr>
          <a:xfrm>
            <a:off x="3175000" y="3087688"/>
            <a:ext cx="1376363" cy="793750"/>
          </a:xfrm>
          <a:custGeom>
            <a:avLst/>
            <a:gdLst>
              <a:gd name="connsiteX0" fmla="*/ 1158240 w 1541417"/>
              <a:gd name="connsiteY0" fmla="*/ 0 h 792480"/>
              <a:gd name="connsiteX1" fmla="*/ 1541417 w 1541417"/>
              <a:gd name="connsiteY1" fmla="*/ 0 h 792480"/>
              <a:gd name="connsiteX2" fmla="*/ 1541417 w 1541417"/>
              <a:gd name="connsiteY2" fmla="*/ 792480 h 792480"/>
              <a:gd name="connsiteX3" fmla="*/ 0 w 1541417"/>
              <a:gd name="connsiteY3" fmla="*/ 792480 h 792480"/>
            </a:gdLst>
            <a:ahLst/>
            <a:cxnLst>
              <a:cxn ang="0">
                <a:pos x="connsiteX0" y="connsiteY0"/>
              </a:cxn>
              <a:cxn ang="0">
                <a:pos x="connsiteX1" y="connsiteY1"/>
              </a:cxn>
              <a:cxn ang="0">
                <a:pos x="connsiteX2" y="connsiteY2"/>
              </a:cxn>
              <a:cxn ang="0">
                <a:pos x="connsiteX3" y="connsiteY3"/>
              </a:cxn>
            </a:cxnLst>
            <a:rect l="l" t="t" r="r" b="b"/>
            <a:pathLst>
              <a:path w="1541417" h="792480">
                <a:moveTo>
                  <a:pt x="1158240" y="0"/>
                </a:moveTo>
                <a:lnTo>
                  <a:pt x="1541417" y="0"/>
                </a:lnTo>
                <a:lnTo>
                  <a:pt x="1541417" y="792480"/>
                </a:lnTo>
                <a:lnTo>
                  <a:pt x="0" y="79248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nvGrpSpPr>
          <p:cNvPr id="252934" name="그룹 144"/>
          <p:cNvGrpSpPr>
            <a:grpSpLocks/>
          </p:cNvGrpSpPr>
          <p:nvPr/>
        </p:nvGrpSpPr>
        <p:grpSpPr bwMode="auto">
          <a:xfrm>
            <a:off x="1643063" y="1206500"/>
            <a:ext cx="3036887" cy="571500"/>
            <a:chOff x="571472" y="2379649"/>
            <a:chExt cx="3822775" cy="571500"/>
          </a:xfrm>
        </p:grpSpPr>
        <p:sp>
          <p:nvSpPr>
            <p:cNvPr id="102" name="직사각형 101"/>
            <p:cNvSpPr/>
            <p:nvPr/>
          </p:nvSpPr>
          <p:spPr>
            <a:xfrm>
              <a:off x="2477864" y="2379649"/>
              <a:ext cx="1370844" cy="571500"/>
            </a:xfrm>
            <a:prstGeom prst="rect">
              <a:avLst/>
            </a:prstGeom>
            <a:solidFill>
              <a:srgbClr val="FF9933"/>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53027" name="TextBox 102"/>
            <p:cNvSpPr txBox="1">
              <a:spLocks noChangeArrowheads="1"/>
            </p:cNvSpPr>
            <p:nvPr/>
          </p:nvSpPr>
          <p:spPr bwMode="auto">
            <a:xfrm>
              <a:off x="3428974" y="2455849"/>
              <a:ext cx="325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n</a:t>
              </a:r>
              <a:endParaRPr lang="ko-KR" altLang="en-US" b="1">
                <a:latin typeface="맑은 고딕" panose="020B0503020000020004" pitchFamily="50" charset="-127"/>
                <a:ea typeface="맑은 고딕" panose="020B0503020000020004" pitchFamily="50" charset="-127"/>
              </a:endParaRPr>
            </a:p>
          </p:txBody>
        </p:sp>
        <p:sp>
          <p:nvSpPr>
            <p:cNvPr id="104" name="직사각형 103"/>
            <p:cNvSpPr/>
            <p:nvPr/>
          </p:nvSpPr>
          <p:spPr>
            <a:xfrm>
              <a:off x="1115014" y="2379649"/>
              <a:ext cx="1362850"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53029" name="TextBox 104"/>
            <p:cNvSpPr txBox="1">
              <a:spLocks noChangeArrowheads="1"/>
            </p:cNvSpPr>
            <p:nvPr/>
          </p:nvSpPr>
          <p:spPr bwMode="auto">
            <a:xfrm>
              <a:off x="1239811" y="2451086"/>
              <a:ext cx="328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p</a:t>
              </a:r>
              <a:endParaRPr lang="ko-KR" altLang="en-US" b="1">
                <a:latin typeface="맑은 고딕" panose="020B0503020000020004" pitchFamily="50" charset="-127"/>
                <a:ea typeface="맑은 고딕" panose="020B0503020000020004" pitchFamily="50" charset="-127"/>
              </a:endParaRPr>
            </a:p>
          </p:txBody>
        </p:sp>
        <p:sp>
          <p:nvSpPr>
            <p:cNvPr id="106" name="직사각형 105"/>
            <p:cNvSpPr/>
            <p:nvPr/>
          </p:nvSpPr>
          <p:spPr>
            <a:xfrm>
              <a:off x="2206093" y="2379649"/>
              <a:ext cx="571518" cy="571500"/>
            </a:xfrm>
            <a:prstGeom prst="rect">
              <a:avLst/>
            </a:prstGeom>
            <a:solidFill>
              <a:srgbClr val="F1D10F"/>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grpSp>
          <p:nvGrpSpPr>
            <p:cNvPr id="253031" name="그룹 135"/>
            <p:cNvGrpSpPr>
              <a:grpSpLocks/>
            </p:cNvGrpSpPr>
            <p:nvPr/>
          </p:nvGrpSpPr>
          <p:grpSpPr bwMode="auto">
            <a:xfrm>
              <a:off x="3849661" y="2615289"/>
              <a:ext cx="544586" cy="108042"/>
              <a:chOff x="3849661" y="2615289"/>
              <a:chExt cx="544586" cy="108042"/>
            </a:xfrm>
          </p:grpSpPr>
          <p:cxnSp>
            <p:nvCxnSpPr>
              <p:cNvPr id="105" name="직선 연결선 104"/>
              <p:cNvCxnSpPr>
                <a:stCxn id="102" idx="3"/>
              </p:cNvCxnSpPr>
              <p:nvPr/>
            </p:nvCxnSpPr>
            <p:spPr>
              <a:xfrm>
                <a:off x="3848708" y="2665399"/>
                <a:ext cx="4376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타원 132"/>
              <p:cNvSpPr/>
              <p:nvPr/>
            </p:nvSpPr>
            <p:spPr bwMode="auto">
              <a:xfrm>
                <a:off x="4286248" y="2615289"/>
                <a:ext cx="107999" cy="108042"/>
              </a:xfrm>
              <a:prstGeom prst="ellipse">
                <a:avLst/>
              </a:prstGeom>
              <a:no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grpSp>
        <p:grpSp>
          <p:nvGrpSpPr>
            <p:cNvPr id="253032" name="그룹 137"/>
            <p:cNvGrpSpPr>
              <a:grpSpLocks/>
            </p:cNvGrpSpPr>
            <p:nvPr/>
          </p:nvGrpSpPr>
          <p:grpSpPr bwMode="auto">
            <a:xfrm flipH="1">
              <a:off x="571472" y="2615289"/>
              <a:ext cx="544586" cy="108042"/>
              <a:chOff x="3849661" y="2615289"/>
              <a:chExt cx="544586" cy="108042"/>
            </a:xfrm>
          </p:grpSpPr>
          <p:cxnSp>
            <p:nvCxnSpPr>
              <p:cNvPr id="142" name="직선 연결선 141"/>
              <p:cNvCxnSpPr/>
              <p:nvPr/>
            </p:nvCxnSpPr>
            <p:spPr>
              <a:xfrm>
                <a:off x="3848708" y="2665399"/>
                <a:ext cx="4376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타원 142"/>
              <p:cNvSpPr/>
              <p:nvPr/>
            </p:nvSpPr>
            <p:spPr bwMode="auto">
              <a:xfrm>
                <a:off x="4286248" y="2615289"/>
                <a:ext cx="107999" cy="108042"/>
              </a:xfrm>
              <a:prstGeom prst="ellipse">
                <a:avLst/>
              </a:prstGeom>
              <a:no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grpSp>
      </p:grpSp>
      <p:sp>
        <p:nvSpPr>
          <p:cNvPr id="252935" name="TextBox 118"/>
          <p:cNvSpPr txBox="1">
            <a:spLocks noChangeArrowheads="1"/>
          </p:cNvSpPr>
          <p:nvPr/>
        </p:nvSpPr>
        <p:spPr bwMode="auto">
          <a:xfrm>
            <a:off x="2998788" y="1806575"/>
            <a:ext cx="35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W</a:t>
            </a:r>
            <a:endParaRPr lang="ko-KR" altLang="en-US" sz="2000" b="1">
              <a:latin typeface="맑은 고딕" panose="020B0503020000020004" pitchFamily="50" charset="-127"/>
              <a:ea typeface="맑은 고딕" panose="020B0503020000020004" pitchFamily="50" charset="-127"/>
            </a:endParaRPr>
          </a:p>
        </p:txBody>
      </p:sp>
      <p:sp>
        <p:nvSpPr>
          <p:cNvPr id="151" name="직사각형 150"/>
          <p:cNvSpPr/>
          <p:nvPr/>
        </p:nvSpPr>
        <p:spPr>
          <a:xfrm>
            <a:off x="3157538" y="2806700"/>
            <a:ext cx="1090612" cy="571500"/>
          </a:xfrm>
          <a:prstGeom prst="rect">
            <a:avLst/>
          </a:prstGeom>
          <a:solidFill>
            <a:srgbClr val="FF9933"/>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52937" name="TextBox 102"/>
          <p:cNvSpPr txBox="1">
            <a:spLocks noChangeArrowheads="1"/>
          </p:cNvSpPr>
          <p:nvPr/>
        </p:nvSpPr>
        <p:spPr bwMode="auto">
          <a:xfrm>
            <a:off x="3913188" y="2882900"/>
            <a:ext cx="258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n</a:t>
            </a:r>
            <a:endParaRPr lang="ko-KR" altLang="en-US" b="1">
              <a:latin typeface="맑은 고딕" panose="020B0503020000020004" pitchFamily="50" charset="-127"/>
              <a:ea typeface="맑은 고딕" panose="020B0503020000020004" pitchFamily="50" charset="-127"/>
            </a:endParaRPr>
          </a:p>
        </p:txBody>
      </p:sp>
      <p:sp>
        <p:nvSpPr>
          <p:cNvPr id="155" name="직사각형 154"/>
          <p:cNvSpPr/>
          <p:nvPr/>
        </p:nvSpPr>
        <p:spPr>
          <a:xfrm>
            <a:off x="2074863" y="2806700"/>
            <a:ext cx="1082675"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52939" name="TextBox 104"/>
          <p:cNvSpPr txBox="1">
            <a:spLocks noChangeArrowheads="1"/>
          </p:cNvSpPr>
          <p:nvPr/>
        </p:nvSpPr>
        <p:spPr bwMode="auto">
          <a:xfrm>
            <a:off x="2174875" y="2878138"/>
            <a:ext cx="26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p</a:t>
            </a:r>
            <a:endParaRPr lang="ko-KR" altLang="en-US" b="1">
              <a:latin typeface="맑은 고딕" panose="020B0503020000020004" pitchFamily="50" charset="-127"/>
              <a:ea typeface="맑은 고딕" panose="020B0503020000020004" pitchFamily="50" charset="-127"/>
            </a:endParaRPr>
          </a:p>
        </p:txBody>
      </p:sp>
      <p:sp>
        <p:nvSpPr>
          <p:cNvPr id="166" name="직사각형 165"/>
          <p:cNvSpPr/>
          <p:nvPr/>
        </p:nvSpPr>
        <p:spPr>
          <a:xfrm>
            <a:off x="3038475" y="2806700"/>
            <a:ext cx="228600" cy="571500"/>
          </a:xfrm>
          <a:prstGeom prst="rect">
            <a:avLst/>
          </a:prstGeom>
          <a:solidFill>
            <a:srgbClr val="F1D10F"/>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cxnSp>
        <p:nvCxnSpPr>
          <p:cNvPr id="177" name="직선 연결선 176"/>
          <p:cNvCxnSpPr/>
          <p:nvPr/>
        </p:nvCxnSpPr>
        <p:spPr>
          <a:xfrm rot="5400000">
            <a:off x="2805113" y="1949450"/>
            <a:ext cx="285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직선 연결선 177"/>
          <p:cNvCxnSpPr/>
          <p:nvPr/>
        </p:nvCxnSpPr>
        <p:spPr>
          <a:xfrm rot="5400000">
            <a:off x="3259138" y="1949450"/>
            <a:ext cx="285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직선 화살표 연결선 179"/>
          <p:cNvCxnSpPr/>
          <p:nvPr/>
        </p:nvCxnSpPr>
        <p:spPr>
          <a:xfrm>
            <a:off x="2714625" y="1949450"/>
            <a:ext cx="227013" cy="15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직선 화살표 연결선 185"/>
          <p:cNvCxnSpPr/>
          <p:nvPr/>
        </p:nvCxnSpPr>
        <p:spPr>
          <a:xfrm flipH="1">
            <a:off x="3402013" y="1949450"/>
            <a:ext cx="227012" cy="15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945" name="TextBox 118"/>
          <p:cNvSpPr txBox="1">
            <a:spLocks noChangeArrowheads="1"/>
          </p:cNvSpPr>
          <p:nvPr/>
        </p:nvSpPr>
        <p:spPr bwMode="auto">
          <a:xfrm>
            <a:off x="2571750" y="619125"/>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Depletion region</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88" name="자유형 187"/>
          <p:cNvSpPr/>
          <p:nvPr/>
        </p:nvSpPr>
        <p:spPr>
          <a:xfrm>
            <a:off x="3098800" y="955675"/>
            <a:ext cx="228600" cy="339725"/>
          </a:xfrm>
          <a:custGeom>
            <a:avLst/>
            <a:gdLst>
              <a:gd name="connsiteX0" fmla="*/ 287383 w 287383"/>
              <a:gd name="connsiteY0" fmla="*/ 0 h 339635"/>
              <a:gd name="connsiteX1" fmla="*/ 26126 w 287383"/>
              <a:gd name="connsiteY1" fmla="*/ 0 h 339635"/>
              <a:gd name="connsiteX2" fmla="*/ 0 w 287383"/>
              <a:gd name="connsiteY2" fmla="*/ 339635 h 339635"/>
            </a:gdLst>
            <a:ahLst/>
            <a:cxnLst>
              <a:cxn ang="0">
                <a:pos x="connsiteX0" y="connsiteY0"/>
              </a:cxn>
              <a:cxn ang="0">
                <a:pos x="connsiteX1" y="connsiteY1"/>
              </a:cxn>
              <a:cxn ang="0">
                <a:pos x="connsiteX2" y="connsiteY2"/>
              </a:cxn>
            </a:cxnLst>
            <a:rect l="l" t="t" r="r" b="b"/>
            <a:pathLst>
              <a:path w="287383" h="339635">
                <a:moveTo>
                  <a:pt x="287383" y="0"/>
                </a:moveTo>
                <a:lnTo>
                  <a:pt x="26126" y="0"/>
                </a:lnTo>
                <a:lnTo>
                  <a:pt x="0" y="339635"/>
                </a:lnTo>
              </a:path>
            </a:pathLst>
          </a:cu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90" name="자유형 189"/>
          <p:cNvSpPr/>
          <p:nvPr/>
        </p:nvSpPr>
        <p:spPr>
          <a:xfrm flipH="1">
            <a:off x="1771650" y="3092450"/>
            <a:ext cx="1225550" cy="793750"/>
          </a:xfrm>
          <a:custGeom>
            <a:avLst/>
            <a:gdLst>
              <a:gd name="connsiteX0" fmla="*/ 1158240 w 1541417"/>
              <a:gd name="connsiteY0" fmla="*/ 0 h 792480"/>
              <a:gd name="connsiteX1" fmla="*/ 1541417 w 1541417"/>
              <a:gd name="connsiteY1" fmla="*/ 0 h 792480"/>
              <a:gd name="connsiteX2" fmla="*/ 1541417 w 1541417"/>
              <a:gd name="connsiteY2" fmla="*/ 792480 h 792480"/>
              <a:gd name="connsiteX3" fmla="*/ 0 w 1541417"/>
              <a:gd name="connsiteY3" fmla="*/ 792480 h 792480"/>
            </a:gdLst>
            <a:ahLst/>
            <a:cxnLst>
              <a:cxn ang="0">
                <a:pos x="connsiteX0" y="connsiteY0"/>
              </a:cxn>
              <a:cxn ang="0">
                <a:pos x="connsiteX1" y="connsiteY1"/>
              </a:cxn>
              <a:cxn ang="0">
                <a:pos x="connsiteX2" y="connsiteY2"/>
              </a:cxn>
              <a:cxn ang="0">
                <a:pos x="connsiteX3" y="connsiteY3"/>
              </a:cxn>
            </a:cxnLst>
            <a:rect l="l" t="t" r="r" b="b"/>
            <a:pathLst>
              <a:path w="1541417" h="792480">
                <a:moveTo>
                  <a:pt x="1158240" y="0"/>
                </a:moveTo>
                <a:lnTo>
                  <a:pt x="1541417" y="0"/>
                </a:lnTo>
                <a:lnTo>
                  <a:pt x="1541417" y="792480"/>
                </a:lnTo>
                <a:lnTo>
                  <a:pt x="0" y="79248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191" name="직선 연결선 190"/>
          <p:cNvCxnSpPr/>
          <p:nvPr/>
        </p:nvCxnSpPr>
        <p:spPr>
          <a:xfrm rot="5400000">
            <a:off x="2862263" y="3894138"/>
            <a:ext cx="2857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직선 연결선 191"/>
          <p:cNvCxnSpPr/>
          <p:nvPr/>
        </p:nvCxnSpPr>
        <p:spPr>
          <a:xfrm rot="5400000">
            <a:off x="2967038" y="3895725"/>
            <a:ext cx="2857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직선 연결선 192"/>
          <p:cNvCxnSpPr/>
          <p:nvPr/>
        </p:nvCxnSpPr>
        <p:spPr>
          <a:xfrm rot="5400000">
            <a:off x="3108325" y="3879850"/>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직선 연결선 193"/>
          <p:cNvCxnSpPr/>
          <p:nvPr/>
        </p:nvCxnSpPr>
        <p:spPr>
          <a:xfrm rot="5400000">
            <a:off x="3001963" y="3889375"/>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자유형 194"/>
          <p:cNvSpPr/>
          <p:nvPr/>
        </p:nvSpPr>
        <p:spPr>
          <a:xfrm>
            <a:off x="3173413" y="5021263"/>
            <a:ext cx="1376362" cy="792162"/>
          </a:xfrm>
          <a:custGeom>
            <a:avLst/>
            <a:gdLst>
              <a:gd name="connsiteX0" fmla="*/ 1158240 w 1541417"/>
              <a:gd name="connsiteY0" fmla="*/ 0 h 792480"/>
              <a:gd name="connsiteX1" fmla="*/ 1541417 w 1541417"/>
              <a:gd name="connsiteY1" fmla="*/ 0 h 792480"/>
              <a:gd name="connsiteX2" fmla="*/ 1541417 w 1541417"/>
              <a:gd name="connsiteY2" fmla="*/ 792480 h 792480"/>
              <a:gd name="connsiteX3" fmla="*/ 0 w 1541417"/>
              <a:gd name="connsiteY3" fmla="*/ 792480 h 792480"/>
            </a:gdLst>
            <a:ahLst/>
            <a:cxnLst>
              <a:cxn ang="0">
                <a:pos x="connsiteX0" y="connsiteY0"/>
              </a:cxn>
              <a:cxn ang="0">
                <a:pos x="connsiteX1" y="connsiteY1"/>
              </a:cxn>
              <a:cxn ang="0">
                <a:pos x="connsiteX2" y="connsiteY2"/>
              </a:cxn>
              <a:cxn ang="0">
                <a:pos x="connsiteX3" y="connsiteY3"/>
              </a:cxn>
            </a:cxnLst>
            <a:rect l="l" t="t" r="r" b="b"/>
            <a:pathLst>
              <a:path w="1541417" h="792480">
                <a:moveTo>
                  <a:pt x="1158240" y="0"/>
                </a:moveTo>
                <a:lnTo>
                  <a:pt x="1541417" y="0"/>
                </a:lnTo>
                <a:lnTo>
                  <a:pt x="1541417" y="792480"/>
                </a:lnTo>
                <a:lnTo>
                  <a:pt x="0" y="79248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96" name="직사각형 195"/>
          <p:cNvSpPr/>
          <p:nvPr/>
        </p:nvSpPr>
        <p:spPr>
          <a:xfrm>
            <a:off x="3155950" y="4740275"/>
            <a:ext cx="1090613" cy="571500"/>
          </a:xfrm>
          <a:prstGeom prst="rect">
            <a:avLst/>
          </a:prstGeom>
          <a:solidFill>
            <a:srgbClr val="FF9933"/>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52954" name="TextBox 102"/>
          <p:cNvSpPr txBox="1">
            <a:spLocks noChangeArrowheads="1"/>
          </p:cNvSpPr>
          <p:nvPr/>
        </p:nvSpPr>
        <p:spPr bwMode="auto">
          <a:xfrm>
            <a:off x="3911600" y="4816475"/>
            <a:ext cx="258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n</a:t>
            </a:r>
            <a:endParaRPr lang="ko-KR" altLang="en-US" b="1">
              <a:latin typeface="맑은 고딕" panose="020B0503020000020004" pitchFamily="50" charset="-127"/>
              <a:ea typeface="맑은 고딕" panose="020B0503020000020004" pitchFamily="50" charset="-127"/>
            </a:endParaRPr>
          </a:p>
        </p:txBody>
      </p:sp>
      <p:sp>
        <p:nvSpPr>
          <p:cNvPr id="198" name="직사각형 197"/>
          <p:cNvSpPr/>
          <p:nvPr/>
        </p:nvSpPr>
        <p:spPr>
          <a:xfrm>
            <a:off x="2073275" y="4740275"/>
            <a:ext cx="1082675"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52956" name="TextBox 104"/>
          <p:cNvSpPr txBox="1">
            <a:spLocks noChangeArrowheads="1"/>
          </p:cNvSpPr>
          <p:nvPr/>
        </p:nvSpPr>
        <p:spPr bwMode="auto">
          <a:xfrm>
            <a:off x="2171700" y="4811713"/>
            <a:ext cx="26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p</a:t>
            </a:r>
            <a:endParaRPr lang="ko-KR" altLang="en-US" b="1">
              <a:latin typeface="맑은 고딕" panose="020B0503020000020004" pitchFamily="50" charset="-127"/>
              <a:ea typeface="맑은 고딕" panose="020B0503020000020004" pitchFamily="50" charset="-127"/>
            </a:endParaRPr>
          </a:p>
        </p:txBody>
      </p:sp>
      <p:sp>
        <p:nvSpPr>
          <p:cNvPr id="200" name="직사각형 199"/>
          <p:cNvSpPr/>
          <p:nvPr/>
        </p:nvSpPr>
        <p:spPr>
          <a:xfrm>
            <a:off x="2714625" y="4740275"/>
            <a:ext cx="850900" cy="571500"/>
          </a:xfrm>
          <a:prstGeom prst="rect">
            <a:avLst/>
          </a:prstGeom>
          <a:solidFill>
            <a:srgbClr val="F1D10F"/>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201" name="자유형 200"/>
          <p:cNvSpPr/>
          <p:nvPr/>
        </p:nvSpPr>
        <p:spPr>
          <a:xfrm flipH="1">
            <a:off x="1770063" y="5026025"/>
            <a:ext cx="1225550" cy="792163"/>
          </a:xfrm>
          <a:custGeom>
            <a:avLst/>
            <a:gdLst>
              <a:gd name="connsiteX0" fmla="*/ 1158240 w 1541417"/>
              <a:gd name="connsiteY0" fmla="*/ 0 h 792480"/>
              <a:gd name="connsiteX1" fmla="*/ 1541417 w 1541417"/>
              <a:gd name="connsiteY1" fmla="*/ 0 h 792480"/>
              <a:gd name="connsiteX2" fmla="*/ 1541417 w 1541417"/>
              <a:gd name="connsiteY2" fmla="*/ 792480 h 792480"/>
              <a:gd name="connsiteX3" fmla="*/ 0 w 1541417"/>
              <a:gd name="connsiteY3" fmla="*/ 792480 h 792480"/>
            </a:gdLst>
            <a:ahLst/>
            <a:cxnLst>
              <a:cxn ang="0">
                <a:pos x="connsiteX0" y="connsiteY0"/>
              </a:cxn>
              <a:cxn ang="0">
                <a:pos x="connsiteX1" y="connsiteY1"/>
              </a:cxn>
              <a:cxn ang="0">
                <a:pos x="connsiteX2" y="connsiteY2"/>
              </a:cxn>
              <a:cxn ang="0">
                <a:pos x="connsiteX3" y="connsiteY3"/>
              </a:cxn>
            </a:cxnLst>
            <a:rect l="l" t="t" r="r" b="b"/>
            <a:pathLst>
              <a:path w="1541417" h="792480">
                <a:moveTo>
                  <a:pt x="1158240" y="0"/>
                </a:moveTo>
                <a:lnTo>
                  <a:pt x="1541417" y="0"/>
                </a:lnTo>
                <a:lnTo>
                  <a:pt x="1541417" y="792480"/>
                </a:lnTo>
                <a:lnTo>
                  <a:pt x="0" y="79248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nvGrpSpPr>
          <p:cNvPr id="252959" name="그룹 205"/>
          <p:cNvGrpSpPr>
            <a:grpSpLocks/>
          </p:cNvGrpSpPr>
          <p:nvPr/>
        </p:nvGrpSpPr>
        <p:grpSpPr bwMode="auto">
          <a:xfrm flipH="1">
            <a:off x="3009900" y="5684838"/>
            <a:ext cx="157163" cy="287337"/>
            <a:chOff x="1926468" y="5659226"/>
            <a:chExt cx="196896" cy="287518"/>
          </a:xfrm>
        </p:grpSpPr>
        <p:cxnSp>
          <p:nvCxnSpPr>
            <p:cNvPr id="202" name="직선 연결선 201"/>
            <p:cNvCxnSpPr/>
            <p:nvPr/>
          </p:nvCxnSpPr>
          <p:spPr>
            <a:xfrm rot="5400000">
              <a:off x="1783503" y="5802191"/>
              <a:ext cx="285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직선 연결선 202"/>
            <p:cNvCxnSpPr/>
            <p:nvPr/>
          </p:nvCxnSpPr>
          <p:spPr>
            <a:xfrm rot="5400000">
              <a:off x="1916756" y="5803779"/>
              <a:ext cx="285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직선 연결선 203"/>
            <p:cNvCxnSpPr/>
            <p:nvPr/>
          </p:nvCxnSpPr>
          <p:spPr>
            <a:xfrm rot="5400000">
              <a:off x="2069355" y="5787894"/>
              <a:ext cx="1080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직선 연결선 204"/>
            <p:cNvCxnSpPr/>
            <p:nvPr/>
          </p:nvCxnSpPr>
          <p:spPr>
            <a:xfrm rot="5400000">
              <a:off x="1936102" y="5797425"/>
              <a:ext cx="1080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2960" name="TextBox 118"/>
          <p:cNvSpPr txBox="1">
            <a:spLocks noChangeArrowheads="1"/>
          </p:cNvSpPr>
          <p:nvPr/>
        </p:nvSpPr>
        <p:spPr bwMode="auto">
          <a:xfrm>
            <a:off x="3140075" y="3468688"/>
            <a:ext cx="214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1" name="TextBox 118"/>
          <p:cNvSpPr txBox="1">
            <a:spLocks noChangeArrowheads="1"/>
          </p:cNvSpPr>
          <p:nvPr/>
        </p:nvSpPr>
        <p:spPr bwMode="auto">
          <a:xfrm>
            <a:off x="2792413" y="3503613"/>
            <a:ext cx="261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2" name="TextBox 118"/>
          <p:cNvSpPr txBox="1">
            <a:spLocks noChangeArrowheads="1"/>
          </p:cNvSpPr>
          <p:nvPr/>
        </p:nvSpPr>
        <p:spPr bwMode="auto">
          <a:xfrm>
            <a:off x="2847975" y="5457825"/>
            <a:ext cx="214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3" name="TextBox 118"/>
          <p:cNvSpPr txBox="1">
            <a:spLocks noChangeArrowheads="1"/>
          </p:cNvSpPr>
          <p:nvPr/>
        </p:nvSpPr>
        <p:spPr bwMode="auto">
          <a:xfrm>
            <a:off x="3205163" y="5481638"/>
            <a:ext cx="261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4" name="TextBox 118"/>
          <p:cNvSpPr txBox="1">
            <a:spLocks noChangeArrowheads="1"/>
          </p:cNvSpPr>
          <p:nvPr/>
        </p:nvSpPr>
        <p:spPr bwMode="auto">
          <a:xfrm>
            <a:off x="2913063" y="5303838"/>
            <a:ext cx="392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R</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5" name="TextBox 118"/>
          <p:cNvSpPr txBox="1">
            <a:spLocks noChangeArrowheads="1"/>
          </p:cNvSpPr>
          <p:nvPr/>
        </p:nvSpPr>
        <p:spPr bwMode="auto">
          <a:xfrm>
            <a:off x="2871788" y="3352800"/>
            <a:ext cx="376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6" name="TextBox 118"/>
          <p:cNvSpPr txBox="1">
            <a:spLocks noChangeArrowheads="1"/>
          </p:cNvSpPr>
          <p:nvPr/>
        </p:nvSpPr>
        <p:spPr bwMode="auto">
          <a:xfrm>
            <a:off x="1731963" y="2620963"/>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ea typeface="맑은 고딕" panose="020B0503020000020004" pitchFamily="50" charset="-127"/>
                <a:cs typeface="Times New Roman" panose="02020603050405020304" pitchFamily="18" charset="0"/>
              </a:rPr>
              <a:t>I</a:t>
            </a:r>
            <a:r>
              <a:rPr lang="en-US" altLang="ko-KR" sz="2000" b="1" i="1" baseline="-25000">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sz="2000" b="1" i="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2967" name="TextBox 118"/>
          <p:cNvSpPr txBox="1">
            <a:spLocks noChangeArrowheads="1"/>
          </p:cNvSpPr>
          <p:nvPr/>
        </p:nvSpPr>
        <p:spPr bwMode="auto">
          <a:xfrm>
            <a:off x="4289425" y="4570413"/>
            <a:ext cx="31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ea typeface="맑은 고딕" panose="020B0503020000020004" pitchFamily="50" charset="-127"/>
                <a:cs typeface="Times New Roman" panose="02020603050405020304" pitchFamily="18" charset="0"/>
              </a:rPr>
              <a:t>I</a:t>
            </a:r>
            <a:r>
              <a:rPr lang="en-US" altLang="ko-KR" sz="2000" b="1" i="1" baseline="-25000">
                <a:latin typeface="Times New Roman" panose="02020603050405020304" pitchFamily="18" charset="0"/>
                <a:ea typeface="맑은 고딕" panose="020B0503020000020004" pitchFamily="50" charset="-127"/>
                <a:cs typeface="Times New Roman" panose="02020603050405020304" pitchFamily="18" charset="0"/>
              </a:rPr>
              <a:t>R</a:t>
            </a:r>
            <a:endParaRPr lang="ko-KR" altLang="en-US" sz="2000" b="1" i="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44" name="자유형 243"/>
          <p:cNvSpPr/>
          <p:nvPr/>
        </p:nvSpPr>
        <p:spPr>
          <a:xfrm>
            <a:off x="5695950" y="3521075"/>
            <a:ext cx="2686050" cy="403225"/>
          </a:xfrm>
          <a:custGeom>
            <a:avLst/>
            <a:gdLst>
              <a:gd name="connsiteX0" fmla="*/ 0 w 2969622"/>
              <a:gd name="connsiteY0" fmla="*/ 0 h 452846"/>
              <a:gd name="connsiteX1" fmla="*/ 1297577 w 2969622"/>
              <a:gd name="connsiteY1" fmla="*/ 0 h 452846"/>
              <a:gd name="connsiteX2" fmla="*/ 1436914 w 2969622"/>
              <a:gd name="connsiteY2" fmla="*/ 17417 h 452846"/>
              <a:gd name="connsiteX3" fmla="*/ 1524000 w 2969622"/>
              <a:gd name="connsiteY3" fmla="*/ 60960 h 452846"/>
              <a:gd name="connsiteX4" fmla="*/ 1645920 w 2969622"/>
              <a:gd name="connsiteY4" fmla="*/ 95794 h 452846"/>
              <a:gd name="connsiteX5" fmla="*/ 1733005 w 2969622"/>
              <a:gd name="connsiteY5" fmla="*/ 113211 h 452846"/>
              <a:gd name="connsiteX6" fmla="*/ 2969622 w 2969622"/>
              <a:gd name="connsiteY6" fmla="*/ 104503 h 452846"/>
              <a:gd name="connsiteX7" fmla="*/ 2969622 w 2969622"/>
              <a:gd name="connsiteY7" fmla="*/ 452846 h 452846"/>
              <a:gd name="connsiteX8" fmla="*/ 1741714 w 2969622"/>
              <a:gd name="connsiteY8" fmla="*/ 452846 h 452846"/>
              <a:gd name="connsiteX9" fmla="*/ 1645920 w 2969622"/>
              <a:gd name="connsiteY9" fmla="*/ 426720 h 452846"/>
              <a:gd name="connsiteX10" fmla="*/ 1480457 w 2969622"/>
              <a:gd name="connsiteY10" fmla="*/ 374469 h 452846"/>
              <a:gd name="connsiteX11" fmla="*/ 1428205 w 2969622"/>
              <a:gd name="connsiteY11" fmla="*/ 348343 h 452846"/>
              <a:gd name="connsiteX12" fmla="*/ 1341120 w 2969622"/>
              <a:gd name="connsiteY12" fmla="*/ 339634 h 452846"/>
              <a:gd name="connsiteX13" fmla="*/ 1271451 w 2969622"/>
              <a:gd name="connsiteY13" fmla="*/ 339634 h 452846"/>
              <a:gd name="connsiteX14" fmla="*/ 8708 w 2969622"/>
              <a:gd name="connsiteY14" fmla="*/ 339634 h 452846"/>
              <a:gd name="connsiteX15" fmla="*/ 0 w 2969622"/>
              <a:gd name="connsiteY15" fmla="*/ 0 h 45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69622" h="452846">
                <a:moveTo>
                  <a:pt x="0" y="0"/>
                </a:moveTo>
                <a:lnTo>
                  <a:pt x="1297577" y="0"/>
                </a:lnTo>
                <a:lnTo>
                  <a:pt x="1436914" y="17417"/>
                </a:lnTo>
                <a:lnTo>
                  <a:pt x="1524000" y="60960"/>
                </a:lnTo>
                <a:lnTo>
                  <a:pt x="1645920" y="95794"/>
                </a:lnTo>
                <a:lnTo>
                  <a:pt x="1733005" y="113211"/>
                </a:lnTo>
                <a:lnTo>
                  <a:pt x="2969622" y="104503"/>
                </a:lnTo>
                <a:lnTo>
                  <a:pt x="2969622" y="452846"/>
                </a:lnTo>
                <a:lnTo>
                  <a:pt x="1741714" y="452846"/>
                </a:lnTo>
                <a:lnTo>
                  <a:pt x="1645920" y="426720"/>
                </a:lnTo>
                <a:lnTo>
                  <a:pt x="1480457" y="374469"/>
                </a:lnTo>
                <a:lnTo>
                  <a:pt x="1428205" y="348343"/>
                </a:lnTo>
                <a:lnTo>
                  <a:pt x="1341120" y="339634"/>
                </a:lnTo>
                <a:lnTo>
                  <a:pt x="1271451" y="339634"/>
                </a:lnTo>
                <a:lnTo>
                  <a:pt x="8708" y="339634"/>
                </a:lnTo>
                <a:lnTo>
                  <a:pt x="0" y="0"/>
                </a:lnTo>
                <a:close/>
              </a:path>
            </a:pathLst>
          </a:cu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140" name="직선 연결선 139"/>
          <p:cNvCxnSpPr/>
          <p:nvPr/>
        </p:nvCxnSpPr>
        <p:spPr bwMode="auto">
          <a:xfrm>
            <a:off x="5740400" y="1028700"/>
            <a:ext cx="1074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직선 연결선 140"/>
          <p:cNvCxnSpPr/>
          <p:nvPr/>
        </p:nvCxnSpPr>
        <p:spPr bwMode="auto">
          <a:xfrm>
            <a:off x="5726113" y="1585913"/>
            <a:ext cx="1074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971" name="TextBox 40"/>
          <p:cNvSpPr txBox="1">
            <a:spLocks noChangeArrowheads="1"/>
          </p:cNvSpPr>
          <p:nvPr/>
        </p:nvSpPr>
        <p:spPr bwMode="auto">
          <a:xfrm>
            <a:off x="5383213" y="825500"/>
            <a:ext cx="3762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52972" name="TextBox 41"/>
          <p:cNvSpPr txBox="1">
            <a:spLocks noChangeArrowheads="1"/>
          </p:cNvSpPr>
          <p:nvPr/>
        </p:nvSpPr>
        <p:spPr bwMode="auto">
          <a:xfrm>
            <a:off x="5432425" y="1474788"/>
            <a:ext cx="346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cxnSp>
        <p:nvCxnSpPr>
          <p:cNvPr id="144" name="직선 연결선 143"/>
          <p:cNvCxnSpPr/>
          <p:nvPr/>
        </p:nvCxnSpPr>
        <p:spPr bwMode="auto">
          <a:xfrm>
            <a:off x="5726113" y="1474788"/>
            <a:ext cx="2674937"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252974" name="TextBox 41"/>
          <p:cNvSpPr txBox="1">
            <a:spLocks noChangeArrowheads="1"/>
          </p:cNvSpPr>
          <p:nvPr/>
        </p:nvSpPr>
        <p:spPr bwMode="auto">
          <a:xfrm>
            <a:off x="5402263" y="1252538"/>
            <a:ext cx="3333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F</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cxnSp>
        <p:nvCxnSpPr>
          <p:cNvPr id="147" name="직선 연결선 146"/>
          <p:cNvCxnSpPr/>
          <p:nvPr/>
        </p:nvCxnSpPr>
        <p:spPr bwMode="auto">
          <a:xfrm>
            <a:off x="7318375" y="1343025"/>
            <a:ext cx="1074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직선 연결선 147"/>
          <p:cNvCxnSpPr/>
          <p:nvPr/>
        </p:nvCxnSpPr>
        <p:spPr bwMode="auto">
          <a:xfrm>
            <a:off x="7304088" y="1900238"/>
            <a:ext cx="1074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977" name="TextBox 40"/>
          <p:cNvSpPr txBox="1">
            <a:spLocks noChangeArrowheads="1"/>
          </p:cNvSpPr>
          <p:nvPr/>
        </p:nvSpPr>
        <p:spPr bwMode="auto">
          <a:xfrm>
            <a:off x="8348663" y="1092200"/>
            <a:ext cx="37623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52978" name="TextBox 41"/>
          <p:cNvSpPr txBox="1">
            <a:spLocks noChangeArrowheads="1"/>
          </p:cNvSpPr>
          <p:nvPr/>
        </p:nvSpPr>
        <p:spPr bwMode="auto">
          <a:xfrm>
            <a:off x="8345488" y="1789113"/>
            <a:ext cx="346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sp>
        <p:nvSpPr>
          <p:cNvPr id="252979" name="TextBox 41"/>
          <p:cNvSpPr txBox="1">
            <a:spLocks noChangeArrowheads="1"/>
          </p:cNvSpPr>
          <p:nvPr/>
        </p:nvSpPr>
        <p:spPr bwMode="auto">
          <a:xfrm>
            <a:off x="8345488" y="1352550"/>
            <a:ext cx="33496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cs typeface="Times New Roman" panose="02020603050405020304" pitchFamily="18" charset="0"/>
              </a:rPr>
              <a:t>E</a:t>
            </a:r>
            <a:r>
              <a:rPr lang="en-US" altLang="ko-KR" b="1" baseline="-25000">
                <a:solidFill>
                  <a:srgbClr val="0000FF"/>
                </a:solidFill>
                <a:latin typeface="Times New Roman" panose="02020603050405020304" pitchFamily="18" charset="0"/>
                <a:cs typeface="Times New Roman" panose="02020603050405020304" pitchFamily="18" charset="0"/>
              </a:rPr>
              <a:t>F</a:t>
            </a:r>
            <a:endParaRPr lang="ko-KR" altLang="en-US" b="1" baseline="-25000">
              <a:solidFill>
                <a:srgbClr val="0000FF"/>
              </a:solidFill>
              <a:latin typeface="Times New Roman" panose="02020603050405020304" pitchFamily="18" charset="0"/>
              <a:cs typeface="Times New Roman" panose="02020603050405020304" pitchFamily="18" charset="0"/>
            </a:endParaRPr>
          </a:p>
        </p:txBody>
      </p:sp>
      <p:sp>
        <p:nvSpPr>
          <p:cNvPr id="153" name="자유형 152"/>
          <p:cNvSpPr/>
          <p:nvPr/>
        </p:nvSpPr>
        <p:spPr bwMode="auto">
          <a:xfrm>
            <a:off x="6794500" y="1579563"/>
            <a:ext cx="512763" cy="317500"/>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54" name="자유형 153"/>
          <p:cNvSpPr/>
          <p:nvPr/>
        </p:nvSpPr>
        <p:spPr bwMode="auto">
          <a:xfrm>
            <a:off x="6808788" y="1025525"/>
            <a:ext cx="512762" cy="315913"/>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218" name="직선 연결선 217"/>
          <p:cNvCxnSpPr/>
          <p:nvPr/>
        </p:nvCxnSpPr>
        <p:spPr bwMode="auto">
          <a:xfrm>
            <a:off x="5732463" y="2921000"/>
            <a:ext cx="10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직선 연결선 218"/>
          <p:cNvCxnSpPr/>
          <p:nvPr/>
        </p:nvCxnSpPr>
        <p:spPr bwMode="auto">
          <a:xfrm>
            <a:off x="5710238" y="3532188"/>
            <a:ext cx="10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984" name="TextBox 40"/>
          <p:cNvSpPr txBox="1">
            <a:spLocks noChangeArrowheads="1"/>
          </p:cNvSpPr>
          <p:nvPr/>
        </p:nvSpPr>
        <p:spPr bwMode="auto">
          <a:xfrm>
            <a:off x="5348288" y="2711450"/>
            <a:ext cx="3746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52985" name="TextBox 41"/>
          <p:cNvSpPr txBox="1">
            <a:spLocks noChangeArrowheads="1"/>
          </p:cNvSpPr>
          <p:nvPr/>
        </p:nvSpPr>
        <p:spPr bwMode="auto">
          <a:xfrm>
            <a:off x="5351463" y="3324225"/>
            <a:ext cx="3460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cxnSp>
        <p:nvCxnSpPr>
          <p:cNvPr id="222" name="직선 연결선 221"/>
          <p:cNvCxnSpPr/>
          <p:nvPr/>
        </p:nvCxnSpPr>
        <p:spPr bwMode="auto">
          <a:xfrm>
            <a:off x="5702300" y="3408363"/>
            <a:ext cx="2676525"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25" name="직선 연결선 224"/>
          <p:cNvCxnSpPr/>
          <p:nvPr/>
        </p:nvCxnSpPr>
        <p:spPr bwMode="auto">
          <a:xfrm>
            <a:off x="7302500" y="3038475"/>
            <a:ext cx="10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직선 연결선 225"/>
          <p:cNvCxnSpPr/>
          <p:nvPr/>
        </p:nvCxnSpPr>
        <p:spPr bwMode="auto">
          <a:xfrm>
            <a:off x="7296150" y="3646488"/>
            <a:ext cx="1074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0" name="자유형 229"/>
          <p:cNvSpPr/>
          <p:nvPr/>
        </p:nvSpPr>
        <p:spPr bwMode="auto">
          <a:xfrm>
            <a:off x="6786563" y="3529013"/>
            <a:ext cx="512762" cy="117475"/>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31" name="자유형 230"/>
          <p:cNvSpPr/>
          <p:nvPr/>
        </p:nvSpPr>
        <p:spPr bwMode="auto">
          <a:xfrm>
            <a:off x="6800850" y="2921000"/>
            <a:ext cx="514350" cy="117475"/>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246" name="직선 연결선 245"/>
          <p:cNvCxnSpPr/>
          <p:nvPr/>
        </p:nvCxnSpPr>
        <p:spPr bwMode="auto">
          <a:xfrm>
            <a:off x="5703888" y="4600575"/>
            <a:ext cx="10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직선 연결선 246"/>
          <p:cNvCxnSpPr/>
          <p:nvPr/>
        </p:nvCxnSpPr>
        <p:spPr bwMode="auto">
          <a:xfrm>
            <a:off x="5689600" y="5202238"/>
            <a:ext cx="10747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993" name="TextBox 40"/>
          <p:cNvSpPr txBox="1">
            <a:spLocks noChangeArrowheads="1"/>
          </p:cNvSpPr>
          <p:nvPr/>
        </p:nvSpPr>
        <p:spPr bwMode="auto">
          <a:xfrm>
            <a:off x="5392738" y="4400550"/>
            <a:ext cx="374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C </a:t>
            </a:r>
            <a:endParaRPr lang="ko-KR" altLang="en-US" b="1" baseline="-25000">
              <a:latin typeface="Times New Roman" panose="02020603050405020304" pitchFamily="18" charset="0"/>
              <a:cs typeface="Times New Roman" panose="02020603050405020304" pitchFamily="18" charset="0"/>
            </a:endParaRPr>
          </a:p>
        </p:txBody>
      </p:sp>
      <p:sp>
        <p:nvSpPr>
          <p:cNvPr id="252994" name="TextBox 41"/>
          <p:cNvSpPr txBox="1">
            <a:spLocks noChangeArrowheads="1"/>
          </p:cNvSpPr>
          <p:nvPr/>
        </p:nvSpPr>
        <p:spPr bwMode="auto">
          <a:xfrm>
            <a:off x="5365750" y="4972050"/>
            <a:ext cx="3460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Times New Roman" panose="02020603050405020304" pitchFamily="18" charset="0"/>
                <a:cs typeface="Times New Roman" panose="02020603050405020304" pitchFamily="18" charset="0"/>
              </a:rPr>
              <a:t>E</a:t>
            </a:r>
            <a:r>
              <a:rPr lang="en-US" altLang="ko-KR" b="1" baseline="-25000">
                <a:latin typeface="Times New Roman" panose="02020603050405020304" pitchFamily="18" charset="0"/>
                <a:cs typeface="Times New Roman" panose="02020603050405020304" pitchFamily="18" charset="0"/>
              </a:rPr>
              <a:t>V</a:t>
            </a:r>
            <a:endParaRPr lang="ko-KR" altLang="en-US" b="1" baseline="-25000">
              <a:latin typeface="Times New Roman" panose="02020603050405020304" pitchFamily="18" charset="0"/>
              <a:cs typeface="Times New Roman" panose="02020603050405020304" pitchFamily="18" charset="0"/>
            </a:endParaRPr>
          </a:p>
        </p:txBody>
      </p:sp>
      <p:cxnSp>
        <p:nvCxnSpPr>
          <p:cNvPr id="250" name="직선 연결선 249"/>
          <p:cNvCxnSpPr/>
          <p:nvPr/>
        </p:nvCxnSpPr>
        <p:spPr bwMode="auto">
          <a:xfrm>
            <a:off x="5834063" y="5472113"/>
            <a:ext cx="2676525"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52" name="직선 연결선 251"/>
          <p:cNvCxnSpPr/>
          <p:nvPr/>
        </p:nvCxnSpPr>
        <p:spPr bwMode="auto">
          <a:xfrm>
            <a:off x="7450138" y="5397500"/>
            <a:ext cx="10747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직선 연결선 252"/>
          <p:cNvCxnSpPr/>
          <p:nvPr/>
        </p:nvCxnSpPr>
        <p:spPr bwMode="auto">
          <a:xfrm>
            <a:off x="7435850" y="5992813"/>
            <a:ext cx="10763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7" name="자유형 256"/>
          <p:cNvSpPr/>
          <p:nvPr/>
        </p:nvSpPr>
        <p:spPr bwMode="auto">
          <a:xfrm>
            <a:off x="6751638" y="5192713"/>
            <a:ext cx="692150" cy="804862"/>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58" name="자유형 257"/>
          <p:cNvSpPr/>
          <p:nvPr/>
        </p:nvSpPr>
        <p:spPr bwMode="auto">
          <a:xfrm>
            <a:off x="6765925" y="4594225"/>
            <a:ext cx="692150" cy="803275"/>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262" name="직선 연결선 261"/>
          <p:cNvCxnSpPr/>
          <p:nvPr/>
        </p:nvCxnSpPr>
        <p:spPr bwMode="auto">
          <a:xfrm>
            <a:off x="7065963" y="1038225"/>
            <a:ext cx="107632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직선 화살표 연결선 262"/>
          <p:cNvCxnSpPr/>
          <p:nvPr/>
        </p:nvCxnSpPr>
        <p:spPr>
          <a:xfrm rot="5400000" flipH="1" flipV="1">
            <a:off x="7281069" y="1180306"/>
            <a:ext cx="285750" cy="1588"/>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3002" name="TextBox 118"/>
          <p:cNvSpPr txBox="1">
            <a:spLocks noChangeArrowheads="1"/>
          </p:cNvSpPr>
          <p:nvPr/>
        </p:nvSpPr>
        <p:spPr bwMode="auto">
          <a:xfrm>
            <a:off x="7415213" y="954088"/>
            <a:ext cx="6556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ea typeface="맑은 고딕" panose="020B0503020000020004" pitchFamily="50" charset="-127"/>
                <a:cs typeface="Times New Roman" panose="02020603050405020304" pitchFamily="18" charset="0"/>
              </a:rPr>
              <a:t>q</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bi</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66" name="직선 연결선 265"/>
          <p:cNvCxnSpPr/>
          <p:nvPr/>
        </p:nvCxnSpPr>
        <p:spPr bwMode="auto">
          <a:xfrm>
            <a:off x="7580313" y="3167063"/>
            <a:ext cx="787400"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68" name="직선 연결선 267"/>
          <p:cNvCxnSpPr/>
          <p:nvPr/>
        </p:nvCxnSpPr>
        <p:spPr bwMode="auto">
          <a:xfrm>
            <a:off x="7080250" y="2916238"/>
            <a:ext cx="107632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직선 화살표 연결선 268"/>
          <p:cNvCxnSpPr/>
          <p:nvPr/>
        </p:nvCxnSpPr>
        <p:spPr>
          <a:xfrm rot="5400000" flipH="1" flipV="1">
            <a:off x="7276306" y="3128169"/>
            <a:ext cx="180975" cy="15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3006" name="TextBox 118"/>
          <p:cNvSpPr txBox="1">
            <a:spLocks noChangeArrowheads="1"/>
          </p:cNvSpPr>
          <p:nvPr/>
        </p:nvSpPr>
        <p:spPr bwMode="auto">
          <a:xfrm>
            <a:off x="7310438" y="2447925"/>
            <a:ext cx="1287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ea typeface="맑은 고딕" panose="020B0503020000020004" pitchFamily="50" charset="-127"/>
                <a:cs typeface="Times New Roman" panose="02020603050405020304" pitchFamily="18" charset="0"/>
              </a:rPr>
              <a:t>q</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bi </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F</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272" name="직선 화살표 연결선 271"/>
          <p:cNvCxnSpPr/>
          <p:nvPr/>
        </p:nvCxnSpPr>
        <p:spPr>
          <a:xfrm rot="16200000" flipH="1">
            <a:off x="7277100" y="2813050"/>
            <a:ext cx="179388" cy="15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직선 화살표 연결선 272"/>
          <p:cNvCxnSpPr/>
          <p:nvPr/>
        </p:nvCxnSpPr>
        <p:spPr>
          <a:xfrm rot="5400000" flipH="1" flipV="1">
            <a:off x="8160544" y="3517107"/>
            <a:ext cx="180975" cy="1587"/>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직선 화살표 연결선 273"/>
          <p:cNvCxnSpPr/>
          <p:nvPr/>
        </p:nvCxnSpPr>
        <p:spPr>
          <a:xfrm rot="16200000" flipH="1">
            <a:off x="8161338" y="3078163"/>
            <a:ext cx="179387" cy="1587"/>
          </a:xfrm>
          <a:prstGeom prst="straightConnector1">
            <a:avLst/>
          </a:prstGeom>
          <a:ln w="127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3010" name="직사각형 274"/>
          <p:cNvSpPr>
            <a:spLocks noChangeArrowheads="1"/>
          </p:cNvSpPr>
          <p:nvPr/>
        </p:nvSpPr>
        <p:spPr bwMode="auto">
          <a:xfrm>
            <a:off x="8296275" y="3143250"/>
            <a:ext cx="444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b="1" baseline="-25000"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F</a:t>
            </a:r>
            <a:endParaRPr lang="ko-KR" altLang="en-US" dirty="0">
              <a:solidFill>
                <a:srgbClr val="0000FF"/>
              </a:solidFill>
              <a:ea typeface="맑은 고딕" panose="020B0503020000020004" pitchFamily="50" charset="-127"/>
              <a:cs typeface="Times New Roman" panose="02020603050405020304" pitchFamily="18" charset="0"/>
            </a:endParaRPr>
          </a:p>
        </p:txBody>
      </p:sp>
      <p:sp>
        <p:nvSpPr>
          <p:cNvPr id="253011" name="TextBox 118"/>
          <p:cNvSpPr txBox="1">
            <a:spLocks noChangeArrowheads="1"/>
          </p:cNvSpPr>
          <p:nvPr/>
        </p:nvSpPr>
        <p:spPr bwMode="auto">
          <a:xfrm>
            <a:off x="7620000" y="4757738"/>
            <a:ext cx="1309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Times New Roman" panose="02020603050405020304" pitchFamily="18" charset="0"/>
                <a:ea typeface="맑은 고딕" panose="020B0503020000020004" pitchFamily="50" charset="-127"/>
                <a:cs typeface="Times New Roman" panose="02020603050405020304" pitchFamily="18" charset="0"/>
              </a:rPr>
              <a:t>q</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bi </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sz="2000" b="1" baseline="-25000">
                <a:latin typeface="Times New Roman" panose="02020603050405020304" pitchFamily="18" charset="0"/>
                <a:ea typeface="맑은 고딕" panose="020B0503020000020004" pitchFamily="50" charset="-127"/>
                <a:cs typeface="Times New Roman" panose="02020603050405020304" pitchFamily="18" charset="0"/>
              </a:rPr>
              <a:t>R</a:t>
            </a: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a:t>
            </a:r>
            <a:endParaRPr lang="ko-KR" altLang="en-US" sz="2000" b="1">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53012" name="직사각형 280"/>
          <p:cNvSpPr>
            <a:spLocks noChangeArrowheads="1"/>
          </p:cNvSpPr>
          <p:nvPr/>
        </p:nvSpPr>
        <p:spPr bwMode="auto">
          <a:xfrm>
            <a:off x="5747543" y="471646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i="1" dirty="0" err="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q</a:t>
            </a:r>
            <a:r>
              <a:rPr lang="en-US" altLang="ko-KR" b="1" dirty="0" err="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b="1" baseline="-25000" dirty="0" err="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R</a:t>
            </a:r>
            <a:endParaRPr lang="ko-KR" altLang="en-US" dirty="0">
              <a:solidFill>
                <a:srgbClr val="0000FF"/>
              </a:solidFill>
              <a:ea typeface="맑은 고딕" panose="020B0503020000020004" pitchFamily="50" charset="-127"/>
              <a:cs typeface="Times New Roman" panose="02020603050405020304" pitchFamily="18" charset="0"/>
            </a:endParaRPr>
          </a:p>
        </p:txBody>
      </p:sp>
      <p:cxnSp>
        <p:nvCxnSpPr>
          <p:cNvPr id="282" name="직선 화살표 연결선 281"/>
          <p:cNvCxnSpPr>
            <a:cxnSpLocks/>
            <a:endCxn id="253012" idx="2"/>
          </p:cNvCxnSpPr>
          <p:nvPr/>
        </p:nvCxnSpPr>
        <p:spPr>
          <a:xfrm flipV="1">
            <a:off x="6035675" y="5084766"/>
            <a:ext cx="0" cy="396873"/>
          </a:xfrm>
          <a:prstGeom prst="straightConnector1">
            <a:avLst/>
          </a:prstGeom>
          <a:ln w="127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3" name="직선 연결선 282"/>
          <p:cNvCxnSpPr/>
          <p:nvPr/>
        </p:nvCxnSpPr>
        <p:spPr bwMode="auto">
          <a:xfrm>
            <a:off x="7080250" y="4614863"/>
            <a:ext cx="107632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직선 화살표 연결선 283"/>
          <p:cNvCxnSpPr/>
          <p:nvPr/>
        </p:nvCxnSpPr>
        <p:spPr>
          <a:xfrm rot="5400000" flipH="1" flipV="1">
            <a:off x="7259638" y="5006975"/>
            <a:ext cx="785812" cy="1588"/>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3016" name="TextBox 98"/>
          <p:cNvSpPr txBox="1">
            <a:spLocks noChangeArrowheads="1"/>
          </p:cNvSpPr>
          <p:nvPr/>
        </p:nvSpPr>
        <p:spPr bwMode="auto">
          <a:xfrm>
            <a:off x="-42863" y="1101725"/>
            <a:ext cx="157797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solidFill>
                  <a:srgbClr val="0000FF"/>
                </a:solidFill>
                <a:latin typeface="맑은 고딕" panose="020B0503020000020004" pitchFamily="50" charset="-127"/>
                <a:ea typeface="맑은 고딕" panose="020B0503020000020004" pitchFamily="50" charset="-127"/>
              </a:rPr>
              <a:t>Thermal </a:t>
            </a:r>
          </a:p>
          <a:p>
            <a:pPr algn="ctr" eaLnBrk="1" hangingPunct="1"/>
            <a:r>
              <a:rPr lang="en-US" altLang="ko-KR" sz="2000" b="1">
                <a:solidFill>
                  <a:srgbClr val="0000FF"/>
                </a:solidFill>
                <a:latin typeface="맑은 고딕" panose="020B0503020000020004" pitchFamily="50" charset="-127"/>
                <a:ea typeface="맑은 고딕" panose="020B0503020000020004" pitchFamily="50" charset="-127"/>
              </a:rPr>
              <a:t>equilibrium</a:t>
            </a:r>
            <a:endParaRPr lang="ko-KR" altLang="en-US" sz="2000" b="1">
              <a:solidFill>
                <a:srgbClr val="0000FF"/>
              </a:solidFill>
              <a:latin typeface="맑은 고딕" panose="020B0503020000020004" pitchFamily="50" charset="-127"/>
              <a:ea typeface="맑은 고딕" panose="020B0503020000020004" pitchFamily="50" charset="-127"/>
            </a:endParaRPr>
          </a:p>
        </p:txBody>
      </p:sp>
      <p:sp>
        <p:nvSpPr>
          <p:cNvPr id="253017" name="TextBox 98"/>
          <p:cNvSpPr txBox="1">
            <a:spLocks noChangeArrowheads="1"/>
          </p:cNvSpPr>
          <p:nvPr/>
        </p:nvSpPr>
        <p:spPr bwMode="auto">
          <a:xfrm>
            <a:off x="106363" y="2895600"/>
            <a:ext cx="1281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solidFill>
                  <a:srgbClr val="0000FF"/>
                </a:solidFill>
                <a:latin typeface="맑은 고딕" panose="020B0503020000020004" pitchFamily="50" charset="-127"/>
                <a:ea typeface="맑은 고딕" panose="020B0503020000020004" pitchFamily="50" charset="-127"/>
              </a:rPr>
              <a:t>Forward </a:t>
            </a:r>
          </a:p>
          <a:p>
            <a:pPr algn="ctr" eaLnBrk="1" hangingPunct="1"/>
            <a:r>
              <a:rPr lang="en-US" altLang="ko-KR" sz="2000" b="1">
                <a:solidFill>
                  <a:srgbClr val="0000FF"/>
                </a:solidFill>
                <a:latin typeface="맑은 고딕" panose="020B0503020000020004" pitchFamily="50" charset="-127"/>
                <a:ea typeface="맑은 고딕" panose="020B0503020000020004" pitchFamily="50" charset="-127"/>
              </a:rPr>
              <a:t>bias</a:t>
            </a:r>
            <a:endParaRPr lang="ko-KR" altLang="en-US" sz="2000" b="1">
              <a:solidFill>
                <a:srgbClr val="0000FF"/>
              </a:solidFill>
              <a:latin typeface="맑은 고딕" panose="020B0503020000020004" pitchFamily="50" charset="-127"/>
              <a:ea typeface="맑은 고딕" panose="020B0503020000020004" pitchFamily="50" charset="-127"/>
            </a:endParaRPr>
          </a:p>
        </p:txBody>
      </p:sp>
      <p:sp>
        <p:nvSpPr>
          <p:cNvPr id="253018" name="TextBox 98"/>
          <p:cNvSpPr txBox="1">
            <a:spLocks noChangeArrowheads="1"/>
          </p:cNvSpPr>
          <p:nvPr/>
        </p:nvSpPr>
        <p:spPr bwMode="auto">
          <a:xfrm>
            <a:off x="207963" y="4906963"/>
            <a:ext cx="11255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a:solidFill>
                  <a:srgbClr val="0000FF"/>
                </a:solidFill>
                <a:latin typeface="맑은 고딕" panose="020B0503020000020004" pitchFamily="50" charset="-127"/>
                <a:ea typeface="맑은 고딕" panose="020B0503020000020004" pitchFamily="50" charset="-127"/>
              </a:rPr>
              <a:t>Reverse</a:t>
            </a:r>
          </a:p>
          <a:p>
            <a:pPr algn="ctr" eaLnBrk="1" hangingPunct="1"/>
            <a:r>
              <a:rPr lang="en-US" altLang="ko-KR" sz="2000" b="1">
                <a:solidFill>
                  <a:srgbClr val="0000FF"/>
                </a:solidFill>
                <a:latin typeface="맑은 고딕" panose="020B0503020000020004" pitchFamily="50" charset="-127"/>
                <a:ea typeface="맑은 고딕" panose="020B0503020000020004" pitchFamily="50" charset="-127"/>
              </a:rPr>
              <a:t>bias</a:t>
            </a:r>
            <a:endParaRPr lang="ko-KR" altLang="en-US" sz="2000" b="1">
              <a:solidFill>
                <a:srgbClr val="0000FF"/>
              </a:solidFill>
              <a:latin typeface="맑은 고딕" panose="020B0503020000020004" pitchFamily="50" charset="-127"/>
              <a:ea typeface="맑은 고딕" panose="020B0503020000020004" pitchFamily="50" charset="-127"/>
            </a:endParaRPr>
          </a:p>
        </p:txBody>
      </p:sp>
      <p:sp>
        <p:nvSpPr>
          <p:cNvPr id="253019" name="TextBox 110"/>
          <p:cNvSpPr txBox="1">
            <a:spLocks noChangeArrowheads="1"/>
          </p:cNvSpPr>
          <p:nvPr/>
        </p:nvSpPr>
        <p:spPr bwMode="auto">
          <a:xfrm>
            <a:off x="1000125" y="2066925"/>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solidFill>
                  <a:srgbClr val="FF0000"/>
                </a:solidFill>
                <a:latin typeface="Times New Roman" panose="02020603050405020304" pitchFamily="18" charset="0"/>
                <a:cs typeface="Times New Roman" panose="02020603050405020304" pitchFamily="18" charset="0"/>
              </a:rPr>
              <a:t>Balance between drift and diffusion currents </a:t>
            </a:r>
            <a:endParaRPr lang="ko-KR" altLang="en-US" sz="2000">
              <a:solidFill>
                <a:srgbClr val="FF0000"/>
              </a:solidFill>
              <a:latin typeface="Times New Roman" panose="02020603050405020304" pitchFamily="18" charset="0"/>
              <a:cs typeface="Times New Roman" panose="02020603050405020304" pitchFamily="18" charset="0"/>
            </a:endParaRPr>
          </a:p>
        </p:txBody>
      </p:sp>
      <p:sp>
        <p:nvSpPr>
          <p:cNvPr id="253020" name="TextBox 111"/>
          <p:cNvSpPr txBox="1">
            <a:spLocks noChangeArrowheads="1"/>
          </p:cNvSpPr>
          <p:nvPr/>
        </p:nvSpPr>
        <p:spPr bwMode="auto">
          <a:xfrm>
            <a:off x="428625" y="3957638"/>
            <a:ext cx="6557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solidFill>
                  <a:srgbClr val="FF0000"/>
                </a:solidFill>
                <a:latin typeface="Times New Roman" panose="02020603050405020304" pitchFamily="18" charset="0"/>
                <a:cs typeface="Times New Roman" panose="02020603050405020304" pitchFamily="18" charset="0"/>
              </a:rPr>
              <a:t>Reduce electrostatic potential difference → Enhance diffusion</a:t>
            </a:r>
            <a:endParaRPr lang="ko-KR" altLang="en-US" sz="2000">
              <a:solidFill>
                <a:srgbClr val="FF0000"/>
              </a:solidFill>
              <a:latin typeface="Times New Roman" panose="02020603050405020304" pitchFamily="18" charset="0"/>
              <a:cs typeface="Times New Roman" panose="02020603050405020304" pitchFamily="18" charset="0"/>
            </a:endParaRPr>
          </a:p>
        </p:txBody>
      </p:sp>
      <p:sp>
        <p:nvSpPr>
          <p:cNvPr id="253021" name="TextBox 112"/>
          <p:cNvSpPr txBox="1">
            <a:spLocks noChangeArrowheads="1"/>
          </p:cNvSpPr>
          <p:nvPr/>
        </p:nvSpPr>
        <p:spPr bwMode="auto">
          <a:xfrm>
            <a:off x="285750" y="5891213"/>
            <a:ext cx="652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solidFill>
                  <a:srgbClr val="FF0000"/>
                </a:solidFill>
                <a:latin typeface="Times New Roman" panose="02020603050405020304" pitchFamily="18" charset="0"/>
                <a:cs typeface="Times New Roman" panose="02020603050405020304" pitchFamily="18" charset="0"/>
              </a:rPr>
              <a:t>Increase electrostatic potential difference → Reduce diffusion</a:t>
            </a:r>
            <a:endParaRPr lang="ko-KR" altLang="en-US" sz="2000">
              <a:solidFill>
                <a:srgbClr val="FF0000"/>
              </a:solidFill>
              <a:latin typeface="Times New Roman" panose="02020603050405020304" pitchFamily="18" charset="0"/>
              <a:cs typeface="Times New Roman" panose="02020603050405020304" pitchFamily="18" charset="0"/>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205</a:t>
            </a:fld>
            <a:endParaRPr lang="ko-KR" altLang="en-US" dirty="0"/>
          </a:p>
        </p:txBody>
      </p:sp>
      <p:sp>
        <p:nvSpPr>
          <p:cNvPr id="111" name="직사각형 11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 name="직선 연결선 1">
            <a:extLst>
              <a:ext uri="{FF2B5EF4-FFF2-40B4-BE49-F238E27FC236}">
                <a16:creationId xmlns:a16="http://schemas.microsoft.com/office/drawing/2014/main" id="{7B2D1C57-0879-EC07-77CD-82F6CAE8199A}"/>
              </a:ext>
            </a:extLst>
          </p:cNvPr>
          <p:cNvCxnSpPr>
            <a:cxnSpLocks/>
          </p:cNvCxnSpPr>
          <p:nvPr/>
        </p:nvCxnSpPr>
        <p:spPr bwMode="auto">
          <a:xfrm flipV="1">
            <a:off x="5778500" y="5105400"/>
            <a:ext cx="1022350" cy="0"/>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05051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16" descr="http://img.zdnet.com/techDirectory/PMOS.GIF"/>
          <p:cNvPicPr>
            <a:picLocks noChangeAspect="1" noChangeArrowheads="1"/>
          </p:cNvPicPr>
          <p:nvPr/>
        </p:nvPicPr>
        <p:blipFill>
          <a:blip r:embed="rId3">
            <a:extLst>
              <a:ext uri="{28A0092B-C50C-407E-A947-70E740481C1C}">
                <a14:useLocalDpi xmlns:a14="http://schemas.microsoft.com/office/drawing/2010/main" val="0"/>
              </a:ext>
            </a:extLst>
          </a:blip>
          <a:srcRect t="14116"/>
          <a:stretch>
            <a:fillRect/>
          </a:stretch>
        </p:blipFill>
        <p:spPr bwMode="auto">
          <a:xfrm>
            <a:off x="4932363" y="1557338"/>
            <a:ext cx="2859087"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TextBox 7"/>
          <p:cNvSpPr txBox="1">
            <a:spLocks noChangeArrowheads="1"/>
          </p:cNvSpPr>
          <p:nvPr/>
        </p:nvSpPr>
        <p:spPr bwMode="auto">
          <a:xfrm>
            <a:off x="347663" y="20638"/>
            <a:ext cx="5279009" cy="523220"/>
          </a:xfrm>
          <a:prstGeom prst="rect">
            <a:avLst/>
          </a:prstGeom>
        </p:spPr>
        <p:txBody>
          <a:bodyPr wrap="none">
            <a:spAutoFit/>
          </a:bodyPr>
          <a:lstStyle>
            <a:defPPr>
              <a:defRPr lang="ko-KR"/>
            </a:defPPr>
            <a:lvl1pPr>
              <a:defRPr sz="2800" b="1"/>
            </a:lvl1pPr>
          </a:lstStyle>
          <a:p>
            <a:r>
              <a:rPr lang="en-US" altLang="ko-KR" dirty="0"/>
              <a:t>Metal-semiconductor junction</a:t>
            </a:r>
            <a:endParaRPr lang="ko-KR" altLang="en-US" dirty="0"/>
          </a:p>
        </p:txBody>
      </p:sp>
      <p:sp>
        <p:nvSpPr>
          <p:cNvPr id="306180" name="TextBox 7"/>
          <p:cNvSpPr txBox="1">
            <a:spLocks noChangeArrowheads="1"/>
          </p:cNvSpPr>
          <p:nvPr/>
        </p:nvSpPr>
        <p:spPr bwMode="auto">
          <a:xfrm>
            <a:off x="203200" y="692696"/>
            <a:ext cx="9012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FF0000"/>
                </a:solidFill>
                <a:latin typeface="맑은 고딕" panose="020B0503020000020004" pitchFamily="50" charset="-127"/>
                <a:ea typeface="맑은 고딕" panose="020B0503020000020004" pitchFamily="50" charset="-127"/>
              </a:rPr>
              <a:t>All of electronic devices are composed of S-S, S-M, and heterojunctions</a:t>
            </a:r>
            <a:endParaRPr lang="ko-KR" altLang="en-US" sz="2000" b="1" dirty="0">
              <a:solidFill>
                <a:srgbClr val="FF0000"/>
              </a:solidFill>
              <a:latin typeface="맑은 고딕" panose="020B0503020000020004" pitchFamily="50" charset="-127"/>
              <a:ea typeface="맑은 고딕" panose="020B0503020000020004" pitchFamily="50" charset="-127"/>
            </a:endParaRPr>
          </a:p>
        </p:txBody>
      </p:sp>
      <p:pic>
        <p:nvPicPr>
          <p:cNvPr id="306181" name="Picture 118" descr="http://www.invocom.et.put.poznan.pl/~invocom/C/P1-9/swiatlowody_en/063-Zrodla-GB_pliki/Akty_1_rys05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352627"/>
            <a:ext cx="321468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2" name="Picture 120" descr="http://media-2.web.britannica.com/eb-media/14/214-004-D09856C9.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4562177"/>
            <a:ext cx="35718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3" name="Picture 122" descr="http://sub.allaboutcircuits.com/images/03301.png"/>
          <p:cNvPicPr>
            <a:picLocks noChangeAspect="1" noChangeArrowheads="1"/>
          </p:cNvPicPr>
          <p:nvPr/>
        </p:nvPicPr>
        <p:blipFill>
          <a:blip r:embed="rId6">
            <a:extLst>
              <a:ext uri="{28A0092B-C50C-407E-A947-70E740481C1C}">
                <a14:useLocalDpi xmlns:a14="http://schemas.microsoft.com/office/drawing/2010/main" val="0"/>
              </a:ext>
            </a:extLst>
          </a:blip>
          <a:srcRect r="28070"/>
          <a:stretch>
            <a:fillRect/>
          </a:stretch>
        </p:blipFill>
        <p:spPr bwMode="auto">
          <a:xfrm>
            <a:off x="142875" y="1730375"/>
            <a:ext cx="242887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4" name="Picture 124" descr="http://upload.wikimedia.org/wikipedia/commons/3/32/Bipolar_Junction_Transistor_NPN_Structur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213" y="1484313"/>
            <a:ext cx="15716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5" name="직사각형 115"/>
          <p:cNvSpPr>
            <a:spLocks noChangeArrowheads="1"/>
          </p:cNvSpPr>
          <p:nvPr/>
        </p:nvSpPr>
        <p:spPr bwMode="auto">
          <a:xfrm>
            <a:off x="881063" y="1155700"/>
            <a:ext cx="833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맑은 고딕" panose="020B0503020000020004" pitchFamily="50" charset="-127"/>
                <a:ea typeface="맑은 고딕" panose="020B0503020000020004" pitchFamily="50" charset="-127"/>
              </a:rPr>
              <a:t>Diode</a:t>
            </a:r>
            <a:endParaRPr lang="ko-KR" altLang="en-US" b="1" dirty="0">
              <a:latin typeface="맑은 고딕" panose="020B0503020000020004" pitchFamily="50" charset="-127"/>
              <a:ea typeface="맑은 고딕" panose="020B0503020000020004" pitchFamily="50" charset="-127"/>
            </a:endParaRPr>
          </a:p>
        </p:txBody>
      </p:sp>
      <p:sp>
        <p:nvSpPr>
          <p:cNvPr id="306186" name="직사각형 116"/>
          <p:cNvSpPr>
            <a:spLocks noChangeArrowheads="1"/>
          </p:cNvSpPr>
          <p:nvPr/>
        </p:nvSpPr>
        <p:spPr bwMode="auto">
          <a:xfrm>
            <a:off x="2500313" y="1143000"/>
            <a:ext cx="224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맑은 고딕" panose="020B0503020000020004" pitchFamily="50" charset="-127"/>
                <a:ea typeface="맑은 고딕" panose="020B0503020000020004" pitchFamily="50" charset="-127"/>
              </a:rPr>
              <a:t>Junction transistor</a:t>
            </a:r>
            <a:endParaRPr lang="ko-KR" altLang="en-US" b="1" dirty="0">
              <a:latin typeface="맑은 고딕" panose="020B0503020000020004" pitchFamily="50" charset="-127"/>
              <a:ea typeface="맑은 고딕" panose="020B0503020000020004" pitchFamily="50" charset="-127"/>
            </a:endParaRPr>
          </a:p>
        </p:txBody>
      </p:sp>
      <p:sp>
        <p:nvSpPr>
          <p:cNvPr id="306187" name="직사각형 117"/>
          <p:cNvSpPr>
            <a:spLocks noChangeArrowheads="1"/>
          </p:cNvSpPr>
          <p:nvPr/>
        </p:nvSpPr>
        <p:spPr bwMode="auto">
          <a:xfrm>
            <a:off x="6286500" y="1155700"/>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MOSFET</a:t>
            </a:r>
            <a:endParaRPr lang="ko-KR" altLang="en-US" b="1">
              <a:latin typeface="맑은 고딕" panose="020B0503020000020004" pitchFamily="50" charset="-127"/>
              <a:ea typeface="맑은 고딕" panose="020B0503020000020004" pitchFamily="50" charset="-127"/>
            </a:endParaRPr>
          </a:p>
        </p:txBody>
      </p:sp>
      <p:sp>
        <p:nvSpPr>
          <p:cNvPr id="306188" name="직사각형 119"/>
          <p:cNvSpPr>
            <a:spLocks noChangeArrowheads="1"/>
          </p:cNvSpPr>
          <p:nvPr/>
        </p:nvSpPr>
        <p:spPr bwMode="auto">
          <a:xfrm>
            <a:off x="768350" y="3905969"/>
            <a:ext cx="3089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Hetero-junction transistor</a:t>
            </a:r>
            <a:endParaRPr lang="ko-KR" altLang="en-US" b="1">
              <a:latin typeface="맑은 고딕" panose="020B0503020000020004" pitchFamily="50" charset="-127"/>
              <a:ea typeface="맑은 고딕" panose="020B0503020000020004" pitchFamily="50" charset="-127"/>
            </a:endParaRPr>
          </a:p>
        </p:txBody>
      </p:sp>
      <p:sp>
        <p:nvSpPr>
          <p:cNvPr id="306189" name="직사각형 120"/>
          <p:cNvSpPr>
            <a:spLocks noChangeArrowheads="1"/>
          </p:cNvSpPr>
          <p:nvPr/>
        </p:nvSpPr>
        <p:spPr bwMode="auto">
          <a:xfrm>
            <a:off x="5292725" y="3905969"/>
            <a:ext cx="256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맑은 고딕" panose="020B0503020000020004" pitchFamily="50" charset="-127"/>
                <a:ea typeface="맑은 고딕" panose="020B0503020000020004" pitchFamily="50" charset="-127"/>
              </a:rPr>
              <a:t>Light-emitting diodes</a:t>
            </a:r>
            <a:endParaRPr lang="ko-KR" altLang="en-US" b="1" dirty="0">
              <a:latin typeface="맑은 고딕" panose="020B0503020000020004" pitchFamily="50" charset="-127"/>
              <a:ea typeface="맑은 고딕" panose="020B0503020000020004" pitchFamily="50" charset="-127"/>
            </a:endParaRPr>
          </a:p>
        </p:txBody>
      </p:sp>
      <p:pic>
        <p:nvPicPr>
          <p:cNvPr id="13330" name="Picture 18" descr="http://jalbum.co.kr/xe/files/attach/images/184/688/004/MOSFET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1560513"/>
            <a:ext cx="21018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206</a:t>
            </a:fld>
            <a:endParaRPr lang="ko-KR" altLang="en-US" dirty="0"/>
          </a:p>
        </p:txBody>
      </p:sp>
      <p:sp>
        <p:nvSpPr>
          <p:cNvPr id="17" name="직사각형 1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56438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330"/>
                                        </p:tgtEl>
                                        <p:attrNameLst>
                                          <p:attrName>style.visibility</p:attrName>
                                        </p:attrNameLst>
                                      </p:cBhvr>
                                      <p:to>
                                        <p:strVal val="visible"/>
                                      </p:to>
                                    </p:set>
                                    <p:anim calcmode="lin" valueType="num">
                                      <p:cBhvr additive="base">
                                        <p:cTn id="7" dur="500" fill="hold"/>
                                        <p:tgtEl>
                                          <p:spTgt spid="13330"/>
                                        </p:tgtEl>
                                        <p:attrNameLst>
                                          <p:attrName>ppt_x</p:attrName>
                                        </p:attrNameLst>
                                      </p:cBhvr>
                                      <p:tavLst>
                                        <p:tav tm="0">
                                          <p:val>
                                            <p:strVal val="1+#ppt_w/2"/>
                                          </p:val>
                                        </p:tav>
                                        <p:tav tm="100000">
                                          <p:val>
                                            <p:strVal val="#ppt_x"/>
                                          </p:val>
                                        </p:tav>
                                      </p:tavLst>
                                    </p:anim>
                                    <p:anim calcmode="lin" valueType="num">
                                      <p:cBhvr additive="base">
                                        <p:cTn id="8" dur="500" fill="hold"/>
                                        <p:tgtEl>
                                          <p:spTgt spid="13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Box 7"/>
          <p:cNvSpPr txBox="1">
            <a:spLocks noChangeArrowheads="1"/>
          </p:cNvSpPr>
          <p:nvPr/>
        </p:nvSpPr>
        <p:spPr bwMode="auto">
          <a:xfrm>
            <a:off x="214313" y="20638"/>
            <a:ext cx="5363969" cy="523220"/>
          </a:xfrm>
          <a:prstGeom prst="rect">
            <a:avLst/>
          </a:prstGeom>
        </p:spPr>
        <p:txBody>
          <a:bodyPr wrap="none">
            <a:spAutoFit/>
          </a:bodyPr>
          <a:lstStyle>
            <a:defPPr>
              <a:defRPr lang="ko-KR"/>
            </a:defPPr>
            <a:lvl1pPr>
              <a:defRPr sz="2800" b="1"/>
            </a:lvl1pPr>
          </a:lstStyle>
          <a:p>
            <a:r>
              <a:rPr lang="en-US" altLang="ko-KR" dirty="0"/>
              <a:t>Metal-semiconductor junction</a:t>
            </a:r>
            <a:endParaRPr lang="ko-KR" altLang="en-US" dirty="0"/>
          </a:p>
        </p:txBody>
      </p:sp>
      <p:sp>
        <p:nvSpPr>
          <p:cNvPr id="308227" name="TextBox 98"/>
          <p:cNvSpPr txBox="1">
            <a:spLocks noChangeArrowheads="1"/>
          </p:cNvSpPr>
          <p:nvPr/>
        </p:nvSpPr>
        <p:spPr bwMode="auto">
          <a:xfrm>
            <a:off x="357188" y="881382"/>
            <a:ext cx="8607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2000" b="1" dirty="0" err="1">
                <a:latin typeface="맑은 고딕" panose="020B0503020000020004" pitchFamily="50" charset="-127"/>
                <a:ea typeface="맑은 고딕" panose="020B0503020000020004" pitchFamily="50" charset="-127"/>
                <a:cs typeface="Times New Roman" panose="02020603050405020304" pitchFamily="18" charset="0"/>
              </a:rPr>
              <a:t>Schottky</a:t>
            </a:r>
            <a:r>
              <a:rPr lang="en-US" altLang="ko-KR" sz="2000" b="1" dirty="0">
                <a:latin typeface="맑은 고딕" panose="020B0503020000020004" pitchFamily="50" charset="-127"/>
                <a:ea typeface="맑은 고딕" panose="020B0503020000020004" pitchFamily="50" charset="-127"/>
                <a:cs typeface="Times New Roman" panose="02020603050405020304" pitchFamily="18" charset="0"/>
              </a:rPr>
              <a:t> contact </a:t>
            </a: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 Rectifying contact </a:t>
            </a:r>
            <a:r>
              <a:rPr lang="ko-KR" altLang="en-US" sz="2000"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good for </a:t>
            </a:r>
            <a:r>
              <a:rPr lang="en-US" altLang="ko-KR" sz="2000" dirty="0" err="1">
                <a:latin typeface="맑은 고딕" panose="020B0503020000020004" pitchFamily="50" charset="-127"/>
                <a:ea typeface="맑은 고딕" panose="020B0503020000020004" pitchFamily="50" charset="-127"/>
                <a:cs typeface="Times New Roman" panose="02020603050405020304" pitchFamily="18" charset="0"/>
              </a:rPr>
              <a:t>Schottky</a:t>
            </a: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 diodes</a:t>
            </a:r>
          </a:p>
          <a:p>
            <a:pPr eaLnBrk="1" hangingPunct="1">
              <a:buFont typeface="Wingdings" panose="05000000000000000000" pitchFamily="2" charset="2"/>
              <a:buChar char="§"/>
            </a:pP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2000" b="1" dirty="0" err="1">
                <a:latin typeface="맑은 고딕" panose="020B0503020000020004" pitchFamily="50" charset="-127"/>
                <a:ea typeface="맑은 고딕" panose="020B0503020000020004" pitchFamily="50" charset="-127"/>
                <a:cs typeface="Times New Roman" panose="02020603050405020304" pitchFamily="18" charset="0"/>
              </a:rPr>
              <a:t>Ohmic</a:t>
            </a:r>
            <a:r>
              <a:rPr lang="en-US" altLang="ko-KR" sz="2000" b="1" dirty="0">
                <a:latin typeface="맑은 고딕" panose="020B0503020000020004" pitchFamily="50" charset="-127"/>
                <a:ea typeface="맑은 고딕" panose="020B0503020000020004" pitchFamily="50" charset="-127"/>
                <a:cs typeface="Times New Roman" panose="02020603050405020304" pitchFamily="18" charset="0"/>
              </a:rPr>
              <a:t> contact </a:t>
            </a: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2000" dirty="0" err="1">
                <a:latin typeface="맑은 고딕" panose="020B0503020000020004" pitchFamily="50" charset="-127"/>
                <a:ea typeface="맑은 고딕" panose="020B0503020000020004" pitchFamily="50" charset="-127"/>
                <a:cs typeface="Times New Roman" panose="02020603050405020304" pitchFamily="18" charset="0"/>
              </a:rPr>
              <a:t>nonrectifying</a:t>
            </a: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 contact </a:t>
            </a:r>
            <a:r>
              <a:rPr lang="ko-KR" altLang="en-US" sz="2000"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sz="2000" dirty="0">
                <a:latin typeface="맑은 고딕" panose="020B0503020000020004" pitchFamily="50" charset="-127"/>
                <a:ea typeface="맑은 고딕" panose="020B0503020000020004" pitchFamily="50" charset="-127"/>
                <a:cs typeface="Times New Roman" panose="02020603050405020304" pitchFamily="18" charset="0"/>
              </a:rPr>
              <a:t>good for electrodes</a:t>
            </a:r>
            <a:endParaRPr lang="ko-KR" altLang="en-US" sz="2000" dirty="0">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308228" name="TextBox 26"/>
          <p:cNvSpPr txBox="1">
            <a:spLocks noChangeArrowheads="1"/>
          </p:cNvSpPr>
          <p:nvPr/>
        </p:nvSpPr>
        <p:spPr bwMode="auto">
          <a:xfrm>
            <a:off x="1547813" y="1652588"/>
            <a:ext cx="881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Metal</a:t>
            </a:r>
            <a:endParaRPr lang="ko-KR" altLang="en-US" sz="2000" b="1" baseline="-25000">
              <a:latin typeface="맑은 고딕" panose="020B0503020000020004" pitchFamily="50" charset="-127"/>
              <a:ea typeface="맑은 고딕" panose="020B0503020000020004" pitchFamily="50" charset="-127"/>
            </a:endParaRPr>
          </a:p>
        </p:txBody>
      </p:sp>
      <p:sp>
        <p:nvSpPr>
          <p:cNvPr id="308229" name="TextBox 27"/>
          <p:cNvSpPr txBox="1">
            <a:spLocks noChangeArrowheads="1"/>
          </p:cNvSpPr>
          <p:nvPr/>
        </p:nvSpPr>
        <p:spPr bwMode="auto">
          <a:xfrm>
            <a:off x="4643438" y="1643063"/>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latin typeface="맑은 고딕" panose="020B0503020000020004" pitchFamily="50" charset="-127"/>
                <a:ea typeface="맑은 고딕" panose="020B0503020000020004" pitchFamily="50" charset="-127"/>
              </a:rPr>
              <a:t>n</a:t>
            </a:r>
            <a:r>
              <a:rPr lang="en-US" altLang="ko-KR" sz="2000" b="1">
                <a:latin typeface="맑은 고딕" panose="020B0503020000020004" pitchFamily="50" charset="-127"/>
                <a:ea typeface="맑은 고딕" panose="020B0503020000020004" pitchFamily="50" charset="-127"/>
              </a:rPr>
              <a:t>-type Semiconductors</a:t>
            </a:r>
            <a:endParaRPr lang="ko-KR" altLang="en-US" sz="2000" b="1" baseline="-25000">
              <a:latin typeface="맑은 고딕" panose="020B0503020000020004" pitchFamily="50" charset="-127"/>
              <a:ea typeface="맑은 고딕" panose="020B0503020000020004" pitchFamily="50" charset="-127"/>
            </a:endParaRPr>
          </a:p>
        </p:txBody>
      </p:sp>
      <p:grpSp>
        <p:nvGrpSpPr>
          <p:cNvPr id="308230" name="그룹 43"/>
          <p:cNvGrpSpPr>
            <a:grpSpLocks/>
          </p:cNvGrpSpPr>
          <p:nvPr/>
        </p:nvGrpSpPr>
        <p:grpSpPr bwMode="auto">
          <a:xfrm>
            <a:off x="542925" y="2214563"/>
            <a:ext cx="7100888" cy="2428875"/>
            <a:chOff x="543275" y="2071678"/>
            <a:chExt cx="7100559" cy="2817274"/>
          </a:xfrm>
        </p:grpSpPr>
        <p:grpSp>
          <p:nvGrpSpPr>
            <p:cNvPr id="308237" name="그룹 18"/>
            <p:cNvGrpSpPr>
              <a:grpSpLocks/>
            </p:cNvGrpSpPr>
            <p:nvPr/>
          </p:nvGrpSpPr>
          <p:grpSpPr bwMode="auto">
            <a:xfrm>
              <a:off x="543275" y="2290766"/>
              <a:ext cx="2897747" cy="2455310"/>
              <a:chOff x="816997" y="2616764"/>
              <a:chExt cx="2897747" cy="2455310"/>
            </a:xfrm>
          </p:grpSpPr>
          <p:sp>
            <p:nvSpPr>
              <p:cNvPr id="17" name="직사각형 16"/>
              <p:cNvSpPr/>
              <p:nvPr/>
            </p:nvSpPr>
            <p:spPr>
              <a:xfrm>
                <a:off x="1140832" y="4071467"/>
                <a:ext cx="2203348" cy="999856"/>
              </a:xfrm>
              <a:prstGeom prst="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8" name="자유형 17"/>
              <p:cNvSpPr/>
              <p:nvPr/>
            </p:nvSpPr>
            <p:spPr>
              <a:xfrm>
                <a:off x="816997" y="2616796"/>
                <a:ext cx="2897054" cy="1454671"/>
              </a:xfrm>
              <a:custGeom>
                <a:avLst/>
                <a:gdLst>
                  <a:gd name="connsiteX0" fmla="*/ 0 w 2897747"/>
                  <a:gd name="connsiteY0" fmla="*/ 12878 h 1455312"/>
                  <a:gd name="connsiteX1" fmla="*/ 334851 w 2897747"/>
                  <a:gd name="connsiteY1" fmla="*/ 12878 h 1455312"/>
                  <a:gd name="connsiteX2" fmla="*/ 334851 w 2897747"/>
                  <a:gd name="connsiteY2" fmla="*/ 1442433 h 1455312"/>
                  <a:gd name="connsiteX3" fmla="*/ 2511380 w 2897747"/>
                  <a:gd name="connsiteY3" fmla="*/ 1455312 h 1455312"/>
                  <a:gd name="connsiteX4" fmla="*/ 2511380 w 2897747"/>
                  <a:gd name="connsiteY4" fmla="*/ 0 h 1455312"/>
                  <a:gd name="connsiteX5" fmla="*/ 2897747 w 2897747"/>
                  <a:gd name="connsiteY5" fmla="*/ 0 h 145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747" h="1455312">
                    <a:moveTo>
                      <a:pt x="0" y="12878"/>
                    </a:moveTo>
                    <a:lnTo>
                      <a:pt x="334851" y="12878"/>
                    </a:lnTo>
                    <a:lnTo>
                      <a:pt x="334851" y="1442433"/>
                    </a:lnTo>
                    <a:lnTo>
                      <a:pt x="2511380" y="1455312"/>
                    </a:lnTo>
                    <a:lnTo>
                      <a:pt x="2511380" y="0"/>
                    </a:lnTo>
                    <a:lnTo>
                      <a:pt x="289774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sp>
          <p:nvSpPr>
            <p:cNvPr id="308238" name="TextBox 19"/>
            <p:cNvSpPr txBox="1">
              <a:spLocks noChangeArrowheads="1"/>
            </p:cNvSpPr>
            <p:nvPr/>
          </p:nvSpPr>
          <p:spPr bwMode="auto">
            <a:xfrm>
              <a:off x="3384612" y="2071678"/>
              <a:ext cx="549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E</a:t>
              </a:r>
              <a:r>
                <a:rPr lang="en-US" altLang="ko-KR" b="1" baseline="-25000">
                  <a:latin typeface="맑은 고딕" panose="020B0503020000020004" pitchFamily="50" charset="-127"/>
                  <a:ea typeface="맑은 고딕" panose="020B0503020000020004" pitchFamily="50" charset="-127"/>
                </a:rPr>
                <a:t>vac</a:t>
              </a:r>
              <a:endParaRPr lang="ko-KR" altLang="en-US" b="1" baseline="-25000">
                <a:latin typeface="맑은 고딕" panose="020B0503020000020004" pitchFamily="50" charset="-127"/>
                <a:ea typeface="맑은 고딕" panose="020B0503020000020004" pitchFamily="50" charset="-127"/>
              </a:endParaRPr>
            </a:p>
          </p:txBody>
        </p:sp>
        <p:sp>
          <p:nvSpPr>
            <p:cNvPr id="308239" name="TextBox 20"/>
            <p:cNvSpPr txBox="1">
              <a:spLocks noChangeArrowheads="1"/>
            </p:cNvSpPr>
            <p:nvPr/>
          </p:nvSpPr>
          <p:spPr bwMode="auto">
            <a:xfrm>
              <a:off x="3275104" y="3531630"/>
              <a:ext cx="532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맑은 고딕" panose="020B0503020000020004" pitchFamily="50" charset="-127"/>
                  <a:ea typeface="맑은 고딕" panose="020B0503020000020004" pitchFamily="50" charset="-127"/>
                </a:rPr>
                <a:t>E</a:t>
              </a:r>
              <a:r>
                <a:rPr lang="en-US" altLang="ko-KR" b="1" baseline="-25000">
                  <a:solidFill>
                    <a:srgbClr val="0000FF"/>
                  </a:solidFill>
                  <a:latin typeface="맑은 고딕" panose="020B0503020000020004" pitchFamily="50" charset="-127"/>
                  <a:ea typeface="맑은 고딕" panose="020B0503020000020004" pitchFamily="50" charset="-127"/>
                </a:rPr>
                <a:t>Fm</a:t>
              </a:r>
              <a:endParaRPr lang="ko-KR" altLang="en-US" b="1" baseline="-25000">
                <a:solidFill>
                  <a:srgbClr val="0000FF"/>
                </a:solidFill>
                <a:latin typeface="맑은 고딕" panose="020B0503020000020004" pitchFamily="50" charset="-127"/>
                <a:ea typeface="맑은 고딕" panose="020B0503020000020004" pitchFamily="50" charset="-127"/>
              </a:endParaRPr>
            </a:p>
          </p:txBody>
        </p:sp>
        <p:cxnSp>
          <p:nvCxnSpPr>
            <p:cNvPr id="23" name="직선 화살표 연결선 22"/>
            <p:cNvCxnSpPr/>
            <p:nvPr/>
          </p:nvCxnSpPr>
          <p:spPr>
            <a:xfrm rot="5400000">
              <a:off x="1888516" y="3002610"/>
              <a:ext cx="1428892" cy="1587"/>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flipV="1">
              <a:off x="2883142" y="3745470"/>
              <a:ext cx="3952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8242" name="TextBox 25"/>
            <p:cNvSpPr txBox="1">
              <a:spLocks noChangeArrowheads="1"/>
            </p:cNvSpPr>
            <p:nvPr/>
          </p:nvSpPr>
          <p:spPr bwMode="auto">
            <a:xfrm>
              <a:off x="2329225" y="2817250"/>
              <a:ext cx="631904" cy="4283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qΦ</a:t>
              </a:r>
              <a:r>
                <a:rPr lang="en-US" altLang="ko-KR" b="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m</a:t>
              </a:r>
              <a:endParaRPr lang="ko-KR" altLang="en-US" b="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30" name="직사각형 29"/>
            <p:cNvSpPr/>
            <p:nvPr/>
          </p:nvSpPr>
          <p:spPr>
            <a:xfrm>
              <a:off x="4900761" y="4308924"/>
              <a:ext cx="2204935" cy="572662"/>
            </a:xfrm>
            <a:prstGeom prst="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cxnSp>
          <p:nvCxnSpPr>
            <p:cNvPr id="32" name="직선 연결선 31"/>
            <p:cNvCxnSpPr/>
            <p:nvPr/>
          </p:nvCxnSpPr>
          <p:spPr>
            <a:xfrm>
              <a:off x="4900761" y="2316578"/>
              <a:ext cx="22144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직선 연결선 33"/>
            <p:cNvCxnSpPr/>
            <p:nvPr/>
          </p:nvCxnSpPr>
          <p:spPr>
            <a:xfrm rot="5400000" flipH="1" flipV="1">
              <a:off x="3627273" y="3602765"/>
              <a:ext cx="25723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직선 연결선 36"/>
            <p:cNvCxnSpPr/>
            <p:nvPr/>
          </p:nvCxnSpPr>
          <p:spPr>
            <a:xfrm>
              <a:off x="4926160" y="3066010"/>
              <a:ext cx="221445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p:cNvCxnSpPr/>
            <p:nvPr/>
          </p:nvCxnSpPr>
          <p:spPr>
            <a:xfrm>
              <a:off x="4926160" y="3364310"/>
              <a:ext cx="2214459" cy="0"/>
            </a:xfrm>
            <a:prstGeom prst="line">
              <a:avLst/>
            </a:prstGeom>
            <a:ln w="1905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308248" name="TextBox 38"/>
            <p:cNvSpPr txBox="1">
              <a:spLocks noChangeArrowheads="1"/>
            </p:cNvSpPr>
            <p:nvPr/>
          </p:nvSpPr>
          <p:spPr bwMode="auto">
            <a:xfrm>
              <a:off x="7128949" y="3131185"/>
              <a:ext cx="514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맑은 고딕" panose="020B0503020000020004" pitchFamily="50" charset="-127"/>
                  <a:ea typeface="맑은 고딕" panose="020B0503020000020004" pitchFamily="50" charset="-127"/>
                </a:rPr>
                <a:t>E</a:t>
              </a:r>
              <a:r>
                <a:rPr lang="en-US" altLang="ko-KR" b="1" baseline="-25000">
                  <a:solidFill>
                    <a:srgbClr val="0000FF"/>
                  </a:solidFill>
                  <a:latin typeface="맑은 고딕" panose="020B0503020000020004" pitchFamily="50" charset="-127"/>
                  <a:ea typeface="맑은 고딕" panose="020B0503020000020004" pitchFamily="50" charset="-127"/>
                </a:rPr>
                <a:t>Fs </a:t>
              </a:r>
              <a:endParaRPr lang="ko-KR" altLang="en-US" b="1" baseline="-25000">
                <a:solidFill>
                  <a:srgbClr val="0000FF"/>
                </a:solidFill>
                <a:latin typeface="맑은 고딕" panose="020B0503020000020004" pitchFamily="50" charset="-127"/>
                <a:ea typeface="맑은 고딕" panose="020B0503020000020004" pitchFamily="50" charset="-127"/>
              </a:endParaRPr>
            </a:p>
          </p:txBody>
        </p:sp>
        <p:sp>
          <p:nvSpPr>
            <p:cNvPr id="308249" name="TextBox 39"/>
            <p:cNvSpPr txBox="1">
              <a:spLocks noChangeArrowheads="1"/>
            </p:cNvSpPr>
            <p:nvPr/>
          </p:nvSpPr>
          <p:spPr bwMode="auto">
            <a:xfrm>
              <a:off x="7128271" y="2653736"/>
              <a:ext cx="461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E</a:t>
              </a:r>
              <a:r>
                <a:rPr lang="en-US" altLang="ko-KR" b="1" baseline="-25000">
                  <a:latin typeface="맑은 고딕" panose="020B0503020000020004" pitchFamily="50" charset="-127"/>
                  <a:ea typeface="맑은 고딕" panose="020B0503020000020004" pitchFamily="50" charset="-127"/>
                </a:rPr>
                <a:t>C </a:t>
              </a:r>
              <a:endParaRPr lang="ko-KR" altLang="en-US" b="1" baseline="-25000">
                <a:latin typeface="맑은 고딕" panose="020B0503020000020004" pitchFamily="50" charset="-127"/>
                <a:ea typeface="맑은 고딕" panose="020B0503020000020004" pitchFamily="50" charset="-127"/>
              </a:endParaRPr>
            </a:p>
          </p:txBody>
        </p:sp>
        <p:sp>
          <p:nvSpPr>
            <p:cNvPr id="308250" name="TextBox 40"/>
            <p:cNvSpPr txBox="1">
              <a:spLocks noChangeArrowheads="1"/>
            </p:cNvSpPr>
            <p:nvPr/>
          </p:nvSpPr>
          <p:spPr bwMode="auto">
            <a:xfrm>
              <a:off x="7091848" y="2145732"/>
              <a:ext cx="549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E</a:t>
              </a:r>
              <a:r>
                <a:rPr lang="en-US" altLang="ko-KR" b="1" baseline="-25000">
                  <a:latin typeface="맑은 고딕" panose="020B0503020000020004" pitchFamily="50" charset="-127"/>
                  <a:ea typeface="맑은 고딕" panose="020B0503020000020004" pitchFamily="50" charset="-127"/>
                </a:rPr>
                <a:t>vac</a:t>
              </a:r>
              <a:endParaRPr lang="ko-KR" altLang="en-US" b="1" baseline="-25000">
                <a:latin typeface="맑은 고딕" panose="020B0503020000020004" pitchFamily="50" charset="-127"/>
                <a:ea typeface="맑은 고딕" panose="020B0503020000020004" pitchFamily="50" charset="-127"/>
              </a:endParaRPr>
            </a:p>
          </p:txBody>
        </p:sp>
        <p:cxnSp>
          <p:nvCxnSpPr>
            <p:cNvPr id="42" name="직선 연결선 41"/>
            <p:cNvCxnSpPr/>
            <p:nvPr/>
          </p:nvCxnSpPr>
          <p:spPr>
            <a:xfrm>
              <a:off x="4934097" y="4305242"/>
              <a:ext cx="22144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8252" name="TextBox 42"/>
            <p:cNvSpPr txBox="1">
              <a:spLocks noChangeArrowheads="1"/>
            </p:cNvSpPr>
            <p:nvPr/>
          </p:nvSpPr>
          <p:spPr bwMode="auto">
            <a:xfrm>
              <a:off x="7128251" y="4090992"/>
              <a:ext cx="413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E</a:t>
              </a:r>
              <a:r>
                <a:rPr lang="en-US" altLang="ko-KR" b="1" baseline="-25000">
                  <a:latin typeface="맑은 고딕" panose="020B0503020000020004" pitchFamily="50" charset="-127"/>
                  <a:ea typeface="맑은 고딕" panose="020B0503020000020004" pitchFamily="50" charset="-127"/>
                </a:rPr>
                <a:t>V</a:t>
              </a:r>
              <a:endParaRPr lang="ko-KR" altLang="en-US" b="1" baseline="-25000">
                <a:latin typeface="맑은 고딕" panose="020B0503020000020004" pitchFamily="50" charset="-127"/>
                <a:ea typeface="맑은 고딕" panose="020B0503020000020004" pitchFamily="50" charset="-127"/>
              </a:endParaRPr>
            </a:p>
          </p:txBody>
        </p:sp>
      </p:grpSp>
      <p:cxnSp>
        <p:nvCxnSpPr>
          <p:cNvPr id="45" name="직선 화살표 연결선 44"/>
          <p:cNvCxnSpPr/>
          <p:nvPr/>
        </p:nvCxnSpPr>
        <p:spPr>
          <a:xfrm rot="16200000" flipH="1">
            <a:off x="4907756" y="2888457"/>
            <a:ext cx="900113"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8232" name="TextBox 45"/>
          <p:cNvSpPr txBox="1">
            <a:spLocks noChangeArrowheads="1"/>
          </p:cNvSpPr>
          <p:nvPr/>
        </p:nvSpPr>
        <p:spPr bwMode="auto">
          <a:xfrm>
            <a:off x="5111750" y="2652713"/>
            <a:ext cx="5889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qΦ</a:t>
            </a:r>
            <a:r>
              <a:rPr lang="en-US" altLang="ko-KR" b="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S</a:t>
            </a:r>
            <a:endParaRPr lang="ko-KR" altLang="en-US" b="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58" name="직선 화살표 연결선 57"/>
          <p:cNvCxnSpPr/>
          <p:nvPr/>
        </p:nvCxnSpPr>
        <p:spPr>
          <a:xfrm rot="16200000" flipH="1">
            <a:off x="6138069" y="2770982"/>
            <a:ext cx="611187"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8234" name="TextBox 58"/>
          <p:cNvSpPr txBox="1">
            <a:spLocks noChangeArrowheads="1"/>
          </p:cNvSpPr>
          <p:nvPr/>
        </p:nvSpPr>
        <p:spPr bwMode="auto">
          <a:xfrm>
            <a:off x="6508750" y="2559050"/>
            <a:ext cx="4206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qχ</a:t>
            </a:r>
            <a:endParaRPr lang="ko-KR" altLang="en-US" b="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308235" name="TextBox 59"/>
          <p:cNvSpPr txBox="1">
            <a:spLocks noChangeArrowheads="1"/>
          </p:cNvSpPr>
          <p:nvPr/>
        </p:nvSpPr>
        <p:spPr bwMode="auto">
          <a:xfrm>
            <a:off x="28575" y="5072063"/>
            <a:ext cx="4329113"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qΦ</a:t>
            </a:r>
            <a:r>
              <a:rPr lang="en-US" altLang="ko-KR" sz="2000" b="1" baseline="-2500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m</a:t>
            </a:r>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 workfunction of a metal</a:t>
            </a:r>
          </a:p>
          <a:p>
            <a:pPr eaLnBrk="1" hangingPunct="1"/>
            <a:r>
              <a:rPr lang="ko-KR" altLang="en-US"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 </a:t>
            </a:r>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energy required to remove </a:t>
            </a:r>
          </a:p>
          <a:p>
            <a:pPr eaLnBrk="1" hangingPunct="1"/>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an electron at the E</a:t>
            </a:r>
            <a:r>
              <a:rPr lang="en-US" altLang="ko-KR" sz="2000" b="1" baseline="-2500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F</a:t>
            </a:r>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to vacuum</a:t>
            </a:r>
          </a:p>
        </p:txBody>
      </p:sp>
      <p:sp>
        <p:nvSpPr>
          <p:cNvPr id="308236" name="TextBox 60"/>
          <p:cNvSpPr txBox="1">
            <a:spLocks noChangeArrowheads="1"/>
          </p:cNvSpPr>
          <p:nvPr/>
        </p:nvSpPr>
        <p:spPr bwMode="auto">
          <a:xfrm>
            <a:off x="4405313" y="5072063"/>
            <a:ext cx="4738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qχ : electron affinity of semiconductors</a:t>
            </a:r>
          </a:p>
          <a:p>
            <a:pPr eaLnBrk="1" hangingPunct="1"/>
            <a:r>
              <a:rPr lang="ko-KR" altLang="en-US"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 </a:t>
            </a:r>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energy difference between vacuum</a:t>
            </a:r>
          </a:p>
          <a:p>
            <a:pPr eaLnBrk="1" hangingPunct="1"/>
            <a:r>
              <a:rPr lang="en-US" altLang="ko-KR" sz="2000"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level to the conduction band edge</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207</a:t>
            </a:fld>
            <a:endParaRPr lang="ko-KR" altLang="en-US" dirty="0"/>
          </a:p>
        </p:txBody>
      </p:sp>
      <p:sp>
        <p:nvSpPr>
          <p:cNvPr id="33" name="직사각형 3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895940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Box 7"/>
          <p:cNvSpPr txBox="1">
            <a:spLocks noChangeArrowheads="1"/>
          </p:cNvSpPr>
          <p:nvPr/>
        </p:nvSpPr>
        <p:spPr bwMode="auto">
          <a:xfrm>
            <a:off x="214313" y="20638"/>
            <a:ext cx="8404865" cy="523220"/>
          </a:xfrm>
          <a:prstGeom prst="rect">
            <a:avLst/>
          </a:prstGeom>
        </p:spPr>
        <p:txBody>
          <a:bodyPr wrap="none">
            <a:spAutoFit/>
          </a:bodyPr>
          <a:lstStyle>
            <a:defPPr>
              <a:defRPr lang="ko-KR"/>
            </a:defPPr>
            <a:lvl1pPr>
              <a:defRPr sz="2800" b="1"/>
            </a:lvl1pPr>
          </a:lstStyle>
          <a:p>
            <a:r>
              <a:rPr lang="en-US" altLang="ko-KR" dirty="0"/>
              <a:t>Metal-semiconductor junction : </a:t>
            </a:r>
            <a:r>
              <a:rPr lang="en-US" altLang="ko-KR" dirty="0" err="1"/>
              <a:t>Schottky</a:t>
            </a:r>
            <a:r>
              <a:rPr lang="en-US" altLang="ko-KR" dirty="0"/>
              <a:t> contact </a:t>
            </a:r>
            <a:endParaRPr lang="ko-KR" altLang="en-US" dirty="0"/>
          </a:p>
        </p:txBody>
      </p:sp>
      <p:sp>
        <p:nvSpPr>
          <p:cNvPr id="310275" name="TextBox 26"/>
          <p:cNvSpPr txBox="1">
            <a:spLocks noChangeArrowheads="1"/>
          </p:cNvSpPr>
          <p:nvPr/>
        </p:nvSpPr>
        <p:spPr bwMode="auto">
          <a:xfrm>
            <a:off x="214313" y="671488"/>
            <a:ext cx="3785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dirty="0">
                <a:latin typeface="맑은 고딕" panose="020B0503020000020004" pitchFamily="50" charset="-127"/>
                <a:ea typeface="맑은 고딕" panose="020B0503020000020004" pitchFamily="50" charset="-127"/>
              </a:rPr>
              <a:t>n</a:t>
            </a:r>
            <a:r>
              <a:rPr lang="en-US" altLang="ko-KR" sz="2000" b="1" dirty="0">
                <a:latin typeface="맑은 고딕" panose="020B0503020000020004" pitchFamily="50" charset="-127"/>
                <a:ea typeface="맑은 고딕" panose="020B0503020000020004" pitchFamily="50" charset="-127"/>
              </a:rPr>
              <a:t>-type semiconductor–metal</a:t>
            </a:r>
            <a:endParaRPr lang="ko-KR" altLang="en-US" sz="2000" b="1" baseline="-25000" dirty="0">
              <a:latin typeface="맑은 고딕" panose="020B0503020000020004" pitchFamily="50" charset="-127"/>
              <a:ea typeface="맑은 고딕" panose="020B0503020000020004" pitchFamily="50" charset="-127"/>
            </a:endParaRPr>
          </a:p>
        </p:txBody>
      </p:sp>
      <p:pic>
        <p:nvPicPr>
          <p:cNvPr id="310276" name="Picture 32" descr="FIG05-40"/>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l="23116" b="5725"/>
          <a:stretch>
            <a:fillRect/>
          </a:stretch>
        </p:blipFill>
        <p:spPr bwMode="auto">
          <a:xfrm>
            <a:off x="1403350" y="1572419"/>
            <a:ext cx="46688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7" name="TextBox 34"/>
          <p:cNvSpPr txBox="1">
            <a:spLocks noChangeArrowheads="1"/>
          </p:cNvSpPr>
          <p:nvPr/>
        </p:nvSpPr>
        <p:spPr bwMode="auto">
          <a:xfrm>
            <a:off x="320675" y="1124744"/>
            <a:ext cx="197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Before contact</a:t>
            </a:r>
            <a:endParaRPr lang="ko-KR" altLang="en-US" sz="2000" b="1" baseline="-25000">
              <a:solidFill>
                <a:srgbClr val="0000FF"/>
              </a:solidFill>
              <a:latin typeface="맑은 고딕" panose="020B0503020000020004" pitchFamily="50" charset="-127"/>
              <a:ea typeface="맑은 고딕" panose="020B0503020000020004" pitchFamily="50" charset="-127"/>
            </a:endParaRPr>
          </a:p>
        </p:txBody>
      </p:sp>
      <p:sp>
        <p:nvSpPr>
          <p:cNvPr id="310278" name="TextBox 35"/>
          <p:cNvSpPr txBox="1">
            <a:spLocks noChangeArrowheads="1"/>
          </p:cNvSpPr>
          <p:nvPr/>
        </p:nvSpPr>
        <p:spPr bwMode="auto">
          <a:xfrm>
            <a:off x="3776663" y="1134269"/>
            <a:ext cx="1884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After contact </a:t>
            </a:r>
            <a:endParaRPr lang="ko-KR" altLang="en-US" sz="2000" b="1" baseline="-25000">
              <a:solidFill>
                <a:srgbClr val="0000FF"/>
              </a:solidFill>
              <a:latin typeface="맑은 고딕" panose="020B0503020000020004" pitchFamily="50" charset="-127"/>
              <a:ea typeface="맑은 고딕" panose="020B0503020000020004" pitchFamily="50" charset="-127"/>
            </a:endParaRPr>
          </a:p>
        </p:txBody>
      </p:sp>
      <p:graphicFrame>
        <p:nvGraphicFramePr>
          <p:cNvPr id="310279" name="Object 3"/>
          <p:cNvGraphicFramePr>
            <a:graphicFrameLocks noChangeAspect="1"/>
          </p:cNvGraphicFramePr>
          <p:nvPr/>
        </p:nvGraphicFramePr>
        <p:xfrm>
          <a:off x="4427538" y="620688"/>
          <a:ext cx="1046162" cy="471488"/>
        </p:xfrm>
        <a:graphic>
          <a:graphicData uri="http://schemas.openxmlformats.org/presentationml/2006/ole">
            <mc:AlternateContent xmlns:mc="http://schemas.openxmlformats.org/markup-compatibility/2006">
              <mc:Choice xmlns:v="urn:schemas-microsoft-com:vml" Requires="v">
                <p:oleObj spid="_x0000_s11410" name="Equation" r:id="rId5" imgW="685800" imgH="228600" progId="Equation.DSMT4">
                  <p:embed/>
                </p:oleObj>
              </mc:Choice>
              <mc:Fallback>
                <p:oleObj name="Equation" r:id="rId5" imgW="685800" imgH="228600" progId="Equation.DSMT4">
                  <p:embed/>
                  <p:pic>
                    <p:nvPicPr>
                      <p:cNvPr id="31027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620688"/>
                        <a:ext cx="1046162"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280" name="TextBox 43"/>
          <p:cNvSpPr txBox="1">
            <a:spLocks noChangeArrowheads="1"/>
          </p:cNvSpPr>
          <p:nvPr/>
        </p:nvSpPr>
        <p:spPr bwMode="auto">
          <a:xfrm>
            <a:off x="85725" y="5542757"/>
            <a:ext cx="89931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Electron transfer from </a:t>
            </a:r>
            <a:r>
              <a:rPr lang="en-US" altLang="ko-KR" sz="2000" b="1" dirty="0" err="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s.c.</a:t>
            </a:r>
            <a:r>
              <a:rPr lang="en-US" altLang="ko-KR"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to metal until the Fermi levels align at equilibrium</a:t>
            </a:r>
          </a:p>
          <a:p>
            <a:pPr eaLnBrk="1" hangingPunct="1"/>
            <a:r>
              <a:rPr lang="ko-KR" altLang="en-US"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positive charge of donor ion in depletion region = the negative charge on metal </a:t>
            </a:r>
          </a:p>
          <a:p>
            <a:pPr eaLnBrk="1" hangingPunct="1"/>
            <a:r>
              <a:rPr lang="ko-KR" altLang="en-US"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contact potential (V</a:t>
            </a:r>
            <a:r>
              <a:rPr lang="en-US" altLang="ko-KR" sz="2000" b="1" baseline="-25000"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o</a:t>
            </a:r>
            <a:r>
              <a:rPr lang="en-US" altLang="ko-KR"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prevent electron flow from </a:t>
            </a:r>
            <a:r>
              <a:rPr lang="en-US" altLang="ko-KR" sz="2000" b="1" dirty="0" err="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s.c.</a:t>
            </a:r>
            <a:r>
              <a:rPr lang="en-US" altLang="ko-KR"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to metal</a:t>
            </a:r>
            <a:endParaRPr lang="ko-KR" altLang="en-US" sz="2000"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endParaRPr>
          </a:p>
        </p:txBody>
      </p:sp>
      <p:graphicFrame>
        <p:nvGraphicFramePr>
          <p:cNvPr id="310281" name="Object 4"/>
          <p:cNvGraphicFramePr>
            <a:graphicFrameLocks noChangeAspect="1"/>
          </p:cNvGraphicFramePr>
          <p:nvPr/>
        </p:nvGraphicFramePr>
        <p:xfrm>
          <a:off x="6761163" y="2358232"/>
          <a:ext cx="1636712" cy="428625"/>
        </p:xfrm>
        <a:graphic>
          <a:graphicData uri="http://schemas.openxmlformats.org/presentationml/2006/ole">
            <mc:AlternateContent xmlns:mc="http://schemas.openxmlformats.org/markup-compatibility/2006">
              <mc:Choice xmlns:v="urn:schemas-microsoft-com:vml" Requires="v">
                <p:oleObj spid="_x0000_s11411" name="Equation" r:id="rId7" imgW="876300" imgH="228600" progId="Equation.DSMT4">
                  <p:embed/>
                </p:oleObj>
              </mc:Choice>
              <mc:Fallback>
                <p:oleObj name="Equation" r:id="rId7" imgW="876300" imgH="228600" progId="Equation.DSMT4">
                  <p:embed/>
                  <p:pic>
                    <p:nvPicPr>
                      <p:cNvPr id="310281"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1163" y="2358232"/>
                        <a:ext cx="163671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282" name="TextBox 46"/>
          <p:cNvSpPr txBox="1">
            <a:spLocks noChangeArrowheads="1"/>
          </p:cNvSpPr>
          <p:nvPr/>
        </p:nvSpPr>
        <p:spPr bwMode="auto">
          <a:xfrm>
            <a:off x="6156325" y="1929607"/>
            <a:ext cx="2922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a:latin typeface="맑은 고딕" panose="020B0503020000020004" pitchFamily="50" charset="-127"/>
                <a:ea typeface="맑은 고딕" panose="020B0503020000020004" pitchFamily="50" charset="-127"/>
                <a:cs typeface="Times New Roman" panose="02020603050405020304" pitchFamily="18" charset="0"/>
              </a:rPr>
              <a:t> Schottky barrier height</a:t>
            </a:r>
            <a:endParaRPr lang="ko-KR" altLang="en-US" b="1">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310283" name="TextBox 47"/>
          <p:cNvSpPr txBox="1">
            <a:spLocks noChangeArrowheads="1"/>
          </p:cNvSpPr>
          <p:nvPr/>
        </p:nvSpPr>
        <p:spPr bwMode="auto">
          <a:xfrm>
            <a:off x="6227763" y="3786982"/>
            <a:ext cx="2281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a:latin typeface="맑은 고딕" panose="020B0503020000020004" pitchFamily="50" charset="-127"/>
                <a:ea typeface="맑은 고딕" panose="020B0503020000020004" pitchFamily="50" charset="-127"/>
                <a:cs typeface="Times New Roman" panose="02020603050405020304" pitchFamily="18" charset="0"/>
              </a:rPr>
              <a:t> Contact potential</a:t>
            </a:r>
            <a:endParaRPr lang="ko-KR" altLang="en-US" b="1">
              <a:latin typeface="맑은 고딕" panose="020B0503020000020004" pitchFamily="50" charset="-127"/>
              <a:ea typeface="맑은 고딕" panose="020B0503020000020004" pitchFamily="50" charset="-127"/>
              <a:cs typeface="Times New Roman" panose="02020603050405020304" pitchFamily="18" charset="0"/>
            </a:endParaRPr>
          </a:p>
        </p:txBody>
      </p:sp>
      <p:sp>
        <p:nvSpPr>
          <p:cNvPr id="310284" name="직사각형 12"/>
          <p:cNvSpPr>
            <a:spLocks noChangeArrowheads="1"/>
          </p:cNvSpPr>
          <p:nvPr/>
        </p:nvSpPr>
        <p:spPr bwMode="auto">
          <a:xfrm>
            <a:off x="6286500" y="2786857"/>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dirty="0">
                <a:latin typeface="맑은 고딕" panose="020B0503020000020004" pitchFamily="50" charset="-127"/>
                <a:ea typeface="맑은 고딕" panose="020B0503020000020004" pitchFamily="50" charset="-127"/>
              </a:rPr>
              <a:t>: Potential barrier for e’ moving from metal to </a:t>
            </a:r>
            <a:r>
              <a:rPr lang="en-US" altLang="ko-KR" dirty="0" err="1">
                <a:latin typeface="맑은 고딕" panose="020B0503020000020004" pitchFamily="50" charset="-127"/>
                <a:ea typeface="맑은 고딕" panose="020B0503020000020004" pitchFamily="50" charset="-127"/>
              </a:rPr>
              <a:t>s.c.</a:t>
            </a:r>
            <a:endParaRPr lang="en-US" altLang="ko-KR" dirty="0">
              <a:latin typeface="맑은 고딕" panose="020B0503020000020004" pitchFamily="50" charset="-127"/>
              <a:ea typeface="맑은 고딕" panose="020B0503020000020004" pitchFamily="50" charset="-127"/>
            </a:endParaRPr>
          </a:p>
        </p:txBody>
      </p:sp>
      <p:sp>
        <p:nvSpPr>
          <p:cNvPr id="310285" name="직사각형 13"/>
          <p:cNvSpPr>
            <a:spLocks noChangeArrowheads="1"/>
          </p:cNvSpPr>
          <p:nvPr/>
        </p:nvSpPr>
        <p:spPr bwMode="auto">
          <a:xfrm>
            <a:off x="6286500" y="4644232"/>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latin typeface="맑은 고딕" panose="020B0503020000020004" pitchFamily="50" charset="-127"/>
                <a:ea typeface="맑은 고딕" panose="020B0503020000020004" pitchFamily="50" charset="-127"/>
              </a:rPr>
              <a:t>: Potential barrier for e’ moving from s.c. to metal</a:t>
            </a:r>
          </a:p>
        </p:txBody>
      </p:sp>
      <p:sp>
        <p:nvSpPr>
          <p:cNvPr id="15" name="오른쪽 화살표 14"/>
          <p:cNvSpPr/>
          <p:nvPr/>
        </p:nvSpPr>
        <p:spPr>
          <a:xfrm flipH="1">
            <a:off x="4046538" y="2561432"/>
            <a:ext cx="500062" cy="1428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310287" name="TextBox 35"/>
          <p:cNvSpPr txBox="1">
            <a:spLocks noChangeArrowheads="1"/>
          </p:cNvSpPr>
          <p:nvPr/>
        </p:nvSpPr>
        <p:spPr bwMode="auto">
          <a:xfrm>
            <a:off x="4097338" y="2626519"/>
            <a:ext cx="377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FF0000"/>
                </a:solidFill>
                <a:latin typeface="Blackadder ITC" panose="04020505051007020D02" pitchFamily="82" charset="0"/>
                <a:ea typeface="맑은 고딕" panose="020B0503020000020004" pitchFamily="50" charset="-127"/>
              </a:rPr>
              <a:t>E</a:t>
            </a:r>
            <a:endParaRPr lang="ko-KR" altLang="en-US" sz="2000" b="1">
              <a:solidFill>
                <a:srgbClr val="FF0000"/>
              </a:solidFill>
              <a:latin typeface="Blackadder ITC" panose="04020505051007020D02" pitchFamily="82" charset="0"/>
              <a:ea typeface="맑은 고딕" panose="020B0503020000020004" pitchFamily="50" charset="-127"/>
            </a:endParaRPr>
          </a:p>
        </p:txBody>
      </p:sp>
      <p:pic>
        <p:nvPicPr>
          <p:cNvPr id="28" name="Picture 32" descr="FIG05-40"/>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r="81212" b="5725"/>
          <a:stretch>
            <a:fillRect/>
          </a:stretch>
        </p:blipFill>
        <p:spPr bwMode="auto">
          <a:xfrm>
            <a:off x="28575" y="1569244"/>
            <a:ext cx="11414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그룹 31"/>
          <p:cNvGrpSpPr>
            <a:grpSpLocks/>
          </p:cNvGrpSpPr>
          <p:nvPr/>
        </p:nvGrpSpPr>
        <p:grpSpPr bwMode="auto">
          <a:xfrm>
            <a:off x="1550988" y="2750344"/>
            <a:ext cx="588962" cy="249238"/>
            <a:chOff x="1551486" y="2606432"/>
            <a:chExt cx="588764" cy="249032"/>
          </a:xfrm>
        </p:grpSpPr>
        <p:sp>
          <p:nvSpPr>
            <p:cNvPr id="17" name="타원 16"/>
            <p:cNvSpPr/>
            <p:nvPr/>
          </p:nvSpPr>
          <p:spPr>
            <a:xfrm>
              <a:off x="1556542" y="2780928"/>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19" name="타원 18"/>
            <p:cNvSpPr/>
            <p:nvPr/>
          </p:nvSpPr>
          <p:spPr>
            <a:xfrm>
              <a:off x="1662024" y="2778400"/>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0" name="타원 19"/>
            <p:cNvSpPr/>
            <p:nvPr/>
          </p:nvSpPr>
          <p:spPr>
            <a:xfrm>
              <a:off x="1763688" y="2780928"/>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1" name="타원 20"/>
            <p:cNvSpPr/>
            <p:nvPr/>
          </p:nvSpPr>
          <p:spPr>
            <a:xfrm>
              <a:off x="1861096" y="2783456"/>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2" name="타원 21"/>
            <p:cNvSpPr/>
            <p:nvPr/>
          </p:nvSpPr>
          <p:spPr>
            <a:xfrm>
              <a:off x="1966578" y="2780928"/>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3" name="타원 22"/>
            <p:cNvSpPr/>
            <p:nvPr/>
          </p:nvSpPr>
          <p:spPr>
            <a:xfrm>
              <a:off x="2068242" y="2783456"/>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4" name="타원 23"/>
            <p:cNvSpPr/>
            <p:nvPr/>
          </p:nvSpPr>
          <p:spPr>
            <a:xfrm>
              <a:off x="1551486" y="2698748"/>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5" name="타원 24"/>
            <p:cNvSpPr/>
            <p:nvPr/>
          </p:nvSpPr>
          <p:spPr>
            <a:xfrm>
              <a:off x="1665846" y="2696220"/>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6" name="타원 25"/>
            <p:cNvSpPr/>
            <p:nvPr/>
          </p:nvSpPr>
          <p:spPr>
            <a:xfrm>
              <a:off x="1767510" y="2698748"/>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sp>
          <p:nvSpPr>
            <p:cNvPr id="27" name="타원 26"/>
            <p:cNvSpPr/>
            <p:nvPr/>
          </p:nvSpPr>
          <p:spPr>
            <a:xfrm>
              <a:off x="1554026" y="2606432"/>
              <a:ext cx="72008" cy="72008"/>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latinLnBrk="1" hangingPunct="1">
                <a:defRPr/>
              </a:pPr>
              <a:endParaRPr lang="ko-KR" altLang="en-US"/>
            </a:p>
          </p:txBody>
        </p:sp>
      </p:grpSp>
      <p:grpSp>
        <p:nvGrpSpPr>
          <p:cNvPr id="3" name="그룹 30"/>
          <p:cNvGrpSpPr>
            <a:grpSpLocks/>
          </p:cNvGrpSpPr>
          <p:nvPr/>
        </p:nvGrpSpPr>
        <p:grpSpPr bwMode="auto">
          <a:xfrm>
            <a:off x="1258888" y="2869407"/>
            <a:ext cx="303212" cy="736600"/>
            <a:chOff x="994299" y="2725444"/>
            <a:chExt cx="568171" cy="736847"/>
          </a:xfrm>
        </p:grpSpPr>
        <p:sp>
          <p:nvSpPr>
            <p:cNvPr id="29" name="자유형 28"/>
            <p:cNvSpPr/>
            <p:nvPr/>
          </p:nvSpPr>
          <p:spPr>
            <a:xfrm>
              <a:off x="1065692" y="2822313"/>
              <a:ext cx="496778" cy="639978"/>
            </a:xfrm>
            <a:custGeom>
              <a:avLst/>
              <a:gdLst>
                <a:gd name="connsiteX0" fmla="*/ 497150 w 497150"/>
                <a:gd name="connsiteY0" fmla="*/ 1480 h 640672"/>
                <a:gd name="connsiteX1" fmla="*/ 239697 w 497150"/>
                <a:gd name="connsiteY1" fmla="*/ 63623 h 640672"/>
                <a:gd name="connsiteX2" fmla="*/ 71021 w 497150"/>
                <a:gd name="connsiteY2" fmla="*/ 383220 h 640672"/>
                <a:gd name="connsiteX3" fmla="*/ 0 w 497150"/>
                <a:gd name="connsiteY3" fmla="*/ 640672 h 640672"/>
              </a:gdLst>
              <a:ahLst/>
              <a:cxnLst>
                <a:cxn ang="0">
                  <a:pos x="connsiteX0" y="connsiteY0"/>
                </a:cxn>
                <a:cxn ang="0">
                  <a:pos x="connsiteX1" y="connsiteY1"/>
                </a:cxn>
                <a:cxn ang="0">
                  <a:pos x="connsiteX2" y="connsiteY2"/>
                </a:cxn>
                <a:cxn ang="0">
                  <a:pos x="connsiteX3" y="connsiteY3"/>
                </a:cxn>
              </a:cxnLst>
              <a:rect l="l" t="t" r="r" b="b"/>
              <a:pathLst>
                <a:path w="497150" h="640672">
                  <a:moveTo>
                    <a:pt x="497150" y="1480"/>
                  </a:moveTo>
                  <a:cubicBezTo>
                    <a:pt x="403934" y="740"/>
                    <a:pt x="310718" y="0"/>
                    <a:pt x="239697" y="63623"/>
                  </a:cubicBezTo>
                  <a:cubicBezTo>
                    <a:pt x="168676" y="127246"/>
                    <a:pt x="110970" y="287045"/>
                    <a:pt x="71021" y="383220"/>
                  </a:cubicBezTo>
                  <a:cubicBezTo>
                    <a:pt x="31072" y="479395"/>
                    <a:pt x="15536" y="560033"/>
                    <a:pt x="0" y="640672"/>
                  </a:cubicBezTo>
                </a:path>
              </a:pathLst>
            </a:custGeom>
            <a:ln w="19050">
              <a:solidFill>
                <a:srgbClr val="0000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30" name="자유형 29"/>
            <p:cNvSpPr/>
            <p:nvPr/>
          </p:nvSpPr>
          <p:spPr>
            <a:xfrm>
              <a:off x="994299" y="2725444"/>
              <a:ext cx="547349" cy="597100"/>
            </a:xfrm>
            <a:custGeom>
              <a:avLst/>
              <a:gdLst>
                <a:gd name="connsiteX0" fmla="*/ 497150 w 497150"/>
                <a:gd name="connsiteY0" fmla="*/ 1480 h 640672"/>
                <a:gd name="connsiteX1" fmla="*/ 239697 w 497150"/>
                <a:gd name="connsiteY1" fmla="*/ 63623 h 640672"/>
                <a:gd name="connsiteX2" fmla="*/ 71021 w 497150"/>
                <a:gd name="connsiteY2" fmla="*/ 383220 h 640672"/>
                <a:gd name="connsiteX3" fmla="*/ 0 w 497150"/>
                <a:gd name="connsiteY3" fmla="*/ 640672 h 640672"/>
              </a:gdLst>
              <a:ahLst/>
              <a:cxnLst>
                <a:cxn ang="0">
                  <a:pos x="connsiteX0" y="connsiteY0"/>
                </a:cxn>
                <a:cxn ang="0">
                  <a:pos x="connsiteX1" y="connsiteY1"/>
                </a:cxn>
                <a:cxn ang="0">
                  <a:pos x="connsiteX2" y="connsiteY2"/>
                </a:cxn>
                <a:cxn ang="0">
                  <a:pos x="connsiteX3" y="connsiteY3"/>
                </a:cxn>
              </a:cxnLst>
              <a:rect l="l" t="t" r="r" b="b"/>
              <a:pathLst>
                <a:path w="497150" h="640672">
                  <a:moveTo>
                    <a:pt x="497150" y="1480"/>
                  </a:moveTo>
                  <a:cubicBezTo>
                    <a:pt x="403934" y="740"/>
                    <a:pt x="310718" y="0"/>
                    <a:pt x="239697" y="63623"/>
                  </a:cubicBezTo>
                  <a:cubicBezTo>
                    <a:pt x="168676" y="127246"/>
                    <a:pt x="110970" y="287045"/>
                    <a:pt x="71021" y="383220"/>
                  </a:cubicBezTo>
                  <a:cubicBezTo>
                    <a:pt x="31072" y="479395"/>
                    <a:pt x="15536" y="560033"/>
                    <a:pt x="0" y="640672"/>
                  </a:cubicBezTo>
                </a:path>
              </a:pathLst>
            </a:custGeom>
            <a:ln w="19050">
              <a:solidFill>
                <a:srgbClr val="0000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graphicFrame>
        <p:nvGraphicFramePr>
          <p:cNvPr id="310291" name="Object 4"/>
          <p:cNvGraphicFramePr>
            <a:graphicFrameLocks noChangeAspect="1"/>
          </p:cNvGraphicFramePr>
          <p:nvPr/>
        </p:nvGraphicFramePr>
        <p:xfrm>
          <a:off x="6732588" y="4148932"/>
          <a:ext cx="1565275" cy="428625"/>
        </p:xfrm>
        <a:graphic>
          <a:graphicData uri="http://schemas.openxmlformats.org/presentationml/2006/ole">
            <mc:AlternateContent xmlns:mc="http://schemas.openxmlformats.org/markup-compatibility/2006">
              <mc:Choice xmlns:v="urn:schemas-microsoft-com:vml" Requires="v">
                <p:oleObj spid="_x0000_s11412" name="Equation" r:id="rId9" imgW="838200" imgH="228600" progId="Equation.DSMT4">
                  <p:embed/>
                </p:oleObj>
              </mc:Choice>
              <mc:Fallback>
                <p:oleObj name="Equation" r:id="rId9" imgW="838200" imgH="228600" progId="Equation.DSMT4">
                  <p:embed/>
                  <p:pic>
                    <p:nvPicPr>
                      <p:cNvPr id="310291"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4148932"/>
                        <a:ext cx="1565275"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292" name="TextBox 35"/>
          <p:cNvSpPr txBox="1">
            <a:spLocks noChangeArrowheads="1"/>
          </p:cNvSpPr>
          <p:nvPr/>
        </p:nvSpPr>
        <p:spPr bwMode="auto">
          <a:xfrm>
            <a:off x="4192588" y="5210969"/>
            <a:ext cx="1606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a:latin typeface="맑은 고딕" panose="020B0503020000020004" pitchFamily="50" charset="-127"/>
                <a:ea typeface="맑은 고딕" panose="020B0503020000020004" pitchFamily="50" charset="-127"/>
              </a:rPr>
              <a:t>Depletion layer</a:t>
            </a:r>
            <a:endParaRPr lang="ko-KR" altLang="en-US" sz="1600">
              <a:latin typeface="맑은 고딕" panose="020B0503020000020004" pitchFamily="50" charset="-127"/>
              <a:ea typeface="맑은 고딕" panose="020B0503020000020004" pitchFamily="50" charset="-127"/>
            </a:endParaRPr>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208</a:t>
            </a:fld>
            <a:endParaRPr lang="ko-KR" altLang="en-US" dirty="0"/>
          </a:p>
        </p:txBody>
      </p:sp>
      <p:sp>
        <p:nvSpPr>
          <p:cNvPr id="35" name="직사각형 3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61751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11111E-6 -2.45894E-6 L 0.03941 -2.45894E-6 " pathEditMode="relative" ptsTypes="AA">
                                      <p:cBhvr>
                                        <p:cTn id="6" dur="2000" fill="hold"/>
                                        <p:tgtEl>
                                          <p:spTgt spid="2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par>
                          <p:cTn id="12" fill="hold" nodeType="afterGroup">
                            <p:stCondLst>
                              <p:cond delay="500"/>
                            </p:stCondLst>
                            <p:childTnLst>
                              <p:par>
                                <p:cTn id="13" presetID="3" presetClass="exit" presetSubtype="10" fill="hold" nodeType="afterEffect">
                                  <p:stCondLst>
                                    <p:cond delay="0"/>
                                  </p:stCondLst>
                                  <p:childTnLst>
                                    <p:animEffect transition="out" filter="blinds(horizontal)">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Box 26"/>
          <p:cNvSpPr txBox="1">
            <a:spLocks noChangeArrowheads="1"/>
          </p:cNvSpPr>
          <p:nvPr/>
        </p:nvSpPr>
        <p:spPr bwMode="auto">
          <a:xfrm>
            <a:off x="214313" y="720345"/>
            <a:ext cx="37768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Rectifying contact under bias</a:t>
            </a:r>
            <a:endParaRPr lang="ko-KR" altLang="en-US" sz="2000" b="1" baseline="-25000" dirty="0">
              <a:latin typeface="맑은 고딕" panose="020B0503020000020004" pitchFamily="50" charset="-127"/>
              <a:ea typeface="맑은 고딕" panose="020B0503020000020004" pitchFamily="50" charset="-127"/>
            </a:endParaRPr>
          </a:p>
        </p:txBody>
      </p:sp>
      <p:pic>
        <p:nvPicPr>
          <p:cNvPr id="314371" name="Picture 41" descr="FIG05-42"/>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l="35555" t="65186" r="34657" b="4381"/>
          <a:stretch>
            <a:fillRect/>
          </a:stretch>
        </p:blipFill>
        <p:spPr bwMode="auto">
          <a:xfrm>
            <a:off x="4859338" y="3097585"/>
            <a:ext cx="21605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4372" name="Object 3"/>
          <p:cNvGraphicFramePr>
            <a:graphicFrameLocks noChangeAspect="1"/>
          </p:cNvGraphicFramePr>
          <p:nvPr/>
        </p:nvGraphicFramePr>
        <p:xfrm>
          <a:off x="6875463" y="3445248"/>
          <a:ext cx="2114550" cy="457200"/>
        </p:xfrm>
        <a:graphic>
          <a:graphicData uri="http://schemas.openxmlformats.org/presentationml/2006/ole">
            <mc:AlternateContent xmlns:mc="http://schemas.openxmlformats.org/markup-compatibility/2006">
              <mc:Choice xmlns:v="urn:schemas-microsoft-com:vml" Requires="v">
                <p:oleObj spid="_x0000_s12386" name="Equation" r:id="rId5" imgW="1091726" imgH="241195" progId="Equation.DSMT4">
                  <p:embed/>
                </p:oleObj>
              </mc:Choice>
              <mc:Fallback>
                <p:oleObj name="Equation" r:id="rId5" imgW="1091726" imgH="241195" progId="Equation.DSMT4">
                  <p:embed/>
                  <p:pic>
                    <p:nvPicPr>
                      <p:cNvPr id="314372"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3445248"/>
                        <a:ext cx="2114550" cy="457200"/>
                      </a:xfrm>
                      <a:prstGeom prst="rect">
                        <a:avLst/>
                      </a:prstGeom>
                      <a:solidFill>
                        <a:srgbClr val="CCFFCC"/>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4373" name="TextBox 10"/>
          <p:cNvSpPr txBox="1">
            <a:spLocks noChangeArrowheads="1"/>
          </p:cNvSpPr>
          <p:nvPr/>
        </p:nvSpPr>
        <p:spPr bwMode="auto">
          <a:xfrm>
            <a:off x="4716463" y="980728"/>
            <a:ext cx="278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 Forward bias</a:t>
            </a:r>
          </a:p>
        </p:txBody>
      </p:sp>
      <p:sp>
        <p:nvSpPr>
          <p:cNvPr id="314374" name="TextBox 11"/>
          <p:cNvSpPr txBox="1">
            <a:spLocks noChangeArrowheads="1"/>
          </p:cNvSpPr>
          <p:nvPr/>
        </p:nvSpPr>
        <p:spPr bwMode="auto">
          <a:xfrm>
            <a:off x="4932363" y="1268066"/>
            <a:ext cx="4176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Barrier reduce : V</a:t>
            </a:r>
            <a:r>
              <a:rPr lang="en-US" altLang="ko-KR" b="1" baseline="-25000"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o</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V</a:t>
            </a:r>
            <a:r>
              <a:rPr lang="en-US" altLang="ko-KR" b="1" baseline="-25000"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o</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b="1" baseline="-25000"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F</a:t>
            </a:r>
          </a:p>
          <a:p>
            <a:pPr eaLnBrk="1" hangingPunct="1"/>
            <a:r>
              <a:rPr lang="ko-KR" altLang="en-US"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Enhance </a:t>
            </a:r>
            <a:r>
              <a:rPr lang="en-US" altLang="ko-KR" b="1" i="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diffusion from </a:t>
            </a:r>
            <a:r>
              <a:rPr lang="en-US" altLang="ko-KR" b="1" dirty="0" err="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s.c.</a:t>
            </a:r>
            <a:r>
              <a:rPr lang="en-US" altLang="ko-KR" b="1" dirty="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to metal</a:t>
            </a:r>
          </a:p>
        </p:txBody>
      </p:sp>
      <p:sp>
        <p:nvSpPr>
          <p:cNvPr id="314375" name="TextBox 12"/>
          <p:cNvSpPr txBox="1">
            <a:spLocks noChangeArrowheads="1"/>
          </p:cNvSpPr>
          <p:nvPr/>
        </p:nvSpPr>
        <p:spPr bwMode="auto">
          <a:xfrm>
            <a:off x="4733925" y="2027610"/>
            <a:ext cx="2786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000" b="1">
                <a:latin typeface="Times New Roman" panose="02020603050405020304" pitchFamily="18" charset="0"/>
                <a:ea typeface="맑은 고딕" panose="020B0503020000020004" pitchFamily="50" charset="-127"/>
                <a:cs typeface="Times New Roman" panose="02020603050405020304" pitchFamily="18" charset="0"/>
              </a:rPr>
              <a:t> Reverse bias</a:t>
            </a:r>
          </a:p>
        </p:txBody>
      </p:sp>
      <p:sp>
        <p:nvSpPr>
          <p:cNvPr id="314376" name="TextBox 13"/>
          <p:cNvSpPr txBox="1">
            <a:spLocks noChangeArrowheads="1"/>
          </p:cNvSpPr>
          <p:nvPr/>
        </p:nvSpPr>
        <p:spPr bwMode="auto">
          <a:xfrm>
            <a:off x="4900613" y="2283198"/>
            <a:ext cx="4208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Barrier increase : V</a:t>
            </a:r>
            <a:r>
              <a:rPr lang="en-US" altLang="ko-KR" b="1" baseline="-2500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o</a:t>
            </a:r>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sym typeface="Wingdings" panose="05000000000000000000" pitchFamily="2" charset="2"/>
              </a:rPr>
              <a:t></a:t>
            </a:r>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V</a:t>
            </a:r>
            <a:r>
              <a:rPr lang="en-US" altLang="ko-KR" b="1" baseline="-2500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o</a:t>
            </a:r>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+V</a:t>
            </a:r>
            <a:r>
              <a:rPr lang="en-US" altLang="ko-KR" b="1" baseline="-25000">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r</a:t>
            </a:r>
            <a:endPar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endParaRPr>
          </a:p>
          <a:p>
            <a:pPr eaLnBrk="1" hangingPunct="1"/>
            <a:r>
              <a:rPr lang="ko-KR" altLang="en-US"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Reduce </a:t>
            </a:r>
            <a:r>
              <a:rPr lang="en-US" altLang="ko-KR" b="1" i="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e</a:t>
            </a:r>
            <a:r>
              <a:rPr lang="en-US" altLang="ko-KR" b="1">
                <a:solidFill>
                  <a:srgbClr val="0000FF"/>
                </a:solidFill>
                <a:latin typeface="Times New Roman" panose="02020603050405020304" pitchFamily="18" charset="0"/>
                <a:ea typeface="맑은 고딕" panose="020B0503020000020004" pitchFamily="50" charset="-127"/>
                <a:cs typeface="Times New Roman" panose="02020603050405020304" pitchFamily="18" charset="0"/>
              </a:rPr>
              <a:t> diffusion from s.c. to metal</a:t>
            </a:r>
          </a:p>
        </p:txBody>
      </p:sp>
      <p:graphicFrame>
        <p:nvGraphicFramePr>
          <p:cNvPr id="314377" name="Object 4"/>
          <p:cNvGraphicFramePr>
            <a:graphicFrameLocks noChangeAspect="1"/>
          </p:cNvGraphicFramePr>
          <p:nvPr/>
        </p:nvGraphicFramePr>
        <p:xfrm>
          <a:off x="7019925" y="4032623"/>
          <a:ext cx="1866900" cy="555625"/>
        </p:xfrm>
        <a:graphic>
          <a:graphicData uri="http://schemas.openxmlformats.org/presentationml/2006/ole">
            <mc:AlternateContent xmlns:mc="http://schemas.openxmlformats.org/markup-compatibility/2006">
              <mc:Choice xmlns:v="urn:schemas-microsoft-com:vml" Requires="v">
                <p:oleObj spid="_x0000_s12387" name="Equation" r:id="rId7" imgW="787400" imgH="241300" progId="Equation.DSMT4">
                  <p:embed/>
                </p:oleObj>
              </mc:Choice>
              <mc:Fallback>
                <p:oleObj name="Equation" r:id="rId7" imgW="787400" imgH="241300" progId="Equation.DSMT4">
                  <p:embed/>
                  <p:pic>
                    <p:nvPicPr>
                      <p:cNvPr id="314377"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4032623"/>
                        <a:ext cx="1866900" cy="55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4378" name="TextBox 15"/>
          <p:cNvSpPr txBox="1">
            <a:spLocks noChangeArrowheads="1"/>
          </p:cNvSpPr>
          <p:nvPr/>
        </p:nvSpPr>
        <p:spPr bwMode="auto">
          <a:xfrm>
            <a:off x="6948488" y="4508873"/>
            <a:ext cx="2195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a:latin typeface="Times New Roman" panose="02020603050405020304" pitchFamily="18" charset="0"/>
                <a:ea typeface="맑은 고딕" panose="020B0503020000020004" pitchFamily="50" charset="-127"/>
                <a:cs typeface="Times New Roman" panose="02020603050405020304" pitchFamily="18" charset="0"/>
              </a:rPr>
              <a:t>Φ</a:t>
            </a:r>
            <a:r>
              <a:rPr lang="en-US" altLang="ko-KR" sz="1400" baseline="-25000">
                <a:latin typeface="Times New Roman" panose="02020603050405020304" pitchFamily="18" charset="0"/>
                <a:ea typeface="맑은 고딕" panose="020B0503020000020004" pitchFamily="50" charset="-127"/>
                <a:cs typeface="Times New Roman" panose="02020603050405020304" pitchFamily="18" charset="0"/>
              </a:rPr>
              <a:t>B</a:t>
            </a:r>
            <a:r>
              <a:rPr lang="en-US" altLang="ko-KR" sz="1400">
                <a:latin typeface="Times New Roman" panose="02020603050405020304" pitchFamily="18" charset="0"/>
                <a:ea typeface="맑은 고딕" panose="020B0503020000020004" pitchFamily="50" charset="-127"/>
                <a:cs typeface="Times New Roman" panose="02020603050405020304" pitchFamily="18" charset="0"/>
              </a:rPr>
              <a:t> : Schottky barrier height</a:t>
            </a:r>
          </a:p>
        </p:txBody>
      </p:sp>
      <p:sp>
        <p:nvSpPr>
          <p:cNvPr id="314380" name="TextBox 7"/>
          <p:cNvSpPr txBox="1">
            <a:spLocks noChangeArrowheads="1"/>
          </p:cNvSpPr>
          <p:nvPr/>
        </p:nvSpPr>
        <p:spPr bwMode="auto">
          <a:xfrm>
            <a:off x="214313" y="20638"/>
            <a:ext cx="8404865" cy="523220"/>
          </a:xfrm>
          <a:prstGeom prst="rect">
            <a:avLst/>
          </a:prstGeom>
        </p:spPr>
        <p:txBody>
          <a:bodyPr wrap="none">
            <a:spAutoFit/>
          </a:bodyPr>
          <a:lstStyle>
            <a:defPPr>
              <a:defRPr lang="ko-KR"/>
            </a:defPPr>
            <a:lvl1pPr>
              <a:defRPr sz="2800" b="1"/>
            </a:lvl1pPr>
          </a:lstStyle>
          <a:p>
            <a:r>
              <a:rPr lang="en-US" altLang="ko-KR" dirty="0"/>
              <a:t>Metal-semiconductor junction : </a:t>
            </a:r>
            <a:r>
              <a:rPr lang="en-US" altLang="ko-KR" dirty="0" err="1"/>
              <a:t>Schottky</a:t>
            </a:r>
            <a:r>
              <a:rPr lang="en-US" altLang="ko-KR" dirty="0"/>
              <a:t> contact </a:t>
            </a:r>
            <a:endParaRPr lang="ko-KR" altLang="en-US" dirty="0"/>
          </a:p>
        </p:txBody>
      </p:sp>
      <p:sp>
        <p:nvSpPr>
          <p:cNvPr id="314379" name="TextBox 16"/>
          <p:cNvSpPr txBox="1">
            <a:spLocks noChangeArrowheads="1"/>
          </p:cNvSpPr>
          <p:nvPr/>
        </p:nvSpPr>
        <p:spPr bwMode="auto">
          <a:xfrm>
            <a:off x="4733925" y="5569247"/>
            <a:ext cx="30972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1600" b="1"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b="1" dirty="0" err="1">
                <a:latin typeface="맑은 고딕" panose="020B0503020000020004" pitchFamily="50" charset="-127"/>
                <a:ea typeface="맑은 고딕" panose="020B0503020000020004" pitchFamily="50" charset="-127"/>
                <a:cs typeface="Times New Roman" panose="02020603050405020304" pitchFamily="18" charset="0"/>
              </a:rPr>
              <a:t>Schottky</a:t>
            </a:r>
            <a:r>
              <a:rPr lang="en-US" altLang="ko-KR" b="1" dirty="0">
                <a:latin typeface="맑은 고딕" panose="020B0503020000020004" pitchFamily="50" charset="-127"/>
                <a:ea typeface="맑은 고딕" panose="020B0503020000020004" pitchFamily="50" charset="-127"/>
                <a:cs typeface="Times New Roman" panose="02020603050405020304" pitchFamily="18" charset="0"/>
              </a:rPr>
              <a:t> diode </a:t>
            </a:r>
          </a:p>
          <a:p>
            <a:pPr eaLnBrk="1" hangingPunct="1"/>
            <a:r>
              <a:rPr lang="en-US" altLang="ko-KR" sz="2000" b="1" dirty="0">
                <a:latin typeface="맑은 고딕" panose="020B0503020000020004" pitchFamily="50" charset="-127"/>
                <a:ea typeface="맑은 고딕" panose="020B0503020000020004" pitchFamily="50" charset="-127"/>
                <a:cs typeface="Times New Roman" panose="02020603050405020304" pitchFamily="18" charset="0"/>
              </a:rPr>
              <a:t>  </a:t>
            </a:r>
            <a:r>
              <a:rPr lang="ko-KR" altLang="en-US" b="1"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b="1" dirty="0">
                <a:latin typeface="맑은 고딕" panose="020B0503020000020004" pitchFamily="50" charset="-127"/>
                <a:ea typeface="맑은 고딕" panose="020B0503020000020004" pitchFamily="50" charset="-127"/>
                <a:cs typeface="Times New Roman" panose="02020603050405020304" pitchFamily="18" charset="0"/>
              </a:rPr>
              <a:t>short delay time </a:t>
            </a:r>
          </a:p>
          <a:p>
            <a:pPr eaLnBrk="1" hangingPunct="1"/>
            <a:r>
              <a:rPr lang="en-US" altLang="ko-KR" b="1" dirty="0">
                <a:latin typeface="맑은 고딕" panose="020B0503020000020004" pitchFamily="50" charset="-127"/>
                <a:ea typeface="맑은 고딕" panose="020B0503020000020004" pitchFamily="50" charset="-127"/>
                <a:cs typeface="Times New Roman" panose="02020603050405020304" pitchFamily="18" charset="0"/>
              </a:rPr>
              <a:t>  </a:t>
            </a:r>
            <a:r>
              <a:rPr lang="ko-KR" altLang="en-US" b="1" dirty="0">
                <a:latin typeface="맑은 고딕" panose="020B0503020000020004" pitchFamily="50" charset="-127"/>
                <a:ea typeface="맑은 고딕" panose="020B0503020000020004" pitchFamily="50" charset="-127"/>
                <a:cs typeface="Times New Roman" panose="02020603050405020304" pitchFamily="18" charset="0"/>
              </a:rPr>
              <a:t>⇒ </a:t>
            </a:r>
            <a:r>
              <a:rPr lang="en-US" altLang="ko-KR" b="1" dirty="0">
                <a:latin typeface="맑은 고딕" panose="020B0503020000020004" pitchFamily="50" charset="-127"/>
                <a:ea typeface="맑은 고딕" panose="020B0503020000020004" pitchFamily="50" charset="-127"/>
                <a:cs typeface="Times New Roman" panose="02020603050405020304" pitchFamily="18" charset="0"/>
              </a:rPr>
              <a:t>high-speed rectifier</a:t>
            </a:r>
          </a:p>
        </p:txBody>
      </p:sp>
      <p:pic>
        <p:nvPicPr>
          <p:cNvPr id="5" name="그림 4"/>
          <p:cNvPicPr>
            <a:picLocks noChangeAspect="1"/>
          </p:cNvPicPr>
          <p:nvPr/>
        </p:nvPicPr>
        <p:blipFill rotWithShape="1">
          <a:blip r:embed="rId9"/>
          <a:srcRect r="45944"/>
          <a:stretch/>
        </p:blipFill>
        <p:spPr>
          <a:xfrm>
            <a:off x="1060584" y="1047885"/>
            <a:ext cx="2512705" cy="5522131"/>
          </a:xfrm>
          <a:prstGeom prst="rect">
            <a:avLst/>
          </a:prstGeom>
        </p:spPr>
      </p:pic>
      <p:sp>
        <p:nvSpPr>
          <p:cNvPr id="6" name="슬라이드 번호 개체 틀 5"/>
          <p:cNvSpPr>
            <a:spLocks noGrp="1"/>
          </p:cNvSpPr>
          <p:nvPr>
            <p:ph type="sldNum" sz="quarter" idx="12"/>
          </p:nvPr>
        </p:nvSpPr>
        <p:spPr/>
        <p:txBody>
          <a:bodyPr/>
          <a:lstStyle/>
          <a:p>
            <a:fld id="{B6030C2A-4213-4771-8792-D783EF3BA6B4}" type="slidenum">
              <a:rPr lang="ko-KR" altLang="en-US" smtClean="0"/>
              <a:pPr/>
              <a:t>209</a:t>
            </a:fld>
            <a:endParaRPr lang="ko-KR" altLang="en-US" dirty="0"/>
          </a:p>
        </p:txBody>
      </p:sp>
      <p:sp>
        <p:nvSpPr>
          <p:cNvPr id="23" name="직사각형 2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77403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olved: CaTiO3 Has A Perovskite Structure (Figure 1). The ... | Chegg.com"/>
          <p:cNvPicPr>
            <a:picLocks noChangeAspect="1" noChangeArrowheads="1"/>
          </p:cNvPicPr>
          <p:nvPr/>
        </p:nvPicPr>
        <p:blipFill rotWithShape="1">
          <a:blip r:embed="rId3">
            <a:extLst>
              <a:ext uri="{28A0092B-C50C-407E-A947-70E740481C1C}">
                <a14:useLocalDpi xmlns:a14="http://schemas.microsoft.com/office/drawing/2010/main" val="0"/>
              </a:ext>
            </a:extLst>
          </a:blip>
          <a:srcRect l="23855" r="25628" b="25513"/>
          <a:stretch/>
        </p:blipFill>
        <p:spPr bwMode="auto">
          <a:xfrm>
            <a:off x="4452087" y="3423516"/>
            <a:ext cx="2122016" cy="2074060"/>
          </a:xfrm>
          <a:prstGeom prst="rect">
            <a:avLst/>
          </a:prstGeom>
          <a:noFill/>
          <a:extLst>
            <a:ext uri="{909E8E84-426E-40DD-AFC4-6F175D3DCCD1}">
              <a14:hiddenFill xmlns:a14="http://schemas.microsoft.com/office/drawing/2010/main">
                <a:solidFill>
                  <a:srgbClr val="FFFFFF"/>
                </a:solidFill>
              </a14:hiddenFill>
            </a:ext>
          </a:extLst>
        </p:spPr>
      </p:pic>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세라믹의 구조</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2" name="TextBox 1"/>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5" name="그림 4"/>
          <p:cNvPicPr>
            <a:picLocks noChangeAspect="1"/>
          </p:cNvPicPr>
          <p:nvPr/>
        </p:nvPicPr>
        <p:blipFill rotWithShape="1">
          <a:blip r:embed="rId4"/>
          <a:srcRect l="6666" t="10972" r="76980" b="59657"/>
          <a:stretch/>
        </p:blipFill>
        <p:spPr>
          <a:xfrm>
            <a:off x="1949467" y="1219542"/>
            <a:ext cx="2034741" cy="1892181"/>
          </a:xfrm>
          <a:prstGeom prst="rect">
            <a:avLst/>
          </a:prstGeom>
        </p:spPr>
      </p:pic>
      <p:pic>
        <p:nvPicPr>
          <p:cNvPr id="8" name="그림 7"/>
          <p:cNvPicPr>
            <a:picLocks noChangeAspect="1"/>
          </p:cNvPicPr>
          <p:nvPr/>
        </p:nvPicPr>
        <p:blipFill rotWithShape="1">
          <a:blip r:embed="rId4"/>
          <a:srcRect l="5452" t="65893" r="78195"/>
          <a:stretch/>
        </p:blipFill>
        <p:spPr>
          <a:xfrm>
            <a:off x="4519697" y="1067016"/>
            <a:ext cx="2034743" cy="2197234"/>
          </a:xfrm>
          <a:prstGeom prst="rect">
            <a:avLst/>
          </a:prstGeom>
        </p:spPr>
      </p:pic>
      <p:pic>
        <p:nvPicPr>
          <p:cNvPr id="17" name="그림 16"/>
          <p:cNvPicPr>
            <a:picLocks noChangeAspect="1"/>
          </p:cNvPicPr>
          <p:nvPr/>
        </p:nvPicPr>
        <p:blipFill rotWithShape="1">
          <a:blip r:embed="rId4"/>
          <a:srcRect l="23750" t="65893" r="59896"/>
          <a:stretch/>
        </p:blipFill>
        <p:spPr>
          <a:xfrm>
            <a:off x="1885967" y="3563319"/>
            <a:ext cx="2034741" cy="2197233"/>
          </a:xfrm>
          <a:prstGeom prst="rect">
            <a:avLst/>
          </a:prstGeom>
        </p:spPr>
      </p:pic>
      <p:sp>
        <p:nvSpPr>
          <p:cNvPr id="18" name="직사각형 17"/>
          <p:cNvSpPr/>
          <p:nvPr/>
        </p:nvSpPr>
        <p:spPr>
          <a:xfrm>
            <a:off x="2678136" y="882350"/>
            <a:ext cx="830677" cy="369332"/>
          </a:xfrm>
          <a:prstGeom prst="rect">
            <a:avLst/>
          </a:prstGeom>
        </p:spPr>
        <p:txBody>
          <a:bodyPr wrap="none">
            <a:spAutoFit/>
          </a:bodyPr>
          <a:lstStyle/>
          <a:p>
            <a:r>
              <a:rPr lang="en-US" altLang="ko-KR" dirty="0" err="1">
                <a:latin typeface="+mn-ea"/>
              </a:rPr>
              <a:t>Na</a:t>
            </a:r>
            <a:r>
              <a:rPr lang="en-US" altLang="ko-KR" baseline="-25000" dirty="0" err="1">
                <a:latin typeface="+mn-ea"/>
              </a:rPr>
              <a:t>x</a:t>
            </a:r>
            <a:r>
              <a:rPr lang="en-US" altLang="ko-KR" dirty="0" err="1">
                <a:latin typeface="+mn-ea"/>
              </a:rPr>
              <a:t>Cl</a:t>
            </a:r>
            <a:r>
              <a:rPr lang="en-US" altLang="ko-KR" baseline="-25000" dirty="0" err="1">
                <a:latin typeface="+mn-ea"/>
              </a:rPr>
              <a:t>y</a:t>
            </a:r>
            <a:endParaRPr lang="ko-KR" altLang="en-US" baseline="-25000" dirty="0">
              <a:latin typeface="+mn-ea"/>
            </a:endParaRPr>
          </a:p>
        </p:txBody>
      </p:sp>
      <p:sp>
        <p:nvSpPr>
          <p:cNvPr id="19" name="직사각형 18"/>
          <p:cNvSpPr/>
          <p:nvPr/>
        </p:nvSpPr>
        <p:spPr>
          <a:xfrm>
            <a:off x="5197567" y="882350"/>
            <a:ext cx="779381" cy="369332"/>
          </a:xfrm>
          <a:prstGeom prst="rect">
            <a:avLst/>
          </a:prstGeom>
        </p:spPr>
        <p:txBody>
          <a:bodyPr wrap="none">
            <a:spAutoFit/>
          </a:bodyPr>
          <a:lstStyle/>
          <a:p>
            <a:r>
              <a:rPr lang="en-US" altLang="ko-KR" dirty="0" err="1">
                <a:latin typeface="+mn-ea"/>
              </a:rPr>
              <a:t>Cs</a:t>
            </a:r>
            <a:r>
              <a:rPr lang="en-US" altLang="ko-KR" baseline="-25000" dirty="0" err="1">
                <a:latin typeface="+mn-ea"/>
              </a:rPr>
              <a:t>x</a:t>
            </a:r>
            <a:r>
              <a:rPr lang="en-US" altLang="ko-KR" dirty="0" err="1">
                <a:latin typeface="+mn-ea"/>
              </a:rPr>
              <a:t>Cl</a:t>
            </a:r>
            <a:r>
              <a:rPr lang="en-US" altLang="ko-KR" baseline="-25000" dirty="0" err="1">
                <a:latin typeface="+mn-ea"/>
              </a:rPr>
              <a:t>y</a:t>
            </a:r>
            <a:endParaRPr lang="ko-KR" altLang="en-US" baseline="-25000" dirty="0">
              <a:latin typeface="+mn-ea"/>
            </a:endParaRPr>
          </a:p>
        </p:txBody>
      </p:sp>
      <p:sp>
        <p:nvSpPr>
          <p:cNvPr id="20" name="직사각형 19"/>
          <p:cNvSpPr/>
          <p:nvPr/>
        </p:nvSpPr>
        <p:spPr>
          <a:xfrm>
            <a:off x="2614636" y="3193987"/>
            <a:ext cx="719108" cy="369332"/>
          </a:xfrm>
          <a:prstGeom prst="rect">
            <a:avLst/>
          </a:prstGeom>
        </p:spPr>
        <p:txBody>
          <a:bodyPr wrap="none">
            <a:spAutoFit/>
          </a:bodyPr>
          <a:lstStyle/>
          <a:p>
            <a:r>
              <a:rPr lang="en-US" altLang="ko-KR" dirty="0" err="1">
                <a:latin typeface="+mn-ea"/>
              </a:rPr>
              <a:t>Zn</a:t>
            </a:r>
            <a:r>
              <a:rPr lang="en-US" altLang="ko-KR" baseline="-25000" dirty="0" err="1">
                <a:latin typeface="+mn-ea"/>
              </a:rPr>
              <a:t>x</a:t>
            </a:r>
            <a:r>
              <a:rPr lang="en-US" altLang="ko-KR" dirty="0" err="1">
                <a:latin typeface="+mn-ea"/>
              </a:rPr>
              <a:t>S</a:t>
            </a:r>
            <a:r>
              <a:rPr lang="en-US" altLang="ko-KR" baseline="-25000" dirty="0" err="1">
                <a:latin typeface="+mn-ea"/>
              </a:rPr>
              <a:t>y</a:t>
            </a:r>
            <a:endParaRPr lang="ko-KR" altLang="en-US" baseline="-25000" dirty="0">
              <a:latin typeface="+mn-ea"/>
            </a:endParaRPr>
          </a:p>
        </p:txBody>
      </p:sp>
      <p:sp>
        <p:nvSpPr>
          <p:cNvPr id="21" name="직사각형 20"/>
          <p:cNvSpPr/>
          <p:nvPr/>
        </p:nvSpPr>
        <p:spPr>
          <a:xfrm>
            <a:off x="5159467" y="3193987"/>
            <a:ext cx="1026243" cy="369332"/>
          </a:xfrm>
          <a:prstGeom prst="rect">
            <a:avLst/>
          </a:prstGeom>
        </p:spPr>
        <p:txBody>
          <a:bodyPr wrap="none">
            <a:spAutoFit/>
          </a:bodyPr>
          <a:lstStyle/>
          <a:p>
            <a:r>
              <a:rPr lang="en-US" altLang="ko-KR" dirty="0" err="1">
                <a:latin typeface="+mn-ea"/>
              </a:rPr>
              <a:t>Ca</a:t>
            </a:r>
            <a:r>
              <a:rPr lang="en-US" altLang="ko-KR" baseline="-25000" dirty="0" err="1">
                <a:latin typeface="+mn-ea"/>
              </a:rPr>
              <a:t>x</a:t>
            </a:r>
            <a:r>
              <a:rPr lang="en-US" altLang="ko-KR" dirty="0" err="1">
                <a:latin typeface="+mn-ea"/>
              </a:rPr>
              <a:t>Ti</a:t>
            </a:r>
            <a:r>
              <a:rPr lang="en-US" altLang="ko-KR" baseline="-25000" dirty="0" err="1">
                <a:latin typeface="+mn-ea"/>
              </a:rPr>
              <a:t>y</a:t>
            </a:r>
            <a:r>
              <a:rPr lang="en-US" altLang="ko-KR" dirty="0" err="1">
                <a:latin typeface="+mn-ea"/>
              </a:rPr>
              <a:t>O</a:t>
            </a:r>
            <a:r>
              <a:rPr lang="en-US" altLang="ko-KR" baseline="-25000" dirty="0" err="1">
                <a:latin typeface="+mn-ea"/>
              </a:rPr>
              <a:t>z</a:t>
            </a:r>
            <a:endParaRPr lang="ko-KR" altLang="en-US" baseline="-25000" dirty="0">
              <a:latin typeface="+mn-ea"/>
            </a:endParaRPr>
          </a:p>
        </p:txBody>
      </p:sp>
      <p:sp>
        <p:nvSpPr>
          <p:cNvPr id="24" name="TextBox 23"/>
          <p:cNvSpPr txBox="1"/>
          <p:nvPr/>
        </p:nvSpPr>
        <p:spPr>
          <a:xfrm>
            <a:off x="1992915" y="5583468"/>
            <a:ext cx="5976948" cy="877163"/>
          </a:xfrm>
          <a:prstGeom prst="rect">
            <a:avLst/>
          </a:prstGeom>
          <a:noFill/>
        </p:spPr>
        <p:txBody>
          <a:bodyPr wrap="square" rtlCol="0">
            <a:spAutoFit/>
          </a:bodyPr>
          <a:lstStyle/>
          <a:p>
            <a:pPr>
              <a:lnSpc>
                <a:spcPct val="150000"/>
              </a:lnSpc>
            </a:pPr>
            <a:r>
              <a:rPr lang="en-US" altLang="ko-KR" b="1" dirty="0"/>
              <a:t>Quiz) </a:t>
            </a:r>
            <a:r>
              <a:rPr lang="ko-KR" altLang="en-US" b="1" dirty="0"/>
              <a:t>각</a:t>
            </a:r>
            <a:r>
              <a:rPr lang="en-US" altLang="ko-KR" b="1" dirty="0"/>
              <a:t> </a:t>
            </a:r>
            <a:r>
              <a:rPr lang="ko-KR" altLang="en-US" b="1" dirty="0"/>
              <a:t>세라믹 소재의 조성비를 계산</a:t>
            </a:r>
            <a:r>
              <a:rPr lang="en-US" altLang="ko-KR" b="1" dirty="0"/>
              <a:t>?</a:t>
            </a:r>
          </a:p>
          <a:p>
            <a:pPr>
              <a:lnSpc>
                <a:spcPct val="150000"/>
              </a:lnSpc>
            </a:pPr>
            <a:r>
              <a:rPr lang="en-US" altLang="ko-KR" sz="1600" dirty="0"/>
              <a:t>Hint: </a:t>
            </a:r>
            <a:r>
              <a:rPr lang="ko-KR" altLang="en-US" sz="1600" dirty="0"/>
              <a:t>단위격자내 각 원소의 점유율을 파악하라</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21</a:t>
            </a:fld>
            <a:endParaRPr lang="ko-KR" altLang="en-US"/>
          </a:p>
        </p:txBody>
      </p:sp>
    </p:spTree>
    <p:extLst>
      <p:ext uri="{BB962C8B-B14F-4D97-AF65-F5344CB8AC3E}">
        <p14:creationId xmlns:p14="http://schemas.microsoft.com/office/powerpoint/2010/main" val="391802492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Box 7"/>
          <p:cNvSpPr txBox="1">
            <a:spLocks noChangeArrowheads="1"/>
          </p:cNvSpPr>
          <p:nvPr/>
        </p:nvSpPr>
        <p:spPr bwMode="auto">
          <a:xfrm>
            <a:off x="214313" y="20638"/>
            <a:ext cx="7936788" cy="523220"/>
          </a:xfrm>
          <a:prstGeom prst="rect">
            <a:avLst/>
          </a:prstGeom>
        </p:spPr>
        <p:txBody>
          <a:bodyPr wrap="none">
            <a:spAutoFit/>
          </a:bodyPr>
          <a:lstStyle>
            <a:defPPr>
              <a:defRPr lang="ko-KR"/>
            </a:defPPr>
            <a:lvl1pPr>
              <a:defRPr sz="2800" b="1"/>
            </a:lvl1pPr>
          </a:lstStyle>
          <a:p>
            <a:r>
              <a:rPr lang="en-US" altLang="ko-KR" dirty="0"/>
              <a:t>Metal-semiconductor junction : </a:t>
            </a:r>
            <a:r>
              <a:rPr lang="en-US" altLang="ko-KR" dirty="0" err="1"/>
              <a:t>Ohmic</a:t>
            </a:r>
            <a:r>
              <a:rPr lang="en-US" altLang="ko-KR" dirty="0"/>
              <a:t> contact</a:t>
            </a:r>
            <a:endParaRPr lang="ko-KR" altLang="en-US" dirty="0"/>
          </a:p>
        </p:txBody>
      </p:sp>
      <p:sp>
        <p:nvSpPr>
          <p:cNvPr id="316419" name="TextBox 26"/>
          <p:cNvSpPr txBox="1">
            <a:spLocks noChangeArrowheads="1"/>
          </p:cNvSpPr>
          <p:nvPr/>
        </p:nvSpPr>
        <p:spPr bwMode="auto">
          <a:xfrm>
            <a:off x="214313" y="846821"/>
            <a:ext cx="3785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dirty="0">
                <a:latin typeface="맑은 고딕" panose="020B0503020000020004" pitchFamily="50" charset="-127"/>
                <a:ea typeface="맑은 고딕" panose="020B0503020000020004" pitchFamily="50" charset="-127"/>
              </a:rPr>
              <a:t>n</a:t>
            </a:r>
            <a:r>
              <a:rPr lang="en-US" altLang="ko-KR" sz="2000" b="1" dirty="0">
                <a:latin typeface="맑은 고딕" panose="020B0503020000020004" pitchFamily="50" charset="-127"/>
                <a:ea typeface="맑은 고딕" panose="020B0503020000020004" pitchFamily="50" charset="-127"/>
              </a:rPr>
              <a:t>-type semiconductor–metal</a:t>
            </a:r>
            <a:endParaRPr lang="ko-KR" altLang="en-US" sz="2000" b="1" baseline="-25000" dirty="0">
              <a:latin typeface="맑은 고딕" panose="020B0503020000020004" pitchFamily="50" charset="-127"/>
              <a:ea typeface="맑은 고딕" panose="020B0503020000020004" pitchFamily="50" charset="-127"/>
            </a:endParaRPr>
          </a:p>
        </p:txBody>
      </p:sp>
      <p:sp>
        <p:nvSpPr>
          <p:cNvPr id="316420" name="TextBox 35"/>
          <p:cNvSpPr txBox="1">
            <a:spLocks noChangeArrowheads="1"/>
          </p:cNvSpPr>
          <p:nvPr/>
        </p:nvSpPr>
        <p:spPr bwMode="auto">
          <a:xfrm>
            <a:off x="4759325" y="1331480"/>
            <a:ext cx="1884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0000FF"/>
                </a:solidFill>
                <a:latin typeface="맑은 고딕" panose="020B0503020000020004" pitchFamily="50" charset="-127"/>
                <a:ea typeface="맑은 고딕" panose="020B0503020000020004" pitchFamily="50" charset="-127"/>
              </a:rPr>
              <a:t>After contact </a:t>
            </a:r>
            <a:endParaRPr lang="ko-KR" altLang="en-US" sz="2000" b="1" baseline="-25000" dirty="0">
              <a:solidFill>
                <a:srgbClr val="0000FF"/>
              </a:solidFill>
              <a:latin typeface="맑은 고딕" panose="020B0503020000020004" pitchFamily="50" charset="-127"/>
              <a:ea typeface="맑은 고딕" panose="020B0503020000020004" pitchFamily="50" charset="-127"/>
            </a:endParaRPr>
          </a:p>
        </p:txBody>
      </p:sp>
      <p:graphicFrame>
        <p:nvGraphicFramePr>
          <p:cNvPr id="316421" name="Object 2"/>
          <p:cNvGraphicFramePr>
            <a:graphicFrameLocks noChangeAspect="1"/>
          </p:cNvGraphicFramePr>
          <p:nvPr>
            <p:extLst>
              <p:ext uri="{D42A27DB-BD31-4B8C-83A1-F6EECF244321}">
                <p14:modId xmlns:p14="http://schemas.microsoft.com/office/powerpoint/2010/main" val="202442407"/>
              </p:ext>
            </p:extLst>
          </p:nvPr>
        </p:nvGraphicFramePr>
        <p:xfrm>
          <a:off x="4427538" y="840471"/>
          <a:ext cx="1046162" cy="471488"/>
        </p:xfrm>
        <a:graphic>
          <a:graphicData uri="http://schemas.openxmlformats.org/presentationml/2006/ole">
            <mc:AlternateContent xmlns:mc="http://schemas.openxmlformats.org/markup-compatibility/2006">
              <mc:Choice xmlns:v="urn:schemas-microsoft-com:vml" Requires="v">
                <p:oleObj spid="_x0000_s13362" name="Equation" r:id="rId4" imgW="685800" imgH="228600" progId="Equation.DSMT4">
                  <p:embed/>
                </p:oleObj>
              </mc:Choice>
              <mc:Fallback>
                <p:oleObj name="Equation" r:id="rId4" imgW="685800" imgH="228600" progId="Equation.DSMT4">
                  <p:embed/>
                  <p:pic>
                    <p:nvPicPr>
                      <p:cNvPr id="31642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840471"/>
                        <a:ext cx="1046162"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16422" name="Picture 38" descr="FIG05-43"/>
          <p:cNvPicPr>
            <a:picLocks noChangeAspect="1" noChangeArrowheads="1"/>
          </p:cNvPicPr>
          <p:nvPr/>
        </p:nvPicPr>
        <p:blipFill>
          <a:blip r:embed="rId6">
            <a:lum bright="-20000" contrast="30000"/>
            <a:extLst>
              <a:ext uri="{28A0092B-C50C-407E-A947-70E740481C1C}">
                <a14:useLocalDpi xmlns:a14="http://schemas.microsoft.com/office/drawing/2010/main" val="0"/>
              </a:ext>
            </a:extLst>
          </a:blip>
          <a:srcRect l="53786" t="4280" b="53696"/>
          <a:stretch>
            <a:fillRect/>
          </a:stretch>
        </p:blipFill>
        <p:spPr bwMode="auto">
          <a:xfrm>
            <a:off x="4067175" y="1863169"/>
            <a:ext cx="300513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3" name="TextBox 14"/>
          <p:cNvSpPr txBox="1">
            <a:spLocks noChangeArrowheads="1"/>
          </p:cNvSpPr>
          <p:nvPr/>
        </p:nvSpPr>
        <p:spPr bwMode="auto">
          <a:xfrm>
            <a:off x="358899" y="5468395"/>
            <a:ext cx="874960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electron transfer from metal to </a:t>
            </a:r>
            <a:r>
              <a:rPr lang="en-US" altLang="ko-KR" sz="2000" b="1" dirty="0" err="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s.c.</a:t>
            </a: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until the Fermi levels align at equilibrium</a:t>
            </a:r>
          </a:p>
          <a:p>
            <a:pPr eaLnBrk="1" hangingPunct="1"/>
            <a:r>
              <a:rPr lang="ko-KR" altLang="en-US"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a:t>
            </a: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energy barrier to electron flow between metal and </a:t>
            </a:r>
            <a:r>
              <a:rPr lang="en-US" altLang="ko-KR" sz="2000" b="1" dirty="0" err="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s.c.</a:t>
            </a: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is much small and easily overcome by small voltage</a:t>
            </a:r>
            <a:endParaRPr lang="ko-KR" altLang="en-US"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6" name="타원 15"/>
          <p:cNvSpPr/>
          <p:nvPr/>
        </p:nvSpPr>
        <p:spPr>
          <a:xfrm>
            <a:off x="5100176" y="2992094"/>
            <a:ext cx="142876" cy="14287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18" name="직선 화살표 연결선 17"/>
          <p:cNvCxnSpPr/>
          <p:nvPr/>
        </p:nvCxnSpPr>
        <p:spPr>
          <a:xfrm flipV="1">
            <a:off x="5270500" y="3055381"/>
            <a:ext cx="373063" cy="793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1" name="타원 20"/>
          <p:cNvSpPr/>
          <p:nvPr/>
        </p:nvSpPr>
        <p:spPr>
          <a:xfrm>
            <a:off x="6143636" y="2992094"/>
            <a:ext cx="142876" cy="142876"/>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22" name="직선 화살표 연결선 21"/>
          <p:cNvCxnSpPr/>
          <p:nvPr/>
        </p:nvCxnSpPr>
        <p:spPr>
          <a:xfrm flipH="1" flipV="1">
            <a:off x="5757863" y="3055381"/>
            <a:ext cx="373062" cy="793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2" name="그룹 16"/>
          <p:cNvGrpSpPr>
            <a:grpSpLocks/>
          </p:cNvGrpSpPr>
          <p:nvPr/>
        </p:nvGrpSpPr>
        <p:grpSpPr bwMode="auto">
          <a:xfrm>
            <a:off x="7088188" y="3112531"/>
            <a:ext cx="771525" cy="369888"/>
            <a:chOff x="7374706" y="2589162"/>
            <a:chExt cx="771198" cy="369332"/>
          </a:xfrm>
        </p:grpSpPr>
        <p:cxnSp>
          <p:nvCxnSpPr>
            <p:cNvPr id="14" name="직선 화살표 연결선 13"/>
            <p:cNvCxnSpPr/>
            <p:nvPr/>
          </p:nvCxnSpPr>
          <p:spPr>
            <a:xfrm rot="5400000">
              <a:off x="7232839" y="2784922"/>
              <a:ext cx="285320" cy="1586"/>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6438" name="TextBox 34"/>
            <p:cNvSpPr txBox="1">
              <a:spLocks noChangeArrowheads="1"/>
            </p:cNvSpPr>
            <p:nvPr/>
          </p:nvSpPr>
          <p:spPr bwMode="auto">
            <a:xfrm>
              <a:off x="7403393" y="2589162"/>
              <a:ext cx="742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Ф</a:t>
              </a:r>
              <a:r>
                <a:rPr lang="en-US" altLang="ko-KR" b="1" baseline="-2500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s</a:t>
              </a:r>
              <a:r>
                <a:rPr lang="en-US" altLang="ko-KR"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 </a:t>
              </a:r>
              <a:r>
                <a:rPr lang="el-GR" altLang="ko-KR"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χ</a:t>
              </a:r>
              <a:endParaRPr lang="ko-KR" altLang="en-US" b="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endParaRPr>
            </a:p>
          </p:txBody>
        </p:sp>
      </p:grpSp>
      <p:sp>
        <p:nvSpPr>
          <p:cNvPr id="19" name="TextBox 18"/>
          <p:cNvSpPr txBox="1"/>
          <p:nvPr/>
        </p:nvSpPr>
        <p:spPr>
          <a:xfrm>
            <a:off x="7143750" y="3434794"/>
            <a:ext cx="1172116" cy="400110"/>
          </a:xfrm>
          <a:prstGeom prst="rect">
            <a:avLst/>
          </a:prstGeom>
          <a:noFill/>
          <a:ln w="12700">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latinLnBrk="1" hangingPunct="1">
              <a:defRPr/>
            </a:pPr>
            <a:r>
              <a:rPr lang="en-US" altLang="ko-KR" sz="2000" dirty="0">
                <a:solidFill>
                  <a:srgbClr val="FF0000"/>
                </a:solidFill>
                <a:latin typeface="Times New Roman" pitchFamily="18" charset="0"/>
                <a:cs typeface="Times New Roman" pitchFamily="18" charset="0"/>
              </a:rPr>
              <a:t>= E</a:t>
            </a:r>
            <a:r>
              <a:rPr lang="en-US" altLang="ko-KR" sz="2000" baseline="-25000" dirty="0">
                <a:solidFill>
                  <a:srgbClr val="FF0000"/>
                </a:solidFill>
                <a:latin typeface="Times New Roman" pitchFamily="18" charset="0"/>
                <a:cs typeface="Times New Roman" pitchFamily="18" charset="0"/>
              </a:rPr>
              <a:t>C </a:t>
            </a:r>
            <a:r>
              <a:rPr lang="en-US" altLang="ko-KR" sz="2000" dirty="0">
                <a:solidFill>
                  <a:srgbClr val="FF0000"/>
                </a:solidFill>
                <a:latin typeface="Times New Roman" pitchFamily="18" charset="0"/>
                <a:cs typeface="Times New Roman" pitchFamily="18" charset="0"/>
              </a:rPr>
              <a:t>- E</a:t>
            </a:r>
            <a:r>
              <a:rPr lang="en-US" altLang="ko-KR" sz="2000" baseline="-25000" dirty="0">
                <a:solidFill>
                  <a:srgbClr val="FF0000"/>
                </a:solidFill>
                <a:latin typeface="Times New Roman" pitchFamily="18" charset="0"/>
                <a:cs typeface="Times New Roman" pitchFamily="18" charset="0"/>
              </a:rPr>
              <a:t>F</a:t>
            </a:r>
            <a:r>
              <a:rPr lang="en-US" altLang="ko-KR" sz="2000" dirty="0">
                <a:solidFill>
                  <a:srgbClr val="FF0000"/>
                </a:solidFill>
                <a:latin typeface="Times New Roman" pitchFamily="18" charset="0"/>
                <a:cs typeface="Times New Roman" pitchFamily="18" charset="0"/>
              </a:rPr>
              <a:t> </a:t>
            </a:r>
          </a:p>
        </p:txBody>
      </p:sp>
      <p:pic>
        <p:nvPicPr>
          <p:cNvPr id="17" name="Picture 38" descr="FIG05-43"/>
          <p:cNvPicPr>
            <a:picLocks noChangeAspect="1" noChangeArrowheads="1"/>
          </p:cNvPicPr>
          <p:nvPr/>
        </p:nvPicPr>
        <p:blipFill>
          <a:blip r:embed="rId6">
            <a:lum bright="-20000" contrast="30000"/>
            <a:extLst>
              <a:ext uri="{28A0092B-C50C-407E-A947-70E740481C1C}">
                <a14:useLocalDpi xmlns:a14="http://schemas.microsoft.com/office/drawing/2010/main" val="0"/>
              </a:ext>
            </a:extLst>
          </a:blip>
          <a:srcRect t="4280" r="80820" b="53696"/>
          <a:stretch>
            <a:fillRect/>
          </a:stretch>
        </p:blipFill>
        <p:spPr bwMode="auto">
          <a:xfrm>
            <a:off x="468313" y="1706006"/>
            <a:ext cx="1246187"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5" name="Picture 38" descr="FIG05-43"/>
          <p:cNvPicPr>
            <a:picLocks noChangeAspect="1" noChangeArrowheads="1"/>
          </p:cNvPicPr>
          <p:nvPr/>
        </p:nvPicPr>
        <p:blipFill>
          <a:blip r:embed="rId6">
            <a:lum bright="-20000" contrast="30000"/>
            <a:extLst>
              <a:ext uri="{28A0092B-C50C-407E-A947-70E740481C1C}">
                <a14:useLocalDpi xmlns:a14="http://schemas.microsoft.com/office/drawing/2010/main" val="0"/>
              </a:ext>
            </a:extLst>
          </a:blip>
          <a:srcRect l="24055" t="4280" r="54585" b="53696"/>
          <a:stretch>
            <a:fillRect/>
          </a:stretch>
        </p:blipFill>
        <p:spPr bwMode="auto">
          <a:xfrm>
            <a:off x="2268538" y="1702831"/>
            <a:ext cx="138747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36" name="TextBox 34"/>
          <p:cNvSpPr txBox="1">
            <a:spLocks noChangeArrowheads="1"/>
          </p:cNvSpPr>
          <p:nvPr/>
        </p:nvSpPr>
        <p:spPr bwMode="auto">
          <a:xfrm>
            <a:off x="1115616" y="1331480"/>
            <a:ext cx="197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0000FF"/>
                </a:solidFill>
                <a:latin typeface="맑은 고딕" panose="020B0503020000020004" pitchFamily="50" charset="-127"/>
                <a:ea typeface="맑은 고딕" panose="020B0503020000020004" pitchFamily="50" charset="-127"/>
              </a:rPr>
              <a:t>Before contact</a:t>
            </a:r>
            <a:endParaRPr lang="ko-KR" altLang="en-US" sz="2000" b="1" baseline="-25000" dirty="0">
              <a:solidFill>
                <a:srgbClr val="0000FF"/>
              </a:solidFill>
              <a:latin typeface="맑은 고딕" panose="020B0503020000020004" pitchFamily="50" charset="-127"/>
              <a:ea typeface="맑은 고딕" panose="020B0503020000020004" pitchFamily="50" charset="-127"/>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210</a:t>
            </a:fld>
            <a:endParaRPr lang="ko-KR" altLang="en-US" dirty="0"/>
          </a:p>
        </p:txBody>
      </p:sp>
      <p:sp>
        <p:nvSpPr>
          <p:cNvPr id="23" name="직사각형 2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12272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1.11111E-6 L 0.0658 -1.11111E-6 " pathEditMode="relative" rAng="0" ptsTypes="AA">
                                      <p:cBhvr>
                                        <p:cTn id="6" dur="2000" fill="hold"/>
                                        <p:tgtEl>
                                          <p:spTgt spid="17"/>
                                        </p:tgtEl>
                                        <p:attrNameLst>
                                          <p:attrName>ppt_x</p:attrName>
                                          <p:attrName>ppt_y</p:attrName>
                                        </p:attrNameLst>
                                      </p:cBhvr>
                                      <p:rCtr x="3281"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extBox 7"/>
          <p:cNvSpPr txBox="1">
            <a:spLocks noChangeArrowheads="1"/>
          </p:cNvSpPr>
          <p:nvPr/>
        </p:nvSpPr>
        <p:spPr bwMode="auto">
          <a:xfrm>
            <a:off x="214313" y="20638"/>
            <a:ext cx="5363969" cy="523220"/>
          </a:xfrm>
          <a:prstGeom prst="rect">
            <a:avLst/>
          </a:prstGeom>
        </p:spPr>
        <p:txBody>
          <a:bodyPr wrap="none">
            <a:spAutoFit/>
          </a:bodyPr>
          <a:lstStyle>
            <a:defPPr>
              <a:defRPr lang="ko-KR"/>
            </a:defPPr>
            <a:lvl1pPr>
              <a:defRPr sz="2800" b="1"/>
            </a:lvl1pPr>
          </a:lstStyle>
          <a:p>
            <a:r>
              <a:rPr lang="en-US" altLang="ko-KR" dirty="0"/>
              <a:t>Metal-semiconductor junction</a:t>
            </a:r>
            <a:endParaRPr lang="ko-KR" altLang="en-US" dirty="0"/>
          </a:p>
        </p:txBody>
      </p:sp>
      <p:pic>
        <p:nvPicPr>
          <p:cNvPr id="59395" name="Picture 3"/>
          <p:cNvPicPr>
            <a:picLocks noChangeAspect="1" noChangeArrowheads="1"/>
          </p:cNvPicPr>
          <p:nvPr/>
        </p:nvPicPr>
        <p:blipFill>
          <a:blip r:embed="rId3"/>
          <a:srcRect/>
          <a:stretch>
            <a:fillRect/>
          </a:stretch>
        </p:blipFill>
        <p:spPr bwMode="auto">
          <a:xfrm>
            <a:off x="1530064" y="1340768"/>
            <a:ext cx="6048375" cy="3756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14"/>
          <p:cNvSpPr txBox="1">
            <a:spLocks noChangeArrowheads="1"/>
          </p:cNvSpPr>
          <p:nvPr/>
        </p:nvSpPr>
        <p:spPr bwMode="auto">
          <a:xfrm>
            <a:off x="162124" y="5440818"/>
            <a:ext cx="8964488"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342900" indent="-342900" eaLnBrk="1" hangingPunct="1">
              <a:buFont typeface="Wingdings" panose="05000000000000000000" pitchFamily="2" charset="2"/>
              <a:buChar char="Ø"/>
            </a:pP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Most of electronic devices need </a:t>
            </a:r>
            <a:r>
              <a:rPr lang="en-US" altLang="ko-KR" sz="2000" b="1" dirty="0" err="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Ohmic</a:t>
            </a: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junction for contact between different material, which causes minimal contact resistance</a:t>
            </a:r>
          </a:p>
          <a:p>
            <a:pPr marL="342900" indent="-342900" eaLnBrk="1" hangingPunct="1">
              <a:spcBef>
                <a:spcPts val="600"/>
              </a:spcBef>
              <a:buFont typeface="Wingdings" panose="05000000000000000000" pitchFamily="2" charset="2"/>
              <a:buChar char="Ø"/>
            </a:pP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Rectifying properties of diode need </a:t>
            </a:r>
            <a:r>
              <a:rPr lang="en-US" altLang="ko-KR" sz="2000" b="1" dirty="0" err="1">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Schottky</a:t>
            </a:r>
            <a:r>
              <a:rPr lang="en-US" altLang="ko-KR" sz="2000" b="1" dirty="0">
                <a:solidFill>
                  <a:srgbClr val="FF0000"/>
                </a:solidFill>
                <a:latin typeface="Times New Roman" panose="02020603050405020304" pitchFamily="18" charset="0"/>
                <a:ea typeface="맑은 고딕" panose="020B0503020000020004" pitchFamily="50" charset="-127"/>
                <a:cs typeface="Times New Roman" panose="02020603050405020304" pitchFamily="18" charset="0"/>
              </a:rPr>
              <a:t> contact .</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211</a:t>
            </a:fld>
            <a:endParaRPr lang="ko-KR" altLang="en-US" dirty="0"/>
          </a:p>
        </p:txBody>
      </p:sp>
      <p:sp>
        <p:nvSpPr>
          <p:cNvPr id="8" name="직사각형 7"/>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9480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Box 7"/>
          <p:cNvSpPr txBox="1">
            <a:spLocks noChangeArrowheads="1"/>
          </p:cNvSpPr>
          <p:nvPr/>
        </p:nvSpPr>
        <p:spPr bwMode="auto">
          <a:xfrm>
            <a:off x="357188" y="-23813"/>
            <a:ext cx="3427541" cy="523220"/>
          </a:xfrm>
          <a:prstGeom prst="rect">
            <a:avLst/>
          </a:prstGeom>
        </p:spPr>
        <p:txBody>
          <a:bodyPr wrap="none">
            <a:spAutoFit/>
          </a:bodyPr>
          <a:lstStyle>
            <a:defPPr>
              <a:defRPr lang="ko-KR"/>
            </a:defPPr>
            <a:lvl1pPr>
              <a:defRPr sz="2800" b="1"/>
            </a:lvl1pPr>
          </a:lstStyle>
          <a:p>
            <a:r>
              <a:rPr lang="en-US" altLang="ko-KR" dirty="0"/>
              <a:t>History of transistor</a:t>
            </a:r>
            <a:endParaRPr lang="ko-KR" altLang="en-US" dirty="0"/>
          </a:p>
        </p:txBody>
      </p:sp>
      <p:pic>
        <p:nvPicPr>
          <p:cNvPr id="347139" name="Picture 2" descr="http://pds2.egloos.com/pds/200611/30/97/c0026297_01113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90750"/>
            <a:ext cx="25717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0" name="Picture 4" descr="http://pds2.egloos.com/pds/200611/30/97/c0026297_011109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3790975"/>
            <a:ext cx="23034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1" name="직사각형 5"/>
          <p:cNvSpPr>
            <a:spLocks noChangeArrowheads="1"/>
          </p:cNvSpPr>
          <p:nvPr/>
        </p:nvSpPr>
        <p:spPr bwMode="auto">
          <a:xfrm>
            <a:off x="534988" y="717575"/>
            <a:ext cx="2389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Vacuum tube</a:t>
            </a:r>
          </a:p>
          <a:p>
            <a:pPr algn="ctr" eaLnBrk="1" hangingPunct="1"/>
            <a:r>
              <a:rPr lang="en-US" altLang="ko-KR" sz="2000" b="1" dirty="0">
                <a:latin typeface="맑은 고딕" panose="020B0503020000020004" pitchFamily="50" charset="-127"/>
                <a:ea typeface="맑은 고딕" panose="020B0503020000020004" pitchFamily="50" charset="-127"/>
              </a:rPr>
              <a:t>(thermionic valve)</a:t>
            </a:r>
            <a:endParaRPr lang="ko-KR" altLang="en-US" sz="2000" b="1" dirty="0">
              <a:latin typeface="맑은 고딕" panose="020B0503020000020004" pitchFamily="50" charset="-127"/>
              <a:ea typeface="맑은 고딕" panose="020B0503020000020004" pitchFamily="50" charset="-127"/>
            </a:endParaRPr>
          </a:p>
        </p:txBody>
      </p:sp>
      <p:pic>
        <p:nvPicPr>
          <p:cNvPr id="347142" name="Picture 6" descr="http://images.kbench.com:8080/kbench/article/2004_11/k26044p1n2.jpg"/>
          <p:cNvPicPr>
            <a:picLocks noChangeAspect="1" noChangeArrowheads="1"/>
          </p:cNvPicPr>
          <p:nvPr/>
        </p:nvPicPr>
        <p:blipFill>
          <a:blip r:embed="rId5">
            <a:extLst>
              <a:ext uri="{28A0092B-C50C-407E-A947-70E740481C1C}">
                <a14:useLocalDpi xmlns:a14="http://schemas.microsoft.com/office/drawing/2010/main" val="0"/>
              </a:ext>
            </a:extLst>
          </a:blip>
          <a:srcRect l="16302" t="8696" r="15219" b="13043"/>
          <a:stretch>
            <a:fillRect/>
          </a:stretch>
        </p:blipFill>
        <p:spPr bwMode="auto">
          <a:xfrm>
            <a:off x="179388" y="1343050"/>
            <a:ext cx="1331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3" name="직사각형 8"/>
          <p:cNvSpPr>
            <a:spLocks noChangeArrowheads="1"/>
          </p:cNvSpPr>
          <p:nvPr/>
        </p:nvSpPr>
        <p:spPr bwMode="auto">
          <a:xfrm>
            <a:off x="6728619" y="717575"/>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sz="2000" b="1" dirty="0">
                <a:latin typeface="맑은 고딕" panose="020B0503020000020004" pitchFamily="50" charset="-127"/>
                <a:ea typeface="맑은 고딕" panose="020B0503020000020004" pitchFamily="50" charset="-127"/>
              </a:rPr>
              <a:t>Transistor</a:t>
            </a:r>
            <a:endParaRPr lang="ko-KR" altLang="en-US" sz="2000" b="1" dirty="0">
              <a:latin typeface="맑은 고딕" panose="020B0503020000020004" pitchFamily="50" charset="-127"/>
              <a:ea typeface="맑은 고딕" panose="020B0503020000020004" pitchFamily="50" charset="-127"/>
            </a:endParaRPr>
          </a:p>
        </p:txBody>
      </p:sp>
      <p:pic>
        <p:nvPicPr>
          <p:cNvPr id="347144" name="Picture 10" descr="http://www.icarpos.net/Dbg_Board/DownImg/200706101725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825" y="4583137"/>
            <a:ext cx="20939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5" name="Picture 18" descr="http://pds16.egloos.com/pds/200911/09/05/e0033205_4af807cc78b0b.jpg"/>
          <p:cNvPicPr>
            <a:picLocks noChangeAspect="1" noChangeArrowheads="1"/>
          </p:cNvPicPr>
          <p:nvPr/>
        </p:nvPicPr>
        <p:blipFill>
          <a:blip r:embed="rId7">
            <a:extLst>
              <a:ext uri="{28A0092B-C50C-407E-A947-70E740481C1C}">
                <a14:useLocalDpi xmlns:a14="http://schemas.microsoft.com/office/drawing/2010/main" val="0"/>
              </a:ext>
            </a:extLst>
          </a:blip>
          <a:srcRect r="50961"/>
          <a:stretch>
            <a:fillRect/>
          </a:stretch>
        </p:blipFill>
        <p:spPr bwMode="auto">
          <a:xfrm>
            <a:off x="5580063" y="1558950"/>
            <a:ext cx="1295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6" name="Picture 16" descr="http://c.ask.nate.com/imgs/qrsi.tsp/8071588/10573248/0/4/A/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3141687"/>
            <a:ext cx="196691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7" name="TextBox 14"/>
          <p:cNvSpPr txBox="1">
            <a:spLocks noChangeArrowheads="1"/>
          </p:cNvSpPr>
          <p:nvPr/>
        </p:nvSpPr>
        <p:spPr bwMode="auto">
          <a:xfrm>
            <a:off x="2121347" y="5783312"/>
            <a:ext cx="5083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dirty="0">
                <a:solidFill>
                  <a:srgbClr val="FF0000"/>
                </a:solidFill>
                <a:latin typeface="맑은 고딕" panose="020B0503020000020004" pitchFamily="50" charset="-127"/>
                <a:ea typeface="맑은 고딕" panose="020B0503020000020004" pitchFamily="50" charset="-127"/>
              </a:rPr>
              <a:t> Amplification of electrical signals (current)</a:t>
            </a:r>
          </a:p>
          <a:p>
            <a:pPr eaLnBrk="1" hangingPunct="1">
              <a:buFont typeface="Wingdings" panose="05000000000000000000" pitchFamily="2" charset="2"/>
              <a:buChar char="§"/>
            </a:pPr>
            <a:r>
              <a:rPr lang="en-US" altLang="ko-KR" b="1" dirty="0">
                <a:solidFill>
                  <a:srgbClr val="FF0000"/>
                </a:solidFill>
                <a:latin typeface="맑은 고딕" panose="020B0503020000020004" pitchFamily="50" charset="-127"/>
                <a:ea typeface="맑은 고딕" panose="020B0503020000020004" pitchFamily="50" charset="-127"/>
              </a:rPr>
              <a:t> Switching the signals</a:t>
            </a:r>
          </a:p>
        </p:txBody>
      </p:sp>
      <p:sp>
        <p:nvSpPr>
          <p:cNvPr id="14" name="오른쪽 화살표 13"/>
          <p:cNvSpPr/>
          <p:nvPr/>
        </p:nvSpPr>
        <p:spPr>
          <a:xfrm>
            <a:off x="3923928" y="3106452"/>
            <a:ext cx="792088" cy="1080120"/>
          </a:xfrm>
          <a:prstGeom prst="rightArrow">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pic>
        <p:nvPicPr>
          <p:cNvPr id="347151" name="Picture 19" descr="http://www.qinetiq.com/home/newsroom/news_releases_homepage/2005/1st_quarter/intel_and_qinetiq.Par.63410.File.tmp/InSb%20transist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3070250"/>
            <a:ext cx="140335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52" name="Picture 23" descr="http://cdn.sigma.octopart.com/256293/image/Fairchild-IRF530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4388" y="1485925"/>
            <a:ext cx="165576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53" name="Picture 25" descr="http://www.theniceguy.net/files/attach/images/1512/868/001/NMO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4388" y="4510112"/>
            <a:ext cx="187166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212</a:t>
            </a:fld>
            <a:endParaRPr lang="ko-KR" altLang="en-US" dirty="0"/>
          </a:p>
        </p:txBody>
      </p:sp>
      <p:sp>
        <p:nvSpPr>
          <p:cNvPr id="18" name="직사각형 17"/>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575046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Box 7"/>
          <p:cNvSpPr txBox="1">
            <a:spLocks noChangeArrowheads="1"/>
          </p:cNvSpPr>
          <p:nvPr/>
        </p:nvSpPr>
        <p:spPr bwMode="auto">
          <a:xfrm>
            <a:off x="357188" y="-23813"/>
            <a:ext cx="3427541" cy="523220"/>
          </a:xfrm>
          <a:prstGeom prst="rect">
            <a:avLst/>
          </a:prstGeom>
        </p:spPr>
        <p:txBody>
          <a:bodyPr wrap="none">
            <a:spAutoFit/>
          </a:bodyPr>
          <a:lstStyle>
            <a:defPPr>
              <a:defRPr lang="ko-KR"/>
            </a:defPPr>
            <a:lvl1pPr>
              <a:defRPr sz="2800" b="1"/>
            </a:lvl1pPr>
          </a:lstStyle>
          <a:p>
            <a:r>
              <a:rPr lang="en-US" altLang="ko-KR" dirty="0"/>
              <a:t>History of transistor</a:t>
            </a:r>
            <a:endParaRPr lang="ko-KR" altLang="en-US" dirty="0"/>
          </a:p>
        </p:txBody>
      </p:sp>
      <p:pic>
        <p:nvPicPr>
          <p:cNvPr id="349187" name="Picture 3"/>
          <p:cNvPicPr>
            <a:picLocks noChangeAspect="1" noChangeArrowheads="1"/>
          </p:cNvPicPr>
          <p:nvPr/>
        </p:nvPicPr>
        <p:blipFill>
          <a:blip r:embed="rId3">
            <a:extLst>
              <a:ext uri="{28A0092B-C50C-407E-A947-70E740481C1C}">
                <a14:useLocalDpi xmlns:a14="http://schemas.microsoft.com/office/drawing/2010/main" val="0"/>
              </a:ext>
            </a:extLst>
          </a:blip>
          <a:srcRect l="17419" t="28305" r="43983" b="7143"/>
          <a:stretch>
            <a:fillRect/>
          </a:stretch>
        </p:blipFill>
        <p:spPr bwMode="auto">
          <a:xfrm>
            <a:off x="250825" y="1135072"/>
            <a:ext cx="46482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TextBox 4"/>
          <p:cNvSpPr txBox="1">
            <a:spLocks noChangeArrowheads="1"/>
          </p:cNvSpPr>
          <p:nvPr/>
        </p:nvSpPr>
        <p:spPr bwMode="auto">
          <a:xfrm>
            <a:off x="357188" y="725714"/>
            <a:ext cx="7440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dirty="0">
                <a:solidFill>
                  <a:srgbClr val="0000FF"/>
                </a:solidFill>
                <a:latin typeface="맑은 고딕" panose="020B0503020000020004" pitchFamily="50" charset="-127"/>
                <a:ea typeface="맑은 고딕" panose="020B0503020000020004" pitchFamily="50" charset="-127"/>
              </a:rPr>
              <a:t>The first transistor was a point-contact transistor</a:t>
            </a:r>
            <a:endParaRPr lang="ko-KR" altLang="en-US" sz="2400" b="1" dirty="0">
              <a:solidFill>
                <a:srgbClr val="0000FF"/>
              </a:solidFill>
              <a:latin typeface="맑은 고딕" panose="020B0503020000020004" pitchFamily="50" charset="-127"/>
              <a:ea typeface="맑은 고딕" panose="020B0503020000020004" pitchFamily="50" charset="-127"/>
            </a:endParaRPr>
          </a:p>
        </p:txBody>
      </p:sp>
      <p:pic>
        <p:nvPicPr>
          <p:cNvPr id="349189" name="Picture 4"/>
          <p:cNvPicPr>
            <a:picLocks noChangeAspect="1" noChangeArrowheads="1"/>
          </p:cNvPicPr>
          <p:nvPr/>
        </p:nvPicPr>
        <p:blipFill>
          <a:blip r:embed="rId4">
            <a:extLst>
              <a:ext uri="{28A0092B-C50C-407E-A947-70E740481C1C}">
                <a14:useLocalDpi xmlns:a14="http://schemas.microsoft.com/office/drawing/2010/main" val="0"/>
              </a:ext>
            </a:extLst>
          </a:blip>
          <a:srcRect l="21429" t="18571" r="37602" b="74046"/>
          <a:stretch>
            <a:fillRect/>
          </a:stretch>
        </p:blipFill>
        <p:spPr bwMode="auto">
          <a:xfrm>
            <a:off x="5148263" y="1523330"/>
            <a:ext cx="3600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0" name="TextBox 6"/>
          <p:cNvSpPr txBox="1">
            <a:spLocks noChangeArrowheads="1"/>
          </p:cNvSpPr>
          <p:nvPr/>
        </p:nvSpPr>
        <p:spPr bwMode="auto">
          <a:xfrm>
            <a:off x="1547664" y="5983288"/>
            <a:ext cx="564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0000FF"/>
                </a:solidFill>
                <a:latin typeface="맑은 고딕" panose="020B0503020000020004" pitchFamily="50" charset="-127"/>
                <a:ea typeface="맑은 고딕" panose="020B0503020000020004" pitchFamily="50" charset="-127"/>
              </a:rPr>
              <a:t>They were awarded the Nobel prize in 1956</a:t>
            </a:r>
            <a:endParaRPr lang="ko-KR" altLang="en-US" sz="2000" b="1" dirty="0">
              <a:solidFill>
                <a:srgbClr val="0000FF"/>
              </a:solidFill>
              <a:latin typeface="맑은 고딕" panose="020B0503020000020004" pitchFamily="50" charset="-127"/>
              <a:ea typeface="맑은 고딕" panose="020B0503020000020004" pitchFamily="50" charset="-127"/>
            </a:endParaRPr>
          </a:p>
        </p:txBody>
      </p:sp>
      <p:pic>
        <p:nvPicPr>
          <p:cNvPr id="349191" name="Picture 3"/>
          <p:cNvPicPr>
            <a:picLocks noChangeAspect="1" noChangeArrowheads="1"/>
          </p:cNvPicPr>
          <p:nvPr/>
        </p:nvPicPr>
        <p:blipFill>
          <a:blip r:embed="rId3">
            <a:extLst>
              <a:ext uri="{28A0092B-C50C-407E-A947-70E740481C1C}">
                <a14:useLocalDpi xmlns:a14="http://schemas.microsoft.com/office/drawing/2010/main" val="0"/>
              </a:ext>
            </a:extLst>
          </a:blip>
          <a:srcRect l="55695" t="28305" r="16473" b="7143"/>
          <a:stretch>
            <a:fillRect/>
          </a:stretch>
        </p:blipFill>
        <p:spPr bwMode="auto">
          <a:xfrm>
            <a:off x="5795963" y="2026567"/>
            <a:ext cx="25336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213</a:t>
            </a:fld>
            <a:endParaRPr lang="ko-KR" altLang="en-US" dirty="0"/>
          </a:p>
        </p:txBody>
      </p:sp>
      <p:sp>
        <p:nvSpPr>
          <p:cNvPr id="10" name="직사각형 9"/>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417011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Box 7"/>
          <p:cNvSpPr txBox="1">
            <a:spLocks noChangeArrowheads="1"/>
          </p:cNvSpPr>
          <p:nvPr/>
        </p:nvSpPr>
        <p:spPr bwMode="auto">
          <a:xfrm>
            <a:off x="357188" y="-23813"/>
            <a:ext cx="3427541" cy="523220"/>
          </a:xfrm>
          <a:prstGeom prst="rect">
            <a:avLst/>
          </a:prstGeom>
        </p:spPr>
        <p:txBody>
          <a:bodyPr wrap="none">
            <a:spAutoFit/>
          </a:bodyPr>
          <a:lstStyle>
            <a:defPPr>
              <a:defRPr lang="ko-KR"/>
            </a:defPPr>
            <a:lvl1pPr>
              <a:defRPr sz="2800" b="1"/>
            </a:lvl1pPr>
          </a:lstStyle>
          <a:p>
            <a:r>
              <a:rPr lang="en-US" altLang="ko-KR" dirty="0"/>
              <a:t>History of transistor</a:t>
            </a:r>
            <a:endParaRPr lang="ko-KR" altLang="en-US" dirty="0"/>
          </a:p>
        </p:txBody>
      </p:sp>
      <p:pic>
        <p:nvPicPr>
          <p:cNvPr id="351235" name="Picture 2"/>
          <p:cNvPicPr>
            <a:picLocks noChangeAspect="1" noChangeArrowheads="1"/>
          </p:cNvPicPr>
          <p:nvPr/>
        </p:nvPicPr>
        <p:blipFill>
          <a:blip r:embed="rId3">
            <a:extLst>
              <a:ext uri="{28A0092B-C50C-407E-A947-70E740481C1C}">
                <a14:useLocalDpi xmlns:a14="http://schemas.microsoft.com/office/drawing/2010/main" val="0"/>
              </a:ext>
            </a:extLst>
          </a:blip>
          <a:srcRect l="14732" t="24596" r="51382" b="6429"/>
          <a:stretch>
            <a:fillRect/>
          </a:stretch>
        </p:blipFill>
        <p:spPr bwMode="auto">
          <a:xfrm>
            <a:off x="2771775" y="1281708"/>
            <a:ext cx="3313113"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6" name="TextBox 5"/>
          <p:cNvSpPr txBox="1">
            <a:spLocks noChangeArrowheads="1"/>
          </p:cNvSpPr>
          <p:nvPr/>
        </p:nvSpPr>
        <p:spPr bwMode="auto">
          <a:xfrm>
            <a:off x="3276600" y="3955058"/>
            <a:ext cx="2327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200" b="1">
                <a:solidFill>
                  <a:srgbClr val="FF0000"/>
                </a:solidFill>
                <a:latin typeface="맑은 고딕" panose="020B0503020000020004" pitchFamily="50" charset="-127"/>
                <a:ea typeface="맑은 고딕" panose="020B0503020000020004" pitchFamily="50" charset="-127"/>
              </a:rPr>
              <a:t>~ 50 um (cut by razor blade)</a:t>
            </a:r>
            <a:endParaRPr lang="ko-KR" altLang="en-US" sz="1200" b="1">
              <a:solidFill>
                <a:srgbClr val="FF0000"/>
              </a:solidFill>
              <a:latin typeface="맑은 고딕" panose="020B0503020000020004" pitchFamily="50" charset="-127"/>
              <a:ea typeface="맑은 고딕" panose="020B0503020000020004" pitchFamily="50" charset="-127"/>
            </a:endParaRPr>
          </a:p>
        </p:txBody>
      </p:sp>
      <p:sp>
        <p:nvSpPr>
          <p:cNvPr id="351237" name="TextBox 4"/>
          <p:cNvSpPr txBox="1">
            <a:spLocks noChangeArrowheads="1"/>
          </p:cNvSpPr>
          <p:nvPr/>
        </p:nvSpPr>
        <p:spPr bwMode="auto">
          <a:xfrm>
            <a:off x="323850" y="837839"/>
            <a:ext cx="6344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0000FF"/>
                </a:solidFill>
                <a:latin typeface="맑은 고딕" panose="020B0503020000020004" pitchFamily="50" charset="-127"/>
                <a:ea typeface="맑은 고딕" panose="020B0503020000020004" pitchFamily="50" charset="-127"/>
              </a:rPr>
              <a:t>How does</a:t>
            </a:r>
            <a:r>
              <a:rPr lang="ko-KR" altLang="en-US" sz="2000" b="1" dirty="0">
                <a:solidFill>
                  <a:srgbClr val="0000FF"/>
                </a:solidFill>
                <a:latin typeface="맑은 고딕" panose="020B0503020000020004" pitchFamily="50" charset="-127"/>
                <a:ea typeface="맑은 고딕" panose="020B0503020000020004" pitchFamily="50" charset="-127"/>
              </a:rPr>
              <a:t> </a:t>
            </a:r>
            <a:r>
              <a:rPr lang="en-US" altLang="ko-KR" sz="2000" b="1" dirty="0">
                <a:solidFill>
                  <a:srgbClr val="0000FF"/>
                </a:solidFill>
                <a:latin typeface="맑은 고딕" panose="020B0503020000020004" pitchFamily="50" charset="-127"/>
                <a:ea typeface="맑은 고딕" panose="020B0503020000020004" pitchFamily="50" charset="-127"/>
              </a:rPr>
              <a:t>the first point-contact transistor work ?</a:t>
            </a:r>
            <a:endParaRPr lang="ko-KR" altLang="en-US" sz="2000" b="1" dirty="0">
              <a:solidFill>
                <a:srgbClr val="0000FF"/>
              </a:solidFill>
              <a:latin typeface="맑은 고딕" panose="020B0503020000020004" pitchFamily="50" charset="-127"/>
              <a:ea typeface="맑은 고딕" panose="020B0503020000020004" pitchFamily="50" charset="-127"/>
            </a:endParaRPr>
          </a:p>
        </p:txBody>
      </p:sp>
      <p:sp>
        <p:nvSpPr>
          <p:cNvPr id="351238" name="TextBox 8"/>
          <p:cNvSpPr txBox="1">
            <a:spLocks noChangeArrowheads="1"/>
          </p:cNvSpPr>
          <p:nvPr/>
        </p:nvSpPr>
        <p:spPr bwMode="auto">
          <a:xfrm>
            <a:off x="395288" y="5530999"/>
            <a:ext cx="850106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dirty="0">
                <a:latin typeface="맑은 고딕" panose="020B0503020000020004" pitchFamily="50" charset="-127"/>
                <a:ea typeface="맑은 고딕" panose="020B0503020000020004" pitchFamily="50" charset="-127"/>
              </a:rPr>
              <a:t> The voltage on one contact modulated the current flowing through the </a:t>
            </a:r>
          </a:p>
          <a:p>
            <a:pPr eaLnBrk="1" hangingPunct="1"/>
            <a:r>
              <a:rPr lang="en-US" altLang="ko-KR" b="1" dirty="0">
                <a:latin typeface="맑은 고딕" panose="020B0503020000020004" pitchFamily="50" charset="-127"/>
                <a:ea typeface="맑은 고딕" panose="020B0503020000020004" pitchFamily="50" charset="-127"/>
              </a:rPr>
              <a:t>  other, amplifying the input signal up to </a:t>
            </a:r>
            <a:r>
              <a:rPr lang="en-US" altLang="ko-KR" b="1" dirty="0">
                <a:solidFill>
                  <a:srgbClr val="0000FF"/>
                </a:solidFill>
                <a:latin typeface="맑은 고딕" panose="020B0503020000020004" pitchFamily="50" charset="-127"/>
                <a:ea typeface="맑은 고딕" panose="020B0503020000020004" pitchFamily="50" charset="-127"/>
              </a:rPr>
              <a:t>100 times</a:t>
            </a:r>
            <a:r>
              <a:rPr lang="en-US" altLang="ko-KR" b="1" dirty="0">
                <a:latin typeface="맑은 고딕" panose="020B0503020000020004" pitchFamily="50" charset="-127"/>
                <a:ea typeface="맑은 고딕" panose="020B0503020000020004" pitchFamily="50" charset="-127"/>
              </a:rPr>
              <a:t>.</a:t>
            </a:r>
          </a:p>
          <a:p>
            <a:pPr eaLnBrk="1" hangingPunct="1">
              <a:buFont typeface="Wingdings" panose="05000000000000000000" pitchFamily="2" charset="2"/>
              <a:buChar char="§"/>
            </a:pPr>
            <a:r>
              <a:rPr lang="en-US" altLang="ko-KR" b="1" dirty="0">
                <a:latin typeface="맑은 고딕" panose="020B0503020000020004" pitchFamily="50" charset="-127"/>
                <a:ea typeface="맑은 고딕" panose="020B0503020000020004" pitchFamily="50" charset="-127"/>
              </a:rPr>
              <a:t> The semiconductor surfaces are easily contaminated. </a:t>
            </a:r>
            <a:r>
              <a:rPr lang="ko-KR" altLang="en-US" b="1" dirty="0">
                <a:latin typeface="맑은 고딕" panose="020B0503020000020004" pitchFamily="50" charset="-127"/>
                <a:ea typeface="맑은 고딕" panose="020B0503020000020004" pitchFamily="50" charset="-127"/>
              </a:rPr>
              <a:t>⇒ </a:t>
            </a:r>
            <a:r>
              <a:rPr lang="en-US" altLang="ko-KR" b="1" dirty="0">
                <a:latin typeface="맑은 고딕" panose="020B0503020000020004" pitchFamily="50" charset="-127"/>
                <a:ea typeface="맑은 고딕" panose="020B0503020000020004" pitchFamily="50" charset="-127"/>
              </a:rPr>
              <a:t>Unstable</a:t>
            </a:r>
            <a:endParaRPr lang="ko-KR" altLang="en-US" b="1" dirty="0">
              <a:latin typeface="맑은 고딕" panose="020B0503020000020004" pitchFamily="50" charset="-127"/>
              <a:ea typeface="맑은 고딕" panose="020B0503020000020004" pitchFamily="50" charset="-127"/>
            </a:endParaRPr>
          </a:p>
        </p:txBody>
      </p:sp>
      <p:pic>
        <p:nvPicPr>
          <p:cNvPr id="35123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5" y="2002433"/>
            <a:ext cx="27543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40" name="Picture 2"/>
          <p:cNvPicPr>
            <a:picLocks noChangeAspect="1" noChangeArrowheads="1"/>
          </p:cNvPicPr>
          <p:nvPr/>
        </p:nvPicPr>
        <p:blipFill>
          <a:blip r:embed="rId3">
            <a:extLst>
              <a:ext uri="{28A0092B-C50C-407E-A947-70E740481C1C}">
                <a14:useLocalDpi xmlns:a14="http://schemas.microsoft.com/office/drawing/2010/main" val="0"/>
              </a:ext>
            </a:extLst>
          </a:blip>
          <a:srcRect l="52301" t="26953" r="20444" b="6429"/>
          <a:stretch>
            <a:fillRect/>
          </a:stretch>
        </p:blipFill>
        <p:spPr bwMode="auto">
          <a:xfrm>
            <a:off x="215900" y="1281708"/>
            <a:ext cx="2663825"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214</a:t>
            </a:fld>
            <a:endParaRPr lang="ko-KR" altLang="en-US" dirty="0"/>
          </a:p>
        </p:txBody>
      </p:sp>
      <p:sp>
        <p:nvSpPr>
          <p:cNvPr id="11" name="직사각형 1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7461357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Box 7"/>
          <p:cNvSpPr txBox="1">
            <a:spLocks noChangeArrowheads="1"/>
          </p:cNvSpPr>
          <p:nvPr/>
        </p:nvSpPr>
        <p:spPr bwMode="auto">
          <a:xfrm>
            <a:off x="357188" y="-23813"/>
            <a:ext cx="3427541" cy="523220"/>
          </a:xfrm>
          <a:prstGeom prst="rect">
            <a:avLst/>
          </a:prstGeom>
        </p:spPr>
        <p:txBody>
          <a:bodyPr wrap="none">
            <a:spAutoFit/>
          </a:bodyPr>
          <a:lstStyle>
            <a:defPPr>
              <a:defRPr lang="ko-KR"/>
            </a:defPPr>
            <a:lvl1pPr>
              <a:defRPr sz="2800" b="1"/>
            </a:lvl1pPr>
          </a:lstStyle>
          <a:p>
            <a:r>
              <a:rPr lang="en-US" altLang="ko-KR" dirty="0"/>
              <a:t>History of transistor</a:t>
            </a:r>
            <a:endParaRPr lang="ko-KR" altLang="en-US" dirty="0"/>
          </a:p>
        </p:txBody>
      </p:sp>
      <p:sp>
        <p:nvSpPr>
          <p:cNvPr id="353283" name="TextBox 3"/>
          <p:cNvSpPr txBox="1">
            <a:spLocks noChangeArrowheads="1"/>
          </p:cNvSpPr>
          <p:nvPr/>
        </p:nvSpPr>
        <p:spPr bwMode="auto">
          <a:xfrm>
            <a:off x="179388" y="956922"/>
            <a:ext cx="903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solidFill>
                  <a:srgbClr val="0000FF"/>
                </a:solidFill>
                <a:latin typeface="맑은 고딕" panose="020B0503020000020004" pitchFamily="50" charset="-127"/>
                <a:ea typeface="맑은 고딕" panose="020B0503020000020004" pitchFamily="50" charset="-127"/>
              </a:rPr>
              <a:t>William Shockley invented p-n junction transistor (bulk semiconductor) </a:t>
            </a:r>
            <a:endParaRPr lang="ko-KR" altLang="en-US" sz="2000" b="1" dirty="0">
              <a:solidFill>
                <a:srgbClr val="0000FF"/>
              </a:solidFill>
              <a:latin typeface="맑은 고딕" panose="020B0503020000020004" pitchFamily="50" charset="-127"/>
              <a:ea typeface="맑은 고딕" panose="020B0503020000020004" pitchFamily="50" charset="-127"/>
            </a:endParaRPr>
          </a:p>
        </p:txBody>
      </p:sp>
      <p:pic>
        <p:nvPicPr>
          <p:cNvPr id="353284" name="Picture 1"/>
          <p:cNvPicPr>
            <a:picLocks noChangeAspect="1" noChangeArrowheads="1"/>
          </p:cNvPicPr>
          <p:nvPr/>
        </p:nvPicPr>
        <p:blipFill>
          <a:blip r:embed="rId3">
            <a:extLst>
              <a:ext uri="{28A0092B-C50C-407E-A947-70E740481C1C}">
                <a14:useLocalDpi xmlns:a14="http://schemas.microsoft.com/office/drawing/2010/main" val="0"/>
              </a:ext>
            </a:extLst>
          </a:blip>
          <a:srcRect l="22768" t="24286" r="22768" b="7143"/>
          <a:stretch>
            <a:fillRect/>
          </a:stretch>
        </p:blipFill>
        <p:spPr bwMode="auto">
          <a:xfrm>
            <a:off x="34800" y="1386704"/>
            <a:ext cx="5891995" cy="463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916832"/>
            <a:ext cx="3109701"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215</a:t>
            </a:fld>
            <a:endParaRPr lang="ko-KR" altLang="en-US" dirty="0"/>
          </a:p>
        </p:txBody>
      </p:sp>
      <p:sp>
        <p:nvSpPr>
          <p:cNvPr id="8" name="직사각형 7"/>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255428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3" name="Picture 3"/>
          <p:cNvPicPr>
            <a:picLocks noChangeAspect="1" noChangeArrowheads="1"/>
          </p:cNvPicPr>
          <p:nvPr/>
        </p:nvPicPr>
        <p:blipFill>
          <a:blip r:embed="rId3">
            <a:extLst>
              <a:ext uri="{28A0092B-C50C-407E-A947-70E740481C1C}">
                <a14:useLocalDpi xmlns:a14="http://schemas.microsoft.com/office/drawing/2010/main" val="0"/>
              </a:ext>
            </a:extLst>
          </a:blip>
          <a:srcRect l="57738" t="42143" r="27148" b="42380"/>
          <a:stretch>
            <a:fillRect/>
          </a:stretch>
        </p:blipFill>
        <p:spPr bwMode="auto">
          <a:xfrm>
            <a:off x="357188" y="1714500"/>
            <a:ext cx="37528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4" name="TextBox 4"/>
          <p:cNvSpPr txBox="1">
            <a:spLocks noChangeArrowheads="1"/>
          </p:cNvSpPr>
          <p:nvPr/>
        </p:nvSpPr>
        <p:spPr bwMode="auto">
          <a:xfrm>
            <a:off x="5489575" y="1171575"/>
            <a:ext cx="282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Field Effect Transistor</a:t>
            </a:r>
            <a:endParaRPr lang="ko-KR" altLang="en-US" sz="2000" b="1">
              <a:latin typeface="맑은 고딕" panose="020B0503020000020004" pitchFamily="50" charset="-127"/>
              <a:ea typeface="맑은 고딕" panose="020B0503020000020004" pitchFamily="50" charset="-127"/>
            </a:endParaRPr>
          </a:p>
        </p:txBody>
      </p:sp>
      <p:sp>
        <p:nvSpPr>
          <p:cNvPr id="455685" name="TextBox 5"/>
          <p:cNvSpPr txBox="1">
            <a:spLocks noChangeArrowheads="1"/>
          </p:cNvSpPr>
          <p:nvPr/>
        </p:nvSpPr>
        <p:spPr bwMode="auto">
          <a:xfrm>
            <a:off x="835025" y="1143000"/>
            <a:ext cx="3444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Bipolar Junction Transistor</a:t>
            </a:r>
            <a:endParaRPr lang="ko-KR" altLang="en-US" sz="2000" b="1" dirty="0">
              <a:latin typeface="맑은 고딕" panose="020B0503020000020004" pitchFamily="50" charset="-127"/>
              <a:ea typeface="맑은 고딕" panose="020B0503020000020004" pitchFamily="50" charset="-127"/>
            </a:endParaRPr>
          </a:p>
        </p:txBody>
      </p:sp>
      <p:pic>
        <p:nvPicPr>
          <p:cNvPr id="455686" name="Picture 3"/>
          <p:cNvPicPr>
            <a:picLocks noChangeAspect="1" noChangeArrowheads="1"/>
          </p:cNvPicPr>
          <p:nvPr/>
        </p:nvPicPr>
        <p:blipFill>
          <a:blip r:embed="rId3">
            <a:extLst>
              <a:ext uri="{28A0092B-C50C-407E-A947-70E740481C1C}">
                <a14:useLocalDpi xmlns:a14="http://schemas.microsoft.com/office/drawing/2010/main" val="0"/>
              </a:ext>
            </a:extLst>
          </a:blip>
          <a:srcRect l="38393" t="42143" r="43773" b="42380"/>
          <a:stretch>
            <a:fillRect/>
          </a:stretch>
        </p:blipFill>
        <p:spPr bwMode="auto">
          <a:xfrm>
            <a:off x="4357688" y="1714500"/>
            <a:ext cx="442912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오른쪽 화살표 8"/>
          <p:cNvSpPr/>
          <p:nvPr/>
        </p:nvSpPr>
        <p:spPr>
          <a:xfrm>
            <a:off x="3786188" y="3357563"/>
            <a:ext cx="571500" cy="1428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55688" name="TextBox 11"/>
          <p:cNvSpPr txBox="1">
            <a:spLocks noChangeArrowheads="1"/>
          </p:cNvSpPr>
          <p:nvPr/>
        </p:nvSpPr>
        <p:spPr bwMode="auto">
          <a:xfrm>
            <a:off x="4000500" y="2857500"/>
            <a:ext cx="39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a:solidFill>
                  <a:srgbClr val="FF0000"/>
                </a:solidFill>
                <a:latin typeface="맑은 고딕" panose="020B0503020000020004" pitchFamily="50" charset="-127"/>
                <a:ea typeface="맑은 고딕" panose="020B0503020000020004" pitchFamily="50" charset="-127"/>
              </a:rPr>
              <a:t>I</a:t>
            </a:r>
            <a:r>
              <a:rPr lang="en-US" altLang="ko-KR" sz="2400" baseline="-25000">
                <a:solidFill>
                  <a:srgbClr val="FF0000"/>
                </a:solidFill>
                <a:latin typeface="맑은 고딕" panose="020B0503020000020004" pitchFamily="50" charset="-127"/>
                <a:ea typeface="맑은 고딕" panose="020B0503020000020004" pitchFamily="50" charset="-127"/>
              </a:rPr>
              <a:t>C</a:t>
            </a:r>
            <a:endParaRPr lang="ko-KR" altLang="en-US" sz="2400" baseline="-25000">
              <a:solidFill>
                <a:srgbClr val="FF0000"/>
              </a:solidFill>
              <a:latin typeface="맑은 고딕" panose="020B0503020000020004" pitchFamily="50" charset="-127"/>
              <a:ea typeface="맑은 고딕" panose="020B0503020000020004" pitchFamily="50" charset="-127"/>
            </a:endParaRPr>
          </a:p>
        </p:txBody>
      </p:sp>
      <p:sp>
        <p:nvSpPr>
          <p:cNvPr id="13" name="오른쪽 화살표 12"/>
          <p:cNvSpPr/>
          <p:nvPr/>
        </p:nvSpPr>
        <p:spPr>
          <a:xfrm>
            <a:off x="8286750" y="3357563"/>
            <a:ext cx="571500" cy="1428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55690" name="TextBox 13"/>
          <p:cNvSpPr txBox="1">
            <a:spLocks noChangeArrowheads="1"/>
          </p:cNvSpPr>
          <p:nvPr/>
        </p:nvSpPr>
        <p:spPr bwMode="auto">
          <a:xfrm>
            <a:off x="8501063" y="2857500"/>
            <a:ext cx="415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a:solidFill>
                  <a:srgbClr val="FF0000"/>
                </a:solidFill>
                <a:latin typeface="맑은 고딕" panose="020B0503020000020004" pitchFamily="50" charset="-127"/>
                <a:ea typeface="맑은 고딕" panose="020B0503020000020004" pitchFamily="50" charset="-127"/>
              </a:rPr>
              <a:t>I</a:t>
            </a:r>
            <a:r>
              <a:rPr lang="en-US" altLang="ko-KR" sz="2400" baseline="-25000">
                <a:solidFill>
                  <a:srgbClr val="FF0000"/>
                </a:solidFill>
                <a:latin typeface="맑은 고딕" panose="020B0503020000020004" pitchFamily="50" charset="-127"/>
                <a:ea typeface="맑은 고딕" panose="020B0503020000020004" pitchFamily="50" charset="-127"/>
              </a:rPr>
              <a:t>D</a:t>
            </a:r>
            <a:endParaRPr lang="ko-KR" altLang="en-US" sz="2400" baseline="-25000">
              <a:solidFill>
                <a:srgbClr val="FF0000"/>
              </a:solidFill>
              <a:latin typeface="맑은 고딕" panose="020B0503020000020004" pitchFamily="50" charset="-127"/>
              <a:ea typeface="맑은 고딕" panose="020B0503020000020004" pitchFamily="50" charset="-127"/>
            </a:endParaRPr>
          </a:p>
        </p:txBody>
      </p:sp>
      <p:sp>
        <p:nvSpPr>
          <p:cNvPr id="15" name="직사각형 14"/>
          <p:cNvSpPr/>
          <p:nvPr/>
        </p:nvSpPr>
        <p:spPr>
          <a:xfrm>
            <a:off x="571500" y="1857375"/>
            <a:ext cx="857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6" name="직사각형 15"/>
          <p:cNvSpPr/>
          <p:nvPr/>
        </p:nvSpPr>
        <p:spPr>
          <a:xfrm>
            <a:off x="5000625" y="2009775"/>
            <a:ext cx="85725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55693" name="TextBox 16"/>
          <p:cNvSpPr txBox="1">
            <a:spLocks noChangeArrowheads="1"/>
          </p:cNvSpPr>
          <p:nvPr/>
        </p:nvSpPr>
        <p:spPr bwMode="auto">
          <a:xfrm>
            <a:off x="388938" y="4437112"/>
            <a:ext cx="4081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dirty="0">
                <a:latin typeface="맑은 고딕" panose="020B0503020000020004" pitchFamily="50" charset="-127"/>
                <a:ea typeface="맑은 고딕" panose="020B0503020000020004" pitchFamily="50" charset="-127"/>
              </a:rPr>
              <a:t>Collector current (I</a:t>
            </a:r>
            <a:r>
              <a:rPr lang="en-US" altLang="ko-KR" sz="2000" baseline="-25000" dirty="0">
                <a:latin typeface="맑은 고딕" panose="020B0503020000020004" pitchFamily="50" charset="-127"/>
                <a:ea typeface="맑은 고딕" panose="020B0503020000020004" pitchFamily="50" charset="-127"/>
              </a:rPr>
              <a:t>C</a:t>
            </a:r>
            <a:r>
              <a:rPr lang="en-US" altLang="ko-KR" sz="2000" dirty="0">
                <a:latin typeface="맑은 고딕" panose="020B0503020000020004" pitchFamily="50" charset="-127"/>
                <a:ea typeface="맑은 고딕" panose="020B0503020000020004" pitchFamily="50" charset="-127"/>
              </a:rPr>
              <a:t>) is controlled</a:t>
            </a:r>
          </a:p>
          <a:p>
            <a:pPr eaLnBrk="1" hangingPunct="1"/>
            <a:r>
              <a:rPr lang="en-US" altLang="ko-KR" sz="2000" dirty="0">
                <a:latin typeface="맑은 고딕" panose="020B0503020000020004" pitchFamily="50" charset="-127"/>
                <a:ea typeface="맑은 고딕" panose="020B0503020000020004" pitchFamily="50" charset="-127"/>
              </a:rPr>
              <a:t>by base.</a:t>
            </a:r>
            <a:endParaRPr lang="ko-KR" altLang="en-US" sz="2000" dirty="0">
              <a:latin typeface="맑은 고딕" panose="020B0503020000020004" pitchFamily="50" charset="-127"/>
              <a:ea typeface="맑은 고딕" panose="020B0503020000020004" pitchFamily="50" charset="-127"/>
            </a:endParaRPr>
          </a:p>
        </p:txBody>
      </p:sp>
      <p:sp>
        <p:nvSpPr>
          <p:cNvPr id="455694" name="TextBox 17"/>
          <p:cNvSpPr txBox="1">
            <a:spLocks noChangeArrowheads="1"/>
          </p:cNvSpPr>
          <p:nvPr/>
        </p:nvSpPr>
        <p:spPr bwMode="auto">
          <a:xfrm>
            <a:off x="5103813" y="4437112"/>
            <a:ext cx="368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a:latin typeface="맑은 고딕" panose="020B0503020000020004" pitchFamily="50" charset="-127"/>
                <a:ea typeface="맑은 고딕" panose="020B0503020000020004" pitchFamily="50" charset="-127"/>
              </a:rPr>
              <a:t>Drain current (I</a:t>
            </a:r>
            <a:r>
              <a:rPr lang="en-US" altLang="ko-KR" sz="2000" baseline="-25000">
                <a:latin typeface="맑은 고딕" panose="020B0503020000020004" pitchFamily="50" charset="-127"/>
                <a:ea typeface="맑은 고딕" panose="020B0503020000020004" pitchFamily="50" charset="-127"/>
              </a:rPr>
              <a:t>D</a:t>
            </a:r>
            <a:r>
              <a:rPr lang="en-US" altLang="ko-KR" sz="2000">
                <a:latin typeface="맑은 고딕" panose="020B0503020000020004" pitchFamily="50" charset="-127"/>
                <a:ea typeface="맑은 고딕" panose="020B0503020000020004" pitchFamily="50" charset="-127"/>
              </a:rPr>
              <a:t>) is controlled</a:t>
            </a:r>
          </a:p>
          <a:p>
            <a:pPr eaLnBrk="1" hangingPunct="1"/>
            <a:r>
              <a:rPr lang="en-US" altLang="ko-KR" sz="2000">
                <a:latin typeface="맑은 고딕" panose="020B0503020000020004" pitchFamily="50" charset="-127"/>
                <a:ea typeface="맑은 고딕" panose="020B0503020000020004" pitchFamily="50" charset="-127"/>
              </a:rPr>
              <a:t>by gate.</a:t>
            </a:r>
            <a:endParaRPr lang="ko-KR" altLang="en-US" sz="2000">
              <a:latin typeface="맑은 고딕" panose="020B0503020000020004" pitchFamily="50" charset="-127"/>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216</a:t>
            </a:fld>
            <a:endParaRPr lang="ko-KR" altLang="en-US" dirty="0"/>
          </a:p>
        </p:txBody>
      </p:sp>
      <p:sp>
        <p:nvSpPr>
          <p:cNvPr id="17" name="직사각형 1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7"/>
          <p:cNvSpPr txBox="1">
            <a:spLocks noChangeArrowheads="1"/>
          </p:cNvSpPr>
          <p:nvPr/>
        </p:nvSpPr>
        <p:spPr bwMode="auto">
          <a:xfrm>
            <a:off x="357188" y="-23813"/>
            <a:ext cx="3427541" cy="523220"/>
          </a:xfrm>
          <a:prstGeom prst="rect">
            <a:avLst/>
          </a:prstGeom>
        </p:spPr>
        <p:txBody>
          <a:bodyPr wrap="none">
            <a:spAutoFit/>
          </a:bodyPr>
          <a:lstStyle>
            <a:defPPr>
              <a:defRPr lang="ko-KR"/>
            </a:defPPr>
            <a:lvl1pPr>
              <a:defRPr sz="2800" b="1"/>
            </a:lvl1pPr>
          </a:lstStyle>
          <a:p>
            <a:r>
              <a:rPr lang="en-US" altLang="ko-KR" dirty="0"/>
              <a:t>History of transistor</a:t>
            </a:r>
            <a:endParaRPr lang="ko-KR" altLang="en-US" dirty="0"/>
          </a:p>
        </p:txBody>
      </p:sp>
    </p:spTree>
    <p:extLst>
      <p:ext uri="{BB962C8B-B14F-4D97-AF65-F5344CB8AC3E}">
        <p14:creationId xmlns:p14="http://schemas.microsoft.com/office/powerpoint/2010/main" val="10010763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K:\tif\size\fg07-01.tif"/>
          <p:cNvPicPr>
            <a:picLocks noChangeAspect="1" noChangeArrowheads="1"/>
          </p:cNvPicPr>
          <p:nvPr/>
        </p:nvPicPr>
        <p:blipFill>
          <a:blip r:embed="rId4">
            <a:extLst>
              <a:ext uri="{28A0092B-C50C-407E-A947-70E740481C1C}">
                <a14:useLocalDpi xmlns:a14="http://schemas.microsoft.com/office/drawing/2010/main" val="0"/>
              </a:ext>
            </a:extLst>
          </a:blip>
          <a:srcRect l="20485" t="43230" r="66534" b="48717"/>
          <a:stretch>
            <a:fillRect/>
          </a:stretch>
        </p:blipFill>
        <p:spPr bwMode="auto">
          <a:xfrm>
            <a:off x="1018730" y="3239789"/>
            <a:ext cx="1571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K:\tif\size\fg07-01.tif"/>
          <p:cNvPicPr>
            <a:picLocks noChangeAspect="1" noChangeArrowheads="1"/>
          </p:cNvPicPr>
          <p:nvPr/>
        </p:nvPicPr>
        <p:blipFill>
          <a:blip r:embed="rId4">
            <a:extLst>
              <a:ext uri="{28A0092B-C50C-407E-A947-70E740481C1C}">
                <a14:useLocalDpi xmlns:a14="http://schemas.microsoft.com/office/drawing/2010/main" val="0"/>
              </a:ext>
            </a:extLst>
          </a:blip>
          <a:srcRect l="38763" t="23750" r="41177" b="43700"/>
          <a:stretch>
            <a:fillRect/>
          </a:stretch>
        </p:blipFill>
        <p:spPr bwMode="auto">
          <a:xfrm>
            <a:off x="3287267" y="1453852"/>
            <a:ext cx="24288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2" name="Picture 2" descr="K:\tif\size\fg07-01.tif"/>
          <p:cNvPicPr>
            <a:picLocks noChangeAspect="1" noChangeArrowheads="1"/>
          </p:cNvPicPr>
          <p:nvPr/>
        </p:nvPicPr>
        <p:blipFill>
          <a:blip r:embed="rId4">
            <a:extLst>
              <a:ext uri="{28A0092B-C50C-407E-A947-70E740481C1C}">
                <a14:useLocalDpi xmlns:a14="http://schemas.microsoft.com/office/drawing/2010/main" val="0"/>
              </a:ext>
            </a:extLst>
          </a:blip>
          <a:srcRect l="18112" t="23750" r="60634" b="56654"/>
          <a:stretch>
            <a:fillRect/>
          </a:stretch>
        </p:blipFill>
        <p:spPr bwMode="auto">
          <a:xfrm>
            <a:off x="642492" y="1507827"/>
            <a:ext cx="2573338"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3" name="TextBox 7"/>
          <p:cNvSpPr txBox="1">
            <a:spLocks noChangeArrowheads="1"/>
          </p:cNvSpPr>
          <p:nvPr/>
        </p:nvSpPr>
        <p:spPr bwMode="auto">
          <a:xfrm>
            <a:off x="357188" y="-23813"/>
            <a:ext cx="5407249" cy="523220"/>
          </a:xfrm>
          <a:prstGeom prst="rect">
            <a:avLst/>
          </a:prstGeom>
        </p:spPr>
        <p:txBody>
          <a:bodyPr wrap="none">
            <a:spAutoFit/>
          </a:bodyPr>
          <a:lstStyle>
            <a:defPPr>
              <a:defRPr lang="ko-KR"/>
            </a:defPPr>
            <a:lvl1pPr>
              <a:defRPr sz="2800" b="1"/>
            </a:lvl1pPr>
          </a:lstStyle>
          <a:p>
            <a:r>
              <a:rPr lang="en-US" altLang="ko-KR" dirty="0"/>
              <a:t>Bipolar junction transistor (BJT)</a:t>
            </a:r>
            <a:endParaRPr lang="ko-KR" altLang="en-US" dirty="0"/>
          </a:p>
        </p:txBody>
      </p:sp>
      <p:sp>
        <p:nvSpPr>
          <p:cNvPr id="355334" name="TextBox 27"/>
          <p:cNvSpPr txBox="1">
            <a:spLocks noChangeArrowheads="1"/>
          </p:cNvSpPr>
          <p:nvPr/>
        </p:nvSpPr>
        <p:spPr bwMode="auto">
          <a:xfrm>
            <a:off x="801688" y="818244"/>
            <a:ext cx="74850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200" b="1" dirty="0">
                <a:latin typeface="맑은 고딕" panose="020B0503020000020004" pitchFamily="50" charset="-127"/>
                <a:ea typeface="맑은 고딕" panose="020B0503020000020004" pitchFamily="50" charset="-127"/>
              </a:rPr>
              <a:t>How to control the reverse current in a p-n junction ?</a:t>
            </a:r>
            <a:endParaRPr lang="ko-KR" altLang="en-US" sz="2200" b="1" dirty="0">
              <a:latin typeface="맑은 고딕" panose="020B0503020000020004" pitchFamily="50" charset="-127"/>
              <a:ea typeface="맑은 고딕" panose="020B0503020000020004" pitchFamily="50" charset="-127"/>
            </a:endParaRPr>
          </a:p>
        </p:txBody>
      </p:sp>
      <p:sp>
        <p:nvSpPr>
          <p:cNvPr id="355335" name="TextBox 28"/>
          <p:cNvSpPr txBox="1">
            <a:spLocks noChangeArrowheads="1"/>
          </p:cNvSpPr>
          <p:nvPr/>
        </p:nvSpPr>
        <p:spPr bwMode="auto">
          <a:xfrm>
            <a:off x="715517" y="1239539"/>
            <a:ext cx="245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Optical generation</a:t>
            </a:r>
            <a:endParaRPr lang="ko-KR" altLang="en-US" sz="2000" b="1">
              <a:solidFill>
                <a:srgbClr val="0000FF"/>
              </a:solidFill>
              <a:latin typeface="맑은 고딕" panose="020B0503020000020004" pitchFamily="50" charset="-127"/>
              <a:ea typeface="맑은 고딕" panose="020B0503020000020004" pitchFamily="50" charset="-127"/>
            </a:endParaRPr>
          </a:p>
        </p:txBody>
      </p:sp>
      <p:grpSp>
        <p:nvGrpSpPr>
          <p:cNvPr id="2" name="그룹 34"/>
          <p:cNvGrpSpPr>
            <a:grpSpLocks/>
          </p:cNvGrpSpPr>
          <p:nvPr/>
        </p:nvGrpSpPr>
        <p:grpSpPr bwMode="auto">
          <a:xfrm>
            <a:off x="5414517" y="1242714"/>
            <a:ext cx="3230563" cy="3140075"/>
            <a:chOff x="5270500" y="1003300"/>
            <a:chExt cx="3230563" cy="3140080"/>
          </a:xfrm>
        </p:grpSpPr>
        <p:pic>
          <p:nvPicPr>
            <p:cNvPr id="355358" name="Picture 2" descr="K:\tif\size\fg07-01.tif"/>
            <p:cNvPicPr>
              <a:picLocks noChangeAspect="1" noChangeArrowheads="1"/>
            </p:cNvPicPr>
            <p:nvPr/>
          </p:nvPicPr>
          <p:blipFill>
            <a:blip r:embed="rId4">
              <a:extLst>
                <a:ext uri="{28A0092B-C50C-407E-A947-70E740481C1C}">
                  <a14:useLocalDpi xmlns:a14="http://schemas.microsoft.com/office/drawing/2010/main" val="0"/>
                </a:ext>
              </a:extLst>
            </a:blip>
            <a:srcRect l="61774" t="23750" r="17314" b="43700"/>
            <a:stretch>
              <a:fillRect/>
            </a:stretch>
          </p:blipFill>
          <p:spPr bwMode="auto">
            <a:xfrm>
              <a:off x="5929322" y="1187455"/>
              <a:ext cx="2532026"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59" name="TextBox 29"/>
            <p:cNvSpPr txBox="1">
              <a:spLocks noChangeArrowheads="1"/>
            </p:cNvSpPr>
            <p:nvPr/>
          </p:nvSpPr>
          <p:spPr bwMode="auto">
            <a:xfrm>
              <a:off x="5270500" y="1003300"/>
              <a:ext cx="3230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Minority carrier injection</a:t>
              </a:r>
              <a:endParaRPr lang="ko-KR" altLang="en-US" sz="2000" b="1">
                <a:solidFill>
                  <a:srgbClr val="0000FF"/>
                </a:solidFill>
                <a:latin typeface="맑은 고딕" panose="020B0503020000020004" pitchFamily="50" charset="-127"/>
                <a:ea typeface="맑은 고딕" panose="020B0503020000020004" pitchFamily="50" charset="-127"/>
              </a:endParaRPr>
            </a:p>
          </p:txBody>
        </p:sp>
      </p:grpSp>
      <p:pic>
        <p:nvPicPr>
          <p:cNvPr id="15" name="Picture 6" descr="C:\s\c3\5-4.jpg"/>
          <p:cNvPicPr>
            <a:picLocks noChangeAspect="1" noChangeArrowheads="1"/>
          </p:cNvPicPr>
          <p:nvPr/>
        </p:nvPicPr>
        <p:blipFill>
          <a:blip r:embed="rId5">
            <a:extLst>
              <a:ext uri="{28A0092B-C50C-407E-A947-70E740481C1C}">
                <a14:useLocalDpi xmlns:a14="http://schemas.microsoft.com/office/drawing/2010/main" val="0"/>
              </a:ext>
            </a:extLst>
          </a:blip>
          <a:srcRect l="6828" t="71072" r="56238" b="2272"/>
          <a:stretch>
            <a:fillRect/>
          </a:stretch>
        </p:blipFill>
        <p:spPr bwMode="auto">
          <a:xfrm>
            <a:off x="5793930" y="4668539"/>
            <a:ext cx="144145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6" descr="C:\s\c3\5-4.jpg"/>
          <p:cNvPicPr>
            <a:picLocks noChangeAspect="1" noChangeArrowheads="1"/>
          </p:cNvPicPr>
          <p:nvPr/>
        </p:nvPicPr>
        <p:blipFill>
          <a:blip r:embed="rId5">
            <a:extLst>
              <a:ext uri="{28A0092B-C50C-407E-A947-70E740481C1C}">
                <a14:useLocalDpi xmlns:a14="http://schemas.microsoft.com/office/drawing/2010/main" val="0"/>
              </a:ext>
            </a:extLst>
          </a:blip>
          <a:srcRect l="43762" t="71072" r="12602" b="2272"/>
          <a:stretch>
            <a:fillRect/>
          </a:stretch>
        </p:blipFill>
        <p:spPr bwMode="auto">
          <a:xfrm>
            <a:off x="7229030" y="4668539"/>
            <a:ext cx="17018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33"/>
          <p:cNvGrpSpPr>
            <a:grpSpLocks/>
          </p:cNvGrpSpPr>
          <p:nvPr/>
        </p:nvGrpSpPr>
        <p:grpSpPr bwMode="auto">
          <a:xfrm>
            <a:off x="5001767" y="4311353"/>
            <a:ext cx="2593727" cy="912589"/>
            <a:chOff x="5119583" y="4714887"/>
            <a:chExt cx="2593021" cy="912045"/>
          </a:xfrm>
        </p:grpSpPr>
        <p:sp>
          <p:nvSpPr>
            <p:cNvPr id="355355" name="TextBox 30"/>
            <p:cNvSpPr txBox="1">
              <a:spLocks noChangeArrowheads="1"/>
            </p:cNvSpPr>
            <p:nvPr/>
          </p:nvSpPr>
          <p:spPr bwMode="auto">
            <a:xfrm>
              <a:off x="5252565" y="4957716"/>
              <a:ext cx="2460039" cy="36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solidFill>
                    <a:srgbClr val="FF0000"/>
                  </a:solidFill>
                  <a:latin typeface="맑은 고딕" panose="020B0503020000020004" pitchFamily="50" charset="-127"/>
                  <a:ea typeface="맑은 고딕" panose="020B0503020000020004" pitchFamily="50" charset="-127"/>
                </a:rPr>
                <a:t>Forward biased p</a:t>
              </a:r>
              <a:r>
                <a:rPr lang="en-US" altLang="ko-KR" b="1" baseline="30000" dirty="0">
                  <a:solidFill>
                    <a:srgbClr val="FF0000"/>
                  </a:solidFill>
                  <a:latin typeface="맑은 고딕" panose="020B0503020000020004" pitchFamily="50" charset="-127"/>
                  <a:ea typeface="맑은 고딕" panose="020B0503020000020004" pitchFamily="50" charset="-127"/>
                </a:rPr>
                <a:t>+</a:t>
              </a:r>
              <a:r>
                <a:rPr lang="en-US" altLang="ko-KR" b="1" dirty="0">
                  <a:solidFill>
                    <a:srgbClr val="FF0000"/>
                  </a:solidFill>
                  <a:latin typeface="맑은 고딕" panose="020B0503020000020004" pitchFamily="50" charset="-127"/>
                  <a:ea typeface="맑은 고딕" panose="020B0503020000020004" pitchFamily="50" charset="-127"/>
                </a:rPr>
                <a:t>-n</a:t>
              </a:r>
              <a:endParaRPr lang="ko-KR" altLang="en-US" b="1" dirty="0">
                <a:solidFill>
                  <a:srgbClr val="FF0000"/>
                </a:solidFill>
                <a:latin typeface="맑은 고딕" panose="020B0503020000020004" pitchFamily="50" charset="-127"/>
                <a:ea typeface="맑은 고딕" panose="020B0503020000020004" pitchFamily="50" charset="-127"/>
              </a:endParaRPr>
            </a:p>
          </p:txBody>
        </p:sp>
        <p:sp>
          <p:nvSpPr>
            <p:cNvPr id="32" name="아래쪽 화살표 31"/>
            <p:cNvSpPr/>
            <p:nvPr/>
          </p:nvSpPr>
          <p:spPr>
            <a:xfrm>
              <a:off x="6109913" y="4714887"/>
              <a:ext cx="509449" cy="28558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sz="1600"/>
            </a:p>
          </p:txBody>
        </p:sp>
        <p:sp>
          <p:nvSpPr>
            <p:cNvPr id="355357" name="TextBox 32"/>
            <p:cNvSpPr txBox="1">
              <a:spLocks noChangeArrowheads="1"/>
            </p:cNvSpPr>
            <p:nvPr/>
          </p:nvSpPr>
          <p:spPr bwMode="auto">
            <a:xfrm>
              <a:off x="5119583" y="5257820"/>
              <a:ext cx="184681" cy="36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endParaRPr lang="ko-KR" altLang="en-US" b="1" dirty="0">
                <a:solidFill>
                  <a:srgbClr val="FF0000"/>
                </a:solidFill>
                <a:latin typeface="맑은 고딕" panose="020B0503020000020004" pitchFamily="50" charset="-127"/>
                <a:ea typeface="맑은 고딕" panose="020B0503020000020004" pitchFamily="50" charset="-127"/>
              </a:endParaRPr>
            </a:p>
          </p:txBody>
        </p:sp>
      </p:grpSp>
      <p:grpSp>
        <p:nvGrpSpPr>
          <p:cNvPr id="4" name="그룹 28"/>
          <p:cNvGrpSpPr>
            <a:grpSpLocks/>
          </p:cNvGrpSpPr>
          <p:nvPr/>
        </p:nvGrpSpPr>
        <p:grpSpPr bwMode="auto">
          <a:xfrm>
            <a:off x="458342" y="4138314"/>
            <a:ext cx="2928938" cy="2387600"/>
            <a:chOff x="314325" y="3898900"/>
            <a:chExt cx="2928938" cy="2387600"/>
          </a:xfrm>
        </p:grpSpPr>
        <p:pic>
          <p:nvPicPr>
            <p:cNvPr id="355353" name="Picture 6" descr="C:\s\c3\5-4.jpg"/>
            <p:cNvPicPr>
              <a:picLocks noChangeAspect="1" noChangeArrowheads="1"/>
            </p:cNvPicPr>
            <p:nvPr/>
          </p:nvPicPr>
          <p:blipFill>
            <a:blip r:embed="rId5">
              <a:extLst>
                <a:ext uri="{28A0092B-C50C-407E-A947-70E740481C1C}">
                  <a14:useLocalDpi xmlns:a14="http://schemas.microsoft.com/office/drawing/2010/main" val="0"/>
                </a:ext>
              </a:extLst>
            </a:blip>
            <a:srcRect l="43762" t="71072" r="12602" b="2272"/>
            <a:stretch>
              <a:fillRect/>
            </a:stretch>
          </p:blipFill>
          <p:spPr bwMode="auto">
            <a:xfrm>
              <a:off x="727075" y="4357688"/>
              <a:ext cx="17018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54" name="TextBox 22"/>
            <p:cNvSpPr txBox="1">
              <a:spLocks noChangeArrowheads="1"/>
            </p:cNvSpPr>
            <p:nvPr/>
          </p:nvSpPr>
          <p:spPr bwMode="auto">
            <a:xfrm>
              <a:off x="314325" y="3898900"/>
              <a:ext cx="2928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latin typeface="맑은 고딕" panose="020B0503020000020004" pitchFamily="50" charset="-127"/>
                  <a:ea typeface="맑은 고딕" panose="020B0503020000020004" pitchFamily="50" charset="-127"/>
                </a:rPr>
                <a:t>Reverse biased p-n junction</a:t>
              </a:r>
              <a:endParaRPr lang="ko-KR" altLang="en-US" sz="1600" b="1">
                <a:latin typeface="맑은 고딕" panose="020B0503020000020004" pitchFamily="50" charset="-127"/>
                <a:ea typeface="맑은 고딕" panose="020B0503020000020004" pitchFamily="50" charset="-127"/>
              </a:endParaRPr>
            </a:p>
          </p:txBody>
        </p:sp>
      </p:grpSp>
      <p:grpSp>
        <p:nvGrpSpPr>
          <p:cNvPr id="5" name="그룹 29"/>
          <p:cNvGrpSpPr>
            <a:grpSpLocks/>
          </p:cNvGrpSpPr>
          <p:nvPr/>
        </p:nvGrpSpPr>
        <p:grpSpPr bwMode="auto">
          <a:xfrm>
            <a:off x="107504" y="4881264"/>
            <a:ext cx="1782763" cy="1270000"/>
            <a:chOff x="-36513" y="4641850"/>
            <a:chExt cx="1782763" cy="1270000"/>
          </a:xfrm>
        </p:grpSpPr>
        <p:cxnSp>
          <p:nvCxnSpPr>
            <p:cNvPr id="18" name="직선 화살표 연결선 17"/>
            <p:cNvCxnSpPr/>
            <p:nvPr/>
          </p:nvCxnSpPr>
          <p:spPr bwMode="auto">
            <a:xfrm rot="5400000" flipH="1" flipV="1">
              <a:off x="1530350" y="4838700"/>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직선 화살표 연결선 18"/>
            <p:cNvCxnSpPr/>
            <p:nvPr/>
          </p:nvCxnSpPr>
          <p:spPr bwMode="auto">
            <a:xfrm rot="5400000" flipH="1" flipV="1">
              <a:off x="619125" y="5732463"/>
              <a:ext cx="357187"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타원 19"/>
            <p:cNvSpPr/>
            <p:nvPr/>
          </p:nvSpPr>
          <p:spPr bwMode="auto">
            <a:xfrm>
              <a:off x="763588" y="5383213"/>
              <a:ext cx="71437" cy="71437"/>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1" name="타원 20"/>
            <p:cNvSpPr/>
            <p:nvPr/>
          </p:nvSpPr>
          <p:spPr bwMode="auto">
            <a:xfrm>
              <a:off x="1674813" y="5106988"/>
              <a:ext cx="71437" cy="7143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24" name="자유형 23"/>
            <p:cNvSpPr/>
            <p:nvPr/>
          </p:nvSpPr>
          <p:spPr>
            <a:xfrm>
              <a:off x="1108075" y="4797425"/>
              <a:ext cx="538163" cy="92075"/>
            </a:xfrm>
            <a:custGeom>
              <a:avLst/>
              <a:gdLst>
                <a:gd name="connsiteX0" fmla="*/ 34343 w 2932089"/>
                <a:gd name="connsiteY0" fmla="*/ 824248 h 1547612"/>
                <a:gd name="connsiteX1" fmla="*/ 47222 w 2932089"/>
                <a:gd name="connsiteY1" fmla="*/ 772733 h 1547612"/>
                <a:gd name="connsiteX2" fmla="*/ 317678 w 2932089"/>
                <a:gd name="connsiteY2" fmla="*/ 141668 h 1547612"/>
                <a:gd name="connsiteX3" fmla="*/ 704044 w 2932089"/>
                <a:gd name="connsiteY3" fmla="*/ 1545465 h 1547612"/>
                <a:gd name="connsiteX4" fmla="*/ 1193442 w 2932089"/>
                <a:gd name="connsiteY4" fmla="*/ 154547 h 1547612"/>
                <a:gd name="connsiteX5" fmla="*/ 1734354 w 2932089"/>
                <a:gd name="connsiteY5" fmla="*/ 1481071 h 1547612"/>
                <a:gd name="connsiteX6" fmla="*/ 2133599 w 2932089"/>
                <a:gd name="connsiteY6" fmla="*/ 128789 h 1547612"/>
                <a:gd name="connsiteX7" fmla="*/ 2416935 w 2932089"/>
                <a:gd name="connsiteY7" fmla="*/ 708339 h 1547612"/>
                <a:gd name="connsiteX8" fmla="*/ 2713149 w 2932089"/>
                <a:gd name="connsiteY8" fmla="*/ 785612 h 1547612"/>
                <a:gd name="connsiteX9" fmla="*/ 2932089 w 2932089"/>
                <a:gd name="connsiteY9" fmla="*/ 772733 h 154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089" h="1547612">
                  <a:moveTo>
                    <a:pt x="34343" y="824248"/>
                  </a:moveTo>
                  <a:cubicBezTo>
                    <a:pt x="17171" y="855372"/>
                    <a:pt x="0" y="886496"/>
                    <a:pt x="47222" y="772733"/>
                  </a:cubicBezTo>
                  <a:cubicBezTo>
                    <a:pt x="94444" y="658970"/>
                    <a:pt x="208208" y="12879"/>
                    <a:pt x="317678" y="141668"/>
                  </a:cubicBezTo>
                  <a:cubicBezTo>
                    <a:pt x="427148" y="270457"/>
                    <a:pt x="558083" y="1543319"/>
                    <a:pt x="704044" y="1545465"/>
                  </a:cubicBezTo>
                  <a:cubicBezTo>
                    <a:pt x="850005" y="1547612"/>
                    <a:pt x="1021724" y="165279"/>
                    <a:pt x="1193442" y="154547"/>
                  </a:cubicBezTo>
                  <a:cubicBezTo>
                    <a:pt x="1365160" y="143815"/>
                    <a:pt x="1577661" y="1485364"/>
                    <a:pt x="1734354" y="1481071"/>
                  </a:cubicBezTo>
                  <a:cubicBezTo>
                    <a:pt x="1891047" y="1476778"/>
                    <a:pt x="2019836" y="257578"/>
                    <a:pt x="2133599" y="128789"/>
                  </a:cubicBezTo>
                  <a:cubicBezTo>
                    <a:pt x="2247363" y="0"/>
                    <a:pt x="2320343" y="598869"/>
                    <a:pt x="2416935" y="708339"/>
                  </a:cubicBezTo>
                  <a:cubicBezTo>
                    <a:pt x="2513527" y="817809"/>
                    <a:pt x="2627290" y="774880"/>
                    <a:pt x="2713149" y="785612"/>
                  </a:cubicBezTo>
                  <a:cubicBezTo>
                    <a:pt x="2799008" y="796344"/>
                    <a:pt x="2865548" y="784538"/>
                    <a:pt x="2932089" y="772733"/>
                  </a:cubicBezTo>
                </a:path>
              </a:pathLst>
            </a:custGeom>
            <a:noFill/>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25" name="자유형 24"/>
            <p:cNvSpPr/>
            <p:nvPr/>
          </p:nvSpPr>
          <p:spPr>
            <a:xfrm>
              <a:off x="225425" y="5695950"/>
              <a:ext cx="536575" cy="92075"/>
            </a:xfrm>
            <a:custGeom>
              <a:avLst/>
              <a:gdLst>
                <a:gd name="connsiteX0" fmla="*/ 34343 w 2932089"/>
                <a:gd name="connsiteY0" fmla="*/ 824248 h 1547612"/>
                <a:gd name="connsiteX1" fmla="*/ 47222 w 2932089"/>
                <a:gd name="connsiteY1" fmla="*/ 772733 h 1547612"/>
                <a:gd name="connsiteX2" fmla="*/ 317678 w 2932089"/>
                <a:gd name="connsiteY2" fmla="*/ 141668 h 1547612"/>
                <a:gd name="connsiteX3" fmla="*/ 704044 w 2932089"/>
                <a:gd name="connsiteY3" fmla="*/ 1545465 h 1547612"/>
                <a:gd name="connsiteX4" fmla="*/ 1193442 w 2932089"/>
                <a:gd name="connsiteY4" fmla="*/ 154547 h 1547612"/>
                <a:gd name="connsiteX5" fmla="*/ 1734354 w 2932089"/>
                <a:gd name="connsiteY5" fmla="*/ 1481071 h 1547612"/>
                <a:gd name="connsiteX6" fmla="*/ 2133599 w 2932089"/>
                <a:gd name="connsiteY6" fmla="*/ 128789 h 1547612"/>
                <a:gd name="connsiteX7" fmla="*/ 2416935 w 2932089"/>
                <a:gd name="connsiteY7" fmla="*/ 708339 h 1547612"/>
                <a:gd name="connsiteX8" fmla="*/ 2713149 w 2932089"/>
                <a:gd name="connsiteY8" fmla="*/ 785612 h 1547612"/>
                <a:gd name="connsiteX9" fmla="*/ 2932089 w 2932089"/>
                <a:gd name="connsiteY9" fmla="*/ 772733 h 154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2089" h="1547612">
                  <a:moveTo>
                    <a:pt x="34343" y="824248"/>
                  </a:moveTo>
                  <a:cubicBezTo>
                    <a:pt x="17171" y="855372"/>
                    <a:pt x="0" y="886496"/>
                    <a:pt x="47222" y="772733"/>
                  </a:cubicBezTo>
                  <a:cubicBezTo>
                    <a:pt x="94444" y="658970"/>
                    <a:pt x="208208" y="12879"/>
                    <a:pt x="317678" y="141668"/>
                  </a:cubicBezTo>
                  <a:cubicBezTo>
                    <a:pt x="427148" y="270457"/>
                    <a:pt x="558083" y="1543319"/>
                    <a:pt x="704044" y="1545465"/>
                  </a:cubicBezTo>
                  <a:cubicBezTo>
                    <a:pt x="850005" y="1547612"/>
                    <a:pt x="1021724" y="165279"/>
                    <a:pt x="1193442" y="154547"/>
                  </a:cubicBezTo>
                  <a:cubicBezTo>
                    <a:pt x="1365160" y="143815"/>
                    <a:pt x="1577661" y="1485364"/>
                    <a:pt x="1734354" y="1481071"/>
                  </a:cubicBezTo>
                  <a:cubicBezTo>
                    <a:pt x="1891047" y="1476778"/>
                    <a:pt x="2019836" y="257578"/>
                    <a:pt x="2133599" y="128789"/>
                  </a:cubicBezTo>
                  <a:cubicBezTo>
                    <a:pt x="2247363" y="0"/>
                    <a:pt x="2320343" y="598869"/>
                    <a:pt x="2416935" y="708339"/>
                  </a:cubicBezTo>
                  <a:cubicBezTo>
                    <a:pt x="2513527" y="817809"/>
                    <a:pt x="2627290" y="774880"/>
                    <a:pt x="2713149" y="785612"/>
                  </a:cubicBezTo>
                  <a:cubicBezTo>
                    <a:pt x="2799008" y="796344"/>
                    <a:pt x="2865548" y="784538"/>
                    <a:pt x="2932089" y="772733"/>
                  </a:cubicBezTo>
                </a:path>
              </a:pathLst>
            </a:custGeom>
            <a:noFill/>
            <a:ln>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aphicFrame>
          <p:nvGraphicFramePr>
            <p:cNvPr id="355351" name="Object 7"/>
            <p:cNvGraphicFramePr>
              <a:graphicFrameLocks noChangeAspect="1"/>
            </p:cNvGraphicFramePr>
            <p:nvPr/>
          </p:nvGraphicFramePr>
          <p:xfrm>
            <a:off x="755650" y="4641850"/>
            <a:ext cx="381000" cy="330200"/>
          </p:xfrm>
          <a:graphic>
            <a:graphicData uri="http://schemas.openxmlformats.org/presentationml/2006/ole">
              <mc:AlternateContent xmlns:mc="http://schemas.openxmlformats.org/markup-compatibility/2006">
                <mc:Choice xmlns:v="urn:schemas-microsoft-com:vml" Requires="v">
                  <p:oleObj spid="_x0000_s14434" name="Equation" r:id="rId6" imgW="202936" imgH="177569" progId="Equation.DSMT4">
                    <p:embed/>
                  </p:oleObj>
                </mc:Choice>
                <mc:Fallback>
                  <p:oleObj name="Equation" r:id="rId6" imgW="202936" imgH="177569" progId="Equation.DSMT4">
                    <p:embed/>
                    <p:pic>
                      <p:nvPicPr>
                        <p:cNvPr id="35535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4641850"/>
                          <a:ext cx="3810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5352" name="Object 3"/>
            <p:cNvGraphicFramePr>
              <a:graphicFrameLocks noChangeAspect="1"/>
            </p:cNvGraphicFramePr>
            <p:nvPr/>
          </p:nvGraphicFramePr>
          <p:xfrm>
            <a:off x="-36513" y="5475288"/>
            <a:ext cx="381001" cy="330200"/>
          </p:xfrm>
          <a:graphic>
            <a:graphicData uri="http://schemas.openxmlformats.org/presentationml/2006/ole">
              <mc:AlternateContent xmlns:mc="http://schemas.openxmlformats.org/markup-compatibility/2006">
                <mc:Choice xmlns:v="urn:schemas-microsoft-com:vml" Requires="v">
                  <p:oleObj spid="_x0000_s14435" name="Equation" r:id="rId8" imgW="202936" imgH="177569" progId="Equation.DSMT4">
                    <p:embed/>
                  </p:oleObj>
                </mc:Choice>
                <mc:Fallback>
                  <p:oleObj name="Equation" r:id="rId8" imgW="202936" imgH="177569" progId="Equation.DSMT4">
                    <p:embed/>
                    <p:pic>
                      <p:nvPicPr>
                        <p:cNvPr id="355352"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3" y="5475288"/>
                          <a:ext cx="381001"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그룹 33"/>
          <p:cNvGrpSpPr>
            <a:grpSpLocks/>
          </p:cNvGrpSpPr>
          <p:nvPr/>
        </p:nvGrpSpPr>
        <p:grpSpPr bwMode="auto">
          <a:xfrm>
            <a:off x="874267" y="4697114"/>
            <a:ext cx="1098550" cy="1727200"/>
            <a:chOff x="730250" y="4457700"/>
            <a:chExt cx="1098550" cy="1727200"/>
          </a:xfrm>
        </p:grpSpPr>
        <p:sp>
          <p:nvSpPr>
            <p:cNvPr id="31" name="자유형 30"/>
            <p:cNvSpPr/>
            <p:nvPr/>
          </p:nvSpPr>
          <p:spPr>
            <a:xfrm>
              <a:off x="1390650" y="4457700"/>
              <a:ext cx="438150" cy="254000"/>
            </a:xfrm>
            <a:custGeom>
              <a:avLst/>
              <a:gdLst>
                <a:gd name="connsiteX0" fmla="*/ 0 w 438150"/>
                <a:gd name="connsiteY0" fmla="*/ 184150 h 254000"/>
                <a:gd name="connsiteX1" fmla="*/ 82550 w 438150"/>
                <a:gd name="connsiteY1" fmla="*/ 254000 h 254000"/>
                <a:gd name="connsiteX2" fmla="*/ 203200 w 438150"/>
                <a:gd name="connsiteY2" fmla="*/ 158750 h 254000"/>
                <a:gd name="connsiteX3" fmla="*/ 342900 w 438150"/>
                <a:gd name="connsiteY3" fmla="*/ 146050 h 254000"/>
                <a:gd name="connsiteX4" fmla="*/ 438150 w 438150"/>
                <a:gd name="connsiteY4" fmla="*/ 57150 h 254000"/>
                <a:gd name="connsiteX5" fmla="*/ 393700 w 438150"/>
                <a:gd name="connsiteY5" fmla="*/ 0 h 254000"/>
                <a:gd name="connsiteX6" fmla="*/ 266700 w 438150"/>
                <a:gd name="connsiteY6" fmla="*/ 38100 h 254000"/>
                <a:gd name="connsiteX7" fmla="*/ 0 w 438150"/>
                <a:gd name="connsiteY7" fmla="*/ 18415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254000">
                  <a:moveTo>
                    <a:pt x="0" y="184150"/>
                  </a:moveTo>
                  <a:lnTo>
                    <a:pt x="82550" y="254000"/>
                  </a:lnTo>
                  <a:lnTo>
                    <a:pt x="203200" y="158750"/>
                  </a:lnTo>
                  <a:lnTo>
                    <a:pt x="342900" y="146050"/>
                  </a:lnTo>
                  <a:lnTo>
                    <a:pt x="438150" y="57150"/>
                  </a:lnTo>
                  <a:lnTo>
                    <a:pt x="393700" y="0"/>
                  </a:lnTo>
                  <a:lnTo>
                    <a:pt x="266700" y="38100"/>
                  </a:lnTo>
                  <a:lnTo>
                    <a:pt x="0" y="1841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33" name="자유형 32"/>
            <p:cNvSpPr/>
            <p:nvPr/>
          </p:nvSpPr>
          <p:spPr>
            <a:xfrm>
              <a:off x="730250" y="5822950"/>
              <a:ext cx="387350" cy="361950"/>
            </a:xfrm>
            <a:custGeom>
              <a:avLst/>
              <a:gdLst>
                <a:gd name="connsiteX0" fmla="*/ 0 w 387350"/>
                <a:gd name="connsiteY0" fmla="*/ 158750 h 361950"/>
                <a:gd name="connsiteX1" fmla="*/ 0 w 387350"/>
                <a:gd name="connsiteY1" fmla="*/ 317500 h 361950"/>
                <a:gd name="connsiteX2" fmla="*/ 190500 w 387350"/>
                <a:gd name="connsiteY2" fmla="*/ 361950 h 361950"/>
                <a:gd name="connsiteX3" fmla="*/ 374650 w 387350"/>
                <a:gd name="connsiteY3" fmla="*/ 234950 h 361950"/>
                <a:gd name="connsiteX4" fmla="*/ 387350 w 387350"/>
                <a:gd name="connsiteY4" fmla="*/ 50800 h 361950"/>
                <a:gd name="connsiteX5" fmla="*/ 323850 w 387350"/>
                <a:gd name="connsiteY5" fmla="*/ 0 h 361950"/>
                <a:gd name="connsiteX6" fmla="*/ 266700 w 387350"/>
                <a:gd name="connsiteY6" fmla="*/ 31750 h 361950"/>
                <a:gd name="connsiteX7" fmla="*/ 209550 w 387350"/>
                <a:gd name="connsiteY7" fmla="*/ 120650 h 361950"/>
                <a:gd name="connsiteX8" fmla="*/ 133350 w 387350"/>
                <a:gd name="connsiteY8" fmla="*/ 152400 h 361950"/>
                <a:gd name="connsiteX9" fmla="*/ 0 w 387350"/>
                <a:gd name="connsiteY9" fmla="*/ 1587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350" h="361950">
                  <a:moveTo>
                    <a:pt x="0" y="158750"/>
                  </a:moveTo>
                  <a:lnTo>
                    <a:pt x="0" y="317500"/>
                  </a:lnTo>
                  <a:lnTo>
                    <a:pt x="190500" y="361950"/>
                  </a:lnTo>
                  <a:lnTo>
                    <a:pt x="374650" y="234950"/>
                  </a:lnTo>
                  <a:lnTo>
                    <a:pt x="387350" y="50800"/>
                  </a:lnTo>
                  <a:lnTo>
                    <a:pt x="323850" y="0"/>
                  </a:lnTo>
                  <a:lnTo>
                    <a:pt x="266700" y="31750"/>
                  </a:lnTo>
                  <a:lnTo>
                    <a:pt x="209550" y="120650"/>
                  </a:lnTo>
                  <a:lnTo>
                    <a:pt x="133350" y="152400"/>
                  </a:lnTo>
                  <a:lnTo>
                    <a:pt x="0" y="1587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grpSp>
      <p:sp>
        <p:nvSpPr>
          <p:cNvPr id="7" name="TextBox 6"/>
          <p:cNvSpPr txBox="1"/>
          <p:nvPr/>
        </p:nvSpPr>
        <p:spPr>
          <a:xfrm>
            <a:off x="2551299" y="4863589"/>
            <a:ext cx="328936" cy="369332"/>
          </a:xfrm>
          <a:prstGeom prst="rect">
            <a:avLst/>
          </a:prstGeom>
          <a:noFill/>
        </p:spPr>
        <p:txBody>
          <a:bodyPr wrap="none" rtlCol="0">
            <a:spAutoFit/>
          </a:bodyPr>
          <a:lstStyle/>
          <a:p>
            <a:r>
              <a:rPr lang="en-US" altLang="ko-KR" dirty="0"/>
              <a:t>-</a:t>
            </a:r>
            <a:endParaRPr lang="ko-KR" altLang="en-US" dirty="0"/>
          </a:p>
        </p:txBody>
      </p:sp>
      <p:sp>
        <p:nvSpPr>
          <p:cNvPr id="34" name="TextBox 33"/>
          <p:cNvSpPr txBox="1"/>
          <p:nvPr/>
        </p:nvSpPr>
        <p:spPr>
          <a:xfrm>
            <a:off x="424050" y="5509398"/>
            <a:ext cx="328936" cy="369332"/>
          </a:xfrm>
          <a:prstGeom prst="rect">
            <a:avLst/>
          </a:prstGeom>
          <a:noFill/>
        </p:spPr>
        <p:txBody>
          <a:bodyPr wrap="none" rtlCol="0">
            <a:spAutoFit/>
          </a:bodyPr>
          <a:lstStyle/>
          <a:p>
            <a:r>
              <a:rPr lang="en-US" altLang="ko-KR" dirty="0"/>
              <a:t>+</a:t>
            </a:r>
            <a:endParaRPr lang="ko-KR" altLang="en-US" dirty="0"/>
          </a:p>
        </p:txBody>
      </p:sp>
      <p:sp>
        <p:nvSpPr>
          <p:cNvPr id="9" name="슬라이드 번호 개체 틀 8"/>
          <p:cNvSpPr>
            <a:spLocks noGrp="1"/>
          </p:cNvSpPr>
          <p:nvPr>
            <p:ph type="sldNum" sz="quarter" idx="12"/>
          </p:nvPr>
        </p:nvSpPr>
        <p:spPr/>
        <p:txBody>
          <a:bodyPr/>
          <a:lstStyle/>
          <a:p>
            <a:fld id="{B6030C2A-4213-4771-8792-D783EF3BA6B4}" type="slidenum">
              <a:rPr lang="ko-KR" altLang="en-US" smtClean="0"/>
              <a:pPr/>
              <a:t>217</a:t>
            </a:fld>
            <a:endParaRPr lang="ko-KR" altLang="en-US" dirty="0"/>
          </a:p>
        </p:txBody>
      </p:sp>
      <p:sp>
        <p:nvSpPr>
          <p:cNvPr id="36" name="직사각형 3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4674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nodeType="afterGroup">
                            <p:stCondLst>
                              <p:cond delay="500"/>
                            </p:stCondLst>
                            <p:childTnLst>
                              <p:par>
                                <p:cTn id="14" presetID="3" presetClass="exit" presetSubtype="10" fill="hold" nodeType="afterEffect">
                                  <p:stCondLst>
                                    <p:cond delay="0"/>
                                  </p:stCondLst>
                                  <p:childTnLst>
                                    <p:animEffect transition="out" filter="blinds(horizontal)">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linds(horizontal)">
                                      <p:cBhvr>
                                        <p:cTn id="21" dur="500"/>
                                        <p:tgtEl>
                                          <p:spTgt spid="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linds(horizontal)">
                                      <p:cBhvr>
                                        <p:cTn id="26" dur="500"/>
                                        <p:tgtEl>
                                          <p:spTgt spid="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blinds(horizontal)">
                                      <p:cBhvr>
                                        <p:cTn id="31" dur="500"/>
                                        <p:tgtEl>
                                          <p:spTgt spid="10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linds(horizontal)">
                                      <p:cBhvr>
                                        <p:cTn id="36" dur="500"/>
                                        <p:tgtEl>
                                          <p:spTgt spid="15"/>
                                        </p:tgtEl>
                                      </p:cBhvr>
                                    </p:animEffect>
                                  </p:childTnLst>
                                </p:cTn>
                              </p:par>
                              <p:par>
                                <p:cTn id="37" presetID="3"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직사각형 25"/>
          <p:cNvSpPr/>
          <p:nvPr/>
        </p:nvSpPr>
        <p:spPr>
          <a:xfrm>
            <a:off x="3754189" y="1649561"/>
            <a:ext cx="627063" cy="571500"/>
          </a:xfrm>
          <a:prstGeom prst="rect">
            <a:avLst/>
          </a:prstGeom>
          <a:solidFill>
            <a:srgbClr val="FF9933"/>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357380" name="TextBox 102"/>
          <p:cNvSpPr txBox="1">
            <a:spLocks noChangeArrowheads="1"/>
          </p:cNvSpPr>
          <p:nvPr/>
        </p:nvSpPr>
        <p:spPr bwMode="auto">
          <a:xfrm>
            <a:off x="3879602" y="1725761"/>
            <a:ext cx="328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p</a:t>
            </a:r>
            <a:endParaRPr lang="ko-KR" altLang="en-US" b="1">
              <a:latin typeface="맑은 고딕" panose="020B0503020000020004" pitchFamily="50" charset="-127"/>
              <a:ea typeface="맑은 고딕" panose="020B0503020000020004" pitchFamily="50" charset="-127"/>
            </a:endParaRPr>
          </a:p>
        </p:txBody>
      </p:sp>
      <p:cxnSp>
        <p:nvCxnSpPr>
          <p:cNvPr id="33" name="직선 연결선 32"/>
          <p:cNvCxnSpPr/>
          <p:nvPr/>
        </p:nvCxnSpPr>
        <p:spPr bwMode="auto">
          <a:xfrm rot="10800000">
            <a:off x="1593602" y="1935311"/>
            <a:ext cx="647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타원 33"/>
          <p:cNvSpPr/>
          <p:nvPr/>
        </p:nvSpPr>
        <p:spPr bwMode="auto">
          <a:xfrm flipH="1">
            <a:off x="1512157" y="1880500"/>
            <a:ext cx="85947" cy="109538"/>
          </a:xfrm>
          <a:prstGeom prst="ellipse">
            <a:avLst/>
          </a:prstGeom>
          <a:no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sp>
        <p:nvSpPr>
          <p:cNvPr id="35" name="직사각형 34"/>
          <p:cNvSpPr/>
          <p:nvPr/>
        </p:nvSpPr>
        <p:spPr>
          <a:xfrm>
            <a:off x="2241302" y="1649561"/>
            <a:ext cx="1317625"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36" name="직사각형 35"/>
          <p:cNvSpPr/>
          <p:nvPr/>
        </p:nvSpPr>
        <p:spPr>
          <a:xfrm>
            <a:off x="3465264" y="1649561"/>
            <a:ext cx="288925" cy="571500"/>
          </a:xfrm>
          <a:prstGeom prst="rect">
            <a:avLst/>
          </a:prstGeom>
          <a:solidFill>
            <a:srgbClr val="F1D10F"/>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357387" name="TextBox 104"/>
          <p:cNvSpPr txBox="1">
            <a:spLocks noChangeArrowheads="1"/>
          </p:cNvSpPr>
          <p:nvPr/>
        </p:nvSpPr>
        <p:spPr bwMode="auto">
          <a:xfrm>
            <a:off x="2744539" y="1722586"/>
            <a:ext cx="328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n</a:t>
            </a:r>
            <a:endParaRPr lang="ko-KR" altLang="en-US" b="1">
              <a:latin typeface="맑은 고딕" panose="020B0503020000020004" pitchFamily="50" charset="-127"/>
              <a:ea typeface="맑은 고딕" panose="020B0503020000020004" pitchFamily="50" charset="-127"/>
            </a:endParaRPr>
          </a:p>
        </p:txBody>
      </p:sp>
      <p:sp>
        <p:nvSpPr>
          <p:cNvPr id="38" name="직사각형 37"/>
          <p:cNvSpPr/>
          <p:nvPr/>
        </p:nvSpPr>
        <p:spPr>
          <a:xfrm>
            <a:off x="4740027" y="1649561"/>
            <a:ext cx="1317625" cy="571500"/>
          </a:xfrm>
          <a:prstGeom prst="rect">
            <a:avLst/>
          </a:prstGeom>
          <a:solidFill>
            <a:srgbClr val="92D050"/>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39" name="직사각형 38"/>
          <p:cNvSpPr/>
          <p:nvPr/>
        </p:nvSpPr>
        <p:spPr>
          <a:xfrm>
            <a:off x="4330452" y="1649561"/>
            <a:ext cx="431800" cy="571500"/>
          </a:xfrm>
          <a:prstGeom prst="rect">
            <a:avLst/>
          </a:prstGeom>
          <a:solidFill>
            <a:srgbClr val="F1D10F"/>
          </a:solidFill>
          <a:ln w="12700">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eaLnBrk="1" latinLnBrk="1" hangingPunct="1">
              <a:defRPr/>
            </a:pPr>
            <a:endParaRPr lang="ko-KR" altLang="en-US"/>
          </a:p>
        </p:txBody>
      </p:sp>
      <p:sp>
        <p:nvSpPr>
          <p:cNvPr id="357390" name="TextBox 104"/>
          <p:cNvSpPr txBox="1">
            <a:spLocks noChangeArrowheads="1"/>
          </p:cNvSpPr>
          <p:nvPr/>
        </p:nvSpPr>
        <p:spPr bwMode="auto">
          <a:xfrm>
            <a:off x="5154364" y="1722586"/>
            <a:ext cx="328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algn="ctr" eaLnBrk="1" hangingPunct="1"/>
            <a:r>
              <a:rPr lang="en-US" altLang="ko-KR" b="1">
                <a:latin typeface="맑은 고딕" panose="020B0503020000020004" pitchFamily="50" charset="-127"/>
                <a:ea typeface="맑은 고딕" panose="020B0503020000020004" pitchFamily="50" charset="-127"/>
              </a:rPr>
              <a:t>n</a:t>
            </a:r>
            <a:endParaRPr lang="ko-KR" altLang="en-US" b="1">
              <a:latin typeface="맑은 고딕" panose="020B0503020000020004" pitchFamily="50" charset="-127"/>
              <a:ea typeface="맑은 고딕" panose="020B0503020000020004" pitchFamily="50" charset="-127"/>
            </a:endParaRPr>
          </a:p>
        </p:txBody>
      </p:sp>
      <p:cxnSp>
        <p:nvCxnSpPr>
          <p:cNvPr id="42" name="직선 연결선 41"/>
          <p:cNvCxnSpPr/>
          <p:nvPr/>
        </p:nvCxnSpPr>
        <p:spPr bwMode="auto">
          <a:xfrm rot="10800000">
            <a:off x="1593602" y="2675086"/>
            <a:ext cx="647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타원 42"/>
          <p:cNvSpPr/>
          <p:nvPr/>
        </p:nvSpPr>
        <p:spPr bwMode="auto">
          <a:xfrm flipH="1">
            <a:off x="1512157" y="2620200"/>
            <a:ext cx="85947" cy="109538"/>
          </a:xfrm>
          <a:prstGeom prst="ellipse">
            <a:avLst/>
          </a:prstGeom>
          <a:no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cxnSp>
        <p:nvCxnSpPr>
          <p:cNvPr id="44" name="직선 연결선 43"/>
          <p:cNvCxnSpPr/>
          <p:nvPr/>
        </p:nvCxnSpPr>
        <p:spPr bwMode="auto">
          <a:xfrm rot="10800000">
            <a:off x="2457202" y="2657624"/>
            <a:ext cx="25923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bwMode="auto">
          <a:xfrm rot="10800000">
            <a:off x="5675064" y="2657624"/>
            <a:ext cx="17287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타원 47"/>
          <p:cNvSpPr/>
          <p:nvPr/>
        </p:nvSpPr>
        <p:spPr bwMode="auto">
          <a:xfrm flipH="1">
            <a:off x="7408207" y="2605342"/>
            <a:ext cx="85947" cy="109538"/>
          </a:xfrm>
          <a:prstGeom prst="ellipse">
            <a:avLst/>
          </a:prstGeom>
          <a:no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grpSp>
        <p:nvGrpSpPr>
          <p:cNvPr id="357400" name="그룹 79"/>
          <p:cNvGrpSpPr>
            <a:grpSpLocks/>
          </p:cNvGrpSpPr>
          <p:nvPr/>
        </p:nvGrpSpPr>
        <p:grpSpPr bwMode="auto">
          <a:xfrm>
            <a:off x="2241302" y="2538561"/>
            <a:ext cx="201612" cy="255588"/>
            <a:chOff x="1547664" y="2229246"/>
            <a:chExt cx="201166" cy="256193"/>
          </a:xfrm>
        </p:grpSpPr>
        <p:cxnSp>
          <p:nvCxnSpPr>
            <p:cNvPr id="50" name="직선 연결선 49"/>
            <p:cNvCxnSpPr/>
            <p:nvPr/>
          </p:nvCxnSpPr>
          <p:spPr bwMode="auto">
            <a:xfrm rot="5400000">
              <a:off x="1493561" y="2359729"/>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bwMode="auto">
            <a:xfrm rot="5400000">
              <a:off x="1483729" y="2359730"/>
              <a:ext cx="251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bwMode="auto">
            <a:xfrm rot="5400000">
              <a:off x="1632952" y="2359729"/>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bwMode="auto">
            <a:xfrm rot="5400000">
              <a:off x="1623120" y="2354956"/>
              <a:ext cx="251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7401" name="그룹 78"/>
          <p:cNvGrpSpPr>
            <a:grpSpLocks/>
          </p:cNvGrpSpPr>
          <p:nvPr/>
        </p:nvGrpSpPr>
        <p:grpSpPr bwMode="auto">
          <a:xfrm>
            <a:off x="5065464" y="2529036"/>
            <a:ext cx="598488" cy="255588"/>
            <a:chOff x="4380359" y="2219721"/>
            <a:chExt cx="599688" cy="256193"/>
          </a:xfrm>
        </p:grpSpPr>
        <p:cxnSp>
          <p:nvCxnSpPr>
            <p:cNvPr id="55" name="직선 연결선 54"/>
            <p:cNvCxnSpPr/>
            <p:nvPr/>
          </p:nvCxnSpPr>
          <p:spPr bwMode="auto">
            <a:xfrm rot="5400000">
              <a:off x="4326256" y="2350204"/>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bwMode="auto">
            <a:xfrm rot="5400000">
              <a:off x="4316686" y="2350205"/>
              <a:ext cx="251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bwMode="auto">
            <a:xfrm rot="5400000">
              <a:off x="4464646" y="2345431"/>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bwMode="auto">
            <a:xfrm rot="5400000">
              <a:off x="4455075" y="2345431"/>
              <a:ext cx="251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bwMode="auto">
            <a:xfrm rot="5400000">
              <a:off x="4590310" y="2350204"/>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bwMode="auto">
            <a:xfrm rot="5400000">
              <a:off x="4580740" y="2350205"/>
              <a:ext cx="251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직선 연결선 60"/>
            <p:cNvCxnSpPr/>
            <p:nvPr/>
          </p:nvCxnSpPr>
          <p:spPr bwMode="auto">
            <a:xfrm rot="5400000">
              <a:off x="4728700" y="2345431"/>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직선 연결선 61"/>
            <p:cNvCxnSpPr/>
            <p:nvPr/>
          </p:nvCxnSpPr>
          <p:spPr bwMode="auto">
            <a:xfrm rot="5400000">
              <a:off x="4719129" y="2345431"/>
              <a:ext cx="2514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직선 연결선 62"/>
            <p:cNvCxnSpPr/>
            <p:nvPr/>
          </p:nvCxnSpPr>
          <p:spPr bwMode="auto">
            <a:xfrm rot="5400000">
              <a:off x="4863907" y="2345431"/>
              <a:ext cx="1082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bwMode="auto">
            <a:xfrm rot="5400000">
              <a:off x="4853541" y="2346227"/>
              <a:ext cx="2530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직선 연결선 64"/>
          <p:cNvCxnSpPr/>
          <p:nvPr/>
        </p:nvCxnSpPr>
        <p:spPr bwMode="auto">
          <a:xfrm rot="5400000" flipH="1" flipV="1">
            <a:off x="3746252" y="2549674"/>
            <a:ext cx="6477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직선 연결선 67"/>
          <p:cNvCxnSpPr/>
          <p:nvPr/>
        </p:nvCxnSpPr>
        <p:spPr bwMode="auto">
          <a:xfrm rot="10800000">
            <a:off x="3924052" y="2883049"/>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7404" name="그룹 54"/>
          <p:cNvGrpSpPr>
            <a:grpSpLocks/>
          </p:cNvGrpSpPr>
          <p:nvPr/>
        </p:nvGrpSpPr>
        <p:grpSpPr bwMode="auto">
          <a:xfrm flipH="1">
            <a:off x="3885952" y="2892574"/>
            <a:ext cx="317500" cy="77787"/>
            <a:chOff x="491403" y="1914501"/>
            <a:chExt cx="446793" cy="100013"/>
          </a:xfrm>
        </p:grpSpPr>
        <p:cxnSp>
          <p:nvCxnSpPr>
            <p:cNvPr id="70" name="직선 연결선 69"/>
            <p:cNvCxnSpPr/>
            <p:nvPr/>
          </p:nvCxnSpPr>
          <p:spPr>
            <a:xfrm rot="10800000" flipH="1" flipV="1">
              <a:off x="833200" y="1914501"/>
              <a:ext cx="104996" cy="89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직선 연결선 70"/>
            <p:cNvCxnSpPr/>
            <p:nvPr/>
          </p:nvCxnSpPr>
          <p:spPr>
            <a:xfrm rot="10800000" flipH="1" flipV="1">
              <a:off x="752778" y="1920624"/>
              <a:ext cx="104996" cy="89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직선 연결선 71"/>
            <p:cNvCxnSpPr/>
            <p:nvPr/>
          </p:nvCxnSpPr>
          <p:spPr>
            <a:xfrm rot="10800000" flipH="1" flipV="1">
              <a:off x="661184" y="1924706"/>
              <a:ext cx="104997" cy="89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직선 연결선 72"/>
            <p:cNvCxnSpPr/>
            <p:nvPr/>
          </p:nvCxnSpPr>
          <p:spPr>
            <a:xfrm rot="10800000" flipH="1" flipV="1">
              <a:off x="567358" y="1922665"/>
              <a:ext cx="104997" cy="89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직선 연결선 73"/>
            <p:cNvCxnSpPr/>
            <p:nvPr/>
          </p:nvCxnSpPr>
          <p:spPr>
            <a:xfrm rot="10800000" flipH="1" flipV="1">
              <a:off x="491403" y="1922665"/>
              <a:ext cx="104997" cy="89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5" name="직선 연결선 74"/>
          <p:cNvCxnSpPr/>
          <p:nvPr/>
        </p:nvCxnSpPr>
        <p:spPr bwMode="auto">
          <a:xfrm rot="10800000">
            <a:off x="6057652" y="1943249"/>
            <a:ext cx="13493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타원 75"/>
          <p:cNvSpPr/>
          <p:nvPr/>
        </p:nvSpPr>
        <p:spPr bwMode="auto">
          <a:xfrm flipH="1">
            <a:off x="7402492" y="1890595"/>
            <a:ext cx="85947" cy="109538"/>
          </a:xfrm>
          <a:prstGeom prst="ellipse">
            <a:avLst/>
          </a:prstGeom>
          <a:noFill/>
          <a:ln w="19050">
            <a:solidFill>
              <a:schemeClr val="tx1"/>
            </a:solidFill>
          </a:ln>
        </p:spPr>
        <p:style>
          <a:lnRef idx="0">
            <a:schemeClr val="accent4"/>
          </a:lnRef>
          <a:fillRef idx="3">
            <a:schemeClr val="accent4"/>
          </a:fillRef>
          <a:effectRef idx="3">
            <a:schemeClr val="accent4"/>
          </a:effectRef>
          <a:fontRef idx="minor">
            <a:schemeClr val="lt1"/>
          </a:fontRef>
        </p:style>
        <p:txBody>
          <a:bodyPr anchor="ctr"/>
          <a:lstStyle/>
          <a:p>
            <a:pPr algn="ctr" eaLnBrk="1" latinLnBrk="1" hangingPunct="1">
              <a:defRPr/>
            </a:pPr>
            <a:endParaRPr lang="ko-KR" altLang="en-US"/>
          </a:p>
        </p:txBody>
      </p:sp>
      <p:sp>
        <p:nvSpPr>
          <p:cNvPr id="357409" name="TextBox 80"/>
          <p:cNvSpPr txBox="1">
            <a:spLocks noChangeArrowheads="1"/>
          </p:cNvSpPr>
          <p:nvPr/>
        </p:nvSpPr>
        <p:spPr bwMode="auto">
          <a:xfrm>
            <a:off x="2457202" y="1281261"/>
            <a:ext cx="981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Emitter</a:t>
            </a:r>
            <a:endParaRPr lang="ko-KR" altLang="en-US" b="1">
              <a:latin typeface="맑은 고딕" panose="020B0503020000020004" pitchFamily="50" charset="-127"/>
              <a:ea typeface="맑은 고딕" panose="020B0503020000020004" pitchFamily="50" charset="-127"/>
            </a:endParaRPr>
          </a:p>
        </p:txBody>
      </p:sp>
      <p:sp>
        <p:nvSpPr>
          <p:cNvPr id="357410" name="TextBox 81"/>
          <p:cNvSpPr txBox="1">
            <a:spLocks noChangeArrowheads="1"/>
          </p:cNvSpPr>
          <p:nvPr/>
        </p:nvSpPr>
        <p:spPr bwMode="auto">
          <a:xfrm>
            <a:off x="3739902" y="1281261"/>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Base</a:t>
            </a:r>
            <a:endParaRPr lang="ko-KR" altLang="en-US" b="1">
              <a:latin typeface="맑은 고딕" panose="020B0503020000020004" pitchFamily="50" charset="-127"/>
              <a:ea typeface="맑은 고딕" panose="020B0503020000020004" pitchFamily="50" charset="-127"/>
            </a:endParaRPr>
          </a:p>
        </p:txBody>
      </p:sp>
      <p:sp>
        <p:nvSpPr>
          <p:cNvPr id="357411" name="TextBox 82"/>
          <p:cNvSpPr txBox="1">
            <a:spLocks noChangeArrowheads="1"/>
          </p:cNvSpPr>
          <p:nvPr/>
        </p:nvSpPr>
        <p:spPr bwMode="auto">
          <a:xfrm>
            <a:off x="4833689" y="1289199"/>
            <a:ext cx="1163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Collector</a:t>
            </a:r>
            <a:endParaRPr lang="ko-KR" altLang="en-US" b="1">
              <a:latin typeface="맑은 고딕" panose="020B0503020000020004" pitchFamily="50" charset="-127"/>
              <a:ea typeface="맑은 고딕" panose="020B0503020000020004" pitchFamily="50" charset="-127"/>
            </a:endParaRPr>
          </a:p>
        </p:txBody>
      </p:sp>
      <p:sp>
        <p:nvSpPr>
          <p:cNvPr id="90" name="자유형 89"/>
          <p:cNvSpPr/>
          <p:nvPr/>
        </p:nvSpPr>
        <p:spPr>
          <a:xfrm>
            <a:off x="6630739" y="2151211"/>
            <a:ext cx="142875" cy="287338"/>
          </a:xfrm>
          <a:custGeom>
            <a:avLst/>
            <a:gdLst>
              <a:gd name="connsiteX0" fmla="*/ 733425 w 1466850"/>
              <a:gd name="connsiteY0" fmla="*/ 0 h 5848350"/>
              <a:gd name="connsiteX1" fmla="*/ 9525 w 1466850"/>
              <a:gd name="connsiteY1" fmla="*/ 400050 h 5848350"/>
              <a:gd name="connsiteX2" fmla="*/ 1457325 w 1466850"/>
              <a:gd name="connsiteY2" fmla="*/ 1123950 h 5848350"/>
              <a:gd name="connsiteX3" fmla="*/ 9525 w 1466850"/>
              <a:gd name="connsiteY3" fmla="*/ 1838325 h 5848350"/>
              <a:gd name="connsiteX4" fmla="*/ 1457325 w 1466850"/>
              <a:gd name="connsiteY4" fmla="*/ 2562225 h 5848350"/>
              <a:gd name="connsiteX5" fmla="*/ 19050 w 1466850"/>
              <a:gd name="connsiteY5" fmla="*/ 3286125 h 5848350"/>
              <a:gd name="connsiteX6" fmla="*/ 1457325 w 1466850"/>
              <a:gd name="connsiteY6" fmla="*/ 4000500 h 5848350"/>
              <a:gd name="connsiteX7" fmla="*/ 0 w 1466850"/>
              <a:gd name="connsiteY7" fmla="*/ 4733925 h 5848350"/>
              <a:gd name="connsiteX8" fmla="*/ 1466850 w 1466850"/>
              <a:gd name="connsiteY8" fmla="*/ 5429250 h 5848350"/>
              <a:gd name="connsiteX9" fmla="*/ 723900 w 1466850"/>
              <a:gd name="connsiteY9" fmla="*/ 5848350 h 584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850" h="5848350">
                <a:moveTo>
                  <a:pt x="733425" y="0"/>
                </a:moveTo>
                <a:lnTo>
                  <a:pt x="9525" y="400050"/>
                </a:lnTo>
                <a:lnTo>
                  <a:pt x="1457325" y="1123950"/>
                </a:lnTo>
                <a:lnTo>
                  <a:pt x="9525" y="1838325"/>
                </a:lnTo>
                <a:lnTo>
                  <a:pt x="1457325" y="2562225"/>
                </a:lnTo>
                <a:lnTo>
                  <a:pt x="19050" y="3286125"/>
                </a:lnTo>
                <a:lnTo>
                  <a:pt x="1457325" y="4000500"/>
                </a:lnTo>
                <a:lnTo>
                  <a:pt x="0" y="4733925"/>
                </a:lnTo>
                <a:lnTo>
                  <a:pt x="1466850" y="5429250"/>
                </a:lnTo>
                <a:lnTo>
                  <a:pt x="723900" y="584835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cxnSp>
        <p:nvCxnSpPr>
          <p:cNvPr id="91" name="직선 연결선 90"/>
          <p:cNvCxnSpPr/>
          <p:nvPr/>
        </p:nvCxnSpPr>
        <p:spPr bwMode="auto">
          <a:xfrm flipV="1">
            <a:off x="6695827" y="1936899"/>
            <a:ext cx="0" cy="215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직선 연결선 92"/>
          <p:cNvCxnSpPr/>
          <p:nvPr/>
        </p:nvCxnSpPr>
        <p:spPr bwMode="auto">
          <a:xfrm rot="5400000" flipH="1" flipV="1">
            <a:off x="6587877" y="2540149"/>
            <a:ext cx="215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7415" name="TextBox 94"/>
          <p:cNvSpPr txBox="1">
            <a:spLocks noChangeArrowheads="1"/>
          </p:cNvSpPr>
          <p:nvPr/>
        </p:nvSpPr>
        <p:spPr bwMode="auto">
          <a:xfrm>
            <a:off x="1322139" y="1459061"/>
            <a:ext cx="373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a:solidFill>
                  <a:srgbClr val="FF0000"/>
                </a:solidFill>
              </a:rPr>
              <a:t>-</a:t>
            </a:r>
            <a:endParaRPr lang="ko-KR" altLang="en-US" sz="2400" b="1">
              <a:solidFill>
                <a:srgbClr val="FF0000"/>
              </a:solidFill>
            </a:endParaRPr>
          </a:p>
        </p:txBody>
      </p:sp>
      <p:sp>
        <p:nvSpPr>
          <p:cNvPr id="357416" name="TextBox 95"/>
          <p:cNvSpPr txBox="1">
            <a:spLocks noChangeArrowheads="1"/>
          </p:cNvSpPr>
          <p:nvPr/>
        </p:nvSpPr>
        <p:spPr bwMode="auto">
          <a:xfrm>
            <a:off x="7284789" y="1459061"/>
            <a:ext cx="374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a:solidFill>
                  <a:srgbClr val="FF0000"/>
                </a:solidFill>
              </a:rPr>
              <a:t>+</a:t>
            </a:r>
            <a:endParaRPr lang="ko-KR" altLang="en-US" sz="2400" b="1">
              <a:solidFill>
                <a:srgbClr val="FF0000"/>
              </a:solidFill>
            </a:endParaRPr>
          </a:p>
        </p:txBody>
      </p:sp>
      <p:sp>
        <p:nvSpPr>
          <p:cNvPr id="98" name="자유형 97"/>
          <p:cNvSpPr/>
          <p:nvPr/>
        </p:nvSpPr>
        <p:spPr>
          <a:xfrm>
            <a:off x="941139" y="2222649"/>
            <a:ext cx="792163" cy="160337"/>
          </a:xfrm>
          <a:custGeom>
            <a:avLst/>
            <a:gdLst>
              <a:gd name="connsiteX0" fmla="*/ 0 w 7267575"/>
              <a:gd name="connsiteY0" fmla="*/ 725487 h 1463674"/>
              <a:gd name="connsiteX1" fmla="*/ 390525 w 7267575"/>
              <a:gd name="connsiteY1" fmla="*/ 20637 h 1463674"/>
              <a:gd name="connsiteX2" fmla="*/ 762000 w 7267575"/>
              <a:gd name="connsiteY2" fmla="*/ 754062 h 1463674"/>
              <a:gd name="connsiteX3" fmla="*/ 1095375 w 7267575"/>
              <a:gd name="connsiteY3" fmla="*/ 1458912 h 1463674"/>
              <a:gd name="connsiteX4" fmla="*/ 1466850 w 7267575"/>
              <a:gd name="connsiteY4" fmla="*/ 725487 h 1463674"/>
              <a:gd name="connsiteX5" fmla="*/ 1819275 w 7267575"/>
              <a:gd name="connsiteY5" fmla="*/ 1587 h 1463674"/>
              <a:gd name="connsiteX6" fmla="*/ 2200275 w 7267575"/>
              <a:gd name="connsiteY6" fmla="*/ 725487 h 1463674"/>
              <a:gd name="connsiteX7" fmla="*/ 2533650 w 7267575"/>
              <a:gd name="connsiteY7" fmla="*/ 1439862 h 1463674"/>
              <a:gd name="connsiteX8" fmla="*/ 2914650 w 7267575"/>
              <a:gd name="connsiteY8" fmla="*/ 725487 h 1463674"/>
              <a:gd name="connsiteX9" fmla="*/ 3267075 w 7267575"/>
              <a:gd name="connsiteY9" fmla="*/ 11112 h 1463674"/>
              <a:gd name="connsiteX10" fmla="*/ 3657600 w 7267575"/>
              <a:gd name="connsiteY10" fmla="*/ 744537 h 1463674"/>
              <a:gd name="connsiteX11" fmla="*/ 3990975 w 7267575"/>
              <a:gd name="connsiteY11" fmla="*/ 1439862 h 1463674"/>
              <a:gd name="connsiteX12" fmla="*/ 4343400 w 7267575"/>
              <a:gd name="connsiteY12" fmla="*/ 725487 h 1463674"/>
              <a:gd name="connsiteX13" fmla="*/ 4705350 w 7267575"/>
              <a:gd name="connsiteY13" fmla="*/ 11112 h 1463674"/>
              <a:gd name="connsiteX14" fmla="*/ 5105400 w 7267575"/>
              <a:gd name="connsiteY14" fmla="*/ 735012 h 1463674"/>
              <a:gd name="connsiteX15" fmla="*/ 5419725 w 7267575"/>
              <a:gd name="connsiteY15" fmla="*/ 1430337 h 1463674"/>
              <a:gd name="connsiteX16" fmla="*/ 5819775 w 7267575"/>
              <a:gd name="connsiteY16" fmla="*/ 735012 h 1463674"/>
              <a:gd name="connsiteX17" fmla="*/ 6143625 w 7267575"/>
              <a:gd name="connsiteY17" fmla="*/ 1587 h 1463674"/>
              <a:gd name="connsiteX18" fmla="*/ 6553200 w 7267575"/>
              <a:gd name="connsiteY18" fmla="*/ 725487 h 1463674"/>
              <a:gd name="connsiteX19" fmla="*/ 6858000 w 7267575"/>
              <a:gd name="connsiteY19" fmla="*/ 1439862 h 1463674"/>
              <a:gd name="connsiteX20" fmla="*/ 7267575 w 7267575"/>
              <a:gd name="connsiteY20" fmla="*/ 706437 h 146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67575" h="1463674">
                <a:moveTo>
                  <a:pt x="0" y="725487"/>
                </a:moveTo>
                <a:cubicBezTo>
                  <a:pt x="131762" y="370681"/>
                  <a:pt x="263525" y="15875"/>
                  <a:pt x="390525" y="20637"/>
                </a:cubicBezTo>
                <a:cubicBezTo>
                  <a:pt x="517525" y="25399"/>
                  <a:pt x="644525" y="514350"/>
                  <a:pt x="762000" y="754062"/>
                </a:cubicBezTo>
                <a:cubicBezTo>
                  <a:pt x="879475" y="993774"/>
                  <a:pt x="977900" y="1463674"/>
                  <a:pt x="1095375" y="1458912"/>
                </a:cubicBezTo>
                <a:cubicBezTo>
                  <a:pt x="1212850" y="1454150"/>
                  <a:pt x="1346200" y="968374"/>
                  <a:pt x="1466850" y="725487"/>
                </a:cubicBezTo>
                <a:cubicBezTo>
                  <a:pt x="1587500" y="482600"/>
                  <a:pt x="1697038" y="1587"/>
                  <a:pt x="1819275" y="1587"/>
                </a:cubicBezTo>
                <a:cubicBezTo>
                  <a:pt x="1941512" y="1587"/>
                  <a:pt x="2081213" y="485775"/>
                  <a:pt x="2200275" y="725487"/>
                </a:cubicBezTo>
                <a:cubicBezTo>
                  <a:pt x="2319337" y="965199"/>
                  <a:pt x="2414588" y="1439862"/>
                  <a:pt x="2533650" y="1439862"/>
                </a:cubicBezTo>
                <a:cubicBezTo>
                  <a:pt x="2652712" y="1439862"/>
                  <a:pt x="2792413" y="963612"/>
                  <a:pt x="2914650" y="725487"/>
                </a:cubicBezTo>
                <a:cubicBezTo>
                  <a:pt x="3036887" y="487362"/>
                  <a:pt x="3143250" y="7937"/>
                  <a:pt x="3267075" y="11112"/>
                </a:cubicBezTo>
                <a:cubicBezTo>
                  <a:pt x="3390900" y="14287"/>
                  <a:pt x="3536950" y="506412"/>
                  <a:pt x="3657600" y="744537"/>
                </a:cubicBezTo>
                <a:cubicBezTo>
                  <a:pt x="3778250" y="982662"/>
                  <a:pt x="3876675" y="1443037"/>
                  <a:pt x="3990975" y="1439862"/>
                </a:cubicBezTo>
                <a:cubicBezTo>
                  <a:pt x="4105275" y="1436687"/>
                  <a:pt x="4224337" y="963612"/>
                  <a:pt x="4343400" y="725487"/>
                </a:cubicBezTo>
                <a:cubicBezTo>
                  <a:pt x="4462463" y="487362"/>
                  <a:pt x="4578350" y="9525"/>
                  <a:pt x="4705350" y="11112"/>
                </a:cubicBezTo>
                <a:cubicBezTo>
                  <a:pt x="4832350" y="12699"/>
                  <a:pt x="4986338" y="498475"/>
                  <a:pt x="5105400" y="735012"/>
                </a:cubicBezTo>
                <a:cubicBezTo>
                  <a:pt x="5224463" y="971550"/>
                  <a:pt x="5300663" y="1430337"/>
                  <a:pt x="5419725" y="1430337"/>
                </a:cubicBezTo>
                <a:cubicBezTo>
                  <a:pt x="5538787" y="1430337"/>
                  <a:pt x="5699125" y="973137"/>
                  <a:pt x="5819775" y="735012"/>
                </a:cubicBezTo>
                <a:cubicBezTo>
                  <a:pt x="5940425" y="496887"/>
                  <a:pt x="6021388" y="3175"/>
                  <a:pt x="6143625" y="1587"/>
                </a:cubicBezTo>
                <a:cubicBezTo>
                  <a:pt x="6265863" y="0"/>
                  <a:pt x="6434138" y="485775"/>
                  <a:pt x="6553200" y="725487"/>
                </a:cubicBezTo>
                <a:cubicBezTo>
                  <a:pt x="6672262" y="965199"/>
                  <a:pt x="6738938" y="1443037"/>
                  <a:pt x="6858000" y="1439862"/>
                </a:cubicBezTo>
                <a:cubicBezTo>
                  <a:pt x="6977062" y="1436687"/>
                  <a:pt x="7122318" y="1071562"/>
                  <a:pt x="7267575" y="706437"/>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99" name="자유형 98"/>
          <p:cNvSpPr/>
          <p:nvPr/>
        </p:nvSpPr>
        <p:spPr>
          <a:xfrm>
            <a:off x="7181602" y="2076599"/>
            <a:ext cx="1439862" cy="500062"/>
          </a:xfrm>
          <a:custGeom>
            <a:avLst/>
            <a:gdLst>
              <a:gd name="connsiteX0" fmla="*/ 0 w 7267575"/>
              <a:gd name="connsiteY0" fmla="*/ 725487 h 1463674"/>
              <a:gd name="connsiteX1" fmla="*/ 390525 w 7267575"/>
              <a:gd name="connsiteY1" fmla="*/ 20637 h 1463674"/>
              <a:gd name="connsiteX2" fmla="*/ 762000 w 7267575"/>
              <a:gd name="connsiteY2" fmla="*/ 754062 h 1463674"/>
              <a:gd name="connsiteX3" fmla="*/ 1095375 w 7267575"/>
              <a:gd name="connsiteY3" fmla="*/ 1458912 h 1463674"/>
              <a:gd name="connsiteX4" fmla="*/ 1466850 w 7267575"/>
              <a:gd name="connsiteY4" fmla="*/ 725487 h 1463674"/>
              <a:gd name="connsiteX5" fmla="*/ 1819275 w 7267575"/>
              <a:gd name="connsiteY5" fmla="*/ 1587 h 1463674"/>
              <a:gd name="connsiteX6" fmla="*/ 2200275 w 7267575"/>
              <a:gd name="connsiteY6" fmla="*/ 725487 h 1463674"/>
              <a:gd name="connsiteX7" fmla="*/ 2533650 w 7267575"/>
              <a:gd name="connsiteY7" fmla="*/ 1439862 h 1463674"/>
              <a:gd name="connsiteX8" fmla="*/ 2914650 w 7267575"/>
              <a:gd name="connsiteY8" fmla="*/ 725487 h 1463674"/>
              <a:gd name="connsiteX9" fmla="*/ 3267075 w 7267575"/>
              <a:gd name="connsiteY9" fmla="*/ 11112 h 1463674"/>
              <a:gd name="connsiteX10" fmla="*/ 3657600 w 7267575"/>
              <a:gd name="connsiteY10" fmla="*/ 744537 h 1463674"/>
              <a:gd name="connsiteX11" fmla="*/ 3990975 w 7267575"/>
              <a:gd name="connsiteY11" fmla="*/ 1439862 h 1463674"/>
              <a:gd name="connsiteX12" fmla="*/ 4343400 w 7267575"/>
              <a:gd name="connsiteY12" fmla="*/ 725487 h 1463674"/>
              <a:gd name="connsiteX13" fmla="*/ 4705350 w 7267575"/>
              <a:gd name="connsiteY13" fmla="*/ 11112 h 1463674"/>
              <a:gd name="connsiteX14" fmla="*/ 5105400 w 7267575"/>
              <a:gd name="connsiteY14" fmla="*/ 735012 h 1463674"/>
              <a:gd name="connsiteX15" fmla="*/ 5419725 w 7267575"/>
              <a:gd name="connsiteY15" fmla="*/ 1430337 h 1463674"/>
              <a:gd name="connsiteX16" fmla="*/ 5819775 w 7267575"/>
              <a:gd name="connsiteY16" fmla="*/ 735012 h 1463674"/>
              <a:gd name="connsiteX17" fmla="*/ 6143625 w 7267575"/>
              <a:gd name="connsiteY17" fmla="*/ 1587 h 1463674"/>
              <a:gd name="connsiteX18" fmla="*/ 6553200 w 7267575"/>
              <a:gd name="connsiteY18" fmla="*/ 725487 h 1463674"/>
              <a:gd name="connsiteX19" fmla="*/ 6858000 w 7267575"/>
              <a:gd name="connsiteY19" fmla="*/ 1439862 h 1463674"/>
              <a:gd name="connsiteX20" fmla="*/ 7267575 w 7267575"/>
              <a:gd name="connsiteY20" fmla="*/ 706437 h 146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67575" h="1463674">
                <a:moveTo>
                  <a:pt x="0" y="725487"/>
                </a:moveTo>
                <a:cubicBezTo>
                  <a:pt x="131762" y="370681"/>
                  <a:pt x="263525" y="15875"/>
                  <a:pt x="390525" y="20637"/>
                </a:cubicBezTo>
                <a:cubicBezTo>
                  <a:pt x="517525" y="25399"/>
                  <a:pt x="644525" y="514350"/>
                  <a:pt x="762000" y="754062"/>
                </a:cubicBezTo>
                <a:cubicBezTo>
                  <a:pt x="879475" y="993774"/>
                  <a:pt x="977900" y="1463674"/>
                  <a:pt x="1095375" y="1458912"/>
                </a:cubicBezTo>
                <a:cubicBezTo>
                  <a:pt x="1212850" y="1454150"/>
                  <a:pt x="1346200" y="968374"/>
                  <a:pt x="1466850" y="725487"/>
                </a:cubicBezTo>
                <a:cubicBezTo>
                  <a:pt x="1587500" y="482600"/>
                  <a:pt x="1697038" y="1587"/>
                  <a:pt x="1819275" y="1587"/>
                </a:cubicBezTo>
                <a:cubicBezTo>
                  <a:pt x="1941512" y="1587"/>
                  <a:pt x="2081213" y="485775"/>
                  <a:pt x="2200275" y="725487"/>
                </a:cubicBezTo>
                <a:cubicBezTo>
                  <a:pt x="2319337" y="965199"/>
                  <a:pt x="2414588" y="1439862"/>
                  <a:pt x="2533650" y="1439862"/>
                </a:cubicBezTo>
                <a:cubicBezTo>
                  <a:pt x="2652712" y="1439862"/>
                  <a:pt x="2792413" y="963612"/>
                  <a:pt x="2914650" y="725487"/>
                </a:cubicBezTo>
                <a:cubicBezTo>
                  <a:pt x="3036887" y="487362"/>
                  <a:pt x="3143250" y="7937"/>
                  <a:pt x="3267075" y="11112"/>
                </a:cubicBezTo>
                <a:cubicBezTo>
                  <a:pt x="3390900" y="14287"/>
                  <a:pt x="3536950" y="506412"/>
                  <a:pt x="3657600" y="744537"/>
                </a:cubicBezTo>
                <a:cubicBezTo>
                  <a:pt x="3778250" y="982662"/>
                  <a:pt x="3876675" y="1443037"/>
                  <a:pt x="3990975" y="1439862"/>
                </a:cubicBezTo>
                <a:cubicBezTo>
                  <a:pt x="4105275" y="1436687"/>
                  <a:pt x="4224337" y="963612"/>
                  <a:pt x="4343400" y="725487"/>
                </a:cubicBezTo>
                <a:cubicBezTo>
                  <a:pt x="4462463" y="487362"/>
                  <a:pt x="4578350" y="9525"/>
                  <a:pt x="4705350" y="11112"/>
                </a:cubicBezTo>
                <a:cubicBezTo>
                  <a:pt x="4832350" y="12699"/>
                  <a:pt x="4986338" y="498475"/>
                  <a:pt x="5105400" y="735012"/>
                </a:cubicBezTo>
                <a:cubicBezTo>
                  <a:pt x="5224463" y="971550"/>
                  <a:pt x="5300663" y="1430337"/>
                  <a:pt x="5419725" y="1430337"/>
                </a:cubicBezTo>
                <a:cubicBezTo>
                  <a:pt x="5538787" y="1430337"/>
                  <a:pt x="5699125" y="973137"/>
                  <a:pt x="5819775" y="735012"/>
                </a:cubicBezTo>
                <a:cubicBezTo>
                  <a:pt x="5940425" y="496887"/>
                  <a:pt x="6021388" y="3175"/>
                  <a:pt x="6143625" y="1587"/>
                </a:cubicBezTo>
                <a:cubicBezTo>
                  <a:pt x="6265863" y="0"/>
                  <a:pt x="6434138" y="485775"/>
                  <a:pt x="6553200" y="725487"/>
                </a:cubicBezTo>
                <a:cubicBezTo>
                  <a:pt x="6672262" y="965199"/>
                  <a:pt x="6738938" y="1443037"/>
                  <a:pt x="6858000" y="1439862"/>
                </a:cubicBezTo>
                <a:cubicBezTo>
                  <a:pt x="6977062" y="1436687"/>
                  <a:pt x="7122318" y="1071562"/>
                  <a:pt x="7267575" y="706437"/>
                </a:cubicBez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357419" name="TextBox 99"/>
          <p:cNvSpPr txBox="1">
            <a:spLocks noChangeArrowheads="1"/>
          </p:cNvSpPr>
          <p:nvPr/>
        </p:nvSpPr>
        <p:spPr bwMode="auto">
          <a:xfrm>
            <a:off x="458539" y="1809899"/>
            <a:ext cx="77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맑은 고딕" panose="020B0503020000020004" pitchFamily="50" charset="-127"/>
                <a:ea typeface="맑은 고딕" panose="020B0503020000020004" pitchFamily="50" charset="-127"/>
              </a:rPr>
              <a:t>Input</a:t>
            </a:r>
            <a:endParaRPr lang="ko-KR" altLang="en-US" b="1">
              <a:solidFill>
                <a:srgbClr val="0000FF"/>
              </a:solidFill>
              <a:latin typeface="맑은 고딕" panose="020B0503020000020004" pitchFamily="50" charset="-127"/>
              <a:ea typeface="맑은 고딕" panose="020B0503020000020004" pitchFamily="50" charset="-127"/>
            </a:endParaRPr>
          </a:p>
        </p:txBody>
      </p:sp>
      <p:sp>
        <p:nvSpPr>
          <p:cNvPr id="357420" name="TextBox 100"/>
          <p:cNvSpPr txBox="1">
            <a:spLocks noChangeArrowheads="1"/>
          </p:cNvSpPr>
          <p:nvPr/>
        </p:nvSpPr>
        <p:spPr bwMode="auto">
          <a:xfrm>
            <a:off x="7781677" y="1674961"/>
            <a:ext cx="96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0000FF"/>
                </a:solidFill>
                <a:latin typeface="맑은 고딕" panose="020B0503020000020004" pitchFamily="50" charset="-127"/>
                <a:ea typeface="맑은 고딕" panose="020B0503020000020004" pitchFamily="50" charset="-127"/>
              </a:rPr>
              <a:t>Output</a:t>
            </a:r>
            <a:endParaRPr lang="ko-KR" altLang="en-US" b="1">
              <a:solidFill>
                <a:srgbClr val="0000FF"/>
              </a:solidFill>
              <a:latin typeface="맑은 고딕" panose="020B0503020000020004" pitchFamily="50" charset="-127"/>
              <a:ea typeface="맑은 고딕" panose="020B0503020000020004" pitchFamily="50" charset="-127"/>
            </a:endParaRPr>
          </a:p>
        </p:txBody>
      </p:sp>
      <p:cxnSp>
        <p:nvCxnSpPr>
          <p:cNvPr id="132" name="직선 연결선 131"/>
          <p:cNvCxnSpPr/>
          <p:nvPr/>
        </p:nvCxnSpPr>
        <p:spPr bwMode="auto">
          <a:xfrm rot="5400000" flipH="1" flipV="1">
            <a:off x="1975396" y="3710930"/>
            <a:ext cx="2989262" cy="0"/>
          </a:xfrm>
          <a:prstGeom prst="line">
            <a:avLst/>
          </a:prstGeom>
          <a:ln w="95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5" name="직선 연결선 134"/>
          <p:cNvCxnSpPr/>
          <p:nvPr/>
        </p:nvCxnSpPr>
        <p:spPr bwMode="auto">
          <a:xfrm rot="5400000" flipH="1" flipV="1">
            <a:off x="2267496" y="3723630"/>
            <a:ext cx="2989262" cy="0"/>
          </a:xfrm>
          <a:prstGeom prst="line">
            <a:avLst/>
          </a:prstGeom>
          <a:ln w="95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6" name="직선 연결선 135"/>
          <p:cNvCxnSpPr/>
          <p:nvPr/>
        </p:nvCxnSpPr>
        <p:spPr bwMode="auto">
          <a:xfrm rot="5400000" flipH="1" flipV="1">
            <a:off x="2820739" y="3732362"/>
            <a:ext cx="2987675" cy="0"/>
          </a:xfrm>
          <a:prstGeom prst="line">
            <a:avLst/>
          </a:prstGeom>
          <a:ln w="95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7" name="직선 연결선 136"/>
          <p:cNvCxnSpPr/>
          <p:nvPr/>
        </p:nvCxnSpPr>
        <p:spPr bwMode="auto">
          <a:xfrm rot="5400000" flipH="1" flipV="1">
            <a:off x="3276351" y="3732362"/>
            <a:ext cx="2987675" cy="0"/>
          </a:xfrm>
          <a:prstGeom prst="line">
            <a:avLst/>
          </a:prstGeom>
          <a:ln w="95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57425" name="TextBox 188"/>
          <p:cNvSpPr txBox="1">
            <a:spLocks noChangeArrowheads="1"/>
          </p:cNvSpPr>
          <p:nvPr/>
        </p:nvSpPr>
        <p:spPr bwMode="auto">
          <a:xfrm>
            <a:off x="458539" y="837839"/>
            <a:ext cx="3376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Bipolar junction transistor</a:t>
            </a:r>
            <a:endParaRPr lang="ko-KR" altLang="en-US" sz="2000" b="1" dirty="0">
              <a:latin typeface="맑은 고딕" panose="020B0503020000020004" pitchFamily="50" charset="-127"/>
              <a:ea typeface="맑은 고딕" panose="020B0503020000020004" pitchFamily="50" charset="-127"/>
            </a:endParaRPr>
          </a:p>
        </p:txBody>
      </p:sp>
      <p:grpSp>
        <p:nvGrpSpPr>
          <p:cNvPr id="5" name="그룹 110"/>
          <p:cNvGrpSpPr>
            <a:grpSpLocks/>
          </p:cNvGrpSpPr>
          <p:nvPr/>
        </p:nvGrpSpPr>
        <p:grpSpPr bwMode="auto">
          <a:xfrm>
            <a:off x="2433389" y="3143399"/>
            <a:ext cx="3495675" cy="2452687"/>
            <a:chOff x="2082800" y="2842782"/>
            <a:chExt cx="3495675" cy="2453118"/>
          </a:xfrm>
        </p:grpSpPr>
        <p:cxnSp>
          <p:nvCxnSpPr>
            <p:cNvPr id="121" name="직선 연결선 120"/>
            <p:cNvCxnSpPr/>
            <p:nvPr/>
          </p:nvCxnSpPr>
          <p:spPr bwMode="auto">
            <a:xfrm>
              <a:off x="3505200" y="2936460"/>
              <a:ext cx="3603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직선 연결선 121"/>
            <p:cNvCxnSpPr/>
            <p:nvPr/>
          </p:nvCxnSpPr>
          <p:spPr bwMode="auto">
            <a:xfrm>
              <a:off x="3492500" y="3528703"/>
              <a:ext cx="3603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7430" name="그룹 123"/>
            <p:cNvGrpSpPr>
              <a:grpSpLocks/>
            </p:cNvGrpSpPr>
            <p:nvPr/>
          </p:nvGrpSpPr>
          <p:grpSpPr bwMode="auto">
            <a:xfrm>
              <a:off x="3794125" y="2924175"/>
              <a:ext cx="671513" cy="1865313"/>
              <a:chOff x="4356370" y="3020741"/>
              <a:chExt cx="1014412" cy="1185057"/>
            </a:xfrm>
          </p:grpSpPr>
          <p:sp>
            <p:nvSpPr>
              <p:cNvPr id="118" name="자유형 117"/>
              <p:cNvSpPr/>
              <p:nvPr/>
            </p:nvSpPr>
            <p:spPr bwMode="auto">
              <a:xfrm>
                <a:off x="4356370" y="3400770"/>
                <a:ext cx="992828" cy="804972"/>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19" name="자유형 118"/>
              <p:cNvSpPr/>
              <p:nvPr/>
            </p:nvSpPr>
            <p:spPr bwMode="auto">
              <a:xfrm>
                <a:off x="4377954" y="3020476"/>
                <a:ext cx="992828" cy="804972"/>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cxnSp>
          <p:nvCxnSpPr>
            <p:cNvPr id="125" name="직선 연결선 124"/>
            <p:cNvCxnSpPr/>
            <p:nvPr/>
          </p:nvCxnSpPr>
          <p:spPr bwMode="auto">
            <a:xfrm>
              <a:off x="4451350" y="4190806"/>
              <a:ext cx="9001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직선 연결선 125"/>
            <p:cNvCxnSpPr/>
            <p:nvPr/>
          </p:nvCxnSpPr>
          <p:spPr bwMode="auto">
            <a:xfrm>
              <a:off x="4438650" y="4790986"/>
              <a:ext cx="9001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7433" name="그룹 126"/>
            <p:cNvGrpSpPr>
              <a:grpSpLocks/>
            </p:cNvGrpSpPr>
            <p:nvPr/>
          </p:nvGrpSpPr>
          <p:grpSpPr bwMode="auto">
            <a:xfrm flipH="1">
              <a:off x="3155950" y="2938463"/>
              <a:ext cx="396875" cy="842962"/>
              <a:chOff x="4356370" y="3020741"/>
              <a:chExt cx="1014412" cy="2677057"/>
            </a:xfrm>
          </p:grpSpPr>
          <p:sp>
            <p:nvSpPr>
              <p:cNvPr id="128" name="자유형 127"/>
              <p:cNvSpPr/>
              <p:nvPr/>
            </p:nvSpPr>
            <p:spPr bwMode="auto">
              <a:xfrm>
                <a:off x="4356370" y="4890165"/>
                <a:ext cx="994122" cy="806788"/>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129" name="자유형 128"/>
              <p:cNvSpPr/>
              <p:nvPr/>
            </p:nvSpPr>
            <p:spPr bwMode="auto">
              <a:xfrm>
                <a:off x="4376657" y="3019426"/>
                <a:ext cx="994125" cy="806788"/>
              </a:xfrm>
              <a:custGeom>
                <a:avLst/>
                <a:gdLst>
                  <a:gd name="connsiteX0" fmla="*/ 0 w 666750"/>
                  <a:gd name="connsiteY0" fmla="*/ 3175 h 355600"/>
                  <a:gd name="connsiteX1" fmla="*/ 228600 w 666750"/>
                  <a:gd name="connsiteY1" fmla="*/ 41275 h 355600"/>
                  <a:gd name="connsiteX2" fmla="*/ 447675 w 666750"/>
                  <a:gd name="connsiteY2" fmla="*/ 250825 h 355600"/>
                  <a:gd name="connsiteX3" fmla="*/ 571500 w 666750"/>
                  <a:gd name="connsiteY3" fmla="*/ 336550 h 355600"/>
                  <a:gd name="connsiteX4" fmla="*/ 666750 w 666750"/>
                  <a:gd name="connsiteY4" fmla="*/ 35560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55600">
                    <a:moveTo>
                      <a:pt x="0" y="3175"/>
                    </a:moveTo>
                    <a:cubicBezTo>
                      <a:pt x="76994" y="1587"/>
                      <a:pt x="153988" y="0"/>
                      <a:pt x="228600" y="41275"/>
                    </a:cubicBezTo>
                    <a:cubicBezTo>
                      <a:pt x="303212" y="82550"/>
                      <a:pt x="390525" y="201613"/>
                      <a:pt x="447675" y="250825"/>
                    </a:cubicBezTo>
                    <a:cubicBezTo>
                      <a:pt x="504825" y="300038"/>
                      <a:pt x="534988" y="319088"/>
                      <a:pt x="571500" y="336550"/>
                    </a:cubicBezTo>
                    <a:cubicBezTo>
                      <a:pt x="608012" y="354012"/>
                      <a:pt x="637381" y="354806"/>
                      <a:pt x="666750" y="355600"/>
                    </a:cubicBezTo>
                  </a:path>
                </a:pathLst>
              </a:cu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grpSp>
        <p:cxnSp>
          <p:nvCxnSpPr>
            <p:cNvPr id="130" name="직선 연결선 129"/>
            <p:cNvCxnSpPr/>
            <p:nvPr/>
          </p:nvCxnSpPr>
          <p:spPr bwMode="auto">
            <a:xfrm>
              <a:off x="2187575" y="3188918"/>
              <a:ext cx="10080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직선 연결선 130"/>
            <p:cNvCxnSpPr/>
            <p:nvPr/>
          </p:nvCxnSpPr>
          <p:spPr bwMode="auto">
            <a:xfrm>
              <a:off x="2174875" y="3782747"/>
              <a:ext cx="10080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7436" name="TextBox 138"/>
            <p:cNvSpPr txBox="1">
              <a:spLocks noChangeArrowheads="1"/>
            </p:cNvSpPr>
            <p:nvPr/>
          </p:nvSpPr>
          <p:spPr bwMode="auto">
            <a:xfrm>
              <a:off x="2082800" y="4926013"/>
              <a:ext cx="1614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Forward bias</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357437" name="TextBox 139"/>
            <p:cNvSpPr txBox="1">
              <a:spLocks noChangeArrowheads="1"/>
            </p:cNvSpPr>
            <p:nvPr/>
          </p:nvSpPr>
          <p:spPr bwMode="auto">
            <a:xfrm>
              <a:off x="4025900" y="4926013"/>
              <a:ext cx="155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Reverse bias</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142" name="타원 141"/>
            <p:cNvSpPr/>
            <p:nvPr/>
          </p:nvSpPr>
          <p:spPr>
            <a:xfrm>
              <a:off x="2247021" y="3072524"/>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3" name="타원 142"/>
            <p:cNvSpPr/>
            <p:nvPr/>
          </p:nvSpPr>
          <p:spPr>
            <a:xfrm>
              <a:off x="2342844" y="306833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4" name="타원 143"/>
            <p:cNvSpPr/>
            <p:nvPr/>
          </p:nvSpPr>
          <p:spPr>
            <a:xfrm>
              <a:off x="2434467" y="306833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5" name="타원 144"/>
            <p:cNvSpPr/>
            <p:nvPr/>
          </p:nvSpPr>
          <p:spPr>
            <a:xfrm>
              <a:off x="2530290" y="3072524"/>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6" name="타원 145"/>
            <p:cNvSpPr/>
            <p:nvPr/>
          </p:nvSpPr>
          <p:spPr>
            <a:xfrm>
              <a:off x="2626113" y="306833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7" name="타원 146"/>
            <p:cNvSpPr/>
            <p:nvPr/>
          </p:nvSpPr>
          <p:spPr>
            <a:xfrm>
              <a:off x="2717736" y="306833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8" name="타원 147"/>
            <p:cNvSpPr/>
            <p:nvPr/>
          </p:nvSpPr>
          <p:spPr>
            <a:xfrm>
              <a:off x="2813559" y="3072524"/>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49" name="타원 148"/>
            <p:cNvSpPr/>
            <p:nvPr/>
          </p:nvSpPr>
          <p:spPr>
            <a:xfrm>
              <a:off x="2909382" y="306833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0" name="타원 149"/>
            <p:cNvSpPr/>
            <p:nvPr/>
          </p:nvSpPr>
          <p:spPr>
            <a:xfrm>
              <a:off x="3001005" y="306833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1" name="타원 150"/>
            <p:cNvSpPr/>
            <p:nvPr/>
          </p:nvSpPr>
          <p:spPr>
            <a:xfrm>
              <a:off x="2904619" y="2986798"/>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2" name="타원 151"/>
            <p:cNvSpPr/>
            <p:nvPr/>
          </p:nvSpPr>
          <p:spPr>
            <a:xfrm>
              <a:off x="2996242" y="2986798"/>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3" name="타원 152"/>
            <p:cNvSpPr/>
            <p:nvPr/>
          </p:nvSpPr>
          <p:spPr>
            <a:xfrm>
              <a:off x="3470594" y="284278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4" name="타원 153"/>
            <p:cNvSpPr/>
            <p:nvPr/>
          </p:nvSpPr>
          <p:spPr>
            <a:xfrm>
              <a:off x="3634223" y="2842782"/>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5" name="타원 154"/>
            <p:cNvSpPr/>
            <p:nvPr/>
          </p:nvSpPr>
          <p:spPr>
            <a:xfrm>
              <a:off x="3995936" y="2871357"/>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57" name="자유형 156"/>
            <p:cNvSpPr/>
            <p:nvPr/>
          </p:nvSpPr>
          <p:spPr>
            <a:xfrm rot="3910295">
              <a:off x="3975846" y="3289758"/>
              <a:ext cx="543020" cy="188913"/>
            </a:xfrm>
            <a:custGeom>
              <a:avLst/>
              <a:gdLst>
                <a:gd name="connsiteX0" fmla="*/ 190500 w 1190625"/>
                <a:gd name="connsiteY0" fmla="*/ 266700 h 566738"/>
                <a:gd name="connsiteX1" fmla="*/ 566738 w 1190625"/>
                <a:gd name="connsiteY1" fmla="*/ 266700 h 566738"/>
                <a:gd name="connsiteX2" fmla="*/ 904875 w 1190625"/>
                <a:gd name="connsiteY2" fmla="*/ 128588 h 566738"/>
                <a:gd name="connsiteX3" fmla="*/ 904875 w 1190625"/>
                <a:gd name="connsiteY3" fmla="*/ 0 h 566738"/>
                <a:gd name="connsiteX4" fmla="*/ 1190625 w 1190625"/>
                <a:gd name="connsiteY4" fmla="*/ 266700 h 566738"/>
                <a:gd name="connsiteX5" fmla="*/ 904875 w 1190625"/>
                <a:gd name="connsiteY5" fmla="*/ 566738 h 566738"/>
                <a:gd name="connsiteX6" fmla="*/ 904875 w 1190625"/>
                <a:gd name="connsiteY6" fmla="*/ 447675 h 566738"/>
                <a:gd name="connsiteX7" fmla="*/ 566738 w 1190625"/>
                <a:gd name="connsiteY7" fmla="*/ 342900 h 566738"/>
                <a:gd name="connsiteX8" fmla="*/ 200025 w 1190625"/>
                <a:gd name="connsiteY8" fmla="*/ 338138 h 566738"/>
                <a:gd name="connsiteX9" fmla="*/ 0 w 1190625"/>
                <a:gd name="connsiteY9" fmla="*/ 314325 h 566738"/>
                <a:gd name="connsiteX10" fmla="*/ 190500 w 1190625"/>
                <a:gd name="connsiteY10" fmla="*/ 266700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5" h="566738">
                  <a:moveTo>
                    <a:pt x="190500" y="266700"/>
                  </a:moveTo>
                  <a:lnTo>
                    <a:pt x="566738" y="266700"/>
                  </a:lnTo>
                  <a:lnTo>
                    <a:pt x="904875" y="128588"/>
                  </a:lnTo>
                  <a:lnTo>
                    <a:pt x="904875" y="0"/>
                  </a:lnTo>
                  <a:lnTo>
                    <a:pt x="1190625" y="266700"/>
                  </a:lnTo>
                  <a:lnTo>
                    <a:pt x="904875" y="566738"/>
                  </a:lnTo>
                  <a:lnTo>
                    <a:pt x="904875" y="447675"/>
                  </a:lnTo>
                  <a:lnTo>
                    <a:pt x="566738" y="342900"/>
                  </a:lnTo>
                  <a:lnTo>
                    <a:pt x="200025" y="338138"/>
                  </a:lnTo>
                  <a:lnTo>
                    <a:pt x="0" y="314325"/>
                  </a:lnTo>
                  <a:lnTo>
                    <a:pt x="190500" y="2667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58" name="자유형 157"/>
            <p:cNvSpPr/>
            <p:nvPr/>
          </p:nvSpPr>
          <p:spPr>
            <a:xfrm rot="2958566">
              <a:off x="3956011" y="3031736"/>
              <a:ext cx="439815" cy="96838"/>
            </a:xfrm>
            <a:custGeom>
              <a:avLst/>
              <a:gdLst>
                <a:gd name="connsiteX0" fmla="*/ 190500 w 1190625"/>
                <a:gd name="connsiteY0" fmla="*/ 266700 h 566738"/>
                <a:gd name="connsiteX1" fmla="*/ 566738 w 1190625"/>
                <a:gd name="connsiteY1" fmla="*/ 266700 h 566738"/>
                <a:gd name="connsiteX2" fmla="*/ 904875 w 1190625"/>
                <a:gd name="connsiteY2" fmla="*/ 128588 h 566738"/>
                <a:gd name="connsiteX3" fmla="*/ 904875 w 1190625"/>
                <a:gd name="connsiteY3" fmla="*/ 0 h 566738"/>
                <a:gd name="connsiteX4" fmla="*/ 1190625 w 1190625"/>
                <a:gd name="connsiteY4" fmla="*/ 266700 h 566738"/>
                <a:gd name="connsiteX5" fmla="*/ 904875 w 1190625"/>
                <a:gd name="connsiteY5" fmla="*/ 566738 h 566738"/>
                <a:gd name="connsiteX6" fmla="*/ 904875 w 1190625"/>
                <a:gd name="connsiteY6" fmla="*/ 447675 h 566738"/>
                <a:gd name="connsiteX7" fmla="*/ 566738 w 1190625"/>
                <a:gd name="connsiteY7" fmla="*/ 342900 h 566738"/>
                <a:gd name="connsiteX8" fmla="*/ 200025 w 1190625"/>
                <a:gd name="connsiteY8" fmla="*/ 338138 h 566738"/>
                <a:gd name="connsiteX9" fmla="*/ 0 w 1190625"/>
                <a:gd name="connsiteY9" fmla="*/ 314325 h 566738"/>
                <a:gd name="connsiteX10" fmla="*/ 190500 w 1190625"/>
                <a:gd name="connsiteY10" fmla="*/ 266700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5" h="566738">
                  <a:moveTo>
                    <a:pt x="190500" y="266700"/>
                  </a:moveTo>
                  <a:lnTo>
                    <a:pt x="566738" y="266700"/>
                  </a:lnTo>
                  <a:lnTo>
                    <a:pt x="904875" y="128588"/>
                  </a:lnTo>
                  <a:lnTo>
                    <a:pt x="904875" y="0"/>
                  </a:lnTo>
                  <a:lnTo>
                    <a:pt x="1190625" y="266700"/>
                  </a:lnTo>
                  <a:lnTo>
                    <a:pt x="904875" y="566738"/>
                  </a:lnTo>
                  <a:lnTo>
                    <a:pt x="904875" y="447675"/>
                  </a:lnTo>
                  <a:lnTo>
                    <a:pt x="566738" y="342900"/>
                  </a:lnTo>
                  <a:lnTo>
                    <a:pt x="200025" y="338138"/>
                  </a:lnTo>
                  <a:lnTo>
                    <a:pt x="0" y="314325"/>
                  </a:lnTo>
                  <a:lnTo>
                    <a:pt x="190500" y="2667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60" name="타원 159"/>
            <p:cNvSpPr/>
            <p:nvPr/>
          </p:nvSpPr>
          <p:spPr>
            <a:xfrm>
              <a:off x="4479273" y="4066919"/>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2" name="타원 161"/>
            <p:cNvSpPr/>
            <p:nvPr/>
          </p:nvSpPr>
          <p:spPr>
            <a:xfrm>
              <a:off x="4666719" y="4062727"/>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4" name="타원 163"/>
            <p:cNvSpPr/>
            <p:nvPr/>
          </p:nvSpPr>
          <p:spPr>
            <a:xfrm>
              <a:off x="4858365" y="4062727"/>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6" name="타원 165"/>
            <p:cNvSpPr/>
            <p:nvPr/>
          </p:nvSpPr>
          <p:spPr>
            <a:xfrm>
              <a:off x="5045811" y="4066919"/>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68" name="타원 167"/>
            <p:cNvSpPr/>
            <p:nvPr/>
          </p:nvSpPr>
          <p:spPr>
            <a:xfrm>
              <a:off x="5233257" y="4062727"/>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1" name="타원 170"/>
            <p:cNvSpPr/>
            <p:nvPr/>
          </p:nvSpPr>
          <p:spPr>
            <a:xfrm>
              <a:off x="4355976" y="3782913"/>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172" name="자유형 171"/>
            <p:cNvSpPr/>
            <p:nvPr/>
          </p:nvSpPr>
          <p:spPr>
            <a:xfrm rot="19657761">
              <a:off x="2979738" y="2957102"/>
              <a:ext cx="439737" cy="96854"/>
            </a:xfrm>
            <a:custGeom>
              <a:avLst/>
              <a:gdLst>
                <a:gd name="connsiteX0" fmla="*/ 190500 w 1190625"/>
                <a:gd name="connsiteY0" fmla="*/ 266700 h 566738"/>
                <a:gd name="connsiteX1" fmla="*/ 566738 w 1190625"/>
                <a:gd name="connsiteY1" fmla="*/ 266700 h 566738"/>
                <a:gd name="connsiteX2" fmla="*/ 904875 w 1190625"/>
                <a:gd name="connsiteY2" fmla="*/ 128588 h 566738"/>
                <a:gd name="connsiteX3" fmla="*/ 904875 w 1190625"/>
                <a:gd name="connsiteY3" fmla="*/ 0 h 566738"/>
                <a:gd name="connsiteX4" fmla="*/ 1190625 w 1190625"/>
                <a:gd name="connsiteY4" fmla="*/ 266700 h 566738"/>
                <a:gd name="connsiteX5" fmla="*/ 904875 w 1190625"/>
                <a:gd name="connsiteY5" fmla="*/ 566738 h 566738"/>
                <a:gd name="connsiteX6" fmla="*/ 904875 w 1190625"/>
                <a:gd name="connsiteY6" fmla="*/ 447675 h 566738"/>
                <a:gd name="connsiteX7" fmla="*/ 566738 w 1190625"/>
                <a:gd name="connsiteY7" fmla="*/ 342900 h 566738"/>
                <a:gd name="connsiteX8" fmla="*/ 200025 w 1190625"/>
                <a:gd name="connsiteY8" fmla="*/ 338138 h 566738"/>
                <a:gd name="connsiteX9" fmla="*/ 0 w 1190625"/>
                <a:gd name="connsiteY9" fmla="*/ 314325 h 566738"/>
                <a:gd name="connsiteX10" fmla="*/ 190500 w 1190625"/>
                <a:gd name="connsiteY10" fmla="*/ 266700 h 5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5" h="566738">
                  <a:moveTo>
                    <a:pt x="190500" y="266700"/>
                  </a:moveTo>
                  <a:lnTo>
                    <a:pt x="566738" y="266700"/>
                  </a:lnTo>
                  <a:lnTo>
                    <a:pt x="904875" y="128588"/>
                  </a:lnTo>
                  <a:lnTo>
                    <a:pt x="904875" y="0"/>
                  </a:lnTo>
                  <a:lnTo>
                    <a:pt x="1190625" y="266700"/>
                  </a:lnTo>
                  <a:lnTo>
                    <a:pt x="904875" y="566738"/>
                  </a:lnTo>
                  <a:lnTo>
                    <a:pt x="904875" y="447675"/>
                  </a:lnTo>
                  <a:lnTo>
                    <a:pt x="566738" y="342900"/>
                  </a:lnTo>
                  <a:lnTo>
                    <a:pt x="200025" y="338138"/>
                  </a:lnTo>
                  <a:lnTo>
                    <a:pt x="0" y="314325"/>
                  </a:lnTo>
                  <a:lnTo>
                    <a:pt x="190500" y="26670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73" name="타원 172"/>
            <p:cNvSpPr/>
            <p:nvPr/>
          </p:nvSpPr>
          <p:spPr>
            <a:xfrm>
              <a:off x="3466963" y="3581913"/>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74" name="타원 173"/>
            <p:cNvSpPr/>
            <p:nvPr/>
          </p:nvSpPr>
          <p:spPr>
            <a:xfrm>
              <a:off x="3562786" y="3577721"/>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75" name="타원 174"/>
            <p:cNvSpPr/>
            <p:nvPr/>
          </p:nvSpPr>
          <p:spPr>
            <a:xfrm>
              <a:off x="3654409" y="3577721"/>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76" name="타원 175"/>
            <p:cNvSpPr/>
            <p:nvPr/>
          </p:nvSpPr>
          <p:spPr>
            <a:xfrm>
              <a:off x="3750232" y="3581913"/>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77" name="타원 176"/>
            <p:cNvSpPr/>
            <p:nvPr/>
          </p:nvSpPr>
          <p:spPr>
            <a:xfrm>
              <a:off x="3846055" y="3577721"/>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78" name="타원 177"/>
            <p:cNvSpPr/>
            <p:nvPr/>
          </p:nvSpPr>
          <p:spPr>
            <a:xfrm>
              <a:off x="3471157" y="3677163"/>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79" name="타원 178"/>
            <p:cNvSpPr/>
            <p:nvPr/>
          </p:nvSpPr>
          <p:spPr>
            <a:xfrm>
              <a:off x="3566980" y="3672971"/>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80" name="타원 179"/>
            <p:cNvSpPr/>
            <p:nvPr/>
          </p:nvSpPr>
          <p:spPr>
            <a:xfrm>
              <a:off x="3658603" y="3672971"/>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81" name="타원 180"/>
            <p:cNvSpPr/>
            <p:nvPr/>
          </p:nvSpPr>
          <p:spPr>
            <a:xfrm>
              <a:off x="3754426" y="3677163"/>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82" name="타원 181"/>
            <p:cNvSpPr/>
            <p:nvPr/>
          </p:nvSpPr>
          <p:spPr>
            <a:xfrm>
              <a:off x="3850249" y="3672971"/>
              <a:ext cx="72008" cy="72008"/>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cxnSp>
          <p:nvCxnSpPr>
            <p:cNvPr id="186" name="직선 화살표 연결선 185"/>
            <p:cNvCxnSpPr/>
            <p:nvPr/>
          </p:nvCxnSpPr>
          <p:spPr>
            <a:xfrm rot="16200000" flipH="1">
              <a:off x="3340042" y="3244490"/>
              <a:ext cx="665280" cy="4763"/>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3" name="타원 112"/>
            <p:cNvSpPr/>
            <p:nvPr/>
          </p:nvSpPr>
          <p:spPr>
            <a:xfrm>
              <a:off x="4293493" y="3297907"/>
              <a:ext cx="72008" cy="72008"/>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grpSp>
      <p:sp>
        <p:nvSpPr>
          <p:cNvPr id="357427" name="직사각형 15"/>
          <p:cNvSpPr>
            <a:spLocks noChangeArrowheads="1"/>
          </p:cNvSpPr>
          <p:nvPr/>
        </p:nvSpPr>
        <p:spPr bwMode="auto">
          <a:xfrm>
            <a:off x="2330202" y="5745311"/>
            <a:ext cx="3860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sz="2000" b="1">
                <a:solidFill>
                  <a:srgbClr val="0000FF"/>
                </a:solidFill>
                <a:latin typeface="맑은 고딕" panose="020B0503020000020004" pitchFamily="50" charset="-127"/>
                <a:ea typeface="맑은 고딕" panose="020B0503020000020004" pitchFamily="50" charset="-127"/>
              </a:rPr>
              <a:t> E-B junction : Forward bias</a:t>
            </a:r>
          </a:p>
          <a:p>
            <a:pPr eaLnBrk="1" hangingPunct="1">
              <a:buFont typeface="Wingdings" panose="05000000000000000000" pitchFamily="2" charset="2"/>
              <a:buChar char="§"/>
            </a:pPr>
            <a:r>
              <a:rPr lang="en-US" altLang="ko-KR" sz="2000" b="1">
                <a:solidFill>
                  <a:srgbClr val="0000FF"/>
                </a:solidFill>
                <a:latin typeface="맑은 고딕" panose="020B0503020000020004" pitchFamily="50" charset="-127"/>
                <a:ea typeface="맑은 고딕" panose="020B0503020000020004" pitchFamily="50" charset="-127"/>
              </a:rPr>
              <a:t> C-B junction : Reverse bias</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218</a:t>
            </a:fld>
            <a:endParaRPr lang="ko-KR" altLang="en-US" dirty="0"/>
          </a:p>
        </p:txBody>
      </p:sp>
      <p:sp>
        <p:nvSpPr>
          <p:cNvPr id="114" name="직사각형 113"/>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6" name="TextBox 7"/>
          <p:cNvSpPr txBox="1">
            <a:spLocks noChangeArrowheads="1"/>
          </p:cNvSpPr>
          <p:nvPr/>
        </p:nvSpPr>
        <p:spPr bwMode="auto">
          <a:xfrm>
            <a:off x="357188" y="-23813"/>
            <a:ext cx="5407249" cy="523220"/>
          </a:xfrm>
          <a:prstGeom prst="rect">
            <a:avLst/>
          </a:prstGeom>
        </p:spPr>
        <p:txBody>
          <a:bodyPr wrap="none">
            <a:spAutoFit/>
          </a:bodyPr>
          <a:lstStyle>
            <a:defPPr>
              <a:defRPr lang="ko-KR"/>
            </a:defPPr>
            <a:lvl1pPr>
              <a:defRPr sz="2800" b="1"/>
            </a:lvl1pPr>
          </a:lstStyle>
          <a:p>
            <a:r>
              <a:rPr lang="en-US" altLang="ko-KR" dirty="0"/>
              <a:t>Bipolar junction transistor (BJT)</a:t>
            </a:r>
            <a:endParaRPr lang="ko-KR" altLang="en-US" dirty="0"/>
          </a:p>
        </p:txBody>
      </p:sp>
    </p:spTree>
    <p:extLst>
      <p:ext uri="{BB962C8B-B14F-4D97-AF65-F5344CB8AC3E}">
        <p14:creationId xmlns:p14="http://schemas.microsoft.com/office/powerpoint/2010/main" val="1822848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표 24"/>
          <p:cNvGraphicFramePr>
            <a:graphicFrameLocks noGrp="1"/>
          </p:cNvGraphicFramePr>
          <p:nvPr/>
        </p:nvGraphicFramePr>
        <p:xfrm>
          <a:off x="857250" y="2227263"/>
          <a:ext cx="7072314" cy="3214687"/>
        </p:xfrm>
        <a:graphic>
          <a:graphicData uri="http://schemas.openxmlformats.org/drawingml/2006/table">
            <a:tbl>
              <a:tblPr firstRow="1" bandRow="1">
                <a:tableStyleId>{5C22544A-7EE6-4342-B048-85BDC9FD1C3A}</a:tableStyleId>
              </a:tblPr>
              <a:tblGrid>
                <a:gridCol w="3536157">
                  <a:extLst>
                    <a:ext uri="{9D8B030D-6E8A-4147-A177-3AD203B41FA5}">
                      <a16:colId xmlns:a16="http://schemas.microsoft.com/office/drawing/2014/main" val="20000"/>
                    </a:ext>
                  </a:extLst>
                </a:gridCol>
                <a:gridCol w="3536157">
                  <a:extLst>
                    <a:ext uri="{9D8B030D-6E8A-4147-A177-3AD203B41FA5}">
                      <a16:colId xmlns:a16="http://schemas.microsoft.com/office/drawing/2014/main" val="20001"/>
                    </a:ext>
                  </a:extLst>
                </a:gridCol>
              </a:tblGrid>
              <a:tr h="696920">
                <a:tc>
                  <a:txBody>
                    <a:bodyPr/>
                    <a:lstStyle/>
                    <a:p>
                      <a:pPr latinLnBrk="1"/>
                      <a:endParaRPr lang="ko-KR" altLang="en-US" sz="18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endParaRPr lang="ko-KR" altLang="en-US" sz="18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17767">
                <a:tc>
                  <a:txBody>
                    <a:bodyPr/>
                    <a:lstStyle/>
                    <a:p>
                      <a:pPr latinLnBrk="1"/>
                      <a:endParaRPr lang="ko-KR" altLang="en-US" sz="18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atinLnBrk="1"/>
                      <a:endParaRPr lang="ko-KR" altLang="en-US" sz="1800" dirty="0"/>
                    </a:p>
                  </a:txBody>
                  <a:tcPr marL="91439" marR="914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16781"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pic>
        <p:nvPicPr>
          <p:cNvPr id="416782" name="Picture 17"/>
          <p:cNvPicPr>
            <a:picLocks noChangeAspect="1" noChangeArrowheads="1"/>
          </p:cNvPicPr>
          <p:nvPr/>
        </p:nvPicPr>
        <p:blipFill>
          <a:blip r:embed="rId3">
            <a:extLst>
              <a:ext uri="{28A0092B-C50C-407E-A947-70E740481C1C}">
                <a14:useLocalDpi xmlns:a14="http://schemas.microsoft.com/office/drawing/2010/main" val="0"/>
              </a:ext>
            </a:extLst>
          </a:blip>
          <a:srcRect l="25546" t="52888" r="50629" b="32861"/>
          <a:stretch>
            <a:fillRect/>
          </a:stretch>
        </p:blipFill>
        <p:spPr bwMode="auto">
          <a:xfrm>
            <a:off x="1000125" y="3954463"/>
            <a:ext cx="32146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83" name="TextBox 17"/>
          <p:cNvSpPr txBox="1">
            <a:spLocks noChangeArrowheads="1"/>
          </p:cNvSpPr>
          <p:nvPr/>
        </p:nvSpPr>
        <p:spPr bwMode="auto">
          <a:xfrm>
            <a:off x="142875" y="1047071"/>
            <a:ext cx="8723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Field effect : induction of an electronic charge due to an electric field</a:t>
            </a:r>
            <a:endParaRPr lang="ko-KR" altLang="en-US" sz="2000" b="1" dirty="0">
              <a:latin typeface="맑은 고딕" panose="020B0503020000020004" pitchFamily="50" charset="-127"/>
              <a:ea typeface="맑은 고딕" panose="020B0503020000020004" pitchFamily="50" charset="-127"/>
            </a:endParaRPr>
          </a:p>
        </p:txBody>
      </p:sp>
      <p:sp>
        <p:nvSpPr>
          <p:cNvPr id="416784" name="TextBox 18"/>
          <p:cNvSpPr txBox="1">
            <a:spLocks noChangeArrowheads="1"/>
          </p:cNvSpPr>
          <p:nvPr/>
        </p:nvSpPr>
        <p:spPr bwMode="auto">
          <a:xfrm>
            <a:off x="847725" y="1571625"/>
            <a:ext cx="3105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Example : Planar capacitor</a:t>
            </a:r>
            <a:endParaRPr lang="ko-KR" altLang="en-US" b="1">
              <a:latin typeface="맑은 고딕" panose="020B0503020000020004" pitchFamily="50" charset="-127"/>
              <a:ea typeface="맑은 고딕" panose="020B0503020000020004" pitchFamily="50" charset="-127"/>
            </a:endParaRPr>
          </a:p>
        </p:txBody>
      </p:sp>
      <p:pic>
        <p:nvPicPr>
          <p:cNvPr id="416785" name="Picture 17"/>
          <p:cNvPicPr>
            <a:picLocks noChangeAspect="1" noChangeArrowheads="1"/>
          </p:cNvPicPr>
          <p:nvPr/>
        </p:nvPicPr>
        <p:blipFill>
          <a:blip r:embed="rId3">
            <a:extLst>
              <a:ext uri="{28A0092B-C50C-407E-A947-70E740481C1C}">
                <a14:useLocalDpi xmlns:a14="http://schemas.microsoft.com/office/drawing/2010/main" val="0"/>
              </a:ext>
            </a:extLst>
          </a:blip>
          <a:srcRect l="55592" t="51755" r="24696" b="35168"/>
          <a:stretch>
            <a:fillRect/>
          </a:stretch>
        </p:blipFill>
        <p:spPr bwMode="auto">
          <a:xfrm>
            <a:off x="4513263" y="3638550"/>
            <a:ext cx="32734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86" name="TextBox 22"/>
          <p:cNvSpPr txBox="1">
            <a:spLocks noChangeArrowheads="1"/>
          </p:cNvSpPr>
          <p:nvPr/>
        </p:nvSpPr>
        <p:spPr bwMode="auto">
          <a:xfrm>
            <a:off x="928688" y="2370138"/>
            <a:ext cx="3363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dirty="0">
                <a:latin typeface="맑은 고딕" panose="020B0503020000020004" pitchFamily="50" charset="-127"/>
                <a:ea typeface="맑은 고딕" panose="020B0503020000020004" pitchFamily="50" charset="-127"/>
              </a:rPr>
              <a:t>Field effect in Planar capacitor</a:t>
            </a:r>
            <a:endParaRPr lang="ko-KR" altLang="en-US" dirty="0">
              <a:latin typeface="맑은 고딕" panose="020B0503020000020004" pitchFamily="50" charset="-127"/>
              <a:ea typeface="맑은 고딕" panose="020B0503020000020004" pitchFamily="50" charset="-127"/>
            </a:endParaRPr>
          </a:p>
        </p:txBody>
      </p:sp>
      <p:sp>
        <p:nvSpPr>
          <p:cNvPr id="416787" name="TextBox 23"/>
          <p:cNvSpPr txBox="1">
            <a:spLocks noChangeArrowheads="1"/>
          </p:cNvSpPr>
          <p:nvPr/>
        </p:nvSpPr>
        <p:spPr bwMode="auto">
          <a:xfrm>
            <a:off x="5000625" y="2400300"/>
            <a:ext cx="239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a:latin typeface="맑은 고딕" panose="020B0503020000020004" pitchFamily="50" charset="-127"/>
                <a:ea typeface="맑은 고딕" panose="020B0503020000020004" pitchFamily="50" charset="-127"/>
              </a:rPr>
              <a:t>Field effect transistor</a:t>
            </a:r>
            <a:endParaRPr lang="ko-KR" altLang="en-US">
              <a:latin typeface="맑은 고딕" panose="020B0503020000020004" pitchFamily="50" charset="-127"/>
              <a:ea typeface="맑은 고딕" panose="020B0503020000020004" pitchFamily="50" charset="-127"/>
            </a:endParaRPr>
          </a:p>
        </p:txBody>
      </p:sp>
      <p:sp>
        <p:nvSpPr>
          <p:cNvPr id="416788" name="TextBox 25"/>
          <p:cNvSpPr txBox="1">
            <a:spLocks noChangeArrowheads="1"/>
          </p:cNvSpPr>
          <p:nvPr/>
        </p:nvSpPr>
        <p:spPr bwMode="auto">
          <a:xfrm>
            <a:off x="1000125" y="3357563"/>
            <a:ext cx="80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V = 0</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416789" name="TextBox 26"/>
          <p:cNvSpPr txBox="1">
            <a:spLocks noChangeArrowheads="1"/>
          </p:cNvSpPr>
          <p:nvPr/>
        </p:nvSpPr>
        <p:spPr bwMode="auto">
          <a:xfrm>
            <a:off x="2246313" y="3357563"/>
            <a:ext cx="80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V &gt; 0</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416790" name="TextBox 27"/>
          <p:cNvSpPr txBox="1">
            <a:spLocks noChangeArrowheads="1"/>
          </p:cNvSpPr>
          <p:nvPr/>
        </p:nvSpPr>
        <p:spPr bwMode="auto">
          <a:xfrm>
            <a:off x="3413125" y="3357563"/>
            <a:ext cx="803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V &lt; 0</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416791" name="TextBox 28"/>
          <p:cNvSpPr txBox="1">
            <a:spLocks noChangeArrowheads="1"/>
          </p:cNvSpPr>
          <p:nvPr/>
        </p:nvSpPr>
        <p:spPr bwMode="auto">
          <a:xfrm>
            <a:off x="5715000" y="3084513"/>
            <a:ext cx="909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V</a:t>
            </a:r>
            <a:r>
              <a:rPr lang="en-US" altLang="ko-KR" b="1" baseline="-25000">
                <a:solidFill>
                  <a:srgbClr val="FF0000"/>
                </a:solidFill>
                <a:latin typeface="맑은 고딕" panose="020B0503020000020004" pitchFamily="50" charset="-127"/>
                <a:ea typeface="맑은 고딕" panose="020B0503020000020004" pitchFamily="50" charset="-127"/>
              </a:rPr>
              <a:t>G</a:t>
            </a:r>
            <a:r>
              <a:rPr lang="en-US" altLang="ko-KR" b="1">
                <a:solidFill>
                  <a:srgbClr val="FF0000"/>
                </a:solidFill>
                <a:latin typeface="맑은 고딕" panose="020B0503020000020004" pitchFamily="50" charset="-127"/>
                <a:ea typeface="맑은 고딕" panose="020B0503020000020004" pitchFamily="50" charset="-127"/>
              </a:rPr>
              <a:t> &gt; 0</a:t>
            </a:r>
            <a:endParaRPr lang="ko-KR" altLang="en-US" b="1">
              <a:solidFill>
                <a:srgbClr val="FF0000"/>
              </a:solidFill>
              <a:latin typeface="맑은 고딕" panose="020B0503020000020004" pitchFamily="50" charset="-127"/>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219</a:t>
            </a:fld>
            <a:endParaRPr lang="ko-KR" altLang="en-US" dirty="0"/>
          </a:p>
        </p:txBody>
      </p:sp>
      <p:sp>
        <p:nvSpPr>
          <p:cNvPr id="16" name="직사각형 15"/>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588397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6250429" cy="461665"/>
          </a:xfrm>
          <a:prstGeom prst="rect">
            <a:avLst/>
          </a:prstGeom>
        </p:spPr>
        <p:txBody>
          <a:bodyPr wrap="none">
            <a:spAutoFit/>
          </a:bodyPr>
          <a:lstStyle/>
          <a:p>
            <a:r>
              <a:rPr lang="ko-KR" altLang="en-US" sz="2400" b="1" dirty="0" err="1">
                <a:latin typeface="+mn-ea"/>
              </a:rPr>
              <a:t>브라베</a:t>
            </a:r>
            <a:r>
              <a:rPr lang="ko-KR" altLang="en-US" sz="2400" b="1" dirty="0">
                <a:latin typeface="+mn-ea"/>
              </a:rPr>
              <a:t> 격자 </a:t>
            </a:r>
            <a:r>
              <a:rPr lang="en-US" altLang="ko-KR" sz="2400" b="1" dirty="0">
                <a:latin typeface="+mn-ea"/>
              </a:rPr>
              <a:t>(</a:t>
            </a:r>
            <a:r>
              <a:rPr lang="en-US" altLang="ko-KR" sz="2400" b="1" dirty="0" err="1">
                <a:latin typeface="+mn-ea"/>
              </a:rPr>
              <a:t>Bravis</a:t>
            </a:r>
            <a:r>
              <a:rPr lang="en-US" altLang="ko-KR" sz="2400" b="1" dirty="0">
                <a:latin typeface="+mn-ea"/>
              </a:rPr>
              <a:t> Lattice)_14</a:t>
            </a:r>
            <a:r>
              <a:rPr lang="ko-KR" altLang="en-US" sz="2400" b="1" dirty="0">
                <a:latin typeface="+mn-ea"/>
              </a:rPr>
              <a:t>종 공간격자</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24" name="TextBox 23"/>
          <p:cNvSpPr txBox="1"/>
          <p:nvPr/>
        </p:nvSpPr>
        <p:spPr>
          <a:xfrm>
            <a:off x="4397828" y="737313"/>
            <a:ext cx="4589872" cy="205267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ko-KR" altLang="en-US" dirty="0" err="1"/>
              <a:t>브라베</a:t>
            </a:r>
            <a:r>
              <a:rPr lang="ko-KR" altLang="en-US" dirty="0"/>
              <a:t> 격자</a:t>
            </a:r>
            <a:endParaRPr lang="en-US" altLang="ko-KR" dirty="0"/>
          </a:p>
          <a:p>
            <a:pPr marL="360000">
              <a:lnSpc>
                <a:spcPct val="200000"/>
              </a:lnSpc>
            </a:pPr>
            <a:r>
              <a:rPr lang="en-US" altLang="ko-KR" sz="1600" dirty="0"/>
              <a:t>  - </a:t>
            </a:r>
            <a:r>
              <a:rPr lang="ko-KR" altLang="en-US" sz="1600" dirty="0"/>
              <a:t>결정</a:t>
            </a:r>
            <a:r>
              <a:rPr lang="en-US" altLang="ko-KR" sz="1600" dirty="0"/>
              <a:t>: </a:t>
            </a:r>
            <a:r>
              <a:rPr lang="ko-KR" altLang="en-US" sz="1600" dirty="0"/>
              <a:t>주기성</a:t>
            </a:r>
            <a:r>
              <a:rPr lang="en-US" altLang="ko-KR" sz="1600" dirty="0"/>
              <a:t>, </a:t>
            </a:r>
            <a:r>
              <a:rPr lang="ko-KR" altLang="en-US" sz="1600" dirty="0" err="1"/>
              <a:t>격자성</a:t>
            </a:r>
            <a:r>
              <a:rPr lang="en-US" altLang="ko-KR" sz="1600" dirty="0"/>
              <a:t>, </a:t>
            </a:r>
            <a:r>
              <a:rPr lang="ko-KR" altLang="en-US" sz="1600" dirty="0"/>
              <a:t>반복성</a:t>
            </a:r>
            <a:endParaRPr lang="en-US" altLang="ko-KR" sz="1600" dirty="0"/>
          </a:p>
          <a:p>
            <a:pPr marL="360000">
              <a:lnSpc>
                <a:spcPct val="200000"/>
              </a:lnSpc>
            </a:pPr>
            <a:r>
              <a:rPr lang="en-US" altLang="ko-KR" sz="1600" dirty="0"/>
              <a:t>  - </a:t>
            </a:r>
            <a:r>
              <a:rPr lang="ko-KR" altLang="en-US" sz="1600" dirty="0"/>
              <a:t>각 격자점은 모두 같은 주위 환경</a:t>
            </a:r>
            <a:endParaRPr lang="en-US" altLang="ko-KR" sz="1600" dirty="0"/>
          </a:p>
          <a:p>
            <a:pPr marL="360000">
              <a:lnSpc>
                <a:spcPct val="200000"/>
              </a:lnSpc>
            </a:pPr>
            <a:r>
              <a:rPr lang="en-US" altLang="ko-KR" sz="1600" dirty="0"/>
              <a:t>  - 3</a:t>
            </a:r>
            <a:r>
              <a:rPr lang="ko-KR" altLang="en-US" sz="1600" dirty="0"/>
              <a:t>차원 구조에서 </a:t>
            </a:r>
            <a:r>
              <a:rPr lang="en-US" altLang="ko-KR" sz="1600" dirty="0"/>
              <a:t>14</a:t>
            </a:r>
            <a:r>
              <a:rPr lang="ko-KR" altLang="en-US" sz="1600" dirty="0"/>
              <a:t>개의 </a:t>
            </a:r>
            <a:r>
              <a:rPr lang="ko-KR" altLang="en-US" sz="1600" dirty="0" err="1"/>
              <a:t>평행육면체</a:t>
            </a:r>
            <a:r>
              <a:rPr lang="ko-KR" altLang="en-US" sz="1600" dirty="0"/>
              <a:t> 제안</a:t>
            </a:r>
          </a:p>
        </p:txBody>
      </p:sp>
      <p:grpSp>
        <p:nvGrpSpPr>
          <p:cNvPr id="13" name="그룹 12"/>
          <p:cNvGrpSpPr/>
          <p:nvPr/>
        </p:nvGrpSpPr>
        <p:grpSpPr>
          <a:xfrm>
            <a:off x="232227" y="836993"/>
            <a:ext cx="4165601" cy="5846989"/>
            <a:chOff x="101599" y="691850"/>
            <a:chExt cx="4320599" cy="6064550"/>
          </a:xfrm>
        </p:grpSpPr>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 y="691850"/>
              <a:ext cx="4320599" cy="6064550"/>
            </a:xfrm>
            <a:prstGeom prst="rect">
              <a:avLst/>
            </a:prstGeom>
          </p:spPr>
        </p:pic>
        <p:sp>
          <p:nvSpPr>
            <p:cNvPr id="12" name="TextBox 11"/>
            <p:cNvSpPr txBox="1"/>
            <p:nvPr/>
          </p:nvSpPr>
          <p:spPr>
            <a:xfrm>
              <a:off x="782510" y="1406768"/>
              <a:ext cx="774571" cy="246221"/>
            </a:xfrm>
            <a:prstGeom prst="rect">
              <a:avLst/>
            </a:prstGeom>
            <a:noFill/>
          </p:spPr>
          <p:txBody>
            <a:bodyPr wrap="none" rtlCol="0">
              <a:spAutoFit/>
            </a:bodyPr>
            <a:lstStyle/>
            <a:p>
              <a:r>
                <a:rPr lang="en-US" altLang="ko-KR" sz="1000" dirty="0"/>
                <a:t>(</a:t>
              </a:r>
              <a:r>
                <a:rPr lang="ko-KR" altLang="en-US" sz="1000" dirty="0"/>
                <a:t>삼사정계</a:t>
              </a:r>
              <a:r>
                <a:rPr lang="en-US" altLang="ko-KR" sz="1000" dirty="0"/>
                <a:t>)</a:t>
              </a:r>
              <a:endParaRPr lang="ko-KR" altLang="en-US" sz="1000" dirty="0"/>
            </a:p>
          </p:txBody>
        </p:sp>
        <p:sp>
          <p:nvSpPr>
            <p:cNvPr id="22" name="TextBox 21"/>
            <p:cNvSpPr txBox="1"/>
            <p:nvPr/>
          </p:nvSpPr>
          <p:spPr>
            <a:xfrm>
              <a:off x="782510" y="2382714"/>
              <a:ext cx="774571" cy="246221"/>
            </a:xfrm>
            <a:prstGeom prst="rect">
              <a:avLst/>
            </a:prstGeom>
            <a:noFill/>
          </p:spPr>
          <p:txBody>
            <a:bodyPr wrap="none" rtlCol="0">
              <a:spAutoFit/>
            </a:bodyPr>
            <a:lstStyle/>
            <a:p>
              <a:r>
                <a:rPr lang="en-US" altLang="ko-KR" sz="1000" dirty="0"/>
                <a:t>(</a:t>
              </a:r>
              <a:r>
                <a:rPr lang="ko-KR" altLang="en-US" sz="1000" dirty="0"/>
                <a:t>단사정계</a:t>
              </a:r>
              <a:r>
                <a:rPr lang="en-US" altLang="ko-KR" sz="1000" dirty="0"/>
                <a:t>)</a:t>
              </a:r>
              <a:endParaRPr lang="ko-KR" altLang="en-US" sz="1000" dirty="0"/>
            </a:p>
          </p:txBody>
        </p:sp>
        <p:sp>
          <p:nvSpPr>
            <p:cNvPr id="27" name="TextBox 26"/>
            <p:cNvSpPr txBox="1"/>
            <p:nvPr/>
          </p:nvSpPr>
          <p:spPr>
            <a:xfrm>
              <a:off x="782510" y="3303446"/>
              <a:ext cx="774571" cy="246221"/>
            </a:xfrm>
            <a:prstGeom prst="rect">
              <a:avLst/>
            </a:prstGeom>
            <a:noFill/>
          </p:spPr>
          <p:txBody>
            <a:bodyPr wrap="none" rtlCol="0">
              <a:spAutoFit/>
            </a:bodyPr>
            <a:lstStyle/>
            <a:p>
              <a:r>
                <a:rPr lang="en-US" altLang="ko-KR" sz="1000" dirty="0"/>
                <a:t>(</a:t>
              </a:r>
              <a:r>
                <a:rPr lang="ko-KR" altLang="en-US" sz="1000" dirty="0"/>
                <a:t>사방정계</a:t>
              </a:r>
              <a:r>
                <a:rPr lang="en-US" altLang="ko-KR" sz="1000" dirty="0"/>
                <a:t>)</a:t>
              </a:r>
              <a:endParaRPr lang="ko-KR" altLang="en-US" sz="1000" dirty="0"/>
            </a:p>
          </p:txBody>
        </p:sp>
        <p:sp>
          <p:nvSpPr>
            <p:cNvPr id="28" name="TextBox 27"/>
            <p:cNvSpPr txBox="1"/>
            <p:nvPr/>
          </p:nvSpPr>
          <p:spPr>
            <a:xfrm>
              <a:off x="782510" y="3939253"/>
              <a:ext cx="774571" cy="246221"/>
            </a:xfrm>
            <a:prstGeom prst="rect">
              <a:avLst/>
            </a:prstGeom>
            <a:noFill/>
          </p:spPr>
          <p:txBody>
            <a:bodyPr wrap="none" rtlCol="0">
              <a:spAutoFit/>
            </a:bodyPr>
            <a:lstStyle/>
            <a:p>
              <a:r>
                <a:rPr lang="en-US" altLang="ko-KR" sz="1000" dirty="0"/>
                <a:t>(</a:t>
              </a:r>
              <a:r>
                <a:rPr lang="ko-KR" altLang="en-US" sz="1000" dirty="0"/>
                <a:t>삼방정계</a:t>
              </a:r>
              <a:r>
                <a:rPr lang="en-US" altLang="ko-KR" sz="1000" dirty="0"/>
                <a:t>)</a:t>
              </a:r>
              <a:endParaRPr lang="ko-KR" altLang="en-US" sz="1000" dirty="0"/>
            </a:p>
          </p:txBody>
        </p:sp>
        <p:sp>
          <p:nvSpPr>
            <p:cNvPr id="29" name="TextBox 28"/>
            <p:cNvSpPr txBox="1"/>
            <p:nvPr/>
          </p:nvSpPr>
          <p:spPr>
            <a:xfrm>
              <a:off x="782510" y="4976762"/>
              <a:ext cx="774571" cy="246221"/>
            </a:xfrm>
            <a:prstGeom prst="rect">
              <a:avLst/>
            </a:prstGeom>
            <a:noFill/>
          </p:spPr>
          <p:txBody>
            <a:bodyPr wrap="none" rtlCol="0">
              <a:spAutoFit/>
            </a:bodyPr>
            <a:lstStyle/>
            <a:p>
              <a:r>
                <a:rPr lang="en-US" altLang="ko-KR" sz="1000" dirty="0"/>
                <a:t>(</a:t>
              </a:r>
              <a:r>
                <a:rPr lang="ko-KR" altLang="en-US" sz="1000" dirty="0"/>
                <a:t>정방정계</a:t>
              </a:r>
              <a:r>
                <a:rPr lang="en-US" altLang="ko-KR" sz="1000" dirty="0"/>
                <a:t>)</a:t>
              </a:r>
              <a:endParaRPr lang="ko-KR" altLang="en-US" sz="1000" dirty="0"/>
            </a:p>
          </p:txBody>
        </p:sp>
        <p:sp>
          <p:nvSpPr>
            <p:cNvPr id="30" name="TextBox 29"/>
            <p:cNvSpPr txBox="1"/>
            <p:nvPr/>
          </p:nvSpPr>
          <p:spPr>
            <a:xfrm>
              <a:off x="782510" y="5670421"/>
              <a:ext cx="774571" cy="246221"/>
            </a:xfrm>
            <a:prstGeom prst="rect">
              <a:avLst/>
            </a:prstGeom>
            <a:noFill/>
          </p:spPr>
          <p:txBody>
            <a:bodyPr wrap="none" rtlCol="0">
              <a:spAutoFit/>
            </a:bodyPr>
            <a:lstStyle/>
            <a:p>
              <a:r>
                <a:rPr lang="en-US" altLang="ko-KR" sz="1000" dirty="0"/>
                <a:t>(</a:t>
              </a:r>
              <a:r>
                <a:rPr lang="ko-KR" altLang="en-US" sz="1000" dirty="0"/>
                <a:t>육방정계</a:t>
              </a:r>
              <a:r>
                <a:rPr lang="en-US" altLang="ko-KR" sz="1000" dirty="0"/>
                <a:t>)</a:t>
              </a:r>
              <a:endParaRPr lang="ko-KR" altLang="en-US" sz="1000" dirty="0"/>
            </a:p>
          </p:txBody>
        </p:sp>
        <p:sp>
          <p:nvSpPr>
            <p:cNvPr id="31" name="TextBox 30"/>
            <p:cNvSpPr txBox="1"/>
            <p:nvPr/>
          </p:nvSpPr>
          <p:spPr>
            <a:xfrm>
              <a:off x="782510" y="6445894"/>
              <a:ext cx="774571" cy="246221"/>
            </a:xfrm>
            <a:prstGeom prst="rect">
              <a:avLst/>
            </a:prstGeom>
            <a:noFill/>
          </p:spPr>
          <p:txBody>
            <a:bodyPr wrap="none" rtlCol="0">
              <a:spAutoFit/>
            </a:bodyPr>
            <a:lstStyle/>
            <a:p>
              <a:r>
                <a:rPr lang="en-US" altLang="ko-KR" sz="1000" dirty="0"/>
                <a:t>(</a:t>
              </a:r>
              <a:r>
                <a:rPr lang="ko-KR" altLang="en-US" sz="1000" dirty="0"/>
                <a:t>입방정계</a:t>
              </a:r>
              <a:r>
                <a:rPr lang="en-US" altLang="ko-KR" sz="1000" dirty="0"/>
                <a:t>)</a:t>
              </a:r>
              <a:endParaRPr lang="ko-KR" altLang="en-US" sz="1000" dirty="0"/>
            </a:p>
          </p:txBody>
        </p:sp>
      </p:gr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22</a:t>
            </a:fld>
            <a:endParaRPr lang="ko-KR" altLang="en-US"/>
          </a:p>
        </p:txBody>
      </p:sp>
    </p:spTree>
    <p:extLst>
      <p:ext uri="{BB962C8B-B14F-4D97-AF65-F5344CB8AC3E}">
        <p14:creationId xmlns:p14="http://schemas.microsoft.com/office/powerpoint/2010/main" val="145185947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TextBox 17"/>
          <p:cNvSpPr txBox="1">
            <a:spLocks noChangeArrowheads="1"/>
          </p:cNvSpPr>
          <p:nvPr/>
        </p:nvSpPr>
        <p:spPr bwMode="auto">
          <a:xfrm>
            <a:off x="142875" y="745668"/>
            <a:ext cx="484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History of Field Effect Transistor (FET)</a:t>
            </a:r>
            <a:endParaRPr lang="ko-KR" altLang="en-US" sz="2000" b="1" dirty="0">
              <a:latin typeface="맑은 고딕" panose="020B0503020000020004" pitchFamily="50" charset="-127"/>
              <a:ea typeface="맑은 고딕" panose="020B0503020000020004" pitchFamily="50" charset="-127"/>
            </a:endParaRPr>
          </a:p>
        </p:txBody>
      </p:sp>
      <p:pic>
        <p:nvPicPr>
          <p:cNvPr id="418820" name="Picture 2"/>
          <p:cNvPicPr>
            <a:picLocks noChangeAspect="1" noChangeArrowheads="1"/>
          </p:cNvPicPr>
          <p:nvPr/>
        </p:nvPicPr>
        <p:blipFill>
          <a:blip r:embed="rId3">
            <a:extLst>
              <a:ext uri="{28A0092B-C50C-407E-A947-70E740481C1C}">
                <a14:useLocalDpi xmlns:a14="http://schemas.microsoft.com/office/drawing/2010/main" val="0"/>
              </a:ext>
            </a:extLst>
          </a:blip>
          <a:srcRect l="29797" t="37210" r="30232" b="37209"/>
          <a:stretch>
            <a:fillRect/>
          </a:stretch>
        </p:blipFill>
        <p:spPr bwMode="auto">
          <a:xfrm>
            <a:off x="546868" y="2728381"/>
            <a:ext cx="41084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21" name="TextBox 14"/>
          <p:cNvSpPr txBox="1">
            <a:spLocks noChangeArrowheads="1"/>
          </p:cNvSpPr>
          <p:nvPr/>
        </p:nvSpPr>
        <p:spPr bwMode="auto">
          <a:xfrm>
            <a:off x="214313" y="1082888"/>
            <a:ext cx="87501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맑은 고딕" panose="020B0503020000020004" pitchFamily="50" charset="-127"/>
                <a:ea typeface="맑은 고딕" panose="020B0503020000020004" pitchFamily="50" charset="-127"/>
              </a:rPr>
              <a:t>In 1925, a FET was proposed by Julius Edgar </a:t>
            </a:r>
            <a:r>
              <a:rPr lang="en-US" altLang="ko-KR" dirty="0" err="1">
                <a:latin typeface="맑은 고딕" panose="020B0503020000020004" pitchFamily="50" charset="-127"/>
                <a:ea typeface="맑은 고딕" panose="020B0503020000020004" pitchFamily="50" charset="-127"/>
              </a:rPr>
              <a:t>Lilienfeld</a:t>
            </a:r>
            <a:r>
              <a:rPr lang="en-US" altLang="ko-KR" dirty="0">
                <a:latin typeface="맑은 고딕" panose="020B0503020000020004" pitchFamily="50" charset="-127"/>
                <a:ea typeface="맑은 고딕" panose="020B0503020000020004" pitchFamily="50" charset="-127"/>
              </a:rPr>
              <a:t> </a:t>
            </a:r>
          </a:p>
          <a:p>
            <a:pPr eaLnBrk="1" hangingPunct="1"/>
            <a:r>
              <a:rPr lang="en-US" altLang="ko-KR" dirty="0">
                <a:latin typeface="맑은 고딕" panose="020B0503020000020004" pitchFamily="50" charset="-127"/>
                <a:ea typeface="맑은 고딕" panose="020B0503020000020004" pitchFamily="50" charset="-127"/>
              </a:rPr>
              <a:t> (</a:t>
            </a:r>
            <a:r>
              <a:rPr lang="en-US" altLang="ko-KR" dirty="0" err="1">
                <a:latin typeface="맑은 고딕" panose="020B0503020000020004" pitchFamily="50" charset="-127"/>
                <a:ea typeface="맑은 고딕" panose="020B0503020000020004" pitchFamily="50" charset="-127"/>
              </a:rPr>
              <a:t>Lilienfeld</a:t>
            </a:r>
            <a:r>
              <a:rPr lang="en-US" altLang="ko-KR" dirty="0">
                <a:latin typeface="맑은 고딕" panose="020B0503020000020004" pitchFamily="50" charset="-127"/>
                <a:ea typeface="맑은 고딕" panose="020B0503020000020004" pitchFamily="50" charset="-127"/>
              </a:rPr>
              <a:t>, 1930, US Patent 1,745,175)</a:t>
            </a:r>
            <a:endParaRPr lang="ko-KR" altLang="en-US" dirty="0">
              <a:latin typeface="맑은 고딕" panose="020B0503020000020004" pitchFamily="50" charset="-127"/>
              <a:ea typeface="맑은 고딕" panose="020B0503020000020004" pitchFamily="50" charset="-127"/>
            </a:endParaRPr>
          </a:p>
        </p:txBody>
      </p:sp>
      <p:sp>
        <p:nvSpPr>
          <p:cNvPr id="418822" name="TextBox 15"/>
          <p:cNvSpPr txBox="1">
            <a:spLocks noChangeArrowheads="1"/>
          </p:cNvSpPr>
          <p:nvPr/>
        </p:nvSpPr>
        <p:spPr bwMode="auto">
          <a:xfrm>
            <a:off x="214313" y="1730960"/>
            <a:ext cx="9001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맑은 고딕" panose="020B0503020000020004" pitchFamily="50" charset="-127"/>
                <a:ea typeface="맑은 고딕" panose="020B0503020000020004" pitchFamily="50" charset="-127"/>
              </a:rPr>
              <a:t> In 1930s, Oskar </a:t>
            </a:r>
            <a:r>
              <a:rPr lang="en-US" altLang="ko-KR" dirty="0" err="1">
                <a:latin typeface="맑은 고딕" panose="020B0503020000020004" pitchFamily="50" charset="-127"/>
                <a:ea typeface="맑은 고딕" panose="020B0503020000020004" pitchFamily="50" charset="-127"/>
              </a:rPr>
              <a:t>Heil</a:t>
            </a:r>
            <a:r>
              <a:rPr lang="en-US" altLang="ko-KR" dirty="0">
                <a:latin typeface="맑은 고딕" panose="020B0503020000020004" pitchFamily="50" charset="-127"/>
                <a:ea typeface="맑은 고딕" panose="020B0503020000020004" pitchFamily="50" charset="-127"/>
              </a:rPr>
              <a:t> proposed a FET structure similar to the modern junction FET.    </a:t>
            </a:r>
          </a:p>
          <a:p>
            <a:pPr eaLnBrk="1" hangingPunct="1"/>
            <a:r>
              <a:rPr lang="en-US" altLang="ko-KR" dirty="0">
                <a:latin typeface="맑은 고딕" panose="020B0503020000020004" pitchFamily="50" charset="-127"/>
                <a:ea typeface="맑은 고딕" panose="020B0503020000020004" pitchFamily="50" charset="-127"/>
              </a:rPr>
              <a:t>  (</a:t>
            </a:r>
            <a:r>
              <a:rPr lang="en-US" altLang="ko-KR" dirty="0" err="1">
                <a:latin typeface="맑은 고딕" panose="020B0503020000020004" pitchFamily="50" charset="-127"/>
                <a:ea typeface="맑은 고딕" panose="020B0503020000020004" pitchFamily="50" charset="-127"/>
              </a:rPr>
              <a:t>Heil</a:t>
            </a:r>
            <a:r>
              <a:rPr lang="en-US" altLang="ko-KR" dirty="0">
                <a:latin typeface="맑은 고딕" panose="020B0503020000020004" pitchFamily="50" charset="-127"/>
                <a:ea typeface="맑은 고딕" panose="020B0503020000020004" pitchFamily="50" charset="-127"/>
              </a:rPr>
              <a:t>, 1935, British Patent 439,457)</a:t>
            </a:r>
            <a:endParaRPr lang="ko-KR" altLang="en-US" dirty="0">
              <a:latin typeface="맑은 고딕" panose="020B0503020000020004" pitchFamily="50" charset="-127"/>
              <a:ea typeface="맑은 고딕" panose="020B0503020000020004" pitchFamily="50" charset="-127"/>
            </a:endParaRPr>
          </a:p>
        </p:txBody>
      </p:sp>
      <p:sp>
        <p:nvSpPr>
          <p:cNvPr id="418823" name="TextBox 16"/>
          <p:cNvSpPr txBox="1">
            <a:spLocks noChangeArrowheads="1"/>
          </p:cNvSpPr>
          <p:nvPr/>
        </p:nvSpPr>
        <p:spPr bwMode="auto">
          <a:xfrm>
            <a:off x="214313" y="2451040"/>
            <a:ext cx="7427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맑은 고딕" panose="020B0503020000020004" pitchFamily="50" charset="-127"/>
                <a:ea typeface="맑은 고딕" panose="020B0503020000020004" pitchFamily="50" charset="-127"/>
              </a:rPr>
              <a:t> Neither </a:t>
            </a:r>
            <a:r>
              <a:rPr lang="en-US" altLang="ko-KR" dirty="0" err="1">
                <a:latin typeface="맑은 고딕" panose="020B0503020000020004" pitchFamily="50" charset="-127"/>
                <a:ea typeface="맑은 고딕" panose="020B0503020000020004" pitchFamily="50" charset="-127"/>
              </a:rPr>
              <a:t>Lilienfeld</a:t>
            </a:r>
            <a:r>
              <a:rPr lang="en-US" altLang="ko-KR" dirty="0">
                <a:latin typeface="맑은 고딕" panose="020B0503020000020004" pitchFamily="50" charset="-127"/>
                <a:ea typeface="맑은 고딕" panose="020B0503020000020004" pitchFamily="50" charset="-127"/>
              </a:rPr>
              <a:t> nor </a:t>
            </a:r>
            <a:r>
              <a:rPr lang="en-US" altLang="ko-KR" dirty="0" err="1">
                <a:latin typeface="맑은 고딕" panose="020B0503020000020004" pitchFamily="50" charset="-127"/>
                <a:ea typeface="맑은 고딕" panose="020B0503020000020004" pitchFamily="50" charset="-127"/>
              </a:rPr>
              <a:t>Heil</a:t>
            </a:r>
            <a:r>
              <a:rPr lang="en-US" altLang="ko-KR" dirty="0">
                <a:latin typeface="맑은 고딕" panose="020B0503020000020004" pitchFamily="50" charset="-127"/>
                <a:ea typeface="맑은 고딕" panose="020B0503020000020004" pitchFamily="50" charset="-127"/>
              </a:rPr>
              <a:t> were able to construct a working device.</a:t>
            </a:r>
          </a:p>
        </p:txBody>
      </p:sp>
      <p:sp>
        <p:nvSpPr>
          <p:cNvPr id="418825" name="TextBox 21"/>
          <p:cNvSpPr txBox="1">
            <a:spLocks noChangeArrowheads="1"/>
          </p:cNvSpPr>
          <p:nvPr/>
        </p:nvSpPr>
        <p:spPr bwMode="auto">
          <a:xfrm>
            <a:off x="224185" y="5356531"/>
            <a:ext cx="89296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285750" indent="-285750" eaLnBrk="1" hangingPunct="1">
              <a:buFont typeface="Wingdings" panose="05000000000000000000" pitchFamily="2" charset="2"/>
              <a:buChar char="ü"/>
            </a:pPr>
            <a:r>
              <a:rPr lang="en-US" altLang="ko-KR" dirty="0">
                <a:latin typeface="맑은 고딕" panose="020B0503020000020004" pitchFamily="50" charset="-127"/>
                <a:ea typeface="맑은 고딕" panose="020B0503020000020004" pitchFamily="50" charset="-127"/>
              </a:rPr>
              <a:t> FETs are the most important for memory, microprocessor, and application-specific integrated circuits, and other applications</a:t>
            </a:r>
          </a:p>
        </p:txBody>
      </p:sp>
      <p:sp>
        <p:nvSpPr>
          <p:cNvPr id="418826" name="TextBox 29"/>
          <p:cNvSpPr txBox="1">
            <a:spLocks noChangeArrowheads="1"/>
          </p:cNvSpPr>
          <p:nvPr/>
        </p:nvSpPr>
        <p:spPr bwMode="auto">
          <a:xfrm>
            <a:off x="1979712" y="6022120"/>
            <a:ext cx="66031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Arial" panose="020B0604020202020204" pitchFamily="34" charset="0"/>
              <a:buChar char="•"/>
            </a:pPr>
            <a:r>
              <a:rPr lang="en-US" altLang="ko-KR" sz="1600" dirty="0">
                <a:solidFill>
                  <a:srgbClr val="FF0000"/>
                </a:solidFill>
                <a:latin typeface="맑은 고딕" panose="020B0503020000020004" pitchFamily="50" charset="-127"/>
                <a:ea typeface="맑은 고딕" panose="020B0503020000020004" pitchFamily="50" charset="-127"/>
              </a:rPr>
              <a:t> low power consumption </a:t>
            </a:r>
            <a:r>
              <a:rPr lang="en-US" altLang="ko-KR" sz="1600" dirty="0">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architecture and materials</a:t>
            </a:r>
            <a:endParaRPr lang="en-US" altLang="ko-KR" sz="1600" dirty="0">
              <a:solidFill>
                <a:srgbClr val="FF0000"/>
              </a:solidFill>
              <a:latin typeface="맑은 고딕" panose="020B0503020000020004" pitchFamily="50" charset="-127"/>
              <a:ea typeface="맑은 고딕" panose="020B0503020000020004" pitchFamily="50" charset="-127"/>
            </a:endParaRPr>
          </a:p>
          <a:p>
            <a:pPr eaLnBrk="1" hangingPunct="1">
              <a:buFont typeface="Arial" panose="020B0604020202020204" pitchFamily="34" charset="0"/>
              <a:buChar char="•"/>
            </a:pPr>
            <a:r>
              <a:rPr lang="en-US" altLang="ko-KR" sz="1600" dirty="0">
                <a:solidFill>
                  <a:srgbClr val="FF0000"/>
                </a:solidFill>
                <a:latin typeface="맑은 고딕" panose="020B0503020000020004" pitchFamily="50" charset="-127"/>
                <a:ea typeface="맑은 고딕" panose="020B0503020000020004" pitchFamily="50" charset="-127"/>
              </a:rPr>
              <a:t> high yield </a:t>
            </a:r>
            <a:r>
              <a:rPr lang="en-US" altLang="ko-KR" sz="1600" dirty="0">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stable process engineering</a:t>
            </a:r>
            <a:endParaRPr lang="en-US" altLang="ko-KR" sz="1600" dirty="0">
              <a:solidFill>
                <a:srgbClr val="FF0000"/>
              </a:solidFill>
              <a:latin typeface="맑은 고딕" panose="020B0503020000020004" pitchFamily="50" charset="-127"/>
              <a:ea typeface="맑은 고딕" panose="020B0503020000020004" pitchFamily="50" charset="-127"/>
            </a:endParaRPr>
          </a:p>
          <a:p>
            <a:pPr eaLnBrk="1" hangingPunct="1">
              <a:buFont typeface="Arial" panose="020B0604020202020204" pitchFamily="34" charset="0"/>
              <a:buChar char="•"/>
            </a:pPr>
            <a:r>
              <a:rPr lang="en-US" altLang="ko-KR" sz="1600" dirty="0">
                <a:solidFill>
                  <a:srgbClr val="FF0000"/>
                </a:solidFill>
                <a:latin typeface="맑은 고딕" panose="020B0503020000020004" pitchFamily="50" charset="-127"/>
                <a:ea typeface="맑은 고딕" panose="020B0503020000020004" pitchFamily="50" charset="-127"/>
              </a:rPr>
              <a:t> scaling down to ~nm level </a:t>
            </a:r>
            <a:r>
              <a:rPr lang="en-US" altLang="ko-KR" sz="1600" dirty="0">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EUV and next generation lithography</a:t>
            </a:r>
            <a:endParaRPr lang="en-US" altLang="ko-KR" sz="1600" dirty="0">
              <a:solidFill>
                <a:srgbClr val="FF0000"/>
              </a:solidFill>
              <a:latin typeface="맑은 고딕" panose="020B0503020000020004" pitchFamily="50" charset="-127"/>
              <a:ea typeface="맑은 고딕" panose="020B0503020000020004" pitchFamily="50" charset="-127"/>
            </a:endParaRPr>
          </a:p>
        </p:txBody>
      </p:sp>
      <p:sp>
        <p:nvSpPr>
          <p:cNvPr id="31" name="왼쪽 중괄호 30"/>
          <p:cNvSpPr/>
          <p:nvPr/>
        </p:nvSpPr>
        <p:spPr>
          <a:xfrm>
            <a:off x="1907704" y="6189870"/>
            <a:ext cx="125412" cy="49053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latinLnBrk="1" hangingPunct="1">
              <a:defRPr/>
            </a:pPr>
            <a:endParaRPr lang="ko-KR" altLang="en-US"/>
          </a:p>
        </p:txBody>
      </p:sp>
      <p:sp>
        <p:nvSpPr>
          <p:cNvPr id="418828" name="TextBox 16"/>
          <p:cNvSpPr txBox="1">
            <a:spLocks noChangeArrowheads="1"/>
          </p:cNvSpPr>
          <p:nvPr/>
        </p:nvSpPr>
        <p:spPr bwMode="auto">
          <a:xfrm>
            <a:off x="214313" y="4419063"/>
            <a:ext cx="7074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dirty="0">
                <a:latin typeface="맑은 고딕" panose="020B0503020000020004" pitchFamily="50" charset="-127"/>
                <a:ea typeface="맑은 고딕" panose="020B0503020000020004" pitchFamily="50" charset="-127"/>
              </a:rPr>
              <a:t> In 1960s, </a:t>
            </a:r>
            <a:r>
              <a:rPr lang="en-US" altLang="ko-KR" dirty="0" err="1">
                <a:solidFill>
                  <a:srgbClr val="FF0000"/>
                </a:solidFill>
                <a:latin typeface="맑은 고딕" panose="020B0503020000020004" pitchFamily="50" charset="-127"/>
                <a:ea typeface="맑은 고딕" panose="020B0503020000020004" pitchFamily="50" charset="-127"/>
              </a:rPr>
              <a:t>Kahng</a:t>
            </a:r>
            <a:r>
              <a:rPr lang="en-US" altLang="ko-KR" dirty="0">
                <a:latin typeface="맑은 고딕" panose="020B0503020000020004" pitchFamily="50" charset="-127"/>
                <a:ea typeface="맑은 고딕" panose="020B0503020000020004" pitchFamily="50" charset="-127"/>
              </a:rPr>
              <a:t> and Atalla developed first MOSFET at Bell Labs</a:t>
            </a:r>
          </a:p>
          <a:p>
            <a:pPr eaLnBrk="1" hangingPunct="1">
              <a:buFont typeface="Wingdings" panose="05000000000000000000" pitchFamily="2" charset="2"/>
              <a:buChar char="§"/>
            </a:pPr>
            <a:r>
              <a:rPr lang="en-US" altLang="ko-KR" dirty="0">
                <a:latin typeface="맑은 고딕" panose="020B0503020000020004" pitchFamily="50" charset="-127"/>
                <a:ea typeface="맑은 고딕" panose="020B0503020000020004" pitchFamily="50" charset="-127"/>
              </a:rPr>
              <a:t> 1960 ~ 1970, PMOS &amp; NMOS processes were developed.</a:t>
            </a:r>
          </a:p>
          <a:p>
            <a:pPr eaLnBrk="1" hangingPunct="1">
              <a:buFont typeface="Wingdings" panose="05000000000000000000" pitchFamily="2" charset="2"/>
              <a:buChar char="§"/>
            </a:pPr>
            <a:r>
              <a:rPr lang="en-US" altLang="ko-KR" dirty="0">
                <a:latin typeface="맑은 고딕" panose="020B0503020000020004" pitchFamily="50" charset="-127"/>
                <a:ea typeface="맑은 고딕" panose="020B0503020000020004" pitchFamily="50" charset="-127"/>
              </a:rPr>
              <a:t> 1980s ~, CMOS process developed.</a:t>
            </a:r>
          </a:p>
          <a:p>
            <a:pPr eaLnBrk="1" hangingPunct="1">
              <a:buFont typeface="Wingdings" panose="05000000000000000000" pitchFamily="2" charset="2"/>
              <a:buChar char="§"/>
            </a:pPr>
            <a:endParaRPr lang="ko-KR" altLang="en-US" dirty="0">
              <a:latin typeface="맑은 고딕" panose="020B0503020000020004" pitchFamily="50" charset="-127"/>
              <a:ea typeface="맑은 고딕" panose="020B0503020000020004" pitchFamily="50" charset="-127"/>
            </a:endParaRPr>
          </a:p>
        </p:txBody>
      </p:sp>
      <p:pic>
        <p:nvPicPr>
          <p:cNvPr id="418829" name="Picture 13" descr="http://www.computerhistory.org/semiconductor/assets/images/400x400/1960_2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868" y="2871256"/>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30" name="TextBox 16"/>
          <p:cNvSpPr txBox="1">
            <a:spLocks noChangeArrowheads="1"/>
          </p:cNvSpPr>
          <p:nvPr/>
        </p:nvSpPr>
        <p:spPr bwMode="auto">
          <a:xfrm>
            <a:off x="6761931" y="3014131"/>
            <a:ext cx="1914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200" b="1" dirty="0">
                <a:latin typeface="맑은 고딕" panose="020B0503020000020004" pitchFamily="50" charset="-127"/>
                <a:ea typeface="맑은 고딕" panose="020B0503020000020004" pitchFamily="50" charset="-127"/>
              </a:rPr>
              <a:t>First MOSFET by </a:t>
            </a:r>
            <a:r>
              <a:rPr lang="en-US" altLang="ko-KR" sz="1200" b="1" dirty="0" err="1">
                <a:solidFill>
                  <a:srgbClr val="FF0000"/>
                </a:solidFill>
                <a:latin typeface="맑은 고딕" panose="020B0503020000020004" pitchFamily="50" charset="-127"/>
                <a:ea typeface="맑은 고딕" panose="020B0503020000020004" pitchFamily="50" charset="-127"/>
              </a:rPr>
              <a:t>Kahng</a:t>
            </a:r>
            <a:endParaRPr lang="ko-KR" altLang="en-US" sz="1200" b="1" dirty="0">
              <a:solidFill>
                <a:srgbClr val="FF0000"/>
              </a:solidFill>
              <a:latin typeface="맑은 고딕" panose="020B0503020000020004" pitchFamily="50" charset="-127"/>
              <a:ea typeface="맑은 고딕" panose="020B0503020000020004" pitchFamily="50" charset="-127"/>
            </a:endParaRPr>
          </a:p>
        </p:txBody>
      </p:sp>
      <p:sp>
        <p:nvSpPr>
          <p:cNvPr id="2" name="TextBox 1"/>
          <p:cNvSpPr txBox="1"/>
          <p:nvPr/>
        </p:nvSpPr>
        <p:spPr>
          <a:xfrm>
            <a:off x="576592" y="6246030"/>
            <a:ext cx="1338828" cy="369332"/>
          </a:xfrm>
          <a:prstGeom prst="rect">
            <a:avLst/>
          </a:prstGeom>
        </p:spPr>
        <p:txBody>
          <a:bodyPr wrap="none" rtlCol="0">
            <a:spAutoFit/>
          </a:bodyPr>
          <a:lstStyle/>
          <a:p>
            <a:r>
              <a:rPr lang="en-US" altLang="ko-KR" dirty="0">
                <a:solidFill>
                  <a:srgbClr val="FF0000"/>
                </a:solidFill>
              </a:rPr>
              <a:t>Key issues</a:t>
            </a:r>
            <a:endParaRPr lang="ko-KR" altLang="en-US" dirty="0">
              <a:solidFill>
                <a:srgbClr val="FF0000"/>
              </a:solidFill>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220</a:t>
            </a:fld>
            <a:endParaRPr lang="ko-KR" altLang="en-US" dirty="0"/>
          </a:p>
        </p:txBody>
      </p:sp>
      <p:sp>
        <p:nvSpPr>
          <p:cNvPr id="17" name="직사각형 1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262924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8826">
                                            <p:txEl>
                                              <p:pRg st="0" end="0"/>
                                            </p:txEl>
                                          </p:spTgt>
                                        </p:tgtEl>
                                        <p:attrNameLst>
                                          <p:attrName>style.visibility</p:attrName>
                                        </p:attrNameLst>
                                      </p:cBhvr>
                                      <p:to>
                                        <p:strVal val="visible"/>
                                      </p:to>
                                    </p:set>
                                    <p:animEffect transition="in" filter="blinds(horizontal)">
                                      <p:cBhvr>
                                        <p:cTn id="7" dur="500"/>
                                        <p:tgtEl>
                                          <p:spTgt spid="418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8826">
                                            <p:txEl>
                                              <p:pRg st="1" end="1"/>
                                            </p:txEl>
                                          </p:spTgt>
                                        </p:tgtEl>
                                        <p:attrNameLst>
                                          <p:attrName>style.visibility</p:attrName>
                                        </p:attrNameLst>
                                      </p:cBhvr>
                                      <p:to>
                                        <p:strVal val="visible"/>
                                      </p:to>
                                    </p:set>
                                    <p:animEffect transition="in" filter="blinds(horizontal)">
                                      <p:cBhvr>
                                        <p:cTn id="12" dur="500"/>
                                        <p:tgtEl>
                                          <p:spTgt spid="418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8826">
                                            <p:txEl>
                                              <p:pRg st="2" end="2"/>
                                            </p:txEl>
                                          </p:spTgt>
                                        </p:tgtEl>
                                        <p:attrNameLst>
                                          <p:attrName>style.visibility</p:attrName>
                                        </p:attrNameLst>
                                      </p:cBhvr>
                                      <p:to>
                                        <p:strVal val="visible"/>
                                      </p:to>
                                    </p:set>
                                    <p:animEffect transition="in" filter="blinds(horizontal)">
                                      <p:cBhvr>
                                        <p:cTn id="17" dur="500"/>
                                        <p:tgtEl>
                                          <p:spTgt spid="4188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TextBox 17"/>
          <p:cNvSpPr txBox="1">
            <a:spLocks noChangeArrowheads="1"/>
          </p:cNvSpPr>
          <p:nvPr/>
        </p:nvSpPr>
        <p:spPr bwMode="auto">
          <a:xfrm>
            <a:off x="251520" y="1124744"/>
            <a:ext cx="5190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맑은 고딕" panose="020B0503020000020004" pitchFamily="50" charset="-127"/>
                <a:ea typeface="맑은 고딕" panose="020B0503020000020004" pitchFamily="50" charset="-127"/>
              </a:rPr>
              <a:t>MOSFET (Metal-Oxide-Semiconductor FET) </a:t>
            </a:r>
          </a:p>
        </p:txBody>
      </p:sp>
      <p:pic>
        <p:nvPicPr>
          <p:cNvPr id="420868" name="Picture 5" descr="http://www.ebn.co.kr/data/201005/07_436130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080" y="2694908"/>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69" name="Picture 7" descr="http://info.tuwien.ac.at/theochem/si-srtio3_interface/mosf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55" y="2031169"/>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70" name="Picture 9" descr="http://www.electronicrepairguide.com/mosfe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1355" y="980728"/>
            <a:ext cx="14493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직선 연결선 11"/>
          <p:cNvCxnSpPr/>
          <p:nvPr/>
        </p:nvCxnSpPr>
        <p:spPr>
          <a:xfrm>
            <a:off x="1992992" y="3563107"/>
            <a:ext cx="1084263"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2015217" y="3580569"/>
            <a:ext cx="1084263"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직선 연결선 15"/>
          <p:cNvCxnSpPr/>
          <p:nvPr/>
        </p:nvCxnSpPr>
        <p:spPr>
          <a:xfrm>
            <a:off x="1997755" y="3609144"/>
            <a:ext cx="1084262"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직선 연결선 16"/>
          <p:cNvCxnSpPr/>
          <p:nvPr/>
        </p:nvCxnSpPr>
        <p:spPr>
          <a:xfrm>
            <a:off x="1994580" y="3642482"/>
            <a:ext cx="1085850"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2312080" y="1753357"/>
            <a:ext cx="531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b="1">
                <a:solidFill>
                  <a:srgbClr val="FF0000"/>
                </a:solidFill>
                <a:latin typeface="맑은 고딕" panose="020B0503020000020004" pitchFamily="50" charset="-127"/>
                <a:ea typeface="맑은 고딕" panose="020B0503020000020004" pitchFamily="50" charset="-127"/>
              </a:rPr>
              <a:t>V</a:t>
            </a:r>
            <a:r>
              <a:rPr lang="en-US" altLang="ko-KR" sz="2400" b="1" baseline="-25000">
                <a:solidFill>
                  <a:srgbClr val="FF0000"/>
                </a:solidFill>
                <a:latin typeface="맑은 고딕" panose="020B0503020000020004" pitchFamily="50" charset="-127"/>
                <a:ea typeface="맑은 고딕" panose="020B0503020000020004" pitchFamily="50" charset="-127"/>
              </a:rPr>
              <a:t>G</a:t>
            </a:r>
            <a:endParaRPr lang="ko-KR" altLang="en-US" sz="2400" b="1" baseline="-25000">
              <a:solidFill>
                <a:srgbClr val="FF0000"/>
              </a:solidFill>
              <a:latin typeface="맑은 고딕" panose="020B0503020000020004" pitchFamily="50" charset="-127"/>
              <a:ea typeface="맑은 고딕" panose="020B0503020000020004" pitchFamily="50" charset="-127"/>
            </a:endParaRPr>
          </a:p>
        </p:txBody>
      </p:sp>
      <p:grpSp>
        <p:nvGrpSpPr>
          <p:cNvPr id="2" name="그룹 29"/>
          <p:cNvGrpSpPr>
            <a:grpSpLocks/>
          </p:cNvGrpSpPr>
          <p:nvPr/>
        </p:nvGrpSpPr>
        <p:grpSpPr bwMode="auto">
          <a:xfrm>
            <a:off x="757917" y="3236082"/>
            <a:ext cx="4643438" cy="2874962"/>
            <a:chOff x="4572000" y="3269220"/>
            <a:chExt cx="4643470" cy="2874424"/>
          </a:xfrm>
        </p:grpSpPr>
        <p:sp>
          <p:nvSpPr>
            <p:cNvPr id="19" name="직사각형 18"/>
            <p:cNvSpPr/>
            <p:nvPr/>
          </p:nvSpPr>
          <p:spPr>
            <a:xfrm>
              <a:off x="5929322" y="3269220"/>
              <a:ext cx="785817" cy="56345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pic>
          <p:nvPicPr>
            <p:cNvPr id="420878" name="Picture 16" descr="C:\s\c6\6-1.jpg"/>
            <p:cNvPicPr>
              <a:picLocks noChangeAspect="1" noChangeArrowheads="1"/>
            </p:cNvPicPr>
            <p:nvPr/>
          </p:nvPicPr>
          <p:blipFill>
            <a:blip r:embed="rId6">
              <a:extLst>
                <a:ext uri="{28A0092B-C50C-407E-A947-70E740481C1C}">
                  <a14:useLocalDpi xmlns:a14="http://schemas.microsoft.com/office/drawing/2010/main" val="0"/>
                </a:ext>
              </a:extLst>
            </a:blip>
            <a:srcRect l="53217" t="24751" b="7214"/>
            <a:stretch>
              <a:fillRect/>
            </a:stretch>
          </p:blipFill>
          <p:spPr bwMode="auto">
            <a:xfrm>
              <a:off x="4572000" y="4500570"/>
              <a:ext cx="2412954" cy="1643074"/>
            </a:xfrm>
            <a:prstGeom prst="rect">
              <a:avLst/>
            </a:prstGeom>
            <a:noFill/>
            <a:ln w="2857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pic>
        <p:sp>
          <p:nvSpPr>
            <p:cNvPr id="420879" name="TextBox 17"/>
            <p:cNvSpPr txBox="1">
              <a:spLocks noChangeArrowheads="1"/>
            </p:cNvSpPr>
            <p:nvPr/>
          </p:nvSpPr>
          <p:spPr bwMode="auto">
            <a:xfrm>
              <a:off x="7108969" y="4572008"/>
              <a:ext cx="811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Metal</a:t>
              </a:r>
            </a:p>
          </p:txBody>
        </p:sp>
        <p:sp>
          <p:nvSpPr>
            <p:cNvPr id="420880" name="TextBox 17"/>
            <p:cNvSpPr txBox="1">
              <a:spLocks noChangeArrowheads="1"/>
            </p:cNvSpPr>
            <p:nvPr/>
          </p:nvSpPr>
          <p:spPr bwMode="auto">
            <a:xfrm>
              <a:off x="7096145" y="4845618"/>
              <a:ext cx="824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Oxide</a:t>
              </a:r>
            </a:p>
          </p:txBody>
        </p:sp>
        <p:sp>
          <p:nvSpPr>
            <p:cNvPr id="420881" name="TextBox 17"/>
            <p:cNvSpPr txBox="1">
              <a:spLocks noChangeArrowheads="1"/>
            </p:cNvSpPr>
            <p:nvPr/>
          </p:nvSpPr>
          <p:spPr bwMode="auto">
            <a:xfrm>
              <a:off x="7096492" y="5139308"/>
              <a:ext cx="2118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Semiconductor</a:t>
              </a:r>
            </a:p>
            <a:p>
              <a:pPr eaLnBrk="1" hangingPunct="1"/>
              <a:r>
                <a:rPr lang="en-US" altLang="ko-KR" b="1">
                  <a:solidFill>
                    <a:srgbClr val="FF0000"/>
                  </a:solidFill>
                  <a:latin typeface="맑은 고딕" panose="020B0503020000020004" pitchFamily="50" charset="-127"/>
                  <a:ea typeface="맑은 고딕" panose="020B0503020000020004" pitchFamily="50" charset="-127"/>
                </a:rPr>
                <a:t>Diode (Capacitor)</a:t>
              </a:r>
            </a:p>
          </p:txBody>
        </p:sp>
        <p:cxnSp>
          <p:nvCxnSpPr>
            <p:cNvPr id="25" name="직선 연결선 24"/>
            <p:cNvCxnSpPr/>
            <p:nvPr/>
          </p:nvCxnSpPr>
          <p:spPr>
            <a:xfrm rot="10800000" flipV="1">
              <a:off x="4572000" y="3858072"/>
              <a:ext cx="1357322" cy="64281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a:xfrm rot="16200000" flipH="1">
              <a:off x="6523911" y="4023908"/>
              <a:ext cx="680911" cy="27305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604162" name="Picture 2" descr="mosfet tem 이미지 검색결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3823" y="980728"/>
            <a:ext cx="1506067" cy="1571625"/>
          </a:xfrm>
          <a:prstGeom prst="rect">
            <a:avLst/>
          </a:prstGeom>
          <a:noFill/>
          <a:extLst>
            <a:ext uri="{909E8E84-426E-40DD-AFC4-6F175D3DCCD1}">
              <a14:hiddenFill xmlns:a14="http://schemas.microsoft.com/office/drawing/2010/main">
                <a:solidFill>
                  <a:srgbClr val="FFFFFF"/>
                </a:solidFill>
              </a14:hiddenFill>
            </a:ext>
          </a:extLst>
        </p:spPr>
      </p:pic>
      <p:sp>
        <p:nvSpPr>
          <p:cNvPr id="3" name="오른쪽 화살표 2"/>
          <p:cNvSpPr/>
          <p:nvPr/>
        </p:nvSpPr>
        <p:spPr>
          <a:xfrm>
            <a:off x="6915731" y="1124077"/>
            <a:ext cx="471587" cy="1201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221</a:t>
            </a:fld>
            <a:endParaRPr lang="ko-KR" altLang="en-US" dirty="0"/>
          </a:p>
        </p:txBody>
      </p:sp>
      <p:sp>
        <p:nvSpPr>
          <p:cNvPr id="24" name="직사각형 23"/>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3663755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par>
                          <p:cTn id="21" fill="hold" nodeType="afterGroup">
                            <p:stCondLst>
                              <p:cond delay="1500"/>
                            </p:stCondLst>
                            <p:childTnLst>
                              <p:par>
                                <p:cTn id="22" presetID="3"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1" name="직사각형 13"/>
          <p:cNvSpPr>
            <a:spLocks noChangeArrowheads="1"/>
          </p:cNvSpPr>
          <p:nvPr/>
        </p:nvSpPr>
        <p:spPr bwMode="auto">
          <a:xfrm>
            <a:off x="142875" y="868825"/>
            <a:ext cx="8786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dirty="0">
                <a:latin typeface="맑은 고딕" panose="020B0503020000020004" pitchFamily="50" charset="-127"/>
                <a:ea typeface="맑은 고딕" panose="020B0503020000020004" pitchFamily="50" charset="-127"/>
              </a:rPr>
              <a:t>Flow of current (I</a:t>
            </a:r>
            <a:r>
              <a:rPr lang="en-US" altLang="ko-KR" b="1" baseline="-25000" dirty="0">
                <a:latin typeface="맑은 고딕" panose="020B0503020000020004" pitchFamily="50" charset="-127"/>
                <a:ea typeface="맑은 고딕" panose="020B0503020000020004" pitchFamily="50" charset="-127"/>
              </a:rPr>
              <a:t>D</a:t>
            </a:r>
            <a:r>
              <a:rPr lang="en-US" altLang="ko-KR" b="1" dirty="0">
                <a:latin typeface="맑은 고딕" panose="020B0503020000020004" pitchFamily="50" charset="-127"/>
                <a:ea typeface="맑은 고딕" panose="020B0503020000020004" pitchFamily="50" charset="-127"/>
              </a:rPr>
              <a:t>) from “Source” to “Drain” is controlled by the “Gate” and “Drain” voltages.</a:t>
            </a:r>
            <a:endParaRPr lang="ko-KR" altLang="en-US" b="1" dirty="0">
              <a:latin typeface="맑은 고딕" panose="020B0503020000020004" pitchFamily="50" charset="-127"/>
              <a:ea typeface="맑은 고딕" panose="020B0503020000020004" pitchFamily="50" charset="-127"/>
            </a:endParaRPr>
          </a:p>
        </p:txBody>
      </p:sp>
      <p:sp>
        <p:nvSpPr>
          <p:cNvPr id="457732" name="직사각형 14"/>
          <p:cNvSpPr>
            <a:spLocks noChangeArrowheads="1"/>
          </p:cNvSpPr>
          <p:nvPr/>
        </p:nvSpPr>
        <p:spPr bwMode="auto">
          <a:xfrm>
            <a:off x="214313" y="5260520"/>
            <a:ext cx="885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a:solidFill>
                  <a:srgbClr val="0000FF"/>
                </a:solidFill>
                <a:latin typeface="맑은 고딕" panose="020B0503020000020004" pitchFamily="50" charset="-127"/>
                <a:ea typeface="맑은 고딕" panose="020B0503020000020004" pitchFamily="50" charset="-127"/>
              </a:rPr>
              <a:t> Gate voltage modulate the conductivity of the semiconductor region just </a:t>
            </a:r>
          </a:p>
          <a:p>
            <a:pPr eaLnBrk="1" hangingPunct="1"/>
            <a:r>
              <a:rPr lang="en-US" altLang="ko-KR" b="1">
                <a:solidFill>
                  <a:srgbClr val="0000FF"/>
                </a:solidFill>
                <a:latin typeface="맑은 고딕" panose="020B0503020000020004" pitchFamily="50" charset="-127"/>
                <a:ea typeface="맑은 고딕" panose="020B0503020000020004" pitchFamily="50" charset="-127"/>
              </a:rPr>
              <a:t>  below the gate. </a:t>
            </a:r>
            <a:r>
              <a:rPr lang="en-US" altLang="ko-KR" b="1">
                <a:solidFill>
                  <a:srgbClr val="0000FF"/>
                </a:solidFill>
                <a:latin typeface="맑은 고딕" panose="020B0503020000020004" pitchFamily="50" charset="-127"/>
                <a:ea typeface="맑은 고딕" panose="020B0503020000020004" pitchFamily="50" charset="-127"/>
                <a:sym typeface="Wingdings" panose="05000000000000000000" pitchFamily="2" charset="2"/>
              </a:rPr>
              <a:t> Channel</a:t>
            </a:r>
            <a:endParaRPr lang="en-US" altLang="ko-KR" b="1">
              <a:solidFill>
                <a:srgbClr val="0000FF"/>
              </a:solidFill>
              <a:latin typeface="맑은 고딕" panose="020B0503020000020004" pitchFamily="50" charset="-127"/>
              <a:ea typeface="맑은 고딕" panose="020B0503020000020004" pitchFamily="50" charset="-127"/>
            </a:endParaRPr>
          </a:p>
        </p:txBody>
      </p:sp>
      <p:sp>
        <p:nvSpPr>
          <p:cNvPr id="12" name="직사각형 11"/>
          <p:cNvSpPr/>
          <p:nvPr/>
        </p:nvSpPr>
        <p:spPr>
          <a:xfrm>
            <a:off x="2343150" y="2911020"/>
            <a:ext cx="3571875" cy="1500188"/>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3" name="직사각형 12"/>
          <p:cNvSpPr/>
          <p:nvPr/>
        </p:nvSpPr>
        <p:spPr>
          <a:xfrm>
            <a:off x="2343438" y="4411848"/>
            <a:ext cx="3571900" cy="142876"/>
          </a:xfrm>
          <a:prstGeom prst="rect">
            <a:avLst/>
          </a:prstGeom>
          <a:solidFill>
            <a:srgbClr val="00B050"/>
          </a:solidFill>
          <a:ln/>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6" name="모서리가 둥근 직사각형 15"/>
          <p:cNvSpPr/>
          <p:nvPr/>
        </p:nvSpPr>
        <p:spPr>
          <a:xfrm>
            <a:off x="2657475" y="2720520"/>
            <a:ext cx="642938" cy="619125"/>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7" name="직사각형 16"/>
          <p:cNvSpPr/>
          <p:nvPr/>
        </p:nvSpPr>
        <p:spPr>
          <a:xfrm>
            <a:off x="2557463" y="2482395"/>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8" name="모서리가 둥근 직사각형 17"/>
          <p:cNvSpPr/>
          <p:nvPr/>
        </p:nvSpPr>
        <p:spPr>
          <a:xfrm>
            <a:off x="4976813" y="2720520"/>
            <a:ext cx="642937" cy="630238"/>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9" name="직사각형 18"/>
          <p:cNvSpPr/>
          <p:nvPr/>
        </p:nvSpPr>
        <p:spPr>
          <a:xfrm>
            <a:off x="4976813" y="2482395"/>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57741" name="TextBox 21"/>
          <p:cNvSpPr txBox="1">
            <a:spLocks noChangeArrowheads="1"/>
          </p:cNvSpPr>
          <p:nvPr/>
        </p:nvSpPr>
        <p:spPr bwMode="auto">
          <a:xfrm>
            <a:off x="2782888" y="2868158"/>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57742" name="TextBox 22"/>
          <p:cNvSpPr txBox="1">
            <a:spLocks noChangeArrowheads="1"/>
          </p:cNvSpPr>
          <p:nvPr/>
        </p:nvSpPr>
        <p:spPr bwMode="auto">
          <a:xfrm>
            <a:off x="5140325" y="2880858"/>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57743" name="TextBox 23"/>
          <p:cNvSpPr txBox="1">
            <a:spLocks noChangeArrowheads="1"/>
          </p:cNvSpPr>
          <p:nvPr/>
        </p:nvSpPr>
        <p:spPr bwMode="auto">
          <a:xfrm>
            <a:off x="3802063" y="3663495"/>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solidFill>
                  <a:schemeClr val="bg1"/>
                </a:solidFill>
                <a:latin typeface="맑은 고딕" panose="020B0503020000020004" pitchFamily="50" charset="-127"/>
                <a:ea typeface="맑은 고딕" panose="020B0503020000020004" pitchFamily="50" charset="-127"/>
              </a:rPr>
              <a:t>p</a:t>
            </a:r>
            <a:r>
              <a:rPr lang="en-US" altLang="ko-KR" sz="2000" b="1">
                <a:solidFill>
                  <a:schemeClr val="bg1"/>
                </a:solidFill>
                <a:latin typeface="맑은 고딕" panose="020B0503020000020004" pitchFamily="50" charset="-127"/>
                <a:ea typeface="맑은 고딕" panose="020B0503020000020004" pitchFamily="50" charset="-127"/>
              </a:rPr>
              <a:t>-Si</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14" name="직사각형 13"/>
          <p:cNvSpPr/>
          <p:nvPr/>
        </p:nvSpPr>
        <p:spPr>
          <a:xfrm>
            <a:off x="3309938" y="2553833"/>
            <a:ext cx="1643062" cy="3571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15" name="직사각형 14"/>
          <p:cNvSpPr/>
          <p:nvPr/>
        </p:nvSpPr>
        <p:spPr>
          <a:xfrm>
            <a:off x="3308350" y="2410958"/>
            <a:ext cx="1643063" cy="142875"/>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57746" name="TextBox 24"/>
          <p:cNvSpPr txBox="1">
            <a:spLocks noChangeArrowheads="1"/>
          </p:cNvSpPr>
          <p:nvPr/>
        </p:nvSpPr>
        <p:spPr bwMode="auto">
          <a:xfrm>
            <a:off x="3892550" y="2558595"/>
            <a:ext cx="593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latin typeface="맑은 고딕" panose="020B0503020000020004" pitchFamily="50" charset="-127"/>
                <a:ea typeface="맑은 고딕" panose="020B0503020000020004" pitchFamily="50" charset="-127"/>
              </a:rPr>
              <a:t>SiO</a:t>
            </a:r>
            <a:r>
              <a:rPr lang="en-US" altLang="ko-KR" sz="1600" b="1" baseline="-25000">
                <a:latin typeface="맑은 고딕" panose="020B0503020000020004" pitchFamily="50" charset="-127"/>
                <a:ea typeface="맑은 고딕" panose="020B0503020000020004" pitchFamily="50" charset="-127"/>
              </a:rPr>
              <a:t>2</a:t>
            </a:r>
            <a:endParaRPr lang="ko-KR" altLang="en-US" sz="1600" b="1" baseline="-25000">
              <a:latin typeface="맑은 고딕" panose="020B0503020000020004" pitchFamily="50" charset="-127"/>
              <a:ea typeface="맑은 고딕" panose="020B0503020000020004" pitchFamily="50" charset="-127"/>
            </a:endParaRPr>
          </a:p>
        </p:txBody>
      </p:sp>
      <p:cxnSp>
        <p:nvCxnSpPr>
          <p:cNvPr id="26" name="직선 연결선 25"/>
          <p:cNvCxnSpPr/>
          <p:nvPr/>
        </p:nvCxnSpPr>
        <p:spPr bwMode="auto">
          <a:xfrm rot="10800000">
            <a:off x="3984625" y="4989058"/>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bwMode="auto">
          <a:xfrm flipH="1">
            <a:off x="4046538" y="5041445"/>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bwMode="auto">
          <a:xfrm flipH="1">
            <a:off x="4084638" y="5103358"/>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rot="5400000" flipH="1" flipV="1">
            <a:off x="3914775" y="4768396"/>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타원 32"/>
          <p:cNvSpPr/>
          <p:nvPr/>
        </p:nvSpPr>
        <p:spPr>
          <a:xfrm>
            <a:off x="4088430" y="4728080"/>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sp>
        <p:nvSpPr>
          <p:cNvPr id="457754" name="TextBox 33"/>
          <p:cNvSpPr txBox="1">
            <a:spLocks noChangeArrowheads="1"/>
          </p:cNvSpPr>
          <p:nvPr/>
        </p:nvSpPr>
        <p:spPr bwMode="auto">
          <a:xfrm>
            <a:off x="4137025" y="4581070"/>
            <a:ext cx="34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B</a:t>
            </a:r>
            <a:endParaRPr lang="ko-KR" altLang="en-US" sz="2000" b="1" baseline="-25000">
              <a:latin typeface="맑은 고딕" panose="020B0503020000020004" pitchFamily="50" charset="-127"/>
              <a:ea typeface="맑은 고딕" panose="020B0503020000020004" pitchFamily="50" charset="-127"/>
            </a:endParaRPr>
          </a:p>
        </p:txBody>
      </p:sp>
      <p:cxnSp>
        <p:nvCxnSpPr>
          <p:cNvPr id="35" name="직선 연결선 34"/>
          <p:cNvCxnSpPr/>
          <p:nvPr/>
        </p:nvCxnSpPr>
        <p:spPr>
          <a:xfrm rot="5400000" flipH="1" flipV="1">
            <a:off x="3917950" y="2196646"/>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타원 35"/>
          <p:cNvSpPr/>
          <p:nvPr/>
        </p:nvSpPr>
        <p:spPr>
          <a:xfrm>
            <a:off x="4084938" y="1934378"/>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7" name="직선 연결선 36"/>
          <p:cNvCxnSpPr/>
          <p:nvPr/>
        </p:nvCxnSpPr>
        <p:spPr>
          <a:xfrm rot="5400000" flipH="1" flipV="1">
            <a:off x="4882356" y="2399052"/>
            <a:ext cx="827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타원 37"/>
          <p:cNvSpPr/>
          <p:nvPr/>
        </p:nvSpPr>
        <p:spPr>
          <a:xfrm>
            <a:off x="5254298" y="1936556"/>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9" name="직선 연결선 38"/>
          <p:cNvCxnSpPr/>
          <p:nvPr/>
        </p:nvCxnSpPr>
        <p:spPr>
          <a:xfrm rot="5400000" flipH="1" flipV="1">
            <a:off x="2554287" y="2382383"/>
            <a:ext cx="828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타원 39"/>
          <p:cNvSpPr/>
          <p:nvPr/>
        </p:nvSpPr>
        <p:spPr>
          <a:xfrm>
            <a:off x="2920608" y="1920227"/>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45" name="직선 연결선 44"/>
          <p:cNvCxnSpPr/>
          <p:nvPr/>
        </p:nvCxnSpPr>
        <p:spPr>
          <a:xfrm rot="5400000" flipH="1" flipV="1">
            <a:off x="2500312" y="2110921"/>
            <a:ext cx="288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rot="10800000" flipH="1" flipV="1">
            <a:off x="2628900" y="1968045"/>
            <a:ext cx="288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bwMode="auto">
          <a:xfrm rot="10800000">
            <a:off x="2501900" y="2261733"/>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bwMode="auto">
          <a:xfrm flipH="1">
            <a:off x="2563813" y="2314120"/>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bwMode="auto">
          <a:xfrm flipH="1">
            <a:off x="2601913" y="2376033"/>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7772" name="직사각형 49"/>
          <p:cNvSpPr>
            <a:spLocks noChangeArrowheads="1"/>
          </p:cNvSpPr>
          <p:nvPr/>
        </p:nvSpPr>
        <p:spPr bwMode="auto">
          <a:xfrm>
            <a:off x="2517775" y="1528308"/>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Source</a:t>
            </a:r>
            <a:endParaRPr lang="ko-KR" altLang="en-US" b="1">
              <a:latin typeface="맑은 고딕" panose="020B0503020000020004" pitchFamily="50" charset="-127"/>
              <a:ea typeface="맑은 고딕" panose="020B0503020000020004" pitchFamily="50" charset="-127"/>
            </a:endParaRPr>
          </a:p>
        </p:txBody>
      </p:sp>
      <p:sp>
        <p:nvSpPr>
          <p:cNvPr id="457773" name="직사각형 50"/>
          <p:cNvSpPr>
            <a:spLocks noChangeArrowheads="1"/>
          </p:cNvSpPr>
          <p:nvPr/>
        </p:nvSpPr>
        <p:spPr bwMode="auto">
          <a:xfrm>
            <a:off x="3802063" y="1542595"/>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Gate</a:t>
            </a:r>
            <a:endParaRPr lang="ko-KR" altLang="en-US" b="1">
              <a:latin typeface="맑은 고딕" panose="020B0503020000020004" pitchFamily="50" charset="-127"/>
              <a:ea typeface="맑은 고딕" panose="020B0503020000020004" pitchFamily="50" charset="-127"/>
            </a:endParaRPr>
          </a:p>
        </p:txBody>
      </p:sp>
      <p:sp>
        <p:nvSpPr>
          <p:cNvPr id="457774" name="직사각형 51"/>
          <p:cNvSpPr>
            <a:spLocks noChangeArrowheads="1"/>
          </p:cNvSpPr>
          <p:nvPr/>
        </p:nvSpPr>
        <p:spPr bwMode="auto">
          <a:xfrm>
            <a:off x="4943475" y="1552120"/>
            <a:ext cx="776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Drain</a:t>
            </a:r>
            <a:endParaRPr lang="ko-KR" altLang="en-US" b="1">
              <a:latin typeface="맑은 고딕" panose="020B0503020000020004" pitchFamily="50" charset="-127"/>
              <a:ea typeface="맑은 고딕" panose="020B0503020000020004" pitchFamily="50" charset="-127"/>
            </a:endParaRPr>
          </a:p>
        </p:txBody>
      </p:sp>
      <p:sp>
        <p:nvSpPr>
          <p:cNvPr id="53" name="직사각형 52"/>
          <p:cNvSpPr/>
          <p:nvPr/>
        </p:nvSpPr>
        <p:spPr>
          <a:xfrm>
            <a:off x="2662238" y="2793545"/>
            <a:ext cx="612775"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57776" name="직사각형 54"/>
          <p:cNvSpPr>
            <a:spLocks noChangeArrowheads="1"/>
          </p:cNvSpPr>
          <p:nvPr/>
        </p:nvSpPr>
        <p:spPr bwMode="auto">
          <a:xfrm>
            <a:off x="3790950" y="2318883"/>
            <a:ext cx="66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latin typeface="맑은 고딕" panose="020B0503020000020004" pitchFamily="50" charset="-127"/>
                <a:ea typeface="맑은 고딕" panose="020B0503020000020004" pitchFamily="50" charset="-127"/>
              </a:rPr>
              <a:t>metal</a:t>
            </a:r>
            <a:endParaRPr lang="ko-KR" altLang="en-US" sz="1400" b="1">
              <a:latin typeface="맑은 고딕" panose="020B0503020000020004" pitchFamily="50" charset="-127"/>
              <a:ea typeface="맑은 고딕" panose="020B0503020000020004" pitchFamily="50" charset="-127"/>
            </a:endParaRPr>
          </a:p>
        </p:txBody>
      </p:sp>
      <p:sp>
        <p:nvSpPr>
          <p:cNvPr id="457777" name="직사각형 55"/>
          <p:cNvSpPr>
            <a:spLocks noChangeArrowheads="1"/>
          </p:cNvSpPr>
          <p:nvPr/>
        </p:nvSpPr>
        <p:spPr bwMode="auto">
          <a:xfrm>
            <a:off x="3810000" y="4309608"/>
            <a:ext cx="665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latin typeface="맑은 고딕" panose="020B0503020000020004" pitchFamily="50" charset="-127"/>
                <a:ea typeface="맑은 고딕" panose="020B0503020000020004" pitchFamily="50" charset="-127"/>
              </a:rPr>
              <a:t>metal</a:t>
            </a:r>
            <a:endParaRPr lang="ko-KR" altLang="en-US" sz="1400" b="1">
              <a:latin typeface="맑은 고딕" panose="020B0503020000020004" pitchFamily="50" charset="-127"/>
              <a:ea typeface="맑은 고딕" panose="020B0503020000020004" pitchFamily="50" charset="-127"/>
            </a:endParaRPr>
          </a:p>
        </p:txBody>
      </p:sp>
      <p:sp>
        <p:nvSpPr>
          <p:cNvPr id="457778" name="직사각형 56"/>
          <p:cNvSpPr>
            <a:spLocks noChangeArrowheads="1"/>
          </p:cNvSpPr>
          <p:nvPr/>
        </p:nvSpPr>
        <p:spPr bwMode="auto">
          <a:xfrm>
            <a:off x="3629025" y="1828345"/>
            <a:ext cx="446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endParaRPr lang="ko-KR" altLang="en-US" b="1" baseline="-25000">
              <a:latin typeface="맑은 고딕" panose="020B0503020000020004" pitchFamily="50" charset="-127"/>
              <a:ea typeface="맑은 고딕" panose="020B0503020000020004" pitchFamily="50" charset="-127"/>
            </a:endParaRPr>
          </a:p>
        </p:txBody>
      </p:sp>
      <p:sp>
        <p:nvSpPr>
          <p:cNvPr id="457779" name="직사각형 57"/>
          <p:cNvSpPr>
            <a:spLocks noChangeArrowheads="1"/>
          </p:cNvSpPr>
          <p:nvPr/>
        </p:nvSpPr>
        <p:spPr bwMode="auto">
          <a:xfrm>
            <a:off x="5414963" y="1839458"/>
            <a:ext cx="455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457780" name="직사각형 58"/>
          <p:cNvSpPr>
            <a:spLocks noChangeArrowheads="1"/>
          </p:cNvSpPr>
          <p:nvPr/>
        </p:nvSpPr>
        <p:spPr bwMode="auto">
          <a:xfrm>
            <a:off x="5772150" y="1839458"/>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r>
              <a:rPr lang="en-US" altLang="ko-KR" b="1">
                <a:latin typeface="맑은 고딕" panose="020B0503020000020004" pitchFamily="50" charset="-127"/>
                <a:ea typeface="맑은 고딕" panose="020B0503020000020004" pitchFamily="50" charset="-127"/>
              </a:rPr>
              <a:t> ≥ 0)</a:t>
            </a:r>
            <a:endParaRPr lang="ko-KR" altLang="en-US" b="1" baseline="-25000">
              <a:latin typeface="맑은 고딕" panose="020B0503020000020004" pitchFamily="50" charset="-127"/>
              <a:ea typeface="맑은 고딕" panose="020B0503020000020004" pitchFamily="50" charset="-127"/>
            </a:endParaRPr>
          </a:p>
        </p:txBody>
      </p:sp>
      <p:sp>
        <p:nvSpPr>
          <p:cNvPr id="61" name="직사각형 60"/>
          <p:cNvSpPr>
            <a:spLocks noChangeArrowheads="1"/>
          </p:cNvSpPr>
          <p:nvPr/>
        </p:nvSpPr>
        <p:spPr bwMode="auto">
          <a:xfrm>
            <a:off x="4133850" y="1837870"/>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r>
              <a:rPr lang="en-US" altLang="ko-KR" b="1">
                <a:latin typeface="맑은 고딕" panose="020B0503020000020004" pitchFamily="50" charset="-127"/>
                <a:ea typeface="맑은 고딕" panose="020B0503020000020004" pitchFamily="50" charset="-127"/>
              </a:rPr>
              <a:t> &gt; 0)</a:t>
            </a:r>
            <a:endParaRPr lang="ko-KR" altLang="en-US" b="1" baseline="-25000">
              <a:latin typeface="맑은 고딕" panose="020B0503020000020004" pitchFamily="50" charset="-127"/>
              <a:ea typeface="맑은 고딕" panose="020B0503020000020004" pitchFamily="50" charset="-127"/>
            </a:endParaRPr>
          </a:p>
        </p:txBody>
      </p:sp>
      <p:sp>
        <p:nvSpPr>
          <p:cNvPr id="62" name="직사각형 61"/>
          <p:cNvSpPr/>
          <p:nvPr/>
        </p:nvSpPr>
        <p:spPr>
          <a:xfrm>
            <a:off x="3281363" y="2911020"/>
            <a:ext cx="1714500" cy="71438"/>
          </a:xfrm>
          <a:prstGeom prst="rect">
            <a:avLst/>
          </a:prstGeom>
          <a:solidFill>
            <a:srgbClr val="FF00FF"/>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57783" name="직사각형 62"/>
          <p:cNvSpPr>
            <a:spLocks noChangeArrowheads="1"/>
          </p:cNvSpPr>
          <p:nvPr/>
        </p:nvSpPr>
        <p:spPr bwMode="auto">
          <a:xfrm>
            <a:off x="5456238" y="2212520"/>
            <a:ext cx="37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I</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cxnSp>
        <p:nvCxnSpPr>
          <p:cNvPr id="65" name="직선 화살표 연결선 64"/>
          <p:cNvCxnSpPr/>
          <p:nvPr/>
        </p:nvCxnSpPr>
        <p:spPr>
          <a:xfrm rot="5400000">
            <a:off x="5237163" y="2518908"/>
            <a:ext cx="357187" cy="158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66" name="직사각형 65"/>
          <p:cNvSpPr/>
          <p:nvPr/>
        </p:nvSpPr>
        <p:spPr>
          <a:xfrm>
            <a:off x="3279775" y="2968170"/>
            <a:ext cx="1714500" cy="71438"/>
          </a:xfrm>
          <a:prstGeom prst="rect">
            <a:avLst/>
          </a:prstGeom>
          <a:solidFill>
            <a:srgbClr val="FF00FF"/>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67" name="직사각형 66"/>
          <p:cNvSpPr/>
          <p:nvPr/>
        </p:nvSpPr>
        <p:spPr>
          <a:xfrm>
            <a:off x="3271838" y="3031670"/>
            <a:ext cx="1714500" cy="71438"/>
          </a:xfrm>
          <a:prstGeom prst="rect">
            <a:avLst/>
          </a:prstGeom>
          <a:solidFill>
            <a:srgbClr val="FF00FF"/>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54" name="직사각형 53"/>
          <p:cNvSpPr/>
          <p:nvPr/>
        </p:nvSpPr>
        <p:spPr>
          <a:xfrm>
            <a:off x="4976813" y="2801483"/>
            <a:ext cx="647700"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grpSp>
        <p:nvGrpSpPr>
          <p:cNvPr id="2" name="그룹 72"/>
          <p:cNvGrpSpPr>
            <a:grpSpLocks/>
          </p:cNvGrpSpPr>
          <p:nvPr/>
        </p:nvGrpSpPr>
        <p:grpSpPr bwMode="auto">
          <a:xfrm>
            <a:off x="4429125" y="3031670"/>
            <a:ext cx="973138" cy="612775"/>
            <a:chOff x="4214810" y="2928934"/>
            <a:chExt cx="973787" cy="612164"/>
          </a:xfrm>
        </p:grpSpPr>
        <p:cxnSp>
          <p:nvCxnSpPr>
            <p:cNvPr id="69" name="직선 화살표 연결선 68"/>
            <p:cNvCxnSpPr/>
            <p:nvPr/>
          </p:nvCxnSpPr>
          <p:spPr>
            <a:xfrm rot="16200000" flipV="1">
              <a:off x="4107880" y="3035864"/>
              <a:ext cx="356832" cy="14297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57792" name="직사각형 71"/>
            <p:cNvSpPr>
              <a:spLocks noChangeArrowheads="1"/>
            </p:cNvSpPr>
            <p:nvPr/>
          </p:nvSpPr>
          <p:spPr bwMode="auto">
            <a:xfrm>
              <a:off x="4216856" y="3202544"/>
              <a:ext cx="971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solidFill>
                    <a:srgbClr val="FFFF00"/>
                  </a:solidFill>
                  <a:latin typeface="맑은 고딕" panose="020B0503020000020004" pitchFamily="50" charset="-127"/>
                  <a:ea typeface="맑은 고딕" panose="020B0503020000020004" pitchFamily="50" charset="-127"/>
                </a:rPr>
                <a:t>Channel</a:t>
              </a:r>
              <a:endParaRPr lang="ko-KR" altLang="en-US" sz="1600" b="1">
                <a:solidFill>
                  <a:srgbClr val="FFFF00"/>
                </a:solidFill>
                <a:latin typeface="맑은 고딕" panose="020B0503020000020004" pitchFamily="50" charset="-127"/>
                <a:ea typeface="맑은 고딕" panose="020B0503020000020004" pitchFamily="50" charset="-127"/>
              </a:endParaRPr>
            </a:p>
          </p:txBody>
        </p:sp>
      </p:grpSp>
      <p:sp>
        <p:nvSpPr>
          <p:cNvPr id="55" name="직사각형 14"/>
          <p:cNvSpPr>
            <a:spLocks noChangeArrowheads="1"/>
          </p:cNvSpPr>
          <p:nvPr/>
        </p:nvSpPr>
        <p:spPr bwMode="auto">
          <a:xfrm>
            <a:off x="214313" y="616222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a:solidFill>
                  <a:srgbClr val="0000FF"/>
                </a:solidFill>
                <a:latin typeface="맑은 고딕" panose="020B0503020000020004" pitchFamily="50" charset="-127"/>
                <a:ea typeface="맑은 고딕" panose="020B0503020000020004" pitchFamily="50" charset="-127"/>
              </a:rPr>
              <a:t> Charge carrier in channel is </a:t>
            </a:r>
            <a:r>
              <a:rPr lang="en-US" altLang="ko-KR" b="1">
                <a:solidFill>
                  <a:srgbClr val="FF0000"/>
                </a:solidFill>
                <a:latin typeface="맑은 고딕" panose="020B0503020000020004" pitchFamily="50" charset="-127"/>
                <a:ea typeface="맑은 고딕" panose="020B0503020000020004" pitchFamily="50" charset="-127"/>
              </a:rPr>
              <a:t>hole</a:t>
            </a:r>
            <a:r>
              <a:rPr lang="en-US" altLang="ko-KR" b="1">
                <a:solidFill>
                  <a:srgbClr val="0000FF"/>
                </a:solidFill>
                <a:latin typeface="맑은 고딕" panose="020B0503020000020004" pitchFamily="50" charset="-127"/>
                <a:ea typeface="맑은 고딕" panose="020B0503020000020004" pitchFamily="50" charset="-127"/>
              </a:rPr>
              <a:t>      </a:t>
            </a:r>
            <a:r>
              <a:rPr lang="ko-KR" altLang="en-US" b="1">
                <a:solidFill>
                  <a:srgbClr val="0000FF"/>
                </a:solidFill>
                <a:latin typeface="맑은 고딕" panose="020B0503020000020004" pitchFamily="50" charset="-127"/>
                <a:ea typeface="맑은 고딕" panose="020B0503020000020004" pitchFamily="50" charset="-127"/>
              </a:rPr>
              <a:t>⇒</a:t>
            </a:r>
            <a:r>
              <a:rPr lang="en-US" altLang="ko-KR" b="1">
                <a:solidFill>
                  <a:srgbClr val="0000FF"/>
                </a:solidFill>
                <a:latin typeface="맑은 고딕" panose="020B0503020000020004" pitchFamily="50" charset="-127"/>
                <a:ea typeface="맑은 고딕" panose="020B0503020000020004" pitchFamily="50" charset="-127"/>
              </a:rPr>
              <a:t> </a:t>
            </a:r>
            <a:r>
              <a:rPr lang="en-US" altLang="ko-KR" b="1">
                <a:solidFill>
                  <a:srgbClr val="FF0000"/>
                </a:solidFill>
                <a:latin typeface="맑은 고딕" panose="020B0503020000020004" pitchFamily="50" charset="-127"/>
                <a:ea typeface="맑은 고딕" panose="020B0503020000020004" pitchFamily="50" charset="-127"/>
              </a:rPr>
              <a:t>p</a:t>
            </a:r>
            <a:r>
              <a:rPr lang="en-US" altLang="ko-KR" b="1">
                <a:solidFill>
                  <a:srgbClr val="0000FF"/>
                </a:solidFill>
                <a:latin typeface="맑은 고딕" panose="020B0503020000020004" pitchFamily="50" charset="-127"/>
                <a:ea typeface="맑은 고딕" panose="020B0503020000020004" pitchFamily="50" charset="-127"/>
              </a:rPr>
              <a:t>-channel MOSFET (</a:t>
            </a:r>
            <a:r>
              <a:rPr lang="en-US" altLang="ko-KR" b="1">
                <a:solidFill>
                  <a:srgbClr val="FF0000"/>
                </a:solidFill>
                <a:latin typeface="맑은 고딕" panose="020B0503020000020004" pitchFamily="50" charset="-127"/>
                <a:ea typeface="맑은 고딕" panose="020B0503020000020004" pitchFamily="50" charset="-127"/>
              </a:rPr>
              <a:t>PMOS</a:t>
            </a:r>
            <a:r>
              <a:rPr lang="en-US" altLang="ko-KR" b="1">
                <a:solidFill>
                  <a:srgbClr val="0000FF"/>
                </a:solidFill>
                <a:latin typeface="맑은 고딕" panose="020B0503020000020004" pitchFamily="50" charset="-127"/>
                <a:ea typeface="맑은 고딕" panose="020B0503020000020004" pitchFamily="50" charset="-127"/>
              </a:rPr>
              <a:t>) </a:t>
            </a:r>
            <a:endParaRPr lang="ko-KR" altLang="en-US" b="1">
              <a:solidFill>
                <a:srgbClr val="0000FF"/>
              </a:solidFill>
              <a:latin typeface="맑은 고딕" panose="020B0503020000020004" pitchFamily="50" charset="-127"/>
              <a:ea typeface="맑은 고딕" panose="020B0503020000020004" pitchFamily="50" charset="-127"/>
            </a:endParaRPr>
          </a:p>
        </p:txBody>
      </p:sp>
      <p:sp>
        <p:nvSpPr>
          <p:cNvPr id="56" name="직사각형 14"/>
          <p:cNvSpPr>
            <a:spLocks noChangeArrowheads="1"/>
          </p:cNvSpPr>
          <p:nvPr/>
        </p:nvSpPr>
        <p:spPr bwMode="auto">
          <a:xfrm>
            <a:off x="214313" y="5889170"/>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
            </a:pPr>
            <a:r>
              <a:rPr lang="en-US" altLang="ko-KR" b="1">
                <a:solidFill>
                  <a:srgbClr val="0000FF"/>
                </a:solidFill>
                <a:latin typeface="맑은 고딕" panose="020B0503020000020004" pitchFamily="50" charset="-127"/>
                <a:ea typeface="맑은 고딕" panose="020B0503020000020004" pitchFamily="50" charset="-127"/>
              </a:rPr>
              <a:t> Charge carrier in channel is </a:t>
            </a:r>
            <a:r>
              <a:rPr lang="en-US" altLang="ko-KR" b="1">
                <a:solidFill>
                  <a:srgbClr val="FF0000"/>
                </a:solidFill>
                <a:latin typeface="맑은 고딕" panose="020B0503020000020004" pitchFamily="50" charset="-127"/>
                <a:ea typeface="맑은 고딕" panose="020B0503020000020004" pitchFamily="50" charset="-127"/>
              </a:rPr>
              <a:t>electron</a:t>
            </a:r>
            <a:r>
              <a:rPr lang="en-US" altLang="ko-KR" b="1">
                <a:solidFill>
                  <a:srgbClr val="0000FF"/>
                </a:solidFill>
                <a:latin typeface="맑은 고딕" panose="020B0503020000020004" pitchFamily="50" charset="-127"/>
                <a:ea typeface="맑은 고딕" panose="020B0503020000020004" pitchFamily="50" charset="-127"/>
              </a:rPr>
              <a:t> </a:t>
            </a:r>
            <a:r>
              <a:rPr lang="ko-KR" altLang="en-US" b="1">
                <a:solidFill>
                  <a:srgbClr val="0000FF"/>
                </a:solidFill>
                <a:latin typeface="맑은 고딕" panose="020B0503020000020004" pitchFamily="50" charset="-127"/>
                <a:ea typeface="맑은 고딕" panose="020B0503020000020004" pitchFamily="50" charset="-127"/>
              </a:rPr>
              <a:t>⇒</a:t>
            </a:r>
            <a:r>
              <a:rPr lang="en-US" altLang="ko-KR" b="1">
                <a:solidFill>
                  <a:srgbClr val="0000FF"/>
                </a:solidFill>
                <a:latin typeface="맑은 고딕" panose="020B0503020000020004" pitchFamily="50" charset="-127"/>
                <a:ea typeface="맑은 고딕" panose="020B0503020000020004" pitchFamily="50" charset="-127"/>
              </a:rPr>
              <a:t> </a:t>
            </a:r>
            <a:r>
              <a:rPr lang="en-US" altLang="ko-KR" b="1">
                <a:solidFill>
                  <a:srgbClr val="FF0000"/>
                </a:solidFill>
                <a:latin typeface="맑은 고딕" panose="020B0503020000020004" pitchFamily="50" charset="-127"/>
                <a:ea typeface="맑은 고딕" panose="020B0503020000020004" pitchFamily="50" charset="-127"/>
              </a:rPr>
              <a:t>n</a:t>
            </a:r>
            <a:r>
              <a:rPr lang="en-US" altLang="ko-KR" b="1">
                <a:solidFill>
                  <a:srgbClr val="0000FF"/>
                </a:solidFill>
                <a:latin typeface="맑은 고딕" panose="020B0503020000020004" pitchFamily="50" charset="-127"/>
                <a:ea typeface="맑은 고딕" panose="020B0503020000020004" pitchFamily="50" charset="-127"/>
              </a:rPr>
              <a:t>-channel MOSFET (</a:t>
            </a:r>
            <a:r>
              <a:rPr lang="en-US" altLang="ko-KR" b="1">
                <a:solidFill>
                  <a:srgbClr val="FF0000"/>
                </a:solidFill>
                <a:latin typeface="맑은 고딕" panose="020B0503020000020004" pitchFamily="50" charset="-127"/>
                <a:ea typeface="맑은 고딕" panose="020B0503020000020004" pitchFamily="50" charset="-127"/>
              </a:rPr>
              <a:t>NMOS</a:t>
            </a:r>
            <a:r>
              <a:rPr lang="en-US" altLang="ko-KR" b="1">
                <a:solidFill>
                  <a:srgbClr val="0000FF"/>
                </a:solidFill>
                <a:latin typeface="맑은 고딕" panose="020B0503020000020004" pitchFamily="50" charset="-127"/>
                <a:ea typeface="맑은 고딕" panose="020B0503020000020004" pitchFamily="50" charset="-127"/>
              </a:rPr>
              <a:t>) </a:t>
            </a: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222</a:t>
            </a:fld>
            <a:endParaRPr lang="ko-KR" altLang="en-US" dirty="0"/>
          </a:p>
        </p:txBody>
      </p:sp>
      <p:sp>
        <p:nvSpPr>
          <p:cNvPr id="57" name="직사각형 5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1453524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blinds(horizontal)">
                                      <p:cBhvr>
                                        <p:cTn id="11" dur="500"/>
                                        <p:tgtEl>
                                          <p:spTgt spid="62"/>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linds(horizontal)">
                                      <p:cBhvr>
                                        <p:cTn id="15" dur="500"/>
                                        <p:tgtEl>
                                          <p:spTgt spid="66"/>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linds(horizontal)">
                                      <p:cBhvr>
                                        <p:cTn id="19" dur="500"/>
                                        <p:tgtEl>
                                          <p:spTgt spid="67"/>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linds(horizontal)">
                                      <p:cBhvr>
                                        <p:cTn id="23" dur="500"/>
                                        <p:tgtEl>
                                          <p:spTgt spid="6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linds(horizontal)">
                                      <p:cBhvr>
                                        <p:cTn id="33" dur="500"/>
                                        <p:tgtEl>
                                          <p:spTgt spid="5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blinds(horizontal)">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6" grpId="0" animBg="1"/>
      <p:bldP spid="67" grpId="0" animBg="1"/>
      <p:bldP spid="55" grpId="0"/>
      <p:bldP spid="5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9" name="직사각형 13"/>
          <p:cNvSpPr>
            <a:spLocks noChangeArrowheads="1"/>
          </p:cNvSpPr>
          <p:nvPr/>
        </p:nvSpPr>
        <p:spPr bwMode="auto">
          <a:xfrm>
            <a:off x="357188" y="768800"/>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1) Accumulation</a:t>
            </a:r>
            <a:endParaRPr lang="ko-KR" altLang="en-US" sz="2000" b="1" dirty="0">
              <a:latin typeface="맑은 고딕" panose="020B0503020000020004" pitchFamily="50" charset="-127"/>
              <a:ea typeface="맑은 고딕" panose="020B0503020000020004" pitchFamily="50" charset="-127"/>
            </a:endParaRPr>
          </a:p>
        </p:txBody>
      </p:sp>
      <p:sp>
        <p:nvSpPr>
          <p:cNvPr id="11268" name="직사각형 14"/>
          <p:cNvSpPr>
            <a:spLocks noChangeArrowheads="1"/>
          </p:cNvSpPr>
          <p:nvPr/>
        </p:nvSpPr>
        <p:spPr bwMode="auto">
          <a:xfrm>
            <a:off x="468313" y="5746898"/>
            <a:ext cx="77771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Only holes are accumulated between the source and drain.</a:t>
            </a:r>
          </a:p>
          <a:p>
            <a:pPr eaLnBrk="1" hangingPunct="1"/>
            <a:r>
              <a:rPr lang="en-US" altLang="ko-KR"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No</a:t>
            </a:r>
            <a:r>
              <a:rPr lang="ko-KR" altLang="en-US"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a:t>
            </a:r>
            <a:r>
              <a:rPr lang="en-US" altLang="ko-KR"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current between source and drain</a:t>
            </a:r>
            <a:endParaRPr lang="ko-KR" altLang="en-US" sz="2000" b="1">
              <a:solidFill>
                <a:srgbClr val="FF0000"/>
              </a:solidFill>
              <a:latin typeface="맑은 고딕" panose="020B0503020000020004" pitchFamily="50" charset="-127"/>
              <a:ea typeface="맑은 고딕" panose="020B0503020000020004" pitchFamily="50" charset="-127"/>
            </a:endParaRPr>
          </a:p>
        </p:txBody>
      </p:sp>
      <p:sp>
        <p:nvSpPr>
          <p:cNvPr id="12" name="직사각형 11"/>
          <p:cNvSpPr/>
          <p:nvPr/>
        </p:nvSpPr>
        <p:spPr>
          <a:xfrm>
            <a:off x="571500" y="3362473"/>
            <a:ext cx="3571875" cy="1500188"/>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3" name="직사각형 12"/>
          <p:cNvSpPr/>
          <p:nvPr/>
        </p:nvSpPr>
        <p:spPr>
          <a:xfrm>
            <a:off x="571472" y="4863304"/>
            <a:ext cx="3571900" cy="142876"/>
          </a:xfrm>
          <a:prstGeom prst="rect">
            <a:avLst/>
          </a:prstGeom>
          <a:solidFill>
            <a:srgbClr val="00B050"/>
          </a:solidFill>
          <a:ln/>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6" name="모서리가 둥근 직사각형 15"/>
          <p:cNvSpPr/>
          <p:nvPr/>
        </p:nvSpPr>
        <p:spPr>
          <a:xfrm>
            <a:off x="885825" y="3171973"/>
            <a:ext cx="642938" cy="619125"/>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7" name="직사각형 16"/>
          <p:cNvSpPr/>
          <p:nvPr/>
        </p:nvSpPr>
        <p:spPr>
          <a:xfrm>
            <a:off x="785813" y="2933848"/>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8" name="모서리가 둥근 직사각형 17"/>
          <p:cNvSpPr/>
          <p:nvPr/>
        </p:nvSpPr>
        <p:spPr>
          <a:xfrm>
            <a:off x="3205163" y="3171973"/>
            <a:ext cx="642937" cy="630238"/>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9" name="직사각형 18"/>
          <p:cNvSpPr/>
          <p:nvPr/>
        </p:nvSpPr>
        <p:spPr>
          <a:xfrm>
            <a:off x="3205163" y="2933848"/>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59789" name="TextBox 21"/>
          <p:cNvSpPr txBox="1">
            <a:spLocks noChangeArrowheads="1"/>
          </p:cNvSpPr>
          <p:nvPr/>
        </p:nvSpPr>
        <p:spPr bwMode="auto">
          <a:xfrm>
            <a:off x="1011238" y="3319611"/>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59790" name="TextBox 22"/>
          <p:cNvSpPr txBox="1">
            <a:spLocks noChangeArrowheads="1"/>
          </p:cNvSpPr>
          <p:nvPr/>
        </p:nvSpPr>
        <p:spPr bwMode="auto">
          <a:xfrm>
            <a:off x="3368675" y="3332311"/>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59791" name="TextBox 23"/>
          <p:cNvSpPr txBox="1">
            <a:spLocks noChangeArrowheads="1"/>
          </p:cNvSpPr>
          <p:nvPr/>
        </p:nvSpPr>
        <p:spPr bwMode="auto">
          <a:xfrm>
            <a:off x="2030413" y="4340373"/>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solidFill>
                  <a:schemeClr val="bg1"/>
                </a:solidFill>
                <a:latin typeface="맑은 고딕" panose="020B0503020000020004" pitchFamily="50" charset="-127"/>
                <a:ea typeface="맑은 고딕" panose="020B0503020000020004" pitchFamily="50" charset="-127"/>
              </a:rPr>
              <a:t>p</a:t>
            </a:r>
            <a:r>
              <a:rPr lang="en-US" altLang="ko-KR" sz="2000" b="1">
                <a:solidFill>
                  <a:schemeClr val="bg1"/>
                </a:solidFill>
                <a:latin typeface="맑은 고딕" panose="020B0503020000020004" pitchFamily="50" charset="-127"/>
                <a:ea typeface="맑은 고딕" panose="020B0503020000020004" pitchFamily="50" charset="-127"/>
              </a:rPr>
              <a:t>-Si</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14" name="직사각형 13"/>
          <p:cNvSpPr/>
          <p:nvPr/>
        </p:nvSpPr>
        <p:spPr>
          <a:xfrm>
            <a:off x="1538288" y="3005286"/>
            <a:ext cx="1643062" cy="3571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15" name="직사각형 14"/>
          <p:cNvSpPr/>
          <p:nvPr/>
        </p:nvSpPr>
        <p:spPr>
          <a:xfrm>
            <a:off x="1536700" y="2862411"/>
            <a:ext cx="1643063" cy="142875"/>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59794" name="TextBox 24"/>
          <p:cNvSpPr txBox="1">
            <a:spLocks noChangeArrowheads="1"/>
          </p:cNvSpPr>
          <p:nvPr/>
        </p:nvSpPr>
        <p:spPr bwMode="auto">
          <a:xfrm>
            <a:off x="2120900" y="3010048"/>
            <a:ext cx="593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latin typeface="맑은 고딕" panose="020B0503020000020004" pitchFamily="50" charset="-127"/>
                <a:ea typeface="맑은 고딕" panose="020B0503020000020004" pitchFamily="50" charset="-127"/>
              </a:rPr>
              <a:t>SiO</a:t>
            </a:r>
            <a:r>
              <a:rPr lang="en-US" altLang="ko-KR" sz="1600" b="1" baseline="-25000">
                <a:latin typeface="맑은 고딕" panose="020B0503020000020004" pitchFamily="50" charset="-127"/>
                <a:ea typeface="맑은 고딕" panose="020B0503020000020004" pitchFamily="50" charset="-127"/>
              </a:rPr>
              <a:t>2</a:t>
            </a:r>
            <a:endParaRPr lang="ko-KR" altLang="en-US" sz="1600" b="1" baseline="-25000">
              <a:latin typeface="맑은 고딕" panose="020B0503020000020004" pitchFamily="50" charset="-127"/>
              <a:ea typeface="맑은 고딕" panose="020B0503020000020004" pitchFamily="50" charset="-127"/>
            </a:endParaRPr>
          </a:p>
        </p:txBody>
      </p:sp>
      <p:cxnSp>
        <p:nvCxnSpPr>
          <p:cNvPr id="26" name="직선 연결선 25"/>
          <p:cNvCxnSpPr/>
          <p:nvPr/>
        </p:nvCxnSpPr>
        <p:spPr bwMode="auto">
          <a:xfrm rot="10800000">
            <a:off x="2212975" y="5440511"/>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bwMode="auto">
          <a:xfrm flipH="1">
            <a:off x="2274888" y="5492898"/>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bwMode="auto">
          <a:xfrm flipH="1">
            <a:off x="2312988" y="5554811"/>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rot="5400000" flipH="1" flipV="1">
            <a:off x="2143125" y="5219849"/>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타원 32"/>
          <p:cNvSpPr/>
          <p:nvPr/>
        </p:nvSpPr>
        <p:spPr>
          <a:xfrm>
            <a:off x="2316464" y="5179536"/>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sp>
        <p:nvSpPr>
          <p:cNvPr id="459802" name="TextBox 33"/>
          <p:cNvSpPr txBox="1">
            <a:spLocks noChangeArrowheads="1"/>
          </p:cNvSpPr>
          <p:nvPr/>
        </p:nvSpPr>
        <p:spPr bwMode="auto">
          <a:xfrm>
            <a:off x="2365375" y="5032523"/>
            <a:ext cx="34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B</a:t>
            </a:r>
            <a:endParaRPr lang="ko-KR" altLang="en-US" sz="2000" b="1" baseline="-25000">
              <a:latin typeface="맑은 고딕" panose="020B0503020000020004" pitchFamily="50" charset="-127"/>
              <a:ea typeface="맑은 고딕" panose="020B0503020000020004" pitchFamily="50" charset="-127"/>
            </a:endParaRPr>
          </a:p>
        </p:txBody>
      </p:sp>
      <p:cxnSp>
        <p:nvCxnSpPr>
          <p:cNvPr id="35" name="직선 연결선 34"/>
          <p:cNvCxnSpPr/>
          <p:nvPr/>
        </p:nvCxnSpPr>
        <p:spPr>
          <a:xfrm rot="5400000" flipH="1" flipV="1">
            <a:off x="2146300" y="2648099"/>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타원 35"/>
          <p:cNvSpPr/>
          <p:nvPr/>
        </p:nvSpPr>
        <p:spPr>
          <a:xfrm>
            <a:off x="2312972" y="2385834"/>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7" name="직선 연결선 36"/>
          <p:cNvCxnSpPr/>
          <p:nvPr/>
        </p:nvCxnSpPr>
        <p:spPr>
          <a:xfrm rot="5400000" flipH="1" flipV="1">
            <a:off x="3109119" y="2850505"/>
            <a:ext cx="827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타원 37"/>
          <p:cNvSpPr/>
          <p:nvPr/>
        </p:nvSpPr>
        <p:spPr>
          <a:xfrm>
            <a:off x="3482332" y="2388012"/>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9" name="직선 연결선 38"/>
          <p:cNvCxnSpPr/>
          <p:nvPr/>
        </p:nvCxnSpPr>
        <p:spPr>
          <a:xfrm rot="5400000" flipH="1" flipV="1">
            <a:off x="781050" y="2833836"/>
            <a:ext cx="828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타원 39"/>
          <p:cNvSpPr/>
          <p:nvPr/>
        </p:nvSpPr>
        <p:spPr>
          <a:xfrm>
            <a:off x="1148642" y="2371683"/>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45" name="직선 연결선 44"/>
          <p:cNvCxnSpPr/>
          <p:nvPr/>
        </p:nvCxnSpPr>
        <p:spPr>
          <a:xfrm rot="5400000" flipH="1" flipV="1">
            <a:off x="728662" y="2562374"/>
            <a:ext cx="288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rot="10800000" flipH="1" flipV="1">
            <a:off x="857250" y="2419498"/>
            <a:ext cx="287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bwMode="auto">
          <a:xfrm rot="10800000">
            <a:off x="730250" y="2713186"/>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bwMode="auto">
          <a:xfrm flipH="1">
            <a:off x="792163" y="2765573"/>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bwMode="auto">
          <a:xfrm flipH="1">
            <a:off x="830263" y="2827486"/>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9820" name="직사각형 49"/>
          <p:cNvSpPr>
            <a:spLocks noChangeArrowheads="1"/>
          </p:cNvSpPr>
          <p:nvPr/>
        </p:nvSpPr>
        <p:spPr bwMode="auto">
          <a:xfrm>
            <a:off x="746125" y="1979761"/>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Source</a:t>
            </a:r>
            <a:endParaRPr lang="ko-KR" altLang="en-US" b="1">
              <a:latin typeface="맑은 고딕" panose="020B0503020000020004" pitchFamily="50" charset="-127"/>
              <a:ea typeface="맑은 고딕" panose="020B0503020000020004" pitchFamily="50" charset="-127"/>
            </a:endParaRPr>
          </a:p>
        </p:txBody>
      </p:sp>
      <p:sp>
        <p:nvSpPr>
          <p:cNvPr id="459821" name="직사각형 50"/>
          <p:cNvSpPr>
            <a:spLocks noChangeArrowheads="1"/>
          </p:cNvSpPr>
          <p:nvPr/>
        </p:nvSpPr>
        <p:spPr bwMode="auto">
          <a:xfrm>
            <a:off x="2030413" y="1994048"/>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Gate</a:t>
            </a:r>
            <a:endParaRPr lang="ko-KR" altLang="en-US" b="1">
              <a:latin typeface="맑은 고딕" panose="020B0503020000020004" pitchFamily="50" charset="-127"/>
              <a:ea typeface="맑은 고딕" panose="020B0503020000020004" pitchFamily="50" charset="-127"/>
            </a:endParaRPr>
          </a:p>
        </p:txBody>
      </p:sp>
      <p:sp>
        <p:nvSpPr>
          <p:cNvPr id="459822" name="직사각형 51"/>
          <p:cNvSpPr>
            <a:spLocks noChangeArrowheads="1"/>
          </p:cNvSpPr>
          <p:nvPr/>
        </p:nvSpPr>
        <p:spPr bwMode="auto">
          <a:xfrm>
            <a:off x="3170238" y="2003573"/>
            <a:ext cx="77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Drain</a:t>
            </a:r>
            <a:endParaRPr lang="ko-KR" altLang="en-US" b="1">
              <a:latin typeface="맑은 고딕" panose="020B0503020000020004" pitchFamily="50" charset="-127"/>
              <a:ea typeface="맑은 고딕" panose="020B0503020000020004" pitchFamily="50" charset="-127"/>
            </a:endParaRPr>
          </a:p>
        </p:txBody>
      </p:sp>
      <p:sp>
        <p:nvSpPr>
          <p:cNvPr id="53" name="직사각형 52"/>
          <p:cNvSpPr/>
          <p:nvPr/>
        </p:nvSpPr>
        <p:spPr>
          <a:xfrm>
            <a:off x="890588" y="3244998"/>
            <a:ext cx="612775"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59824" name="직사각형 55"/>
          <p:cNvSpPr>
            <a:spLocks noChangeArrowheads="1"/>
          </p:cNvSpPr>
          <p:nvPr/>
        </p:nvSpPr>
        <p:spPr bwMode="auto">
          <a:xfrm>
            <a:off x="2038350" y="4761061"/>
            <a:ext cx="665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latin typeface="맑은 고딕" panose="020B0503020000020004" pitchFamily="50" charset="-127"/>
                <a:ea typeface="맑은 고딕" panose="020B0503020000020004" pitchFamily="50" charset="-127"/>
              </a:rPr>
              <a:t>metal</a:t>
            </a:r>
            <a:endParaRPr lang="ko-KR" altLang="en-US" sz="1400" b="1">
              <a:latin typeface="맑은 고딕" panose="020B0503020000020004" pitchFamily="50" charset="-127"/>
              <a:ea typeface="맑은 고딕" panose="020B0503020000020004" pitchFamily="50" charset="-127"/>
            </a:endParaRPr>
          </a:p>
        </p:txBody>
      </p:sp>
      <p:sp>
        <p:nvSpPr>
          <p:cNvPr id="459825" name="직사각형 56"/>
          <p:cNvSpPr>
            <a:spLocks noChangeArrowheads="1"/>
          </p:cNvSpPr>
          <p:nvPr/>
        </p:nvSpPr>
        <p:spPr bwMode="auto">
          <a:xfrm>
            <a:off x="1857375" y="2279798"/>
            <a:ext cx="446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endParaRPr lang="ko-KR" altLang="en-US" b="1" baseline="-25000">
              <a:latin typeface="맑은 고딕" panose="020B0503020000020004" pitchFamily="50" charset="-127"/>
              <a:ea typeface="맑은 고딕" panose="020B0503020000020004" pitchFamily="50" charset="-127"/>
            </a:endParaRPr>
          </a:p>
        </p:txBody>
      </p:sp>
      <p:sp>
        <p:nvSpPr>
          <p:cNvPr id="459826" name="직사각형 57"/>
          <p:cNvSpPr>
            <a:spLocks noChangeArrowheads="1"/>
          </p:cNvSpPr>
          <p:nvPr/>
        </p:nvSpPr>
        <p:spPr bwMode="auto">
          <a:xfrm>
            <a:off x="3643313" y="2290911"/>
            <a:ext cx="455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459827" name="직사각형 58"/>
          <p:cNvSpPr>
            <a:spLocks noChangeArrowheads="1"/>
          </p:cNvSpPr>
          <p:nvPr/>
        </p:nvSpPr>
        <p:spPr bwMode="auto">
          <a:xfrm>
            <a:off x="4000500" y="2290911"/>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r>
              <a:rPr lang="en-US" altLang="ko-KR" b="1">
                <a:latin typeface="맑은 고딕" panose="020B0503020000020004" pitchFamily="50" charset="-127"/>
                <a:ea typeface="맑은 고딕" panose="020B0503020000020004" pitchFamily="50" charset="-127"/>
              </a:rPr>
              <a:t> ≥ 0)</a:t>
            </a:r>
            <a:endParaRPr lang="ko-KR" altLang="en-US" b="1" baseline="-25000">
              <a:latin typeface="맑은 고딕" panose="020B0503020000020004" pitchFamily="50" charset="-127"/>
              <a:ea typeface="맑은 고딕" panose="020B0503020000020004" pitchFamily="50" charset="-127"/>
            </a:endParaRPr>
          </a:p>
        </p:txBody>
      </p:sp>
      <p:sp>
        <p:nvSpPr>
          <p:cNvPr id="61" name="직사각형 60"/>
          <p:cNvSpPr>
            <a:spLocks noChangeArrowheads="1"/>
          </p:cNvSpPr>
          <p:nvPr/>
        </p:nvSpPr>
        <p:spPr bwMode="auto">
          <a:xfrm>
            <a:off x="2362200" y="2289323"/>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r>
              <a:rPr lang="en-US" altLang="ko-KR" b="1">
                <a:latin typeface="맑은 고딕" panose="020B0503020000020004" pitchFamily="50" charset="-127"/>
                <a:ea typeface="맑은 고딕" panose="020B0503020000020004" pitchFamily="50" charset="-127"/>
              </a:rPr>
              <a:t> &lt; 0)</a:t>
            </a:r>
            <a:endParaRPr lang="ko-KR" altLang="en-US" b="1" baseline="-25000">
              <a:latin typeface="맑은 고딕" panose="020B0503020000020004" pitchFamily="50" charset="-127"/>
              <a:ea typeface="맑은 고딕" panose="020B0503020000020004" pitchFamily="50" charset="-127"/>
            </a:endParaRPr>
          </a:p>
        </p:txBody>
      </p:sp>
      <p:sp>
        <p:nvSpPr>
          <p:cNvPr id="459829" name="직사각형 62"/>
          <p:cNvSpPr>
            <a:spLocks noChangeArrowheads="1"/>
          </p:cNvSpPr>
          <p:nvPr/>
        </p:nvSpPr>
        <p:spPr bwMode="auto">
          <a:xfrm>
            <a:off x="3684588" y="2663973"/>
            <a:ext cx="37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I</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54" name="직사각형 53"/>
          <p:cNvSpPr/>
          <p:nvPr/>
        </p:nvSpPr>
        <p:spPr>
          <a:xfrm>
            <a:off x="3205163" y="3252936"/>
            <a:ext cx="647700"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grpSp>
        <p:nvGrpSpPr>
          <p:cNvPr id="2" name="그룹 72"/>
          <p:cNvGrpSpPr>
            <a:grpSpLocks/>
          </p:cNvGrpSpPr>
          <p:nvPr/>
        </p:nvGrpSpPr>
        <p:grpSpPr bwMode="auto">
          <a:xfrm>
            <a:off x="1714500" y="3625998"/>
            <a:ext cx="2014538" cy="642938"/>
            <a:chOff x="3272132" y="2928934"/>
            <a:chExt cx="2015295" cy="642942"/>
          </a:xfrm>
        </p:grpSpPr>
        <p:cxnSp>
          <p:nvCxnSpPr>
            <p:cNvPr id="69" name="직선 화살표 연결선 68"/>
            <p:cNvCxnSpPr/>
            <p:nvPr/>
          </p:nvCxnSpPr>
          <p:spPr>
            <a:xfrm rot="16200000" flipV="1">
              <a:off x="4108331" y="3036064"/>
              <a:ext cx="357190" cy="142929"/>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59848" name="직사각형 71"/>
            <p:cNvSpPr>
              <a:spLocks noChangeArrowheads="1"/>
            </p:cNvSpPr>
            <p:nvPr/>
          </p:nvSpPr>
          <p:spPr bwMode="auto">
            <a:xfrm>
              <a:off x="3272132" y="3233322"/>
              <a:ext cx="2015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solidFill>
                    <a:srgbClr val="FFFF00"/>
                  </a:solidFill>
                  <a:latin typeface="맑은 고딕" panose="020B0503020000020004" pitchFamily="50" charset="-127"/>
                  <a:ea typeface="맑은 고딕" panose="020B0503020000020004" pitchFamily="50" charset="-127"/>
                </a:rPr>
                <a:t>Hole accumulation</a:t>
              </a:r>
              <a:endParaRPr lang="ko-KR" altLang="en-US" sz="1600" b="1">
                <a:solidFill>
                  <a:srgbClr val="FFFF00"/>
                </a:solidFill>
                <a:latin typeface="맑은 고딕" panose="020B0503020000020004" pitchFamily="50" charset="-127"/>
                <a:ea typeface="맑은 고딕" panose="020B0503020000020004" pitchFamily="50" charset="-127"/>
              </a:endParaRPr>
            </a:p>
          </p:txBody>
        </p:sp>
      </p:grpSp>
      <p:sp>
        <p:nvSpPr>
          <p:cNvPr id="459832" name="직사각형 13"/>
          <p:cNvSpPr>
            <a:spLocks noChangeArrowheads="1"/>
          </p:cNvSpPr>
          <p:nvPr/>
        </p:nvSpPr>
        <p:spPr bwMode="auto">
          <a:xfrm>
            <a:off x="828675" y="1225698"/>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V</a:t>
            </a:r>
            <a:r>
              <a:rPr lang="en-US" altLang="ko-KR" b="1" baseline="-25000">
                <a:solidFill>
                  <a:srgbClr val="FF0000"/>
                </a:solidFill>
                <a:latin typeface="맑은 고딕" panose="020B0503020000020004" pitchFamily="50" charset="-127"/>
                <a:ea typeface="맑은 고딕" panose="020B0503020000020004" pitchFamily="50" charset="-127"/>
              </a:rPr>
              <a:t>G</a:t>
            </a:r>
            <a:r>
              <a:rPr lang="en-US" altLang="ko-KR" b="1">
                <a:solidFill>
                  <a:srgbClr val="FF0000"/>
                </a:solidFill>
                <a:latin typeface="맑은 고딕" panose="020B0503020000020004" pitchFamily="50" charset="-127"/>
                <a:ea typeface="맑은 고딕" panose="020B0503020000020004" pitchFamily="50" charset="-127"/>
              </a:rPr>
              <a:t> &lt; 0 and &lt; V</a:t>
            </a:r>
            <a:r>
              <a:rPr lang="en-US" altLang="ko-KR" b="1" baseline="-25000">
                <a:solidFill>
                  <a:srgbClr val="FF0000"/>
                </a:solidFill>
                <a:latin typeface="맑은 고딕" panose="020B0503020000020004" pitchFamily="50" charset="-127"/>
                <a:ea typeface="맑은 고딕" panose="020B0503020000020004" pitchFamily="50" charset="-127"/>
              </a:rPr>
              <a:t>T</a:t>
            </a:r>
            <a:endParaRPr lang="ko-KR" altLang="en-US" b="1" baseline="-25000">
              <a:solidFill>
                <a:srgbClr val="FF0000"/>
              </a:solidFill>
              <a:latin typeface="맑은 고딕" panose="020B0503020000020004" pitchFamily="50" charset="-127"/>
              <a:ea typeface="맑은 고딕" panose="020B0503020000020004" pitchFamily="50" charset="-127"/>
            </a:endParaRPr>
          </a:p>
        </p:txBody>
      </p:sp>
      <p:grpSp>
        <p:nvGrpSpPr>
          <p:cNvPr id="3" name="그룹 77"/>
          <p:cNvGrpSpPr>
            <a:grpSpLocks/>
          </p:cNvGrpSpPr>
          <p:nvPr/>
        </p:nvGrpSpPr>
        <p:grpSpPr bwMode="auto">
          <a:xfrm>
            <a:off x="1508125" y="2760811"/>
            <a:ext cx="1727200" cy="381000"/>
            <a:chOff x="1293472" y="2421248"/>
            <a:chExt cx="1726895" cy="381474"/>
          </a:xfrm>
        </p:grpSpPr>
        <p:sp>
          <p:nvSpPr>
            <p:cNvPr id="459838" name="TextBox 63"/>
            <p:cNvSpPr txBox="1">
              <a:spLocks noChangeArrowheads="1"/>
            </p:cNvSpPr>
            <p:nvPr/>
          </p:nvSpPr>
          <p:spPr bwMode="auto">
            <a:xfrm>
              <a:off x="1293472" y="2424346"/>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39" name="TextBox 67"/>
            <p:cNvSpPr txBox="1">
              <a:spLocks noChangeArrowheads="1"/>
            </p:cNvSpPr>
            <p:nvPr/>
          </p:nvSpPr>
          <p:spPr bwMode="auto">
            <a:xfrm>
              <a:off x="1479424" y="2421248"/>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0" name="TextBox 69"/>
            <p:cNvSpPr txBox="1">
              <a:spLocks noChangeArrowheads="1"/>
            </p:cNvSpPr>
            <p:nvPr/>
          </p:nvSpPr>
          <p:spPr bwMode="auto">
            <a:xfrm>
              <a:off x="1674688" y="2428868"/>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1" name="TextBox 70"/>
            <p:cNvSpPr txBox="1">
              <a:spLocks noChangeArrowheads="1"/>
            </p:cNvSpPr>
            <p:nvPr/>
          </p:nvSpPr>
          <p:spPr bwMode="auto">
            <a:xfrm>
              <a:off x="1838306" y="2428868"/>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2" name="TextBox 72"/>
            <p:cNvSpPr txBox="1">
              <a:spLocks noChangeArrowheads="1"/>
            </p:cNvSpPr>
            <p:nvPr/>
          </p:nvSpPr>
          <p:spPr bwMode="auto">
            <a:xfrm>
              <a:off x="2009018" y="2433390"/>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3" name="TextBox 73"/>
            <p:cNvSpPr txBox="1">
              <a:spLocks noChangeArrowheads="1"/>
            </p:cNvSpPr>
            <p:nvPr/>
          </p:nvSpPr>
          <p:spPr bwMode="auto">
            <a:xfrm>
              <a:off x="2196662" y="2433390"/>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4" name="TextBox 74"/>
            <p:cNvSpPr txBox="1">
              <a:spLocks noChangeArrowheads="1"/>
            </p:cNvSpPr>
            <p:nvPr/>
          </p:nvSpPr>
          <p:spPr bwMode="auto">
            <a:xfrm>
              <a:off x="2347897" y="2428868"/>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5" name="TextBox 75"/>
            <p:cNvSpPr txBox="1">
              <a:spLocks noChangeArrowheads="1"/>
            </p:cNvSpPr>
            <p:nvPr/>
          </p:nvSpPr>
          <p:spPr bwMode="auto">
            <a:xfrm>
              <a:off x="2518609" y="2433390"/>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59846" name="TextBox 76"/>
            <p:cNvSpPr txBox="1">
              <a:spLocks noChangeArrowheads="1"/>
            </p:cNvSpPr>
            <p:nvPr/>
          </p:nvSpPr>
          <p:spPr bwMode="auto">
            <a:xfrm>
              <a:off x="2713873" y="2433390"/>
              <a:ext cx="3064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grpSp>
      <p:sp>
        <p:nvSpPr>
          <p:cNvPr id="79" name="직사각형 78"/>
          <p:cNvSpPr/>
          <p:nvPr/>
        </p:nvSpPr>
        <p:spPr>
          <a:xfrm>
            <a:off x="1526799" y="3366880"/>
            <a:ext cx="1679289" cy="18768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r>
              <a:rPr lang="en-US" altLang="ko-KR" sz="1100" dirty="0">
                <a:ln>
                  <a:solidFill>
                    <a:srgbClr val="FFC000"/>
                  </a:solidFill>
                </a:ln>
              </a:rPr>
              <a:t>h</a:t>
            </a:r>
            <a:r>
              <a:rPr lang="en-US" altLang="ko-KR" sz="1100" baseline="30000" dirty="0">
                <a:ln>
                  <a:solidFill>
                    <a:srgbClr val="FFC000"/>
                  </a:solidFill>
                </a:ln>
              </a:rPr>
              <a:t>+</a:t>
            </a:r>
            <a:r>
              <a:rPr lang="ko-KR" altLang="en-US" sz="11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a:t>
            </a:r>
            <a:r>
              <a:rPr lang="ko-KR" altLang="en-US" sz="11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a:t>
            </a:r>
            <a:r>
              <a:rPr lang="ko-KR" altLang="en-US" sz="11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a:t>
            </a:r>
            <a:r>
              <a:rPr lang="ko-KR" altLang="en-US" sz="11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 </a:t>
            </a:r>
            <a:r>
              <a:rPr lang="en-US" altLang="ko-KR" sz="1100" dirty="0">
                <a:ln>
                  <a:solidFill>
                    <a:srgbClr val="FFC000"/>
                  </a:solidFill>
                </a:ln>
              </a:rPr>
              <a:t>h</a:t>
            </a:r>
            <a:r>
              <a:rPr lang="en-US" altLang="ko-KR" sz="1100" baseline="30000" dirty="0">
                <a:ln>
                  <a:solidFill>
                    <a:srgbClr val="FFC000"/>
                  </a:solidFill>
                </a:ln>
              </a:rPr>
              <a:t>+</a:t>
            </a:r>
            <a:endParaRPr lang="ko-KR" altLang="en-US" sz="1100" dirty="0">
              <a:ln>
                <a:solidFill>
                  <a:srgbClr val="FFC000"/>
                </a:solidFill>
              </a:ln>
            </a:endParaRPr>
          </a:p>
        </p:txBody>
      </p:sp>
      <p:pic>
        <p:nvPicPr>
          <p:cNvPr id="459835" name="Picture 6" descr="C:\s\c6\6-3.jpg"/>
          <p:cNvPicPr>
            <a:picLocks noChangeAspect="1" noChangeArrowheads="1"/>
          </p:cNvPicPr>
          <p:nvPr/>
        </p:nvPicPr>
        <p:blipFill>
          <a:blip r:embed="rId3">
            <a:extLst>
              <a:ext uri="{28A0092B-C50C-407E-A947-70E740481C1C}">
                <a14:useLocalDpi xmlns:a14="http://schemas.microsoft.com/office/drawing/2010/main" val="0"/>
              </a:ext>
            </a:extLst>
          </a:blip>
          <a:srcRect r="46667" b="66631"/>
          <a:stretch>
            <a:fillRect/>
          </a:stretch>
        </p:blipFill>
        <p:spPr bwMode="auto">
          <a:xfrm>
            <a:off x="5715000" y="1293961"/>
            <a:ext cx="2071688"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836" name="Picture 6" descr="C:\s\c6\6-3.jpg"/>
          <p:cNvPicPr>
            <a:picLocks noChangeAspect="1" noChangeArrowheads="1"/>
          </p:cNvPicPr>
          <p:nvPr/>
        </p:nvPicPr>
        <p:blipFill>
          <a:blip r:embed="rId3">
            <a:extLst>
              <a:ext uri="{28A0092B-C50C-407E-A947-70E740481C1C}">
                <a14:useLocalDpi xmlns:a14="http://schemas.microsoft.com/office/drawing/2010/main" val="0"/>
              </a:ext>
            </a:extLst>
          </a:blip>
          <a:srcRect l="51666" t="12547" b="66631"/>
          <a:stretch>
            <a:fillRect/>
          </a:stretch>
        </p:blipFill>
        <p:spPr bwMode="auto">
          <a:xfrm>
            <a:off x="5786438" y="3697436"/>
            <a:ext cx="187642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직사각형 82"/>
          <p:cNvSpPr/>
          <p:nvPr/>
        </p:nvSpPr>
        <p:spPr>
          <a:xfrm>
            <a:off x="5803900" y="1911498"/>
            <a:ext cx="447675" cy="400050"/>
          </a:xfrm>
          <a:prstGeom prst="rect">
            <a:avLst/>
          </a:prstGeom>
        </p:spPr>
        <p:txBody>
          <a:bodyPr wrap="none">
            <a:spAutoFit/>
          </a:bodyPr>
          <a:lstStyle/>
          <a:p>
            <a:pPr eaLnBrk="1" latinLnBrk="1" hangingPunct="1">
              <a:defRPr/>
            </a:pPr>
            <a:r>
              <a:rPr lang="en-US" altLang="ko-KR" sz="2000" kern="0" dirty="0">
                <a:solidFill>
                  <a:srgbClr val="FF0000"/>
                </a:solidFill>
                <a:latin typeface="맑은 고딕" pitchFamily="50" charset="-127"/>
                <a:ea typeface="맑은 고딕" pitchFamily="50" charset="-127"/>
                <a:cs typeface="Times New Roman" pitchFamily="18" charset="0"/>
              </a:rPr>
              <a:t>(-)</a:t>
            </a:r>
            <a:endParaRPr lang="ko-KR" altLang="en-US" sz="2000" dirty="0">
              <a:solidFill>
                <a:srgbClr val="FF0000"/>
              </a:solidFill>
              <a:latin typeface="맑은 고딕" pitchFamily="50" charset="-127"/>
              <a:ea typeface="맑은 고딕" pitchFamily="50" charset="-127"/>
            </a:endParaRPr>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223</a:t>
            </a:fld>
            <a:endParaRPr lang="ko-KR" altLang="en-US" dirty="0"/>
          </a:p>
        </p:txBody>
      </p:sp>
      <p:sp>
        <p:nvSpPr>
          <p:cNvPr id="65" name="직사각형 6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10519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blinds(horizontal)">
                                      <p:cBhvr>
                                        <p:cTn id="17" dur="500"/>
                                        <p:tgtEl>
                                          <p:spTgt spid="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8"/>
                                        </p:tgtEl>
                                        <p:attrNameLst>
                                          <p:attrName>style.visibility</p:attrName>
                                        </p:attrNameLst>
                                      </p:cBhvr>
                                      <p:to>
                                        <p:strVal val="visible"/>
                                      </p:to>
                                    </p:set>
                                    <p:animEffect transition="in" filter="blinds(horizontal)">
                                      <p:cBhvr>
                                        <p:cTn id="2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61"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직사각형 13"/>
          <p:cNvSpPr>
            <a:spLocks noChangeArrowheads="1"/>
          </p:cNvSpPr>
          <p:nvPr/>
        </p:nvSpPr>
        <p:spPr bwMode="auto">
          <a:xfrm>
            <a:off x="357188" y="722286"/>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2) Depletion</a:t>
            </a:r>
            <a:endParaRPr lang="ko-KR" altLang="en-US" sz="2000" b="1" dirty="0">
              <a:latin typeface="맑은 고딕" panose="020B0503020000020004" pitchFamily="50" charset="-127"/>
              <a:ea typeface="맑은 고딕" panose="020B0503020000020004" pitchFamily="50" charset="-127"/>
            </a:endParaRPr>
          </a:p>
        </p:txBody>
      </p:sp>
      <p:sp>
        <p:nvSpPr>
          <p:cNvPr id="12291" name="직사각형 14"/>
          <p:cNvSpPr>
            <a:spLocks noChangeArrowheads="1"/>
          </p:cNvSpPr>
          <p:nvPr/>
        </p:nvSpPr>
        <p:spPr bwMode="auto">
          <a:xfrm>
            <a:off x="539750" y="5673303"/>
            <a:ext cx="77771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Holes are depleted between the source and drain.</a:t>
            </a:r>
          </a:p>
          <a:p>
            <a:pPr eaLnBrk="1" hangingPunct="1"/>
            <a:r>
              <a:rPr lang="en-US" altLang="ko-KR"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No</a:t>
            </a:r>
            <a:r>
              <a:rPr lang="ko-KR" altLang="en-US"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a:t>
            </a:r>
            <a:r>
              <a:rPr lang="en-US" altLang="ko-KR"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current between source and drain</a:t>
            </a:r>
            <a:endParaRPr lang="ko-KR" altLang="en-US" sz="2000" b="1">
              <a:solidFill>
                <a:srgbClr val="0000FF"/>
              </a:solidFill>
              <a:latin typeface="맑은 고딕" panose="020B0503020000020004" pitchFamily="50" charset="-127"/>
              <a:ea typeface="맑은 고딕" panose="020B0503020000020004" pitchFamily="50" charset="-127"/>
            </a:endParaRPr>
          </a:p>
        </p:txBody>
      </p:sp>
      <p:sp>
        <p:nvSpPr>
          <p:cNvPr id="12" name="직사각형 11"/>
          <p:cNvSpPr/>
          <p:nvPr/>
        </p:nvSpPr>
        <p:spPr>
          <a:xfrm>
            <a:off x="571500" y="3322215"/>
            <a:ext cx="3571875" cy="1500188"/>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3" name="직사각형 12"/>
          <p:cNvSpPr/>
          <p:nvPr/>
        </p:nvSpPr>
        <p:spPr>
          <a:xfrm>
            <a:off x="571472" y="4823046"/>
            <a:ext cx="3571900" cy="142876"/>
          </a:xfrm>
          <a:prstGeom prst="rect">
            <a:avLst/>
          </a:prstGeom>
          <a:solidFill>
            <a:srgbClr val="00B050"/>
          </a:solidFill>
          <a:ln/>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6" name="모서리가 둥근 직사각형 15"/>
          <p:cNvSpPr/>
          <p:nvPr/>
        </p:nvSpPr>
        <p:spPr>
          <a:xfrm>
            <a:off x="885825" y="3131715"/>
            <a:ext cx="642938" cy="619125"/>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7" name="직사각형 16"/>
          <p:cNvSpPr/>
          <p:nvPr/>
        </p:nvSpPr>
        <p:spPr>
          <a:xfrm>
            <a:off x="785813" y="2893590"/>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8" name="모서리가 둥근 직사각형 17"/>
          <p:cNvSpPr/>
          <p:nvPr/>
        </p:nvSpPr>
        <p:spPr>
          <a:xfrm>
            <a:off x="3205163" y="3131715"/>
            <a:ext cx="642937" cy="630238"/>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9" name="직사각형 18"/>
          <p:cNvSpPr/>
          <p:nvPr/>
        </p:nvSpPr>
        <p:spPr>
          <a:xfrm>
            <a:off x="3205163" y="2893590"/>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61836" name="TextBox 21"/>
          <p:cNvSpPr txBox="1">
            <a:spLocks noChangeArrowheads="1"/>
          </p:cNvSpPr>
          <p:nvPr/>
        </p:nvSpPr>
        <p:spPr bwMode="auto">
          <a:xfrm>
            <a:off x="1011238" y="3279353"/>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61837" name="TextBox 22"/>
          <p:cNvSpPr txBox="1">
            <a:spLocks noChangeArrowheads="1"/>
          </p:cNvSpPr>
          <p:nvPr/>
        </p:nvSpPr>
        <p:spPr bwMode="auto">
          <a:xfrm>
            <a:off x="3368675" y="3292053"/>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61838" name="TextBox 23"/>
          <p:cNvSpPr txBox="1">
            <a:spLocks noChangeArrowheads="1"/>
          </p:cNvSpPr>
          <p:nvPr/>
        </p:nvSpPr>
        <p:spPr bwMode="auto">
          <a:xfrm>
            <a:off x="2030413" y="4300115"/>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solidFill>
                  <a:schemeClr val="bg1"/>
                </a:solidFill>
                <a:latin typeface="맑은 고딕" panose="020B0503020000020004" pitchFamily="50" charset="-127"/>
                <a:ea typeface="맑은 고딕" panose="020B0503020000020004" pitchFamily="50" charset="-127"/>
              </a:rPr>
              <a:t>p</a:t>
            </a:r>
            <a:r>
              <a:rPr lang="en-US" altLang="ko-KR" sz="2000" b="1">
                <a:solidFill>
                  <a:schemeClr val="bg1"/>
                </a:solidFill>
                <a:latin typeface="맑은 고딕" panose="020B0503020000020004" pitchFamily="50" charset="-127"/>
                <a:ea typeface="맑은 고딕" panose="020B0503020000020004" pitchFamily="50" charset="-127"/>
              </a:rPr>
              <a:t>-Si</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14" name="직사각형 13"/>
          <p:cNvSpPr/>
          <p:nvPr/>
        </p:nvSpPr>
        <p:spPr>
          <a:xfrm>
            <a:off x="1538288" y="2965028"/>
            <a:ext cx="1643062" cy="3571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15" name="직사각형 14"/>
          <p:cNvSpPr/>
          <p:nvPr/>
        </p:nvSpPr>
        <p:spPr>
          <a:xfrm>
            <a:off x="1536700" y="2822153"/>
            <a:ext cx="1643063" cy="142875"/>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61841" name="TextBox 24"/>
          <p:cNvSpPr txBox="1">
            <a:spLocks noChangeArrowheads="1"/>
          </p:cNvSpPr>
          <p:nvPr/>
        </p:nvSpPr>
        <p:spPr bwMode="auto">
          <a:xfrm>
            <a:off x="2120900" y="2969790"/>
            <a:ext cx="593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latin typeface="맑은 고딕" panose="020B0503020000020004" pitchFamily="50" charset="-127"/>
                <a:ea typeface="맑은 고딕" panose="020B0503020000020004" pitchFamily="50" charset="-127"/>
              </a:rPr>
              <a:t>SiO</a:t>
            </a:r>
            <a:r>
              <a:rPr lang="en-US" altLang="ko-KR" sz="1600" b="1" baseline="-25000">
                <a:latin typeface="맑은 고딕" panose="020B0503020000020004" pitchFamily="50" charset="-127"/>
                <a:ea typeface="맑은 고딕" panose="020B0503020000020004" pitchFamily="50" charset="-127"/>
              </a:rPr>
              <a:t>2</a:t>
            </a:r>
            <a:endParaRPr lang="ko-KR" altLang="en-US" sz="1600" b="1" baseline="-25000">
              <a:latin typeface="맑은 고딕" panose="020B0503020000020004" pitchFamily="50" charset="-127"/>
              <a:ea typeface="맑은 고딕" panose="020B0503020000020004" pitchFamily="50" charset="-127"/>
            </a:endParaRPr>
          </a:p>
        </p:txBody>
      </p:sp>
      <p:cxnSp>
        <p:nvCxnSpPr>
          <p:cNvPr id="26" name="직선 연결선 25"/>
          <p:cNvCxnSpPr/>
          <p:nvPr/>
        </p:nvCxnSpPr>
        <p:spPr bwMode="auto">
          <a:xfrm rot="10800000">
            <a:off x="2212975" y="5400253"/>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bwMode="auto">
          <a:xfrm flipH="1">
            <a:off x="2274888" y="5452640"/>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bwMode="auto">
          <a:xfrm flipH="1">
            <a:off x="2312988" y="5514553"/>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rot="5400000" flipH="1" flipV="1">
            <a:off x="2143125" y="5179591"/>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타원 32"/>
          <p:cNvSpPr/>
          <p:nvPr/>
        </p:nvSpPr>
        <p:spPr>
          <a:xfrm>
            <a:off x="2316464" y="5139278"/>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sp>
        <p:nvSpPr>
          <p:cNvPr id="461849" name="TextBox 33"/>
          <p:cNvSpPr txBox="1">
            <a:spLocks noChangeArrowheads="1"/>
          </p:cNvSpPr>
          <p:nvPr/>
        </p:nvSpPr>
        <p:spPr bwMode="auto">
          <a:xfrm>
            <a:off x="2365375" y="4992265"/>
            <a:ext cx="34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B</a:t>
            </a:r>
            <a:endParaRPr lang="ko-KR" altLang="en-US" sz="2000" b="1" baseline="-25000">
              <a:latin typeface="맑은 고딕" panose="020B0503020000020004" pitchFamily="50" charset="-127"/>
              <a:ea typeface="맑은 고딕" panose="020B0503020000020004" pitchFamily="50" charset="-127"/>
            </a:endParaRPr>
          </a:p>
        </p:txBody>
      </p:sp>
      <p:cxnSp>
        <p:nvCxnSpPr>
          <p:cNvPr id="35" name="직선 연결선 34"/>
          <p:cNvCxnSpPr/>
          <p:nvPr/>
        </p:nvCxnSpPr>
        <p:spPr>
          <a:xfrm rot="5400000" flipH="1" flipV="1">
            <a:off x="2146300" y="2607841"/>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타원 35"/>
          <p:cNvSpPr/>
          <p:nvPr/>
        </p:nvSpPr>
        <p:spPr>
          <a:xfrm>
            <a:off x="2312972" y="2345576"/>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7" name="직선 연결선 36"/>
          <p:cNvCxnSpPr/>
          <p:nvPr/>
        </p:nvCxnSpPr>
        <p:spPr>
          <a:xfrm rot="5400000" flipH="1" flipV="1">
            <a:off x="3109119" y="2810247"/>
            <a:ext cx="827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타원 37"/>
          <p:cNvSpPr/>
          <p:nvPr/>
        </p:nvSpPr>
        <p:spPr>
          <a:xfrm>
            <a:off x="3482332" y="2347754"/>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9" name="직선 연결선 38"/>
          <p:cNvCxnSpPr/>
          <p:nvPr/>
        </p:nvCxnSpPr>
        <p:spPr>
          <a:xfrm rot="5400000" flipH="1" flipV="1">
            <a:off x="781050" y="2793578"/>
            <a:ext cx="828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타원 39"/>
          <p:cNvSpPr/>
          <p:nvPr/>
        </p:nvSpPr>
        <p:spPr>
          <a:xfrm>
            <a:off x="1148642" y="2331425"/>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45" name="직선 연결선 44"/>
          <p:cNvCxnSpPr/>
          <p:nvPr/>
        </p:nvCxnSpPr>
        <p:spPr>
          <a:xfrm rot="5400000" flipH="1" flipV="1">
            <a:off x="728662" y="2522116"/>
            <a:ext cx="288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rot="10800000" flipH="1" flipV="1">
            <a:off x="857250" y="2379240"/>
            <a:ext cx="287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bwMode="auto">
          <a:xfrm rot="10800000">
            <a:off x="730250" y="2672928"/>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bwMode="auto">
          <a:xfrm flipH="1">
            <a:off x="792163" y="2725315"/>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bwMode="auto">
          <a:xfrm flipH="1">
            <a:off x="830263" y="2787228"/>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1867" name="직사각형 49"/>
          <p:cNvSpPr>
            <a:spLocks noChangeArrowheads="1"/>
          </p:cNvSpPr>
          <p:nvPr/>
        </p:nvSpPr>
        <p:spPr bwMode="auto">
          <a:xfrm>
            <a:off x="746125" y="1939503"/>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Source</a:t>
            </a:r>
            <a:endParaRPr lang="ko-KR" altLang="en-US" b="1">
              <a:latin typeface="맑은 고딕" panose="020B0503020000020004" pitchFamily="50" charset="-127"/>
              <a:ea typeface="맑은 고딕" panose="020B0503020000020004" pitchFamily="50" charset="-127"/>
            </a:endParaRPr>
          </a:p>
        </p:txBody>
      </p:sp>
      <p:sp>
        <p:nvSpPr>
          <p:cNvPr id="461868" name="직사각형 50"/>
          <p:cNvSpPr>
            <a:spLocks noChangeArrowheads="1"/>
          </p:cNvSpPr>
          <p:nvPr/>
        </p:nvSpPr>
        <p:spPr bwMode="auto">
          <a:xfrm>
            <a:off x="2030413" y="1953790"/>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Gate</a:t>
            </a:r>
            <a:endParaRPr lang="ko-KR" altLang="en-US" b="1">
              <a:latin typeface="맑은 고딕" panose="020B0503020000020004" pitchFamily="50" charset="-127"/>
              <a:ea typeface="맑은 고딕" panose="020B0503020000020004" pitchFamily="50" charset="-127"/>
            </a:endParaRPr>
          </a:p>
        </p:txBody>
      </p:sp>
      <p:sp>
        <p:nvSpPr>
          <p:cNvPr id="461869" name="직사각형 51"/>
          <p:cNvSpPr>
            <a:spLocks noChangeArrowheads="1"/>
          </p:cNvSpPr>
          <p:nvPr/>
        </p:nvSpPr>
        <p:spPr bwMode="auto">
          <a:xfrm>
            <a:off x="3170238" y="1963315"/>
            <a:ext cx="77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Drain</a:t>
            </a:r>
            <a:endParaRPr lang="ko-KR" altLang="en-US" b="1">
              <a:latin typeface="맑은 고딕" panose="020B0503020000020004" pitchFamily="50" charset="-127"/>
              <a:ea typeface="맑은 고딕" panose="020B0503020000020004" pitchFamily="50" charset="-127"/>
            </a:endParaRPr>
          </a:p>
        </p:txBody>
      </p:sp>
      <p:sp>
        <p:nvSpPr>
          <p:cNvPr id="53" name="직사각형 52"/>
          <p:cNvSpPr/>
          <p:nvPr/>
        </p:nvSpPr>
        <p:spPr>
          <a:xfrm>
            <a:off x="890588" y="3204740"/>
            <a:ext cx="612775"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61871" name="직사각형 55"/>
          <p:cNvSpPr>
            <a:spLocks noChangeArrowheads="1"/>
          </p:cNvSpPr>
          <p:nvPr/>
        </p:nvSpPr>
        <p:spPr bwMode="auto">
          <a:xfrm>
            <a:off x="2038350" y="4720803"/>
            <a:ext cx="665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latin typeface="맑은 고딕" panose="020B0503020000020004" pitchFamily="50" charset="-127"/>
                <a:ea typeface="맑은 고딕" panose="020B0503020000020004" pitchFamily="50" charset="-127"/>
              </a:rPr>
              <a:t>metal</a:t>
            </a:r>
            <a:endParaRPr lang="ko-KR" altLang="en-US" sz="1400" b="1">
              <a:latin typeface="맑은 고딕" panose="020B0503020000020004" pitchFamily="50" charset="-127"/>
              <a:ea typeface="맑은 고딕" panose="020B0503020000020004" pitchFamily="50" charset="-127"/>
            </a:endParaRPr>
          </a:p>
        </p:txBody>
      </p:sp>
      <p:sp>
        <p:nvSpPr>
          <p:cNvPr id="461872" name="직사각형 56"/>
          <p:cNvSpPr>
            <a:spLocks noChangeArrowheads="1"/>
          </p:cNvSpPr>
          <p:nvPr/>
        </p:nvSpPr>
        <p:spPr bwMode="auto">
          <a:xfrm>
            <a:off x="1857375" y="2239540"/>
            <a:ext cx="446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endParaRPr lang="ko-KR" altLang="en-US" b="1" baseline="-25000">
              <a:latin typeface="맑은 고딕" panose="020B0503020000020004" pitchFamily="50" charset="-127"/>
              <a:ea typeface="맑은 고딕" panose="020B0503020000020004" pitchFamily="50" charset="-127"/>
            </a:endParaRPr>
          </a:p>
        </p:txBody>
      </p:sp>
      <p:sp>
        <p:nvSpPr>
          <p:cNvPr id="461873" name="직사각형 57"/>
          <p:cNvSpPr>
            <a:spLocks noChangeArrowheads="1"/>
          </p:cNvSpPr>
          <p:nvPr/>
        </p:nvSpPr>
        <p:spPr bwMode="auto">
          <a:xfrm>
            <a:off x="3643313" y="2250653"/>
            <a:ext cx="455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461874" name="직사각형 58"/>
          <p:cNvSpPr>
            <a:spLocks noChangeArrowheads="1"/>
          </p:cNvSpPr>
          <p:nvPr/>
        </p:nvSpPr>
        <p:spPr bwMode="auto">
          <a:xfrm>
            <a:off x="4000500" y="2250653"/>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r>
              <a:rPr lang="en-US" altLang="ko-KR" b="1">
                <a:latin typeface="맑은 고딕" panose="020B0503020000020004" pitchFamily="50" charset="-127"/>
                <a:ea typeface="맑은 고딕" panose="020B0503020000020004" pitchFamily="50" charset="-127"/>
              </a:rPr>
              <a:t> ≥ 0)</a:t>
            </a:r>
            <a:endParaRPr lang="ko-KR" altLang="en-US" b="1" baseline="-25000">
              <a:latin typeface="맑은 고딕" panose="020B0503020000020004" pitchFamily="50" charset="-127"/>
              <a:ea typeface="맑은 고딕" panose="020B0503020000020004" pitchFamily="50" charset="-127"/>
            </a:endParaRPr>
          </a:p>
        </p:txBody>
      </p:sp>
      <p:sp>
        <p:nvSpPr>
          <p:cNvPr id="61" name="직사각형 60"/>
          <p:cNvSpPr>
            <a:spLocks noChangeArrowheads="1"/>
          </p:cNvSpPr>
          <p:nvPr/>
        </p:nvSpPr>
        <p:spPr bwMode="auto">
          <a:xfrm>
            <a:off x="2362200" y="2249065"/>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r>
              <a:rPr lang="en-US" altLang="ko-KR" b="1">
                <a:latin typeface="맑은 고딕" panose="020B0503020000020004" pitchFamily="50" charset="-127"/>
                <a:ea typeface="맑은 고딕" panose="020B0503020000020004" pitchFamily="50" charset="-127"/>
              </a:rPr>
              <a:t> &gt; 0)</a:t>
            </a:r>
            <a:endParaRPr lang="ko-KR" altLang="en-US" b="1" baseline="-25000">
              <a:latin typeface="맑은 고딕" panose="020B0503020000020004" pitchFamily="50" charset="-127"/>
              <a:ea typeface="맑은 고딕" panose="020B0503020000020004" pitchFamily="50" charset="-127"/>
            </a:endParaRPr>
          </a:p>
        </p:txBody>
      </p:sp>
      <p:sp>
        <p:nvSpPr>
          <p:cNvPr id="461876" name="직사각형 62"/>
          <p:cNvSpPr>
            <a:spLocks noChangeArrowheads="1"/>
          </p:cNvSpPr>
          <p:nvPr/>
        </p:nvSpPr>
        <p:spPr bwMode="auto">
          <a:xfrm>
            <a:off x="3684588" y="2623715"/>
            <a:ext cx="37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I</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54" name="직사각형 53"/>
          <p:cNvSpPr/>
          <p:nvPr/>
        </p:nvSpPr>
        <p:spPr>
          <a:xfrm>
            <a:off x="3205163" y="3212678"/>
            <a:ext cx="647700"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61878" name="직사각형 13"/>
          <p:cNvSpPr>
            <a:spLocks noChangeArrowheads="1"/>
          </p:cNvSpPr>
          <p:nvPr/>
        </p:nvSpPr>
        <p:spPr bwMode="auto">
          <a:xfrm>
            <a:off x="828675" y="118544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0 &lt; V</a:t>
            </a:r>
            <a:r>
              <a:rPr lang="en-US" altLang="ko-KR" b="1" baseline="-25000">
                <a:solidFill>
                  <a:srgbClr val="FF0000"/>
                </a:solidFill>
                <a:latin typeface="맑은 고딕" panose="020B0503020000020004" pitchFamily="50" charset="-127"/>
                <a:ea typeface="맑은 고딕" panose="020B0503020000020004" pitchFamily="50" charset="-127"/>
              </a:rPr>
              <a:t>G</a:t>
            </a:r>
            <a:r>
              <a:rPr lang="en-US" altLang="ko-KR" b="1">
                <a:solidFill>
                  <a:srgbClr val="FF0000"/>
                </a:solidFill>
                <a:latin typeface="맑은 고딕" panose="020B0503020000020004" pitchFamily="50" charset="-127"/>
                <a:ea typeface="맑은 고딕" panose="020B0503020000020004" pitchFamily="50" charset="-127"/>
              </a:rPr>
              <a:t> &lt; V</a:t>
            </a:r>
            <a:r>
              <a:rPr lang="en-US" altLang="ko-KR" b="1" baseline="-25000">
                <a:solidFill>
                  <a:srgbClr val="FF0000"/>
                </a:solidFill>
                <a:latin typeface="맑은 고딕" panose="020B0503020000020004" pitchFamily="50" charset="-127"/>
                <a:ea typeface="맑은 고딕" panose="020B0503020000020004" pitchFamily="50" charset="-127"/>
              </a:rPr>
              <a:t>T</a:t>
            </a:r>
            <a:endParaRPr lang="ko-KR" altLang="en-US" b="1" baseline="-25000">
              <a:solidFill>
                <a:srgbClr val="FF0000"/>
              </a:solidFill>
              <a:latin typeface="맑은 고딕" panose="020B0503020000020004" pitchFamily="50" charset="-127"/>
              <a:ea typeface="맑은 고딕" panose="020B0503020000020004" pitchFamily="50" charset="-127"/>
            </a:endParaRPr>
          </a:p>
        </p:txBody>
      </p:sp>
      <p:grpSp>
        <p:nvGrpSpPr>
          <p:cNvPr id="2" name="그룹 77"/>
          <p:cNvGrpSpPr>
            <a:grpSpLocks/>
          </p:cNvGrpSpPr>
          <p:nvPr/>
        </p:nvGrpSpPr>
        <p:grpSpPr bwMode="auto">
          <a:xfrm>
            <a:off x="1508125" y="2720553"/>
            <a:ext cx="1662113" cy="381000"/>
            <a:chOff x="1293472" y="2421248"/>
            <a:chExt cx="1662088" cy="381474"/>
          </a:xfrm>
        </p:grpSpPr>
        <p:sp>
          <p:nvSpPr>
            <p:cNvPr id="461897" name="TextBox 63"/>
            <p:cNvSpPr txBox="1">
              <a:spLocks noChangeArrowheads="1"/>
            </p:cNvSpPr>
            <p:nvPr/>
          </p:nvSpPr>
          <p:spPr bwMode="auto">
            <a:xfrm>
              <a:off x="1293472" y="2424346"/>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1898" name="TextBox 67"/>
            <p:cNvSpPr txBox="1">
              <a:spLocks noChangeArrowheads="1"/>
            </p:cNvSpPr>
            <p:nvPr/>
          </p:nvSpPr>
          <p:spPr bwMode="auto">
            <a:xfrm>
              <a:off x="1607116" y="242124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1899" name="TextBox 69"/>
            <p:cNvSpPr txBox="1">
              <a:spLocks noChangeArrowheads="1"/>
            </p:cNvSpPr>
            <p:nvPr/>
          </p:nvSpPr>
          <p:spPr bwMode="auto">
            <a:xfrm>
              <a:off x="1961240" y="2428868"/>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1900" name="TextBox 72"/>
            <p:cNvSpPr txBox="1">
              <a:spLocks noChangeArrowheads="1"/>
            </p:cNvSpPr>
            <p:nvPr/>
          </p:nvSpPr>
          <p:spPr bwMode="auto">
            <a:xfrm>
              <a:off x="2285984" y="243339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1901" name="TextBox 75"/>
            <p:cNvSpPr txBox="1">
              <a:spLocks noChangeArrowheads="1"/>
            </p:cNvSpPr>
            <p:nvPr/>
          </p:nvSpPr>
          <p:spPr bwMode="auto">
            <a:xfrm>
              <a:off x="2604182" y="243339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grpSp>
      <p:grpSp>
        <p:nvGrpSpPr>
          <p:cNvPr id="3" name="그룹 86"/>
          <p:cNvGrpSpPr>
            <a:grpSpLocks/>
          </p:cNvGrpSpPr>
          <p:nvPr/>
        </p:nvGrpSpPr>
        <p:grpSpPr bwMode="auto">
          <a:xfrm>
            <a:off x="1527175" y="3253953"/>
            <a:ext cx="1752600" cy="546100"/>
            <a:chOff x="1526799" y="3097937"/>
            <a:chExt cx="1753707" cy="545377"/>
          </a:xfrm>
        </p:grpSpPr>
        <p:sp>
          <p:nvSpPr>
            <p:cNvPr id="65" name="직사각형 64"/>
            <p:cNvSpPr/>
            <p:nvPr/>
          </p:nvSpPr>
          <p:spPr>
            <a:xfrm>
              <a:off x="1589017" y="3397093"/>
              <a:ext cx="1691489" cy="246221"/>
            </a:xfrm>
            <a:prstGeom prst="rect">
              <a:avLst/>
            </a:prstGeom>
          </p:spPr>
          <p:txBody>
            <a:bodyPr wrap="none">
              <a:spAutoFit/>
            </a:bodyPr>
            <a:lstStyle/>
            <a:p>
              <a:pPr algn="ctr" eaLnBrk="1" latinLnBrk="1" hangingPunct="1">
                <a:defRPr/>
              </a:pP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 </a:t>
              </a:r>
              <a:endParaRPr lang="ko-KR" altLang="en-US" sz="1000" dirty="0">
                <a:ln>
                  <a:solidFill>
                    <a:srgbClr val="FFC000"/>
                  </a:solidFill>
                </a:ln>
              </a:endParaRPr>
            </a:p>
          </p:txBody>
        </p:sp>
        <p:grpSp>
          <p:nvGrpSpPr>
            <p:cNvPr id="461889" name="그룹 85"/>
            <p:cNvGrpSpPr>
              <a:grpSpLocks/>
            </p:cNvGrpSpPr>
            <p:nvPr/>
          </p:nvGrpSpPr>
          <p:grpSpPr bwMode="auto">
            <a:xfrm>
              <a:off x="1526799" y="3097937"/>
              <a:ext cx="1679289" cy="334439"/>
              <a:chOff x="1526799" y="3097937"/>
              <a:chExt cx="1679289" cy="334439"/>
            </a:xfrm>
          </p:grpSpPr>
          <p:sp>
            <p:nvSpPr>
              <p:cNvPr id="79" name="직사각형 78"/>
              <p:cNvSpPr/>
              <p:nvPr/>
            </p:nvSpPr>
            <p:spPr>
              <a:xfrm>
                <a:off x="1526799" y="3169882"/>
                <a:ext cx="1679289" cy="187680"/>
              </a:xfrm>
              <a:prstGeom prst="rect">
                <a:avLst/>
              </a:prstGeom>
              <a:solidFill>
                <a:schemeClr val="accent3">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r>
                  <a:rPr lang="en-US" altLang="ko-KR" sz="1100" dirty="0">
                    <a:ln>
                      <a:solidFill>
                        <a:srgbClr val="FFC000"/>
                      </a:solidFill>
                    </a:ln>
                  </a:rPr>
                  <a:t>h</a:t>
                </a:r>
                <a:r>
                  <a:rPr lang="en-US" altLang="ko-KR" sz="1100" baseline="30000" dirty="0">
                    <a:ln>
                      <a:solidFill>
                        <a:srgbClr val="FFC000"/>
                      </a:solidFill>
                    </a:ln>
                  </a:rPr>
                  <a:t>+ </a:t>
                </a:r>
                <a:endParaRPr lang="ko-KR" altLang="en-US" sz="1100" dirty="0">
                  <a:ln>
                    <a:solidFill>
                      <a:srgbClr val="FFC000"/>
                    </a:solidFill>
                  </a:ln>
                </a:endParaRPr>
              </a:p>
            </p:txBody>
          </p:sp>
          <p:sp>
            <p:nvSpPr>
              <p:cNvPr id="461892" name="TextBox 65"/>
              <p:cNvSpPr txBox="1">
                <a:spLocks noChangeArrowheads="1"/>
              </p:cNvSpPr>
              <p:nvPr/>
            </p:nvSpPr>
            <p:spPr bwMode="auto">
              <a:xfrm rot="5400000" flipH="1">
                <a:off x="1530835" y="3131335"/>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1893" name="TextBox 66"/>
              <p:cNvSpPr txBox="1">
                <a:spLocks noChangeArrowheads="1"/>
              </p:cNvSpPr>
              <p:nvPr/>
            </p:nvSpPr>
            <p:spPr bwMode="auto">
              <a:xfrm rot="5400000" flipH="1">
                <a:off x="1778000" y="3129997"/>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1894" name="TextBox 77"/>
              <p:cNvSpPr txBox="1">
                <a:spLocks noChangeArrowheads="1"/>
              </p:cNvSpPr>
              <p:nvPr/>
            </p:nvSpPr>
            <p:spPr bwMode="auto">
              <a:xfrm rot="5400000" flipH="1">
                <a:off x="2046334" y="3135330"/>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1895" name="TextBox 79"/>
              <p:cNvSpPr txBox="1">
                <a:spLocks noChangeArrowheads="1"/>
              </p:cNvSpPr>
              <p:nvPr/>
            </p:nvSpPr>
            <p:spPr bwMode="auto">
              <a:xfrm rot="5400000" flipH="1">
                <a:off x="2429651" y="3138706"/>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1896" name="TextBox 82"/>
              <p:cNvSpPr txBox="1">
                <a:spLocks noChangeArrowheads="1"/>
              </p:cNvSpPr>
              <p:nvPr/>
            </p:nvSpPr>
            <p:spPr bwMode="auto">
              <a:xfrm rot="5400000" flipH="1">
                <a:off x="2706694" y="3135330"/>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grpSp>
        <p:cxnSp>
          <p:nvCxnSpPr>
            <p:cNvPr id="85" name="직선 화살표 연결선 84"/>
            <p:cNvCxnSpPr/>
            <p:nvPr/>
          </p:nvCxnSpPr>
          <p:spPr>
            <a:xfrm>
              <a:off x="2340112" y="3319893"/>
              <a:ext cx="17474" cy="234639"/>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그룹 72"/>
          <p:cNvGrpSpPr>
            <a:grpSpLocks/>
          </p:cNvGrpSpPr>
          <p:nvPr/>
        </p:nvGrpSpPr>
        <p:grpSpPr bwMode="auto">
          <a:xfrm>
            <a:off x="2189163" y="3442865"/>
            <a:ext cx="1131887" cy="660400"/>
            <a:chOff x="3783165" y="2911517"/>
            <a:chExt cx="1132041" cy="660359"/>
          </a:xfrm>
        </p:grpSpPr>
        <p:cxnSp>
          <p:nvCxnSpPr>
            <p:cNvPr id="69" name="직선 화살표 연결선 68"/>
            <p:cNvCxnSpPr/>
            <p:nvPr/>
          </p:nvCxnSpPr>
          <p:spPr>
            <a:xfrm rot="16200000" flipV="1">
              <a:off x="4163458" y="3018652"/>
              <a:ext cx="357166" cy="142894"/>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61887" name="직사각형 71"/>
            <p:cNvSpPr>
              <a:spLocks noChangeArrowheads="1"/>
            </p:cNvSpPr>
            <p:nvPr/>
          </p:nvSpPr>
          <p:spPr bwMode="auto">
            <a:xfrm>
              <a:off x="3783165" y="3233322"/>
              <a:ext cx="11320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solidFill>
                    <a:srgbClr val="FFFF00"/>
                  </a:solidFill>
                  <a:latin typeface="맑은 고딕" panose="020B0503020000020004" pitchFamily="50" charset="-127"/>
                  <a:ea typeface="맑은 고딕" panose="020B0503020000020004" pitchFamily="50" charset="-127"/>
                </a:rPr>
                <a:t>Depletion</a:t>
              </a:r>
              <a:endParaRPr lang="ko-KR" altLang="en-US" sz="1600" b="1">
                <a:solidFill>
                  <a:srgbClr val="FFFF00"/>
                </a:solidFill>
                <a:latin typeface="맑은 고딕" panose="020B0503020000020004" pitchFamily="50" charset="-127"/>
                <a:ea typeface="맑은 고딕" panose="020B0503020000020004" pitchFamily="50" charset="-127"/>
              </a:endParaRPr>
            </a:p>
          </p:txBody>
        </p:sp>
      </p:grpSp>
      <p:pic>
        <p:nvPicPr>
          <p:cNvPr id="461882" name="Picture 6" descr="C:\s\c6\6-3.jpg"/>
          <p:cNvPicPr>
            <a:picLocks noChangeAspect="1" noChangeArrowheads="1"/>
          </p:cNvPicPr>
          <p:nvPr/>
        </p:nvPicPr>
        <p:blipFill>
          <a:blip r:embed="rId3">
            <a:extLst>
              <a:ext uri="{28A0092B-C50C-407E-A947-70E740481C1C}">
                <a14:useLocalDpi xmlns:a14="http://schemas.microsoft.com/office/drawing/2010/main" val="0"/>
              </a:ext>
            </a:extLst>
          </a:blip>
          <a:srcRect t="37479" r="46667" b="37090"/>
          <a:stretch>
            <a:fillRect/>
          </a:stretch>
        </p:blipFill>
        <p:spPr bwMode="auto">
          <a:xfrm>
            <a:off x="5857875" y="1442615"/>
            <a:ext cx="2071688"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83" name="Picture 6" descr="C:\s\c6\6-3.jpg"/>
          <p:cNvPicPr>
            <a:picLocks noChangeAspect="1" noChangeArrowheads="1"/>
          </p:cNvPicPr>
          <p:nvPr/>
        </p:nvPicPr>
        <p:blipFill>
          <a:blip r:embed="rId3">
            <a:extLst>
              <a:ext uri="{28A0092B-C50C-407E-A947-70E740481C1C}">
                <a14:useLocalDpi xmlns:a14="http://schemas.microsoft.com/office/drawing/2010/main" val="0"/>
              </a:ext>
            </a:extLst>
          </a:blip>
          <a:srcRect l="53333" t="44975" b="38367"/>
          <a:stretch>
            <a:fillRect/>
          </a:stretch>
        </p:blipFill>
        <p:spPr bwMode="auto">
          <a:xfrm>
            <a:off x="5929313" y="3952453"/>
            <a:ext cx="1812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직사각형 89"/>
          <p:cNvSpPr/>
          <p:nvPr/>
        </p:nvSpPr>
        <p:spPr>
          <a:xfrm>
            <a:off x="5786438" y="2188740"/>
            <a:ext cx="520700" cy="400050"/>
          </a:xfrm>
          <a:prstGeom prst="rect">
            <a:avLst/>
          </a:prstGeom>
        </p:spPr>
        <p:txBody>
          <a:bodyPr wrap="none">
            <a:spAutoFit/>
          </a:bodyPr>
          <a:lstStyle/>
          <a:p>
            <a:pPr eaLnBrk="1" latinLnBrk="1" hangingPunct="1">
              <a:defRPr/>
            </a:pPr>
            <a:r>
              <a:rPr lang="en-US" altLang="ko-KR" sz="2000" kern="0" dirty="0">
                <a:solidFill>
                  <a:srgbClr val="FF0000"/>
                </a:solidFill>
                <a:latin typeface="맑은 고딕" pitchFamily="50" charset="-127"/>
                <a:ea typeface="맑은 고딕" pitchFamily="50" charset="-127"/>
                <a:cs typeface="Times New Roman" pitchFamily="18" charset="0"/>
              </a:rPr>
              <a:t>(+)</a:t>
            </a:r>
            <a:endParaRPr lang="ko-KR" altLang="en-US" sz="2000" dirty="0">
              <a:solidFill>
                <a:srgbClr val="FF0000"/>
              </a:solidFill>
              <a:latin typeface="맑은 고딕" pitchFamily="50" charset="-127"/>
              <a:ea typeface="맑은 고딕" pitchFamily="50" charset="-127"/>
            </a:endParaRPr>
          </a:p>
        </p:txBody>
      </p:sp>
      <p:sp>
        <p:nvSpPr>
          <p:cNvPr id="6" name="슬라이드 번호 개체 틀 5"/>
          <p:cNvSpPr>
            <a:spLocks noGrp="1"/>
          </p:cNvSpPr>
          <p:nvPr>
            <p:ph type="sldNum" sz="quarter" idx="12"/>
          </p:nvPr>
        </p:nvSpPr>
        <p:spPr/>
        <p:txBody>
          <a:bodyPr/>
          <a:lstStyle/>
          <a:p>
            <a:fld id="{B6030C2A-4213-4771-8792-D783EF3BA6B4}" type="slidenum">
              <a:rPr lang="ko-KR" altLang="en-US" smtClean="0"/>
              <a:pPr/>
              <a:t>224</a:t>
            </a:fld>
            <a:endParaRPr lang="ko-KR" altLang="en-US" dirty="0"/>
          </a:p>
        </p:txBody>
      </p:sp>
      <p:sp>
        <p:nvSpPr>
          <p:cNvPr id="70" name="직사각형 69"/>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606516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291"/>
                                        </p:tgtEl>
                                        <p:attrNameLst>
                                          <p:attrName>style.visibility</p:attrName>
                                        </p:attrNameLst>
                                      </p:cBhvr>
                                      <p:to>
                                        <p:strVal val="visible"/>
                                      </p:to>
                                    </p:set>
                                    <p:animEffect transition="in" filter="blinds(horizontal)">
                                      <p:cBhvr>
                                        <p:cTn id="2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61"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직사각형 13"/>
          <p:cNvSpPr>
            <a:spLocks noChangeArrowheads="1"/>
          </p:cNvSpPr>
          <p:nvPr/>
        </p:nvSpPr>
        <p:spPr bwMode="auto">
          <a:xfrm>
            <a:off x="357188" y="768800"/>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dirty="0">
                <a:latin typeface="맑은 고딕" panose="020B0503020000020004" pitchFamily="50" charset="-127"/>
                <a:ea typeface="맑은 고딕" panose="020B0503020000020004" pitchFamily="50" charset="-127"/>
              </a:rPr>
              <a:t>3) Inversion</a:t>
            </a:r>
            <a:endParaRPr lang="ko-KR" altLang="en-US" sz="2000" b="1" dirty="0">
              <a:latin typeface="맑은 고딕" panose="020B0503020000020004" pitchFamily="50" charset="-127"/>
              <a:ea typeface="맑은 고딕" panose="020B0503020000020004" pitchFamily="50" charset="-127"/>
            </a:endParaRPr>
          </a:p>
        </p:txBody>
      </p:sp>
      <p:sp>
        <p:nvSpPr>
          <p:cNvPr id="13315" name="직사각형 14"/>
          <p:cNvSpPr>
            <a:spLocks noChangeArrowheads="1"/>
          </p:cNvSpPr>
          <p:nvPr/>
        </p:nvSpPr>
        <p:spPr bwMode="auto">
          <a:xfrm>
            <a:off x="395288" y="5673303"/>
            <a:ext cx="7777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rgbClr val="0000FF"/>
                </a:solidFill>
                <a:latin typeface="맑은 고딕" panose="020B0503020000020004" pitchFamily="50" charset="-127"/>
                <a:ea typeface="맑은 고딕" panose="020B0503020000020004" pitchFamily="50" charset="-127"/>
              </a:rPr>
              <a:t>Inversion layer is formed between the source and drain.</a:t>
            </a:r>
          </a:p>
          <a:p>
            <a:pPr eaLnBrk="1" hangingPunct="1"/>
            <a:r>
              <a:rPr lang="en-US" altLang="ko-KR"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a:t>
            </a:r>
            <a:r>
              <a:rPr lang="ko-KR" altLang="en-US" sz="2000" b="1">
                <a:solidFill>
                  <a:srgbClr val="FF0000"/>
                </a:solidFill>
                <a:latin typeface="맑은 고딕" panose="020B0503020000020004" pitchFamily="50" charset="-127"/>
                <a:ea typeface="맑은 고딕" panose="020B0503020000020004" pitchFamily="50" charset="-127"/>
              </a:rPr>
              <a:t> </a:t>
            </a:r>
            <a:r>
              <a:rPr lang="en-US" altLang="ko-KR" sz="2000" b="1">
                <a:solidFill>
                  <a:srgbClr val="FF0000"/>
                </a:solidFill>
                <a:latin typeface="맑은 고딕" panose="020B0503020000020004" pitchFamily="50" charset="-127"/>
                <a:ea typeface="맑은 고딕" panose="020B0503020000020004" pitchFamily="50" charset="-127"/>
              </a:rPr>
              <a:t>Channel </a:t>
            </a:r>
            <a:r>
              <a:rPr lang="en-US" altLang="ko-KR" sz="2000" b="1">
                <a:solidFill>
                  <a:srgbClr val="FF0000"/>
                </a:solidFill>
                <a:latin typeface="맑은 고딕" panose="020B0503020000020004" pitchFamily="50" charset="-127"/>
                <a:ea typeface="맑은 고딕" panose="020B0503020000020004" pitchFamily="50" charset="-127"/>
                <a:sym typeface="Wingdings" panose="05000000000000000000" pitchFamily="2" charset="2"/>
              </a:rPr>
              <a:t> Current flow between source and drain</a:t>
            </a:r>
            <a:endParaRPr lang="ko-KR" altLang="en-US" sz="2000" b="1">
              <a:solidFill>
                <a:srgbClr val="FF0000"/>
              </a:solidFill>
              <a:latin typeface="맑은 고딕" panose="020B0503020000020004" pitchFamily="50" charset="-127"/>
              <a:ea typeface="맑은 고딕" panose="020B0503020000020004" pitchFamily="50" charset="-127"/>
            </a:endParaRPr>
          </a:p>
        </p:txBody>
      </p:sp>
      <p:sp>
        <p:nvSpPr>
          <p:cNvPr id="12" name="직사각형 11"/>
          <p:cNvSpPr/>
          <p:nvPr/>
        </p:nvSpPr>
        <p:spPr>
          <a:xfrm>
            <a:off x="571500" y="3309515"/>
            <a:ext cx="3571875" cy="1500188"/>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3" name="직사각형 12"/>
          <p:cNvSpPr/>
          <p:nvPr/>
        </p:nvSpPr>
        <p:spPr>
          <a:xfrm>
            <a:off x="571472" y="4810346"/>
            <a:ext cx="3571900" cy="142876"/>
          </a:xfrm>
          <a:prstGeom prst="rect">
            <a:avLst/>
          </a:prstGeom>
          <a:solidFill>
            <a:srgbClr val="00B050"/>
          </a:solidFill>
          <a:ln/>
        </p:spPr>
        <p:style>
          <a:lnRef idx="0">
            <a:schemeClr val="accent1"/>
          </a:lnRef>
          <a:fillRef idx="3">
            <a:schemeClr val="accent1"/>
          </a:fillRef>
          <a:effectRef idx="3">
            <a:schemeClr val="accent1"/>
          </a:effectRef>
          <a:fontRef idx="minor">
            <a:schemeClr val="lt1"/>
          </a:fontRef>
        </p:style>
        <p:txBody>
          <a:bodyPr anchor="ctr"/>
          <a:lstStyle/>
          <a:p>
            <a:pPr algn="ctr" eaLnBrk="1" latinLnBrk="1" hangingPunct="1">
              <a:defRPr/>
            </a:pPr>
            <a:endParaRPr lang="ko-KR" altLang="en-US"/>
          </a:p>
        </p:txBody>
      </p:sp>
      <p:sp>
        <p:nvSpPr>
          <p:cNvPr id="16" name="모서리가 둥근 직사각형 15"/>
          <p:cNvSpPr/>
          <p:nvPr/>
        </p:nvSpPr>
        <p:spPr>
          <a:xfrm>
            <a:off x="885825" y="3119015"/>
            <a:ext cx="642938" cy="619125"/>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7" name="직사각형 16"/>
          <p:cNvSpPr/>
          <p:nvPr/>
        </p:nvSpPr>
        <p:spPr>
          <a:xfrm>
            <a:off x="785813" y="2880890"/>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8" name="모서리가 둥근 직사각형 17"/>
          <p:cNvSpPr/>
          <p:nvPr/>
        </p:nvSpPr>
        <p:spPr>
          <a:xfrm>
            <a:off x="3205163" y="3119015"/>
            <a:ext cx="642937" cy="630238"/>
          </a:xfrm>
          <a:prstGeom prst="roundRect">
            <a:avLst>
              <a:gd name="adj" fmla="val 37446"/>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19" name="직사각형 18"/>
          <p:cNvSpPr/>
          <p:nvPr/>
        </p:nvSpPr>
        <p:spPr>
          <a:xfrm>
            <a:off x="3205163" y="2880890"/>
            <a:ext cx="762000"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p>
        </p:txBody>
      </p:sp>
      <p:sp>
        <p:nvSpPr>
          <p:cNvPr id="463884" name="TextBox 21"/>
          <p:cNvSpPr txBox="1">
            <a:spLocks noChangeArrowheads="1"/>
          </p:cNvSpPr>
          <p:nvPr/>
        </p:nvSpPr>
        <p:spPr bwMode="auto">
          <a:xfrm>
            <a:off x="1011238" y="3266653"/>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63885" name="TextBox 22"/>
          <p:cNvSpPr txBox="1">
            <a:spLocks noChangeArrowheads="1"/>
          </p:cNvSpPr>
          <p:nvPr/>
        </p:nvSpPr>
        <p:spPr bwMode="auto">
          <a:xfrm>
            <a:off x="3368675" y="3279353"/>
            <a:ext cx="46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solidFill>
                  <a:schemeClr val="bg1"/>
                </a:solidFill>
                <a:latin typeface="맑은 고딕" panose="020B0503020000020004" pitchFamily="50" charset="-127"/>
                <a:ea typeface="맑은 고딕" panose="020B0503020000020004" pitchFamily="50" charset="-127"/>
              </a:rPr>
              <a:t>n</a:t>
            </a:r>
            <a:r>
              <a:rPr lang="en-US" altLang="ko-KR" sz="2000" b="1" baseline="30000">
                <a:solidFill>
                  <a:schemeClr val="bg1"/>
                </a:solidFill>
                <a:latin typeface="맑은 고딕" panose="020B0503020000020004" pitchFamily="50" charset="-127"/>
                <a:ea typeface="맑은 고딕" panose="020B0503020000020004" pitchFamily="50" charset="-127"/>
              </a:rPr>
              <a:t>+</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463886" name="TextBox 23"/>
          <p:cNvSpPr txBox="1">
            <a:spLocks noChangeArrowheads="1"/>
          </p:cNvSpPr>
          <p:nvPr/>
        </p:nvSpPr>
        <p:spPr bwMode="auto">
          <a:xfrm>
            <a:off x="2030413" y="4287415"/>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i="1">
                <a:solidFill>
                  <a:schemeClr val="bg1"/>
                </a:solidFill>
                <a:latin typeface="맑은 고딕" panose="020B0503020000020004" pitchFamily="50" charset="-127"/>
                <a:ea typeface="맑은 고딕" panose="020B0503020000020004" pitchFamily="50" charset="-127"/>
              </a:rPr>
              <a:t>p</a:t>
            </a:r>
            <a:r>
              <a:rPr lang="en-US" altLang="ko-KR" sz="2000" b="1">
                <a:solidFill>
                  <a:schemeClr val="bg1"/>
                </a:solidFill>
                <a:latin typeface="맑은 고딕" panose="020B0503020000020004" pitchFamily="50" charset="-127"/>
                <a:ea typeface="맑은 고딕" panose="020B0503020000020004" pitchFamily="50" charset="-127"/>
              </a:rPr>
              <a:t>-Si</a:t>
            </a:r>
            <a:endParaRPr lang="ko-KR" altLang="en-US" sz="2000" b="1" baseline="30000">
              <a:solidFill>
                <a:schemeClr val="bg1"/>
              </a:solidFill>
              <a:latin typeface="맑은 고딕" panose="020B0503020000020004" pitchFamily="50" charset="-127"/>
              <a:ea typeface="맑은 고딕" panose="020B0503020000020004" pitchFamily="50" charset="-127"/>
            </a:endParaRPr>
          </a:p>
        </p:txBody>
      </p:sp>
      <p:sp>
        <p:nvSpPr>
          <p:cNvPr id="14" name="직사각형 13"/>
          <p:cNvSpPr/>
          <p:nvPr/>
        </p:nvSpPr>
        <p:spPr>
          <a:xfrm>
            <a:off x="1538288" y="2952328"/>
            <a:ext cx="1643062" cy="3571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15" name="직사각형 14"/>
          <p:cNvSpPr/>
          <p:nvPr/>
        </p:nvSpPr>
        <p:spPr>
          <a:xfrm>
            <a:off x="1536700" y="2809453"/>
            <a:ext cx="1643063" cy="142875"/>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63889" name="TextBox 24"/>
          <p:cNvSpPr txBox="1">
            <a:spLocks noChangeArrowheads="1"/>
          </p:cNvSpPr>
          <p:nvPr/>
        </p:nvSpPr>
        <p:spPr bwMode="auto">
          <a:xfrm>
            <a:off x="2120900" y="2957090"/>
            <a:ext cx="593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latin typeface="맑은 고딕" panose="020B0503020000020004" pitchFamily="50" charset="-127"/>
                <a:ea typeface="맑은 고딕" panose="020B0503020000020004" pitchFamily="50" charset="-127"/>
              </a:rPr>
              <a:t>SiO</a:t>
            </a:r>
            <a:r>
              <a:rPr lang="en-US" altLang="ko-KR" sz="1600" b="1" baseline="-25000">
                <a:latin typeface="맑은 고딕" panose="020B0503020000020004" pitchFamily="50" charset="-127"/>
                <a:ea typeface="맑은 고딕" panose="020B0503020000020004" pitchFamily="50" charset="-127"/>
              </a:rPr>
              <a:t>2</a:t>
            </a:r>
            <a:endParaRPr lang="ko-KR" altLang="en-US" sz="1600" b="1" baseline="-25000">
              <a:latin typeface="맑은 고딕" panose="020B0503020000020004" pitchFamily="50" charset="-127"/>
              <a:ea typeface="맑은 고딕" panose="020B0503020000020004" pitchFamily="50" charset="-127"/>
            </a:endParaRPr>
          </a:p>
        </p:txBody>
      </p:sp>
      <p:cxnSp>
        <p:nvCxnSpPr>
          <p:cNvPr id="26" name="직선 연결선 25"/>
          <p:cNvCxnSpPr/>
          <p:nvPr/>
        </p:nvCxnSpPr>
        <p:spPr bwMode="auto">
          <a:xfrm rot="10800000">
            <a:off x="2212975" y="5387553"/>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직선 연결선 26"/>
          <p:cNvCxnSpPr/>
          <p:nvPr/>
        </p:nvCxnSpPr>
        <p:spPr bwMode="auto">
          <a:xfrm flipH="1">
            <a:off x="2274888" y="5439940"/>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bwMode="auto">
          <a:xfrm flipH="1">
            <a:off x="2312988" y="5501853"/>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rot="5400000" flipH="1" flipV="1">
            <a:off x="2143125" y="5166891"/>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타원 32"/>
          <p:cNvSpPr/>
          <p:nvPr/>
        </p:nvSpPr>
        <p:spPr>
          <a:xfrm>
            <a:off x="2316464" y="5126578"/>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sp>
        <p:nvSpPr>
          <p:cNvPr id="463897" name="TextBox 33"/>
          <p:cNvSpPr txBox="1">
            <a:spLocks noChangeArrowheads="1"/>
          </p:cNvSpPr>
          <p:nvPr/>
        </p:nvSpPr>
        <p:spPr bwMode="auto">
          <a:xfrm>
            <a:off x="2365375" y="4979565"/>
            <a:ext cx="34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b="1">
                <a:latin typeface="맑은 고딕" panose="020B0503020000020004" pitchFamily="50" charset="-127"/>
                <a:ea typeface="맑은 고딕" panose="020B0503020000020004" pitchFamily="50" charset="-127"/>
              </a:rPr>
              <a:t>B</a:t>
            </a:r>
            <a:endParaRPr lang="ko-KR" altLang="en-US" sz="2000" b="1" baseline="-25000">
              <a:latin typeface="맑은 고딕" panose="020B0503020000020004" pitchFamily="50" charset="-127"/>
              <a:ea typeface="맑은 고딕" panose="020B0503020000020004" pitchFamily="50" charset="-127"/>
            </a:endParaRPr>
          </a:p>
        </p:txBody>
      </p:sp>
      <p:cxnSp>
        <p:nvCxnSpPr>
          <p:cNvPr id="35" name="직선 연결선 34"/>
          <p:cNvCxnSpPr/>
          <p:nvPr/>
        </p:nvCxnSpPr>
        <p:spPr>
          <a:xfrm rot="5400000" flipH="1" flipV="1">
            <a:off x="2146300" y="2595141"/>
            <a:ext cx="4286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타원 35"/>
          <p:cNvSpPr/>
          <p:nvPr/>
        </p:nvSpPr>
        <p:spPr>
          <a:xfrm>
            <a:off x="2312972" y="2332876"/>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7" name="직선 연결선 36"/>
          <p:cNvCxnSpPr/>
          <p:nvPr/>
        </p:nvCxnSpPr>
        <p:spPr>
          <a:xfrm rot="5400000" flipH="1" flipV="1">
            <a:off x="3109119" y="2797547"/>
            <a:ext cx="8270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타원 37"/>
          <p:cNvSpPr/>
          <p:nvPr/>
        </p:nvSpPr>
        <p:spPr>
          <a:xfrm>
            <a:off x="3482332" y="2335054"/>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39" name="직선 연결선 38"/>
          <p:cNvCxnSpPr/>
          <p:nvPr/>
        </p:nvCxnSpPr>
        <p:spPr>
          <a:xfrm rot="5400000" flipH="1" flipV="1">
            <a:off x="781050" y="2780878"/>
            <a:ext cx="8286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타원 39"/>
          <p:cNvSpPr/>
          <p:nvPr/>
        </p:nvSpPr>
        <p:spPr>
          <a:xfrm>
            <a:off x="1148642" y="2318725"/>
            <a:ext cx="108000" cy="108000"/>
          </a:xfrm>
          <a:prstGeom prst="ellipse">
            <a:avLst/>
          </a:prstGeom>
          <a:ln/>
        </p:spPr>
        <p:style>
          <a:lnRef idx="0">
            <a:schemeClr val="dk1"/>
          </a:lnRef>
          <a:fillRef idx="3">
            <a:schemeClr val="dk1"/>
          </a:fillRef>
          <a:effectRef idx="3">
            <a:schemeClr val="dk1"/>
          </a:effectRef>
          <a:fontRef idx="minor">
            <a:schemeClr val="lt1"/>
          </a:fontRef>
        </p:style>
        <p:txBody>
          <a:bodyPr anchor="ctr"/>
          <a:lstStyle/>
          <a:p>
            <a:pPr algn="ctr" eaLnBrk="1" latinLnBrk="1" hangingPunct="1">
              <a:defRPr/>
            </a:pPr>
            <a:endParaRPr lang="ko-KR" altLang="en-US"/>
          </a:p>
        </p:txBody>
      </p:sp>
      <p:cxnSp>
        <p:nvCxnSpPr>
          <p:cNvPr id="45" name="직선 연결선 44"/>
          <p:cNvCxnSpPr/>
          <p:nvPr/>
        </p:nvCxnSpPr>
        <p:spPr>
          <a:xfrm rot="5400000" flipH="1" flipV="1">
            <a:off x="728662" y="2509416"/>
            <a:ext cx="288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직선 연결선 45"/>
          <p:cNvCxnSpPr/>
          <p:nvPr/>
        </p:nvCxnSpPr>
        <p:spPr>
          <a:xfrm rot="10800000" flipH="1" flipV="1">
            <a:off x="857250" y="2366540"/>
            <a:ext cx="2873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bwMode="auto">
          <a:xfrm rot="10800000">
            <a:off x="730250" y="2660228"/>
            <a:ext cx="2857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bwMode="auto">
          <a:xfrm flipH="1">
            <a:off x="792163" y="2712615"/>
            <a:ext cx="1666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직선 연결선 48"/>
          <p:cNvCxnSpPr/>
          <p:nvPr/>
        </p:nvCxnSpPr>
        <p:spPr bwMode="auto">
          <a:xfrm flipH="1">
            <a:off x="830263" y="2774528"/>
            <a:ext cx="1079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3915" name="직사각형 49"/>
          <p:cNvSpPr>
            <a:spLocks noChangeArrowheads="1"/>
          </p:cNvSpPr>
          <p:nvPr/>
        </p:nvSpPr>
        <p:spPr bwMode="auto">
          <a:xfrm>
            <a:off x="746125" y="1926803"/>
            <a:ext cx="927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Source</a:t>
            </a:r>
            <a:endParaRPr lang="ko-KR" altLang="en-US" b="1">
              <a:latin typeface="맑은 고딕" panose="020B0503020000020004" pitchFamily="50" charset="-127"/>
              <a:ea typeface="맑은 고딕" panose="020B0503020000020004" pitchFamily="50" charset="-127"/>
            </a:endParaRPr>
          </a:p>
        </p:txBody>
      </p:sp>
      <p:sp>
        <p:nvSpPr>
          <p:cNvPr id="463916" name="직사각형 50"/>
          <p:cNvSpPr>
            <a:spLocks noChangeArrowheads="1"/>
          </p:cNvSpPr>
          <p:nvPr/>
        </p:nvSpPr>
        <p:spPr bwMode="auto">
          <a:xfrm>
            <a:off x="2030413" y="1941090"/>
            <a:ext cx="690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Gate</a:t>
            </a:r>
            <a:endParaRPr lang="ko-KR" altLang="en-US" b="1">
              <a:latin typeface="맑은 고딕" panose="020B0503020000020004" pitchFamily="50" charset="-127"/>
              <a:ea typeface="맑은 고딕" panose="020B0503020000020004" pitchFamily="50" charset="-127"/>
            </a:endParaRPr>
          </a:p>
        </p:txBody>
      </p:sp>
      <p:sp>
        <p:nvSpPr>
          <p:cNvPr id="463917" name="직사각형 51"/>
          <p:cNvSpPr>
            <a:spLocks noChangeArrowheads="1"/>
          </p:cNvSpPr>
          <p:nvPr/>
        </p:nvSpPr>
        <p:spPr bwMode="auto">
          <a:xfrm>
            <a:off x="3170238" y="1950615"/>
            <a:ext cx="77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Drain</a:t>
            </a:r>
            <a:endParaRPr lang="ko-KR" altLang="en-US" b="1">
              <a:latin typeface="맑은 고딕" panose="020B0503020000020004" pitchFamily="50" charset="-127"/>
              <a:ea typeface="맑은 고딕" panose="020B0503020000020004" pitchFamily="50" charset="-127"/>
            </a:endParaRPr>
          </a:p>
        </p:txBody>
      </p:sp>
      <p:sp>
        <p:nvSpPr>
          <p:cNvPr id="53" name="직사각형 52"/>
          <p:cNvSpPr/>
          <p:nvPr/>
        </p:nvSpPr>
        <p:spPr>
          <a:xfrm>
            <a:off x="890588" y="3192040"/>
            <a:ext cx="612775"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63919" name="직사각형 55"/>
          <p:cNvSpPr>
            <a:spLocks noChangeArrowheads="1"/>
          </p:cNvSpPr>
          <p:nvPr/>
        </p:nvSpPr>
        <p:spPr bwMode="auto">
          <a:xfrm>
            <a:off x="2038350" y="4708103"/>
            <a:ext cx="665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00" b="1">
                <a:latin typeface="맑은 고딕" panose="020B0503020000020004" pitchFamily="50" charset="-127"/>
                <a:ea typeface="맑은 고딕" panose="020B0503020000020004" pitchFamily="50" charset="-127"/>
              </a:rPr>
              <a:t>metal</a:t>
            </a:r>
            <a:endParaRPr lang="ko-KR" altLang="en-US" sz="1400" b="1">
              <a:latin typeface="맑은 고딕" panose="020B0503020000020004" pitchFamily="50" charset="-127"/>
              <a:ea typeface="맑은 고딕" panose="020B0503020000020004" pitchFamily="50" charset="-127"/>
            </a:endParaRPr>
          </a:p>
        </p:txBody>
      </p:sp>
      <p:sp>
        <p:nvSpPr>
          <p:cNvPr id="463920" name="직사각형 56"/>
          <p:cNvSpPr>
            <a:spLocks noChangeArrowheads="1"/>
          </p:cNvSpPr>
          <p:nvPr/>
        </p:nvSpPr>
        <p:spPr bwMode="auto">
          <a:xfrm>
            <a:off x="1857375" y="2226840"/>
            <a:ext cx="446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endParaRPr lang="ko-KR" altLang="en-US" b="1" baseline="-25000">
              <a:latin typeface="맑은 고딕" panose="020B0503020000020004" pitchFamily="50" charset="-127"/>
              <a:ea typeface="맑은 고딕" panose="020B0503020000020004" pitchFamily="50" charset="-127"/>
            </a:endParaRPr>
          </a:p>
        </p:txBody>
      </p:sp>
      <p:sp>
        <p:nvSpPr>
          <p:cNvPr id="463921" name="직사각형 57"/>
          <p:cNvSpPr>
            <a:spLocks noChangeArrowheads="1"/>
          </p:cNvSpPr>
          <p:nvPr/>
        </p:nvSpPr>
        <p:spPr bwMode="auto">
          <a:xfrm>
            <a:off x="3643313" y="2237953"/>
            <a:ext cx="455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463922" name="직사각형 58"/>
          <p:cNvSpPr>
            <a:spLocks noChangeArrowheads="1"/>
          </p:cNvSpPr>
          <p:nvPr/>
        </p:nvSpPr>
        <p:spPr bwMode="auto">
          <a:xfrm>
            <a:off x="4000500" y="2237953"/>
            <a:ext cx="108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D</a:t>
            </a:r>
            <a:r>
              <a:rPr lang="en-US" altLang="ko-KR" b="1">
                <a:latin typeface="맑은 고딕" panose="020B0503020000020004" pitchFamily="50" charset="-127"/>
                <a:ea typeface="맑은 고딕" panose="020B0503020000020004" pitchFamily="50" charset="-127"/>
              </a:rPr>
              <a:t> ≥ 0)</a:t>
            </a:r>
            <a:endParaRPr lang="ko-KR" altLang="en-US" b="1" baseline="-25000">
              <a:latin typeface="맑은 고딕" panose="020B0503020000020004" pitchFamily="50" charset="-127"/>
              <a:ea typeface="맑은 고딕" panose="020B0503020000020004" pitchFamily="50" charset="-127"/>
            </a:endParaRPr>
          </a:p>
        </p:txBody>
      </p:sp>
      <p:sp>
        <p:nvSpPr>
          <p:cNvPr id="61" name="직사각형 60"/>
          <p:cNvSpPr>
            <a:spLocks noChangeArrowheads="1"/>
          </p:cNvSpPr>
          <p:nvPr/>
        </p:nvSpPr>
        <p:spPr bwMode="auto">
          <a:xfrm>
            <a:off x="2379663" y="2236365"/>
            <a:ext cx="1030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(V</a:t>
            </a:r>
            <a:r>
              <a:rPr lang="en-US" altLang="ko-KR" b="1" baseline="-25000">
                <a:latin typeface="맑은 고딕" panose="020B0503020000020004" pitchFamily="50" charset="-127"/>
                <a:ea typeface="맑은 고딕" panose="020B0503020000020004" pitchFamily="50" charset="-127"/>
              </a:rPr>
              <a:t>G</a:t>
            </a:r>
            <a:r>
              <a:rPr lang="en-US" altLang="ko-KR" b="1">
                <a:latin typeface="맑은 고딕" panose="020B0503020000020004" pitchFamily="50" charset="-127"/>
                <a:ea typeface="맑은 고딕" panose="020B0503020000020004" pitchFamily="50" charset="-127"/>
              </a:rPr>
              <a:t>&gt;V</a:t>
            </a:r>
            <a:r>
              <a:rPr lang="en-US" altLang="ko-KR" b="1" baseline="-25000">
                <a:latin typeface="맑은 고딕" panose="020B0503020000020004" pitchFamily="50" charset="-127"/>
                <a:ea typeface="맑은 고딕" panose="020B0503020000020004" pitchFamily="50" charset="-127"/>
              </a:rPr>
              <a:t>T</a:t>
            </a:r>
            <a:r>
              <a:rPr lang="en-US" altLang="ko-KR" b="1">
                <a:latin typeface="맑은 고딕" panose="020B0503020000020004" pitchFamily="50" charset="-127"/>
                <a:ea typeface="맑은 고딕" panose="020B0503020000020004" pitchFamily="50" charset="-127"/>
              </a:rPr>
              <a:t>)</a:t>
            </a:r>
            <a:endParaRPr lang="ko-KR" altLang="en-US" b="1" baseline="-25000">
              <a:latin typeface="맑은 고딕" panose="020B0503020000020004" pitchFamily="50" charset="-127"/>
              <a:ea typeface="맑은 고딕" panose="020B0503020000020004" pitchFamily="50" charset="-127"/>
            </a:endParaRPr>
          </a:p>
        </p:txBody>
      </p:sp>
      <p:sp>
        <p:nvSpPr>
          <p:cNvPr id="463924" name="직사각형 62"/>
          <p:cNvSpPr>
            <a:spLocks noChangeArrowheads="1"/>
          </p:cNvSpPr>
          <p:nvPr/>
        </p:nvSpPr>
        <p:spPr bwMode="auto">
          <a:xfrm>
            <a:off x="3684588" y="2611015"/>
            <a:ext cx="37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latin typeface="맑은 고딕" panose="020B0503020000020004" pitchFamily="50" charset="-127"/>
                <a:ea typeface="맑은 고딕" panose="020B0503020000020004" pitchFamily="50" charset="-127"/>
              </a:rPr>
              <a:t>I</a:t>
            </a:r>
            <a:r>
              <a:rPr lang="en-US" altLang="ko-KR" b="1" baseline="-25000">
                <a:latin typeface="맑은 고딕" panose="020B0503020000020004" pitchFamily="50" charset="-127"/>
                <a:ea typeface="맑은 고딕" panose="020B0503020000020004" pitchFamily="50" charset="-127"/>
              </a:rPr>
              <a:t>D</a:t>
            </a:r>
            <a:endParaRPr lang="ko-KR" altLang="en-US" b="1" baseline="-25000">
              <a:latin typeface="맑은 고딕" panose="020B0503020000020004" pitchFamily="50" charset="-127"/>
              <a:ea typeface="맑은 고딕" panose="020B0503020000020004" pitchFamily="50" charset="-127"/>
            </a:endParaRPr>
          </a:p>
        </p:txBody>
      </p:sp>
      <p:sp>
        <p:nvSpPr>
          <p:cNvPr id="54" name="직사각형 53"/>
          <p:cNvSpPr/>
          <p:nvPr/>
        </p:nvSpPr>
        <p:spPr>
          <a:xfrm>
            <a:off x="3205163" y="3199978"/>
            <a:ext cx="647700" cy="127000"/>
          </a:xfrm>
          <a:prstGeom prst="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463926" name="직사각형 13"/>
          <p:cNvSpPr>
            <a:spLocks noChangeArrowheads="1"/>
          </p:cNvSpPr>
          <p:nvPr/>
        </p:nvSpPr>
        <p:spPr bwMode="auto">
          <a:xfrm>
            <a:off x="828675" y="117274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맑은 고딕" panose="020B0503020000020004" pitchFamily="50" charset="-127"/>
                <a:ea typeface="맑은 고딕" panose="020B0503020000020004" pitchFamily="50" charset="-127"/>
              </a:rPr>
              <a:t>0 &lt; V</a:t>
            </a:r>
            <a:r>
              <a:rPr lang="en-US" altLang="ko-KR" b="1" baseline="-25000">
                <a:solidFill>
                  <a:srgbClr val="FF0000"/>
                </a:solidFill>
                <a:latin typeface="맑은 고딕" panose="020B0503020000020004" pitchFamily="50" charset="-127"/>
                <a:ea typeface="맑은 고딕" panose="020B0503020000020004" pitchFamily="50" charset="-127"/>
              </a:rPr>
              <a:t>T </a:t>
            </a:r>
            <a:r>
              <a:rPr lang="en-US" altLang="ko-KR" b="1">
                <a:solidFill>
                  <a:srgbClr val="FF0000"/>
                </a:solidFill>
                <a:latin typeface="맑은 고딕" panose="020B0503020000020004" pitchFamily="50" charset="-127"/>
                <a:ea typeface="맑은 고딕" panose="020B0503020000020004" pitchFamily="50" charset="-127"/>
              </a:rPr>
              <a:t> &lt; V</a:t>
            </a:r>
            <a:r>
              <a:rPr lang="en-US" altLang="ko-KR" b="1" baseline="-25000">
                <a:solidFill>
                  <a:srgbClr val="FF0000"/>
                </a:solidFill>
                <a:latin typeface="맑은 고딕" panose="020B0503020000020004" pitchFamily="50" charset="-127"/>
                <a:ea typeface="맑은 고딕" panose="020B0503020000020004" pitchFamily="50" charset="-127"/>
              </a:rPr>
              <a:t>G</a:t>
            </a:r>
            <a:r>
              <a:rPr lang="en-US" altLang="ko-KR" b="1">
                <a:solidFill>
                  <a:srgbClr val="FF0000"/>
                </a:solidFill>
                <a:latin typeface="맑은 고딕" panose="020B0503020000020004" pitchFamily="50" charset="-127"/>
                <a:ea typeface="맑은 고딕" panose="020B0503020000020004" pitchFamily="50" charset="-127"/>
              </a:rPr>
              <a:t> </a:t>
            </a:r>
            <a:endParaRPr lang="ko-KR" altLang="en-US" b="1" baseline="-25000">
              <a:solidFill>
                <a:srgbClr val="FF0000"/>
              </a:solidFill>
              <a:latin typeface="맑은 고딕" panose="020B0503020000020004" pitchFamily="50" charset="-127"/>
              <a:ea typeface="맑은 고딕" panose="020B0503020000020004" pitchFamily="50" charset="-127"/>
            </a:endParaRPr>
          </a:p>
        </p:txBody>
      </p:sp>
      <p:grpSp>
        <p:nvGrpSpPr>
          <p:cNvPr id="2" name="그룹 77"/>
          <p:cNvGrpSpPr>
            <a:grpSpLocks/>
          </p:cNvGrpSpPr>
          <p:nvPr/>
        </p:nvGrpSpPr>
        <p:grpSpPr bwMode="auto">
          <a:xfrm>
            <a:off x="1508125" y="2707853"/>
            <a:ext cx="1662113" cy="381000"/>
            <a:chOff x="1293472" y="2421248"/>
            <a:chExt cx="1662088" cy="381474"/>
          </a:xfrm>
        </p:grpSpPr>
        <p:sp>
          <p:nvSpPr>
            <p:cNvPr id="463962" name="TextBox 63"/>
            <p:cNvSpPr txBox="1">
              <a:spLocks noChangeArrowheads="1"/>
            </p:cNvSpPr>
            <p:nvPr/>
          </p:nvSpPr>
          <p:spPr bwMode="auto">
            <a:xfrm>
              <a:off x="1293472" y="2424346"/>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3963" name="TextBox 67"/>
            <p:cNvSpPr txBox="1">
              <a:spLocks noChangeArrowheads="1"/>
            </p:cNvSpPr>
            <p:nvPr/>
          </p:nvSpPr>
          <p:spPr bwMode="auto">
            <a:xfrm>
              <a:off x="1607116" y="2421248"/>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3964" name="TextBox 69"/>
            <p:cNvSpPr txBox="1">
              <a:spLocks noChangeArrowheads="1"/>
            </p:cNvSpPr>
            <p:nvPr/>
          </p:nvSpPr>
          <p:spPr bwMode="auto">
            <a:xfrm>
              <a:off x="1961240" y="2428868"/>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3965" name="TextBox 72"/>
            <p:cNvSpPr txBox="1">
              <a:spLocks noChangeArrowheads="1"/>
            </p:cNvSpPr>
            <p:nvPr/>
          </p:nvSpPr>
          <p:spPr bwMode="auto">
            <a:xfrm>
              <a:off x="2285984" y="2433390"/>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sp>
          <p:nvSpPr>
            <p:cNvPr id="463966" name="TextBox 75"/>
            <p:cNvSpPr txBox="1">
              <a:spLocks noChangeArrowheads="1"/>
            </p:cNvSpPr>
            <p:nvPr/>
          </p:nvSpPr>
          <p:spPr bwMode="auto">
            <a:xfrm>
              <a:off x="2604182" y="243339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b="1">
                  <a:solidFill>
                    <a:srgbClr val="FF0000"/>
                  </a:solidFill>
                  <a:latin typeface="휴먼둥근헤드라인" panose="02030504000101010101" pitchFamily="18" charset="-127"/>
                  <a:ea typeface="휴먼둥근헤드라인" panose="02030504000101010101" pitchFamily="18" charset="-127"/>
                </a:rPr>
                <a:t>+</a:t>
              </a:r>
              <a:endParaRPr lang="ko-KR" altLang="en-US" b="1">
                <a:solidFill>
                  <a:srgbClr val="FF0000"/>
                </a:solidFill>
                <a:latin typeface="휴먼둥근헤드라인" panose="02030504000101010101" pitchFamily="18" charset="-127"/>
                <a:ea typeface="휴먼둥근헤드라인" panose="02030504000101010101" pitchFamily="18" charset="-127"/>
              </a:endParaRPr>
            </a:p>
          </p:txBody>
        </p:sp>
      </p:grpSp>
      <p:grpSp>
        <p:nvGrpSpPr>
          <p:cNvPr id="3" name="그룹 97"/>
          <p:cNvGrpSpPr>
            <a:grpSpLocks/>
          </p:cNvGrpSpPr>
          <p:nvPr/>
        </p:nvGrpSpPr>
        <p:grpSpPr bwMode="auto">
          <a:xfrm>
            <a:off x="1479550" y="3277765"/>
            <a:ext cx="1752600" cy="723900"/>
            <a:chOff x="1479504" y="3134370"/>
            <a:chExt cx="1752930" cy="723258"/>
          </a:xfrm>
        </p:grpSpPr>
        <p:sp>
          <p:nvSpPr>
            <p:cNvPr id="65" name="직사각형 64"/>
            <p:cNvSpPr/>
            <p:nvPr/>
          </p:nvSpPr>
          <p:spPr>
            <a:xfrm>
              <a:off x="1608473" y="3611407"/>
              <a:ext cx="1617751" cy="246221"/>
            </a:xfrm>
            <a:prstGeom prst="rect">
              <a:avLst/>
            </a:prstGeom>
          </p:spPr>
          <p:txBody>
            <a:bodyPr wrap="none">
              <a:spAutoFit/>
            </a:bodyPr>
            <a:lstStyle/>
            <a:p>
              <a:pPr algn="ctr" eaLnBrk="1" latinLnBrk="1" hangingPunct="1">
                <a:defRPr/>
              </a:pP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baseline="30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a:t>
              </a:r>
              <a:r>
                <a:rPr lang="ko-KR" altLang="en-US" sz="1000" dirty="0">
                  <a:ln>
                    <a:solidFill>
                      <a:srgbClr val="FFC000"/>
                    </a:solidFill>
                  </a:ln>
                </a:rPr>
                <a:t>   </a:t>
              </a:r>
              <a:r>
                <a:rPr lang="en-US" altLang="ko-KR" sz="1000" dirty="0">
                  <a:ln>
                    <a:solidFill>
                      <a:srgbClr val="FFC000"/>
                    </a:solidFill>
                  </a:ln>
                </a:rPr>
                <a:t>h</a:t>
              </a:r>
              <a:r>
                <a:rPr lang="en-US" altLang="ko-KR" sz="1000" baseline="30000" dirty="0">
                  <a:ln>
                    <a:solidFill>
                      <a:srgbClr val="FFC000"/>
                    </a:solidFill>
                  </a:ln>
                </a:rPr>
                <a:t>+ </a:t>
              </a:r>
              <a:endParaRPr lang="ko-KR" altLang="en-US" sz="1000" dirty="0">
                <a:ln>
                  <a:solidFill>
                    <a:srgbClr val="FFC000"/>
                  </a:solidFill>
                </a:ln>
              </a:endParaRPr>
            </a:p>
          </p:txBody>
        </p:sp>
        <p:grpSp>
          <p:nvGrpSpPr>
            <p:cNvPr id="463948" name="그룹 94"/>
            <p:cNvGrpSpPr>
              <a:grpSpLocks/>
            </p:cNvGrpSpPr>
            <p:nvPr/>
          </p:nvGrpSpPr>
          <p:grpSpPr bwMode="auto">
            <a:xfrm>
              <a:off x="1479504" y="3134370"/>
              <a:ext cx="1752930" cy="495886"/>
              <a:chOff x="1479504" y="3134370"/>
              <a:chExt cx="1752930" cy="495886"/>
            </a:xfrm>
          </p:grpSpPr>
          <p:grpSp>
            <p:nvGrpSpPr>
              <p:cNvPr id="463949" name="그룹 85"/>
              <p:cNvGrpSpPr>
                <a:grpSpLocks/>
              </p:cNvGrpSpPr>
              <p:nvPr/>
            </p:nvGrpSpPr>
            <p:grpSpPr bwMode="auto">
              <a:xfrm>
                <a:off x="1526799" y="3134370"/>
                <a:ext cx="1679289" cy="437506"/>
                <a:chOff x="1526799" y="3134370"/>
                <a:chExt cx="1679289" cy="437506"/>
              </a:xfrm>
            </p:grpSpPr>
            <p:sp>
              <p:nvSpPr>
                <p:cNvPr id="79" name="직사각형 78"/>
                <p:cNvSpPr/>
                <p:nvPr/>
              </p:nvSpPr>
              <p:spPr>
                <a:xfrm>
                  <a:off x="1527138" y="3169264"/>
                  <a:ext cx="1678304" cy="402868"/>
                </a:xfrm>
                <a:prstGeom prst="rect">
                  <a:avLst/>
                </a:prstGeom>
                <a:solidFill>
                  <a:schemeClr val="accent3">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sz="1100" dirty="0">
                    <a:ln>
                      <a:solidFill>
                        <a:srgbClr val="FFC000"/>
                      </a:solidFill>
                    </a:ln>
                  </a:endParaRPr>
                </a:p>
              </p:txBody>
            </p:sp>
            <p:sp>
              <p:nvSpPr>
                <p:cNvPr id="463957" name="TextBox 65"/>
                <p:cNvSpPr txBox="1">
                  <a:spLocks noChangeArrowheads="1"/>
                </p:cNvSpPr>
                <p:nvPr/>
              </p:nvSpPr>
              <p:spPr bwMode="auto">
                <a:xfrm rot="5400000" flipH="1">
                  <a:off x="1530835" y="3166430"/>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8" name="TextBox 66"/>
                <p:cNvSpPr txBox="1">
                  <a:spLocks noChangeArrowheads="1"/>
                </p:cNvSpPr>
                <p:nvPr/>
              </p:nvSpPr>
              <p:spPr bwMode="auto">
                <a:xfrm rot="5400000" flipH="1">
                  <a:off x="1849438" y="3166430"/>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9" name="TextBox 77"/>
                <p:cNvSpPr txBox="1">
                  <a:spLocks noChangeArrowheads="1"/>
                </p:cNvSpPr>
                <p:nvPr/>
              </p:nvSpPr>
              <p:spPr bwMode="auto">
                <a:xfrm rot="5400000" flipH="1">
                  <a:off x="2144068" y="3170842"/>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60" name="TextBox 79"/>
                <p:cNvSpPr txBox="1">
                  <a:spLocks noChangeArrowheads="1"/>
                </p:cNvSpPr>
                <p:nvPr/>
              </p:nvSpPr>
              <p:spPr bwMode="auto">
                <a:xfrm rot="5400000" flipH="1">
                  <a:off x="2465163" y="3171256"/>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61" name="TextBox 82"/>
                <p:cNvSpPr txBox="1">
                  <a:spLocks noChangeArrowheads="1"/>
                </p:cNvSpPr>
                <p:nvPr/>
              </p:nvSpPr>
              <p:spPr bwMode="auto">
                <a:xfrm rot="5400000" flipH="1">
                  <a:off x="2778132" y="3175308"/>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grpSp>
          <p:sp>
            <p:nvSpPr>
              <p:cNvPr id="463950" name="TextBox 70"/>
              <p:cNvSpPr txBox="1">
                <a:spLocks noChangeArrowheads="1"/>
              </p:cNvSpPr>
              <p:nvPr/>
            </p:nvSpPr>
            <p:spPr bwMode="auto">
              <a:xfrm rot="5400000" flipH="1">
                <a:off x="1691467" y="3327708"/>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1" name="TextBox 73"/>
              <p:cNvSpPr txBox="1">
                <a:spLocks noChangeArrowheads="1"/>
              </p:cNvSpPr>
              <p:nvPr/>
            </p:nvSpPr>
            <p:spPr bwMode="auto">
              <a:xfrm rot="5400000" flipH="1">
                <a:off x="2010070" y="3327708"/>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2" name="TextBox 74"/>
              <p:cNvSpPr txBox="1">
                <a:spLocks noChangeArrowheads="1"/>
              </p:cNvSpPr>
              <p:nvPr/>
            </p:nvSpPr>
            <p:spPr bwMode="auto">
              <a:xfrm rot="5400000" flipH="1">
                <a:off x="2304700" y="3332120"/>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3" name="TextBox 76"/>
              <p:cNvSpPr txBox="1">
                <a:spLocks noChangeArrowheads="1"/>
              </p:cNvSpPr>
              <p:nvPr/>
            </p:nvSpPr>
            <p:spPr bwMode="auto">
              <a:xfrm rot="5400000" flipH="1">
                <a:off x="2625795" y="3332534"/>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4" name="TextBox 80"/>
              <p:cNvSpPr txBox="1">
                <a:spLocks noChangeArrowheads="1"/>
              </p:cNvSpPr>
              <p:nvPr/>
            </p:nvSpPr>
            <p:spPr bwMode="auto">
              <a:xfrm rot="5400000" flipH="1">
                <a:off x="2938764" y="3336586"/>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sp>
            <p:nvSpPr>
              <p:cNvPr id="463955" name="TextBox 81"/>
              <p:cNvSpPr txBox="1">
                <a:spLocks noChangeArrowheads="1"/>
              </p:cNvSpPr>
              <p:nvPr/>
            </p:nvSpPr>
            <p:spPr bwMode="auto">
              <a:xfrm rot="5400000" flipH="1">
                <a:off x="1447444" y="3335940"/>
                <a:ext cx="3257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ko-KR" altLang="en-US" sz="1100">
                    <a:solidFill>
                      <a:srgbClr val="FF0000"/>
                    </a:solidFill>
                    <a:latin typeface="돋움" panose="020B0600000101010101" pitchFamily="50" charset="-127"/>
                    <a:ea typeface="돋움" panose="020B0600000101010101" pitchFamily="50" charset="-127"/>
                  </a:rPr>
                  <a:t>①</a:t>
                </a:r>
              </a:p>
            </p:txBody>
          </p:sp>
        </p:grpSp>
      </p:grpSp>
      <p:grpSp>
        <p:nvGrpSpPr>
          <p:cNvPr id="6" name="그룹 93"/>
          <p:cNvGrpSpPr>
            <a:grpSpLocks/>
          </p:cNvGrpSpPr>
          <p:nvPr/>
        </p:nvGrpSpPr>
        <p:grpSpPr bwMode="auto">
          <a:xfrm>
            <a:off x="2071688" y="3358728"/>
            <a:ext cx="625475" cy="652462"/>
            <a:chOff x="2071670" y="3214686"/>
            <a:chExt cx="625186" cy="651820"/>
          </a:xfrm>
        </p:grpSpPr>
        <p:sp>
          <p:nvSpPr>
            <p:cNvPr id="84" name="타원 83"/>
            <p:cNvSpPr/>
            <p:nvPr/>
          </p:nvSpPr>
          <p:spPr>
            <a:xfrm>
              <a:off x="2071670" y="3786190"/>
              <a:ext cx="71438" cy="71438"/>
            </a:xfrm>
            <a:prstGeom prst="ellipse">
              <a:avLst/>
            </a:prstGeom>
            <a:solidFill>
              <a:srgbClr val="FF00FF"/>
            </a:solidFill>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sp>
          <p:nvSpPr>
            <p:cNvPr id="86" name="타원 85"/>
            <p:cNvSpPr/>
            <p:nvPr/>
          </p:nvSpPr>
          <p:spPr>
            <a:xfrm>
              <a:off x="2625418" y="3795068"/>
              <a:ext cx="71438" cy="71438"/>
            </a:xfrm>
            <a:prstGeom prst="ellipse">
              <a:avLst/>
            </a:prstGeom>
            <a:solidFill>
              <a:srgbClr val="FF00FF"/>
            </a:solidFill>
          </p:spPr>
          <p:style>
            <a:lnRef idx="0">
              <a:schemeClr val="accent2"/>
            </a:lnRef>
            <a:fillRef idx="3">
              <a:schemeClr val="accent2"/>
            </a:fillRef>
            <a:effectRef idx="3">
              <a:schemeClr val="accent2"/>
            </a:effectRef>
            <a:fontRef idx="minor">
              <a:schemeClr val="lt1"/>
            </a:fontRef>
          </p:style>
          <p:txBody>
            <a:bodyPr anchor="ctr"/>
            <a:lstStyle/>
            <a:p>
              <a:pPr algn="ctr" eaLnBrk="1" latinLnBrk="1" hangingPunct="1">
                <a:defRPr/>
              </a:pPr>
              <a:endParaRPr lang="ko-KR" altLang="en-US"/>
            </a:p>
          </p:txBody>
        </p:sp>
        <p:cxnSp>
          <p:nvCxnSpPr>
            <p:cNvPr id="91" name="직선 화살표 연결선 90"/>
            <p:cNvCxnSpPr/>
            <p:nvPr/>
          </p:nvCxnSpPr>
          <p:spPr>
            <a:xfrm rot="16200000" flipV="1">
              <a:off x="2286033" y="3428750"/>
              <a:ext cx="570938" cy="142809"/>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92" name="직선 화살표 연결선 91"/>
            <p:cNvCxnSpPr/>
            <p:nvPr/>
          </p:nvCxnSpPr>
          <p:spPr>
            <a:xfrm rot="16200000" flipV="1">
              <a:off x="1802861" y="3483495"/>
              <a:ext cx="564594" cy="26975"/>
            </a:xfrm>
            <a:prstGeom prst="straightConnector1">
              <a:avLst/>
            </a:prstGeom>
            <a:ln>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
        <p:nvSpPr>
          <p:cNvPr id="96" name="직사각형 95"/>
          <p:cNvSpPr/>
          <p:nvPr/>
        </p:nvSpPr>
        <p:spPr>
          <a:xfrm>
            <a:off x="1500188" y="3311103"/>
            <a:ext cx="1714500" cy="47625"/>
          </a:xfrm>
          <a:prstGeom prst="rect">
            <a:avLst/>
          </a:prstGeom>
          <a:solidFill>
            <a:srgbClr val="FF00FF"/>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sp>
        <p:nvSpPr>
          <p:cNvPr id="97" name="직사각형 96"/>
          <p:cNvSpPr/>
          <p:nvPr/>
        </p:nvSpPr>
        <p:spPr>
          <a:xfrm>
            <a:off x="1490663" y="3341265"/>
            <a:ext cx="1714500" cy="47625"/>
          </a:xfrm>
          <a:prstGeom prst="rect">
            <a:avLst/>
          </a:prstGeom>
          <a:solidFill>
            <a:srgbClr val="FF00FF"/>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latinLnBrk="1" hangingPunct="1">
              <a:defRPr/>
            </a:pPr>
            <a:endParaRPr lang="ko-KR" altLang="en-US">
              <a:ln>
                <a:solidFill>
                  <a:srgbClr val="FFC000"/>
                </a:solidFill>
              </a:ln>
            </a:endParaRPr>
          </a:p>
        </p:txBody>
      </p:sp>
      <p:grpSp>
        <p:nvGrpSpPr>
          <p:cNvPr id="7" name="그룹 72"/>
          <p:cNvGrpSpPr>
            <a:grpSpLocks/>
          </p:cNvGrpSpPr>
          <p:nvPr/>
        </p:nvGrpSpPr>
        <p:grpSpPr bwMode="auto">
          <a:xfrm>
            <a:off x="2797175" y="3377778"/>
            <a:ext cx="1209675" cy="966787"/>
            <a:chOff x="5308768" y="3340146"/>
            <a:chExt cx="1277892" cy="659630"/>
          </a:xfrm>
        </p:grpSpPr>
        <p:cxnSp>
          <p:nvCxnSpPr>
            <p:cNvPr id="69" name="직선 화살표 연결선 68"/>
            <p:cNvCxnSpPr/>
            <p:nvPr/>
          </p:nvCxnSpPr>
          <p:spPr>
            <a:xfrm rot="16200000" flipV="1">
              <a:off x="5405289" y="3243625"/>
              <a:ext cx="474414" cy="66745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63938" name="직사각형 71"/>
            <p:cNvSpPr>
              <a:spLocks noChangeArrowheads="1"/>
            </p:cNvSpPr>
            <p:nvPr/>
          </p:nvSpPr>
          <p:spPr bwMode="auto">
            <a:xfrm>
              <a:off x="5448065" y="3768774"/>
              <a:ext cx="1138595" cy="23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kumimoji="1">
                  <a:solidFill>
                    <a:schemeClr val="tx1"/>
                  </a:solidFill>
                  <a:latin typeface="굴림" panose="020B0600000101010101" pitchFamily="50" charset="-127"/>
                  <a:ea typeface="굴림" panose="020B0600000101010101" pitchFamily="50" charset="-127"/>
                </a:defRPr>
              </a:lvl1pPr>
              <a:lvl2pPr marL="742950" indent="-285750" latinLnBrk="1">
                <a:defRPr kumimoji="1">
                  <a:solidFill>
                    <a:schemeClr val="tx1"/>
                  </a:solidFill>
                  <a:latin typeface="굴림" panose="020B0600000101010101" pitchFamily="50" charset="-127"/>
                  <a:ea typeface="굴림" panose="020B0600000101010101" pitchFamily="50" charset="-127"/>
                </a:defRPr>
              </a:lvl2pPr>
              <a:lvl3pPr marL="1143000" indent="-228600" latinLnBrk="1">
                <a:defRPr kumimoji="1">
                  <a:solidFill>
                    <a:schemeClr val="tx1"/>
                  </a:solidFill>
                  <a:latin typeface="굴림" panose="020B0600000101010101" pitchFamily="50" charset="-127"/>
                  <a:ea typeface="굴림" panose="020B0600000101010101" pitchFamily="50" charset="-127"/>
                </a:defRPr>
              </a:lvl3pPr>
              <a:lvl4pPr marL="1600200" indent="-228600" latinLnBrk="1">
                <a:defRPr kumimoji="1">
                  <a:solidFill>
                    <a:schemeClr val="tx1"/>
                  </a:solidFill>
                  <a:latin typeface="굴림" panose="020B0600000101010101" pitchFamily="50" charset="-127"/>
                  <a:ea typeface="굴림" panose="020B0600000101010101" pitchFamily="50" charset="-127"/>
                </a:defRPr>
              </a:lvl4pPr>
              <a:lvl5pPr marL="2057400" indent="-228600" latinLnBrk="1">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600" b="1">
                  <a:solidFill>
                    <a:srgbClr val="FFFF00"/>
                  </a:solidFill>
                  <a:latin typeface="맑은 고딕" panose="020B0503020000020004" pitchFamily="50" charset="-127"/>
                  <a:ea typeface="맑은 고딕" panose="020B0503020000020004" pitchFamily="50" charset="-127"/>
                </a:rPr>
                <a:t>Inversion</a:t>
              </a:r>
              <a:endParaRPr lang="ko-KR" altLang="en-US" sz="1600" b="1">
                <a:solidFill>
                  <a:srgbClr val="FFFF00"/>
                </a:solidFill>
                <a:latin typeface="맑은 고딕" panose="020B0503020000020004" pitchFamily="50" charset="-127"/>
                <a:ea typeface="맑은 고딕" panose="020B0503020000020004" pitchFamily="50" charset="-127"/>
              </a:endParaRPr>
            </a:p>
          </p:txBody>
        </p:sp>
      </p:grpSp>
      <p:pic>
        <p:nvPicPr>
          <p:cNvPr id="463933" name="Picture 6" descr="C:\s\c6\6-3.jpg"/>
          <p:cNvPicPr>
            <a:picLocks noChangeAspect="1" noChangeArrowheads="1"/>
          </p:cNvPicPr>
          <p:nvPr/>
        </p:nvPicPr>
        <p:blipFill>
          <a:blip r:embed="rId3">
            <a:extLst>
              <a:ext uri="{28A0092B-C50C-407E-A947-70E740481C1C}">
                <a14:useLocalDpi xmlns:a14="http://schemas.microsoft.com/office/drawing/2010/main" val="0"/>
              </a:ext>
            </a:extLst>
          </a:blip>
          <a:srcRect t="68295" r="46667" b="3386"/>
          <a:stretch>
            <a:fillRect/>
          </a:stretch>
        </p:blipFill>
        <p:spPr bwMode="auto">
          <a:xfrm>
            <a:off x="5715000" y="1206078"/>
            <a:ext cx="2071688"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934" name="Picture 6" descr="C:\s\c6\6-3.jpg"/>
          <p:cNvPicPr>
            <a:picLocks noChangeAspect="1" noChangeArrowheads="1"/>
          </p:cNvPicPr>
          <p:nvPr/>
        </p:nvPicPr>
        <p:blipFill>
          <a:blip r:embed="rId3">
            <a:extLst>
              <a:ext uri="{28A0092B-C50C-407E-A947-70E740481C1C}">
                <a14:useLocalDpi xmlns:a14="http://schemas.microsoft.com/office/drawing/2010/main" val="0"/>
              </a:ext>
            </a:extLst>
          </a:blip>
          <a:srcRect l="56667" t="71683" b="2498"/>
          <a:stretch>
            <a:fillRect/>
          </a:stretch>
        </p:blipFill>
        <p:spPr bwMode="auto">
          <a:xfrm>
            <a:off x="5929313" y="3423815"/>
            <a:ext cx="16827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직사각형 105"/>
          <p:cNvSpPr/>
          <p:nvPr/>
        </p:nvSpPr>
        <p:spPr>
          <a:xfrm>
            <a:off x="5741988" y="2126828"/>
            <a:ext cx="520700" cy="400050"/>
          </a:xfrm>
          <a:prstGeom prst="rect">
            <a:avLst/>
          </a:prstGeom>
        </p:spPr>
        <p:txBody>
          <a:bodyPr wrap="none">
            <a:spAutoFit/>
          </a:bodyPr>
          <a:lstStyle/>
          <a:p>
            <a:pPr eaLnBrk="1" latinLnBrk="1" hangingPunct="1">
              <a:defRPr/>
            </a:pPr>
            <a:r>
              <a:rPr lang="en-US" altLang="ko-KR" sz="2000" kern="0" dirty="0">
                <a:solidFill>
                  <a:srgbClr val="FF0000"/>
                </a:solidFill>
                <a:latin typeface="맑은 고딕" pitchFamily="50" charset="-127"/>
                <a:ea typeface="맑은 고딕" pitchFamily="50" charset="-127"/>
                <a:cs typeface="Times New Roman" pitchFamily="18" charset="0"/>
              </a:rPr>
              <a:t>(+)</a:t>
            </a:r>
            <a:endParaRPr lang="ko-KR" altLang="en-US" sz="2000" dirty="0">
              <a:solidFill>
                <a:srgbClr val="FF0000"/>
              </a:solidFill>
              <a:latin typeface="맑은 고딕" pitchFamily="50" charset="-127"/>
              <a:ea typeface="맑은 고딕" pitchFamily="50" charset="-127"/>
            </a:endParaRPr>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225</a:t>
            </a:fld>
            <a:endParaRPr lang="ko-KR" altLang="en-US" dirty="0"/>
          </a:p>
        </p:txBody>
      </p:sp>
      <p:sp>
        <p:nvSpPr>
          <p:cNvPr id="83" name="직사각형 8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5"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1424082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par>
                          <p:cTn id="23" fill="hold" nodeType="afterGroup">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blinds(horizontal)">
                                      <p:cBhvr>
                                        <p:cTn id="26" dur="500"/>
                                        <p:tgtEl>
                                          <p:spTgt spid="96"/>
                                        </p:tgtEl>
                                      </p:cBhvr>
                                    </p:animEffect>
                                  </p:childTnLst>
                                </p:cTn>
                              </p:par>
                            </p:childTnLst>
                          </p:cTn>
                        </p:par>
                        <p:par>
                          <p:cTn id="27" fill="hold" nodeType="afterGroup">
                            <p:stCondLst>
                              <p:cond delay="1000"/>
                            </p:stCondLst>
                            <p:childTnLst>
                              <p:par>
                                <p:cTn id="28" presetID="3" presetClass="entr" presetSubtype="1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blinds(horizontal)">
                                      <p:cBhvr>
                                        <p:cTn id="30" dur="500"/>
                                        <p:tgtEl>
                                          <p:spTgt spid="9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315"/>
                                        </p:tgtEl>
                                        <p:attrNameLst>
                                          <p:attrName>style.visibility</p:attrName>
                                        </p:attrNameLst>
                                      </p:cBhvr>
                                      <p:to>
                                        <p:strVal val="visible"/>
                                      </p:to>
                                    </p:set>
                                    <p:animEffect transition="in" filter="blinds(horizontal)">
                                      <p:cBhvr>
                                        <p:cTn id="40"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61" grpId="0"/>
      <p:bldP spid="96" grpId="0" animBg="1"/>
      <p:bldP spid="97"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4/43/Threshold_formation_nowatermark.gif"/>
          <p:cNvPicPr>
            <a:picLocks noChangeAspect="1" noChangeArrowheads="1" noCrop="1"/>
          </p:cNvPicPr>
          <p:nvPr/>
        </p:nvPicPr>
        <p:blipFill>
          <a:blip r:embed="rId2" cstate="print"/>
          <a:srcRect/>
          <a:stretch>
            <a:fillRect/>
          </a:stretch>
        </p:blipFill>
        <p:spPr bwMode="auto">
          <a:xfrm>
            <a:off x="285749" y="1442492"/>
            <a:ext cx="8566063" cy="3891508"/>
          </a:xfrm>
          <a:prstGeom prst="rect">
            <a:avLst/>
          </a:prstGeom>
          <a:noFill/>
        </p:spPr>
      </p:pic>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z="1500">
                <a:latin typeface="맑은 고딕" panose="020B0503020000020004" pitchFamily="50" charset="-127"/>
                <a:ea typeface="맑은 고딕" panose="020B0503020000020004" pitchFamily="50" charset="-127"/>
              </a:rPr>
              <a:pPr/>
              <a:t>226</a:t>
            </a:fld>
            <a:endParaRPr lang="ko-KR" altLang="en-US" sz="1500" dirty="0">
              <a:latin typeface="맑은 고딕" panose="020B0503020000020004" pitchFamily="50" charset="-127"/>
              <a:ea typeface="맑은 고딕" panose="020B0503020000020004" pitchFamily="50" charset="-127"/>
            </a:endParaRPr>
          </a:p>
        </p:txBody>
      </p:sp>
      <p:sp>
        <p:nvSpPr>
          <p:cNvPr id="8" name="TextBox 7"/>
          <p:cNvSpPr txBox="1">
            <a:spLocks noChangeArrowheads="1"/>
          </p:cNvSpPr>
          <p:nvPr/>
        </p:nvSpPr>
        <p:spPr bwMode="auto">
          <a:xfrm>
            <a:off x="214313" y="0"/>
            <a:ext cx="4849854" cy="954107"/>
          </a:xfrm>
          <a:prstGeom prst="rect">
            <a:avLst/>
          </a:prstGeom>
        </p:spPr>
        <p:txBody>
          <a:bodyPr wrap="none">
            <a:spAutoFit/>
          </a:bodyPr>
          <a:lstStyle>
            <a:defPPr>
              <a:defRPr lang="ko-KR"/>
            </a:defPPr>
            <a:lvl1pPr>
              <a:defRPr sz="2800" b="1"/>
            </a:lvl1pPr>
          </a:lstStyle>
          <a:p>
            <a:r>
              <a:rPr lang="en-US" altLang="ko-KR" dirty="0"/>
              <a:t>Field Effect Transistor (FET)</a:t>
            </a:r>
            <a:endParaRPr lang="ko-KR" altLang="en-US" dirty="0"/>
          </a:p>
          <a:p>
            <a:endParaRPr lang="ko-KR" altLang="en-US" dirty="0"/>
          </a:p>
        </p:txBody>
      </p:sp>
    </p:spTree>
    <p:extLst>
      <p:ext uri="{BB962C8B-B14F-4D97-AF65-F5344CB8AC3E}">
        <p14:creationId xmlns:p14="http://schemas.microsoft.com/office/powerpoint/2010/main" val="72006415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txBox="1">
            <a:spLocks/>
          </p:cNvSpPr>
          <p:nvPr/>
        </p:nvSpPr>
        <p:spPr>
          <a:xfrm>
            <a:off x="0" y="1540783"/>
            <a:ext cx="91440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1" hangingPunct="1">
              <a:lnSpc>
                <a:spcPct val="90000"/>
              </a:lnSpc>
              <a:spcBef>
                <a:spcPct val="0"/>
              </a:spcBef>
              <a:spcAft>
                <a:spcPts val="0"/>
              </a:spcAft>
              <a:buClrTx/>
              <a:buSzTx/>
              <a:buFontTx/>
              <a:buNone/>
              <a:tabLst/>
              <a:defRPr/>
            </a:pPr>
            <a:r>
              <a:rPr kumimoji="0" lang="en-US" altLang="ko-KR" sz="4800" b="0" i="0" u="none" strike="noStrike" kern="1200" cap="none" spc="0" normalizeH="0" baseline="0" noProof="0" dirty="0">
                <a:ln>
                  <a:noFill/>
                </a:ln>
                <a:solidFill>
                  <a:sysClr val="windowText" lastClr="000000"/>
                </a:solidFill>
                <a:effectLst/>
                <a:uLnTx/>
                <a:uFillTx/>
                <a:latin typeface="Calibri" panose="020F0502020204030204"/>
                <a:ea typeface="맑은 고딕" panose="020B0503020000020004" pitchFamily="50" charset="-127"/>
              </a:rPr>
              <a:t>Transistor and memory scaling</a:t>
            </a:r>
            <a:endParaRPr kumimoji="0" lang="ko-KR" altLang="en-US" sz="4800" b="0" i="0" u="none" strike="noStrike" kern="1200" cap="none" spc="0" normalizeH="0" baseline="0" noProof="0" dirty="0">
              <a:ln>
                <a:noFill/>
              </a:ln>
              <a:solidFill>
                <a:sysClr val="windowText" lastClr="000000"/>
              </a:solidFill>
              <a:effectLst/>
              <a:uLnTx/>
              <a:uFillTx/>
              <a:latin typeface="Calibri" panose="020F0502020204030204"/>
              <a:ea typeface="맑은 고딕" panose="020B0503020000020004" pitchFamily="50" charset="-127"/>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227</a:t>
            </a:fld>
            <a:endParaRPr lang="ko-KR" altLang="en-US" dirty="0"/>
          </a:p>
        </p:txBody>
      </p:sp>
    </p:spTree>
    <p:extLst>
      <p:ext uri="{BB962C8B-B14F-4D97-AF65-F5344CB8AC3E}">
        <p14:creationId xmlns:p14="http://schemas.microsoft.com/office/powerpoint/2010/main" val="421301704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374" y="548680"/>
            <a:ext cx="9011859" cy="507831"/>
          </a:xfrm>
          <a:prstGeom prst="rect">
            <a:avLst/>
          </a:prstGeom>
          <a:noFill/>
        </p:spPr>
        <p:txBody>
          <a:bodyPr wrap="square" rtlCol="0">
            <a:spAutoFit/>
          </a:bodyPr>
          <a:lstStyle/>
          <a:p>
            <a:pPr marL="342900" lvl="0" indent="-342900">
              <a:lnSpc>
                <a:spcPct val="15000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IC (Integrated Circuit)</a:t>
            </a:r>
            <a:endParaRPr lang="en-US" altLang="ko-KR" b="1" baseline="-25000" dirty="0">
              <a:solidFill>
                <a:srgbClr val="0000FF"/>
              </a:solidFill>
              <a:latin typeface="맑은 고딕" panose="020B0503020000020004" pitchFamily="50" charset="-127"/>
              <a:ea typeface="맑은 고딕" panose="020B0503020000020004" pitchFamily="50" charset="-127"/>
              <a:cs typeface="Times New Roman" pitchFamily="18" charset="0"/>
            </a:endParaRPr>
          </a:p>
        </p:txBody>
      </p:sp>
      <p:sp>
        <p:nvSpPr>
          <p:cNvPr id="17" name="TextBox 9"/>
          <p:cNvSpPr txBox="1"/>
          <p:nvPr/>
        </p:nvSpPr>
        <p:spPr>
          <a:xfrm>
            <a:off x="96807" y="1008110"/>
            <a:ext cx="8928992" cy="1754326"/>
          </a:xfrm>
          <a:prstGeom prst="rect">
            <a:avLst/>
          </a:prstGeom>
          <a:noFill/>
        </p:spPr>
        <p:txBody>
          <a:bodyPr wrap="square" rtlCol="0">
            <a:spAutoFit/>
          </a:bodyPr>
          <a:lstStyle>
            <a:defPPr>
              <a:defRPr lang="ko-KR"/>
            </a:defPPr>
            <a:lvl1pPr algn="l" rtl="0" fontAlgn="base" latinLnBrk="1">
              <a:spcBef>
                <a:spcPct val="0"/>
              </a:spcBef>
              <a:spcAft>
                <a:spcPct val="0"/>
              </a:spcAft>
              <a:defRPr kumimoji="1" kern="1200">
                <a:solidFill>
                  <a:schemeClr val="tx1"/>
                </a:solidFill>
                <a:latin typeface="굴림" charset="-127"/>
                <a:ea typeface="맑은 고딕"/>
                <a:cs typeface="맑은 고딕"/>
              </a:defRPr>
            </a:lvl1pPr>
            <a:lvl2pPr marL="457200" algn="l" rtl="0" fontAlgn="base" latinLnBrk="1">
              <a:spcBef>
                <a:spcPct val="0"/>
              </a:spcBef>
              <a:spcAft>
                <a:spcPct val="0"/>
              </a:spcAft>
              <a:defRPr kumimoji="1" kern="1200">
                <a:solidFill>
                  <a:schemeClr val="tx1"/>
                </a:solidFill>
                <a:latin typeface="굴림" charset="-127"/>
                <a:ea typeface="맑은 고딕"/>
                <a:cs typeface="맑은 고딕"/>
              </a:defRPr>
            </a:lvl2pPr>
            <a:lvl3pPr marL="914400" algn="l" rtl="0" fontAlgn="base" latinLnBrk="1">
              <a:spcBef>
                <a:spcPct val="0"/>
              </a:spcBef>
              <a:spcAft>
                <a:spcPct val="0"/>
              </a:spcAft>
              <a:defRPr kumimoji="1" kern="1200">
                <a:solidFill>
                  <a:schemeClr val="tx1"/>
                </a:solidFill>
                <a:latin typeface="굴림" charset="-127"/>
                <a:ea typeface="맑은 고딕"/>
                <a:cs typeface="맑은 고딕"/>
              </a:defRPr>
            </a:lvl3pPr>
            <a:lvl4pPr marL="1371600" algn="l" rtl="0" fontAlgn="base" latinLnBrk="1">
              <a:spcBef>
                <a:spcPct val="0"/>
              </a:spcBef>
              <a:spcAft>
                <a:spcPct val="0"/>
              </a:spcAft>
              <a:defRPr kumimoji="1" kern="1200">
                <a:solidFill>
                  <a:schemeClr val="tx1"/>
                </a:solidFill>
                <a:latin typeface="굴림" charset="-127"/>
                <a:ea typeface="맑은 고딕"/>
                <a:cs typeface="맑은 고딕"/>
              </a:defRPr>
            </a:lvl4pPr>
            <a:lvl5pPr marL="1828800" algn="l" rtl="0" fontAlgn="base" latinLnBrk="1">
              <a:spcBef>
                <a:spcPct val="0"/>
              </a:spcBef>
              <a:spcAft>
                <a:spcPct val="0"/>
              </a:spcAft>
              <a:defRPr kumimoji="1" kern="1200">
                <a:solidFill>
                  <a:schemeClr val="tx1"/>
                </a:solidFill>
                <a:latin typeface="굴림" charset="-127"/>
                <a:ea typeface="맑은 고딕"/>
                <a:cs typeface="맑은 고딕"/>
              </a:defRPr>
            </a:lvl5pPr>
            <a:lvl6pPr marL="2286000" algn="l" defTabSz="914400" rtl="0" eaLnBrk="1" latinLnBrk="1" hangingPunct="1">
              <a:defRPr kumimoji="1" kern="1200">
                <a:solidFill>
                  <a:schemeClr val="tx1"/>
                </a:solidFill>
                <a:latin typeface="굴림" charset="-127"/>
                <a:ea typeface="맑은 고딕"/>
                <a:cs typeface="맑은 고딕"/>
              </a:defRPr>
            </a:lvl6pPr>
            <a:lvl7pPr marL="2743200" algn="l" defTabSz="914400" rtl="0" eaLnBrk="1" latinLnBrk="1" hangingPunct="1">
              <a:defRPr kumimoji="1" kern="1200">
                <a:solidFill>
                  <a:schemeClr val="tx1"/>
                </a:solidFill>
                <a:latin typeface="굴림" charset="-127"/>
                <a:ea typeface="맑은 고딕"/>
                <a:cs typeface="맑은 고딕"/>
              </a:defRPr>
            </a:lvl7pPr>
            <a:lvl8pPr marL="3200400" algn="l" defTabSz="914400" rtl="0" eaLnBrk="1" latinLnBrk="1" hangingPunct="1">
              <a:defRPr kumimoji="1" kern="1200">
                <a:solidFill>
                  <a:schemeClr val="tx1"/>
                </a:solidFill>
                <a:latin typeface="굴림" charset="-127"/>
                <a:ea typeface="맑은 고딕"/>
                <a:cs typeface="맑은 고딕"/>
              </a:defRPr>
            </a:lvl8pPr>
            <a:lvl9pPr marL="3657600" algn="l" defTabSz="914400" rtl="0" eaLnBrk="1" latinLnBrk="1" hangingPunct="1">
              <a:defRPr kumimoji="1" kern="1200">
                <a:solidFill>
                  <a:schemeClr val="tx1"/>
                </a:solidFill>
                <a:latin typeface="굴림" charset="-127"/>
                <a:ea typeface="맑은 고딕"/>
                <a:cs typeface="맑은 고딕"/>
              </a:defRPr>
            </a:lvl9pPr>
          </a:lstStyle>
          <a:p>
            <a:pPr marL="396000" indent="-252000">
              <a:lnSpc>
                <a:spcPct val="150000"/>
              </a:lnSpc>
              <a:buFont typeface="Wingdings" pitchFamily="2" charset="2"/>
              <a:buChar char="ü"/>
            </a:pPr>
            <a:r>
              <a:rPr lang="en-US" altLang="ko-KR" dirty="0">
                <a:latin typeface="맑은 고딕" panose="020B0503020000020004" pitchFamily="50" charset="-127"/>
                <a:ea typeface="맑은 고딕" panose="020B0503020000020004" pitchFamily="50" charset="-127"/>
              </a:rPr>
              <a:t>IC : chip integrated with MOFET .</a:t>
            </a:r>
          </a:p>
          <a:p>
            <a:pPr marL="396000" indent="-252000">
              <a:lnSpc>
                <a:spcPct val="150000"/>
              </a:lnSpc>
              <a:buFont typeface="Wingdings" pitchFamily="2" charset="2"/>
              <a:buChar char="ü"/>
            </a:pPr>
            <a:r>
              <a:rPr lang="en-US" altLang="ko-KR" dirty="0">
                <a:latin typeface="맑은 고딕" panose="020B0503020000020004" pitchFamily="50" charset="-127"/>
                <a:ea typeface="맑은 고딕" panose="020B0503020000020004" pitchFamily="50" charset="-127"/>
              </a:rPr>
              <a:t>Logic Gate: basic unit to perform a logical operation</a:t>
            </a:r>
          </a:p>
          <a:p>
            <a:pPr marL="396000" indent="-252000">
              <a:lnSpc>
                <a:spcPct val="150000"/>
              </a:lnSpc>
              <a:buFont typeface="Wingdings" pitchFamily="2" charset="2"/>
              <a:buChar char="ü"/>
            </a:pPr>
            <a:r>
              <a:rPr lang="en-US" altLang="ko-KR" dirty="0">
                <a:latin typeface="맑은 고딕" panose="020B0503020000020004" pitchFamily="50" charset="-127"/>
                <a:ea typeface="맑은 고딕" panose="020B0503020000020004" pitchFamily="50" charset="-127"/>
              </a:rPr>
              <a:t>Gate channel length of 14 nm in 2016, consist of Si 30 atoms</a:t>
            </a:r>
          </a:p>
          <a:p>
            <a:pPr marL="396000" indent="-252000">
              <a:lnSpc>
                <a:spcPct val="150000"/>
              </a:lnSpc>
              <a:buFont typeface="Wingdings" pitchFamily="2" charset="2"/>
              <a:buChar char="ü"/>
            </a:pPr>
            <a:endParaRPr lang="en-US" altLang="ko-KR" dirty="0">
              <a:latin typeface="맑은 고딕" panose="020B0503020000020004" pitchFamily="50" charset="-127"/>
              <a:ea typeface="맑은 고딕" panose="020B0503020000020004" pitchFamily="50" charset="-127"/>
            </a:endParaRPr>
          </a:p>
        </p:txBody>
      </p:sp>
      <p:pic>
        <p:nvPicPr>
          <p:cNvPr id="12" name="Picture 3"/>
          <p:cNvPicPr>
            <a:picLocks noChangeAspect="1" noChangeArrowheads="1"/>
          </p:cNvPicPr>
          <p:nvPr/>
        </p:nvPicPr>
        <p:blipFill>
          <a:blip r:embed="rId3" cstate="print"/>
          <a:srcRect/>
          <a:stretch>
            <a:fillRect/>
          </a:stretch>
        </p:blipFill>
        <p:spPr bwMode="auto">
          <a:xfrm>
            <a:off x="395536" y="2901804"/>
            <a:ext cx="3982033" cy="3292623"/>
          </a:xfrm>
          <a:prstGeom prst="rect">
            <a:avLst/>
          </a:prstGeom>
          <a:noFill/>
          <a:ln w="9525">
            <a:noFill/>
            <a:miter lim="800000"/>
            <a:headEnd/>
            <a:tailEnd/>
          </a:ln>
        </p:spPr>
      </p:pic>
      <p:sp>
        <p:nvSpPr>
          <p:cNvPr id="13" name="TextBox 12"/>
          <p:cNvSpPr txBox="1"/>
          <p:nvPr/>
        </p:nvSpPr>
        <p:spPr>
          <a:xfrm>
            <a:off x="1475656" y="6286180"/>
            <a:ext cx="1935338"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[Intel Processor IC]</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5" name="TextBox 14"/>
          <p:cNvSpPr txBox="1"/>
          <p:nvPr/>
        </p:nvSpPr>
        <p:spPr>
          <a:xfrm>
            <a:off x="6084168" y="6027184"/>
            <a:ext cx="1366593" cy="369332"/>
          </a:xfrm>
          <a:prstGeom prst="rect">
            <a:avLst/>
          </a:prstGeom>
          <a:solidFill>
            <a:schemeClr val="tx1"/>
          </a:solidFill>
        </p:spPr>
        <p:txBody>
          <a:bodyPr wrap="none" rtlCol="0">
            <a:spAutoFit/>
          </a:bodyPr>
          <a:lstStyle/>
          <a:p>
            <a:r>
              <a:rPr lang="en-US" altLang="ko-KR" b="1" dirty="0">
                <a:solidFill>
                  <a:schemeClr val="bg1"/>
                </a:solidFill>
                <a:latin typeface="맑은 고딕" panose="020B0503020000020004" pitchFamily="50" charset="-127"/>
                <a:ea typeface="맑은 고딕" panose="020B0503020000020004" pitchFamily="50" charset="-127"/>
              </a:rPr>
              <a:t>Transistors</a:t>
            </a:r>
          </a:p>
        </p:txBody>
      </p:sp>
      <p:sp>
        <p:nvSpPr>
          <p:cNvPr id="16" name="TextBox 15"/>
          <p:cNvSpPr txBox="1"/>
          <p:nvPr/>
        </p:nvSpPr>
        <p:spPr>
          <a:xfrm>
            <a:off x="6021031" y="4865764"/>
            <a:ext cx="1461234" cy="369332"/>
          </a:xfrm>
          <a:prstGeom prst="rect">
            <a:avLst/>
          </a:prstGeom>
          <a:solidFill>
            <a:schemeClr val="tx1"/>
          </a:solidFill>
        </p:spPr>
        <p:txBody>
          <a:bodyPr wrap="none" rtlCol="0">
            <a:spAutoFit/>
          </a:bodyPr>
          <a:lstStyle/>
          <a:p>
            <a:pPr algn="ctr"/>
            <a:r>
              <a:rPr lang="en-US" altLang="ko-KR" b="1" dirty="0">
                <a:solidFill>
                  <a:schemeClr val="bg1"/>
                </a:solidFill>
                <a:latin typeface="맑은 고딕" panose="020B0503020000020004" pitchFamily="50" charset="-127"/>
                <a:ea typeface="맑은 고딕" panose="020B0503020000020004" pitchFamily="50" charset="-127"/>
              </a:rPr>
              <a:t>Logic Gates</a:t>
            </a:r>
          </a:p>
        </p:txBody>
      </p:sp>
      <p:sp>
        <p:nvSpPr>
          <p:cNvPr id="18" name="TextBox 17"/>
          <p:cNvSpPr txBox="1"/>
          <p:nvPr/>
        </p:nvSpPr>
        <p:spPr>
          <a:xfrm>
            <a:off x="5739100" y="3816422"/>
            <a:ext cx="2147639" cy="369332"/>
          </a:xfrm>
          <a:prstGeom prst="rect">
            <a:avLst/>
          </a:prstGeom>
          <a:solidFill>
            <a:schemeClr val="tx1"/>
          </a:solidFill>
        </p:spPr>
        <p:txBody>
          <a:bodyPr wrap="none" rtlCol="0">
            <a:spAutoFit/>
          </a:bodyPr>
          <a:lstStyle/>
          <a:p>
            <a:r>
              <a:rPr lang="en-US" altLang="ko-KR" b="1" dirty="0">
                <a:solidFill>
                  <a:schemeClr val="bg1"/>
                </a:solidFill>
                <a:latin typeface="맑은 고딕" panose="020B0503020000020004" pitchFamily="50" charset="-127"/>
                <a:ea typeface="맑은 고딕" panose="020B0503020000020004" pitchFamily="50" charset="-127"/>
              </a:rPr>
              <a:t>Electronic Circuits</a:t>
            </a:r>
          </a:p>
        </p:txBody>
      </p:sp>
      <p:sp>
        <p:nvSpPr>
          <p:cNvPr id="19" name="TextBox 18"/>
          <p:cNvSpPr txBox="1"/>
          <p:nvPr/>
        </p:nvSpPr>
        <p:spPr>
          <a:xfrm>
            <a:off x="6315164" y="2808310"/>
            <a:ext cx="946093" cy="369332"/>
          </a:xfrm>
          <a:prstGeom prst="rect">
            <a:avLst/>
          </a:prstGeom>
          <a:solidFill>
            <a:schemeClr val="tx1"/>
          </a:solidFill>
        </p:spPr>
        <p:txBody>
          <a:bodyPr wrap="none" rtlCol="0">
            <a:spAutoFit/>
          </a:bodyPr>
          <a:lstStyle/>
          <a:p>
            <a:r>
              <a:rPr lang="en-US" altLang="ko-KR" b="1" dirty="0">
                <a:solidFill>
                  <a:schemeClr val="bg1"/>
                </a:solidFill>
                <a:latin typeface="맑은 고딕" panose="020B0503020000020004" pitchFamily="50" charset="-127"/>
                <a:ea typeface="맑은 고딕" panose="020B0503020000020004" pitchFamily="50" charset="-127"/>
              </a:rPr>
              <a:t>IC chip</a:t>
            </a:r>
          </a:p>
        </p:txBody>
      </p:sp>
      <p:sp>
        <p:nvSpPr>
          <p:cNvPr id="20" name="위쪽 화살표 27"/>
          <p:cNvSpPr/>
          <p:nvPr/>
        </p:nvSpPr>
        <p:spPr>
          <a:xfrm>
            <a:off x="6603196" y="3312366"/>
            <a:ext cx="288032" cy="360040"/>
          </a:xfrm>
          <a:prstGeom prst="upArrow">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21" name="위쪽 화살표 28"/>
          <p:cNvSpPr/>
          <p:nvPr/>
        </p:nvSpPr>
        <p:spPr>
          <a:xfrm>
            <a:off x="6603196" y="4320478"/>
            <a:ext cx="288032" cy="360040"/>
          </a:xfrm>
          <a:prstGeom prst="upArrow">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22" name="위쪽 화살표 29"/>
          <p:cNvSpPr/>
          <p:nvPr/>
        </p:nvSpPr>
        <p:spPr>
          <a:xfrm>
            <a:off x="6603196" y="5585844"/>
            <a:ext cx="288032" cy="360040"/>
          </a:xfrm>
          <a:prstGeom prst="upArrow">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23" name="직사각형 22"/>
          <p:cNvSpPr/>
          <p:nvPr/>
        </p:nvSpPr>
        <p:spPr>
          <a:xfrm>
            <a:off x="4424595" y="5171596"/>
            <a:ext cx="4866782" cy="369332"/>
          </a:xfrm>
          <a:prstGeom prst="rect">
            <a:avLst/>
          </a:prstGeom>
        </p:spPr>
        <p:txBody>
          <a:bodyPr wrap="none">
            <a:spAutoFit/>
          </a:bodyPr>
          <a:lstStyle/>
          <a:p>
            <a:pPr algn="ctr"/>
            <a:r>
              <a:rPr lang="en-US" altLang="ko-KR" b="1" dirty="0">
                <a:solidFill>
                  <a:srgbClr val="0000FF"/>
                </a:solidFill>
                <a:latin typeface="맑은 고딕" panose="020B0503020000020004" pitchFamily="50" charset="-127"/>
                <a:ea typeface="맑은 고딕" panose="020B0503020000020004" pitchFamily="50" charset="-127"/>
              </a:rPr>
              <a:t>(basic unit to perform a logical operation)</a:t>
            </a:r>
          </a:p>
        </p:txBody>
      </p:sp>
      <p:sp>
        <p:nvSpPr>
          <p:cNvPr id="24" name="TextBox 7"/>
          <p:cNvSpPr txBox="1">
            <a:spLocks noChangeArrowheads="1"/>
          </p:cNvSpPr>
          <p:nvPr/>
        </p:nvSpPr>
        <p:spPr bwMode="auto">
          <a:xfrm>
            <a:off x="35496" y="87015"/>
            <a:ext cx="5384807" cy="523220"/>
          </a:xfrm>
          <a:prstGeom prst="rect">
            <a:avLst/>
          </a:prstGeom>
        </p:spPr>
        <p:txBody>
          <a:bodyPr wrap="none">
            <a:spAutoFit/>
          </a:bodyPr>
          <a:lstStyle>
            <a:defPPr>
              <a:defRPr lang="ko-KR"/>
            </a:defPPr>
            <a:lvl1pPr>
              <a:defRPr sz="2800" b="1"/>
            </a:lvl1pPr>
          </a:lstStyle>
          <a:p>
            <a:r>
              <a:rPr lang="en-US" altLang="ko-KR" dirty="0"/>
              <a:t>Logic applications of MOSFET</a:t>
            </a:r>
            <a:endParaRPr lang="ko-KR" altLang="en-US"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228</a:t>
            </a:fld>
            <a:endParaRPr lang="ko-KR" altLang="en-US" dirty="0"/>
          </a:p>
        </p:txBody>
      </p:sp>
      <p:sp>
        <p:nvSpPr>
          <p:cNvPr id="25" name="직사각형 2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41833785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916183" cy="523220"/>
          </a:xfrm>
          <a:prstGeom prst="rect">
            <a:avLst/>
          </a:prstGeom>
        </p:spPr>
        <p:txBody>
          <a:bodyPr wrap="none">
            <a:spAutoFit/>
          </a:bodyPr>
          <a:lstStyle/>
          <a:p>
            <a:r>
              <a:rPr lang="en-US" altLang="ko-KR" sz="2800" b="1" dirty="0"/>
              <a:t>Why TR scaling?</a:t>
            </a:r>
            <a:endParaRPr lang="ko-KR" altLang="en-US" sz="2800" b="1" dirty="0"/>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2" name="그림 1"/>
          <p:cNvPicPr>
            <a:picLocks noChangeAspect="1"/>
          </p:cNvPicPr>
          <p:nvPr/>
        </p:nvPicPr>
        <p:blipFill rotWithShape="1">
          <a:blip r:embed="rId3"/>
          <a:srcRect l="5833" t="8423"/>
          <a:stretch/>
        </p:blipFill>
        <p:spPr>
          <a:xfrm>
            <a:off x="533400" y="1079501"/>
            <a:ext cx="8143056" cy="4946900"/>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z="1500">
                <a:latin typeface="맑은 고딕" panose="020B0503020000020004" pitchFamily="50" charset="-127"/>
                <a:ea typeface="맑은 고딕" panose="020B0503020000020004" pitchFamily="50" charset="-127"/>
              </a:rPr>
              <a:pPr/>
              <a:t>229</a:t>
            </a:fld>
            <a:endParaRPr lang="ko-KR" altLang="en-US" sz="15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85721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4833374" cy="461665"/>
          </a:xfrm>
          <a:prstGeom prst="rect">
            <a:avLst/>
          </a:prstGeom>
        </p:spPr>
        <p:txBody>
          <a:bodyPr wrap="none">
            <a:spAutoFit/>
          </a:bodyPr>
          <a:lstStyle/>
          <a:p>
            <a:r>
              <a:rPr lang="ko-KR" altLang="en-US" sz="2400" b="1" dirty="0">
                <a:latin typeface="+mn-ea"/>
              </a:rPr>
              <a:t>산화물 세라믹</a:t>
            </a:r>
            <a:r>
              <a:rPr lang="en-US" altLang="ko-KR" sz="2400" b="1" dirty="0">
                <a:latin typeface="+mn-ea"/>
              </a:rPr>
              <a:t> (Oxide</a:t>
            </a:r>
            <a:r>
              <a:rPr lang="ko-KR" altLang="en-US" sz="2400" b="1" dirty="0">
                <a:latin typeface="+mn-ea"/>
              </a:rPr>
              <a:t> </a:t>
            </a:r>
            <a:r>
              <a:rPr lang="en-US" altLang="ko-KR" sz="2400" b="1" dirty="0">
                <a:latin typeface="+mn-ea"/>
              </a:rPr>
              <a:t>Ceramics)</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24" name="TextBox 23"/>
          <p:cNvSpPr txBox="1"/>
          <p:nvPr/>
        </p:nvSpPr>
        <p:spPr>
          <a:xfrm>
            <a:off x="385018" y="4055831"/>
            <a:ext cx="6511081" cy="21246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산화물</a:t>
            </a:r>
            <a:endParaRPr lang="en-US" altLang="ko-KR" dirty="0"/>
          </a:p>
          <a:p>
            <a:pPr marL="645750" indent="-285750">
              <a:lnSpc>
                <a:spcPct val="150000"/>
              </a:lnSpc>
              <a:buFontTx/>
              <a:buChar char="-"/>
            </a:pPr>
            <a:r>
              <a:rPr lang="ko-KR" altLang="en-US" dirty="0"/>
              <a:t>산소와 이미 반응해</a:t>
            </a:r>
            <a:r>
              <a:rPr lang="en-US" altLang="ko-KR" dirty="0"/>
              <a:t> </a:t>
            </a:r>
            <a:r>
              <a:rPr lang="ko-KR" altLang="en-US" dirty="0"/>
              <a:t>타지 않음</a:t>
            </a:r>
            <a:endParaRPr lang="en-US" altLang="ko-KR" dirty="0"/>
          </a:p>
          <a:p>
            <a:pPr marL="645750" indent="-285750">
              <a:lnSpc>
                <a:spcPct val="150000"/>
              </a:lnSpc>
              <a:buFontTx/>
              <a:buChar char="-"/>
            </a:pPr>
            <a:r>
              <a:rPr lang="ko-KR" altLang="en-US" dirty="0"/>
              <a:t>이미 산화되어 매우 안정적</a:t>
            </a:r>
            <a:endParaRPr lang="en-US" altLang="ko-KR" dirty="0"/>
          </a:p>
          <a:p>
            <a:pPr marL="645750" indent="-285750">
              <a:lnSpc>
                <a:spcPct val="150000"/>
              </a:lnSpc>
              <a:buFontTx/>
              <a:buChar char="-"/>
            </a:pPr>
            <a:r>
              <a:rPr lang="ko-KR" altLang="en-US" dirty="0"/>
              <a:t>내열성과 내화성이 탁월</a:t>
            </a:r>
            <a:endParaRPr lang="en-US" altLang="ko-KR" dirty="0"/>
          </a:p>
          <a:p>
            <a:pPr marL="645750" indent="-285750">
              <a:lnSpc>
                <a:spcPct val="150000"/>
              </a:lnSpc>
              <a:buFontTx/>
              <a:buChar char="-"/>
            </a:pPr>
            <a:r>
              <a:rPr lang="ko-KR" altLang="en-US" dirty="0"/>
              <a:t>응용제품</a:t>
            </a:r>
            <a:r>
              <a:rPr lang="en-US" altLang="ko-KR" dirty="0"/>
              <a:t>:</a:t>
            </a:r>
            <a:r>
              <a:rPr lang="ko-KR" altLang="en-US" dirty="0"/>
              <a:t>용광로</a:t>
            </a:r>
            <a:r>
              <a:rPr lang="en-US" altLang="ko-KR" dirty="0"/>
              <a:t>, </a:t>
            </a:r>
            <a:r>
              <a:rPr lang="ko-KR" altLang="en-US" dirty="0"/>
              <a:t>엔진부품</a:t>
            </a:r>
            <a:r>
              <a:rPr lang="en-US" altLang="ko-KR" dirty="0"/>
              <a:t>, </a:t>
            </a:r>
            <a:r>
              <a:rPr lang="ko-KR" altLang="en-US" dirty="0"/>
              <a:t>우주선 단열재</a:t>
            </a:r>
            <a:r>
              <a:rPr lang="en-US" altLang="ko-KR" dirty="0"/>
              <a:t>, </a:t>
            </a:r>
            <a:r>
              <a:rPr lang="ko-KR" altLang="en-US" dirty="0"/>
              <a:t>전자재료</a:t>
            </a:r>
          </a:p>
        </p:txBody>
      </p:sp>
      <p:grpSp>
        <p:nvGrpSpPr>
          <p:cNvPr id="10" name="그룹 9"/>
          <p:cNvGrpSpPr/>
          <p:nvPr/>
        </p:nvGrpSpPr>
        <p:grpSpPr>
          <a:xfrm>
            <a:off x="385019" y="1073150"/>
            <a:ext cx="8291437" cy="2716368"/>
            <a:chOff x="385019" y="939799"/>
            <a:chExt cx="9032799" cy="2959247"/>
          </a:xfrm>
        </p:grpSpPr>
        <p:pic>
          <p:nvPicPr>
            <p:cNvPr id="8" name="그림 7"/>
            <p:cNvPicPr>
              <a:picLocks noChangeAspect="1"/>
            </p:cNvPicPr>
            <p:nvPr/>
          </p:nvPicPr>
          <p:blipFill>
            <a:blip r:embed="rId3"/>
            <a:stretch>
              <a:fillRect/>
            </a:stretch>
          </p:blipFill>
          <p:spPr>
            <a:xfrm>
              <a:off x="385019" y="939799"/>
              <a:ext cx="4449114" cy="2959247"/>
            </a:xfrm>
            <a:prstGeom prst="rect">
              <a:avLst/>
            </a:prstGeom>
          </p:spPr>
        </p:pic>
        <p:pic>
          <p:nvPicPr>
            <p:cNvPr id="9" name="그림 8"/>
            <p:cNvPicPr>
              <a:picLocks noChangeAspect="1"/>
            </p:cNvPicPr>
            <p:nvPr/>
          </p:nvPicPr>
          <p:blipFill>
            <a:blip r:embed="rId4"/>
            <a:stretch>
              <a:fillRect/>
            </a:stretch>
          </p:blipFill>
          <p:spPr>
            <a:xfrm>
              <a:off x="4974891" y="939799"/>
              <a:ext cx="4442927" cy="2959247"/>
            </a:xfrm>
            <a:prstGeom prst="rect">
              <a:avLst/>
            </a:prstGeom>
          </p:spPr>
        </p:pic>
      </p:grpSp>
      <p:sp>
        <p:nvSpPr>
          <p:cNvPr id="20" name="TextBox 19"/>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23</a:t>
            </a:fld>
            <a:endParaRPr lang="ko-KR" altLang="en-US"/>
          </a:p>
        </p:txBody>
      </p:sp>
    </p:spTree>
    <p:extLst>
      <p:ext uri="{BB962C8B-B14F-4D97-AF65-F5344CB8AC3E}">
        <p14:creationId xmlns:p14="http://schemas.microsoft.com/office/powerpoint/2010/main" val="201756070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80405" cy="523220"/>
          </a:xfrm>
          <a:prstGeom prst="rect">
            <a:avLst/>
          </a:prstGeom>
        </p:spPr>
        <p:txBody>
          <a:bodyPr wrap="none">
            <a:spAutoFit/>
          </a:bodyPr>
          <a:lstStyle/>
          <a:p>
            <a:r>
              <a:rPr lang="en-US" altLang="ko-KR" sz="2800" b="1" dirty="0"/>
              <a:t>Moore’s law</a:t>
            </a:r>
            <a:endParaRPr lang="ko-KR" altLang="en-US" sz="2800" b="1" dirty="0"/>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11" name="직사각형 10"/>
          <p:cNvSpPr/>
          <p:nvPr/>
        </p:nvSpPr>
        <p:spPr>
          <a:xfrm>
            <a:off x="211275" y="794080"/>
            <a:ext cx="8627925" cy="646331"/>
          </a:xfrm>
          <a:prstGeom prst="rect">
            <a:avLst/>
          </a:prstGeom>
        </p:spPr>
        <p:txBody>
          <a:bodyPr wrap="square">
            <a:spAutoFit/>
          </a:bodyPr>
          <a:lstStyle/>
          <a:p>
            <a:pPr marL="285750" indent="-285750">
              <a:buFont typeface="Arial" panose="020B0604020202020204" pitchFamily="34" charset="0"/>
              <a:buChar char="•"/>
            </a:pPr>
            <a:r>
              <a:rPr lang="en-US" altLang="ko-KR" dirty="0"/>
              <a:t>Observation that the number of transistors in a dense integrated circuit doubles approximately every two years</a:t>
            </a:r>
            <a:endParaRPr lang="ko-KR" altLang="en-US" dirty="0">
              <a:solidFill>
                <a:srgbClr val="FF0000"/>
              </a:solidFill>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z="1500">
                <a:latin typeface="맑은 고딕" panose="020B0503020000020004" pitchFamily="50" charset="-127"/>
                <a:ea typeface="맑은 고딕" panose="020B0503020000020004" pitchFamily="50" charset="-127"/>
              </a:rPr>
              <a:pPr/>
              <a:t>230</a:t>
            </a:fld>
            <a:endParaRPr lang="ko-KR" altLang="en-US" sz="1500">
              <a:latin typeface="맑은 고딕" panose="020B0503020000020004" pitchFamily="50" charset="-127"/>
              <a:ea typeface="맑은 고딕" panose="020B0503020000020004" pitchFamily="50" charset="-127"/>
            </a:endParaRPr>
          </a:p>
        </p:txBody>
      </p:sp>
      <p:pic>
        <p:nvPicPr>
          <p:cNvPr id="48132" name="Picture 4" descr="Fig. 3, “Moores' Law” was predicted by the co-founder of Intel®, Gordon  Moore, in 1965 and slightly corrected in 1975. The graph shows its validity  until today - Optically Induced Nanostructures - NCBI Bookshe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92" y="1755648"/>
            <a:ext cx="4067136" cy="3706178"/>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Worldwide Social Name PorTAL- Wopen.net, 한국.net, 김.net 이.net ㄱ.com ㅏ.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964" y="2489301"/>
            <a:ext cx="4857536" cy="2285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592376" cy="523220"/>
          </a:xfrm>
          <a:prstGeom prst="rect">
            <a:avLst/>
          </a:prstGeom>
        </p:spPr>
        <p:txBody>
          <a:bodyPr wrap="none">
            <a:spAutoFit/>
          </a:bodyPr>
          <a:lstStyle/>
          <a:p>
            <a:r>
              <a:rPr lang="en-US" altLang="ko-KR" sz="2800" b="1" dirty="0"/>
              <a:t>Device scaling</a:t>
            </a:r>
            <a:endParaRPr lang="ko-KR" altLang="en-US" sz="2800" b="1" dirty="0"/>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z="1500">
                <a:latin typeface="맑은 고딕" panose="020B0503020000020004" pitchFamily="50" charset="-127"/>
                <a:ea typeface="맑은 고딕" panose="020B0503020000020004" pitchFamily="50" charset="-127"/>
              </a:rPr>
              <a:pPr/>
              <a:t>231</a:t>
            </a:fld>
            <a:endParaRPr lang="ko-KR" altLang="en-US" sz="1500">
              <a:latin typeface="맑은 고딕" panose="020B0503020000020004" pitchFamily="50" charset="-127"/>
              <a:ea typeface="맑은 고딕" panose="020B0503020000020004" pitchFamily="50" charset="-127"/>
            </a:endParaRPr>
          </a:p>
        </p:txBody>
      </p:sp>
      <p:pic>
        <p:nvPicPr>
          <p:cNvPr id="51204" name="Picture 4" descr="Watch For EUV Lithography Equipment Pushouts, Revenue Misses For ASML  (NASDAQ:ASML) | Seeking Alp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72" y="1144863"/>
            <a:ext cx="8626543" cy="48457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7845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z="1500">
                <a:latin typeface="맑은 고딕" panose="020B0503020000020004" pitchFamily="50" charset="-127"/>
                <a:ea typeface="맑은 고딕" panose="020B0503020000020004" pitchFamily="50" charset="-127"/>
              </a:rPr>
              <a:pPr/>
              <a:t>232</a:t>
            </a:fld>
            <a:endParaRPr lang="ko-KR" altLang="en-US" sz="1500" dirty="0">
              <a:latin typeface="맑은 고딕" panose="020B0503020000020004" pitchFamily="50" charset="-127"/>
              <a:ea typeface="맑은 고딕" panose="020B0503020000020004" pitchFamily="50" charset="-127"/>
            </a:endParaRPr>
          </a:p>
        </p:txBody>
      </p:sp>
      <p:sp>
        <p:nvSpPr>
          <p:cNvPr id="8" name="직사각형 7"/>
          <p:cNvSpPr/>
          <p:nvPr/>
        </p:nvSpPr>
        <p:spPr>
          <a:xfrm>
            <a:off x="101600" y="61453"/>
            <a:ext cx="2592376" cy="523220"/>
          </a:xfrm>
          <a:prstGeom prst="rect">
            <a:avLst/>
          </a:prstGeom>
        </p:spPr>
        <p:txBody>
          <a:bodyPr wrap="none">
            <a:spAutoFit/>
          </a:bodyPr>
          <a:lstStyle/>
          <a:p>
            <a:r>
              <a:rPr lang="en-US" altLang="ko-KR" sz="2800" b="1" dirty="0"/>
              <a:t>Device scaling</a:t>
            </a:r>
            <a:endParaRPr lang="ko-KR" altLang="en-US" sz="2800" b="1" dirty="0"/>
          </a:p>
        </p:txBody>
      </p:sp>
      <p:pic>
        <p:nvPicPr>
          <p:cNvPr id="52226" name="Picture 2" descr="http://fpga.org/wp-content/uploads/2017/03/10nm-Intel-Innovation-Leadershi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273" y="1094700"/>
            <a:ext cx="8250183" cy="4636371"/>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426273" y="5803079"/>
            <a:ext cx="8250183" cy="369332"/>
          </a:xfrm>
          <a:prstGeom prst="rect">
            <a:avLst/>
          </a:prstGeom>
        </p:spPr>
        <p:txBody>
          <a:bodyPr wrap="square">
            <a:spAutoFit/>
          </a:bodyPr>
          <a:lstStyle/>
          <a:p>
            <a:pPr algn="ctr"/>
            <a:r>
              <a:rPr lang="ko-KR" altLang="en-US" dirty="0" err="1"/>
              <a:t>This</a:t>
            </a:r>
            <a:r>
              <a:rPr lang="ko-KR" altLang="en-US" dirty="0"/>
              <a:t> </a:t>
            </a:r>
            <a:r>
              <a:rPr lang="ko-KR" altLang="en-US" dirty="0" err="1"/>
              <a:t>entry</a:t>
            </a:r>
            <a:r>
              <a:rPr lang="ko-KR" altLang="en-US" dirty="0"/>
              <a:t> </a:t>
            </a:r>
            <a:r>
              <a:rPr lang="ko-KR" altLang="en-US" dirty="0" err="1"/>
              <a:t>was</a:t>
            </a:r>
            <a:r>
              <a:rPr lang="ko-KR" altLang="en-US" dirty="0"/>
              <a:t> </a:t>
            </a:r>
            <a:r>
              <a:rPr lang="ko-KR" altLang="en-US" dirty="0" err="1"/>
              <a:t>posted</a:t>
            </a:r>
            <a:r>
              <a:rPr lang="ko-KR" altLang="en-US" dirty="0"/>
              <a:t> </a:t>
            </a:r>
            <a:r>
              <a:rPr lang="ko-KR" altLang="en-US" dirty="0" err="1"/>
              <a:t>in</a:t>
            </a:r>
            <a:r>
              <a:rPr lang="ko-KR" altLang="en-US" dirty="0"/>
              <a:t> </a:t>
            </a:r>
            <a:r>
              <a:rPr lang="ko-KR" altLang="en-US" dirty="0" err="1"/>
              <a:t>FPGAs</a:t>
            </a:r>
            <a:r>
              <a:rPr lang="ko-KR" altLang="en-US" dirty="0"/>
              <a:t>, </a:t>
            </a:r>
            <a:r>
              <a:rPr lang="ko-KR" altLang="en-US" dirty="0" err="1"/>
              <a:t>Parallel</a:t>
            </a:r>
            <a:r>
              <a:rPr lang="ko-KR" altLang="en-US" dirty="0"/>
              <a:t> </a:t>
            </a:r>
            <a:r>
              <a:rPr lang="ko-KR" altLang="en-US" dirty="0" err="1"/>
              <a:t>Computing</a:t>
            </a:r>
            <a:r>
              <a:rPr lang="ko-KR" altLang="en-US" dirty="0"/>
              <a:t> </a:t>
            </a:r>
            <a:r>
              <a:rPr lang="ko-KR" altLang="en-US" dirty="0" err="1"/>
              <a:t>on</a:t>
            </a:r>
            <a:r>
              <a:rPr lang="ko-KR" altLang="en-US" dirty="0"/>
              <a:t> </a:t>
            </a:r>
            <a:r>
              <a:rPr lang="ko-KR" altLang="en-US" dirty="0" err="1"/>
              <a:t>March</a:t>
            </a:r>
            <a:r>
              <a:rPr lang="ko-KR" altLang="en-US" dirty="0"/>
              <a:t> 29, 2017.</a:t>
            </a:r>
          </a:p>
        </p:txBody>
      </p:sp>
    </p:spTree>
    <p:extLst>
      <p:ext uri="{BB962C8B-B14F-4D97-AF65-F5344CB8AC3E}">
        <p14:creationId xmlns:p14="http://schemas.microsoft.com/office/powerpoint/2010/main" val="33410765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a:srcRect l="6714" t="17825" r="1895" b="1940"/>
          <a:stretch/>
        </p:blipFill>
        <p:spPr>
          <a:xfrm>
            <a:off x="637355" y="1053127"/>
            <a:ext cx="8039101" cy="4862527"/>
          </a:xfrm>
          <a:prstGeom prst="rect">
            <a:avLst/>
          </a:prstGeom>
        </p:spPr>
      </p:pic>
      <p:sp>
        <p:nvSpPr>
          <p:cNvPr id="6" name="직사각형 5"/>
          <p:cNvSpPr/>
          <p:nvPr/>
        </p:nvSpPr>
        <p:spPr>
          <a:xfrm>
            <a:off x="101600" y="61453"/>
            <a:ext cx="2555508" cy="523220"/>
          </a:xfrm>
          <a:prstGeom prst="rect">
            <a:avLst/>
          </a:prstGeom>
        </p:spPr>
        <p:txBody>
          <a:bodyPr wrap="none">
            <a:spAutoFit/>
          </a:bodyPr>
          <a:lstStyle/>
          <a:p>
            <a:r>
              <a:rPr lang="en-US" altLang="ko-KR" sz="2800" b="1" dirty="0"/>
              <a:t>Scaling issues</a:t>
            </a:r>
            <a:endParaRPr lang="ko-KR" altLang="en-US" sz="2800" b="1" dirty="0"/>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z="1500">
                <a:latin typeface="맑은 고딕" panose="020B0503020000020004" pitchFamily="50" charset="-127"/>
                <a:ea typeface="맑은 고딕" panose="020B0503020000020004" pitchFamily="50" charset="-127"/>
              </a:rPr>
              <a:pPr/>
              <a:t>233</a:t>
            </a:fld>
            <a:endParaRPr lang="ko-KR" altLang="en-US" sz="15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989234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3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348" anchor="ct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
        <p:nvSpPr>
          <p:cNvPr id="43015" name="Rectangle 3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348" anchor="ct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
        <p:nvSpPr>
          <p:cNvPr id="43016" name="Rectangle 3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348" anchor="ct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sp>
        <p:nvSpPr>
          <p:cNvPr id="43017" name="Rectangle 3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6348" anchor="ct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000000"/>
              </a:solidFill>
              <a:effectLst/>
              <a:uLnTx/>
              <a:uFillTx/>
              <a:latin typeface="굴림" panose="020B0600000101010101" pitchFamily="50" charset="-127"/>
              <a:ea typeface="굴림" panose="020B0600000101010101" pitchFamily="50" charset="-127"/>
              <a:cs typeface="+mn-cs"/>
            </a:endParaRPr>
          </a:p>
        </p:txBody>
      </p:sp>
      <p:pic>
        <p:nvPicPr>
          <p:cNvPr id="79876" name="Picture 4" descr="iPhone 4 Teardown - showing batt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412875"/>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그룹 30"/>
          <p:cNvGrpSpPr>
            <a:grpSpLocks/>
          </p:cNvGrpSpPr>
          <p:nvPr/>
        </p:nvGrpSpPr>
        <p:grpSpPr bwMode="auto">
          <a:xfrm>
            <a:off x="3059113" y="1033463"/>
            <a:ext cx="1958975" cy="2395537"/>
            <a:chOff x="3059832" y="1032991"/>
            <a:chExt cx="1958037" cy="2396009"/>
          </a:xfrm>
        </p:grpSpPr>
        <p:pic>
          <p:nvPicPr>
            <p:cNvPr id="43057" name="Picture 6" descr="Apple iPhone 4 Teardown - mainboard-to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203" y="1396646"/>
              <a:ext cx="1296144" cy="203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8" name="TextBox 15"/>
            <p:cNvSpPr txBox="1">
              <a:spLocks noChangeArrowheads="1"/>
            </p:cNvSpPr>
            <p:nvPr/>
          </p:nvSpPr>
          <p:spPr bwMode="auto">
            <a:xfrm>
              <a:off x="3059832" y="1032991"/>
              <a:ext cx="1958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System on Chip (SoC)</a:t>
              </a:r>
              <a:endParaRPr kumimoji="1" lang="ko-KR" altLang="en-US"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grpSp>
        <p:nvGrpSpPr>
          <p:cNvPr id="3" name="그룹 82"/>
          <p:cNvGrpSpPr>
            <a:grpSpLocks/>
          </p:cNvGrpSpPr>
          <p:nvPr/>
        </p:nvGrpSpPr>
        <p:grpSpPr bwMode="auto">
          <a:xfrm>
            <a:off x="323850" y="3573463"/>
            <a:ext cx="2808288" cy="2484437"/>
            <a:chOff x="323528" y="3573016"/>
            <a:chExt cx="2808312" cy="2484123"/>
          </a:xfrm>
        </p:grpSpPr>
        <p:pic>
          <p:nvPicPr>
            <p:cNvPr id="43055" name="Picture 14" descr="http://www.chipworks.com/uploadedimages/Technical_Competitive_Analysis/Teardowns/iPhone4/xilinx-transist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933056"/>
              <a:ext cx="2808312" cy="212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6" name="직사각형 21"/>
            <p:cNvSpPr>
              <a:spLocks noChangeArrowheads="1"/>
            </p:cNvSpPr>
            <p:nvPr/>
          </p:nvSpPr>
          <p:spPr bwMode="auto">
            <a:xfrm>
              <a:off x="467544" y="3573016"/>
              <a:ext cx="23985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Samsung 45 nm transistor </a:t>
              </a:r>
              <a:endParaRPr kumimoji="1" lang="ko-KR" altLang="en-US"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sp>
        <p:nvSpPr>
          <p:cNvPr id="43021" name="직사각형 26"/>
          <p:cNvSpPr>
            <a:spLocks noChangeArrowheads="1"/>
          </p:cNvSpPr>
          <p:nvPr/>
        </p:nvSpPr>
        <p:spPr bwMode="auto">
          <a:xfrm>
            <a:off x="2286000" y="6456363"/>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ko-KR" altLang="en-US" sz="8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출처</a:t>
            </a:r>
            <a:r>
              <a:rPr kumimoji="1" lang="en-US" altLang="ko-KR" sz="8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 http://www.chipworks.com/en/technical-competitive-analysis/resources/recent-teardowns/2010/06/silicon-teardown-of-the-apple-iphone-4-smart-phone/</a:t>
            </a:r>
            <a:endParaRPr kumimoji="1" lang="ko-KR" altLang="en-US" sz="8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pic>
        <p:nvPicPr>
          <p:cNvPr id="79874" name="Picture 2" descr="iPhone 4 Teardown - sma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41438"/>
            <a:ext cx="14763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그룹 56"/>
          <p:cNvGrpSpPr>
            <a:grpSpLocks/>
          </p:cNvGrpSpPr>
          <p:nvPr/>
        </p:nvGrpSpPr>
        <p:grpSpPr bwMode="auto">
          <a:xfrm>
            <a:off x="4140200" y="1052513"/>
            <a:ext cx="3157538" cy="2351087"/>
            <a:chOff x="4139952" y="1052736"/>
            <a:chExt cx="3158441" cy="2350233"/>
          </a:xfrm>
        </p:grpSpPr>
        <p:grpSp>
          <p:nvGrpSpPr>
            <p:cNvPr id="43049" name="그룹 31"/>
            <p:cNvGrpSpPr>
              <a:grpSpLocks/>
            </p:cNvGrpSpPr>
            <p:nvPr/>
          </p:nvGrpSpPr>
          <p:grpSpPr bwMode="auto">
            <a:xfrm>
              <a:off x="4932040" y="1052736"/>
              <a:ext cx="2366353" cy="2350233"/>
              <a:chOff x="4932040" y="1052736"/>
              <a:chExt cx="2366353" cy="2350233"/>
            </a:xfrm>
          </p:grpSpPr>
          <p:sp>
            <p:nvSpPr>
              <p:cNvPr id="43053" name="직사각형 17"/>
              <p:cNvSpPr>
                <a:spLocks noChangeArrowheads="1"/>
              </p:cNvSpPr>
              <p:nvPr/>
            </p:nvSpPr>
            <p:spPr bwMode="auto">
              <a:xfrm>
                <a:off x="4932040" y="1052736"/>
                <a:ext cx="23663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Apple A4 microprocessor </a:t>
                </a:r>
                <a:endParaRPr kumimoji="1" lang="ko-KR" altLang="en-US"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pic>
            <p:nvPicPr>
              <p:cNvPr id="43054" name="Picture 22" descr="http://www.chipworks.com/uploadedimages/Technical_Competitive_Analysis/Teardowns/iPhone4/inertail_sensors_brand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5094" y="1385881"/>
                <a:ext cx="1993170" cy="201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직사각형 36"/>
            <p:cNvSpPr/>
            <p:nvPr/>
          </p:nvSpPr>
          <p:spPr>
            <a:xfrm>
              <a:off x="4139952" y="2060432"/>
              <a:ext cx="287420" cy="288820"/>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FFFFFF"/>
                </a:solidFill>
                <a:effectLst/>
                <a:uLnTx/>
                <a:uFillTx/>
                <a:latin typeface="굴림"/>
                <a:ea typeface="굴림"/>
                <a:cs typeface="+mn-cs"/>
              </a:endParaRPr>
            </a:p>
          </p:txBody>
        </p:sp>
        <p:cxnSp>
          <p:nvCxnSpPr>
            <p:cNvPr id="39" name="직선 연결선 38"/>
            <p:cNvCxnSpPr/>
            <p:nvPr/>
          </p:nvCxnSpPr>
          <p:spPr>
            <a:xfrm rot="5400000" flipH="1" flipV="1">
              <a:off x="4356125" y="1484214"/>
              <a:ext cx="647465" cy="504969"/>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직선 연결선 39"/>
            <p:cNvCxnSpPr/>
            <p:nvPr/>
          </p:nvCxnSpPr>
          <p:spPr>
            <a:xfrm rot="16200000" flipH="1">
              <a:off x="4283919" y="2492705"/>
              <a:ext cx="791875" cy="504969"/>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그룹 57"/>
          <p:cNvGrpSpPr>
            <a:grpSpLocks/>
          </p:cNvGrpSpPr>
          <p:nvPr/>
        </p:nvGrpSpPr>
        <p:grpSpPr bwMode="auto">
          <a:xfrm>
            <a:off x="6659563" y="962025"/>
            <a:ext cx="2382837" cy="2322513"/>
            <a:chOff x="6660232" y="961564"/>
            <a:chExt cx="2381473" cy="2323420"/>
          </a:xfrm>
        </p:grpSpPr>
        <p:grpSp>
          <p:nvGrpSpPr>
            <p:cNvPr id="43043" name="그룹 32"/>
            <p:cNvGrpSpPr>
              <a:grpSpLocks/>
            </p:cNvGrpSpPr>
            <p:nvPr/>
          </p:nvGrpSpPr>
          <p:grpSpPr bwMode="auto">
            <a:xfrm>
              <a:off x="7070322" y="961564"/>
              <a:ext cx="1971383" cy="2323420"/>
              <a:chOff x="7070322" y="961564"/>
              <a:chExt cx="1971383" cy="2323420"/>
            </a:xfrm>
          </p:grpSpPr>
          <p:pic>
            <p:nvPicPr>
              <p:cNvPr id="43047" name="Picture 20" descr="http://www.chipworks.com/uploadedimages/Technical_Competitive_Analysis/Teardowns/iPhone4/STM_accel_brand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0322" y="1484784"/>
                <a:ext cx="1971383"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8" name="직사각형 27"/>
              <p:cNvSpPr>
                <a:spLocks noChangeArrowheads="1"/>
              </p:cNvSpPr>
              <p:nvPr/>
            </p:nvSpPr>
            <p:spPr bwMode="auto">
              <a:xfrm>
                <a:off x="7380312" y="961564"/>
                <a:ext cx="1476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Accelerometer </a:t>
                </a:r>
              </a:p>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(Motion sensor)</a:t>
                </a:r>
                <a:endParaRPr kumimoji="1" lang="ko-KR" altLang="en-US"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sp>
          <p:nvSpPr>
            <p:cNvPr id="42" name="직사각형 41"/>
            <p:cNvSpPr/>
            <p:nvPr/>
          </p:nvSpPr>
          <p:spPr>
            <a:xfrm>
              <a:off x="6660232" y="2213003"/>
              <a:ext cx="215776" cy="215984"/>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FFFFFF"/>
                </a:solidFill>
                <a:effectLst/>
                <a:uLnTx/>
                <a:uFillTx/>
                <a:latin typeface="굴림"/>
                <a:ea typeface="굴림"/>
                <a:cs typeface="+mn-cs"/>
              </a:endParaRPr>
            </a:p>
          </p:txBody>
        </p:sp>
        <p:cxnSp>
          <p:nvCxnSpPr>
            <p:cNvPr id="43" name="직선 연결선 42"/>
            <p:cNvCxnSpPr/>
            <p:nvPr/>
          </p:nvCxnSpPr>
          <p:spPr>
            <a:xfrm rot="5400000" flipH="1" flipV="1">
              <a:off x="6623393" y="1736671"/>
              <a:ext cx="721006" cy="215776"/>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직선 연결선 43"/>
            <p:cNvCxnSpPr/>
            <p:nvPr/>
          </p:nvCxnSpPr>
          <p:spPr>
            <a:xfrm rot="16200000" flipH="1">
              <a:off x="6556692" y="2749892"/>
              <a:ext cx="854409" cy="215776"/>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9" name="그룹 58"/>
          <p:cNvGrpSpPr>
            <a:grpSpLocks/>
          </p:cNvGrpSpPr>
          <p:nvPr/>
        </p:nvGrpSpPr>
        <p:grpSpPr bwMode="auto">
          <a:xfrm>
            <a:off x="6732588" y="1773238"/>
            <a:ext cx="2232025" cy="4259262"/>
            <a:chOff x="6732240" y="1772816"/>
            <a:chExt cx="2232248" cy="4260015"/>
          </a:xfrm>
        </p:grpSpPr>
        <p:grpSp>
          <p:nvGrpSpPr>
            <p:cNvPr id="43037" name="그룹 34"/>
            <p:cNvGrpSpPr>
              <a:grpSpLocks/>
            </p:cNvGrpSpPr>
            <p:nvPr/>
          </p:nvGrpSpPr>
          <p:grpSpPr bwMode="auto">
            <a:xfrm>
              <a:off x="6732240" y="3501008"/>
              <a:ext cx="2232248" cy="2531823"/>
              <a:chOff x="6732240" y="3501008"/>
              <a:chExt cx="2232248" cy="2531823"/>
            </a:xfrm>
          </p:grpSpPr>
          <p:pic>
            <p:nvPicPr>
              <p:cNvPr id="43041" name="Picture 24" descr="http://www.chipworks.com/uploadedimages/Technical_Competitive_Analysis/Teardowns/iPhone4/accelerometer-ST-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240" y="4005064"/>
                <a:ext cx="2232248" cy="202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2" name="직사각형 33"/>
              <p:cNvSpPr>
                <a:spLocks noChangeArrowheads="1"/>
              </p:cNvSpPr>
              <p:nvPr/>
            </p:nvSpPr>
            <p:spPr bwMode="auto">
              <a:xfrm>
                <a:off x="6764988" y="3501008"/>
                <a:ext cx="2173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Microelectromechanical </a:t>
                </a:r>
              </a:p>
              <a:p>
                <a:pPr marL="0" marR="0" lvl="0" indent="0" algn="ctr"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systems (MEMS)</a:t>
                </a:r>
                <a:endParaRPr kumimoji="1" lang="ko-KR" altLang="en-US"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sp>
          <p:nvSpPr>
            <p:cNvPr id="50" name="직사각형 49"/>
            <p:cNvSpPr/>
            <p:nvPr/>
          </p:nvSpPr>
          <p:spPr>
            <a:xfrm>
              <a:off x="8027769" y="1772816"/>
              <a:ext cx="215922" cy="215938"/>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FFFFFF"/>
                </a:solidFill>
                <a:effectLst/>
                <a:uLnTx/>
                <a:uFillTx/>
                <a:latin typeface="굴림"/>
                <a:ea typeface="굴림"/>
                <a:cs typeface="+mn-cs"/>
              </a:endParaRPr>
            </a:p>
          </p:txBody>
        </p:sp>
        <p:cxnSp>
          <p:nvCxnSpPr>
            <p:cNvPr id="52" name="직선 연결선 51"/>
            <p:cNvCxnSpPr/>
            <p:nvPr/>
          </p:nvCxnSpPr>
          <p:spPr>
            <a:xfrm rot="5400000" flipH="1" flipV="1">
              <a:off x="6336039" y="2384955"/>
              <a:ext cx="2087931" cy="1295529"/>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rot="16200000" flipH="1">
              <a:off x="7560126" y="2672319"/>
              <a:ext cx="2016481" cy="64935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그룹 80"/>
          <p:cNvGrpSpPr>
            <a:grpSpLocks/>
          </p:cNvGrpSpPr>
          <p:nvPr/>
        </p:nvGrpSpPr>
        <p:grpSpPr bwMode="auto">
          <a:xfrm>
            <a:off x="3386138" y="2852738"/>
            <a:ext cx="3346450" cy="3240087"/>
            <a:chOff x="3386452" y="2852936"/>
            <a:chExt cx="3345788" cy="3240359"/>
          </a:xfrm>
        </p:grpSpPr>
        <p:pic>
          <p:nvPicPr>
            <p:cNvPr id="43032" name="Picture 12" descr="http://www.chipworks.com/uploadedimages/Technical_Competitive_Analysis/Teardowns/iPhone4/xilinx-logic.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1787" y="3933056"/>
              <a:ext cx="2892421" cy="21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직사각형 59"/>
            <p:cNvSpPr/>
            <p:nvPr/>
          </p:nvSpPr>
          <p:spPr>
            <a:xfrm>
              <a:off x="5292662" y="2852936"/>
              <a:ext cx="287281" cy="287361"/>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FFFFFF"/>
                </a:solidFill>
                <a:effectLst/>
                <a:uLnTx/>
                <a:uFillTx/>
                <a:latin typeface="굴림"/>
                <a:ea typeface="굴림"/>
                <a:cs typeface="+mn-cs"/>
              </a:endParaRPr>
            </a:p>
          </p:txBody>
        </p:sp>
        <p:cxnSp>
          <p:nvCxnSpPr>
            <p:cNvPr id="61" name="직선 연결선 60"/>
            <p:cNvCxnSpPr/>
            <p:nvPr/>
          </p:nvCxnSpPr>
          <p:spPr>
            <a:xfrm flipV="1">
              <a:off x="3780074" y="3140297"/>
              <a:ext cx="1512588" cy="79223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직선 연결선 65"/>
            <p:cNvCxnSpPr/>
            <p:nvPr/>
          </p:nvCxnSpPr>
          <p:spPr>
            <a:xfrm rot="10800000">
              <a:off x="5579943" y="3140297"/>
              <a:ext cx="865016" cy="79223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3036" name="직사각형 19"/>
            <p:cNvSpPr>
              <a:spLocks noChangeArrowheads="1"/>
            </p:cNvSpPr>
            <p:nvPr/>
          </p:nvSpPr>
          <p:spPr bwMode="auto">
            <a:xfrm>
              <a:off x="3386452" y="3573016"/>
              <a:ext cx="33457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defRPr/>
              </a:pPr>
              <a:r>
                <a:rPr kumimoji="1" lang="en-US" altLang="ko-KR"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rPr>
                <a:t>Samsung 45 nm SRAM cell and logic </a:t>
              </a:r>
              <a:endParaRPr kumimoji="1" lang="ko-KR" altLang="en-US" sz="1400" b="0" i="0" u="none" strike="noStrike" kern="1200" cap="none" spc="0" normalizeH="0" baseline="0" noProof="0">
                <a:ln>
                  <a:noFill/>
                </a:ln>
                <a:solidFill>
                  <a:srgbClr val="000000"/>
                </a:solidFill>
                <a:effectLst/>
                <a:uLnTx/>
                <a:uFillTx/>
                <a:latin typeface="맑은 고딕" panose="020B0503020000020004" pitchFamily="50" charset="-127"/>
                <a:ea typeface="맑은 고딕" panose="020B0503020000020004" pitchFamily="50" charset="-127"/>
                <a:cs typeface="+mn-cs"/>
              </a:endParaRPr>
            </a:p>
          </p:txBody>
        </p:sp>
      </p:grpSp>
      <p:grpSp>
        <p:nvGrpSpPr>
          <p:cNvPr id="12" name="그룹 81"/>
          <p:cNvGrpSpPr>
            <a:grpSpLocks/>
          </p:cNvGrpSpPr>
          <p:nvPr/>
        </p:nvGrpSpPr>
        <p:grpSpPr bwMode="auto">
          <a:xfrm>
            <a:off x="2268538" y="4221163"/>
            <a:ext cx="2735262" cy="1377950"/>
            <a:chOff x="2267744" y="4221088"/>
            <a:chExt cx="2736304" cy="1377916"/>
          </a:xfrm>
        </p:grpSpPr>
        <p:pic>
          <p:nvPicPr>
            <p:cNvPr id="43028" name="Picture 26" descr="http://t2.gstatic.com/images?q=tbn:ANd9GcTBSnhq-PU_uX0SyFlfWXXIU_bmgoa1jFJsyTRQz_bHGFRlq-CjK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67744" y="4293096"/>
              <a:ext cx="1440160" cy="13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직사각형 70"/>
            <p:cNvSpPr/>
            <p:nvPr/>
          </p:nvSpPr>
          <p:spPr>
            <a:xfrm>
              <a:off x="4716602" y="4221088"/>
              <a:ext cx="287446" cy="287330"/>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ko-KR" altLang="en-US" sz="1800" b="0" i="0" u="none" strike="noStrike" kern="1200" cap="none" spc="0" normalizeH="0" baseline="0" noProof="0">
                <a:ln>
                  <a:noFill/>
                </a:ln>
                <a:solidFill>
                  <a:srgbClr val="FFFFFF"/>
                </a:solidFill>
                <a:effectLst/>
                <a:uLnTx/>
                <a:uFillTx/>
                <a:latin typeface="굴림"/>
                <a:ea typeface="굴림"/>
                <a:cs typeface="+mn-cs"/>
              </a:endParaRPr>
            </a:p>
          </p:txBody>
        </p:sp>
        <p:cxnSp>
          <p:nvCxnSpPr>
            <p:cNvPr id="72" name="직선 연결선 71"/>
            <p:cNvCxnSpPr/>
            <p:nvPr/>
          </p:nvCxnSpPr>
          <p:spPr>
            <a:xfrm flipV="1">
              <a:off x="3708155" y="4230613"/>
              <a:ext cx="1030680" cy="6191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5" name="직선 연결선 74"/>
            <p:cNvCxnSpPr/>
            <p:nvPr/>
          </p:nvCxnSpPr>
          <p:spPr>
            <a:xfrm rot="5400000" flipH="1" flipV="1">
              <a:off x="3687726" y="4538371"/>
              <a:ext cx="1071537" cy="103068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7" name="슬라이드 번호 개체 틀 6"/>
          <p:cNvSpPr>
            <a:spLocks noGrp="1"/>
          </p:cNvSpPr>
          <p:nvPr>
            <p:ph type="sldNum" sz="quarter" idx="12"/>
          </p:nvPr>
        </p:nvSpPr>
        <p:spPr/>
        <p:txBody>
          <a:bodyPr/>
          <a:lstStyle/>
          <a:p>
            <a:fld id="{B6030C2A-4213-4771-8792-D783EF3BA6B4}" type="slidenum">
              <a:rPr lang="ko-KR" altLang="en-US" smtClean="0"/>
              <a:pPr/>
              <a:t>234</a:t>
            </a:fld>
            <a:endParaRPr lang="ko-KR" altLang="en-US" dirty="0"/>
          </a:p>
        </p:txBody>
      </p:sp>
      <p:sp>
        <p:nvSpPr>
          <p:cNvPr id="51" name="직사각형 5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TextBox 52"/>
          <p:cNvSpPr txBox="1"/>
          <p:nvPr/>
        </p:nvSpPr>
        <p:spPr>
          <a:xfrm>
            <a:off x="85725" y="71438"/>
            <a:ext cx="5447325" cy="523220"/>
          </a:xfrm>
          <a:prstGeom prst="rect">
            <a:avLst/>
          </a:prstGeom>
        </p:spPr>
        <p:txBody>
          <a:bodyPr wrap="none">
            <a:spAutoFit/>
          </a:bodyPr>
          <a:lstStyle>
            <a:defPPr>
              <a:defRPr lang="ko-KR"/>
            </a:defPPr>
            <a:lvl1pPr>
              <a:defRPr sz="2800" b="1"/>
            </a:lvl1pPr>
          </a:lstStyle>
          <a:p>
            <a:r>
              <a:rPr lang="en-US" altLang="ko-KR" dirty="0"/>
              <a:t>Application of Scaled Transistor</a:t>
            </a:r>
            <a:endParaRPr lang="ko-KR" altLang="en-US" dirty="0"/>
          </a:p>
        </p:txBody>
      </p:sp>
    </p:spTree>
    <p:extLst>
      <p:ext uri="{BB962C8B-B14F-4D97-AF65-F5344CB8AC3E}">
        <p14:creationId xmlns:p14="http://schemas.microsoft.com/office/powerpoint/2010/main" val="1136885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blinds(horizontal)">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9876"/>
                                        </p:tgtEl>
                                        <p:attrNameLst>
                                          <p:attrName>style.visibility</p:attrName>
                                        </p:attrNameLst>
                                      </p:cBhvr>
                                      <p:to>
                                        <p:strVal val="visible"/>
                                      </p:to>
                                    </p:set>
                                    <p:animEffect transition="in" filter="blinds(horizontal)">
                                      <p:cBhvr>
                                        <p:cTn id="12" dur="500"/>
                                        <p:tgtEl>
                                          <p:spTgt spid="79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3885" y="548680"/>
            <a:ext cx="9011859" cy="454292"/>
          </a:xfrm>
          <a:prstGeom prst="rect">
            <a:avLst/>
          </a:prstGeom>
          <a:noFill/>
        </p:spPr>
        <p:txBody>
          <a:bodyPr wrap="square" rtlCol="0">
            <a:spAutoFit/>
          </a:bodyPr>
          <a:lstStyle/>
          <a:p>
            <a:pPr marL="342900" lvl="0" indent="-342900">
              <a:lnSpc>
                <a:spcPct val="15000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Memory Market</a:t>
            </a:r>
            <a:endParaRPr lang="en-US" altLang="ko-KR" b="1" baseline="-25000" dirty="0">
              <a:solidFill>
                <a:srgbClr val="0000FF"/>
              </a:solidFill>
              <a:latin typeface="맑은 고딕" panose="020B0503020000020004" pitchFamily="50" charset="-127"/>
              <a:ea typeface="맑은 고딕" panose="020B0503020000020004" pitchFamily="50" charset="-127"/>
              <a:cs typeface="Times New Roman" pitchFamily="18" charset="0"/>
            </a:endParaRPr>
          </a:p>
        </p:txBody>
      </p:sp>
      <p:pic>
        <p:nvPicPr>
          <p:cNvPr id="3" name="그림 2"/>
          <p:cNvPicPr>
            <a:picLocks noChangeAspect="1"/>
          </p:cNvPicPr>
          <p:nvPr/>
        </p:nvPicPr>
        <p:blipFill>
          <a:blip r:embed="rId3"/>
          <a:stretch>
            <a:fillRect/>
          </a:stretch>
        </p:blipFill>
        <p:spPr>
          <a:xfrm>
            <a:off x="976931" y="1386896"/>
            <a:ext cx="1782298" cy="2492239"/>
          </a:xfrm>
          <a:prstGeom prst="rect">
            <a:avLst/>
          </a:prstGeom>
        </p:spPr>
      </p:pic>
      <p:pic>
        <p:nvPicPr>
          <p:cNvPr id="7" name="그림 6"/>
          <p:cNvPicPr>
            <a:picLocks noChangeAspect="1"/>
          </p:cNvPicPr>
          <p:nvPr/>
        </p:nvPicPr>
        <p:blipFill>
          <a:blip r:embed="rId4"/>
          <a:stretch>
            <a:fillRect/>
          </a:stretch>
        </p:blipFill>
        <p:spPr>
          <a:xfrm>
            <a:off x="3756380" y="4099398"/>
            <a:ext cx="5280116" cy="2407922"/>
          </a:xfrm>
          <a:prstGeom prst="rect">
            <a:avLst/>
          </a:prstGeom>
        </p:spPr>
      </p:pic>
      <p:pic>
        <p:nvPicPr>
          <p:cNvPr id="9" name="그림 8"/>
          <p:cNvPicPr>
            <a:picLocks noChangeAspect="1"/>
          </p:cNvPicPr>
          <p:nvPr/>
        </p:nvPicPr>
        <p:blipFill>
          <a:blip r:embed="rId5"/>
          <a:stretch>
            <a:fillRect/>
          </a:stretch>
        </p:blipFill>
        <p:spPr>
          <a:xfrm>
            <a:off x="3764562" y="1138203"/>
            <a:ext cx="4449341" cy="2489612"/>
          </a:xfrm>
          <a:prstGeom prst="rect">
            <a:avLst/>
          </a:prstGeom>
        </p:spPr>
      </p:pic>
      <p:sp>
        <p:nvSpPr>
          <p:cNvPr id="10" name="TextBox 9"/>
          <p:cNvSpPr txBox="1"/>
          <p:nvPr/>
        </p:nvSpPr>
        <p:spPr>
          <a:xfrm>
            <a:off x="625176" y="932604"/>
            <a:ext cx="2485809" cy="461665"/>
          </a:xfrm>
          <a:prstGeom prst="rect">
            <a:avLst/>
          </a:prstGeom>
          <a:noFill/>
        </p:spPr>
        <p:txBody>
          <a:bodyPr wrap="none" rtlCol="0">
            <a:spAutoFit/>
          </a:bodyPr>
          <a:lstStyle/>
          <a:p>
            <a:pPr marL="342900" indent="-342900">
              <a:lnSpc>
                <a:spcPct val="150000"/>
              </a:lnSpc>
            </a:pPr>
            <a:r>
              <a:rPr lang="en-US" altLang="ko-KR" sz="1600" dirty="0">
                <a:solidFill>
                  <a:srgbClr val="FF0000"/>
                </a:solidFill>
                <a:latin typeface="맑은 고딕" panose="020B0503020000020004" pitchFamily="50" charset="-127"/>
                <a:ea typeface="맑은 고딕" panose="020B0503020000020004" pitchFamily="50" charset="-127"/>
                <a:cs typeface="Times New Roman" pitchFamily="18" charset="0"/>
              </a:rPr>
              <a:t>(KOREA Export Item List)</a:t>
            </a:r>
            <a:endParaRPr lang="ko-KR" altLang="en-US" sz="1600" dirty="0" err="1">
              <a:solidFill>
                <a:srgbClr val="FF0000"/>
              </a:solidFill>
              <a:latin typeface="맑은 고딕" panose="020B0503020000020004" pitchFamily="50" charset="-127"/>
              <a:ea typeface="맑은 고딕" panose="020B0503020000020004" pitchFamily="50" charset="-127"/>
              <a:cs typeface="Times New Roman" pitchFamily="18" charset="0"/>
            </a:endParaRPr>
          </a:p>
        </p:txBody>
      </p:sp>
      <p:sp>
        <p:nvSpPr>
          <p:cNvPr id="12" name="TextBox 11"/>
          <p:cNvSpPr txBox="1"/>
          <p:nvPr/>
        </p:nvSpPr>
        <p:spPr>
          <a:xfrm>
            <a:off x="3707904" y="733269"/>
            <a:ext cx="2166362" cy="461665"/>
          </a:xfrm>
          <a:prstGeom prst="rect">
            <a:avLst/>
          </a:prstGeom>
          <a:noFill/>
        </p:spPr>
        <p:txBody>
          <a:bodyPr wrap="none" rtlCol="0">
            <a:spAutoFit/>
          </a:bodyPr>
          <a:lstStyle/>
          <a:p>
            <a:pPr marL="342900" indent="-342900">
              <a:lnSpc>
                <a:spcPct val="150000"/>
              </a:lnSpc>
            </a:pPr>
            <a:r>
              <a:rPr lang="en-US" altLang="ko-KR" sz="1600" dirty="0">
                <a:solidFill>
                  <a:srgbClr val="FF0000"/>
                </a:solidFill>
                <a:latin typeface="맑은 고딕" panose="020B0503020000020004" pitchFamily="50" charset="-127"/>
                <a:ea typeface="맑은 고딕" panose="020B0503020000020004" pitchFamily="50" charset="-127"/>
                <a:cs typeface="Times New Roman" pitchFamily="18" charset="0"/>
              </a:rPr>
              <a:t>(NAND Flash Market)</a:t>
            </a:r>
            <a:endParaRPr lang="ko-KR" altLang="en-US" sz="1600" dirty="0" err="1">
              <a:solidFill>
                <a:srgbClr val="FF0000"/>
              </a:solidFill>
              <a:latin typeface="맑은 고딕" panose="020B0503020000020004" pitchFamily="50" charset="-127"/>
              <a:ea typeface="맑은 고딕" panose="020B0503020000020004" pitchFamily="50" charset="-127"/>
              <a:cs typeface="Times New Roman" pitchFamily="18" charset="0"/>
            </a:endParaRPr>
          </a:p>
        </p:txBody>
      </p:sp>
      <p:sp>
        <p:nvSpPr>
          <p:cNvPr id="13" name="TextBox 12"/>
          <p:cNvSpPr txBox="1"/>
          <p:nvPr/>
        </p:nvSpPr>
        <p:spPr>
          <a:xfrm>
            <a:off x="3707904" y="3699008"/>
            <a:ext cx="1624547" cy="461665"/>
          </a:xfrm>
          <a:prstGeom prst="rect">
            <a:avLst/>
          </a:prstGeom>
          <a:noFill/>
        </p:spPr>
        <p:txBody>
          <a:bodyPr wrap="none" rtlCol="0">
            <a:spAutoFit/>
          </a:bodyPr>
          <a:lstStyle/>
          <a:p>
            <a:pPr marL="342900" indent="-342900">
              <a:lnSpc>
                <a:spcPct val="150000"/>
              </a:lnSpc>
            </a:pPr>
            <a:r>
              <a:rPr lang="en-US" altLang="ko-KR" sz="1600" dirty="0">
                <a:solidFill>
                  <a:srgbClr val="FF0000"/>
                </a:solidFill>
                <a:latin typeface="맑은 고딕" panose="020B0503020000020004" pitchFamily="50" charset="-127"/>
                <a:ea typeface="맑은 고딕" panose="020B0503020000020004" pitchFamily="50" charset="-127"/>
                <a:cs typeface="Times New Roman" pitchFamily="18" charset="0"/>
              </a:rPr>
              <a:t>(DRAM Market)</a:t>
            </a:r>
            <a:endParaRPr lang="ko-KR" altLang="en-US" sz="1600" dirty="0" err="1">
              <a:solidFill>
                <a:srgbClr val="FF0000"/>
              </a:solidFill>
              <a:latin typeface="맑은 고딕" panose="020B0503020000020004" pitchFamily="50" charset="-127"/>
              <a:ea typeface="맑은 고딕" panose="020B0503020000020004" pitchFamily="50" charset="-127"/>
              <a:cs typeface="Times New Roman" pitchFamily="18" charset="0"/>
            </a:endParaRPr>
          </a:p>
        </p:txBody>
      </p:sp>
      <p:sp>
        <p:nvSpPr>
          <p:cNvPr id="14" name="TextBox 7"/>
          <p:cNvSpPr txBox="1">
            <a:spLocks noChangeArrowheads="1"/>
          </p:cNvSpPr>
          <p:nvPr/>
        </p:nvSpPr>
        <p:spPr bwMode="auto">
          <a:xfrm>
            <a:off x="35496" y="87015"/>
            <a:ext cx="3591048" cy="523220"/>
          </a:xfrm>
          <a:prstGeom prst="rect">
            <a:avLst/>
          </a:prstGeom>
        </p:spPr>
        <p:txBody>
          <a:bodyPr wrap="none">
            <a:spAutoFit/>
          </a:bodyPr>
          <a:lstStyle>
            <a:defPPr>
              <a:defRPr lang="ko-KR"/>
            </a:defPPr>
            <a:lvl1pPr>
              <a:defRPr sz="2800" b="1"/>
            </a:lvl1pPr>
          </a:lstStyle>
          <a:p>
            <a:r>
              <a:rPr lang="en-US" altLang="ko-KR" dirty="0"/>
              <a:t>Memory applications</a:t>
            </a:r>
            <a:endParaRPr lang="ko-KR" altLang="en-US" dirty="0"/>
          </a:p>
        </p:txBody>
      </p:sp>
      <p:sp>
        <p:nvSpPr>
          <p:cNvPr id="2" name="직사각형 1"/>
          <p:cNvSpPr/>
          <p:nvPr/>
        </p:nvSpPr>
        <p:spPr>
          <a:xfrm>
            <a:off x="140395" y="4160673"/>
            <a:ext cx="3528392" cy="2462213"/>
          </a:xfrm>
          <a:prstGeom prst="rect">
            <a:avLst/>
          </a:prstGeom>
        </p:spPr>
        <p:txBody>
          <a:bodyPr wrap="square">
            <a:spAutoFit/>
          </a:bodyPr>
          <a:lstStyle/>
          <a:p>
            <a:pPr marL="396000" indent="-252000">
              <a:buFont typeface="Wingdings" pitchFamily="2" charset="2"/>
              <a:buChar char="ü"/>
            </a:pPr>
            <a:r>
              <a:rPr lang="en-US" altLang="ko-KR" sz="1400" dirty="0">
                <a:latin typeface="맑은 고딕" panose="020B0503020000020004" pitchFamily="50" charset="-127"/>
                <a:ea typeface="맑은 고딕" panose="020B0503020000020004" pitchFamily="50" charset="-127"/>
              </a:rPr>
              <a:t>Utilization of transistor </a:t>
            </a:r>
          </a:p>
          <a:p>
            <a:pPr marL="360000" indent="-360000"/>
            <a:r>
              <a:rPr lang="en-US" altLang="ko-KR" sz="1400" dirty="0">
                <a:latin typeface="맑은 고딕" panose="020B0503020000020004" pitchFamily="50" charset="-127"/>
                <a:ea typeface="맑은 고딕" panose="020B0503020000020004" pitchFamily="50" charset="-127"/>
              </a:rPr>
              <a:t>    - non-memory: data processing and special function</a:t>
            </a:r>
          </a:p>
          <a:p>
            <a:pPr marL="360000" indent="-360000"/>
            <a:r>
              <a:rPr lang="en-US" altLang="ko-KR" sz="1400" dirty="0">
                <a:latin typeface="맑은 고딕" panose="020B0503020000020004" pitchFamily="50" charset="-127"/>
                <a:ea typeface="맑은 고딕" panose="020B0503020000020004" pitchFamily="50" charset="-127"/>
              </a:rPr>
              <a:t>    - memory: media to store information</a:t>
            </a:r>
          </a:p>
          <a:p>
            <a:pPr marL="144000"/>
            <a:endParaRPr lang="en-US" altLang="ko-KR" sz="1400" dirty="0">
              <a:latin typeface="맑은 고딕" panose="020B0503020000020004" pitchFamily="50" charset="-127"/>
              <a:ea typeface="맑은 고딕" panose="020B0503020000020004" pitchFamily="50" charset="-127"/>
            </a:endParaRPr>
          </a:p>
          <a:p>
            <a:pPr marL="396000" indent="-252000">
              <a:buFont typeface="Wingdings" pitchFamily="2" charset="2"/>
              <a:buChar char="ü"/>
            </a:pPr>
            <a:r>
              <a:rPr lang="en-US" altLang="ko-KR" sz="1400" dirty="0">
                <a:latin typeface="맑은 고딕" panose="020B0503020000020004" pitchFamily="50" charset="-127"/>
                <a:ea typeface="맑은 고딕" panose="020B0503020000020004" pitchFamily="50" charset="-127"/>
              </a:rPr>
              <a:t>Memory</a:t>
            </a:r>
          </a:p>
          <a:p>
            <a:pPr marL="360000" indent="-360000"/>
            <a:r>
              <a:rPr lang="en-US" altLang="ko-KR" sz="1400" dirty="0">
                <a:latin typeface="맑은 고딕" panose="020B0503020000020004" pitchFamily="50" charset="-127"/>
                <a:ea typeface="맑은 고딕" panose="020B0503020000020004" pitchFamily="50" charset="-127"/>
              </a:rPr>
              <a:t>   - volatile memory: SRAM(Static RAM), DRAM(Dynamic RAM)</a:t>
            </a:r>
          </a:p>
          <a:p>
            <a:pPr marL="360000" indent="-360000"/>
            <a:r>
              <a:rPr lang="en-US" altLang="ko-KR" sz="1400" dirty="0">
                <a:latin typeface="맑은 고딕" panose="020B0503020000020004" pitchFamily="50" charset="-127"/>
                <a:ea typeface="맑은 고딕" panose="020B0503020000020004" pitchFamily="50" charset="-127"/>
              </a:rPr>
              <a:t>   - nonvolatile memory: NAND Flash Memory </a:t>
            </a:r>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235</a:t>
            </a:fld>
            <a:endParaRPr lang="ko-KR" altLang="en-US" dirty="0"/>
          </a:p>
        </p:txBody>
      </p:sp>
      <p:sp>
        <p:nvSpPr>
          <p:cNvPr id="15" name="직사각형 1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1977273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374" y="665314"/>
            <a:ext cx="9011859" cy="507831"/>
          </a:xfrm>
          <a:prstGeom prst="rect">
            <a:avLst/>
          </a:prstGeom>
          <a:noFill/>
        </p:spPr>
        <p:txBody>
          <a:bodyPr wrap="square" rtlCol="0">
            <a:spAutoFit/>
          </a:bodyPr>
          <a:lstStyle/>
          <a:p>
            <a:pPr marL="342900" lvl="0" indent="-342900">
              <a:lnSpc>
                <a:spcPct val="15000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DRAM (1 Transistor+1 Capacitor)</a:t>
            </a:r>
            <a:endParaRPr lang="en-US" altLang="ko-KR" b="1" baseline="-25000" dirty="0">
              <a:solidFill>
                <a:srgbClr val="0000FF"/>
              </a:solidFill>
              <a:latin typeface="맑은 고딕" panose="020B0503020000020004" pitchFamily="50" charset="-127"/>
              <a:ea typeface="맑은 고딕" panose="020B0503020000020004" pitchFamily="50" charset="-127"/>
              <a:cs typeface="Times New Roman" pitchFamily="18" charset="0"/>
            </a:endParaRPr>
          </a:p>
        </p:txBody>
      </p:sp>
      <p:sp>
        <p:nvSpPr>
          <p:cNvPr id="17" name="TextBox 9"/>
          <p:cNvSpPr txBox="1"/>
          <p:nvPr/>
        </p:nvSpPr>
        <p:spPr>
          <a:xfrm>
            <a:off x="96807" y="1124744"/>
            <a:ext cx="8928992" cy="2539157"/>
          </a:xfrm>
          <a:prstGeom prst="rect">
            <a:avLst/>
          </a:prstGeom>
          <a:noFill/>
        </p:spPr>
        <p:txBody>
          <a:bodyPr wrap="square" rtlCol="0">
            <a:spAutoFit/>
          </a:bodyPr>
          <a:lstStyle>
            <a:defPPr>
              <a:defRPr lang="ko-KR"/>
            </a:defPPr>
            <a:lvl1pPr algn="l" rtl="0" fontAlgn="base" latinLnBrk="1">
              <a:spcBef>
                <a:spcPct val="0"/>
              </a:spcBef>
              <a:spcAft>
                <a:spcPct val="0"/>
              </a:spcAft>
              <a:defRPr kumimoji="1" kern="1200">
                <a:solidFill>
                  <a:schemeClr val="tx1"/>
                </a:solidFill>
                <a:latin typeface="굴림" charset="-127"/>
                <a:ea typeface="맑은 고딕"/>
                <a:cs typeface="맑은 고딕"/>
              </a:defRPr>
            </a:lvl1pPr>
            <a:lvl2pPr marL="457200" algn="l" rtl="0" fontAlgn="base" latinLnBrk="1">
              <a:spcBef>
                <a:spcPct val="0"/>
              </a:spcBef>
              <a:spcAft>
                <a:spcPct val="0"/>
              </a:spcAft>
              <a:defRPr kumimoji="1" kern="1200">
                <a:solidFill>
                  <a:schemeClr val="tx1"/>
                </a:solidFill>
                <a:latin typeface="굴림" charset="-127"/>
                <a:ea typeface="맑은 고딕"/>
                <a:cs typeface="맑은 고딕"/>
              </a:defRPr>
            </a:lvl2pPr>
            <a:lvl3pPr marL="914400" algn="l" rtl="0" fontAlgn="base" latinLnBrk="1">
              <a:spcBef>
                <a:spcPct val="0"/>
              </a:spcBef>
              <a:spcAft>
                <a:spcPct val="0"/>
              </a:spcAft>
              <a:defRPr kumimoji="1" kern="1200">
                <a:solidFill>
                  <a:schemeClr val="tx1"/>
                </a:solidFill>
                <a:latin typeface="굴림" charset="-127"/>
                <a:ea typeface="맑은 고딕"/>
                <a:cs typeface="맑은 고딕"/>
              </a:defRPr>
            </a:lvl3pPr>
            <a:lvl4pPr marL="1371600" algn="l" rtl="0" fontAlgn="base" latinLnBrk="1">
              <a:spcBef>
                <a:spcPct val="0"/>
              </a:spcBef>
              <a:spcAft>
                <a:spcPct val="0"/>
              </a:spcAft>
              <a:defRPr kumimoji="1" kern="1200">
                <a:solidFill>
                  <a:schemeClr val="tx1"/>
                </a:solidFill>
                <a:latin typeface="굴림" charset="-127"/>
                <a:ea typeface="맑은 고딕"/>
                <a:cs typeface="맑은 고딕"/>
              </a:defRPr>
            </a:lvl4pPr>
            <a:lvl5pPr marL="1828800" algn="l" rtl="0" fontAlgn="base" latinLnBrk="1">
              <a:spcBef>
                <a:spcPct val="0"/>
              </a:spcBef>
              <a:spcAft>
                <a:spcPct val="0"/>
              </a:spcAft>
              <a:defRPr kumimoji="1" kern="1200">
                <a:solidFill>
                  <a:schemeClr val="tx1"/>
                </a:solidFill>
                <a:latin typeface="굴림" charset="-127"/>
                <a:ea typeface="맑은 고딕"/>
                <a:cs typeface="맑은 고딕"/>
              </a:defRPr>
            </a:lvl5pPr>
            <a:lvl6pPr marL="2286000" algn="l" defTabSz="914400" rtl="0" eaLnBrk="1" latinLnBrk="1" hangingPunct="1">
              <a:defRPr kumimoji="1" kern="1200">
                <a:solidFill>
                  <a:schemeClr val="tx1"/>
                </a:solidFill>
                <a:latin typeface="굴림" charset="-127"/>
                <a:ea typeface="맑은 고딕"/>
                <a:cs typeface="맑은 고딕"/>
              </a:defRPr>
            </a:lvl6pPr>
            <a:lvl7pPr marL="2743200" algn="l" defTabSz="914400" rtl="0" eaLnBrk="1" latinLnBrk="1" hangingPunct="1">
              <a:defRPr kumimoji="1" kern="1200">
                <a:solidFill>
                  <a:schemeClr val="tx1"/>
                </a:solidFill>
                <a:latin typeface="굴림" charset="-127"/>
                <a:ea typeface="맑은 고딕"/>
                <a:cs typeface="맑은 고딕"/>
              </a:defRPr>
            </a:lvl7pPr>
            <a:lvl8pPr marL="3200400" algn="l" defTabSz="914400" rtl="0" eaLnBrk="1" latinLnBrk="1" hangingPunct="1">
              <a:defRPr kumimoji="1" kern="1200">
                <a:solidFill>
                  <a:schemeClr val="tx1"/>
                </a:solidFill>
                <a:latin typeface="굴림" charset="-127"/>
                <a:ea typeface="맑은 고딕"/>
                <a:cs typeface="맑은 고딕"/>
              </a:defRPr>
            </a:lvl8pPr>
            <a:lvl9pPr marL="3657600" algn="l" defTabSz="914400" rtl="0" eaLnBrk="1" latinLnBrk="1" hangingPunct="1">
              <a:defRPr kumimoji="1" kern="1200">
                <a:solidFill>
                  <a:schemeClr val="tx1"/>
                </a:solidFill>
                <a:latin typeface="굴림" charset="-127"/>
                <a:ea typeface="맑은 고딕"/>
                <a:cs typeface="맑은 고딕"/>
              </a:defRPr>
            </a:lvl9pPr>
          </a:lstStyle>
          <a:p>
            <a:pPr marL="396000" indent="-252000">
              <a:spcBef>
                <a:spcPts val="300"/>
              </a:spcBef>
              <a:buFont typeface="Wingdings" pitchFamily="2" charset="2"/>
              <a:buChar char="ü"/>
            </a:pPr>
            <a:r>
              <a:rPr lang="en-US" altLang="ko-KR" dirty="0">
                <a:latin typeface="맑은 고딕" panose="020B0503020000020004" pitchFamily="50" charset="-127"/>
                <a:ea typeface="맑은 고딕" panose="020B0503020000020004" pitchFamily="50" charset="-127"/>
              </a:rPr>
              <a:t>DRAM: 1 transistor and 1 capacitor</a:t>
            </a:r>
          </a:p>
          <a:p>
            <a:pPr marL="396000" indent="-252000">
              <a:spcBef>
                <a:spcPts val="600"/>
              </a:spcBef>
              <a:buFont typeface="Wingdings" pitchFamily="2" charset="2"/>
              <a:buChar char="ü"/>
            </a:pPr>
            <a:r>
              <a:rPr lang="en-US" altLang="ko-KR" dirty="0">
                <a:latin typeface="맑은 고딕" panose="020B0503020000020004" pitchFamily="50" charset="-127"/>
                <a:ea typeface="맑은 고딕" panose="020B0503020000020004" pitchFamily="50" charset="-127"/>
              </a:rPr>
              <a:t>Using a voltage magnitude (</a:t>
            </a:r>
            <a:r>
              <a:rPr lang="en-US" altLang="ko-KR" i="1" dirty="0" err="1">
                <a:latin typeface="맑은 고딕" panose="020B0503020000020004" pitchFamily="50" charset="-127"/>
                <a:ea typeface="맑은 고딕" panose="020B0503020000020004" pitchFamily="50" charset="-127"/>
                <a:cs typeface="Times New Roman" panose="02020603050405020304" pitchFamily="18" charset="0"/>
              </a:rPr>
              <a:t>V</a:t>
            </a:r>
            <a:r>
              <a:rPr lang="en-US" altLang="ko-KR" baseline="-25000" dirty="0" err="1">
                <a:latin typeface="맑은 고딕" panose="020B0503020000020004" pitchFamily="50" charset="-127"/>
                <a:ea typeface="맑은 고딕" panose="020B0503020000020004" pitchFamily="50" charset="-127"/>
                <a:cs typeface="Times New Roman" panose="02020603050405020304" pitchFamily="18" charset="0"/>
              </a:rPr>
              <a:t>dd</a:t>
            </a:r>
            <a:r>
              <a:rPr lang="en-US" altLang="ko-KR" dirty="0">
                <a:latin typeface="맑은 고딕" panose="020B0503020000020004" pitchFamily="50" charset="-127"/>
                <a:ea typeface="맑은 고딕" panose="020B0503020000020004" pitchFamily="50" charset="-127"/>
                <a:cs typeface="Times New Roman" panose="02020603050405020304" pitchFamily="18" charset="0"/>
              </a:rPr>
              <a:t> or 0 V</a:t>
            </a:r>
            <a:r>
              <a:rPr lang="en-US" altLang="ko-KR" dirty="0">
                <a:latin typeface="맑은 고딕" panose="020B0503020000020004" pitchFamily="50" charset="-127"/>
                <a:ea typeface="맑은 고딕" panose="020B0503020000020004" pitchFamily="50" charset="-127"/>
              </a:rPr>
              <a:t>) of cell capacitor, “1” or “0” state is determined</a:t>
            </a:r>
          </a:p>
          <a:p>
            <a:pPr marL="396000" indent="-252000">
              <a:spcBef>
                <a:spcPts val="300"/>
              </a:spcBef>
              <a:buFont typeface="Wingdings" pitchFamily="2" charset="2"/>
              <a:buChar char="ü"/>
            </a:pPr>
            <a:r>
              <a:rPr lang="en-US" altLang="ko-KR" dirty="0">
                <a:latin typeface="맑은 고딕" panose="020B0503020000020004" pitchFamily="50" charset="-127"/>
                <a:ea typeface="맑은 고딕" panose="020B0503020000020004" pitchFamily="50" charset="-127"/>
              </a:rPr>
              <a:t>writing: using WL, the transistor of the selected cell is turned on </a:t>
            </a:r>
            <a:r>
              <a:rPr lang="en-US" altLang="ko-KR" dirty="0">
                <a:latin typeface="맑은 고딕" panose="020B0503020000020004" pitchFamily="50" charset="-127"/>
                <a:ea typeface="맑은 고딕" panose="020B0503020000020004" pitchFamily="50" charset="-127"/>
                <a:sym typeface="Wingdings" panose="05000000000000000000" pitchFamily="2" charset="2"/>
              </a:rPr>
              <a:t></a:t>
            </a:r>
            <a:r>
              <a:rPr lang="en-US" altLang="ko-KR" dirty="0">
                <a:latin typeface="맑은 고딕" panose="020B0503020000020004" pitchFamily="50" charset="-127"/>
                <a:ea typeface="맑은 고딕" panose="020B0503020000020004" pitchFamily="50" charset="-127"/>
              </a:rPr>
              <a:t> the voltage application to the BL activates the capacitor, making “1” (charge stored) state</a:t>
            </a:r>
            <a:endParaRPr lang="en-US" altLang="ko-KR" dirty="0">
              <a:latin typeface="맑은 고딕" panose="020B0503020000020004" pitchFamily="50" charset="-127"/>
              <a:ea typeface="맑은 고딕" panose="020B0503020000020004" pitchFamily="50" charset="-127"/>
              <a:sym typeface="Wingdings" panose="05000000000000000000" pitchFamily="2" charset="2"/>
            </a:endParaRPr>
          </a:p>
          <a:p>
            <a:pPr marL="396000" indent="-252000">
              <a:spcBef>
                <a:spcPts val="300"/>
              </a:spcBef>
              <a:buFont typeface="Wingdings" pitchFamily="2" charset="2"/>
              <a:buChar char="ü"/>
            </a:pPr>
            <a:r>
              <a:rPr lang="en-US" altLang="ko-KR" dirty="0">
                <a:latin typeface="맑은 고딕" panose="020B0503020000020004" pitchFamily="50" charset="-127"/>
                <a:ea typeface="맑은 고딕" panose="020B0503020000020004" pitchFamily="50" charset="-127"/>
              </a:rPr>
              <a:t>Refresh: Because the stored charge is naturally erased, it needs to refresh after reading. The leakage is usually determined by high-k materials and PN junction</a:t>
            </a:r>
          </a:p>
          <a:p>
            <a:pPr marL="396000" indent="-252000">
              <a:spcBef>
                <a:spcPts val="600"/>
              </a:spcBef>
              <a:buFont typeface="Wingdings" pitchFamily="2" charset="2"/>
              <a:buChar char="ü"/>
            </a:pPr>
            <a:endParaRPr lang="en-US" altLang="ko-KR" dirty="0">
              <a:latin typeface="맑은 고딕" panose="020B0503020000020004" pitchFamily="50" charset="-127"/>
              <a:ea typeface="맑은 고딕" panose="020B0503020000020004" pitchFamily="50" charset="-127"/>
            </a:endParaRPr>
          </a:p>
        </p:txBody>
      </p:sp>
      <p:sp>
        <p:nvSpPr>
          <p:cNvPr id="7" name="TextBox 6"/>
          <p:cNvSpPr txBox="1"/>
          <p:nvPr/>
        </p:nvSpPr>
        <p:spPr>
          <a:xfrm>
            <a:off x="3203848" y="6379912"/>
            <a:ext cx="2175917"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[DRAM cell structure]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grpSp>
        <p:nvGrpSpPr>
          <p:cNvPr id="2" name="그룹 1"/>
          <p:cNvGrpSpPr/>
          <p:nvPr/>
        </p:nvGrpSpPr>
        <p:grpSpPr>
          <a:xfrm>
            <a:off x="755576" y="3624162"/>
            <a:ext cx="6895503" cy="2599853"/>
            <a:chOff x="9580259" y="-1106013"/>
            <a:chExt cx="9867064" cy="3720239"/>
          </a:xfrm>
        </p:grpSpPr>
        <p:pic>
          <p:nvPicPr>
            <p:cNvPr id="9" name="그림 8"/>
            <p:cNvPicPr>
              <a:picLocks noChangeAspect="1"/>
            </p:cNvPicPr>
            <p:nvPr/>
          </p:nvPicPr>
          <p:blipFill>
            <a:blip r:embed="rId3"/>
            <a:stretch>
              <a:fillRect/>
            </a:stretch>
          </p:blipFill>
          <p:spPr>
            <a:xfrm>
              <a:off x="9580259" y="-1101387"/>
              <a:ext cx="3672408" cy="3715613"/>
            </a:xfrm>
            <a:prstGeom prst="rect">
              <a:avLst/>
            </a:prstGeom>
          </p:spPr>
        </p:pic>
        <p:pic>
          <p:nvPicPr>
            <p:cNvPr id="10" name="그림 9"/>
            <p:cNvPicPr>
              <a:picLocks noChangeAspect="1"/>
            </p:cNvPicPr>
            <p:nvPr/>
          </p:nvPicPr>
          <p:blipFill>
            <a:blip r:embed="rId4"/>
            <a:stretch>
              <a:fillRect/>
            </a:stretch>
          </p:blipFill>
          <p:spPr>
            <a:xfrm>
              <a:off x="13392712" y="-1106013"/>
              <a:ext cx="2907627" cy="3720239"/>
            </a:xfrm>
            <a:prstGeom prst="rect">
              <a:avLst/>
            </a:prstGeom>
          </p:spPr>
        </p:pic>
        <p:pic>
          <p:nvPicPr>
            <p:cNvPr id="11" name="그림 10"/>
            <p:cNvPicPr>
              <a:picLocks noChangeAspect="1"/>
            </p:cNvPicPr>
            <p:nvPr/>
          </p:nvPicPr>
          <p:blipFill>
            <a:blip r:embed="rId5"/>
            <a:stretch>
              <a:fillRect/>
            </a:stretch>
          </p:blipFill>
          <p:spPr>
            <a:xfrm>
              <a:off x="16689969" y="-1106013"/>
              <a:ext cx="2757354" cy="3720239"/>
            </a:xfrm>
            <a:prstGeom prst="rect">
              <a:avLst/>
            </a:prstGeom>
          </p:spPr>
        </p:pic>
      </p:grpSp>
      <p:sp>
        <p:nvSpPr>
          <p:cNvPr id="12" name="TextBox 7"/>
          <p:cNvSpPr txBox="1">
            <a:spLocks noChangeArrowheads="1"/>
          </p:cNvSpPr>
          <p:nvPr/>
        </p:nvSpPr>
        <p:spPr bwMode="auto">
          <a:xfrm>
            <a:off x="35496" y="87015"/>
            <a:ext cx="3591048" cy="523220"/>
          </a:xfrm>
          <a:prstGeom prst="rect">
            <a:avLst/>
          </a:prstGeom>
        </p:spPr>
        <p:txBody>
          <a:bodyPr wrap="none">
            <a:spAutoFit/>
          </a:bodyPr>
          <a:lstStyle>
            <a:defPPr>
              <a:defRPr lang="ko-KR"/>
            </a:defPPr>
            <a:lvl1pPr>
              <a:defRPr sz="2800" b="1"/>
            </a:lvl1pPr>
          </a:lstStyle>
          <a:p>
            <a:r>
              <a:rPr lang="en-US" altLang="ko-KR"/>
              <a:t>Memory </a:t>
            </a:r>
            <a:r>
              <a:rPr lang="en-US" altLang="ko-KR" dirty="0"/>
              <a:t>applications</a:t>
            </a:r>
            <a:endParaRPr lang="ko-KR" altLang="en-US" dirty="0"/>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236</a:t>
            </a:fld>
            <a:endParaRPr lang="ko-KR" altLang="en-US" dirty="0"/>
          </a:p>
        </p:txBody>
      </p:sp>
      <p:sp>
        <p:nvSpPr>
          <p:cNvPr id="13" name="직사각형 1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2685883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133" y="620688"/>
            <a:ext cx="8976363" cy="2298065"/>
          </a:xfrm>
          <a:prstGeom prst="rect">
            <a:avLst/>
          </a:prstGeom>
          <a:noFill/>
        </p:spPr>
        <p:txBody>
          <a:bodyPr wrap="square" rtlCol="0">
            <a:spAutoFit/>
          </a:bodyPr>
          <a:lstStyle/>
          <a:p>
            <a:pPr marL="342900" lvl="0" indent="-342900" algn="just" eaLnBrk="0" latinLnBrk="0" hangingPunct="0">
              <a:lnSpc>
                <a:spcPts val="216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NAND Flash Memory (1 Transistor)</a:t>
            </a:r>
            <a:endParaRPr lang="en-US" altLang="ko-KR" dirty="0">
              <a:latin typeface="맑은 고딕" panose="020B0503020000020004" pitchFamily="50" charset="-127"/>
              <a:ea typeface="맑은 고딕" panose="020B0503020000020004" pitchFamily="50" charset="-127"/>
            </a:endParaRPr>
          </a:p>
          <a:p>
            <a:pPr marL="449263" indent="-271463" algn="just" eaLnBrk="0" latinLnBrk="0" hangingPunct="0">
              <a:lnSpc>
                <a:spcPts val="2160"/>
              </a:lnSpc>
              <a:spcBef>
                <a:spcPts val="600"/>
              </a:spcBef>
              <a:buFont typeface="Wingdings" pitchFamily="2" charset="2"/>
              <a:buChar char="ü"/>
            </a:pPr>
            <a:r>
              <a:rPr lang="en-US" altLang="ko-KR" b="1" dirty="0">
                <a:latin typeface="맑은 고딕" panose="020B0503020000020004" pitchFamily="50" charset="-127"/>
                <a:ea typeface="맑은 고딕" panose="020B0503020000020004" pitchFamily="50" charset="-127"/>
              </a:rPr>
              <a:t>Floating-Gate(FG) Memory : use</a:t>
            </a:r>
            <a:r>
              <a:rPr lang="ko-KR" altLang="en-US" dirty="0">
                <a:latin typeface="맑은 고딕" panose="020B0503020000020004" pitchFamily="50" charset="-127"/>
                <a:ea typeface="맑은 고딕" panose="020B0503020000020004" pitchFamily="50" charset="-127"/>
              </a:rPr>
              <a:t> </a:t>
            </a:r>
            <a:r>
              <a:rPr lang="en-US" altLang="ko-KR" dirty="0">
                <a:latin typeface="맑은 고딕" panose="020B0503020000020004" pitchFamily="50" charset="-127"/>
                <a:ea typeface="맑은 고딕" panose="020B0503020000020004" pitchFamily="50" charset="-127"/>
              </a:rPr>
              <a:t>conductive material(doped poly-Si) for charge storage and can be used for solid</a:t>
            </a:r>
            <a:r>
              <a:rPr lang="ko-KR" altLang="en-US" dirty="0">
                <a:latin typeface="맑은 고딕" panose="020B0503020000020004" pitchFamily="50" charset="-127"/>
                <a:ea typeface="맑은 고딕" panose="020B0503020000020004" pitchFamily="50" charset="-127"/>
              </a:rPr>
              <a:t> </a:t>
            </a:r>
            <a:r>
              <a:rPr lang="en-US" altLang="ko-KR" dirty="0">
                <a:latin typeface="맑은 고딕" panose="020B0503020000020004" pitchFamily="50" charset="-127"/>
                <a:ea typeface="맑은 고딕" panose="020B0503020000020004" pitchFamily="50" charset="-127"/>
              </a:rPr>
              <a:t>state drive of USB</a:t>
            </a:r>
          </a:p>
          <a:p>
            <a:pPr marL="449263" indent="-271463" algn="just" eaLnBrk="0" latinLnBrk="0" hangingPunct="0">
              <a:lnSpc>
                <a:spcPts val="2160"/>
              </a:lnSpc>
              <a:spcBef>
                <a:spcPts val="1200"/>
              </a:spcBef>
              <a:buFont typeface="Wingdings" pitchFamily="2" charset="2"/>
              <a:buChar char="ü"/>
            </a:pPr>
            <a:r>
              <a:rPr lang="en-US" altLang="ko-KR" b="1" dirty="0">
                <a:latin typeface="맑은 고딕" panose="020B0503020000020004" pitchFamily="50" charset="-127"/>
                <a:ea typeface="맑은 고딕" panose="020B0503020000020004" pitchFamily="50" charset="-127"/>
              </a:rPr>
              <a:t>Charge-Trap Flash(CTF) : use </a:t>
            </a:r>
            <a:r>
              <a:rPr lang="en-US" altLang="ko-KR" dirty="0">
                <a:latin typeface="맑은 고딕" panose="020B0503020000020004" pitchFamily="50" charset="-127"/>
                <a:ea typeface="맑은 고딕" panose="020B0503020000020004" pitchFamily="50" charset="-127"/>
              </a:rPr>
              <a:t>nonconductive material(silicon nitride) for charge storage</a:t>
            </a:r>
          </a:p>
          <a:p>
            <a:pPr marL="177800" algn="just" eaLnBrk="0" latinLnBrk="0" hangingPunct="0">
              <a:lnSpc>
                <a:spcPts val="2160"/>
              </a:lnSpc>
            </a:pPr>
            <a:r>
              <a:rPr lang="en-US" altLang="ko-KR" dirty="0">
                <a:latin typeface="맑은 고딕" panose="020B0503020000020004" pitchFamily="50" charset="-127"/>
                <a:ea typeface="맑은 고딕" panose="020B0503020000020004" pitchFamily="50" charset="-127"/>
              </a:rPr>
              <a:t>  - thin gate dielectrics</a:t>
            </a:r>
            <a:r>
              <a:rPr lang="ko-KR" altLang="en-US" dirty="0">
                <a:latin typeface="맑은 고딕" panose="020B0503020000020004" pitchFamily="50" charset="-127"/>
                <a:ea typeface="맑은 고딕" panose="020B0503020000020004" pitchFamily="50" charset="-127"/>
              </a:rPr>
              <a:t> </a:t>
            </a:r>
            <a:r>
              <a:rPr lang="en-US" altLang="ko-KR" dirty="0">
                <a:latin typeface="맑은 고딕" panose="020B0503020000020004" pitchFamily="50" charset="-127"/>
                <a:ea typeface="맑은 고딕" panose="020B0503020000020004" pitchFamily="50" charset="-127"/>
                <a:sym typeface="Wingdings" panose="05000000000000000000" pitchFamily="2" charset="2"/>
              </a:rPr>
              <a:t> 3D stacked structure</a:t>
            </a:r>
          </a:p>
          <a:p>
            <a:pPr marL="177800" algn="just" eaLnBrk="0" latinLnBrk="0" hangingPunct="0">
              <a:lnSpc>
                <a:spcPts val="2160"/>
              </a:lnSpc>
            </a:pPr>
            <a:r>
              <a:rPr lang="en-US" altLang="ko-KR" dirty="0">
                <a:latin typeface="맑은 고딕" panose="020B0503020000020004" pitchFamily="50" charset="-127"/>
                <a:ea typeface="맑은 고딕" panose="020B0503020000020004" pitchFamily="50" charset="-127"/>
                <a:sym typeface="Wingdings" panose="05000000000000000000" pitchFamily="2" charset="2"/>
              </a:rPr>
              <a:t>  - prevent interference between neighboring cells  high integration density</a:t>
            </a:r>
          </a:p>
        </p:txBody>
      </p:sp>
      <p:pic>
        <p:nvPicPr>
          <p:cNvPr id="6" name="그림 5"/>
          <p:cNvPicPr>
            <a:picLocks noChangeAspect="1"/>
          </p:cNvPicPr>
          <p:nvPr/>
        </p:nvPicPr>
        <p:blipFill>
          <a:blip r:embed="rId3"/>
          <a:stretch>
            <a:fillRect/>
          </a:stretch>
        </p:blipFill>
        <p:spPr>
          <a:xfrm>
            <a:off x="2478732" y="3453078"/>
            <a:ext cx="4253508" cy="2430576"/>
          </a:xfrm>
          <a:prstGeom prst="rect">
            <a:avLst/>
          </a:prstGeom>
        </p:spPr>
      </p:pic>
      <p:sp>
        <p:nvSpPr>
          <p:cNvPr id="25" name="TextBox 24"/>
          <p:cNvSpPr txBox="1"/>
          <p:nvPr/>
        </p:nvSpPr>
        <p:spPr>
          <a:xfrm>
            <a:off x="2195736" y="6087028"/>
            <a:ext cx="240091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[FG-type flash memory]</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26" name="TextBox 25"/>
          <p:cNvSpPr txBox="1"/>
          <p:nvPr/>
        </p:nvSpPr>
        <p:spPr>
          <a:xfrm>
            <a:off x="4596789" y="6087028"/>
            <a:ext cx="2495491"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[CTF-type flash memory]</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pic>
        <p:nvPicPr>
          <p:cNvPr id="606214" name="Picture 6" descr="charge trap memory 이미지 검색결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3638" y="3816857"/>
            <a:ext cx="2302300" cy="1215002"/>
          </a:xfrm>
          <a:prstGeom prst="rect">
            <a:avLst/>
          </a:prstGeom>
          <a:noFill/>
          <a:extLst>
            <a:ext uri="{909E8E84-426E-40DD-AFC4-6F175D3DCCD1}">
              <a14:hiddenFill xmlns:a14="http://schemas.microsoft.com/office/drawing/2010/main">
                <a:solidFill>
                  <a:srgbClr val="FFFFFF"/>
                </a:solidFill>
              </a14:hiddenFill>
            </a:ext>
          </a:extLst>
        </p:spPr>
      </p:pic>
      <p:pic>
        <p:nvPicPr>
          <p:cNvPr id="606216" name="Picture 8" descr="float gating memory 이미지 검색결과"/>
          <p:cNvPicPr>
            <a:picLocks noChangeAspect="1" noChangeArrowheads="1"/>
          </p:cNvPicPr>
          <p:nvPr/>
        </p:nvPicPr>
        <p:blipFill rotWithShape="1">
          <a:blip r:embed="rId5">
            <a:extLst>
              <a:ext uri="{28A0092B-C50C-407E-A947-70E740481C1C}">
                <a14:useLocalDpi xmlns:a14="http://schemas.microsoft.com/office/drawing/2010/main" val="0"/>
              </a:ext>
            </a:extLst>
          </a:blip>
          <a:srcRect l="13642" t="37856" r="45695" b="13811"/>
          <a:stretch/>
        </p:blipFill>
        <p:spPr bwMode="auto">
          <a:xfrm>
            <a:off x="271581" y="3560929"/>
            <a:ext cx="2200000" cy="147093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직선 연결선 3"/>
          <p:cNvCxnSpPr/>
          <p:nvPr/>
        </p:nvCxnSpPr>
        <p:spPr>
          <a:xfrm>
            <a:off x="4664430" y="3284984"/>
            <a:ext cx="0" cy="321807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237</a:t>
            </a:fld>
            <a:endParaRPr lang="ko-KR" altLang="en-US" dirty="0"/>
          </a:p>
        </p:txBody>
      </p:sp>
      <p:sp>
        <p:nvSpPr>
          <p:cNvPr id="12" name="직사각형 11"/>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7"/>
          <p:cNvSpPr txBox="1">
            <a:spLocks noChangeArrowheads="1"/>
          </p:cNvSpPr>
          <p:nvPr/>
        </p:nvSpPr>
        <p:spPr bwMode="auto">
          <a:xfrm>
            <a:off x="35496" y="87015"/>
            <a:ext cx="3591048" cy="523220"/>
          </a:xfrm>
          <a:prstGeom prst="rect">
            <a:avLst/>
          </a:prstGeom>
        </p:spPr>
        <p:txBody>
          <a:bodyPr wrap="none">
            <a:spAutoFit/>
          </a:bodyPr>
          <a:lstStyle>
            <a:defPPr>
              <a:defRPr lang="ko-KR"/>
            </a:defPPr>
            <a:lvl1pPr>
              <a:defRPr sz="2800" b="1"/>
            </a:lvl1pPr>
          </a:lstStyle>
          <a:p>
            <a:r>
              <a:rPr lang="en-US" altLang="ko-KR"/>
              <a:t>Memory </a:t>
            </a:r>
            <a:r>
              <a:rPr lang="en-US" altLang="ko-KR" dirty="0"/>
              <a:t>applications</a:t>
            </a:r>
            <a:endParaRPr lang="ko-KR" altLang="en-US" dirty="0"/>
          </a:p>
        </p:txBody>
      </p:sp>
    </p:spTree>
    <p:extLst>
      <p:ext uri="{BB962C8B-B14F-4D97-AF65-F5344CB8AC3E}">
        <p14:creationId xmlns:p14="http://schemas.microsoft.com/office/powerpoint/2010/main" val="316259246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2736" y="1172106"/>
            <a:ext cx="8928992" cy="810478"/>
          </a:xfrm>
          <a:prstGeom prst="rect">
            <a:avLst/>
          </a:prstGeom>
          <a:noFill/>
        </p:spPr>
        <p:txBody>
          <a:bodyPr wrap="square" rtlCol="0">
            <a:spAutoFit/>
          </a:bodyPr>
          <a:lstStyle>
            <a:defPPr>
              <a:defRPr lang="ko-KR"/>
            </a:defPPr>
            <a:lvl1pPr algn="l" rtl="0" fontAlgn="base" latinLnBrk="1">
              <a:spcBef>
                <a:spcPct val="0"/>
              </a:spcBef>
              <a:spcAft>
                <a:spcPct val="0"/>
              </a:spcAft>
              <a:defRPr kumimoji="1" kern="1200">
                <a:solidFill>
                  <a:schemeClr val="tx1"/>
                </a:solidFill>
                <a:latin typeface="굴림" charset="-127"/>
                <a:ea typeface="맑은 고딕"/>
                <a:cs typeface="맑은 고딕"/>
              </a:defRPr>
            </a:lvl1pPr>
            <a:lvl2pPr marL="457200" algn="l" rtl="0" fontAlgn="base" latinLnBrk="1">
              <a:spcBef>
                <a:spcPct val="0"/>
              </a:spcBef>
              <a:spcAft>
                <a:spcPct val="0"/>
              </a:spcAft>
              <a:defRPr kumimoji="1" kern="1200">
                <a:solidFill>
                  <a:schemeClr val="tx1"/>
                </a:solidFill>
                <a:latin typeface="굴림" charset="-127"/>
                <a:ea typeface="맑은 고딕"/>
                <a:cs typeface="맑은 고딕"/>
              </a:defRPr>
            </a:lvl2pPr>
            <a:lvl3pPr marL="914400" algn="l" rtl="0" fontAlgn="base" latinLnBrk="1">
              <a:spcBef>
                <a:spcPct val="0"/>
              </a:spcBef>
              <a:spcAft>
                <a:spcPct val="0"/>
              </a:spcAft>
              <a:defRPr kumimoji="1" kern="1200">
                <a:solidFill>
                  <a:schemeClr val="tx1"/>
                </a:solidFill>
                <a:latin typeface="굴림" charset="-127"/>
                <a:ea typeface="맑은 고딕"/>
                <a:cs typeface="맑은 고딕"/>
              </a:defRPr>
            </a:lvl3pPr>
            <a:lvl4pPr marL="1371600" algn="l" rtl="0" fontAlgn="base" latinLnBrk="1">
              <a:spcBef>
                <a:spcPct val="0"/>
              </a:spcBef>
              <a:spcAft>
                <a:spcPct val="0"/>
              </a:spcAft>
              <a:defRPr kumimoji="1" kern="1200">
                <a:solidFill>
                  <a:schemeClr val="tx1"/>
                </a:solidFill>
                <a:latin typeface="굴림" charset="-127"/>
                <a:ea typeface="맑은 고딕"/>
                <a:cs typeface="맑은 고딕"/>
              </a:defRPr>
            </a:lvl4pPr>
            <a:lvl5pPr marL="1828800" algn="l" rtl="0" fontAlgn="base" latinLnBrk="1">
              <a:spcBef>
                <a:spcPct val="0"/>
              </a:spcBef>
              <a:spcAft>
                <a:spcPct val="0"/>
              </a:spcAft>
              <a:defRPr kumimoji="1" kern="1200">
                <a:solidFill>
                  <a:schemeClr val="tx1"/>
                </a:solidFill>
                <a:latin typeface="굴림" charset="-127"/>
                <a:ea typeface="맑은 고딕"/>
                <a:cs typeface="맑은 고딕"/>
              </a:defRPr>
            </a:lvl5pPr>
            <a:lvl6pPr marL="2286000" algn="l" defTabSz="914400" rtl="0" eaLnBrk="1" latinLnBrk="1" hangingPunct="1">
              <a:defRPr kumimoji="1" kern="1200">
                <a:solidFill>
                  <a:schemeClr val="tx1"/>
                </a:solidFill>
                <a:latin typeface="굴림" charset="-127"/>
                <a:ea typeface="맑은 고딕"/>
                <a:cs typeface="맑은 고딕"/>
              </a:defRPr>
            </a:lvl6pPr>
            <a:lvl7pPr marL="2743200" algn="l" defTabSz="914400" rtl="0" eaLnBrk="1" latinLnBrk="1" hangingPunct="1">
              <a:defRPr kumimoji="1" kern="1200">
                <a:solidFill>
                  <a:schemeClr val="tx1"/>
                </a:solidFill>
                <a:latin typeface="굴림" charset="-127"/>
                <a:ea typeface="맑은 고딕"/>
                <a:cs typeface="맑은 고딕"/>
              </a:defRPr>
            </a:lvl7pPr>
            <a:lvl8pPr marL="3200400" algn="l" defTabSz="914400" rtl="0" eaLnBrk="1" latinLnBrk="1" hangingPunct="1">
              <a:defRPr kumimoji="1" kern="1200">
                <a:solidFill>
                  <a:schemeClr val="tx1"/>
                </a:solidFill>
                <a:latin typeface="굴림" charset="-127"/>
                <a:ea typeface="맑은 고딕"/>
                <a:cs typeface="맑은 고딕"/>
              </a:defRPr>
            </a:lvl8pPr>
            <a:lvl9pPr marL="3657600" algn="l" defTabSz="914400" rtl="0" eaLnBrk="1" latinLnBrk="1" hangingPunct="1">
              <a:defRPr kumimoji="1" kern="1200">
                <a:solidFill>
                  <a:schemeClr val="tx1"/>
                </a:solidFill>
                <a:latin typeface="굴림" charset="-127"/>
                <a:ea typeface="맑은 고딕"/>
                <a:cs typeface="맑은 고딕"/>
              </a:defRPr>
            </a:lvl9pPr>
          </a:lstStyle>
          <a:p>
            <a:pPr marL="396000" indent="-252000">
              <a:lnSpc>
                <a:spcPts val="2500"/>
              </a:lnSpc>
              <a:spcBef>
                <a:spcPts val="600"/>
              </a:spcBef>
              <a:buFont typeface="Wingdings" pitchFamily="2" charset="2"/>
              <a:buChar char="ü"/>
            </a:pPr>
            <a:r>
              <a:rPr lang="en-US" altLang="ko-KR" dirty="0">
                <a:latin typeface="맑은 고딕" panose="020B0503020000020004" pitchFamily="50" charset="-127"/>
                <a:ea typeface="맑은 고딕" panose="020B0503020000020004" pitchFamily="50" charset="-127"/>
              </a:rPr>
              <a:t>Nonvolatile memory for USB, Smart Phone, Table PC, SSD</a:t>
            </a:r>
          </a:p>
          <a:p>
            <a:pPr marL="396000" indent="-252000">
              <a:lnSpc>
                <a:spcPts val="2500"/>
              </a:lnSpc>
              <a:spcBef>
                <a:spcPts val="600"/>
              </a:spcBef>
              <a:buFont typeface="Wingdings" pitchFamily="2" charset="2"/>
              <a:buChar char="ü"/>
            </a:pPr>
            <a:r>
              <a:rPr lang="en-US" altLang="ko-KR" dirty="0">
                <a:latin typeface="맑은 고딕" panose="020B0503020000020004" pitchFamily="50" charset="-127"/>
                <a:ea typeface="맑은 고딕" panose="020B0503020000020004" pitchFamily="50" charset="-127"/>
              </a:rPr>
              <a:t>Floating-gate memory: doped poly Si is used for charge storage material</a:t>
            </a:r>
          </a:p>
        </p:txBody>
      </p:sp>
      <p:pic>
        <p:nvPicPr>
          <p:cNvPr id="6" name="그림 5"/>
          <p:cNvPicPr>
            <a:picLocks noChangeAspect="1"/>
          </p:cNvPicPr>
          <p:nvPr/>
        </p:nvPicPr>
        <p:blipFill>
          <a:blip r:embed="rId3"/>
          <a:stretch>
            <a:fillRect/>
          </a:stretch>
        </p:blipFill>
        <p:spPr>
          <a:xfrm>
            <a:off x="395536" y="2204864"/>
            <a:ext cx="3489110" cy="3917828"/>
          </a:xfrm>
          <a:prstGeom prst="rect">
            <a:avLst/>
          </a:prstGeom>
        </p:spPr>
      </p:pic>
      <p:pic>
        <p:nvPicPr>
          <p:cNvPr id="7" name="그림 6"/>
          <p:cNvPicPr>
            <a:picLocks noChangeAspect="1"/>
          </p:cNvPicPr>
          <p:nvPr/>
        </p:nvPicPr>
        <p:blipFill>
          <a:blip r:embed="rId4"/>
          <a:stretch>
            <a:fillRect/>
          </a:stretch>
        </p:blipFill>
        <p:spPr>
          <a:xfrm>
            <a:off x="4283968" y="3697386"/>
            <a:ext cx="4545811" cy="2467918"/>
          </a:xfrm>
          <a:prstGeom prst="rect">
            <a:avLst/>
          </a:prstGeom>
        </p:spPr>
      </p:pic>
      <p:sp>
        <p:nvSpPr>
          <p:cNvPr id="11" name="TextBox 10"/>
          <p:cNvSpPr txBox="1"/>
          <p:nvPr/>
        </p:nvSpPr>
        <p:spPr>
          <a:xfrm>
            <a:off x="2057786" y="6192718"/>
            <a:ext cx="5318892"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[Floating-Gate flash memory structure and operation]</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43066" y="616913"/>
            <a:ext cx="7769293" cy="454292"/>
          </a:xfrm>
          <a:prstGeom prst="rect">
            <a:avLst/>
          </a:prstGeom>
        </p:spPr>
        <p:txBody>
          <a:bodyPr wrap="square">
            <a:spAutoFit/>
          </a:bodyPr>
          <a:lstStyle/>
          <a:p>
            <a:pPr marL="342900" lvl="0" indent="-342900" algn="just">
              <a:lnSpc>
                <a:spcPct val="15000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NAND Flash Memory (1 Transistor)_FG type</a:t>
            </a:r>
            <a:endParaRPr lang="ko-KR" altLang="en-US" b="1" dirty="0">
              <a:solidFill>
                <a:srgbClr val="0000FF"/>
              </a:solidFill>
              <a:latin typeface="맑은 고딕" panose="020B0503020000020004" pitchFamily="50" charset="-127"/>
              <a:ea typeface="맑은 고딕" panose="020B0503020000020004" pitchFamily="50" charset="-127"/>
              <a:cs typeface="Times New Roman" pitchFamily="18" charset="0"/>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238</a:t>
            </a:fld>
            <a:endParaRPr lang="ko-KR" altLang="en-US" dirty="0"/>
          </a:p>
        </p:txBody>
      </p:sp>
      <p:sp>
        <p:nvSpPr>
          <p:cNvPr id="13" name="직사각형 12"/>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7"/>
          <p:cNvSpPr txBox="1">
            <a:spLocks noChangeArrowheads="1"/>
          </p:cNvSpPr>
          <p:nvPr/>
        </p:nvSpPr>
        <p:spPr bwMode="auto">
          <a:xfrm>
            <a:off x="35496" y="87015"/>
            <a:ext cx="3591048" cy="523220"/>
          </a:xfrm>
          <a:prstGeom prst="rect">
            <a:avLst/>
          </a:prstGeom>
        </p:spPr>
        <p:txBody>
          <a:bodyPr wrap="none">
            <a:spAutoFit/>
          </a:bodyPr>
          <a:lstStyle>
            <a:defPPr>
              <a:defRPr lang="ko-KR"/>
            </a:defPPr>
            <a:lvl1pPr>
              <a:defRPr sz="2800" b="1"/>
            </a:lvl1pPr>
          </a:lstStyle>
          <a:p>
            <a:r>
              <a:rPr lang="en-US" altLang="ko-KR"/>
              <a:t>Memory </a:t>
            </a:r>
            <a:r>
              <a:rPr lang="en-US" altLang="ko-KR" dirty="0"/>
              <a:t>applications</a:t>
            </a:r>
            <a:endParaRPr lang="ko-KR" altLang="en-US" dirty="0"/>
          </a:p>
        </p:txBody>
      </p:sp>
    </p:spTree>
    <p:extLst>
      <p:ext uri="{BB962C8B-B14F-4D97-AF65-F5344CB8AC3E}">
        <p14:creationId xmlns:p14="http://schemas.microsoft.com/office/powerpoint/2010/main" val="246423515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133" y="650012"/>
            <a:ext cx="8976363" cy="784830"/>
          </a:xfrm>
          <a:prstGeom prst="rect">
            <a:avLst/>
          </a:prstGeom>
          <a:noFill/>
        </p:spPr>
        <p:txBody>
          <a:bodyPr wrap="square" rtlCol="0">
            <a:spAutoFit/>
          </a:bodyPr>
          <a:lstStyle/>
          <a:p>
            <a:pPr marL="342900" lvl="0" indent="-342900" algn="just" eaLnBrk="0" latinLnBrk="0" hangingPunct="0">
              <a:lnSpc>
                <a:spcPct val="15000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Scaling-down issue</a:t>
            </a:r>
            <a:endParaRPr lang="en-US" altLang="ko-KR" dirty="0">
              <a:latin typeface="맑은 고딕" panose="020B0503020000020004" pitchFamily="50" charset="-127"/>
              <a:ea typeface="맑은 고딕" panose="020B0503020000020004" pitchFamily="50" charset="-127"/>
            </a:endParaRPr>
          </a:p>
          <a:p>
            <a:pPr marL="449263" indent="-271463" algn="just">
              <a:buFont typeface="Wingdings" pitchFamily="2" charset="2"/>
              <a:buChar char="ü"/>
            </a:pPr>
            <a:r>
              <a:rPr lang="en-US" altLang="ko-KR" dirty="0">
                <a:latin typeface="맑은 고딕" panose="020B0503020000020004" pitchFamily="50" charset="-127"/>
                <a:ea typeface="맑은 고딕" panose="020B0503020000020004" pitchFamily="50" charset="-127"/>
              </a:rPr>
              <a:t>scaling of Si technology reaching a physical and theoretical limit </a:t>
            </a:r>
          </a:p>
        </p:txBody>
      </p:sp>
      <p:cxnSp>
        <p:nvCxnSpPr>
          <p:cNvPr id="25" name="직선 화살표 연결선 24"/>
          <p:cNvCxnSpPr/>
          <p:nvPr/>
        </p:nvCxnSpPr>
        <p:spPr>
          <a:xfrm>
            <a:off x="667403" y="1772816"/>
            <a:ext cx="0" cy="4464000"/>
          </a:xfrm>
          <a:prstGeom prst="straightConnector1">
            <a:avLst/>
          </a:prstGeom>
          <a:ln w="28575">
            <a:solidFill>
              <a:schemeClr val="tx1">
                <a:lumMod val="85000"/>
                <a:lumOff val="15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a:blip r:embed="rId3" cstate="print"/>
          <a:srcRect/>
          <a:stretch>
            <a:fillRect/>
          </a:stretch>
        </p:blipFill>
        <p:spPr bwMode="auto">
          <a:xfrm>
            <a:off x="1319464" y="1628800"/>
            <a:ext cx="6029325" cy="1609725"/>
          </a:xfrm>
          <a:prstGeom prst="rect">
            <a:avLst/>
          </a:prstGeom>
          <a:noFill/>
          <a:ln w="9525">
            <a:noFill/>
            <a:miter lim="800000"/>
            <a:headEnd/>
            <a:tailEnd/>
          </a:ln>
        </p:spPr>
      </p:pic>
      <p:pic>
        <p:nvPicPr>
          <p:cNvPr id="27" name="Picture 2"/>
          <p:cNvPicPr>
            <a:picLocks noChangeAspect="1" noChangeArrowheads="1"/>
          </p:cNvPicPr>
          <p:nvPr/>
        </p:nvPicPr>
        <p:blipFill>
          <a:blip r:embed="rId3" cstate="print"/>
          <a:srcRect/>
          <a:stretch>
            <a:fillRect/>
          </a:stretch>
        </p:blipFill>
        <p:spPr bwMode="auto">
          <a:xfrm>
            <a:off x="1353053" y="3212976"/>
            <a:ext cx="4248472" cy="1609725"/>
          </a:xfrm>
          <a:prstGeom prst="rect">
            <a:avLst/>
          </a:prstGeom>
          <a:noFill/>
          <a:ln w="9525">
            <a:noFill/>
            <a:miter lim="800000"/>
            <a:headEnd/>
            <a:tailEnd/>
          </a:ln>
        </p:spPr>
      </p:pic>
      <p:pic>
        <p:nvPicPr>
          <p:cNvPr id="28" name="Picture 2"/>
          <p:cNvPicPr>
            <a:picLocks noChangeAspect="1" noChangeArrowheads="1"/>
          </p:cNvPicPr>
          <p:nvPr/>
        </p:nvPicPr>
        <p:blipFill>
          <a:blip r:embed="rId3" cstate="print"/>
          <a:srcRect/>
          <a:stretch>
            <a:fillRect/>
          </a:stretch>
        </p:blipFill>
        <p:spPr bwMode="auto">
          <a:xfrm>
            <a:off x="1391472" y="4843611"/>
            <a:ext cx="2160240" cy="1609725"/>
          </a:xfrm>
          <a:prstGeom prst="rect">
            <a:avLst/>
          </a:prstGeom>
          <a:noFill/>
          <a:ln w="9525">
            <a:noFill/>
            <a:miter lim="800000"/>
            <a:headEnd/>
            <a:tailEnd/>
          </a:ln>
        </p:spPr>
      </p:pic>
      <p:sp>
        <p:nvSpPr>
          <p:cNvPr id="29" name="자유형 21"/>
          <p:cNvSpPr/>
          <p:nvPr/>
        </p:nvSpPr>
        <p:spPr>
          <a:xfrm>
            <a:off x="2759625" y="2132856"/>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0" name="자유형 22"/>
          <p:cNvSpPr/>
          <p:nvPr/>
        </p:nvSpPr>
        <p:spPr>
          <a:xfrm>
            <a:off x="3500970" y="2132856"/>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1" name="자유형 23"/>
          <p:cNvSpPr/>
          <p:nvPr/>
        </p:nvSpPr>
        <p:spPr>
          <a:xfrm>
            <a:off x="4797114" y="2132856"/>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2" name="자유형 24"/>
          <p:cNvSpPr/>
          <p:nvPr/>
        </p:nvSpPr>
        <p:spPr>
          <a:xfrm>
            <a:off x="5557303" y="2132856"/>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3" name="자유형 25"/>
          <p:cNvSpPr/>
          <p:nvPr/>
        </p:nvSpPr>
        <p:spPr>
          <a:xfrm>
            <a:off x="6845237" y="2132856"/>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4" name="자유형 26"/>
          <p:cNvSpPr/>
          <p:nvPr/>
        </p:nvSpPr>
        <p:spPr>
          <a:xfrm>
            <a:off x="1463480" y="2132856"/>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5" name="자유형 27"/>
          <p:cNvSpPr/>
          <p:nvPr/>
        </p:nvSpPr>
        <p:spPr>
          <a:xfrm>
            <a:off x="2361165" y="3717032"/>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6" name="자유형 28"/>
          <p:cNvSpPr/>
          <p:nvPr/>
        </p:nvSpPr>
        <p:spPr>
          <a:xfrm>
            <a:off x="2854588" y="3717032"/>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7" name="자유형 29"/>
          <p:cNvSpPr/>
          <p:nvPr/>
        </p:nvSpPr>
        <p:spPr>
          <a:xfrm>
            <a:off x="3761216" y="3717032"/>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8" name="자유형 30"/>
          <p:cNvSpPr/>
          <p:nvPr/>
        </p:nvSpPr>
        <p:spPr>
          <a:xfrm>
            <a:off x="4294748" y="3717032"/>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39" name="자유형 31"/>
          <p:cNvSpPr/>
          <p:nvPr/>
        </p:nvSpPr>
        <p:spPr>
          <a:xfrm>
            <a:off x="5209586" y="3754798"/>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40" name="자유형 32"/>
          <p:cNvSpPr/>
          <p:nvPr/>
        </p:nvSpPr>
        <p:spPr>
          <a:xfrm>
            <a:off x="1871830" y="5347667"/>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41" name="자유형 33"/>
          <p:cNvSpPr/>
          <p:nvPr/>
        </p:nvSpPr>
        <p:spPr>
          <a:xfrm>
            <a:off x="2087854" y="5347667"/>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42" name="자유형 34"/>
          <p:cNvSpPr/>
          <p:nvPr/>
        </p:nvSpPr>
        <p:spPr>
          <a:xfrm>
            <a:off x="2591910" y="5347667"/>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43" name="자유형 35"/>
          <p:cNvSpPr/>
          <p:nvPr/>
        </p:nvSpPr>
        <p:spPr>
          <a:xfrm>
            <a:off x="2818567" y="5347667"/>
            <a:ext cx="288032" cy="394282"/>
          </a:xfrm>
          <a:custGeom>
            <a:avLst/>
            <a:gdLst>
              <a:gd name="connsiteX0" fmla="*/ 0 w 988828"/>
              <a:gd name="connsiteY0" fmla="*/ 388088 h 691115"/>
              <a:gd name="connsiteX1" fmla="*/ 191386 w 988828"/>
              <a:gd name="connsiteY1" fmla="*/ 47846 h 691115"/>
              <a:gd name="connsiteX2" fmla="*/ 382772 w 988828"/>
              <a:gd name="connsiteY2" fmla="*/ 675167 h 691115"/>
              <a:gd name="connsiteX3" fmla="*/ 648586 w 988828"/>
              <a:gd name="connsiteY3" fmla="*/ 37214 h 691115"/>
              <a:gd name="connsiteX4" fmla="*/ 808074 w 988828"/>
              <a:gd name="connsiteY4" fmla="*/ 643269 h 691115"/>
              <a:gd name="connsiteX5" fmla="*/ 988828 w 988828"/>
              <a:gd name="connsiteY5" fmla="*/ 324293 h 69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828" h="691115">
                <a:moveTo>
                  <a:pt x="0" y="388088"/>
                </a:moveTo>
                <a:cubicBezTo>
                  <a:pt x="63795" y="194044"/>
                  <a:pt x="127591" y="0"/>
                  <a:pt x="191386" y="47846"/>
                </a:cubicBezTo>
                <a:cubicBezTo>
                  <a:pt x="255181" y="95692"/>
                  <a:pt x="306572" y="676939"/>
                  <a:pt x="382772" y="675167"/>
                </a:cubicBezTo>
                <a:cubicBezTo>
                  <a:pt x="458972" y="673395"/>
                  <a:pt x="577702" y="42530"/>
                  <a:pt x="648586" y="37214"/>
                </a:cubicBezTo>
                <a:cubicBezTo>
                  <a:pt x="719470" y="31898"/>
                  <a:pt x="751367" y="595423"/>
                  <a:pt x="808074" y="643269"/>
                </a:cubicBezTo>
                <a:cubicBezTo>
                  <a:pt x="864781" y="691115"/>
                  <a:pt x="926804" y="507704"/>
                  <a:pt x="988828" y="324293"/>
                </a:cubicBezTo>
              </a:path>
            </a:pathLst>
          </a:cu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44" name="TextBox 43"/>
          <p:cNvSpPr txBox="1"/>
          <p:nvPr/>
        </p:nvSpPr>
        <p:spPr>
          <a:xfrm>
            <a:off x="1679504" y="208211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45" name="TextBox 44"/>
          <p:cNvSpPr txBox="1"/>
          <p:nvPr/>
        </p:nvSpPr>
        <p:spPr>
          <a:xfrm>
            <a:off x="1700770" y="219665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46" name="TextBox 45"/>
          <p:cNvSpPr txBox="1"/>
          <p:nvPr/>
        </p:nvSpPr>
        <p:spPr>
          <a:xfrm>
            <a:off x="1812887"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47" name="TextBox 46"/>
          <p:cNvSpPr txBox="1"/>
          <p:nvPr/>
        </p:nvSpPr>
        <p:spPr>
          <a:xfrm>
            <a:off x="1895528" y="2186241"/>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48" name="TextBox 47"/>
          <p:cNvSpPr txBox="1"/>
          <p:nvPr/>
        </p:nvSpPr>
        <p:spPr>
          <a:xfrm>
            <a:off x="1916794" y="208211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49" name="TextBox 48"/>
          <p:cNvSpPr txBox="1"/>
          <p:nvPr/>
        </p:nvSpPr>
        <p:spPr>
          <a:xfrm>
            <a:off x="2039544" y="2143489"/>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0" name="TextBox 49"/>
          <p:cNvSpPr txBox="1"/>
          <p:nvPr/>
        </p:nvSpPr>
        <p:spPr>
          <a:xfrm>
            <a:off x="2132818" y="220486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1" name="TextBox 50"/>
          <p:cNvSpPr txBox="1"/>
          <p:nvPr/>
        </p:nvSpPr>
        <p:spPr>
          <a:xfrm>
            <a:off x="2285218"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2" name="TextBox 51"/>
          <p:cNvSpPr txBox="1"/>
          <p:nvPr/>
        </p:nvSpPr>
        <p:spPr>
          <a:xfrm>
            <a:off x="2437618"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3" name="TextBox 52"/>
          <p:cNvSpPr txBox="1"/>
          <p:nvPr/>
        </p:nvSpPr>
        <p:spPr>
          <a:xfrm>
            <a:off x="2164717" y="2079691"/>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4" name="TextBox 53"/>
          <p:cNvSpPr txBox="1"/>
          <p:nvPr/>
        </p:nvSpPr>
        <p:spPr>
          <a:xfrm>
            <a:off x="2354620" y="221082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5" name="TextBox 54"/>
          <p:cNvSpPr txBox="1"/>
          <p:nvPr/>
        </p:nvSpPr>
        <p:spPr>
          <a:xfrm>
            <a:off x="1543130" y="371703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6" name="TextBox 55"/>
          <p:cNvSpPr txBox="1"/>
          <p:nvPr/>
        </p:nvSpPr>
        <p:spPr>
          <a:xfrm>
            <a:off x="1641085"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7" name="TextBox 56"/>
          <p:cNvSpPr txBox="1"/>
          <p:nvPr/>
        </p:nvSpPr>
        <p:spPr>
          <a:xfrm>
            <a:off x="1723726" y="371703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8" name="TextBox 57"/>
          <p:cNvSpPr txBox="1"/>
          <p:nvPr/>
        </p:nvSpPr>
        <p:spPr>
          <a:xfrm>
            <a:off x="1876126" y="371703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59" name="TextBox 58"/>
          <p:cNvSpPr txBox="1"/>
          <p:nvPr/>
        </p:nvSpPr>
        <p:spPr>
          <a:xfrm>
            <a:off x="2028526" y="371703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0" name="TextBox 59"/>
          <p:cNvSpPr txBox="1"/>
          <p:nvPr/>
        </p:nvSpPr>
        <p:spPr>
          <a:xfrm>
            <a:off x="1939750"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1" name="TextBox 60"/>
          <p:cNvSpPr txBox="1"/>
          <p:nvPr/>
        </p:nvSpPr>
        <p:spPr>
          <a:xfrm>
            <a:off x="1509358" y="529714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2" name="TextBox 61"/>
          <p:cNvSpPr txBox="1"/>
          <p:nvPr/>
        </p:nvSpPr>
        <p:spPr>
          <a:xfrm>
            <a:off x="1632108" y="529692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3" name="TextBox 62"/>
          <p:cNvSpPr txBox="1"/>
          <p:nvPr/>
        </p:nvSpPr>
        <p:spPr>
          <a:xfrm>
            <a:off x="1583798" y="541967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4" name="TextBox 63"/>
          <p:cNvSpPr txBox="1"/>
          <p:nvPr/>
        </p:nvSpPr>
        <p:spPr>
          <a:xfrm>
            <a:off x="1687705" y="541967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5" name="TextBox 64"/>
          <p:cNvSpPr txBox="1"/>
          <p:nvPr/>
        </p:nvSpPr>
        <p:spPr>
          <a:xfrm>
            <a:off x="1477459" y="541967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6" name="TextBox 65"/>
          <p:cNvSpPr txBox="1"/>
          <p:nvPr/>
        </p:nvSpPr>
        <p:spPr>
          <a:xfrm>
            <a:off x="2240071" y="529692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7" name="TextBox 66"/>
          <p:cNvSpPr txBox="1"/>
          <p:nvPr/>
        </p:nvSpPr>
        <p:spPr>
          <a:xfrm>
            <a:off x="2303878" y="541967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8" name="TextBox 67"/>
          <p:cNvSpPr txBox="1"/>
          <p:nvPr/>
        </p:nvSpPr>
        <p:spPr>
          <a:xfrm>
            <a:off x="2375886" y="5347667"/>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69" name="TextBox 68"/>
          <p:cNvSpPr txBox="1"/>
          <p:nvPr/>
        </p:nvSpPr>
        <p:spPr>
          <a:xfrm>
            <a:off x="2960151" y="528629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0" name="TextBox 69"/>
          <p:cNvSpPr txBox="1"/>
          <p:nvPr/>
        </p:nvSpPr>
        <p:spPr>
          <a:xfrm>
            <a:off x="3023958" y="541967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1" name="TextBox 70"/>
          <p:cNvSpPr txBox="1"/>
          <p:nvPr/>
        </p:nvSpPr>
        <p:spPr>
          <a:xfrm>
            <a:off x="3093534" y="5347667"/>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2" name="TextBox 71"/>
          <p:cNvSpPr txBox="1"/>
          <p:nvPr/>
        </p:nvSpPr>
        <p:spPr>
          <a:xfrm>
            <a:off x="3167974" y="541967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3" name="TextBox 72"/>
          <p:cNvSpPr txBox="1"/>
          <p:nvPr/>
        </p:nvSpPr>
        <p:spPr>
          <a:xfrm>
            <a:off x="3189240" y="5296925"/>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4" name="TextBox 73"/>
          <p:cNvSpPr txBox="1"/>
          <p:nvPr/>
        </p:nvSpPr>
        <p:spPr>
          <a:xfrm>
            <a:off x="2490426" y="220486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5" name="TextBox 74"/>
          <p:cNvSpPr txBox="1"/>
          <p:nvPr/>
        </p:nvSpPr>
        <p:spPr>
          <a:xfrm>
            <a:off x="2359475" y="2071481"/>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6" name="TextBox 75"/>
          <p:cNvSpPr txBox="1"/>
          <p:nvPr/>
        </p:nvSpPr>
        <p:spPr>
          <a:xfrm>
            <a:off x="3727627" y="220486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7" name="TextBox 76"/>
          <p:cNvSpPr txBox="1"/>
          <p:nvPr/>
        </p:nvSpPr>
        <p:spPr>
          <a:xfrm>
            <a:off x="3778369" y="2100957"/>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8" name="TextBox 77"/>
          <p:cNvSpPr txBox="1"/>
          <p:nvPr/>
        </p:nvSpPr>
        <p:spPr>
          <a:xfrm>
            <a:off x="3911752"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79" name="TextBox 78"/>
          <p:cNvSpPr txBox="1"/>
          <p:nvPr/>
        </p:nvSpPr>
        <p:spPr>
          <a:xfrm>
            <a:off x="4064152"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0" name="TextBox 79"/>
          <p:cNvSpPr txBox="1"/>
          <p:nvPr/>
        </p:nvSpPr>
        <p:spPr>
          <a:xfrm>
            <a:off x="4216552"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1" name="TextBox 80"/>
          <p:cNvSpPr txBox="1"/>
          <p:nvPr/>
        </p:nvSpPr>
        <p:spPr>
          <a:xfrm>
            <a:off x="4368952"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2" name="TextBox 81"/>
          <p:cNvSpPr txBox="1"/>
          <p:nvPr/>
        </p:nvSpPr>
        <p:spPr>
          <a:xfrm>
            <a:off x="4521352"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3" name="TextBox 82"/>
          <p:cNvSpPr txBox="1"/>
          <p:nvPr/>
        </p:nvSpPr>
        <p:spPr>
          <a:xfrm>
            <a:off x="4125344" y="2215717"/>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4" name="TextBox 83"/>
          <p:cNvSpPr txBox="1"/>
          <p:nvPr/>
        </p:nvSpPr>
        <p:spPr>
          <a:xfrm>
            <a:off x="5781528"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5" name="TextBox 84"/>
          <p:cNvSpPr txBox="1"/>
          <p:nvPr/>
        </p:nvSpPr>
        <p:spPr>
          <a:xfrm>
            <a:off x="5855968" y="220486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6" name="TextBox 85"/>
          <p:cNvSpPr txBox="1"/>
          <p:nvPr/>
        </p:nvSpPr>
        <p:spPr>
          <a:xfrm>
            <a:off x="5927976" y="2092747"/>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7" name="TextBox 86"/>
          <p:cNvSpPr txBox="1"/>
          <p:nvPr/>
        </p:nvSpPr>
        <p:spPr>
          <a:xfrm>
            <a:off x="5999984" y="220486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8" name="TextBox 87"/>
          <p:cNvSpPr txBox="1"/>
          <p:nvPr/>
        </p:nvSpPr>
        <p:spPr>
          <a:xfrm>
            <a:off x="6152384"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89" name="TextBox 88"/>
          <p:cNvSpPr txBox="1"/>
          <p:nvPr/>
        </p:nvSpPr>
        <p:spPr>
          <a:xfrm>
            <a:off x="6288016" y="2204864"/>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0" name="TextBox 89"/>
          <p:cNvSpPr txBox="1"/>
          <p:nvPr/>
        </p:nvSpPr>
        <p:spPr>
          <a:xfrm>
            <a:off x="6440416" y="2194231"/>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1" name="TextBox 90"/>
          <p:cNvSpPr txBox="1"/>
          <p:nvPr/>
        </p:nvSpPr>
        <p:spPr>
          <a:xfrm>
            <a:off x="6360024" y="2092747"/>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2" name="TextBox 91"/>
          <p:cNvSpPr txBox="1"/>
          <p:nvPr/>
        </p:nvSpPr>
        <p:spPr>
          <a:xfrm>
            <a:off x="6573616" y="2132856"/>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3" name="TextBox 92"/>
          <p:cNvSpPr txBox="1"/>
          <p:nvPr/>
        </p:nvSpPr>
        <p:spPr>
          <a:xfrm>
            <a:off x="3513293"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4" name="TextBox 93"/>
          <p:cNvSpPr txBox="1"/>
          <p:nvPr/>
        </p:nvSpPr>
        <p:spPr>
          <a:xfrm>
            <a:off x="3225261"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5" name="TextBox 94"/>
          <p:cNvSpPr txBox="1"/>
          <p:nvPr/>
        </p:nvSpPr>
        <p:spPr>
          <a:xfrm>
            <a:off x="3377661" y="371703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6" name="TextBox 95"/>
          <p:cNvSpPr txBox="1"/>
          <p:nvPr/>
        </p:nvSpPr>
        <p:spPr>
          <a:xfrm>
            <a:off x="3153253" y="3717032"/>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7" name="TextBox 96"/>
          <p:cNvSpPr txBox="1"/>
          <p:nvPr/>
        </p:nvSpPr>
        <p:spPr>
          <a:xfrm>
            <a:off x="3009237" y="366651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8" name="TextBox 97"/>
          <p:cNvSpPr txBox="1"/>
          <p:nvPr/>
        </p:nvSpPr>
        <p:spPr>
          <a:xfrm>
            <a:off x="4593413"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99" name="TextBox 98"/>
          <p:cNvSpPr txBox="1"/>
          <p:nvPr/>
        </p:nvSpPr>
        <p:spPr>
          <a:xfrm>
            <a:off x="4745813"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0" name="TextBox 99"/>
          <p:cNvSpPr txBox="1"/>
          <p:nvPr/>
        </p:nvSpPr>
        <p:spPr>
          <a:xfrm>
            <a:off x="4898213" y="378904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1" name="TextBox 100"/>
          <p:cNvSpPr txBox="1"/>
          <p:nvPr/>
        </p:nvSpPr>
        <p:spPr>
          <a:xfrm>
            <a:off x="4953453" y="3666290"/>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2" name="TextBox 101"/>
          <p:cNvSpPr txBox="1"/>
          <p:nvPr/>
        </p:nvSpPr>
        <p:spPr>
          <a:xfrm>
            <a:off x="4809437" y="3685133"/>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3" name="TextBox 102"/>
          <p:cNvSpPr txBox="1"/>
          <p:nvPr/>
        </p:nvSpPr>
        <p:spPr>
          <a:xfrm>
            <a:off x="4665421" y="3706399"/>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4" name="TextBox 103"/>
          <p:cNvSpPr txBox="1"/>
          <p:nvPr/>
        </p:nvSpPr>
        <p:spPr>
          <a:xfrm>
            <a:off x="4521405" y="3685133"/>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5" name="TextBox 104"/>
          <p:cNvSpPr txBox="1"/>
          <p:nvPr/>
        </p:nvSpPr>
        <p:spPr>
          <a:xfrm>
            <a:off x="2145141" y="3685133"/>
            <a:ext cx="295274" cy="338554"/>
          </a:xfrm>
          <a:prstGeom prst="rect">
            <a:avLst/>
          </a:prstGeom>
          <a:noFill/>
        </p:spPr>
        <p:txBody>
          <a:bodyPr wrap="none" rtlCol="0">
            <a:spAutoFit/>
          </a:bodyPr>
          <a:lstStyle/>
          <a:p>
            <a:r>
              <a:rPr lang="en-US" altLang="ko-KR" sz="1600" dirty="0">
                <a:solidFill>
                  <a:srgbClr val="FF0000"/>
                </a:solidFill>
                <a:latin typeface="맑은 고딕" panose="020B0503020000020004" pitchFamily="50" charset="-127"/>
                <a:ea typeface="맑은 고딕" panose="020B0503020000020004" pitchFamily="50" charset="-127"/>
              </a:rPr>
              <a:t>e</a:t>
            </a:r>
            <a:endParaRPr lang="ko-KR" altLang="en-US" sz="1600" dirty="0">
              <a:solidFill>
                <a:srgbClr val="FF0000"/>
              </a:solidFill>
              <a:latin typeface="맑은 고딕" panose="020B0503020000020004" pitchFamily="50" charset="-127"/>
              <a:ea typeface="맑은 고딕" panose="020B0503020000020004" pitchFamily="50" charset="-127"/>
            </a:endParaRPr>
          </a:p>
        </p:txBody>
      </p:sp>
      <p:sp>
        <p:nvSpPr>
          <p:cNvPr id="106" name="TextBox 105"/>
          <p:cNvSpPr txBox="1"/>
          <p:nvPr/>
        </p:nvSpPr>
        <p:spPr>
          <a:xfrm>
            <a:off x="179512" y="2218190"/>
            <a:ext cx="965329" cy="400110"/>
          </a:xfrm>
          <a:prstGeom prst="rect">
            <a:avLst/>
          </a:prstGeom>
          <a:solidFill>
            <a:schemeClr val="tx1"/>
          </a:solidFill>
        </p:spPr>
        <p:txBody>
          <a:bodyPr wrap="none" rtlCol="0">
            <a:spAutoFit/>
          </a:bodyPr>
          <a:lstStyle/>
          <a:p>
            <a:r>
              <a:rPr lang="en-US" altLang="ko-KR" sz="2000" b="1" dirty="0">
                <a:solidFill>
                  <a:schemeClr val="bg1"/>
                </a:solidFill>
                <a:latin typeface="맑은 고딕" panose="020B0503020000020004" pitchFamily="50" charset="-127"/>
                <a:ea typeface="맑은 고딕" panose="020B0503020000020004" pitchFamily="50" charset="-127"/>
              </a:rPr>
              <a:t>30 nm</a:t>
            </a:r>
            <a:endParaRPr lang="ko-KR" altLang="en-US" sz="2000" b="1" dirty="0">
              <a:solidFill>
                <a:schemeClr val="bg1"/>
              </a:solidFill>
              <a:latin typeface="맑은 고딕" panose="020B0503020000020004" pitchFamily="50" charset="-127"/>
              <a:ea typeface="맑은 고딕" panose="020B0503020000020004" pitchFamily="50" charset="-127"/>
            </a:endParaRPr>
          </a:p>
        </p:txBody>
      </p:sp>
      <p:sp>
        <p:nvSpPr>
          <p:cNvPr id="107" name="TextBox 106"/>
          <p:cNvSpPr txBox="1"/>
          <p:nvPr/>
        </p:nvSpPr>
        <p:spPr>
          <a:xfrm>
            <a:off x="179512" y="3727671"/>
            <a:ext cx="965329" cy="400110"/>
          </a:xfrm>
          <a:prstGeom prst="rect">
            <a:avLst/>
          </a:prstGeom>
          <a:solidFill>
            <a:schemeClr val="tx1"/>
          </a:solidFill>
        </p:spPr>
        <p:txBody>
          <a:bodyPr wrap="none" rtlCol="0">
            <a:spAutoFit/>
          </a:bodyPr>
          <a:lstStyle/>
          <a:p>
            <a:r>
              <a:rPr lang="en-US" altLang="ko-KR" sz="2000" b="1" dirty="0">
                <a:solidFill>
                  <a:schemeClr val="bg1"/>
                </a:solidFill>
                <a:latin typeface="맑은 고딕" panose="020B0503020000020004" pitchFamily="50" charset="-127"/>
                <a:ea typeface="맑은 고딕" panose="020B0503020000020004" pitchFamily="50" charset="-127"/>
              </a:rPr>
              <a:t>20 nm</a:t>
            </a:r>
            <a:endParaRPr lang="ko-KR" altLang="en-US" sz="2000" b="1" dirty="0">
              <a:solidFill>
                <a:schemeClr val="bg1"/>
              </a:solidFill>
              <a:latin typeface="맑은 고딕" panose="020B0503020000020004" pitchFamily="50" charset="-127"/>
              <a:ea typeface="맑은 고딕" panose="020B0503020000020004" pitchFamily="50" charset="-127"/>
            </a:endParaRPr>
          </a:p>
        </p:txBody>
      </p:sp>
      <p:sp>
        <p:nvSpPr>
          <p:cNvPr id="108" name="TextBox 107"/>
          <p:cNvSpPr txBox="1"/>
          <p:nvPr/>
        </p:nvSpPr>
        <p:spPr>
          <a:xfrm>
            <a:off x="189386" y="5368090"/>
            <a:ext cx="965329" cy="400110"/>
          </a:xfrm>
          <a:prstGeom prst="rect">
            <a:avLst/>
          </a:prstGeom>
          <a:solidFill>
            <a:schemeClr val="tx1"/>
          </a:solidFill>
        </p:spPr>
        <p:txBody>
          <a:bodyPr wrap="none" rtlCol="0">
            <a:spAutoFit/>
          </a:bodyPr>
          <a:lstStyle/>
          <a:p>
            <a:r>
              <a:rPr lang="en-US" altLang="ko-KR" sz="2000" b="1" dirty="0">
                <a:solidFill>
                  <a:schemeClr val="bg1"/>
                </a:solidFill>
                <a:latin typeface="맑은 고딕" panose="020B0503020000020004" pitchFamily="50" charset="-127"/>
                <a:ea typeface="맑은 고딕" panose="020B0503020000020004" pitchFamily="50" charset="-127"/>
              </a:rPr>
              <a:t>10 nm</a:t>
            </a:r>
            <a:endParaRPr lang="ko-KR" altLang="en-US" sz="2000" b="1" dirty="0">
              <a:solidFill>
                <a:schemeClr val="bg1"/>
              </a:solidFill>
              <a:latin typeface="맑은 고딕" panose="020B0503020000020004" pitchFamily="50" charset="-127"/>
              <a:ea typeface="맑은 고딕" panose="020B0503020000020004" pitchFamily="50" charset="-127"/>
            </a:endParaRPr>
          </a:p>
        </p:txBody>
      </p:sp>
      <p:sp>
        <p:nvSpPr>
          <p:cNvPr id="109" name="모서리가 둥근 직사각형 101"/>
          <p:cNvSpPr/>
          <p:nvPr/>
        </p:nvSpPr>
        <p:spPr>
          <a:xfrm>
            <a:off x="3744999" y="4921185"/>
            <a:ext cx="5092845" cy="153007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marL="285750" lvl="0" indent="-285750">
              <a:lnSpc>
                <a:spcPts val="3000"/>
              </a:lnSpc>
              <a:buFont typeface="Wingdings" panose="05000000000000000000" pitchFamily="2" charset="2"/>
              <a:buChar char="ü"/>
            </a:pPr>
            <a:r>
              <a:rPr lang="en-US" altLang="ko-KR" dirty="0">
                <a:solidFill>
                  <a:schemeClr val="tx1"/>
                </a:solidFill>
                <a:latin typeface="맑은 고딕" panose="020B0503020000020004" pitchFamily="50" charset="-127"/>
                <a:ea typeface="맑은 고딕" panose="020B0503020000020004" pitchFamily="50" charset="-127"/>
              </a:rPr>
              <a:t>The decrease of electron stored in one cell</a:t>
            </a:r>
          </a:p>
          <a:p>
            <a:pPr marL="285750" lvl="0" indent="-285750">
              <a:lnSpc>
                <a:spcPts val="3000"/>
              </a:lnSpc>
              <a:buFont typeface="Wingdings" panose="05000000000000000000" pitchFamily="2" charset="2"/>
              <a:buChar char="ü"/>
            </a:pPr>
            <a:r>
              <a:rPr lang="en-US" altLang="ko-KR" dirty="0">
                <a:solidFill>
                  <a:schemeClr val="tx1"/>
                </a:solidFill>
                <a:latin typeface="맑은 고딕" panose="020B0503020000020004" pitchFamily="50" charset="-127"/>
                <a:ea typeface="맑은 고딕" panose="020B0503020000020004" pitchFamily="50" charset="-127"/>
              </a:rPr>
              <a:t>Electrical Interference between neighboring cells</a:t>
            </a:r>
          </a:p>
          <a:p>
            <a:pPr marL="285750" lvl="0" indent="-285750">
              <a:lnSpc>
                <a:spcPts val="3000"/>
              </a:lnSpc>
              <a:buFont typeface="Wingdings" panose="05000000000000000000" pitchFamily="2" charset="2"/>
              <a:buChar char="ü"/>
            </a:pPr>
            <a:r>
              <a:rPr lang="en-US" altLang="ko-KR" dirty="0">
                <a:solidFill>
                  <a:schemeClr val="tx1"/>
                </a:solidFill>
                <a:latin typeface="맑은 고딕" panose="020B0503020000020004" pitchFamily="50" charset="-127"/>
                <a:ea typeface="맑은 고딕" panose="020B0503020000020004" pitchFamily="50" charset="-127"/>
              </a:rPr>
              <a:t>Limitation of photolithography process</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239</a:t>
            </a:fld>
            <a:endParaRPr lang="ko-KR" altLang="en-US" dirty="0"/>
          </a:p>
        </p:txBody>
      </p:sp>
      <p:sp>
        <p:nvSpPr>
          <p:cNvPr id="111" name="직사각형 110"/>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2" name="TextBox 7"/>
          <p:cNvSpPr txBox="1">
            <a:spLocks noChangeArrowheads="1"/>
          </p:cNvSpPr>
          <p:nvPr/>
        </p:nvSpPr>
        <p:spPr bwMode="auto">
          <a:xfrm>
            <a:off x="35496" y="87015"/>
            <a:ext cx="3591048" cy="523220"/>
          </a:xfrm>
          <a:prstGeom prst="rect">
            <a:avLst/>
          </a:prstGeom>
        </p:spPr>
        <p:txBody>
          <a:bodyPr wrap="none">
            <a:spAutoFit/>
          </a:bodyPr>
          <a:lstStyle>
            <a:defPPr>
              <a:defRPr lang="ko-KR"/>
            </a:defPPr>
            <a:lvl1pPr>
              <a:defRPr sz="2800" b="1"/>
            </a:lvl1pPr>
          </a:lstStyle>
          <a:p>
            <a:r>
              <a:rPr lang="en-US" altLang="ko-KR"/>
              <a:t>Memory </a:t>
            </a:r>
            <a:r>
              <a:rPr lang="en-US" altLang="ko-KR" dirty="0"/>
              <a:t>applications</a:t>
            </a:r>
            <a:endParaRPr lang="ko-KR" altLang="en-US" dirty="0"/>
          </a:p>
        </p:txBody>
      </p:sp>
    </p:spTree>
    <p:extLst>
      <p:ext uri="{BB962C8B-B14F-4D97-AF65-F5344CB8AC3E}">
        <p14:creationId xmlns:p14="http://schemas.microsoft.com/office/powerpoint/2010/main" val="812901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5625514" cy="461665"/>
          </a:xfrm>
          <a:prstGeom prst="rect">
            <a:avLst/>
          </a:prstGeom>
        </p:spPr>
        <p:txBody>
          <a:bodyPr wrap="none">
            <a:spAutoFit/>
          </a:bodyPr>
          <a:lstStyle/>
          <a:p>
            <a:r>
              <a:rPr lang="ko-KR" altLang="en-US" sz="2400" b="1" dirty="0">
                <a:latin typeface="+mn-ea"/>
              </a:rPr>
              <a:t>비산화물 세라믹</a:t>
            </a:r>
            <a:r>
              <a:rPr lang="en-US" altLang="ko-KR" sz="2400" b="1" dirty="0">
                <a:latin typeface="+mn-ea"/>
              </a:rPr>
              <a:t> (</a:t>
            </a:r>
            <a:r>
              <a:rPr lang="en-US" altLang="ko-KR" sz="2400" b="1" dirty="0" err="1">
                <a:latin typeface="+mn-ea"/>
              </a:rPr>
              <a:t>Nonoxide</a:t>
            </a:r>
            <a:r>
              <a:rPr lang="ko-KR" altLang="en-US" sz="2400" b="1" dirty="0">
                <a:latin typeface="+mn-ea"/>
              </a:rPr>
              <a:t> </a:t>
            </a:r>
            <a:r>
              <a:rPr lang="en-US" altLang="ko-KR" sz="2400" b="1" dirty="0">
                <a:latin typeface="+mn-ea"/>
              </a:rPr>
              <a:t>Ceramics)</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grpSp>
        <p:nvGrpSpPr>
          <p:cNvPr id="5" name="그룹 4"/>
          <p:cNvGrpSpPr/>
          <p:nvPr/>
        </p:nvGrpSpPr>
        <p:grpSpPr>
          <a:xfrm>
            <a:off x="810349" y="3831661"/>
            <a:ext cx="3794579" cy="2294343"/>
            <a:chOff x="1364343" y="724169"/>
            <a:chExt cx="5722258" cy="3211293"/>
          </a:xfrm>
        </p:grpSpPr>
        <p:pic>
          <p:nvPicPr>
            <p:cNvPr id="2" name="그림 1"/>
            <p:cNvPicPr>
              <a:picLocks noChangeAspect="1"/>
            </p:cNvPicPr>
            <p:nvPr/>
          </p:nvPicPr>
          <p:blipFill rotWithShape="1">
            <a:blip r:embed="rId3"/>
            <a:srcRect l="5264" t="11663" r="8655" b="13124"/>
            <a:stretch/>
          </p:blipFill>
          <p:spPr>
            <a:xfrm>
              <a:off x="1364343" y="1185416"/>
              <a:ext cx="5722258" cy="2750046"/>
            </a:xfrm>
            <a:prstGeom prst="rect">
              <a:avLst/>
            </a:prstGeom>
          </p:spPr>
        </p:pic>
        <p:sp>
          <p:nvSpPr>
            <p:cNvPr id="4" name="TextBox 3"/>
            <p:cNvSpPr txBox="1"/>
            <p:nvPr/>
          </p:nvSpPr>
          <p:spPr>
            <a:xfrm>
              <a:off x="3133260" y="724169"/>
              <a:ext cx="3002824" cy="473859"/>
            </a:xfrm>
            <a:prstGeom prst="rect">
              <a:avLst/>
            </a:prstGeom>
            <a:noFill/>
          </p:spPr>
          <p:txBody>
            <a:bodyPr wrap="none" rtlCol="0">
              <a:spAutoFit/>
            </a:bodyPr>
            <a:lstStyle/>
            <a:p>
              <a:r>
                <a:rPr lang="en-US" altLang="ko-KR" sz="1600" dirty="0"/>
                <a:t>Si</a:t>
              </a:r>
              <a:r>
                <a:rPr lang="en-US" altLang="ko-KR" sz="1600" baseline="-25000" dirty="0"/>
                <a:t>3</a:t>
              </a:r>
              <a:r>
                <a:rPr lang="en-US" altLang="ko-KR" sz="1600" dirty="0"/>
                <a:t>N</a:t>
              </a:r>
              <a:r>
                <a:rPr lang="en-US" altLang="ko-KR" sz="1600" baseline="-25000" dirty="0"/>
                <a:t>4</a:t>
              </a:r>
              <a:r>
                <a:rPr lang="en-US" altLang="ko-KR" sz="1600" dirty="0"/>
                <a:t> </a:t>
              </a:r>
              <a:r>
                <a:rPr lang="ko-KR" altLang="en-US" sz="1600" dirty="0"/>
                <a:t>세라믹 베어링</a:t>
              </a:r>
            </a:p>
          </p:txBody>
        </p:sp>
      </p:grpSp>
      <p:pic>
        <p:nvPicPr>
          <p:cNvPr id="11" name="그림 10"/>
          <p:cNvPicPr>
            <a:picLocks noChangeAspect="1"/>
          </p:cNvPicPr>
          <p:nvPr/>
        </p:nvPicPr>
        <p:blipFill rotWithShape="1">
          <a:blip r:embed="rId4"/>
          <a:srcRect l="59524" t="44563" r="5113" b="27829"/>
          <a:stretch/>
        </p:blipFill>
        <p:spPr>
          <a:xfrm>
            <a:off x="88900" y="820998"/>
            <a:ext cx="6399793" cy="2583721"/>
          </a:xfrm>
          <a:prstGeom prst="rect">
            <a:avLst/>
          </a:prstGeom>
        </p:spPr>
      </p:pic>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4" name="TextBox 13"/>
          <p:cNvSpPr txBox="1"/>
          <p:nvPr/>
        </p:nvSpPr>
        <p:spPr>
          <a:xfrm>
            <a:off x="6293799" y="1004864"/>
            <a:ext cx="2850201" cy="221599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err="1"/>
              <a:t>SiC</a:t>
            </a:r>
            <a:r>
              <a:rPr lang="en-US" altLang="ko-KR" dirty="0"/>
              <a:t> &amp; Si</a:t>
            </a:r>
            <a:r>
              <a:rPr lang="en-US" altLang="ko-KR" baseline="-25000" dirty="0"/>
              <a:t>3</a:t>
            </a:r>
            <a:r>
              <a:rPr lang="en-US" altLang="ko-KR" dirty="0"/>
              <a:t>N</a:t>
            </a:r>
            <a:r>
              <a:rPr lang="en-US" altLang="ko-KR" baseline="-25000" dirty="0"/>
              <a:t>4</a:t>
            </a:r>
            <a:r>
              <a:rPr lang="en-US" altLang="ko-KR" dirty="0"/>
              <a:t>: </a:t>
            </a:r>
          </a:p>
          <a:p>
            <a:pPr marL="360000">
              <a:buFontTx/>
              <a:buChar char="-"/>
            </a:pPr>
            <a:r>
              <a:rPr lang="ko-KR" altLang="en-US" sz="1600" dirty="0"/>
              <a:t> 고강도 </a:t>
            </a:r>
            <a:r>
              <a:rPr lang="en-US" altLang="ko-KR" sz="1600" dirty="0"/>
              <a:t>@ </a:t>
            </a:r>
            <a:r>
              <a:rPr lang="ko-KR" altLang="en-US" sz="1600" dirty="0"/>
              <a:t>고온</a:t>
            </a:r>
            <a:endParaRPr lang="en-US" altLang="ko-KR" sz="1600" dirty="0"/>
          </a:p>
          <a:p>
            <a:pPr marL="360000">
              <a:buFontTx/>
              <a:buChar char="-"/>
            </a:pPr>
            <a:r>
              <a:rPr lang="ko-KR" altLang="en-US" sz="1600" dirty="0"/>
              <a:t> 파열저항성 </a:t>
            </a:r>
            <a:r>
              <a:rPr lang="en-US" altLang="ko-KR" sz="1600" dirty="0"/>
              <a:t>@ </a:t>
            </a:r>
            <a:r>
              <a:rPr lang="ko-KR" altLang="en-US" sz="1600" dirty="0" err="1"/>
              <a:t>열충격</a:t>
            </a:r>
            <a:r>
              <a:rPr lang="en-US" altLang="ko-KR" sz="1600" dirty="0"/>
              <a:t> </a:t>
            </a:r>
          </a:p>
          <a:p>
            <a:pPr marL="285750" indent="-285750">
              <a:buFont typeface="Arial" panose="020B0604020202020204" pitchFamily="34" charset="0"/>
              <a:buChar char="•"/>
            </a:pPr>
            <a:r>
              <a:rPr lang="en-US" altLang="ko-KR" dirty="0"/>
              <a:t>Si</a:t>
            </a:r>
            <a:r>
              <a:rPr lang="en-US" altLang="ko-KR" baseline="-25000" dirty="0"/>
              <a:t>3</a:t>
            </a:r>
            <a:r>
              <a:rPr lang="en-US" altLang="ko-KR" dirty="0"/>
              <a:t>N</a:t>
            </a:r>
            <a:r>
              <a:rPr lang="en-US" altLang="ko-KR" baseline="-25000" dirty="0"/>
              <a:t>4</a:t>
            </a:r>
            <a:r>
              <a:rPr lang="en-US" altLang="ko-KR" dirty="0"/>
              <a:t>: </a:t>
            </a:r>
          </a:p>
          <a:p>
            <a:pPr marL="358650"/>
            <a:r>
              <a:rPr lang="en-US" altLang="ko-KR" sz="1600" dirty="0"/>
              <a:t>- </a:t>
            </a:r>
            <a:r>
              <a:rPr lang="ko-KR" altLang="en-US" sz="1600" dirty="0"/>
              <a:t>기계적 특성 </a:t>
            </a:r>
            <a:r>
              <a:rPr lang="en-US" altLang="ko-KR" sz="1600" dirty="0"/>
              <a:t>@ </a:t>
            </a:r>
            <a:r>
              <a:rPr lang="ko-KR" altLang="en-US" sz="1600" dirty="0"/>
              <a:t>고온</a:t>
            </a:r>
            <a:endParaRPr lang="en-US" altLang="ko-KR" sz="1600" dirty="0"/>
          </a:p>
          <a:p>
            <a:pPr marL="358650"/>
            <a:r>
              <a:rPr lang="en-US" altLang="ko-KR" sz="1600" dirty="0"/>
              <a:t>- </a:t>
            </a:r>
            <a:r>
              <a:rPr lang="ko-KR" altLang="en-US" sz="1600" dirty="0"/>
              <a:t>절삭공구</a:t>
            </a:r>
            <a:r>
              <a:rPr lang="en-US" altLang="ko-KR" sz="1600" dirty="0"/>
              <a:t>, </a:t>
            </a:r>
            <a:r>
              <a:rPr lang="ko-KR" altLang="en-US" sz="1600" dirty="0"/>
              <a:t>가스터빈</a:t>
            </a:r>
            <a:endParaRPr lang="en-US" altLang="ko-KR" sz="1600" dirty="0"/>
          </a:p>
          <a:p>
            <a:pPr marL="285750" indent="-285750">
              <a:buFont typeface="Arial" panose="020B0604020202020204" pitchFamily="34" charset="0"/>
              <a:buChar char="•"/>
            </a:pPr>
            <a:r>
              <a:rPr lang="en-US" altLang="ko-KR" dirty="0" err="1"/>
              <a:t>SiC</a:t>
            </a:r>
            <a:r>
              <a:rPr lang="en-US" altLang="ko-KR" dirty="0"/>
              <a:t>:</a:t>
            </a:r>
          </a:p>
          <a:p>
            <a:pPr marL="358650"/>
            <a:r>
              <a:rPr lang="en-US" altLang="ko-KR" sz="1600" dirty="0"/>
              <a:t>- </a:t>
            </a:r>
            <a:r>
              <a:rPr lang="ko-KR" altLang="en-US" sz="1600" dirty="0" err="1"/>
              <a:t>고내열성의</a:t>
            </a:r>
            <a:r>
              <a:rPr lang="ko-KR" altLang="en-US" sz="1600" dirty="0"/>
              <a:t> 구조 세라믹 </a:t>
            </a:r>
          </a:p>
        </p:txBody>
      </p:sp>
      <p:grpSp>
        <p:nvGrpSpPr>
          <p:cNvPr id="16" name="그룹 15"/>
          <p:cNvGrpSpPr/>
          <p:nvPr/>
        </p:nvGrpSpPr>
        <p:grpSpPr>
          <a:xfrm>
            <a:off x="4929727" y="3782713"/>
            <a:ext cx="3028001" cy="2147682"/>
            <a:chOff x="4388799" y="3482481"/>
            <a:chExt cx="3028001" cy="2147682"/>
          </a:xfrm>
        </p:grpSpPr>
        <p:pic>
          <p:nvPicPr>
            <p:cNvPr id="15" name="그림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799" y="3911772"/>
              <a:ext cx="3028001" cy="1718391"/>
            </a:xfrm>
            <a:prstGeom prst="rect">
              <a:avLst/>
            </a:prstGeom>
          </p:spPr>
        </p:pic>
        <p:sp>
          <p:nvSpPr>
            <p:cNvPr id="18" name="TextBox 17"/>
            <p:cNvSpPr txBox="1"/>
            <p:nvPr/>
          </p:nvSpPr>
          <p:spPr>
            <a:xfrm>
              <a:off x="5125984" y="3482481"/>
              <a:ext cx="1553630" cy="338554"/>
            </a:xfrm>
            <a:prstGeom prst="rect">
              <a:avLst/>
            </a:prstGeom>
            <a:noFill/>
          </p:spPr>
          <p:txBody>
            <a:bodyPr wrap="none" rtlCol="0">
              <a:spAutoFit/>
            </a:bodyPr>
            <a:lstStyle/>
            <a:p>
              <a:r>
                <a:rPr lang="en-US" altLang="ko-KR" sz="1600" dirty="0" err="1"/>
                <a:t>SiC</a:t>
              </a:r>
              <a:r>
                <a:rPr lang="en-US" altLang="ko-KR" sz="1600" dirty="0"/>
                <a:t> </a:t>
              </a:r>
              <a:r>
                <a:rPr lang="ko-KR" altLang="en-US" sz="1600" dirty="0"/>
                <a:t>전력 반도체</a:t>
              </a:r>
            </a:p>
          </p:txBody>
        </p:sp>
      </p:gr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24</a:t>
            </a:fld>
            <a:endParaRPr lang="ko-KR" altLang="en-US"/>
          </a:p>
        </p:txBody>
      </p:sp>
    </p:spTree>
    <p:extLst>
      <p:ext uri="{BB962C8B-B14F-4D97-AF65-F5344CB8AC3E}">
        <p14:creationId xmlns:p14="http://schemas.microsoft.com/office/powerpoint/2010/main" val="53755869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그룹 124"/>
          <p:cNvGrpSpPr/>
          <p:nvPr/>
        </p:nvGrpSpPr>
        <p:grpSpPr>
          <a:xfrm>
            <a:off x="4326091" y="4341022"/>
            <a:ext cx="2074419" cy="1507405"/>
            <a:chOff x="5076056" y="5105372"/>
            <a:chExt cx="1679044" cy="1199185"/>
          </a:xfrm>
        </p:grpSpPr>
        <p:grpSp>
          <p:nvGrpSpPr>
            <p:cNvPr id="111" name="그룹 120"/>
            <p:cNvGrpSpPr/>
            <p:nvPr/>
          </p:nvGrpSpPr>
          <p:grpSpPr>
            <a:xfrm>
              <a:off x="5076056" y="5105372"/>
              <a:ext cx="1679044" cy="1131944"/>
              <a:chOff x="5140444" y="4797152"/>
              <a:chExt cx="1679044" cy="1131944"/>
            </a:xfrm>
          </p:grpSpPr>
          <p:sp>
            <p:nvSpPr>
              <p:cNvPr id="115" name="현 114"/>
              <p:cNvSpPr/>
              <p:nvPr/>
            </p:nvSpPr>
            <p:spPr>
              <a:xfrm rot="5400000">
                <a:off x="5652120" y="4293096"/>
                <a:ext cx="648072" cy="1656184"/>
              </a:xfrm>
              <a:prstGeom prst="chord">
                <a:avLst>
                  <a:gd name="adj1" fmla="val 5370214"/>
                  <a:gd name="adj2" fmla="val 16200000"/>
                </a:avLst>
              </a:prstGeom>
              <a:solidFill>
                <a:schemeClr val="accent3">
                  <a:lumMod val="40000"/>
                  <a:lumOff val="60000"/>
                </a:scheme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nvGrpSpPr>
              <p:cNvPr id="116" name="그룹 98"/>
              <p:cNvGrpSpPr/>
              <p:nvPr/>
            </p:nvGrpSpPr>
            <p:grpSpPr>
              <a:xfrm>
                <a:off x="5140444" y="5119825"/>
                <a:ext cx="1679044" cy="809269"/>
                <a:chOff x="5125204" y="5119939"/>
                <a:chExt cx="1679044" cy="936105"/>
              </a:xfrm>
            </p:grpSpPr>
            <p:sp>
              <p:nvSpPr>
                <p:cNvPr id="129" name="직사각형 128"/>
                <p:cNvSpPr/>
                <p:nvPr/>
              </p:nvSpPr>
              <p:spPr>
                <a:xfrm>
                  <a:off x="5125204" y="5119940"/>
                  <a:ext cx="432048" cy="9361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30" name="직사각형 129"/>
                <p:cNvSpPr/>
                <p:nvPr/>
              </p:nvSpPr>
              <p:spPr>
                <a:xfrm>
                  <a:off x="6372200" y="5119939"/>
                  <a:ext cx="432048" cy="9361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grpSp>
            <p:nvGrpSpPr>
              <p:cNvPr id="117" name="그룹 102"/>
              <p:cNvGrpSpPr/>
              <p:nvPr/>
            </p:nvGrpSpPr>
            <p:grpSpPr>
              <a:xfrm>
                <a:off x="5508104" y="5119093"/>
                <a:ext cx="951344" cy="809999"/>
                <a:chOff x="5125204" y="5108805"/>
                <a:chExt cx="1536787" cy="946394"/>
              </a:xfrm>
            </p:grpSpPr>
            <p:sp>
              <p:nvSpPr>
                <p:cNvPr id="127" name="직사각형 126"/>
                <p:cNvSpPr/>
                <p:nvPr/>
              </p:nvSpPr>
              <p:spPr>
                <a:xfrm>
                  <a:off x="5125204" y="5108805"/>
                  <a:ext cx="432048" cy="9463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28" name="직사각형 127"/>
                <p:cNvSpPr/>
                <p:nvPr/>
              </p:nvSpPr>
              <p:spPr>
                <a:xfrm>
                  <a:off x="6229943" y="5108805"/>
                  <a:ext cx="432048" cy="94639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118" name="원형 24"/>
              <p:cNvSpPr/>
              <p:nvPr/>
            </p:nvSpPr>
            <p:spPr>
              <a:xfrm rot="5400000">
                <a:off x="5735478" y="4657046"/>
                <a:ext cx="481357" cy="936104"/>
              </a:xfrm>
              <a:prstGeom prst="pie">
                <a:avLst>
                  <a:gd name="adj1" fmla="val 5393652"/>
                  <a:gd name="adj2" fmla="val 16200000"/>
                </a:avLst>
              </a:prstGeom>
              <a:solidFill>
                <a:srgbClr val="5DD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nvGrpSpPr>
              <p:cNvPr id="119" name="그룹 107"/>
              <p:cNvGrpSpPr/>
              <p:nvPr/>
            </p:nvGrpSpPr>
            <p:grpSpPr>
              <a:xfrm>
                <a:off x="5723747" y="4998772"/>
                <a:ext cx="512057" cy="930324"/>
                <a:chOff x="5868144" y="3466748"/>
                <a:chExt cx="1535913" cy="1090484"/>
              </a:xfrm>
            </p:grpSpPr>
            <p:grpSp>
              <p:nvGrpSpPr>
                <p:cNvPr id="123" name="그룹 108"/>
                <p:cNvGrpSpPr/>
                <p:nvPr/>
              </p:nvGrpSpPr>
              <p:grpSpPr>
                <a:xfrm>
                  <a:off x="5868144" y="3607786"/>
                  <a:ext cx="1535913" cy="949446"/>
                  <a:chOff x="5125204" y="5120089"/>
                  <a:chExt cx="1535913" cy="1098252"/>
                </a:xfrm>
              </p:grpSpPr>
              <p:sp>
                <p:nvSpPr>
                  <p:cNvPr id="125" name="직사각형 124"/>
                  <p:cNvSpPr/>
                  <p:nvPr/>
                </p:nvSpPr>
                <p:spPr>
                  <a:xfrm>
                    <a:off x="5125204" y="5120090"/>
                    <a:ext cx="504056" cy="10982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26" name="직사각형 125"/>
                  <p:cNvSpPr/>
                  <p:nvPr/>
                </p:nvSpPr>
                <p:spPr>
                  <a:xfrm>
                    <a:off x="6157061" y="5120089"/>
                    <a:ext cx="504056" cy="1098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124" name="원형 30"/>
                <p:cNvSpPr/>
                <p:nvPr/>
              </p:nvSpPr>
              <p:spPr>
                <a:xfrm rot="5400000">
                  <a:off x="6479507" y="2855387"/>
                  <a:ext cx="289443" cy="1512166"/>
                </a:xfrm>
                <a:prstGeom prst="pie">
                  <a:avLst>
                    <a:gd name="adj1" fmla="val 5393652"/>
                    <a:gd name="adj2" fmla="val 16200000"/>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grpSp>
            <p:nvGrpSpPr>
              <p:cNvPr id="120" name="그룹 119"/>
              <p:cNvGrpSpPr/>
              <p:nvPr/>
            </p:nvGrpSpPr>
            <p:grpSpPr>
              <a:xfrm>
                <a:off x="5887377" y="5051280"/>
                <a:ext cx="184031" cy="874957"/>
                <a:chOff x="7303164" y="3933054"/>
                <a:chExt cx="184031" cy="940616"/>
              </a:xfrm>
            </p:grpSpPr>
            <p:sp>
              <p:nvSpPr>
                <p:cNvPr id="121" name="직사각형 120"/>
                <p:cNvSpPr/>
                <p:nvPr/>
              </p:nvSpPr>
              <p:spPr>
                <a:xfrm>
                  <a:off x="7303164" y="4002884"/>
                  <a:ext cx="184031" cy="870786"/>
                </a:xfrm>
                <a:prstGeom prst="rect">
                  <a:avLst/>
                </a:prstGeom>
                <a:solidFill>
                  <a:schemeClr val="bg1">
                    <a:lumMod val="8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22" name="원형 28"/>
                <p:cNvSpPr/>
                <p:nvPr/>
              </p:nvSpPr>
              <p:spPr>
                <a:xfrm rot="5400000">
                  <a:off x="7322956" y="3913262"/>
                  <a:ext cx="144016" cy="183600"/>
                </a:xfrm>
                <a:prstGeom prst="pie">
                  <a:avLst>
                    <a:gd name="adj1" fmla="val 5393652"/>
                    <a:gd name="adj2" fmla="val 16200000"/>
                  </a:avLst>
                </a:prstGeom>
                <a:solidFill>
                  <a:schemeClr val="bg1">
                    <a:lumMod val="8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grpSp>
        <p:sp>
          <p:nvSpPr>
            <p:cNvPr id="112" name="TextBox 111"/>
            <p:cNvSpPr txBox="1"/>
            <p:nvPr/>
          </p:nvSpPr>
          <p:spPr>
            <a:xfrm flipV="1">
              <a:off x="5163837" y="5435698"/>
              <a:ext cx="428479" cy="792088"/>
            </a:xfrm>
            <a:prstGeom prst="rect">
              <a:avLst/>
            </a:prstGeom>
            <a:noFill/>
          </p:spPr>
          <p:txBody>
            <a:bodyPr vert="eaVert" wrap="square" rtlCol="0">
              <a:spAutoFit/>
            </a:bodyPr>
            <a:lstStyle/>
            <a:p>
              <a:pPr algn="ctr">
                <a:lnSpc>
                  <a:spcPct val="80000"/>
                </a:lnSpc>
              </a:pPr>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Control</a:t>
              </a:r>
            </a:p>
            <a:p>
              <a:pPr algn="ctr">
                <a:lnSpc>
                  <a:spcPct val="80000"/>
                </a:lnSpc>
              </a:pPr>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Gate</a:t>
              </a:r>
              <a:endParaRPr lang="ko-KR" altLang="en-US"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13" name="TextBox 112"/>
            <p:cNvSpPr txBox="1"/>
            <p:nvPr/>
          </p:nvSpPr>
          <p:spPr>
            <a:xfrm flipV="1">
              <a:off x="5496731" y="5440461"/>
              <a:ext cx="288974" cy="792088"/>
            </a:xfrm>
            <a:prstGeom prst="rect">
              <a:avLst/>
            </a:prstGeom>
            <a:noFill/>
          </p:spPr>
          <p:txBody>
            <a:bodyPr vert="eaVert" wrap="square" rtlCol="0">
              <a:spAutoFit/>
            </a:bodyPr>
            <a:lstStyle/>
            <a:p>
              <a:pPr algn="ctr">
                <a:lnSpc>
                  <a:spcPct val="80000"/>
                </a:lnSpc>
              </a:pPr>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Insulator</a:t>
              </a:r>
              <a:endParaRPr lang="ko-KR" altLang="en-US"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14" name="TextBox 113"/>
            <p:cNvSpPr txBox="1"/>
            <p:nvPr/>
          </p:nvSpPr>
          <p:spPr>
            <a:xfrm flipV="1">
              <a:off x="5691843" y="5377979"/>
              <a:ext cx="288974" cy="926578"/>
            </a:xfrm>
            <a:prstGeom prst="rect">
              <a:avLst/>
            </a:prstGeom>
            <a:noFill/>
          </p:spPr>
          <p:txBody>
            <a:bodyPr vert="eaVert" wrap="square" rtlCol="0">
              <a:spAutoFit/>
            </a:bodyPr>
            <a:lstStyle/>
            <a:p>
              <a:pPr algn="ctr">
                <a:lnSpc>
                  <a:spcPct val="80000"/>
                </a:lnSpc>
              </a:pPr>
              <a:r>
                <a:rPr lang="en-US" altLang="ko-KR" sz="1400" spc="-1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Si-Channel</a:t>
              </a:r>
              <a:endParaRPr lang="ko-KR" altLang="en-US" sz="1400" spc="-1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131" name="그룹 126"/>
          <p:cNvGrpSpPr/>
          <p:nvPr/>
        </p:nvGrpSpPr>
        <p:grpSpPr>
          <a:xfrm>
            <a:off x="4326091" y="4341022"/>
            <a:ext cx="2074419" cy="1507405"/>
            <a:chOff x="5076056" y="5105372"/>
            <a:chExt cx="1679044" cy="1199185"/>
          </a:xfrm>
        </p:grpSpPr>
        <p:grpSp>
          <p:nvGrpSpPr>
            <p:cNvPr id="132" name="그룹 127"/>
            <p:cNvGrpSpPr/>
            <p:nvPr/>
          </p:nvGrpSpPr>
          <p:grpSpPr>
            <a:xfrm>
              <a:off x="5076056" y="5105372"/>
              <a:ext cx="1679044" cy="1131944"/>
              <a:chOff x="5140444" y="4797152"/>
              <a:chExt cx="1679044" cy="1131944"/>
            </a:xfrm>
          </p:grpSpPr>
          <p:sp>
            <p:nvSpPr>
              <p:cNvPr id="136" name="현 135"/>
              <p:cNvSpPr/>
              <p:nvPr/>
            </p:nvSpPr>
            <p:spPr>
              <a:xfrm rot="5400000">
                <a:off x="5652120" y="4293096"/>
                <a:ext cx="648072" cy="1656184"/>
              </a:xfrm>
              <a:prstGeom prst="chord">
                <a:avLst>
                  <a:gd name="adj1" fmla="val 5370214"/>
                  <a:gd name="adj2" fmla="val 16200000"/>
                </a:avLst>
              </a:prstGeom>
              <a:solidFill>
                <a:schemeClr val="accent3">
                  <a:lumMod val="40000"/>
                  <a:lumOff val="60000"/>
                </a:scheme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nvGrpSpPr>
              <p:cNvPr id="137" name="그룹 132"/>
              <p:cNvGrpSpPr/>
              <p:nvPr/>
            </p:nvGrpSpPr>
            <p:grpSpPr>
              <a:xfrm>
                <a:off x="5140444" y="5119825"/>
                <a:ext cx="1679044" cy="809269"/>
                <a:chOff x="5125204" y="5119939"/>
                <a:chExt cx="1679044" cy="936105"/>
              </a:xfrm>
            </p:grpSpPr>
            <p:sp>
              <p:nvSpPr>
                <p:cNvPr id="150" name="직사각형 149"/>
                <p:cNvSpPr/>
                <p:nvPr/>
              </p:nvSpPr>
              <p:spPr>
                <a:xfrm>
                  <a:off x="5125204" y="5119940"/>
                  <a:ext cx="432048" cy="9361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51" name="직사각형 150"/>
                <p:cNvSpPr/>
                <p:nvPr/>
              </p:nvSpPr>
              <p:spPr>
                <a:xfrm>
                  <a:off x="6372200" y="5119939"/>
                  <a:ext cx="432048" cy="93610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grpSp>
            <p:nvGrpSpPr>
              <p:cNvPr id="138" name="그룹 133"/>
              <p:cNvGrpSpPr/>
              <p:nvPr/>
            </p:nvGrpSpPr>
            <p:grpSpPr>
              <a:xfrm>
                <a:off x="5508104" y="5119093"/>
                <a:ext cx="951344" cy="809999"/>
                <a:chOff x="5125204" y="5108805"/>
                <a:chExt cx="1536787" cy="946394"/>
              </a:xfrm>
            </p:grpSpPr>
            <p:sp>
              <p:nvSpPr>
                <p:cNvPr id="148" name="직사각형 147"/>
                <p:cNvSpPr/>
                <p:nvPr/>
              </p:nvSpPr>
              <p:spPr>
                <a:xfrm>
                  <a:off x="5125204" y="5108805"/>
                  <a:ext cx="432048" cy="9463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49" name="직사각형 148"/>
                <p:cNvSpPr/>
                <p:nvPr/>
              </p:nvSpPr>
              <p:spPr>
                <a:xfrm>
                  <a:off x="6229943" y="5108805"/>
                  <a:ext cx="432048" cy="94639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139" name="원형 45"/>
              <p:cNvSpPr/>
              <p:nvPr/>
            </p:nvSpPr>
            <p:spPr>
              <a:xfrm rot="5400000">
                <a:off x="5735478" y="4657046"/>
                <a:ext cx="481357" cy="936104"/>
              </a:xfrm>
              <a:prstGeom prst="pie">
                <a:avLst>
                  <a:gd name="adj1" fmla="val 5393652"/>
                  <a:gd name="adj2" fmla="val 16200000"/>
                </a:avLst>
              </a:prstGeom>
              <a:solidFill>
                <a:srgbClr val="5DD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nvGrpSpPr>
              <p:cNvPr id="140" name="그룹 135"/>
              <p:cNvGrpSpPr/>
              <p:nvPr/>
            </p:nvGrpSpPr>
            <p:grpSpPr>
              <a:xfrm>
                <a:off x="5723747" y="4998772"/>
                <a:ext cx="512057" cy="930324"/>
                <a:chOff x="5868144" y="3466748"/>
                <a:chExt cx="1535913" cy="1090484"/>
              </a:xfrm>
            </p:grpSpPr>
            <p:grpSp>
              <p:nvGrpSpPr>
                <p:cNvPr id="144" name="그룹 139"/>
                <p:cNvGrpSpPr/>
                <p:nvPr/>
              </p:nvGrpSpPr>
              <p:grpSpPr>
                <a:xfrm>
                  <a:off x="5868144" y="3607786"/>
                  <a:ext cx="1535913" cy="949446"/>
                  <a:chOff x="5125204" y="5120089"/>
                  <a:chExt cx="1535913" cy="1098252"/>
                </a:xfrm>
              </p:grpSpPr>
              <p:sp>
                <p:nvSpPr>
                  <p:cNvPr id="146" name="직사각형 145"/>
                  <p:cNvSpPr/>
                  <p:nvPr/>
                </p:nvSpPr>
                <p:spPr>
                  <a:xfrm>
                    <a:off x="5125204" y="5120090"/>
                    <a:ext cx="504056" cy="10982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47" name="직사각형 146"/>
                  <p:cNvSpPr/>
                  <p:nvPr/>
                </p:nvSpPr>
                <p:spPr>
                  <a:xfrm>
                    <a:off x="6157061" y="5120089"/>
                    <a:ext cx="504056" cy="1098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145" name="원형 51"/>
                <p:cNvSpPr/>
                <p:nvPr/>
              </p:nvSpPr>
              <p:spPr>
                <a:xfrm rot="5400000">
                  <a:off x="6479507" y="2855387"/>
                  <a:ext cx="289443" cy="1512166"/>
                </a:xfrm>
                <a:prstGeom prst="pie">
                  <a:avLst>
                    <a:gd name="adj1" fmla="val 5393652"/>
                    <a:gd name="adj2" fmla="val 16200000"/>
                  </a:avLst>
                </a:prstGeom>
                <a:solidFill>
                  <a:schemeClr val="bg1">
                    <a:lumMod val="8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grpSp>
            <p:nvGrpSpPr>
              <p:cNvPr id="141" name="그룹 136"/>
              <p:cNvGrpSpPr/>
              <p:nvPr/>
            </p:nvGrpSpPr>
            <p:grpSpPr>
              <a:xfrm>
                <a:off x="5887377" y="5051280"/>
                <a:ext cx="184031" cy="874957"/>
                <a:chOff x="7303164" y="3933054"/>
                <a:chExt cx="184031" cy="940616"/>
              </a:xfrm>
            </p:grpSpPr>
            <p:sp>
              <p:nvSpPr>
                <p:cNvPr id="142" name="직사각형 141"/>
                <p:cNvSpPr/>
                <p:nvPr/>
              </p:nvSpPr>
              <p:spPr>
                <a:xfrm>
                  <a:off x="7303164" y="4002884"/>
                  <a:ext cx="184031" cy="870786"/>
                </a:xfrm>
                <a:prstGeom prst="rect">
                  <a:avLst/>
                </a:prstGeom>
                <a:solidFill>
                  <a:schemeClr val="bg1">
                    <a:lumMod val="8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43" name="원형 49"/>
                <p:cNvSpPr/>
                <p:nvPr/>
              </p:nvSpPr>
              <p:spPr>
                <a:xfrm rot="5400000">
                  <a:off x="7322956" y="3913262"/>
                  <a:ext cx="144016" cy="183600"/>
                </a:xfrm>
                <a:prstGeom prst="pie">
                  <a:avLst>
                    <a:gd name="adj1" fmla="val 5393652"/>
                    <a:gd name="adj2" fmla="val 16200000"/>
                  </a:avLst>
                </a:prstGeom>
                <a:solidFill>
                  <a:schemeClr val="bg1">
                    <a:lumMod val="8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grpSp>
        <p:sp>
          <p:nvSpPr>
            <p:cNvPr id="133" name="TextBox 132"/>
            <p:cNvSpPr txBox="1"/>
            <p:nvPr/>
          </p:nvSpPr>
          <p:spPr>
            <a:xfrm flipV="1">
              <a:off x="5163837" y="5435698"/>
              <a:ext cx="428479" cy="792088"/>
            </a:xfrm>
            <a:prstGeom prst="rect">
              <a:avLst/>
            </a:prstGeom>
            <a:noFill/>
          </p:spPr>
          <p:txBody>
            <a:bodyPr vert="eaVert" wrap="square" rtlCol="0">
              <a:spAutoFit/>
            </a:bodyPr>
            <a:lstStyle/>
            <a:p>
              <a:pPr algn="ctr">
                <a:lnSpc>
                  <a:spcPct val="80000"/>
                </a:lnSpc>
              </a:pPr>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Control</a:t>
              </a:r>
            </a:p>
            <a:p>
              <a:pPr algn="ctr">
                <a:lnSpc>
                  <a:spcPct val="80000"/>
                </a:lnSpc>
              </a:pPr>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Gate</a:t>
              </a:r>
              <a:endParaRPr lang="ko-KR" altLang="en-US"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34" name="TextBox 133"/>
            <p:cNvSpPr txBox="1"/>
            <p:nvPr/>
          </p:nvSpPr>
          <p:spPr>
            <a:xfrm flipV="1">
              <a:off x="5496731" y="5440461"/>
              <a:ext cx="288974" cy="792088"/>
            </a:xfrm>
            <a:prstGeom prst="rect">
              <a:avLst/>
            </a:prstGeom>
            <a:noFill/>
          </p:spPr>
          <p:txBody>
            <a:bodyPr vert="eaVert" wrap="square" rtlCol="0">
              <a:spAutoFit/>
            </a:bodyPr>
            <a:lstStyle/>
            <a:p>
              <a:pPr algn="ctr">
                <a:lnSpc>
                  <a:spcPct val="80000"/>
                </a:lnSpc>
              </a:pPr>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Insulator</a:t>
              </a:r>
              <a:endParaRPr lang="ko-KR" altLang="en-US"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35" name="TextBox 134"/>
            <p:cNvSpPr txBox="1"/>
            <p:nvPr/>
          </p:nvSpPr>
          <p:spPr>
            <a:xfrm flipV="1">
              <a:off x="5691843" y="5377979"/>
              <a:ext cx="288974" cy="926578"/>
            </a:xfrm>
            <a:prstGeom prst="rect">
              <a:avLst/>
            </a:prstGeom>
            <a:noFill/>
          </p:spPr>
          <p:txBody>
            <a:bodyPr vert="eaVert" wrap="square" rtlCol="0">
              <a:spAutoFit/>
            </a:bodyPr>
            <a:lstStyle/>
            <a:p>
              <a:pPr algn="ctr">
                <a:lnSpc>
                  <a:spcPct val="80000"/>
                </a:lnSpc>
              </a:pPr>
              <a:r>
                <a:rPr lang="en-US" altLang="ko-KR" sz="1400" spc="-1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Si-Channel</a:t>
              </a:r>
              <a:endParaRPr lang="ko-KR" altLang="en-US" sz="1400" spc="-1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152" name="그룹 38"/>
          <p:cNvGrpSpPr/>
          <p:nvPr/>
        </p:nvGrpSpPr>
        <p:grpSpPr>
          <a:xfrm>
            <a:off x="594054" y="2520404"/>
            <a:ext cx="1224136" cy="2492144"/>
            <a:chOff x="783712" y="2996952"/>
            <a:chExt cx="1224136" cy="2492144"/>
          </a:xfrm>
        </p:grpSpPr>
        <p:sp>
          <p:nvSpPr>
            <p:cNvPr id="153" name="직사각형 152"/>
            <p:cNvSpPr/>
            <p:nvPr/>
          </p:nvSpPr>
          <p:spPr>
            <a:xfrm>
              <a:off x="783712" y="4480984"/>
              <a:ext cx="1224136" cy="1008112"/>
            </a:xfrm>
            <a:prstGeom prst="rect">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sz="1600" dirty="0">
                <a:solidFill>
                  <a:schemeClr val="tx1">
                    <a:lumMod val="75000"/>
                    <a:lumOff val="25000"/>
                  </a:schemeClr>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nvGrpSpPr>
            <p:cNvPr id="154" name="그룹 26"/>
            <p:cNvGrpSpPr/>
            <p:nvPr/>
          </p:nvGrpSpPr>
          <p:grpSpPr>
            <a:xfrm>
              <a:off x="783712" y="2996952"/>
              <a:ext cx="1224136" cy="1368152"/>
              <a:chOff x="841652" y="2924944"/>
              <a:chExt cx="1224136" cy="1368152"/>
            </a:xfrm>
          </p:grpSpPr>
          <p:sp>
            <p:nvSpPr>
              <p:cNvPr id="155" name="직사각형 154"/>
              <p:cNvSpPr/>
              <p:nvPr/>
            </p:nvSpPr>
            <p:spPr>
              <a:xfrm>
                <a:off x="841652" y="3284984"/>
                <a:ext cx="1224136" cy="1008112"/>
              </a:xfrm>
              <a:prstGeom prst="rect">
                <a:avLst/>
              </a:prstGeom>
              <a:solidFill>
                <a:srgbClr val="92D05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sz="1600" dirty="0">
                  <a:solidFill>
                    <a:prstClr val="white"/>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cxnSp>
            <p:nvCxnSpPr>
              <p:cNvPr id="156" name="직선 연결선 155"/>
              <p:cNvCxnSpPr/>
              <p:nvPr/>
            </p:nvCxnSpPr>
            <p:spPr>
              <a:xfrm>
                <a:off x="1453720" y="2924944"/>
                <a:ext cx="0" cy="360040"/>
              </a:xfrm>
              <a:prstGeom prst="line">
                <a:avLst/>
              </a:prstGeom>
              <a:ln w="285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58" name="그룹 37"/>
          <p:cNvGrpSpPr/>
          <p:nvPr/>
        </p:nvGrpSpPr>
        <p:grpSpPr>
          <a:xfrm>
            <a:off x="593608" y="2520404"/>
            <a:ext cx="1224136" cy="2492144"/>
            <a:chOff x="783712" y="2996952"/>
            <a:chExt cx="1224136" cy="2492144"/>
          </a:xfrm>
        </p:grpSpPr>
        <p:sp>
          <p:nvSpPr>
            <p:cNvPr id="159" name="직사각형 158"/>
            <p:cNvSpPr/>
            <p:nvPr/>
          </p:nvSpPr>
          <p:spPr>
            <a:xfrm>
              <a:off x="783712" y="4480984"/>
              <a:ext cx="1224136" cy="1008112"/>
            </a:xfrm>
            <a:prstGeom prst="rect">
              <a:avLst/>
            </a:prstGeom>
            <a:solidFill>
              <a:schemeClr val="bg1">
                <a:lumMod val="8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ko-KR"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Conductor</a:t>
              </a:r>
              <a:endParaRPr kumimoji="0" lang="ko-KR" altLang="en-US"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nvGrpSpPr>
            <p:cNvPr id="160" name="그룹 26"/>
            <p:cNvGrpSpPr/>
            <p:nvPr/>
          </p:nvGrpSpPr>
          <p:grpSpPr>
            <a:xfrm>
              <a:off x="783712" y="2996952"/>
              <a:ext cx="1224136" cy="1368152"/>
              <a:chOff x="841652" y="2924944"/>
              <a:chExt cx="1224136" cy="1368152"/>
            </a:xfrm>
          </p:grpSpPr>
          <p:sp>
            <p:nvSpPr>
              <p:cNvPr id="161" name="직사각형 14"/>
              <p:cNvSpPr/>
              <p:nvPr/>
            </p:nvSpPr>
            <p:spPr>
              <a:xfrm>
                <a:off x="841652" y="3284984"/>
                <a:ext cx="1224136" cy="1008112"/>
              </a:xfrm>
              <a:prstGeom prst="rect">
                <a:avLst/>
              </a:prstGeom>
              <a:solidFill>
                <a:srgbClr val="92D05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ko-KR"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Control</a:t>
                </a:r>
              </a:p>
              <a:p>
                <a:pPr algn="ctr" fontAlgn="auto">
                  <a:spcBef>
                    <a:spcPts val="0"/>
                  </a:spcBef>
                  <a:spcAft>
                    <a:spcPts val="0"/>
                  </a:spcAft>
                </a:pPr>
                <a:r>
                  <a:rPr kumimoji="0" lang="en-US" altLang="ko-KR"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Gate</a:t>
                </a:r>
                <a:endParaRPr kumimoji="0" lang="ko-KR" altLang="en-US"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cxnSp>
            <p:nvCxnSpPr>
              <p:cNvPr id="162" name="직선 연결선 161"/>
              <p:cNvCxnSpPr/>
              <p:nvPr/>
            </p:nvCxnSpPr>
            <p:spPr>
              <a:xfrm>
                <a:off x="1453720" y="2924944"/>
                <a:ext cx="0" cy="360040"/>
              </a:xfrm>
              <a:prstGeom prst="line">
                <a:avLst/>
              </a:prstGeom>
              <a:ln w="285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63" name="그룹 43"/>
          <p:cNvGrpSpPr/>
          <p:nvPr/>
        </p:nvGrpSpPr>
        <p:grpSpPr>
          <a:xfrm>
            <a:off x="-10592" y="4896668"/>
            <a:ext cx="2438183" cy="864096"/>
            <a:chOff x="179512" y="5373216"/>
            <a:chExt cx="2438183" cy="864096"/>
          </a:xfrm>
        </p:grpSpPr>
        <p:grpSp>
          <p:nvGrpSpPr>
            <p:cNvPr id="164" name="그룹 32"/>
            <p:cNvGrpSpPr/>
            <p:nvPr/>
          </p:nvGrpSpPr>
          <p:grpSpPr>
            <a:xfrm>
              <a:off x="491359" y="5570056"/>
              <a:ext cx="1804521" cy="667256"/>
              <a:chOff x="491359" y="5570056"/>
              <a:chExt cx="1804521" cy="667256"/>
            </a:xfrm>
          </p:grpSpPr>
          <p:sp>
            <p:nvSpPr>
              <p:cNvPr id="167" name="직사각형 166"/>
              <p:cNvSpPr/>
              <p:nvPr/>
            </p:nvSpPr>
            <p:spPr>
              <a:xfrm>
                <a:off x="495680" y="5594564"/>
                <a:ext cx="1800200" cy="642748"/>
              </a:xfrm>
              <a:prstGeom prst="rect">
                <a:avLst/>
              </a:prstGeom>
              <a:solidFill>
                <a:schemeClr val="tx1">
                  <a:lumMod val="50000"/>
                  <a:lumOff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ko-KR"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Substrate-Si</a:t>
                </a:r>
                <a:endParaRPr kumimoji="0" lang="ko-KR" altLang="en-US" sz="1600" dirty="0">
                  <a:solidFill>
                    <a:schemeClr val="tx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68" name="TextBox 29"/>
              <p:cNvSpPr txBox="1"/>
              <p:nvPr/>
            </p:nvSpPr>
            <p:spPr>
              <a:xfrm>
                <a:off x="491359" y="5570056"/>
                <a:ext cx="288032" cy="307777"/>
              </a:xfrm>
              <a:prstGeom prst="rect">
                <a:avLst/>
              </a:prstGeom>
              <a:noFill/>
            </p:spPr>
            <p:txBody>
              <a:bodyPr wrap="square" rtlCol="0">
                <a:spAutoFit/>
              </a:bodyPr>
              <a:lstStyle/>
              <a:p>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S</a:t>
                </a:r>
                <a:endParaRPr lang="ko-KR" altLang="en-US"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69" name="TextBox 168"/>
              <p:cNvSpPr txBox="1"/>
              <p:nvPr/>
            </p:nvSpPr>
            <p:spPr>
              <a:xfrm>
                <a:off x="1994001" y="5570056"/>
                <a:ext cx="288032" cy="307777"/>
              </a:xfrm>
              <a:prstGeom prst="rect">
                <a:avLst/>
              </a:prstGeom>
              <a:noFill/>
            </p:spPr>
            <p:txBody>
              <a:bodyPr wrap="square" rtlCol="0">
                <a:spAutoFit/>
              </a:bodyPr>
              <a:lstStyle/>
              <a:p>
                <a:r>
                  <a:rPr lang="en-US" altLang="ko-KR"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D</a:t>
                </a:r>
                <a:endParaRPr lang="ko-KR" altLang="en-US" sz="1400"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sp>
          <p:nvSpPr>
            <p:cNvPr id="165" name="원호 164"/>
            <p:cNvSpPr/>
            <p:nvPr/>
          </p:nvSpPr>
          <p:spPr>
            <a:xfrm rot="5400000">
              <a:off x="287524" y="5270528"/>
              <a:ext cx="504056" cy="720080"/>
            </a:xfrm>
            <a:prstGeom prst="arc">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166" name="원호 28"/>
            <p:cNvSpPr/>
            <p:nvPr/>
          </p:nvSpPr>
          <p:spPr>
            <a:xfrm rot="16200000" flipH="1">
              <a:off x="2005627" y="5265204"/>
              <a:ext cx="504056" cy="720080"/>
            </a:xfrm>
            <a:prstGeom prst="arc">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grpSp>
      <p:grpSp>
        <p:nvGrpSpPr>
          <p:cNvPr id="170" name="그룹 44"/>
          <p:cNvGrpSpPr/>
          <p:nvPr/>
        </p:nvGrpSpPr>
        <p:grpSpPr>
          <a:xfrm>
            <a:off x="2035224" y="4903018"/>
            <a:ext cx="2438183" cy="858772"/>
            <a:chOff x="179512" y="5373216"/>
            <a:chExt cx="2438183" cy="858772"/>
          </a:xfrm>
        </p:grpSpPr>
        <p:grpSp>
          <p:nvGrpSpPr>
            <p:cNvPr id="171" name="그룹 45"/>
            <p:cNvGrpSpPr/>
            <p:nvPr/>
          </p:nvGrpSpPr>
          <p:grpSpPr>
            <a:xfrm>
              <a:off x="491359" y="5564732"/>
              <a:ext cx="1804521" cy="667256"/>
              <a:chOff x="491359" y="5564732"/>
              <a:chExt cx="1804521" cy="667256"/>
            </a:xfrm>
          </p:grpSpPr>
          <p:sp>
            <p:nvSpPr>
              <p:cNvPr id="174" name="직사각형 173"/>
              <p:cNvSpPr/>
              <p:nvPr/>
            </p:nvSpPr>
            <p:spPr>
              <a:xfrm>
                <a:off x="495680" y="5589240"/>
                <a:ext cx="1800200" cy="642748"/>
              </a:xfrm>
              <a:prstGeom prst="rect">
                <a:avLst/>
              </a:prstGeom>
              <a:solidFill>
                <a:schemeClr val="tx1">
                  <a:lumMod val="50000"/>
                  <a:lumOff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ko-KR" sz="1600" dirty="0">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Substrate-Si</a:t>
                </a:r>
                <a:endParaRPr kumimoji="0" lang="ko-KR" altLang="en-US" sz="1600" dirty="0">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75" name="TextBox 50"/>
              <p:cNvSpPr txBox="1"/>
              <p:nvPr/>
            </p:nvSpPr>
            <p:spPr>
              <a:xfrm>
                <a:off x="491359" y="5564732"/>
                <a:ext cx="288032" cy="307777"/>
              </a:xfrm>
              <a:prstGeom prst="rect">
                <a:avLst/>
              </a:prstGeom>
              <a:noFill/>
            </p:spPr>
            <p:txBody>
              <a:bodyPr wrap="square" rtlCol="0">
                <a:spAutoFit/>
              </a:bodyPr>
              <a:lstStyle/>
              <a:p>
                <a:r>
                  <a:rPr lang="en-US" altLang="ko-KR" sz="1400" dirty="0">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S</a:t>
                </a:r>
                <a:endParaRPr lang="ko-KR" altLang="en-US" sz="1400" dirty="0">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sp>
            <p:nvSpPr>
              <p:cNvPr id="176" name="TextBox 51"/>
              <p:cNvSpPr txBox="1"/>
              <p:nvPr/>
            </p:nvSpPr>
            <p:spPr>
              <a:xfrm>
                <a:off x="1994001" y="5564732"/>
                <a:ext cx="288032" cy="307777"/>
              </a:xfrm>
              <a:prstGeom prst="rect">
                <a:avLst/>
              </a:prstGeom>
              <a:noFill/>
            </p:spPr>
            <p:txBody>
              <a:bodyPr wrap="square" rtlCol="0">
                <a:spAutoFit/>
              </a:bodyPr>
              <a:lstStyle/>
              <a:p>
                <a:r>
                  <a:rPr lang="en-US" altLang="ko-KR" sz="1400" dirty="0">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D</a:t>
                </a:r>
                <a:endParaRPr lang="ko-KR" altLang="en-US" sz="1400" dirty="0">
                  <a:solidFill>
                    <a:schemeClr val="bg1"/>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sp>
          <p:nvSpPr>
            <p:cNvPr id="172" name="원호 171"/>
            <p:cNvSpPr/>
            <p:nvPr/>
          </p:nvSpPr>
          <p:spPr>
            <a:xfrm rot="5400000">
              <a:off x="287524" y="5265204"/>
              <a:ext cx="504056" cy="720080"/>
            </a:xfrm>
            <a:prstGeom prst="arc">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sp>
          <p:nvSpPr>
            <p:cNvPr id="173" name="원호 172"/>
            <p:cNvSpPr/>
            <p:nvPr/>
          </p:nvSpPr>
          <p:spPr>
            <a:xfrm rot="16200000" flipH="1">
              <a:off x="2005627" y="5265204"/>
              <a:ext cx="504056" cy="720080"/>
            </a:xfrm>
            <a:prstGeom prst="arc">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맑은 고딕" panose="020B0503020000020004" pitchFamily="50" charset="-127"/>
                <a:ea typeface="맑은 고딕" panose="020B0503020000020004" pitchFamily="50" charset="-127"/>
              </a:endParaRPr>
            </a:p>
          </p:txBody>
        </p:sp>
      </p:grpSp>
      <p:sp>
        <p:nvSpPr>
          <p:cNvPr id="177" name="TextBox 176"/>
          <p:cNvSpPr txBox="1"/>
          <p:nvPr/>
        </p:nvSpPr>
        <p:spPr>
          <a:xfrm>
            <a:off x="2427591" y="2615300"/>
            <a:ext cx="1872208" cy="923330"/>
          </a:xfrm>
          <a:prstGeom prst="rect">
            <a:avLst/>
          </a:prstGeom>
          <a:noFill/>
        </p:spPr>
        <p:txBody>
          <a:bodyPr wrap="square" rtlCol="0">
            <a:spAutoFit/>
          </a:bodyPr>
          <a:lstStyle/>
          <a:p>
            <a:r>
              <a:rPr lang="ko-KR" altLang="en-US" b="1" dirty="0">
                <a:solidFill>
                  <a:srgbClr val="FF0000"/>
                </a:solidFill>
                <a:latin typeface="맑은 고딕" panose="020B0503020000020004" pitchFamily="50" charset="-127"/>
                <a:ea typeface="맑은 고딕" panose="020B0503020000020004" pitchFamily="50" charset="-127"/>
              </a:rPr>
              <a:t>① </a:t>
            </a:r>
            <a:r>
              <a:rPr lang="en-US" altLang="ko-KR" b="1" i="1" dirty="0" err="1">
                <a:solidFill>
                  <a:srgbClr val="FF0000"/>
                </a:solidFill>
                <a:latin typeface="맑은 고딕" panose="020B0503020000020004" pitchFamily="50" charset="-127"/>
                <a:ea typeface="맑은 고딕" panose="020B0503020000020004" pitchFamily="50" charset="-127"/>
              </a:rPr>
              <a:t>Materal</a:t>
            </a:r>
            <a:r>
              <a:rPr lang="en-US" altLang="ko-KR" b="1" i="1" dirty="0">
                <a:solidFill>
                  <a:srgbClr val="FF0000"/>
                </a:solidFill>
                <a:latin typeface="맑은 고딕" panose="020B0503020000020004" pitchFamily="50" charset="-127"/>
                <a:ea typeface="맑은 고딕" panose="020B0503020000020004" pitchFamily="50" charset="-127"/>
              </a:rPr>
              <a:t> </a:t>
            </a:r>
          </a:p>
          <a:p>
            <a:r>
              <a:rPr lang="en-US" altLang="ko-KR" b="1" i="1" dirty="0">
                <a:solidFill>
                  <a:srgbClr val="FF0000"/>
                </a:solidFill>
                <a:latin typeface="맑은 고딕" panose="020B0503020000020004" pitchFamily="50" charset="-127"/>
                <a:ea typeface="맑은 고딕" panose="020B0503020000020004" pitchFamily="50" charset="-127"/>
              </a:rPr>
              <a:t>  Innovation</a:t>
            </a:r>
            <a:endParaRPr lang="en-US" altLang="ko-KR" b="1" i="1" dirty="0">
              <a:solidFill>
                <a:srgbClr val="000066"/>
              </a:solidFill>
              <a:latin typeface="맑은 고딕" panose="020B0503020000020004" pitchFamily="50" charset="-127"/>
              <a:ea typeface="맑은 고딕" panose="020B0503020000020004" pitchFamily="50" charset="-127"/>
            </a:endParaRPr>
          </a:p>
          <a:p>
            <a:r>
              <a:rPr lang="en-US" altLang="ko-KR" b="1" i="1" dirty="0">
                <a:solidFill>
                  <a:srgbClr val="000066"/>
                </a:solidFill>
                <a:latin typeface="맑은 고딕" panose="020B0503020000020004" pitchFamily="50" charset="-127"/>
                <a:ea typeface="맑은 고딕" panose="020B0503020000020004" pitchFamily="50" charset="-127"/>
              </a:rPr>
              <a:t>    </a:t>
            </a:r>
            <a:r>
              <a:rPr lang="en-US" altLang="ko-KR" b="1" i="1" dirty="0">
                <a:latin typeface="맑은 고딕" panose="020B0503020000020004" pitchFamily="50" charset="-127"/>
                <a:ea typeface="맑은 고딕" panose="020B0503020000020004" pitchFamily="50" charset="-127"/>
              </a:rPr>
              <a:t>(2003)</a:t>
            </a:r>
            <a:endParaRPr lang="ko-KR" altLang="en-US" b="1" i="1" dirty="0">
              <a:latin typeface="맑은 고딕" panose="020B0503020000020004" pitchFamily="50" charset="-127"/>
              <a:ea typeface="맑은 고딕" panose="020B0503020000020004" pitchFamily="50" charset="-127"/>
            </a:endParaRPr>
          </a:p>
        </p:txBody>
      </p:sp>
      <p:grpSp>
        <p:nvGrpSpPr>
          <p:cNvPr id="178" name="그룹 62"/>
          <p:cNvGrpSpPr/>
          <p:nvPr/>
        </p:nvGrpSpPr>
        <p:grpSpPr>
          <a:xfrm>
            <a:off x="2628304" y="3711620"/>
            <a:ext cx="1224136" cy="876424"/>
            <a:chOff x="5004048" y="3212976"/>
            <a:chExt cx="1224136" cy="876424"/>
          </a:xfrm>
        </p:grpSpPr>
        <p:sp>
          <p:nvSpPr>
            <p:cNvPr id="179" name="직사각형 178"/>
            <p:cNvSpPr/>
            <p:nvPr/>
          </p:nvSpPr>
          <p:spPr>
            <a:xfrm>
              <a:off x="5004048" y="3573016"/>
              <a:ext cx="1224136" cy="516384"/>
            </a:xfrm>
            <a:prstGeom prst="rect">
              <a:avLst/>
            </a:prstGeom>
            <a:solidFill>
              <a:srgbClr val="92D05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ko-KR" sz="1600" dirty="0">
                  <a:solidFill>
                    <a:prstClr val="white"/>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Control</a:t>
              </a:r>
            </a:p>
            <a:p>
              <a:pPr algn="ctr" fontAlgn="auto">
                <a:spcBef>
                  <a:spcPts val="0"/>
                </a:spcBef>
                <a:spcAft>
                  <a:spcPts val="0"/>
                </a:spcAft>
              </a:pPr>
              <a:r>
                <a:rPr kumimoji="0" lang="en-US" altLang="ko-KR" sz="1600" dirty="0">
                  <a:solidFill>
                    <a:prstClr val="white"/>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Gate</a:t>
              </a:r>
              <a:endParaRPr kumimoji="0" lang="ko-KR" altLang="en-US" sz="1600" dirty="0">
                <a:solidFill>
                  <a:prstClr val="white"/>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cxnSp>
          <p:nvCxnSpPr>
            <p:cNvPr id="180" name="직선 연결선 59"/>
            <p:cNvCxnSpPr/>
            <p:nvPr/>
          </p:nvCxnSpPr>
          <p:spPr>
            <a:xfrm>
              <a:off x="5616116" y="3212976"/>
              <a:ext cx="0" cy="360040"/>
            </a:xfrm>
            <a:prstGeom prst="line">
              <a:avLst/>
            </a:prstGeom>
            <a:ln w="285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1" name="직사각형 180"/>
          <p:cNvSpPr/>
          <p:nvPr/>
        </p:nvSpPr>
        <p:spPr>
          <a:xfrm>
            <a:off x="2628304" y="4665786"/>
            <a:ext cx="1224136" cy="371120"/>
          </a:xfrm>
          <a:prstGeom prst="rect">
            <a:avLst/>
          </a:prstGeom>
          <a:solidFill>
            <a:srgbClr val="00B0F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kumimoji="0" lang="en-US" altLang="ko-KR" sz="1600" dirty="0">
                <a:solidFill>
                  <a:schemeClr val="tx1">
                    <a:lumMod val="75000"/>
                    <a:lumOff val="25000"/>
                  </a:schemeClr>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Insulator</a:t>
            </a:r>
            <a:endParaRPr kumimoji="0" lang="ko-KR" altLang="en-US" sz="1600" dirty="0">
              <a:solidFill>
                <a:schemeClr val="tx1">
                  <a:lumMod val="75000"/>
                  <a:lumOff val="25000"/>
                </a:schemeClr>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nvGrpSpPr>
          <p:cNvPr id="182" name="그룹 76"/>
          <p:cNvGrpSpPr/>
          <p:nvPr/>
        </p:nvGrpSpPr>
        <p:grpSpPr>
          <a:xfrm>
            <a:off x="1815008" y="4026222"/>
            <a:ext cx="826988" cy="995412"/>
            <a:chOff x="2005112" y="4496420"/>
            <a:chExt cx="826988" cy="995412"/>
          </a:xfrm>
        </p:grpSpPr>
        <p:cxnSp>
          <p:nvCxnSpPr>
            <p:cNvPr id="183" name="직선 연결선 182"/>
            <p:cNvCxnSpPr/>
            <p:nvPr/>
          </p:nvCxnSpPr>
          <p:spPr>
            <a:xfrm>
              <a:off x="2005112" y="4496420"/>
              <a:ext cx="826988" cy="634380"/>
            </a:xfrm>
            <a:prstGeom prst="line">
              <a:avLst/>
            </a:prstGeom>
            <a:ln w="31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직선 연결선 183"/>
            <p:cNvCxnSpPr/>
            <p:nvPr/>
          </p:nvCxnSpPr>
          <p:spPr>
            <a:xfrm>
              <a:off x="2014346" y="5491832"/>
              <a:ext cx="814948" cy="0"/>
            </a:xfrm>
            <a:prstGeom prst="line">
              <a:avLst/>
            </a:prstGeom>
            <a:ln w="31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85" name="TextBox 184"/>
          <p:cNvSpPr txBox="1"/>
          <p:nvPr/>
        </p:nvSpPr>
        <p:spPr>
          <a:xfrm>
            <a:off x="4207184" y="2613267"/>
            <a:ext cx="1872208" cy="923330"/>
          </a:xfrm>
          <a:prstGeom prst="rect">
            <a:avLst/>
          </a:prstGeom>
          <a:noFill/>
        </p:spPr>
        <p:txBody>
          <a:bodyPr wrap="square" rtlCol="0">
            <a:spAutoFit/>
          </a:bodyPr>
          <a:lstStyle/>
          <a:p>
            <a:r>
              <a:rPr lang="ko-KR" altLang="en-US" b="1" dirty="0">
                <a:solidFill>
                  <a:srgbClr val="FF0000"/>
                </a:solidFill>
                <a:latin typeface="맑은 고딕" panose="020B0503020000020004" pitchFamily="50" charset="-127"/>
                <a:ea typeface="맑은 고딕" panose="020B0503020000020004" pitchFamily="50" charset="-127"/>
              </a:rPr>
              <a:t>② </a:t>
            </a:r>
            <a:r>
              <a:rPr lang="en-US" altLang="ko-KR" b="1" i="1" dirty="0">
                <a:solidFill>
                  <a:srgbClr val="FF0000"/>
                </a:solidFill>
                <a:latin typeface="맑은 고딕" panose="020B0503020000020004" pitchFamily="50" charset="-127"/>
                <a:ea typeface="맑은 고딕" panose="020B0503020000020004" pitchFamily="50" charset="-127"/>
              </a:rPr>
              <a:t>Structure</a:t>
            </a:r>
          </a:p>
          <a:p>
            <a:r>
              <a:rPr lang="en-US" altLang="ko-KR" b="1" i="1" dirty="0">
                <a:solidFill>
                  <a:srgbClr val="FF0000"/>
                </a:solidFill>
                <a:latin typeface="맑은 고딕" panose="020B0503020000020004" pitchFamily="50" charset="-127"/>
                <a:ea typeface="맑은 고딕" panose="020B0503020000020004" pitchFamily="50" charset="-127"/>
              </a:rPr>
              <a:t>  Innovation</a:t>
            </a:r>
            <a:endParaRPr lang="en-US" altLang="ko-KR" b="1" i="1" dirty="0">
              <a:solidFill>
                <a:srgbClr val="000066"/>
              </a:solidFill>
              <a:latin typeface="맑은 고딕" panose="020B0503020000020004" pitchFamily="50" charset="-127"/>
              <a:ea typeface="맑은 고딕" panose="020B0503020000020004" pitchFamily="50" charset="-127"/>
            </a:endParaRPr>
          </a:p>
          <a:p>
            <a:r>
              <a:rPr lang="en-US" altLang="ko-KR" b="1" i="1" dirty="0">
                <a:solidFill>
                  <a:srgbClr val="000066"/>
                </a:solidFill>
                <a:latin typeface="맑은 고딕" panose="020B0503020000020004" pitchFamily="50" charset="-127"/>
                <a:ea typeface="맑은 고딕" panose="020B0503020000020004" pitchFamily="50" charset="-127"/>
              </a:rPr>
              <a:t>     </a:t>
            </a:r>
            <a:r>
              <a:rPr lang="en-US" altLang="ko-KR" b="1" i="1" dirty="0">
                <a:latin typeface="맑은 고딕" panose="020B0503020000020004" pitchFamily="50" charset="-127"/>
                <a:ea typeface="맑은 고딕" panose="020B0503020000020004" pitchFamily="50" charset="-127"/>
              </a:rPr>
              <a:t>(2008)</a:t>
            </a:r>
            <a:endParaRPr lang="ko-KR" altLang="en-US" b="1" i="1" dirty="0">
              <a:latin typeface="맑은 고딕" panose="020B0503020000020004" pitchFamily="50" charset="-127"/>
              <a:ea typeface="맑은 고딕" panose="020B0503020000020004" pitchFamily="50" charset="-127"/>
            </a:endParaRPr>
          </a:p>
        </p:txBody>
      </p:sp>
      <p:sp>
        <p:nvSpPr>
          <p:cNvPr id="186" name="TextBox 185"/>
          <p:cNvSpPr txBox="1"/>
          <p:nvPr/>
        </p:nvSpPr>
        <p:spPr>
          <a:xfrm>
            <a:off x="4976268" y="1285820"/>
            <a:ext cx="1872208" cy="923330"/>
          </a:xfrm>
          <a:prstGeom prst="rect">
            <a:avLst/>
          </a:prstGeom>
          <a:noFill/>
        </p:spPr>
        <p:txBody>
          <a:bodyPr wrap="square" rtlCol="0">
            <a:spAutoFit/>
          </a:bodyPr>
          <a:lstStyle/>
          <a:p>
            <a:r>
              <a:rPr lang="ko-KR" altLang="en-US" b="1" dirty="0">
                <a:solidFill>
                  <a:srgbClr val="FF0000"/>
                </a:solidFill>
                <a:latin typeface="맑은 고딕" panose="020B0503020000020004" pitchFamily="50" charset="-127"/>
                <a:ea typeface="맑은 고딕" panose="020B0503020000020004" pitchFamily="50" charset="-127"/>
              </a:rPr>
              <a:t>③ </a:t>
            </a:r>
            <a:r>
              <a:rPr lang="en-US" altLang="ko-KR" b="1" i="1" dirty="0">
                <a:solidFill>
                  <a:srgbClr val="FF0000"/>
                </a:solidFill>
                <a:latin typeface="맑은 고딕" panose="020B0503020000020004" pitchFamily="50" charset="-127"/>
                <a:ea typeface="맑은 고딕" panose="020B0503020000020004" pitchFamily="50" charset="-127"/>
              </a:rPr>
              <a:t>Integration</a:t>
            </a:r>
          </a:p>
          <a:p>
            <a:r>
              <a:rPr lang="en-US" altLang="ko-KR" b="1" i="1" dirty="0">
                <a:solidFill>
                  <a:srgbClr val="FF0000"/>
                </a:solidFill>
                <a:latin typeface="맑은 고딕" panose="020B0503020000020004" pitchFamily="50" charset="-127"/>
                <a:ea typeface="맑은 고딕" panose="020B0503020000020004" pitchFamily="50" charset="-127"/>
              </a:rPr>
              <a:t>   </a:t>
            </a:r>
            <a:r>
              <a:rPr lang="en-US" altLang="ko-KR" b="1" i="1" dirty="0" err="1">
                <a:solidFill>
                  <a:srgbClr val="FF0000"/>
                </a:solidFill>
                <a:latin typeface="맑은 고딕" panose="020B0503020000020004" pitchFamily="50" charset="-127"/>
                <a:ea typeface="맑은 고딕" panose="020B0503020000020004" pitchFamily="50" charset="-127"/>
              </a:rPr>
              <a:t>Intnovation</a:t>
            </a:r>
            <a:endParaRPr lang="en-US" altLang="ko-KR" b="1" i="1" dirty="0">
              <a:solidFill>
                <a:srgbClr val="FF0000"/>
              </a:solidFill>
              <a:latin typeface="맑은 고딕" panose="020B0503020000020004" pitchFamily="50" charset="-127"/>
              <a:ea typeface="맑은 고딕" panose="020B0503020000020004" pitchFamily="50" charset="-127"/>
            </a:endParaRPr>
          </a:p>
          <a:p>
            <a:r>
              <a:rPr lang="en-US" altLang="ko-KR" b="1" i="1" dirty="0">
                <a:solidFill>
                  <a:srgbClr val="FF0000"/>
                </a:solidFill>
                <a:latin typeface="맑은 고딕" panose="020B0503020000020004" pitchFamily="50" charset="-127"/>
                <a:ea typeface="맑은 고딕" panose="020B0503020000020004" pitchFamily="50" charset="-127"/>
              </a:rPr>
              <a:t>      </a:t>
            </a:r>
            <a:r>
              <a:rPr lang="en-US" altLang="ko-KR" b="1" i="1" dirty="0">
                <a:latin typeface="맑은 고딕" panose="020B0503020000020004" pitchFamily="50" charset="-127"/>
                <a:ea typeface="맑은 고딕" panose="020B0503020000020004" pitchFamily="50" charset="-127"/>
              </a:rPr>
              <a:t>(2014)</a:t>
            </a:r>
            <a:endParaRPr lang="ko-KR" altLang="en-US" b="1" i="1" dirty="0">
              <a:latin typeface="맑은 고딕" panose="020B0503020000020004" pitchFamily="50" charset="-127"/>
              <a:ea typeface="맑은 고딕" panose="020B0503020000020004" pitchFamily="50" charset="-127"/>
            </a:endParaRPr>
          </a:p>
        </p:txBody>
      </p:sp>
      <p:grpSp>
        <p:nvGrpSpPr>
          <p:cNvPr id="187" name="그룹 218"/>
          <p:cNvGrpSpPr/>
          <p:nvPr/>
        </p:nvGrpSpPr>
        <p:grpSpPr>
          <a:xfrm>
            <a:off x="7715613" y="2794484"/>
            <a:ext cx="79125" cy="416973"/>
            <a:chOff x="7704207" y="3356992"/>
            <a:chExt cx="79125" cy="416973"/>
          </a:xfrm>
        </p:grpSpPr>
        <p:sp>
          <p:nvSpPr>
            <p:cNvPr id="188" name="타원 187"/>
            <p:cNvSpPr/>
            <p:nvPr/>
          </p:nvSpPr>
          <p:spPr>
            <a:xfrm>
              <a:off x="7704207" y="3356992"/>
              <a:ext cx="79125" cy="791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89" name="타원 188"/>
            <p:cNvSpPr/>
            <p:nvPr/>
          </p:nvSpPr>
          <p:spPr>
            <a:xfrm>
              <a:off x="7704207" y="3525916"/>
              <a:ext cx="79125" cy="791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dirty="0">
                <a:solidFill>
                  <a:prstClr val="white"/>
                </a:solidFill>
                <a:latin typeface="맑은 고딕" panose="020B0503020000020004" pitchFamily="50" charset="-127"/>
                <a:ea typeface="맑은 고딕" panose="020B0503020000020004" pitchFamily="50" charset="-127"/>
              </a:endParaRPr>
            </a:p>
          </p:txBody>
        </p:sp>
        <p:sp>
          <p:nvSpPr>
            <p:cNvPr id="190" name="타원 189"/>
            <p:cNvSpPr/>
            <p:nvPr/>
          </p:nvSpPr>
          <p:spPr>
            <a:xfrm>
              <a:off x="7704207" y="3694840"/>
              <a:ext cx="79125" cy="7912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dirty="0">
                <a:solidFill>
                  <a:prstClr val="white"/>
                </a:solidFill>
                <a:latin typeface="맑은 고딕" panose="020B0503020000020004" pitchFamily="50" charset="-127"/>
                <a:ea typeface="맑은 고딕" panose="020B0503020000020004" pitchFamily="50" charset="-127"/>
              </a:endParaRPr>
            </a:p>
          </p:txBody>
        </p:sp>
      </p:grpSp>
      <p:grpSp>
        <p:nvGrpSpPr>
          <p:cNvPr id="191" name="그룹 220"/>
          <p:cNvGrpSpPr/>
          <p:nvPr/>
        </p:nvGrpSpPr>
        <p:grpSpPr>
          <a:xfrm>
            <a:off x="6729584" y="4633964"/>
            <a:ext cx="2044800" cy="1126800"/>
            <a:chOff x="6703664" y="5254528"/>
            <a:chExt cx="2044800" cy="1126800"/>
          </a:xfrm>
        </p:grpSpPr>
        <p:grpSp>
          <p:nvGrpSpPr>
            <p:cNvPr id="192" name="그룹 203"/>
            <p:cNvGrpSpPr/>
            <p:nvPr/>
          </p:nvGrpSpPr>
          <p:grpSpPr>
            <a:xfrm>
              <a:off x="6703664" y="5254528"/>
              <a:ext cx="2044800" cy="1126800"/>
              <a:chOff x="6697314" y="4934818"/>
              <a:chExt cx="2044800" cy="1440160"/>
            </a:xfrm>
          </p:grpSpPr>
          <p:sp>
            <p:nvSpPr>
              <p:cNvPr id="194" name="원통 107"/>
              <p:cNvSpPr/>
              <p:nvPr/>
            </p:nvSpPr>
            <p:spPr>
              <a:xfrm>
                <a:off x="6697314" y="4934818"/>
                <a:ext cx="2044800" cy="1440160"/>
              </a:xfrm>
              <a:prstGeom prst="can">
                <a:avLst>
                  <a:gd name="adj" fmla="val 34619"/>
                </a:avLst>
              </a:pr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95" name="타원 194"/>
              <p:cNvSpPr/>
              <p:nvPr/>
            </p:nvSpPr>
            <p:spPr>
              <a:xfrm rot="5400000">
                <a:off x="7555569" y="4612221"/>
                <a:ext cx="328290" cy="1155600"/>
              </a:xfrm>
              <a:prstGeom prst="ellipse">
                <a:avLst/>
              </a:prstGeom>
              <a:solidFill>
                <a:srgbClr val="5DD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96" name="타원 195"/>
              <p:cNvSpPr/>
              <p:nvPr/>
            </p:nvSpPr>
            <p:spPr>
              <a:xfrm rot="5400000">
                <a:off x="7627577" y="4872271"/>
                <a:ext cx="184274" cy="622800"/>
              </a:xfrm>
              <a:prstGeom prst="ellipse">
                <a:avLst/>
              </a:prstGeom>
              <a:solidFill>
                <a:schemeClr val="bg1">
                  <a:lumMod val="7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197" name="타원 196"/>
              <p:cNvSpPr/>
              <p:nvPr/>
            </p:nvSpPr>
            <p:spPr>
              <a:xfrm rot="5400000">
                <a:off x="7663581" y="5066017"/>
                <a:ext cx="112266" cy="226800"/>
              </a:xfrm>
              <a:prstGeom prst="ellipse">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193" name="TextBox 192"/>
            <p:cNvSpPr txBox="1"/>
            <p:nvPr/>
          </p:nvSpPr>
          <p:spPr>
            <a:xfrm>
              <a:off x="7380312" y="5848244"/>
              <a:ext cx="720080" cy="338554"/>
            </a:xfrm>
            <a:prstGeom prst="rect">
              <a:avLst/>
            </a:prstGeom>
            <a:noFill/>
          </p:spPr>
          <p:txBody>
            <a:bodyPr wrap="square" rtlCol="0">
              <a:spAutoFit/>
            </a:bodyPr>
            <a:lstStyle/>
            <a:p>
              <a:pPr algn="ctr"/>
              <a:r>
                <a:rPr lang="en-US" altLang="ko-KR" sz="1600" b="1"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1</a:t>
              </a:r>
              <a:endParaRPr lang="ko-KR" altLang="en-US" sz="1600" b="1"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198" name="그룹 221"/>
          <p:cNvGrpSpPr/>
          <p:nvPr/>
        </p:nvGrpSpPr>
        <p:grpSpPr>
          <a:xfrm>
            <a:off x="6729584" y="3341520"/>
            <a:ext cx="2044800" cy="1126800"/>
            <a:chOff x="6703664" y="5254528"/>
            <a:chExt cx="2044800" cy="1126800"/>
          </a:xfrm>
        </p:grpSpPr>
        <p:grpSp>
          <p:nvGrpSpPr>
            <p:cNvPr id="199" name="그룹 222"/>
            <p:cNvGrpSpPr/>
            <p:nvPr/>
          </p:nvGrpSpPr>
          <p:grpSpPr>
            <a:xfrm>
              <a:off x="6703664" y="5254528"/>
              <a:ext cx="2044800" cy="1126800"/>
              <a:chOff x="6697314" y="4934818"/>
              <a:chExt cx="2044800" cy="1440160"/>
            </a:xfrm>
          </p:grpSpPr>
          <p:sp>
            <p:nvSpPr>
              <p:cNvPr id="201" name="원통 114"/>
              <p:cNvSpPr/>
              <p:nvPr/>
            </p:nvSpPr>
            <p:spPr>
              <a:xfrm>
                <a:off x="6697314" y="4934818"/>
                <a:ext cx="2044800" cy="1440160"/>
              </a:xfrm>
              <a:prstGeom prst="can">
                <a:avLst>
                  <a:gd name="adj" fmla="val 34619"/>
                </a:avLst>
              </a:pr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202" name="타원 201"/>
              <p:cNvSpPr/>
              <p:nvPr/>
            </p:nvSpPr>
            <p:spPr>
              <a:xfrm rot="5400000">
                <a:off x="7555569" y="4612221"/>
                <a:ext cx="328290" cy="1155600"/>
              </a:xfrm>
              <a:prstGeom prst="ellipse">
                <a:avLst/>
              </a:prstGeom>
              <a:solidFill>
                <a:srgbClr val="5DD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203" name="타원 202"/>
              <p:cNvSpPr/>
              <p:nvPr/>
            </p:nvSpPr>
            <p:spPr>
              <a:xfrm rot="5400000">
                <a:off x="7627577" y="4872271"/>
                <a:ext cx="184274" cy="622800"/>
              </a:xfrm>
              <a:prstGeom prst="ellipse">
                <a:avLst/>
              </a:prstGeom>
              <a:solidFill>
                <a:schemeClr val="bg1">
                  <a:lumMod val="7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204" name="타원 203"/>
              <p:cNvSpPr/>
              <p:nvPr/>
            </p:nvSpPr>
            <p:spPr>
              <a:xfrm rot="5400000">
                <a:off x="7663581" y="5066017"/>
                <a:ext cx="112266" cy="226800"/>
              </a:xfrm>
              <a:prstGeom prst="ellipse">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200" name="TextBox 199"/>
            <p:cNvSpPr txBox="1"/>
            <p:nvPr/>
          </p:nvSpPr>
          <p:spPr>
            <a:xfrm>
              <a:off x="7380312" y="5848244"/>
              <a:ext cx="720080" cy="338554"/>
            </a:xfrm>
            <a:prstGeom prst="rect">
              <a:avLst/>
            </a:prstGeom>
            <a:noFill/>
          </p:spPr>
          <p:txBody>
            <a:bodyPr wrap="square" rtlCol="0">
              <a:spAutoFit/>
            </a:bodyPr>
            <a:lstStyle/>
            <a:p>
              <a:pPr algn="ctr"/>
              <a:r>
                <a:rPr lang="en-US" altLang="ko-KR" sz="1600" b="1"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2</a:t>
              </a:r>
              <a:endParaRPr lang="ko-KR" altLang="en-US" sz="1600" b="1"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grpSp>
        <p:nvGrpSpPr>
          <p:cNvPr id="205" name="그룹 228"/>
          <p:cNvGrpSpPr/>
          <p:nvPr/>
        </p:nvGrpSpPr>
        <p:grpSpPr>
          <a:xfrm>
            <a:off x="6729584" y="1494640"/>
            <a:ext cx="2044800" cy="1126800"/>
            <a:chOff x="6703664" y="5254528"/>
            <a:chExt cx="2044800" cy="1126800"/>
          </a:xfrm>
        </p:grpSpPr>
        <p:grpSp>
          <p:nvGrpSpPr>
            <p:cNvPr id="206" name="그룹 229"/>
            <p:cNvGrpSpPr/>
            <p:nvPr/>
          </p:nvGrpSpPr>
          <p:grpSpPr>
            <a:xfrm>
              <a:off x="6703664" y="5254528"/>
              <a:ext cx="2044800" cy="1126800"/>
              <a:chOff x="6697314" y="4934818"/>
              <a:chExt cx="2044800" cy="1440160"/>
            </a:xfrm>
          </p:grpSpPr>
          <p:sp>
            <p:nvSpPr>
              <p:cNvPr id="208" name="원통 121"/>
              <p:cNvSpPr/>
              <p:nvPr/>
            </p:nvSpPr>
            <p:spPr>
              <a:xfrm>
                <a:off x="6697314" y="4934818"/>
                <a:ext cx="2044800" cy="1440160"/>
              </a:xfrm>
              <a:prstGeom prst="can">
                <a:avLst>
                  <a:gd name="adj" fmla="val 34619"/>
                </a:avLst>
              </a:prstGeom>
              <a:solidFill>
                <a:srgbClr val="92D050"/>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209" name="타원 208"/>
              <p:cNvSpPr/>
              <p:nvPr/>
            </p:nvSpPr>
            <p:spPr>
              <a:xfrm rot="5400000">
                <a:off x="7555569" y="4612221"/>
                <a:ext cx="328290" cy="1155600"/>
              </a:xfrm>
              <a:prstGeom prst="ellipse">
                <a:avLst/>
              </a:prstGeom>
              <a:solidFill>
                <a:srgbClr val="5DD5FF"/>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210" name="타원 209"/>
              <p:cNvSpPr/>
              <p:nvPr/>
            </p:nvSpPr>
            <p:spPr>
              <a:xfrm rot="5400000">
                <a:off x="7627577" y="4872271"/>
                <a:ext cx="184274" cy="622800"/>
              </a:xfrm>
              <a:prstGeom prst="ellipse">
                <a:avLst/>
              </a:prstGeom>
              <a:solidFill>
                <a:schemeClr val="bg1">
                  <a:lumMod val="7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sp>
            <p:nvSpPr>
              <p:cNvPr id="211" name="타원 210"/>
              <p:cNvSpPr/>
              <p:nvPr/>
            </p:nvSpPr>
            <p:spPr>
              <a:xfrm rot="5400000">
                <a:off x="7663581" y="5066017"/>
                <a:ext cx="112266" cy="226800"/>
              </a:xfrm>
              <a:prstGeom prst="ellipse">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ko-KR" altLang="en-US">
                  <a:solidFill>
                    <a:prstClr val="white"/>
                  </a:solidFill>
                  <a:latin typeface="맑은 고딕" panose="020B0503020000020004" pitchFamily="50" charset="-127"/>
                  <a:ea typeface="맑은 고딕" panose="020B0503020000020004" pitchFamily="50" charset="-127"/>
                </a:endParaRPr>
              </a:p>
            </p:txBody>
          </p:sp>
        </p:grpSp>
        <p:sp>
          <p:nvSpPr>
            <p:cNvPr id="207" name="TextBox 206"/>
            <p:cNvSpPr txBox="1"/>
            <p:nvPr/>
          </p:nvSpPr>
          <p:spPr>
            <a:xfrm>
              <a:off x="7380312" y="5848244"/>
              <a:ext cx="720080" cy="338554"/>
            </a:xfrm>
            <a:prstGeom prst="rect">
              <a:avLst/>
            </a:prstGeom>
            <a:noFill/>
          </p:spPr>
          <p:txBody>
            <a:bodyPr wrap="square" rtlCol="0">
              <a:spAutoFit/>
            </a:bodyPr>
            <a:lstStyle/>
            <a:p>
              <a:pPr algn="ctr"/>
              <a:r>
                <a:rPr lang="en-US" altLang="ko-KR" sz="1600" b="1"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rPr>
                <a:t>32</a:t>
              </a:r>
              <a:endParaRPr lang="ko-KR" altLang="en-US" sz="1600" b="1" dirty="0">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endParaRPr>
            </a:p>
          </p:txBody>
        </p:sp>
      </p:grpSp>
      <p:sp>
        <p:nvSpPr>
          <p:cNvPr id="218" name="TextBox 217"/>
          <p:cNvSpPr txBox="1"/>
          <p:nvPr/>
        </p:nvSpPr>
        <p:spPr>
          <a:xfrm>
            <a:off x="60133" y="692696"/>
            <a:ext cx="8976363" cy="454292"/>
          </a:xfrm>
          <a:prstGeom prst="rect">
            <a:avLst/>
          </a:prstGeom>
          <a:noFill/>
        </p:spPr>
        <p:txBody>
          <a:bodyPr wrap="square" rtlCol="0">
            <a:spAutoFit/>
          </a:bodyPr>
          <a:lstStyle/>
          <a:p>
            <a:pPr marL="342900" lvl="0" indent="-342900" algn="just" eaLnBrk="0" latinLnBrk="0" hangingPunct="0">
              <a:lnSpc>
                <a:spcPct val="150000"/>
              </a:lnSpc>
              <a:buFont typeface="Wingdings" pitchFamily="2" charset="2"/>
              <a:buChar char="Ø"/>
            </a:pP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Evolution of </a:t>
            </a:r>
            <a:r>
              <a:rPr lang="en-US" altLang="ko-KR" b="1" dirty="0" err="1">
                <a:solidFill>
                  <a:srgbClr val="0000FF"/>
                </a:solidFill>
                <a:latin typeface="맑은 고딕" panose="020B0503020000020004" pitchFamily="50" charset="-127"/>
                <a:ea typeface="맑은 고딕" panose="020B0503020000020004" pitchFamily="50" charset="-127"/>
                <a:cs typeface="Times New Roman" pitchFamily="18" charset="0"/>
              </a:rPr>
              <a:t>Nand</a:t>
            </a:r>
            <a:r>
              <a:rPr lang="en-US" altLang="ko-KR" b="1" dirty="0">
                <a:solidFill>
                  <a:srgbClr val="0000FF"/>
                </a:solidFill>
                <a:latin typeface="맑은 고딕" panose="020B0503020000020004" pitchFamily="50" charset="-127"/>
                <a:ea typeface="맑은 고딕" panose="020B0503020000020004" pitchFamily="50" charset="-127"/>
                <a:cs typeface="Times New Roman" pitchFamily="18" charset="0"/>
              </a:rPr>
              <a:t> flash memory</a:t>
            </a:r>
            <a:endParaRPr lang="en-US" altLang="ko-KR" dirty="0">
              <a:latin typeface="맑은 고딕" panose="020B0503020000020004" pitchFamily="50" charset="-127"/>
              <a:ea typeface="맑은 고딕" panose="020B0503020000020004" pitchFamily="50" charset="-127"/>
            </a:endParaRPr>
          </a:p>
        </p:txBody>
      </p:sp>
      <p:sp>
        <p:nvSpPr>
          <p:cNvPr id="2" name="직사각형 1"/>
          <p:cNvSpPr/>
          <p:nvPr/>
        </p:nvSpPr>
        <p:spPr>
          <a:xfrm>
            <a:off x="323528" y="5899161"/>
            <a:ext cx="1818126" cy="369332"/>
          </a:xfrm>
          <a:prstGeom prst="rect">
            <a:avLst/>
          </a:prstGeom>
        </p:spPr>
        <p:txBody>
          <a:bodyPr wrap="none">
            <a:spAutoFit/>
          </a:bodyPr>
          <a:lstStyle/>
          <a:p>
            <a:r>
              <a:rPr lang="en-US" altLang="ko-KR" dirty="0">
                <a:latin typeface="맑은 고딕" panose="020B0503020000020004" pitchFamily="50" charset="-127"/>
                <a:ea typeface="맑은 고딕" panose="020B0503020000020004" pitchFamily="50" charset="-127"/>
              </a:rPr>
              <a:t>Planar FG-type </a:t>
            </a:r>
            <a:endParaRPr lang="ko-KR" altLang="en-US" dirty="0"/>
          </a:p>
        </p:txBody>
      </p:sp>
      <p:sp>
        <p:nvSpPr>
          <p:cNvPr id="3" name="직사각형 2"/>
          <p:cNvSpPr/>
          <p:nvPr/>
        </p:nvSpPr>
        <p:spPr>
          <a:xfrm>
            <a:off x="2334650" y="5899161"/>
            <a:ext cx="1925527" cy="369332"/>
          </a:xfrm>
          <a:prstGeom prst="rect">
            <a:avLst/>
          </a:prstGeom>
        </p:spPr>
        <p:txBody>
          <a:bodyPr wrap="none">
            <a:spAutoFit/>
          </a:bodyPr>
          <a:lstStyle/>
          <a:p>
            <a:r>
              <a:rPr lang="en-US" altLang="ko-KR" dirty="0">
                <a:latin typeface="맑은 고딕" panose="020B0503020000020004" pitchFamily="50" charset="-127"/>
                <a:ea typeface="맑은 고딕" panose="020B0503020000020004" pitchFamily="50" charset="-127"/>
              </a:rPr>
              <a:t>Planar CTF-type </a:t>
            </a:r>
            <a:endParaRPr lang="ko-KR" altLang="en-US" dirty="0"/>
          </a:p>
        </p:txBody>
      </p:sp>
      <p:sp>
        <p:nvSpPr>
          <p:cNvPr id="4" name="직사각형 3"/>
          <p:cNvSpPr/>
          <p:nvPr/>
        </p:nvSpPr>
        <p:spPr>
          <a:xfrm>
            <a:off x="4325229" y="5899161"/>
            <a:ext cx="2046971" cy="369332"/>
          </a:xfrm>
          <a:prstGeom prst="rect">
            <a:avLst/>
          </a:prstGeom>
        </p:spPr>
        <p:txBody>
          <a:bodyPr wrap="none">
            <a:spAutoFit/>
          </a:bodyPr>
          <a:lstStyle/>
          <a:p>
            <a:r>
              <a:rPr lang="en-US" altLang="ko-KR" dirty="0">
                <a:latin typeface="맑은 고딕" panose="020B0503020000020004" pitchFamily="50" charset="-127"/>
                <a:ea typeface="맑은 고딕" panose="020B0503020000020004" pitchFamily="50" charset="-127"/>
                <a:sym typeface="Wingdings" panose="05000000000000000000" pitchFamily="2" charset="2"/>
              </a:rPr>
              <a:t>Vertical CTF-type </a:t>
            </a:r>
            <a:endParaRPr lang="ko-KR" altLang="en-US" dirty="0"/>
          </a:p>
        </p:txBody>
      </p:sp>
      <p:sp>
        <p:nvSpPr>
          <p:cNvPr id="6" name="직사각형 5"/>
          <p:cNvSpPr/>
          <p:nvPr/>
        </p:nvSpPr>
        <p:spPr>
          <a:xfrm>
            <a:off x="6625771" y="5899161"/>
            <a:ext cx="2338717" cy="369332"/>
          </a:xfrm>
          <a:prstGeom prst="rect">
            <a:avLst/>
          </a:prstGeom>
        </p:spPr>
        <p:txBody>
          <a:bodyPr wrap="none">
            <a:spAutoFit/>
          </a:bodyPr>
          <a:lstStyle/>
          <a:p>
            <a:r>
              <a:rPr lang="en-US" altLang="ko-KR" dirty="0">
                <a:latin typeface="맑은 고딕" panose="020B0503020000020004" pitchFamily="50" charset="-127"/>
                <a:ea typeface="맑은 고딕" panose="020B0503020000020004" pitchFamily="50" charset="-127"/>
                <a:sym typeface="Wingdings" panose="05000000000000000000" pitchFamily="2" charset="2"/>
              </a:rPr>
              <a:t>3D Vertical CTF-type</a:t>
            </a:r>
            <a:endParaRPr lang="ko-KR" altLang="en-US" dirty="0"/>
          </a:p>
        </p:txBody>
      </p:sp>
      <p:sp>
        <p:nvSpPr>
          <p:cNvPr id="5" name="슬라이드 번호 개체 틀 4"/>
          <p:cNvSpPr>
            <a:spLocks noGrp="1"/>
          </p:cNvSpPr>
          <p:nvPr>
            <p:ph type="sldNum" sz="quarter" idx="12"/>
          </p:nvPr>
        </p:nvSpPr>
        <p:spPr/>
        <p:txBody>
          <a:bodyPr/>
          <a:lstStyle/>
          <a:p>
            <a:fld id="{B6030C2A-4213-4771-8792-D783EF3BA6B4}" type="slidenum">
              <a:rPr lang="ko-KR" altLang="en-US" smtClean="0"/>
              <a:pPr/>
              <a:t>240</a:t>
            </a:fld>
            <a:endParaRPr lang="ko-KR" altLang="en-US" dirty="0"/>
          </a:p>
        </p:txBody>
      </p:sp>
      <p:sp>
        <p:nvSpPr>
          <p:cNvPr id="157" name="직사각형 156"/>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2" name="TextBox 7"/>
          <p:cNvSpPr txBox="1">
            <a:spLocks noChangeArrowheads="1"/>
          </p:cNvSpPr>
          <p:nvPr/>
        </p:nvSpPr>
        <p:spPr bwMode="auto">
          <a:xfrm>
            <a:off x="35496" y="87015"/>
            <a:ext cx="3591048" cy="523220"/>
          </a:xfrm>
          <a:prstGeom prst="rect">
            <a:avLst/>
          </a:prstGeom>
        </p:spPr>
        <p:txBody>
          <a:bodyPr wrap="none">
            <a:spAutoFit/>
          </a:bodyPr>
          <a:lstStyle>
            <a:defPPr>
              <a:defRPr lang="ko-KR"/>
            </a:defPPr>
            <a:lvl1pPr>
              <a:defRPr sz="2800" b="1"/>
            </a:lvl1pPr>
          </a:lstStyle>
          <a:p>
            <a:r>
              <a:rPr lang="en-US" altLang="ko-KR"/>
              <a:t>Memory </a:t>
            </a:r>
            <a:r>
              <a:rPr lang="en-US" altLang="ko-KR" dirty="0"/>
              <a:t>applications</a:t>
            </a:r>
            <a:endParaRPr lang="ko-KR" altLang="en-US" dirty="0"/>
          </a:p>
        </p:txBody>
      </p:sp>
    </p:spTree>
    <p:extLst>
      <p:ext uri="{BB962C8B-B14F-4D97-AF65-F5344CB8AC3E}">
        <p14:creationId xmlns:p14="http://schemas.microsoft.com/office/powerpoint/2010/main" val="41358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wipe(left)">
                                      <p:cBhvr>
                                        <p:cTn id="7" dur="500"/>
                                        <p:tgtEl>
                                          <p:spTgt spid="177"/>
                                        </p:tgtEl>
                                      </p:cBhvr>
                                    </p:animEffect>
                                  </p:childTnLst>
                                </p:cTn>
                              </p:par>
                              <p:par>
                                <p:cTn id="8" presetID="1"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childTnLst>
                                </p:cTn>
                              </p:par>
                            </p:childTnLst>
                          </p:cTn>
                        </p:par>
                        <p:par>
                          <p:cTn id="10" fill="hold">
                            <p:stCondLst>
                              <p:cond delay="500"/>
                            </p:stCondLst>
                            <p:childTnLst>
                              <p:par>
                                <p:cTn id="11" presetID="63" presetClass="path" presetSubtype="0" accel="50000" decel="50000" fill="hold" nodeType="afterEffect">
                                  <p:stCondLst>
                                    <p:cond delay="0"/>
                                  </p:stCondLst>
                                  <p:childTnLst>
                                    <p:animMotion origin="layout" path="M -8.33333E-7 4.44444E-6 L 0.2217 4.44444E-6 " pathEditMode="relative" rAng="0" ptsTypes="AA">
                                      <p:cBhvr>
                                        <p:cTn id="12" dur="2000" fill="hold"/>
                                        <p:tgtEl>
                                          <p:spTgt spid="152"/>
                                        </p:tgtEl>
                                        <p:attrNameLst>
                                          <p:attrName>ppt_x</p:attrName>
                                          <p:attrName>ppt_y</p:attrName>
                                        </p:attrNameLst>
                                      </p:cBhvr>
                                      <p:rCtr x="11076" y="0"/>
                                    </p:animMotion>
                                  </p:childTnLst>
                                </p:cTn>
                              </p:par>
                              <p:par>
                                <p:cTn id="13" presetID="1"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childTnLst>
                          </p:cTn>
                        </p:par>
                        <p:par>
                          <p:cTn id="15" fill="hold">
                            <p:stCondLst>
                              <p:cond delay="2500"/>
                            </p:stCondLst>
                            <p:childTnLst>
                              <p:par>
                                <p:cTn id="16" presetID="6" presetClass="emph" presetSubtype="0" fill="hold" nodeType="afterEffect">
                                  <p:stCondLst>
                                    <p:cond delay="0"/>
                                  </p:stCondLst>
                                  <p:childTnLst>
                                    <p:animScale>
                                      <p:cBhvr>
                                        <p:cTn id="17" dur="1000" fill="hold"/>
                                        <p:tgtEl>
                                          <p:spTgt spid="152"/>
                                        </p:tgtEl>
                                      </p:cBhvr>
                                      <p:by x="100000" y="50000"/>
                                    </p:animScale>
                                  </p:childTnLst>
                                </p:cTn>
                              </p:par>
                            </p:childTnLst>
                          </p:cTn>
                        </p:par>
                        <p:par>
                          <p:cTn id="18" fill="hold">
                            <p:stCondLst>
                              <p:cond delay="3500"/>
                            </p:stCondLst>
                            <p:childTnLst>
                              <p:par>
                                <p:cTn id="19" presetID="1" presetClass="exit" presetSubtype="0" fill="hold" nodeType="afterEffect">
                                  <p:stCondLst>
                                    <p:cond delay="0"/>
                                  </p:stCondLst>
                                  <p:childTnLst>
                                    <p:set>
                                      <p:cBhvr>
                                        <p:cTn id="20" dur="1" fill="hold">
                                          <p:stCondLst>
                                            <p:cond delay="0"/>
                                          </p:stCondLst>
                                        </p:cTn>
                                        <p:tgtEl>
                                          <p:spTgt spid="15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78"/>
                                        </p:tgtEl>
                                        <p:attrNameLst>
                                          <p:attrName>style.visibility</p:attrName>
                                        </p:attrNameLst>
                                      </p:cBhvr>
                                      <p:to>
                                        <p:strVal val="visible"/>
                                      </p:to>
                                    </p:set>
                                  </p:childTnLst>
                                </p:cTn>
                              </p:par>
                              <p:par>
                                <p:cTn id="23" presetID="42" presetClass="path" presetSubtype="0" accel="50000" decel="50000" fill="hold" nodeType="withEffect">
                                  <p:stCondLst>
                                    <p:cond delay="500"/>
                                  </p:stCondLst>
                                  <p:childTnLst>
                                    <p:animMotion origin="layout" path="M -2.77778E-7 0.02269 L -2.77778E-7 0.12523 " pathEditMode="relative" rAng="0" ptsTypes="AA">
                                      <p:cBhvr>
                                        <p:cTn id="24" dur="1000" fill="hold"/>
                                        <p:tgtEl>
                                          <p:spTgt spid="178"/>
                                        </p:tgtEl>
                                        <p:attrNameLst>
                                          <p:attrName>ppt_x</p:attrName>
                                          <p:attrName>ppt_y</p:attrName>
                                        </p:attrNameLst>
                                      </p:cBhvr>
                                      <p:rCtr x="0" y="5116"/>
                                    </p:animMotion>
                                  </p:childTnLst>
                                </p:cTn>
                              </p:par>
                              <p:par>
                                <p:cTn id="25" presetID="1" presetClass="entr" presetSubtype="0" fill="hold" grpId="0" nodeType="withEffect">
                                  <p:stCondLst>
                                    <p:cond delay="0"/>
                                  </p:stCondLst>
                                  <p:childTnLst>
                                    <p:set>
                                      <p:cBhvr>
                                        <p:cTn id="26" dur="1" fill="hold">
                                          <p:stCondLst>
                                            <p:cond delay="0"/>
                                          </p:stCondLst>
                                        </p:cTn>
                                        <p:tgtEl>
                                          <p:spTgt spid="181"/>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182"/>
                                        </p:tgtEl>
                                        <p:attrNameLst>
                                          <p:attrName>style.visibility</p:attrName>
                                        </p:attrNameLst>
                                      </p:cBhvr>
                                      <p:to>
                                        <p:strVal val="visible"/>
                                      </p:to>
                                    </p:set>
                                    <p:animEffect transition="in" filter="wipe(left)">
                                      <p:cBhvr>
                                        <p:cTn id="29" dur="500"/>
                                        <p:tgtEl>
                                          <p:spTgt spid="18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5"/>
                                        </p:tgtEl>
                                        <p:attrNameLst>
                                          <p:attrName>style.visibility</p:attrName>
                                        </p:attrNameLst>
                                      </p:cBhvr>
                                      <p:to>
                                        <p:strVal val="visible"/>
                                      </p:to>
                                    </p:set>
                                    <p:animEffect transition="in" filter="wipe(left)">
                                      <p:cBhvr>
                                        <p:cTn id="34" dur="1000"/>
                                        <p:tgtEl>
                                          <p:spTgt spid="185"/>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wipe(up)">
                                      <p:cBhvr>
                                        <p:cTn id="38" dur="500"/>
                                        <p:tgtEl>
                                          <p:spTgt spid="1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6"/>
                                        </p:tgtEl>
                                        <p:attrNameLst>
                                          <p:attrName>style.visibility</p:attrName>
                                        </p:attrNameLst>
                                      </p:cBhvr>
                                      <p:to>
                                        <p:strVal val="visible"/>
                                      </p:to>
                                    </p:set>
                                    <p:animEffect transition="in" filter="wipe(left)">
                                      <p:cBhvr>
                                        <p:cTn id="43" dur="1000"/>
                                        <p:tgtEl>
                                          <p:spTgt spid="186"/>
                                        </p:tgtEl>
                                      </p:cBhvr>
                                    </p:animEffect>
                                  </p:childTnLst>
                                </p:cTn>
                              </p:par>
                              <p:par>
                                <p:cTn id="44" presetID="10" presetClass="entr" presetSubtype="0" fill="hold" nodeType="with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fade">
                                      <p:cBhvr>
                                        <p:cTn id="46" dur="2000"/>
                                        <p:tgtEl>
                                          <p:spTgt spid="131"/>
                                        </p:tgtEl>
                                      </p:cBhvr>
                                    </p:animEffect>
                                  </p:childTnLst>
                                </p:cTn>
                              </p:par>
                            </p:childTnLst>
                          </p:cTn>
                        </p:par>
                        <p:par>
                          <p:cTn id="47" fill="hold">
                            <p:stCondLst>
                              <p:cond delay="2000"/>
                            </p:stCondLst>
                            <p:childTnLst>
                              <p:par>
                                <p:cTn id="48" presetID="63" presetClass="path" presetSubtype="0" accel="50000" decel="50000" fill="hold" nodeType="afterEffect">
                                  <p:stCondLst>
                                    <p:cond delay="0"/>
                                  </p:stCondLst>
                                  <p:childTnLst>
                                    <p:animMotion origin="layout" path="M 1.66667E-6 -4.07407E-6 L 0.24965 -4.07407E-6 " pathEditMode="relative" rAng="0" ptsTypes="AA">
                                      <p:cBhvr>
                                        <p:cTn id="49" dur="2000" fill="hold"/>
                                        <p:tgtEl>
                                          <p:spTgt spid="131"/>
                                        </p:tgtEl>
                                        <p:attrNameLst>
                                          <p:attrName>ppt_x</p:attrName>
                                          <p:attrName>ppt_y</p:attrName>
                                        </p:attrNameLst>
                                      </p:cBhvr>
                                      <p:rCtr x="12483" y="0"/>
                                    </p:animMotion>
                                  </p:childTnLst>
                                </p:cTn>
                              </p:par>
                            </p:childTnLst>
                          </p:cTn>
                        </p:par>
                        <p:par>
                          <p:cTn id="50" fill="hold">
                            <p:stCondLst>
                              <p:cond delay="4000"/>
                            </p:stCondLst>
                            <p:childTnLst>
                              <p:par>
                                <p:cTn id="51" presetID="1" presetClass="exit" presetSubtype="0" fill="hold" nodeType="afterEffect">
                                  <p:stCondLst>
                                    <p:cond delay="0"/>
                                  </p:stCondLst>
                                  <p:childTnLst>
                                    <p:set>
                                      <p:cBhvr>
                                        <p:cTn id="52" dur="1" fill="hold">
                                          <p:stCondLst>
                                            <p:cond delay="0"/>
                                          </p:stCondLst>
                                        </p:cTn>
                                        <p:tgtEl>
                                          <p:spTgt spid="131"/>
                                        </p:tgtEl>
                                        <p:attrNameLst>
                                          <p:attrName>style.visibility</p:attrName>
                                        </p:attrNameLst>
                                      </p:cBhvr>
                                      <p:to>
                                        <p:strVal val="hidden"/>
                                      </p:to>
                                    </p:set>
                                  </p:childTnLst>
                                </p:cTn>
                              </p:par>
                            </p:childTnLst>
                          </p:cTn>
                        </p:par>
                        <p:par>
                          <p:cTn id="53" fill="hold">
                            <p:stCondLst>
                              <p:cond delay="4000"/>
                            </p:stCondLst>
                            <p:childTnLst>
                              <p:par>
                                <p:cTn id="54" presetID="22" presetClass="entr" presetSubtype="4" fill="hold" nodeType="afterEffect">
                                  <p:stCondLst>
                                    <p:cond delay="0"/>
                                  </p:stCondLst>
                                  <p:childTnLst>
                                    <p:set>
                                      <p:cBhvr>
                                        <p:cTn id="55" dur="1" fill="hold">
                                          <p:stCondLst>
                                            <p:cond delay="0"/>
                                          </p:stCondLst>
                                        </p:cTn>
                                        <p:tgtEl>
                                          <p:spTgt spid="191"/>
                                        </p:tgtEl>
                                        <p:attrNameLst>
                                          <p:attrName>style.visibility</p:attrName>
                                        </p:attrNameLst>
                                      </p:cBhvr>
                                      <p:to>
                                        <p:strVal val="visible"/>
                                      </p:to>
                                    </p:set>
                                    <p:animEffect transition="in" filter="wipe(down)">
                                      <p:cBhvr>
                                        <p:cTn id="56" dur="1000"/>
                                        <p:tgtEl>
                                          <p:spTgt spid="191"/>
                                        </p:tgtEl>
                                      </p:cBhvr>
                                    </p:animEffect>
                                  </p:childTnLst>
                                </p:cTn>
                              </p:par>
                            </p:childTnLst>
                          </p:cTn>
                        </p:par>
                        <p:par>
                          <p:cTn id="57" fill="hold">
                            <p:stCondLst>
                              <p:cond delay="5000"/>
                            </p:stCondLst>
                            <p:childTnLst>
                              <p:par>
                                <p:cTn id="58" presetID="22" presetClass="entr" presetSubtype="4" fill="hold" nodeType="afterEffect">
                                  <p:stCondLst>
                                    <p:cond delay="500"/>
                                  </p:stCondLst>
                                  <p:childTnLst>
                                    <p:set>
                                      <p:cBhvr>
                                        <p:cTn id="59" dur="1" fill="hold">
                                          <p:stCondLst>
                                            <p:cond delay="0"/>
                                          </p:stCondLst>
                                        </p:cTn>
                                        <p:tgtEl>
                                          <p:spTgt spid="198"/>
                                        </p:tgtEl>
                                        <p:attrNameLst>
                                          <p:attrName>style.visibility</p:attrName>
                                        </p:attrNameLst>
                                      </p:cBhvr>
                                      <p:to>
                                        <p:strVal val="visible"/>
                                      </p:to>
                                    </p:set>
                                    <p:animEffect transition="in" filter="wipe(down)">
                                      <p:cBhvr>
                                        <p:cTn id="60" dur="1000"/>
                                        <p:tgtEl>
                                          <p:spTgt spid="198"/>
                                        </p:tgtEl>
                                      </p:cBhvr>
                                    </p:animEffect>
                                  </p:childTnLst>
                                </p:cTn>
                              </p:par>
                            </p:childTnLst>
                          </p:cTn>
                        </p:par>
                        <p:par>
                          <p:cTn id="61" fill="hold">
                            <p:stCondLst>
                              <p:cond delay="6500"/>
                            </p:stCondLst>
                            <p:childTnLst>
                              <p:par>
                                <p:cTn id="62" presetID="22" presetClass="entr" presetSubtype="4" fill="hold" nodeType="afterEffect">
                                  <p:stCondLst>
                                    <p:cond delay="300"/>
                                  </p:stCondLst>
                                  <p:childTnLst>
                                    <p:set>
                                      <p:cBhvr>
                                        <p:cTn id="63" dur="1" fill="hold">
                                          <p:stCondLst>
                                            <p:cond delay="0"/>
                                          </p:stCondLst>
                                        </p:cTn>
                                        <p:tgtEl>
                                          <p:spTgt spid="187"/>
                                        </p:tgtEl>
                                        <p:attrNameLst>
                                          <p:attrName>style.visibility</p:attrName>
                                        </p:attrNameLst>
                                      </p:cBhvr>
                                      <p:to>
                                        <p:strVal val="visible"/>
                                      </p:to>
                                    </p:set>
                                    <p:animEffect transition="in" filter="wipe(down)">
                                      <p:cBhvr>
                                        <p:cTn id="64" dur="500"/>
                                        <p:tgtEl>
                                          <p:spTgt spid="187"/>
                                        </p:tgtEl>
                                      </p:cBhvr>
                                    </p:animEffect>
                                  </p:childTnLst>
                                </p:cTn>
                              </p:par>
                            </p:childTnLst>
                          </p:cTn>
                        </p:par>
                        <p:par>
                          <p:cTn id="65" fill="hold">
                            <p:stCondLst>
                              <p:cond delay="7300"/>
                            </p:stCondLst>
                            <p:childTnLst>
                              <p:par>
                                <p:cTn id="66" presetID="22" presetClass="entr" presetSubtype="4" fill="hold" nodeType="afterEffect">
                                  <p:stCondLst>
                                    <p:cond delay="500"/>
                                  </p:stCondLst>
                                  <p:childTnLst>
                                    <p:set>
                                      <p:cBhvr>
                                        <p:cTn id="67" dur="1" fill="hold">
                                          <p:stCondLst>
                                            <p:cond delay="0"/>
                                          </p:stCondLst>
                                        </p:cTn>
                                        <p:tgtEl>
                                          <p:spTgt spid="205"/>
                                        </p:tgtEl>
                                        <p:attrNameLst>
                                          <p:attrName>style.visibility</p:attrName>
                                        </p:attrNameLst>
                                      </p:cBhvr>
                                      <p:to>
                                        <p:strVal val="visible"/>
                                      </p:to>
                                    </p:set>
                                    <p:animEffect transition="in" filter="wipe(down)">
                                      <p:cBhvr>
                                        <p:cTn id="68"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1" grpId="0" animBg="1"/>
      <p:bldP spid="185" grpId="0"/>
      <p:bldP spid="1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3589444" cy="461665"/>
          </a:xfrm>
          <a:prstGeom prst="rect">
            <a:avLst/>
          </a:prstGeom>
        </p:spPr>
        <p:txBody>
          <a:bodyPr wrap="none">
            <a:spAutoFit/>
          </a:bodyPr>
          <a:lstStyle/>
          <a:p>
            <a:r>
              <a:rPr lang="ko-KR" altLang="en-US" sz="2400" b="1" dirty="0">
                <a:latin typeface="+mn-ea"/>
              </a:rPr>
              <a:t>단결정 </a:t>
            </a:r>
            <a:r>
              <a:rPr lang="en-US" altLang="ko-KR" sz="2400" b="1" dirty="0">
                <a:latin typeface="+mn-ea"/>
              </a:rPr>
              <a:t>vs</a:t>
            </a:r>
            <a:r>
              <a:rPr lang="ko-KR" altLang="en-US" sz="2400" b="1" dirty="0">
                <a:latin typeface="+mn-ea"/>
              </a:rPr>
              <a:t> 다결정 세라믹</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4" name="TextBox 13"/>
          <p:cNvSpPr txBox="1"/>
          <p:nvPr/>
        </p:nvSpPr>
        <p:spPr>
          <a:xfrm>
            <a:off x="578192" y="1053948"/>
            <a:ext cx="2571408" cy="338554"/>
          </a:xfrm>
          <a:prstGeom prst="rect">
            <a:avLst/>
          </a:prstGeom>
          <a:noFill/>
        </p:spPr>
        <p:txBody>
          <a:bodyPr wrap="square" rtlCol="0">
            <a:spAutoFit/>
          </a:bodyPr>
          <a:lstStyle/>
          <a:p>
            <a:pPr algn="ctr"/>
            <a:r>
              <a:rPr lang="ko-KR" altLang="en-US" sz="1600" dirty="0"/>
              <a:t>단결정 수정</a:t>
            </a:r>
            <a:endParaRPr lang="en-US" altLang="ko-KR" sz="1600" dirty="0"/>
          </a:p>
        </p:txBody>
      </p:sp>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678" y="1981402"/>
            <a:ext cx="4254062" cy="1811538"/>
          </a:xfrm>
          <a:prstGeom prst="rect">
            <a:avLst/>
          </a:prstGeom>
        </p:spPr>
      </p:pic>
      <p:pic>
        <p:nvPicPr>
          <p:cNvPr id="10" name="그림 9"/>
          <p:cNvPicPr>
            <a:picLocks noChangeAspect="1"/>
          </p:cNvPicPr>
          <p:nvPr/>
        </p:nvPicPr>
        <p:blipFill>
          <a:blip r:embed="rId4"/>
          <a:stretch>
            <a:fillRect/>
          </a:stretch>
        </p:blipFill>
        <p:spPr>
          <a:xfrm>
            <a:off x="607618" y="1436535"/>
            <a:ext cx="2541982" cy="2543233"/>
          </a:xfrm>
          <a:prstGeom prst="rect">
            <a:avLst/>
          </a:prstGeom>
        </p:spPr>
      </p:pic>
      <p:sp>
        <p:nvSpPr>
          <p:cNvPr id="17" name="TextBox 16"/>
          <p:cNvSpPr txBox="1"/>
          <p:nvPr/>
        </p:nvSpPr>
        <p:spPr>
          <a:xfrm>
            <a:off x="573230" y="4260755"/>
            <a:ext cx="8247503" cy="120032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sz="1600" dirty="0"/>
              <a:t>결정</a:t>
            </a:r>
            <a:r>
              <a:rPr lang="en-US" altLang="ko-KR" sz="1600" dirty="0"/>
              <a:t>: </a:t>
            </a:r>
            <a:r>
              <a:rPr lang="ko-KR" altLang="en-US" sz="1600" dirty="0"/>
              <a:t>원자들이 규칙적으로 배열돼 있는 배열돼 있는 고체</a:t>
            </a:r>
            <a:endParaRPr lang="en-US" altLang="ko-KR" sz="1600" dirty="0"/>
          </a:p>
          <a:p>
            <a:pPr marL="285750" indent="-285750">
              <a:lnSpc>
                <a:spcPct val="150000"/>
              </a:lnSpc>
              <a:buFont typeface="Arial" panose="020B0604020202020204" pitchFamily="34" charset="0"/>
              <a:buChar char="•"/>
            </a:pPr>
            <a:r>
              <a:rPr lang="ko-KR" altLang="en-US" sz="1600" dirty="0"/>
              <a:t>단결정</a:t>
            </a:r>
            <a:r>
              <a:rPr lang="en-US" altLang="ko-KR" sz="1600" dirty="0"/>
              <a:t> </a:t>
            </a:r>
            <a:r>
              <a:rPr lang="ko-KR" altLang="en-US" sz="1600" dirty="0"/>
              <a:t>세라믹</a:t>
            </a:r>
            <a:r>
              <a:rPr lang="en-US" altLang="ko-KR" sz="1600" dirty="0"/>
              <a:t>: </a:t>
            </a:r>
            <a:r>
              <a:rPr lang="ko-KR" altLang="en-US" sz="1600" dirty="0"/>
              <a:t>수정처럼 원자의 배열이 흐트러짐없이 차곡차곡 쌓여서 큰 물체를 이룸</a:t>
            </a:r>
            <a:endParaRPr lang="en-US" altLang="ko-KR" sz="1600" dirty="0"/>
          </a:p>
          <a:p>
            <a:pPr marL="285750" indent="-285750">
              <a:lnSpc>
                <a:spcPct val="150000"/>
              </a:lnSpc>
              <a:buFont typeface="Arial" panose="020B0604020202020204" pitchFamily="34" charset="0"/>
              <a:buChar char="•"/>
            </a:pPr>
            <a:r>
              <a:rPr lang="ko-KR" altLang="en-US" sz="1600" dirty="0"/>
              <a:t>다결정 세라믹</a:t>
            </a:r>
            <a:r>
              <a:rPr lang="en-US" altLang="ko-KR" sz="1600" dirty="0"/>
              <a:t>: </a:t>
            </a:r>
            <a:r>
              <a:rPr lang="ko-KR" altLang="en-US" sz="1600" dirty="0"/>
              <a:t>규칙성이 일부 영역에서만 존재</a:t>
            </a:r>
            <a:r>
              <a:rPr lang="en-US" altLang="ko-KR" sz="1600" dirty="0"/>
              <a:t>, </a:t>
            </a:r>
          </a:p>
        </p:txBody>
      </p:sp>
      <p:sp>
        <p:nvSpPr>
          <p:cNvPr id="19" name="TextBox 18"/>
          <p:cNvSpPr txBox="1"/>
          <p:nvPr/>
        </p:nvSpPr>
        <p:spPr>
          <a:xfrm>
            <a:off x="4088354" y="1628065"/>
            <a:ext cx="1417096" cy="338554"/>
          </a:xfrm>
          <a:prstGeom prst="rect">
            <a:avLst/>
          </a:prstGeom>
          <a:noFill/>
        </p:spPr>
        <p:txBody>
          <a:bodyPr wrap="square" rtlCol="0">
            <a:spAutoFit/>
          </a:bodyPr>
          <a:lstStyle/>
          <a:p>
            <a:r>
              <a:rPr lang="en-US" altLang="ko-KR" sz="1600" dirty="0"/>
              <a:t>Single-crystal</a:t>
            </a:r>
          </a:p>
        </p:txBody>
      </p:sp>
      <p:sp>
        <p:nvSpPr>
          <p:cNvPr id="20" name="TextBox 19"/>
          <p:cNvSpPr txBox="1"/>
          <p:nvPr/>
        </p:nvSpPr>
        <p:spPr>
          <a:xfrm>
            <a:off x="5673857" y="1628065"/>
            <a:ext cx="1222243" cy="338554"/>
          </a:xfrm>
          <a:prstGeom prst="rect">
            <a:avLst/>
          </a:prstGeom>
          <a:noFill/>
        </p:spPr>
        <p:txBody>
          <a:bodyPr wrap="square" rtlCol="0">
            <a:spAutoFit/>
          </a:bodyPr>
          <a:lstStyle/>
          <a:p>
            <a:r>
              <a:rPr lang="en-US" altLang="ko-KR" sz="1600" dirty="0"/>
              <a:t>Poly-crystal</a:t>
            </a:r>
          </a:p>
        </p:txBody>
      </p:sp>
      <p:sp>
        <p:nvSpPr>
          <p:cNvPr id="21" name="TextBox 20"/>
          <p:cNvSpPr txBox="1"/>
          <p:nvPr/>
        </p:nvSpPr>
        <p:spPr>
          <a:xfrm>
            <a:off x="7211735" y="1628065"/>
            <a:ext cx="1161480" cy="338554"/>
          </a:xfrm>
          <a:prstGeom prst="rect">
            <a:avLst/>
          </a:prstGeom>
          <a:noFill/>
        </p:spPr>
        <p:txBody>
          <a:bodyPr wrap="square" rtlCol="0">
            <a:spAutoFit/>
          </a:bodyPr>
          <a:lstStyle/>
          <a:p>
            <a:r>
              <a:rPr lang="en-US" altLang="ko-KR" sz="1600" dirty="0"/>
              <a:t>Amorphous</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25</a:t>
            </a:fld>
            <a:endParaRPr lang="ko-KR" altLang="en-US"/>
          </a:p>
        </p:txBody>
      </p:sp>
    </p:spTree>
    <p:extLst>
      <p:ext uri="{BB962C8B-B14F-4D97-AF65-F5344CB8AC3E}">
        <p14:creationId xmlns:p14="http://schemas.microsoft.com/office/powerpoint/2010/main" val="3491420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비정질 세라믹</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5" name="TextBox 14"/>
          <p:cNvSpPr txBox="1"/>
          <p:nvPr/>
        </p:nvSpPr>
        <p:spPr>
          <a:xfrm>
            <a:off x="428954" y="869145"/>
            <a:ext cx="4680076" cy="300678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1600" dirty="0"/>
              <a:t>“</a:t>
            </a:r>
            <a:r>
              <a:rPr lang="ko-KR" altLang="en-US" sz="1600" dirty="0"/>
              <a:t>불과 모래의 조화</a:t>
            </a:r>
            <a:r>
              <a:rPr lang="en-US" altLang="ko-KR" sz="1600" dirty="0"/>
              <a:t>”</a:t>
            </a:r>
          </a:p>
          <a:p>
            <a:pPr marL="285750" indent="-285750">
              <a:lnSpc>
                <a:spcPct val="150000"/>
              </a:lnSpc>
              <a:buFont typeface="Arial" panose="020B0604020202020204" pitchFamily="34" charset="0"/>
              <a:buChar char="•"/>
            </a:pPr>
            <a:r>
              <a:rPr lang="en-US" altLang="ko-KR" sz="1600" dirty="0"/>
              <a:t>“</a:t>
            </a:r>
            <a:r>
              <a:rPr lang="ko-KR" altLang="en-US" sz="1600" dirty="0"/>
              <a:t>모래와 재로부터 태어난 불사조</a:t>
            </a:r>
            <a:r>
              <a:rPr lang="en-US" altLang="ko-KR" sz="1600" dirty="0"/>
              <a:t>”</a:t>
            </a:r>
          </a:p>
          <a:p>
            <a:pPr marL="285750" indent="-285750">
              <a:lnSpc>
                <a:spcPct val="150000"/>
              </a:lnSpc>
              <a:buFont typeface="Arial" panose="020B0604020202020204" pitchFamily="34" charset="0"/>
              <a:buChar char="•"/>
            </a:pPr>
            <a:r>
              <a:rPr lang="ko-KR" altLang="en-US" sz="1600" dirty="0"/>
              <a:t>다양한 색깔 구현</a:t>
            </a:r>
            <a:r>
              <a:rPr lang="en-US" altLang="ko-KR" sz="1600" dirty="0"/>
              <a:t>, </a:t>
            </a:r>
            <a:r>
              <a:rPr lang="ko-KR" altLang="en-US" sz="1600" dirty="0"/>
              <a:t>가벼움</a:t>
            </a:r>
            <a:r>
              <a:rPr lang="en-US" altLang="ko-KR" sz="1600" dirty="0"/>
              <a:t>, </a:t>
            </a:r>
            <a:r>
              <a:rPr lang="ko-KR" altLang="en-US" sz="1600" dirty="0"/>
              <a:t>투명</a:t>
            </a:r>
            <a:r>
              <a:rPr lang="en-US" altLang="ko-KR" sz="1600" dirty="0"/>
              <a:t>, </a:t>
            </a:r>
            <a:r>
              <a:rPr lang="ko-KR" altLang="en-US" sz="1600" dirty="0"/>
              <a:t>방수성</a:t>
            </a:r>
            <a:r>
              <a:rPr lang="en-US" altLang="ko-KR" sz="1600" dirty="0"/>
              <a:t>, </a:t>
            </a:r>
            <a:r>
              <a:rPr lang="ko-KR" altLang="en-US" sz="1600" dirty="0"/>
              <a:t>불변성</a:t>
            </a:r>
            <a:endParaRPr lang="en-US" altLang="ko-KR" sz="1600" dirty="0"/>
          </a:p>
          <a:p>
            <a:pPr marL="285750" indent="-285750">
              <a:lnSpc>
                <a:spcPct val="150000"/>
              </a:lnSpc>
              <a:buFont typeface="Arial" panose="020B0604020202020204" pitchFamily="34" charset="0"/>
              <a:buChar char="•"/>
            </a:pPr>
            <a:r>
              <a:rPr lang="ko-KR" altLang="en-US" sz="1600" dirty="0"/>
              <a:t>화폐로도 대용</a:t>
            </a:r>
            <a:endParaRPr lang="en-US" altLang="ko-KR" sz="1600" dirty="0"/>
          </a:p>
          <a:p>
            <a:pPr marL="285750" indent="-285750">
              <a:lnSpc>
                <a:spcPct val="150000"/>
              </a:lnSpc>
              <a:buFont typeface="Arial" panose="020B0604020202020204" pitchFamily="34" charset="0"/>
              <a:buChar char="•"/>
            </a:pPr>
            <a:r>
              <a:rPr lang="en-US" altLang="ko-KR" sz="1600" dirty="0"/>
              <a:t>SiO2</a:t>
            </a:r>
            <a:r>
              <a:rPr lang="ko-KR" altLang="en-US" sz="1600" dirty="0"/>
              <a:t>를 주원료로 하고 사용 목적에 따라 </a:t>
            </a:r>
            <a:r>
              <a:rPr lang="en-US" altLang="ko-KR" sz="1600" dirty="0"/>
              <a:t>Na2O, K2O, </a:t>
            </a:r>
            <a:r>
              <a:rPr lang="en-US" altLang="ko-KR" sz="1600" dirty="0" err="1"/>
              <a:t>CaO</a:t>
            </a:r>
            <a:r>
              <a:rPr lang="en-US" altLang="ko-KR" sz="1600" dirty="0"/>
              <a:t>, </a:t>
            </a:r>
            <a:r>
              <a:rPr lang="en-US" altLang="ko-KR" sz="1600" dirty="0" err="1"/>
              <a:t>PbO</a:t>
            </a:r>
            <a:r>
              <a:rPr lang="en-US" altLang="ko-KR" sz="1600" dirty="0"/>
              <a:t>, MgO, </a:t>
            </a:r>
            <a:r>
              <a:rPr lang="en-US" altLang="ko-KR" sz="1600" dirty="0" err="1"/>
              <a:t>BaO</a:t>
            </a:r>
            <a:r>
              <a:rPr lang="en-US" altLang="ko-KR" sz="1600" dirty="0"/>
              <a:t>, B2O3, Al2O3 </a:t>
            </a:r>
            <a:r>
              <a:rPr lang="ko-KR" altLang="en-US" sz="1600" dirty="0"/>
              <a:t>등의 원료 비율을 다르게 적용</a:t>
            </a:r>
          </a:p>
          <a:p>
            <a:pPr marL="285750" indent="-285750">
              <a:lnSpc>
                <a:spcPct val="150000"/>
              </a:lnSpc>
              <a:buFont typeface="Arial" panose="020B0604020202020204" pitchFamily="34" charset="0"/>
              <a:buChar char="•"/>
            </a:pPr>
            <a:r>
              <a:rPr lang="ko-KR" altLang="en-US" sz="1600" dirty="0"/>
              <a:t>응용</a:t>
            </a:r>
            <a:r>
              <a:rPr lang="en-US" altLang="ko-KR" sz="1600" dirty="0"/>
              <a:t>: </a:t>
            </a:r>
            <a:r>
              <a:rPr lang="ko-KR" altLang="en-US" sz="1600" dirty="0"/>
              <a:t>판</a:t>
            </a:r>
            <a:r>
              <a:rPr lang="en-US" altLang="ko-KR" sz="1600" dirty="0"/>
              <a:t>, </a:t>
            </a:r>
            <a:r>
              <a:rPr lang="ko-KR" altLang="en-US" sz="1600" dirty="0"/>
              <a:t>병</a:t>
            </a:r>
            <a:r>
              <a:rPr lang="en-US" altLang="ko-KR" sz="1600" dirty="0"/>
              <a:t>, </a:t>
            </a:r>
            <a:r>
              <a:rPr lang="ko-KR" altLang="en-US" sz="1600" dirty="0"/>
              <a:t>비커</a:t>
            </a:r>
            <a:r>
              <a:rPr lang="en-US" altLang="ko-KR" sz="1600" dirty="0"/>
              <a:t>, </a:t>
            </a:r>
            <a:r>
              <a:rPr lang="ko-KR" altLang="en-US" sz="1600" dirty="0"/>
              <a:t>광섬유</a:t>
            </a:r>
            <a:endParaRPr lang="en-US" altLang="ko-KR" sz="1600" dirty="0"/>
          </a:p>
        </p:txBody>
      </p:sp>
      <p:pic>
        <p:nvPicPr>
          <p:cNvPr id="4" name="그림 3"/>
          <p:cNvPicPr>
            <a:picLocks noChangeAspect="1"/>
          </p:cNvPicPr>
          <p:nvPr/>
        </p:nvPicPr>
        <p:blipFill>
          <a:blip r:embed="rId3"/>
          <a:stretch>
            <a:fillRect/>
          </a:stretch>
        </p:blipFill>
        <p:spPr>
          <a:xfrm>
            <a:off x="5428151" y="869146"/>
            <a:ext cx="3466948" cy="5184130"/>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26</a:t>
            </a:fld>
            <a:endParaRPr lang="ko-KR" altLang="en-US"/>
          </a:p>
        </p:txBody>
      </p:sp>
      <p:pic>
        <p:nvPicPr>
          <p:cNvPr id="2" name="그림 1"/>
          <p:cNvPicPr>
            <a:picLocks noChangeAspect="1"/>
          </p:cNvPicPr>
          <p:nvPr/>
        </p:nvPicPr>
        <p:blipFill>
          <a:blip r:embed="rId4"/>
          <a:stretch>
            <a:fillRect/>
          </a:stretch>
        </p:blipFill>
        <p:spPr>
          <a:xfrm>
            <a:off x="5556642" y="4114800"/>
            <a:ext cx="2735270" cy="1823254"/>
          </a:xfrm>
          <a:prstGeom prst="rect">
            <a:avLst/>
          </a:prstGeom>
        </p:spPr>
      </p:pic>
    </p:spTree>
    <p:extLst>
      <p:ext uri="{BB962C8B-B14F-4D97-AF65-F5344CB8AC3E}">
        <p14:creationId xmlns:p14="http://schemas.microsoft.com/office/powerpoint/2010/main" val="184546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세라믹의 장점</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9" name="TextBox 8"/>
          <p:cNvSpPr txBox="1"/>
          <p:nvPr/>
        </p:nvSpPr>
        <p:spPr>
          <a:xfrm>
            <a:off x="514104" y="1123145"/>
            <a:ext cx="7318047"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sz="2000" dirty="0"/>
              <a:t>내열성</a:t>
            </a:r>
            <a:endParaRPr lang="en-US" altLang="ko-KR" sz="2000" dirty="0"/>
          </a:p>
          <a:p>
            <a:pPr marL="285750" indent="-285750">
              <a:lnSpc>
                <a:spcPct val="150000"/>
              </a:lnSpc>
              <a:buFont typeface="Arial" panose="020B0604020202020204" pitchFamily="34" charset="0"/>
              <a:buChar char="•"/>
            </a:pPr>
            <a:r>
              <a:rPr lang="ko-KR" altLang="en-US" sz="2000" dirty="0" err="1"/>
              <a:t>경질성</a:t>
            </a:r>
            <a:r>
              <a:rPr lang="ko-KR" altLang="en-US" sz="2000" dirty="0"/>
              <a:t> </a:t>
            </a:r>
            <a:r>
              <a:rPr lang="en-US" altLang="ko-KR" sz="2000" dirty="0"/>
              <a:t>(</a:t>
            </a:r>
            <a:r>
              <a:rPr lang="ko-KR" altLang="en-US" sz="2000" dirty="0"/>
              <a:t>가볍고 표면 </a:t>
            </a:r>
            <a:r>
              <a:rPr lang="ko-KR" altLang="en-US" sz="2000" dirty="0" err="1"/>
              <a:t>단단</a:t>
            </a:r>
            <a:r>
              <a:rPr lang="en-US" altLang="ko-KR" sz="2000" dirty="0"/>
              <a:t>)</a:t>
            </a:r>
          </a:p>
          <a:p>
            <a:pPr marL="285750" indent="-285750">
              <a:lnSpc>
                <a:spcPct val="150000"/>
              </a:lnSpc>
              <a:buFont typeface="Arial" panose="020B0604020202020204" pitchFamily="34" charset="0"/>
              <a:buChar char="•"/>
            </a:pPr>
            <a:r>
              <a:rPr lang="ko-KR" altLang="en-US" sz="2000" dirty="0" err="1"/>
              <a:t>내식성</a:t>
            </a:r>
            <a:endParaRPr lang="en-US" altLang="ko-KR" sz="2000" dirty="0"/>
          </a:p>
          <a:p>
            <a:pPr marL="285750" indent="-285750">
              <a:lnSpc>
                <a:spcPct val="150000"/>
              </a:lnSpc>
              <a:buFont typeface="Arial" panose="020B0604020202020204" pitchFamily="34" charset="0"/>
              <a:buChar char="•"/>
            </a:pPr>
            <a:r>
              <a:rPr lang="ko-KR" altLang="en-US" sz="2000" dirty="0"/>
              <a:t>내마모성</a:t>
            </a:r>
            <a:endParaRPr lang="en-US" altLang="ko-KR" sz="2000" dirty="0"/>
          </a:p>
          <a:p>
            <a:pPr marL="285750" indent="-285750">
              <a:lnSpc>
                <a:spcPct val="150000"/>
              </a:lnSpc>
              <a:buFont typeface="Arial" panose="020B0604020202020204" pitchFamily="34" charset="0"/>
              <a:buChar char="•"/>
            </a:pPr>
            <a:r>
              <a:rPr lang="ko-KR" altLang="en-US" sz="2000" dirty="0"/>
              <a:t>가소성 </a:t>
            </a:r>
            <a:r>
              <a:rPr lang="en-US" altLang="ko-KR" sz="2000" dirty="0"/>
              <a:t>(</a:t>
            </a:r>
            <a:r>
              <a:rPr lang="ko-KR" altLang="en-US" sz="2000" dirty="0"/>
              <a:t>소결 전</a:t>
            </a:r>
            <a:r>
              <a:rPr lang="en-US" altLang="ko-KR" sz="2000" dirty="0"/>
              <a:t>)</a:t>
            </a:r>
          </a:p>
          <a:p>
            <a:pPr marL="285750" indent="-285750">
              <a:lnSpc>
                <a:spcPct val="150000"/>
              </a:lnSpc>
              <a:buFont typeface="Arial" panose="020B0604020202020204" pitchFamily="34" charset="0"/>
              <a:buChar char="•"/>
            </a:pPr>
            <a:r>
              <a:rPr lang="ko-KR" altLang="en-US" sz="2000" dirty="0" err="1"/>
              <a:t>압전성</a:t>
            </a:r>
            <a:endParaRPr lang="en-US" altLang="ko-KR" sz="2000" dirty="0"/>
          </a:p>
          <a:p>
            <a:pPr marL="285750" indent="-285750">
              <a:lnSpc>
                <a:spcPct val="150000"/>
              </a:lnSpc>
              <a:buFont typeface="Arial" panose="020B0604020202020204" pitchFamily="34" charset="0"/>
              <a:buChar char="•"/>
            </a:pPr>
            <a:r>
              <a:rPr lang="ko-KR" altLang="en-US" sz="2000" dirty="0"/>
              <a:t>초전도성</a:t>
            </a:r>
            <a:endParaRPr lang="en-US" altLang="ko-KR" sz="2000" dirty="0"/>
          </a:p>
          <a:p>
            <a:pPr marL="285750" indent="-285750">
              <a:lnSpc>
                <a:spcPct val="150000"/>
              </a:lnSpc>
              <a:buFont typeface="Arial" panose="020B0604020202020204" pitchFamily="34" charset="0"/>
              <a:buChar char="•"/>
            </a:pPr>
            <a:r>
              <a:rPr lang="ko-KR" altLang="en-US" sz="2000" dirty="0"/>
              <a:t>광분해성</a:t>
            </a:r>
            <a:endParaRPr lang="en-US" altLang="ko-KR" sz="2000" dirty="0"/>
          </a:p>
          <a:p>
            <a:pPr marL="285750" indent="-285750">
              <a:lnSpc>
                <a:spcPct val="150000"/>
              </a:lnSpc>
              <a:buFont typeface="Arial" panose="020B0604020202020204" pitchFamily="34" charset="0"/>
              <a:buChar char="•"/>
            </a:pPr>
            <a:endParaRPr lang="en-US" altLang="ko-KR" sz="2000" dirty="0"/>
          </a:p>
        </p:txBody>
      </p:sp>
      <p:pic>
        <p:nvPicPr>
          <p:cNvPr id="5" name="그림 4"/>
          <p:cNvPicPr>
            <a:picLocks noChangeAspect="1"/>
          </p:cNvPicPr>
          <p:nvPr/>
        </p:nvPicPr>
        <p:blipFill>
          <a:blip r:embed="rId3"/>
          <a:stretch>
            <a:fillRect/>
          </a:stretch>
        </p:blipFill>
        <p:spPr>
          <a:xfrm>
            <a:off x="4173126" y="1231899"/>
            <a:ext cx="3592332" cy="3594101"/>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27</a:t>
            </a:fld>
            <a:endParaRPr lang="ko-KR" altLang="en-US"/>
          </a:p>
        </p:txBody>
      </p:sp>
    </p:spTree>
    <p:extLst>
      <p:ext uri="{BB962C8B-B14F-4D97-AF65-F5344CB8AC3E}">
        <p14:creationId xmlns:p14="http://schemas.microsoft.com/office/powerpoint/2010/main" val="3562695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세라믹의 단점</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9" name="TextBox 8"/>
          <p:cNvSpPr txBox="1"/>
          <p:nvPr/>
        </p:nvSpPr>
        <p:spPr>
          <a:xfrm>
            <a:off x="372025" y="803711"/>
            <a:ext cx="8464796" cy="466127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sz="2000" dirty="0" err="1"/>
              <a:t>취성</a:t>
            </a:r>
            <a:r>
              <a:rPr lang="en-US" altLang="ko-KR" sz="2000" dirty="0"/>
              <a:t>(brittle)</a:t>
            </a:r>
            <a:r>
              <a:rPr lang="ko-KR" altLang="en-US" sz="2000" dirty="0"/>
              <a:t>이 강함</a:t>
            </a:r>
            <a:r>
              <a:rPr lang="en-US" altLang="ko-KR" sz="2000" dirty="0"/>
              <a:t>, Why?</a:t>
            </a:r>
          </a:p>
          <a:p>
            <a:pPr marL="285750" indent="-285750">
              <a:lnSpc>
                <a:spcPct val="150000"/>
              </a:lnSpc>
              <a:buFont typeface="Arial" panose="020B0604020202020204" pitchFamily="34" charset="0"/>
              <a:buChar char="•"/>
            </a:pPr>
            <a:r>
              <a:rPr lang="ko-KR" altLang="en-US" sz="2000" dirty="0"/>
              <a:t>반면</a:t>
            </a:r>
            <a:r>
              <a:rPr lang="en-US" altLang="ko-KR" sz="2000" dirty="0"/>
              <a:t>, </a:t>
            </a:r>
            <a:r>
              <a:rPr lang="ko-KR" altLang="en-US" sz="2000" dirty="0"/>
              <a:t>금속은 취성보다 연성</a:t>
            </a:r>
            <a:r>
              <a:rPr lang="en-US" altLang="ko-KR" sz="2000" dirty="0"/>
              <a:t>(ductile)</a:t>
            </a:r>
            <a:r>
              <a:rPr lang="ko-KR" altLang="en-US" sz="2000" dirty="0"/>
              <a:t>이 강함 </a:t>
            </a:r>
            <a:r>
              <a:rPr lang="en-US" altLang="ko-KR" sz="2000" dirty="0"/>
              <a:t>why?</a:t>
            </a:r>
          </a:p>
          <a:p>
            <a:pPr marL="285750" indent="-285750">
              <a:lnSpc>
                <a:spcPct val="150000"/>
              </a:lnSpc>
              <a:buFont typeface="Arial" panose="020B0604020202020204" pitchFamily="34" charset="0"/>
              <a:buChar char="•"/>
            </a:pPr>
            <a:r>
              <a:rPr lang="ko-KR" altLang="en-US" sz="2000" dirty="0"/>
              <a:t>절연 </a:t>
            </a:r>
            <a:endParaRPr lang="en-US" altLang="ko-KR" sz="2000" dirty="0"/>
          </a:p>
          <a:p>
            <a:pPr marL="285750" indent="-285750">
              <a:lnSpc>
                <a:spcPct val="150000"/>
              </a:lnSpc>
              <a:buFont typeface="Arial" panose="020B0604020202020204" pitchFamily="34" charset="0"/>
              <a:buChar char="•"/>
            </a:pPr>
            <a:r>
              <a:rPr lang="ko-KR" altLang="en-US" sz="2000" dirty="0"/>
              <a:t>완성된 제품의 모양이나 성질을 바꾸기 어려움</a:t>
            </a:r>
            <a:endParaRPr lang="en-US" altLang="ko-KR" sz="2000" dirty="0"/>
          </a:p>
          <a:p>
            <a:pPr marL="285750" indent="-285750">
              <a:lnSpc>
                <a:spcPct val="150000"/>
              </a:lnSpc>
              <a:buFont typeface="Arial" panose="020B0604020202020204" pitchFamily="34" charset="0"/>
              <a:buChar char="•"/>
            </a:pPr>
            <a:r>
              <a:rPr lang="ko-KR" altLang="en-US" sz="2000" dirty="0"/>
              <a:t>재활용이 어려움</a:t>
            </a:r>
            <a:endParaRPr lang="en-US" altLang="ko-KR" sz="2000" dirty="0"/>
          </a:p>
          <a:p>
            <a:pPr marL="285750" indent="-285750">
              <a:lnSpc>
                <a:spcPct val="150000"/>
              </a:lnSpc>
              <a:buFont typeface="Arial" panose="020B0604020202020204" pitchFamily="34" charset="0"/>
              <a:buChar char="•"/>
            </a:pPr>
            <a:endParaRPr lang="en-US" altLang="ko-KR" sz="2000" dirty="0"/>
          </a:p>
          <a:p>
            <a:pPr marL="285750" indent="-285750">
              <a:lnSpc>
                <a:spcPct val="150000"/>
              </a:lnSpc>
              <a:buFont typeface="Arial" panose="020B0604020202020204" pitchFamily="34" charset="0"/>
              <a:buChar char="•"/>
            </a:pPr>
            <a:endParaRPr lang="en-US" altLang="ko-KR" sz="2000" dirty="0"/>
          </a:p>
          <a:p>
            <a:pPr marL="285750" indent="-285750">
              <a:lnSpc>
                <a:spcPct val="150000"/>
              </a:lnSpc>
              <a:buFont typeface="Arial" panose="020B0604020202020204" pitchFamily="34" charset="0"/>
              <a:buChar char="•"/>
            </a:pPr>
            <a:endParaRPr lang="en-US" altLang="ko-KR" sz="2000" dirty="0"/>
          </a:p>
          <a:p>
            <a:pPr marL="285750" indent="-285750">
              <a:lnSpc>
                <a:spcPct val="150000"/>
              </a:lnSpc>
              <a:buFont typeface="Arial" panose="020B0604020202020204" pitchFamily="34" charset="0"/>
              <a:buChar char="•"/>
            </a:pPr>
            <a:endParaRPr lang="en-US" altLang="ko-KR" sz="2000" dirty="0"/>
          </a:p>
          <a:p>
            <a:pPr marL="285750" indent="-285750">
              <a:lnSpc>
                <a:spcPct val="150000"/>
              </a:lnSpc>
              <a:buFont typeface="Arial" panose="020B0604020202020204" pitchFamily="34" charset="0"/>
              <a:buChar char="•"/>
            </a:pPr>
            <a:endParaRPr lang="en-US" altLang="ko-KR" sz="2000" dirty="0"/>
          </a:p>
        </p:txBody>
      </p:sp>
      <p:grpSp>
        <p:nvGrpSpPr>
          <p:cNvPr id="10" name="그룹 9"/>
          <p:cNvGrpSpPr/>
          <p:nvPr/>
        </p:nvGrpSpPr>
        <p:grpSpPr>
          <a:xfrm>
            <a:off x="372025" y="3386456"/>
            <a:ext cx="8464796" cy="2196387"/>
            <a:chOff x="770740" y="3351489"/>
            <a:chExt cx="10338134" cy="2658536"/>
          </a:xfrm>
        </p:grpSpPr>
        <p:pic>
          <p:nvPicPr>
            <p:cNvPr id="2" name="그림 1"/>
            <p:cNvPicPr>
              <a:picLocks noChangeAspect="1"/>
            </p:cNvPicPr>
            <p:nvPr/>
          </p:nvPicPr>
          <p:blipFill>
            <a:blip r:embed="rId3"/>
            <a:stretch>
              <a:fillRect/>
            </a:stretch>
          </p:blipFill>
          <p:spPr>
            <a:xfrm>
              <a:off x="770740" y="3351489"/>
              <a:ext cx="3567488" cy="2658535"/>
            </a:xfrm>
            <a:prstGeom prst="rect">
              <a:avLst/>
            </a:prstGeom>
          </p:spPr>
        </p:pic>
        <p:pic>
          <p:nvPicPr>
            <p:cNvPr id="4" name="그림 3"/>
            <p:cNvPicPr>
              <a:picLocks noChangeAspect="1"/>
            </p:cNvPicPr>
            <p:nvPr/>
          </p:nvPicPr>
          <p:blipFill>
            <a:blip r:embed="rId4"/>
            <a:stretch>
              <a:fillRect/>
            </a:stretch>
          </p:blipFill>
          <p:spPr>
            <a:xfrm>
              <a:off x="4606802" y="3351489"/>
              <a:ext cx="2679557" cy="2658535"/>
            </a:xfrm>
            <a:prstGeom prst="rect">
              <a:avLst/>
            </a:prstGeom>
          </p:spPr>
        </p:pic>
        <p:pic>
          <p:nvPicPr>
            <p:cNvPr id="8" name="그림 7"/>
            <p:cNvPicPr>
              <a:picLocks noChangeAspect="1"/>
            </p:cNvPicPr>
            <p:nvPr/>
          </p:nvPicPr>
          <p:blipFill>
            <a:blip r:embed="rId5"/>
            <a:stretch>
              <a:fillRect/>
            </a:stretch>
          </p:blipFill>
          <p:spPr>
            <a:xfrm>
              <a:off x="7554934" y="3351489"/>
              <a:ext cx="3553940" cy="2658536"/>
            </a:xfrm>
            <a:prstGeom prst="rect">
              <a:avLst/>
            </a:prstGeom>
          </p:spPr>
        </p:pic>
      </p:gr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28</a:t>
            </a:fld>
            <a:endParaRPr lang="ko-KR" altLang="en-US"/>
          </a:p>
        </p:txBody>
      </p:sp>
    </p:spTree>
    <p:extLst>
      <p:ext uri="{BB962C8B-B14F-4D97-AF65-F5344CB8AC3E}">
        <p14:creationId xmlns:p14="http://schemas.microsoft.com/office/powerpoint/2010/main" val="122245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448106" cy="461665"/>
          </a:xfrm>
          <a:prstGeom prst="rect">
            <a:avLst/>
          </a:prstGeom>
        </p:spPr>
        <p:txBody>
          <a:bodyPr wrap="none">
            <a:spAutoFit/>
          </a:bodyPr>
          <a:lstStyle/>
          <a:p>
            <a:r>
              <a:rPr lang="ko-KR" altLang="en-US" sz="2400" b="1" dirty="0">
                <a:latin typeface="+mn-ea"/>
              </a:rPr>
              <a:t>세라믹 제조공정</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8" name="그림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80" y="846455"/>
            <a:ext cx="8305801" cy="3144339"/>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29</a:t>
            </a:fld>
            <a:endParaRPr lang="ko-KR" altLang="en-US"/>
          </a:p>
        </p:txBody>
      </p:sp>
      <p:sp>
        <p:nvSpPr>
          <p:cNvPr id="3" name="AutoShape 2" descr="Sol-gel synthesis - Solid State Chemistry @Aalto - Aalto University Wiki">
            <a:extLst>
              <a:ext uri="{FF2B5EF4-FFF2-40B4-BE49-F238E27FC236}">
                <a16:creationId xmlns:a16="http://schemas.microsoft.com/office/drawing/2014/main" id="{2F5AA812-B8AA-46B8-9B41-03FB991B8C3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5364" name="Picture 4" descr="https://wiki.aalto.fi/download/attachments/120458231/Slide1.PNG?version=1&amp;modificationDate=1627292674533&amp;api=v2">
            <a:extLst>
              <a:ext uri="{FF2B5EF4-FFF2-40B4-BE49-F238E27FC236}">
                <a16:creationId xmlns:a16="http://schemas.microsoft.com/office/drawing/2014/main" id="{94820424-752B-442F-9ED2-7BD19135D4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853" y="4186491"/>
            <a:ext cx="3905421" cy="219679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Applicability of Aerosol Deposition Process for flexible electronic device  and determining the Film Formation Mechanism with Cushioning Effects |  Scientific Reports">
            <a:extLst>
              <a:ext uri="{FF2B5EF4-FFF2-40B4-BE49-F238E27FC236}">
                <a16:creationId xmlns:a16="http://schemas.microsoft.com/office/drawing/2014/main" id="{C19F354E-8A4D-46B9-BC87-11C3CA9CCA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600" y="4143399"/>
            <a:ext cx="2457156" cy="2159697"/>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a:extLst>
              <a:ext uri="{FF2B5EF4-FFF2-40B4-BE49-F238E27FC236}">
                <a16:creationId xmlns:a16="http://schemas.microsoft.com/office/drawing/2014/main" id="{BB2B1196-84E7-4AC8-A79C-E1CC66949948}"/>
              </a:ext>
            </a:extLst>
          </p:cNvPr>
          <p:cNvSpPr/>
          <p:nvPr/>
        </p:nvSpPr>
        <p:spPr>
          <a:xfrm>
            <a:off x="512853" y="6445773"/>
            <a:ext cx="4572000" cy="246221"/>
          </a:xfrm>
          <a:prstGeom prst="rect">
            <a:avLst/>
          </a:prstGeom>
        </p:spPr>
        <p:txBody>
          <a:bodyPr>
            <a:spAutoFit/>
          </a:bodyPr>
          <a:lstStyle/>
          <a:p>
            <a:r>
              <a:rPr lang="en-US" altLang="ko-KR" sz="1000" dirty="0">
                <a:hlinkClick r:id="rId6"/>
              </a:rPr>
              <a:t>Sol-gel synthesis - Solid State Chemistry @Aalto - Aalto University Wiki</a:t>
            </a:r>
            <a:endParaRPr lang="ko-KR" altLang="en-US" sz="1000" dirty="0"/>
          </a:p>
        </p:txBody>
      </p:sp>
      <p:sp>
        <p:nvSpPr>
          <p:cNvPr id="5" name="직사각형 4">
            <a:extLst>
              <a:ext uri="{FF2B5EF4-FFF2-40B4-BE49-F238E27FC236}">
                <a16:creationId xmlns:a16="http://schemas.microsoft.com/office/drawing/2014/main" id="{83820AF7-B4AA-4614-9B5F-E17DEB931D02}"/>
              </a:ext>
            </a:extLst>
          </p:cNvPr>
          <p:cNvSpPr/>
          <p:nvPr/>
        </p:nvSpPr>
        <p:spPr>
          <a:xfrm>
            <a:off x="4571180" y="6323235"/>
            <a:ext cx="4572000" cy="553998"/>
          </a:xfrm>
          <a:prstGeom prst="rect">
            <a:avLst/>
          </a:prstGeom>
        </p:spPr>
        <p:txBody>
          <a:bodyPr>
            <a:spAutoFit/>
          </a:bodyPr>
          <a:lstStyle/>
          <a:p>
            <a:r>
              <a:rPr lang="en-US" altLang="ko-KR" sz="1000" dirty="0">
                <a:hlinkClick r:id="rId7"/>
              </a:rPr>
              <a:t>Applicability of Aerosol Deposition Process for flexible electronic device and determining the Film Formation Mechanism with Cushioning Effects | Scientific Reports (nature.com)</a:t>
            </a:r>
            <a:endParaRPr lang="ko-KR" altLang="en-US" sz="1000" dirty="0"/>
          </a:p>
        </p:txBody>
      </p:sp>
    </p:spTree>
    <p:extLst>
      <p:ext uri="{BB962C8B-B14F-4D97-AF65-F5344CB8AC3E}">
        <p14:creationId xmlns:p14="http://schemas.microsoft.com/office/powerpoint/2010/main" val="1820046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2986985636"/>
              </p:ext>
            </p:extLst>
          </p:nvPr>
        </p:nvGraphicFramePr>
        <p:xfrm>
          <a:off x="1074749" y="1134545"/>
          <a:ext cx="7040551" cy="5357424"/>
        </p:xfrm>
        <a:graphic>
          <a:graphicData uri="http://schemas.openxmlformats.org/drawingml/2006/table">
            <a:tbl>
              <a:tblPr/>
              <a:tblGrid>
                <a:gridCol w="1350952">
                  <a:extLst>
                    <a:ext uri="{9D8B030D-6E8A-4147-A177-3AD203B41FA5}">
                      <a16:colId xmlns:a16="http://schemas.microsoft.com/office/drawing/2014/main" val="1339647545"/>
                    </a:ext>
                  </a:extLst>
                </a:gridCol>
                <a:gridCol w="5689599">
                  <a:extLst>
                    <a:ext uri="{9D8B030D-6E8A-4147-A177-3AD203B41FA5}">
                      <a16:colId xmlns:a16="http://schemas.microsoft.com/office/drawing/2014/main" val="3644968457"/>
                    </a:ext>
                  </a:extLst>
                </a:gridCol>
              </a:tblGrid>
              <a:tr h="334839">
                <a:tc>
                  <a:txBody>
                    <a:bodyPr/>
                    <a:lstStyle/>
                    <a:p>
                      <a:pPr algn="ctr" fontAlgn="ct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수업내용</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76504360"/>
                  </a:ext>
                </a:extLst>
              </a:tr>
              <a:tr h="334839">
                <a:tc>
                  <a:txBody>
                    <a:bodyPr/>
                    <a:lstStyle/>
                    <a:p>
                      <a:pPr algn="ctr" fontAlgn="ctr"/>
                      <a:r>
                        <a:rPr lang="en-US" altLang="ko-KR" sz="1300" b="0" i="0" u="none" strike="noStrike" dirty="0">
                          <a:solidFill>
                            <a:srgbClr val="000000"/>
                          </a:solidFill>
                          <a:effectLst/>
                          <a:latin typeface="맑은 고딕" panose="020B0503020000020004" pitchFamily="50" charset="-127"/>
                          <a:ea typeface="맑은 고딕" panose="020B0503020000020004" pitchFamily="50" charset="-127"/>
                        </a:rPr>
                        <a:t>1 </a:t>
                      </a: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a:solidFill>
                            <a:srgbClr val="000000"/>
                          </a:solidFill>
                          <a:effectLst/>
                          <a:latin typeface="+mj-ea"/>
                          <a:ea typeface="+mj-ea"/>
                        </a:rPr>
                        <a:t>세라믹스 개요</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5542623"/>
                  </a:ext>
                </a:extLst>
              </a:tr>
              <a:tr h="334839">
                <a:tc>
                  <a:txBody>
                    <a:bodyPr/>
                    <a:lstStyle/>
                    <a:p>
                      <a:pPr algn="ctr" fontAlgn="ctr"/>
                      <a:r>
                        <a:rPr lang="en-US" altLang="ko-KR" sz="1300" b="0" i="0" u="none" strike="noStrike" dirty="0">
                          <a:solidFill>
                            <a:srgbClr val="000000"/>
                          </a:solidFill>
                          <a:effectLst/>
                          <a:latin typeface="맑은 고딕" panose="020B0503020000020004" pitchFamily="50" charset="-127"/>
                          <a:ea typeface="맑은 고딕" panose="020B0503020000020004" pitchFamily="50" charset="-127"/>
                        </a:rPr>
                        <a:t>2 </a:t>
                      </a: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err="1">
                          <a:solidFill>
                            <a:srgbClr val="000000"/>
                          </a:solidFill>
                          <a:effectLst/>
                          <a:latin typeface="+mj-ea"/>
                          <a:ea typeface="+mj-ea"/>
                        </a:rPr>
                        <a:t>결정화학</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025818"/>
                  </a:ext>
                </a:extLst>
              </a:tr>
              <a:tr h="334839">
                <a:tc>
                  <a:txBody>
                    <a:bodyPr/>
                    <a:lstStyle/>
                    <a:p>
                      <a:pPr algn="ctr" fontAlgn="ctr"/>
                      <a:r>
                        <a:rPr lang="en-US" altLang="ko-KR" sz="1300" b="0" i="0" u="none" strike="noStrike" dirty="0">
                          <a:solidFill>
                            <a:srgbClr val="000000"/>
                          </a:solidFill>
                          <a:effectLst/>
                          <a:latin typeface="맑은 고딕" panose="020B0503020000020004" pitchFamily="50" charset="-127"/>
                          <a:ea typeface="맑은 고딕" panose="020B0503020000020004" pitchFamily="50" charset="-127"/>
                        </a:rPr>
                        <a:t>3 </a:t>
                      </a: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a:solidFill>
                            <a:srgbClr val="000000"/>
                          </a:solidFill>
                          <a:effectLst/>
                          <a:latin typeface="+mj-ea"/>
                          <a:ea typeface="+mj-ea"/>
                        </a:rPr>
                        <a:t>결함 </a:t>
                      </a:r>
                      <a:r>
                        <a:rPr lang="en-US" altLang="ko-KR" sz="1200" b="1" i="0" u="none" strike="noStrike" dirty="0">
                          <a:solidFill>
                            <a:srgbClr val="000000"/>
                          </a:solidFill>
                          <a:effectLst/>
                          <a:latin typeface="+mj-ea"/>
                          <a:ea typeface="+mj-ea"/>
                        </a:rPr>
                        <a:t>1</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573488"/>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4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a:solidFill>
                            <a:srgbClr val="000000"/>
                          </a:solidFill>
                          <a:effectLst/>
                          <a:latin typeface="+mj-ea"/>
                          <a:ea typeface="+mj-ea"/>
                        </a:rPr>
                        <a:t>결함 </a:t>
                      </a:r>
                      <a:r>
                        <a:rPr lang="en-US" altLang="ko-KR" sz="1200" b="1" i="0" u="none" strike="noStrike" dirty="0">
                          <a:solidFill>
                            <a:srgbClr val="000000"/>
                          </a:solidFill>
                          <a:effectLst/>
                          <a:latin typeface="+mj-ea"/>
                          <a:ea typeface="+mj-ea"/>
                        </a:rPr>
                        <a:t>2</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608784"/>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5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ko-KR" altLang="en-US" sz="1200" b="1" i="0" u="none" strike="noStrike" dirty="0">
                          <a:solidFill>
                            <a:srgbClr val="000000"/>
                          </a:solidFill>
                          <a:effectLst/>
                          <a:latin typeface="+mj-ea"/>
                          <a:ea typeface="+mj-ea"/>
                        </a:rPr>
                        <a:t>유전성 </a:t>
                      </a:r>
                      <a:r>
                        <a:rPr lang="en-US" altLang="ko-KR" sz="1200" b="1" i="0" u="none" strike="noStrike" dirty="0">
                          <a:solidFill>
                            <a:srgbClr val="000000"/>
                          </a:solidFill>
                          <a:effectLst/>
                          <a:latin typeface="+mj-ea"/>
                          <a:ea typeface="+mj-ea"/>
                        </a:rPr>
                        <a:t>1</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6456246"/>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6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kern="1200" dirty="0">
                          <a:solidFill>
                            <a:srgbClr val="000000"/>
                          </a:solidFill>
                          <a:effectLst/>
                          <a:latin typeface="+mj-ea"/>
                          <a:ea typeface="+mn-ea"/>
                          <a:cs typeface="+mn-cs"/>
                        </a:rPr>
                        <a:t>유전성 </a:t>
                      </a:r>
                      <a:r>
                        <a:rPr lang="en-US" altLang="ko-KR" sz="1200" b="1" i="0" u="none" strike="noStrike" kern="1200" dirty="0">
                          <a:solidFill>
                            <a:srgbClr val="000000"/>
                          </a:solidFill>
                          <a:effectLst/>
                          <a:latin typeface="+mj-ea"/>
                          <a:ea typeface="+mn-ea"/>
                          <a:cs typeface="+mn-cs"/>
                        </a:rPr>
                        <a:t>2</a:t>
                      </a:r>
                      <a:endParaRPr lang="ko-KR" altLang="en-US" sz="1200" b="1" i="0" u="none" strike="noStrike" kern="1200" dirty="0">
                        <a:solidFill>
                          <a:srgbClr val="000000"/>
                        </a:solidFill>
                        <a:effectLst/>
                        <a:latin typeface="+mj-ea"/>
                        <a:ea typeface="+mn-ea"/>
                        <a:cs typeface="+mn-cs"/>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485939"/>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7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err="1">
                          <a:solidFill>
                            <a:srgbClr val="000000"/>
                          </a:solidFill>
                          <a:effectLst/>
                          <a:latin typeface="+mj-ea"/>
                          <a:ea typeface="+mj-ea"/>
                        </a:rPr>
                        <a:t>강유전성</a:t>
                      </a:r>
                      <a:r>
                        <a:rPr lang="ko-KR" altLang="en-US" sz="1200" b="1" i="0" u="none" strike="noStrike" dirty="0">
                          <a:solidFill>
                            <a:srgbClr val="000000"/>
                          </a:solidFill>
                          <a:effectLst/>
                          <a:latin typeface="+mj-ea"/>
                          <a:ea typeface="+mj-ea"/>
                        </a:rPr>
                        <a:t> 및 </a:t>
                      </a:r>
                      <a:r>
                        <a:rPr lang="ko-KR" altLang="en-US" sz="1200" b="1" i="0" u="none" strike="noStrike" dirty="0" err="1">
                          <a:solidFill>
                            <a:srgbClr val="000000"/>
                          </a:solidFill>
                          <a:effectLst/>
                          <a:latin typeface="+mj-ea"/>
                          <a:ea typeface="+mj-ea"/>
                        </a:rPr>
                        <a:t>압전성</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449897"/>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8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a:solidFill>
                            <a:srgbClr val="000000"/>
                          </a:solidFill>
                          <a:effectLst/>
                          <a:latin typeface="+mj-ea"/>
                          <a:ea typeface="+mj-ea"/>
                        </a:rPr>
                        <a:t>중간고사</a:t>
                      </a:r>
                      <a:endParaRPr 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861556"/>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9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a:solidFill>
                            <a:srgbClr val="000000"/>
                          </a:solidFill>
                          <a:effectLst/>
                          <a:latin typeface="+mj-ea"/>
                          <a:ea typeface="+mj-ea"/>
                        </a:rPr>
                        <a:t>자성 </a:t>
                      </a:r>
                      <a:r>
                        <a:rPr lang="en-US" altLang="ko-KR" sz="1200" b="1" i="0" u="none" strike="noStrike" dirty="0">
                          <a:solidFill>
                            <a:srgbClr val="000000"/>
                          </a:solidFill>
                          <a:effectLst/>
                          <a:latin typeface="+mj-ea"/>
                          <a:ea typeface="+mj-ea"/>
                        </a:rPr>
                        <a:t>1</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963216"/>
                  </a:ext>
                </a:extLst>
              </a:tr>
              <a:tr h="334839">
                <a:tc>
                  <a:txBody>
                    <a:bodyPr/>
                    <a:lstStyle/>
                    <a:p>
                      <a:pPr algn="ctr" fontAlgn="ctr"/>
                      <a:r>
                        <a:rPr lang="en-US" altLang="ko-KR" sz="1300" b="0" i="0" u="none" strike="noStrike" dirty="0">
                          <a:solidFill>
                            <a:srgbClr val="000000"/>
                          </a:solidFill>
                          <a:effectLst/>
                          <a:latin typeface="맑은 고딕" panose="020B0503020000020004" pitchFamily="50" charset="-127"/>
                          <a:ea typeface="맑은 고딕" panose="020B0503020000020004" pitchFamily="50" charset="-127"/>
                        </a:rPr>
                        <a:t>10 </a:t>
                      </a: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200" b="1" i="0" u="none" strike="noStrike" kern="1200" dirty="0">
                          <a:solidFill>
                            <a:srgbClr val="000000"/>
                          </a:solidFill>
                          <a:effectLst/>
                          <a:latin typeface="+mj-ea"/>
                          <a:ea typeface="+mn-ea"/>
                          <a:cs typeface="+mn-cs"/>
                        </a:rPr>
                        <a:t>자성 </a:t>
                      </a:r>
                      <a:r>
                        <a:rPr lang="en-US" altLang="ko-KR" sz="1200" b="1" i="0" u="none" strike="noStrike" kern="1200" dirty="0">
                          <a:solidFill>
                            <a:srgbClr val="000000"/>
                          </a:solidFill>
                          <a:effectLst/>
                          <a:latin typeface="+mj-ea"/>
                          <a:ea typeface="+mn-ea"/>
                          <a:cs typeface="+mn-cs"/>
                        </a:rPr>
                        <a:t>2</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0064921"/>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11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200" b="1" i="0" u="none" strike="noStrike" dirty="0">
                          <a:solidFill>
                            <a:srgbClr val="000000"/>
                          </a:solidFill>
                          <a:effectLst/>
                          <a:latin typeface="+mj-ea"/>
                          <a:ea typeface="+mj-ea"/>
                        </a:rPr>
                        <a:t>에너지 밴드 이론 </a:t>
                      </a:r>
                      <a:r>
                        <a:rPr lang="en-US" altLang="ko-KR" sz="1200" b="1" i="0" u="none" strike="noStrike" dirty="0">
                          <a:solidFill>
                            <a:srgbClr val="000000"/>
                          </a:solidFill>
                          <a:effectLst/>
                          <a:latin typeface="+mj-ea"/>
                          <a:ea typeface="+mj-ea"/>
                        </a:rPr>
                        <a:t>1</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9218786"/>
                  </a:ext>
                </a:extLst>
              </a:tr>
              <a:tr h="334839">
                <a:tc>
                  <a:txBody>
                    <a:bodyPr/>
                    <a:lstStyle/>
                    <a:p>
                      <a:pPr algn="ctr" fontAlgn="ctr"/>
                      <a:r>
                        <a:rPr lang="en-US" altLang="ko-KR" sz="1300" b="0" i="0" u="none" strike="noStrike" dirty="0">
                          <a:solidFill>
                            <a:srgbClr val="000000"/>
                          </a:solidFill>
                          <a:effectLst/>
                          <a:latin typeface="맑은 고딕" panose="020B0503020000020004" pitchFamily="50" charset="-127"/>
                          <a:ea typeface="맑은 고딕" panose="020B0503020000020004" pitchFamily="50" charset="-127"/>
                        </a:rPr>
                        <a:t>12 </a:t>
                      </a:r>
                      <a:r>
                        <a:rPr lang="ko-KR" altLang="en-US" sz="1300" b="0" i="0" u="none" strike="noStrike" dirty="0">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200" b="1" i="0" u="none" strike="noStrike" kern="1200" dirty="0">
                          <a:solidFill>
                            <a:srgbClr val="000000"/>
                          </a:solidFill>
                          <a:effectLst/>
                          <a:latin typeface="+mj-ea"/>
                          <a:ea typeface="+mn-ea"/>
                          <a:cs typeface="+mn-cs"/>
                        </a:rPr>
                        <a:t>에너지 밴드 이론 </a:t>
                      </a:r>
                      <a:r>
                        <a:rPr lang="en-US" altLang="ko-KR" sz="1200" b="1" i="0" u="none" strike="noStrike" kern="1200" dirty="0">
                          <a:solidFill>
                            <a:srgbClr val="000000"/>
                          </a:solidFill>
                          <a:effectLst/>
                          <a:latin typeface="+mj-ea"/>
                          <a:ea typeface="+mn-ea"/>
                          <a:cs typeface="+mn-cs"/>
                        </a:rPr>
                        <a:t>2</a:t>
                      </a:r>
                      <a:endParaRPr lang="ko-KR" altLang="en-US" sz="1200" b="1" i="0" u="none" strike="noStrike" kern="1200" dirty="0">
                        <a:solidFill>
                          <a:srgbClr val="000000"/>
                        </a:solidFill>
                        <a:effectLst/>
                        <a:latin typeface="+mj-ea"/>
                        <a:ea typeface="+mn-ea"/>
                        <a:cs typeface="+mn-cs"/>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356896"/>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13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200" b="1" i="0" u="none" strike="noStrike" dirty="0">
                          <a:solidFill>
                            <a:srgbClr val="000000"/>
                          </a:solidFill>
                          <a:effectLst/>
                          <a:latin typeface="+mj-ea"/>
                          <a:ea typeface="+mj-ea"/>
                        </a:rPr>
                        <a:t>반도체 </a:t>
                      </a:r>
                      <a:r>
                        <a:rPr lang="en-US" altLang="ko-KR" sz="1200" b="1" i="0" u="none" strike="noStrike" dirty="0">
                          <a:solidFill>
                            <a:srgbClr val="000000"/>
                          </a:solidFill>
                          <a:effectLst/>
                          <a:latin typeface="+mj-ea"/>
                          <a:ea typeface="+mj-ea"/>
                        </a:rPr>
                        <a:t>1</a:t>
                      </a:r>
                      <a:endParaRPr lang="ko-KR" altLang="en-US" sz="1200" b="1" i="0" u="none" strike="noStrike" dirty="0">
                        <a:solidFill>
                          <a:srgbClr val="000000"/>
                        </a:solidFill>
                        <a:effectLst/>
                        <a:latin typeface="+mj-ea"/>
                        <a:ea typeface="+mj-ea"/>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130642"/>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14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ko-KR" altLang="en-US" sz="1200" b="1" i="0" u="none" strike="noStrike" kern="1200" dirty="0">
                          <a:solidFill>
                            <a:srgbClr val="000000"/>
                          </a:solidFill>
                          <a:effectLst/>
                          <a:latin typeface="+mj-ea"/>
                          <a:ea typeface="+mn-ea"/>
                          <a:cs typeface="+mn-cs"/>
                        </a:rPr>
                        <a:t>반도체  </a:t>
                      </a:r>
                      <a:r>
                        <a:rPr lang="en-US" altLang="ko-KR" sz="1200" b="1" i="0" u="none" strike="noStrike" kern="1200" dirty="0">
                          <a:solidFill>
                            <a:srgbClr val="000000"/>
                          </a:solidFill>
                          <a:effectLst/>
                          <a:latin typeface="+mj-ea"/>
                          <a:ea typeface="+mn-ea"/>
                          <a:cs typeface="+mn-cs"/>
                        </a:rPr>
                        <a:t>2</a:t>
                      </a:r>
                      <a:endParaRPr lang="ko-KR" altLang="en-US" sz="1200" b="1" i="0" u="none" strike="noStrike" kern="1200" dirty="0">
                        <a:solidFill>
                          <a:srgbClr val="000000"/>
                        </a:solidFill>
                        <a:effectLst/>
                        <a:latin typeface="+mj-ea"/>
                        <a:ea typeface="+mn-ea"/>
                        <a:cs typeface="+mn-cs"/>
                      </a:endParaRP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684712"/>
                  </a:ext>
                </a:extLst>
              </a:tr>
              <a:tr h="334839">
                <a:tc>
                  <a:txBody>
                    <a:bodyPr/>
                    <a:lstStyle/>
                    <a:p>
                      <a:pPr algn="ctr" fontAlgn="ctr"/>
                      <a:r>
                        <a:rPr lang="en-US" altLang="ko-KR" sz="1300" b="0" i="0" u="none" strike="noStrike">
                          <a:solidFill>
                            <a:srgbClr val="000000"/>
                          </a:solidFill>
                          <a:effectLst/>
                          <a:latin typeface="맑은 고딕" panose="020B0503020000020004" pitchFamily="50" charset="-127"/>
                          <a:ea typeface="맑은 고딕" panose="020B0503020000020004" pitchFamily="50" charset="-127"/>
                        </a:rPr>
                        <a:t>15 </a:t>
                      </a:r>
                      <a:r>
                        <a:rPr lang="ko-KR" altLang="en-US" sz="1300" b="0" i="0" u="none" strike="noStrike">
                          <a:solidFill>
                            <a:srgbClr val="000000"/>
                          </a:solidFill>
                          <a:effectLst/>
                          <a:latin typeface="맑은 고딕" panose="020B0503020000020004" pitchFamily="50" charset="-127"/>
                          <a:ea typeface="맑은 고딕" panose="020B0503020000020004" pitchFamily="50" charset="-127"/>
                        </a:rPr>
                        <a:t>주</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o-KR" altLang="en-US" sz="1200" b="1" i="0" u="none" strike="noStrike" dirty="0">
                          <a:solidFill>
                            <a:srgbClr val="000000"/>
                          </a:solidFill>
                          <a:effectLst/>
                          <a:latin typeface="+mj-ea"/>
                          <a:ea typeface="+mj-ea"/>
                        </a:rPr>
                        <a:t>기말고사</a:t>
                      </a:r>
                    </a:p>
                  </a:txBody>
                  <a:tcPr marL="11121" marR="11121" marT="11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991633"/>
                  </a:ext>
                </a:extLst>
              </a:tr>
            </a:tbl>
          </a:graphicData>
        </a:graphic>
      </p:graphicFrame>
      <p:sp>
        <p:nvSpPr>
          <p:cNvPr id="6" name="제목 1"/>
          <p:cNvSpPr>
            <a:spLocks noGrp="1"/>
          </p:cNvSpPr>
          <p:nvPr>
            <p:ph type="title"/>
          </p:nvPr>
        </p:nvSpPr>
        <p:spPr>
          <a:xfrm>
            <a:off x="475215" y="85722"/>
            <a:ext cx="8331200" cy="1325563"/>
          </a:xfrm>
        </p:spPr>
        <p:txBody>
          <a:bodyPr>
            <a:normAutofit/>
          </a:bodyPr>
          <a:lstStyle/>
          <a:p>
            <a:pPr algn="ctr">
              <a:lnSpc>
                <a:spcPct val="150000"/>
              </a:lnSpc>
            </a:pPr>
            <a:r>
              <a:rPr lang="en-US" altLang="ko-KR" sz="3600" dirty="0"/>
              <a:t>“</a:t>
            </a:r>
            <a:r>
              <a:rPr lang="ko-KR" altLang="en-US" sz="3600" dirty="0"/>
              <a:t>전자무기재료</a:t>
            </a:r>
            <a:r>
              <a:rPr lang="en-US" altLang="ko-KR" sz="3600" dirty="0"/>
              <a:t>” </a:t>
            </a:r>
            <a:r>
              <a:rPr lang="ko-KR" altLang="en-US" sz="3600" dirty="0"/>
              <a:t>수업 </a:t>
            </a:r>
            <a:r>
              <a:rPr lang="ko-KR" altLang="en-US" sz="3600" dirty="0" err="1"/>
              <a:t>스케쥴</a:t>
            </a:r>
            <a:endParaRPr lang="ko-KR" altLang="en-US" sz="3600"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3</a:t>
            </a:fld>
            <a:endParaRPr lang="ko-KR" altLang="en-US"/>
          </a:p>
        </p:txBody>
      </p:sp>
    </p:spTree>
    <p:extLst>
      <p:ext uri="{BB962C8B-B14F-4D97-AF65-F5344CB8AC3E}">
        <p14:creationId xmlns:p14="http://schemas.microsoft.com/office/powerpoint/2010/main" val="1705037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세라믹 소결</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9" name="TextBox 8"/>
          <p:cNvSpPr txBox="1"/>
          <p:nvPr/>
        </p:nvSpPr>
        <p:spPr>
          <a:xfrm>
            <a:off x="255912" y="803711"/>
            <a:ext cx="8464796" cy="17091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소결</a:t>
            </a:r>
            <a:r>
              <a:rPr lang="en-US" altLang="ko-KR" dirty="0"/>
              <a:t>: </a:t>
            </a:r>
            <a:r>
              <a:rPr lang="ko-KR" altLang="en-US" dirty="0"/>
              <a:t>고체의 분말가루를 눌러서 단단하게 만든 다음에 녹는점에 가깝게 가열</a:t>
            </a:r>
            <a:endParaRPr lang="en-US" altLang="ko-KR" dirty="0"/>
          </a:p>
          <a:p>
            <a:pPr marL="285750" indent="-285750">
              <a:lnSpc>
                <a:spcPct val="150000"/>
              </a:lnSpc>
              <a:buFont typeface="Arial" panose="020B0604020202020204" pitchFamily="34" charset="0"/>
              <a:buChar char="•"/>
            </a:pPr>
            <a:r>
              <a:rPr lang="ko-KR" altLang="en-US" dirty="0"/>
              <a:t>확산현상을 통해 서로 연결</a:t>
            </a:r>
            <a:endParaRPr lang="en-US" altLang="ko-KR" dirty="0"/>
          </a:p>
          <a:p>
            <a:pPr marL="285750" indent="-285750">
              <a:lnSpc>
                <a:spcPct val="150000"/>
              </a:lnSpc>
              <a:buFont typeface="Arial" panose="020B0604020202020204" pitchFamily="34" charset="0"/>
              <a:buChar char="•"/>
            </a:pPr>
            <a:r>
              <a:rPr lang="ko-KR" altLang="en-US" dirty="0"/>
              <a:t>입자가 </a:t>
            </a:r>
            <a:r>
              <a:rPr lang="ko-KR" altLang="en-US" dirty="0" err="1"/>
              <a:t>작을소록</a:t>
            </a:r>
            <a:r>
              <a:rPr lang="ko-KR" altLang="en-US" dirty="0"/>
              <a:t> 치밀하게 결합</a:t>
            </a:r>
            <a:endParaRPr lang="en-US" altLang="ko-KR" dirty="0"/>
          </a:p>
          <a:p>
            <a:pPr marL="285750" indent="-285750">
              <a:lnSpc>
                <a:spcPct val="150000"/>
              </a:lnSpc>
              <a:buFont typeface="Arial" panose="020B0604020202020204" pitchFamily="34" charset="0"/>
              <a:buChar char="•"/>
            </a:pPr>
            <a:r>
              <a:rPr lang="ko-KR" altLang="en-US" dirty="0"/>
              <a:t>고밀도화와 외부 표면적이 줄어드는 표면적 감소</a:t>
            </a:r>
            <a:endParaRPr lang="en-US" altLang="ko-KR" dirty="0"/>
          </a:p>
        </p:txBody>
      </p:sp>
      <p:grpSp>
        <p:nvGrpSpPr>
          <p:cNvPr id="15" name="그룹 14"/>
          <p:cNvGrpSpPr/>
          <p:nvPr/>
        </p:nvGrpSpPr>
        <p:grpSpPr>
          <a:xfrm>
            <a:off x="1126974" y="2890310"/>
            <a:ext cx="6890051" cy="3249611"/>
            <a:chOff x="534474" y="3488161"/>
            <a:chExt cx="6081334" cy="2868189"/>
          </a:xfrm>
        </p:grpSpPr>
        <p:pic>
          <p:nvPicPr>
            <p:cNvPr id="5" name="그림 4"/>
            <p:cNvPicPr>
              <a:picLocks noChangeAspect="1"/>
            </p:cNvPicPr>
            <p:nvPr/>
          </p:nvPicPr>
          <p:blipFill>
            <a:blip r:embed="rId3"/>
            <a:stretch>
              <a:fillRect/>
            </a:stretch>
          </p:blipFill>
          <p:spPr>
            <a:xfrm>
              <a:off x="534474" y="3488161"/>
              <a:ext cx="2157925" cy="2868189"/>
            </a:xfrm>
            <a:prstGeom prst="rect">
              <a:avLst/>
            </a:prstGeom>
          </p:spPr>
        </p:pic>
        <p:pic>
          <p:nvPicPr>
            <p:cNvPr id="11" name="그림 10"/>
            <p:cNvPicPr>
              <a:picLocks noChangeAspect="1"/>
            </p:cNvPicPr>
            <p:nvPr/>
          </p:nvPicPr>
          <p:blipFill>
            <a:blip r:embed="rId4"/>
            <a:stretch>
              <a:fillRect/>
            </a:stretch>
          </p:blipFill>
          <p:spPr>
            <a:xfrm>
              <a:off x="2786462" y="3488161"/>
              <a:ext cx="3829346" cy="2868189"/>
            </a:xfrm>
            <a:prstGeom prst="rect">
              <a:avLst/>
            </a:prstGeom>
          </p:spPr>
        </p:pic>
      </p:grpSp>
      <p:pic>
        <p:nvPicPr>
          <p:cNvPr id="14" name="그림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1324068"/>
            <a:ext cx="3429000" cy="1188765"/>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30</a:t>
            </a:fld>
            <a:endParaRPr lang="ko-KR" altLang="en-US"/>
          </a:p>
        </p:txBody>
      </p:sp>
    </p:spTree>
    <p:extLst>
      <p:ext uri="{BB962C8B-B14F-4D97-AF65-F5344CB8AC3E}">
        <p14:creationId xmlns:p14="http://schemas.microsoft.com/office/powerpoint/2010/main" val="2005466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세라믹 소결</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9" name="TextBox 8"/>
          <p:cNvSpPr txBox="1"/>
          <p:nvPr/>
        </p:nvSpPr>
        <p:spPr>
          <a:xfrm>
            <a:off x="372025" y="803711"/>
            <a:ext cx="8464796"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정상 </a:t>
            </a:r>
            <a:r>
              <a:rPr lang="ko-KR" altLang="en-US" dirty="0" err="1"/>
              <a:t>소결법</a:t>
            </a:r>
            <a:r>
              <a:rPr lang="en-US" altLang="ko-KR" dirty="0"/>
              <a:t>: </a:t>
            </a:r>
            <a:r>
              <a:rPr lang="ko-KR" altLang="en-US" dirty="0"/>
              <a:t>분말 성형테를 고온으로 가열</a:t>
            </a:r>
            <a:endParaRPr lang="en-US" altLang="ko-KR" dirty="0"/>
          </a:p>
          <a:p>
            <a:pPr marL="285750" indent="-285750">
              <a:lnSpc>
                <a:spcPct val="150000"/>
              </a:lnSpc>
              <a:buFont typeface="Arial" panose="020B0604020202020204" pitchFamily="34" charset="0"/>
              <a:buChar char="•"/>
            </a:pPr>
            <a:r>
              <a:rPr lang="ko-KR" altLang="en-US" dirty="0"/>
              <a:t>반응 </a:t>
            </a:r>
            <a:r>
              <a:rPr lang="ko-KR" altLang="en-US" dirty="0" err="1"/>
              <a:t>소결법</a:t>
            </a:r>
            <a:r>
              <a:rPr lang="en-US" altLang="ko-KR" dirty="0"/>
              <a:t>: Si</a:t>
            </a:r>
            <a:r>
              <a:rPr lang="ko-KR" altLang="en-US" dirty="0"/>
              <a:t>가루를 </a:t>
            </a:r>
            <a:r>
              <a:rPr lang="en-US" altLang="ko-KR" dirty="0" err="1"/>
              <a:t>Ar</a:t>
            </a:r>
            <a:r>
              <a:rPr lang="ko-KR" altLang="en-US" dirty="0"/>
              <a:t>이나 </a:t>
            </a:r>
            <a:r>
              <a:rPr lang="en-US" altLang="ko-KR" dirty="0"/>
              <a:t>N2</a:t>
            </a:r>
            <a:r>
              <a:rPr lang="ko-KR" altLang="en-US" dirty="0"/>
              <a:t>에 통과시켜 </a:t>
            </a:r>
            <a:r>
              <a:rPr lang="en-US" altLang="ko-KR" dirty="0" err="1"/>
              <a:t>SiN</a:t>
            </a:r>
            <a:r>
              <a:rPr lang="en-US" altLang="ko-KR" dirty="0"/>
              <a:t> or </a:t>
            </a:r>
            <a:r>
              <a:rPr lang="en-US" altLang="ko-KR" dirty="0" err="1"/>
              <a:t>SiC</a:t>
            </a:r>
            <a:r>
              <a:rPr lang="en-US" altLang="ko-KR" dirty="0"/>
              <a:t> </a:t>
            </a:r>
            <a:r>
              <a:rPr lang="ko-KR" altLang="en-US" dirty="0"/>
              <a:t>만드는 반응</a:t>
            </a:r>
            <a:endParaRPr lang="en-US" altLang="ko-KR" dirty="0"/>
          </a:p>
          <a:p>
            <a:pPr marL="285750" indent="-285750">
              <a:lnSpc>
                <a:spcPct val="150000"/>
              </a:lnSpc>
              <a:buFont typeface="Arial" panose="020B0604020202020204" pitchFamily="34" charset="0"/>
              <a:buChar char="•"/>
            </a:pPr>
            <a:r>
              <a:rPr lang="ko-KR" altLang="en-US" dirty="0"/>
              <a:t>가압 </a:t>
            </a:r>
            <a:r>
              <a:rPr lang="ko-KR" altLang="en-US" dirty="0" err="1"/>
              <a:t>소결법</a:t>
            </a:r>
            <a:r>
              <a:rPr lang="en-US" altLang="ko-KR" dirty="0"/>
              <a:t>: </a:t>
            </a:r>
            <a:r>
              <a:rPr lang="ko-KR" altLang="en-US" dirty="0"/>
              <a:t>원료 분말을 기계적 </a:t>
            </a:r>
            <a:r>
              <a:rPr lang="ko-KR" altLang="en-US" dirty="0" err="1"/>
              <a:t>압력하에서</a:t>
            </a:r>
            <a:r>
              <a:rPr lang="ko-KR" altLang="en-US" dirty="0"/>
              <a:t> 가열해 </a:t>
            </a:r>
            <a:r>
              <a:rPr lang="ko-KR" altLang="en-US" dirty="0" err="1"/>
              <a:t>소결성</a:t>
            </a:r>
            <a:r>
              <a:rPr lang="ko-KR" altLang="en-US" dirty="0"/>
              <a:t> 향상</a:t>
            </a:r>
            <a:endParaRPr lang="en-US" altLang="ko-KR" dirty="0"/>
          </a:p>
          <a:p>
            <a:pPr marL="285750" indent="-285750">
              <a:lnSpc>
                <a:spcPct val="150000"/>
              </a:lnSpc>
              <a:buFont typeface="Arial" panose="020B0604020202020204" pitchFamily="34" charset="0"/>
              <a:buChar char="•"/>
            </a:pPr>
            <a:r>
              <a:rPr lang="ko-KR" altLang="en-US" dirty="0"/>
              <a:t>충격압축 </a:t>
            </a:r>
            <a:r>
              <a:rPr lang="ko-KR" altLang="en-US" dirty="0" err="1"/>
              <a:t>소결법</a:t>
            </a:r>
            <a:r>
              <a:rPr lang="en-US" altLang="ko-KR" dirty="0"/>
              <a:t>: </a:t>
            </a:r>
            <a:r>
              <a:rPr lang="ko-KR" altLang="en-US" dirty="0"/>
              <a:t>원료와 화약을 밀봉해 </a:t>
            </a:r>
            <a:r>
              <a:rPr lang="ko-KR" altLang="en-US" dirty="0" err="1"/>
              <a:t>폭발시켜</a:t>
            </a:r>
            <a:r>
              <a:rPr lang="ko-KR" altLang="en-US" dirty="0"/>
              <a:t> 초고압과 고온으로 </a:t>
            </a:r>
            <a:r>
              <a:rPr lang="ko-KR" altLang="en-US" dirty="0" err="1"/>
              <a:t>단시</a:t>
            </a:r>
            <a:r>
              <a:rPr lang="ko-KR" altLang="en-US" dirty="0"/>
              <a:t>       </a:t>
            </a:r>
            <a:r>
              <a:rPr lang="en-US" altLang="ko-KR" dirty="0"/>
              <a:t>(</a:t>
            </a:r>
            <a:r>
              <a:rPr lang="ko-KR" altLang="en-US" dirty="0"/>
              <a:t>다이아몬드 인공 합성법</a:t>
            </a:r>
            <a:r>
              <a:rPr lang="en-US" altLang="ko-KR" dirty="0"/>
              <a:t>)</a:t>
            </a:r>
          </a:p>
        </p:txBody>
      </p:sp>
      <p:grpSp>
        <p:nvGrpSpPr>
          <p:cNvPr id="15" name="그룹 14"/>
          <p:cNvGrpSpPr/>
          <p:nvPr/>
        </p:nvGrpSpPr>
        <p:grpSpPr>
          <a:xfrm>
            <a:off x="1672106" y="3339141"/>
            <a:ext cx="5860810" cy="2713666"/>
            <a:chOff x="1483419" y="3150454"/>
            <a:chExt cx="6903459" cy="3196433"/>
          </a:xfrm>
        </p:grpSpPr>
        <p:pic>
          <p:nvPicPr>
            <p:cNvPr id="4" name="그림 3"/>
            <p:cNvPicPr>
              <a:picLocks noChangeAspect="1"/>
            </p:cNvPicPr>
            <p:nvPr/>
          </p:nvPicPr>
          <p:blipFill rotWithShape="1">
            <a:blip r:embed="rId3"/>
            <a:srcRect l="79271" t="19395" r="8541" b="51368"/>
            <a:stretch/>
          </p:blipFill>
          <p:spPr>
            <a:xfrm>
              <a:off x="3649252" y="3150454"/>
              <a:ext cx="4737626" cy="3196433"/>
            </a:xfrm>
            <a:prstGeom prst="rect">
              <a:avLst/>
            </a:prstGeom>
          </p:spPr>
        </p:pic>
        <p:grpSp>
          <p:nvGrpSpPr>
            <p:cNvPr id="12" name="그룹 11"/>
            <p:cNvGrpSpPr/>
            <p:nvPr/>
          </p:nvGrpSpPr>
          <p:grpSpPr>
            <a:xfrm>
              <a:off x="1483419" y="3208510"/>
              <a:ext cx="1999885" cy="2875504"/>
              <a:chOff x="372025" y="3204368"/>
              <a:chExt cx="1999885" cy="2875504"/>
            </a:xfrm>
          </p:grpSpPr>
          <p:pic>
            <p:nvPicPr>
              <p:cNvPr id="8" name="그림 7"/>
              <p:cNvPicPr>
                <a:picLocks noChangeAspect="1"/>
              </p:cNvPicPr>
              <p:nvPr/>
            </p:nvPicPr>
            <p:blipFill>
              <a:blip r:embed="rId4"/>
              <a:stretch>
                <a:fillRect/>
              </a:stretch>
            </p:blipFill>
            <p:spPr>
              <a:xfrm>
                <a:off x="372025" y="3204368"/>
                <a:ext cx="1999885" cy="1324410"/>
              </a:xfrm>
              <a:prstGeom prst="rect">
                <a:avLst/>
              </a:prstGeom>
            </p:spPr>
          </p:pic>
          <p:pic>
            <p:nvPicPr>
              <p:cNvPr id="10" name="그림 9"/>
              <p:cNvPicPr>
                <a:picLocks noChangeAspect="1"/>
              </p:cNvPicPr>
              <p:nvPr/>
            </p:nvPicPr>
            <p:blipFill>
              <a:blip r:embed="rId5"/>
              <a:stretch>
                <a:fillRect/>
              </a:stretch>
            </p:blipFill>
            <p:spPr>
              <a:xfrm>
                <a:off x="372026" y="4528779"/>
                <a:ext cx="1999884" cy="1551093"/>
              </a:xfrm>
              <a:prstGeom prst="rect">
                <a:avLst/>
              </a:prstGeom>
            </p:spPr>
          </p:pic>
        </p:grpSp>
      </p:gr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31</a:t>
            </a:fld>
            <a:endParaRPr lang="ko-KR" altLang="en-US"/>
          </a:p>
        </p:txBody>
      </p:sp>
    </p:spTree>
    <p:extLst>
      <p:ext uri="{BB962C8B-B14F-4D97-AF65-F5344CB8AC3E}">
        <p14:creationId xmlns:p14="http://schemas.microsoft.com/office/powerpoint/2010/main" val="110952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전자기적 특성</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grpSp>
        <p:nvGrpSpPr>
          <p:cNvPr id="11" name="그룹 10"/>
          <p:cNvGrpSpPr/>
          <p:nvPr/>
        </p:nvGrpSpPr>
        <p:grpSpPr>
          <a:xfrm>
            <a:off x="701878" y="1568848"/>
            <a:ext cx="7707787" cy="2501821"/>
            <a:chOff x="411140" y="1341034"/>
            <a:chExt cx="9194857" cy="2984500"/>
          </a:xfrm>
        </p:grpSpPr>
        <p:pic>
          <p:nvPicPr>
            <p:cNvPr id="2" name="그림 1"/>
            <p:cNvPicPr>
              <a:picLocks noChangeAspect="1"/>
            </p:cNvPicPr>
            <p:nvPr/>
          </p:nvPicPr>
          <p:blipFill>
            <a:blip r:embed="rId3"/>
            <a:stretch>
              <a:fillRect/>
            </a:stretch>
          </p:blipFill>
          <p:spPr>
            <a:xfrm>
              <a:off x="411140" y="1341034"/>
              <a:ext cx="4518976" cy="2984500"/>
            </a:xfrm>
            <a:prstGeom prst="rect">
              <a:avLst/>
            </a:prstGeom>
          </p:spPr>
        </p:pic>
        <p:pic>
          <p:nvPicPr>
            <p:cNvPr id="5" name="그림 4"/>
            <p:cNvPicPr>
              <a:picLocks noChangeAspect="1"/>
            </p:cNvPicPr>
            <p:nvPr/>
          </p:nvPicPr>
          <p:blipFill>
            <a:blip r:embed="rId4"/>
            <a:stretch>
              <a:fillRect/>
            </a:stretch>
          </p:blipFill>
          <p:spPr>
            <a:xfrm>
              <a:off x="5131452" y="1341035"/>
              <a:ext cx="4474545" cy="2984499"/>
            </a:xfrm>
            <a:prstGeom prst="rect">
              <a:avLst/>
            </a:prstGeom>
          </p:spPr>
        </p:pic>
      </p:grpSp>
      <p:sp>
        <p:nvSpPr>
          <p:cNvPr id="14" name="직사각형 13"/>
          <p:cNvSpPr/>
          <p:nvPr/>
        </p:nvSpPr>
        <p:spPr>
          <a:xfrm>
            <a:off x="1715795" y="1119116"/>
            <a:ext cx="1675459" cy="369332"/>
          </a:xfrm>
          <a:prstGeom prst="rect">
            <a:avLst/>
          </a:prstGeom>
        </p:spPr>
        <p:txBody>
          <a:bodyPr wrap="none">
            <a:spAutoFit/>
          </a:bodyPr>
          <a:lstStyle/>
          <a:p>
            <a:r>
              <a:rPr lang="ko-KR" altLang="en-US" dirty="0"/>
              <a:t>세라믹 절연체</a:t>
            </a:r>
          </a:p>
        </p:txBody>
      </p:sp>
      <p:sp>
        <p:nvSpPr>
          <p:cNvPr id="15" name="직사각형 14"/>
          <p:cNvSpPr/>
          <p:nvPr/>
        </p:nvSpPr>
        <p:spPr>
          <a:xfrm>
            <a:off x="5605055" y="1119116"/>
            <a:ext cx="1853392" cy="369332"/>
          </a:xfrm>
          <a:prstGeom prst="rect">
            <a:avLst/>
          </a:prstGeom>
        </p:spPr>
        <p:txBody>
          <a:bodyPr wrap="none">
            <a:spAutoFit/>
          </a:bodyPr>
          <a:lstStyle/>
          <a:p>
            <a:r>
              <a:rPr lang="ko-KR" altLang="en-US" dirty="0"/>
              <a:t>세라믹 전자부품</a:t>
            </a:r>
          </a:p>
        </p:txBody>
      </p:sp>
      <p:sp>
        <p:nvSpPr>
          <p:cNvPr id="16" name="TextBox 15"/>
          <p:cNvSpPr txBox="1"/>
          <p:nvPr/>
        </p:nvSpPr>
        <p:spPr>
          <a:xfrm>
            <a:off x="701878" y="4288515"/>
            <a:ext cx="4843031"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err="1"/>
              <a:t>압전성</a:t>
            </a:r>
            <a:r>
              <a:rPr lang="en-US" altLang="ko-KR" dirty="0"/>
              <a:t>: </a:t>
            </a:r>
            <a:r>
              <a:rPr lang="ko-KR" altLang="en-US" dirty="0"/>
              <a:t>압력 </a:t>
            </a:r>
            <a:r>
              <a:rPr lang="en-US" altLang="ko-KR" dirty="0">
                <a:sym typeface="Wingdings" panose="05000000000000000000" pitchFamily="2" charset="2"/>
              </a:rPr>
              <a:t> </a:t>
            </a:r>
            <a:r>
              <a:rPr lang="ko-KR" altLang="en-US" dirty="0"/>
              <a:t>전기 </a:t>
            </a:r>
            <a:r>
              <a:rPr lang="en-US" altLang="ko-KR" dirty="0"/>
              <a:t>or</a:t>
            </a:r>
            <a:r>
              <a:rPr lang="ko-KR" altLang="en-US" dirty="0"/>
              <a:t> 전기 </a:t>
            </a:r>
            <a:r>
              <a:rPr lang="en-US" altLang="ko-KR" dirty="0">
                <a:sym typeface="Wingdings" panose="05000000000000000000" pitchFamily="2" charset="2"/>
              </a:rPr>
              <a:t> </a:t>
            </a:r>
            <a:r>
              <a:rPr lang="ko-KR" altLang="en-US" dirty="0">
                <a:sym typeface="Wingdings" panose="05000000000000000000" pitchFamily="2" charset="2"/>
              </a:rPr>
              <a:t>길이 변형</a:t>
            </a:r>
            <a:endParaRPr lang="en-US" altLang="ko-KR" dirty="0"/>
          </a:p>
          <a:p>
            <a:pPr marL="285750" indent="-285750">
              <a:lnSpc>
                <a:spcPct val="150000"/>
              </a:lnSpc>
              <a:buFont typeface="Arial" panose="020B0604020202020204" pitchFamily="34" charset="0"/>
              <a:buChar char="•"/>
            </a:pPr>
            <a:r>
              <a:rPr lang="ko-KR" altLang="en-US" dirty="0" err="1"/>
              <a:t>초전성</a:t>
            </a:r>
            <a:r>
              <a:rPr lang="en-US" altLang="ko-KR" dirty="0"/>
              <a:t>: </a:t>
            </a:r>
            <a:r>
              <a:rPr lang="ko-KR" altLang="en-US" dirty="0"/>
              <a:t>열을 받으면 전기 발생</a:t>
            </a:r>
            <a:endParaRPr lang="en-US" altLang="ko-KR" dirty="0"/>
          </a:p>
          <a:p>
            <a:pPr marL="285750" indent="-285750">
              <a:lnSpc>
                <a:spcPct val="150000"/>
              </a:lnSpc>
              <a:buFont typeface="Arial" panose="020B0604020202020204" pitchFamily="34" charset="0"/>
              <a:buChar char="•"/>
            </a:pPr>
            <a:r>
              <a:rPr lang="ko-KR" altLang="en-US" dirty="0" err="1"/>
              <a:t>반도성</a:t>
            </a:r>
            <a:r>
              <a:rPr lang="en-US" altLang="ko-KR" dirty="0"/>
              <a:t>: </a:t>
            </a:r>
            <a:r>
              <a:rPr lang="ko-KR" altLang="en-US" dirty="0"/>
              <a:t>특정 조건에서 전기가 통함</a:t>
            </a:r>
            <a:endParaRPr lang="en-US" altLang="ko-KR"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32</a:t>
            </a:fld>
            <a:endParaRPr lang="ko-KR" altLang="en-US"/>
          </a:p>
        </p:txBody>
      </p:sp>
    </p:spTree>
    <p:extLst>
      <p:ext uri="{BB962C8B-B14F-4D97-AF65-F5344CB8AC3E}">
        <p14:creationId xmlns:p14="http://schemas.microsoft.com/office/powerpoint/2010/main" val="301218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기계적 특성</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4" name="직사각형 13"/>
          <p:cNvSpPr/>
          <p:nvPr/>
        </p:nvSpPr>
        <p:spPr>
          <a:xfrm>
            <a:off x="2129108" y="842891"/>
            <a:ext cx="1107996" cy="369332"/>
          </a:xfrm>
          <a:prstGeom prst="rect">
            <a:avLst/>
          </a:prstGeom>
        </p:spPr>
        <p:txBody>
          <a:bodyPr wrap="none">
            <a:spAutoFit/>
          </a:bodyPr>
          <a:lstStyle/>
          <a:p>
            <a:r>
              <a:rPr lang="ko-KR" altLang="en-US" dirty="0"/>
              <a:t>절삭공구</a:t>
            </a:r>
          </a:p>
        </p:txBody>
      </p:sp>
      <p:sp>
        <p:nvSpPr>
          <p:cNvPr id="15" name="직사각형 14"/>
          <p:cNvSpPr/>
          <p:nvPr/>
        </p:nvSpPr>
        <p:spPr>
          <a:xfrm>
            <a:off x="5810522" y="842891"/>
            <a:ext cx="1160895" cy="369332"/>
          </a:xfrm>
          <a:prstGeom prst="rect">
            <a:avLst/>
          </a:prstGeom>
        </p:spPr>
        <p:txBody>
          <a:bodyPr wrap="none">
            <a:spAutoFit/>
          </a:bodyPr>
          <a:lstStyle/>
          <a:p>
            <a:r>
              <a:rPr lang="ko-KR" altLang="en-US" dirty="0"/>
              <a:t>제트 엔진</a:t>
            </a:r>
          </a:p>
        </p:txBody>
      </p:sp>
      <p:sp>
        <p:nvSpPr>
          <p:cNvPr id="16" name="TextBox 15"/>
          <p:cNvSpPr txBox="1"/>
          <p:nvPr/>
        </p:nvSpPr>
        <p:spPr>
          <a:xfrm>
            <a:off x="437433" y="4179501"/>
            <a:ext cx="7995367" cy="2015936"/>
          </a:xfrm>
          <a:prstGeom prst="rect">
            <a:avLst/>
          </a:prstGeom>
          <a:noFill/>
        </p:spPr>
        <p:txBody>
          <a:bodyPr wrap="square" rtlCol="0">
            <a:spAutoFit/>
          </a:bodyPr>
          <a:lstStyle/>
          <a:p>
            <a:pPr marL="285750" indent="-285750">
              <a:lnSpc>
                <a:spcPts val="2500"/>
              </a:lnSpc>
              <a:buFont typeface="Arial" panose="020B0604020202020204" pitchFamily="34" charset="0"/>
              <a:buChar char="•"/>
            </a:pPr>
            <a:r>
              <a:rPr lang="ko-KR" altLang="en-US" dirty="0"/>
              <a:t>파인 세라믹 </a:t>
            </a:r>
            <a:r>
              <a:rPr lang="en-US" altLang="ko-KR" dirty="0"/>
              <a:t>(Fine ceramic) </a:t>
            </a:r>
            <a:r>
              <a:rPr lang="ko-KR" altLang="en-US" dirty="0"/>
              <a:t>기술</a:t>
            </a:r>
            <a:r>
              <a:rPr lang="en-US" altLang="ko-KR" dirty="0"/>
              <a:t>: “</a:t>
            </a:r>
            <a:r>
              <a:rPr lang="ko-KR" altLang="en-US" dirty="0"/>
              <a:t>정교한</a:t>
            </a:r>
            <a:r>
              <a:rPr lang="en-US" altLang="ko-KR" dirty="0"/>
              <a:t>”, “</a:t>
            </a:r>
            <a:r>
              <a:rPr lang="ko-KR" altLang="en-US" dirty="0"/>
              <a:t>기능성 세라믹“</a:t>
            </a:r>
            <a:endParaRPr lang="en-US" altLang="ko-KR" dirty="0"/>
          </a:p>
          <a:p>
            <a:pPr marL="285750" indent="-285750">
              <a:lnSpc>
                <a:spcPts val="2500"/>
              </a:lnSpc>
              <a:buFont typeface="Arial" panose="020B0604020202020204" pitchFamily="34" charset="0"/>
              <a:buChar char="•"/>
            </a:pPr>
            <a:r>
              <a:rPr lang="ko-KR" altLang="en-US" dirty="0"/>
              <a:t>엔지니어링 세라믹 </a:t>
            </a:r>
            <a:r>
              <a:rPr lang="en-US" altLang="ko-KR" dirty="0"/>
              <a:t>(Engineering ceramic): </a:t>
            </a:r>
            <a:r>
              <a:rPr lang="ko-KR" altLang="en-US" dirty="0"/>
              <a:t>고강도</a:t>
            </a:r>
            <a:r>
              <a:rPr lang="en-US" altLang="ko-KR" dirty="0"/>
              <a:t>, </a:t>
            </a:r>
            <a:r>
              <a:rPr lang="ko-KR" altLang="en-US" dirty="0"/>
              <a:t>내구성</a:t>
            </a:r>
            <a:r>
              <a:rPr lang="en-US" altLang="ko-KR" dirty="0"/>
              <a:t>, </a:t>
            </a:r>
            <a:r>
              <a:rPr lang="ko-KR" altLang="en-US" dirty="0"/>
              <a:t>고온</a:t>
            </a:r>
            <a:r>
              <a:rPr lang="en-US" altLang="ko-KR" dirty="0"/>
              <a:t>/</a:t>
            </a:r>
            <a:r>
              <a:rPr lang="ko-KR" altLang="en-US" dirty="0"/>
              <a:t>고압 안정성</a:t>
            </a:r>
            <a:r>
              <a:rPr lang="en-US" altLang="ko-KR" dirty="0"/>
              <a:t>, </a:t>
            </a:r>
            <a:r>
              <a:rPr lang="ko-KR" altLang="en-US" dirty="0"/>
              <a:t>내부식성</a:t>
            </a:r>
            <a:endParaRPr lang="en-US" altLang="ko-KR" dirty="0"/>
          </a:p>
          <a:p>
            <a:pPr marL="285750" indent="-285750">
              <a:lnSpc>
                <a:spcPts val="2500"/>
              </a:lnSpc>
              <a:buFont typeface="Arial" panose="020B0604020202020204" pitchFamily="34" charset="0"/>
              <a:buChar char="•"/>
            </a:pPr>
            <a:r>
              <a:rPr lang="en-US" altLang="ko-KR" dirty="0" err="1"/>
              <a:t>SiN</a:t>
            </a:r>
            <a:r>
              <a:rPr lang="en-US" altLang="ko-KR" dirty="0"/>
              <a:t>: light, hard, </a:t>
            </a:r>
            <a:r>
              <a:rPr lang="ko-KR" altLang="en-US" dirty="0"/>
              <a:t>낮은 열 팽창률</a:t>
            </a:r>
            <a:r>
              <a:rPr lang="en-US" altLang="ko-KR" dirty="0"/>
              <a:t>, </a:t>
            </a:r>
            <a:r>
              <a:rPr lang="ko-KR" altLang="en-US" dirty="0"/>
              <a:t>절삭공구</a:t>
            </a:r>
            <a:endParaRPr lang="en-US" altLang="ko-KR" dirty="0"/>
          </a:p>
          <a:p>
            <a:pPr marL="285750" indent="-285750">
              <a:lnSpc>
                <a:spcPts val="2500"/>
              </a:lnSpc>
              <a:buFont typeface="Arial" panose="020B0604020202020204" pitchFamily="34" charset="0"/>
              <a:buChar char="•"/>
            </a:pPr>
            <a:r>
              <a:rPr lang="en-US" altLang="ko-KR" dirty="0" err="1"/>
              <a:t>SiC</a:t>
            </a:r>
            <a:r>
              <a:rPr lang="en-US" altLang="ko-KR" dirty="0"/>
              <a:t>: </a:t>
            </a:r>
            <a:r>
              <a:rPr lang="ko-KR" altLang="en-US" dirty="0"/>
              <a:t>내부식성</a:t>
            </a:r>
            <a:r>
              <a:rPr lang="en-US" altLang="ko-KR" dirty="0"/>
              <a:t>, </a:t>
            </a:r>
            <a:r>
              <a:rPr lang="ko-KR" altLang="en-US" dirty="0"/>
              <a:t>고온가스 터빈</a:t>
            </a:r>
            <a:endParaRPr lang="en-US" altLang="ko-KR" dirty="0"/>
          </a:p>
          <a:p>
            <a:pPr marL="285750" indent="-285750">
              <a:lnSpc>
                <a:spcPts val="2500"/>
              </a:lnSpc>
              <a:buFont typeface="Arial" panose="020B0604020202020204" pitchFamily="34" charset="0"/>
              <a:buChar char="•"/>
            </a:pPr>
            <a:r>
              <a:rPr lang="en-US" altLang="ko-KR" dirty="0"/>
              <a:t>Al2O3: </a:t>
            </a:r>
            <a:r>
              <a:rPr lang="ko-KR" altLang="en-US" dirty="0"/>
              <a:t>다이스류 각종 기계</a:t>
            </a:r>
            <a:r>
              <a:rPr lang="en-US" altLang="ko-KR" dirty="0"/>
              <a:t>, </a:t>
            </a:r>
            <a:r>
              <a:rPr lang="ko-KR" altLang="en-US" dirty="0"/>
              <a:t>절삭공구</a:t>
            </a:r>
            <a:endParaRPr lang="en-US" altLang="ko-KR" dirty="0"/>
          </a:p>
        </p:txBody>
      </p:sp>
      <p:grpSp>
        <p:nvGrpSpPr>
          <p:cNvPr id="9" name="그룹 8"/>
          <p:cNvGrpSpPr/>
          <p:nvPr/>
        </p:nvGrpSpPr>
        <p:grpSpPr>
          <a:xfrm>
            <a:off x="831133" y="1326523"/>
            <a:ext cx="7014189" cy="2628897"/>
            <a:chOff x="477116" y="1476679"/>
            <a:chExt cx="7014189" cy="2628897"/>
          </a:xfrm>
        </p:grpSpPr>
        <p:pic>
          <p:nvPicPr>
            <p:cNvPr id="4" name="그림 3"/>
            <p:cNvPicPr>
              <a:picLocks noChangeAspect="1"/>
            </p:cNvPicPr>
            <p:nvPr/>
          </p:nvPicPr>
          <p:blipFill>
            <a:blip r:embed="rId3"/>
            <a:stretch>
              <a:fillRect/>
            </a:stretch>
          </p:blipFill>
          <p:spPr>
            <a:xfrm>
              <a:off x="477116" y="1476679"/>
              <a:ext cx="3976914" cy="2628897"/>
            </a:xfrm>
            <a:prstGeom prst="rect">
              <a:avLst/>
            </a:prstGeom>
          </p:spPr>
        </p:pic>
        <p:pic>
          <p:nvPicPr>
            <p:cNvPr id="8" name="그림 7"/>
            <p:cNvPicPr>
              <a:picLocks noChangeAspect="1"/>
            </p:cNvPicPr>
            <p:nvPr/>
          </p:nvPicPr>
          <p:blipFill>
            <a:blip r:embed="rId4"/>
            <a:stretch>
              <a:fillRect/>
            </a:stretch>
          </p:blipFill>
          <p:spPr>
            <a:xfrm>
              <a:off x="4520972" y="1476679"/>
              <a:ext cx="2970333" cy="2628897"/>
            </a:xfrm>
            <a:prstGeom prst="rect">
              <a:avLst/>
            </a:prstGeom>
          </p:spPr>
        </p:pic>
      </p:gr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33</a:t>
            </a:fld>
            <a:endParaRPr lang="ko-KR" altLang="en-US"/>
          </a:p>
        </p:txBody>
      </p:sp>
    </p:spTree>
    <p:extLst>
      <p:ext uri="{BB962C8B-B14F-4D97-AF65-F5344CB8AC3E}">
        <p14:creationId xmlns:p14="http://schemas.microsoft.com/office/powerpoint/2010/main" val="3988765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광학적 특성</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6" name="TextBox 15"/>
          <p:cNvSpPr txBox="1"/>
          <p:nvPr/>
        </p:nvSpPr>
        <p:spPr>
          <a:xfrm>
            <a:off x="1011751" y="4694265"/>
            <a:ext cx="7014189" cy="12936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유리</a:t>
            </a:r>
            <a:r>
              <a:rPr lang="en-US" altLang="ko-KR" dirty="0"/>
              <a:t>: SiO</a:t>
            </a:r>
            <a:r>
              <a:rPr lang="en-US" altLang="ko-KR" baseline="-25000" dirty="0"/>
              <a:t>2</a:t>
            </a:r>
            <a:r>
              <a:rPr lang="en-US" altLang="ko-KR" dirty="0"/>
              <a:t>+Na</a:t>
            </a:r>
            <a:r>
              <a:rPr lang="en-US" altLang="ko-KR" baseline="-25000" dirty="0"/>
              <a:t>2</a:t>
            </a:r>
            <a:r>
              <a:rPr lang="en-US" altLang="ko-KR" dirty="0"/>
              <a:t>CO</a:t>
            </a:r>
            <a:r>
              <a:rPr lang="en-US" altLang="ko-KR" baseline="-25000" dirty="0"/>
              <a:t>3</a:t>
            </a:r>
            <a:r>
              <a:rPr lang="en-US" altLang="ko-KR" dirty="0"/>
              <a:t>+K</a:t>
            </a:r>
            <a:r>
              <a:rPr lang="en-US" altLang="ko-KR" baseline="-25000" dirty="0"/>
              <a:t>2</a:t>
            </a:r>
            <a:r>
              <a:rPr lang="en-US" altLang="ko-KR" dirty="0"/>
              <a:t>CO</a:t>
            </a:r>
            <a:r>
              <a:rPr lang="en-US" altLang="ko-KR" baseline="-25000" dirty="0"/>
              <a:t>3</a:t>
            </a:r>
            <a:r>
              <a:rPr lang="ko-KR" altLang="en-US" dirty="0"/>
              <a:t> </a:t>
            </a:r>
            <a:r>
              <a:rPr lang="en-US" altLang="ko-KR" dirty="0">
                <a:sym typeface="Wingdings" panose="05000000000000000000" pitchFamily="2" charset="2"/>
              </a:rPr>
              <a:t> </a:t>
            </a:r>
            <a:r>
              <a:rPr lang="ko-KR" altLang="en-US" dirty="0">
                <a:sym typeface="Wingdings" panose="05000000000000000000" pitchFamily="2" charset="2"/>
              </a:rPr>
              <a:t>투명성</a:t>
            </a:r>
            <a:endParaRPr lang="en-US" altLang="ko-KR" dirty="0">
              <a:sym typeface="Wingdings" panose="05000000000000000000" pitchFamily="2" charset="2"/>
            </a:endParaRPr>
          </a:p>
          <a:p>
            <a:pPr marL="285750" indent="-285750">
              <a:lnSpc>
                <a:spcPct val="150000"/>
              </a:lnSpc>
              <a:buFont typeface="Arial" panose="020B0604020202020204" pitchFamily="34" charset="0"/>
              <a:buChar char="•"/>
            </a:pPr>
            <a:r>
              <a:rPr lang="ko-KR" altLang="en-US" dirty="0">
                <a:sym typeface="Wingdings" panose="05000000000000000000" pitchFamily="2" charset="2"/>
              </a:rPr>
              <a:t>세라믹 보석</a:t>
            </a:r>
            <a:r>
              <a:rPr lang="en-US" altLang="ko-KR" dirty="0">
                <a:sym typeface="Wingdings" panose="05000000000000000000" pitchFamily="2" charset="2"/>
              </a:rPr>
              <a:t>: </a:t>
            </a:r>
            <a:r>
              <a:rPr lang="ko-KR" altLang="en-US" dirty="0">
                <a:sym typeface="Wingdings" panose="05000000000000000000" pitchFamily="2" charset="2"/>
              </a:rPr>
              <a:t>다이아몬드</a:t>
            </a:r>
            <a:r>
              <a:rPr lang="en-US" altLang="ko-KR" dirty="0">
                <a:sym typeface="Wingdings" panose="05000000000000000000" pitchFamily="2" charset="2"/>
              </a:rPr>
              <a:t>, </a:t>
            </a:r>
            <a:r>
              <a:rPr lang="ko-KR" altLang="en-US" dirty="0">
                <a:sym typeface="Wingdings" panose="05000000000000000000" pitchFamily="2" charset="2"/>
              </a:rPr>
              <a:t>사파이어</a:t>
            </a:r>
            <a:r>
              <a:rPr lang="en-US" altLang="ko-KR" dirty="0">
                <a:sym typeface="Wingdings" panose="05000000000000000000" pitchFamily="2" charset="2"/>
              </a:rPr>
              <a:t>, </a:t>
            </a:r>
            <a:r>
              <a:rPr lang="ko-KR" altLang="en-US" dirty="0">
                <a:sym typeface="Wingdings" panose="05000000000000000000" pitchFamily="2" charset="2"/>
              </a:rPr>
              <a:t>루비</a:t>
            </a:r>
            <a:endParaRPr lang="en-US" altLang="ko-KR" dirty="0">
              <a:sym typeface="Wingdings" panose="05000000000000000000" pitchFamily="2" charset="2"/>
            </a:endParaRPr>
          </a:p>
          <a:p>
            <a:pPr marL="285750" indent="-285750">
              <a:lnSpc>
                <a:spcPct val="150000"/>
              </a:lnSpc>
              <a:buFont typeface="Arial" panose="020B0604020202020204" pitchFamily="34" charset="0"/>
              <a:buChar char="•"/>
            </a:pPr>
            <a:r>
              <a:rPr lang="ko-KR" altLang="en-US" dirty="0">
                <a:sym typeface="Wingdings" panose="05000000000000000000" pitchFamily="2" charset="2"/>
              </a:rPr>
              <a:t>응용</a:t>
            </a:r>
            <a:r>
              <a:rPr lang="en-US" altLang="ko-KR" dirty="0">
                <a:sym typeface="Wingdings" panose="05000000000000000000" pitchFamily="2" charset="2"/>
              </a:rPr>
              <a:t>: Display, LED, </a:t>
            </a:r>
            <a:r>
              <a:rPr lang="ko-KR" altLang="en-US" dirty="0">
                <a:sym typeface="Wingdings" panose="05000000000000000000" pitchFamily="2" charset="2"/>
              </a:rPr>
              <a:t>스마트</a:t>
            </a:r>
            <a:r>
              <a:rPr lang="en-US" altLang="ko-KR" dirty="0">
                <a:sym typeface="Wingdings" panose="05000000000000000000" pitchFamily="2" charset="2"/>
              </a:rPr>
              <a:t> </a:t>
            </a:r>
            <a:r>
              <a:rPr lang="ko-KR" altLang="en-US" dirty="0">
                <a:sym typeface="Wingdings" panose="05000000000000000000" pitchFamily="2" charset="2"/>
              </a:rPr>
              <a:t>유리</a:t>
            </a:r>
            <a:r>
              <a:rPr lang="en-US" altLang="ko-KR" dirty="0">
                <a:sym typeface="Wingdings" panose="05000000000000000000" pitchFamily="2" charset="2"/>
              </a:rPr>
              <a:t>, </a:t>
            </a:r>
            <a:r>
              <a:rPr lang="ko-KR" altLang="en-US" dirty="0">
                <a:sym typeface="Wingdings" panose="05000000000000000000" pitchFamily="2" charset="2"/>
              </a:rPr>
              <a:t>투명전극</a:t>
            </a:r>
            <a:r>
              <a:rPr lang="en-US" altLang="ko-KR" dirty="0">
                <a:sym typeface="Wingdings" panose="05000000000000000000" pitchFamily="2" charset="2"/>
              </a:rPr>
              <a:t>, </a:t>
            </a:r>
            <a:r>
              <a:rPr lang="ko-KR" altLang="en-US" dirty="0">
                <a:sym typeface="Wingdings" panose="05000000000000000000" pitchFamily="2" charset="2"/>
              </a:rPr>
              <a:t>광학유리</a:t>
            </a:r>
            <a:endParaRPr lang="en-US" altLang="ko-KR" dirty="0"/>
          </a:p>
        </p:txBody>
      </p:sp>
      <p:grpSp>
        <p:nvGrpSpPr>
          <p:cNvPr id="12" name="그룹 11"/>
          <p:cNvGrpSpPr/>
          <p:nvPr/>
        </p:nvGrpSpPr>
        <p:grpSpPr>
          <a:xfrm>
            <a:off x="1017876" y="1236545"/>
            <a:ext cx="7014188" cy="3227522"/>
            <a:chOff x="1017877" y="873687"/>
            <a:chExt cx="5987031" cy="2754884"/>
          </a:xfrm>
        </p:grpSpPr>
        <p:grpSp>
          <p:nvGrpSpPr>
            <p:cNvPr id="10" name="그룹 9"/>
            <p:cNvGrpSpPr/>
            <p:nvPr/>
          </p:nvGrpSpPr>
          <p:grpSpPr>
            <a:xfrm>
              <a:off x="1017877" y="873688"/>
              <a:ext cx="2024680" cy="2754883"/>
              <a:chOff x="1017876" y="873688"/>
              <a:chExt cx="3168351" cy="4311020"/>
            </a:xfrm>
          </p:grpSpPr>
          <p:pic>
            <p:nvPicPr>
              <p:cNvPr id="2" name="그림 1"/>
              <p:cNvPicPr>
                <a:picLocks noChangeAspect="1"/>
              </p:cNvPicPr>
              <p:nvPr/>
            </p:nvPicPr>
            <p:blipFill>
              <a:blip r:embed="rId3"/>
              <a:stretch>
                <a:fillRect/>
              </a:stretch>
            </p:blipFill>
            <p:spPr>
              <a:xfrm>
                <a:off x="1017876" y="873688"/>
                <a:ext cx="3168351" cy="2107468"/>
              </a:xfrm>
              <a:prstGeom prst="rect">
                <a:avLst/>
              </a:prstGeom>
            </p:spPr>
          </p:pic>
          <p:pic>
            <p:nvPicPr>
              <p:cNvPr id="5" name="그림 4"/>
              <p:cNvPicPr>
                <a:picLocks noChangeAspect="1"/>
              </p:cNvPicPr>
              <p:nvPr/>
            </p:nvPicPr>
            <p:blipFill>
              <a:blip r:embed="rId4"/>
              <a:stretch>
                <a:fillRect/>
              </a:stretch>
            </p:blipFill>
            <p:spPr>
              <a:xfrm>
                <a:off x="1017876" y="3061218"/>
                <a:ext cx="3168351" cy="2123490"/>
              </a:xfrm>
              <a:prstGeom prst="rect">
                <a:avLst/>
              </a:prstGeom>
            </p:spPr>
          </p:pic>
        </p:grpSp>
        <p:pic>
          <p:nvPicPr>
            <p:cNvPr id="11" name="그림 10"/>
            <p:cNvPicPr>
              <a:picLocks noChangeAspect="1"/>
            </p:cNvPicPr>
            <p:nvPr/>
          </p:nvPicPr>
          <p:blipFill>
            <a:blip r:embed="rId5"/>
            <a:stretch>
              <a:fillRect/>
            </a:stretch>
          </p:blipFill>
          <p:spPr>
            <a:xfrm>
              <a:off x="3193141" y="873687"/>
              <a:ext cx="3811767" cy="2754883"/>
            </a:xfrm>
            <a:prstGeom prst="rect">
              <a:avLst/>
            </a:prstGeom>
          </p:spPr>
        </p:pic>
      </p:grpSp>
      <p:sp>
        <p:nvSpPr>
          <p:cNvPr id="17" name="TextBox 16"/>
          <p:cNvSpPr txBox="1"/>
          <p:nvPr/>
        </p:nvSpPr>
        <p:spPr>
          <a:xfrm>
            <a:off x="1277201" y="838010"/>
            <a:ext cx="1853392" cy="369332"/>
          </a:xfrm>
          <a:prstGeom prst="rect">
            <a:avLst/>
          </a:prstGeom>
          <a:noFill/>
        </p:spPr>
        <p:txBody>
          <a:bodyPr wrap="none" rtlCol="0">
            <a:spAutoFit/>
          </a:bodyPr>
          <a:lstStyle/>
          <a:p>
            <a:r>
              <a:rPr lang="ko-KR" altLang="en-US" dirty="0"/>
              <a:t>투명성과 </a:t>
            </a:r>
            <a:r>
              <a:rPr lang="ko-KR" altLang="en-US" dirty="0" err="1"/>
              <a:t>발광성</a:t>
            </a:r>
            <a:endParaRPr lang="ko-KR" altLang="en-US" dirty="0"/>
          </a:p>
        </p:txBody>
      </p:sp>
      <p:sp>
        <p:nvSpPr>
          <p:cNvPr id="18" name="TextBox 17"/>
          <p:cNvSpPr txBox="1"/>
          <p:nvPr/>
        </p:nvSpPr>
        <p:spPr>
          <a:xfrm>
            <a:off x="5103336" y="838010"/>
            <a:ext cx="1391728" cy="369332"/>
          </a:xfrm>
          <a:prstGeom prst="rect">
            <a:avLst/>
          </a:prstGeom>
          <a:noFill/>
        </p:spPr>
        <p:txBody>
          <a:bodyPr wrap="none" rtlCol="0">
            <a:spAutoFit/>
          </a:bodyPr>
          <a:lstStyle/>
          <a:p>
            <a:r>
              <a:rPr lang="ko-KR" altLang="en-US" dirty="0"/>
              <a:t>스마트 유리</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34</a:t>
            </a:fld>
            <a:endParaRPr lang="ko-KR" altLang="en-US"/>
          </a:p>
        </p:txBody>
      </p:sp>
    </p:spTree>
    <p:extLst>
      <p:ext uri="{BB962C8B-B14F-4D97-AF65-F5344CB8AC3E}">
        <p14:creationId xmlns:p14="http://schemas.microsoft.com/office/powerpoint/2010/main" val="2656416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448106" cy="461665"/>
          </a:xfrm>
          <a:prstGeom prst="rect">
            <a:avLst/>
          </a:prstGeom>
        </p:spPr>
        <p:txBody>
          <a:bodyPr wrap="none">
            <a:spAutoFit/>
          </a:bodyPr>
          <a:lstStyle/>
          <a:p>
            <a:r>
              <a:rPr lang="ko-KR" altLang="en-US" sz="2400" b="1" dirty="0">
                <a:latin typeface="+mn-ea"/>
              </a:rPr>
              <a:t>생물학적 친화성</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6" name="TextBox 15"/>
          <p:cNvSpPr txBox="1"/>
          <p:nvPr/>
        </p:nvSpPr>
        <p:spPr>
          <a:xfrm>
            <a:off x="474722" y="4585855"/>
            <a:ext cx="8201734"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바이오 세라믹 </a:t>
            </a:r>
            <a:r>
              <a:rPr lang="en-US" altLang="ko-KR" dirty="0"/>
              <a:t>(Bio ceramic): </a:t>
            </a:r>
            <a:r>
              <a:rPr lang="ko-KR" altLang="en-US" dirty="0"/>
              <a:t>치아</a:t>
            </a:r>
            <a:r>
              <a:rPr lang="en-US" altLang="ko-KR" dirty="0"/>
              <a:t>, </a:t>
            </a:r>
            <a:r>
              <a:rPr lang="ko-KR" altLang="en-US" dirty="0"/>
              <a:t>뼈를 대체하는 세라믹 소재 개발</a:t>
            </a:r>
            <a:endParaRPr lang="en-US" altLang="ko-KR" dirty="0"/>
          </a:p>
          <a:p>
            <a:pPr marL="285750" indent="-285750">
              <a:lnSpc>
                <a:spcPct val="150000"/>
              </a:lnSpc>
              <a:buFont typeface="Arial" panose="020B0604020202020204" pitchFamily="34" charset="0"/>
              <a:buChar char="•"/>
            </a:pPr>
            <a:r>
              <a:rPr lang="ko-KR" altLang="en-US" dirty="0"/>
              <a:t>뼈</a:t>
            </a:r>
            <a:r>
              <a:rPr lang="en-US" altLang="ko-KR" dirty="0"/>
              <a:t>: 70%</a:t>
            </a:r>
            <a:r>
              <a:rPr lang="ko-KR" altLang="en-US" dirty="0"/>
              <a:t>가 세라믹 성분</a:t>
            </a:r>
            <a:endParaRPr lang="en-US" altLang="ko-KR" dirty="0"/>
          </a:p>
          <a:p>
            <a:pPr marL="285750" indent="-285750">
              <a:lnSpc>
                <a:spcPct val="150000"/>
              </a:lnSpc>
              <a:buFont typeface="Arial" panose="020B0604020202020204" pitchFamily="34" charset="0"/>
              <a:buChar char="•"/>
            </a:pPr>
            <a:r>
              <a:rPr lang="ko-KR" altLang="en-US" dirty="0"/>
              <a:t>세라믹은 </a:t>
            </a:r>
            <a:r>
              <a:rPr lang="ko-KR" altLang="en-US" dirty="0" err="1"/>
              <a:t>친수성을</a:t>
            </a:r>
            <a:r>
              <a:rPr lang="ko-KR" altLang="en-US" dirty="0"/>
              <a:t> 가지고 있어 생체와 잘 어울림</a:t>
            </a:r>
            <a:endParaRPr lang="en-US" altLang="ko-KR" dirty="0"/>
          </a:p>
        </p:txBody>
      </p:sp>
      <p:sp>
        <p:nvSpPr>
          <p:cNvPr id="17" name="TextBox 16"/>
          <p:cNvSpPr txBox="1"/>
          <p:nvPr/>
        </p:nvSpPr>
        <p:spPr>
          <a:xfrm>
            <a:off x="3411532" y="838010"/>
            <a:ext cx="1853392" cy="369332"/>
          </a:xfrm>
          <a:prstGeom prst="rect">
            <a:avLst/>
          </a:prstGeom>
          <a:noFill/>
        </p:spPr>
        <p:txBody>
          <a:bodyPr wrap="none" rtlCol="0">
            <a:spAutoFit/>
          </a:bodyPr>
          <a:lstStyle/>
          <a:p>
            <a:r>
              <a:rPr lang="ko-KR" altLang="en-US"/>
              <a:t>세라믹 인공관절</a:t>
            </a:r>
            <a:endParaRPr lang="ko-KR" altLang="en-US" dirty="0"/>
          </a:p>
        </p:txBody>
      </p:sp>
      <p:pic>
        <p:nvPicPr>
          <p:cNvPr id="4" name="그림 3"/>
          <p:cNvPicPr>
            <a:picLocks noChangeAspect="1"/>
          </p:cNvPicPr>
          <p:nvPr/>
        </p:nvPicPr>
        <p:blipFill>
          <a:blip r:embed="rId3"/>
          <a:stretch>
            <a:fillRect/>
          </a:stretch>
        </p:blipFill>
        <p:spPr>
          <a:xfrm>
            <a:off x="2441142" y="1255805"/>
            <a:ext cx="3794172" cy="3046270"/>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35</a:t>
            </a:fld>
            <a:endParaRPr lang="ko-KR" altLang="en-US"/>
          </a:p>
        </p:txBody>
      </p:sp>
    </p:spTree>
    <p:extLst>
      <p:ext uri="{BB962C8B-B14F-4D97-AF65-F5344CB8AC3E}">
        <p14:creationId xmlns:p14="http://schemas.microsoft.com/office/powerpoint/2010/main" val="3932553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249334" cy="461665"/>
          </a:xfrm>
          <a:prstGeom prst="rect">
            <a:avLst/>
          </a:prstGeom>
        </p:spPr>
        <p:txBody>
          <a:bodyPr wrap="none">
            <a:spAutoFit/>
          </a:bodyPr>
          <a:lstStyle/>
          <a:p>
            <a:r>
              <a:rPr lang="ko-KR" altLang="en-US" sz="2400" b="1" dirty="0">
                <a:latin typeface="+mn-ea"/>
              </a:rPr>
              <a:t>역사 속 세라믹</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2" name="그림 1"/>
          <p:cNvPicPr>
            <a:picLocks noChangeAspect="1"/>
          </p:cNvPicPr>
          <p:nvPr/>
        </p:nvPicPr>
        <p:blipFill>
          <a:blip r:embed="rId3"/>
          <a:stretch>
            <a:fillRect/>
          </a:stretch>
        </p:blipFill>
        <p:spPr>
          <a:xfrm>
            <a:off x="1975299" y="1098329"/>
            <a:ext cx="2413909" cy="1605642"/>
          </a:xfrm>
          <a:prstGeom prst="rect">
            <a:avLst/>
          </a:prstGeom>
        </p:spPr>
      </p:pic>
      <p:pic>
        <p:nvPicPr>
          <p:cNvPr id="5" name="그림 4"/>
          <p:cNvPicPr>
            <a:picLocks noChangeAspect="1"/>
          </p:cNvPicPr>
          <p:nvPr/>
        </p:nvPicPr>
        <p:blipFill>
          <a:blip r:embed="rId4"/>
          <a:stretch>
            <a:fillRect/>
          </a:stretch>
        </p:blipFill>
        <p:spPr>
          <a:xfrm>
            <a:off x="4683372" y="1098329"/>
            <a:ext cx="2412304" cy="1605642"/>
          </a:xfrm>
          <a:prstGeom prst="rect">
            <a:avLst/>
          </a:prstGeom>
        </p:spPr>
      </p:pic>
      <p:pic>
        <p:nvPicPr>
          <p:cNvPr id="8" name="그림 7"/>
          <p:cNvPicPr>
            <a:picLocks noChangeAspect="1"/>
          </p:cNvPicPr>
          <p:nvPr/>
        </p:nvPicPr>
        <p:blipFill>
          <a:blip r:embed="rId5"/>
          <a:stretch>
            <a:fillRect/>
          </a:stretch>
        </p:blipFill>
        <p:spPr>
          <a:xfrm>
            <a:off x="748317" y="1105317"/>
            <a:ext cx="1079900" cy="1605642"/>
          </a:xfrm>
          <a:prstGeom prst="rect">
            <a:avLst/>
          </a:prstGeom>
        </p:spPr>
      </p:pic>
      <p:pic>
        <p:nvPicPr>
          <p:cNvPr id="9" name="그림 8"/>
          <p:cNvPicPr>
            <a:picLocks noChangeAspect="1"/>
          </p:cNvPicPr>
          <p:nvPr/>
        </p:nvPicPr>
        <p:blipFill>
          <a:blip r:embed="rId6"/>
          <a:stretch>
            <a:fillRect/>
          </a:stretch>
        </p:blipFill>
        <p:spPr>
          <a:xfrm>
            <a:off x="748317" y="2895937"/>
            <a:ext cx="2315695" cy="1534260"/>
          </a:xfrm>
          <a:prstGeom prst="rect">
            <a:avLst/>
          </a:prstGeom>
        </p:spPr>
      </p:pic>
      <p:pic>
        <p:nvPicPr>
          <p:cNvPr id="10" name="그림 9"/>
          <p:cNvPicPr>
            <a:picLocks noChangeAspect="1"/>
          </p:cNvPicPr>
          <p:nvPr/>
        </p:nvPicPr>
        <p:blipFill>
          <a:blip r:embed="rId7"/>
          <a:stretch>
            <a:fillRect/>
          </a:stretch>
        </p:blipFill>
        <p:spPr>
          <a:xfrm>
            <a:off x="3162226" y="2892268"/>
            <a:ext cx="2029955" cy="1541536"/>
          </a:xfrm>
          <a:prstGeom prst="rect">
            <a:avLst/>
          </a:prstGeom>
        </p:spPr>
      </p:pic>
      <p:pic>
        <p:nvPicPr>
          <p:cNvPr id="11" name="그림 10"/>
          <p:cNvPicPr>
            <a:picLocks noChangeAspect="1"/>
          </p:cNvPicPr>
          <p:nvPr/>
        </p:nvPicPr>
        <p:blipFill>
          <a:blip r:embed="rId8"/>
          <a:stretch>
            <a:fillRect/>
          </a:stretch>
        </p:blipFill>
        <p:spPr>
          <a:xfrm>
            <a:off x="5405622" y="2892268"/>
            <a:ext cx="1157085" cy="1537930"/>
          </a:xfrm>
          <a:prstGeom prst="rect">
            <a:avLst/>
          </a:prstGeom>
        </p:spPr>
      </p:pic>
      <p:pic>
        <p:nvPicPr>
          <p:cNvPr id="12" name="그림 11"/>
          <p:cNvPicPr>
            <a:picLocks noChangeAspect="1"/>
          </p:cNvPicPr>
          <p:nvPr/>
        </p:nvPicPr>
        <p:blipFill>
          <a:blip r:embed="rId9"/>
          <a:stretch>
            <a:fillRect/>
          </a:stretch>
        </p:blipFill>
        <p:spPr>
          <a:xfrm>
            <a:off x="748317" y="4622101"/>
            <a:ext cx="2966838" cy="1473290"/>
          </a:xfrm>
          <a:prstGeom prst="rect">
            <a:avLst/>
          </a:prstGeom>
        </p:spPr>
      </p:pic>
      <p:pic>
        <p:nvPicPr>
          <p:cNvPr id="14" name="그림 13"/>
          <p:cNvPicPr>
            <a:picLocks noChangeAspect="1"/>
          </p:cNvPicPr>
          <p:nvPr/>
        </p:nvPicPr>
        <p:blipFill>
          <a:blip r:embed="rId10"/>
          <a:stretch>
            <a:fillRect/>
          </a:stretch>
        </p:blipFill>
        <p:spPr>
          <a:xfrm>
            <a:off x="3802380" y="4618495"/>
            <a:ext cx="2760327" cy="1478698"/>
          </a:xfrm>
          <a:prstGeom prst="rect">
            <a:avLst/>
          </a:prstGeom>
        </p:spPr>
      </p:pic>
      <p:pic>
        <p:nvPicPr>
          <p:cNvPr id="15" name="그림 14"/>
          <p:cNvPicPr>
            <a:picLocks noChangeAspect="1"/>
          </p:cNvPicPr>
          <p:nvPr/>
        </p:nvPicPr>
        <p:blipFill>
          <a:blip r:embed="rId11"/>
          <a:stretch>
            <a:fillRect/>
          </a:stretch>
        </p:blipFill>
        <p:spPr>
          <a:xfrm>
            <a:off x="6649932" y="4618495"/>
            <a:ext cx="2225206" cy="1476896"/>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36</a:t>
            </a:fld>
            <a:endParaRPr lang="ko-KR" altLang="en-US"/>
          </a:p>
        </p:txBody>
      </p:sp>
    </p:spTree>
    <p:extLst>
      <p:ext uri="{BB962C8B-B14F-4D97-AF65-F5344CB8AC3E}">
        <p14:creationId xmlns:p14="http://schemas.microsoft.com/office/powerpoint/2010/main" val="1995399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864887" cy="461665"/>
          </a:xfrm>
          <a:prstGeom prst="rect">
            <a:avLst/>
          </a:prstGeom>
        </p:spPr>
        <p:txBody>
          <a:bodyPr wrap="none">
            <a:spAutoFit/>
          </a:bodyPr>
          <a:lstStyle/>
          <a:p>
            <a:r>
              <a:rPr lang="ko-KR" altLang="en-US" sz="2400" b="1" dirty="0">
                <a:latin typeface="+mn-ea"/>
              </a:rPr>
              <a:t>가전제품 속 세라믹</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grpSp>
        <p:nvGrpSpPr>
          <p:cNvPr id="17" name="그룹 16"/>
          <p:cNvGrpSpPr/>
          <p:nvPr/>
        </p:nvGrpSpPr>
        <p:grpSpPr>
          <a:xfrm>
            <a:off x="982001" y="1254454"/>
            <a:ext cx="3296703" cy="1247777"/>
            <a:chOff x="343974" y="914398"/>
            <a:chExt cx="5609482" cy="2123146"/>
          </a:xfrm>
        </p:grpSpPr>
        <p:pic>
          <p:nvPicPr>
            <p:cNvPr id="4" name="그림 3"/>
            <p:cNvPicPr>
              <a:picLocks noChangeAspect="1"/>
            </p:cNvPicPr>
            <p:nvPr/>
          </p:nvPicPr>
          <p:blipFill>
            <a:blip r:embed="rId3"/>
            <a:stretch>
              <a:fillRect/>
            </a:stretch>
          </p:blipFill>
          <p:spPr>
            <a:xfrm>
              <a:off x="343974" y="914399"/>
              <a:ext cx="3173925" cy="2123145"/>
            </a:xfrm>
            <a:prstGeom prst="rect">
              <a:avLst/>
            </a:prstGeom>
          </p:spPr>
        </p:pic>
        <p:pic>
          <p:nvPicPr>
            <p:cNvPr id="16" name="그림 15"/>
            <p:cNvPicPr>
              <a:picLocks noChangeAspect="1"/>
            </p:cNvPicPr>
            <p:nvPr/>
          </p:nvPicPr>
          <p:blipFill rotWithShape="1">
            <a:blip r:embed="rId4"/>
            <a:srcRect l="88639" t="22776" r="3744" b="53616"/>
            <a:stretch/>
          </p:blipFill>
          <p:spPr>
            <a:xfrm>
              <a:off x="3517899" y="914398"/>
              <a:ext cx="2435557" cy="2123145"/>
            </a:xfrm>
            <a:prstGeom prst="rect">
              <a:avLst/>
            </a:prstGeom>
          </p:spPr>
        </p:pic>
      </p:grpSp>
      <p:pic>
        <p:nvPicPr>
          <p:cNvPr id="18" name="그림 17"/>
          <p:cNvPicPr>
            <a:picLocks noChangeAspect="1"/>
          </p:cNvPicPr>
          <p:nvPr/>
        </p:nvPicPr>
        <p:blipFill>
          <a:blip r:embed="rId5"/>
          <a:stretch>
            <a:fillRect/>
          </a:stretch>
        </p:blipFill>
        <p:spPr>
          <a:xfrm>
            <a:off x="4369726" y="1254455"/>
            <a:ext cx="1484511" cy="1247776"/>
          </a:xfrm>
          <a:prstGeom prst="rect">
            <a:avLst/>
          </a:prstGeom>
        </p:spPr>
      </p:pic>
      <p:sp>
        <p:nvSpPr>
          <p:cNvPr id="19" name="TextBox 18"/>
          <p:cNvSpPr txBox="1"/>
          <p:nvPr/>
        </p:nvSpPr>
        <p:spPr>
          <a:xfrm>
            <a:off x="5993472" y="1517076"/>
            <a:ext cx="2393604" cy="646331"/>
          </a:xfrm>
          <a:prstGeom prst="rect">
            <a:avLst/>
          </a:prstGeom>
          <a:noFill/>
        </p:spPr>
        <p:txBody>
          <a:bodyPr wrap="none" rtlCol="0">
            <a:spAutoFit/>
          </a:bodyPr>
          <a:lstStyle/>
          <a:p>
            <a:pPr algn="ctr"/>
            <a:r>
              <a:rPr lang="ko-KR" altLang="en-US" dirty="0"/>
              <a:t>수정 </a:t>
            </a:r>
            <a:r>
              <a:rPr lang="ko-KR" altLang="en-US" dirty="0" err="1"/>
              <a:t>발진자</a:t>
            </a:r>
            <a:r>
              <a:rPr lang="ko-KR" altLang="en-US" dirty="0"/>
              <a:t> 세라믹</a:t>
            </a:r>
            <a:endParaRPr lang="en-US" altLang="ko-KR" dirty="0"/>
          </a:p>
          <a:p>
            <a:pPr algn="ctr"/>
            <a:r>
              <a:rPr lang="en-US" altLang="ko-KR" dirty="0"/>
              <a:t>(</a:t>
            </a:r>
            <a:r>
              <a:rPr lang="ko-KR" altLang="en-US" dirty="0"/>
              <a:t>크리스털</a:t>
            </a:r>
            <a:r>
              <a:rPr lang="en-US" altLang="ko-KR" dirty="0"/>
              <a:t>, </a:t>
            </a:r>
            <a:r>
              <a:rPr lang="ko-KR" altLang="en-US" dirty="0"/>
              <a:t>석영</a:t>
            </a:r>
            <a:r>
              <a:rPr lang="en-US" altLang="ko-KR" dirty="0"/>
              <a:t>, </a:t>
            </a:r>
            <a:r>
              <a:rPr lang="ko-KR" altLang="en-US" dirty="0" err="1"/>
              <a:t>쿼츠</a:t>
            </a:r>
            <a:r>
              <a:rPr lang="en-US" altLang="ko-KR" dirty="0"/>
              <a:t>)</a:t>
            </a:r>
            <a:endParaRPr lang="ko-KR" altLang="en-US" dirty="0"/>
          </a:p>
        </p:txBody>
      </p:sp>
      <p:pic>
        <p:nvPicPr>
          <p:cNvPr id="20" name="그림 19"/>
          <p:cNvPicPr>
            <a:picLocks noChangeAspect="1"/>
          </p:cNvPicPr>
          <p:nvPr/>
        </p:nvPicPr>
        <p:blipFill>
          <a:blip r:embed="rId6"/>
          <a:stretch>
            <a:fillRect/>
          </a:stretch>
        </p:blipFill>
        <p:spPr>
          <a:xfrm>
            <a:off x="982002" y="2676856"/>
            <a:ext cx="2191035" cy="1631630"/>
          </a:xfrm>
          <a:prstGeom prst="rect">
            <a:avLst/>
          </a:prstGeom>
        </p:spPr>
      </p:pic>
      <p:sp>
        <p:nvSpPr>
          <p:cNvPr id="21" name="TextBox 20"/>
          <p:cNvSpPr txBox="1"/>
          <p:nvPr/>
        </p:nvSpPr>
        <p:spPr>
          <a:xfrm>
            <a:off x="3320214" y="3169505"/>
            <a:ext cx="2137124" cy="646331"/>
          </a:xfrm>
          <a:prstGeom prst="rect">
            <a:avLst/>
          </a:prstGeom>
          <a:noFill/>
        </p:spPr>
        <p:txBody>
          <a:bodyPr wrap="none" rtlCol="0">
            <a:spAutoFit/>
          </a:bodyPr>
          <a:lstStyle/>
          <a:p>
            <a:pPr algn="ctr"/>
            <a:r>
              <a:rPr lang="ko-KR" altLang="en-US" dirty="0" err="1"/>
              <a:t>압전</a:t>
            </a:r>
            <a:r>
              <a:rPr lang="ko-KR" altLang="en-US" dirty="0"/>
              <a:t> 착화용 세라믹</a:t>
            </a:r>
            <a:endParaRPr lang="en-US" altLang="ko-KR" dirty="0"/>
          </a:p>
          <a:p>
            <a:pPr algn="ctr"/>
            <a:r>
              <a:rPr lang="en-US" altLang="ko-KR" dirty="0"/>
              <a:t>(PbTiO3 or PbZrO3)</a:t>
            </a:r>
            <a:endParaRPr lang="ko-KR" altLang="en-US" dirty="0"/>
          </a:p>
        </p:txBody>
      </p:sp>
      <p:pic>
        <p:nvPicPr>
          <p:cNvPr id="22" name="그림 21"/>
          <p:cNvPicPr>
            <a:picLocks noChangeAspect="1"/>
          </p:cNvPicPr>
          <p:nvPr/>
        </p:nvPicPr>
        <p:blipFill>
          <a:blip r:embed="rId7"/>
          <a:stretch>
            <a:fillRect/>
          </a:stretch>
        </p:blipFill>
        <p:spPr>
          <a:xfrm>
            <a:off x="998582" y="4483111"/>
            <a:ext cx="1122864" cy="1484976"/>
          </a:xfrm>
          <a:prstGeom prst="rect">
            <a:avLst/>
          </a:prstGeom>
        </p:spPr>
      </p:pic>
      <p:sp>
        <p:nvSpPr>
          <p:cNvPr id="23" name="TextBox 22"/>
          <p:cNvSpPr txBox="1"/>
          <p:nvPr/>
        </p:nvSpPr>
        <p:spPr>
          <a:xfrm>
            <a:off x="2121446" y="4964942"/>
            <a:ext cx="3397084" cy="369332"/>
          </a:xfrm>
          <a:prstGeom prst="rect">
            <a:avLst/>
          </a:prstGeom>
          <a:noFill/>
        </p:spPr>
        <p:txBody>
          <a:bodyPr wrap="none" rtlCol="0">
            <a:spAutoFit/>
          </a:bodyPr>
          <a:lstStyle/>
          <a:p>
            <a:pPr algn="ctr"/>
            <a:r>
              <a:rPr lang="ko-KR" altLang="en-US" dirty="0"/>
              <a:t>전류 누수 방지용 절연체 세라믹</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37</a:t>
            </a:fld>
            <a:endParaRPr lang="ko-KR" altLang="en-US"/>
          </a:p>
        </p:txBody>
      </p:sp>
    </p:spTree>
    <p:extLst>
      <p:ext uri="{BB962C8B-B14F-4D97-AF65-F5344CB8AC3E}">
        <p14:creationId xmlns:p14="http://schemas.microsoft.com/office/powerpoint/2010/main" val="575369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전자 세라믹</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grpSp>
        <p:nvGrpSpPr>
          <p:cNvPr id="9" name="그룹 8"/>
          <p:cNvGrpSpPr/>
          <p:nvPr/>
        </p:nvGrpSpPr>
        <p:grpSpPr>
          <a:xfrm>
            <a:off x="5865786" y="1111820"/>
            <a:ext cx="2738100" cy="3619018"/>
            <a:chOff x="4618886" y="970513"/>
            <a:chExt cx="3883256" cy="5224484"/>
          </a:xfrm>
        </p:grpSpPr>
        <p:pic>
          <p:nvPicPr>
            <p:cNvPr id="2" name="그림 1"/>
            <p:cNvPicPr>
              <a:picLocks noChangeAspect="1"/>
            </p:cNvPicPr>
            <p:nvPr/>
          </p:nvPicPr>
          <p:blipFill>
            <a:blip r:embed="rId3"/>
            <a:stretch>
              <a:fillRect/>
            </a:stretch>
          </p:blipFill>
          <p:spPr>
            <a:xfrm>
              <a:off x="4618886" y="3612244"/>
              <a:ext cx="3883256" cy="2582753"/>
            </a:xfrm>
            <a:prstGeom prst="rect">
              <a:avLst/>
            </a:prstGeom>
          </p:spPr>
        </p:pic>
        <p:pic>
          <p:nvPicPr>
            <p:cNvPr id="5" name="그림 4"/>
            <p:cNvPicPr>
              <a:picLocks noChangeAspect="1"/>
            </p:cNvPicPr>
            <p:nvPr/>
          </p:nvPicPr>
          <p:blipFill>
            <a:blip r:embed="rId4"/>
            <a:stretch>
              <a:fillRect/>
            </a:stretch>
          </p:blipFill>
          <p:spPr>
            <a:xfrm>
              <a:off x="4618886" y="970513"/>
              <a:ext cx="3866506" cy="2552700"/>
            </a:xfrm>
            <a:prstGeom prst="rect">
              <a:avLst/>
            </a:prstGeom>
          </p:spPr>
        </p:pic>
      </p:grpSp>
      <p:pic>
        <p:nvPicPr>
          <p:cNvPr id="8" name="그림 7"/>
          <p:cNvPicPr>
            <a:picLocks noChangeAspect="1"/>
          </p:cNvPicPr>
          <p:nvPr/>
        </p:nvPicPr>
        <p:blipFill>
          <a:blip r:embed="rId5"/>
          <a:stretch>
            <a:fillRect/>
          </a:stretch>
        </p:blipFill>
        <p:spPr>
          <a:xfrm>
            <a:off x="359772" y="1111820"/>
            <a:ext cx="5399314" cy="3619018"/>
          </a:xfrm>
          <a:prstGeom prst="rect">
            <a:avLst/>
          </a:prstGeom>
        </p:spPr>
      </p:pic>
      <p:sp>
        <p:nvSpPr>
          <p:cNvPr id="24" name="TextBox 23"/>
          <p:cNvSpPr txBox="1"/>
          <p:nvPr/>
        </p:nvSpPr>
        <p:spPr>
          <a:xfrm>
            <a:off x="410780" y="4967856"/>
            <a:ext cx="8201734" cy="8781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dirty="0" err="1"/>
              <a:t>IoT</a:t>
            </a:r>
            <a:r>
              <a:rPr lang="en-US" altLang="ko-KR" dirty="0"/>
              <a:t> (Internet of Things): Everything will be connected</a:t>
            </a:r>
          </a:p>
          <a:p>
            <a:pPr marL="285750" indent="-285750">
              <a:lnSpc>
                <a:spcPct val="150000"/>
              </a:lnSpc>
              <a:buFont typeface="Arial" panose="020B0604020202020204" pitchFamily="34" charset="0"/>
              <a:buChar char="•"/>
            </a:pPr>
            <a:r>
              <a:rPr lang="ko-KR" altLang="en-US" dirty="0"/>
              <a:t>가전제품</a:t>
            </a:r>
            <a:r>
              <a:rPr lang="en-US" altLang="ko-KR" dirty="0"/>
              <a:t>, </a:t>
            </a:r>
            <a:r>
              <a:rPr lang="ko-KR" altLang="en-US" dirty="0"/>
              <a:t>컴퓨터</a:t>
            </a:r>
            <a:r>
              <a:rPr lang="en-US" altLang="ko-KR" dirty="0"/>
              <a:t>, </a:t>
            </a:r>
            <a:r>
              <a:rPr lang="ko-KR" altLang="en-US" dirty="0"/>
              <a:t>센서</a:t>
            </a:r>
            <a:r>
              <a:rPr lang="en-US" altLang="ko-KR" dirty="0"/>
              <a:t>, </a:t>
            </a:r>
            <a:r>
              <a:rPr lang="ko-KR" altLang="en-US" dirty="0"/>
              <a:t>전지</a:t>
            </a:r>
            <a:endParaRPr lang="en-US" altLang="ko-KR"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38</a:t>
            </a:fld>
            <a:endParaRPr lang="ko-KR" altLang="en-US"/>
          </a:p>
        </p:txBody>
      </p:sp>
    </p:spTree>
    <p:extLst>
      <p:ext uri="{BB962C8B-B14F-4D97-AF65-F5344CB8AC3E}">
        <p14:creationId xmlns:p14="http://schemas.microsoft.com/office/powerpoint/2010/main" val="1801464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구조 세라믹</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10" name="그림 9"/>
          <p:cNvPicPr>
            <a:picLocks noChangeAspect="1"/>
          </p:cNvPicPr>
          <p:nvPr/>
        </p:nvPicPr>
        <p:blipFill>
          <a:blip r:embed="rId3"/>
          <a:stretch>
            <a:fillRect/>
          </a:stretch>
        </p:blipFill>
        <p:spPr>
          <a:xfrm>
            <a:off x="215483" y="886942"/>
            <a:ext cx="4331078" cy="2878664"/>
          </a:xfrm>
          <a:prstGeom prst="rect">
            <a:avLst/>
          </a:prstGeom>
        </p:spPr>
      </p:pic>
      <p:pic>
        <p:nvPicPr>
          <p:cNvPr id="12" name="그림 11"/>
          <p:cNvPicPr>
            <a:picLocks noChangeAspect="1"/>
          </p:cNvPicPr>
          <p:nvPr/>
        </p:nvPicPr>
        <p:blipFill>
          <a:blip r:embed="rId4"/>
          <a:stretch>
            <a:fillRect/>
          </a:stretch>
        </p:blipFill>
        <p:spPr>
          <a:xfrm>
            <a:off x="4619812" y="890059"/>
            <a:ext cx="4286842" cy="2875547"/>
          </a:xfrm>
          <a:prstGeom prst="rect">
            <a:avLst/>
          </a:prstGeom>
        </p:spPr>
      </p:pic>
      <p:pic>
        <p:nvPicPr>
          <p:cNvPr id="14" name="그림 13"/>
          <p:cNvPicPr>
            <a:picLocks noChangeAspect="1"/>
          </p:cNvPicPr>
          <p:nvPr/>
        </p:nvPicPr>
        <p:blipFill rotWithShape="1">
          <a:blip r:embed="rId5"/>
          <a:srcRect l="79625" t="67815" r="6784" b="18852"/>
          <a:stretch/>
        </p:blipFill>
        <p:spPr>
          <a:xfrm>
            <a:off x="1077410" y="4223658"/>
            <a:ext cx="7376415" cy="2035323"/>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39</a:t>
            </a:fld>
            <a:endParaRPr lang="ko-KR" altLang="en-US"/>
          </a:p>
        </p:txBody>
      </p:sp>
      <p:sp>
        <p:nvSpPr>
          <p:cNvPr id="4" name="TextBox 3">
            <a:extLst>
              <a:ext uri="{FF2B5EF4-FFF2-40B4-BE49-F238E27FC236}">
                <a16:creationId xmlns:a16="http://schemas.microsoft.com/office/drawing/2014/main" id="{2001D0FE-EE39-A9D2-9FE7-868F155EF12A}"/>
              </a:ext>
            </a:extLst>
          </p:cNvPr>
          <p:cNvSpPr txBox="1"/>
          <p:nvPr/>
        </p:nvSpPr>
        <p:spPr>
          <a:xfrm>
            <a:off x="4465510" y="4609179"/>
            <a:ext cx="2144840" cy="246221"/>
          </a:xfrm>
          <a:prstGeom prst="rect">
            <a:avLst/>
          </a:prstGeom>
          <a:noFill/>
        </p:spPr>
        <p:txBody>
          <a:bodyPr wrap="square">
            <a:spAutoFit/>
          </a:bodyPr>
          <a:lstStyle/>
          <a:p>
            <a:pPr algn="l" fontAlgn="base"/>
            <a:r>
              <a:rPr lang="en-US" altLang="ko-KR" sz="1000" i="0" dirty="0" err="1">
                <a:effectLst/>
                <a:latin typeface="+mn-ea"/>
              </a:rPr>
              <a:t>SiAlON</a:t>
            </a:r>
            <a:r>
              <a:rPr lang="en-US" altLang="ko-KR" sz="1000" i="0" dirty="0">
                <a:effectLst/>
                <a:latin typeface="+mn-ea"/>
              </a:rPr>
              <a:t> = </a:t>
            </a:r>
            <a:r>
              <a:rPr lang="en-US" altLang="ko-KR" sz="1000" i="0" dirty="0" err="1">
                <a:effectLst/>
                <a:latin typeface="+mn-ea"/>
              </a:rPr>
              <a:t>Si₃N</a:t>
            </a:r>
            <a:r>
              <a:rPr lang="en-US" altLang="ko-KR" sz="1000" i="0" dirty="0">
                <a:effectLst/>
                <a:latin typeface="+mn-ea"/>
              </a:rPr>
              <a:t>₄ + </a:t>
            </a:r>
            <a:r>
              <a:rPr lang="en-US" altLang="ko-KR" sz="1000" i="0" dirty="0" err="1">
                <a:effectLst/>
                <a:latin typeface="+mn-ea"/>
              </a:rPr>
              <a:t>AlN</a:t>
            </a:r>
            <a:r>
              <a:rPr lang="en-US" altLang="ko-KR" sz="1000" i="0" dirty="0">
                <a:effectLst/>
                <a:latin typeface="+mn-ea"/>
              </a:rPr>
              <a:t> + </a:t>
            </a:r>
            <a:r>
              <a:rPr lang="en-US" altLang="ko-KR" sz="1000" i="0" dirty="0" err="1">
                <a:effectLst/>
                <a:latin typeface="+mn-ea"/>
              </a:rPr>
              <a:t>Al₂O</a:t>
            </a:r>
            <a:r>
              <a:rPr lang="en-US" altLang="ko-KR" sz="1000" i="0" dirty="0">
                <a:effectLst/>
                <a:latin typeface="+mn-ea"/>
              </a:rPr>
              <a:t>₃</a:t>
            </a:r>
            <a:endParaRPr lang="ko-KR" altLang="en-US" sz="1000" dirty="0">
              <a:latin typeface="+mn-ea"/>
            </a:endParaRPr>
          </a:p>
        </p:txBody>
      </p:sp>
      <p:sp>
        <p:nvSpPr>
          <p:cNvPr id="8" name="TextBox 7">
            <a:extLst>
              <a:ext uri="{FF2B5EF4-FFF2-40B4-BE49-F238E27FC236}">
                <a16:creationId xmlns:a16="http://schemas.microsoft.com/office/drawing/2014/main" id="{3C007593-AFF0-6590-4185-9CC000F36C07}"/>
              </a:ext>
            </a:extLst>
          </p:cNvPr>
          <p:cNvSpPr txBox="1"/>
          <p:nvPr/>
        </p:nvSpPr>
        <p:spPr>
          <a:xfrm>
            <a:off x="5810250" y="5005677"/>
            <a:ext cx="1600200" cy="246221"/>
          </a:xfrm>
          <a:prstGeom prst="rect">
            <a:avLst/>
          </a:prstGeom>
          <a:noFill/>
        </p:spPr>
        <p:txBody>
          <a:bodyPr wrap="square">
            <a:spAutoFit/>
          </a:bodyPr>
          <a:lstStyle>
            <a:defPPr>
              <a:defRPr lang="ko-KR"/>
            </a:defPPr>
            <a:lvl1pPr fontAlgn="base">
              <a:defRPr sz="1000" b="0" i="0">
                <a:solidFill>
                  <a:srgbClr val="666666"/>
                </a:solidFill>
                <a:effectLst/>
                <a:latin typeface="+mn-ea"/>
              </a:defRPr>
            </a:lvl1pPr>
          </a:lstStyle>
          <a:p>
            <a:r>
              <a:rPr lang="en-US" altLang="ko-KR" dirty="0">
                <a:solidFill>
                  <a:schemeClr val="tx1"/>
                </a:solidFill>
              </a:rPr>
              <a:t>MAS: MgAl</a:t>
            </a:r>
            <a:r>
              <a:rPr lang="en-US" altLang="ko-KR" baseline="-25000" dirty="0">
                <a:solidFill>
                  <a:schemeClr val="tx1"/>
                </a:solidFill>
              </a:rPr>
              <a:t>2</a:t>
            </a:r>
            <a:r>
              <a:rPr lang="en-US" altLang="ko-KR" dirty="0">
                <a:solidFill>
                  <a:schemeClr val="tx1"/>
                </a:solidFill>
              </a:rPr>
              <a:t>O4 Spinel</a:t>
            </a:r>
            <a:endParaRPr lang="ko-KR" altLang="en-US" dirty="0">
              <a:solidFill>
                <a:schemeClr val="tx1"/>
              </a:solidFill>
            </a:endParaRPr>
          </a:p>
        </p:txBody>
      </p:sp>
      <p:sp>
        <p:nvSpPr>
          <p:cNvPr id="11" name="TextBox 10">
            <a:extLst>
              <a:ext uri="{FF2B5EF4-FFF2-40B4-BE49-F238E27FC236}">
                <a16:creationId xmlns:a16="http://schemas.microsoft.com/office/drawing/2014/main" id="{C69AF835-D647-11FF-A32A-8034CB0E01B3}"/>
              </a:ext>
            </a:extLst>
          </p:cNvPr>
          <p:cNvSpPr txBox="1"/>
          <p:nvPr/>
        </p:nvSpPr>
        <p:spPr>
          <a:xfrm>
            <a:off x="5402580" y="5402175"/>
            <a:ext cx="1524000" cy="246221"/>
          </a:xfrm>
          <a:prstGeom prst="rect">
            <a:avLst/>
          </a:prstGeom>
          <a:noFill/>
        </p:spPr>
        <p:txBody>
          <a:bodyPr wrap="square">
            <a:spAutoFit/>
          </a:bodyPr>
          <a:lstStyle/>
          <a:p>
            <a:r>
              <a:rPr lang="en-US" altLang="ko-KR" sz="1000" dirty="0" err="1">
                <a:latin typeface="+mn-ea"/>
              </a:rPr>
              <a:t>Mulite</a:t>
            </a:r>
            <a:r>
              <a:rPr lang="en-US" altLang="ko-KR" sz="1000" dirty="0">
                <a:latin typeface="+mn-ea"/>
              </a:rPr>
              <a:t>:</a:t>
            </a:r>
            <a:r>
              <a:rPr lang="ko-KR" altLang="en-US" sz="1000" dirty="0">
                <a:latin typeface="+mn-ea"/>
              </a:rPr>
              <a:t> </a:t>
            </a:r>
            <a:r>
              <a:rPr lang="en-US" altLang="ko-KR" sz="1000" b="0" i="0" dirty="0">
                <a:effectLst/>
                <a:latin typeface="+mn-ea"/>
              </a:rPr>
              <a:t>3Al</a:t>
            </a:r>
            <a:r>
              <a:rPr lang="en-US" altLang="ko-KR" sz="1000" b="0" i="0" baseline="-25000" dirty="0">
                <a:effectLst/>
                <a:latin typeface="+mn-ea"/>
              </a:rPr>
              <a:t>2</a:t>
            </a:r>
            <a:r>
              <a:rPr lang="en-US" altLang="ko-KR" sz="1000" b="0" i="0" dirty="0">
                <a:effectLst/>
                <a:latin typeface="+mn-ea"/>
              </a:rPr>
              <a:t>O</a:t>
            </a:r>
            <a:r>
              <a:rPr lang="en-US" altLang="ko-KR" sz="1000" b="0" i="0" baseline="-25000" dirty="0">
                <a:effectLst/>
                <a:latin typeface="+mn-ea"/>
              </a:rPr>
              <a:t>3</a:t>
            </a:r>
            <a:r>
              <a:rPr lang="en-US" altLang="ko-KR" sz="1000" b="0" i="0" dirty="0">
                <a:effectLst/>
                <a:latin typeface="+mn-ea"/>
              </a:rPr>
              <a:t> · 2SiO</a:t>
            </a:r>
            <a:r>
              <a:rPr lang="en-US" altLang="ko-KR" sz="1000" b="0" i="0" baseline="-25000" dirty="0">
                <a:effectLst/>
                <a:latin typeface="+mn-ea"/>
              </a:rPr>
              <a:t>2</a:t>
            </a:r>
            <a:endParaRPr lang="ko-KR" altLang="en-US" sz="1000" baseline="-25000" dirty="0">
              <a:latin typeface="+mn-ea"/>
            </a:endParaRPr>
          </a:p>
        </p:txBody>
      </p:sp>
      <p:sp>
        <p:nvSpPr>
          <p:cNvPr id="15" name="TextBox 14">
            <a:extLst>
              <a:ext uri="{FF2B5EF4-FFF2-40B4-BE49-F238E27FC236}">
                <a16:creationId xmlns:a16="http://schemas.microsoft.com/office/drawing/2014/main" id="{BE3249D3-7DE9-4FE3-BBB5-38562FEABD2F}"/>
              </a:ext>
            </a:extLst>
          </p:cNvPr>
          <p:cNvSpPr txBox="1"/>
          <p:nvPr/>
        </p:nvSpPr>
        <p:spPr>
          <a:xfrm>
            <a:off x="4465510" y="5904189"/>
            <a:ext cx="735140" cy="246221"/>
          </a:xfrm>
          <a:prstGeom prst="rect">
            <a:avLst/>
          </a:prstGeom>
          <a:noFill/>
        </p:spPr>
        <p:txBody>
          <a:bodyPr wrap="square">
            <a:spAutoFit/>
          </a:bodyPr>
          <a:lstStyle>
            <a:defPPr>
              <a:defRPr lang="ko-KR"/>
            </a:defPPr>
            <a:lvl1pPr>
              <a:defRPr sz="1000">
                <a:latin typeface="+mn-ea"/>
              </a:defRPr>
            </a:lvl1pPr>
          </a:lstStyle>
          <a:p>
            <a:r>
              <a:rPr lang="en-US" altLang="ko-KR" dirty="0"/>
              <a:t>AS: </a:t>
            </a:r>
            <a:r>
              <a:rPr lang="en-US" altLang="ko-KR" dirty="0" err="1"/>
              <a:t>AlSi</a:t>
            </a:r>
            <a:endParaRPr lang="ko-KR" altLang="en-US" dirty="0"/>
          </a:p>
        </p:txBody>
      </p:sp>
      <p:sp>
        <p:nvSpPr>
          <p:cNvPr id="16" name="TextBox 15">
            <a:extLst>
              <a:ext uri="{FF2B5EF4-FFF2-40B4-BE49-F238E27FC236}">
                <a16:creationId xmlns:a16="http://schemas.microsoft.com/office/drawing/2014/main" id="{586A7900-5B3E-49B0-8E42-9DA1CF06AD6D}"/>
              </a:ext>
            </a:extLst>
          </p:cNvPr>
          <p:cNvSpPr txBox="1"/>
          <p:nvPr/>
        </p:nvSpPr>
        <p:spPr>
          <a:xfrm>
            <a:off x="5048250" y="5904190"/>
            <a:ext cx="1524000" cy="246221"/>
          </a:xfrm>
          <a:prstGeom prst="rect">
            <a:avLst/>
          </a:prstGeom>
          <a:noFill/>
        </p:spPr>
        <p:txBody>
          <a:bodyPr wrap="square">
            <a:spAutoFit/>
          </a:bodyPr>
          <a:lstStyle/>
          <a:p>
            <a:r>
              <a:rPr lang="en-US" altLang="ko-KR" sz="1000" dirty="0">
                <a:latin typeface="+mn-ea"/>
              </a:rPr>
              <a:t>LAS: </a:t>
            </a:r>
            <a:r>
              <a:rPr lang="en-US" altLang="ko-KR" sz="1000" dirty="0" err="1">
                <a:latin typeface="+mn-ea"/>
              </a:rPr>
              <a:t>LiAlSi</a:t>
            </a:r>
            <a:endParaRPr lang="ko-KR" altLang="en-US" sz="1000" baseline="-25000" dirty="0">
              <a:latin typeface="+mn-ea"/>
            </a:endParaRPr>
          </a:p>
        </p:txBody>
      </p:sp>
    </p:spTree>
    <p:extLst>
      <p:ext uri="{BB962C8B-B14F-4D97-AF65-F5344CB8AC3E}">
        <p14:creationId xmlns:p14="http://schemas.microsoft.com/office/powerpoint/2010/main" val="415878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672370"/>
            <a:ext cx="9144000" cy="707886"/>
          </a:xfrm>
          <a:prstGeom prst="rect">
            <a:avLst/>
          </a:prstGeom>
          <a:noFill/>
        </p:spPr>
        <p:txBody>
          <a:bodyPr wrap="square" rtlCol="0">
            <a:spAutoFit/>
          </a:bodyPr>
          <a:lstStyle/>
          <a:p>
            <a:pPr algn="ctr"/>
            <a:r>
              <a:rPr lang="en-US" altLang="ko-KR" sz="4000" dirty="0">
                <a:latin typeface="+mn-ea"/>
              </a:rPr>
              <a:t>LIST OF CONTENTS</a:t>
            </a:r>
            <a:endParaRPr lang="ko-KR" altLang="en-US" sz="4000" dirty="0">
              <a:latin typeface="+mn-ea"/>
            </a:endParaRPr>
          </a:p>
        </p:txBody>
      </p:sp>
      <p:sp>
        <p:nvSpPr>
          <p:cNvPr id="2" name="직사각형 1"/>
          <p:cNvSpPr/>
          <p:nvPr/>
        </p:nvSpPr>
        <p:spPr>
          <a:xfrm>
            <a:off x="224715" y="2554551"/>
            <a:ext cx="4661156" cy="3211249"/>
          </a:xfrm>
          <a:prstGeom prst="rect">
            <a:avLst/>
          </a:prstGeom>
          <a:solidFill>
            <a:srgbClr val="C00000">
              <a:alpha val="20000"/>
            </a:srgbClr>
          </a:solidFill>
          <a:ln>
            <a:solidFill>
              <a:srgbClr val="C00000"/>
            </a:solidFill>
          </a:ln>
        </p:spPr>
        <p:style>
          <a:lnRef idx="2">
            <a:schemeClr val="dk1"/>
          </a:lnRef>
          <a:fillRef idx="1">
            <a:schemeClr val="lt1"/>
          </a:fillRef>
          <a:effectRef idx="0">
            <a:schemeClr val="dk1"/>
          </a:effectRef>
          <a:fontRef idx="minor">
            <a:schemeClr val="dk1"/>
          </a:fontRef>
        </p:style>
        <p:txBody>
          <a:bodyPr wrap="square">
            <a:noAutofit/>
          </a:bodyPr>
          <a:lstStyle/>
          <a:p>
            <a:pPr marL="342900" indent="-342900">
              <a:buFontTx/>
              <a:buAutoNum type="arabicPeriod"/>
            </a:pPr>
            <a:r>
              <a:rPr lang="ko-KR" altLang="en-US" sz="1600" dirty="0">
                <a:latin typeface="+mn-ea"/>
              </a:rPr>
              <a:t>세라믹재료 </a:t>
            </a:r>
            <a:r>
              <a:rPr lang="en-US" altLang="ko-KR" sz="1600" dirty="0">
                <a:latin typeface="+mn-ea"/>
              </a:rPr>
              <a:t>overview</a:t>
            </a:r>
          </a:p>
          <a:p>
            <a:pPr marL="342900" indent="-342900">
              <a:buFontTx/>
              <a:buAutoNum type="arabicPeriod"/>
            </a:pPr>
            <a:r>
              <a:rPr lang="ko-KR" altLang="en-US" sz="1600" dirty="0">
                <a:latin typeface="+mn-ea"/>
              </a:rPr>
              <a:t>세라믹스의 결정화학</a:t>
            </a:r>
            <a:endParaRPr lang="en-US" altLang="ko-KR" sz="1600" dirty="0">
              <a:latin typeface="+mn-ea"/>
            </a:endParaRPr>
          </a:p>
          <a:p>
            <a:pPr marL="342900" indent="-342900">
              <a:buAutoNum type="arabicPeriod"/>
            </a:pPr>
            <a:r>
              <a:rPr lang="ko-KR" altLang="en-US" sz="1600" dirty="0">
                <a:latin typeface="+mn-ea"/>
              </a:rPr>
              <a:t>결정 결함</a:t>
            </a:r>
            <a:r>
              <a:rPr lang="en-US" altLang="ko-KR" sz="1600" dirty="0">
                <a:latin typeface="+mn-ea"/>
              </a:rPr>
              <a:t>: </a:t>
            </a:r>
            <a:r>
              <a:rPr lang="ko-KR" altLang="en-US" sz="1600" dirty="0">
                <a:latin typeface="+mn-ea"/>
              </a:rPr>
              <a:t>점</a:t>
            </a:r>
            <a:r>
              <a:rPr lang="en-US" altLang="ko-KR" sz="1600" dirty="0">
                <a:latin typeface="+mn-ea"/>
              </a:rPr>
              <a:t>, </a:t>
            </a:r>
            <a:r>
              <a:rPr lang="ko-KR" altLang="en-US" sz="1600" dirty="0">
                <a:latin typeface="+mn-ea"/>
              </a:rPr>
              <a:t>선</a:t>
            </a:r>
            <a:r>
              <a:rPr lang="en-US" altLang="ko-KR" sz="1600" dirty="0">
                <a:latin typeface="+mn-ea"/>
              </a:rPr>
              <a:t>, </a:t>
            </a:r>
            <a:r>
              <a:rPr lang="ko-KR" altLang="en-US" sz="1600" dirty="0">
                <a:latin typeface="+mn-ea"/>
              </a:rPr>
              <a:t>표면</a:t>
            </a:r>
            <a:r>
              <a:rPr lang="en-US" altLang="ko-KR" sz="1600" dirty="0">
                <a:latin typeface="+mn-ea"/>
              </a:rPr>
              <a:t>, </a:t>
            </a:r>
            <a:r>
              <a:rPr lang="ko-KR" altLang="en-US" sz="1600" dirty="0">
                <a:latin typeface="+mn-ea"/>
              </a:rPr>
              <a:t>면</a:t>
            </a:r>
            <a:r>
              <a:rPr lang="en-US" altLang="ko-KR" sz="1600" dirty="0">
                <a:latin typeface="+mn-ea"/>
              </a:rPr>
              <a:t>, </a:t>
            </a:r>
            <a:r>
              <a:rPr lang="en-US" altLang="ko-KR" sz="1600" dirty="0" err="1">
                <a:latin typeface="+mn-ea"/>
              </a:rPr>
              <a:t>Frenkel</a:t>
            </a:r>
            <a:r>
              <a:rPr lang="en-US" altLang="ko-KR" sz="1600" dirty="0">
                <a:latin typeface="+mn-ea"/>
              </a:rPr>
              <a:t>, Schottky</a:t>
            </a:r>
            <a:r>
              <a:rPr lang="ko-KR" altLang="en-US" sz="1600" dirty="0">
                <a:latin typeface="+mn-ea"/>
              </a:rPr>
              <a:t> 결함</a:t>
            </a:r>
            <a:r>
              <a:rPr lang="en-US" altLang="ko-KR" sz="1600" dirty="0">
                <a:latin typeface="+mn-ea"/>
              </a:rPr>
              <a:t>, </a:t>
            </a:r>
            <a:r>
              <a:rPr lang="ko-KR" altLang="en-US" sz="1600" dirty="0">
                <a:latin typeface="+mn-ea"/>
              </a:rPr>
              <a:t>결함 반응</a:t>
            </a:r>
            <a:r>
              <a:rPr lang="en-US" altLang="ko-KR" sz="1600" dirty="0">
                <a:latin typeface="+mn-ea"/>
              </a:rPr>
              <a:t> </a:t>
            </a:r>
            <a:r>
              <a:rPr lang="ko-KR" altLang="en-US" sz="1600" dirty="0">
                <a:latin typeface="+mn-ea"/>
              </a:rPr>
              <a:t>등</a:t>
            </a:r>
            <a:endParaRPr lang="en-US" altLang="ko-KR" sz="1600" dirty="0">
              <a:latin typeface="+mn-ea"/>
            </a:endParaRPr>
          </a:p>
          <a:p>
            <a:pPr marL="342900" indent="-342900">
              <a:buFontTx/>
              <a:buAutoNum type="arabicPeriod"/>
            </a:pPr>
            <a:r>
              <a:rPr lang="ko-KR" altLang="en-US" sz="1600" dirty="0">
                <a:latin typeface="+mn-ea"/>
              </a:rPr>
              <a:t>도전성</a:t>
            </a:r>
            <a:r>
              <a:rPr lang="en-US" altLang="ko-KR" sz="1600" dirty="0">
                <a:latin typeface="+mn-ea"/>
              </a:rPr>
              <a:t>:</a:t>
            </a:r>
            <a:r>
              <a:rPr lang="ko-KR" altLang="en-US" sz="1600" dirty="0">
                <a:latin typeface="+mn-ea"/>
              </a:rPr>
              <a:t> 이온전도</a:t>
            </a:r>
            <a:r>
              <a:rPr lang="en-US" altLang="ko-KR" sz="1600" dirty="0">
                <a:latin typeface="+mn-ea"/>
              </a:rPr>
              <a:t>, </a:t>
            </a:r>
            <a:r>
              <a:rPr lang="ko-KR" altLang="en-US" sz="1600" dirty="0">
                <a:latin typeface="+mn-ea"/>
              </a:rPr>
              <a:t>전자전도</a:t>
            </a:r>
            <a:r>
              <a:rPr lang="en-US" altLang="ko-KR" sz="1600" dirty="0">
                <a:latin typeface="+mn-ea"/>
              </a:rPr>
              <a:t>, </a:t>
            </a:r>
            <a:r>
              <a:rPr lang="ko-KR" altLang="en-US" sz="1600" dirty="0">
                <a:latin typeface="+mn-ea"/>
              </a:rPr>
              <a:t>밴드구조</a:t>
            </a:r>
            <a:r>
              <a:rPr lang="en-US" altLang="ko-KR" sz="1600" dirty="0">
                <a:latin typeface="+mn-ea"/>
              </a:rPr>
              <a:t>, </a:t>
            </a:r>
            <a:r>
              <a:rPr lang="ko-KR" altLang="en-US" sz="1600" dirty="0">
                <a:latin typeface="+mn-ea"/>
              </a:rPr>
              <a:t>전도의 환경의존성</a:t>
            </a:r>
            <a:r>
              <a:rPr lang="en-US" altLang="ko-KR" sz="1600" dirty="0">
                <a:latin typeface="+mn-ea"/>
              </a:rPr>
              <a:t>, </a:t>
            </a:r>
            <a:r>
              <a:rPr lang="ko-KR" altLang="en-US" sz="1600" dirty="0">
                <a:latin typeface="+mn-ea"/>
              </a:rPr>
              <a:t>접합</a:t>
            </a:r>
            <a:endParaRPr lang="en-US" altLang="ko-KR" sz="1600" dirty="0">
              <a:latin typeface="+mn-ea"/>
            </a:endParaRPr>
          </a:p>
          <a:p>
            <a:pPr marL="342900" indent="-342900">
              <a:buFontTx/>
              <a:buAutoNum type="arabicPeriod"/>
            </a:pPr>
            <a:r>
              <a:rPr lang="ko-KR" altLang="en-US" sz="1600" dirty="0">
                <a:latin typeface="+mn-ea"/>
              </a:rPr>
              <a:t>유전성</a:t>
            </a:r>
            <a:r>
              <a:rPr lang="en-US" altLang="ko-KR" sz="1600" dirty="0">
                <a:latin typeface="+mn-ea"/>
              </a:rPr>
              <a:t>: </a:t>
            </a:r>
            <a:r>
              <a:rPr lang="ko-KR" altLang="en-US" sz="1600" dirty="0">
                <a:latin typeface="+mn-ea"/>
              </a:rPr>
              <a:t>상유전체</a:t>
            </a:r>
            <a:r>
              <a:rPr lang="en-US" altLang="ko-KR" sz="1600" dirty="0">
                <a:latin typeface="+mn-ea"/>
              </a:rPr>
              <a:t>, </a:t>
            </a:r>
            <a:r>
              <a:rPr lang="ko-KR" altLang="en-US" sz="1600" dirty="0">
                <a:latin typeface="+mn-ea"/>
              </a:rPr>
              <a:t>강유전체</a:t>
            </a:r>
            <a:r>
              <a:rPr lang="en-US" altLang="ko-KR" sz="1600" dirty="0">
                <a:latin typeface="+mn-ea"/>
              </a:rPr>
              <a:t>, </a:t>
            </a:r>
            <a:r>
              <a:rPr lang="ko-KR" altLang="en-US" sz="1600" dirty="0" err="1">
                <a:latin typeface="+mn-ea"/>
              </a:rPr>
              <a:t>분극의</a:t>
            </a:r>
            <a:r>
              <a:rPr lang="ko-KR" altLang="en-US" sz="1600" dirty="0">
                <a:latin typeface="+mn-ea"/>
              </a:rPr>
              <a:t> 주파수 의존성</a:t>
            </a:r>
            <a:r>
              <a:rPr lang="en-US" altLang="ko-KR" sz="1600" dirty="0">
                <a:latin typeface="+mn-ea"/>
              </a:rPr>
              <a:t>, </a:t>
            </a:r>
            <a:r>
              <a:rPr lang="ko-KR" altLang="en-US" sz="1600" dirty="0">
                <a:latin typeface="+mn-ea"/>
              </a:rPr>
              <a:t>절연파괴</a:t>
            </a:r>
            <a:r>
              <a:rPr lang="en-US" altLang="ko-KR" sz="1600" dirty="0">
                <a:latin typeface="+mn-ea"/>
              </a:rPr>
              <a:t>,</a:t>
            </a:r>
            <a:r>
              <a:rPr lang="ko-KR" altLang="en-US" sz="1600" dirty="0" err="1">
                <a:latin typeface="+mn-ea"/>
              </a:rPr>
              <a:t>초전체</a:t>
            </a:r>
            <a:endParaRPr lang="en-US" altLang="ko-KR" sz="1600" dirty="0">
              <a:latin typeface="+mn-ea"/>
            </a:endParaRPr>
          </a:p>
          <a:p>
            <a:pPr marL="342900" indent="-342900">
              <a:buFontTx/>
              <a:buAutoNum type="arabicPeriod"/>
            </a:pPr>
            <a:r>
              <a:rPr lang="ko-KR" altLang="en-US" sz="1600" dirty="0" err="1">
                <a:latin typeface="+mn-ea"/>
              </a:rPr>
              <a:t>압전성</a:t>
            </a:r>
            <a:r>
              <a:rPr lang="en-US" altLang="ko-KR" sz="1600" dirty="0">
                <a:latin typeface="+mn-ea"/>
              </a:rPr>
              <a:t>: </a:t>
            </a:r>
            <a:r>
              <a:rPr lang="ko-KR" altLang="en-US" sz="1600" dirty="0" err="1">
                <a:latin typeface="+mn-ea"/>
              </a:rPr>
              <a:t>압전체</a:t>
            </a:r>
            <a:r>
              <a:rPr lang="en-US" altLang="ko-KR" sz="1600" dirty="0">
                <a:latin typeface="+mn-ea"/>
              </a:rPr>
              <a:t>, </a:t>
            </a:r>
            <a:r>
              <a:rPr lang="ko-KR" altLang="en-US" sz="1600" dirty="0" err="1">
                <a:latin typeface="+mn-ea"/>
              </a:rPr>
              <a:t>압전</a:t>
            </a:r>
            <a:r>
              <a:rPr lang="en-US" altLang="ko-KR" sz="1600" dirty="0">
                <a:latin typeface="+mn-ea"/>
              </a:rPr>
              <a:t>, </a:t>
            </a:r>
            <a:r>
              <a:rPr lang="ko-KR" altLang="en-US" sz="1600" dirty="0" err="1">
                <a:latin typeface="+mn-ea"/>
              </a:rPr>
              <a:t>역압전</a:t>
            </a:r>
            <a:r>
              <a:rPr lang="ko-KR" altLang="en-US" sz="1600" dirty="0">
                <a:latin typeface="+mn-ea"/>
              </a:rPr>
              <a:t> 효과</a:t>
            </a:r>
            <a:r>
              <a:rPr lang="en-US" altLang="ko-KR" sz="1600" dirty="0">
                <a:latin typeface="+mn-ea"/>
              </a:rPr>
              <a:t>, </a:t>
            </a:r>
            <a:r>
              <a:rPr lang="ko-KR" altLang="en-US" sz="1600" dirty="0" err="1">
                <a:latin typeface="+mn-ea"/>
              </a:rPr>
              <a:t>진동모드별</a:t>
            </a:r>
            <a:r>
              <a:rPr lang="ko-KR" altLang="en-US" sz="1600" dirty="0">
                <a:latin typeface="+mn-ea"/>
              </a:rPr>
              <a:t> </a:t>
            </a:r>
            <a:r>
              <a:rPr lang="ko-KR" altLang="en-US" sz="1600" dirty="0" err="1">
                <a:latin typeface="+mn-ea"/>
              </a:rPr>
              <a:t>압전</a:t>
            </a:r>
            <a:r>
              <a:rPr lang="ko-KR" altLang="en-US" sz="1600" dirty="0">
                <a:latin typeface="+mn-ea"/>
              </a:rPr>
              <a:t> 특성</a:t>
            </a:r>
            <a:r>
              <a:rPr lang="en-US" altLang="ko-KR" sz="1600" dirty="0">
                <a:latin typeface="+mn-ea"/>
              </a:rPr>
              <a:t>, </a:t>
            </a:r>
            <a:r>
              <a:rPr lang="ko-KR" altLang="en-US" sz="1600" dirty="0">
                <a:latin typeface="+mn-ea"/>
              </a:rPr>
              <a:t>도메인</a:t>
            </a:r>
            <a:r>
              <a:rPr lang="en-US" altLang="ko-KR" sz="1600" dirty="0">
                <a:latin typeface="+mn-ea"/>
              </a:rPr>
              <a:t>, </a:t>
            </a:r>
            <a:r>
              <a:rPr lang="ko-KR" altLang="en-US" sz="1600" dirty="0">
                <a:latin typeface="+mn-ea"/>
              </a:rPr>
              <a:t>첨가제</a:t>
            </a:r>
            <a:endParaRPr lang="en-US" altLang="ko-KR" sz="1600" dirty="0">
              <a:latin typeface="+mn-ea"/>
            </a:endParaRPr>
          </a:p>
          <a:p>
            <a:pPr marL="342900" indent="-342900">
              <a:buFontTx/>
              <a:buAutoNum type="arabicPeriod"/>
            </a:pPr>
            <a:r>
              <a:rPr lang="ko-KR" altLang="en-US" sz="1600" dirty="0">
                <a:latin typeface="+mn-ea"/>
              </a:rPr>
              <a:t>자성</a:t>
            </a:r>
            <a:r>
              <a:rPr lang="en-US" altLang="ko-KR" sz="1600" dirty="0">
                <a:latin typeface="+mn-ea"/>
              </a:rPr>
              <a:t>:  </a:t>
            </a:r>
            <a:r>
              <a:rPr lang="ko-KR" altLang="en-US" sz="1600" dirty="0">
                <a:latin typeface="+mn-ea"/>
              </a:rPr>
              <a:t>반자성</a:t>
            </a:r>
            <a:r>
              <a:rPr lang="en-US" altLang="ko-KR" sz="1600" dirty="0">
                <a:latin typeface="+mn-ea"/>
              </a:rPr>
              <a:t>, </a:t>
            </a:r>
            <a:r>
              <a:rPr lang="ko-KR" altLang="en-US" sz="1600" dirty="0" err="1">
                <a:latin typeface="+mn-ea"/>
              </a:rPr>
              <a:t>상자성</a:t>
            </a:r>
            <a:r>
              <a:rPr lang="en-US" altLang="ko-KR" sz="1600" dirty="0">
                <a:latin typeface="+mn-ea"/>
              </a:rPr>
              <a:t>, </a:t>
            </a:r>
            <a:r>
              <a:rPr lang="ko-KR" altLang="en-US" sz="1600" dirty="0">
                <a:latin typeface="+mn-ea"/>
              </a:rPr>
              <a:t>강자성</a:t>
            </a:r>
            <a:r>
              <a:rPr lang="en-US" altLang="ko-KR" sz="1600" dirty="0">
                <a:latin typeface="+mn-ea"/>
              </a:rPr>
              <a:t>, </a:t>
            </a:r>
            <a:r>
              <a:rPr lang="ko-KR" altLang="en-US" sz="1600" dirty="0">
                <a:latin typeface="+mn-ea"/>
              </a:rPr>
              <a:t>반강자성</a:t>
            </a:r>
            <a:r>
              <a:rPr lang="en-US" altLang="ko-KR" sz="1600" dirty="0">
                <a:latin typeface="+mn-ea"/>
              </a:rPr>
              <a:t>, </a:t>
            </a:r>
            <a:r>
              <a:rPr lang="ko-KR" altLang="en-US" sz="1600" dirty="0">
                <a:latin typeface="+mn-ea"/>
              </a:rPr>
              <a:t>페리자성</a:t>
            </a:r>
            <a:endParaRPr lang="en-US" altLang="ko-KR" sz="1600" dirty="0">
              <a:latin typeface="+mn-ea"/>
            </a:endParaRPr>
          </a:p>
        </p:txBody>
      </p:sp>
      <p:sp>
        <p:nvSpPr>
          <p:cNvPr id="5" name="직사각형 4"/>
          <p:cNvSpPr/>
          <p:nvPr/>
        </p:nvSpPr>
        <p:spPr>
          <a:xfrm>
            <a:off x="5059787" y="2556402"/>
            <a:ext cx="3906413" cy="3209081"/>
          </a:xfrm>
          <a:prstGeom prst="rect">
            <a:avLst/>
          </a:prstGeom>
          <a:solidFill>
            <a:srgbClr val="00B050">
              <a:alpha val="20000"/>
            </a:srgbClr>
          </a:solidFill>
          <a:ln>
            <a:solidFill>
              <a:srgbClr val="00B050"/>
            </a:solidFill>
          </a:ln>
        </p:spPr>
        <p:txBody>
          <a:bodyPr wrap="square">
            <a:noAutofit/>
          </a:bodyPr>
          <a:lstStyle/>
          <a:p>
            <a:pPr marL="342900" indent="-342900">
              <a:lnSpc>
                <a:spcPct val="150000"/>
              </a:lnSpc>
              <a:buFontTx/>
              <a:buAutoNum type="arabicPeriod"/>
            </a:pPr>
            <a:r>
              <a:rPr lang="ko-KR" altLang="en-US" sz="1600" dirty="0">
                <a:latin typeface="+mn-ea"/>
              </a:rPr>
              <a:t>초 전도체</a:t>
            </a:r>
            <a:endParaRPr lang="en-US" altLang="ko-KR" sz="1600" dirty="0">
              <a:latin typeface="+mn-ea"/>
            </a:endParaRPr>
          </a:p>
          <a:p>
            <a:pPr marL="342900" indent="-342900">
              <a:lnSpc>
                <a:spcPct val="150000"/>
              </a:lnSpc>
              <a:buFontTx/>
              <a:buAutoNum type="arabicPeriod"/>
            </a:pPr>
            <a:r>
              <a:rPr lang="ko-KR" altLang="en-US" sz="1600" dirty="0">
                <a:latin typeface="+mn-ea"/>
              </a:rPr>
              <a:t>센서</a:t>
            </a:r>
            <a:r>
              <a:rPr lang="en-US" altLang="ko-KR" sz="1600" dirty="0">
                <a:latin typeface="+mn-ea"/>
              </a:rPr>
              <a:t>: </a:t>
            </a:r>
            <a:r>
              <a:rPr lang="ko-KR" altLang="en-US" sz="1600" dirty="0">
                <a:latin typeface="+mn-ea"/>
              </a:rPr>
              <a:t>화학 및 물리</a:t>
            </a:r>
            <a:r>
              <a:rPr lang="en-US" altLang="ko-KR" sz="1600" dirty="0">
                <a:latin typeface="+mn-ea"/>
              </a:rPr>
              <a:t>(</a:t>
            </a:r>
            <a:r>
              <a:rPr lang="ko-KR" altLang="en-US" sz="1600" dirty="0">
                <a:latin typeface="+mn-ea"/>
              </a:rPr>
              <a:t>압력</a:t>
            </a:r>
            <a:r>
              <a:rPr lang="en-US" altLang="ko-KR" sz="1600" dirty="0">
                <a:latin typeface="+mn-ea"/>
              </a:rPr>
              <a:t>) </a:t>
            </a:r>
            <a:r>
              <a:rPr lang="ko-KR" altLang="en-US" sz="1600" dirty="0">
                <a:latin typeface="+mn-ea"/>
              </a:rPr>
              <a:t>감지</a:t>
            </a:r>
            <a:endParaRPr lang="en-US" altLang="ko-KR" sz="1600" dirty="0">
              <a:latin typeface="+mn-ea"/>
            </a:endParaRPr>
          </a:p>
          <a:p>
            <a:pPr marL="342900" indent="-342900">
              <a:lnSpc>
                <a:spcPct val="150000"/>
              </a:lnSpc>
              <a:buFontTx/>
              <a:buAutoNum type="arabicPeriod"/>
            </a:pPr>
            <a:r>
              <a:rPr lang="ko-KR" altLang="en-US" sz="1600" dirty="0" err="1">
                <a:latin typeface="+mn-ea"/>
              </a:rPr>
              <a:t>광소자</a:t>
            </a:r>
            <a:r>
              <a:rPr lang="en-US" altLang="ko-KR" sz="1600" dirty="0">
                <a:latin typeface="+mn-ea"/>
              </a:rPr>
              <a:t>: </a:t>
            </a:r>
            <a:r>
              <a:rPr lang="ko-KR" altLang="en-US" sz="1600" dirty="0">
                <a:latin typeface="+mn-ea"/>
              </a:rPr>
              <a:t>광 센서 및 </a:t>
            </a:r>
            <a:r>
              <a:rPr lang="en-US" altLang="ko-KR" sz="1600" dirty="0">
                <a:latin typeface="+mn-ea"/>
              </a:rPr>
              <a:t>LED</a:t>
            </a:r>
          </a:p>
          <a:p>
            <a:pPr marL="342900" indent="-342900">
              <a:lnSpc>
                <a:spcPct val="150000"/>
              </a:lnSpc>
              <a:buAutoNum type="arabicPeriod"/>
            </a:pPr>
            <a:r>
              <a:rPr lang="ko-KR" altLang="en-US" sz="1600" dirty="0">
                <a:latin typeface="+mn-ea"/>
              </a:rPr>
              <a:t>에너지</a:t>
            </a:r>
            <a:r>
              <a:rPr lang="en-US" altLang="ko-KR" sz="1600" dirty="0">
                <a:latin typeface="+mn-ea"/>
              </a:rPr>
              <a:t>: </a:t>
            </a:r>
            <a:r>
              <a:rPr lang="ko-KR" altLang="en-US" sz="1600" dirty="0">
                <a:latin typeface="+mn-ea"/>
              </a:rPr>
              <a:t>태양전지 및 이차전지</a:t>
            </a:r>
            <a:endParaRPr lang="en-US" altLang="ko-KR" sz="1600" dirty="0">
              <a:latin typeface="+mn-ea"/>
            </a:endParaRPr>
          </a:p>
          <a:p>
            <a:pPr marL="342900" indent="-342900">
              <a:lnSpc>
                <a:spcPct val="150000"/>
              </a:lnSpc>
              <a:buAutoNum type="arabicPeriod"/>
            </a:pPr>
            <a:r>
              <a:rPr lang="ko-KR" altLang="en-US" sz="1600" dirty="0">
                <a:latin typeface="+mn-ea"/>
              </a:rPr>
              <a:t>전자</a:t>
            </a:r>
            <a:r>
              <a:rPr lang="en-US" altLang="ko-KR" sz="1600" dirty="0">
                <a:latin typeface="+mn-ea"/>
              </a:rPr>
              <a:t>: </a:t>
            </a:r>
            <a:r>
              <a:rPr lang="ko-KR" altLang="en-US" sz="1600" dirty="0">
                <a:latin typeface="+mn-ea"/>
              </a:rPr>
              <a:t>트랜지스터 및 메모리 </a:t>
            </a:r>
            <a:endParaRPr lang="en-US" altLang="ko-KR" sz="1600" dirty="0">
              <a:latin typeface="+mn-ea"/>
            </a:endParaRPr>
          </a:p>
          <a:p>
            <a:pPr marL="342900" indent="-342900">
              <a:lnSpc>
                <a:spcPct val="150000"/>
              </a:lnSpc>
              <a:buAutoNum type="arabicPeriod"/>
            </a:pPr>
            <a:r>
              <a:rPr lang="ko-KR" altLang="en-US" sz="1600" dirty="0">
                <a:latin typeface="+mn-ea"/>
              </a:rPr>
              <a:t>바이오</a:t>
            </a:r>
            <a:r>
              <a:rPr lang="en-US" altLang="ko-KR" sz="1600" dirty="0">
                <a:latin typeface="+mn-ea"/>
              </a:rPr>
              <a:t>:</a:t>
            </a:r>
            <a:r>
              <a:rPr lang="ko-KR" altLang="en-US" sz="1600" dirty="0">
                <a:latin typeface="+mn-ea"/>
              </a:rPr>
              <a:t>인공장기 및 </a:t>
            </a:r>
            <a:r>
              <a:rPr lang="en-US" altLang="ko-KR" sz="1600" dirty="0">
                <a:latin typeface="+mn-ea"/>
              </a:rPr>
              <a:t>health care</a:t>
            </a:r>
          </a:p>
          <a:p>
            <a:pPr marL="342900" indent="-342900">
              <a:lnSpc>
                <a:spcPct val="150000"/>
              </a:lnSpc>
              <a:buAutoNum type="arabicPeriod"/>
            </a:pPr>
            <a:r>
              <a:rPr lang="ko-KR" altLang="en-US" sz="1600" dirty="0">
                <a:latin typeface="+mn-ea"/>
              </a:rPr>
              <a:t>미래기술분야</a:t>
            </a:r>
            <a:endParaRPr lang="en-US" altLang="ko-KR" sz="1600" dirty="0">
              <a:latin typeface="+mn-ea"/>
            </a:endParaRPr>
          </a:p>
        </p:txBody>
      </p:sp>
      <p:sp>
        <p:nvSpPr>
          <p:cNvPr id="6" name="TextBox 5"/>
          <p:cNvSpPr txBox="1"/>
          <p:nvPr/>
        </p:nvSpPr>
        <p:spPr>
          <a:xfrm>
            <a:off x="224715" y="2064872"/>
            <a:ext cx="4661156" cy="461665"/>
          </a:xfrm>
          <a:prstGeom prst="rect">
            <a:avLst/>
          </a:prstGeom>
          <a:noFill/>
        </p:spPr>
        <p:txBody>
          <a:bodyPr wrap="square" rtlCol="0">
            <a:spAutoFit/>
          </a:bodyPr>
          <a:lstStyle/>
          <a:p>
            <a:pPr algn="ctr"/>
            <a:r>
              <a:rPr lang="en-US" altLang="ko-KR" sz="2400" dirty="0">
                <a:solidFill>
                  <a:srgbClr val="C00000"/>
                </a:solidFill>
                <a:latin typeface="+mn-ea"/>
              </a:rPr>
              <a:t>Basic Knowledge (</a:t>
            </a:r>
            <a:r>
              <a:rPr lang="ko-KR" altLang="en-US" sz="2400" dirty="0">
                <a:solidFill>
                  <a:srgbClr val="C00000"/>
                </a:solidFill>
                <a:latin typeface="+mn-ea"/>
              </a:rPr>
              <a:t>이론</a:t>
            </a:r>
            <a:r>
              <a:rPr lang="en-US" altLang="ko-KR" sz="2400" dirty="0">
                <a:solidFill>
                  <a:srgbClr val="C00000"/>
                </a:solidFill>
                <a:latin typeface="+mn-ea"/>
              </a:rPr>
              <a:t>)</a:t>
            </a:r>
            <a:endParaRPr lang="ko-KR" altLang="en-US" sz="2400" dirty="0">
              <a:solidFill>
                <a:srgbClr val="C00000"/>
              </a:solidFill>
              <a:latin typeface="+mn-ea"/>
            </a:endParaRPr>
          </a:p>
        </p:txBody>
      </p:sp>
      <p:sp>
        <p:nvSpPr>
          <p:cNvPr id="7" name="TextBox 6"/>
          <p:cNvSpPr txBox="1"/>
          <p:nvPr/>
        </p:nvSpPr>
        <p:spPr>
          <a:xfrm>
            <a:off x="5059786" y="2064872"/>
            <a:ext cx="3906413" cy="461665"/>
          </a:xfrm>
          <a:prstGeom prst="rect">
            <a:avLst/>
          </a:prstGeom>
          <a:noFill/>
        </p:spPr>
        <p:txBody>
          <a:bodyPr wrap="square" rtlCol="0">
            <a:spAutoFit/>
          </a:bodyPr>
          <a:lstStyle/>
          <a:p>
            <a:pPr algn="ctr"/>
            <a:r>
              <a:rPr lang="en-US" altLang="ko-KR" sz="2400" dirty="0">
                <a:solidFill>
                  <a:srgbClr val="00B050"/>
                </a:solidFill>
                <a:latin typeface="+mn-ea"/>
              </a:rPr>
              <a:t>Applications (</a:t>
            </a:r>
            <a:r>
              <a:rPr lang="ko-KR" altLang="en-US" sz="2400" dirty="0">
                <a:solidFill>
                  <a:srgbClr val="00B050"/>
                </a:solidFill>
                <a:latin typeface="+mn-ea"/>
              </a:rPr>
              <a:t>응용</a:t>
            </a:r>
            <a:r>
              <a:rPr lang="en-US" altLang="ko-KR" sz="2400" dirty="0">
                <a:solidFill>
                  <a:srgbClr val="00B050"/>
                </a:solidFill>
                <a:latin typeface="+mn-ea"/>
              </a:rPr>
              <a:t>)</a:t>
            </a:r>
            <a:endParaRPr lang="ko-KR" altLang="en-US" sz="2400" dirty="0">
              <a:solidFill>
                <a:srgbClr val="00B050"/>
              </a:solidFill>
              <a:latin typeface="+mn-ea"/>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4</a:t>
            </a:fld>
            <a:endParaRPr lang="ko-KR" altLang="en-US"/>
          </a:p>
        </p:txBody>
      </p:sp>
    </p:spTree>
    <p:extLst>
      <p:ext uri="{BB962C8B-B14F-4D97-AF65-F5344CB8AC3E}">
        <p14:creationId xmlns:p14="http://schemas.microsoft.com/office/powerpoint/2010/main" val="3211361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2140330" cy="461665"/>
          </a:xfrm>
          <a:prstGeom prst="rect">
            <a:avLst/>
          </a:prstGeom>
        </p:spPr>
        <p:txBody>
          <a:bodyPr wrap="none">
            <a:spAutoFit/>
          </a:bodyPr>
          <a:lstStyle/>
          <a:p>
            <a:r>
              <a:rPr lang="ko-KR" altLang="en-US" sz="2400" b="1" dirty="0">
                <a:latin typeface="+mn-ea"/>
              </a:rPr>
              <a:t>에너지와 환경</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sp>
        <p:nvSpPr>
          <p:cNvPr id="15" name="TextBox 14"/>
          <p:cNvSpPr txBox="1"/>
          <p:nvPr/>
        </p:nvSpPr>
        <p:spPr>
          <a:xfrm>
            <a:off x="700150" y="5035461"/>
            <a:ext cx="7652070"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먼지제어 필터</a:t>
            </a:r>
            <a:endParaRPr lang="en-US" altLang="ko-KR" dirty="0"/>
          </a:p>
          <a:p>
            <a:pPr marL="285750" indent="-285750">
              <a:lnSpc>
                <a:spcPct val="150000"/>
              </a:lnSpc>
              <a:buFont typeface="Arial" panose="020B0604020202020204" pitchFamily="34" charset="0"/>
              <a:buChar char="•"/>
            </a:pPr>
            <a:r>
              <a:rPr lang="ko-KR" altLang="en-US" dirty="0"/>
              <a:t>수처리 필터</a:t>
            </a:r>
            <a:endParaRPr lang="en-US" altLang="ko-KR" dirty="0"/>
          </a:p>
          <a:p>
            <a:pPr marL="285750" indent="-285750">
              <a:lnSpc>
                <a:spcPct val="150000"/>
              </a:lnSpc>
              <a:buFont typeface="Arial" panose="020B0604020202020204" pitchFamily="34" charset="0"/>
              <a:buChar char="•"/>
            </a:pPr>
            <a:r>
              <a:rPr lang="ko-KR" altLang="en-US" dirty="0"/>
              <a:t>세라믹 촉매 담채</a:t>
            </a:r>
            <a:r>
              <a:rPr lang="en-US" altLang="ko-KR" dirty="0"/>
              <a:t>: </a:t>
            </a:r>
            <a:r>
              <a:rPr lang="ko-KR" altLang="en-US" dirty="0"/>
              <a:t>발전소 및 소각로 유해가스 제거</a:t>
            </a:r>
            <a:endParaRPr lang="en-US" altLang="ko-KR"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40</a:t>
            </a:fld>
            <a:endParaRPr lang="ko-KR" altLang="en-US"/>
          </a:p>
        </p:txBody>
      </p:sp>
      <p:grpSp>
        <p:nvGrpSpPr>
          <p:cNvPr id="11" name="그룹 10">
            <a:extLst>
              <a:ext uri="{FF2B5EF4-FFF2-40B4-BE49-F238E27FC236}">
                <a16:creationId xmlns:a16="http://schemas.microsoft.com/office/drawing/2014/main" id="{FB34EFEA-9147-467C-B66C-7887271A6971}"/>
              </a:ext>
            </a:extLst>
          </p:cNvPr>
          <p:cNvGrpSpPr/>
          <p:nvPr/>
        </p:nvGrpSpPr>
        <p:grpSpPr>
          <a:xfrm>
            <a:off x="1735204" y="758693"/>
            <a:ext cx="5686291" cy="4139674"/>
            <a:chOff x="9675352" y="0"/>
            <a:chExt cx="9133781" cy="6649479"/>
          </a:xfrm>
        </p:grpSpPr>
        <p:pic>
          <p:nvPicPr>
            <p:cNvPr id="15362" name="Picture 2" descr="질화붕소 나노튜브(BNNT) 필터의 재생을 보여주는 모식도. 기공을 막은 초미세입자를 고온의 열로 태워서 필터를 재사용할 수 있는 과정.">
              <a:extLst>
                <a:ext uri="{FF2B5EF4-FFF2-40B4-BE49-F238E27FC236}">
                  <a16:creationId xmlns:a16="http://schemas.microsoft.com/office/drawing/2014/main" id="{F15ECF8B-0EBF-4FF4-A3AE-304411A3F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5352" y="92068"/>
              <a:ext cx="4298950" cy="3224213"/>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a:extLst>
                <a:ext uri="{FF2B5EF4-FFF2-40B4-BE49-F238E27FC236}">
                  <a16:creationId xmlns:a16="http://schemas.microsoft.com/office/drawing/2014/main" id="{B85595B0-4405-406B-8950-EBAEA42EE1AA}"/>
                </a:ext>
              </a:extLst>
            </p:cNvPr>
            <p:cNvSpPr/>
            <p:nvPr/>
          </p:nvSpPr>
          <p:spPr>
            <a:xfrm>
              <a:off x="9840452" y="92067"/>
              <a:ext cx="3558049" cy="1137064"/>
            </a:xfrm>
            <a:prstGeom prst="rect">
              <a:avLst/>
            </a:prstGeom>
          </p:spPr>
          <p:txBody>
            <a:bodyPr wrap="square">
              <a:spAutoFit/>
            </a:bodyPr>
            <a:lstStyle/>
            <a:p>
              <a:r>
                <a:rPr lang="ko-KR" altLang="en-US" sz="1000" dirty="0" err="1">
                  <a:solidFill>
                    <a:schemeClr val="bg1"/>
                  </a:solidFill>
                  <a:latin typeface="+mn-ea"/>
                </a:rPr>
                <a:t>질화붕소</a:t>
              </a:r>
              <a:r>
                <a:rPr lang="ko-KR" altLang="en-US" sz="1000" dirty="0">
                  <a:solidFill>
                    <a:schemeClr val="bg1"/>
                  </a:solidFill>
                  <a:latin typeface="+mn-ea"/>
                </a:rPr>
                <a:t> </a:t>
              </a:r>
              <a:r>
                <a:rPr lang="ko-KR" altLang="en-US" sz="1000" dirty="0" err="1">
                  <a:solidFill>
                    <a:schemeClr val="bg1"/>
                  </a:solidFill>
                  <a:latin typeface="+mn-ea"/>
                </a:rPr>
                <a:t>나노튜브</a:t>
              </a:r>
              <a:r>
                <a:rPr lang="en-US" altLang="ko-KR" sz="1000" dirty="0">
                  <a:solidFill>
                    <a:schemeClr val="bg1"/>
                  </a:solidFill>
                  <a:latin typeface="+mn-ea"/>
                </a:rPr>
                <a:t>(BNNT) </a:t>
              </a:r>
              <a:r>
                <a:rPr lang="ko-KR" altLang="en-US" sz="1000" dirty="0">
                  <a:solidFill>
                    <a:schemeClr val="bg1"/>
                  </a:solidFill>
                  <a:latin typeface="+mn-ea"/>
                </a:rPr>
                <a:t>필터의 재생을 보여주는 모식도</a:t>
              </a:r>
              <a:r>
                <a:rPr lang="en-US" altLang="ko-KR" sz="1000" dirty="0">
                  <a:solidFill>
                    <a:schemeClr val="bg1"/>
                  </a:solidFill>
                  <a:latin typeface="+mn-ea"/>
                </a:rPr>
                <a:t>. </a:t>
              </a:r>
              <a:r>
                <a:rPr lang="ko-KR" altLang="en-US" sz="1000" dirty="0">
                  <a:solidFill>
                    <a:schemeClr val="bg1"/>
                  </a:solidFill>
                  <a:latin typeface="+mn-ea"/>
                </a:rPr>
                <a:t>기공을 막은 초미세입자를 고온의 열로 태워서 필터를 재사용할 수 있는 과정</a:t>
              </a:r>
              <a:r>
                <a:rPr lang="en-US" altLang="ko-KR" sz="1000" dirty="0">
                  <a:solidFill>
                    <a:schemeClr val="bg1"/>
                  </a:solidFill>
                  <a:latin typeface="+mn-ea"/>
                </a:rPr>
                <a:t>.</a:t>
              </a:r>
              <a:endParaRPr lang="ko-KR" altLang="en-US" sz="1000" dirty="0">
                <a:solidFill>
                  <a:schemeClr val="bg1"/>
                </a:solidFill>
                <a:latin typeface="+mn-ea"/>
              </a:endParaRPr>
            </a:p>
          </p:txBody>
        </p:sp>
        <p:pic>
          <p:nvPicPr>
            <p:cNvPr id="9" name="그림 8">
              <a:extLst>
                <a:ext uri="{FF2B5EF4-FFF2-40B4-BE49-F238E27FC236}">
                  <a16:creationId xmlns:a16="http://schemas.microsoft.com/office/drawing/2014/main" id="{F9448815-A14A-4FEF-AE57-46A6EBC1F9C9}"/>
                </a:ext>
              </a:extLst>
            </p:cNvPr>
            <p:cNvPicPr>
              <a:picLocks noChangeAspect="1"/>
            </p:cNvPicPr>
            <p:nvPr/>
          </p:nvPicPr>
          <p:blipFill>
            <a:blip r:embed="rId4"/>
            <a:stretch>
              <a:fillRect/>
            </a:stretch>
          </p:blipFill>
          <p:spPr>
            <a:xfrm>
              <a:off x="9675352" y="3429000"/>
              <a:ext cx="4119010" cy="3220479"/>
            </a:xfrm>
            <a:prstGeom prst="rect">
              <a:avLst/>
            </a:prstGeom>
          </p:spPr>
        </p:pic>
        <p:pic>
          <p:nvPicPr>
            <p:cNvPr id="10" name="그림 9">
              <a:extLst>
                <a:ext uri="{FF2B5EF4-FFF2-40B4-BE49-F238E27FC236}">
                  <a16:creationId xmlns:a16="http://schemas.microsoft.com/office/drawing/2014/main" id="{CC9810A1-742D-476A-9326-80F5F910418D}"/>
                </a:ext>
              </a:extLst>
            </p:cNvPr>
            <p:cNvPicPr>
              <a:picLocks noChangeAspect="1"/>
            </p:cNvPicPr>
            <p:nvPr/>
          </p:nvPicPr>
          <p:blipFill>
            <a:blip r:embed="rId5"/>
            <a:stretch>
              <a:fillRect/>
            </a:stretch>
          </p:blipFill>
          <p:spPr>
            <a:xfrm>
              <a:off x="13726614" y="3433549"/>
              <a:ext cx="5082519" cy="3215928"/>
            </a:xfrm>
            <a:prstGeom prst="rect">
              <a:avLst/>
            </a:prstGeom>
          </p:spPr>
        </p:pic>
        <p:pic>
          <p:nvPicPr>
            <p:cNvPr id="15364" name="Picture 4" descr="Photocatalytic Simultaneous Removal of Nitrite and Ammonia via a Zinc  Ferrite/Activated Carbon Hybrid Catalyst under UV–Visible Irradiation | ACS  Omega">
              <a:extLst>
                <a:ext uri="{FF2B5EF4-FFF2-40B4-BE49-F238E27FC236}">
                  <a16:creationId xmlns:a16="http://schemas.microsoft.com/office/drawing/2014/main" id="{B71FC09F-477C-406D-9116-602080C0E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58452" y="0"/>
              <a:ext cx="4483100" cy="33712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8666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첨단 바이오</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grpSp>
        <p:nvGrpSpPr>
          <p:cNvPr id="10" name="그룹 9"/>
          <p:cNvGrpSpPr/>
          <p:nvPr/>
        </p:nvGrpSpPr>
        <p:grpSpPr>
          <a:xfrm>
            <a:off x="817330" y="1477735"/>
            <a:ext cx="7346159" cy="2464709"/>
            <a:chOff x="454474" y="1279977"/>
            <a:chExt cx="5597984" cy="1878179"/>
          </a:xfrm>
        </p:grpSpPr>
        <p:pic>
          <p:nvPicPr>
            <p:cNvPr id="8" name="그림 7"/>
            <p:cNvPicPr>
              <a:picLocks noChangeAspect="1"/>
            </p:cNvPicPr>
            <p:nvPr/>
          </p:nvPicPr>
          <p:blipFill>
            <a:blip r:embed="rId3"/>
            <a:stretch>
              <a:fillRect/>
            </a:stretch>
          </p:blipFill>
          <p:spPr>
            <a:xfrm>
              <a:off x="454474" y="1279977"/>
              <a:ext cx="2512364" cy="1878179"/>
            </a:xfrm>
            <a:prstGeom prst="rect">
              <a:avLst/>
            </a:prstGeom>
          </p:spPr>
        </p:pic>
        <p:pic>
          <p:nvPicPr>
            <p:cNvPr id="9" name="그림 8"/>
            <p:cNvPicPr>
              <a:picLocks noChangeAspect="1"/>
            </p:cNvPicPr>
            <p:nvPr/>
          </p:nvPicPr>
          <p:blipFill>
            <a:blip r:embed="rId4"/>
            <a:stretch>
              <a:fillRect/>
            </a:stretch>
          </p:blipFill>
          <p:spPr>
            <a:xfrm>
              <a:off x="3241377" y="1279977"/>
              <a:ext cx="2811081" cy="1877734"/>
            </a:xfrm>
            <a:prstGeom prst="rect">
              <a:avLst/>
            </a:prstGeom>
          </p:spPr>
        </p:pic>
      </p:grpSp>
      <p:sp>
        <p:nvSpPr>
          <p:cNvPr id="14" name="TextBox 13"/>
          <p:cNvSpPr txBox="1"/>
          <p:nvPr/>
        </p:nvSpPr>
        <p:spPr>
          <a:xfrm>
            <a:off x="817330" y="4190502"/>
            <a:ext cx="7652070" cy="8803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세라믹 인공관절</a:t>
            </a:r>
            <a:endParaRPr lang="en-US" altLang="ko-KR" dirty="0"/>
          </a:p>
          <a:p>
            <a:pPr marL="285750" indent="-285750">
              <a:lnSpc>
                <a:spcPct val="150000"/>
              </a:lnSpc>
              <a:buFont typeface="Arial" panose="020B0604020202020204" pitchFamily="34" charset="0"/>
              <a:buChar char="•"/>
            </a:pPr>
            <a:r>
              <a:rPr lang="ko-KR" altLang="en-US" dirty="0"/>
              <a:t>교정기</a:t>
            </a:r>
            <a:r>
              <a:rPr lang="en-US" altLang="ko-KR" dirty="0"/>
              <a:t>, </a:t>
            </a:r>
            <a:r>
              <a:rPr lang="ko-KR" altLang="en-US" dirty="0"/>
              <a:t>임플란트</a:t>
            </a:r>
            <a:r>
              <a:rPr lang="en-US" altLang="ko-KR" dirty="0"/>
              <a:t>, </a:t>
            </a:r>
            <a:r>
              <a:rPr lang="ko-KR" altLang="en-US" dirty="0"/>
              <a:t>충치 </a:t>
            </a:r>
            <a:r>
              <a:rPr lang="ko-KR" altLang="en-US" dirty="0" err="1"/>
              <a:t>충전재</a:t>
            </a:r>
            <a:endParaRPr lang="en-US" altLang="ko-KR"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41</a:t>
            </a:fld>
            <a:endParaRPr lang="ko-KR" altLang="en-US"/>
          </a:p>
        </p:txBody>
      </p:sp>
    </p:spTree>
    <p:extLst>
      <p:ext uri="{BB962C8B-B14F-4D97-AF65-F5344CB8AC3E}">
        <p14:creationId xmlns:p14="http://schemas.microsoft.com/office/powerpoint/2010/main" val="1721208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415772" cy="461665"/>
          </a:xfrm>
          <a:prstGeom prst="rect">
            <a:avLst/>
          </a:prstGeom>
        </p:spPr>
        <p:txBody>
          <a:bodyPr wrap="none">
            <a:spAutoFit/>
          </a:bodyPr>
          <a:lstStyle/>
          <a:p>
            <a:r>
              <a:rPr lang="ko-KR" altLang="en-US" sz="2400" b="1" dirty="0">
                <a:latin typeface="+mn-ea"/>
              </a:rPr>
              <a:t>우주항공</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2" name="그림 1"/>
          <p:cNvPicPr>
            <a:picLocks noChangeAspect="1"/>
          </p:cNvPicPr>
          <p:nvPr/>
        </p:nvPicPr>
        <p:blipFill>
          <a:blip r:embed="rId3"/>
          <a:stretch>
            <a:fillRect/>
          </a:stretch>
        </p:blipFill>
        <p:spPr>
          <a:xfrm>
            <a:off x="1219201" y="1424367"/>
            <a:ext cx="4101216" cy="2686866"/>
          </a:xfrm>
          <a:prstGeom prst="rect">
            <a:avLst/>
          </a:prstGeom>
        </p:spPr>
      </p:pic>
      <p:grpSp>
        <p:nvGrpSpPr>
          <p:cNvPr id="11" name="그룹 10"/>
          <p:cNvGrpSpPr/>
          <p:nvPr/>
        </p:nvGrpSpPr>
        <p:grpSpPr>
          <a:xfrm>
            <a:off x="5494782" y="1424367"/>
            <a:ext cx="1984437" cy="2686866"/>
            <a:chOff x="2287124" y="1911350"/>
            <a:chExt cx="4569751" cy="6187301"/>
          </a:xfrm>
        </p:grpSpPr>
        <p:pic>
          <p:nvPicPr>
            <p:cNvPr id="4" name="그림 3"/>
            <p:cNvPicPr>
              <a:picLocks noChangeAspect="1"/>
            </p:cNvPicPr>
            <p:nvPr/>
          </p:nvPicPr>
          <p:blipFill>
            <a:blip r:embed="rId4"/>
            <a:stretch>
              <a:fillRect/>
            </a:stretch>
          </p:blipFill>
          <p:spPr>
            <a:xfrm>
              <a:off x="2287124" y="1911350"/>
              <a:ext cx="4569751" cy="3035300"/>
            </a:xfrm>
            <a:prstGeom prst="rect">
              <a:avLst/>
            </a:prstGeom>
          </p:spPr>
        </p:pic>
        <p:pic>
          <p:nvPicPr>
            <p:cNvPr id="5" name="그림 4"/>
            <p:cNvPicPr>
              <a:picLocks noChangeAspect="1"/>
            </p:cNvPicPr>
            <p:nvPr/>
          </p:nvPicPr>
          <p:blipFill>
            <a:blip r:embed="rId5"/>
            <a:stretch>
              <a:fillRect/>
            </a:stretch>
          </p:blipFill>
          <p:spPr>
            <a:xfrm>
              <a:off x="2287124" y="5063351"/>
              <a:ext cx="4569751" cy="3035300"/>
            </a:xfrm>
            <a:prstGeom prst="rect">
              <a:avLst/>
            </a:prstGeom>
          </p:spPr>
        </p:pic>
      </p:grpSp>
      <p:sp>
        <p:nvSpPr>
          <p:cNvPr id="15" name="TextBox 14"/>
          <p:cNvSpPr txBox="1"/>
          <p:nvPr/>
        </p:nvSpPr>
        <p:spPr>
          <a:xfrm>
            <a:off x="1219201" y="4327586"/>
            <a:ext cx="7652070" cy="8803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ko-KR" altLang="en-US" dirty="0"/>
              <a:t>우주왕복선 내열 타일</a:t>
            </a:r>
            <a:r>
              <a:rPr lang="en-US" altLang="ko-KR" dirty="0"/>
              <a:t>: SiO</a:t>
            </a:r>
            <a:r>
              <a:rPr lang="en-US" altLang="ko-KR" baseline="-25000" dirty="0"/>
              <a:t>2</a:t>
            </a:r>
            <a:r>
              <a:rPr lang="en-US" altLang="ko-KR" dirty="0"/>
              <a:t> </a:t>
            </a:r>
            <a:r>
              <a:rPr lang="ko-KR" altLang="en-US" dirty="0"/>
              <a:t>내열타일</a:t>
            </a:r>
            <a:r>
              <a:rPr lang="en-US" altLang="ko-KR" dirty="0"/>
              <a:t>, 2000 </a:t>
            </a:r>
            <a:r>
              <a:rPr lang="en-US" altLang="ko-KR" baseline="30000" dirty="0" err="1"/>
              <a:t>o</a:t>
            </a:r>
            <a:r>
              <a:rPr lang="en-US" altLang="ko-KR" dirty="0" err="1"/>
              <a:t>C</a:t>
            </a:r>
            <a:r>
              <a:rPr lang="en-US" altLang="ko-KR" dirty="0"/>
              <a:t> </a:t>
            </a:r>
            <a:r>
              <a:rPr lang="ko-KR" altLang="en-US" dirty="0"/>
              <a:t>온도 견딤</a:t>
            </a:r>
            <a:endParaRPr lang="en-US" altLang="ko-KR" dirty="0"/>
          </a:p>
          <a:p>
            <a:pPr marL="285750" indent="-285750">
              <a:lnSpc>
                <a:spcPct val="150000"/>
              </a:lnSpc>
              <a:buFont typeface="Arial" panose="020B0604020202020204" pitchFamily="34" charset="0"/>
              <a:buChar char="•"/>
            </a:pPr>
            <a:endParaRPr lang="en-US" altLang="ko-KR" dirty="0"/>
          </a:p>
        </p:txBody>
      </p:sp>
      <p:cxnSp>
        <p:nvCxnSpPr>
          <p:cNvPr id="17" name="직선 화살표 연결선 16"/>
          <p:cNvCxnSpPr>
            <a:cxnSpLocks/>
          </p:cNvCxnSpPr>
          <p:nvPr/>
        </p:nvCxnSpPr>
        <p:spPr>
          <a:xfrm flipV="1">
            <a:off x="3745523" y="1424367"/>
            <a:ext cx="1749259" cy="1044144"/>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직선 화살표 연결선 17"/>
          <p:cNvCxnSpPr>
            <a:cxnSpLocks/>
          </p:cNvCxnSpPr>
          <p:nvPr/>
        </p:nvCxnSpPr>
        <p:spPr>
          <a:xfrm>
            <a:off x="3733800" y="2657877"/>
            <a:ext cx="1744878" cy="84584"/>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직사각형 23"/>
          <p:cNvSpPr/>
          <p:nvPr/>
        </p:nvSpPr>
        <p:spPr>
          <a:xfrm>
            <a:off x="3525715" y="2479283"/>
            <a:ext cx="219808" cy="180242"/>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p:cNvSpPr/>
          <p:nvPr/>
        </p:nvSpPr>
        <p:spPr>
          <a:xfrm>
            <a:off x="6092826" y="1993293"/>
            <a:ext cx="517523" cy="331426"/>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3" name="직선 화살표 연결선 32"/>
          <p:cNvCxnSpPr>
            <a:cxnSpLocks/>
          </p:cNvCxnSpPr>
          <p:nvPr/>
        </p:nvCxnSpPr>
        <p:spPr>
          <a:xfrm flipH="1">
            <a:off x="5494782" y="2324719"/>
            <a:ext cx="598044" cy="468420"/>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직선 화살표 연결선 35"/>
          <p:cNvCxnSpPr>
            <a:cxnSpLocks/>
          </p:cNvCxnSpPr>
          <p:nvPr/>
        </p:nvCxnSpPr>
        <p:spPr>
          <a:xfrm>
            <a:off x="6610350" y="2324719"/>
            <a:ext cx="868869" cy="468420"/>
          </a:xfrm>
          <a:prstGeom prst="straightConnector1">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 name="슬라이드 번호 개체 틀 2"/>
          <p:cNvSpPr>
            <a:spLocks noGrp="1"/>
          </p:cNvSpPr>
          <p:nvPr>
            <p:ph type="sldNum" sz="quarter" idx="12"/>
          </p:nvPr>
        </p:nvSpPr>
        <p:spPr/>
        <p:txBody>
          <a:bodyPr/>
          <a:lstStyle/>
          <a:p>
            <a:fld id="{B6030C2A-4213-4771-8792-D783EF3BA6B4}" type="slidenum">
              <a:rPr lang="ko-KR" altLang="en-US" smtClean="0"/>
              <a:pPr/>
              <a:t>42</a:t>
            </a:fld>
            <a:endParaRPr lang="ko-KR" altLang="en-US"/>
          </a:p>
        </p:txBody>
      </p:sp>
    </p:spTree>
    <p:extLst>
      <p:ext uri="{BB962C8B-B14F-4D97-AF65-F5344CB8AC3E}">
        <p14:creationId xmlns:p14="http://schemas.microsoft.com/office/powerpoint/2010/main" val="1478062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32553" cy="461665"/>
          </a:xfrm>
          <a:prstGeom prst="rect">
            <a:avLst/>
          </a:prstGeom>
        </p:spPr>
        <p:txBody>
          <a:bodyPr wrap="none">
            <a:spAutoFit/>
          </a:bodyPr>
          <a:lstStyle/>
          <a:p>
            <a:r>
              <a:rPr lang="ko-KR" altLang="en-US" sz="2400" b="1" dirty="0">
                <a:latin typeface="+mn-ea"/>
              </a:rPr>
              <a:t>생활과 레저</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mn-ea"/>
            </a:endParaRPr>
          </a:p>
        </p:txBody>
      </p:sp>
      <p:sp>
        <p:nvSpPr>
          <p:cNvPr id="13" name="TextBox 12"/>
          <p:cNvSpPr txBox="1"/>
          <p:nvPr/>
        </p:nvSpPr>
        <p:spPr>
          <a:xfrm>
            <a:off x="0" y="6581001"/>
            <a:ext cx="2966838" cy="276999"/>
          </a:xfrm>
          <a:prstGeom prst="rect">
            <a:avLst/>
          </a:prstGeom>
          <a:noFill/>
        </p:spPr>
        <p:txBody>
          <a:bodyPr wrap="none" rtlCol="0">
            <a:spAutoFit/>
          </a:bodyPr>
          <a:lstStyle/>
          <a:p>
            <a:r>
              <a:rPr lang="en-US" altLang="ko-KR" sz="1200" dirty="0"/>
              <a:t>Source: “</a:t>
            </a:r>
            <a:r>
              <a:rPr lang="ko-KR" altLang="en-US" sz="1200" dirty="0"/>
              <a:t>세라믹아 놀자</a:t>
            </a:r>
            <a:r>
              <a:rPr lang="en-US" altLang="ko-KR" sz="1200" dirty="0"/>
              <a:t>” </a:t>
            </a:r>
            <a:r>
              <a:rPr lang="ko-KR" altLang="en-US" sz="1200" dirty="0"/>
              <a:t>재료연구소</a:t>
            </a:r>
            <a:r>
              <a:rPr lang="en-US" altLang="ko-KR" sz="1200" dirty="0"/>
              <a:t>, 2015</a:t>
            </a:r>
            <a:endParaRPr lang="ko-KR" altLang="en-US" sz="1200" dirty="0"/>
          </a:p>
        </p:txBody>
      </p:sp>
      <p:pic>
        <p:nvPicPr>
          <p:cNvPr id="19" name="그림 18"/>
          <p:cNvPicPr>
            <a:picLocks noChangeAspect="1"/>
          </p:cNvPicPr>
          <p:nvPr/>
        </p:nvPicPr>
        <p:blipFill rotWithShape="1">
          <a:blip r:embed="rId3"/>
          <a:srcRect l="79542" t="42801" r="6621" b="17198"/>
          <a:stretch/>
        </p:blipFill>
        <p:spPr>
          <a:xfrm>
            <a:off x="1551107" y="3323774"/>
            <a:ext cx="6038694" cy="3234645"/>
          </a:xfrm>
          <a:prstGeom prst="rect">
            <a:avLst/>
          </a:prstGeom>
        </p:spPr>
      </p:pic>
      <p:pic>
        <p:nvPicPr>
          <p:cNvPr id="8" name="그림 7"/>
          <p:cNvPicPr>
            <a:picLocks noChangeAspect="1"/>
          </p:cNvPicPr>
          <p:nvPr/>
        </p:nvPicPr>
        <p:blipFill rotWithShape="1">
          <a:blip r:embed="rId3"/>
          <a:srcRect l="57562" t="60019" r="29012" b="19708"/>
          <a:stretch/>
        </p:blipFill>
        <p:spPr>
          <a:xfrm>
            <a:off x="1654625" y="836990"/>
            <a:ext cx="5791201" cy="2564567"/>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43</a:t>
            </a:fld>
            <a:endParaRPr lang="ko-KR" altLang="en-US"/>
          </a:p>
        </p:txBody>
      </p:sp>
    </p:spTree>
    <p:extLst>
      <p:ext uri="{BB962C8B-B14F-4D97-AF65-F5344CB8AC3E}">
        <p14:creationId xmlns:p14="http://schemas.microsoft.com/office/powerpoint/2010/main" val="3379805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28650" y="1375780"/>
            <a:ext cx="7886700" cy="1325563"/>
          </a:xfrm>
        </p:spPr>
        <p:txBody>
          <a:bodyPr/>
          <a:lstStyle/>
          <a:p>
            <a:pPr algn="ctr"/>
            <a:r>
              <a:rPr lang="en-US" altLang="ko-KR" dirty="0"/>
              <a:t>Lattice Chemistry</a:t>
            </a:r>
            <a:endParaRPr lang="ko-KR" altLang="en-US"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44</a:t>
            </a:fld>
            <a:endParaRPr lang="ko-KR" altLang="en-US"/>
          </a:p>
        </p:txBody>
      </p:sp>
    </p:spTree>
    <p:extLst>
      <p:ext uri="{BB962C8B-B14F-4D97-AF65-F5344CB8AC3E}">
        <p14:creationId xmlns:p14="http://schemas.microsoft.com/office/powerpoint/2010/main" val="1888048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dirty="0"/>
          </a:p>
        </p:txBody>
      </p:sp>
      <p:sp>
        <p:nvSpPr>
          <p:cNvPr id="7" name="직사각형 6"/>
          <p:cNvSpPr/>
          <p:nvPr/>
        </p:nvSpPr>
        <p:spPr>
          <a:xfrm>
            <a:off x="186403" y="843909"/>
            <a:ext cx="1562607" cy="400110"/>
          </a:xfrm>
          <a:prstGeom prst="rect">
            <a:avLst/>
          </a:prstGeom>
        </p:spPr>
        <p:txBody>
          <a:bodyPr wrap="none">
            <a:spAutoFit/>
          </a:bodyPr>
          <a:lstStyle/>
          <a:p>
            <a:r>
              <a:rPr lang="en-US" altLang="ko-KR" sz="2000" b="1" dirty="0"/>
              <a:t>Point Lattice </a:t>
            </a:r>
            <a:endParaRPr lang="ko-KR" altLang="en-US" sz="2000" b="1" dirty="0"/>
          </a:p>
        </p:txBody>
      </p:sp>
      <p:sp>
        <p:nvSpPr>
          <p:cNvPr id="8" name="직사각형 7"/>
          <p:cNvSpPr/>
          <p:nvPr/>
        </p:nvSpPr>
        <p:spPr>
          <a:xfrm>
            <a:off x="533400" y="1268579"/>
            <a:ext cx="6451600" cy="707886"/>
          </a:xfrm>
          <a:prstGeom prst="rect">
            <a:avLst/>
          </a:prstGeom>
        </p:spPr>
        <p:txBody>
          <a:bodyPr wrap="square">
            <a:spAutoFit/>
          </a:bodyPr>
          <a:lstStyle/>
          <a:p>
            <a:pPr marL="285750" indent="-285750">
              <a:buFont typeface="Wingdings" panose="05000000000000000000" pitchFamily="2" charset="2"/>
              <a:buChar char="v"/>
            </a:pPr>
            <a:r>
              <a:rPr lang="en-US" altLang="ko-KR" sz="2000" dirty="0">
                <a:solidFill>
                  <a:srgbClr val="C00000"/>
                </a:solidFill>
              </a:rPr>
              <a:t>a periodic arrangement of points</a:t>
            </a:r>
            <a:r>
              <a:rPr lang="en-US" altLang="ko-KR" sz="2000" dirty="0"/>
              <a:t> in space</a:t>
            </a:r>
          </a:p>
          <a:p>
            <a:pPr marL="285750" indent="-285750">
              <a:buFont typeface="Wingdings" panose="05000000000000000000" pitchFamily="2" charset="2"/>
              <a:buChar char="v"/>
            </a:pPr>
            <a:r>
              <a:rPr lang="en-US" altLang="ko-KR" sz="2000" dirty="0"/>
              <a:t>each point must have identical neighborhood</a:t>
            </a:r>
            <a:endParaRPr lang="en-US" altLang="ko-KR" sz="2000" dirty="0">
              <a:effectLst/>
            </a:endParaRPr>
          </a:p>
        </p:txBody>
      </p:sp>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2540001"/>
            <a:ext cx="2120900" cy="1930400"/>
          </a:xfrm>
          <a:prstGeom prst="rect">
            <a:avLst/>
          </a:prstGeom>
          <a:ln>
            <a:solidFill>
              <a:srgbClr val="C00000"/>
            </a:solidFill>
          </a:ln>
        </p:spPr>
      </p:pic>
      <p:pic>
        <p:nvPicPr>
          <p:cNvPr id="13" name="그림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2998" y="2540001"/>
            <a:ext cx="2120900" cy="1930400"/>
          </a:xfrm>
          <a:prstGeom prst="rect">
            <a:avLst/>
          </a:prstGeom>
          <a:ln>
            <a:solidFill>
              <a:srgbClr val="C00000"/>
            </a:solidFill>
          </a:ln>
        </p:spPr>
      </p:pic>
      <p:sp>
        <p:nvSpPr>
          <p:cNvPr id="14" name="직사각형 13"/>
          <p:cNvSpPr/>
          <p:nvPr/>
        </p:nvSpPr>
        <p:spPr>
          <a:xfrm>
            <a:off x="812800" y="4937763"/>
            <a:ext cx="3406775" cy="923330"/>
          </a:xfrm>
          <a:prstGeom prst="rect">
            <a:avLst/>
          </a:prstGeom>
        </p:spPr>
        <p:txBody>
          <a:bodyPr wrap="square">
            <a:spAutoFit/>
          </a:bodyPr>
          <a:lstStyle/>
          <a:p>
            <a:pPr marL="285750" indent="-285750">
              <a:buFont typeface="Arial" panose="020B0604020202020204" pitchFamily="34" charset="0"/>
              <a:buChar char="•"/>
            </a:pPr>
            <a:r>
              <a:rPr lang="en-US" altLang="ko-KR" dirty="0"/>
              <a:t>Lack of regular arrangement</a:t>
            </a:r>
          </a:p>
          <a:p>
            <a:pPr marL="285750" indent="-285750">
              <a:buFont typeface="Arial" panose="020B0604020202020204" pitchFamily="34" charset="0"/>
              <a:buChar char="•"/>
            </a:pPr>
            <a:r>
              <a:rPr lang="en-US" altLang="ko-KR" dirty="0"/>
              <a:t>No periodicity</a:t>
            </a:r>
          </a:p>
          <a:p>
            <a:pPr marL="285750" indent="-285750">
              <a:buFont typeface="Arial" panose="020B0604020202020204" pitchFamily="34" charset="0"/>
              <a:buChar char="•"/>
            </a:pPr>
            <a:r>
              <a:rPr lang="en-US" altLang="ko-KR" dirty="0"/>
              <a:t>Non-identical neighborhood </a:t>
            </a:r>
            <a:endParaRPr lang="ko-KR" altLang="en-US" dirty="0"/>
          </a:p>
        </p:txBody>
      </p:sp>
      <p:sp>
        <p:nvSpPr>
          <p:cNvPr id="15" name="직사각형 14"/>
          <p:cNvSpPr/>
          <p:nvPr/>
        </p:nvSpPr>
        <p:spPr>
          <a:xfrm>
            <a:off x="4713698" y="4937763"/>
            <a:ext cx="4354102" cy="923330"/>
          </a:xfrm>
          <a:prstGeom prst="rect">
            <a:avLst/>
          </a:prstGeom>
        </p:spPr>
        <p:txBody>
          <a:bodyPr wrap="square">
            <a:spAutoFit/>
          </a:bodyPr>
          <a:lstStyle/>
          <a:p>
            <a:pPr marL="285750" indent="-285750">
              <a:buFont typeface="Arial" panose="020B0604020202020204" pitchFamily="34" charset="0"/>
              <a:buChar char="•"/>
            </a:pPr>
            <a:r>
              <a:rPr lang="en-US" altLang="ko-KR" dirty="0"/>
              <a:t>Regular arrangement</a:t>
            </a:r>
          </a:p>
          <a:p>
            <a:pPr marL="285750" indent="-285750">
              <a:buFont typeface="Arial" panose="020B0604020202020204" pitchFamily="34" charset="0"/>
              <a:buChar char="•"/>
            </a:pPr>
            <a:r>
              <a:rPr lang="en-US" altLang="ko-KR" dirty="0"/>
              <a:t>Periodicity</a:t>
            </a:r>
          </a:p>
          <a:p>
            <a:pPr marL="285750" indent="-285750">
              <a:buFont typeface="Arial" panose="020B0604020202020204" pitchFamily="34" charset="0"/>
              <a:buChar char="•"/>
            </a:pPr>
            <a:r>
              <a:rPr lang="en-US" altLang="ko-KR" dirty="0"/>
              <a:t>Identical neighborhood of each point </a:t>
            </a:r>
            <a:endParaRPr lang="ko-KR" altLang="en-US"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45</a:t>
            </a:fld>
            <a:endParaRPr lang="ko-KR" altLang="en-US"/>
          </a:p>
        </p:txBody>
      </p:sp>
    </p:spTree>
    <p:extLst>
      <p:ext uri="{BB962C8B-B14F-4D97-AF65-F5344CB8AC3E}">
        <p14:creationId xmlns:p14="http://schemas.microsoft.com/office/powerpoint/2010/main" val="1013137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dirty="0"/>
          </a:p>
        </p:txBody>
      </p:sp>
      <p:sp>
        <p:nvSpPr>
          <p:cNvPr id="7" name="직사각형 6"/>
          <p:cNvSpPr/>
          <p:nvPr/>
        </p:nvSpPr>
        <p:spPr>
          <a:xfrm>
            <a:off x="253078" y="899247"/>
            <a:ext cx="997389" cy="369332"/>
          </a:xfrm>
          <a:prstGeom prst="rect">
            <a:avLst/>
          </a:prstGeom>
        </p:spPr>
        <p:txBody>
          <a:bodyPr wrap="none">
            <a:spAutoFit/>
          </a:bodyPr>
          <a:lstStyle/>
          <a:p>
            <a:r>
              <a:rPr lang="en-US" altLang="ko-KR" b="1" dirty="0"/>
              <a:t>Unit Cell</a:t>
            </a:r>
            <a:endParaRPr lang="ko-KR" altLang="en-US" b="1" dirty="0"/>
          </a:p>
        </p:txBody>
      </p:sp>
      <p:sp>
        <p:nvSpPr>
          <p:cNvPr id="8" name="직사각형 7"/>
          <p:cNvSpPr/>
          <p:nvPr/>
        </p:nvSpPr>
        <p:spPr>
          <a:xfrm>
            <a:off x="533400" y="1268579"/>
            <a:ext cx="6451600" cy="400110"/>
          </a:xfrm>
          <a:prstGeom prst="rect">
            <a:avLst/>
          </a:prstGeom>
        </p:spPr>
        <p:txBody>
          <a:bodyPr wrap="square">
            <a:spAutoFit/>
          </a:bodyPr>
          <a:lstStyle/>
          <a:p>
            <a:pPr marL="285750" indent="-285750">
              <a:buFont typeface="Wingdings" panose="05000000000000000000" pitchFamily="2" charset="2"/>
              <a:buChar char="v"/>
            </a:pPr>
            <a:r>
              <a:rPr lang="en-US" altLang="ko-KR" sz="2000" dirty="0">
                <a:solidFill>
                  <a:srgbClr val="C00000"/>
                </a:solidFill>
              </a:rPr>
              <a:t>the smallest repeatable unit</a:t>
            </a:r>
            <a:r>
              <a:rPr lang="en-US" altLang="ko-KR" sz="2000" dirty="0"/>
              <a:t> in a point lattice</a:t>
            </a: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107" y="2042932"/>
            <a:ext cx="5375785" cy="3049135"/>
          </a:xfrm>
          <a:prstGeom prst="rect">
            <a:avLst/>
          </a:prstGeom>
        </p:spPr>
      </p:pic>
      <p:sp>
        <p:nvSpPr>
          <p:cNvPr id="9" name="직사각형 8"/>
          <p:cNvSpPr/>
          <p:nvPr/>
        </p:nvSpPr>
        <p:spPr>
          <a:xfrm>
            <a:off x="1250467" y="5475848"/>
            <a:ext cx="6134100" cy="1015663"/>
          </a:xfrm>
          <a:prstGeom prst="rect">
            <a:avLst/>
          </a:prstGeom>
        </p:spPr>
        <p:txBody>
          <a:bodyPr wrap="square">
            <a:spAutoFit/>
          </a:bodyPr>
          <a:lstStyle/>
          <a:p>
            <a:pPr marL="285750" indent="-285750">
              <a:buFont typeface="Arial" panose="020B0604020202020204" pitchFamily="34" charset="0"/>
              <a:buChar char="•"/>
            </a:pPr>
            <a:r>
              <a:rPr lang="en-US" altLang="ko-KR" sz="2000" dirty="0"/>
              <a:t>Unit-cell parameters for a 3-D unit cells </a:t>
            </a:r>
          </a:p>
          <a:p>
            <a:pPr lvl="1"/>
            <a:r>
              <a:rPr lang="en-US" altLang="ko-KR" sz="2000" dirty="0"/>
              <a:t>- axis lengths: </a:t>
            </a:r>
            <a:r>
              <a:rPr lang="en-US" altLang="ko-KR" sz="2000" dirty="0">
                <a:solidFill>
                  <a:srgbClr val="C00000"/>
                </a:solidFill>
              </a:rPr>
              <a:t>a, b, c</a:t>
            </a:r>
          </a:p>
          <a:p>
            <a:pPr lvl="1"/>
            <a:r>
              <a:rPr lang="en-US" altLang="ko-KR" sz="2000" dirty="0"/>
              <a:t>- angles: </a:t>
            </a:r>
            <a:r>
              <a:rPr lang="en-US" altLang="ko-KR" sz="2000" dirty="0">
                <a:solidFill>
                  <a:srgbClr val="C00000"/>
                </a:solidFill>
              </a:rPr>
              <a:t>α, β, γ</a:t>
            </a:r>
            <a:endParaRPr lang="en-US" altLang="ko-KR" sz="2000" dirty="0">
              <a:solidFill>
                <a:srgbClr val="C00000"/>
              </a:solidFill>
              <a:effectLst/>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46</a:t>
            </a:fld>
            <a:endParaRPr lang="ko-KR" altLang="en-US"/>
          </a:p>
        </p:txBody>
      </p:sp>
    </p:spTree>
    <p:extLst>
      <p:ext uri="{BB962C8B-B14F-4D97-AF65-F5344CB8AC3E}">
        <p14:creationId xmlns:p14="http://schemas.microsoft.com/office/powerpoint/2010/main" val="1281319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dirty="0"/>
          </a:p>
        </p:txBody>
      </p:sp>
      <p:sp>
        <p:nvSpPr>
          <p:cNvPr id="7" name="직사각형 6"/>
          <p:cNvSpPr/>
          <p:nvPr/>
        </p:nvSpPr>
        <p:spPr>
          <a:xfrm>
            <a:off x="253078" y="734147"/>
            <a:ext cx="720069" cy="369332"/>
          </a:xfrm>
          <a:prstGeom prst="rect">
            <a:avLst/>
          </a:prstGeom>
        </p:spPr>
        <p:txBody>
          <a:bodyPr wrap="none">
            <a:spAutoFit/>
          </a:bodyPr>
          <a:lstStyle/>
          <a:p>
            <a:r>
              <a:rPr lang="en-US" altLang="ko-KR" b="1" dirty="0"/>
              <a:t>Motif</a:t>
            </a:r>
            <a:endParaRPr lang="ko-KR" altLang="en-US" b="1" dirty="0"/>
          </a:p>
        </p:txBody>
      </p:sp>
      <p:sp>
        <p:nvSpPr>
          <p:cNvPr id="8" name="직사각형 7"/>
          <p:cNvSpPr/>
          <p:nvPr/>
        </p:nvSpPr>
        <p:spPr>
          <a:xfrm>
            <a:off x="533399" y="1014579"/>
            <a:ext cx="8143057" cy="1938992"/>
          </a:xfrm>
          <a:prstGeom prst="rect">
            <a:avLst/>
          </a:prstGeom>
        </p:spPr>
        <p:txBody>
          <a:bodyPr wrap="square">
            <a:spAutoFit/>
          </a:bodyPr>
          <a:lstStyle/>
          <a:p>
            <a:pPr marL="285750" indent="-285750">
              <a:buFont typeface="Arial" panose="020B0604020202020204" pitchFamily="34" charset="0"/>
              <a:buChar char="•"/>
            </a:pPr>
            <a:r>
              <a:rPr lang="en-US" altLang="ko-KR" sz="2000" dirty="0"/>
              <a:t>Unit or a pattern</a:t>
            </a:r>
          </a:p>
          <a:p>
            <a:pPr marL="285750" indent="-285750">
              <a:buFont typeface="Arial" panose="020B0604020202020204" pitchFamily="34" charset="0"/>
              <a:buChar char="•"/>
            </a:pPr>
            <a:r>
              <a:rPr lang="en-US" altLang="ko-KR" sz="2000" dirty="0"/>
              <a:t>For a crystal, an atom, an ion, a group of atoms</a:t>
            </a:r>
          </a:p>
          <a:p>
            <a:pPr marL="285750" indent="-285750">
              <a:buFont typeface="Arial" panose="020B0604020202020204" pitchFamily="34" charset="0"/>
              <a:buChar char="•"/>
            </a:pPr>
            <a:r>
              <a:rPr lang="en-US" altLang="ko-KR" sz="2000" dirty="0"/>
              <a:t>If motif replaces points in a periodic lattice, a crystal with a defined structure is formed</a:t>
            </a:r>
          </a:p>
          <a:p>
            <a:pPr marL="285750" indent="-285750">
              <a:buFont typeface="Arial" panose="020B0604020202020204" pitchFamily="34" charset="0"/>
              <a:buChar char="•"/>
            </a:pPr>
            <a:r>
              <a:rPr lang="en-US" altLang="ko-KR" sz="2000" dirty="0">
                <a:solidFill>
                  <a:srgbClr val="C00000"/>
                </a:solidFill>
              </a:rPr>
              <a:t>Crystal structure: a combination of motif and point lattice</a:t>
            </a:r>
          </a:p>
          <a:p>
            <a:pPr marL="285750" indent="-285750">
              <a:buFont typeface="Arial" panose="020B0604020202020204" pitchFamily="34" charset="0"/>
              <a:buChar char="•"/>
            </a:pPr>
            <a:endParaRPr lang="en-US" altLang="ko-KR" sz="2000" dirty="0"/>
          </a:p>
        </p:txBody>
      </p:sp>
      <p:pic>
        <p:nvPicPr>
          <p:cNvPr id="2" name="그림 1"/>
          <p:cNvPicPr>
            <a:picLocks noChangeAspect="1"/>
          </p:cNvPicPr>
          <p:nvPr/>
        </p:nvPicPr>
        <p:blipFill rotWithShape="1">
          <a:blip r:embed="rId3"/>
          <a:srcRect l="72381" t="43811" r="13997" b="38972"/>
          <a:stretch/>
        </p:blipFill>
        <p:spPr>
          <a:xfrm>
            <a:off x="870771" y="3113012"/>
            <a:ext cx="7715962" cy="2742895"/>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47</a:t>
            </a:fld>
            <a:endParaRPr lang="ko-KR" altLang="en-US"/>
          </a:p>
        </p:txBody>
      </p:sp>
    </p:spTree>
    <p:extLst>
      <p:ext uri="{BB962C8B-B14F-4D97-AF65-F5344CB8AC3E}">
        <p14:creationId xmlns:p14="http://schemas.microsoft.com/office/powerpoint/2010/main" val="3278899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dirty="0"/>
          </a:p>
        </p:txBody>
      </p:sp>
      <p:sp>
        <p:nvSpPr>
          <p:cNvPr id="7" name="직사각형 6"/>
          <p:cNvSpPr/>
          <p:nvPr/>
        </p:nvSpPr>
        <p:spPr>
          <a:xfrm>
            <a:off x="253078" y="734147"/>
            <a:ext cx="1668214" cy="369332"/>
          </a:xfrm>
          <a:prstGeom prst="rect">
            <a:avLst/>
          </a:prstGeom>
        </p:spPr>
        <p:txBody>
          <a:bodyPr wrap="none">
            <a:spAutoFit/>
          </a:bodyPr>
          <a:lstStyle/>
          <a:p>
            <a:r>
              <a:rPr lang="en-US" altLang="ko-KR" b="1" dirty="0"/>
              <a:t>Types of Lattice</a:t>
            </a:r>
            <a:endParaRPr lang="ko-KR" altLang="en-US" b="1" dirty="0"/>
          </a:p>
        </p:txBody>
      </p:sp>
      <p:sp>
        <p:nvSpPr>
          <p:cNvPr id="8" name="직사각형 7"/>
          <p:cNvSpPr/>
          <p:nvPr/>
        </p:nvSpPr>
        <p:spPr>
          <a:xfrm>
            <a:off x="145322" y="1205079"/>
            <a:ext cx="8143057" cy="707886"/>
          </a:xfrm>
          <a:prstGeom prst="rect">
            <a:avLst/>
          </a:prstGeom>
        </p:spPr>
        <p:txBody>
          <a:bodyPr wrap="square">
            <a:spAutoFit/>
          </a:bodyPr>
          <a:lstStyle/>
          <a:p>
            <a:pPr marL="742950" lvl="1" indent="-285750">
              <a:buFont typeface="Arial" panose="020B0604020202020204" pitchFamily="34" charset="0"/>
              <a:buChar char="•"/>
            </a:pPr>
            <a:r>
              <a:rPr lang="en-US" altLang="ko-KR" sz="2000" dirty="0">
                <a:solidFill>
                  <a:srgbClr val="C00000"/>
                </a:solidFill>
              </a:rPr>
              <a:t>Primitive lattice: </a:t>
            </a:r>
            <a:r>
              <a:rPr lang="en-US" altLang="ko-KR" sz="2000" dirty="0"/>
              <a:t>one motif per unit cell</a:t>
            </a:r>
          </a:p>
          <a:p>
            <a:pPr marL="742950" lvl="1" indent="-285750">
              <a:buFont typeface="Arial" panose="020B0604020202020204" pitchFamily="34" charset="0"/>
              <a:buChar char="•"/>
            </a:pPr>
            <a:r>
              <a:rPr lang="en-US" altLang="ko-KR" sz="2000" dirty="0">
                <a:solidFill>
                  <a:srgbClr val="C00000"/>
                </a:solidFill>
              </a:rPr>
              <a:t>Non-primitive lattices:</a:t>
            </a:r>
            <a:r>
              <a:rPr lang="en-US" altLang="ko-KR" sz="2000" dirty="0"/>
              <a:t> more than one motif per unit cell. </a:t>
            </a:r>
            <a:endParaRPr lang="en-US" altLang="ko-KR" sz="2000" dirty="0">
              <a:effectLst/>
            </a:endParaRPr>
          </a:p>
        </p:txBody>
      </p:sp>
      <p:pic>
        <p:nvPicPr>
          <p:cNvPr id="3" name="그림 2"/>
          <p:cNvPicPr>
            <a:picLocks noChangeAspect="1"/>
          </p:cNvPicPr>
          <p:nvPr/>
        </p:nvPicPr>
        <p:blipFill rotWithShape="1">
          <a:blip r:embed="rId2"/>
          <a:srcRect l="74284" t="39634" r="14397" b="35025"/>
          <a:stretch/>
        </p:blipFill>
        <p:spPr>
          <a:xfrm>
            <a:off x="1388355" y="2361578"/>
            <a:ext cx="6151577" cy="3873215"/>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48</a:t>
            </a:fld>
            <a:endParaRPr lang="ko-KR" altLang="en-US"/>
          </a:p>
        </p:txBody>
      </p:sp>
    </p:spTree>
    <p:extLst>
      <p:ext uri="{BB962C8B-B14F-4D97-AF65-F5344CB8AC3E}">
        <p14:creationId xmlns:p14="http://schemas.microsoft.com/office/powerpoint/2010/main" val="685309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dirty="0"/>
          </a:p>
        </p:txBody>
      </p:sp>
      <p:sp>
        <p:nvSpPr>
          <p:cNvPr id="7" name="직사각형 6"/>
          <p:cNvSpPr/>
          <p:nvPr/>
        </p:nvSpPr>
        <p:spPr>
          <a:xfrm>
            <a:off x="253078" y="734147"/>
            <a:ext cx="2238626" cy="369332"/>
          </a:xfrm>
          <a:prstGeom prst="rect">
            <a:avLst/>
          </a:prstGeom>
        </p:spPr>
        <p:txBody>
          <a:bodyPr wrap="none">
            <a:spAutoFit/>
          </a:bodyPr>
          <a:lstStyle/>
          <a:p>
            <a:r>
              <a:rPr lang="en-US" altLang="ko-KR" b="1" dirty="0"/>
              <a:t>Symmetry in Crystals </a:t>
            </a:r>
            <a:endParaRPr lang="ko-KR" altLang="en-US" b="1" dirty="0"/>
          </a:p>
        </p:txBody>
      </p:sp>
      <p:sp>
        <p:nvSpPr>
          <p:cNvPr id="9" name="직사각형 8"/>
          <p:cNvSpPr/>
          <p:nvPr/>
        </p:nvSpPr>
        <p:spPr>
          <a:xfrm>
            <a:off x="355599" y="1194138"/>
            <a:ext cx="8432801" cy="2062103"/>
          </a:xfrm>
          <a:prstGeom prst="rect">
            <a:avLst/>
          </a:prstGeom>
        </p:spPr>
        <p:txBody>
          <a:bodyPr wrap="square">
            <a:spAutoFit/>
          </a:bodyPr>
          <a:lstStyle/>
          <a:p>
            <a:pPr marL="285750" indent="-285750">
              <a:spcBef>
                <a:spcPts val="600"/>
              </a:spcBef>
              <a:buFont typeface="Wingdings" panose="05000000000000000000" pitchFamily="2" charset="2"/>
              <a:buChar char="§"/>
            </a:pPr>
            <a:r>
              <a:rPr lang="en-US" altLang="ko-KR" dirty="0"/>
              <a:t>Symmetry elements underlying a point lattice</a:t>
            </a:r>
          </a:p>
          <a:p>
            <a:pPr marL="576000" indent="-285750">
              <a:spcBef>
                <a:spcPts val="600"/>
              </a:spcBef>
              <a:buFont typeface="Arial" panose="020B0604020202020204" pitchFamily="34" charset="0"/>
              <a:buChar char="•"/>
            </a:pPr>
            <a:r>
              <a:rPr lang="en-US" altLang="ko-KR" b="1" dirty="0"/>
              <a:t>Reflection</a:t>
            </a:r>
            <a:r>
              <a:rPr lang="en-US" altLang="ko-KR" dirty="0"/>
              <a:t>: reflection across a mirror plane </a:t>
            </a:r>
          </a:p>
          <a:p>
            <a:pPr marL="576000" indent="-285750">
              <a:spcBef>
                <a:spcPts val="600"/>
              </a:spcBef>
              <a:buFont typeface="Arial" panose="020B0604020202020204" pitchFamily="34" charset="0"/>
              <a:buChar char="•"/>
            </a:pPr>
            <a:r>
              <a:rPr lang="en-US" altLang="ko-KR" b="1" dirty="0"/>
              <a:t>Rotation</a:t>
            </a:r>
            <a:r>
              <a:rPr lang="en-US" altLang="ko-KR" dirty="0"/>
              <a:t>: rotation around a crystallographic axis by an angle θ such as 360°/θ is an integer of value 1, 2, 3, 4 and 6 and is referred to as </a:t>
            </a:r>
            <a:r>
              <a:rPr lang="en-US" altLang="ko-KR" b="1" i="1" dirty="0">
                <a:solidFill>
                  <a:srgbClr val="009900"/>
                </a:solidFill>
              </a:rPr>
              <a:t>n </a:t>
            </a:r>
            <a:r>
              <a:rPr lang="en-US" altLang="ko-KR" b="1" dirty="0">
                <a:solidFill>
                  <a:srgbClr val="009900"/>
                </a:solidFill>
              </a:rPr>
              <a:t>-fold rotation</a:t>
            </a:r>
            <a:r>
              <a:rPr lang="en-US" altLang="ko-KR" dirty="0"/>
              <a:t>. </a:t>
            </a:r>
          </a:p>
          <a:p>
            <a:pPr marL="576000" indent="-285750">
              <a:spcBef>
                <a:spcPts val="600"/>
              </a:spcBef>
              <a:buFont typeface="Arial" panose="020B0604020202020204" pitchFamily="34" charset="0"/>
              <a:buChar char="•"/>
            </a:pPr>
            <a:r>
              <a:rPr lang="en-US" altLang="ko-KR" b="1" dirty="0"/>
              <a:t>Inversion</a:t>
            </a:r>
            <a:r>
              <a:rPr lang="en-US" altLang="ko-KR" dirty="0"/>
              <a:t>: (x, y, z) </a:t>
            </a:r>
            <a:r>
              <a:rPr lang="en-US" altLang="ko-KR" dirty="0">
                <a:sym typeface="Wingdings" panose="05000000000000000000" pitchFamily="2" charset="2"/>
              </a:rPr>
              <a:t> </a:t>
            </a:r>
            <a:r>
              <a:rPr lang="en-US" altLang="ko-KR" dirty="0"/>
              <a:t>(–x,-y,-z) </a:t>
            </a:r>
          </a:p>
          <a:p>
            <a:pPr marL="576000" indent="-285750">
              <a:spcBef>
                <a:spcPts val="600"/>
              </a:spcBef>
              <a:buFont typeface="Arial" panose="020B0604020202020204" pitchFamily="34" charset="0"/>
              <a:buChar char="•"/>
            </a:pPr>
            <a:r>
              <a:rPr lang="en-US" altLang="ko-KR" b="1" dirty="0"/>
              <a:t>Rotation-Inversion</a:t>
            </a:r>
            <a:r>
              <a:rPr lang="en-US" altLang="ko-KR" dirty="0"/>
              <a:t>: Rotation followed by inversion</a:t>
            </a:r>
          </a:p>
        </p:txBody>
      </p:sp>
      <p:pic>
        <p:nvPicPr>
          <p:cNvPr id="13" name="그림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07" y="3944498"/>
            <a:ext cx="1718597" cy="1186649"/>
          </a:xfrm>
          <a:prstGeom prst="rect">
            <a:avLst/>
          </a:prstGeom>
        </p:spPr>
      </p:pic>
      <p:pic>
        <p:nvPicPr>
          <p:cNvPr id="15" name="그림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660" y="3782573"/>
            <a:ext cx="2261960" cy="1762444"/>
          </a:xfrm>
          <a:prstGeom prst="rect">
            <a:avLst/>
          </a:prstGeom>
        </p:spPr>
      </p:pic>
      <p:pic>
        <p:nvPicPr>
          <p:cNvPr id="17" name="그림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76" y="3858773"/>
            <a:ext cx="1233432" cy="1072198"/>
          </a:xfrm>
          <a:prstGeom prst="rect">
            <a:avLst/>
          </a:prstGeom>
        </p:spPr>
      </p:pic>
      <p:pic>
        <p:nvPicPr>
          <p:cNvPr id="19" name="그림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963" y="3649223"/>
            <a:ext cx="1990000" cy="1861094"/>
          </a:xfrm>
          <a:prstGeom prst="rect">
            <a:avLst/>
          </a:prstGeom>
        </p:spPr>
      </p:pic>
      <p:cxnSp>
        <p:nvCxnSpPr>
          <p:cNvPr id="3" name="직선 화살표 연결선 2"/>
          <p:cNvCxnSpPr/>
          <p:nvPr/>
        </p:nvCxnSpPr>
        <p:spPr>
          <a:xfrm>
            <a:off x="1258443" y="4219910"/>
            <a:ext cx="404813" cy="0"/>
          </a:xfrm>
          <a:prstGeom prst="straightConnector1">
            <a:avLst/>
          </a:prstGeom>
          <a:ln w="63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p:cNvCxnSpPr/>
          <p:nvPr/>
        </p:nvCxnSpPr>
        <p:spPr>
          <a:xfrm>
            <a:off x="5114891" y="4219910"/>
            <a:ext cx="820327" cy="371475"/>
          </a:xfrm>
          <a:prstGeom prst="straightConnector1">
            <a:avLst/>
          </a:prstGeom>
          <a:ln w="63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자유형 9"/>
          <p:cNvSpPr/>
          <p:nvPr/>
        </p:nvSpPr>
        <p:spPr>
          <a:xfrm>
            <a:off x="3192018" y="4044856"/>
            <a:ext cx="508824" cy="143648"/>
          </a:xfrm>
          <a:custGeom>
            <a:avLst/>
            <a:gdLst>
              <a:gd name="connsiteX0" fmla="*/ 0 w 508824"/>
              <a:gd name="connsiteY0" fmla="*/ 132192 h 143648"/>
              <a:gd name="connsiteX1" fmla="*/ 414338 w 508824"/>
              <a:gd name="connsiteY1" fmla="*/ 132192 h 143648"/>
              <a:gd name="connsiteX2" fmla="*/ 490538 w 508824"/>
              <a:gd name="connsiteY2" fmla="*/ 13129 h 143648"/>
              <a:gd name="connsiteX3" fmla="*/ 152400 w 508824"/>
              <a:gd name="connsiteY3" fmla="*/ 8367 h 143648"/>
            </a:gdLst>
            <a:ahLst/>
            <a:cxnLst>
              <a:cxn ang="0">
                <a:pos x="connsiteX0" y="connsiteY0"/>
              </a:cxn>
              <a:cxn ang="0">
                <a:pos x="connsiteX1" y="connsiteY1"/>
              </a:cxn>
              <a:cxn ang="0">
                <a:pos x="connsiteX2" y="connsiteY2"/>
              </a:cxn>
              <a:cxn ang="0">
                <a:pos x="connsiteX3" y="connsiteY3"/>
              </a:cxn>
            </a:cxnLst>
            <a:rect l="l" t="t" r="r" b="b"/>
            <a:pathLst>
              <a:path w="508824" h="143648">
                <a:moveTo>
                  <a:pt x="0" y="132192"/>
                </a:moveTo>
                <a:cubicBezTo>
                  <a:pt x="166291" y="142114"/>
                  <a:pt x="332582" y="152036"/>
                  <a:pt x="414338" y="132192"/>
                </a:cubicBezTo>
                <a:cubicBezTo>
                  <a:pt x="496094" y="112348"/>
                  <a:pt x="534194" y="33766"/>
                  <a:pt x="490538" y="13129"/>
                </a:cubicBezTo>
                <a:cubicBezTo>
                  <a:pt x="446882" y="-7508"/>
                  <a:pt x="299641" y="429"/>
                  <a:pt x="152400" y="8367"/>
                </a:cubicBezTo>
              </a:path>
            </a:pathLst>
          </a:custGeom>
          <a:noFill/>
          <a:ln w="635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6" name="직선 화살표 연결선 15"/>
          <p:cNvCxnSpPr/>
          <p:nvPr/>
        </p:nvCxnSpPr>
        <p:spPr>
          <a:xfrm flipH="1">
            <a:off x="6916293" y="4226604"/>
            <a:ext cx="355057" cy="349318"/>
          </a:xfrm>
          <a:prstGeom prst="straightConnector1">
            <a:avLst/>
          </a:prstGeom>
          <a:ln w="63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직선 화살표 연결선 19"/>
          <p:cNvCxnSpPr/>
          <p:nvPr/>
        </p:nvCxnSpPr>
        <p:spPr>
          <a:xfrm>
            <a:off x="6852250" y="4043930"/>
            <a:ext cx="419100" cy="0"/>
          </a:xfrm>
          <a:prstGeom prst="straightConnector1">
            <a:avLst/>
          </a:prstGeom>
          <a:ln w="63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슬라이드 번호 개체 틀 1"/>
          <p:cNvSpPr>
            <a:spLocks noGrp="1"/>
          </p:cNvSpPr>
          <p:nvPr>
            <p:ph type="sldNum" sz="quarter" idx="12"/>
          </p:nvPr>
        </p:nvSpPr>
        <p:spPr/>
        <p:txBody>
          <a:bodyPr/>
          <a:lstStyle/>
          <a:p>
            <a:fld id="{B6030C2A-4213-4771-8792-D783EF3BA6B4}" type="slidenum">
              <a:rPr lang="ko-KR" altLang="en-US" smtClean="0"/>
              <a:pPr/>
              <a:t>49</a:t>
            </a:fld>
            <a:endParaRPr lang="ko-KR" altLang="en-US"/>
          </a:p>
        </p:txBody>
      </p:sp>
    </p:spTree>
    <p:extLst>
      <p:ext uri="{BB962C8B-B14F-4D97-AF65-F5344CB8AC3E}">
        <p14:creationId xmlns:p14="http://schemas.microsoft.com/office/powerpoint/2010/main" val="2278526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09638" y="732905"/>
            <a:ext cx="3962400" cy="523220"/>
          </a:xfrm>
          <a:prstGeom prst="rect">
            <a:avLst/>
          </a:prstGeom>
          <a:noFill/>
        </p:spPr>
        <p:txBody>
          <a:bodyPr wrap="square" rtlCol="0">
            <a:spAutoFit/>
          </a:bodyPr>
          <a:lstStyle/>
          <a:p>
            <a:pPr algn="ctr"/>
            <a:r>
              <a:rPr lang="ko-KR" altLang="en-US" sz="2800" dirty="0">
                <a:solidFill>
                  <a:srgbClr val="FF0000"/>
                </a:solidFill>
              </a:rPr>
              <a:t>재료</a:t>
            </a:r>
            <a:r>
              <a:rPr lang="en-US" altLang="ko-KR" sz="2800" dirty="0">
                <a:solidFill>
                  <a:srgbClr val="FF0000"/>
                </a:solidFill>
              </a:rPr>
              <a:t>(materials)</a:t>
            </a:r>
            <a:endParaRPr lang="ko-KR" altLang="en-US" sz="2800" dirty="0">
              <a:solidFill>
                <a:srgbClr val="FF0000"/>
              </a:solidFill>
            </a:endParaRPr>
          </a:p>
        </p:txBody>
      </p:sp>
      <p:cxnSp>
        <p:nvCxnSpPr>
          <p:cNvPr id="8" name="직선 화살표 연결선 7"/>
          <p:cNvCxnSpPr>
            <a:cxnSpLocks/>
            <a:stCxn id="6" idx="2"/>
            <a:endCxn id="15" idx="0"/>
          </p:cNvCxnSpPr>
          <p:nvPr/>
        </p:nvCxnSpPr>
        <p:spPr>
          <a:xfrm flipH="1">
            <a:off x="2206966" y="1256125"/>
            <a:ext cx="1583872" cy="118426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p:cNvCxnSpPr>
            <a:cxnSpLocks/>
            <a:stCxn id="6" idx="2"/>
            <a:endCxn id="16" idx="0"/>
          </p:cNvCxnSpPr>
          <p:nvPr/>
        </p:nvCxnSpPr>
        <p:spPr>
          <a:xfrm>
            <a:off x="3790838" y="1256125"/>
            <a:ext cx="2606673" cy="124582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41716" y="2440392"/>
            <a:ext cx="2730500" cy="523220"/>
          </a:xfrm>
          <a:prstGeom prst="rect">
            <a:avLst/>
          </a:prstGeom>
          <a:noFill/>
        </p:spPr>
        <p:txBody>
          <a:bodyPr wrap="square" rtlCol="0">
            <a:spAutoFit/>
          </a:bodyPr>
          <a:lstStyle/>
          <a:p>
            <a:pPr algn="ctr"/>
            <a:r>
              <a:rPr lang="ko-KR" altLang="en-US" sz="2800" dirty="0"/>
              <a:t>유기</a:t>
            </a:r>
            <a:r>
              <a:rPr lang="en-US" altLang="ko-KR" sz="2800" dirty="0"/>
              <a:t>(organic)</a:t>
            </a:r>
            <a:endParaRPr lang="ko-KR" altLang="en-US" sz="2800" dirty="0"/>
          </a:p>
        </p:txBody>
      </p:sp>
      <p:sp>
        <p:nvSpPr>
          <p:cNvPr id="16" name="TextBox 15"/>
          <p:cNvSpPr txBox="1"/>
          <p:nvPr/>
        </p:nvSpPr>
        <p:spPr>
          <a:xfrm>
            <a:off x="4038485" y="2501947"/>
            <a:ext cx="4718051" cy="523220"/>
          </a:xfrm>
          <a:prstGeom prst="rect">
            <a:avLst/>
          </a:prstGeom>
          <a:noFill/>
        </p:spPr>
        <p:txBody>
          <a:bodyPr wrap="square" rtlCol="0">
            <a:spAutoFit/>
          </a:bodyPr>
          <a:lstStyle/>
          <a:p>
            <a:pPr algn="ctr"/>
            <a:r>
              <a:rPr lang="ko-KR" altLang="en-US" sz="2800" dirty="0">
                <a:solidFill>
                  <a:srgbClr val="FF0000"/>
                </a:solidFill>
              </a:rPr>
              <a:t>무기</a:t>
            </a:r>
            <a:r>
              <a:rPr lang="en-US" altLang="ko-KR" sz="2800" dirty="0">
                <a:solidFill>
                  <a:srgbClr val="FF0000"/>
                </a:solidFill>
              </a:rPr>
              <a:t>(inorganic)</a:t>
            </a:r>
            <a:endParaRPr lang="ko-KR" altLang="en-US" sz="2800" dirty="0">
              <a:solidFill>
                <a:srgbClr val="FF0000"/>
              </a:solidFill>
            </a:endParaRPr>
          </a:p>
        </p:txBody>
      </p:sp>
      <p:cxnSp>
        <p:nvCxnSpPr>
          <p:cNvPr id="23" name="직선 화살표 연결선 22"/>
          <p:cNvCxnSpPr>
            <a:cxnSpLocks/>
            <a:stCxn id="16" idx="2"/>
            <a:endCxn id="29" idx="0"/>
          </p:cNvCxnSpPr>
          <p:nvPr/>
        </p:nvCxnSpPr>
        <p:spPr>
          <a:xfrm flipH="1">
            <a:off x="4045378" y="3025167"/>
            <a:ext cx="2352133" cy="152105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a:cxnSpLocks/>
            <a:stCxn id="16" idx="2"/>
          </p:cNvCxnSpPr>
          <p:nvPr/>
        </p:nvCxnSpPr>
        <p:spPr>
          <a:xfrm>
            <a:off x="6397511" y="3025167"/>
            <a:ext cx="885826" cy="136851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904672" y="4546224"/>
            <a:ext cx="2281412" cy="954107"/>
          </a:xfrm>
          <a:prstGeom prst="rect">
            <a:avLst/>
          </a:prstGeom>
          <a:noFill/>
        </p:spPr>
        <p:txBody>
          <a:bodyPr wrap="square" rtlCol="0">
            <a:spAutoFit/>
          </a:bodyPr>
          <a:lstStyle/>
          <a:p>
            <a:pPr algn="ctr"/>
            <a:r>
              <a:rPr lang="ko-KR" altLang="en-US" sz="2800" dirty="0">
                <a:solidFill>
                  <a:srgbClr val="FF0000"/>
                </a:solidFill>
              </a:rPr>
              <a:t>세라믹</a:t>
            </a:r>
            <a:r>
              <a:rPr lang="en-US" altLang="ko-KR" sz="2800" dirty="0">
                <a:solidFill>
                  <a:srgbClr val="FF0000"/>
                </a:solidFill>
              </a:rPr>
              <a:t>(Ceramics)</a:t>
            </a:r>
            <a:endParaRPr lang="ko-KR" altLang="en-US" sz="2800" dirty="0">
              <a:solidFill>
                <a:srgbClr val="FF0000"/>
              </a:solidFill>
            </a:endParaRPr>
          </a:p>
        </p:txBody>
      </p:sp>
      <p:sp>
        <p:nvSpPr>
          <p:cNvPr id="32" name="TextBox 31"/>
          <p:cNvSpPr txBox="1"/>
          <p:nvPr/>
        </p:nvSpPr>
        <p:spPr>
          <a:xfrm>
            <a:off x="6071909" y="4546224"/>
            <a:ext cx="2499064" cy="954107"/>
          </a:xfrm>
          <a:prstGeom prst="rect">
            <a:avLst/>
          </a:prstGeom>
          <a:noFill/>
        </p:spPr>
        <p:txBody>
          <a:bodyPr wrap="square" rtlCol="0">
            <a:spAutoFit/>
          </a:bodyPr>
          <a:lstStyle/>
          <a:p>
            <a:pPr algn="ctr"/>
            <a:r>
              <a:rPr lang="ko-KR" altLang="en-US" sz="2800" dirty="0"/>
              <a:t>복합</a:t>
            </a:r>
            <a:r>
              <a:rPr lang="en-US" altLang="ko-KR" sz="2800" dirty="0"/>
              <a:t>(composite)</a:t>
            </a:r>
            <a:endParaRPr lang="ko-KR" altLang="en-US" sz="2800" dirty="0"/>
          </a:p>
        </p:txBody>
      </p:sp>
      <p:sp>
        <p:nvSpPr>
          <p:cNvPr id="35" name="TextBox 34"/>
          <p:cNvSpPr txBox="1"/>
          <p:nvPr/>
        </p:nvSpPr>
        <p:spPr>
          <a:xfrm>
            <a:off x="174171" y="4546224"/>
            <a:ext cx="1635467" cy="1077218"/>
          </a:xfrm>
          <a:prstGeom prst="rect">
            <a:avLst/>
          </a:prstGeom>
          <a:noFill/>
        </p:spPr>
        <p:txBody>
          <a:bodyPr wrap="square" rtlCol="0">
            <a:spAutoFit/>
          </a:bodyPr>
          <a:lstStyle/>
          <a:p>
            <a:pPr algn="ctr"/>
            <a:r>
              <a:rPr lang="ko-KR" altLang="en-US" sz="3200" dirty="0"/>
              <a:t>금속</a:t>
            </a:r>
            <a:r>
              <a:rPr lang="en-US" altLang="ko-KR" sz="3200" dirty="0"/>
              <a:t>(metal)</a:t>
            </a:r>
            <a:endParaRPr lang="ko-KR" altLang="en-US" sz="3200" dirty="0"/>
          </a:p>
        </p:txBody>
      </p:sp>
      <p:cxnSp>
        <p:nvCxnSpPr>
          <p:cNvPr id="37" name="직선 화살표 연결선 36"/>
          <p:cNvCxnSpPr>
            <a:cxnSpLocks/>
            <a:stCxn id="16" idx="2"/>
            <a:endCxn id="35" idx="0"/>
          </p:cNvCxnSpPr>
          <p:nvPr/>
        </p:nvCxnSpPr>
        <p:spPr>
          <a:xfrm flipH="1">
            <a:off x="991905" y="3025167"/>
            <a:ext cx="5405606" cy="152105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직사각형 55"/>
          <p:cNvSpPr/>
          <p:nvPr/>
        </p:nvSpPr>
        <p:spPr>
          <a:xfrm>
            <a:off x="101600" y="61453"/>
            <a:ext cx="2140330" cy="461665"/>
          </a:xfrm>
          <a:prstGeom prst="rect">
            <a:avLst/>
          </a:prstGeom>
        </p:spPr>
        <p:txBody>
          <a:bodyPr wrap="none">
            <a:spAutoFit/>
          </a:bodyPr>
          <a:lstStyle/>
          <a:p>
            <a:r>
              <a:rPr lang="ko-KR" altLang="en-US" sz="2400" b="1" dirty="0">
                <a:latin typeface="+mn-ea"/>
              </a:rPr>
              <a:t>재료의 대분류</a:t>
            </a:r>
            <a:endParaRPr lang="ko-KR" altLang="en-US" sz="2400" dirty="0">
              <a:latin typeface="+mn-ea"/>
            </a:endParaRPr>
          </a:p>
        </p:txBody>
      </p:sp>
      <p:sp>
        <p:nvSpPr>
          <p:cNvPr id="57" name="직사각형 5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5</a:t>
            </a:fld>
            <a:endParaRPr lang="ko-KR" altLang="en-US"/>
          </a:p>
        </p:txBody>
      </p:sp>
    </p:spTree>
    <p:extLst>
      <p:ext uri="{BB962C8B-B14F-4D97-AF65-F5344CB8AC3E}">
        <p14:creationId xmlns:p14="http://schemas.microsoft.com/office/powerpoint/2010/main" val="590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16">
                                            <p:txEl>
                                              <p:pRg st="0" end="0"/>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dirty="0"/>
          </a:p>
        </p:txBody>
      </p:sp>
      <p:sp>
        <p:nvSpPr>
          <p:cNvPr id="11" name="직사각형 10"/>
          <p:cNvSpPr/>
          <p:nvPr/>
        </p:nvSpPr>
        <p:spPr>
          <a:xfrm>
            <a:off x="253078" y="734147"/>
            <a:ext cx="1700594" cy="369332"/>
          </a:xfrm>
          <a:prstGeom prst="rect">
            <a:avLst/>
          </a:prstGeom>
        </p:spPr>
        <p:txBody>
          <a:bodyPr wrap="none">
            <a:spAutoFit/>
          </a:bodyPr>
          <a:lstStyle/>
          <a:p>
            <a:r>
              <a:rPr lang="en-US" altLang="ko-KR" b="1" dirty="0"/>
              <a:t>Bravais Lattices </a:t>
            </a:r>
            <a:endParaRPr lang="ko-KR" altLang="en-US" b="1" dirty="0"/>
          </a:p>
        </p:txBody>
      </p:sp>
      <p:pic>
        <p:nvPicPr>
          <p:cNvPr id="2" name="그림 1"/>
          <p:cNvPicPr>
            <a:picLocks noChangeAspect="1"/>
          </p:cNvPicPr>
          <p:nvPr/>
        </p:nvPicPr>
        <p:blipFill rotWithShape="1">
          <a:blip r:embed="rId3"/>
          <a:srcRect l="71508" t="32486" r="12824" b="17860"/>
          <a:stretch/>
        </p:blipFill>
        <p:spPr>
          <a:xfrm>
            <a:off x="1349374" y="1001879"/>
            <a:ext cx="6448426" cy="5747956"/>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50</a:t>
            </a:fld>
            <a:endParaRPr lang="ko-KR" altLang="en-US"/>
          </a:p>
        </p:txBody>
      </p:sp>
    </p:spTree>
    <p:extLst>
      <p:ext uri="{BB962C8B-B14F-4D97-AF65-F5344CB8AC3E}">
        <p14:creationId xmlns:p14="http://schemas.microsoft.com/office/powerpoint/2010/main" val="947551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236807" y="2657255"/>
            <a:ext cx="8636000" cy="3367076"/>
          </a:xfrm>
          <a:prstGeom prst="rect">
            <a:avLst/>
          </a:prstGeom>
        </p:spPr>
        <p:txBody>
          <a:bodyPr wrap="square">
            <a:spAutoFit/>
          </a:bodyPr>
          <a:lstStyle/>
          <a:p>
            <a:pPr marL="342900" indent="-342900">
              <a:lnSpc>
                <a:spcPct val="120000"/>
              </a:lnSpc>
              <a:spcBef>
                <a:spcPts val="1200"/>
              </a:spcBef>
              <a:buFont typeface="+mj-lt"/>
              <a:buAutoNum type="arabicPeriod"/>
            </a:pPr>
            <a:r>
              <a:rPr lang="ko-KR" altLang="en-US" dirty="0">
                <a:solidFill>
                  <a:srgbClr val="C00000"/>
                </a:solidFill>
                <a:ea typeface="+mj-ea"/>
              </a:rPr>
              <a:t>Optical </a:t>
            </a:r>
            <a:r>
              <a:rPr lang="ko-KR" altLang="en-US" dirty="0" err="1">
                <a:solidFill>
                  <a:srgbClr val="C00000"/>
                </a:solidFill>
                <a:ea typeface="+mj-ea"/>
              </a:rPr>
              <a:t>properties</a:t>
            </a:r>
            <a:r>
              <a:rPr lang="en-US" altLang="ko-KR" dirty="0">
                <a:solidFill>
                  <a:srgbClr val="C00000"/>
                </a:solidFill>
                <a:ea typeface="+mj-ea"/>
              </a:rPr>
              <a:t>: </a:t>
            </a:r>
            <a:r>
              <a:rPr lang="en-US" altLang="ko-KR" dirty="0">
                <a:ea typeface="+mj-ea"/>
              </a:rPr>
              <a:t>r</a:t>
            </a:r>
            <a:r>
              <a:rPr lang="ko-KR" altLang="en-US" dirty="0" err="1">
                <a:ea typeface="+mj-ea"/>
              </a:rPr>
              <a:t>efractive</a:t>
            </a:r>
            <a:r>
              <a:rPr lang="ko-KR" altLang="en-US" dirty="0">
                <a:ea typeface="+mj-ea"/>
              </a:rPr>
              <a:t> </a:t>
            </a:r>
            <a:r>
              <a:rPr lang="ko-KR" altLang="en-US" dirty="0" err="1">
                <a:ea typeface="+mj-ea"/>
              </a:rPr>
              <a:t>index</a:t>
            </a:r>
            <a:r>
              <a:rPr lang="ko-KR" altLang="en-US" dirty="0">
                <a:ea typeface="+mj-ea"/>
              </a:rPr>
              <a:t> </a:t>
            </a:r>
            <a:r>
              <a:rPr lang="ko-KR" altLang="en-US" dirty="0" err="1">
                <a:ea typeface="+mj-ea"/>
              </a:rPr>
              <a:t>is</a:t>
            </a:r>
            <a:r>
              <a:rPr lang="ko-KR" altLang="en-US" dirty="0">
                <a:ea typeface="+mj-ea"/>
              </a:rPr>
              <a:t> </a:t>
            </a:r>
            <a:r>
              <a:rPr lang="ko-KR" altLang="en-US" dirty="0" err="1">
                <a:ea typeface="+mj-ea"/>
              </a:rPr>
              <a:t>directly</a:t>
            </a:r>
            <a:r>
              <a:rPr lang="ko-KR" altLang="en-US" dirty="0">
                <a:ea typeface="+mj-ea"/>
              </a:rPr>
              <a:t> </a:t>
            </a:r>
            <a:r>
              <a:rPr lang="ko-KR" altLang="en-US" dirty="0" err="1">
                <a:ea typeface="+mj-ea"/>
              </a:rPr>
              <a:t>related</a:t>
            </a:r>
            <a:r>
              <a:rPr lang="ko-KR" altLang="en-US" dirty="0">
                <a:ea typeface="+mj-ea"/>
              </a:rPr>
              <a:t> </a:t>
            </a:r>
            <a:r>
              <a:rPr lang="ko-KR" altLang="en-US" dirty="0" err="1">
                <a:ea typeface="+mj-ea"/>
              </a:rPr>
              <a:t>to</a:t>
            </a:r>
            <a:r>
              <a:rPr lang="ko-KR" altLang="en-US" dirty="0">
                <a:ea typeface="+mj-ea"/>
              </a:rPr>
              <a:t> </a:t>
            </a:r>
            <a:r>
              <a:rPr lang="ko-KR" altLang="en-US" dirty="0" err="1">
                <a:ea typeface="+mj-ea"/>
              </a:rPr>
              <a:t>density</a:t>
            </a:r>
            <a:endParaRPr lang="en-US" altLang="ko-KR" dirty="0">
              <a:ea typeface="+mj-ea"/>
            </a:endParaRPr>
          </a:p>
          <a:p>
            <a:pPr marL="342900" indent="-342900">
              <a:lnSpc>
                <a:spcPct val="120000"/>
              </a:lnSpc>
              <a:spcBef>
                <a:spcPts val="1200"/>
              </a:spcBef>
              <a:buFont typeface="+mj-lt"/>
              <a:buAutoNum type="arabicPeriod"/>
            </a:pPr>
            <a:r>
              <a:rPr lang="ko-KR" altLang="en-US" dirty="0" err="1">
                <a:solidFill>
                  <a:srgbClr val="C00000"/>
                </a:solidFill>
                <a:ea typeface="+mj-ea"/>
              </a:rPr>
              <a:t>Adsorption</a:t>
            </a:r>
            <a:r>
              <a:rPr lang="ko-KR" altLang="en-US" dirty="0">
                <a:solidFill>
                  <a:srgbClr val="C00000"/>
                </a:solidFill>
                <a:ea typeface="+mj-ea"/>
              </a:rPr>
              <a:t> and </a:t>
            </a:r>
            <a:r>
              <a:rPr lang="ko-KR" altLang="en-US" dirty="0" err="1">
                <a:solidFill>
                  <a:srgbClr val="C00000"/>
                </a:solidFill>
                <a:ea typeface="+mj-ea"/>
              </a:rPr>
              <a:t>reactivity</a:t>
            </a:r>
            <a:r>
              <a:rPr lang="en-US" altLang="ko-KR" dirty="0">
                <a:solidFill>
                  <a:srgbClr val="C00000"/>
                </a:solidFill>
                <a:ea typeface="+mj-ea"/>
              </a:rPr>
              <a:t>: </a:t>
            </a:r>
            <a:r>
              <a:rPr lang="en-US" altLang="ko-KR" dirty="0">
                <a:ea typeface="+mj-ea"/>
              </a:rPr>
              <a:t>p</a:t>
            </a:r>
            <a:r>
              <a:rPr lang="ko-KR" altLang="en-US" dirty="0" err="1">
                <a:ea typeface="+mj-ea"/>
              </a:rPr>
              <a:t>hysical</a:t>
            </a:r>
            <a:r>
              <a:rPr lang="ko-KR" altLang="en-US" dirty="0">
                <a:ea typeface="+mj-ea"/>
              </a:rPr>
              <a:t> </a:t>
            </a:r>
            <a:r>
              <a:rPr lang="ko-KR" altLang="en-US" dirty="0" err="1">
                <a:ea typeface="+mj-ea"/>
              </a:rPr>
              <a:t>adsorption</a:t>
            </a:r>
            <a:r>
              <a:rPr lang="ko-KR" altLang="en-US" dirty="0">
                <a:ea typeface="+mj-ea"/>
              </a:rPr>
              <a:t> and </a:t>
            </a:r>
            <a:r>
              <a:rPr lang="ko-KR" altLang="en-US" dirty="0" err="1">
                <a:ea typeface="+mj-ea"/>
              </a:rPr>
              <a:t>chemical</a:t>
            </a:r>
            <a:r>
              <a:rPr lang="ko-KR" altLang="en-US" dirty="0">
                <a:ea typeface="+mj-ea"/>
              </a:rPr>
              <a:t> </a:t>
            </a:r>
            <a:r>
              <a:rPr lang="ko-KR" altLang="en-US" dirty="0" err="1">
                <a:ea typeface="+mj-ea"/>
              </a:rPr>
              <a:t>reactions</a:t>
            </a:r>
            <a:r>
              <a:rPr lang="ko-KR" altLang="en-US" dirty="0">
                <a:ea typeface="+mj-ea"/>
              </a:rPr>
              <a:t> </a:t>
            </a:r>
            <a:r>
              <a:rPr lang="ko-KR" altLang="en-US" dirty="0" err="1">
                <a:ea typeface="+mj-ea"/>
              </a:rPr>
              <a:t>occur</a:t>
            </a:r>
            <a:r>
              <a:rPr lang="ko-KR" altLang="en-US" dirty="0">
                <a:ea typeface="+mj-ea"/>
              </a:rPr>
              <a:t> </a:t>
            </a:r>
            <a:r>
              <a:rPr lang="ko-KR" altLang="en-US" dirty="0" err="1">
                <a:ea typeface="+mj-ea"/>
              </a:rPr>
              <a:t>near</a:t>
            </a:r>
            <a:r>
              <a:rPr lang="ko-KR" altLang="en-US" dirty="0">
                <a:ea typeface="+mj-ea"/>
              </a:rPr>
              <a:t> </a:t>
            </a:r>
            <a:r>
              <a:rPr lang="ko-KR" altLang="en-US" dirty="0" err="1">
                <a:ea typeface="+mj-ea"/>
              </a:rPr>
              <a:t>surface</a:t>
            </a:r>
            <a:r>
              <a:rPr lang="ko-KR" altLang="en-US" dirty="0">
                <a:ea typeface="+mj-ea"/>
              </a:rPr>
              <a:t> </a:t>
            </a:r>
            <a:r>
              <a:rPr lang="ko-KR" altLang="en-US" dirty="0" err="1">
                <a:ea typeface="+mj-ea"/>
              </a:rPr>
              <a:t>atoms</a:t>
            </a:r>
            <a:r>
              <a:rPr lang="ko-KR" altLang="en-US" dirty="0">
                <a:ea typeface="+mj-ea"/>
              </a:rPr>
              <a:t> </a:t>
            </a:r>
            <a:r>
              <a:rPr lang="ko-KR" altLang="en-US" dirty="0" err="1">
                <a:ea typeface="+mj-ea"/>
              </a:rPr>
              <a:t>or</a:t>
            </a:r>
            <a:r>
              <a:rPr lang="ko-KR" altLang="en-US" dirty="0">
                <a:ea typeface="+mj-ea"/>
              </a:rPr>
              <a:t> molecules. </a:t>
            </a:r>
            <a:r>
              <a:rPr lang="ko-KR" altLang="en-US" dirty="0" err="1">
                <a:ea typeface="+mj-ea"/>
              </a:rPr>
              <a:t>These</a:t>
            </a:r>
            <a:r>
              <a:rPr lang="ko-KR" altLang="en-US" dirty="0">
                <a:ea typeface="+mj-ea"/>
              </a:rPr>
              <a:t> </a:t>
            </a:r>
            <a:r>
              <a:rPr lang="ko-KR" altLang="en-US" dirty="0" err="1">
                <a:ea typeface="+mj-ea"/>
              </a:rPr>
              <a:t>phenomena</a:t>
            </a:r>
            <a:r>
              <a:rPr lang="ko-KR" altLang="en-US" dirty="0">
                <a:ea typeface="+mj-ea"/>
              </a:rPr>
              <a:t> </a:t>
            </a:r>
            <a:r>
              <a:rPr lang="ko-KR" altLang="en-US" dirty="0" err="1">
                <a:ea typeface="+mj-ea"/>
              </a:rPr>
              <a:t>are</a:t>
            </a:r>
            <a:r>
              <a:rPr lang="ko-KR" altLang="en-US" dirty="0">
                <a:ea typeface="+mj-ea"/>
              </a:rPr>
              <a:t> </a:t>
            </a:r>
            <a:r>
              <a:rPr lang="ko-KR" altLang="en-US" dirty="0" err="1">
                <a:ea typeface="+mj-ea"/>
              </a:rPr>
              <a:t>sensitive</a:t>
            </a:r>
            <a:r>
              <a:rPr lang="ko-KR" altLang="en-US" dirty="0">
                <a:ea typeface="+mj-ea"/>
              </a:rPr>
              <a:t> </a:t>
            </a:r>
            <a:r>
              <a:rPr lang="ko-KR" altLang="en-US" dirty="0" err="1">
                <a:ea typeface="+mj-ea"/>
              </a:rPr>
              <a:t>to</a:t>
            </a:r>
            <a:r>
              <a:rPr lang="ko-KR" altLang="en-US" dirty="0">
                <a:ea typeface="+mj-ea"/>
              </a:rPr>
              <a:t> </a:t>
            </a:r>
            <a:r>
              <a:rPr lang="ko-KR" altLang="en-US" dirty="0" err="1">
                <a:ea typeface="+mj-ea"/>
              </a:rPr>
              <a:t>the</a:t>
            </a:r>
            <a:r>
              <a:rPr lang="ko-KR" altLang="en-US" dirty="0">
                <a:ea typeface="+mj-ea"/>
              </a:rPr>
              <a:t> </a:t>
            </a:r>
            <a:r>
              <a:rPr lang="en-US" altLang="ko-KR" dirty="0">
                <a:ea typeface="+mj-ea"/>
              </a:rPr>
              <a:t>surface </a:t>
            </a:r>
            <a:r>
              <a:rPr lang="ko-KR" altLang="en-US" dirty="0" err="1">
                <a:ea typeface="+mj-ea"/>
              </a:rPr>
              <a:t>density</a:t>
            </a:r>
            <a:r>
              <a:rPr lang="ko-KR" altLang="en-US" dirty="0">
                <a:ea typeface="+mj-ea"/>
              </a:rPr>
              <a:t> </a:t>
            </a:r>
            <a:endParaRPr lang="en-US" altLang="ko-KR" dirty="0">
              <a:ea typeface="+mj-ea"/>
            </a:endParaRPr>
          </a:p>
          <a:p>
            <a:pPr marL="342900" indent="-342900">
              <a:lnSpc>
                <a:spcPct val="120000"/>
              </a:lnSpc>
              <a:spcBef>
                <a:spcPts val="1200"/>
              </a:spcBef>
              <a:buFont typeface="+mj-lt"/>
              <a:buAutoNum type="arabicPeriod"/>
            </a:pPr>
            <a:r>
              <a:rPr lang="ko-KR" altLang="en-US" dirty="0">
                <a:solidFill>
                  <a:srgbClr val="C00000"/>
                </a:solidFill>
                <a:ea typeface="+mj-ea"/>
              </a:rPr>
              <a:t>Surface </a:t>
            </a:r>
            <a:r>
              <a:rPr lang="ko-KR" altLang="en-US" dirty="0" err="1">
                <a:solidFill>
                  <a:srgbClr val="C00000"/>
                </a:solidFill>
                <a:ea typeface="+mj-ea"/>
              </a:rPr>
              <a:t>tension</a:t>
            </a:r>
            <a:r>
              <a:rPr lang="en-US" altLang="ko-KR" dirty="0">
                <a:solidFill>
                  <a:srgbClr val="C00000"/>
                </a:solidFill>
                <a:ea typeface="+mj-ea"/>
              </a:rPr>
              <a:t>: </a:t>
            </a:r>
            <a:r>
              <a:rPr lang="ko-KR" altLang="en-US" dirty="0" err="1">
                <a:ea typeface="+mj-ea"/>
              </a:rPr>
              <a:t>atoms</a:t>
            </a:r>
            <a:r>
              <a:rPr lang="ko-KR" altLang="en-US" dirty="0">
                <a:ea typeface="+mj-ea"/>
              </a:rPr>
              <a:t>, </a:t>
            </a:r>
            <a:r>
              <a:rPr lang="ko-KR" altLang="en-US" dirty="0" err="1">
                <a:ea typeface="+mj-ea"/>
              </a:rPr>
              <a:t>ions</a:t>
            </a:r>
            <a:r>
              <a:rPr lang="ko-KR" altLang="en-US" dirty="0">
                <a:ea typeface="+mj-ea"/>
              </a:rPr>
              <a:t> </a:t>
            </a:r>
            <a:r>
              <a:rPr lang="ko-KR" altLang="en-US" dirty="0" err="1">
                <a:ea typeface="+mj-ea"/>
              </a:rPr>
              <a:t>or</a:t>
            </a:r>
            <a:r>
              <a:rPr lang="ko-KR" altLang="en-US" dirty="0">
                <a:ea typeface="+mj-ea"/>
              </a:rPr>
              <a:t> molecules </a:t>
            </a:r>
            <a:r>
              <a:rPr lang="ko-KR" altLang="en-US" dirty="0" err="1">
                <a:ea typeface="+mj-ea"/>
              </a:rPr>
              <a:t>are</a:t>
            </a:r>
            <a:r>
              <a:rPr lang="ko-KR" altLang="en-US" dirty="0">
                <a:ea typeface="+mj-ea"/>
              </a:rPr>
              <a:t> </a:t>
            </a:r>
            <a:r>
              <a:rPr lang="ko-KR" altLang="en-US" dirty="0" err="1">
                <a:ea typeface="+mj-ea"/>
              </a:rPr>
              <a:t>more</a:t>
            </a:r>
            <a:r>
              <a:rPr lang="ko-KR" altLang="en-US" dirty="0">
                <a:ea typeface="+mj-ea"/>
              </a:rPr>
              <a:t> </a:t>
            </a:r>
            <a:r>
              <a:rPr lang="ko-KR" altLang="en-US" dirty="0" err="1">
                <a:ea typeface="+mj-ea"/>
              </a:rPr>
              <a:t>stable</a:t>
            </a:r>
            <a:r>
              <a:rPr lang="ko-KR" altLang="en-US" dirty="0">
                <a:ea typeface="+mj-ea"/>
              </a:rPr>
              <a:t> </a:t>
            </a:r>
            <a:r>
              <a:rPr lang="ko-KR" altLang="en-US" dirty="0" err="1">
                <a:ea typeface="+mj-ea"/>
              </a:rPr>
              <a:t>if</a:t>
            </a:r>
            <a:r>
              <a:rPr lang="ko-KR" altLang="en-US" dirty="0">
                <a:ea typeface="+mj-ea"/>
              </a:rPr>
              <a:t> </a:t>
            </a:r>
            <a:r>
              <a:rPr lang="ko-KR" altLang="en-US" dirty="0" err="1">
                <a:ea typeface="+mj-ea"/>
              </a:rPr>
              <a:t>they</a:t>
            </a:r>
            <a:r>
              <a:rPr lang="ko-KR" altLang="en-US" dirty="0">
                <a:ea typeface="+mj-ea"/>
              </a:rPr>
              <a:t> </a:t>
            </a:r>
            <a:r>
              <a:rPr lang="ko-KR" altLang="en-US" dirty="0" err="1">
                <a:ea typeface="+mj-ea"/>
              </a:rPr>
              <a:t>are</a:t>
            </a:r>
            <a:r>
              <a:rPr lang="ko-KR" altLang="en-US" dirty="0">
                <a:ea typeface="+mj-ea"/>
              </a:rPr>
              <a:t> </a:t>
            </a:r>
            <a:r>
              <a:rPr lang="ko-KR" altLang="en-US" dirty="0" err="1">
                <a:ea typeface="+mj-ea"/>
              </a:rPr>
              <a:t>surrounded</a:t>
            </a:r>
            <a:r>
              <a:rPr lang="ko-KR" altLang="en-US" dirty="0">
                <a:ea typeface="+mj-ea"/>
              </a:rPr>
              <a:t> </a:t>
            </a:r>
            <a:r>
              <a:rPr lang="ko-KR" altLang="en-US" dirty="0" err="1">
                <a:ea typeface="+mj-ea"/>
              </a:rPr>
              <a:t>by</a:t>
            </a:r>
            <a:r>
              <a:rPr lang="ko-KR" altLang="en-US" dirty="0">
                <a:ea typeface="+mj-ea"/>
              </a:rPr>
              <a:t> </a:t>
            </a:r>
            <a:r>
              <a:rPr lang="ko-KR" altLang="en-US" dirty="0" err="1">
                <a:ea typeface="+mj-ea"/>
              </a:rPr>
              <a:t>other</a:t>
            </a:r>
            <a:r>
              <a:rPr lang="ko-KR" altLang="en-US" dirty="0">
                <a:ea typeface="+mj-ea"/>
              </a:rPr>
              <a:t> </a:t>
            </a:r>
            <a:r>
              <a:rPr lang="ko-KR" altLang="en-US" dirty="0" err="1">
                <a:ea typeface="+mj-ea"/>
              </a:rPr>
              <a:t>similar</a:t>
            </a:r>
            <a:r>
              <a:rPr lang="ko-KR" altLang="en-US" dirty="0">
                <a:ea typeface="+mj-ea"/>
              </a:rPr>
              <a:t> </a:t>
            </a:r>
            <a:r>
              <a:rPr lang="ko-KR" altLang="en-US" dirty="0" err="1">
                <a:ea typeface="+mj-ea"/>
              </a:rPr>
              <a:t>species</a:t>
            </a:r>
            <a:endParaRPr lang="en-US" altLang="ko-KR" dirty="0">
              <a:ea typeface="+mj-ea"/>
            </a:endParaRPr>
          </a:p>
          <a:p>
            <a:pPr marL="342900" indent="-342900">
              <a:lnSpc>
                <a:spcPct val="120000"/>
              </a:lnSpc>
              <a:spcBef>
                <a:spcPts val="1200"/>
              </a:spcBef>
              <a:buFont typeface="+mj-lt"/>
              <a:buAutoNum type="arabicPeriod"/>
            </a:pPr>
            <a:r>
              <a:rPr lang="ko-KR" altLang="en-US" dirty="0" err="1">
                <a:solidFill>
                  <a:srgbClr val="C00000"/>
                </a:solidFill>
                <a:ea typeface="+mj-ea"/>
              </a:rPr>
              <a:t>Cleavage</a:t>
            </a:r>
            <a:r>
              <a:rPr lang="en-US" altLang="ko-KR" dirty="0">
                <a:solidFill>
                  <a:srgbClr val="C00000"/>
                </a:solidFill>
                <a:ea typeface="+mj-ea"/>
              </a:rPr>
              <a:t>: </a:t>
            </a:r>
            <a:r>
              <a:rPr lang="en-US" altLang="ko-KR" dirty="0">
                <a:ea typeface="+mj-ea"/>
              </a:rPr>
              <a:t>it </a:t>
            </a:r>
            <a:r>
              <a:rPr lang="ko-KR" altLang="en-US" dirty="0" err="1">
                <a:ea typeface="+mj-ea"/>
              </a:rPr>
              <a:t>typically</a:t>
            </a:r>
            <a:r>
              <a:rPr lang="ko-KR" altLang="en-US" dirty="0">
                <a:ea typeface="+mj-ea"/>
              </a:rPr>
              <a:t> </a:t>
            </a:r>
            <a:r>
              <a:rPr lang="ko-KR" altLang="en-US" dirty="0" err="1">
                <a:ea typeface="+mj-ea"/>
              </a:rPr>
              <a:t>occurs</a:t>
            </a:r>
            <a:r>
              <a:rPr lang="ko-KR" altLang="en-US" dirty="0">
                <a:ea typeface="+mj-ea"/>
              </a:rPr>
              <a:t> </a:t>
            </a:r>
            <a:r>
              <a:rPr lang="ko-KR" altLang="en-US" dirty="0" err="1">
                <a:ea typeface="+mj-ea"/>
              </a:rPr>
              <a:t>preferentially</a:t>
            </a:r>
            <a:r>
              <a:rPr lang="ko-KR" altLang="en-US" dirty="0">
                <a:ea typeface="+mj-ea"/>
              </a:rPr>
              <a:t> </a:t>
            </a:r>
            <a:r>
              <a:rPr lang="ko-KR" altLang="en-US" dirty="0" err="1">
                <a:ea typeface="+mj-ea"/>
              </a:rPr>
              <a:t>parallel</a:t>
            </a:r>
            <a:r>
              <a:rPr lang="ko-KR" altLang="en-US" dirty="0">
                <a:ea typeface="+mj-ea"/>
              </a:rPr>
              <a:t> </a:t>
            </a:r>
            <a:r>
              <a:rPr lang="ko-KR" altLang="en-US" dirty="0" err="1">
                <a:ea typeface="+mj-ea"/>
              </a:rPr>
              <a:t>to</a:t>
            </a:r>
            <a:r>
              <a:rPr lang="ko-KR" altLang="en-US" dirty="0">
                <a:ea typeface="+mj-ea"/>
              </a:rPr>
              <a:t> </a:t>
            </a:r>
            <a:r>
              <a:rPr lang="ko-KR" altLang="en-US" dirty="0" err="1">
                <a:ea typeface="+mj-ea"/>
              </a:rPr>
              <a:t>higher</a:t>
            </a:r>
            <a:r>
              <a:rPr lang="ko-KR" altLang="en-US" dirty="0">
                <a:ea typeface="+mj-ea"/>
              </a:rPr>
              <a:t> </a:t>
            </a:r>
            <a:r>
              <a:rPr lang="ko-KR" altLang="en-US" dirty="0" err="1">
                <a:ea typeface="+mj-ea"/>
              </a:rPr>
              <a:t>density</a:t>
            </a:r>
            <a:r>
              <a:rPr lang="ko-KR" altLang="en-US" dirty="0">
                <a:ea typeface="+mj-ea"/>
              </a:rPr>
              <a:t> </a:t>
            </a:r>
            <a:r>
              <a:rPr lang="ko-KR" altLang="en-US" dirty="0" err="1">
                <a:ea typeface="+mj-ea"/>
              </a:rPr>
              <a:t>planes</a:t>
            </a:r>
            <a:r>
              <a:rPr lang="ko-KR" altLang="en-US" dirty="0">
                <a:ea typeface="+mj-ea"/>
              </a:rPr>
              <a:t>.</a:t>
            </a:r>
            <a:endParaRPr lang="en-US" altLang="ko-KR" dirty="0">
              <a:ea typeface="+mj-ea"/>
            </a:endParaRPr>
          </a:p>
          <a:p>
            <a:pPr marL="342900" indent="-342900">
              <a:lnSpc>
                <a:spcPct val="120000"/>
              </a:lnSpc>
              <a:spcBef>
                <a:spcPts val="1200"/>
              </a:spcBef>
              <a:buFont typeface="+mj-lt"/>
              <a:buAutoNum type="arabicPeriod"/>
            </a:pPr>
            <a:r>
              <a:rPr lang="ko-KR" altLang="en-US" dirty="0" err="1">
                <a:solidFill>
                  <a:srgbClr val="C00000"/>
                </a:solidFill>
                <a:ea typeface="+mj-ea"/>
              </a:rPr>
              <a:t>Plastic</a:t>
            </a:r>
            <a:r>
              <a:rPr lang="ko-KR" altLang="en-US" dirty="0">
                <a:solidFill>
                  <a:srgbClr val="C00000"/>
                </a:solidFill>
                <a:ea typeface="+mj-ea"/>
              </a:rPr>
              <a:t> </a:t>
            </a:r>
            <a:r>
              <a:rPr lang="ko-KR" altLang="en-US" dirty="0" err="1">
                <a:solidFill>
                  <a:srgbClr val="C00000"/>
                </a:solidFill>
                <a:ea typeface="+mj-ea"/>
              </a:rPr>
              <a:t>deformation</a:t>
            </a:r>
            <a:r>
              <a:rPr lang="ko-KR" altLang="en-US" dirty="0">
                <a:solidFill>
                  <a:srgbClr val="FF0000"/>
                </a:solidFill>
                <a:ea typeface="+mj-ea"/>
              </a:rPr>
              <a:t>: </a:t>
            </a:r>
            <a:r>
              <a:rPr lang="en-US" altLang="ko-KR" dirty="0">
                <a:ea typeface="+mj-ea"/>
              </a:rPr>
              <a:t>d</a:t>
            </a:r>
            <a:r>
              <a:rPr lang="ko-KR" altLang="en-US" dirty="0" err="1">
                <a:ea typeface="+mj-ea"/>
              </a:rPr>
              <a:t>islocation</a:t>
            </a:r>
            <a:r>
              <a:rPr lang="ko-KR" altLang="en-US" dirty="0">
                <a:ea typeface="+mj-ea"/>
              </a:rPr>
              <a:t> </a:t>
            </a:r>
            <a:r>
              <a:rPr lang="ko-KR" altLang="en-US" dirty="0" err="1">
                <a:ea typeface="+mj-ea"/>
              </a:rPr>
              <a:t>glide</a:t>
            </a:r>
            <a:r>
              <a:rPr lang="ko-KR" altLang="en-US" dirty="0">
                <a:ea typeface="+mj-ea"/>
              </a:rPr>
              <a:t> </a:t>
            </a:r>
            <a:r>
              <a:rPr lang="ko-KR" altLang="en-US" dirty="0" err="1">
                <a:ea typeface="+mj-ea"/>
              </a:rPr>
              <a:t>occurs</a:t>
            </a:r>
            <a:r>
              <a:rPr lang="ko-KR" altLang="en-US" dirty="0">
                <a:ea typeface="+mj-ea"/>
              </a:rPr>
              <a:t> </a:t>
            </a:r>
            <a:r>
              <a:rPr lang="ko-KR" altLang="en-US" dirty="0" err="1">
                <a:ea typeface="+mj-ea"/>
              </a:rPr>
              <a:t>preferentially</a:t>
            </a:r>
            <a:r>
              <a:rPr lang="ko-KR" altLang="en-US" dirty="0">
                <a:ea typeface="+mj-ea"/>
              </a:rPr>
              <a:t> </a:t>
            </a:r>
            <a:r>
              <a:rPr lang="ko-KR" altLang="en-US" dirty="0" err="1">
                <a:ea typeface="+mj-ea"/>
              </a:rPr>
              <a:t>parallel</a:t>
            </a:r>
            <a:r>
              <a:rPr lang="ko-KR" altLang="en-US" dirty="0">
                <a:ea typeface="+mj-ea"/>
              </a:rPr>
              <a:t> </a:t>
            </a:r>
            <a:r>
              <a:rPr lang="ko-KR" altLang="en-US" dirty="0" err="1">
                <a:ea typeface="+mj-ea"/>
              </a:rPr>
              <a:t>to</a:t>
            </a:r>
            <a:r>
              <a:rPr lang="ko-KR" altLang="en-US" dirty="0">
                <a:ea typeface="+mj-ea"/>
              </a:rPr>
              <a:t> </a:t>
            </a:r>
            <a:r>
              <a:rPr lang="ko-KR" altLang="en-US" dirty="0" err="1">
                <a:ea typeface="+mj-ea"/>
              </a:rPr>
              <a:t>higher</a:t>
            </a:r>
            <a:r>
              <a:rPr lang="ko-KR" altLang="en-US" dirty="0">
                <a:ea typeface="+mj-ea"/>
              </a:rPr>
              <a:t> </a:t>
            </a:r>
            <a:r>
              <a:rPr lang="ko-KR" altLang="en-US" dirty="0" err="1">
                <a:ea typeface="+mj-ea"/>
              </a:rPr>
              <a:t>density</a:t>
            </a:r>
            <a:r>
              <a:rPr lang="ko-KR" altLang="en-US" dirty="0">
                <a:ea typeface="+mj-ea"/>
              </a:rPr>
              <a:t> </a:t>
            </a:r>
            <a:r>
              <a:rPr lang="ko-KR" altLang="en-US" dirty="0" err="1">
                <a:ea typeface="+mj-ea"/>
              </a:rPr>
              <a:t>planes</a:t>
            </a:r>
            <a:endParaRPr lang="ko-KR" altLang="en-US" dirty="0">
              <a:ea typeface="+mj-ea"/>
            </a:endParaRPr>
          </a:p>
        </p:txBody>
      </p:sp>
      <p:sp>
        <p:nvSpPr>
          <p:cNvPr id="10" name="직사각형 9"/>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ea typeface="+mj-ea"/>
            </a:endParaRPr>
          </a:p>
        </p:txBody>
      </p:sp>
      <p:sp>
        <p:nvSpPr>
          <p:cNvPr id="11" name="직사각형 10"/>
          <p:cNvSpPr/>
          <p:nvPr/>
        </p:nvSpPr>
        <p:spPr>
          <a:xfrm>
            <a:off x="101600" y="61453"/>
            <a:ext cx="4993098" cy="461665"/>
          </a:xfrm>
          <a:prstGeom prst="rect">
            <a:avLst/>
          </a:prstGeom>
        </p:spPr>
        <p:txBody>
          <a:bodyPr wrap="none">
            <a:spAutoFit/>
          </a:bodyPr>
          <a:lstStyle/>
          <a:p>
            <a:r>
              <a:rPr lang="en-US" altLang="ko-KR" sz="2400" b="1" dirty="0">
                <a:ea typeface="+mj-ea"/>
              </a:rPr>
              <a:t>Brief Review of Structure of Materials</a:t>
            </a:r>
            <a:endParaRPr lang="ko-KR" altLang="en-US" sz="2400" dirty="0">
              <a:ea typeface="+mj-ea"/>
            </a:endParaRPr>
          </a:p>
        </p:txBody>
      </p:sp>
      <p:sp>
        <p:nvSpPr>
          <p:cNvPr id="12" name="직사각형 11"/>
          <p:cNvSpPr/>
          <p:nvPr/>
        </p:nvSpPr>
        <p:spPr>
          <a:xfrm>
            <a:off x="253078" y="734147"/>
            <a:ext cx="2241960" cy="369332"/>
          </a:xfrm>
          <a:prstGeom prst="rect">
            <a:avLst/>
          </a:prstGeom>
        </p:spPr>
        <p:txBody>
          <a:bodyPr wrap="none">
            <a:spAutoFit/>
          </a:bodyPr>
          <a:lstStyle/>
          <a:p>
            <a:r>
              <a:rPr lang="en-US" altLang="ko-KR" b="1" dirty="0">
                <a:ea typeface="+mj-ea"/>
              </a:rPr>
              <a:t>Planes and Directions</a:t>
            </a:r>
            <a:endParaRPr lang="ko-KR" altLang="en-US" b="1" dirty="0">
              <a:ea typeface="+mj-ea"/>
            </a:endParaRPr>
          </a:p>
        </p:txBody>
      </p:sp>
      <p:sp>
        <p:nvSpPr>
          <p:cNvPr id="2" name="직사각형 1"/>
          <p:cNvSpPr/>
          <p:nvPr/>
        </p:nvSpPr>
        <p:spPr>
          <a:xfrm>
            <a:off x="389526" y="1194138"/>
            <a:ext cx="8106773" cy="646331"/>
          </a:xfrm>
          <a:prstGeom prst="rect">
            <a:avLst/>
          </a:prstGeom>
        </p:spPr>
        <p:txBody>
          <a:bodyPr wrap="square">
            <a:spAutoFit/>
          </a:bodyPr>
          <a:lstStyle/>
          <a:p>
            <a:pPr marL="285750" indent="-285750">
              <a:buFont typeface="Wingdings" panose="05000000000000000000" pitchFamily="2" charset="2"/>
              <a:buChar char="v"/>
            </a:pPr>
            <a:r>
              <a:rPr lang="en-US" altLang="ko-KR" dirty="0">
                <a:ea typeface="+mj-ea"/>
              </a:rPr>
              <a:t>Faces and directions described by Miller Indices</a:t>
            </a:r>
          </a:p>
          <a:p>
            <a:pPr marL="285750" indent="-285750">
              <a:buFont typeface="Wingdings" panose="05000000000000000000" pitchFamily="2" charset="2"/>
              <a:buChar char="v"/>
            </a:pPr>
            <a:r>
              <a:rPr lang="en-US" altLang="ko-KR" dirty="0">
                <a:ea typeface="+mj-ea"/>
              </a:rPr>
              <a:t>While planes are determined empirically, directions are vectors </a:t>
            </a:r>
            <a:endParaRPr lang="ko-KR" altLang="en-US" dirty="0">
              <a:ea typeface="+mj-ea"/>
            </a:endParaRPr>
          </a:p>
        </p:txBody>
      </p:sp>
      <p:sp>
        <p:nvSpPr>
          <p:cNvPr id="5" name="TextBox 4"/>
          <p:cNvSpPr txBox="1"/>
          <p:nvPr/>
        </p:nvSpPr>
        <p:spPr>
          <a:xfrm>
            <a:off x="0" y="2003242"/>
            <a:ext cx="9143999" cy="369332"/>
          </a:xfrm>
          <a:prstGeom prst="rect">
            <a:avLst/>
          </a:prstGeom>
          <a:noFill/>
        </p:spPr>
        <p:txBody>
          <a:bodyPr wrap="square" rtlCol="0">
            <a:spAutoFit/>
          </a:bodyPr>
          <a:lstStyle/>
          <a:p>
            <a:pPr algn="ctr"/>
            <a:r>
              <a:rPr lang="en-US" altLang="ko-KR" i="1" dirty="0">
                <a:ea typeface="+mj-ea"/>
              </a:rPr>
              <a:t>The places and direction affect some physical properties as below: </a:t>
            </a:r>
            <a:endParaRPr lang="ko-KR" altLang="en-US" i="1" dirty="0">
              <a:ea typeface="+mj-ea"/>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51</a:t>
            </a:fld>
            <a:endParaRPr lang="ko-KR" altLang="en-US"/>
          </a:p>
        </p:txBody>
      </p:sp>
    </p:spTree>
    <p:extLst>
      <p:ext uri="{BB962C8B-B14F-4D97-AF65-F5344CB8AC3E}">
        <p14:creationId xmlns:p14="http://schemas.microsoft.com/office/powerpoint/2010/main" val="4023103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11" name="직사각형 10"/>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b="1" dirty="0"/>
          </a:p>
        </p:txBody>
      </p:sp>
      <p:sp>
        <p:nvSpPr>
          <p:cNvPr id="12" name="직사각형 11"/>
          <p:cNvSpPr/>
          <p:nvPr/>
        </p:nvSpPr>
        <p:spPr>
          <a:xfrm>
            <a:off x="253078" y="734147"/>
            <a:ext cx="2388090" cy="369332"/>
          </a:xfrm>
          <a:prstGeom prst="rect">
            <a:avLst/>
          </a:prstGeom>
        </p:spPr>
        <p:txBody>
          <a:bodyPr wrap="none">
            <a:spAutoFit/>
          </a:bodyPr>
          <a:lstStyle/>
          <a:p>
            <a:r>
              <a:rPr lang="en-US" altLang="ko-KR" b="1" dirty="0"/>
              <a:t>Crystallographic Planes</a:t>
            </a:r>
            <a:endParaRPr lang="ko-KR" altLang="en-US" b="1" dirty="0"/>
          </a:p>
        </p:txBody>
      </p:sp>
      <mc:AlternateContent xmlns:mc="http://schemas.openxmlformats.org/markup-compatibility/2006" xmlns:a14="http://schemas.microsoft.com/office/drawing/2010/main">
        <mc:Choice Requires="a14">
          <p:sp>
            <p:nvSpPr>
              <p:cNvPr id="6" name="직사각형 5"/>
              <p:cNvSpPr/>
              <p:nvPr/>
            </p:nvSpPr>
            <p:spPr>
              <a:xfrm>
                <a:off x="126078" y="1091268"/>
                <a:ext cx="8306722" cy="3145413"/>
              </a:xfrm>
              <a:prstGeom prst="rect">
                <a:avLst/>
              </a:prstGeom>
            </p:spPr>
            <p:txBody>
              <a:bodyPr wrap="square">
                <a:spAutoFit/>
              </a:bodyPr>
              <a:lstStyle/>
              <a:p>
                <a:pPr marL="285750" lvl="0" indent="-285750" eaLnBrk="0" fontAlgn="base" latinLnBrk="0" hangingPunct="0">
                  <a:spcBef>
                    <a:spcPct val="0"/>
                  </a:spcBef>
                  <a:spcAft>
                    <a:spcPct val="0"/>
                  </a:spcAft>
                  <a:buFont typeface="Arial" panose="020B0604020202020204" pitchFamily="34" charset="0"/>
                  <a:buChar char="•"/>
                </a:pPr>
                <a:r>
                  <a:rPr lang="ko-KR" altLang="ko-KR" dirty="0">
                    <a:solidFill>
                      <a:srgbClr val="000000"/>
                    </a:solidFill>
                    <a:cs typeface="Arial" panose="020B0604020202020204" pitchFamily="34" charset="0"/>
                  </a:rPr>
                  <a:t>Identification of </a:t>
                </a:r>
                <a:r>
                  <a:rPr lang="ko-KR" altLang="ko-KR" dirty="0" err="1">
                    <a:solidFill>
                      <a:srgbClr val="000000"/>
                    </a:solidFill>
                    <a:cs typeface="Arial" panose="020B0604020202020204" pitchFamily="34" charset="0"/>
                  </a:rPr>
                  <a:t>various</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faces</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seen</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on</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the</a:t>
                </a:r>
                <a:r>
                  <a:rPr lang="ko-KR" altLang="ko-KR" dirty="0">
                    <a:solidFill>
                      <a:srgbClr val="000000"/>
                    </a:solidFill>
                    <a:cs typeface="Arial" panose="020B0604020202020204" pitchFamily="34" charset="0"/>
                  </a:rPr>
                  <a:t> crystal </a:t>
                </a: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r>
                  <a:rPr lang="ko-KR" altLang="ko-KR" dirty="0">
                    <a:solidFill>
                      <a:srgbClr val="C00000"/>
                    </a:solidFill>
                    <a:cs typeface="Arial" panose="020B0604020202020204" pitchFamily="34" charset="0"/>
                  </a:rPr>
                  <a:t>(hkl) for a plane</a:t>
                </a:r>
                <a:r>
                  <a:rPr lang="en-US" altLang="ko-KR" dirty="0">
                    <a:solidFill>
                      <a:srgbClr val="C00000"/>
                    </a:solidFill>
                    <a:cs typeface="Arial" panose="020B0604020202020204" pitchFamily="34" charset="0"/>
                  </a:rPr>
                  <a:t>, </a:t>
                </a:r>
                <a:r>
                  <a:rPr lang="ko-KR" altLang="ko-KR" dirty="0">
                    <a:solidFill>
                      <a:srgbClr val="000000"/>
                    </a:solidFill>
                    <a:cs typeface="Arial" panose="020B0604020202020204" pitchFamily="34" charset="0"/>
                  </a:rPr>
                  <a:t>{hkl} for identical set of planes </a:t>
                </a: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r>
                  <a:rPr lang="ko-KR" altLang="ko-KR" dirty="0" err="1">
                    <a:solidFill>
                      <a:srgbClr val="000000"/>
                    </a:solidFill>
                    <a:cs typeface="Arial" panose="020B0604020202020204" pitchFamily="34" charset="0"/>
                  </a:rPr>
                  <a:t>A</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crystallographic</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plane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in</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a</a:t>
                </a:r>
                <a:r>
                  <a:rPr lang="ko-KR" altLang="ko-KR" dirty="0">
                    <a:solidFill>
                      <a:srgbClr val="000000"/>
                    </a:solidFill>
                    <a:cs typeface="Arial" panose="020B0604020202020204" pitchFamily="34" charset="0"/>
                  </a:rPr>
                  <a:t> crystal </a:t>
                </a:r>
                <a:r>
                  <a:rPr lang="ko-KR" altLang="ko-KR" dirty="0" err="1">
                    <a:solidFill>
                      <a:srgbClr val="000000"/>
                    </a:solidFill>
                    <a:cs typeface="Arial" panose="020B0604020202020204" pitchFamily="34" charset="0"/>
                  </a:rPr>
                  <a:t>satisfies</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the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following</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equation</a:t>
                </a:r>
                <a:r>
                  <a:rPr lang="ko-KR" altLang="ko-KR" dirty="0">
                    <a:solidFill>
                      <a:srgbClr val="000000"/>
                    </a:solidFill>
                    <a:cs typeface="Arial" panose="020B0604020202020204" pitchFamily="34" charset="0"/>
                  </a:rPr>
                  <a:t> </a:t>
                </a: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r>
                  <a:rPr lang="ko-KR" altLang="ko-KR" i="1" dirty="0" err="1">
                    <a:cs typeface="Arial" panose="020B0604020202020204" pitchFamily="34" charset="0"/>
                  </a:rPr>
                  <a:t>h</a:t>
                </a:r>
                <a:r>
                  <a:rPr lang="ko-KR" altLang="ko-KR" dirty="0">
                    <a:cs typeface="Arial" panose="020B0604020202020204" pitchFamily="34" charset="0"/>
                  </a:rPr>
                  <a:t>/</a:t>
                </a:r>
                <a:r>
                  <a:rPr lang="ko-KR" altLang="ko-KR" i="1" dirty="0" err="1">
                    <a:cs typeface="Arial" panose="020B0604020202020204" pitchFamily="34" charset="0"/>
                  </a:rPr>
                  <a:t>a</a:t>
                </a:r>
                <a:r>
                  <a:rPr lang="ko-KR" altLang="ko-KR" dirty="0">
                    <a:cs typeface="Arial" panose="020B0604020202020204" pitchFamily="34" charset="0"/>
                  </a:rPr>
                  <a:t>, </a:t>
                </a:r>
                <a:r>
                  <a:rPr lang="ko-KR" altLang="ko-KR" i="1" dirty="0">
                    <a:cs typeface="Arial" panose="020B0604020202020204" pitchFamily="34" charset="0"/>
                  </a:rPr>
                  <a:t>k</a:t>
                </a:r>
                <a:r>
                  <a:rPr lang="ko-KR" altLang="ko-KR" dirty="0">
                    <a:cs typeface="Arial" panose="020B0604020202020204" pitchFamily="34" charset="0"/>
                  </a:rPr>
                  <a:t>/</a:t>
                </a:r>
                <a:r>
                  <a:rPr lang="ko-KR" altLang="ko-KR" i="1" dirty="0" err="1">
                    <a:cs typeface="Arial" panose="020B0604020202020204" pitchFamily="34" charset="0"/>
                  </a:rPr>
                  <a:t>b</a:t>
                </a:r>
                <a:r>
                  <a:rPr lang="ko-KR" altLang="ko-KR" dirty="0">
                    <a:cs typeface="Arial" panose="020B0604020202020204" pitchFamily="34" charset="0"/>
                  </a:rPr>
                  <a:t>, and </a:t>
                </a:r>
                <a:r>
                  <a:rPr lang="ko-KR" altLang="ko-KR" i="1" dirty="0" err="1">
                    <a:cs typeface="Arial" panose="020B0604020202020204" pitchFamily="34" charset="0"/>
                  </a:rPr>
                  <a:t>l</a:t>
                </a:r>
                <a:r>
                  <a:rPr lang="ko-KR" altLang="ko-KR" dirty="0">
                    <a:cs typeface="Arial" panose="020B0604020202020204" pitchFamily="34" charset="0"/>
                  </a:rPr>
                  <a:t>/</a:t>
                </a:r>
                <a:r>
                  <a:rPr lang="ko-KR" altLang="ko-KR" i="1" dirty="0">
                    <a:cs typeface="Arial" panose="020B0604020202020204" pitchFamily="34" charset="0"/>
                  </a:rPr>
                  <a:t>c</a:t>
                </a:r>
                <a:r>
                  <a:rPr lang="ko-KR" altLang="ko-KR" dirty="0">
                    <a:cs typeface="Arial" panose="020B0604020202020204" pitchFamily="34" charset="0"/>
                  </a:rPr>
                  <a:t> </a:t>
                </a:r>
                <a:r>
                  <a:rPr lang="ko-KR" altLang="ko-KR" dirty="0" err="1">
                    <a:cs typeface="Arial" panose="020B0604020202020204" pitchFamily="34" charset="0"/>
                  </a:rPr>
                  <a:t>are</a:t>
                </a:r>
                <a:r>
                  <a:rPr lang="ko-KR" altLang="ko-KR" dirty="0">
                    <a:cs typeface="Arial" panose="020B0604020202020204" pitchFamily="34" charset="0"/>
                  </a:rPr>
                  <a:t> </a:t>
                </a:r>
                <a:r>
                  <a:rPr lang="ko-KR" altLang="ko-KR" dirty="0" err="1">
                    <a:cs typeface="Arial" panose="020B0604020202020204" pitchFamily="34" charset="0"/>
                  </a:rPr>
                  <a:t>the</a:t>
                </a:r>
                <a:r>
                  <a:rPr lang="ko-KR" altLang="ko-KR" dirty="0">
                    <a:cs typeface="Arial" panose="020B0604020202020204" pitchFamily="34" charset="0"/>
                  </a:rPr>
                  <a:t> </a:t>
                </a:r>
                <a:r>
                  <a:rPr lang="ko-KR" altLang="ko-KR" dirty="0" err="1">
                    <a:cs typeface="Arial" panose="020B0604020202020204" pitchFamily="34" charset="0"/>
                  </a:rPr>
                  <a:t>intercepts</a:t>
                </a:r>
                <a:r>
                  <a:rPr lang="ko-KR" altLang="ko-KR" dirty="0">
                    <a:cs typeface="Arial" panose="020B0604020202020204" pitchFamily="34" charset="0"/>
                  </a:rPr>
                  <a:t> of </a:t>
                </a:r>
                <a:r>
                  <a:rPr lang="ko-KR" altLang="ko-KR" dirty="0" err="1">
                    <a:cs typeface="Arial" panose="020B0604020202020204" pitchFamily="34" charset="0"/>
                  </a:rPr>
                  <a:t>the</a:t>
                </a:r>
                <a:r>
                  <a:rPr lang="ko-KR" altLang="ko-KR" dirty="0">
                    <a:cs typeface="Arial" panose="020B0604020202020204" pitchFamily="34" charset="0"/>
                  </a:rPr>
                  <a:t> </a:t>
                </a:r>
                <a:r>
                  <a:rPr lang="ko-KR" altLang="ko-KR" dirty="0" err="1">
                    <a:solidFill>
                      <a:srgbClr val="000000"/>
                    </a:solidFill>
                    <a:cs typeface="Arial" panose="020B0604020202020204" pitchFamily="34" charset="0"/>
                  </a:rPr>
                  <a:t>plane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on</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x</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y</a:t>
                </a:r>
                <a:r>
                  <a:rPr lang="ko-KR" altLang="ko-KR" dirty="0">
                    <a:solidFill>
                      <a:srgbClr val="000000"/>
                    </a:solidFill>
                    <a:cs typeface="Arial" panose="020B0604020202020204" pitchFamily="34" charset="0"/>
                  </a:rPr>
                  <a:t>, and </a:t>
                </a:r>
                <a:r>
                  <a:rPr lang="ko-KR" altLang="ko-KR" dirty="0" err="1">
                    <a:solidFill>
                      <a:srgbClr val="000000"/>
                    </a:solidFill>
                    <a:cs typeface="Arial" panose="020B0604020202020204" pitchFamily="34" charset="0"/>
                  </a:rPr>
                  <a:t>z</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axes</a:t>
                </a:r>
                <a:r>
                  <a:rPr lang="ko-KR" altLang="ko-KR" dirty="0">
                    <a:solidFill>
                      <a:srgbClr val="000000"/>
                    </a:solidFill>
                    <a:cs typeface="Arial" panose="020B0604020202020204" pitchFamily="34" charset="0"/>
                  </a:rPr>
                  <a:t>.</a:t>
                </a: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r>
                  <a:rPr lang="ko-KR" altLang="ko-KR" i="1" dirty="0" err="1">
                    <a:solidFill>
                      <a:srgbClr val="000000"/>
                    </a:solidFill>
                    <a:cs typeface="Arial" panose="020B0604020202020204" pitchFamily="34" charset="0"/>
                  </a:rPr>
                  <a:t>a</a:t>
                </a:r>
                <a:r>
                  <a:rPr lang="ko-KR" altLang="ko-KR" dirty="0">
                    <a:solidFill>
                      <a:srgbClr val="000000"/>
                    </a:solidFill>
                    <a:cs typeface="Arial" panose="020B0604020202020204" pitchFamily="34" charset="0"/>
                  </a:rPr>
                  <a:t>, </a:t>
                </a:r>
                <a:r>
                  <a:rPr lang="ko-KR" altLang="ko-KR" i="1" dirty="0" err="1">
                    <a:solidFill>
                      <a:srgbClr val="000000"/>
                    </a:solidFill>
                    <a:cs typeface="Arial" panose="020B0604020202020204" pitchFamily="34" charset="0"/>
                  </a:rPr>
                  <a:t>b</a:t>
                </a:r>
                <a:r>
                  <a:rPr lang="ko-KR" altLang="ko-KR" dirty="0">
                    <a:solidFill>
                      <a:srgbClr val="000000"/>
                    </a:solidFill>
                    <a:cs typeface="Arial" panose="020B0604020202020204" pitchFamily="34" charset="0"/>
                  </a:rPr>
                  <a:t>, </a:t>
                </a:r>
                <a:r>
                  <a:rPr lang="ko-KR" altLang="ko-KR" i="1" dirty="0">
                    <a:solidFill>
                      <a:srgbClr val="000000"/>
                    </a:solidFill>
                    <a:cs typeface="Arial" panose="020B0604020202020204" pitchFamily="34" charset="0"/>
                  </a:rPr>
                  <a:t>c</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are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the</a:t>
                </a:r>
                <a:r>
                  <a:rPr lang="ko-KR" altLang="ko-KR" dirty="0">
                    <a:solidFill>
                      <a:srgbClr val="000000"/>
                    </a:solidFill>
                    <a:cs typeface="Arial" panose="020B0604020202020204" pitchFamily="34" charset="0"/>
                  </a:rPr>
                  <a:t> </a:t>
                </a:r>
                <a:r>
                  <a:rPr lang="en-US" altLang="ko-KR" dirty="0">
                    <a:solidFill>
                      <a:srgbClr val="000000"/>
                    </a:solidFill>
                    <a:cs typeface="Arial" panose="020B0604020202020204" pitchFamily="34" charset="0"/>
                  </a:rPr>
                  <a:t>lengths of </a:t>
                </a:r>
                <a:r>
                  <a:rPr lang="ko-KR" altLang="ko-KR" dirty="0" err="1">
                    <a:solidFill>
                      <a:srgbClr val="000000"/>
                    </a:solidFill>
                    <a:cs typeface="Arial" panose="020B0604020202020204" pitchFamily="34" charset="0"/>
                  </a:rPr>
                  <a:t>unit</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cel</a:t>
                </a:r>
                <a:r>
                  <a:rPr lang="en-US" altLang="ko-KR" dirty="0">
                    <a:solidFill>
                      <a:srgbClr val="000000"/>
                    </a:solidFill>
                    <a:cs typeface="Arial" panose="020B0604020202020204" pitchFamily="34" charset="0"/>
                  </a:rPr>
                  <a:t>l</a:t>
                </a:r>
              </a:p>
              <a:p>
                <a:pPr marL="285750" lvl="0" indent="-285750" eaLnBrk="0" fontAlgn="base" latinLnBrk="0" hangingPunct="0">
                  <a:spcBef>
                    <a:spcPct val="0"/>
                  </a:spcBef>
                  <a:spcAft>
                    <a:spcPct val="0"/>
                  </a:spcAft>
                  <a:buFont typeface="Arial" panose="020B0604020202020204" pitchFamily="34" charset="0"/>
                  <a:buChar char="•"/>
                </a:pPr>
                <a:r>
                  <a:rPr lang="ko-KR" altLang="ko-KR" dirty="0" err="1">
                    <a:solidFill>
                      <a:srgbClr val="000000"/>
                    </a:solidFill>
                    <a:cs typeface="Arial" panose="020B0604020202020204" pitchFamily="34" charset="0"/>
                  </a:rPr>
                  <a:t>h</a:t>
                </a:r>
                <a:r>
                  <a:rPr lang="ko-KR" altLang="ko-KR" dirty="0">
                    <a:solidFill>
                      <a:srgbClr val="000000"/>
                    </a:solidFill>
                    <a:cs typeface="Arial" panose="020B0604020202020204" pitchFamily="34" charset="0"/>
                  </a:rPr>
                  <a:t>, k, </a:t>
                </a:r>
                <a:r>
                  <a:rPr lang="ko-KR" altLang="ko-KR" dirty="0" err="1">
                    <a:solidFill>
                      <a:srgbClr val="000000"/>
                    </a:solidFill>
                    <a:cs typeface="Arial" panose="020B0604020202020204" pitchFamily="34" charset="0"/>
                  </a:rPr>
                  <a:t>l</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are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integers</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called</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Miller</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indices</a:t>
                </a:r>
                <a:r>
                  <a:rPr lang="ko-KR" altLang="ko-KR" dirty="0">
                    <a:solidFill>
                      <a:srgbClr val="000000"/>
                    </a:solidFill>
                    <a:cs typeface="Arial" panose="020B0604020202020204" pitchFamily="34" charset="0"/>
                  </a:rPr>
                  <a:t> and </a:t>
                </a:r>
                <a:r>
                  <a:rPr lang="ko-KR" altLang="ko-KR" dirty="0" err="1">
                    <a:solidFill>
                      <a:srgbClr val="000000"/>
                    </a:solidFill>
                    <a:cs typeface="Arial" panose="020B0604020202020204" pitchFamily="34" charset="0"/>
                  </a:rPr>
                  <a:t>the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plane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is</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represented</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as</a:t>
                </a:r>
                <a:r>
                  <a:rPr lang="ko-KR" altLang="ko-KR" dirty="0">
                    <a:solidFill>
                      <a:srgbClr val="000000"/>
                    </a:solidFill>
                    <a:cs typeface="Arial" panose="020B0604020202020204" pitchFamily="34" charset="0"/>
                  </a:rPr>
                  <a:t> (</a:t>
                </a:r>
                <a:r>
                  <a:rPr lang="ko-KR" altLang="ko-KR" i="1" dirty="0" err="1">
                    <a:solidFill>
                      <a:srgbClr val="000000"/>
                    </a:solidFill>
                    <a:cs typeface="Arial" panose="020B0604020202020204" pitchFamily="34" charset="0"/>
                  </a:rPr>
                  <a:t>h</a:t>
                </a:r>
                <a:r>
                  <a:rPr lang="ko-KR" altLang="ko-KR" dirty="0">
                    <a:solidFill>
                      <a:srgbClr val="000000"/>
                    </a:solidFill>
                    <a:cs typeface="Arial" panose="020B0604020202020204" pitchFamily="34" charset="0"/>
                  </a:rPr>
                  <a:t>,</a:t>
                </a:r>
                <a:r>
                  <a:rPr lang="ko-KR" altLang="ko-KR" i="1" dirty="0">
                    <a:solidFill>
                      <a:srgbClr val="000000"/>
                    </a:solidFill>
                    <a:cs typeface="Arial" panose="020B0604020202020204" pitchFamily="34" charset="0"/>
                  </a:rPr>
                  <a:t> k</a:t>
                </a:r>
                <a:r>
                  <a:rPr lang="ko-KR" altLang="ko-KR" dirty="0">
                    <a:solidFill>
                      <a:srgbClr val="000000"/>
                    </a:solidFill>
                    <a:cs typeface="Arial" panose="020B0604020202020204" pitchFamily="34" charset="0"/>
                  </a:rPr>
                  <a:t>,</a:t>
                </a:r>
                <a:r>
                  <a:rPr lang="ko-KR" altLang="ko-KR" i="1" dirty="0">
                    <a:solidFill>
                      <a:srgbClr val="000000"/>
                    </a:solidFill>
                    <a:cs typeface="Arial" panose="020B0604020202020204" pitchFamily="34" charset="0"/>
                  </a:rPr>
                  <a:t> </a:t>
                </a:r>
                <a:r>
                  <a:rPr lang="ko-KR" altLang="ko-KR" i="1" dirty="0" err="1">
                    <a:solidFill>
                      <a:srgbClr val="000000"/>
                    </a:solidFill>
                    <a:cs typeface="Arial" panose="020B0604020202020204" pitchFamily="34" charset="0"/>
                  </a:rPr>
                  <a:t>l</a:t>
                </a:r>
                <a:r>
                  <a:rPr lang="ko-KR" altLang="ko-KR" dirty="0">
                    <a:solidFill>
                      <a:srgbClr val="000000"/>
                    </a:solidFill>
                    <a:cs typeface="Arial" panose="020B0604020202020204" pitchFamily="34" charset="0"/>
                  </a:rPr>
                  <a:t>)</a:t>
                </a:r>
                <a:endParaRPr lang="en-US" altLang="ko-KR" dirty="0">
                  <a:solidFill>
                    <a:srgbClr val="000000"/>
                  </a:solidFill>
                  <a:cs typeface="Arial" panose="020B0604020202020204" pitchFamily="34" charset="0"/>
                </a:endParaRPr>
              </a:p>
              <a:p>
                <a:pPr marL="285750" lvl="0" indent="-285750" eaLnBrk="0" fontAlgn="base" latinLnBrk="0" hangingPunct="0">
                  <a:spcBef>
                    <a:spcPct val="0"/>
                  </a:spcBef>
                  <a:spcAft>
                    <a:spcPct val="0"/>
                  </a:spcAft>
                  <a:buFont typeface="Arial" panose="020B0604020202020204" pitchFamily="34" charset="0"/>
                  <a:buChar char="•"/>
                </a:pPr>
                <a:r>
                  <a:rPr lang="ko-KR" altLang="ko-KR" dirty="0" err="1">
                    <a:solidFill>
                      <a:srgbClr val="000000"/>
                    </a:solidFill>
                    <a:cs typeface="Arial" panose="020B0604020202020204" pitchFamily="34" charset="0"/>
                  </a:rPr>
                  <a:t>Any</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negative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Miller</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indices</a:t>
                </a:r>
                <a:r>
                  <a:rPr lang="ko-KR" altLang="ko-KR" dirty="0">
                    <a:solidFill>
                      <a:srgbClr val="000000"/>
                    </a:solidFill>
                    <a:cs typeface="Arial" panose="020B0604020202020204" pitchFamily="34" charset="0"/>
                  </a:rPr>
                  <a:t> of </a:t>
                </a:r>
                <a:r>
                  <a:rPr lang="ko-KR" altLang="ko-KR" dirty="0" err="1">
                    <a:solidFill>
                      <a:srgbClr val="000000"/>
                    </a:solidFill>
                    <a:cs typeface="Arial" panose="020B0604020202020204" pitchFamily="34" charset="0"/>
                  </a:rPr>
                  <a:t>a</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plane</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is</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written</a:t>
                </a:r>
                <a:r>
                  <a:rPr lang="ko-KR" altLang="ko-KR" dirty="0">
                    <a:solidFill>
                      <a:srgbClr val="000000"/>
                    </a:solidFill>
                    <a:cs typeface="Arial" panose="020B0604020202020204" pitchFamily="34" charset="0"/>
                  </a:rPr>
                  <a:t> </a:t>
                </a:r>
                <a:r>
                  <a:rPr lang="ko-KR" altLang="ko-KR" dirty="0" err="1">
                    <a:solidFill>
                      <a:srgbClr val="000000"/>
                    </a:solidFill>
                    <a:cs typeface="Arial" panose="020B0604020202020204" pitchFamily="34" charset="0"/>
                  </a:rPr>
                  <a:t>with</a:t>
                </a:r>
                <a:r>
                  <a:rPr lang="ko-KR" altLang="ko-KR" dirty="0">
                    <a:solidFill>
                      <a:srgbClr val="000000"/>
                    </a:solidFill>
                    <a:cs typeface="Arial" panose="020B0604020202020204" pitchFamily="34" charset="0"/>
                  </a:rPr>
                  <a:t> </a:t>
                </a:r>
                <a14:m>
                  <m:oMath xmlns:m="http://schemas.openxmlformats.org/officeDocument/2006/math">
                    <m:acc>
                      <m:accPr>
                        <m:chr m:val="̅"/>
                        <m:ctrlPr>
                          <a:rPr lang="en-US" altLang="ko-KR" i="1" smtClean="0">
                            <a:solidFill>
                              <a:srgbClr val="000000"/>
                            </a:solidFill>
                            <a:latin typeface="Cambria Math" panose="02040503050406030204" pitchFamily="18" charset="0"/>
                            <a:cs typeface="Arial" panose="020B0604020202020204" pitchFamily="34" charset="0"/>
                          </a:rPr>
                        </m:ctrlPr>
                      </m:accPr>
                      <m:e>
                        <m:r>
                          <a:rPr lang="en-US" altLang="ko-KR" b="0" i="1" smtClean="0">
                            <a:solidFill>
                              <a:srgbClr val="000000"/>
                            </a:solidFill>
                            <a:latin typeface="Cambria Math" panose="02040503050406030204" pitchFamily="18" charset="0"/>
                            <a:cs typeface="Arial" panose="020B0604020202020204" pitchFamily="34" charset="0"/>
                          </a:rPr>
                          <m:t>h</m:t>
                        </m:r>
                      </m:e>
                    </m:acc>
                  </m:oMath>
                </a14:m>
                <a:r>
                  <a:rPr lang="ko-KR" altLang="ko-KR" dirty="0">
                    <a:solidFill>
                      <a:srgbClr val="000000"/>
                    </a:solidFill>
                    <a:cs typeface="Arial" panose="020B0604020202020204" pitchFamily="34" charset="0"/>
                  </a:rPr>
                  <a:t> </a:t>
                </a:r>
              </a:p>
            </p:txBody>
          </p:sp>
        </mc:Choice>
        <mc:Fallback xmlns="">
          <p:sp>
            <p:nvSpPr>
              <p:cNvPr id="6" name="직사각형 5"/>
              <p:cNvSpPr>
                <a:spLocks noRot="1" noChangeAspect="1" noMove="1" noResize="1" noEditPoints="1" noAdjustHandles="1" noChangeArrowheads="1" noChangeShapeType="1" noTextEdit="1"/>
              </p:cNvSpPr>
              <p:nvPr/>
            </p:nvSpPr>
            <p:spPr>
              <a:xfrm>
                <a:off x="126078" y="1091268"/>
                <a:ext cx="8306722" cy="3145413"/>
              </a:xfrm>
              <a:prstGeom prst="rect">
                <a:avLst/>
              </a:prstGeom>
              <a:blipFill>
                <a:blip r:embed="rId3"/>
                <a:stretch>
                  <a:fillRect l="-514" t="-969" b="-2132"/>
                </a:stretch>
              </a:blipFill>
            </p:spPr>
            <p:txBody>
              <a:bodyPr/>
              <a:lstStyle/>
              <a:p>
                <a:r>
                  <a:rPr lang="ko-KR" altLang="en-US">
                    <a:noFill/>
                  </a:rPr>
                  <a:t> </a:t>
                </a:r>
              </a:p>
            </p:txBody>
          </p:sp>
        </mc:Fallback>
      </mc:AlternateContent>
      <p:sp>
        <p:nvSpPr>
          <p:cNvPr id="8" name="직사각형 7"/>
          <p:cNvSpPr/>
          <p:nvPr/>
        </p:nvSpPr>
        <p:spPr>
          <a:xfrm>
            <a:off x="253078" y="4608003"/>
            <a:ext cx="1204817" cy="369332"/>
          </a:xfrm>
          <a:prstGeom prst="rect">
            <a:avLst/>
          </a:prstGeom>
        </p:spPr>
        <p:txBody>
          <a:bodyPr wrap="none">
            <a:spAutoFit/>
          </a:bodyPr>
          <a:lstStyle/>
          <a:p>
            <a:r>
              <a:rPr lang="en-US" altLang="ko-KR" b="1" dirty="0"/>
              <a:t>Directions </a:t>
            </a:r>
            <a:endParaRPr lang="ko-KR" altLang="en-US" b="1" dirty="0"/>
          </a:p>
        </p:txBody>
      </p:sp>
      <p:sp>
        <p:nvSpPr>
          <p:cNvPr id="13" name="직사각형 12"/>
          <p:cNvSpPr/>
          <p:nvPr/>
        </p:nvSpPr>
        <p:spPr>
          <a:xfrm>
            <a:off x="126078" y="4972473"/>
            <a:ext cx="8472744" cy="1200329"/>
          </a:xfrm>
          <a:prstGeom prst="rect">
            <a:avLst/>
          </a:prstGeom>
        </p:spPr>
        <p:txBody>
          <a:bodyPr wrap="square">
            <a:spAutoFit/>
          </a:bodyPr>
          <a:lstStyle/>
          <a:p>
            <a:pPr marL="285750" indent="-285750">
              <a:buFont typeface="Arial" panose="020B0604020202020204" pitchFamily="34" charset="0"/>
              <a:buChar char="•"/>
            </a:pPr>
            <a:r>
              <a:rPr lang="en-US" altLang="ko-KR" dirty="0"/>
              <a:t>basically atomic directions in the crystal. </a:t>
            </a:r>
          </a:p>
          <a:p>
            <a:pPr marL="285750" indent="-285750">
              <a:buFont typeface="Arial" panose="020B0604020202020204" pitchFamily="34" charset="0"/>
              <a:buChar char="•"/>
            </a:pPr>
            <a:r>
              <a:rPr lang="en-US" altLang="ko-KR" dirty="0">
                <a:solidFill>
                  <a:srgbClr val="C00000"/>
                </a:solidFill>
              </a:rPr>
              <a:t>[</a:t>
            </a:r>
            <a:r>
              <a:rPr lang="en-US" altLang="ko-KR" i="1" dirty="0" err="1">
                <a:solidFill>
                  <a:srgbClr val="C00000"/>
                </a:solidFill>
              </a:rPr>
              <a:t>uvw</a:t>
            </a:r>
            <a:r>
              <a:rPr lang="en-US" altLang="ko-KR" dirty="0">
                <a:solidFill>
                  <a:srgbClr val="C00000"/>
                </a:solidFill>
              </a:rPr>
              <a:t>] for a direction, </a:t>
            </a:r>
            <a:r>
              <a:rPr lang="en-US" altLang="ko-KR" dirty="0"/>
              <a:t> &lt; </a:t>
            </a:r>
            <a:r>
              <a:rPr lang="en-US" altLang="ko-KR" i="1" dirty="0"/>
              <a:t>u</a:t>
            </a:r>
            <a:r>
              <a:rPr lang="en-US" altLang="ko-KR" dirty="0"/>
              <a:t> </a:t>
            </a:r>
            <a:r>
              <a:rPr lang="en-US" altLang="ko-KR" i="1" dirty="0"/>
              <a:t>v</a:t>
            </a:r>
            <a:r>
              <a:rPr lang="en-US" altLang="ko-KR" dirty="0"/>
              <a:t> </a:t>
            </a:r>
            <a:r>
              <a:rPr lang="en-US" altLang="ko-KR" i="1" dirty="0"/>
              <a:t>w </a:t>
            </a:r>
            <a:r>
              <a:rPr lang="en-US" altLang="ko-KR" dirty="0"/>
              <a:t>&gt; for identical set of directions</a:t>
            </a:r>
          </a:p>
          <a:p>
            <a:pPr marL="285750" indent="-285750">
              <a:buFont typeface="Arial" panose="020B0604020202020204" pitchFamily="34" charset="0"/>
              <a:buChar char="•"/>
            </a:pPr>
            <a:r>
              <a:rPr lang="en-US" altLang="ko-KR" dirty="0"/>
              <a:t>Vector components of the direction resolved along each of the crystal axis reduced to smallest set of integers </a:t>
            </a:r>
            <a:endParaRPr lang="en-US" altLang="ko-KR" dirty="0">
              <a:effectLst/>
            </a:endParaRPr>
          </a:p>
        </p:txBody>
      </p:sp>
      <mc:AlternateContent xmlns:mc="http://schemas.openxmlformats.org/markup-compatibility/2006" xmlns:a14="http://schemas.microsoft.com/office/drawing/2010/main">
        <mc:Choice Requires="a14">
          <p:sp>
            <p:nvSpPr>
              <p:cNvPr id="2" name="TextBox 1"/>
              <p:cNvSpPr txBox="1"/>
              <p:nvPr/>
            </p:nvSpPr>
            <p:spPr>
              <a:xfrm>
                <a:off x="3085086" y="2157160"/>
                <a:ext cx="2305631" cy="6768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ko-KR" sz="2000" i="1" smtClean="0">
                              <a:solidFill>
                                <a:srgbClr val="C00000"/>
                              </a:solidFill>
                              <a:latin typeface="Cambria Math" panose="02040503050406030204" pitchFamily="18" charset="0"/>
                            </a:rPr>
                          </m:ctrlPr>
                        </m:fPr>
                        <m:num>
                          <m:r>
                            <a:rPr lang="en-US" altLang="ko-KR" sz="2000" b="0" i="1" smtClean="0">
                              <a:solidFill>
                                <a:srgbClr val="C00000"/>
                              </a:solidFill>
                              <a:latin typeface="Cambria Math" panose="02040503050406030204" pitchFamily="18" charset="0"/>
                            </a:rPr>
                            <m:t>h</m:t>
                          </m:r>
                        </m:num>
                        <m:den>
                          <m:r>
                            <a:rPr lang="en-US" altLang="ko-KR" sz="2000" b="0" i="1" smtClean="0">
                              <a:solidFill>
                                <a:srgbClr val="C00000"/>
                              </a:solidFill>
                              <a:latin typeface="Cambria Math" panose="02040503050406030204" pitchFamily="18" charset="0"/>
                            </a:rPr>
                            <m:t>𝑎</m:t>
                          </m:r>
                        </m:den>
                      </m:f>
                      <m:r>
                        <a:rPr lang="en-US" altLang="ko-KR" sz="2000" b="0" i="1" smtClean="0">
                          <a:solidFill>
                            <a:srgbClr val="C00000"/>
                          </a:solidFill>
                          <a:latin typeface="Cambria Math" panose="02040503050406030204" pitchFamily="18" charset="0"/>
                        </a:rPr>
                        <m:t>𝑥</m:t>
                      </m:r>
                      <m:r>
                        <a:rPr lang="en-US" altLang="ko-KR" sz="2000" b="0" i="1" smtClean="0">
                          <a:solidFill>
                            <a:srgbClr val="C00000"/>
                          </a:solidFill>
                          <a:latin typeface="Cambria Math" panose="02040503050406030204" pitchFamily="18" charset="0"/>
                        </a:rPr>
                        <m:t>+</m:t>
                      </m:r>
                      <m:f>
                        <m:fPr>
                          <m:ctrlPr>
                            <a:rPr lang="en-US" altLang="ko-KR" sz="2000" i="1">
                              <a:solidFill>
                                <a:srgbClr val="C00000"/>
                              </a:solidFill>
                              <a:latin typeface="Cambria Math" panose="02040503050406030204" pitchFamily="18" charset="0"/>
                            </a:rPr>
                          </m:ctrlPr>
                        </m:fPr>
                        <m:num>
                          <m:r>
                            <a:rPr lang="en-US" altLang="ko-KR" sz="2000" b="0" i="1" smtClean="0">
                              <a:solidFill>
                                <a:srgbClr val="C00000"/>
                              </a:solidFill>
                              <a:latin typeface="Cambria Math" panose="02040503050406030204" pitchFamily="18" charset="0"/>
                            </a:rPr>
                            <m:t>𝑘</m:t>
                          </m:r>
                        </m:num>
                        <m:den>
                          <m:r>
                            <a:rPr lang="en-US" altLang="ko-KR" sz="2000" b="0" i="1" smtClean="0">
                              <a:solidFill>
                                <a:srgbClr val="C00000"/>
                              </a:solidFill>
                              <a:latin typeface="Cambria Math" panose="02040503050406030204" pitchFamily="18" charset="0"/>
                            </a:rPr>
                            <m:t>𝑏</m:t>
                          </m:r>
                        </m:den>
                      </m:f>
                      <m:r>
                        <a:rPr lang="en-US" altLang="ko-KR" sz="2000" b="0" i="1" smtClean="0">
                          <a:solidFill>
                            <a:srgbClr val="C00000"/>
                          </a:solidFill>
                          <a:latin typeface="Cambria Math" panose="02040503050406030204" pitchFamily="18" charset="0"/>
                        </a:rPr>
                        <m:t>𝑦</m:t>
                      </m:r>
                      <m:r>
                        <a:rPr lang="en-US" altLang="ko-KR" sz="2000" b="0" i="1" smtClean="0">
                          <a:solidFill>
                            <a:srgbClr val="C00000"/>
                          </a:solidFill>
                          <a:latin typeface="Cambria Math" panose="02040503050406030204" pitchFamily="18" charset="0"/>
                        </a:rPr>
                        <m:t>+</m:t>
                      </m:r>
                      <m:f>
                        <m:fPr>
                          <m:ctrlPr>
                            <a:rPr lang="en-US" altLang="ko-KR" sz="2000" i="1">
                              <a:solidFill>
                                <a:srgbClr val="C00000"/>
                              </a:solidFill>
                              <a:latin typeface="Cambria Math" panose="02040503050406030204" pitchFamily="18" charset="0"/>
                            </a:rPr>
                          </m:ctrlPr>
                        </m:fPr>
                        <m:num>
                          <m:r>
                            <a:rPr lang="en-US" altLang="ko-KR" sz="2000" b="0" i="1" smtClean="0">
                              <a:solidFill>
                                <a:srgbClr val="C00000"/>
                              </a:solidFill>
                              <a:latin typeface="Cambria Math" panose="02040503050406030204" pitchFamily="18" charset="0"/>
                            </a:rPr>
                            <m:t>𝑙</m:t>
                          </m:r>
                        </m:num>
                        <m:den>
                          <m:r>
                            <a:rPr lang="en-US" altLang="ko-KR" sz="2000" b="0" i="1" smtClean="0">
                              <a:solidFill>
                                <a:srgbClr val="C00000"/>
                              </a:solidFill>
                              <a:latin typeface="Cambria Math" panose="02040503050406030204" pitchFamily="18" charset="0"/>
                            </a:rPr>
                            <m:t>𝑐</m:t>
                          </m:r>
                        </m:den>
                      </m:f>
                      <m:r>
                        <a:rPr lang="en-US" altLang="ko-KR" sz="2000" b="0" i="1" smtClean="0">
                          <a:solidFill>
                            <a:srgbClr val="C00000"/>
                          </a:solidFill>
                          <a:latin typeface="Cambria Math" panose="02040503050406030204" pitchFamily="18" charset="0"/>
                        </a:rPr>
                        <m:t>𝑧</m:t>
                      </m:r>
                      <m:r>
                        <a:rPr lang="en-US" altLang="ko-KR" sz="2000" b="0" i="1" smtClean="0">
                          <a:solidFill>
                            <a:srgbClr val="C00000"/>
                          </a:solidFill>
                          <a:latin typeface="Cambria Math" panose="02040503050406030204" pitchFamily="18" charset="0"/>
                        </a:rPr>
                        <m:t>=1</m:t>
                      </m:r>
                    </m:oMath>
                  </m:oMathPara>
                </a14:m>
                <a:endParaRPr lang="ko-KR" altLang="en-US" sz="2000" dirty="0">
                  <a:solidFill>
                    <a:srgbClr val="C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085086" y="2157160"/>
                <a:ext cx="2305631" cy="676852"/>
              </a:xfrm>
              <a:prstGeom prst="rect">
                <a:avLst/>
              </a:prstGeom>
              <a:blipFill rotWithShape="0">
                <a:blip r:embed="rId4"/>
                <a:stretch>
                  <a:fillRect/>
                </a:stretch>
              </a:blipFill>
            </p:spPr>
            <p:txBody>
              <a:bodyPr/>
              <a:lstStyle/>
              <a:p>
                <a:r>
                  <a:rPr lang="ko-KR" altLang="en-US">
                    <a:noFill/>
                  </a:rPr>
                  <a:t> </a:t>
                </a:r>
              </a:p>
            </p:txBody>
          </p:sp>
        </mc:Fallback>
      </mc:AlternateContent>
      <p:sp>
        <p:nvSpPr>
          <p:cNvPr id="3" name="슬라이드 번호 개체 틀 2"/>
          <p:cNvSpPr>
            <a:spLocks noGrp="1"/>
          </p:cNvSpPr>
          <p:nvPr>
            <p:ph type="sldNum" sz="quarter" idx="12"/>
          </p:nvPr>
        </p:nvSpPr>
        <p:spPr/>
        <p:txBody>
          <a:bodyPr/>
          <a:lstStyle/>
          <a:p>
            <a:fld id="{B6030C2A-4213-4771-8792-D783EF3BA6B4}" type="slidenum">
              <a:rPr lang="ko-KR" altLang="en-US" smtClean="0"/>
              <a:pPr/>
              <a:t>52</a:t>
            </a:fld>
            <a:endParaRPr lang="ko-KR" altLang="en-US"/>
          </a:p>
        </p:txBody>
      </p:sp>
    </p:spTree>
    <p:extLst>
      <p:ext uri="{BB962C8B-B14F-4D97-AF65-F5344CB8AC3E}">
        <p14:creationId xmlns:p14="http://schemas.microsoft.com/office/powerpoint/2010/main" val="2203924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p>
        </p:txBody>
      </p:sp>
      <p:sp>
        <p:nvSpPr>
          <p:cNvPr id="11" name="직사각형 10"/>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b="1" dirty="0"/>
          </a:p>
        </p:txBody>
      </p:sp>
      <p:pic>
        <p:nvPicPr>
          <p:cNvPr id="2" name="그림 1"/>
          <p:cNvPicPr>
            <a:picLocks noChangeAspect="1"/>
          </p:cNvPicPr>
          <p:nvPr/>
        </p:nvPicPr>
        <p:blipFill rotWithShape="1">
          <a:blip r:embed="rId3"/>
          <a:srcRect l="73370" t="36345" r="13852" b="41934"/>
          <a:stretch/>
        </p:blipFill>
        <p:spPr>
          <a:xfrm>
            <a:off x="305045" y="1260354"/>
            <a:ext cx="5067209" cy="2422646"/>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0961" y="1146054"/>
            <a:ext cx="2754993" cy="2426119"/>
          </a:xfrm>
          <a:prstGeom prst="rect">
            <a:avLst/>
          </a:prstGeom>
        </p:spPr>
      </p:pic>
      <p:pic>
        <p:nvPicPr>
          <p:cNvPr id="7" name="그림 6"/>
          <p:cNvPicPr>
            <a:picLocks noChangeAspect="1"/>
          </p:cNvPicPr>
          <p:nvPr/>
        </p:nvPicPr>
        <p:blipFill rotWithShape="1">
          <a:blip r:embed="rId5"/>
          <a:srcRect l="72540" t="15449" r="13836" b="61231"/>
          <a:stretch/>
        </p:blipFill>
        <p:spPr>
          <a:xfrm>
            <a:off x="305045" y="4299866"/>
            <a:ext cx="4789653" cy="2305731"/>
          </a:xfrm>
          <a:prstGeom prst="rect">
            <a:avLst/>
          </a:prstGeom>
        </p:spPr>
      </p:pic>
      <p:sp>
        <p:nvSpPr>
          <p:cNvPr id="15" name="직사각형 14"/>
          <p:cNvSpPr/>
          <p:nvPr/>
        </p:nvSpPr>
        <p:spPr>
          <a:xfrm>
            <a:off x="253078" y="734147"/>
            <a:ext cx="2388090" cy="369332"/>
          </a:xfrm>
          <a:prstGeom prst="rect">
            <a:avLst/>
          </a:prstGeom>
        </p:spPr>
        <p:txBody>
          <a:bodyPr wrap="none">
            <a:spAutoFit/>
          </a:bodyPr>
          <a:lstStyle/>
          <a:p>
            <a:r>
              <a:rPr lang="en-US" altLang="ko-KR" b="1" dirty="0"/>
              <a:t>Crystallographic Planes</a:t>
            </a:r>
            <a:endParaRPr lang="ko-KR" altLang="en-US" b="1" dirty="0"/>
          </a:p>
        </p:txBody>
      </p:sp>
      <p:sp>
        <p:nvSpPr>
          <p:cNvPr id="16" name="직사각형 15"/>
          <p:cNvSpPr/>
          <p:nvPr/>
        </p:nvSpPr>
        <p:spPr>
          <a:xfrm>
            <a:off x="253078" y="3937443"/>
            <a:ext cx="1204817" cy="369332"/>
          </a:xfrm>
          <a:prstGeom prst="rect">
            <a:avLst/>
          </a:prstGeom>
        </p:spPr>
        <p:txBody>
          <a:bodyPr wrap="none">
            <a:spAutoFit/>
          </a:bodyPr>
          <a:lstStyle/>
          <a:p>
            <a:r>
              <a:rPr lang="en-US" altLang="ko-KR" b="1" dirty="0"/>
              <a:t>Directions </a:t>
            </a:r>
            <a:endParaRPr lang="ko-KR" altLang="en-US" b="1"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53</a:t>
            </a:fld>
            <a:endParaRPr lang="ko-KR" altLang="en-US"/>
          </a:p>
        </p:txBody>
      </p:sp>
    </p:spTree>
    <p:extLst>
      <p:ext uri="{BB962C8B-B14F-4D97-AF65-F5344CB8AC3E}">
        <p14:creationId xmlns:p14="http://schemas.microsoft.com/office/powerpoint/2010/main" val="3415888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58" y="3881980"/>
            <a:ext cx="2473389" cy="2349720"/>
          </a:xfrm>
          <a:prstGeom prst="rect">
            <a:avLst/>
          </a:prstGeom>
        </p:spPr>
      </p:pic>
      <p:pic>
        <p:nvPicPr>
          <p:cNvPr id="15" name="그림 14"/>
          <p:cNvPicPr>
            <a:picLocks noChangeAspect="1"/>
          </p:cNvPicPr>
          <p:nvPr/>
        </p:nvPicPr>
        <p:blipFill rotWithShape="1">
          <a:blip r:embed="rId4">
            <a:extLst>
              <a:ext uri="{28A0092B-C50C-407E-A947-70E740481C1C}">
                <a14:useLocalDpi xmlns:a14="http://schemas.microsoft.com/office/drawing/2010/main" val="0"/>
              </a:ext>
            </a:extLst>
          </a:blip>
          <a:srcRect l="6774" t="19140" r="12316" b="9086"/>
          <a:stretch/>
        </p:blipFill>
        <p:spPr>
          <a:xfrm>
            <a:off x="4561054" y="851508"/>
            <a:ext cx="3922643" cy="2612528"/>
          </a:xfrm>
          <a:prstGeom prst="rect">
            <a:avLst/>
          </a:prstGeom>
        </p:spPr>
      </p:pic>
      <p:pic>
        <p:nvPicPr>
          <p:cNvPr id="17" name="그림 16"/>
          <p:cNvPicPr>
            <a:picLocks noChangeAspect="1"/>
          </p:cNvPicPr>
          <p:nvPr/>
        </p:nvPicPr>
        <p:blipFill rotWithShape="1">
          <a:blip r:embed="rId5">
            <a:extLst>
              <a:ext uri="{28A0092B-C50C-407E-A947-70E740481C1C}">
                <a14:useLocalDpi xmlns:a14="http://schemas.microsoft.com/office/drawing/2010/main" val="0"/>
              </a:ext>
            </a:extLst>
          </a:blip>
          <a:srcRect l="5441" t="16840" r="5821" b="9882"/>
          <a:stretch/>
        </p:blipFill>
        <p:spPr>
          <a:xfrm>
            <a:off x="303955" y="1013357"/>
            <a:ext cx="3952875" cy="2450679"/>
          </a:xfrm>
          <a:prstGeom prst="rect">
            <a:avLst/>
          </a:prstGeom>
        </p:spPr>
      </p:pic>
      <p:sp>
        <p:nvSpPr>
          <p:cNvPr id="4" name="TextBox 3"/>
          <p:cNvSpPr txBox="1"/>
          <p:nvPr/>
        </p:nvSpPr>
        <p:spPr>
          <a:xfrm>
            <a:off x="7409658" y="5615024"/>
            <a:ext cx="676788" cy="923330"/>
          </a:xfrm>
          <a:prstGeom prst="rect">
            <a:avLst/>
          </a:prstGeom>
          <a:noFill/>
        </p:spPr>
        <p:txBody>
          <a:bodyPr wrap="none" rtlCol="0">
            <a:spAutoFit/>
          </a:bodyPr>
          <a:lstStyle/>
          <a:p>
            <a:r>
              <a:rPr lang="en-US" altLang="ko-KR" dirty="0"/>
              <a:t>(110)</a:t>
            </a:r>
          </a:p>
          <a:p>
            <a:r>
              <a:rPr lang="en-US" altLang="ko-KR" dirty="0"/>
              <a:t>(210)</a:t>
            </a:r>
          </a:p>
          <a:p>
            <a:r>
              <a:rPr lang="en-US" altLang="ko-KR" dirty="0"/>
              <a:t>(100)</a:t>
            </a:r>
            <a:endParaRPr lang="ko-KR" altLang="en-US" dirty="0"/>
          </a:p>
        </p:txBody>
      </p:sp>
      <p:sp>
        <p:nvSpPr>
          <p:cNvPr id="5" name="TextBox 4"/>
          <p:cNvSpPr txBox="1"/>
          <p:nvPr/>
        </p:nvSpPr>
        <p:spPr>
          <a:xfrm>
            <a:off x="4256830" y="5892023"/>
            <a:ext cx="2656496" cy="369332"/>
          </a:xfrm>
          <a:prstGeom prst="rect">
            <a:avLst/>
          </a:prstGeom>
          <a:noFill/>
        </p:spPr>
        <p:txBody>
          <a:bodyPr wrap="none" rtlCol="0">
            <a:spAutoFit/>
          </a:bodyPr>
          <a:lstStyle/>
          <a:p>
            <a:r>
              <a:rPr lang="en-US" altLang="ko-KR" dirty="0"/>
              <a:t>Calculate spacing d value !</a:t>
            </a:r>
            <a:endParaRPr lang="ko-KR" altLang="en-US" dirty="0"/>
          </a:p>
        </p:txBody>
      </p:sp>
      <p:sp>
        <p:nvSpPr>
          <p:cNvPr id="14" name="TextBox 13"/>
          <p:cNvSpPr txBox="1"/>
          <p:nvPr/>
        </p:nvSpPr>
        <p:spPr>
          <a:xfrm>
            <a:off x="3381052" y="5892023"/>
            <a:ext cx="676788" cy="369332"/>
          </a:xfrm>
          <a:prstGeom prst="rect">
            <a:avLst/>
          </a:prstGeom>
          <a:noFill/>
        </p:spPr>
        <p:txBody>
          <a:bodyPr wrap="none" rtlCol="0">
            <a:spAutoFit/>
          </a:bodyPr>
          <a:lstStyle/>
          <a:p>
            <a:r>
              <a:rPr lang="en-US" altLang="ko-KR" dirty="0"/>
              <a:t>Quiz)</a:t>
            </a:r>
            <a:endParaRPr lang="ko-KR" altLang="en-US" dirty="0"/>
          </a:p>
        </p:txBody>
      </p:sp>
      <p:sp>
        <p:nvSpPr>
          <p:cNvPr id="13" name="직사각형 12"/>
          <p:cNvSpPr/>
          <p:nvPr/>
        </p:nvSpPr>
        <p:spPr>
          <a:xfrm>
            <a:off x="3626173" y="3685678"/>
            <a:ext cx="5345549" cy="646331"/>
          </a:xfrm>
          <a:prstGeom prst="rect">
            <a:avLst/>
          </a:prstGeom>
        </p:spPr>
        <p:txBody>
          <a:bodyPr wrap="square">
            <a:spAutoFit/>
          </a:bodyPr>
          <a:lstStyle/>
          <a:p>
            <a:r>
              <a:rPr lang="ko-KR" altLang="en-US" dirty="0" err="1"/>
              <a:t>For</a:t>
            </a:r>
            <a:r>
              <a:rPr lang="ko-KR" altLang="en-US" dirty="0"/>
              <a:t> </a:t>
            </a:r>
            <a:r>
              <a:rPr lang="ko-KR" altLang="en-US" dirty="0" err="1"/>
              <a:t>cubic</a:t>
            </a:r>
            <a:r>
              <a:rPr lang="ko-KR" altLang="en-US" dirty="0"/>
              <a:t> </a:t>
            </a:r>
            <a:r>
              <a:rPr lang="ko-KR" altLang="en-US" dirty="0" err="1"/>
              <a:t>crystals</a:t>
            </a:r>
            <a:r>
              <a:rPr lang="ko-KR" altLang="en-US" dirty="0"/>
              <a:t> </a:t>
            </a:r>
            <a:r>
              <a:rPr lang="ko-KR" altLang="en-US" dirty="0" err="1"/>
              <a:t>with</a:t>
            </a:r>
            <a:r>
              <a:rPr lang="ko-KR" altLang="en-US" dirty="0"/>
              <a:t> </a:t>
            </a:r>
            <a:r>
              <a:rPr lang="ko-KR" altLang="en-US" dirty="0" err="1"/>
              <a:t>lattice</a:t>
            </a:r>
            <a:r>
              <a:rPr lang="ko-KR" altLang="en-US" dirty="0"/>
              <a:t> </a:t>
            </a:r>
            <a:r>
              <a:rPr lang="ko-KR" altLang="en-US" dirty="0" err="1"/>
              <a:t>constant</a:t>
            </a:r>
            <a:r>
              <a:rPr lang="ko-KR" altLang="en-US" dirty="0"/>
              <a:t> </a:t>
            </a:r>
            <a:r>
              <a:rPr lang="ko-KR" altLang="en-US" dirty="0" err="1"/>
              <a:t>a</a:t>
            </a:r>
            <a:r>
              <a:rPr lang="ko-KR" altLang="en-US" dirty="0"/>
              <a:t>, </a:t>
            </a:r>
            <a:r>
              <a:rPr lang="ko-KR" altLang="en-US" dirty="0" err="1">
                <a:solidFill>
                  <a:srgbClr val="C00000"/>
                </a:solidFill>
              </a:rPr>
              <a:t>the</a:t>
            </a:r>
            <a:r>
              <a:rPr lang="ko-KR" altLang="en-US" dirty="0">
                <a:solidFill>
                  <a:srgbClr val="C00000"/>
                </a:solidFill>
              </a:rPr>
              <a:t> </a:t>
            </a:r>
            <a:r>
              <a:rPr lang="ko-KR" altLang="en-US" dirty="0" err="1">
                <a:solidFill>
                  <a:srgbClr val="C00000"/>
                </a:solidFill>
              </a:rPr>
              <a:t>spacing</a:t>
            </a:r>
            <a:r>
              <a:rPr lang="ko-KR" altLang="en-US" dirty="0">
                <a:solidFill>
                  <a:srgbClr val="C00000"/>
                </a:solidFill>
              </a:rPr>
              <a:t> </a:t>
            </a:r>
            <a:r>
              <a:rPr lang="ko-KR" altLang="en-US" dirty="0" err="1">
                <a:solidFill>
                  <a:srgbClr val="C00000"/>
                </a:solidFill>
              </a:rPr>
              <a:t>d</a:t>
            </a:r>
            <a:r>
              <a:rPr lang="ko-KR" altLang="en-US" dirty="0">
                <a:solidFill>
                  <a:srgbClr val="C00000"/>
                </a:solidFill>
              </a:rPr>
              <a:t> </a:t>
            </a:r>
            <a:r>
              <a:rPr lang="ko-KR" altLang="en-US" dirty="0" err="1"/>
              <a:t>between</a:t>
            </a:r>
            <a:r>
              <a:rPr lang="ko-KR" altLang="en-US" dirty="0"/>
              <a:t> </a:t>
            </a:r>
            <a:r>
              <a:rPr lang="ko-KR" altLang="en-US" dirty="0" err="1"/>
              <a:t>adjacent</a:t>
            </a:r>
            <a:r>
              <a:rPr lang="ko-KR" altLang="en-US" dirty="0"/>
              <a:t> </a:t>
            </a:r>
            <a:r>
              <a:rPr lang="ko-KR" altLang="en-US" dirty="0" err="1"/>
              <a:t>lattice</a:t>
            </a:r>
            <a:r>
              <a:rPr lang="ko-KR" altLang="en-US" dirty="0"/>
              <a:t> </a:t>
            </a:r>
            <a:r>
              <a:rPr lang="ko-KR" altLang="en-US" dirty="0" err="1"/>
              <a:t>planes</a:t>
            </a:r>
            <a:r>
              <a:rPr lang="ko-KR" altLang="en-US" dirty="0"/>
              <a:t> </a:t>
            </a:r>
            <a:r>
              <a:rPr lang="ko-KR" altLang="en-US" dirty="0" err="1"/>
              <a:t>is</a:t>
            </a:r>
            <a:r>
              <a:rPr lang="ko-KR" altLang="en-US" dirty="0"/>
              <a:t> </a:t>
            </a:r>
            <a:r>
              <a:rPr lang="en-US" altLang="ko-KR" dirty="0"/>
              <a:t>as </a:t>
            </a:r>
            <a:r>
              <a:rPr lang="en-US" altLang="ko-KR" dirty="0" err="1"/>
              <a:t>folliows</a:t>
            </a:r>
            <a:r>
              <a:rPr lang="ko-KR" altLang="en-US" dirty="0"/>
              <a:t>:</a:t>
            </a:r>
          </a:p>
        </p:txBody>
      </p:sp>
      <p:sp>
        <p:nvSpPr>
          <p:cNvPr id="16" name="직사각형 15"/>
          <p:cNvSpPr/>
          <p:nvPr/>
        </p:nvSpPr>
        <p:spPr>
          <a:xfrm>
            <a:off x="101600" y="61453"/>
            <a:ext cx="4993098" cy="461665"/>
          </a:xfrm>
          <a:prstGeom prst="rect">
            <a:avLst/>
          </a:prstGeom>
        </p:spPr>
        <p:txBody>
          <a:bodyPr wrap="none">
            <a:spAutoFit/>
          </a:bodyPr>
          <a:lstStyle/>
          <a:p>
            <a:r>
              <a:rPr lang="en-US" altLang="ko-KR" sz="2400" b="1" dirty="0"/>
              <a:t>Brief Review of Structure of Materials</a:t>
            </a:r>
            <a:endParaRPr lang="ko-KR" altLang="en-US" sz="2400" b="1" dirty="0"/>
          </a:p>
        </p:txBody>
      </p:sp>
      <mc:AlternateContent xmlns:mc="http://schemas.openxmlformats.org/markup-compatibility/2006" xmlns:a14="http://schemas.microsoft.com/office/drawing/2010/main">
        <mc:Choice Requires="a14">
          <p:sp>
            <p:nvSpPr>
              <p:cNvPr id="18" name="TextBox 17"/>
              <p:cNvSpPr txBox="1"/>
              <p:nvPr/>
            </p:nvSpPr>
            <p:spPr>
              <a:xfrm>
                <a:off x="4616897" y="4530829"/>
                <a:ext cx="2848087" cy="7939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ko-KR" sz="2400" b="0" i="1" smtClean="0">
                          <a:solidFill>
                            <a:srgbClr val="C00000"/>
                          </a:solidFill>
                          <a:latin typeface="Cambria Math" panose="02040503050406030204" pitchFamily="18" charset="0"/>
                        </a:rPr>
                        <m:t>𝑑</m:t>
                      </m:r>
                      <m:r>
                        <a:rPr lang="en-US" altLang="ko-KR" sz="2400" b="0" i="1" baseline="-25000" smtClean="0">
                          <a:solidFill>
                            <a:srgbClr val="C00000"/>
                          </a:solidFill>
                          <a:latin typeface="Cambria Math" panose="02040503050406030204" pitchFamily="18" charset="0"/>
                        </a:rPr>
                        <m:t>h𝑘𝑙</m:t>
                      </m:r>
                      <m:r>
                        <a:rPr lang="en-US" altLang="ko-KR" sz="2400" b="0" i="1" smtClean="0">
                          <a:solidFill>
                            <a:srgbClr val="C00000"/>
                          </a:solidFill>
                          <a:latin typeface="Cambria Math" panose="02040503050406030204" pitchFamily="18" charset="0"/>
                        </a:rPr>
                        <m:t>=</m:t>
                      </m:r>
                      <m:f>
                        <m:fPr>
                          <m:ctrlPr>
                            <a:rPr lang="en-US" altLang="ko-KR" sz="2400" i="1" smtClean="0">
                              <a:solidFill>
                                <a:srgbClr val="C00000"/>
                              </a:solidFill>
                              <a:latin typeface="Cambria Math" panose="02040503050406030204" pitchFamily="18" charset="0"/>
                            </a:rPr>
                          </m:ctrlPr>
                        </m:fPr>
                        <m:num>
                          <m:r>
                            <a:rPr lang="en-US" altLang="ko-KR" sz="2400" b="0" i="1" smtClean="0">
                              <a:solidFill>
                                <a:srgbClr val="C00000"/>
                              </a:solidFill>
                              <a:latin typeface="Cambria Math" panose="02040503050406030204" pitchFamily="18" charset="0"/>
                            </a:rPr>
                            <m:t>𝑎</m:t>
                          </m:r>
                        </m:num>
                        <m:den>
                          <m:rad>
                            <m:radPr>
                              <m:degHide m:val="on"/>
                              <m:ctrlPr>
                                <a:rPr lang="en-US" altLang="ko-KR" sz="2400" i="1">
                                  <a:solidFill>
                                    <a:srgbClr val="C00000"/>
                                  </a:solidFill>
                                  <a:latin typeface="Cambria Math" panose="02040503050406030204" pitchFamily="18" charset="0"/>
                                </a:rPr>
                              </m:ctrlPr>
                            </m:radPr>
                            <m:deg/>
                            <m:e>
                              <m:r>
                                <a:rPr lang="en-US" altLang="ko-KR" sz="2400" b="0" i="1" smtClean="0">
                                  <a:solidFill>
                                    <a:srgbClr val="C00000"/>
                                  </a:solidFill>
                                  <a:latin typeface="Cambria Math" panose="02040503050406030204" pitchFamily="18" charset="0"/>
                                </a:rPr>
                                <m:t>h</m:t>
                              </m:r>
                              <m:r>
                                <a:rPr lang="en-US" altLang="ko-KR" sz="2400" b="0" i="1" baseline="30000" smtClean="0">
                                  <a:solidFill>
                                    <a:srgbClr val="C00000"/>
                                  </a:solidFill>
                                  <a:latin typeface="Cambria Math" panose="02040503050406030204" pitchFamily="18" charset="0"/>
                                </a:rPr>
                                <m:t>2</m:t>
                              </m:r>
                              <m:r>
                                <a:rPr lang="en-US" altLang="ko-KR" sz="2400" b="0" i="1" smtClean="0">
                                  <a:solidFill>
                                    <a:srgbClr val="C00000"/>
                                  </a:solidFill>
                                  <a:latin typeface="Cambria Math" panose="02040503050406030204" pitchFamily="18" charset="0"/>
                                </a:rPr>
                                <m:t>+</m:t>
                              </m:r>
                              <m:r>
                                <a:rPr lang="en-US" altLang="ko-KR" sz="2400" b="0" i="1" smtClean="0">
                                  <a:solidFill>
                                    <a:srgbClr val="C00000"/>
                                  </a:solidFill>
                                  <a:latin typeface="Cambria Math" panose="02040503050406030204" pitchFamily="18" charset="0"/>
                                </a:rPr>
                                <m:t>𝑘</m:t>
                              </m:r>
                              <m:r>
                                <a:rPr lang="en-US" altLang="ko-KR" sz="2400" b="0" i="1" baseline="30000" smtClean="0">
                                  <a:solidFill>
                                    <a:srgbClr val="C00000"/>
                                  </a:solidFill>
                                  <a:latin typeface="Cambria Math" panose="02040503050406030204" pitchFamily="18" charset="0"/>
                                </a:rPr>
                                <m:t>2</m:t>
                              </m:r>
                              <m:r>
                                <a:rPr lang="en-US" altLang="ko-KR" sz="2400" b="0" i="1" smtClean="0">
                                  <a:solidFill>
                                    <a:srgbClr val="C00000"/>
                                  </a:solidFill>
                                  <a:latin typeface="Cambria Math" panose="02040503050406030204" pitchFamily="18" charset="0"/>
                                </a:rPr>
                                <m:t>+</m:t>
                              </m:r>
                              <m:r>
                                <a:rPr lang="en-US" altLang="ko-KR" sz="2400" b="0" i="1" smtClean="0">
                                  <a:solidFill>
                                    <a:srgbClr val="C00000"/>
                                  </a:solidFill>
                                  <a:latin typeface="Cambria Math" panose="02040503050406030204" pitchFamily="18" charset="0"/>
                                </a:rPr>
                                <m:t>𝑙</m:t>
                              </m:r>
                              <m:r>
                                <a:rPr lang="en-US" altLang="ko-KR" sz="2400" b="0" i="1" baseline="30000" smtClean="0">
                                  <a:solidFill>
                                    <a:srgbClr val="C00000"/>
                                  </a:solidFill>
                                  <a:latin typeface="Cambria Math" panose="02040503050406030204" pitchFamily="18" charset="0"/>
                                </a:rPr>
                                <m:t>2</m:t>
                              </m:r>
                            </m:e>
                          </m:rad>
                        </m:den>
                      </m:f>
                    </m:oMath>
                  </m:oMathPara>
                </a14:m>
                <a:endParaRPr lang="ko-KR" altLang="en-US" sz="2400" dirty="0">
                  <a:solidFill>
                    <a:srgbClr val="C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616897" y="4530829"/>
                <a:ext cx="2848087" cy="793935"/>
              </a:xfrm>
              <a:prstGeom prst="rect">
                <a:avLst/>
              </a:prstGeom>
              <a:blipFill>
                <a:blip r:embed="rId6"/>
                <a:stretch>
                  <a:fillRect/>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54</a:t>
            </a:fld>
            <a:endParaRPr lang="ko-KR" altLang="en-US"/>
          </a:p>
        </p:txBody>
      </p:sp>
    </p:spTree>
    <p:extLst>
      <p:ext uri="{BB962C8B-B14F-4D97-AF65-F5344CB8AC3E}">
        <p14:creationId xmlns:p14="http://schemas.microsoft.com/office/powerpoint/2010/main" val="617272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5091137" cy="461665"/>
          </a:xfrm>
          <a:prstGeom prst="rect">
            <a:avLst/>
          </a:prstGeom>
        </p:spPr>
        <p:txBody>
          <a:bodyPr wrap="none">
            <a:spAutoFit/>
          </a:bodyPr>
          <a:lstStyle/>
          <a:p>
            <a:r>
              <a:rPr lang="en-US" altLang="ko-KR" sz="2400" b="1" dirty="0"/>
              <a:t>A Brief Review of Bonding in Materials</a:t>
            </a:r>
            <a:endParaRPr lang="ko-KR" altLang="en-US" sz="2400" b="1" dirty="0"/>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101600" y="736999"/>
            <a:ext cx="4572000" cy="646331"/>
          </a:xfrm>
          <a:prstGeom prst="rect">
            <a:avLst/>
          </a:prstGeom>
        </p:spPr>
        <p:txBody>
          <a:bodyPr>
            <a:spAutoFit/>
          </a:bodyPr>
          <a:lstStyle/>
          <a:p>
            <a:r>
              <a:rPr lang="en-US" altLang="ko-KR" b="1" dirty="0"/>
              <a:t>Primary Bonding</a:t>
            </a:r>
            <a:br>
              <a:rPr lang="en-US" altLang="ko-KR" b="1" dirty="0"/>
            </a:br>
            <a:endParaRPr lang="ko-KR" altLang="en-US" b="1" dirty="0"/>
          </a:p>
        </p:txBody>
      </p:sp>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878" y="1661966"/>
            <a:ext cx="5600700" cy="1244600"/>
          </a:xfrm>
          <a:prstGeom prst="rect">
            <a:avLst/>
          </a:prstGeom>
        </p:spPr>
      </p:pic>
      <p:sp>
        <p:nvSpPr>
          <p:cNvPr id="13" name="직사각형 12"/>
          <p:cNvSpPr/>
          <p:nvPr/>
        </p:nvSpPr>
        <p:spPr>
          <a:xfrm>
            <a:off x="353375" y="1200912"/>
            <a:ext cx="1791837" cy="369332"/>
          </a:xfrm>
          <a:prstGeom prst="rect">
            <a:avLst/>
          </a:prstGeom>
        </p:spPr>
        <p:txBody>
          <a:bodyPr wrap="none">
            <a:spAutoFit/>
          </a:bodyPr>
          <a:lstStyle/>
          <a:p>
            <a:r>
              <a:rPr lang="en-US" altLang="ko-KR" b="1" dirty="0">
                <a:solidFill>
                  <a:srgbClr val="00B050"/>
                </a:solidFill>
              </a:rPr>
              <a:t>Metallic bonding</a:t>
            </a:r>
            <a:endParaRPr lang="ko-KR" altLang="en-US" dirty="0">
              <a:solidFill>
                <a:srgbClr val="00B050"/>
              </a:solidFill>
            </a:endParaRPr>
          </a:p>
        </p:txBody>
      </p:sp>
      <p:sp>
        <p:nvSpPr>
          <p:cNvPr id="14" name="직사각형 13"/>
          <p:cNvSpPr/>
          <p:nvPr/>
        </p:nvSpPr>
        <p:spPr>
          <a:xfrm>
            <a:off x="353374" y="3088207"/>
            <a:ext cx="8689025" cy="923330"/>
          </a:xfrm>
          <a:prstGeom prst="rect">
            <a:avLst/>
          </a:prstGeom>
        </p:spPr>
        <p:txBody>
          <a:bodyPr wrap="square">
            <a:spAutoFit/>
          </a:bodyPr>
          <a:lstStyle/>
          <a:p>
            <a:pPr marL="285750" indent="-285750">
              <a:buFont typeface="Arial" panose="020B0604020202020204" pitchFamily="34" charset="0"/>
              <a:buChar char="•"/>
            </a:pPr>
            <a:r>
              <a:rPr lang="en-US" altLang="ko-KR" dirty="0"/>
              <a:t>characterized by presence of a sea of electrons around atoms</a:t>
            </a:r>
          </a:p>
          <a:p>
            <a:r>
              <a:rPr lang="en-US" altLang="ko-KR" dirty="0"/>
              <a:t>      </a:t>
            </a:r>
            <a:r>
              <a:rPr lang="en-US" altLang="ko-KR" dirty="0">
                <a:sym typeface="Wingdings" panose="05000000000000000000" pitchFamily="2" charset="2"/>
              </a:rPr>
              <a:t> </a:t>
            </a:r>
            <a:r>
              <a:rPr lang="en-US" altLang="ko-KR" dirty="0"/>
              <a:t>flexible bonds, good malleability, high electrical and thermal conductivity </a:t>
            </a:r>
          </a:p>
          <a:p>
            <a:pPr marL="285750" indent="-285750">
              <a:buFont typeface="Arial" panose="020B0604020202020204" pitchFamily="34" charset="0"/>
              <a:buChar char="•"/>
            </a:pPr>
            <a:r>
              <a:rPr lang="en-US" altLang="ko-KR" dirty="0"/>
              <a:t>Ni, Fe, Cu, Au, Ag…</a:t>
            </a:r>
            <a:endParaRPr lang="ko-KR" altLang="en-US" dirty="0"/>
          </a:p>
        </p:txBody>
      </p:sp>
      <p:sp>
        <p:nvSpPr>
          <p:cNvPr id="15" name="직사각형 14"/>
          <p:cNvSpPr/>
          <p:nvPr/>
        </p:nvSpPr>
        <p:spPr>
          <a:xfrm>
            <a:off x="353375" y="4205058"/>
            <a:ext cx="1863202" cy="369332"/>
          </a:xfrm>
          <a:prstGeom prst="rect">
            <a:avLst/>
          </a:prstGeom>
        </p:spPr>
        <p:txBody>
          <a:bodyPr wrap="none">
            <a:spAutoFit/>
          </a:bodyPr>
          <a:lstStyle/>
          <a:p>
            <a:r>
              <a:rPr lang="en-US" altLang="ko-KR" b="1" dirty="0">
                <a:solidFill>
                  <a:srgbClr val="00B050"/>
                </a:solidFill>
              </a:rPr>
              <a:t>Covalent Bonding</a:t>
            </a:r>
            <a:endParaRPr lang="ko-KR" altLang="en-US" dirty="0">
              <a:solidFill>
                <a:srgbClr val="00B050"/>
              </a:solidFill>
            </a:endParaRPr>
          </a:p>
        </p:txBody>
      </p:sp>
      <p:sp>
        <p:nvSpPr>
          <p:cNvPr id="16" name="직사각형 15"/>
          <p:cNvSpPr/>
          <p:nvPr/>
        </p:nvSpPr>
        <p:spPr>
          <a:xfrm>
            <a:off x="353375" y="4637084"/>
            <a:ext cx="4204111" cy="1477328"/>
          </a:xfrm>
          <a:prstGeom prst="rect">
            <a:avLst/>
          </a:prstGeom>
        </p:spPr>
        <p:txBody>
          <a:bodyPr wrap="square">
            <a:spAutoFit/>
          </a:bodyPr>
          <a:lstStyle/>
          <a:p>
            <a:pPr marL="285750" indent="-285750">
              <a:buFont typeface="Arial" panose="020B0604020202020204" pitchFamily="34" charset="0"/>
              <a:buChar char="•"/>
            </a:pPr>
            <a:r>
              <a:rPr lang="en-US" altLang="ko-KR" dirty="0"/>
              <a:t>Sharing unpaired electrons of their outer shell, leading to a stronger and directional bonding</a:t>
            </a:r>
          </a:p>
          <a:p>
            <a:pPr marL="285750" indent="-285750">
              <a:buFont typeface="Arial" panose="020B0604020202020204" pitchFamily="34" charset="0"/>
              <a:buChar char="•"/>
            </a:pPr>
            <a:r>
              <a:rPr lang="en-US" altLang="ko-KR" dirty="0"/>
              <a:t>group IV elements and compounds such as Si, C, Ge, and </a:t>
            </a:r>
            <a:r>
              <a:rPr lang="en-US" altLang="ko-KR" dirty="0" err="1"/>
              <a:t>SiC</a:t>
            </a:r>
            <a:r>
              <a:rPr lang="en-US" altLang="ko-KR" dirty="0"/>
              <a:t> and gases like CH</a:t>
            </a:r>
            <a:r>
              <a:rPr lang="en-US" altLang="ko-KR" baseline="-25000" dirty="0"/>
              <a:t>4</a:t>
            </a:r>
            <a:r>
              <a:rPr lang="en-US" altLang="ko-KR" dirty="0"/>
              <a:t>.</a:t>
            </a:r>
            <a:endParaRPr lang="en-US" altLang="ko-KR" dirty="0">
              <a:effectLst/>
            </a:endParaRPr>
          </a:p>
        </p:txBody>
      </p:sp>
      <p:pic>
        <p:nvPicPr>
          <p:cNvPr id="18" name="그림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422" y="4659261"/>
            <a:ext cx="3483719" cy="1908279"/>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55</a:t>
            </a:fld>
            <a:endParaRPr lang="ko-KR" altLang="en-US"/>
          </a:p>
        </p:txBody>
      </p:sp>
    </p:spTree>
    <p:extLst>
      <p:ext uri="{BB962C8B-B14F-4D97-AF65-F5344CB8AC3E}">
        <p14:creationId xmlns:p14="http://schemas.microsoft.com/office/powerpoint/2010/main" val="1492806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5091137" cy="461665"/>
          </a:xfrm>
          <a:prstGeom prst="rect">
            <a:avLst/>
          </a:prstGeom>
        </p:spPr>
        <p:txBody>
          <a:bodyPr wrap="none">
            <a:spAutoFit/>
          </a:bodyPr>
          <a:lstStyle/>
          <a:p>
            <a:r>
              <a:rPr lang="en-US" altLang="ko-KR" sz="2400" b="1" dirty="0"/>
              <a:t>A Brief Review of Bonding in Materials</a:t>
            </a:r>
            <a:endParaRPr lang="ko-KR" altLang="en-US" sz="2400" b="1" dirty="0"/>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101600" y="736999"/>
            <a:ext cx="4572000" cy="646331"/>
          </a:xfrm>
          <a:prstGeom prst="rect">
            <a:avLst/>
          </a:prstGeom>
        </p:spPr>
        <p:txBody>
          <a:bodyPr>
            <a:spAutoFit/>
          </a:bodyPr>
          <a:lstStyle/>
          <a:p>
            <a:r>
              <a:rPr lang="en-US" altLang="ko-KR" b="1" dirty="0"/>
              <a:t>Primary Bonding</a:t>
            </a:r>
            <a:br>
              <a:rPr lang="en-US" altLang="ko-KR" b="1" dirty="0"/>
            </a:br>
            <a:endParaRPr lang="ko-KR" altLang="en-US" b="1" dirty="0"/>
          </a:p>
        </p:txBody>
      </p:sp>
      <p:sp>
        <p:nvSpPr>
          <p:cNvPr id="13" name="직사각형 12"/>
          <p:cNvSpPr/>
          <p:nvPr/>
        </p:nvSpPr>
        <p:spPr>
          <a:xfrm>
            <a:off x="353375" y="1200912"/>
            <a:ext cx="1539204" cy="369332"/>
          </a:xfrm>
          <a:prstGeom prst="rect">
            <a:avLst/>
          </a:prstGeom>
        </p:spPr>
        <p:txBody>
          <a:bodyPr wrap="none">
            <a:spAutoFit/>
          </a:bodyPr>
          <a:lstStyle/>
          <a:p>
            <a:r>
              <a:rPr lang="en-US" altLang="ko-KR" b="1" dirty="0">
                <a:solidFill>
                  <a:srgbClr val="00B050"/>
                </a:solidFill>
              </a:rPr>
              <a:t>Ionic Bonding </a:t>
            </a:r>
            <a:endParaRPr lang="ko-KR" altLang="en-US" dirty="0">
              <a:solidFill>
                <a:srgbClr val="00B050"/>
              </a:solidFill>
            </a:endParaRPr>
          </a:p>
        </p:txBody>
      </p:sp>
      <p:sp>
        <p:nvSpPr>
          <p:cNvPr id="17" name="직사각형 16"/>
          <p:cNvSpPr/>
          <p:nvPr/>
        </p:nvSpPr>
        <p:spPr>
          <a:xfrm>
            <a:off x="353375" y="1702100"/>
            <a:ext cx="8459155" cy="1938992"/>
          </a:xfrm>
          <a:prstGeom prst="rect">
            <a:avLst/>
          </a:prstGeom>
        </p:spPr>
        <p:txBody>
          <a:bodyPr wrap="square">
            <a:spAutoFit/>
          </a:bodyPr>
          <a:lstStyle/>
          <a:p>
            <a:pPr marL="285750" indent="-285750">
              <a:buFont typeface="Arial" panose="020B0604020202020204" pitchFamily="34" charset="0"/>
              <a:buChar char="•"/>
            </a:pPr>
            <a:r>
              <a:rPr lang="en-US" altLang="ko-KR" sz="2000" dirty="0"/>
              <a:t>formed by large differences in the </a:t>
            </a:r>
            <a:r>
              <a:rPr lang="en-US" altLang="ko-KR" sz="2000" dirty="0" err="1"/>
              <a:t>electronegativities</a:t>
            </a:r>
            <a:r>
              <a:rPr lang="en-US" altLang="ko-KR" sz="2000" dirty="0"/>
              <a:t> of two elements</a:t>
            </a:r>
          </a:p>
          <a:p>
            <a:pPr marL="285750" indent="-285750">
              <a:buFont typeface="Arial" panose="020B0604020202020204" pitchFamily="34" charset="0"/>
              <a:buChar char="•"/>
            </a:pPr>
            <a:r>
              <a:rPr lang="en-US" altLang="ko-KR" sz="2000" dirty="0"/>
              <a:t>leading to high bond energies, high bond strength, high modulus, brittle nature</a:t>
            </a:r>
          </a:p>
          <a:p>
            <a:pPr marL="285750" indent="-285750">
              <a:buFont typeface="Arial" panose="020B0604020202020204" pitchFamily="34" charset="0"/>
              <a:buChar char="•"/>
            </a:pPr>
            <a:r>
              <a:rPr lang="en-US" altLang="ko-KR" sz="2000" dirty="0"/>
              <a:t>generally low thermal and electrical conductivities making them excellent insulators</a:t>
            </a:r>
          </a:p>
          <a:p>
            <a:pPr marL="285750" indent="-285750">
              <a:buFont typeface="Arial" panose="020B0604020202020204" pitchFamily="34" charset="0"/>
              <a:buChar char="•"/>
            </a:pPr>
            <a:r>
              <a:rPr lang="en-US" altLang="ko-KR" sz="2000" dirty="0"/>
              <a:t>NaCl, MgO </a:t>
            </a:r>
            <a:r>
              <a:rPr lang="en-US" altLang="ko-KR" sz="2000" dirty="0" err="1"/>
              <a:t>etc</a:t>
            </a:r>
            <a:endParaRPr lang="en-US" altLang="ko-KR" sz="2000" dirty="0"/>
          </a:p>
        </p:txBody>
      </p:sp>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171" y="4273440"/>
            <a:ext cx="6458857" cy="1908299"/>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56</a:t>
            </a:fld>
            <a:endParaRPr lang="ko-KR" altLang="en-US"/>
          </a:p>
        </p:txBody>
      </p:sp>
    </p:spTree>
    <p:extLst>
      <p:ext uri="{BB962C8B-B14F-4D97-AF65-F5344CB8AC3E}">
        <p14:creationId xmlns:p14="http://schemas.microsoft.com/office/powerpoint/2010/main" val="6450918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101600" y="61453"/>
            <a:ext cx="5091137" cy="461665"/>
          </a:xfrm>
          <a:prstGeom prst="rect">
            <a:avLst/>
          </a:prstGeom>
        </p:spPr>
        <p:txBody>
          <a:bodyPr wrap="none">
            <a:spAutoFit/>
          </a:bodyPr>
          <a:lstStyle/>
          <a:p>
            <a:r>
              <a:rPr lang="en-US" altLang="ko-KR" sz="2400" b="1" dirty="0"/>
              <a:t>A Brief Review of Bonding in Materials</a:t>
            </a:r>
            <a:endParaRPr lang="ko-KR" altLang="en-US" sz="2400" b="1" dirty="0"/>
          </a:p>
        </p:txBody>
      </p:sp>
      <p:sp>
        <p:nvSpPr>
          <p:cNvPr id="14" name="직사각형 13"/>
          <p:cNvSpPr/>
          <p:nvPr/>
        </p:nvSpPr>
        <p:spPr>
          <a:xfrm>
            <a:off x="101600" y="736999"/>
            <a:ext cx="4572000" cy="369332"/>
          </a:xfrm>
          <a:prstGeom prst="rect">
            <a:avLst/>
          </a:prstGeom>
        </p:spPr>
        <p:txBody>
          <a:bodyPr>
            <a:spAutoFit/>
          </a:bodyPr>
          <a:lstStyle/>
          <a:p>
            <a:r>
              <a:rPr lang="en-US" altLang="ko-KR" b="1" dirty="0"/>
              <a:t>Secondary Bonding </a:t>
            </a:r>
            <a:endParaRPr lang="ko-KR" altLang="en-US" b="1" dirty="0"/>
          </a:p>
        </p:txBody>
      </p:sp>
      <p:sp>
        <p:nvSpPr>
          <p:cNvPr id="15" name="직사각형 14"/>
          <p:cNvSpPr/>
          <p:nvPr/>
        </p:nvSpPr>
        <p:spPr>
          <a:xfrm>
            <a:off x="286892" y="1200912"/>
            <a:ext cx="2014782" cy="369332"/>
          </a:xfrm>
          <a:prstGeom prst="rect">
            <a:avLst/>
          </a:prstGeom>
        </p:spPr>
        <p:txBody>
          <a:bodyPr wrap="none">
            <a:spAutoFit/>
          </a:bodyPr>
          <a:lstStyle/>
          <a:p>
            <a:r>
              <a:rPr lang="en-US" altLang="ko-KR" b="1" dirty="0">
                <a:solidFill>
                  <a:srgbClr val="00B050"/>
                </a:solidFill>
              </a:rPr>
              <a:t>Fluctuating Dipoles</a:t>
            </a:r>
            <a:endParaRPr lang="ko-KR" altLang="en-US" dirty="0">
              <a:solidFill>
                <a:srgbClr val="00B050"/>
              </a:solidFill>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336" y="2014302"/>
            <a:ext cx="3936948" cy="1455851"/>
          </a:xfrm>
          <a:prstGeom prst="rect">
            <a:avLst/>
          </a:prstGeom>
        </p:spPr>
      </p:pic>
      <p:sp>
        <p:nvSpPr>
          <p:cNvPr id="16" name="직사각형 15"/>
          <p:cNvSpPr/>
          <p:nvPr/>
        </p:nvSpPr>
        <p:spPr>
          <a:xfrm>
            <a:off x="434433" y="1505039"/>
            <a:ext cx="3440365" cy="369332"/>
          </a:xfrm>
          <a:prstGeom prst="rect">
            <a:avLst/>
          </a:prstGeom>
        </p:spPr>
        <p:txBody>
          <a:bodyPr wrap="none">
            <a:spAutoFit/>
          </a:bodyPr>
          <a:lstStyle/>
          <a:p>
            <a:pPr marL="285750" indent="-285750">
              <a:buFont typeface="Arial" panose="020B0604020202020204" pitchFamily="34" charset="0"/>
              <a:buChar char="•"/>
            </a:pPr>
            <a:r>
              <a:rPr lang="en-US" altLang="ko-KR" dirty="0"/>
              <a:t>observed in gases like hydrogen</a:t>
            </a:r>
            <a:endParaRPr lang="ko-KR" altLang="en-US" dirty="0"/>
          </a:p>
        </p:txBody>
      </p:sp>
      <p:sp>
        <p:nvSpPr>
          <p:cNvPr id="17" name="직사각형 16"/>
          <p:cNvSpPr/>
          <p:nvPr/>
        </p:nvSpPr>
        <p:spPr>
          <a:xfrm>
            <a:off x="286892" y="3836210"/>
            <a:ext cx="3618363" cy="369332"/>
          </a:xfrm>
          <a:prstGeom prst="rect">
            <a:avLst/>
          </a:prstGeom>
        </p:spPr>
        <p:txBody>
          <a:bodyPr wrap="none">
            <a:spAutoFit/>
          </a:bodyPr>
          <a:lstStyle/>
          <a:p>
            <a:r>
              <a:rPr lang="en-US" altLang="ko-KR" b="1" dirty="0">
                <a:solidFill>
                  <a:srgbClr val="00B050"/>
                </a:solidFill>
              </a:rPr>
              <a:t>Permanent Dipole Moment Induced</a:t>
            </a:r>
            <a:endParaRPr lang="ko-KR" altLang="en-US" dirty="0">
              <a:solidFill>
                <a:srgbClr val="00B050"/>
              </a:solidFill>
            </a:endParaRPr>
          </a:p>
        </p:txBody>
      </p:sp>
      <p:sp>
        <p:nvSpPr>
          <p:cNvPr id="18" name="직사각형 17"/>
          <p:cNvSpPr/>
          <p:nvPr/>
        </p:nvSpPr>
        <p:spPr>
          <a:xfrm>
            <a:off x="434433" y="4175354"/>
            <a:ext cx="5413828" cy="369332"/>
          </a:xfrm>
          <a:prstGeom prst="rect">
            <a:avLst/>
          </a:prstGeom>
        </p:spPr>
        <p:txBody>
          <a:bodyPr wrap="square">
            <a:spAutoFit/>
          </a:bodyPr>
          <a:lstStyle/>
          <a:p>
            <a:pPr marL="285750" indent="-285750">
              <a:buFont typeface="Arial" panose="020B0604020202020204" pitchFamily="34" charset="0"/>
              <a:buChar char="•"/>
            </a:pPr>
            <a:r>
              <a:rPr lang="en-US" altLang="ko-KR" dirty="0"/>
              <a:t>Induced by permanent dipoles in the materials</a:t>
            </a:r>
            <a:endParaRPr lang="en-US" altLang="ko-KR" dirty="0">
              <a:effectLst/>
            </a:endParaRPr>
          </a:p>
        </p:txBody>
      </p:sp>
      <p:pic>
        <p:nvPicPr>
          <p:cNvPr id="20" name="그림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1674" y="4742387"/>
            <a:ext cx="3329869" cy="892154"/>
          </a:xfrm>
          <a:prstGeom prst="rect">
            <a:avLst/>
          </a:prstGeom>
        </p:spPr>
      </p:pic>
      <p:pic>
        <p:nvPicPr>
          <p:cNvPr id="22" name="그림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206" y="5915500"/>
            <a:ext cx="5011005" cy="788369"/>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57</a:t>
            </a:fld>
            <a:endParaRPr lang="ko-KR" altLang="en-US"/>
          </a:p>
        </p:txBody>
      </p:sp>
    </p:spTree>
    <p:extLst>
      <p:ext uri="{BB962C8B-B14F-4D97-AF65-F5344CB8AC3E}">
        <p14:creationId xmlns:p14="http://schemas.microsoft.com/office/powerpoint/2010/main" val="3759878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59656" y="717254"/>
            <a:ext cx="4302909" cy="369332"/>
          </a:xfrm>
          <a:prstGeom prst="rect">
            <a:avLst/>
          </a:prstGeom>
        </p:spPr>
        <p:txBody>
          <a:bodyPr wrap="none">
            <a:spAutoFit/>
          </a:bodyPr>
          <a:lstStyle/>
          <a:p>
            <a:r>
              <a:rPr lang="en-US" altLang="ko-KR" b="1" dirty="0"/>
              <a:t>Bonding, Bond energy and general remarks</a:t>
            </a:r>
            <a:endParaRPr lang="ko-KR" altLang="en-US" dirty="0"/>
          </a:p>
        </p:txBody>
      </p:sp>
      <p:graphicFrame>
        <p:nvGraphicFramePr>
          <p:cNvPr id="10" name="표 9"/>
          <p:cNvGraphicFramePr>
            <a:graphicFrameLocks noGrp="1"/>
          </p:cNvGraphicFramePr>
          <p:nvPr>
            <p:extLst>
              <p:ext uri="{D42A27DB-BD31-4B8C-83A1-F6EECF244321}">
                <p14:modId xmlns:p14="http://schemas.microsoft.com/office/powerpoint/2010/main" val="2712428951"/>
              </p:ext>
            </p:extLst>
          </p:nvPr>
        </p:nvGraphicFramePr>
        <p:xfrm>
          <a:off x="468592" y="1160351"/>
          <a:ext cx="8207864" cy="4690827"/>
        </p:xfrm>
        <a:graphic>
          <a:graphicData uri="http://schemas.openxmlformats.org/drawingml/2006/table">
            <a:tbl>
              <a:tblPr firstRow="1" bandRow="1">
                <a:tableStyleId>{5C22544A-7EE6-4342-B048-85BDC9FD1C3A}</a:tableStyleId>
              </a:tblPr>
              <a:tblGrid>
                <a:gridCol w="1651756">
                  <a:extLst>
                    <a:ext uri="{9D8B030D-6E8A-4147-A177-3AD203B41FA5}">
                      <a16:colId xmlns:a16="http://schemas.microsoft.com/office/drawing/2014/main" val="3415610294"/>
                    </a:ext>
                  </a:extLst>
                </a:gridCol>
                <a:gridCol w="4405761">
                  <a:extLst>
                    <a:ext uri="{9D8B030D-6E8A-4147-A177-3AD203B41FA5}">
                      <a16:colId xmlns:a16="http://schemas.microsoft.com/office/drawing/2014/main" val="1758911044"/>
                    </a:ext>
                  </a:extLst>
                </a:gridCol>
                <a:gridCol w="2150347">
                  <a:extLst>
                    <a:ext uri="{9D8B030D-6E8A-4147-A177-3AD203B41FA5}">
                      <a16:colId xmlns:a16="http://schemas.microsoft.com/office/drawing/2014/main" val="3554390325"/>
                    </a:ext>
                  </a:extLst>
                </a:gridCol>
              </a:tblGrid>
              <a:tr h="484587">
                <a:tc>
                  <a:txBody>
                    <a:bodyPr/>
                    <a:lstStyle/>
                    <a:p>
                      <a:pPr latinLnBrk="1"/>
                      <a:r>
                        <a:rPr lang="en-US" altLang="ko-KR" dirty="0">
                          <a:latin typeface="+mn-lt"/>
                          <a:ea typeface="+mn-ea"/>
                        </a:rPr>
                        <a:t>Type</a:t>
                      </a:r>
                      <a:endParaRPr lang="ko-KR" altLang="en-US" dirty="0">
                        <a:latin typeface="+mn-lt"/>
                        <a:ea typeface="+mn-ea"/>
                      </a:endParaRPr>
                    </a:p>
                  </a:txBody>
                  <a:tcPr anchor="ctr"/>
                </a:tc>
                <a:tc>
                  <a:txBody>
                    <a:bodyPr/>
                    <a:lstStyle/>
                    <a:p>
                      <a:pPr latinLnBrk="1"/>
                      <a:r>
                        <a:rPr lang="en-US" altLang="ko-KR" dirty="0">
                          <a:latin typeface="+mn-lt"/>
                          <a:ea typeface="+mn-ea"/>
                        </a:rPr>
                        <a:t>Bond energy</a:t>
                      </a:r>
                      <a:endParaRPr lang="ko-KR" altLang="en-US" dirty="0">
                        <a:latin typeface="+mn-lt"/>
                        <a:ea typeface="+mn-ea"/>
                      </a:endParaRPr>
                    </a:p>
                  </a:txBody>
                  <a:tcPr anchor="ctr"/>
                </a:tc>
                <a:tc>
                  <a:txBody>
                    <a:bodyPr/>
                    <a:lstStyle/>
                    <a:p>
                      <a:pPr latinLnBrk="1"/>
                      <a:r>
                        <a:rPr lang="en-US" altLang="ko-KR" dirty="0">
                          <a:latin typeface="+mn-lt"/>
                          <a:ea typeface="+mn-ea"/>
                        </a:rPr>
                        <a:t>Remarks</a:t>
                      </a:r>
                      <a:endParaRPr lang="ko-KR" altLang="en-US" dirty="0">
                        <a:latin typeface="+mn-lt"/>
                        <a:ea typeface="+mn-ea"/>
                      </a:endParaRPr>
                    </a:p>
                  </a:txBody>
                  <a:tcPr anchor="ctr"/>
                </a:tc>
                <a:extLst>
                  <a:ext uri="{0D108BD9-81ED-4DB2-BD59-A6C34878D82A}">
                    <a16:rowId xmlns:a16="http://schemas.microsoft.com/office/drawing/2014/main" val="443248216"/>
                  </a:ext>
                </a:extLst>
              </a:tr>
              <a:tr h="370840">
                <a:tc>
                  <a:txBody>
                    <a:bodyPr/>
                    <a:lstStyle/>
                    <a:p>
                      <a:pPr latinLnBrk="1"/>
                      <a:r>
                        <a:rPr lang="en-US" altLang="ko-KR" dirty="0">
                          <a:latin typeface="+mn-lt"/>
                          <a:ea typeface="+mn-ea"/>
                        </a:rPr>
                        <a:t>Ionic</a:t>
                      </a:r>
                      <a:endParaRPr lang="ko-KR" altLang="en-US" dirty="0">
                        <a:latin typeface="+mn-lt"/>
                        <a:ea typeface="+mn-ea"/>
                      </a:endParaRPr>
                    </a:p>
                  </a:txBody>
                  <a:tcPr/>
                </a:tc>
                <a:tc>
                  <a:txBody>
                    <a:bodyPr/>
                    <a:lstStyle/>
                    <a:p>
                      <a:pPr marL="285750" indent="-285750" latinLnBrk="1">
                        <a:buFont typeface="Arial" panose="020B0604020202020204" pitchFamily="34" charset="0"/>
                        <a:buChar char="•"/>
                      </a:pPr>
                      <a:r>
                        <a:rPr lang="en-US" altLang="ko-KR" dirty="0">
                          <a:latin typeface="+mn-lt"/>
                          <a:ea typeface="+mn-ea"/>
                        </a:rPr>
                        <a:t>large magnitude</a:t>
                      </a:r>
                    </a:p>
                    <a:p>
                      <a:pPr marL="285750" indent="-285750" latinLnBrk="1">
                        <a:buFont typeface="Arial" panose="020B0604020202020204" pitchFamily="34" charset="0"/>
                        <a:buChar char="•"/>
                      </a:pPr>
                      <a:r>
                        <a:rPr lang="en-US" altLang="ko-KR" dirty="0">
                          <a:latin typeface="+mn-lt"/>
                          <a:ea typeface="+mn-ea"/>
                        </a:rPr>
                        <a:t>large T</a:t>
                      </a:r>
                      <a:r>
                        <a:rPr lang="en-US" altLang="ko-KR" baseline="-25000" dirty="0">
                          <a:latin typeface="+mn-lt"/>
                          <a:ea typeface="+mn-ea"/>
                        </a:rPr>
                        <a:t>m</a:t>
                      </a:r>
                      <a:r>
                        <a:rPr lang="en-US" altLang="ko-KR" baseline="30000" dirty="0">
                          <a:latin typeface="+mn-lt"/>
                          <a:ea typeface="+mn-ea"/>
                        </a:rPr>
                        <a:t>*</a:t>
                      </a:r>
                      <a:r>
                        <a:rPr lang="en-US" altLang="ko-KR" dirty="0">
                          <a:latin typeface="+mn-lt"/>
                          <a:ea typeface="+mn-ea"/>
                        </a:rPr>
                        <a:t>, Large </a:t>
                      </a:r>
                      <a:r>
                        <a:rPr lang="en-US" altLang="ko-KR" dirty="0">
                          <a:solidFill>
                            <a:srgbClr val="FF0000"/>
                          </a:solidFill>
                          <a:latin typeface="+mn-lt"/>
                          <a:ea typeface="+mn-ea"/>
                        </a:rPr>
                        <a:t>E</a:t>
                      </a:r>
                      <a:r>
                        <a:rPr lang="en-US" altLang="ko-KR" dirty="0">
                          <a:latin typeface="+mn-lt"/>
                          <a:ea typeface="+mn-ea"/>
                        </a:rPr>
                        <a:t> and small a</a:t>
                      </a:r>
                      <a:r>
                        <a:rPr lang="en-US" altLang="ko-KR" baseline="30000" dirty="0">
                          <a:latin typeface="+mn-lt"/>
                          <a:ea typeface="+mn-ea"/>
                        </a:rPr>
                        <a:t>**</a:t>
                      </a:r>
                      <a:endParaRPr lang="ko-KR" altLang="en-US" baseline="30000" dirty="0">
                        <a:latin typeface="+mn-lt"/>
                        <a:ea typeface="+mn-ea"/>
                      </a:endParaRPr>
                    </a:p>
                  </a:txBody>
                  <a:tcPr/>
                </a:tc>
                <a:tc>
                  <a:txBody>
                    <a:bodyPr/>
                    <a:lstStyle/>
                    <a:p>
                      <a:pPr latinLnBrk="1"/>
                      <a:r>
                        <a:rPr lang="en-US" altLang="ko-KR" dirty="0">
                          <a:latin typeface="+mn-lt"/>
                          <a:ea typeface="+mn-ea"/>
                        </a:rPr>
                        <a:t>ceramics</a:t>
                      </a:r>
                      <a:endParaRPr lang="ko-KR" altLang="en-US" dirty="0">
                        <a:latin typeface="+mn-lt"/>
                        <a:ea typeface="+mn-ea"/>
                      </a:endParaRPr>
                    </a:p>
                  </a:txBody>
                  <a:tcPr/>
                </a:tc>
                <a:extLst>
                  <a:ext uri="{0D108BD9-81ED-4DB2-BD59-A6C34878D82A}">
                    <a16:rowId xmlns:a16="http://schemas.microsoft.com/office/drawing/2014/main" val="2589694794"/>
                  </a:ext>
                </a:extLst>
              </a:tr>
              <a:tr h="370840">
                <a:tc>
                  <a:txBody>
                    <a:bodyPr/>
                    <a:lstStyle/>
                    <a:p>
                      <a:pPr latinLnBrk="1"/>
                      <a:r>
                        <a:rPr lang="en-US" altLang="ko-KR" dirty="0">
                          <a:latin typeface="+mn-lt"/>
                          <a:ea typeface="+mn-ea"/>
                        </a:rPr>
                        <a:t>Covalent</a:t>
                      </a:r>
                      <a:endParaRPr lang="ko-KR" altLang="en-US" dirty="0">
                        <a:latin typeface="+mn-lt"/>
                        <a:ea typeface="+mn-ea"/>
                      </a:endParaRPr>
                    </a:p>
                  </a:txBody>
                  <a:tcPr/>
                </a:tc>
                <a:tc>
                  <a:txBody>
                    <a:bodyPr/>
                    <a:lstStyle/>
                    <a:p>
                      <a:pPr marL="285750" indent="-285750" latinLnBrk="1">
                        <a:buFont typeface="Arial" panose="020B0604020202020204" pitchFamily="34" charset="0"/>
                        <a:buChar char="•"/>
                      </a:pPr>
                      <a:r>
                        <a:rPr lang="en-US" altLang="ko-KR" dirty="0">
                          <a:latin typeface="+mn-lt"/>
                          <a:ea typeface="+mn-ea"/>
                        </a:rPr>
                        <a:t>variable for Si, Ge</a:t>
                      </a:r>
                    </a:p>
                    <a:p>
                      <a:pPr marL="285750" indent="-285750" latinLnBrk="1">
                        <a:buFont typeface="Arial" panose="020B0604020202020204" pitchFamily="34" charset="0"/>
                        <a:buChar char="•"/>
                      </a:pPr>
                      <a:r>
                        <a:rPr lang="en-US" altLang="ko-KR" dirty="0">
                          <a:latin typeface="+mn-lt"/>
                          <a:ea typeface="+mn-ea"/>
                        </a:rPr>
                        <a:t>large for diamond </a:t>
                      </a:r>
                    </a:p>
                    <a:p>
                      <a:pPr marL="285750" indent="-285750" latinLnBrk="1">
                        <a:buFont typeface="Arial" panose="020B0604020202020204" pitchFamily="34" charset="0"/>
                        <a:buChar char="•"/>
                      </a:pPr>
                      <a:r>
                        <a:rPr lang="en-US" altLang="ko-KR" dirty="0">
                          <a:latin typeface="+mn-lt"/>
                          <a:ea typeface="+mn-ea"/>
                        </a:rPr>
                        <a:t>small for Bi</a:t>
                      </a:r>
                    </a:p>
                    <a:p>
                      <a:pPr marL="285750" indent="-285750" latinLnBrk="1">
                        <a:buFont typeface="Arial" panose="020B0604020202020204" pitchFamily="34" charset="0"/>
                        <a:buChar char="•"/>
                      </a:pPr>
                      <a:r>
                        <a:rPr lang="en-US" altLang="ko-KR" dirty="0">
                          <a:latin typeface="+mn-lt"/>
                          <a:ea typeface="+mn-ea"/>
                        </a:rPr>
                        <a:t>large T</a:t>
                      </a:r>
                      <a:r>
                        <a:rPr lang="en-US" altLang="ko-KR" baseline="-25000" dirty="0">
                          <a:latin typeface="+mn-lt"/>
                          <a:ea typeface="+mn-ea"/>
                        </a:rPr>
                        <a:t>m</a:t>
                      </a:r>
                      <a:r>
                        <a:rPr lang="en-US" altLang="ko-KR" dirty="0">
                          <a:latin typeface="+mn-lt"/>
                          <a:ea typeface="+mn-ea"/>
                        </a:rPr>
                        <a:t> and large E</a:t>
                      </a:r>
                      <a:r>
                        <a:rPr lang="en-US" altLang="ko-KR" baseline="30000" dirty="0">
                          <a:latin typeface="+mn-lt"/>
                          <a:ea typeface="+mn-ea"/>
                        </a:rPr>
                        <a:t>***</a:t>
                      </a:r>
                      <a:endParaRPr lang="ko-KR" altLang="en-US" dirty="0">
                        <a:latin typeface="+mn-lt"/>
                        <a:ea typeface="+mn-ea"/>
                      </a:endParaRPr>
                    </a:p>
                  </a:txBody>
                  <a:tcPr/>
                </a:tc>
                <a:tc>
                  <a:txBody>
                    <a:bodyPr/>
                    <a:lstStyle/>
                    <a:p>
                      <a:pPr latinLnBrk="1"/>
                      <a:r>
                        <a:rPr lang="en-US" altLang="ko-KR" dirty="0">
                          <a:latin typeface="+mn-lt"/>
                          <a:ea typeface="+mn-ea"/>
                        </a:rPr>
                        <a:t>semiconductors</a:t>
                      </a:r>
                      <a:endParaRPr lang="ko-KR" altLang="en-US" dirty="0">
                        <a:latin typeface="+mn-lt"/>
                        <a:ea typeface="+mn-ea"/>
                      </a:endParaRPr>
                    </a:p>
                  </a:txBody>
                  <a:tcPr/>
                </a:tc>
                <a:extLst>
                  <a:ext uri="{0D108BD9-81ED-4DB2-BD59-A6C34878D82A}">
                    <a16:rowId xmlns:a16="http://schemas.microsoft.com/office/drawing/2014/main" val="647967367"/>
                  </a:ext>
                </a:extLst>
              </a:tr>
              <a:tr h="370840">
                <a:tc>
                  <a:txBody>
                    <a:bodyPr/>
                    <a:lstStyle/>
                    <a:p>
                      <a:pPr latinLnBrk="1"/>
                      <a:r>
                        <a:rPr lang="en-US" altLang="ko-KR" dirty="0">
                          <a:latin typeface="+mn-lt"/>
                          <a:ea typeface="+mn-ea"/>
                        </a:rPr>
                        <a:t>Metallic</a:t>
                      </a:r>
                      <a:endParaRPr lang="ko-KR" altLang="en-US" dirty="0">
                        <a:latin typeface="+mn-lt"/>
                        <a:ea typeface="+mn-ea"/>
                      </a:endParaRPr>
                    </a:p>
                  </a:txBody>
                  <a:tcPr/>
                </a:tc>
                <a:tc>
                  <a:txBody>
                    <a:bodyPr/>
                    <a:lstStyle/>
                    <a:p>
                      <a:pPr marL="285750" indent="-285750" latinLnBrk="1">
                        <a:buFont typeface="Arial" panose="020B0604020202020204" pitchFamily="34" charset="0"/>
                        <a:buChar char="•"/>
                      </a:pPr>
                      <a:r>
                        <a:rPr lang="en-US" altLang="ko-KR" dirty="0">
                          <a:latin typeface="+mn-lt"/>
                          <a:ea typeface="+mn-ea"/>
                        </a:rPr>
                        <a:t>variable </a:t>
                      </a:r>
                    </a:p>
                    <a:p>
                      <a:pPr marL="285750" indent="-285750" latinLnBrk="1">
                        <a:buFont typeface="Arial" panose="020B0604020202020204" pitchFamily="34" charset="0"/>
                        <a:buChar char="•"/>
                      </a:pPr>
                      <a:r>
                        <a:rPr lang="en-US" altLang="ko-KR" dirty="0">
                          <a:latin typeface="+mn-lt"/>
                          <a:ea typeface="+mn-ea"/>
                        </a:rPr>
                        <a:t>Large: W</a:t>
                      </a:r>
                    </a:p>
                    <a:p>
                      <a:pPr marL="285750" indent="-285750" latinLnBrk="1">
                        <a:buFont typeface="Arial" panose="020B0604020202020204" pitchFamily="34" charset="0"/>
                        <a:buChar char="•"/>
                      </a:pPr>
                      <a:r>
                        <a:rPr lang="en-US" altLang="ko-KR" dirty="0">
                          <a:latin typeface="+mn-lt"/>
                          <a:ea typeface="+mn-ea"/>
                        </a:rPr>
                        <a:t>Small for Hg</a:t>
                      </a:r>
                    </a:p>
                    <a:p>
                      <a:pPr marL="285750" indent="-285750" latinLnBrk="1">
                        <a:buFont typeface="Arial" panose="020B0604020202020204" pitchFamily="34" charset="0"/>
                        <a:buChar char="•"/>
                      </a:pPr>
                      <a:r>
                        <a:rPr lang="en-US" altLang="ko-KR" dirty="0">
                          <a:latin typeface="+mn-lt"/>
                          <a:ea typeface="+mn-ea"/>
                        </a:rPr>
                        <a:t>Moderate Al, T</a:t>
                      </a:r>
                      <a:r>
                        <a:rPr lang="en-US" altLang="ko-KR" baseline="-25000" dirty="0">
                          <a:latin typeface="+mn-lt"/>
                          <a:ea typeface="+mn-ea"/>
                        </a:rPr>
                        <a:t>m</a:t>
                      </a:r>
                      <a:r>
                        <a:rPr lang="en-US" altLang="ko-KR" dirty="0">
                          <a:latin typeface="+mn-lt"/>
                          <a:ea typeface="+mn-ea"/>
                        </a:rPr>
                        <a:t>: 670 </a:t>
                      </a:r>
                      <a:r>
                        <a:rPr lang="en-US" altLang="ko-KR" baseline="30000" dirty="0" err="1">
                          <a:latin typeface="+mn-lt"/>
                          <a:ea typeface="+mn-ea"/>
                        </a:rPr>
                        <a:t>o</a:t>
                      </a:r>
                      <a:r>
                        <a:rPr lang="en-US" altLang="ko-KR" dirty="0" err="1">
                          <a:latin typeface="+mn-lt"/>
                          <a:ea typeface="+mn-ea"/>
                        </a:rPr>
                        <a:t>C</a:t>
                      </a:r>
                      <a:endParaRPr lang="ko-KR" altLang="en-US" dirty="0">
                        <a:latin typeface="+mn-lt"/>
                        <a:ea typeface="+mn-ea"/>
                      </a:endParaRPr>
                    </a:p>
                  </a:txBody>
                  <a:tcPr/>
                </a:tc>
                <a:tc>
                  <a:txBody>
                    <a:bodyPr/>
                    <a:lstStyle/>
                    <a:p>
                      <a:pPr latinLnBrk="1"/>
                      <a:r>
                        <a:rPr lang="en-US" altLang="ko-KR" dirty="0">
                          <a:latin typeface="+mn-lt"/>
                          <a:ea typeface="+mn-ea"/>
                        </a:rPr>
                        <a:t>metals</a:t>
                      </a:r>
                      <a:endParaRPr lang="ko-KR" altLang="en-US" dirty="0">
                        <a:latin typeface="+mn-lt"/>
                        <a:ea typeface="+mn-ea"/>
                      </a:endParaRPr>
                    </a:p>
                  </a:txBody>
                  <a:tcPr/>
                </a:tc>
                <a:extLst>
                  <a:ext uri="{0D108BD9-81ED-4DB2-BD59-A6C34878D82A}">
                    <a16:rowId xmlns:a16="http://schemas.microsoft.com/office/drawing/2014/main" val="2966697767"/>
                  </a:ext>
                </a:extLst>
              </a:tr>
              <a:tr h="370840">
                <a:tc>
                  <a:txBody>
                    <a:bodyPr/>
                    <a:lstStyle/>
                    <a:p>
                      <a:pPr latinLnBrk="1"/>
                      <a:r>
                        <a:rPr lang="en-US" altLang="ko-KR" dirty="0">
                          <a:latin typeface="+mn-lt"/>
                          <a:ea typeface="+mn-ea"/>
                        </a:rPr>
                        <a:t>Secondary </a:t>
                      </a:r>
                      <a:endParaRPr lang="ko-KR" altLang="en-US" dirty="0">
                        <a:latin typeface="+mn-lt"/>
                        <a:ea typeface="+mn-ea"/>
                      </a:endParaRPr>
                    </a:p>
                  </a:txBody>
                  <a:tcPr/>
                </a:tc>
                <a:tc>
                  <a:txBody>
                    <a:bodyPr/>
                    <a:lstStyle/>
                    <a:p>
                      <a:pPr marL="285750" indent="-285750" latinLnBrk="1">
                        <a:buFont typeface="Arial" panose="020B0604020202020204" pitchFamily="34" charset="0"/>
                        <a:buChar char="•"/>
                      </a:pPr>
                      <a:r>
                        <a:rPr lang="en-US" altLang="ko-KR" dirty="0">
                          <a:latin typeface="+mn-lt"/>
                          <a:ea typeface="+mn-ea"/>
                        </a:rPr>
                        <a:t>Smallest</a:t>
                      </a:r>
                    </a:p>
                    <a:p>
                      <a:pPr marL="285750" indent="-285750" latinLnBrk="1">
                        <a:buFont typeface="Arial" panose="020B0604020202020204" pitchFamily="34" charset="0"/>
                        <a:buChar char="•"/>
                      </a:pPr>
                      <a:r>
                        <a:rPr lang="en-US" altLang="ko-KR" dirty="0">
                          <a:latin typeface="+mn-lt"/>
                          <a:ea typeface="+mn-ea"/>
                        </a:rPr>
                        <a:t>low T</a:t>
                      </a:r>
                      <a:r>
                        <a:rPr lang="en-US" altLang="ko-KR" baseline="-25000" dirty="0">
                          <a:latin typeface="+mn-lt"/>
                          <a:ea typeface="+mn-ea"/>
                        </a:rPr>
                        <a:t>m</a:t>
                      </a:r>
                    </a:p>
                    <a:p>
                      <a:pPr marL="285750" indent="-285750" latinLnBrk="1">
                        <a:buFont typeface="Arial" panose="020B0604020202020204" pitchFamily="34" charset="0"/>
                        <a:buChar char="•"/>
                      </a:pPr>
                      <a:r>
                        <a:rPr lang="en-US" altLang="ko-KR" dirty="0">
                          <a:latin typeface="+mn-lt"/>
                          <a:ea typeface="+mn-ea"/>
                        </a:rPr>
                        <a:t>Low E</a:t>
                      </a:r>
                      <a:endParaRPr lang="en-US" altLang="ko-KR" baseline="30000" dirty="0">
                        <a:latin typeface="+mn-lt"/>
                        <a:ea typeface="+mn-ea"/>
                      </a:endParaRPr>
                    </a:p>
                    <a:p>
                      <a:pPr marL="285750" indent="-285750" latinLnBrk="1">
                        <a:buFont typeface="Arial" panose="020B0604020202020204" pitchFamily="34" charset="0"/>
                        <a:buChar char="•"/>
                      </a:pPr>
                      <a:r>
                        <a:rPr lang="en-US" altLang="ko-KR" dirty="0">
                          <a:latin typeface="+mn-lt"/>
                          <a:ea typeface="+mn-ea"/>
                        </a:rPr>
                        <a:t>Large a</a:t>
                      </a:r>
                      <a:endParaRPr lang="ko-KR" altLang="en-US" dirty="0">
                        <a:latin typeface="+mn-lt"/>
                        <a:ea typeface="+mn-ea"/>
                      </a:endParaRPr>
                    </a:p>
                  </a:txBody>
                  <a:tcPr/>
                </a:tc>
                <a:tc>
                  <a:txBody>
                    <a:bodyPr/>
                    <a:lstStyle/>
                    <a:p>
                      <a:pPr latinLnBrk="1"/>
                      <a:r>
                        <a:rPr lang="en-US" altLang="ko-KR" dirty="0">
                          <a:latin typeface="+mn-lt"/>
                          <a:ea typeface="+mn-ea"/>
                        </a:rPr>
                        <a:t>polymer</a:t>
                      </a:r>
                    </a:p>
                    <a:p>
                      <a:pPr latinLnBrk="1"/>
                      <a:r>
                        <a:rPr lang="en-US" altLang="ko-KR" dirty="0">
                          <a:latin typeface="+mn-lt"/>
                          <a:ea typeface="+mn-ea"/>
                        </a:rPr>
                        <a:t>Inter-chain</a:t>
                      </a:r>
                    </a:p>
                    <a:p>
                      <a:pPr latinLnBrk="1"/>
                      <a:r>
                        <a:rPr lang="en-US" altLang="ko-KR" dirty="0">
                          <a:latin typeface="+mn-lt"/>
                          <a:ea typeface="+mn-ea"/>
                        </a:rPr>
                        <a:t>Inter-molecule</a:t>
                      </a:r>
                      <a:endParaRPr lang="ko-KR" altLang="en-US" dirty="0">
                        <a:latin typeface="+mn-lt"/>
                        <a:ea typeface="+mn-ea"/>
                      </a:endParaRPr>
                    </a:p>
                  </a:txBody>
                  <a:tcPr/>
                </a:tc>
                <a:extLst>
                  <a:ext uri="{0D108BD9-81ED-4DB2-BD59-A6C34878D82A}">
                    <a16:rowId xmlns:a16="http://schemas.microsoft.com/office/drawing/2014/main" val="2468785163"/>
                  </a:ext>
                </a:extLst>
              </a:tr>
            </a:tbl>
          </a:graphicData>
        </a:graphic>
      </p:graphicFrame>
      <p:sp>
        <p:nvSpPr>
          <p:cNvPr id="12" name="TextBox 11"/>
          <p:cNvSpPr txBox="1"/>
          <p:nvPr/>
        </p:nvSpPr>
        <p:spPr>
          <a:xfrm>
            <a:off x="483666" y="5843854"/>
            <a:ext cx="2966197" cy="738664"/>
          </a:xfrm>
          <a:prstGeom prst="rect">
            <a:avLst/>
          </a:prstGeom>
          <a:noFill/>
        </p:spPr>
        <p:txBody>
          <a:bodyPr wrap="none" rtlCol="0">
            <a:spAutoFit/>
          </a:bodyPr>
          <a:lstStyle/>
          <a:p>
            <a:r>
              <a:rPr lang="en-US" altLang="ko-KR" sz="1400" baseline="30000" dirty="0"/>
              <a:t>*    </a:t>
            </a:r>
            <a:r>
              <a:rPr lang="en-US" altLang="ko-KR" sz="1400" dirty="0"/>
              <a:t>T</a:t>
            </a:r>
            <a:r>
              <a:rPr lang="en-US" altLang="ko-KR" sz="1400" baseline="-25000" dirty="0"/>
              <a:t>m</a:t>
            </a:r>
            <a:r>
              <a:rPr lang="en-US" altLang="ko-KR" sz="1400" dirty="0"/>
              <a:t>: Melting point  </a:t>
            </a:r>
          </a:p>
          <a:p>
            <a:r>
              <a:rPr lang="en-US" altLang="ko-KR" sz="1400" baseline="30000" dirty="0"/>
              <a:t>**     </a:t>
            </a:r>
            <a:r>
              <a:rPr lang="en-US" altLang="ko-KR" sz="1400" dirty="0"/>
              <a:t>a: Coefficient of thermal expansion</a:t>
            </a:r>
          </a:p>
          <a:p>
            <a:r>
              <a:rPr lang="en-US" altLang="ko-KR" sz="1400" baseline="30000" dirty="0"/>
              <a:t>***  </a:t>
            </a:r>
            <a:r>
              <a:rPr lang="en-US" altLang="ko-KR" sz="1400" dirty="0"/>
              <a:t>E: Elastic modulus</a:t>
            </a:r>
            <a:endParaRPr lang="ko-KR" altLang="en-US" sz="1400" dirty="0"/>
          </a:p>
        </p:txBody>
      </p:sp>
      <p:sp>
        <p:nvSpPr>
          <p:cNvPr id="7" name="직사각형 6"/>
          <p:cNvSpPr/>
          <p:nvPr/>
        </p:nvSpPr>
        <p:spPr>
          <a:xfrm>
            <a:off x="101600" y="61453"/>
            <a:ext cx="5091137" cy="461665"/>
          </a:xfrm>
          <a:prstGeom prst="rect">
            <a:avLst/>
          </a:prstGeom>
        </p:spPr>
        <p:txBody>
          <a:bodyPr wrap="none">
            <a:spAutoFit/>
          </a:bodyPr>
          <a:lstStyle/>
          <a:p>
            <a:r>
              <a:rPr lang="en-US" altLang="ko-KR" sz="2400" b="1" dirty="0"/>
              <a:t>A Brief Review of Bonding in Materials</a:t>
            </a:r>
            <a:endParaRPr lang="ko-KR" altLang="en-US" sz="24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58</a:t>
            </a:fld>
            <a:endParaRPr lang="ko-KR" altLang="en-US"/>
          </a:p>
        </p:txBody>
      </p:sp>
    </p:spTree>
    <p:extLst>
      <p:ext uri="{BB962C8B-B14F-4D97-AF65-F5344CB8AC3E}">
        <p14:creationId xmlns:p14="http://schemas.microsoft.com/office/powerpoint/2010/main" val="3891381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3702039" cy="461665"/>
          </a:xfrm>
          <a:prstGeom prst="rect">
            <a:avLst/>
          </a:prstGeom>
        </p:spPr>
        <p:txBody>
          <a:bodyPr wrap="none">
            <a:spAutoFit/>
          </a:bodyPr>
          <a:lstStyle/>
          <a:p>
            <a:r>
              <a:rPr lang="en-US" altLang="ko-KR" sz="2400" b="1" dirty="0"/>
              <a:t>Packing of Atoms in Metals </a:t>
            </a:r>
            <a:endParaRPr lang="ko-KR" altLang="en-US" sz="2400" b="1" dirty="0"/>
          </a:p>
        </p:txBody>
      </p:sp>
      <p:sp>
        <p:nvSpPr>
          <p:cNvPr id="7" name="직사각형 6"/>
          <p:cNvSpPr/>
          <p:nvPr/>
        </p:nvSpPr>
        <p:spPr>
          <a:xfrm>
            <a:off x="101600" y="754685"/>
            <a:ext cx="8860588" cy="1554272"/>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1600" dirty="0"/>
              <a:t>In solids, consider atoms as hard spheres which can be packed in various forms </a:t>
            </a:r>
          </a:p>
          <a:p>
            <a:pPr marL="285750" indent="-285750">
              <a:spcBef>
                <a:spcPts val="600"/>
              </a:spcBef>
              <a:buFont typeface="Arial" panose="020B0604020202020204" pitchFamily="34" charset="0"/>
              <a:buChar char="•"/>
            </a:pPr>
            <a:r>
              <a:rPr lang="en-US" altLang="ko-KR" sz="1600" dirty="0"/>
              <a:t>atoms in many metals existing with closed packed structures: </a:t>
            </a:r>
            <a:r>
              <a:rPr lang="en-US" altLang="ko-KR" sz="1600" dirty="0">
                <a:solidFill>
                  <a:srgbClr val="FF0000"/>
                </a:solidFill>
              </a:rPr>
              <a:t>hexagonal closed packed structure (HCP)</a:t>
            </a:r>
            <a:r>
              <a:rPr lang="en-US" altLang="ko-KR" sz="1600" dirty="0"/>
              <a:t> or </a:t>
            </a:r>
            <a:r>
              <a:rPr lang="en-US" altLang="ko-KR" sz="1600" dirty="0">
                <a:solidFill>
                  <a:srgbClr val="00B050"/>
                </a:solidFill>
              </a:rPr>
              <a:t>face-centered cubic (FCC) </a:t>
            </a:r>
            <a:r>
              <a:rPr lang="en-US" altLang="ko-KR" sz="1600" dirty="0"/>
              <a:t>structures  </a:t>
            </a:r>
          </a:p>
          <a:p>
            <a:pPr marL="285750" indent="-285750">
              <a:spcBef>
                <a:spcPts val="600"/>
              </a:spcBef>
              <a:buFont typeface="Arial" panose="020B0604020202020204" pitchFamily="34" charset="0"/>
              <a:buChar char="•"/>
            </a:pPr>
            <a:r>
              <a:rPr lang="en-US" altLang="ko-KR" sz="1600" dirty="0"/>
              <a:t>some metals with loosely packed structure: </a:t>
            </a:r>
            <a:r>
              <a:rPr lang="en-US" altLang="ko-KR" sz="1600" dirty="0">
                <a:solidFill>
                  <a:srgbClr val="7030A0"/>
                </a:solidFill>
              </a:rPr>
              <a:t>body-centered cubic (BCC)</a:t>
            </a:r>
            <a:r>
              <a:rPr lang="en-US" altLang="ko-KR" sz="1600" dirty="0"/>
              <a:t> structure </a:t>
            </a:r>
          </a:p>
          <a:p>
            <a:pPr marL="285750" indent="-285750">
              <a:spcBef>
                <a:spcPts val="600"/>
              </a:spcBef>
              <a:buFont typeface="Arial" panose="020B0604020202020204" pitchFamily="34" charset="0"/>
              <a:buChar char="•"/>
            </a:pPr>
            <a:r>
              <a:rPr lang="en-US" altLang="ko-KR" sz="1600" dirty="0"/>
              <a:t>very rarely atoms packing in metals: </a:t>
            </a:r>
            <a:r>
              <a:rPr lang="en-US" altLang="ko-KR" sz="1600" dirty="0">
                <a:solidFill>
                  <a:srgbClr val="00B0F0"/>
                </a:solidFill>
              </a:rPr>
              <a:t>simple cubic(SC) </a:t>
            </a:r>
            <a:r>
              <a:rPr lang="en-US" altLang="ko-KR" sz="1600" dirty="0"/>
              <a:t>structure</a:t>
            </a:r>
            <a:endParaRPr lang="en-US" altLang="ko-KR" sz="1600" dirty="0">
              <a:effectLst/>
            </a:endParaRPr>
          </a:p>
        </p:txBody>
      </p:sp>
      <p:pic>
        <p:nvPicPr>
          <p:cNvPr id="9" name="그림 8"/>
          <p:cNvPicPr>
            <a:picLocks noChangeAspect="1"/>
          </p:cNvPicPr>
          <p:nvPr/>
        </p:nvPicPr>
        <p:blipFill rotWithShape="1">
          <a:blip r:embed="rId2">
            <a:extLst>
              <a:ext uri="{28A0092B-C50C-407E-A947-70E740481C1C}">
                <a14:useLocalDpi xmlns:a14="http://schemas.microsoft.com/office/drawing/2010/main" val="0"/>
              </a:ext>
            </a:extLst>
          </a:blip>
          <a:srcRect r="50177"/>
          <a:stretch/>
        </p:blipFill>
        <p:spPr>
          <a:xfrm>
            <a:off x="7086600" y="2814606"/>
            <a:ext cx="1864565" cy="1792969"/>
          </a:xfrm>
          <a:prstGeom prst="rect">
            <a:avLst/>
          </a:prstGeom>
          <a:ln w="3175">
            <a:solidFill>
              <a:srgbClr val="00B0F0"/>
            </a:solidFill>
          </a:ln>
        </p:spPr>
      </p:pic>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7685" y="2814606"/>
            <a:ext cx="2567206" cy="1792969"/>
          </a:xfrm>
          <a:prstGeom prst="rect">
            <a:avLst/>
          </a:prstGeom>
          <a:ln w="3175">
            <a:solidFill>
              <a:srgbClr val="7030A0"/>
            </a:solidFill>
          </a:ln>
        </p:spPr>
      </p:pic>
      <p:pic>
        <p:nvPicPr>
          <p:cNvPr id="16" name="그림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802" y="4887589"/>
            <a:ext cx="1821713" cy="753340"/>
          </a:xfrm>
          <a:prstGeom prst="rect">
            <a:avLst/>
          </a:prstGeom>
        </p:spPr>
      </p:pic>
      <p:sp>
        <p:nvSpPr>
          <p:cNvPr id="17" name="직사각형 16"/>
          <p:cNvSpPr/>
          <p:nvPr/>
        </p:nvSpPr>
        <p:spPr>
          <a:xfrm>
            <a:off x="416253" y="5066341"/>
            <a:ext cx="3151247" cy="369332"/>
          </a:xfrm>
          <a:prstGeom prst="rect">
            <a:avLst/>
          </a:prstGeom>
        </p:spPr>
        <p:txBody>
          <a:bodyPr wrap="none">
            <a:spAutoFit/>
          </a:bodyPr>
          <a:lstStyle/>
          <a:p>
            <a:r>
              <a:rPr lang="en-US" altLang="ko-KR" dirty="0"/>
              <a:t>Packing Factor (Simple Cubic) = </a:t>
            </a:r>
            <a:endParaRPr lang="ko-KR" altLang="en-US" dirty="0"/>
          </a:p>
        </p:txBody>
      </p:sp>
      <p:sp>
        <p:nvSpPr>
          <p:cNvPr id="18" name="직사각형 17"/>
          <p:cNvSpPr/>
          <p:nvPr/>
        </p:nvSpPr>
        <p:spPr>
          <a:xfrm>
            <a:off x="416253" y="5962966"/>
            <a:ext cx="2425087" cy="369332"/>
          </a:xfrm>
          <a:prstGeom prst="rect">
            <a:avLst/>
          </a:prstGeom>
        </p:spPr>
        <p:txBody>
          <a:bodyPr wrap="none">
            <a:spAutoFit/>
          </a:bodyPr>
          <a:lstStyle/>
          <a:p>
            <a:r>
              <a:rPr lang="en-US" altLang="ko-KR" dirty="0"/>
              <a:t>Packing Factor (BCC)   = </a:t>
            </a:r>
            <a:endParaRPr lang="ko-KR" altLang="en-US" dirty="0"/>
          </a:p>
        </p:txBody>
      </p:sp>
      <p:pic>
        <p:nvPicPr>
          <p:cNvPr id="21" name="그림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7158" y="5676756"/>
            <a:ext cx="1558211" cy="1029532"/>
          </a:xfrm>
          <a:prstGeom prst="rect">
            <a:avLst/>
          </a:prstGeom>
        </p:spPr>
      </p:pic>
      <p:sp>
        <p:nvSpPr>
          <p:cNvPr id="25" name="직사각형 24"/>
          <p:cNvSpPr/>
          <p:nvPr/>
        </p:nvSpPr>
        <p:spPr>
          <a:xfrm>
            <a:off x="5225064" y="2438740"/>
            <a:ext cx="556563" cy="369332"/>
          </a:xfrm>
          <a:prstGeom prst="rect">
            <a:avLst/>
          </a:prstGeom>
        </p:spPr>
        <p:txBody>
          <a:bodyPr wrap="none">
            <a:spAutoFit/>
          </a:bodyPr>
          <a:lstStyle/>
          <a:p>
            <a:r>
              <a:rPr lang="en-US" altLang="ko-KR" dirty="0">
                <a:solidFill>
                  <a:srgbClr val="7030A0"/>
                </a:solidFill>
              </a:rPr>
              <a:t>BCC</a:t>
            </a:r>
            <a:endParaRPr lang="ko-KR" altLang="en-US" dirty="0"/>
          </a:p>
        </p:txBody>
      </p:sp>
      <p:sp>
        <p:nvSpPr>
          <p:cNvPr id="26" name="직사각형 25"/>
          <p:cNvSpPr/>
          <p:nvPr/>
        </p:nvSpPr>
        <p:spPr>
          <a:xfrm>
            <a:off x="7803352" y="2438740"/>
            <a:ext cx="413896" cy="369332"/>
          </a:xfrm>
          <a:prstGeom prst="rect">
            <a:avLst/>
          </a:prstGeom>
        </p:spPr>
        <p:txBody>
          <a:bodyPr wrap="none">
            <a:spAutoFit/>
          </a:bodyPr>
          <a:lstStyle/>
          <a:p>
            <a:r>
              <a:rPr lang="en-US" altLang="ko-KR" dirty="0">
                <a:solidFill>
                  <a:srgbClr val="00B0F0"/>
                </a:solidFill>
              </a:rPr>
              <a:t>SC</a:t>
            </a:r>
            <a:endParaRPr lang="ko-KR" altLang="en-US" dirty="0"/>
          </a:p>
        </p:txBody>
      </p:sp>
      <p:pic>
        <p:nvPicPr>
          <p:cNvPr id="19" name="그림 18"/>
          <p:cNvPicPr>
            <a:picLocks noChangeAspect="1"/>
          </p:cNvPicPr>
          <p:nvPr/>
        </p:nvPicPr>
        <p:blipFill rotWithShape="1">
          <a:blip r:embed="rId6">
            <a:extLst>
              <a:ext uri="{28A0092B-C50C-407E-A947-70E740481C1C}">
                <a14:useLocalDpi xmlns:a14="http://schemas.microsoft.com/office/drawing/2010/main" val="0"/>
              </a:ext>
            </a:extLst>
          </a:blip>
          <a:srcRect r="49509"/>
          <a:stretch/>
        </p:blipFill>
        <p:spPr>
          <a:xfrm>
            <a:off x="2166587" y="2814606"/>
            <a:ext cx="1709389" cy="1792969"/>
          </a:xfrm>
          <a:prstGeom prst="rect">
            <a:avLst/>
          </a:prstGeom>
          <a:ln w="3175">
            <a:solidFill>
              <a:srgbClr val="00B050"/>
            </a:solidFill>
          </a:ln>
        </p:spPr>
      </p:pic>
      <p:pic>
        <p:nvPicPr>
          <p:cNvPr id="20" name="그림 19"/>
          <p:cNvPicPr>
            <a:picLocks noChangeAspect="1"/>
          </p:cNvPicPr>
          <p:nvPr/>
        </p:nvPicPr>
        <p:blipFill rotWithShape="1">
          <a:blip r:embed="rId6">
            <a:extLst>
              <a:ext uri="{28A0092B-C50C-407E-A947-70E740481C1C}">
                <a14:useLocalDpi xmlns:a14="http://schemas.microsoft.com/office/drawing/2010/main" val="0"/>
              </a:ext>
            </a:extLst>
          </a:blip>
          <a:srcRect l="55085"/>
          <a:stretch/>
        </p:blipFill>
        <p:spPr>
          <a:xfrm>
            <a:off x="324274" y="2814607"/>
            <a:ext cx="1520604" cy="1792969"/>
          </a:xfrm>
          <a:prstGeom prst="rect">
            <a:avLst/>
          </a:prstGeom>
          <a:ln w="3175">
            <a:solidFill>
              <a:srgbClr val="FF0000"/>
            </a:solidFill>
          </a:ln>
        </p:spPr>
      </p:pic>
      <p:sp>
        <p:nvSpPr>
          <p:cNvPr id="27" name="직사각형 26"/>
          <p:cNvSpPr/>
          <p:nvPr/>
        </p:nvSpPr>
        <p:spPr>
          <a:xfrm>
            <a:off x="782927" y="2438740"/>
            <a:ext cx="628698" cy="369332"/>
          </a:xfrm>
          <a:prstGeom prst="rect">
            <a:avLst/>
          </a:prstGeom>
        </p:spPr>
        <p:txBody>
          <a:bodyPr wrap="none">
            <a:spAutoFit/>
          </a:bodyPr>
          <a:lstStyle/>
          <a:p>
            <a:r>
              <a:rPr lang="en-US" altLang="ko-KR" dirty="0">
                <a:solidFill>
                  <a:srgbClr val="FF0000"/>
                </a:solidFill>
                <a:latin typeface="+mn-ea"/>
              </a:rPr>
              <a:t>HCP</a:t>
            </a:r>
            <a:endParaRPr lang="ko-KR" altLang="en-US" dirty="0"/>
          </a:p>
        </p:txBody>
      </p:sp>
      <p:sp>
        <p:nvSpPr>
          <p:cNvPr id="28" name="직사각형 27"/>
          <p:cNvSpPr/>
          <p:nvPr/>
        </p:nvSpPr>
        <p:spPr>
          <a:xfrm>
            <a:off x="2745447" y="2438740"/>
            <a:ext cx="585160" cy="369332"/>
          </a:xfrm>
          <a:prstGeom prst="rect">
            <a:avLst/>
          </a:prstGeom>
        </p:spPr>
        <p:txBody>
          <a:bodyPr wrap="none">
            <a:spAutoFit/>
          </a:bodyPr>
          <a:lstStyle/>
          <a:p>
            <a:r>
              <a:rPr lang="en-US" altLang="ko-KR" dirty="0">
                <a:solidFill>
                  <a:srgbClr val="00B050"/>
                </a:solidFill>
                <a:latin typeface="+mn-ea"/>
              </a:rPr>
              <a:t>FCC</a:t>
            </a:r>
            <a:endParaRPr lang="ko-KR" altLang="en-US"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59</a:t>
            </a:fld>
            <a:endParaRPr lang="ko-KR" altLang="en-US"/>
          </a:p>
        </p:txBody>
      </p:sp>
    </p:spTree>
    <p:extLst>
      <p:ext uri="{BB962C8B-B14F-4D97-AF65-F5344CB8AC3E}">
        <p14:creationId xmlns:p14="http://schemas.microsoft.com/office/powerpoint/2010/main" val="3836172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2"/>
          <p:cNvSpPr txBox="1">
            <a:spLocks/>
          </p:cNvSpPr>
          <p:nvPr/>
        </p:nvSpPr>
        <p:spPr>
          <a:xfrm>
            <a:off x="228600" y="1193800"/>
            <a:ext cx="7886700" cy="4351338"/>
          </a:xfrm>
          <a:prstGeom prst="rect">
            <a:avLst/>
          </a:prstGeom>
        </p:spPr>
        <p:txBody>
          <a:bodyPr vert="horz" lIns="91440" tIns="45720" rIns="91440" bIns="45720" rtlCol="0">
            <a:normAutofit/>
          </a:bodyPr>
          <a:lstStyle>
            <a:lvl1pPr marL="0" indent="0" algn="ctr" defTabSz="914400" rtl="0" eaLnBrk="1" latinLnBrk="1"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Font typeface="Wingdings" panose="05000000000000000000" pitchFamily="2" charset="2"/>
              <a:buChar char="Ø"/>
            </a:pPr>
            <a:r>
              <a:rPr lang="ko-KR" altLang="en-US" sz="1800" dirty="0"/>
              <a:t> 재료 자체의 분류에 따라 </a:t>
            </a:r>
            <a:endParaRPr lang="en-US" altLang="ko-KR" sz="1800" dirty="0"/>
          </a:p>
          <a:p>
            <a:pPr marL="540000" indent="-285750" algn="l">
              <a:buFont typeface="Arial" panose="020B0604020202020204" pitchFamily="34" charset="0"/>
              <a:buChar char="•"/>
            </a:pPr>
            <a:r>
              <a:rPr lang="ko-KR" altLang="en-US" sz="1800" dirty="0"/>
              <a:t>금속재료</a:t>
            </a:r>
            <a:r>
              <a:rPr lang="en-US" altLang="ko-KR" sz="1800" dirty="0"/>
              <a:t>: Au, Cr, </a:t>
            </a:r>
            <a:r>
              <a:rPr lang="en-US" altLang="ko-KR" sz="1800" dirty="0" err="1"/>
              <a:t>Ti</a:t>
            </a:r>
            <a:r>
              <a:rPr lang="en-US" altLang="ko-KR" sz="1800" dirty="0"/>
              <a:t>, Cu …</a:t>
            </a:r>
          </a:p>
          <a:p>
            <a:pPr marL="540000" indent="-285750" algn="l">
              <a:buFont typeface="Arial" panose="020B0604020202020204" pitchFamily="34" charset="0"/>
              <a:buChar char="•"/>
            </a:pPr>
            <a:r>
              <a:rPr lang="ko-KR" altLang="en-US" sz="1800" dirty="0">
                <a:solidFill>
                  <a:srgbClr val="C00000"/>
                </a:solidFill>
              </a:rPr>
              <a:t>세라믹</a:t>
            </a:r>
            <a:r>
              <a:rPr lang="en-US" altLang="ko-KR" sz="1800" dirty="0">
                <a:solidFill>
                  <a:srgbClr val="C00000"/>
                </a:solidFill>
              </a:rPr>
              <a:t>: Al2O3, SiO2, BaTiO3, </a:t>
            </a:r>
            <a:r>
              <a:rPr lang="en-US" altLang="ko-KR" sz="1800" dirty="0" err="1">
                <a:solidFill>
                  <a:srgbClr val="C00000"/>
                </a:solidFill>
              </a:rPr>
              <a:t>GaN</a:t>
            </a:r>
            <a:r>
              <a:rPr lang="en-US" altLang="ko-KR" sz="1800" dirty="0">
                <a:solidFill>
                  <a:srgbClr val="C00000"/>
                </a:solidFill>
              </a:rPr>
              <a:t>, </a:t>
            </a:r>
            <a:r>
              <a:rPr lang="en-US" altLang="ko-KR" sz="1800" dirty="0" err="1">
                <a:solidFill>
                  <a:srgbClr val="C00000"/>
                </a:solidFill>
              </a:rPr>
              <a:t>SiC</a:t>
            </a:r>
            <a:r>
              <a:rPr lang="en-US" altLang="ko-KR" sz="1800" dirty="0">
                <a:solidFill>
                  <a:srgbClr val="C00000"/>
                </a:solidFill>
              </a:rPr>
              <a:t>, …</a:t>
            </a:r>
          </a:p>
          <a:p>
            <a:pPr marL="540000" indent="-285750" algn="l">
              <a:buFont typeface="Arial" panose="020B0604020202020204" pitchFamily="34" charset="0"/>
              <a:buChar char="•"/>
            </a:pPr>
            <a:r>
              <a:rPr lang="ko-KR" altLang="en-US" sz="1800" dirty="0"/>
              <a:t>유기재료</a:t>
            </a:r>
            <a:r>
              <a:rPr lang="en-US" altLang="ko-KR" sz="1800" dirty="0"/>
              <a:t>: C,H,O,N </a:t>
            </a:r>
            <a:r>
              <a:rPr lang="ko-KR" altLang="en-US" sz="1800" dirty="0"/>
              <a:t>포함 화합물 </a:t>
            </a:r>
            <a:r>
              <a:rPr lang="en-US" altLang="ko-KR" sz="1800" dirty="0"/>
              <a:t>(</a:t>
            </a:r>
            <a:r>
              <a:rPr lang="ko-KR" altLang="en-US" sz="1800" dirty="0"/>
              <a:t>폴리에틸렌 </a:t>
            </a:r>
            <a:r>
              <a:rPr lang="ko-KR" altLang="en-US" sz="1800" dirty="0" err="1"/>
              <a:t>테레프탈레이트</a:t>
            </a:r>
            <a:r>
              <a:rPr lang="en-US" altLang="ko-KR" sz="1800" dirty="0"/>
              <a:t> (C</a:t>
            </a:r>
            <a:r>
              <a:rPr lang="en-US" altLang="ko-KR" sz="1800" baseline="-25000" dirty="0"/>
              <a:t>10</a:t>
            </a:r>
            <a:r>
              <a:rPr lang="en-US" altLang="ko-KR" sz="1800" dirty="0"/>
              <a:t>H</a:t>
            </a:r>
            <a:r>
              <a:rPr lang="en-US" altLang="ko-KR" sz="1800" baseline="-25000" dirty="0"/>
              <a:t>8</a:t>
            </a:r>
            <a:r>
              <a:rPr lang="en-US" altLang="ko-KR" sz="1800" dirty="0"/>
              <a:t>O</a:t>
            </a:r>
            <a:r>
              <a:rPr lang="en-US" altLang="ko-KR" sz="1800" baseline="-25000" dirty="0"/>
              <a:t>4</a:t>
            </a:r>
            <a:r>
              <a:rPr lang="en-US" altLang="ko-KR" sz="1800" dirty="0"/>
              <a:t>)</a:t>
            </a:r>
            <a:r>
              <a:rPr lang="en-US" altLang="ko-KR" sz="1800" baseline="-25000" dirty="0"/>
              <a:t>n</a:t>
            </a:r>
            <a:r>
              <a:rPr lang="en-US" altLang="ko-KR" sz="1800" dirty="0"/>
              <a:t>)</a:t>
            </a:r>
          </a:p>
          <a:p>
            <a:pPr marL="540000" indent="-285750" algn="l">
              <a:buFont typeface="Arial" panose="020B0604020202020204" pitchFamily="34" charset="0"/>
              <a:buChar char="•"/>
            </a:pPr>
            <a:r>
              <a:rPr lang="ko-KR" altLang="en-US" sz="1800" dirty="0"/>
              <a:t>복합재료</a:t>
            </a:r>
            <a:r>
              <a:rPr lang="en-US" altLang="ko-KR" sz="1800" dirty="0"/>
              <a:t>: </a:t>
            </a:r>
            <a:r>
              <a:rPr lang="ko-KR" altLang="en-US" sz="1800" dirty="0"/>
              <a:t>탄소섬유</a:t>
            </a:r>
            <a:r>
              <a:rPr lang="en-US" altLang="ko-KR" sz="1800" dirty="0"/>
              <a:t>(</a:t>
            </a:r>
            <a:r>
              <a:rPr lang="ko-KR" altLang="en-US" sz="1800" dirty="0"/>
              <a:t>우주</a:t>
            </a:r>
            <a:r>
              <a:rPr lang="en-US" altLang="ko-KR" sz="1800" dirty="0"/>
              <a:t>), </a:t>
            </a:r>
            <a:r>
              <a:rPr lang="ko-KR" altLang="en-US" sz="1800" dirty="0"/>
              <a:t>섬유강화플라스틱</a:t>
            </a:r>
            <a:r>
              <a:rPr lang="en-US" altLang="ko-KR" sz="1800" dirty="0"/>
              <a:t>(</a:t>
            </a:r>
            <a:r>
              <a:rPr lang="ko-KR" altLang="en-US" sz="1800" dirty="0"/>
              <a:t>보트</a:t>
            </a:r>
            <a:r>
              <a:rPr lang="en-US" altLang="ko-KR" sz="1800" dirty="0"/>
              <a:t>,</a:t>
            </a:r>
            <a:r>
              <a:rPr lang="ko-KR" altLang="en-US" sz="1800" dirty="0"/>
              <a:t>낚시</a:t>
            </a:r>
            <a:r>
              <a:rPr lang="en-US" altLang="ko-KR" sz="1800" dirty="0"/>
              <a:t>, </a:t>
            </a:r>
            <a:r>
              <a:rPr lang="ko-KR" altLang="en-US" sz="1800" dirty="0"/>
              <a:t>욕조</a:t>
            </a:r>
            <a:r>
              <a:rPr lang="en-US" altLang="ko-KR" sz="1800" dirty="0"/>
              <a:t>, </a:t>
            </a:r>
            <a:r>
              <a:rPr lang="ko-KR" altLang="en-US" sz="1800" dirty="0"/>
              <a:t>라켓</a:t>
            </a:r>
            <a:r>
              <a:rPr lang="en-US" altLang="ko-KR" sz="1800" dirty="0"/>
              <a:t>)</a:t>
            </a:r>
            <a:r>
              <a:rPr lang="ko-KR" altLang="ko-KR" sz="1800" dirty="0"/>
              <a:t> </a:t>
            </a:r>
            <a:endParaRPr lang="en-US" altLang="ko-KR" sz="1800" dirty="0"/>
          </a:p>
          <a:p>
            <a:pPr algn="l"/>
            <a:endParaRPr lang="en-US" altLang="ko-KR" sz="1800" dirty="0"/>
          </a:p>
          <a:p>
            <a:pPr algn="l">
              <a:buFont typeface="Wingdings" panose="05000000000000000000" pitchFamily="2" charset="2"/>
              <a:buChar char="Ø"/>
            </a:pPr>
            <a:r>
              <a:rPr lang="ko-KR" altLang="en-US" sz="1800" dirty="0"/>
              <a:t>재료의 사용 목적에 따라 </a:t>
            </a:r>
            <a:endParaRPr lang="en-US" altLang="ko-KR" sz="1800" dirty="0"/>
          </a:p>
          <a:p>
            <a:pPr marL="540000" indent="-285750" algn="l">
              <a:buFont typeface="Arial" panose="020B0604020202020204" pitchFamily="34" charset="0"/>
              <a:buChar char="•"/>
            </a:pPr>
            <a:r>
              <a:rPr lang="ko-KR" altLang="en-US" sz="1800" dirty="0"/>
              <a:t>구조재료</a:t>
            </a:r>
            <a:endParaRPr lang="en-US" altLang="ko-KR" sz="1800" dirty="0"/>
          </a:p>
          <a:p>
            <a:pPr marL="540000" indent="-285750" algn="l">
              <a:buFont typeface="Arial" panose="020B0604020202020204" pitchFamily="34" charset="0"/>
              <a:buChar char="•"/>
            </a:pPr>
            <a:r>
              <a:rPr lang="ko-KR" altLang="en-US" sz="1800" dirty="0">
                <a:solidFill>
                  <a:srgbClr val="C00000"/>
                </a:solidFill>
              </a:rPr>
              <a:t>전자 재료</a:t>
            </a:r>
            <a:endParaRPr lang="en-US" altLang="ko-KR" sz="1800" dirty="0">
              <a:solidFill>
                <a:srgbClr val="C00000"/>
              </a:solidFill>
            </a:endParaRPr>
          </a:p>
          <a:p>
            <a:pPr marL="540000" indent="-285750" algn="l">
              <a:buFont typeface="Arial" panose="020B0604020202020204" pitchFamily="34" charset="0"/>
              <a:buChar char="•"/>
            </a:pPr>
            <a:r>
              <a:rPr lang="ko-KR" altLang="en-US" sz="1800" dirty="0"/>
              <a:t>에너지 재료</a:t>
            </a:r>
            <a:endParaRPr lang="en-US" altLang="ko-KR" sz="1800" dirty="0"/>
          </a:p>
          <a:p>
            <a:pPr marL="540000" indent="-285750" algn="l">
              <a:buFont typeface="Arial" panose="020B0604020202020204" pitchFamily="34" charset="0"/>
              <a:buChar char="•"/>
            </a:pPr>
            <a:r>
              <a:rPr lang="ko-KR" altLang="en-US" sz="1800" dirty="0"/>
              <a:t>생체재료</a:t>
            </a:r>
          </a:p>
        </p:txBody>
      </p:sp>
      <p:sp>
        <p:nvSpPr>
          <p:cNvPr id="7" name="직사각형 6"/>
          <p:cNvSpPr/>
          <p:nvPr/>
        </p:nvSpPr>
        <p:spPr>
          <a:xfrm>
            <a:off x="101600" y="61453"/>
            <a:ext cx="1832553" cy="461665"/>
          </a:xfrm>
          <a:prstGeom prst="rect">
            <a:avLst/>
          </a:prstGeom>
        </p:spPr>
        <p:txBody>
          <a:bodyPr wrap="none">
            <a:spAutoFit/>
          </a:bodyPr>
          <a:lstStyle/>
          <a:p>
            <a:r>
              <a:rPr lang="ko-KR" altLang="en-US" sz="2400" b="1" dirty="0">
                <a:latin typeface="+mn-ea"/>
              </a:rPr>
              <a:t>재료의 분류</a:t>
            </a:r>
            <a:endParaRPr lang="ko-KR" altLang="en-US" sz="2400" dirty="0">
              <a:latin typeface="+mn-ea"/>
            </a:endParaRPr>
          </a:p>
        </p:txBody>
      </p:sp>
      <p:sp>
        <p:nvSpPr>
          <p:cNvPr id="8" name="직사각형 7"/>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6</a:t>
            </a:fld>
            <a:endParaRPr lang="ko-KR" altLang="en-US"/>
          </a:p>
        </p:txBody>
      </p:sp>
    </p:spTree>
    <p:extLst>
      <p:ext uri="{BB962C8B-B14F-4D97-AF65-F5344CB8AC3E}">
        <p14:creationId xmlns:p14="http://schemas.microsoft.com/office/powerpoint/2010/main" val="1612648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6" name="직사각형 5"/>
          <p:cNvSpPr/>
          <p:nvPr/>
        </p:nvSpPr>
        <p:spPr>
          <a:xfrm>
            <a:off x="101600" y="61453"/>
            <a:ext cx="4196342" cy="461665"/>
          </a:xfrm>
          <a:prstGeom prst="rect">
            <a:avLst/>
          </a:prstGeom>
        </p:spPr>
        <p:txBody>
          <a:bodyPr wrap="none">
            <a:spAutoFit/>
          </a:bodyPr>
          <a:lstStyle/>
          <a:p>
            <a:r>
              <a:rPr lang="en-US" altLang="ko-KR" sz="2400" b="1" dirty="0">
                <a:latin typeface="+mn-ea"/>
              </a:rPr>
              <a:t>Packing of atoms in metals</a:t>
            </a:r>
            <a:endParaRPr lang="ko-KR" altLang="en-US" sz="2400" dirty="0">
              <a:latin typeface="+mn-ea"/>
            </a:endParaRPr>
          </a:p>
        </p:txBody>
      </p:sp>
      <p:sp>
        <p:nvSpPr>
          <p:cNvPr id="7" name="직사각형 6"/>
          <p:cNvSpPr/>
          <p:nvPr/>
        </p:nvSpPr>
        <p:spPr>
          <a:xfrm>
            <a:off x="101600" y="903772"/>
            <a:ext cx="8860588" cy="723275"/>
          </a:xfrm>
          <a:prstGeom prst="rect">
            <a:avLst/>
          </a:prstGeom>
        </p:spPr>
        <p:txBody>
          <a:bodyPr wrap="square">
            <a:spAutoFit/>
          </a:bodyPr>
          <a:lstStyle/>
          <a:p>
            <a:pPr>
              <a:spcBef>
                <a:spcPts val="600"/>
              </a:spcBef>
            </a:pPr>
            <a:r>
              <a:rPr lang="en-US" altLang="ko-KR" dirty="0">
                <a:latin typeface="+mn-ea"/>
              </a:rPr>
              <a:t>Closed Packed Structures</a:t>
            </a:r>
          </a:p>
          <a:p>
            <a:pPr>
              <a:spcBef>
                <a:spcPts val="600"/>
              </a:spcBef>
            </a:pPr>
            <a:r>
              <a:rPr lang="en-US" altLang="ko-KR" dirty="0">
                <a:latin typeface="+mn-ea"/>
              </a:rPr>
              <a:t> -  each atom having 12 nearest neighbors touching the atom to each other. </a:t>
            </a:r>
            <a:endParaRPr lang="en-US" altLang="ko-KR" dirty="0">
              <a:effectLst/>
              <a:latin typeface="+mn-ea"/>
            </a:endParaRPr>
          </a:p>
        </p:txBody>
      </p:sp>
      <p:pic>
        <p:nvPicPr>
          <p:cNvPr id="27" name="그림 26"/>
          <p:cNvPicPr>
            <a:picLocks noChangeAspect="1"/>
          </p:cNvPicPr>
          <p:nvPr/>
        </p:nvPicPr>
        <p:blipFill rotWithShape="1">
          <a:blip r:embed="rId2">
            <a:extLst>
              <a:ext uri="{28A0092B-C50C-407E-A947-70E740481C1C}">
                <a14:useLocalDpi xmlns:a14="http://schemas.microsoft.com/office/drawing/2010/main" val="0"/>
              </a:ext>
            </a:extLst>
          </a:blip>
          <a:srcRect r="49509"/>
          <a:stretch/>
        </p:blipFill>
        <p:spPr>
          <a:xfrm>
            <a:off x="6752383" y="2002913"/>
            <a:ext cx="1709389" cy="1792969"/>
          </a:xfrm>
          <a:prstGeom prst="rect">
            <a:avLst/>
          </a:prstGeom>
          <a:ln w="3175">
            <a:solidFill>
              <a:srgbClr val="00B050"/>
            </a:solidFill>
          </a:ln>
        </p:spPr>
      </p:pic>
      <p:pic>
        <p:nvPicPr>
          <p:cNvPr id="28" name="그림 27"/>
          <p:cNvPicPr>
            <a:picLocks noChangeAspect="1"/>
          </p:cNvPicPr>
          <p:nvPr/>
        </p:nvPicPr>
        <p:blipFill rotWithShape="1">
          <a:blip r:embed="rId2">
            <a:extLst>
              <a:ext uri="{28A0092B-C50C-407E-A947-70E740481C1C}">
                <a14:useLocalDpi xmlns:a14="http://schemas.microsoft.com/office/drawing/2010/main" val="0"/>
              </a:ext>
            </a:extLst>
          </a:blip>
          <a:srcRect l="55085"/>
          <a:stretch/>
        </p:blipFill>
        <p:spPr>
          <a:xfrm>
            <a:off x="4790799" y="2002914"/>
            <a:ext cx="1520604" cy="1792969"/>
          </a:xfrm>
          <a:prstGeom prst="rect">
            <a:avLst/>
          </a:prstGeom>
          <a:ln w="3175">
            <a:solidFill>
              <a:srgbClr val="FF0000"/>
            </a:solidFill>
          </a:ln>
        </p:spPr>
      </p:pic>
      <p:sp>
        <p:nvSpPr>
          <p:cNvPr id="29" name="직사각형 28"/>
          <p:cNvSpPr/>
          <p:nvPr/>
        </p:nvSpPr>
        <p:spPr>
          <a:xfrm>
            <a:off x="5249452" y="1627047"/>
            <a:ext cx="628698" cy="369332"/>
          </a:xfrm>
          <a:prstGeom prst="rect">
            <a:avLst/>
          </a:prstGeom>
        </p:spPr>
        <p:txBody>
          <a:bodyPr wrap="none">
            <a:spAutoFit/>
          </a:bodyPr>
          <a:lstStyle/>
          <a:p>
            <a:r>
              <a:rPr lang="en-US" altLang="ko-KR" dirty="0">
                <a:solidFill>
                  <a:srgbClr val="FF0000"/>
                </a:solidFill>
                <a:latin typeface="+mn-ea"/>
              </a:rPr>
              <a:t>HCP</a:t>
            </a:r>
            <a:endParaRPr lang="ko-KR" altLang="en-US" dirty="0"/>
          </a:p>
        </p:txBody>
      </p:sp>
      <p:sp>
        <p:nvSpPr>
          <p:cNvPr id="30" name="직사각형 29"/>
          <p:cNvSpPr/>
          <p:nvPr/>
        </p:nvSpPr>
        <p:spPr>
          <a:xfrm>
            <a:off x="7331243" y="1627047"/>
            <a:ext cx="585160" cy="369332"/>
          </a:xfrm>
          <a:prstGeom prst="rect">
            <a:avLst/>
          </a:prstGeom>
        </p:spPr>
        <p:txBody>
          <a:bodyPr wrap="none">
            <a:spAutoFit/>
          </a:bodyPr>
          <a:lstStyle/>
          <a:p>
            <a:r>
              <a:rPr lang="en-US" altLang="ko-KR" dirty="0">
                <a:solidFill>
                  <a:srgbClr val="00B050"/>
                </a:solidFill>
                <a:latin typeface="+mn-ea"/>
              </a:rPr>
              <a:t>FCC</a:t>
            </a:r>
            <a:endParaRPr lang="ko-KR" altLang="en-US" dirty="0"/>
          </a:p>
        </p:txBody>
      </p:sp>
      <p:sp>
        <p:nvSpPr>
          <p:cNvPr id="31" name="직사각형 30"/>
          <p:cNvSpPr/>
          <p:nvPr/>
        </p:nvSpPr>
        <p:spPr>
          <a:xfrm>
            <a:off x="4790799" y="4109231"/>
            <a:ext cx="3036152" cy="369332"/>
          </a:xfrm>
          <a:prstGeom prst="rect">
            <a:avLst/>
          </a:prstGeom>
        </p:spPr>
        <p:txBody>
          <a:bodyPr wrap="none">
            <a:spAutoFit/>
          </a:bodyPr>
          <a:lstStyle/>
          <a:p>
            <a:r>
              <a:rPr lang="en-US" altLang="ko-KR" dirty="0">
                <a:latin typeface="+mn-ea"/>
              </a:rPr>
              <a:t>Q) Packing factor of FCC ?</a:t>
            </a:r>
            <a:endParaRPr lang="ko-KR" altLang="en-US"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60</a:t>
            </a:fld>
            <a:endParaRPr lang="ko-KR" altLang="en-US"/>
          </a:p>
        </p:txBody>
      </p:sp>
      <p:pic>
        <p:nvPicPr>
          <p:cNvPr id="1026" name="Picture 2" descr="Calculating Packing Efficiency and Density | Formula, Definition, Diagrams">
            <a:extLst>
              <a:ext uri="{FF2B5EF4-FFF2-40B4-BE49-F238E27FC236}">
                <a16:creationId xmlns:a16="http://schemas.microsoft.com/office/drawing/2014/main" id="{393C409E-0AFB-873A-08FB-37AA49DFE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799" y="4482163"/>
            <a:ext cx="3999752" cy="2234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sed Packed system, 반도체, 세라믹 구조 (Introduction to Materials Science and  Engineering) : 네이버 블로그">
            <a:extLst>
              <a:ext uri="{FF2B5EF4-FFF2-40B4-BE49-F238E27FC236}">
                <a16:creationId xmlns:a16="http://schemas.microsoft.com/office/drawing/2014/main" id="{301E2FC2-032A-463D-00C5-42377EA08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004" y="2094353"/>
            <a:ext cx="4402133" cy="315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17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sp>
        <p:nvSpPr>
          <p:cNvPr id="6" name="직사각형 5"/>
          <p:cNvSpPr/>
          <p:nvPr/>
        </p:nvSpPr>
        <p:spPr>
          <a:xfrm>
            <a:off x="101600" y="61453"/>
            <a:ext cx="3663952" cy="461665"/>
          </a:xfrm>
          <a:prstGeom prst="rect">
            <a:avLst/>
          </a:prstGeom>
        </p:spPr>
        <p:txBody>
          <a:bodyPr wrap="none">
            <a:spAutoFit/>
          </a:bodyPr>
          <a:lstStyle/>
          <a:p>
            <a:r>
              <a:rPr lang="en-US" altLang="ko-KR" sz="2400" b="1" dirty="0">
                <a:latin typeface="+mn-ea"/>
              </a:rPr>
              <a:t>Interstices in Structures</a:t>
            </a:r>
            <a:endParaRPr lang="ko-KR" altLang="en-US" sz="2400" b="1" dirty="0">
              <a:latin typeface="+mn-ea"/>
            </a:endParaRPr>
          </a:p>
        </p:txBody>
      </p:sp>
      <p:sp>
        <p:nvSpPr>
          <p:cNvPr id="7" name="직사각형 6"/>
          <p:cNvSpPr/>
          <p:nvPr/>
        </p:nvSpPr>
        <p:spPr>
          <a:xfrm>
            <a:off x="228192" y="795459"/>
            <a:ext cx="8628743" cy="1369606"/>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1700" dirty="0">
                <a:latin typeface="+mn-ea"/>
              </a:rPr>
              <a:t>packing efficiency in the previous structures is less than 100% </a:t>
            </a:r>
          </a:p>
          <a:p>
            <a:pPr marL="285750" indent="-285750">
              <a:spcBef>
                <a:spcPts val="600"/>
              </a:spcBef>
              <a:buFont typeface="Arial" panose="020B0604020202020204" pitchFamily="34" charset="0"/>
              <a:buChar char="•"/>
            </a:pPr>
            <a:r>
              <a:rPr lang="en-US" altLang="ko-KR" sz="1700" dirty="0">
                <a:latin typeface="+mn-ea"/>
              </a:rPr>
              <a:t>interstices: empty spaces inside atoms</a:t>
            </a:r>
          </a:p>
          <a:p>
            <a:pPr marL="285750" indent="-285750">
              <a:spcBef>
                <a:spcPts val="600"/>
              </a:spcBef>
              <a:buFont typeface="Arial" panose="020B0604020202020204" pitchFamily="34" charset="0"/>
              <a:buChar char="•"/>
            </a:pPr>
            <a:r>
              <a:rPr lang="en-US" altLang="ko-KR" sz="1700" dirty="0">
                <a:latin typeface="+mn-ea"/>
              </a:rPr>
              <a:t>these interstices modifying the properties of materials tremendously:</a:t>
            </a:r>
          </a:p>
          <a:p>
            <a:pPr>
              <a:spcBef>
                <a:spcPts val="600"/>
              </a:spcBef>
            </a:pPr>
            <a:r>
              <a:rPr lang="en-US" altLang="ko-KR" sz="1700" dirty="0">
                <a:latin typeface="+mn-ea"/>
              </a:rPr>
              <a:t>    </a:t>
            </a:r>
            <a:r>
              <a:rPr lang="en-US" altLang="ko-KR" sz="1700" dirty="0">
                <a:latin typeface="+mn-ea"/>
                <a:sym typeface="Wingdings" panose="05000000000000000000" pitchFamily="2" charset="2"/>
              </a:rPr>
              <a:t> </a:t>
            </a:r>
            <a:r>
              <a:rPr lang="en-US" altLang="ko-KR" sz="1700" dirty="0">
                <a:latin typeface="+mn-ea"/>
              </a:rPr>
              <a:t> Carbon (C) in Iron (Fe) makes stronger</a:t>
            </a:r>
            <a:endParaRPr lang="en-US" altLang="ko-KR" sz="1700" dirty="0">
              <a:effectLst/>
              <a:latin typeface="+mn-ea"/>
            </a:endParaRPr>
          </a:p>
        </p:txBody>
      </p:sp>
      <p:sp>
        <p:nvSpPr>
          <p:cNvPr id="9" name="직사각형 8"/>
          <p:cNvSpPr/>
          <p:nvPr/>
        </p:nvSpPr>
        <p:spPr>
          <a:xfrm>
            <a:off x="428711" y="5079568"/>
            <a:ext cx="4113853" cy="738664"/>
          </a:xfrm>
          <a:prstGeom prst="rect">
            <a:avLst/>
          </a:prstGeom>
        </p:spPr>
        <p:txBody>
          <a:bodyPr wrap="square">
            <a:spAutoFit/>
          </a:bodyPr>
          <a:lstStyle/>
          <a:p>
            <a:r>
              <a:rPr lang="en-US" altLang="ko-KR" sz="1400" dirty="0">
                <a:latin typeface="+mn-ea"/>
              </a:rPr>
              <a:t>Interstices in FCC Structure</a:t>
            </a:r>
          </a:p>
          <a:p>
            <a:r>
              <a:rPr lang="en-US" altLang="ko-KR" sz="1400" dirty="0">
                <a:latin typeface="+mn-ea"/>
              </a:rPr>
              <a:t>Tetrahedral Interstices (2 per atom)</a:t>
            </a:r>
          </a:p>
          <a:p>
            <a:r>
              <a:rPr lang="en-US" altLang="ko-KR" sz="1400" dirty="0">
                <a:latin typeface="+mn-ea"/>
              </a:rPr>
              <a:t>Octahedral Interstices (1 per atom)</a:t>
            </a:r>
            <a:endParaRPr lang="en-US" altLang="ko-KR" sz="1400" dirty="0">
              <a:effectLst/>
              <a:latin typeface="+mn-ea"/>
            </a:endParaRPr>
          </a:p>
        </p:txBody>
      </p:sp>
      <p:pic>
        <p:nvPicPr>
          <p:cNvPr id="11" name="그림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87" y="2686368"/>
            <a:ext cx="4330408" cy="2324076"/>
          </a:xfrm>
          <a:prstGeom prst="rect">
            <a:avLst/>
          </a:prstGeom>
        </p:spPr>
      </p:pic>
      <p:pic>
        <p:nvPicPr>
          <p:cNvPr id="13" name="그림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411" y="2686368"/>
            <a:ext cx="3505046" cy="2358294"/>
          </a:xfrm>
          <a:prstGeom prst="rect">
            <a:avLst/>
          </a:prstGeom>
        </p:spPr>
      </p:pic>
      <p:sp>
        <p:nvSpPr>
          <p:cNvPr id="14" name="직사각형 13"/>
          <p:cNvSpPr/>
          <p:nvPr/>
        </p:nvSpPr>
        <p:spPr>
          <a:xfrm>
            <a:off x="5171411" y="5079568"/>
            <a:ext cx="4113853" cy="738664"/>
          </a:xfrm>
          <a:prstGeom prst="rect">
            <a:avLst/>
          </a:prstGeom>
        </p:spPr>
        <p:txBody>
          <a:bodyPr wrap="square">
            <a:spAutoFit/>
          </a:bodyPr>
          <a:lstStyle/>
          <a:p>
            <a:r>
              <a:rPr lang="en-US" altLang="ko-KR" sz="1400" dirty="0">
                <a:latin typeface="+mn-ea"/>
              </a:rPr>
              <a:t>Interstices in BCC Structure</a:t>
            </a:r>
          </a:p>
          <a:p>
            <a:r>
              <a:rPr lang="en-US" altLang="ko-KR" sz="1400" dirty="0">
                <a:latin typeface="+mn-ea"/>
              </a:rPr>
              <a:t>Octahedral Interstices (3 per atom)</a:t>
            </a:r>
          </a:p>
          <a:p>
            <a:r>
              <a:rPr lang="en-US" altLang="ko-KR" sz="1400" dirty="0">
                <a:latin typeface="+mn-ea"/>
              </a:rPr>
              <a:t> Tetrahedral Interstices (6 per atom)</a:t>
            </a:r>
            <a:endParaRPr lang="en-US" altLang="ko-KR" sz="1400" dirty="0">
              <a:effectLst/>
              <a:latin typeface="+mn-ea"/>
            </a:endParaRPr>
          </a:p>
        </p:txBody>
      </p:sp>
      <p:sp>
        <p:nvSpPr>
          <p:cNvPr id="15" name="직사각형 14"/>
          <p:cNvSpPr/>
          <p:nvPr/>
        </p:nvSpPr>
        <p:spPr>
          <a:xfrm>
            <a:off x="228192" y="2499381"/>
            <a:ext cx="4807634" cy="33188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직사각형 15"/>
          <p:cNvSpPr/>
          <p:nvPr/>
        </p:nvSpPr>
        <p:spPr>
          <a:xfrm>
            <a:off x="5035826" y="2499380"/>
            <a:ext cx="3821109" cy="331885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8" name="그림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92" y="5887356"/>
            <a:ext cx="3109176" cy="970644"/>
          </a:xfrm>
          <a:prstGeom prst="rect">
            <a:avLst/>
          </a:prstGeom>
        </p:spPr>
      </p:pic>
      <p:grpSp>
        <p:nvGrpSpPr>
          <p:cNvPr id="3" name="그룹 2">
            <a:extLst>
              <a:ext uri="{FF2B5EF4-FFF2-40B4-BE49-F238E27FC236}">
                <a16:creationId xmlns:a16="http://schemas.microsoft.com/office/drawing/2014/main" id="{EA52F914-D446-4600-B67F-595C7D4E44FD}"/>
              </a:ext>
            </a:extLst>
          </p:cNvPr>
          <p:cNvGrpSpPr/>
          <p:nvPr/>
        </p:nvGrpSpPr>
        <p:grpSpPr>
          <a:xfrm>
            <a:off x="9256802" y="-16513"/>
            <a:ext cx="4544331" cy="6873607"/>
            <a:chOff x="9200470" y="-56664"/>
            <a:chExt cx="2962305" cy="4480685"/>
          </a:xfrm>
        </p:grpSpPr>
        <p:pic>
          <p:nvPicPr>
            <p:cNvPr id="18434" name="Picture 2" descr="bcc interstitial siteì ëí ì´ë¯¸ì§ ê²ìê²°ê³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0470" y="2199971"/>
              <a:ext cx="2962305" cy="222405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bcc interstitial siteì ëí ì´ë¯¸ì§ ê²ìê²°ê³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0470" y="-56664"/>
              <a:ext cx="2962305" cy="222172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직사각형 3"/>
          <p:cNvSpPr/>
          <p:nvPr/>
        </p:nvSpPr>
        <p:spPr>
          <a:xfrm>
            <a:off x="6022894" y="6006641"/>
            <a:ext cx="2533066" cy="307777"/>
          </a:xfrm>
          <a:prstGeom prst="rect">
            <a:avLst/>
          </a:prstGeom>
        </p:spPr>
        <p:txBody>
          <a:bodyPr wrap="none">
            <a:spAutoFit/>
          </a:bodyPr>
          <a:lstStyle/>
          <a:p>
            <a:r>
              <a:rPr lang="en-US" altLang="ko-KR" sz="1400" dirty="0">
                <a:latin typeface="+mn-ea"/>
                <a:hlinkClick r:id="rId8"/>
              </a:rPr>
              <a:t>https://vimeo.com/31199424</a:t>
            </a:r>
            <a:endParaRPr lang="ko-KR" altLang="en-US" sz="1400" dirty="0">
              <a:latin typeface="+mn-ea"/>
            </a:endParaRPr>
          </a:p>
        </p:txBody>
      </p:sp>
      <p:sp>
        <p:nvSpPr>
          <p:cNvPr id="8" name="직사각형 7"/>
          <p:cNvSpPr/>
          <p:nvPr/>
        </p:nvSpPr>
        <p:spPr>
          <a:xfrm>
            <a:off x="4313644" y="6006641"/>
            <a:ext cx="1715534" cy="307777"/>
          </a:xfrm>
          <a:prstGeom prst="rect">
            <a:avLst/>
          </a:prstGeom>
        </p:spPr>
        <p:txBody>
          <a:bodyPr wrap="none">
            <a:spAutoFit/>
          </a:bodyPr>
          <a:lstStyle/>
          <a:p>
            <a:r>
              <a:rPr lang="en-US" altLang="ko-KR" sz="1400" dirty="0">
                <a:solidFill>
                  <a:srgbClr val="7030A0"/>
                </a:solidFill>
                <a:latin typeface="+mn-ea"/>
              </a:rPr>
              <a:t>Interstitials in FCC</a:t>
            </a:r>
            <a:endParaRPr lang="en-US" altLang="ko-KR" sz="1400" b="0" i="0" dirty="0">
              <a:solidFill>
                <a:srgbClr val="7030A0"/>
              </a:solidFill>
              <a:effectLst/>
              <a:latin typeface="+mn-ea"/>
            </a:endParaRPr>
          </a:p>
        </p:txBody>
      </p:sp>
      <p:sp>
        <p:nvSpPr>
          <p:cNvPr id="20" name="직사각형 19"/>
          <p:cNvSpPr/>
          <p:nvPr/>
        </p:nvSpPr>
        <p:spPr>
          <a:xfrm>
            <a:off x="4313644" y="6278472"/>
            <a:ext cx="1729961" cy="307777"/>
          </a:xfrm>
          <a:prstGeom prst="rect">
            <a:avLst/>
          </a:prstGeom>
        </p:spPr>
        <p:txBody>
          <a:bodyPr wrap="none">
            <a:spAutoFit/>
          </a:bodyPr>
          <a:lstStyle/>
          <a:p>
            <a:r>
              <a:rPr lang="en-US" altLang="ko-KR" sz="1400" dirty="0">
                <a:solidFill>
                  <a:srgbClr val="0070C0"/>
                </a:solidFill>
                <a:latin typeface="+mn-ea"/>
              </a:rPr>
              <a:t>Interstitials in BCC</a:t>
            </a:r>
            <a:endParaRPr lang="en-US" altLang="ko-KR" sz="1400" b="0" i="0" dirty="0">
              <a:solidFill>
                <a:srgbClr val="0070C0"/>
              </a:solidFill>
              <a:effectLst/>
              <a:latin typeface="+mn-ea"/>
            </a:endParaRPr>
          </a:p>
        </p:txBody>
      </p:sp>
      <p:sp>
        <p:nvSpPr>
          <p:cNvPr id="10" name="직사각형 9"/>
          <p:cNvSpPr/>
          <p:nvPr/>
        </p:nvSpPr>
        <p:spPr>
          <a:xfrm>
            <a:off x="6022894" y="6278472"/>
            <a:ext cx="2533066" cy="307777"/>
          </a:xfrm>
          <a:prstGeom prst="rect">
            <a:avLst/>
          </a:prstGeom>
        </p:spPr>
        <p:txBody>
          <a:bodyPr wrap="none">
            <a:spAutoFit/>
          </a:bodyPr>
          <a:lstStyle/>
          <a:p>
            <a:r>
              <a:rPr lang="en-US" altLang="ko-KR" sz="1400" dirty="0">
                <a:latin typeface="+mn-ea"/>
                <a:hlinkClick r:id="rId9"/>
              </a:rPr>
              <a:t>https://vimeo.com/31199398</a:t>
            </a:r>
            <a:endParaRPr lang="ko-KR" altLang="en-US" sz="1400" dirty="0">
              <a:latin typeface="+mn-ea"/>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61</a:t>
            </a:fld>
            <a:endParaRPr lang="ko-KR" altLang="en-US"/>
          </a:p>
        </p:txBody>
      </p:sp>
    </p:spTree>
    <p:extLst>
      <p:ext uri="{BB962C8B-B14F-4D97-AF65-F5344CB8AC3E}">
        <p14:creationId xmlns:p14="http://schemas.microsoft.com/office/powerpoint/2010/main" val="37500190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cs typeface="Arial" panose="020B0604020202020204" pitchFamily="34" charset="0"/>
            </a:endParaRPr>
          </a:p>
        </p:txBody>
      </p:sp>
      <p:sp>
        <p:nvSpPr>
          <p:cNvPr id="6" name="직사각형 5"/>
          <p:cNvSpPr/>
          <p:nvPr/>
        </p:nvSpPr>
        <p:spPr>
          <a:xfrm>
            <a:off x="101600" y="61453"/>
            <a:ext cx="4115999" cy="461665"/>
          </a:xfrm>
          <a:prstGeom prst="rect">
            <a:avLst/>
          </a:prstGeom>
        </p:spPr>
        <p:txBody>
          <a:bodyPr wrap="none">
            <a:spAutoFit/>
          </a:bodyPr>
          <a:lstStyle/>
          <a:p>
            <a:r>
              <a:rPr lang="en-US" altLang="ko-KR" sz="2400" b="1" dirty="0">
                <a:cs typeface="Arial" panose="020B0604020202020204" pitchFamily="34" charset="0"/>
              </a:rPr>
              <a:t>Structure of Covalent Ceramics</a:t>
            </a:r>
            <a:endParaRPr lang="ko-KR" altLang="en-US" sz="2400" b="1" dirty="0">
              <a:cs typeface="Arial" panose="020B0604020202020204" pitchFamily="34" charset="0"/>
            </a:endParaRPr>
          </a:p>
        </p:txBody>
      </p:sp>
      <p:sp>
        <p:nvSpPr>
          <p:cNvPr id="7" name="직사각형 6"/>
          <p:cNvSpPr/>
          <p:nvPr/>
        </p:nvSpPr>
        <p:spPr>
          <a:xfrm>
            <a:off x="260388" y="1095108"/>
            <a:ext cx="8633791" cy="2923877"/>
          </a:xfrm>
          <a:prstGeom prst="rect">
            <a:avLst/>
          </a:prstGeom>
        </p:spPr>
        <p:txBody>
          <a:bodyPr wrap="square">
            <a:spAutoFit/>
          </a:bodyPr>
          <a:lstStyle/>
          <a:p>
            <a:pPr marL="285750" indent="-285750">
              <a:spcBef>
                <a:spcPts val="1200"/>
              </a:spcBef>
              <a:buFont typeface="Arial" panose="020B0604020202020204" pitchFamily="34" charset="0"/>
              <a:buChar char="•"/>
            </a:pPr>
            <a:r>
              <a:rPr lang="en-US" altLang="ko-KR" dirty="0">
                <a:cs typeface="Arial" panose="020B0604020202020204" pitchFamily="34" charset="0"/>
              </a:rPr>
              <a:t>most ceramic materials: neither purely covalently or ionically bonded materials </a:t>
            </a:r>
          </a:p>
          <a:p>
            <a:pPr marL="285750" indent="-285750">
              <a:spcBef>
                <a:spcPts val="1200"/>
              </a:spcBef>
              <a:buFont typeface="Arial" panose="020B0604020202020204" pitchFamily="34" charset="0"/>
              <a:buChar char="•"/>
            </a:pPr>
            <a:r>
              <a:rPr lang="en-US" altLang="ko-KR" dirty="0">
                <a:cs typeface="Arial" panose="020B0604020202020204" pitchFamily="34" charset="0"/>
              </a:rPr>
              <a:t>in most ionically bonded materials, a significant level of covalency which  </a:t>
            </a:r>
            <a:r>
              <a:rPr lang="en-US" altLang="ko-KR" dirty="0">
                <a:solidFill>
                  <a:srgbClr val="C00000"/>
                </a:solidFill>
                <a:cs typeface="Arial" panose="020B0604020202020204" pitchFamily="34" charset="0"/>
              </a:rPr>
              <a:t>decreases as the difference between the electronegativities </a:t>
            </a:r>
            <a:r>
              <a:rPr lang="en-US" altLang="ko-KR" dirty="0">
                <a:cs typeface="Arial" panose="020B0604020202020204" pitchFamily="34" charset="0"/>
              </a:rPr>
              <a:t>of cations and anions increases</a:t>
            </a:r>
          </a:p>
          <a:p>
            <a:pPr marL="285750" indent="-285750">
              <a:spcBef>
                <a:spcPts val="1200"/>
              </a:spcBef>
              <a:buFont typeface="Arial" panose="020B0604020202020204" pitchFamily="34" charset="0"/>
              <a:buChar char="•"/>
            </a:pPr>
            <a:r>
              <a:rPr lang="en-US" altLang="ko-KR" dirty="0">
                <a:cs typeface="Arial" panose="020B0604020202020204" pitchFamily="34" charset="0"/>
              </a:rPr>
              <a:t>covalent bonding: prevalent among the </a:t>
            </a:r>
            <a:r>
              <a:rPr lang="en-US" altLang="ko-KR" dirty="0">
                <a:solidFill>
                  <a:srgbClr val="C00000"/>
                </a:solidFill>
                <a:cs typeface="Arial" panose="020B0604020202020204" pitchFamily="34" charset="0"/>
              </a:rPr>
              <a:t>group IV solids </a:t>
            </a:r>
            <a:r>
              <a:rPr lang="en-US" altLang="ko-KR" dirty="0">
                <a:cs typeface="Arial" panose="020B0604020202020204" pitchFamily="34" charset="0"/>
              </a:rPr>
              <a:t>such as diamond, Si, and </a:t>
            </a:r>
            <a:r>
              <a:rPr lang="en-US" altLang="ko-KR" dirty="0">
                <a:solidFill>
                  <a:srgbClr val="C00000"/>
                </a:solidFill>
                <a:cs typeface="Arial" panose="020B0604020202020204" pitchFamily="34" charset="0"/>
              </a:rPr>
              <a:t>compound semiconductor </a:t>
            </a:r>
            <a:r>
              <a:rPr lang="en-US" altLang="ko-KR" dirty="0">
                <a:cs typeface="Arial" panose="020B0604020202020204" pitchFamily="34" charset="0"/>
              </a:rPr>
              <a:t>(GaAs)</a:t>
            </a:r>
          </a:p>
          <a:p>
            <a:pPr marL="285750" indent="-285750">
              <a:spcBef>
                <a:spcPts val="1200"/>
              </a:spcBef>
              <a:buFont typeface="Arial" panose="020B0604020202020204" pitchFamily="34" charset="0"/>
              <a:buChar char="•"/>
            </a:pPr>
            <a:r>
              <a:rPr lang="en-US" altLang="ko-KR" dirty="0">
                <a:cs typeface="Arial" panose="020B0604020202020204" pitchFamily="34" charset="0"/>
              </a:rPr>
              <a:t>Covalent bonding arising from </a:t>
            </a:r>
            <a:r>
              <a:rPr lang="en-US" altLang="ko-KR" dirty="0">
                <a:solidFill>
                  <a:srgbClr val="C00000"/>
                </a:solidFill>
                <a:cs typeface="Arial" panose="020B0604020202020204" pitchFamily="34" charset="0"/>
              </a:rPr>
              <a:t>the sharing of orbitals</a:t>
            </a:r>
          </a:p>
          <a:p>
            <a:pPr marL="285750" indent="-285750">
              <a:spcBef>
                <a:spcPts val="1200"/>
              </a:spcBef>
              <a:buFont typeface="Arial" panose="020B0604020202020204" pitchFamily="34" charset="0"/>
              <a:buChar char="•"/>
            </a:pPr>
            <a:r>
              <a:rPr lang="en-US" altLang="ko-KR" dirty="0">
                <a:cs typeface="Arial" panose="020B0604020202020204" pitchFamily="34" charset="0"/>
              </a:rPr>
              <a:t>this type of bonding characterized by significant hybridization of orbitals and directionality of the bonds which plays a crucial role in determining the crystal structure</a:t>
            </a:r>
          </a:p>
        </p:txBody>
      </p:sp>
      <p:sp>
        <p:nvSpPr>
          <p:cNvPr id="8" name="직사각형 7"/>
          <p:cNvSpPr/>
          <p:nvPr/>
        </p:nvSpPr>
        <p:spPr>
          <a:xfrm>
            <a:off x="101600" y="717254"/>
            <a:ext cx="1856790" cy="369332"/>
          </a:xfrm>
          <a:prstGeom prst="rect">
            <a:avLst/>
          </a:prstGeom>
        </p:spPr>
        <p:txBody>
          <a:bodyPr wrap="none">
            <a:spAutoFit/>
          </a:bodyPr>
          <a:lstStyle/>
          <a:p>
            <a:r>
              <a:rPr lang="en-US" altLang="ko-KR" b="1" dirty="0"/>
              <a:t>Covalent bonding</a:t>
            </a:r>
            <a:endParaRPr lang="ko-KR" altLang="en-US" dirty="0"/>
          </a:p>
        </p:txBody>
      </p:sp>
      <p:sp>
        <p:nvSpPr>
          <p:cNvPr id="9" name="직사각형 8"/>
          <p:cNvSpPr/>
          <p:nvPr/>
        </p:nvSpPr>
        <p:spPr>
          <a:xfrm>
            <a:off x="101600" y="4829384"/>
            <a:ext cx="1532792" cy="369332"/>
          </a:xfrm>
          <a:prstGeom prst="rect">
            <a:avLst/>
          </a:prstGeom>
        </p:spPr>
        <p:txBody>
          <a:bodyPr wrap="none">
            <a:spAutoFit/>
          </a:bodyPr>
          <a:lstStyle/>
          <a:p>
            <a:r>
              <a:rPr lang="en-US" altLang="ko-KR" b="1" dirty="0"/>
              <a:t>Ionic bonding</a:t>
            </a:r>
            <a:endParaRPr lang="ko-KR" altLang="en-US" dirty="0"/>
          </a:p>
        </p:txBody>
      </p:sp>
      <p:sp>
        <p:nvSpPr>
          <p:cNvPr id="2" name="직사각형 1"/>
          <p:cNvSpPr/>
          <p:nvPr/>
        </p:nvSpPr>
        <p:spPr>
          <a:xfrm>
            <a:off x="260387" y="5274494"/>
            <a:ext cx="8633791" cy="1077218"/>
          </a:xfrm>
          <a:prstGeom prst="rect">
            <a:avLst/>
          </a:prstGeom>
        </p:spPr>
        <p:txBody>
          <a:bodyPr wrap="square">
            <a:spAutoFit/>
          </a:bodyPr>
          <a:lstStyle/>
          <a:p>
            <a:pPr marL="285750" indent="-285750">
              <a:spcBef>
                <a:spcPts val="1200"/>
              </a:spcBef>
              <a:buFont typeface="Arial" panose="020B0604020202020204" pitchFamily="34" charset="0"/>
              <a:buChar char="•"/>
            </a:pPr>
            <a:r>
              <a:rPr lang="en-US" altLang="ko-KR" dirty="0">
                <a:cs typeface="Arial" panose="020B0604020202020204" pitchFamily="34" charset="0"/>
              </a:rPr>
              <a:t>Ionic bonding: most ceramics such as </a:t>
            </a:r>
            <a:r>
              <a:rPr lang="en-US" altLang="ko-KR" dirty="0" err="1">
                <a:cs typeface="Arial" panose="020B0604020202020204" pitchFamily="34" charset="0"/>
              </a:rPr>
              <a:t>NaCl</a:t>
            </a:r>
            <a:r>
              <a:rPr lang="en-US" altLang="ko-KR" dirty="0">
                <a:cs typeface="Arial" panose="020B0604020202020204" pitchFamily="34" charset="0"/>
              </a:rPr>
              <a:t>, </a:t>
            </a:r>
            <a:r>
              <a:rPr lang="en-US" altLang="ko-KR" dirty="0" err="1">
                <a:cs typeface="Arial" panose="020B0604020202020204" pitchFamily="34" charset="0"/>
              </a:rPr>
              <a:t>MgO</a:t>
            </a:r>
            <a:r>
              <a:rPr lang="en-US" altLang="ko-KR" dirty="0">
                <a:cs typeface="Arial" panose="020B0604020202020204" pitchFamily="34" charset="0"/>
              </a:rPr>
              <a:t>, BaTiO</a:t>
            </a:r>
            <a:r>
              <a:rPr lang="en-US" altLang="ko-KR" baseline="-25000" dirty="0">
                <a:cs typeface="Arial" panose="020B0604020202020204" pitchFamily="34" charset="0"/>
              </a:rPr>
              <a:t>3</a:t>
            </a:r>
            <a:r>
              <a:rPr lang="en-US" altLang="ko-KR" dirty="0">
                <a:cs typeface="Arial" panose="020B0604020202020204" pitchFamily="34" charset="0"/>
              </a:rPr>
              <a:t>, Fe</a:t>
            </a:r>
            <a:r>
              <a:rPr lang="en-US" altLang="ko-KR" baseline="-25000" dirty="0">
                <a:cs typeface="Arial" panose="020B0604020202020204" pitchFamily="34" charset="0"/>
              </a:rPr>
              <a:t>3</a:t>
            </a:r>
            <a:r>
              <a:rPr lang="en-US" altLang="ko-KR" dirty="0">
                <a:cs typeface="Arial" panose="020B0604020202020204" pitchFamily="34" charset="0"/>
              </a:rPr>
              <a:t>O</a:t>
            </a:r>
            <a:r>
              <a:rPr lang="en-US" altLang="ko-KR" baseline="-25000" dirty="0">
                <a:cs typeface="Arial" panose="020B0604020202020204" pitchFamily="34" charset="0"/>
              </a:rPr>
              <a:t>4</a:t>
            </a:r>
            <a:r>
              <a:rPr lang="en-US" altLang="ko-KR" dirty="0">
                <a:cs typeface="Arial" panose="020B0604020202020204" pitchFamily="34" charset="0"/>
              </a:rPr>
              <a:t> </a:t>
            </a:r>
          </a:p>
          <a:p>
            <a:pPr marL="285750" indent="-285750">
              <a:spcBef>
                <a:spcPts val="1200"/>
              </a:spcBef>
              <a:buFont typeface="Arial" panose="020B0604020202020204" pitchFamily="34" charset="0"/>
              <a:buChar char="•"/>
            </a:pPr>
            <a:r>
              <a:rPr lang="en-US" altLang="ko-KR" dirty="0">
                <a:cs typeface="Arial" panose="020B0604020202020204" pitchFamily="34" charset="0"/>
              </a:rPr>
              <a:t>Ionically bonded solids predominantly based on the size difference between the cations and the anions</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62</a:t>
            </a:fld>
            <a:endParaRPr lang="ko-KR" altLang="en-US"/>
          </a:p>
        </p:txBody>
      </p:sp>
    </p:spTree>
    <p:extLst>
      <p:ext uri="{BB962C8B-B14F-4D97-AF65-F5344CB8AC3E}">
        <p14:creationId xmlns:p14="http://schemas.microsoft.com/office/powerpoint/2010/main" val="1100232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717071"/>
            <a:ext cx="2573782" cy="369332"/>
          </a:xfrm>
          <a:prstGeom prst="rect">
            <a:avLst/>
          </a:prstGeom>
        </p:spPr>
        <p:txBody>
          <a:bodyPr wrap="none">
            <a:spAutoFit/>
          </a:bodyPr>
          <a:lstStyle/>
          <a:p>
            <a:r>
              <a:rPr lang="en-US" altLang="ko-KR" b="1" dirty="0"/>
              <a:t>Diamond Cubic Structure</a:t>
            </a:r>
            <a:endParaRPr lang="ko-KR" altLang="en-US" b="1" dirty="0"/>
          </a:p>
        </p:txBody>
      </p:sp>
      <p:sp>
        <p:nvSpPr>
          <p:cNvPr id="7" name="직사각형 6"/>
          <p:cNvSpPr/>
          <p:nvPr/>
        </p:nvSpPr>
        <p:spPr>
          <a:xfrm>
            <a:off x="276638" y="977350"/>
            <a:ext cx="8562562" cy="2621743"/>
          </a:xfrm>
          <a:prstGeom prst="rect">
            <a:avLst/>
          </a:prstGeom>
        </p:spPr>
        <p:txBody>
          <a:bodyPr wrap="square">
            <a:spAutoFit/>
          </a:bodyPr>
          <a:lstStyle/>
          <a:p>
            <a:pPr marL="285750" indent="-285750">
              <a:lnSpc>
                <a:spcPts val="2500"/>
              </a:lnSpc>
              <a:spcBef>
                <a:spcPts val="600"/>
              </a:spcBef>
              <a:buFont typeface="Arial" panose="020B0604020202020204" pitchFamily="34" charset="0"/>
              <a:buChar char="•"/>
            </a:pPr>
            <a:r>
              <a:rPr lang="en-US" altLang="ko-KR" sz="1700" dirty="0"/>
              <a:t>purely covalent bonded materials: carbon (Diamond), Si, Ge and </a:t>
            </a:r>
            <a:r>
              <a:rPr lang="en-US" altLang="ko-KR" sz="1700" dirty="0" err="1"/>
              <a:t>SiC.</a:t>
            </a:r>
            <a:r>
              <a:rPr lang="en-US" altLang="ko-KR" sz="1700" dirty="0"/>
              <a:t> </a:t>
            </a:r>
          </a:p>
          <a:p>
            <a:pPr marL="285750" indent="-285750">
              <a:lnSpc>
                <a:spcPts val="2500"/>
              </a:lnSpc>
              <a:spcBef>
                <a:spcPts val="600"/>
              </a:spcBef>
              <a:buFont typeface="Arial" panose="020B0604020202020204" pitchFamily="34" charset="0"/>
              <a:buChar char="•"/>
            </a:pPr>
            <a:r>
              <a:rPr lang="en-US" altLang="ko-KR" sz="1700" dirty="0"/>
              <a:t>in diamond, </a:t>
            </a:r>
            <a:r>
              <a:rPr lang="en-US" altLang="ko-KR" sz="1700" dirty="0">
                <a:solidFill>
                  <a:srgbClr val="C00000"/>
                </a:solidFill>
              </a:rPr>
              <a:t>the base lattice of FCC and C atoms occupying half of the tetrahedral sites</a:t>
            </a:r>
          </a:p>
          <a:p>
            <a:pPr marL="285750" indent="-285750">
              <a:lnSpc>
                <a:spcPts val="2500"/>
              </a:lnSpc>
              <a:spcBef>
                <a:spcPts val="600"/>
              </a:spcBef>
              <a:buFont typeface="Arial" panose="020B0604020202020204" pitchFamily="34" charset="0"/>
              <a:buChar char="•"/>
            </a:pPr>
            <a:r>
              <a:rPr lang="en-US" altLang="ko-KR" sz="1700" dirty="0"/>
              <a:t>the unit cell of diamond: </a:t>
            </a:r>
            <a:r>
              <a:rPr lang="en-US" altLang="ko-KR" sz="1700" dirty="0">
                <a:solidFill>
                  <a:srgbClr val="C00000"/>
                </a:solidFill>
              </a:rPr>
              <a:t>a total of 8 atoms </a:t>
            </a:r>
          </a:p>
          <a:p>
            <a:pPr marL="285750" indent="-285750">
              <a:lnSpc>
                <a:spcPts val="2500"/>
              </a:lnSpc>
              <a:spcBef>
                <a:spcPts val="600"/>
              </a:spcBef>
              <a:buFont typeface="Arial" panose="020B0604020202020204" pitchFamily="34" charset="0"/>
              <a:buChar char="•"/>
            </a:pPr>
            <a:r>
              <a:rPr lang="en-US" altLang="ko-KR" sz="1700" dirty="0"/>
              <a:t>orbital hybridization of C atoms (</a:t>
            </a:r>
            <a:r>
              <a:rPr lang="en-US" altLang="ko-KR" sz="1700" dirty="0">
                <a:solidFill>
                  <a:srgbClr val="C00000"/>
                </a:solidFill>
              </a:rPr>
              <a:t>sp</a:t>
            </a:r>
            <a:r>
              <a:rPr lang="en-US" altLang="ko-KR" sz="1700" baseline="30000" dirty="0">
                <a:solidFill>
                  <a:srgbClr val="C00000"/>
                </a:solidFill>
              </a:rPr>
              <a:t>3</a:t>
            </a:r>
            <a:r>
              <a:rPr lang="en-US" altLang="ko-KR" sz="1700" dirty="0"/>
              <a:t>): </a:t>
            </a:r>
            <a:r>
              <a:rPr lang="en-US" altLang="ko-KR" sz="1700" dirty="0">
                <a:solidFill>
                  <a:srgbClr val="C00000"/>
                </a:solidFill>
              </a:rPr>
              <a:t>the atoms are tetrahedrally coordinated and thus the structure has high degree of directionality. </a:t>
            </a:r>
          </a:p>
          <a:p>
            <a:pPr marL="285750" indent="-285750">
              <a:lnSpc>
                <a:spcPts val="2500"/>
              </a:lnSpc>
              <a:spcBef>
                <a:spcPts val="600"/>
              </a:spcBef>
              <a:buFont typeface="Arial" panose="020B0604020202020204" pitchFamily="34" charset="0"/>
              <a:buChar char="•"/>
            </a:pPr>
            <a:r>
              <a:rPr lang="en-US" altLang="ko-KR" sz="1700" dirty="0"/>
              <a:t>in case of </a:t>
            </a:r>
            <a:r>
              <a:rPr lang="en-US" altLang="ko-KR" sz="1700" dirty="0" err="1"/>
              <a:t>SiC</a:t>
            </a:r>
            <a:r>
              <a:rPr lang="en-US" altLang="ko-KR" sz="1700" dirty="0"/>
              <a:t>, FCC lattice formed by one type of atom and remaining atoms occupy half of the tetrahedral sites</a:t>
            </a:r>
            <a:endParaRPr lang="en-US" altLang="ko-KR" sz="1700" dirty="0">
              <a:effectLst/>
            </a:endParaRPr>
          </a:p>
        </p:txBody>
      </p:sp>
      <p:sp>
        <p:nvSpPr>
          <p:cNvPr id="17" name="직사각형 16"/>
          <p:cNvSpPr/>
          <p:nvPr/>
        </p:nvSpPr>
        <p:spPr>
          <a:xfrm>
            <a:off x="101600" y="61453"/>
            <a:ext cx="4115999" cy="461665"/>
          </a:xfrm>
          <a:prstGeom prst="rect">
            <a:avLst/>
          </a:prstGeom>
        </p:spPr>
        <p:txBody>
          <a:bodyPr wrap="none">
            <a:spAutoFit/>
          </a:bodyPr>
          <a:lstStyle/>
          <a:p>
            <a:r>
              <a:rPr lang="en-US" altLang="ko-KR" sz="2400" b="1" dirty="0">
                <a:cs typeface="Arial" panose="020B0604020202020204" pitchFamily="34" charset="0"/>
              </a:rPr>
              <a:t>Structure of Covalent Ceramics</a:t>
            </a:r>
            <a:endParaRPr lang="ko-KR" altLang="en-US" sz="2400" b="1" dirty="0">
              <a:cs typeface="Arial" panose="020B0604020202020204" pitchFamily="34" charset="0"/>
            </a:endParaRPr>
          </a:p>
        </p:txBody>
      </p:sp>
      <p:grpSp>
        <p:nvGrpSpPr>
          <p:cNvPr id="4" name="그룹 3"/>
          <p:cNvGrpSpPr/>
          <p:nvPr/>
        </p:nvGrpSpPr>
        <p:grpSpPr>
          <a:xfrm>
            <a:off x="101600" y="3636943"/>
            <a:ext cx="5826940" cy="2855026"/>
            <a:chOff x="2163227" y="4184080"/>
            <a:chExt cx="4933866" cy="2417446"/>
          </a:xfrm>
        </p:grpSpPr>
        <p:pic>
          <p:nvPicPr>
            <p:cNvPr id="15" name="그림 14"/>
            <p:cNvPicPr>
              <a:picLocks noChangeAspect="1"/>
            </p:cNvPicPr>
            <p:nvPr/>
          </p:nvPicPr>
          <p:blipFill rotWithShape="1">
            <a:blip r:embed="rId2">
              <a:extLst>
                <a:ext uri="{28A0092B-C50C-407E-A947-70E740481C1C}">
                  <a14:useLocalDpi xmlns:a14="http://schemas.microsoft.com/office/drawing/2010/main" val="0"/>
                </a:ext>
              </a:extLst>
            </a:blip>
            <a:srcRect r="49411"/>
            <a:stretch/>
          </p:blipFill>
          <p:spPr>
            <a:xfrm>
              <a:off x="2316607" y="4587485"/>
              <a:ext cx="1683893" cy="1664272"/>
            </a:xfrm>
            <a:prstGeom prst="rect">
              <a:avLst/>
            </a:prstGeom>
          </p:spPr>
        </p:pic>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b="8957"/>
            <a:stretch/>
          </p:blipFill>
          <p:spPr>
            <a:xfrm>
              <a:off x="4752784" y="4184080"/>
              <a:ext cx="2344309" cy="2417446"/>
            </a:xfrm>
            <a:prstGeom prst="rect">
              <a:avLst/>
            </a:prstGeom>
          </p:spPr>
        </p:pic>
        <p:sp>
          <p:nvSpPr>
            <p:cNvPr id="3" name="TextBox 2"/>
            <p:cNvSpPr txBox="1"/>
            <p:nvPr/>
          </p:nvSpPr>
          <p:spPr>
            <a:xfrm>
              <a:off x="2163227" y="4305751"/>
              <a:ext cx="1866217" cy="369332"/>
            </a:xfrm>
            <a:prstGeom prst="rect">
              <a:avLst/>
            </a:prstGeom>
            <a:solidFill>
              <a:schemeClr val="bg1"/>
            </a:solidFill>
          </p:spPr>
          <p:txBody>
            <a:bodyPr wrap="none" rtlCol="0">
              <a:spAutoFit/>
            </a:bodyPr>
            <a:lstStyle/>
            <a:p>
              <a:pPr algn="ctr"/>
              <a:r>
                <a:rPr lang="en-US" altLang="ko-KR" dirty="0" err="1"/>
                <a:t>Diammond</a:t>
              </a:r>
              <a:r>
                <a:rPr lang="en-US" altLang="ko-KR" dirty="0"/>
                <a:t>, Si, Ge</a:t>
              </a:r>
              <a:endParaRPr lang="ko-KR" altLang="en-US" dirty="0"/>
            </a:p>
          </p:txBody>
        </p:sp>
        <p:sp>
          <p:nvSpPr>
            <p:cNvPr id="10" name="TextBox 9"/>
            <p:cNvSpPr txBox="1"/>
            <p:nvPr/>
          </p:nvSpPr>
          <p:spPr>
            <a:xfrm>
              <a:off x="4789460" y="4305751"/>
              <a:ext cx="2184932" cy="369332"/>
            </a:xfrm>
            <a:prstGeom prst="rect">
              <a:avLst/>
            </a:prstGeom>
            <a:solidFill>
              <a:schemeClr val="bg1"/>
            </a:solidFill>
          </p:spPr>
          <p:txBody>
            <a:bodyPr wrap="square" rtlCol="0">
              <a:spAutoFit/>
            </a:bodyPr>
            <a:lstStyle/>
            <a:p>
              <a:pPr algn="ctr"/>
              <a:r>
                <a:rPr lang="en-US" altLang="ko-KR" dirty="0" err="1"/>
                <a:t>SiC</a:t>
              </a:r>
              <a:endParaRPr lang="ko-KR" altLang="en-US" dirty="0"/>
            </a:p>
          </p:txBody>
        </p:sp>
      </p:grpSp>
      <p:grpSp>
        <p:nvGrpSpPr>
          <p:cNvPr id="9" name="그룹 8">
            <a:extLst>
              <a:ext uri="{FF2B5EF4-FFF2-40B4-BE49-F238E27FC236}">
                <a16:creationId xmlns:a16="http://schemas.microsoft.com/office/drawing/2014/main" id="{A49825ED-A0E3-4F74-B063-C7C1F4F1E9E5}"/>
              </a:ext>
            </a:extLst>
          </p:cNvPr>
          <p:cNvGrpSpPr/>
          <p:nvPr/>
        </p:nvGrpSpPr>
        <p:grpSpPr>
          <a:xfrm>
            <a:off x="5783629" y="3733471"/>
            <a:ext cx="3026995" cy="2520353"/>
            <a:chOff x="6163666" y="3999424"/>
            <a:chExt cx="2512790" cy="2092213"/>
          </a:xfrm>
        </p:grpSpPr>
        <p:pic>
          <p:nvPicPr>
            <p:cNvPr id="18436" name="Picture 4" descr="sp2 sp3ì ëí ì´ë¯¸ì§ ê²ìê²°ê³¼"/>
            <p:cNvPicPr>
              <a:picLocks noChangeAspect="1" noChangeArrowheads="1"/>
            </p:cNvPicPr>
            <p:nvPr/>
          </p:nvPicPr>
          <p:blipFill rotWithShape="1">
            <a:blip r:embed="rId4">
              <a:extLst>
                <a:ext uri="{28A0092B-C50C-407E-A947-70E740481C1C}">
                  <a14:useLocalDpi xmlns:a14="http://schemas.microsoft.com/office/drawing/2010/main" val="0"/>
                </a:ext>
              </a:extLst>
            </a:blip>
            <a:srcRect b="24365"/>
            <a:stretch/>
          </p:blipFill>
          <p:spPr bwMode="auto">
            <a:xfrm>
              <a:off x="6163666" y="4116008"/>
              <a:ext cx="2512789" cy="1975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63666" y="3999424"/>
              <a:ext cx="2512790" cy="1171841"/>
            </a:xfrm>
            <a:prstGeom prst="rect">
              <a:avLst/>
            </a:prstGeom>
            <a:noFill/>
            <a:ln>
              <a:solidFill>
                <a:srgbClr val="FF0000"/>
              </a:solidFill>
            </a:ln>
          </p:spPr>
          <p:txBody>
            <a:bodyPr wrap="square" rtlCol="0">
              <a:spAutoFit/>
            </a:bodyPr>
            <a:lstStyle/>
            <a:p>
              <a:endParaRPr lang="ko-KR" altLang="en-US" dirty="0"/>
            </a:p>
          </p:txBody>
        </p:sp>
      </p:grpSp>
      <p:sp>
        <p:nvSpPr>
          <p:cNvPr id="11" name="슬라이드 번호 개체 틀 10"/>
          <p:cNvSpPr>
            <a:spLocks noGrp="1"/>
          </p:cNvSpPr>
          <p:nvPr>
            <p:ph type="sldNum" sz="quarter" idx="12"/>
          </p:nvPr>
        </p:nvSpPr>
        <p:spPr/>
        <p:txBody>
          <a:bodyPr/>
          <a:lstStyle/>
          <a:p>
            <a:fld id="{B6030C2A-4213-4771-8792-D783EF3BA6B4}" type="slidenum">
              <a:rPr lang="ko-KR" altLang="en-US" smtClean="0"/>
              <a:pPr/>
              <a:t>63</a:t>
            </a:fld>
            <a:endParaRPr lang="ko-KR" altLang="en-US"/>
          </a:p>
        </p:txBody>
      </p:sp>
    </p:spTree>
    <p:extLst>
      <p:ext uri="{BB962C8B-B14F-4D97-AF65-F5344CB8AC3E}">
        <p14:creationId xmlns:p14="http://schemas.microsoft.com/office/powerpoint/2010/main" val="199091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224972" y="989666"/>
            <a:ext cx="8599714" cy="170816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1700" dirty="0"/>
              <a:t>graphite and fullerene</a:t>
            </a:r>
          </a:p>
          <a:p>
            <a:pPr marL="285750" indent="-285750">
              <a:spcBef>
                <a:spcPts val="600"/>
              </a:spcBef>
              <a:buFont typeface="Arial" panose="020B0604020202020204" pitchFamily="34" charset="0"/>
              <a:buChar char="•"/>
            </a:pPr>
            <a:r>
              <a:rPr lang="en-US" altLang="ko-KR" sz="1700" dirty="0"/>
              <a:t>a layered structure where carbon atoms are </a:t>
            </a:r>
            <a:r>
              <a:rPr lang="en-US" altLang="ko-KR" sz="1700" dirty="0">
                <a:solidFill>
                  <a:srgbClr val="C00000"/>
                </a:solidFill>
              </a:rPr>
              <a:t>sp</a:t>
            </a:r>
            <a:r>
              <a:rPr lang="en-US" altLang="ko-KR" sz="1700" baseline="30000" dirty="0">
                <a:solidFill>
                  <a:srgbClr val="C00000"/>
                </a:solidFill>
              </a:rPr>
              <a:t>2</a:t>
            </a:r>
            <a:r>
              <a:rPr lang="en-US" altLang="ko-KR" sz="1700" dirty="0">
                <a:solidFill>
                  <a:srgbClr val="C00000"/>
                </a:solidFill>
              </a:rPr>
              <a:t> hybridized </a:t>
            </a:r>
            <a:r>
              <a:rPr lang="en-US" altLang="ko-KR" sz="1700" dirty="0"/>
              <a:t>and have </a:t>
            </a:r>
            <a:r>
              <a:rPr lang="en-US" altLang="ko-KR" sz="1700" dirty="0">
                <a:solidFill>
                  <a:srgbClr val="C00000"/>
                </a:solidFill>
              </a:rPr>
              <a:t>a hexagonal pattern</a:t>
            </a:r>
            <a:r>
              <a:rPr lang="en-US" altLang="ko-KR" sz="1700" dirty="0"/>
              <a:t> </a:t>
            </a:r>
          </a:p>
          <a:p>
            <a:pPr marL="285750" indent="-285750">
              <a:spcBef>
                <a:spcPts val="600"/>
              </a:spcBef>
              <a:buFont typeface="Arial" panose="020B0604020202020204" pitchFamily="34" charset="0"/>
              <a:buChar char="•"/>
            </a:pPr>
            <a:r>
              <a:rPr lang="en-US" altLang="ko-KR" sz="1700" dirty="0"/>
              <a:t>lateral bonding: covalent bonding </a:t>
            </a:r>
          </a:p>
          <a:p>
            <a:pPr marL="285750" indent="-285750">
              <a:spcBef>
                <a:spcPts val="600"/>
              </a:spcBef>
              <a:buFont typeface="Arial" panose="020B0604020202020204" pitchFamily="34" charset="0"/>
              <a:buChar char="•"/>
            </a:pPr>
            <a:r>
              <a:rPr lang="en-US" altLang="ko-KR" sz="1700" dirty="0"/>
              <a:t>vertical bonding:  van der Walls bonding </a:t>
            </a:r>
          </a:p>
          <a:p>
            <a:pPr marL="285750" indent="-285750">
              <a:spcBef>
                <a:spcPts val="600"/>
              </a:spcBef>
              <a:buFont typeface="Arial" panose="020B0604020202020204" pitchFamily="34" charset="0"/>
              <a:buChar char="•"/>
            </a:pPr>
            <a:r>
              <a:rPr lang="en-US" altLang="ko-KR" sz="1700" dirty="0"/>
              <a:t>Applications:</a:t>
            </a:r>
            <a:r>
              <a:rPr lang="ko-KR" altLang="en-US" sz="1700" dirty="0"/>
              <a:t> </a:t>
            </a:r>
            <a:r>
              <a:rPr lang="en-US" altLang="ko-KR" sz="1700" dirty="0"/>
              <a:t>a soft conductor as well as a lubricant</a:t>
            </a:r>
          </a:p>
        </p:txBody>
      </p:sp>
      <p:pic>
        <p:nvPicPr>
          <p:cNvPr id="11" name="그림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8304" y="3293551"/>
            <a:ext cx="1375654" cy="1378305"/>
          </a:xfrm>
          <a:prstGeom prst="rect">
            <a:avLst/>
          </a:prstGeom>
        </p:spPr>
      </p:pic>
      <p:sp>
        <p:nvSpPr>
          <p:cNvPr id="12" name="직사각형 11"/>
          <p:cNvSpPr/>
          <p:nvPr/>
        </p:nvSpPr>
        <p:spPr>
          <a:xfrm>
            <a:off x="6005663" y="2913580"/>
            <a:ext cx="1080937" cy="369332"/>
          </a:xfrm>
          <a:prstGeom prst="rect">
            <a:avLst/>
          </a:prstGeom>
        </p:spPr>
        <p:txBody>
          <a:bodyPr wrap="none">
            <a:spAutoFit/>
          </a:bodyPr>
          <a:lstStyle/>
          <a:p>
            <a:r>
              <a:rPr lang="en-US" altLang="ko-KR" dirty="0"/>
              <a:t>fullerene </a:t>
            </a:r>
            <a:endParaRPr lang="ko-KR" altLang="en-US" dirty="0"/>
          </a:p>
        </p:txBody>
      </p:sp>
      <p:sp>
        <p:nvSpPr>
          <p:cNvPr id="14" name="직사각형 13"/>
          <p:cNvSpPr/>
          <p:nvPr/>
        </p:nvSpPr>
        <p:spPr>
          <a:xfrm>
            <a:off x="1606155" y="2924219"/>
            <a:ext cx="1055866" cy="369332"/>
          </a:xfrm>
          <a:prstGeom prst="rect">
            <a:avLst/>
          </a:prstGeom>
        </p:spPr>
        <p:txBody>
          <a:bodyPr wrap="none">
            <a:spAutoFit/>
          </a:bodyPr>
          <a:lstStyle/>
          <a:p>
            <a:r>
              <a:rPr lang="en-US" altLang="ko-KR" dirty="0">
                <a:solidFill>
                  <a:srgbClr val="C00000"/>
                </a:solidFill>
              </a:rPr>
              <a:t>Graphite </a:t>
            </a:r>
            <a:endParaRPr lang="ko-KR" altLang="en-US" dirty="0">
              <a:solidFill>
                <a:srgbClr val="C00000"/>
              </a:solidFill>
            </a:endParaRPr>
          </a:p>
        </p:txBody>
      </p:sp>
      <p:sp>
        <p:nvSpPr>
          <p:cNvPr id="13" name="직사각형 12"/>
          <p:cNvSpPr/>
          <p:nvPr/>
        </p:nvSpPr>
        <p:spPr>
          <a:xfrm>
            <a:off x="138583" y="5713596"/>
            <a:ext cx="1130759" cy="353943"/>
          </a:xfrm>
          <a:prstGeom prst="rect">
            <a:avLst/>
          </a:prstGeom>
        </p:spPr>
        <p:txBody>
          <a:bodyPr wrap="none">
            <a:spAutoFit/>
          </a:bodyPr>
          <a:lstStyle/>
          <a:p>
            <a:r>
              <a:rPr lang="en-US" altLang="ko-KR" sz="1700" dirty="0"/>
              <a:t>*graphene</a:t>
            </a:r>
            <a:endParaRPr lang="ko-KR" altLang="en-US" sz="1700" dirty="0"/>
          </a:p>
        </p:txBody>
      </p:sp>
      <p:sp>
        <p:nvSpPr>
          <p:cNvPr id="18" name="직사각형 17"/>
          <p:cNvSpPr/>
          <p:nvPr/>
        </p:nvSpPr>
        <p:spPr>
          <a:xfrm>
            <a:off x="259645" y="6040621"/>
            <a:ext cx="6593687" cy="353943"/>
          </a:xfrm>
          <a:prstGeom prst="rect">
            <a:avLst/>
          </a:prstGeom>
        </p:spPr>
        <p:txBody>
          <a:bodyPr wrap="square">
            <a:spAutoFit/>
          </a:bodyPr>
          <a:lstStyle/>
          <a:p>
            <a:pPr>
              <a:spcBef>
                <a:spcPts val="600"/>
              </a:spcBef>
            </a:pPr>
            <a:r>
              <a:rPr lang="en-US" altLang="ko-KR" sz="1700" dirty="0"/>
              <a:t>- one atomic C monolayer, semi-metal (no bang-gap)</a:t>
            </a:r>
          </a:p>
        </p:txBody>
      </p:sp>
      <p:pic>
        <p:nvPicPr>
          <p:cNvPr id="20" name="그림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0" y="4793466"/>
            <a:ext cx="3256218" cy="2063628"/>
          </a:xfrm>
          <a:prstGeom prst="rect">
            <a:avLst/>
          </a:prstGeom>
        </p:spPr>
      </p:pic>
      <p:sp>
        <p:nvSpPr>
          <p:cNvPr id="21" name="직사각형 20"/>
          <p:cNvSpPr/>
          <p:nvPr/>
        </p:nvSpPr>
        <p:spPr>
          <a:xfrm>
            <a:off x="101600" y="659015"/>
            <a:ext cx="1939762" cy="369332"/>
          </a:xfrm>
          <a:prstGeom prst="rect">
            <a:avLst/>
          </a:prstGeom>
        </p:spPr>
        <p:txBody>
          <a:bodyPr wrap="none">
            <a:spAutoFit/>
          </a:bodyPr>
          <a:lstStyle/>
          <a:p>
            <a:r>
              <a:rPr lang="en-US" altLang="ko-KR" b="1" dirty="0"/>
              <a:t>Graphite structure</a:t>
            </a:r>
            <a:endParaRPr lang="ko-KR" altLang="en-US" b="1" dirty="0"/>
          </a:p>
        </p:txBody>
      </p:sp>
      <p:sp>
        <p:nvSpPr>
          <p:cNvPr id="22" name="직사각형 21"/>
          <p:cNvSpPr/>
          <p:nvPr/>
        </p:nvSpPr>
        <p:spPr>
          <a:xfrm>
            <a:off x="101600" y="61453"/>
            <a:ext cx="4115999" cy="461665"/>
          </a:xfrm>
          <a:prstGeom prst="rect">
            <a:avLst/>
          </a:prstGeom>
        </p:spPr>
        <p:txBody>
          <a:bodyPr wrap="none">
            <a:spAutoFit/>
          </a:bodyPr>
          <a:lstStyle/>
          <a:p>
            <a:r>
              <a:rPr lang="en-US" altLang="ko-KR" sz="2400" b="1" dirty="0">
                <a:cs typeface="Arial" panose="020B0604020202020204" pitchFamily="34" charset="0"/>
              </a:rPr>
              <a:t>Structure of Covalent Ceramics</a:t>
            </a:r>
            <a:endParaRPr lang="ko-KR" altLang="en-US" sz="2400" b="1" dirty="0">
              <a:cs typeface="Arial" panose="020B0604020202020204" pitchFamily="34" charset="0"/>
            </a:endParaRPr>
          </a:p>
        </p:txBody>
      </p:sp>
      <p:pic>
        <p:nvPicPr>
          <p:cNvPr id="3"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967" y="3271746"/>
            <a:ext cx="2192144" cy="2060613"/>
          </a:xfrm>
          <a:prstGeom prst="rect">
            <a:avLst/>
          </a:prstGeom>
        </p:spPr>
      </p:pic>
      <p:pic>
        <p:nvPicPr>
          <p:cNvPr id="6" name="그림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454" y="3271746"/>
            <a:ext cx="2200270" cy="2107735"/>
          </a:xfrm>
          <a:prstGeom prst="rect">
            <a:avLst/>
          </a:prstGeom>
        </p:spPr>
      </p:pic>
      <p:sp>
        <p:nvSpPr>
          <p:cNvPr id="4" name="슬라이드 번호 개체 틀 3"/>
          <p:cNvSpPr>
            <a:spLocks noGrp="1"/>
          </p:cNvSpPr>
          <p:nvPr>
            <p:ph type="sldNum" sz="quarter" idx="12"/>
          </p:nvPr>
        </p:nvSpPr>
        <p:spPr/>
        <p:txBody>
          <a:bodyPr/>
          <a:lstStyle/>
          <a:p>
            <a:fld id="{B6030C2A-4213-4771-8792-D783EF3BA6B4}" type="slidenum">
              <a:rPr lang="ko-KR" altLang="en-US" smtClean="0"/>
              <a:pPr/>
              <a:t>64</a:t>
            </a:fld>
            <a:endParaRPr lang="ko-KR" altLang="en-US"/>
          </a:p>
        </p:txBody>
      </p:sp>
    </p:spTree>
    <p:extLst>
      <p:ext uri="{BB962C8B-B14F-4D97-AF65-F5344CB8AC3E}">
        <p14:creationId xmlns:p14="http://schemas.microsoft.com/office/powerpoint/2010/main" val="1064145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211708" y="3808899"/>
            <a:ext cx="8627492" cy="1246495"/>
          </a:xfrm>
          <a:prstGeom prst="rect">
            <a:avLst/>
          </a:prstGeom>
          <a:noFill/>
        </p:spPr>
        <p:txBody>
          <a:bodyPr wrap="square">
            <a:spAutoFit/>
          </a:bodyPr>
          <a:lstStyle/>
          <a:p>
            <a:pPr marL="342900" indent="-342900">
              <a:spcBef>
                <a:spcPts val="600"/>
              </a:spcBef>
              <a:buFont typeface="Arial" panose="020B0604020202020204" pitchFamily="34" charset="0"/>
              <a:buChar char="•"/>
              <a:defRPr/>
            </a:pPr>
            <a:r>
              <a:rPr lang="en-US" altLang="ko-KR" sz="1500" dirty="0">
                <a:cs typeface="Arial" panose="020B0604020202020204" pitchFamily="34" charset="0"/>
              </a:rPr>
              <a:t>atomically thin layered structure (MoS</a:t>
            </a:r>
            <a:r>
              <a:rPr lang="en-US" altLang="ko-KR" sz="1500" baseline="-25000" dirty="0">
                <a:cs typeface="Arial" panose="020B0604020202020204" pitchFamily="34" charset="0"/>
              </a:rPr>
              <a:t>2</a:t>
            </a:r>
            <a:r>
              <a:rPr lang="en-US" altLang="ko-KR" sz="1500" dirty="0">
                <a:cs typeface="Arial" panose="020B0604020202020204" pitchFamily="34" charset="0"/>
              </a:rPr>
              <a:t>, WS</a:t>
            </a:r>
            <a:r>
              <a:rPr lang="en-US" altLang="ko-KR" sz="1500" baseline="-25000" dirty="0">
                <a:cs typeface="Arial" panose="020B0604020202020204" pitchFamily="34" charset="0"/>
              </a:rPr>
              <a:t>2</a:t>
            </a:r>
            <a:r>
              <a:rPr lang="en-US" altLang="ko-KR" sz="1500" dirty="0">
                <a:cs typeface="Arial" panose="020B0604020202020204" pitchFamily="34" charset="0"/>
              </a:rPr>
              <a:t>, WSe</a:t>
            </a:r>
            <a:r>
              <a:rPr lang="en-US" altLang="ko-KR" sz="1500" baseline="-25000" dirty="0">
                <a:cs typeface="Arial" panose="020B0604020202020204" pitchFamily="34" charset="0"/>
              </a:rPr>
              <a:t>2</a:t>
            </a:r>
            <a:r>
              <a:rPr lang="en-US" altLang="ko-KR" sz="1500" dirty="0">
                <a:cs typeface="Arial" panose="020B0604020202020204" pitchFamily="34" charset="0"/>
              </a:rPr>
              <a:t>, and so on)</a:t>
            </a:r>
          </a:p>
          <a:p>
            <a:pPr marL="342900" indent="-342900">
              <a:spcBef>
                <a:spcPts val="600"/>
              </a:spcBef>
              <a:buFont typeface="Arial" panose="020B0604020202020204" pitchFamily="34" charset="0"/>
              <a:buChar char="•"/>
              <a:defRPr/>
            </a:pPr>
            <a:r>
              <a:rPr lang="en-US" altLang="ko-KR" sz="1500" dirty="0">
                <a:cs typeface="Arial" panose="020B0604020202020204" pitchFamily="34" charset="0"/>
              </a:rPr>
              <a:t>in-plane (covalent bonding) &amp; out-of-plane (van der Waals)</a:t>
            </a:r>
          </a:p>
          <a:p>
            <a:pPr marL="342900" indent="-342900">
              <a:spcBef>
                <a:spcPts val="600"/>
              </a:spcBef>
              <a:buFont typeface="Arial" panose="020B0604020202020204" pitchFamily="34" charset="0"/>
              <a:buChar char="•"/>
              <a:defRPr/>
            </a:pPr>
            <a:r>
              <a:rPr lang="en-US" altLang="ko-KR" sz="1500" dirty="0">
                <a:cs typeface="Arial" panose="020B0604020202020204" pitchFamily="34" charset="0"/>
              </a:rPr>
              <a:t>typically Semiconducting</a:t>
            </a:r>
          </a:p>
          <a:p>
            <a:pPr marL="342900" indent="-342900">
              <a:spcBef>
                <a:spcPts val="600"/>
              </a:spcBef>
              <a:buFont typeface="Arial" panose="020B0604020202020204" pitchFamily="34" charset="0"/>
              <a:buChar char="•"/>
              <a:defRPr/>
            </a:pPr>
            <a:r>
              <a:rPr lang="en-US" altLang="ko-KR" sz="1500" dirty="0">
                <a:cs typeface="Arial" panose="020B0604020202020204" pitchFamily="34" charset="0"/>
              </a:rPr>
              <a:t>applications: futuristic electronic devices (gas sensors, photodetector, transistor)</a:t>
            </a:r>
          </a:p>
        </p:txBody>
      </p:sp>
      <p:grpSp>
        <p:nvGrpSpPr>
          <p:cNvPr id="16" name="그룹 15"/>
          <p:cNvGrpSpPr/>
          <p:nvPr/>
        </p:nvGrpSpPr>
        <p:grpSpPr>
          <a:xfrm>
            <a:off x="211708" y="1072332"/>
            <a:ext cx="5565526" cy="2489738"/>
            <a:chOff x="251520" y="1155285"/>
            <a:chExt cx="5976664" cy="2566756"/>
          </a:xfrm>
        </p:grpSpPr>
        <p:grpSp>
          <p:nvGrpSpPr>
            <p:cNvPr id="17" name="그룹 4"/>
            <p:cNvGrpSpPr>
              <a:grpSpLocks/>
            </p:cNvGrpSpPr>
            <p:nvPr/>
          </p:nvGrpSpPr>
          <p:grpSpPr bwMode="auto">
            <a:xfrm>
              <a:off x="251520" y="1265571"/>
              <a:ext cx="5976664" cy="2456470"/>
              <a:chOff x="1446379" y="1342840"/>
              <a:chExt cx="6300192" cy="2590216"/>
            </a:xfrm>
          </p:grpSpPr>
          <p:pic>
            <p:nvPicPr>
              <p:cNvPr id="27" name="Picture 3"/>
              <p:cNvPicPr>
                <a:picLocks noChangeAspect="1" noChangeArrowheads="1"/>
              </p:cNvPicPr>
              <p:nvPr/>
            </p:nvPicPr>
            <p:blipFill>
              <a:blip r:embed="rId2" cstate="print"/>
              <a:srcRect/>
              <a:stretch>
                <a:fillRect/>
              </a:stretch>
            </p:blipFill>
            <p:spPr bwMode="auto">
              <a:xfrm>
                <a:off x="1446379" y="1342840"/>
                <a:ext cx="6300192" cy="2590216"/>
              </a:xfrm>
              <a:prstGeom prst="rect">
                <a:avLst/>
              </a:prstGeom>
              <a:noFill/>
              <a:ln w="9525">
                <a:noFill/>
                <a:miter lim="800000"/>
                <a:headEnd/>
                <a:tailEnd/>
              </a:ln>
            </p:spPr>
          </p:pic>
          <p:sp>
            <p:nvSpPr>
              <p:cNvPr id="28" name="직사각형 6"/>
              <p:cNvSpPr/>
              <p:nvPr/>
            </p:nvSpPr>
            <p:spPr>
              <a:xfrm>
                <a:off x="2772150" y="1401427"/>
                <a:ext cx="1511538" cy="79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cs typeface="Arial" panose="020B0604020202020204" pitchFamily="34" charset="0"/>
                </a:endParaRPr>
              </a:p>
            </p:txBody>
          </p:sp>
        </p:grpSp>
        <p:sp>
          <p:nvSpPr>
            <p:cNvPr id="18" name="TextBox 17"/>
            <p:cNvSpPr txBox="1"/>
            <p:nvPr/>
          </p:nvSpPr>
          <p:spPr bwMode="auto">
            <a:xfrm>
              <a:off x="2024609" y="1155285"/>
              <a:ext cx="1243627" cy="380757"/>
            </a:xfrm>
            <a:prstGeom prst="rect">
              <a:avLst/>
            </a:prstGeom>
            <a:noFill/>
            <a:ln>
              <a:noFill/>
            </a:ln>
          </p:spPr>
          <p:txBody>
            <a:bodyPr>
              <a:spAutoFit/>
            </a:bodyPr>
            <a:lstStyle/>
            <a:p>
              <a:pPr>
                <a:defRPr/>
              </a:pPr>
              <a:r>
                <a:rPr lang="en-US" altLang="ko-KR" b="1" dirty="0">
                  <a:ln w="10541" cmpd="sng">
                    <a:solidFill>
                      <a:srgbClr val="7D7D7D">
                        <a:tint val="100000"/>
                        <a:shade val="100000"/>
                        <a:satMod val="110000"/>
                      </a:srgbClr>
                    </a:solidFill>
                    <a:prstDash val="solid"/>
                  </a:ln>
                  <a:solidFill>
                    <a:srgbClr val="0000FF"/>
                  </a:solidFill>
                  <a:cs typeface="Arial" panose="020B0604020202020204" pitchFamily="34" charset="0"/>
                </a:rPr>
                <a:t>M</a:t>
              </a:r>
              <a:r>
                <a:rPr lang="en-US" altLang="ko-KR" b="1" dirty="0">
                  <a:ln w="10541" cmpd="sng">
                    <a:solidFill>
                      <a:srgbClr val="7D7D7D">
                        <a:tint val="100000"/>
                        <a:shade val="100000"/>
                        <a:satMod val="110000"/>
                      </a:srgbClr>
                    </a:solidFill>
                    <a:prstDash val="solid"/>
                  </a:ln>
                  <a:solidFill>
                    <a:srgbClr val="FF0000"/>
                  </a:solidFill>
                  <a:cs typeface="Arial" panose="020B0604020202020204" pitchFamily="34" charset="0"/>
                </a:rPr>
                <a:t>X</a:t>
              </a:r>
              <a:r>
                <a:rPr lang="en-US" altLang="ko-KR" b="1" baseline="-25000" dirty="0">
                  <a:ln w="10541" cmpd="sng">
                    <a:solidFill>
                      <a:srgbClr val="7D7D7D">
                        <a:tint val="100000"/>
                        <a:shade val="100000"/>
                        <a:satMod val="110000"/>
                      </a:srgbClr>
                    </a:solidFill>
                    <a:prstDash val="solid"/>
                  </a:ln>
                  <a:solidFill>
                    <a:srgbClr val="FF0000"/>
                  </a:solidFill>
                  <a:cs typeface="Arial" panose="020B0604020202020204" pitchFamily="34" charset="0"/>
                </a:rPr>
                <a:t>2</a:t>
              </a:r>
            </a:p>
          </p:txBody>
        </p:sp>
        <p:sp>
          <p:nvSpPr>
            <p:cNvPr id="19" name="Rectangle 15"/>
            <p:cNvSpPr/>
            <p:nvPr/>
          </p:nvSpPr>
          <p:spPr bwMode="auto">
            <a:xfrm>
              <a:off x="5179858" y="1983868"/>
              <a:ext cx="376554" cy="10242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endParaRPr>
            </a:p>
          </p:txBody>
        </p:sp>
        <p:sp>
          <p:nvSpPr>
            <p:cNvPr id="20" name="Rectangle 16"/>
            <p:cNvSpPr/>
            <p:nvPr/>
          </p:nvSpPr>
          <p:spPr bwMode="auto">
            <a:xfrm>
              <a:off x="1297436" y="2324875"/>
              <a:ext cx="619054" cy="1001031"/>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endParaRPr>
            </a:p>
          </p:txBody>
        </p:sp>
        <p:sp>
          <p:nvSpPr>
            <p:cNvPr id="21" name="Rectangle 17"/>
            <p:cNvSpPr/>
            <p:nvPr/>
          </p:nvSpPr>
          <p:spPr bwMode="auto">
            <a:xfrm>
              <a:off x="1935469" y="2663679"/>
              <a:ext cx="635623" cy="662226"/>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endParaRPr>
            </a:p>
          </p:txBody>
        </p:sp>
        <p:sp>
          <p:nvSpPr>
            <p:cNvPr id="22" name="Rectangle 18"/>
            <p:cNvSpPr/>
            <p:nvPr/>
          </p:nvSpPr>
          <p:spPr bwMode="auto">
            <a:xfrm>
              <a:off x="2919028" y="2331803"/>
              <a:ext cx="656710" cy="994102"/>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0000"/>
                </a:solidFill>
              </a:endParaRPr>
            </a:p>
          </p:txBody>
        </p:sp>
        <p:sp>
          <p:nvSpPr>
            <p:cNvPr id="23" name="직사각형 22"/>
            <p:cNvSpPr/>
            <p:nvPr/>
          </p:nvSpPr>
          <p:spPr bwMode="auto">
            <a:xfrm>
              <a:off x="3965456" y="1171923"/>
              <a:ext cx="1470438" cy="349027"/>
            </a:xfrm>
            <a:prstGeom prst="rect">
              <a:avLst/>
            </a:prstGeom>
            <a:solidFill>
              <a:schemeClr val="bg1">
                <a:alpha val="50000"/>
              </a:schemeClr>
            </a:solidFill>
            <a:ln>
              <a:noFill/>
            </a:ln>
          </p:spPr>
          <p:txBody>
            <a:bodyPr wrap="none">
              <a:spAutoFit/>
            </a:bodyPr>
            <a:lstStyle/>
            <a:p>
              <a:pPr>
                <a:defRPr/>
              </a:pPr>
              <a:r>
                <a:rPr lang="en-US" altLang="ko-KR" sz="1600" b="1" dirty="0">
                  <a:ln w="1905"/>
                  <a:solidFill>
                    <a:srgbClr val="FF0000"/>
                  </a:solidFill>
                  <a:effectLst>
                    <a:innerShdw blurRad="69850" dist="43180" dir="5400000">
                      <a:srgbClr val="000000">
                        <a:alpha val="65000"/>
                      </a:srgbClr>
                    </a:innerShdw>
                  </a:effectLst>
                  <a:cs typeface="Arial" panose="020B0604020202020204" pitchFamily="34" charset="0"/>
                </a:rPr>
                <a:t>X = </a:t>
              </a:r>
              <a:r>
                <a:rPr lang="en-US" altLang="ko-KR" sz="1600" b="1" dirty="0" err="1">
                  <a:ln w="1905"/>
                  <a:solidFill>
                    <a:srgbClr val="FF0000"/>
                  </a:solidFill>
                  <a:effectLst>
                    <a:innerShdw blurRad="69850" dist="43180" dir="5400000">
                      <a:srgbClr val="000000">
                        <a:alpha val="65000"/>
                      </a:srgbClr>
                    </a:innerShdw>
                  </a:effectLst>
                  <a:cs typeface="Arial" panose="020B0604020202020204" pitchFamily="34" charset="0"/>
                </a:rPr>
                <a:t>Chalcogen</a:t>
              </a:r>
              <a:endParaRPr lang="ko-KR" altLang="en-US" sz="1600" b="1" dirty="0">
                <a:ln w="1905"/>
                <a:solidFill>
                  <a:srgbClr val="FF0000"/>
                </a:solidFill>
                <a:effectLst>
                  <a:innerShdw blurRad="69850" dist="43180" dir="5400000">
                    <a:srgbClr val="000000">
                      <a:alpha val="65000"/>
                    </a:srgbClr>
                  </a:innerShdw>
                </a:effectLst>
                <a:cs typeface="Arial" panose="020B0604020202020204" pitchFamily="34" charset="0"/>
              </a:endParaRPr>
            </a:p>
          </p:txBody>
        </p:sp>
        <p:sp>
          <p:nvSpPr>
            <p:cNvPr id="24" name="직사각형 23"/>
            <p:cNvSpPr/>
            <p:nvPr/>
          </p:nvSpPr>
          <p:spPr bwMode="auto">
            <a:xfrm>
              <a:off x="1266448" y="1702855"/>
              <a:ext cx="2945512" cy="349027"/>
            </a:xfrm>
            <a:prstGeom prst="rect">
              <a:avLst/>
            </a:prstGeom>
            <a:solidFill>
              <a:schemeClr val="bg1">
                <a:alpha val="50000"/>
              </a:schemeClr>
            </a:solidFill>
            <a:ln>
              <a:noFill/>
            </a:ln>
          </p:spPr>
          <p:txBody>
            <a:bodyPr wrap="square">
              <a:spAutoFit/>
            </a:bodyPr>
            <a:lstStyle/>
            <a:p>
              <a:pPr>
                <a:defRPr/>
              </a:pPr>
              <a:r>
                <a:rPr lang="en-US" altLang="ko-KR" sz="1600" b="1" dirty="0">
                  <a:ln w="1905"/>
                  <a:solidFill>
                    <a:srgbClr val="0000FF"/>
                  </a:solidFill>
                  <a:effectLst>
                    <a:innerShdw blurRad="69850" dist="43180" dir="5400000">
                      <a:srgbClr val="000000">
                        <a:alpha val="65000"/>
                      </a:srgbClr>
                    </a:innerShdw>
                  </a:effectLst>
                  <a:cs typeface="Arial" panose="020B0604020202020204" pitchFamily="34" charset="0"/>
                </a:rPr>
                <a:t>M = Transition Metal</a:t>
              </a:r>
              <a:endParaRPr lang="ko-KR" altLang="en-US" sz="1600" b="1" dirty="0">
                <a:ln w="1905"/>
                <a:solidFill>
                  <a:srgbClr val="0000FF"/>
                </a:solidFill>
                <a:effectLst>
                  <a:innerShdw blurRad="69850" dist="43180" dir="5400000">
                    <a:srgbClr val="000000">
                      <a:alpha val="65000"/>
                    </a:srgbClr>
                  </a:innerShdw>
                </a:effectLst>
                <a:cs typeface="Arial" panose="020B0604020202020204" pitchFamily="34" charset="0"/>
              </a:endParaRPr>
            </a:p>
          </p:txBody>
        </p:sp>
        <p:cxnSp>
          <p:nvCxnSpPr>
            <p:cNvPr id="25" name="직선 연결선 24"/>
            <p:cNvCxnSpPr>
              <a:endCxn id="23" idx="1"/>
            </p:cNvCxnSpPr>
            <p:nvPr/>
          </p:nvCxnSpPr>
          <p:spPr bwMode="auto">
            <a:xfrm flipV="1">
              <a:off x="2708724" y="1346437"/>
              <a:ext cx="1256731" cy="9571"/>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직선 연결선 25"/>
            <p:cNvCxnSpPr/>
            <p:nvPr/>
          </p:nvCxnSpPr>
          <p:spPr bwMode="auto">
            <a:xfrm>
              <a:off x="2226168" y="1536340"/>
              <a:ext cx="0" cy="236475"/>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sp>
        <p:nvSpPr>
          <p:cNvPr id="30" name="TextBox 11"/>
          <p:cNvSpPr txBox="1">
            <a:spLocks noChangeArrowheads="1"/>
          </p:cNvSpPr>
          <p:nvPr/>
        </p:nvSpPr>
        <p:spPr bwMode="auto">
          <a:xfrm>
            <a:off x="3884116" y="3547026"/>
            <a:ext cx="1962397" cy="261610"/>
          </a:xfrm>
          <a:prstGeom prst="rect">
            <a:avLst/>
          </a:prstGeom>
          <a:noFill/>
          <a:ln w="9525">
            <a:noFill/>
            <a:miter lim="800000"/>
            <a:headEnd/>
            <a:tailEnd/>
          </a:ln>
        </p:spPr>
        <p:txBody>
          <a:bodyPr wrap="none">
            <a:spAutoFit/>
          </a:bodyPr>
          <a:lstStyle/>
          <a:p>
            <a:r>
              <a:rPr lang="en-US" altLang="ko-KR" sz="1100" i="1" dirty="0">
                <a:cs typeface="Arial" pitchFamily="34" charset="0"/>
              </a:rPr>
              <a:t>Nature Chemistry</a:t>
            </a:r>
            <a:r>
              <a:rPr kumimoji="0" lang="en-US" altLang="ko-KR" sz="1100" i="1" dirty="0">
                <a:cs typeface="Arial" pitchFamily="34" charset="0"/>
              </a:rPr>
              <a:t>, </a:t>
            </a:r>
            <a:r>
              <a:rPr kumimoji="0" lang="en-US" altLang="ko-KR" sz="1100" dirty="0">
                <a:cs typeface="Arial" pitchFamily="34" charset="0"/>
              </a:rPr>
              <a:t>5, </a:t>
            </a:r>
            <a:r>
              <a:rPr lang="en-US" altLang="ko-KR" sz="1100" dirty="0">
                <a:cs typeface="Arial" pitchFamily="34" charset="0"/>
              </a:rPr>
              <a:t>263,</a:t>
            </a:r>
            <a:r>
              <a:rPr kumimoji="0" lang="en-US" altLang="ko-KR" sz="1100" dirty="0">
                <a:cs typeface="Arial" pitchFamily="34" charset="0"/>
              </a:rPr>
              <a:t> 2013</a:t>
            </a:r>
            <a:endParaRPr kumimoji="0" lang="ko-KR" altLang="en-US" sz="1100" dirty="0">
              <a:cs typeface="Arial" pitchFamily="34" charset="0"/>
            </a:endParaRPr>
          </a:p>
        </p:txBody>
      </p:sp>
      <p:pic>
        <p:nvPicPr>
          <p:cNvPr id="37" name="그림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835" y="1088471"/>
            <a:ext cx="3126801" cy="2473599"/>
          </a:xfrm>
          <a:prstGeom prst="rect">
            <a:avLst/>
          </a:prstGeom>
        </p:spPr>
      </p:pic>
      <p:grpSp>
        <p:nvGrpSpPr>
          <p:cNvPr id="44" name="그룹 43"/>
          <p:cNvGrpSpPr/>
          <p:nvPr/>
        </p:nvGrpSpPr>
        <p:grpSpPr>
          <a:xfrm>
            <a:off x="1741330" y="5096423"/>
            <a:ext cx="3857659" cy="1406045"/>
            <a:chOff x="482326" y="4936185"/>
            <a:chExt cx="4534143" cy="1652611"/>
          </a:xfrm>
        </p:grpSpPr>
        <p:pic>
          <p:nvPicPr>
            <p:cNvPr id="39" name="그림 38"/>
            <p:cNvPicPr>
              <a:picLocks noChangeAspect="1"/>
            </p:cNvPicPr>
            <p:nvPr/>
          </p:nvPicPr>
          <p:blipFill rotWithShape="1">
            <a:blip r:embed="rId4" cstate="print">
              <a:extLst>
                <a:ext uri="{28A0092B-C50C-407E-A947-70E740481C1C}">
                  <a14:useLocalDpi xmlns:a14="http://schemas.microsoft.com/office/drawing/2010/main" val="0"/>
                </a:ext>
              </a:extLst>
            </a:blip>
            <a:srcRect r="53121"/>
            <a:stretch/>
          </p:blipFill>
          <p:spPr>
            <a:xfrm>
              <a:off x="482326" y="4944711"/>
              <a:ext cx="1889389" cy="1644085"/>
            </a:xfrm>
            <a:prstGeom prst="rect">
              <a:avLst/>
            </a:prstGeom>
          </p:spPr>
        </p:pic>
        <p:pic>
          <p:nvPicPr>
            <p:cNvPr id="41" name="그림 40"/>
            <p:cNvPicPr>
              <a:picLocks noChangeAspect="1"/>
            </p:cNvPicPr>
            <p:nvPr/>
          </p:nvPicPr>
          <p:blipFill rotWithShape="1">
            <a:blip r:embed="rId5" cstate="print">
              <a:extLst>
                <a:ext uri="{28A0092B-C50C-407E-A947-70E740481C1C}">
                  <a14:useLocalDpi xmlns:a14="http://schemas.microsoft.com/office/drawing/2010/main" val="0"/>
                </a:ext>
              </a:extLst>
            </a:blip>
            <a:srcRect b="33852"/>
            <a:stretch/>
          </p:blipFill>
          <p:spPr>
            <a:xfrm>
              <a:off x="2604281" y="4936185"/>
              <a:ext cx="2412188" cy="1652611"/>
            </a:xfrm>
            <a:prstGeom prst="rect">
              <a:avLst/>
            </a:prstGeom>
          </p:spPr>
        </p:pic>
      </p:grpSp>
      <p:pic>
        <p:nvPicPr>
          <p:cNvPr id="45" name="그림 44"/>
          <p:cNvPicPr>
            <a:picLocks noChangeAspect="1"/>
          </p:cNvPicPr>
          <p:nvPr/>
        </p:nvPicPr>
        <p:blipFill rotWithShape="1">
          <a:blip r:embed="rId6"/>
          <a:srcRect l="30052" t="32871" r="58698" b="35091"/>
          <a:stretch/>
        </p:blipFill>
        <p:spPr>
          <a:xfrm>
            <a:off x="5811372" y="5157915"/>
            <a:ext cx="1864077" cy="1492988"/>
          </a:xfrm>
          <a:prstGeom prst="rect">
            <a:avLst/>
          </a:prstGeom>
        </p:spPr>
      </p:pic>
      <p:sp>
        <p:nvSpPr>
          <p:cNvPr id="46" name="직사각형 45"/>
          <p:cNvSpPr/>
          <p:nvPr/>
        </p:nvSpPr>
        <p:spPr>
          <a:xfrm>
            <a:off x="116114" y="688043"/>
            <a:ext cx="4033733" cy="369332"/>
          </a:xfrm>
          <a:prstGeom prst="rect">
            <a:avLst/>
          </a:prstGeom>
        </p:spPr>
        <p:txBody>
          <a:bodyPr wrap="none">
            <a:spAutoFit/>
          </a:bodyPr>
          <a:lstStyle/>
          <a:p>
            <a:r>
              <a:rPr lang="en-US" altLang="ko-KR" b="1" dirty="0"/>
              <a:t>transition metal dichalcogenides (TMDs)</a:t>
            </a:r>
            <a:endParaRPr lang="ko-KR" altLang="en-US" b="1" dirty="0"/>
          </a:p>
        </p:txBody>
      </p:sp>
      <p:sp>
        <p:nvSpPr>
          <p:cNvPr id="47" name="직사각형 46"/>
          <p:cNvSpPr/>
          <p:nvPr/>
        </p:nvSpPr>
        <p:spPr>
          <a:xfrm>
            <a:off x="101600" y="61453"/>
            <a:ext cx="4115999" cy="461665"/>
          </a:xfrm>
          <a:prstGeom prst="rect">
            <a:avLst/>
          </a:prstGeom>
        </p:spPr>
        <p:txBody>
          <a:bodyPr wrap="none">
            <a:spAutoFit/>
          </a:bodyPr>
          <a:lstStyle/>
          <a:p>
            <a:r>
              <a:rPr lang="en-US" altLang="ko-KR" sz="2400" b="1" dirty="0">
                <a:cs typeface="Arial" panose="020B0604020202020204" pitchFamily="34" charset="0"/>
              </a:rPr>
              <a:t>Structure of Covalent Ceramics</a:t>
            </a:r>
            <a:endParaRPr lang="ko-KR" altLang="en-US" sz="2400" b="1" dirty="0">
              <a:cs typeface="Arial" panose="020B0604020202020204" pitchFamily="34" charset="0"/>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65</a:t>
            </a:fld>
            <a:endParaRPr lang="ko-KR" altLang="en-US"/>
          </a:p>
        </p:txBody>
      </p:sp>
    </p:spTree>
    <p:extLst>
      <p:ext uri="{BB962C8B-B14F-4D97-AF65-F5344CB8AC3E}">
        <p14:creationId xmlns:p14="http://schemas.microsoft.com/office/powerpoint/2010/main" val="3965436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4782912" cy="461665"/>
          </a:xfrm>
          <a:prstGeom prst="rect">
            <a:avLst/>
          </a:prstGeom>
        </p:spPr>
        <p:txBody>
          <a:bodyPr wrap="none">
            <a:spAutoFit/>
          </a:bodyPr>
          <a:lstStyle/>
          <a:p>
            <a:r>
              <a:rPr lang="en-US" altLang="ko-KR" sz="2400" b="1" dirty="0"/>
              <a:t>Ionically Bonded Ceramic Structures</a:t>
            </a:r>
            <a:endParaRPr lang="ko-KR" altLang="en-US" sz="2400" b="1" dirty="0"/>
          </a:p>
        </p:txBody>
      </p:sp>
      <p:sp>
        <p:nvSpPr>
          <p:cNvPr id="7" name="직사각형 6"/>
          <p:cNvSpPr/>
          <p:nvPr/>
        </p:nvSpPr>
        <p:spPr>
          <a:xfrm>
            <a:off x="101600" y="1014410"/>
            <a:ext cx="8864600" cy="367793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dirty="0"/>
              <a:t>most of the ceramic materials: </a:t>
            </a:r>
            <a:r>
              <a:rPr lang="en-US" altLang="ko-KR" dirty="0">
                <a:solidFill>
                  <a:srgbClr val="FF0000"/>
                </a:solidFill>
              </a:rPr>
              <a:t>compounds with anions and cations </a:t>
            </a:r>
            <a:r>
              <a:rPr lang="en-US" altLang="ko-KR" dirty="0"/>
              <a:t>with different electronegativities forming a very strong ionic bond.</a:t>
            </a:r>
          </a:p>
          <a:p>
            <a:pPr marL="285750" indent="-285750">
              <a:spcBef>
                <a:spcPts val="600"/>
              </a:spcBef>
              <a:buFont typeface="Arial" panose="020B0604020202020204" pitchFamily="34" charset="0"/>
              <a:buChar char="•"/>
            </a:pPr>
            <a:r>
              <a:rPr lang="en-US" altLang="ko-KR" dirty="0"/>
              <a:t>typically, since anions are bigger in size than cations, </a:t>
            </a:r>
            <a:r>
              <a:rPr lang="en-US" altLang="ko-KR" dirty="0">
                <a:solidFill>
                  <a:srgbClr val="FF0000"/>
                </a:solidFill>
              </a:rPr>
              <a:t>anions tend to form the base lattice </a:t>
            </a:r>
            <a:r>
              <a:rPr lang="en-US" altLang="ko-KR" dirty="0"/>
              <a:t>and </a:t>
            </a:r>
            <a:r>
              <a:rPr lang="en-US" altLang="ko-KR" dirty="0">
                <a:solidFill>
                  <a:srgbClr val="FF0000"/>
                </a:solidFill>
              </a:rPr>
              <a:t>cations fill in the interstices</a:t>
            </a:r>
            <a:r>
              <a:rPr lang="en-US" altLang="ko-KR" b="1" dirty="0"/>
              <a:t>.</a:t>
            </a:r>
          </a:p>
          <a:p>
            <a:pPr marL="285750" indent="-285750">
              <a:spcBef>
                <a:spcPts val="600"/>
              </a:spcBef>
              <a:buFont typeface="Arial" panose="020B0604020202020204" pitchFamily="34" charset="0"/>
              <a:buChar char="•"/>
            </a:pPr>
            <a:r>
              <a:rPr lang="en-US" altLang="ko-KR" dirty="0" err="1">
                <a:solidFill>
                  <a:srgbClr val="FF0000"/>
                </a:solidFill>
              </a:rPr>
              <a:t>pauling’s</a:t>
            </a:r>
            <a:r>
              <a:rPr lang="en-US" altLang="ko-KR" dirty="0">
                <a:solidFill>
                  <a:srgbClr val="FF0000"/>
                </a:solidFill>
              </a:rPr>
              <a:t> rules: </a:t>
            </a:r>
            <a:r>
              <a:rPr lang="en-US" altLang="ko-KR" dirty="0"/>
              <a:t>guidelines for a stable crystal structure. </a:t>
            </a:r>
          </a:p>
          <a:p>
            <a:pPr marL="285750" indent="-285750">
              <a:spcBef>
                <a:spcPts val="600"/>
              </a:spcBef>
              <a:buFont typeface="Arial" panose="020B0604020202020204" pitchFamily="34" charset="0"/>
              <a:buChar char="•"/>
            </a:pPr>
            <a:r>
              <a:rPr lang="en-US" altLang="ko-KR" dirty="0"/>
              <a:t>fortunately, most ceramic compounds are completely or partially ionically bonded and should be based on either of </a:t>
            </a:r>
            <a:r>
              <a:rPr lang="en-US" altLang="ko-KR" dirty="0">
                <a:solidFill>
                  <a:srgbClr val="FF0000"/>
                </a:solidFill>
              </a:rPr>
              <a:t>FCC or HCP packing of anions</a:t>
            </a:r>
            <a:r>
              <a:rPr lang="en-US" altLang="ko-KR" dirty="0"/>
              <a:t>. </a:t>
            </a:r>
          </a:p>
          <a:p>
            <a:pPr marL="285750" indent="-285750">
              <a:spcBef>
                <a:spcPts val="600"/>
              </a:spcBef>
              <a:buFont typeface="Arial" panose="020B0604020202020204" pitchFamily="34" charset="0"/>
              <a:buChar char="•"/>
            </a:pPr>
            <a:r>
              <a:rPr lang="en-US" altLang="ko-KR" dirty="0"/>
              <a:t>as a result, categorizing the structures of most ceramic materials </a:t>
            </a:r>
          </a:p>
          <a:p>
            <a:pPr marL="742950" lvl="1" indent="-285750">
              <a:spcBef>
                <a:spcPts val="600"/>
              </a:spcBef>
              <a:buFont typeface="Arial" panose="020B0604020202020204" pitchFamily="34" charset="0"/>
              <a:buChar char="•"/>
            </a:pPr>
            <a:r>
              <a:rPr lang="en-US" altLang="ko-KR" dirty="0"/>
              <a:t>Compounds based on cubic closed packing (CCP or FCC) of ions</a:t>
            </a:r>
          </a:p>
          <a:p>
            <a:pPr marL="742950" lvl="1" indent="-285750">
              <a:spcBef>
                <a:spcPts val="600"/>
              </a:spcBef>
              <a:buFont typeface="Arial" panose="020B0604020202020204" pitchFamily="34" charset="0"/>
              <a:buChar char="•"/>
            </a:pPr>
            <a:r>
              <a:rPr lang="en-US" altLang="ko-KR" dirty="0"/>
              <a:t>Compounds based on hexagonal closed packing (HCP) of ions</a:t>
            </a:r>
          </a:p>
          <a:p>
            <a:pPr marL="742950" lvl="1" indent="-285750">
              <a:spcBef>
                <a:spcPts val="600"/>
              </a:spcBef>
              <a:buFont typeface="Arial" panose="020B0604020202020204" pitchFamily="34" charset="0"/>
              <a:buChar char="•"/>
            </a:pPr>
            <a:r>
              <a:rPr lang="en-US" altLang="ko-KR" dirty="0"/>
              <a:t>Other structures with some deviations from above two.</a:t>
            </a:r>
            <a:endParaRPr lang="en-US" altLang="ko-KR" dirty="0">
              <a:effectLst/>
            </a:endParaRPr>
          </a:p>
        </p:txBody>
      </p:sp>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060" y="4753938"/>
            <a:ext cx="1930400" cy="1737360"/>
          </a:xfrm>
          <a:prstGeom prst="rect">
            <a:avLst/>
          </a:prstGeom>
        </p:spPr>
      </p:pic>
      <p:cxnSp>
        <p:nvCxnSpPr>
          <p:cNvPr id="11" name="연결선: 꺾임 10"/>
          <p:cNvCxnSpPr>
            <a:cxnSpLocks/>
          </p:cNvCxnSpPr>
          <p:nvPr/>
        </p:nvCxnSpPr>
        <p:spPr>
          <a:xfrm rot="16200000" flipH="1">
            <a:off x="5838682" y="1828947"/>
            <a:ext cx="3013371" cy="2759074"/>
          </a:xfrm>
          <a:prstGeom prst="bentConnector3">
            <a:avLst>
              <a:gd name="adj1" fmla="val -6896"/>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연결선: 꺾임 17"/>
          <p:cNvCxnSpPr>
            <a:cxnSpLocks/>
            <a:endCxn id="9" idx="3"/>
          </p:cNvCxnSpPr>
          <p:nvPr/>
        </p:nvCxnSpPr>
        <p:spPr>
          <a:xfrm>
            <a:off x="1590675" y="2294853"/>
            <a:ext cx="7212785" cy="3327765"/>
          </a:xfrm>
          <a:prstGeom prst="bentConnector3">
            <a:avLst>
              <a:gd name="adj1" fmla="val 103169"/>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직사각형 22"/>
          <p:cNvSpPr/>
          <p:nvPr/>
        </p:nvSpPr>
        <p:spPr>
          <a:xfrm>
            <a:off x="847725" y="1952625"/>
            <a:ext cx="742950" cy="3429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p:cNvSpPr/>
          <p:nvPr/>
        </p:nvSpPr>
        <p:spPr>
          <a:xfrm>
            <a:off x="5372110" y="1703627"/>
            <a:ext cx="685790" cy="28709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그림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463" y="5169517"/>
            <a:ext cx="2673604" cy="1321781"/>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66</a:t>
            </a:fld>
            <a:endParaRPr lang="ko-KR" altLang="en-US"/>
          </a:p>
        </p:txBody>
      </p:sp>
    </p:spTree>
    <p:extLst>
      <p:ext uri="{BB962C8B-B14F-4D97-AF65-F5344CB8AC3E}">
        <p14:creationId xmlns:p14="http://schemas.microsoft.com/office/powerpoint/2010/main" val="38390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101600" y="61453"/>
            <a:ext cx="4782912" cy="461665"/>
          </a:xfrm>
          <a:prstGeom prst="rect">
            <a:avLst/>
          </a:prstGeom>
        </p:spPr>
        <p:txBody>
          <a:bodyPr wrap="none">
            <a:spAutoFit/>
          </a:bodyPr>
          <a:lstStyle/>
          <a:p>
            <a:r>
              <a:rPr lang="en-US" altLang="ko-KR" sz="2400" b="1" dirty="0"/>
              <a:t>Ionically Bonded Ceramic Structures</a:t>
            </a:r>
            <a:endParaRPr lang="ko-KR" altLang="en-US" sz="2400" b="1" dirty="0"/>
          </a:p>
        </p:txBody>
      </p:sp>
      <p:grpSp>
        <p:nvGrpSpPr>
          <p:cNvPr id="3" name="그룹 2"/>
          <p:cNvGrpSpPr/>
          <p:nvPr/>
        </p:nvGrpSpPr>
        <p:grpSpPr>
          <a:xfrm>
            <a:off x="908495" y="643488"/>
            <a:ext cx="7082980" cy="6115440"/>
            <a:chOff x="9237785" y="0"/>
            <a:chExt cx="7943022" cy="6858000"/>
          </a:xfrm>
        </p:grpSpPr>
        <p:pic>
          <p:nvPicPr>
            <p:cNvPr id="2" name="그림 1"/>
            <p:cNvPicPr>
              <a:picLocks noChangeAspect="1"/>
            </p:cNvPicPr>
            <p:nvPr/>
          </p:nvPicPr>
          <p:blipFill>
            <a:blip r:embed="rId3"/>
            <a:stretch>
              <a:fillRect/>
            </a:stretch>
          </p:blipFill>
          <p:spPr>
            <a:xfrm>
              <a:off x="9237785" y="0"/>
              <a:ext cx="7943022" cy="6858000"/>
            </a:xfrm>
            <a:prstGeom prst="rect">
              <a:avLst/>
            </a:prstGeom>
          </p:spPr>
        </p:pic>
        <p:sp>
          <p:nvSpPr>
            <p:cNvPr id="4" name="TextBox 3"/>
            <p:cNvSpPr txBox="1"/>
            <p:nvPr/>
          </p:nvSpPr>
          <p:spPr>
            <a:xfrm>
              <a:off x="13716000" y="947934"/>
              <a:ext cx="1091966" cy="246221"/>
            </a:xfrm>
            <a:prstGeom prst="rect">
              <a:avLst/>
            </a:prstGeom>
            <a:noFill/>
          </p:spPr>
          <p:txBody>
            <a:bodyPr wrap="none" rtlCol="0">
              <a:spAutoFit/>
            </a:bodyPr>
            <a:lstStyle/>
            <a:p>
              <a:r>
                <a:rPr lang="en-US" altLang="ko-KR" sz="1000" dirty="0"/>
                <a:t>(</a:t>
              </a:r>
              <a:r>
                <a:rPr lang="ko-KR" altLang="en-US" sz="1000" dirty="0"/>
                <a:t>음</a:t>
              </a:r>
              <a:r>
                <a:rPr lang="en-US" altLang="ko-KR" sz="1000" dirty="0"/>
                <a:t>, </a:t>
              </a:r>
              <a:r>
                <a:rPr lang="ko-KR" altLang="en-US" sz="1000" dirty="0" err="1"/>
                <a:t>양이온관계</a:t>
              </a:r>
              <a:r>
                <a:rPr lang="en-US" altLang="ko-KR" sz="1000" dirty="0"/>
                <a:t>)</a:t>
              </a:r>
              <a:endParaRPr lang="ko-KR" altLang="en-US" sz="1000" dirty="0"/>
            </a:p>
          </p:txBody>
        </p:sp>
        <p:sp>
          <p:nvSpPr>
            <p:cNvPr id="11" name="TextBox 10"/>
            <p:cNvSpPr txBox="1"/>
            <p:nvPr/>
          </p:nvSpPr>
          <p:spPr>
            <a:xfrm>
              <a:off x="15638584" y="1488487"/>
              <a:ext cx="1091966" cy="246221"/>
            </a:xfrm>
            <a:prstGeom prst="rect">
              <a:avLst/>
            </a:prstGeom>
            <a:noFill/>
          </p:spPr>
          <p:txBody>
            <a:bodyPr wrap="none" rtlCol="0">
              <a:spAutoFit/>
            </a:bodyPr>
            <a:lstStyle/>
            <a:p>
              <a:r>
                <a:rPr lang="en-US" altLang="ko-KR" sz="1000" dirty="0"/>
                <a:t>(</a:t>
              </a:r>
              <a:r>
                <a:rPr lang="ko-KR" altLang="en-US" sz="1000" dirty="0"/>
                <a:t>음</a:t>
              </a:r>
              <a:r>
                <a:rPr lang="en-US" altLang="ko-KR" sz="1000" dirty="0"/>
                <a:t>, </a:t>
              </a:r>
              <a:r>
                <a:rPr lang="ko-KR" altLang="en-US" sz="1000" dirty="0" err="1"/>
                <a:t>양이온관계</a:t>
              </a:r>
              <a:r>
                <a:rPr lang="en-US" altLang="ko-KR" sz="1000" dirty="0"/>
                <a:t>)</a:t>
              </a:r>
              <a:endParaRPr lang="ko-KR" altLang="en-US" sz="1000" dirty="0"/>
            </a:p>
          </p:txBody>
        </p:sp>
        <p:sp>
          <p:nvSpPr>
            <p:cNvPr id="16" name="TextBox 15"/>
            <p:cNvSpPr txBox="1"/>
            <p:nvPr/>
          </p:nvSpPr>
          <p:spPr>
            <a:xfrm>
              <a:off x="14454553" y="2766302"/>
              <a:ext cx="646331" cy="246221"/>
            </a:xfrm>
            <a:prstGeom prst="rect">
              <a:avLst/>
            </a:prstGeom>
            <a:noFill/>
          </p:spPr>
          <p:txBody>
            <a:bodyPr wrap="none" rtlCol="0">
              <a:spAutoFit/>
            </a:bodyPr>
            <a:lstStyle/>
            <a:p>
              <a:r>
                <a:rPr lang="en-US" altLang="ko-KR" sz="1000" dirty="0"/>
                <a:t>(</a:t>
              </a:r>
              <a:r>
                <a:rPr lang="ko-KR" altLang="en-US" sz="1000" dirty="0"/>
                <a:t>양이온</a:t>
              </a:r>
              <a:r>
                <a:rPr lang="en-US" altLang="ko-KR" sz="1000" dirty="0"/>
                <a:t>)</a:t>
              </a:r>
              <a:endParaRPr lang="ko-KR" altLang="en-US" sz="1000" dirty="0"/>
            </a:p>
          </p:txBody>
        </p:sp>
        <p:sp>
          <p:nvSpPr>
            <p:cNvPr id="17" name="TextBox 16"/>
            <p:cNvSpPr txBox="1"/>
            <p:nvPr/>
          </p:nvSpPr>
          <p:spPr>
            <a:xfrm>
              <a:off x="15357230" y="3305889"/>
              <a:ext cx="1091966" cy="246221"/>
            </a:xfrm>
            <a:prstGeom prst="rect">
              <a:avLst/>
            </a:prstGeom>
            <a:noFill/>
          </p:spPr>
          <p:txBody>
            <a:bodyPr wrap="none" rtlCol="0">
              <a:spAutoFit/>
            </a:bodyPr>
            <a:lstStyle/>
            <a:p>
              <a:r>
                <a:rPr lang="en-US" altLang="ko-KR" sz="1000" dirty="0"/>
                <a:t>(</a:t>
              </a:r>
              <a:r>
                <a:rPr lang="ko-KR" altLang="en-US" sz="1000" dirty="0"/>
                <a:t>음</a:t>
              </a:r>
              <a:r>
                <a:rPr lang="en-US" altLang="ko-KR" sz="1000" dirty="0"/>
                <a:t>, </a:t>
              </a:r>
              <a:r>
                <a:rPr lang="ko-KR" altLang="en-US" sz="1000" dirty="0" err="1"/>
                <a:t>양이온관계</a:t>
              </a:r>
              <a:r>
                <a:rPr lang="en-US" altLang="ko-KR" sz="1000" dirty="0"/>
                <a:t>)</a:t>
              </a:r>
              <a:endParaRPr lang="ko-KR" altLang="en-US" sz="1000" dirty="0"/>
            </a:p>
          </p:txBody>
        </p:sp>
        <p:sp>
          <p:nvSpPr>
            <p:cNvPr id="18" name="TextBox 17"/>
            <p:cNvSpPr txBox="1"/>
            <p:nvPr/>
          </p:nvSpPr>
          <p:spPr>
            <a:xfrm>
              <a:off x="15092601" y="3698919"/>
              <a:ext cx="1091966" cy="246221"/>
            </a:xfrm>
            <a:prstGeom prst="rect">
              <a:avLst/>
            </a:prstGeom>
            <a:noFill/>
          </p:spPr>
          <p:txBody>
            <a:bodyPr wrap="none" rtlCol="0">
              <a:spAutoFit/>
            </a:bodyPr>
            <a:lstStyle/>
            <a:p>
              <a:r>
                <a:rPr lang="en-US" altLang="ko-KR" sz="1000" dirty="0"/>
                <a:t>(</a:t>
              </a:r>
              <a:r>
                <a:rPr lang="ko-KR" altLang="en-US" sz="1000" dirty="0"/>
                <a:t>음</a:t>
              </a:r>
              <a:r>
                <a:rPr lang="en-US" altLang="ko-KR" sz="1000" dirty="0"/>
                <a:t>, </a:t>
              </a:r>
              <a:r>
                <a:rPr lang="ko-KR" altLang="en-US" sz="1000" dirty="0" err="1"/>
                <a:t>양이온관계</a:t>
              </a:r>
              <a:r>
                <a:rPr lang="en-US" altLang="ko-KR" sz="1000" dirty="0"/>
                <a:t>)</a:t>
              </a:r>
              <a:endParaRPr lang="ko-KR" altLang="en-US" sz="1000" dirty="0"/>
            </a:p>
          </p:txBody>
        </p:sp>
      </p:grpSp>
      <p:sp>
        <p:nvSpPr>
          <p:cNvPr id="7" name="슬라이드 번호 개체 틀 6"/>
          <p:cNvSpPr>
            <a:spLocks noGrp="1"/>
          </p:cNvSpPr>
          <p:nvPr>
            <p:ph type="sldNum" sz="quarter" idx="12"/>
          </p:nvPr>
        </p:nvSpPr>
        <p:spPr/>
        <p:txBody>
          <a:bodyPr/>
          <a:lstStyle/>
          <a:p>
            <a:fld id="{B6030C2A-4213-4771-8792-D783EF3BA6B4}" type="slidenum">
              <a:rPr lang="ko-KR" altLang="en-US" smtClean="0"/>
              <a:pPr/>
              <a:t>67</a:t>
            </a:fld>
            <a:endParaRPr lang="ko-KR" altLang="en-US"/>
          </a:p>
        </p:txBody>
      </p:sp>
      <p:sp>
        <p:nvSpPr>
          <p:cNvPr id="9" name="직사각형 8"/>
          <p:cNvSpPr/>
          <p:nvPr/>
        </p:nvSpPr>
        <p:spPr>
          <a:xfrm>
            <a:off x="7339080" y="72224"/>
            <a:ext cx="1907628" cy="1015663"/>
          </a:xfrm>
          <a:prstGeom prst="rect">
            <a:avLst/>
          </a:prstGeom>
        </p:spPr>
        <p:txBody>
          <a:bodyPr wrap="square">
            <a:spAutoFit/>
          </a:bodyPr>
          <a:lstStyle/>
          <a:p>
            <a:pPr marL="72000" indent="180000">
              <a:buAutoNum type="arabicPeriod"/>
            </a:pPr>
            <a:r>
              <a:rPr lang="ko-KR" altLang="en-US" sz="1200" dirty="0">
                <a:solidFill>
                  <a:srgbClr val="0E00C0"/>
                </a:solidFill>
                <a:latin typeface="Roboto"/>
              </a:rPr>
              <a:t>기하학적 규칙 </a:t>
            </a:r>
            <a:endParaRPr lang="en-US" altLang="ko-KR" sz="1200" dirty="0">
              <a:solidFill>
                <a:srgbClr val="0E00C0"/>
              </a:solidFill>
              <a:latin typeface="Roboto"/>
            </a:endParaRPr>
          </a:p>
          <a:p>
            <a:pPr marL="72000" indent="180000">
              <a:buAutoNum type="arabicPeriod"/>
            </a:pPr>
            <a:r>
              <a:rPr lang="ko-KR" altLang="en-US" sz="1200" dirty="0">
                <a:solidFill>
                  <a:srgbClr val="0E00C0"/>
                </a:solidFill>
                <a:latin typeface="Roboto"/>
              </a:rPr>
              <a:t>전기중성의 규칙 </a:t>
            </a:r>
            <a:endParaRPr lang="en-US" altLang="ko-KR" sz="1200" dirty="0">
              <a:solidFill>
                <a:srgbClr val="0E00C0"/>
              </a:solidFill>
              <a:latin typeface="Roboto"/>
            </a:endParaRPr>
          </a:p>
          <a:p>
            <a:pPr marL="72000" indent="180000">
              <a:buAutoNum type="arabicPeriod"/>
            </a:pPr>
            <a:r>
              <a:rPr lang="ko-KR" altLang="en-US" sz="1200" dirty="0">
                <a:solidFill>
                  <a:srgbClr val="0E00C0"/>
                </a:solidFill>
                <a:latin typeface="Roboto"/>
              </a:rPr>
              <a:t>안정석의 규칙 </a:t>
            </a:r>
            <a:endParaRPr lang="en-US" altLang="ko-KR" sz="1200" dirty="0">
              <a:solidFill>
                <a:srgbClr val="0E00C0"/>
              </a:solidFill>
              <a:latin typeface="Roboto"/>
            </a:endParaRPr>
          </a:p>
          <a:p>
            <a:pPr marL="72000" indent="180000">
              <a:buAutoNum type="arabicPeriod"/>
            </a:pPr>
            <a:r>
              <a:rPr lang="ko-KR" altLang="en-US" sz="1200" dirty="0">
                <a:solidFill>
                  <a:srgbClr val="0E00C0"/>
                </a:solidFill>
                <a:latin typeface="Roboto"/>
              </a:rPr>
              <a:t>기피성의 규칙 </a:t>
            </a:r>
            <a:endParaRPr lang="en-US" altLang="ko-KR" sz="1200" dirty="0">
              <a:solidFill>
                <a:srgbClr val="0E00C0"/>
              </a:solidFill>
              <a:latin typeface="Roboto"/>
            </a:endParaRPr>
          </a:p>
          <a:p>
            <a:pPr marL="72000" indent="180000">
              <a:buAutoNum type="arabicPeriod"/>
            </a:pPr>
            <a:r>
              <a:rPr lang="ko-KR" altLang="en-US" sz="1200" dirty="0">
                <a:solidFill>
                  <a:srgbClr val="0E00C0"/>
                </a:solidFill>
                <a:latin typeface="Roboto"/>
              </a:rPr>
              <a:t>경제성의 규칙</a:t>
            </a:r>
            <a:endParaRPr lang="ko-KR" altLang="en-US" sz="1200" dirty="0">
              <a:solidFill>
                <a:srgbClr val="0E00C0"/>
              </a:solidFill>
            </a:endParaRPr>
          </a:p>
        </p:txBody>
      </p:sp>
      <p:cxnSp>
        <p:nvCxnSpPr>
          <p:cNvPr id="12" name="직선 연결선 11"/>
          <p:cNvCxnSpPr/>
          <p:nvPr/>
        </p:nvCxnSpPr>
        <p:spPr>
          <a:xfrm>
            <a:off x="1337441" y="1676813"/>
            <a:ext cx="36688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a:off x="1337441" y="2164820"/>
            <a:ext cx="51395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직선 연결선 19"/>
          <p:cNvCxnSpPr/>
          <p:nvPr/>
        </p:nvCxnSpPr>
        <p:spPr>
          <a:xfrm>
            <a:off x="1337441" y="3300086"/>
            <a:ext cx="41413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a:off x="1337441" y="3780508"/>
            <a:ext cx="48652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a:off x="1329821" y="4123362"/>
            <a:ext cx="46823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a:off x="1474600" y="3941901"/>
            <a:ext cx="16800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그룹 9">
            <a:extLst>
              <a:ext uri="{FF2B5EF4-FFF2-40B4-BE49-F238E27FC236}">
                <a16:creationId xmlns:a16="http://schemas.microsoft.com/office/drawing/2014/main" id="{40AEB702-8BD8-4D51-9217-CA4D39B5DCFE}"/>
              </a:ext>
            </a:extLst>
          </p:cNvPr>
          <p:cNvGrpSpPr/>
          <p:nvPr/>
        </p:nvGrpSpPr>
        <p:grpSpPr>
          <a:xfrm>
            <a:off x="9144000" y="-9525"/>
            <a:ext cx="5540884" cy="6918888"/>
            <a:chOff x="9144000" y="-9525"/>
            <a:chExt cx="4555218" cy="5688089"/>
          </a:xfrm>
        </p:grpSpPr>
        <p:pic>
          <p:nvPicPr>
            <p:cNvPr id="6" name="그림 5"/>
            <p:cNvPicPr>
              <a:picLocks noChangeAspect="1"/>
            </p:cNvPicPr>
            <p:nvPr/>
          </p:nvPicPr>
          <p:blipFill rotWithShape="1">
            <a:blip r:embed="rId4"/>
            <a:srcRect t="14620"/>
            <a:stretch/>
          </p:blipFill>
          <p:spPr>
            <a:xfrm>
              <a:off x="9152260" y="-9525"/>
              <a:ext cx="2273300" cy="1335001"/>
            </a:xfrm>
            <a:prstGeom prst="rect">
              <a:avLst/>
            </a:prstGeom>
          </p:spPr>
        </p:pic>
        <p:pic>
          <p:nvPicPr>
            <p:cNvPr id="8" name="그림 7"/>
            <p:cNvPicPr>
              <a:picLocks noChangeAspect="1"/>
            </p:cNvPicPr>
            <p:nvPr/>
          </p:nvPicPr>
          <p:blipFill>
            <a:blip r:embed="rId5"/>
            <a:stretch>
              <a:fillRect/>
            </a:stretch>
          </p:blipFill>
          <p:spPr>
            <a:xfrm>
              <a:off x="9151170" y="1335001"/>
              <a:ext cx="2243974" cy="1766225"/>
            </a:xfrm>
            <a:prstGeom prst="rect">
              <a:avLst/>
            </a:prstGeom>
          </p:spPr>
        </p:pic>
        <p:pic>
          <p:nvPicPr>
            <p:cNvPr id="33" name="그림 32"/>
            <p:cNvPicPr>
              <a:picLocks noChangeAspect="1"/>
            </p:cNvPicPr>
            <p:nvPr/>
          </p:nvPicPr>
          <p:blipFill rotWithShape="1">
            <a:blip r:embed="rId6"/>
            <a:srcRect t="11144"/>
            <a:stretch/>
          </p:blipFill>
          <p:spPr>
            <a:xfrm>
              <a:off x="9144000" y="3143360"/>
              <a:ext cx="2271119" cy="1508713"/>
            </a:xfrm>
            <a:prstGeom prst="rect">
              <a:avLst/>
            </a:prstGeom>
          </p:spPr>
        </p:pic>
        <p:pic>
          <p:nvPicPr>
            <p:cNvPr id="34" name="그림 33"/>
            <p:cNvPicPr>
              <a:picLocks noChangeAspect="1"/>
            </p:cNvPicPr>
            <p:nvPr/>
          </p:nvPicPr>
          <p:blipFill>
            <a:blip r:embed="rId7"/>
            <a:stretch>
              <a:fillRect/>
            </a:stretch>
          </p:blipFill>
          <p:spPr>
            <a:xfrm>
              <a:off x="9144000" y="4694208"/>
              <a:ext cx="2251144" cy="984356"/>
            </a:xfrm>
            <a:prstGeom prst="rect">
              <a:avLst/>
            </a:prstGeom>
          </p:spPr>
        </p:pic>
        <p:pic>
          <p:nvPicPr>
            <p:cNvPr id="14" name="그림 13">
              <a:extLst>
                <a:ext uri="{FF2B5EF4-FFF2-40B4-BE49-F238E27FC236}">
                  <a16:creationId xmlns:a16="http://schemas.microsoft.com/office/drawing/2014/main" id="{8EE9CDBE-2986-6837-7002-5EFD8F1BBB7E}"/>
                </a:ext>
              </a:extLst>
            </p:cNvPr>
            <p:cNvPicPr>
              <a:picLocks noChangeAspect="1"/>
            </p:cNvPicPr>
            <p:nvPr/>
          </p:nvPicPr>
          <p:blipFill>
            <a:blip r:embed="rId8"/>
            <a:stretch>
              <a:fillRect/>
            </a:stretch>
          </p:blipFill>
          <p:spPr>
            <a:xfrm>
              <a:off x="11415119" y="1335001"/>
              <a:ext cx="2284099" cy="1750980"/>
            </a:xfrm>
            <a:prstGeom prst="rect">
              <a:avLst/>
            </a:prstGeom>
          </p:spPr>
        </p:pic>
      </p:grpSp>
      <p:pic>
        <p:nvPicPr>
          <p:cNvPr id="13" name="그림 12">
            <a:extLst>
              <a:ext uri="{FF2B5EF4-FFF2-40B4-BE49-F238E27FC236}">
                <a16:creationId xmlns:a16="http://schemas.microsoft.com/office/drawing/2014/main" id="{56BE67BE-D031-4F86-9C12-312F2BCD690D}"/>
              </a:ext>
            </a:extLst>
          </p:cNvPr>
          <p:cNvPicPr>
            <a:picLocks noChangeAspect="1"/>
          </p:cNvPicPr>
          <p:nvPr/>
        </p:nvPicPr>
        <p:blipFill>
          <a:blip r:embed="rId9"/>
          <a:stretch>
            <a:fillRect/>
          </a:stretch>
        </p:blipFill>
        <p:spPr>
          <a:xfrm>
            <a:off x="11939823" y="5712010"/>
            <a:ext cx="4138864" cy="1245449"/>
          </a:xfrm>
          <a:prstGeom prst="rect">
            <a:avLst/>
          </a:prstGeom>
        </p:spPr>
      </p:pic>
      <p:sp>
        <p:nvSpPr>
          <p:cNvPr id="23" name="직사각형 22">
            <a:extLst>
              <a:ext uri="{FF2B5EF4-FFF2-40B4-BE49-F238E27FC236}">
                <a16:creationId xmlns:a16="http://schemas.microsoft.com/office/drawing/2014/main" id="{69366090-43FC-41EC-A875-DE010769E82F}"/>
              </a:ext>
            </a:extLst>
          </p:cNvPr>
          <p:cNvSpPr/>
          <p:nvPr/>
        </p:nvSpPr>
        <p:spPr>
          <a:xfrm>
            <a:off x="11906548" y="-9525"/>
            <a:ext cx="2857547" cy="954107"/>
          </a:xfrm>
          <a:prstGeom prst="rect">
            <a:avLst/>
          </a:prstGeom>
        </p:spPr>
        <p:txBody>
          <a:bodyPr wrap="square">
            <a:spAutoFit/>
          </a:bodyPr>
          <a:lstStyle/>
          <a:p>
            <a:r>
              <a:rPr lang="ko-KR" altLang="en-US" sz="1400" b="1" dirty="0"/>
              <a:t>작은 양이온은 적은 수의 음이온과 결합</a:t>
            </a:r>
            <a:r>
              <a:rPr lang="en-US" altLang="ko-KR" sz="1400" b="1" dirty="0"/>
              <a:t>(CN</a:t>
            </a:r>
            <a:r>
              <a:rPr lang="ko-KR" altLang="en-US" sz="1400" b="1" dirty="0"/>
              <a:t> 작음</a:t>
            </a:r>
            <a:r>
              <a:rPr lang="en-US" altLang="ko-KR" sz="1400" b="1" dirty="0"/>
              <a:t>)</a:t>
            </a:r>
            <a:r>
              <a:rPr lang="en-US" altLang="ko-KR" sz="1400" dirty="0"/>
              <a:t>,</a:t>
            </a:r>
            <a:br>
              <a:rPr lang="en-US" altLang="ko-KR" sz="1400" dirty="0"/>
            </a:br>
            <a:r>
              <a:rPr lang="ko-KR" altLang="en-US" sz="1400" b="1" dirty="0"/>
              <a:t>큰 양이온은 많은 수의 음이온과 둘러싸임</a:t>
            </a:r>
            <a:r>
              <a:rPr lang="en-US" altLang="ko-KR" sz="1400" b="1" dirty="0"/>
              <a:t>(CN</a:t>
            </a:r>
            <a:r>
              <a:rPr lang="ko-KR" altLang="en-US" sz="1400" b="1" dirty="0"/>
              <a:t> 큼</a:t>
            </a:r>
            <a:r>
              <a:rPr lang="en-US" altLang="ko-KR" sz="1400" b="1" dirty="0"/>
              <a:t>)</a:t>
            </a:r>
            <a:r>
              <a:rPr lang="en-US" altLang="ko-KR" sz="1400" dirty="0"/>
              <a:t>.</a:t>
            </a:r>
            <a:endParaRPr lang="en-US" sz="1400" dirty="0"/>
          </a:p>
        </p:txBody>
      </p:sp>
      <p:pic>
        <p:nvPicPr>
          <p:cNvPr id="27" name="그림 26">
            <a:extLst>
              <a:ext uri="{FF2B5EF4-FFF2-40B4-BE49-F238E27FC236}">
                <a16:creationId xmlns:a16="http://schemas.microsoft.com/office/drawing/2014/main" id="{0BEAB2EE-041C-4C19-9006-383B4251A761}"/>
              </a:ext>
            </a:extLst>
          </p:cNvPr>
          <p:cNvPicPr>
            <a:picLocks noChangeAspect="1"/>
          </p:cNvPicPr>
          <p:nvPr/>
        </p:nvPicPr>
        <p:blipFill>
          <a:blip r:embed="rId10"/>
          <a:stretch>
            <a:fillRect/>
          </a:stretch>
        </p:blipFill>
        <p:spPr>
          <a:xfrm>
            <a:off x="11939823" y="5688427"/>
            <a:ext cx="1478603" cy="1354698"/>
          </a:xfrm>
          <a:prstGeom prst="rect">
            <a:avLst/>
          </a:prstGeom>
        </p:spPr>
      </p:pic>
      <p:pic>
        <p:nvPicPr>
          <p:cNvPr id="29" name="그림 28">
            <a:extLst>
              <a:ext uri="{FF2B5EF4-FFF2-40B4-BE49-F238E27FC236}">
                <a16:creationId xmlns:a16="http://schemas.microsoft.com/office/drawing/2014/main" id="{5DDBC0E4-160D-41E6-9168-A92E6C5C8409}"/>
              </a:ext>
            </a:extLst>
          </p:cNvPr>
          <p:cNvPicPr>
            <a:picLocks noChangeAspect="1"/>
          </p:cNvPicPr>
          <p:nvPr/>
        </p:nvPicPr>
        <p:blipFill>
          <a:blip r:embed="rId11"/>
          <a:stretch>
            <a:fillRect/>
          </a:stretch>
        </p:blipFill>
        <p:spPr>
          <a:xfrm rot="5400000">
            <a:off x="13960121" y="5004603"/>
            <a:ext cx="1576871" cy="2660261"/>
          </a:xfrm>
          <a:prstGeom prst="rect">
            <a:avLst/>
          </a:prstGeom>
        </p:spPr>
      </p:pic>
      <p:sp>
        <p:nvSpPr>
          <p:cNvPr id="31" name="Rectangle 8">
            <a:extLst>
              <a:ext uri="{FF2B5EF4-FFF2-40B4-BE49-F238E27FC236}">
                <a16:creationId xmlns:a16="http://schemas.microsoft.com/office/drawing/2014/main" id="{0668277E-4F3C-485C-A025-038DCD94AE39}"/>
              </a:ext>
            </a:extLst>
          </p:cNvPr>
          <p:cNvSpPr>
            <a:spLocks noChangeArrowheads="1"/>
          </p:cNvSpPr>
          <p:nvPr/>
        </p:nvSpPr>
        <p:spPr bwMode="auto">
          <a:xfrm>
            <a:off x="16078687" y="5507826"/>
            <a:ext cx="321896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ts val="600"/>
              </a:spcBef>
              <a:spcAft>
                <a:spcPct val="0"/>
              </a:spcAft>
              <a:buClrTx/>
              <a:buSzTx/>
              <a:buFontTx/>
              <a:buChar char="•"/>
              <a:tabLst/>
            </a:pPr>
            <a:r>
              <a:rPr kumimoji="0" lang="en-US" altLang="en-US" sz="1400" b="0" i="0" u="none" strike="noStrike" cap="none" normalizeH="0" baseline="0" dirty="0" err="1">
                <a:ln>
                  <a:noFill/>
                </a:ln>
                <a:solidFill>
                  <a:schemeClr val="tx1"/>
                </a:solidFill>
                <a:effectLst/>
                <a:latin typeface="Arial" panose="020B0604020202020204" pitchFamily="34" charset="0"/>
              </a:rPr>
              <a:t>서로</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다른</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양이온이</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있을</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경우</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전하가</a:t>
            </a:r>
            <a:r>
              <a:rPr kumimoji="0" lang="en-US" altLang="en-US" sz="1400" b="0" i="0" u="none" strike="noStrike" cap="none" normalizeH="0" baseline="0" dirty="0">
                <a:ln>
                  <a:noFill/>
                </a:ln>
                <a:solidFill>
                  <a:schemeClr val="tx1"/>
                </a:solidFill>
                <a:effectLst/>
                <a:latin typeface="Arial" panose="020B0604020202020204" pitchFamily="34" charset="0"/>
              </a:rPr>
              <a:t> 큰 </a:t>
            </a:r>
            <a:r>
              <a:rPr kumimoji="0" lang="en-US" altLang="en-US" sz="1400" b="0" i="0" u="none" strike="noStrike" cap="none" normalizeH="0" baseline="0" dirty="0" err="1">
                <a:ln>
                  <a:noFill/>
                </a:ln>
                <a:solidFill>
                  <a:schemeClr val="tx1"/>
                </a:solidFill>
                <a:effectLst/>
                <a:latin typeface="Arial" panose="020B0604020202020204" pitchFamily="34" charset="0"/>
              </a:rPr>
              <a:t>양이온은</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보통</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낮은</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배위수</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구조를</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선호하고</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전하가</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작은</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양이온은</a:t>
            </a:r>
            <a:r>
              <a:rPr kumimoji="0" lang="en-US" altLang="en-US" sz="1400" b="0" i="0" u="none" strike="noStrike" cap="none" normalizeH="0" baseline="0" dirty="0">
                <a:ln>
                  <a:noFill/>
                </a:ln>
                <a:solidFill>
                  <a:schemeClr val="tx1"/>
                </a:solidFill>
                <a:effectLst/>
                <a:latin typeface="Arial" panose="020B0604020202020204" pitchFamily="34" charset="0"/>
              </a:rPr>
              <a:t> 더 </a:t>
            </a:r>
            <a:r>
              <a:rPr kumimoji="0" lang="en-US" altLang="en-US" sz="1400" b="0" i="0" u="none" strike="noStrike" cap="none" normalizeH="0" baseline="0" dirty="0" err="1">
                <a:ln>
                  <a:noFill/>
                </a:ln>
                <a:solidFill>
                  <a:schemeClr val="tx1"/>
                </a:solidFill>
                <a:effectLst/>
                <a:latin typeface="Arial" panose="020B0604020202020204" pitchFamily="34" charset="0"/>
              </a:rPr>
              <a:t>높은</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배위수</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구조를</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가짐</a:t>
            </a:r>
            <a:r>
              <a:rPr kumimoji="0" lang="en-US" altLang="en-US" sz="14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spcBef>
                <a:spcPts val="60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 Si⁴⁺는 </a:t>
            </a:r>
            <a:r>
              <a:rPr kumimoji="0" lang="en-US" altLang="en-US" sz="1400" b="0" i="0" u="none" strike="noStrike" cap="none" normalizeH="0" baseline="0" dirty="0" err="1">
                <a:ln>
                  <a:noFill/>
                </a:ln>
                <a:solidFill>
                  <a:schemeClr val="tx1"/>
                </a:solidFill>
                <a:effectLst/>
                <a:latin typeface="Arial" panose="020B0604020202020204" pitchFamily="34" charset="0"/>
              </a:rPr>
              <a:t>작은</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크기</a:t>
            </a:r>
            <a:r>
              <a:rPr kumimoji="0" lang="en-US" altLang="en-US" sz="1400" b="0" i="0" u="none" strike="noStrike" cap="none" normalizeH="0" baseline="0" dirty="0">
                <a:ln>
                  <a:noFill/>
                </a:ln>
                <a:solidFill>
                  <a:schemeClr val="tx1"/>
                </a:solidFill>
                <a:effectLst/>
                <a:latin typeface="Arial" panose="020B0604020202020204" pitchFamily="34" charset="0"/>
              </a:rPr>
              <a:t> → CN=4 (</a:t>
            </a:r>
            <a:r>
              <a:rPr kumimoji="0" lang="en-US" altLang="en-US" sz="1400" b="0" i="0" u="none" strike="noStrike" cap="none" normalizeH="0" baseline="0" dirty="0" err="1">
                <a:ln>
                  <a:noFill/>
                </a:ln>
                <a:solidFill>
                  <a:schemeClr val="tx1"/>
                </a:solidFill>
                <a:effectLst/>
                <a:latin typeface="Arial" panose="020B0604020202020204" pitchFamily="34" charset="0"/>
              </a:rPr>
              <a:t>사면체</a:t>
            </a:r>
            <a:r>
              <a:rPr kumimoji="0" lang="en-US" altLang="en-US" sz="14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spcBef>
                <a:spcPts val="60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Ca²⁺는 큰 </a:t>
            </a:r>
            <a:r>
              <a:rPr kumimoji="0" lang="en-US" altLang="en-US" sz="1400" b="0" i="0" u="none" strike="noStrike" cap="none" normalizeH="0" baseline="0" dirty="0" err="1">
                <a:ln>
                  <a:noFill/>
                </a:ln>
                <a:solidFill>
                  <a:schemeClr val="tx1"/>
                </a:solidFill>
                <a:effectLst/>
                <a:latin typeface="Arial" panose="020B0604020202020204" pitchFamily="34" charset="0"/>
              </a:rPr>
              <a:t>크기</a:t>
            </a:r>
            <a:r>
              <a:rPr kumimoji="0" lang="en-US" altLang="en-US" sz="1400" b="0" i="0" u="none" strike="noStrike" cap="none" normalizeH="0" baseline="0" dirty="0">
                <a:ln>
                  <a:noFill/>
                </a:ln>
                <a:solidFill>
                  <a:schemeClr val="tx1"/>
                </a:solidFill>
                <a:effectLst/>
                <a:latin typeface="Arial" panose="020B0604020202020204" pitchFamily="34" charset="0"/>
              </a:rPr>
              <a:t> → CN=6~8 (</a:t>
            </a:r>
            <a:r>
              <a:rPr kumimoji="0" lang="en-US" altLang="en-US" sz="1400" b="0" i="0" u="none" strike="noStrike" cap="none" normalizeH="0" baseline="0" dirty="0" err="1">
                <a:ln>
                  <a:noFill/>
                </a:ln>
                <a:solidFill>
                  <a:schemeClr val="tx1"/>
                </a:solidFill>
                <a:effectLst/>
                <a:latin typeface="Arial" panose="020B0604020202020204" pitchFamily="34" charset="0"/>
              </a:rPr>
              <a:t>팔면체</a:t>
            </a:r>
            <a:r>
              <a:rPr kumimoji="0" lang="en-US" altLang="en-US" sz="1400" b="0" i="0" u="none" strike="noStrike" cap="none" normalizeH="0" baseline="0" dirty="0">
                <a:ln>
                  <a:noFill/>
                </a:ln>
                <a:solidFill>
                  <a:schemeClr val="tx1"/>
                </a:solidFill>
                <a:effectLst/>
                <a:latin typeface="Arial" panose="020B0604020202020204" pitchFamily="34" charset="0"/>
              </a:rPr>
              <a:t>, </a:t>
            </a:r>
            <a:r>
              <a:rPr kumimoji="0" lang="en-US" altLang="en-US" sz="1400" b="0" i="0" u="none" strike="noStrike" cap="none" normalizeH="0" baseline="0" dirty="0" err="1">
                <a:ln>
                  <a:noFill/>
                </a:ln>
                <a:solidFill>
                  <a:schemeClr val="tx1"/>
                </a:solidFill>
                <a:effectLst/>
                <a:latin typeface="Arial" panose="020B0604020202020204" pitchFamily="34" charset="0"/>
              </a:rPr>
              <a:t>정방체</a:t>
            </a:r>
            <a:r>
              <a:rPr kumimoji="0" lang="en-US" altLang="en-US" sz="14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3771966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2" y="821887"/>
            <a:ext cx="1535613" cy="369332"/>
          </a:xfrm>
          <a:prstGeom prst="rect">
            <a:avLst/>
          </a:prstGeom>
        </p:spPr>
        <p:txBody>
          <a:bodyPr wrap="none">
            <a:spAutoFit/>
          </a:bodyPr>
          <a:lstStyle/>
          <a:p>
            <a:r>
              <a:rPr lang="en-US" altLang="ko-KR" b="1" dirty="0"/>
              <a:t>Bond strength</a:t>
            </a:r>
          </a:p>
        </p:txBody>
      </p:sp>
      <p:sp>
        <p:nvSpPr>
          <p:cNvPr id="8" name="Rectangle 1"/>
          <p:cNvSpPr>
            <a:spLocks noChangeArrowheads="1"/>
          </p:cNvSpPr>
          <p:nvPr/>
        </p:nvSpPr>
        <p:spPr bwMode="auto">
          <a:xfrm>
            <a:off x="246742" y="1396050"/>
            <a:ext cx="87503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b="0" i="0" u="none" strike="noStrike" cap="none" normalizeH="0" baseline="0" dirty="0">
                <a:ln>
                  <a:noFill/>
                </a:ln>
                <a:solidFill>
                  <a:srgbClr val="000000"/>
                </a:solidFill>
                <a:effectLst/>
                <a:cs typeface="Arial" panose="020B0604020202020204" pitchFamily="34" charset="0"/>
              </a:rPr>
              <a:t>Bond strength: </a:t>
            </a:r>
            <a:r>
              <a:rPr kumimoji="0" lang="ko-KR" altLang="ko-KR" b="0" i="0" u="none" strike="noStrike" cap="none" normalizeH="0" baseline="0" dirty="0" err="1">
                <a:ln>
                  <a:noFill/>
                </a:ln>
                <a:solidFill>
                  <a:srgbClr val="000000"/>
                </a:solidFill>
                <a:effectLst/>
                <a:cs typeface="Arial" panose="020B0604020202020204" pitchFamily="34" charset="0"/>
              </a:rPr>
              <a:t>a</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useful</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parameter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to</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determine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whether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the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derived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structure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is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correct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or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not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at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least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whether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the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charge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is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neutral</a:t>
            </a:r>
            <a:r>
              <a:rPr kumimoji="0" lang="ko-KR" altLang="ko-KR" b="0" i="0" u="none" strike="noStrike" cap="none" normalizeH="0" baseline="0" dirty="0">
                <a:ln>
                  <a:noFill/>
                </a:ln>
                <a:solidFill>
                  <a:srgbClr val="000000"/>
                </a:solidFill>
                <a:effectLst/>
                <a:cs typeface="Arial" panose="020B0604020202020204" pitchFamily="34" charset="0"/>
              </a:rPr>
              <a:t> and </a:t>
            </a:r>
            <a:r>
              <a:rPr kumimoji="0" lang="ko-KR" altLang="ko-KR" b="0" i="0" u="none" strike="noStrike" cap="none" normalizeH="0" baseline="0" dirty="0" err="1">
                <a:ln>
                  <a:noFill/>
                </a:ln>
                <a:solidFill>
                  <a:srgbClr val="000000"/>
                </a:solidFill>
                <a:effectLst/>
                <a:cs typeface="Arial" panose="020B0604020202020204" pitchFamily="34" charset="0"/>
              </a:rPr>
              <a:t>stoichiomteric</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or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not</a:t>
            </a:r>
            <a:endParaRPr kumimoji="0" lang="en-US" altLang="ko-KR" b="0" i="0"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ko-KR" dirty="0">
              <a:solidFill>
                <a:srgbClr val="000000"/>
              </a:solidFill>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Bond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strength</a:t>
            </a:r>
            <a:r>
              <a:rPr kumimoji="0" lang="ko-KR" altLang="ko-KR" b="0" i="0" u="none" strike="noStrike" cap="none" normalizeH="0" baseline="0" dirty="0">
                <a:ln>
                  <a:noFill/>
                </a:ln>
                <a:solidFill>
                  <a:srgbClr val="000000"/>
                </a:solidFill>
                <a:effectLst/>
                <a:cs typeface="Arial" panose="020B0604020202020204" pitchFamily="34" charset="0"/>
              </a:rPr>
              <a:t> of </a:t>
            </a:r>
            <a:r>
              <a:rPr kumimoji="0" lang="ko-KR" altLang="ko-KR" b="0" i="0" u="none" strike="noStrike" cap="none" normalizeH="0" baseline="0" dirty="0" err="1">
                <a:ln>
                  <a:noFill/>
                </a:ln>
                <a:solidFill>
                  <a:srgbClr val="000000"/>
                </a:solidFill>
                <a:effectLst/>
                <a:cs typeface="Arial" panose="020B0604020202020204" pitchFamily="34" charset="0"/>
              </a:rPr>
              <a:t>an</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ion</a:t>
            </a:r>
            <a:r>
              <a:rPr kumimoji="0" lang="en-US"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ratio</a:t>
            </a:r>
            <a:r>
              <a:rPr kumimoji="0" lang="ko-KR" altLang="ko-KR" b="0" i="0" u="none" strike="noStrike" cap="none" normalizeH="0" baseline="0" dirty="0">
                <a:ln>
                  <a:noFill/>
                </a:ln>
                <a:solidFill>
                  <a:srgbClr val="C00000"/>
                </a:solidFill>
                <a:effectLst/>
                <a:cs typeface="Arial" panose="020B0604020202020204" pitchFamily="34" charset="0"/>
              </a:rPr>
              <a:t> of </a:t>
            </a:r>
            <a:r>
              <a:rPr kumimoji="0" lang="en-US" altLang="ko-KR" b="0" i="0" u="none" strike="noStrike" cap="none" normalizeH="0" baseline="0" dirty="0">
                <a:ln>
                  <a:noFill/>
                </a:ln>
                <a:solidFill>
                  <a:srgbClr val="C00000"/>
                </a:solidFill>
                <a:effectLst/>
                <a:cs typeface="Arial" panose="020B0604020202020204" pitchFamily="34" charset="0"/>
              </a:rPr>
              <a:t>the </a:t>
            </a:r>
            <a:r>
              <a:rPr kumimoji="0" lang="ko-KR" altLang="ko-KR" b="0" i="0" u="none" strike="noStrike" cap="none" normalizeH="0" baseline="0" dirty="0" err="1">
                <a:ln>
                  <a:noFill/>
                </a:ln>
                <a:solidFill>
                  <a:srgbClr val="C00000"/>
                </a:solidFill>
                <a:effectLst/>
                <a:cs typeface="Arial" panose="020B0604020202020204" pitchFamily="34" charset="0"/>
              </a:rPr>
              <a:t>valence</a:t>
            </a:r>
            <a:r>
              <a:rPr kumimoji="0" lang="ko-KR" altLang="ko-KR" b="0" i="0" u="none" strike="noStrike" cap="none" normalizeH="0" baseline="0" dirty="0">
                <a:ln>
                  <a:noFill/>
                </a:ln>
                <a:solidFill>
                  <a:srgbClr val="C00000"/>
                </a:solidFill>
                <a:effectLst/>
                <a:cs typeface="Arial" panose="020B0604020202020204" pitchFamily="34" charset="0"/>
              </a:rPr>
              <a:t> of </a:t>
            </a:r>
            <a:r>
              <a:rPr kumimoji="0" lang="ko-KR" altLang="ko-KR" b="0" i="0" u="none" strike="noStrike" cap="none" normalizeH="0" baseline="0" dirty="0" err="1">
                <a:ln>
                  <a:noFill/>
                </a:ln>
                <a:solidFill>
                  <a:srgbClr val="C00000"/>
                </a:solidFill>
                <a:effectLst/>
                <a:cs typeface="Arial" panose="020B0604020202020204" pitchFamily="34" charset="0"/>
              </a:rPr>
              <a:t>an</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ion</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to</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its</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en-US" altLang="ko-KR" b="0" i="0" u="none" strike="noStrike" cap="none" normalizeH="0" baseline="0" dirty="0">
                <a:ln>
                  <a:noFill/>
                </a:ln>
                <a:solidFill>
                  <a:srgbClr val="C00000"/>
                </a:solidFill>
                <a:effectLst/>
                <a:cs typeface="Arial" panose="020B0604020202020204" pitchFamily="34" charset="0"/>
              </a:rPr>
              <a:t>c</a:t>
            </a:r>
            <a:r>
              <a:rPr kumimoji="0" lang="ko-KR" altLang="ko-KR" b="0" i="0" u="none" strike="noStrike" cap="none" normalizeH="0" baseline="0" dirty="0" err="1">
                <a:ln>
                  <a:noFill/>
                </a:ln>
                <a:solidFill>
                  <a:srgbClr val="C00000"/>
                </a:solidFill>
                <a:effectLst/>
                <a:cs typeface="Arial" panose="020B0604020202020204" pitchFamily="34" charset="0"/>
              </a:rPr>
              <a:t>oordination</a:t>
            </a:r>
            <a:endParaRPr kumimoji="0" lang="en-US" altLang="ko-KR" b="0" i="1"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ko-KR" b="0" i="1"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ko-KR" i="1" dirty="0">
              <a:solidFill>
                <a:srgbClr val="000000"/>
              </a:solidFill>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ko-KR" b="0" i="1"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ko-KR" i="1" dirty="0">
              <a:solidFill>
                <a:srgbClr val="000000"/>
              </a:solidFill>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ko-KR" b="0" i="1"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ko-KR" altLang="ko-KR" b="0" i="0" u="none" strike="noStrike" cap="none" normalizeH="0" baseline="0" dirty="0">
                <a:ln>
                  <a:noFill/>
                </a:ln>
                <a:solidFill>
                  <a:srgbClr val="000000"/>
                </a:solidFill>
                <a:effectLst/>
                <a:cs typeface="Arial" panose="020B0604020202020204" pitchFamily="34" charset="0"/>
              </a:rPr>
              <a:t>In </a:t>
            </a:r>
            <a:r>
              <a:rPr kumimoji="0" lang="ko-KR" altLang="ko-KR" b="0" i="0" u="none" strike="noStrike" cap="none" normalizeH="0" baseline="0" dirty="0" err="1">
                <a:ln>
                  <a:noFill/>
                </a:ln>
                <a:solidFill>
                  <a:srgbClr val="000000"/>
                </a:solidFill>
                <a:effectLst/>
                <a:cs typeface="Arial" panose="020B0604020202020204" pitchFamily="34" charset="0"/>
              </a:rPr>
              <a:t>a</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stoichiometric</a:t>
            </a:r>
            <a:r>
              <a:rPr kumimoji="0" lang="ko-KR" altLang="ko-KR" b="0" i="0" u="none" strike="noStrike" cap="none" normalizeH="0" baseline="0" dirty="0">
                <a:ln>
                  <a:noFill/>
                </a:ln>
                <a:solidFill>
                  <a:srgbClr val="000000"/>
                </a:solidFill>
                <a:effectLst/>
                <a:cs typeface="Arial" panose="020B0604020202020204" pitchFamily="34" charset="0"/>
              </a:rPr>
              <a:t> and </a:t>
            </a:r>
            <a:r>
              <a:rPr kumimoji="0" lang="ko-KR" altLang="ko-KR" b="0" i="0" u="none" strike="noStrike" cap="none" normalizeH="0" baseline="0" dirty="0" err="1">
                <a:ln>
                  <a:noFill/>
                </a:ln>
                <a:solidFill>
                  <a:srgbClr val="000000"/>
                </a:solidFill>
                <a:effectLst/>
                <a:cs typeface="Arial" panose="020B0604020202020204" pitchFamily="34" charset="0"/>
              </a:rPr>
              <a:t>charge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neutral</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solid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the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bond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strengths</a:t>
            </a:r>
            <a:r>
              <a:rPr kumimoji="0" lang="ko-KR" altLang="ko-KR" b="0" i="0" u="none" strike="noStrike" cap="none" normalizeH="0" baseline="0" dirty="0">
                <a:ln>
                  <a:noFill/>
                </a:ln>
                <a:solidFill>
                  <a:srgbClr val="000000"/>
                </a:solidFill>
                <a:effectLst/>
                <a:cs typeface="Arial" panose="020B0604020202020204" pitchFamily="34" charset="0"/>
              </a:rPr>
              <a:t> of </a:t>
            </a:r>
            <a:r>
              <a:rPr kumimoji="0" lang="ko-KR" altLang="ko-KR" b="0" i="0" u="none" strike="noStrike" cap="none" normalizeH="0" baseline="0" dirty="0" err="1">
                <a:ln>
                  <a:noFill/>
                </a:ln>
                <a:solidFill>
                  <a:srgbClr val="000000"/>
                </a:solidFill>
                <a:effectLst/>
                <a:cs typeface="Arial" panose="020B0604020202020204" pitchFamily="34" charset="0"/>
              </a:rPr>
              <a:t>cations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must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be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equal</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to</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those</a:t>
            </a:r>
            <a:r>
              <a:rPr kumimoji="0" lang="ko-KR" altLang="ko-KR" b="0" i="0" u="none" strike="noStrike" cap="none" normalizeH="0" baseline="0" dirty="0">
                <a:ln>
                  <a:noFill/>
                </a:ln>
                <a:solidFill>
                  <a:srgbClr val="000000"/>
                </a:solidFill>
                <a:effectLst/>
                <a:cs typeface="Arial" panose="020B0604020202020204" pitchFamily="34" charset="0"/>
              </a:rPr>
              <a:t> of </a:t>
            </a:r>
            <a:r>
              <a:rPr kumimoji="0" lang="ko-KR" altLang="ko-KR" b="0" i="0" u="none" strike="noStrike" cap="none" normalizeH="0" baseline="0" dirty="0" err="1">
                <a:ln>
                  <a:noFill/>
                </a:ln>
                <a:solidFill>
                  <a:srgbClr val="000000"/>
                </a:solidFill>
                <a:effectLst/>
                <a:cs typeface="Arial" panose="020B0604020202020204" pitchFamily="34" charset="0"/>
              </a:rPr>
              <a:t>anions</a:t>
            </a:r>
            <a:endParaRPr kumimoji="0" lang="en-US" altLang="ko-KR" b="0" i="0"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ko-KR" b="0" i="0" u="none" strike="noStrike" cap="none" normalizeH="0" baseline="0" dirty="0">
              <a:ln>
                <a:noFill/>
              </a:ln>
              <a:solidFill>
                <a:srgbClr val="000000"/>
              </a:solidFill>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ko-KR" b="0" i="0" u="none" strike="noStrike" cap="none" normalizeH="0" baseline="0" dirty="0">
                <a:ln>
                  <a:noFill/>
                </a:ln>
                <a:solidFill>
                  <a:srgbClr val="000000"/>
                </a:solidFill>
                <a:effectLst/>
                <a:cs typeface="Arial" panose="020B0604020202020204" pitchFamily="34" charset="0"/>
              </a:rPr>
              <a:t>Y</a:t>
            </a:r>
            <a:r>
              <a:rPr kumimoji="0" lang="ko-KR" altLang="ko-KR" b="0" i="0" u="none" strike="noStrike" cap="none" normalizeH="0" baseline="0" dirty="0" err="1">
                <a:ln>
                  <a:noFill/>
                </a:ln>
                <a:solidFill>
                  <a:srgbClr val="000000"/>
                </a:solidFill>
                <a:effectLst/>
                <a:cs typeface="Arial" panose="020B0604020202020204" pitchFamily="34" charset="0"/>
              </a:rPr>
              <a:t>ou</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can</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en-US" altLang="ko-KR" b="0" i="0" u="none" strike="noStrike" cap="none" normalizeH="0" baseline="0" dirty="0">
                <a:ln>
                  <a:noFill/>
                </a:ln>
                <a:solidFill>
                  <a:srgbClr val="000000"/>
                </a:solidFill>
                <a:effectLst/>
                <a:cs typeface="Arial" panose="020B0604020202020204" pitchFamily="34" charset="0"/>
              </a:rPr>
              <a:t>calculate </a:t>
            </a:r>
            <a:r>
              <a:rPr kumimoji="0" lang="ko-KR" altLang="ko-KR" b="0" i="0" u="none" strike="noStrike" cap="none" normalizeH="0" baseline="0" dirty="0" err="1">
                <a:ln>
                  <a:noFill/>
                </a:ln>
                <a:solidFill>
                  <a:srgbClr val="000000"/>
                </a:solidFill>
                <a:effectLst/>
                <a:cs typeface="Arial" panose="020B0604020202020204" pitchFamily="34" charset="0"/>
              </a:rPr>
              <a:t>the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valence</a:t>
            </a:r>
            <a:r>
              <a:rPr kumimoji="0" lang="ko-KR" altLang="ko-KR" b="0" i="0" u="none" strike="noStrike" cap="none" normalizeH="0" baseline="0" dirty="0">
                <a:ln>
                  <a:noFill/>
                </a:ln>
                <a:solidFill>
                  <a:srgbClr val="000000"/>
                </a:solidFill>
                <a:effectLst/>
                <a:cs typeface="Arial" panose="020B0604020202020204" pitchFamily="34" charset="0"/>
              </a:rPr>
              <a:t> of </a:t>
            </a:r>
            <a:r>
              <a:rPr kumimoji="0" lang="ko-KR" altLang="ko-KR" b="0" i="0" u="none" strike="noStrike" cap="none" normalizeH="0" baseline="0" dirty="0" err="1">
                <a:ln>
                  <a:noFill/>
                </a:ln>
                <a:solidFill>
                  <a:srgbClr val="000000"/>
                </a:solidFill>
                <a:effectLst/>
                <a:cs typeface="Arial" panose="020B0604020202020204" pitchFamily="34" charset="0"/>
              </a:rPr>
              <a:t>other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ion</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which</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should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match</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what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is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needed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to</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maintain</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the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stoichiometry</a:t>
            </a:r>
            <a:endParaRPr kumimoji="0" lang="ko-KR" altLang="ko-KR" b="0" i="0" u="none" strike="noStrike" cap="none" normalizeH="0" baseline="0" dirty="0">
              <a:ln>
                <a:noFill/>
              </a:ln>
              <a:solidFill>
                <a:schemeClr val="tx1"/>
              </a:solidFill>
              <a:effectLst/>
            </a:endParaRPr>
          </a:p>
        </p:txBody>
      </p:sp>
      <p:sp>
        <p:nvSpPr>
          <p:cNvPr id="10" name="직사각형 9"/>
          <p:cNvSpPr/>
          <p:nvPr/>
        </p:nvSpPr>
        <p:spPr>
          <a:xfrm>
            <a:off x="101600" y="61453"/>
            <a:ext cx="4782912" cy="461665"/>
          </a:xfrm>
          <a:prstGeom prst="rect">
            <a:avLst/>
          </a:prstGeom>
        </p:spPr>
        <p:txBody>
          <a:bodyPr wrap="none">
            <a:spAutoFit/>
          </a:bodyPr>
          <a:lstStyle/>
          <a:p>
            <a:r>
              <a:rPr lang="en-US" altLang="ko-KR" sz="2400" b="1" dirty="0"/>
              <a:t>Ionically Bonded Ceramic Structures</a:t>
            </a:r>
            <a:endParaRPr lang="ko-KR" altLang="en-US" sz="2400" b="1" dirty="0"/>
          </a:p>
        </p:txBody>
      </p:sp>
      <mc:AlternateContent xmlns:mc="http://schemas.openxmlformats.org/markup-compatibility/2006" xmlns:a14="http://schemas.microsoft.com/office/drawing/2010/main">
        <mc:Choice Requires="a14">
          <p:sp>
            <p:nvSpPr>
              <p:cNvPr id="2" name="TextBox 1"/>
              <p:cNvSpPr txBox="1"/>
              <p:nvPr/>
            </p:nvSpPr>
            <p:spPr>
              <a:xfrm>
                <a:off x="1809010" y="2952660"/>
                <a:ext cx="5333704" cy="6390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sz="2000" b="0" i="1" smtClean="0">
                          <a:solidFill>
                            <a:srgbClr val="C00000"/>
                          </a:solidFill>
                          <a:latin typeface="Cambria Math" panose="02040503050406030204" pitchFamily="18" charset="0"/>
                        </a:rPr>
                        <m:t>𝑏𝑜𝑛𝑑</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𝑠𝑡𝑟𝑒𝑛𝑔𝑡h</m:t>
                      </m:r>
                      <m:r>
                        <a:rPr lang="en-US" altLang="ko-KR" sz="2000" b="0" i="1" smtClean="0">
                          <a:solidFill>
                            <a:srgbClr val="C00000"/>
                          </a:solidFill>
                          <a:latin typeface="Cambria Math" panose="02040503050406030204" pitchFamily="18" charset="0"/>
                        </a:rPr>
                        <m:t>= </m:t>
                      </m:r>
                      <m:f>
                        <m:fPr>
                          <m:ctrlPr>
                            <a:rPr lang="en-US" altLang="ko-KR" sz="2000" b="0" i="1" smtClean="0">
                              <a:solidFill>
                                <a:srgbClr val="C00000"/>
                              </a:solidFill>
                              <a:latin typeface="Cambria Math" panose="02040503050406030204" pitchFamily="18" charset="0"/>
                            </a:rPr>
                          </m:ctrlPr>
                        </m:fPr>
                        <m:num>
                          <m:r>
                            <a:rPr lang="en-US" altLang="ko-KR" sz="2000" b="0" i="1" smtClean="0">
                              <a:solidFill>
                                <a:srgbClr val="C00000"/>
                              </a:solidFill>
                              <a:latin typeface="Cambria Math" panose="02040503050406030204" pitchFamily="18" charset="0"/>
                            </a:rPr>
                            <m:t>𝑣𝑎𝑙𝑒𝑛𝑐𝑒</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𝑜𝑓</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𝑡h𝑒</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𝑖𝑜𝑛</m:t>
                          </m:r>
                        </m:num>
                        <m:den>
                          <m:r>
                            <a:rPr lang="en-US" altLang="ko-KR" sz="2000" b="0" i="1" smtClean="0">
                              <a:solidFill>
                                <a:srgbClr val="C00000"/>
                              </a:solidFill>
                              <a:latin typeface="Cambria Math" panose="02040503050406030204" pitchFamily="18" charset="0"/>
                            </a:rPr>
                            <m:t>𝑐𝑜𝑜𝑟𝑑𝑖𝑛𝑎𝑡𝑖𝑜𝑛</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𝑛𝑢𝑚𝑏𝑒𝑟</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𝑜𝑓</m:t>
                          </m:r>
                          <m:r>
                            <a:rPr lang="en-US" altLang="ko-KR" sz="2000" b="0" i="1" smtClean="0">
                              <a:solidFill>
                                <a:srgbClr val="C00000"/>
                              </a:solidFill>
                              <a:latin typeface="Cambria Math" panose="02040503050406030204" pitchFamily="18" charset="0"/>
                            </a:rPr>
                            <m:t> </m:t>
                          </m:r>
                          <m:r>
                            <a:rPr lang="en-US" altLang="ko-KR" sz="2000" b="0" i="1" smtClean="0">
                              <a:solidFill>
                                <a:srgbClr val="C00000"/>
                              </a:solidFill>
                              <a:latin typeface="Cambria Math" panose="02040503050406030204" pitchFamily="18" charset="0"/>
                            </a:rPr>
                            <m:t>𝑖𝑜𝑛</m:t>
                          </m:r>
                        </m:den>
                      </m:f>
                    </m:oMath>
                  </m:oMathPara>
                </a14:m>
                <a:endParaRPr lang="ko-KR" altLang="en-US" sz="2000" dirty="0">
                  <a:solidFill>
                    <a:srgbClr val="C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809010" y="2952660"/>
                <a:ext cx="5333704" cy="639086"/>
              </a:xfrm>
              <a:prstGeom prst="rect">
                <a:avLst/>
              </a:prstGeom>
              <a:blipFill>
                <a:blip r:embed="rId3"/>
                <a:stretch>
                  <a:fillRect/>
                </a:stretch>
              </a:blipFill>
            </p:spPr>
            <p:txBody>
              <a:bodyPr/>
              <a:lstStyle/>
              <a:p>
                <a:r>
                  <a:rPr lang="en-US">
                    <a:noFill/>
                  </a:rPr>
                  <a:t> </a:t>
                </a:r>
              </a:p>
            </p:txBody>
          </p:sp>
        </mc:Fallback>
      </mc:AlternateContent>
      <p:sp>
        <p:nvSpPr>
          <p:cNvPr id="3" name="슬라이드 번호 개체 틀 2"/>
          <p:cNvSpPr>
            <a:spLocks noGrp="1"/>
          </p:cNvSpPr>
          <p:nvPr>
            <p:ph type="sldNum" sz="quarter" idx="12"/>
          </p:nvPr>
        </p:nvSpPr>
        <p:spPr/>
        <p:txBody>
          <a:bodyPr/>
          <a:lstStyle/>
          <a:p>
            <a:fld id="{B6030C2A-4213-4771-8792-D783EF3BA6B4}" type="slidenum">
              <a:rPr lang="ko-KR" altLang="en-US" smtClean="0"/>
              <a:pPr/>
              <a:t>68</a:t>
            </a:fld>
            <a:endParaRPr lang="ko-KR" altLang="en-US"/>
          </a:p>
        </p:txBody>
      </p:sp>
    </p:spTree>
    <p:extLst>
      <p:ext uri="{BB962C8B-B14F-4D97-AF65-F5344CB8AC3E}">
        <p14:creationId xmlns:p14="http://schemas.microsoft.com/office/powerpoint/2010/main" val="1927624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729109"/>
            <a:ext cx="1517403" cy="369332"/>
          </a:xfrm>
          <a:prstGeom prst="rect">
            <a:avLst/>
          </a:prstGeom>
        </p:spPr>
        <p:txBody>
          <a:bodyPr wrap="none">
            <a:spAutoFit/>
          </a:bodyPr>
          <a:lstStyle/>
          <a:p>
            <a:r>
              <a:rPr lang="en-US" altLang="ko-KR" b="1" dirty="0" err="1"/>
              <a:t>CsCl</a:t>
            </a:r>
            <a:r>
              <a:rPr lang="en-US" altLang="ko-KR" b="1" dirty="0"/>
              <a:t> Structure</a:t>
            </a:r>
          </a:p>
        </p:txBody>
      </p:sp>
      <p:sp>
        <p:nvSpPr>
          <p:cNvPr id="7" name="직사각형 6"/>
          <p:cNvSpPr/>
          <p:nvPr/>
        </p:nvSpPr>
        <p:spPr>
          <a:xfrm>
            <a:off x="262890" y="1124298"/>
            <a:ext cx="8093710" cy="1323439"/>
          </a:xfrm>
          <a:prstGeom prst="rect">
            <a:avLst/>
          </a:prstGeom>
        </p:spPr>
        <p:txBody>
          <a:bodyPr wrap="square">
            <a:spAutoFit/>
          </a:bodyPr>
          <a:lstStyle/>
          <a:p>
            <a:pPr marL="285750" indent="-285750">
              <a:buFont typeface="Arial" panose="020B0604020202020204" pitchFamily="34" charset="0"/>
              <a:buChar char="•"/>
            </a:pPr>
            <a:r>
              <a:rPr lang="en-US" altLang="ko-KR" sz="2000" dirty="0"/>
              <a:t>Halides such as </a:t>
            </a:r>
            <a:r>
              <a:rPr lang="en-US" altLang="ko-KR" sz="2000" dirty="0" err="1"/>
              <a:t>CSCl</a:t>
            </a:r>
            <a:r>
              <a:rPr lang="en-US" altLang="ko-KR" sz="2000" dirty="0"/>
              <a:t>,  </a:t>
            </a:r>
            <a:r>
              <a:rPr lang="en-US" altLang="ko-KR" sz="2000" dirty="0" err="1"/>
              <a:t>AgI</a:t>
            </a:r>
            <a:r>
              <a:rPr lang="en-US" altLang="ko-KR" sz="2000" dirty="0"/>
              <a:t>, </a:t>
            </a:r>
            <a:r>
              <a:rPr lang="en-US" altLang="ko-KR" sz="2000" dirty="0" err="1"/>
              <a:t>AgBr</a:t>
            </a:r>
            <a:r>
              <a:rPr lang="en-US" altLang="ko-KR" sz="2000" dirty="0"/>
              <a:t> </a:t>
            </a:r>
          </a:p>
          <a:p>
            <a:pPr marL="285750" indent="-285750">
              <a:buFont typeface="Arial" panose="020B0604020202020204" pitchFamily="34" charset="0"/>
              <a:buChar char="•"/>
            </a:pPr>
            <a:r>
              <a:rPr lang="en-US" altLang="ko-KR" sz="2000" dirty="0"/>
              <a:t>Radius ratio governing cubic coordination of both cations and anions </a:t>
            </a:r>
          </a:p>
          <a:p>
            <a:pPr marL="285750" indent="-285750">
              <a:buFont typeface="Arial" panose="020B0604020202020204" pitchFamily="34" charset="0"/>
              <a:buChar char="•"/>
            </a:pPr>
            <a:r>
              <a:rPr lang="en-US" altLang="ko-KR" sz="2000" dirty="0"/>
              <a:t>Lattice type: Primitive cubic lattice </a:t>
            </a:r>
          </a:p>
          <a:p>
            <a:pPr marL="285750" indent="-285750">
              <a:buFont typeface="Arial" panose="020B0604020202020204" pitchFamily="34" charset="0"/>
              <a:buChar char="•"/>
            </a:pPr>
            <a:r>
              <a:rPr lang="en-US" altLang="ko-KR" sz="2000" dirty="0"/>
              <a:t>Motif: </a:t>
            </a:r>
            <a:r>
              <a:rPr lang="en-US" altLang="ko-KR" sz="2000" dirty="0">
                <a:solidFill>
                  <a:srgbClr val="FFC000"/>
                </a:solidFill>
              </a:rPr>
              <a:t>Anions</a:t>
            </a:r>
            <a:r>
              <a:rPr lang="en-US" altLang="ko-KR" sz="2000" dirty="0"/>
              <a:t> (X): 0 0 0, </a:t>
            </a:r>
            <a:r>
              <a:rPr lang="en-US" altLang="ko-KR" sz="2000" dirty="0">
                <a:solidFill>
                  <a:srgbClr val="00B050"/>
                </a:solidFill>
              </a:rPr>
              <a:t>Cations</a:t>
            </a:r>
            <a:r>
              <a:rPr lang="en-US" altLang="ko-KR" sz="2000" dirty="0"/>
              <a:t> (M): ½ ½ ½ </a:t>
            </a:r>
          </a:p>
        </p:txBody>
      </p:sp>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698" y="2807203"/>
            <a:ext cx="5536324" cy="1605534"/>
          </a:xfrm>
          <a:prstGeom prst="rect">
            <a:avLst/>
          </a:prstGeom>
        </p:spPr>
      </p:pic>
      <p:pic>
        <p:nvPicPr>
          <p:cNvPr id="11" name="그림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380" y="4649745"/>
            <a:ext cx="3719830" cy="1847348"/>
          </a:xfrm>
          <a:prstGeom prst="rect">
            <a:avLst/>
          </a:prstGeom>
        </p:spPr>
      </p:pic>
      <p:sp>
        <p:nvSpPr>
          <p:cNvPr id="12" name="직사각형 11"/>
          <p:cNvSpPr/>
          <p:nvPr/>
        </p:nvSpPr>
        <p:spPr>
          <a:xfrm>
            <a:off x="101600" y="59481"/>
            <a:ext cx="2332433" cy="461665"/>
          </a:xfrm>
          <a:prstGeom prst="rect">
            <a:avLst/>
          </a:prstGeom>
        </p:spPr>
        <p:txBody>
          <a:bodyPr wrap="none">
            <a:spAutoFit/>
          </a:bodyPr>
          <a:lstStyle/>
          <a:p>
            <a:r>
              <a:rPr lang="en-US" altLang="ko-KR" sz="2400" b="1" dirty="0"/>
              <a:t>Cubic Structures</a:t>
            </a:r>
            <a:endParaRPr lang="ko-KR" altLang="en-US" sz="24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69</a:t>
            </a:fld>
            <a:endParaRPr lang="ko-KR" altLang="en-US"/>
          </a:p>
        </p:txBody>
      </p:sp>
    </p:spTree>
    <p:extLst>
      <p:ext uri="{BB962C8B-B14F-4D97-AF65-F5344CB8AC3E}">
        <p14:creationId xmlns:p14="http://schemas.microsoft.com/office/powerpoint/2010/main" val="150335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1863011" cy="461665"/>
          </a:xfrm>
          <a:prstGeom prst="rect">
            <a:avLst/>
          </a:prstGeom>
        </p:spPr>
        <p:txBody>
          <a:bodyPr wrap="none">
            <a:spAutoFit/>
          </a:bodyPr>
          <a:lstStyle/>
          <a:p>
            <a:r>
              <a:rPr lang="ko-KR" altLang="en-US" sz="2400" b="1" dirty="0">
                <a:latin typeface="+mn-ea"/>
              </a:rPr>
              <a:t>세라믹이란</a:t>
            </a:r>
            <a:r>
              <a:rPr lang="en-US" altLang="ko-KR" sz="2400" b="1" dirty="0">
                <a:latin typeface="+mn-ea"/>
              </a:rPr>
              <a:t>?</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9" name="그림 8"/>
          <p:cNvPicPr>
            <a:picLocks noChangeAspect="1"/>
          </p:cNvPicPr>
          <p:nvPr/>
        </p:nvPicPr>
        <p:blipFill rotWithShape="1">
          <a:blip r:embed="rId3"/>
          <a:srcRect l="17484" t="24695" r="60925" b="9068"/>
          <a:stretch/>
        </p:blipFill>
        <p:spPr>
          <a:xfrm>
            <a:off x="1650286" y="854085"/>
            <a:ext cx="5995222" cy="5517514"/>
          </a:xfrm>
          <a:prstGeom prst="rect">
            <a:avLst/>
          </a:prstGeom>
        </p:spPr>
      </p:pic>
      <p:sp>
        <p:nvSpPr>
          <p:cNvPr id="8" name="TextBox 7"/>
          <p:cNvSpPr txBox="1"/>
          <p:nvPr/>
        </p:nvSpPr>
        <p:spPr>
          <a:xfrm>
            <a:off x="5076215" y="6459725"/>
            <a:ext cx="2569293" cy="276999"/>
          </a:xfrm>
          <a:prstGeom prst="rect">
            <a:avLst/>
          </a:prstGeom>
          <a:noFill/>
        </p:spPr>
        <p:txBody>
          <a:bodyPr wrap="none" rtlCol="0">
            <a:spAutoFit/>
          </a:bodyPr>
          <a:lstStyle/>
          <a:p>
            <a:r>
              <a:rPr lang="en-US" altLang="ko-KR" sz="1200" dirty="0"/>
              <a:t>Source: </a:t>
            </a:r>
            <a:r>
              <a:rPr lang="ko-KR" altLang="en-US" sz="1200" dirty="0"/>
              <a:t>한국세라믹기술원 홈페이지</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7</a:t>
            </a:fld>
            <a:endParaRPr lang="ko-KR" altLang="en-US"/>
          </a:p>
        </p:txBody>
      </p:sp>
    </p:spTree>
    <p:extLst>
      <p:ext uri="{BB962C8B-B14F-4D97-AF65-F5344CB8AC3E}">
        <p14:creationId xmlns:p14="http://schemas.microsoft.com/office/powerpoint/2010/main" val="3355812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685566"/>
            <a:ext cx="1602170" cy="369332"/>
          </a:xfrm>
          <a:prstGeom prst="rect">
            <a:avLst/>
          </a:prstGeom>
        </p:spPr>
        <p:txBody>
          <a:bodyPr wrap="none">
            <a:spAutoFit/>
          </a:bodyPr>
          <a:lstStyle/>
          <a:p>
            <a:r>
              <a:rPr lang="en-US" altLang="ko-KR" b="1" dirty="0"/>
              <a:t>ReO</a:t>
            </a:r>
            <a:r>
              <a:rPr lang="en-US" altLang="ko-KR" b="1" baseline="-25000" dirty="0"/>
              <a:t>3</a:t>
            </a:r>
            <a:r>
              <a:rPr lang="en-US" altLang="ko-KR" b="1" dirty="0"/>
              <a:t> Structure</a:t>
            </a:r>
          </a:p>
        </p:txBody>
      </p:sp>
      <p:sp>
        <p:nvSpPr>
          <p:cNvPr id="8" name="직사각형 7"/>
          <p:cNvSpPr/>
          <p:nvPr/>
        </p:nvSpPr>
        <p:spPr>
          <a:xfrm>
            <a:off x="183966" y="1015766"/>
            <a:ext cx="8708574" cy="3046988"/>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dirty="0"/>
              <a:t>Stoichiometry : </a:t>
            </a:r>
            <a:r>
              <a:rPr lang="en-US" altLang="ko-KR" dirty="0">
                <a:solidFill>
                  <a:srgbClr val="C00000"/>
                </a:solidFill>
              </a:rPr>
              <a:t>MX</a:t>
            </a:r>
            <a:r>
              <a:rPr lang="en-US" altLang="ko-KR" baseline="-25000" dirty="0">
                <a:solidFill>
                  <a:srgbClr val="C00000"/>
                </a:solidFill>
              </a:rPr>
              <a:t>3</a:t>
            </a:r>
            <a:endParaRPr lang="en-US" altLang="ko-KR" dirty="0">
              <a:solidFill>
                <a:srgbClr val="C00000"/>
              </a:solidFill>
            </a:endParaRPr>
          </a:p>
          <a:p>
            <a:pPr marL="285750" indent="-285750">
              <a:spcBef>
                <a:spcPts val="600"/>
              </a:spcBef>
              <a:buFont typeface="Arial" panose="020B0604020202020204" pitchFamily="34" charset="0"/>
              <a:buChar char="•"/>
            </a:pPr>
            <a:r>
              <a:rPr lang="en-US" altLang="ko-KR" dirty="0"/>
              <a:t>Lattice type: Primitive cubic</a:t>
            </a:r>
          </a:p>
          <a:p>
            <a:pPr marL="285750" indent="-285750">
              <a:spcBef>
                <a:spcPts val="600"/>
              </a:spcBef>
              <a:buFont typeface="Arial" panose="020B0604020202020204" pitchFamily="34" charset="0"/>
              <a:buChar char="•"/>
            </a:pPr>
            <a:r>
              <a:rPr lang="en-US" altLang="ko-KR" dirty="0"/>
              <a:t>Atomic Positions: </a:t>
            </a:r>
            <a:r>
              <a:rPr lang="en-US" altLang="ko-KR" dirty="0">
                <a:solidFill>
                  <a:srgbClr val="C00000"/>
                </a:solidFill>
              </a:rPr>
              <a:t>M: (0 0 0),  X:  (½ 0 0), (0 ½ 0), (0 0 ½)  </a:t>
            </a:r>
          </a:p>
          <a:p>
            <a:pPr marL="285750" indent="-285750">
              <a:spcBef>
                <a:spcPts val="600"/>
              </a:spcBef>
              <a:buFont typeface="Arial" panose="020B0604020202020204" pitchFamily="34" charset="0"/>
              <a:buChar char="•"/>
            </a:pPr>
            <a:r>
              <a:rPr lang="en-US" altLang="ko-KR" dirty="0"/>
              <a:t>Coordination Numbers </a:t>
            </a:r>
            <a:br>
              <a:rPr lang="en-US" altLang="ko-KR" dirty="0"/>
            </a:br>
            <a:r>
              <a:rPr lang="en-US" altLang="ko-KR" dirty="0"/>
              <a:t>        M        CN = 6     Octahedral coordination </a:t>
            </a:r>
            <a:br>
              <a:rPr lang="en-US" altLang="ko-KR" dirty="0"/>
            </a:br>
            <a:r>
              <a:rPr lang="en-US" altLang="ko-KR" dirty="0"/>
              <a:t>        X         CN = 2     Linear coordination </a:t>
            </a:r>
          </a:p>
          <a:p>
            <a:pPr marL="285750" indent="-285750">
              <a:spcBef>
                <a:spcPts val="600"/>
              </a:spcBef>
              <a:buFont typeface="Arial" panose="020B0604020202020204" pitchFamily="34" charset="0"/>
              <a:buChar char="•"/>
            </a:pPr>
            <a:r>
              <a:rPr lang="en-US" altLang="ko-KR" dirty="0"/>
              <a:t>Representative Oxides </a:t>
            </a:r>
          </a:p>
          <a:p>
            <a:pPr marL="742950" lvl="1" indent="-285750">
              <a:spcBef>
                <a:spcPts val="600"/>
              </a:spcBef>
              <a:buFont typeface="Arial" panose="020B0604020202020204" pitchFamily="34" charset="0"/>
              <a:buChar char="•"/>
            </a:pPr>
            <a:r>
              <a:rPr lang="en-US" altLang="ko-KR" dirty="0">
                <a:solidFill>
                  <a:srgbClr val="C00000"/>
                </a:solidFill>
              </a:rPr>
              <a:t>ReO</a:t>
            </a:r>
            <a:r>
              <a:rPr lang="en-US" altLang="ko-KR" baseline="-25000" dirty="0">
                <a:solidFill>
                  <a:srgbClr val="C00000"/>
                </a:solidFill>
              </a:rPr>
              <a:t>3</a:t>
            </a:r>
            <a:r>
              <a:rPr lang="en-US" altLang="ko-KR" dirty="0">
                <a:solidFill>
                  <a:srgbClr val="C00000"/>
                </a:solidFill>
              </a:rPr>
              <a:t>, UO</a:t>
            </a:r>
            <a:r>
              <a:rPr lang="en-US" altLang="ko-KR" baseline="-25000" dirty="0">
                <a:solidFill>
                  <a:srgbClr val="C00000"/>
                </a:solidFill>
              </a:rPr>
              <a:t>3</a:t>
            </a:r>
            <a:r>
              <a:rPr lang="en-US" altLang="ko-KR" dirty="0">
                <a:solidFill>
                  <a:srgbClr val="C00000"/>
                </a:solidFill>
              </a:rPr>
              <a:t>, WO</a:t>
            </a:r>
            <a:r>
              <a:rPr lang="en-US" altLang="ko-KR" baseline="-25000" dirty="0">
                <a:solidFill>
                  <a:srgbClr val="C00000"/>
                </a:solidFill>
              </a:rPr>
              <a:t>3</a:t>
            </a:r>
            <a:endParaRPr lang="en-US" altLang="ko-KR" dirty="0">
              <a:solidFill>
                <a:srgbClr val="C00000"/>
              </a:solidFill>
            </a:endParaRPr>
          </a:p>
          <a:p>
            <a:pPr marL="285750" indent="-285750">
              <a:spcBef>
                <a:spcPts val="600"/>
              </a:spcBef>
              <a:buFont typeface="Arial" panose="020B0604020202020204" pitchFamily="34" charset="0"/>
              <a:buChar char="•"/>
            </a:pPr>
            <a:r>
              <a:rPr lang="en-US" altLang="ko-KR" dirty="0"/>
              <a:t>Used for </a:t>
            </a:r>
            <a:r>
              <a:rPr lang="en-US" altLang="ko-KR" dirty="0">
                <a:solidFill>
                  <a:srgbClr val="C00000"/>
                </a:solidFill>
              </a:rPr>
              <a:t>gas sensing </a:t>
            </a:r>
            <a:r>
              <a:rPr lang="en-US" altLang="ko-KR" dirty="0"/>
              <a:t>and </a:t>
            </a:r>
            <a:r>
              <a:rPr lang="en-US" altLang="ko-KR" dirty="0">
                <a:solidFill>
                  <a:srgbClr val="C00000"/>
                </a:solidFill>
              </a:rPr>
              <a:t>electrochromic applications</a:t>
            </a:r>
            <a:endParaRPr lang="en-US" altLang="ko-KR" dirty="0">
              <a:solidFill>
                <a:srgbClr val="C00000"/>
              </a:solidFill>
              <a:effectLst/>
            </a:endParaRPr>
          </a:p>
        </p:txBody>
      </p:sp>
      <p:pic>
        <p:nvPicPr>
          <p:cNvPr id="11" name="그림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228" y="4326206"/>
            <a:ext cx="5874453" cy="2388739"/>
          </a:xfrm>
          <a:prstGeom prst="rect">
            <a:avLst/>
          </a:prstGeom>
        </p:spPr>
      </p:pic>
      <p:sp>
        <p:nvSpPr>
          <p:cNvPr id="12" name="직사각형 11"/>
          <p:cNvSpPr/>
          <p:nvPr/>
        </p:nvSpPr>
        <p:spPr>
          <a:xfrm>
            <a:off x="101600" y="59481"/>
            <a:ext cx="3077830" cy="461665"/>
          </a:xfrm>
          <a:prstGeom prst="rect">
            <a:avLst/>
          </a:prstGeom>
        </p:spPr>
        <p:txBody>
          <a:bodyPr wrap="none">
            <a:spAutoFit/>
          </a:bodyPr>
          <a:lstStyle/>
          <a:p>
            <a:r>
              <a:rPr lang="en-US" altLang="ko-KR" sz="2400" b="1" dirty="0"/>
              <a:t>Other Cubic Structures</a:t>
            </a:r>
            <a:endParaRPr lang="ko-KR" altLang="en-US" sz="24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70</a:t>
            </a:fld>
            <a:endParaRPr lang="ko-KR" altLang="en-US"/>
          </a:p>
        </p:txBody>
      </p:sp>
    </p:spTree>
    <p:extLst>
      <p:ext uri="{BB962C8B-B14F-4D97-AF65-F5344CB8AC3E}">
        <p14:creationId xmlns:p14="http://schemas.microsoft.com/office/powerpoint/2010/main" val="3110732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58058" y="772805"/>
            <a:ext cx="2822696" cy="369332"/>
          </a:xfrm>
          <a:prstGeom prst="rect">
            <a:avLst/>
          </a:prstGeom>
        </p:spPr>
        <p:txBody>
          <a:bodyPr wrap="none">
            <a:spAutoFit/>
          </a:bodyPr>
          <a:lstStyle/>
          <a:p>
            <a:r>
              <a:rPr lang="en-US" altLang="ko-KR" b="1" dirty="0"/>
              <a:t>Perovskite (ABO</a:t>
            </a:r>
            <a:r>
              <a:rPr lang="en-US" altLang="ko-KR" b="1" baseline="-25000" dirty="0"/>
              <a:t>3</a:t>
            </a:r>
            <a:r>
              <a:rPr lang="en-US" altLang="ko-KR" b="1" dirty="0"/>
              <a:t>) Structure</a:t>
            </a:r>
          </a:p>
        </p:txBody>
      </p:sp>
      <p:sp>
        <p:nvSpPr>
          <p:cNvPr id="2" name="직사각형 1"/>
          <p:cNvSpPr/>
          <p:nvPr/>
        </p:nvSpPr>
        <p:spPr>
          <a:xfrm>
            <a:off x="58058" y="1152101"/>
            <a:ext cx="9085942" cy="1754326"/>
          </a:xfrm>
          <a:prstGeom prst="rect">
            <a:avLst/>
          </a:prstGeom>
        </p:spPr>
        <p:txBody>
          <a:bodyPr wrap="square">
            <a:spAutoFit/>
          </a:bodyPr>
          <a:lstStyle/>
          <a:p>
            <a:pPr marL="285750" indent="-285750">
              <a:buFont typeface="Arial" panose="020B0604020202020204" pitchFamily="34" charset="0"/>
              <a:buChar char="•"/>
            </a:pPr>
            <a:r>
              <a:rPr lang="en-US" altLang="ko-KR" dirty="0">
                <a:solidFill>
                  <a:srgbClr val="C00000"/>
                </a:solidFill>
              </a:rPr>
              <a:t>ABO</a:t>
            </a:r>
            <a:r>
              <a:rPr lang="en-US" altLang="ko-KR" baseline="-25000" dirty="0">
                <a:solidFill>
                  <a:srgbClr val="C00000"/>
                </a:solidFill>
              </a:rPr>
              <a:t>3</a:t>
            </a:r>
            <a:r>
              <a:rPr lang="en-US" altLang="ko-KR" dirty="0">
                <a:solidFill>
                  <a:srgbClr val="C00000"/>
                </a:solidFill>
              </a:rPr>
              <a:t> </a:t>
            </a:r>
            <a:r>
              <a:rPr lang="en-US" altLang="ko-KR" dirty="0"/>
              <a:t>type compounds</a:t>
            </a:r>
          </a:p>
          <a:p>
            <a:pPr marL="285750" indent="-285750">
              <a:buFont typeface="Arial" panose="020B0604020202020204" pitchFamily="34" charset="0"/>
              <a:buChar char="•"/>
            </a:pPr>
            <a:r>
              <a:rPr lang="en-US" altLang="ko-KR" dirty="0">
                <a:solidFill>
                  <a:srgbClr val="C00000"/>
                </a:solidFill>
              </a:rPr>
              <a:t>BaTiO</a:t>
            </a:r>
            <a:r>
              <a:rPr lang="en-US" altLang="ko-KR" baseline="-25000" dirty="0">
                <a:solidFill>
                  <a:srgbClr val="C00000"/>
                </a:solidFill>
              </a:rPr>
              <a:t>3</a:t>
            </a:r>
            <a:r>
              <a:rPr lang="en-US" altLang="ko-KR" dirty="0">
                <a:solidFill>
                  <a:srgbClr val="C00000"/>
                </a:solidFill>
              </a:rPr>
              <a:t>, SrTiO</a:t>
            </a:r>
            <a:r>
              <a:rPr lang="en-US" altLang="ko-KR" baseline="-25000" dirty="0">
                <a:solidFill>
                  <a:srgbClr val="C00000"/>
                </a:solidFill>
              </a:rPr>
              <a:t>3</a:t>
            </a:r>
            <a:r>
              <a:rPr lang="en-US" altLang="ko-KR" dirty="0">
                <a:solidFill>
                  <a:srgbClr val="C00000"/>
                </a:solidFill>
              </a:rPr>
              <a:t>, PbTiO</a:t>
            </a:r>
            <a:r>
              <a:rPr lang="en-US" altLang="ko-KR" baseline="-25000" dirty="0">
                <a:solidFill>
                  <a:srgbClr val="C00000"/>
                </a:solidFill>
              </a:rPr>
              <a:t>3</a:t>
            </a:r>
            <a:endParaRPr lang="en-US" altLang="ko-KR" dirty="0"/>
          </a:p>
          <a:p>
            <a:pPr marL="285750" indent="-285750">
              <a:buFont typeface="Arial" panose="020B0604020202020204" pitchFamily="34" charset="0"/>
              <a:buChar char="•"/>
            </a:pPr>
            <a:r>
              <a:rPr lang="en-US" altLang="ko-KR" dirty="0"/>
              <a:t>technologically very useful compounds</a:t>
            </a:r>
          </a:p>
          <a:p>
            <a:pPr marL="285750" indent="-285750">
              <a:buFont typeface="Arial" panose="020B0604020202020204" pitchFamily="34" charset="0"/>
              <a:buChar char="•"/>
            </a:pPr>
            <a:r>
              <a:rPr lang="en-US" altLang="ko-KR" dirty="0">
                <a:solidFill>
                  <a:srgbClr val="00B050"/>
                </a:solidFill>
              </a:rPr>
              <a:t>A ion </a:t>
            </a:r>
            <a:r>
              <a:rPr lang="en-US" altLang="ko-KR" dirty="0"/>
              <a:t>is twelve fold coordinated by oxygen (like a dodecahedra) and </a:t>
            </a:r>
            <a:r>
              <a:rPr lang="en-US" altLang="ko-KR" dirty="0">
                <a:solidFill>
                  <a:srgbClr val="7030A0"/>
                </a:solidFill>
              </a:rPr>
              <a:t>B ion </a:t>
            </a:r>
            <a:r>
              <a:rPr lang="en-US" altLang="ko-KR" dirty="0"/>
              <a:t>is octahedrally coordinated by oxygen ions </a:t>
            </a:r>
          </a:p>
          <a:p>
            <a:pPr marL="285750" indent="-285750">
              <a:buFont typeface="Arial" panose="020B0604020202020204" pitchFamily="34" charset="0"/>
              <a:buChar char="•"/>
            </a:pPr>
            <a:r>
              <a:rPr lang="en-US" altLang="ko-KR" dirty="0">
                <a:solidFill>
                  <a:srgbClr val="FFC000"/>
                </a:solidFill>
              </a:rPr>
              <a:t>Oxygen</a:t>
            </a:r>
            <a:r>
              <a:rPr lang="en-US" altLang="ko-KR" dirty="0"/>
              <a:t> atoms form an FCC-like (not FCC) cell with atoms missing from the corners (A atoms) </a:t>
            </a:r>
          </a:p>
        </p:txBody>
      </p:sp>
      <p:pic>
        <p:nvPicPr>
          <p:cNvPr id="8" name="그림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515" y="3292599"/>
            <a:ext cx="5910943" cy="3199370"/>
          </a:xfrm>
          <a:prstGeom prst="rect">
            <a:avLst/>
          </a:prstGeom>
        </p:spPr>
      </p:pic>
      <p:sp>
        <p:nvSpPr>
          <p:cNvPr id="11" name="직사각형 10"/>
          <p:cNvSpPr/>
          <p:nvPr/>
        </p:nvSpPr>
        <p:spPr>
          <a:xfrm>
            <a:off x="101600" y="59481"/>
            <a:ext cx="3077830" cy="461665"/>
          </a:xfrm>
          <a:prstGeom prst="rect">
            <a:avLst/>
          </a:prstGeom>
        </p:spPr>
        <p:txBody>
          <a:bodyPr wrap="none">
            <a:spAutoFit/>
          </a:bodyPr>
          <a:lstStyle/>
          <a:p>
            <a:r>
              <a:rPr lang="en-US" altLang="ko-KR" sz="2400" b="1" dirty="0"/>
              <a:t>Other Cubic Structures</a:t>
            </a:r>
            <a:endParaRPr lang="ko-KR" altLang="en-US" sz="2400" b="1" dirty="0"/>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71</a:t>
            </a:fld>
            <a:endParaRPr lang="ko-KR" altLang="en-US"/>
          </a:p>
        </p:txBody>
      </p:sp>
    </p:spTree>
    <p:extLst>
      <p:ext uri="{BB962C8B-B14F-4D97-AF65-F5344CB8AC3E}">
        <p14:creationId xmlns:p14="http://schemas.microsoft.com/office/powerpoint/2010/main" val="23709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59654" y="793625"/>
            <a:ext cx="2807820" cy="369332"/>
          </a:xfrm>
          <a:prstGeom prst="rect">
            <a:avLst/>
          </a:prstGeom>
        </p:spPr>
        <p:txBody>
          <a:bodyPr wrap="none">
            <a:spAutoFit/>
          </a:bodyPr>
          <a:lstStyle/>
          <a:p>
            <a:r>
              <a:rPr lang="en-US" altLang="ko-KR" b="1" dirty="0"/>
              <a:t>Zinc Blende (MX) Structure </a:t>
            </a:r>
          </a:p>
        </p:txBody>
      </p:sp>
      <p:sp>
        <p:nvSpPr>
          <p:cNvPr id="10" name="Rectangle 1"/>
          <p:cNvSpPr>
            <a:spLocks noChangeArrowheads="1"/>
          </p:cNvSpPr>
          <p:nvPr/>
        </p:nvSpPr>
        <p:spPr bwMode="auto">
          <a:xfrm>
            <a:off x="183060" y="1183946"/>
            <a:ext cx="8595180"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a:ln>
                  <a:noFill/>
                </a:ln>
                <a:solidFill>
                  <a:srgbClr val="000000"/>
                </a:solidFill>
                <a:effectLst/>
                <a:cs typeface="Arial" panose="020B0604020202020204" pitchFamily="34" charset="0"/>
              </a:rPr>
              <a:t>MX </a:t>
            </a:r>
            <a:r>
              <a:rPr kumimoji="0" lang="ko-KR" altLang="ko-KR" b="0" i="0" u="none" strike="noStrike" cap="none" normalizeH="0" baseline="0" dirty="0" err="1">
                <a:ln>
                  <a:noFill/>
                </a:ln>
                <a:solidFill>
                  <a:srgbClr val="000000"/>
                </a:solidFill>
                <a:effectLst/>
                <a:cs typeface="Arial" panose="020B0604020202020204" pitchFamily="34" charset="0"/>
              </a:rPr>
              <a:t>type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compounds</a:t>
            </a:r>
            <a:endParaRPr kumimoji="0" lang="en-US" altLang="ko-KR" b="0" i="0" u="none" strike="noStrike" cap="none" normalizeH="0" baseline="0" dirty="0">
              <a:ln>
                <a:noFill/>
              </a:ln>
              <a:solidFill>
                <a:srgbClr val="000000"/>
              </a:solidFill>
              <a:effectLst/>
              <a:cs typeface="Arial" panose="020B0604020202020204" pitchFamily="34" charset="0"/>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Most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oxides</a:t>
            </a:r>
            <a:r>
              <a:rPr kumimoji="0" lang="ko-KR" altLang="ko-KR" b="0" i="0" u="none" strike="noStrike" cap="none" normalizeH="0" baseline="0" dirty="0">
                <a:ln>
                  <a:noFill/>
                </a:ln>
                <a:solidFill>
                  <a:srgbClr val="000000"/>
                </a:solidFill>
                <a:effectLst/>
                <a:cs typeface="Arial" panose="020B0604020202020204" pitchFamily="34" charset="0"/>
              </a:rPr>
              <a:t> and </a:t>
            </a:r>
            <a:r>
              <a:rPr kumimoji="0" lang="ko-KR" altLang="ko-KR" b="0" i="0" u="none" strike="noStrike" cap="none" normalizeH="0" baseline="0" dirty="0" err="1">
                <a:ln>
                  <a:noFill/>
                </a:ln>
                <a:solidFill>
                  <a:srgbClr val="000000"/>
                </a:solidFill>
                <a:effectLst/>
                <a:cs typeface="Arial" panose="020B0604020202020204" pitchFamily="34" charset="0"/>
              </a:rPr>
              <a:t>sulphides</a:t>
            </a:r>
            <a:r>
              <a:rPr kumimoji="0" lang="en-US"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ZnO</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ZnS</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BeO</a:t>
            </a:r>
            <a:endParaRPr kumimoji="0" lang="ko-KR" altLang="ko-KR" b="0" i="0" u="none" strike="noStrike" cap="none" normalizeH="0" baseline="0" dirty="0">
              <a:ln>
                <a:noFill/>
              </a:ln>
              <a:solidFill>
                <a:srgbClr val="CC0066"/>
              </a:solidFill>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Some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covalently</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bonded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materials</a:t>
            </a:r>
            <a:r>
              <a:rPr kumimoji="0" lang="ko-KR" altLang="ko-KR" b="0" i="0" u="none" strike="noStrike" cap="none" normalizeH="0" baseline="0" dirty="0">
                <a:ln>
                  <a:noFill/>
                </a:ln>
                <a:solidFill>
                  <a:srgbClr val="000000"/>
                </a:solidFill>
                <a:effectLst/>
                <a:cs typeface="Arial" panose="020B0604020202020204" pitchFamily="34" charset="0"/>
              </a:rPr>
              <a:t> and </a:t>
            </a:r>
            <a:r>
              <a:rPr kumimoji="0" lang="ko-KR" altLang="ko-KR" b="0" i="0" u="none" strike="noStrike" cap="none" normalizeH="0" baseline="0" dirty="0" err="1">
                <a:ln>
                  <a:noFill/>
                </a:ln>
                <a:solidFill>
                  <a:srgbClr val="000000"/>
                </a:solidFill>
                <a:effectLst/>
                <a:cs typeface="Arial" panose="020B0604020202020204" pitchFamily="34" charset="0"/>
              </a:rPr>
              <a:t>compounds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have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similar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structure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such</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as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GaAs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SiC</a:t>
            </a:r>
            <a:r>
              <a:rPr kumimoji="0" lang="ko-KR" altLang="ko-KR" b="0" i="0" u="none" strike="noStrike" cap="none" normalizeH="0" baseline="0" dirty="0">
                <a:ln>
                  <a:noFill/>
                </a:ln>
                <a:solidFill>
                  <a:srgbClr val="000000"/>
                </a:solidFill>
                <a:effectLst/>
                <a:cs typeface="Arial" panose="020B0604020202020204" pitchFamily="34" charset="0"/>
              </a:rPr>
              <a:t>, BN</a:t>
            </a:r>
            <a:endParaRPr kumimoji="0" lang="en-US" altLang="ko-KR" b="0" i="0" u="none" strike="noStrike" cap="none" normalizeH="0" baseline="0" dirty="0">
              <a:ln>
                <a:noFill/>
              </a:ln>
              <a:solidFill>
                <a:srgbClr val="000000"/>
              </a:solidFill>
              <a:effectLst/>
              <a:cs typeface="Arial" panose="020B0604020202020204" pitchFamily="34" charset="0"/>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FFC000"/>
                </a:solidFill>
                <a:effectLst/>
                <a:cs typeface="Arial" panose="020B0604020202020204" pitchFamily="34" charset="0"/>
              </a:rPr>
              <a:t>anions</a:t>
            </a:r>
            <a:r>
              <a:rPr kumimoji="0" lang="ko-KR" altLang="ko-KR" b="0" i="0" u="none" strike="noStrike" cap="none" normalizeH="0" baseline="0" dirty="0">
                <a:ln>
                  <a:noFill/>
                </a:ln>
                <a:solidFill>
                  <a:srgbClr val="FFC000"/>
                </a:solidFill>
                <a:effectLst/>
                <a:cs typeface="Arial" panose="020B0604020202020204" pitchFamily="34" charset="0"/>
              </a:rPr>
              <a:t> </a:t>
            </a:r>
            <a:r>
              <a:rPr kumimoji="0" lang="en-US" altLang="ko-KR" b="0" i="0" u="none" strike="noStrike" cap="none" normalizeH="0" baseline="0" dirty="0">
                <a:ln>
                  <a:noFill/>
                </a:ln>
                <a:effectLst/>
                <a:cs typeface="Arial" panose="020B0604020202020204" pitchFamily="34" charset="0"/>
              </a:rPr>
              <a:t>for</a:t>
            </a:r>
            <a:r>
              <a:rPr kumimoji="0" lang="en-US" altLang="ko-KR" b="0" i="0" u="none" strike="noStrike" cap="none" normalizeH="0" baseline="0" dirty="0">
                <a:ln>
                  <a:noFill/>
                </a:ln>
                <a:effectLst/>
                <a:cs typeface="Arial" panose="020B0604020202020204" pitchFamily="34" charset="0"/>
                <a:sym typeface="Wingdings" panose="05000000000000000000" pitchFamily="2" charset="2"/>
              </a:rPr>
              <a:t> </a:t>
            </a:r>
            <a:r>
              <a:rPr kumimoji="0" lang="ko-KR" altLang="ko-KR" b="0" i="0" u="none" strike="noStrike" cap="none" normalizeH="0" baseline="0" dirty="0">
                <a:ln>
                  <a:noFill/>
                </a:ln>
                <a:effectLst/>
                <a:cs typeface="Arial" panose="020B0604020202020204" pitchFamily="34" charset="0"/>
              </a:rPr>
              <a:t>FCC </a:t>
            </a:r>
            <a:r>
              <a:rPr kumimoji="0" lang="ko-KR" altLang="ko-KR" b="0" i="0" u="none" strike="noStrike" cap="none" normalizeH="0" baseline="0" dirty="0" err="1">
                <a:ln>
                  <a:noFill/>
                </a:ln>
                <a:effectLst/>
                <a:cs typeface="Arial" panose="020B0604020202020204" pitchFamily="34" charset="0"/>
              </a:rPr>
              <a:t>lattice</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en-US" altLang="ko-KR" b="0" i="0" u="none" strike="noStrike" cap="none" normalizeH="0" baseline="0" dirty="0">
                <a:ln>
                  <a:noFill/>
                </a:ln>
                <a:solidFill>
                  <a:srgbClr val="C00000"/>
                </a:solidFill>
                <a:effectLst/>
                <a:cs typeface="Arial" panose="020B0604020202020204" pitchFamily="34" charset="0"/>
              </a:rPr>
              <a:t>&amp; </a:t>
            </a:r>
            <a:r>
              <a:rPr kumimoji="0" lang="ko-KR" altLang="ko-KR" b="0" i="0" u="none" strike="noStrike" cap="none" normalizeH="0" baseline="0" dirty="0" err="1">
                <a:ln>
                  <a:noFill/>
                </a:ln>
                <a:solidFill>
                  <a:srgbClr val="00B050"/>
                </a:solidFill>
                <a:effectLst/>
                <a:cs typeface="Arial" panose="020B0604020202020204" pitchFamily="34" charset="0"/>
              </a:rPr>
              <a:t>cations</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en-US" altLang="ko-KR" b="0" i="0" u="none" strike="noStrike" cap="none" normalizeH="0" baseline="0" dirty="0">
                <a:ln>
                  <a:noFill/>
                </a:ln>
                <a:effectLst/>
                <a:cs typeface="Arial" panose="020B0604020202020204" pitchFamily="34" charset="0"/>
              </a:rPr>
              <a:t>for </a:t>
            </a:r>
            <a:r>
              <a:rPr kumimoji="0" lang="ko-KR" altLang="ko-KR" b="0" i="0" u="none" strike="noStrike" cap="none" normalizeH="0" baseline="0" dirty="0" err="1">
                <a:ln>
                  <a:noFill/>
                </a:ln>
                <a:effectLst/>
                <a:cs typeface="Arial" panose="020B0604020202020204" pitchFamily="34" charset="0"/>
              </a:rPr>
              <a:t>tetrahedral</a:t>
            </a:r>
            <a:r>
              <a:rPr kumimoji="0" lang="ko-KR" altLang="ko-KR" b="0" i="0" u="none" strike="noStrike" cap="none" normalizeH="0" baseline="0" dirty="0">
                <a:ln>
                  <a:noFill/>
                </a:ln>
                <a:effectLst/>
                <a:cs typeface="Arial" panose="020B0604020202020204" pitchFamily="34" charset="0"/>
              </a:rPr>
              <a:t> </a:t>
            </a:r>
            <a:r>
              <a:rPr kumimoji="0" lang="ko-KR" altLang="ko-KR" b="0" i="0" u="none" strike="noStrike" cap="none" normalizeH="0" baseline="0" dirty="0" err="1">
                <a:ln>
                  <a:noFill/>
                </a:ln>
                <a:effectLst/>
                <a:cs typeface="Arial" panose="020B0604020202020204" pitchFamily="34" charset="0"/>
              </a:rPr>
              <a:t>interstices</a:t>
            </a:r>
            <a:endParaRPr kumimoji="0" lang="ko-KR" altLang="ko-KR" b="0" i="0" u="none" strike="noStrike" cap="none" normalizeH="0" baseline="0" dirty="0">
              <a:ln>
                <a:noFill/>
              </a:ln>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Due</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to</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stoichiometry</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half</a:t>
            </a:r>
            <a:r>
              <a:rPr kumimoji="0" lang="ko-KR" altLang="ko-KR" b="0" i="0" u="none" strike="noStrike" cap="none" normalizeH="0" baseline="0" dirty="0">
                <a:ln>
                  <a:noFill/>
                </a:ln>
                <a:solidFill>
                  <a:srgbClr val="C00000"/>
                </a:solidFill>
                <a:effectLst/>
                <a:cs typeface="Arial" panose="020B0604020202020204" pitchFamily="34" charset="0"/>
              </a:rPr>
              <a:t> of </a:t>
            </a:r>
            <a:r>
              <a:rPr kumimoji="0" lang="ko-KR" altLang="ko-KR" b="0" i="0" u="none" strike="noStrike" cap="none" normalizeH="0" baseline="0" dirty="0" err="1">
                <a:ln>
                  <a:noFill/>
                </a:ln>
                <a:solidFill>
                  <a:srgbClr val="C00000"/>
                </a:solidFill>
                <a:effectLst/>
                <a:cs typeface="Arial" panose="020B0604020202020204" pitchFamily="34" charset="0"/>
              </a:rPr>
              <a:t>the</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tetrahedral</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sites</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are</a:t>
            </a:r>
            <a:r>
              <a:rPr kumimoji="0" lang="ko-KR" altLang="ko-KR" b="0" i="0" u="none" strike="noStrike" cap="none" normalizeH="0" baseline="0" dirty="0">
                <a:ln>
                  <a:noFill/>
                </a:ln>
                <a:solidFill>
                  <a:srgbClr val="C00000"/>
                </a:solidFill>
                <a:effectLst/>
                <a:cs typeface="Arial" panose="020B0604020202020204" pitchFamily="34" charset="0"/>
              </a:rPr>
              <a:t> </a:t>
            </a:r>
            <a:r>
              <a:rPr kumimoji="0" lang="ko-KR" altLang="ko-KR" b="0" i="0" u="none" strike="noStrike" cap="none" normalizeH="0" baseline="0" dirty="0" err="1">
                <a:ln>
                  <a:noFill/>
                </a:ln>
                <a:solidFill>
                  <a:srgbClr val="C00000"/>
                </a:solidFill>
                <a:effectLst/>
                <a:cs typeface="Arial" panose="020B0604020202020204" pitchFamily="34" charset="0"/>
              </a:rPr>
              <a:t>filled</a:t>
            </a:r>
            <a:endParaRPr kumimoji="0" lang="ko-KR" altLang="ko-KR"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Coordination</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numbers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M</a:t>
            </a:r>
            <a:r>
              <a:rPr kumimoji="0" lang="ko-KR" altLang="ko-KR" b="0" i="0" u="none" strike="noStrike" cap="none" normalizeH="0" baseline="0" dirty="0">
                <a:ln>
                  <a:noFill/>
                </a:ln>
                <a:solidFill>
                  <a:srgbClr val="000000"/>
                </a:solidFill>
                <a:effectLst/>
                <a:cs typeface="Arial" panose="020B0604020202020204" pitchFamily="34" charset="0"/>
              </a:rPr>
              <a:t> - 4, </a:t>
            </a:r>
            <a:r>
              <a:rPr kumimoji="0" lang="ko-KR" altLang="ko-KR" b="0" i="0" u="none" strike="noStrike" cap="none" normalizeH="0" baseline="0" dirty="0" err="1">
                <a:ln>
                  <a:noFill/>
                </a:ln>
                <a:solidFill>
                  <a:srgbClr val="000000"/>
                </a:solidFill>
                <a:effectLst/>
                <a:cs typeface="Arial" panose="020B0604020202020204" pitchFamily="34" charset="0"/>
              </a:rPr>
              <a:t>X</a:t>
            </a:r>
            <a:r>
              <a:rPr kumimoji="0" lang="ko-KR" altLang="ko-KR" b="0" i="0" u="none" strike="noStrike" cap="none" normalizeH="0" baseline="0" dirty="0">
                <a:ln>
                  <a:noFill/>
                </a:ln>
                <a:solidFill>
                  <a:srgbClr val="000000"/>
                </a:solidFill>
                <a:effectLst/>
                <a:cs typeface="Arial" panose="020B0604020202020204" pitchFamily="34" charset="0"/>
              </a:rPr>
              <a:t> - 4</a:t>
            </a:r>
            <a:endParaRPr kumimoji="0" lang="ko-KR" altLang="ko-KR" b="0" i="0" u="none" strike="noStrike" cap="none" normalizeH="0" baseline="0" dirty="0">
              <a:ln>
                <a:noFill/>
              </a:ln>
              <a:solidFill>
                <a:srgbClr val="CC0066"/>
              </a:solidFill>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a:ln>
                  <a:noFill/>
                </a:ln>
                <a:solidFill>
                  <a:srgbClr val="000000"/>
                </a:solidFill>
                <a:effectLst/>
                <a:cs typeface="Arial" panose="020B0604020202020204" pitchFamily="34" charset="0"/>
              </a:rPr>
              <a:t>Lattice </a:t>
            </a:r>
            <a:r>
              <a:rPr kumimoji="0" lang="ko-KR" altLang="ko-KR" b="0" i="0" u="none" strike="noStrike" cap="none" normalizeH="0" baseline="0" dirty="0" err="1">
                <a:ln>
                  <a:noFill/>
                </a:ln>
                <a:solidFill>
                  <a:srgbClr val="000000"/>
                </a:solidFill>
                <a:effectLst/>
                <a:cs typeface="Arial" panose="020B0604020202020204" pitchFamily="34" charset="0"/>
              </a:rPr>
              <a:t>type</a:t>
            </a:r>
            <a:r>
              <a:rPr kumimoji="0" lang="ko-KR" altLang="ko-KR" b="0" i="0" u="none" strike="noStrike" cap="none" normalizeH="0" baseline="0" dirty="0">
                <a:ln>
                  <a:noFill/>
                </a:ln>
                <a:solidFill>
                  <a:srgbClr val="000000"/>
                </a:solidFill>
                <a:effectLst/>
                <a:cs typeface="Arial" panose="020B0604020202020204" pitchFamily="34" charset="0"/>
              </a:rPr>
              <a:t>: FCC</a:t>
            </a:r>
            <a:endParaRPr kumimoji="0" lang="ko-KR" altLang="ko-KR" b="0" i="0" u="none" strike="noStrike" cap="none" normalizeH="0" baseline="0" dirty="0">
              <a:ln>
                <a:noFill/>
              </a:ln>
              <a:solidFill>
                <a:srgbClr val="CC0066"/>
              </a:solidFill>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Motif</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M</a:t>
            </a:r>
            <a:r>
              <a:rPr kumimoji="0" lang="ko-KR" altLang="ko-KR" b="0" i="0" u="none" strike="noStrike" cap="none" normalizeH="0" baseline="0" dirty="0">
                <a:ln>
                  <a:noFill/>
                </a:ln>
                <a:solidFill>
                  <a:srgbClr val="000000"/>
                </a:solidFill>
                <a:effectLst/>
                <a:cs typeface="Arial" panose="020B0604020202020204" pitchFamily="34" charset="0"/>
              </a:rPr>
              <a:t> – 0 0 0; </a:t>
            </a:r>
            <a:r>
              <a:rPr kumimoji="0" lang="ko-KR" altLang="ko-KR" b="0" i="0" u="none" strike="noStrike" cap="none" normalizeH="0" baseline="0" dirty="0" err="1">
                <a:ln>
                  <a:noFill/>
                </a:ln>
                <a:solidFill>
                  <a:srgbClr val="000000"/>
                </a:solidFill>
                <a:effectLst/>
                <a:cs typeface="Arial" panose="020B0604020202020204" pitchFamily="34" charset="0"/>
              </a:rPr>
              <a:t>X</a:t>
            </a:r>
            <a:r>
              <a:rPr kumimoji="0" lang="ko-KR" altLang="ko-KR" b="0" i="0" u="none" strike="noStrike" cap="none" normalizeH="0" baseline="0" dirty="0">
                <a:ln>
                  <a:noFill/>
                </a:ln>
                <a:solidFill>
                  <a:srgbClr val="000000"/>
                </a:solidFill>
                <a:effectLst/>
                <a:cs typeface="Arial" panose="020B0604020202020204" pitchFamily="34" charset="0"/>
              </a:rPr>
              <a:t> – ¼ ¼ ¼</a:t>
            </a:r>
            <a:endParaRPr kumimoji="0" lang="ko-KR" altLang="ko-KR" b="0" i="0" u="none" strike="noStrike" cap="none" normalizeH="0" baseline="0" dirty="0">
              <a:ln>
                <a:noFill/>
              </a:ln>
              <a:solidFill>
                <a:srgbClr val="CC0066"/>
              </a:solidFill>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a:ln>
                  <a:noFill/>
                </a:ln>
                <a:solidFill>
                  <a:srgbClr val="000000"/>
                </a:solidFill>
                <a:effectLst/>
                <a:cs typeface="Arial" panose="020B0604020202020204" pitchFamily="34" charset="0"/>
              </a:rPr>
              <a:t>4 </a:t>
            </a:r>
            <a:r>
              <a:rPr kumimoji="0" lang="ko-KR" altLang="ko-KR" b="0" i="0" u="none" strike="noStrike" cap="none" normalizeH="0" baseline="0" dirty="0" err="1">
                <a:ln>
                  <a:noFill/>
                </a:ln>
                <a:solidFill>
                  <a:srgbClr val="000000"/>
                </a:solidFill>
                <a:effectLst/>
                <a:cs typeface="Arial" panose="020B0604020202020204" pitchFamily="34" charset="0"/>
              </a:rPr>
              <a:t>formula</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units</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per</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unit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cell</a:t>
            </a:r>
            <a:endParaRPr kumimoji="0" lang="ko-KR" altLang="ko-KR" b="0" i="0" u="none" strike="noStrike" cap="none" normalizeH="0" baseline="0" dirty="0">
              <a:ln>
                <a:noFill/>
              </a:ln>
              <a:solidFill>
                <a:srgbClr val="CC0066"/>
              </a:solidFill>
              <a:effectLst/>
            </a:endParaRPr>
          </a:p>
          <a:p>
            <a:pPr marL="285750" marR="0" lvl="0" indent="-28575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ko-KR" altLang="ko-KR" b="0" i="0" u="none" strike="noStrike" cap="none" normalizeH="0" baseline="0" dirty="0" err="1">
                <a:ln>
                  <a:noFill/>
                </a:ln>
                <a:solidFill>
                  <a:srgbClr val="000000"/>
                </a:solidFill>
                <a:effectLst/>
                <a:cs typeface="Arial" panose="020B0604020202020204" pitchFamily="34" charset="0"/>
              </a:rPr>
              <a:t>Tetrahedra</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shared</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at</a:t>
            </a:r>
            <a:r>
              <a:rPr kumimoji="0" lang="ko-KR" altLang="ko-KR" b="0" i="0" u="none" strike="noStrike" cap="none" normalizeH="0" baseline="0" dirty="0">
                <a:ln>
                  <a:noFill/>
                </a:ln>
                <a:solidFill>
                  <a:srgbClr val="000000"/>
                </a:solidFill>
                <a:effectLst/>
                <a:cs typeface="Arial" panose="020B0604020202020204" pitchFamily="34" charset="0"/>
              </a:rPr>
              <a:t> </a:t>
            </a:r>
            <a:r>
              <a:rPr kumimoji="0" lang="ko-KR" altLang="ko-KR" b="0" i="0" u="none" strike="noStrike" cap="none" normalizeH="0" baseline="0" dirty="0" err="1">
                <a:ln>
                  <a:noFill/>
                </a:ln>
                <a:solidFill>
                  <a:srgbClr val="000000"/>
                </a:solidFill>
                <a:effectLst/>
                <a:cs typeface="Arial" panose="020B0604020202020204" pitchFamily="34" charset="0"/>
              </a:rPr>
              <a:t>corners</a:t>
            </a:r>
            <a:endParaRPr kumimoji="0" lang="ko-KR" altLang="ko-KR" b="0" i="0" u="none" strike="noStrike" cap="none" normalizeH="0" baseline="0" dirty="0">
              <a:ln>
                <a:noFill/>
              </a:ln>
              <a:solidFill>
                <a:srgbClr val="000000"/>
              </a:solidFill>
              <a:effectLst/>
              <a:cs typeface="Arial" panose="020B0604020202020204" pitchFamily="34" charset="0"/>
            </a:endParaRPr>
          </a:p>
        </p:txBody>
      </p:sp>
      <p:pic>
        <p:nvPicPr>
          <p:cNvPr id="4099" name="Picture 3" descr="http://nptel.ac.in/courses/113104005/lecture3/figure/figure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707" y="3638049"/>
            <a:ext cx="3934008" cy="2581261"/>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p:nvSpPr>
        <p:spPr>
          <a:xfrm>
            <a:off x="101600" y="59481"/>
            <a:ext cx="5453481" cy="461665"/>
          </a:xfrm>
          <a:prstGeom prst="rect">
            <a:avLst/>
          </a:prstGeom>
        </p:spPr>
        <p:txBody>
          <a:bodyPr wrap="none">
            <a:spAutoFit/>
          </a:bodyPr>
          <a:lstStyle/>
          <a:p>
            <a:r>
              <a:rPr lang="en-US" altLang="ko-KR" sz="2400" b="1" dirty="0"/>
              <a:t>Compounds based on FCC Packing of Ions</a:t>
            </a:r>
            <a:endParaRPr lang="ko-KR" altLang="en-US" sz="24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72</a:t>
            </a:fld>
            <a:endParaRPr lang="ko-KR" altLang="en-US"/>
          </a:p>
        </p:txBody>
      </p:sp>
    </p:spTree>
    <p:extLst>
      <p:ext uri="{BB962C8B-B14F-4D97-AF65-F5344CB8AC3E}">
        <p14:creationId xmlns:p14="http://schemas.microsoft.com/office/powerpoint/2010/main" val="11907584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729109"/>
            <a:ext cx="3827138" cy="369332"/>
          </a:xfrm>
          <a:prstGeom prst="rect">
            <a:avLst/>
          </a:prstGeom>
        </p:spPr>
        <p:txBody>
          <a:bodyPr wrap="none">
            <a:spAutoFit/>
          </a:bodyPr>
          <a:lstStyle/>
          <a:p>
            <a:r>
              <a:rPr lang="en-US" altLang="ko-KR" b="1" dirty="0"/>
              <a:t>Inverse Spinel  (A</a:t>
            </a:r>
            <a:r>
              <a:rPr lang="en-US" altLang="ko-KR" b="1" baseline="30000" dirty="0"/>
              <a:t>2+</a:t>
            </a:r>
            <a:r>
              <a:rPr lang="en-US" altLang="ko-KR" b="1" dirty="0"/>
              <a:t>)(B</a:t>
            </a:r>
            <a:r>
              <a:rPr lang="en-US" altLang="ko-KR" b="1" baseline="30000" dirty="0"/>
              <a:t>3+</a:t>
            </a:r>
            <a:r>
              <a:rPr lang="en-US" altLang="ko-KR" b="1" dirty="0"/>
              <a:t>)</a:t>
            </a:r>
            <a:r>
              <a:rPr lang="en-US" altLang="ko-KR" b="1" baseline="-25000" dirty="0"/>
              <a:t>2</a:t>
            </a:r>
            <a:r>
              <a:rPr lang="en-US" altLang="ko-KR" b="1" dirty="0"/>
              <a:t>O</a:t>
            </a:r>
            <a:r>
              <a:rPr lang="en-US" altLang="ko-KR" b="1" baseline="-25000" dirty="0"/>
              <a:t>4 </a:t>
            </a:r>
            <a:r>
              <a:rPr lang="en-US" altLang="ko-KR" b="1" dirty="0"/>
              <a:t> Structure </a:t>
            </a:r>
          </a:p>
        </p:txBody>
      </p:sp>
      <p:sp>
        <p:nvSpPr>
          <p:cNvPr id="7" name="직사각형 6"/>
          <p:cNvSpPr/>
          <p:nvPr/>
        </p:nvSpPr>
        <p:spPr>
          <a:xfrm>
            <a:off x="281485" y="1146949"/>
            <a:ext cx="8113486" cy="1477328"/>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ko-KR" sz="2000" dirty="0"/>
              <a:t>(A</a:t>
            </a:r>
            <a:r>
              <a:rPr lang="en-US" altLang="ko-KR" sz="2000" baseline="30000" dirty="0"/>
              <a:t>2+</a:t>
            </a:r>
            <a:r>
              <a:rPr lang="en-US" altLang="ko-KR" sz="2000" dirty="0"/>
              <a:t>)(B</a:t>
            </a:r>
            <a:r>
              <a:rPr lang="en-US" altLang="ko-KR" sz="2000" baseline="30000" dirty="0"/>
              <a:t>3+</a:t>
            </a:r>
            <a:r>
              <a:rPr lang="en-US" altLang="ko-KR" sz="2000" dirty="0"/>
              <a:t>)</a:t>
            </a:r>
            <a:r>
              <a:rPr lang="en-US" altLang="ko-KR" sz="2000" baseline="-25000" dirty="0"/>
              <a:t>2</a:t>
            </a:r>
            <a:r>
              <a:rPr lang="en-US" altLang="ko-KR" sz="2000" dirty="0"/>
              <a:t>O</a:t>
            </a:r>
            <a:r>
              <a:rPr lang="en-US" altLang="ko-KR" sz="2000" baseline="-25000" dirty="0"/>
              <a:t>4 </a:t>
            </a:r>
          </a:p>
          <a:p>
            <a:pPr marL="285750" indent="-285750">
              <a:spcBef>
                <a:spcPts val="600"/>
              </a:spcBef>
              <a:buFont typeface="Arial" panose="020B0604020202020204" pitchFamily="34" charset="0"/>
              <a:buChar char="•"/>
            </a:pPr>
            <a:r>
              <a:rPr lang="en-US" altLang="ko-KR" sz="2000" dirty="0"/>
              <a:t>Most ferrite such as Fe</a:t>
            </a:r>
            <a:r>
              <a:rPr lang="en-US" altLang="ko-KR" sz="2000" baseline="-25000" dirty="0"/>
              <a:t>3</a:t>
            </a:r>
            <a:r>
              <a:rPr lang="en-US" altLang="ko-KR" sz="2000" dirty="0"/>
              <a:t>O</a:t>
            </a:r>
            <a:r>
              <a:rPr lang="en-US" altLang="ko-KR" sz="2000" baseline="-25000" dirty="0"/>
              <a:t>4</a:t>
            </a:r>
            <a:r>
              <a:rPr lang="en-US" altLang="ko-KR" sz="2000" dirty="0"/>
              <a:t> (or FeO.Fe</a:t>
            </a:r>
            <a:r>
              <a:rPr lang="en-US" altLang="ko-KR" sz="2000" baseline="-25000" dirty="0"/>
              <a:t>2</a:t>
            </a:r>
            <a:r>
              <a:rPr lang="en-US" altLang="ko-KR" sz="2000" dirty="0"/>
              <a:t>O</a:t>
            </a:r>
            <a:r>
              <a:rPr lang="en-US" altLang="ko-KR" sz="2000" baseline="-25000" dirty="0"/>
              <a:t>3</a:t>
            </a:r>
            <a:r>
              <a:rPr lang="en-US" altLang="ko-KR" sz="2000" dirty="0"/>
              <a:t>), NiFe</a:t>
            </a:r>
            <a:r>
              <a:rPr lang="en-US" altLang="ko-KR" sz="2000" baseline="-25000" dirty="0"/>
              <a:t>2</a:t>
            </a:r>
            <a:r>
              <a:rPr lang="en-US" altLang="ko-KR" sz="2000" dirty="0"/>
              <a:t>O</a:t>
            </a:r>
            <a:r>
              <a:rPr lang="en-US" altLang="ko-KR" sz="2000" baseline="-25000" dirty="0"/>
              <a:t>4</a:t>
            </a:r>
            <a:r>
              <a:rPr lang="en-US" altLang="ko-KR" sz="2000" dirty="0"/>
              <a:t>, CoFe</a:t>
            </a:r>
            <a:r>
              <a:rPr lang="en-US" altLang="ko-KR" sz="2000" baseline="-25000" dirty="0"/>
              <a:t>2</a:t>
            </a:r>
            <a:r>
              <a:rPr lang="en-US" altLang="ko-KR" sz="2000" dirty="0"/>
              <a:t>O</a:t>
            </a:r>
            <a:r>
              <a:rPr lang="en-US" altLang="ko-KR" sz="2000" baseline="-25000" dirty="0"/>
              <a:t>4</a:t>
            </a:r>
            <a:r>
              <a:rPr lang="en-US" altLang="ko-KR" sz="2000" dirty="0"/>
              <a:t> etc. </a:t>
            </a:r>
          </a:p>
          <a:p>
            <a:pPr marL="285750" indent="-285750">
              <a:spcBef>
                <a:spcPts val="600"/>
              </a:spcBef>
              <a:buFont typeface="Arial" panose="020B0604020202020204" pitchFamily="34" charset="0"/>
              <a:buChar char="•"/>
            </a:pPr>
            <a:r>
              <a:rPr lang="en-US" altLang="ko-KR" sz="2000" b="1" dirty="0">
                <a:solidFill>
                  <a:srgbClr val="00B050"/>
                </a:solidFill>
              </a:rPr>
              <a:t>½ of the B</a:t>
            </a:r>
            <a:r>
              <a:rPr lang="en-US" altLang="ko-KR" sz="2000" b="1" baseline="30000" dirty="0">
                <a:solidFill>
                  <a:srgbClr val="00B050"/>
                </a:solidFill>
              </a:rPr>
              <a:t>3+</a:t>
            </a:r>
            <a:r>
              <a:rPr lang="en-US" altLang="ko-KR" sz="2000" b="1" dirty="0">
                <a:solidFill>
                  <a:srgbClr val="00B050"/>
                </a:solidFill>
              </a:rPr>
              <a:t> ions</a:t>
            </a:r>
            <a:r>
              <a:rPr lang="en-US" altLang="ko-KR" sz="2000" b="1" dirty="0"/>
              <a:t> </a:t>
            </a:r>
            <a:r>
              <a:rPr lang="en-US" altLang="ko-KR" sz="2000" dirty="0"/>
              <a:t>for tetrahedral sites &amp; remaining ½ B</a:t>
            </a:r>
            <a:r>
              <a:rPr lang="en-US" altLang="ko-KR" sz="2000" baseline="30000" dirty="0"/>
              <a:t>3+</a:t>
            </a:r>
            <a:r>
              <a:rPr lang="en-US" altLang="ko-KR" sz="2000" dirty="0"/>
              <a:t> and all </a:t>
            </a:r>
            <a:r>
              <a:rPr lang="en-US" altLang="ko-KR" sz="2000" b="1" dirty="0">
                <a:solidFill>
                  <a:srgbClr val="002060"/>
                </a:solidFill>
              </a:rPr>
              <a:t>A</a:t>
            </a:r>
            <a:r>
              <a:rPr lang="en-US" altLang="ko-KR" sz="2000" b="1" baseline="30000" dirty="0">
                <a:solidFill>
                  <a:srgbClr val="002060"/>
                </a:solidFill>
              </a:rPr>
              <a:t>2+</a:t>
            </a:r>
            <a:r>
              <a:rPr lang="en-US" altLang="ko-KR" sz="2000" b="1" dirty="0">
                <a:solidFill>
                  <a:srgbClr val="002060"/>
                </a:solidFill>
              </a:rPr>
              <a:t> ions </a:t>
            </a:r>
            <a:r>
              <a:rPr lang="en-US" altLang="ko-KR" sz="2000" dirty="0"/>
              <a:t>occupy the octahedral sites </a:t>
            </a:r>
          </a:p>
        </p:txBody>
      </p:sp>
      <p:pic>
        <p:nvPicPr>
          <p:cNvPr id="10" name="그림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870" y="2531432"/>
            <a:ext cx="3572471" cy="3807159"/>
          </a:xfrm>
          <a:prstGeom prst="rect">
            <a:avLst/>
          </a:prstGeom>
        </p:spPr>
      </p:pic>
      <p:sp>
        <p:nvSpPr>
          <p:cNvPr id="11" name="직사각형 10"/>
          <p:cNvSpPr/>
          <p:nvPr/>
        </p:nvSpPr>
        <p:spPr>
          <a:xfrm>
            <a:off x="101600" y="59481"/>
            <a:ext cx="5453481" cy="461665"/>
          </a:xfrm>
          <a:prstGeom prst="rect">
            <a:avLst/>
          </a:prstGeom>
        </p:spPr>
        <p:txBody>
          <a:bodyPr wrap="none">
            <a:spAutoFit/>
          </a:bodyPr>
          <a:lstStyle/>
          <a:p>
            <a:r>
              <a:rPr lang="en-US" altLang="ko-KR" sz="2400" b="1" dirty="0"/>
              <a:t>Compounds based on FCC Packing of Ions</a:t>
            </a:r>
            <a:endParaRPr lang="ko-KR" altLang="en-US" sz="2400" b="1" dirty="0"/>
          </a:p>
        </p:txBody>
      </p:sp>
      <p:cxnSp>
        <p:nvCxnSpPr>
          <p:cNvPr id="4" name="꺾인 연결선 3"/>
          <p:cNvCxnSpPr/>
          <p:nvPr/>
        </p:nvCxnSpPr>
        <p:spPr>
          <a:xfrm>
            <a:off x="644769" y="2262554"/>
            <a:ext cx="3693459" cy="1301261"/>
          </a:xfrm>
          <a:prstGeom prst="bentConnector3">
            <a:avLst>
              <a:gd name="adj1" fmla="val 4492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꺾인 연결선 12"/>
          <p:cNvCxnSpPr/>
          <p:nvPr/>
        </p:nvCxnSpPr>
        <p:spPr>
          <a:xfrm rot="10800000" flipV="1">
            <a:off x="3928738" y="2262553"/>
            <a:ext cx="4078124" cy="1535723"/>
          </a:xfrm>
          <a:prstGeom prst="bentConnector3">
            <a:avLst>
              <a:gd name="adj1" fmla="val 18954"/>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그룹 24"/>
          <p:cNvGrpSpPr/>
          <p:nvPr/>
        </p:nvGrpSpPr>
        <p:grpSpPr>
          <a:xfrm>
            <a:off x="4770120" y="2262552"/>
            <a:ext cx="1577340" cy="1616028"/>
            <a:chOff x="4770120" y="2262552"/>
            <a:chExt cx="1577340" cy="1616028"/>
          </a:xfrm>
        </p:grpSpPr>
        <p:cxnSp>
          <p:nvCxnSpPr>
            <p:cNvPr id="17" name="꺾인 연결선 16"/>
            <p:cNvCxnSpPr/>
            <p:nvPr/>
          </p:nvCxnSpPr>
          <p:spPr>
            <a:xfrm rot="5400000">
              <a:off x="4922226" y="2697186"/>
              <a:ext cx="1616028" cy="746760"/>
            </a:xfrm>
            <a:prstGeom prst="bentConnector3">
              <a:avLst>
                <a:gd name="adj1" fmla="val 50000"/>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a:off x="4770120" y="2262552"/>
              <a:ext cx="157734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22" name="그림 21"/>
          <p:cNvPicPr>
            <a:picLocks noChangeAspect="1"/>
          </p:cNvPicPr>
          <p:nvPr/>
        </p:nvPicPr>
        <p:blipFill>
          <a:blip r:embed="rId3"/>
          <a:stretch>
            <a:fillRect/>
          </a:stretch>
        </p:blipFill>
        <p:spPr>
          <a:xfrm>
            <a:off x="9256722" y="0"/>
            <a:ext cx="9468238" cy="6857094"/>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73</a:t>
            </a:fld>
            <a:endParaRPr lang="ko-KR" altLang="en-US"/>
          </a:p>
        </p:txBody>
      </p:sp>
      <p:sp>
        <p:nvSpPr>
          <p:cNvPr id="3" name="TextBox 2">
            <a:extLst>
              <a:ext uri="{FF2B5EF4-FFF2-40B4-BE49-F238E27FC236}">
                <a16:creationId xmlns:a16="http://schemas.microsoft.com/office/drawing/2014/main" id="{07FBC7B1-5AFD-7ECC-EC9E-9BC946D2D4AE}"/>
              </a:ext>
            </a:extLst>
          </p:cNvPr>
          <p:cNvSpPr txBox="1"/>
          <p:nvPr/>
        </p:nvSpPr>
        <p:spPr>
          <a:xfrm>
            <a:off x="3414197" y="6093270"/>
            <a:ext cx="883483" cy="219424"/>
          </a:xfrm>
          <a:prstGeom prst="rect">
            <a:avLst/>
          </a:prstGeom>
          <a:solidFill>
            <a:schemeClr val="bg1"/>
          </a:solidFill>
        </p:spPr>
        <p:txBody>
          <a:bodyPr wrap="square" rtlCol="0">
            <a:noAutofit/>
          </a:bodyPr>
          <a:lstStyle/>
          <a:p>
            <a:r>
              <a:rPr lang="en-US" altLang="ko-KR" sz="1200" dirty="0">
                <a:solidFill>
                  <a:srgbClr val="FF0000"/>
                </a:solidFill>
                <a:latin typeface="+mn-ea"/>
              </a:rPr>
              <a:t>Fe</a:t>
            </a:r>
            <a:r>
              <a:rPr lang="en-US" altLang="ko-KR" sz="1200" baseline="30000" dirty="0">
                <a:solidFill>
                  <a:srgbClr val="FF0000"/>
                </a:solidFill>
                <a:latin typeface="+mn-ea"/>
              </a:rPr>
              <a:t>+2</a:t>
            </a:r>
            <a:r>
              <a:rPr lang="en-US" altLang="ko-KR" sz="1200" dirty="0">
                <a:solidFill>
                  <a:srgbClr val="FF0000"/>
                </a:solidFill>
                <a:latin typeface="+mn-ea"/>
              </a:rPr>
              <a:t>/Co</a:t>
            </a:r>
            <a:r>
              <a:rPr lang="en-US" altLang="ko-KR" sz="1200" baseline="30000" dirty="0">
                <a:solidFill>
                  <a:srgbClr val="FF0000"/>
                </a:solidFill>
                <a:latin typeface="+mn-ea"/>
              </a:rPr>
              <a:t>2+</a:t>
            </a:r>
            <a:endParaRPr lang="ko-KR" altLang="en-US" sz="1200" baseline="30000" dirty="0">
              <a:solidFill>
                <a:srgbClr val="FF0000"/>
              </a:solidFill>
              <a:latin typeface="+mn-ea"/>
            </a:endParaRPr>
          </a:p>
        </p:txBody>
      </p:sp>
    </p:spTree>
    <p:extLst>
      <p:ext uri="{BB962C8B-B14F-4D97-AF65-F5344CB8AC3E}">
        <p14:creationId xmlns:p14="http://schemas.microsoft.com/office/powerpoint/2010/main" val="41108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5294783" cy="461665"/>
          </a:xfrm>
          <a:prstGeom prst="rect">
            <a:avLst/>
          </a:prstGeom>
        </p:spPr>
        <p:txBody>
          <a:bodyPr wrap="none">
            <a:spAutoFit/>
          </a:bodyPr>
          <a:lstStyle/>
          <a:p>
            <a:r>
              <a:rPr lang="en-US" altLang="ko-KR" sz="2400" b="1" dirty="0"/>
              <a:t>Structures based on HCP packing of ions</a:t>
            </a: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489" y="1541223"/>
            <a:ext cx="5307477" cy="2759888"/>
          </a:xfrm>
          <a:prstGeom prst="rect">
            <a:avLst/>
          </a:prstGeom>
        </p:spPr>
      </p:pic>
      <p:sp>
        <p:nvSpPr>
          <p:cNvPr id="11" name="직사각형 10"/>
          <p:cNvSpPr/>
          <p:nvPr/>
        </p:nvSpPr>
        <p:spPr>
          <a:xfrm>
            <a:off x="101600" y="754130"/>
            <a:ext cx="3751989" cy="369332"/>
          </a:xfrm>
          <a:prstGeom prst="rect">
            <a:avLst/>
          </a:prstGeom>
        </p:spPr>
        <p:txBody>
          <a:bodyPr wrap="none">
            <a:spAutoFit/>
          </a:bodyPr>
          <a:lstStyle/>
          <a:p>
            <a:r>
              <a:rPr lang="en-US" altLang="ko-KR" b="1" dirty="0" err="1"/>
              <a:t>Wurtzite</a:t>
            </a:r>
            <a:r>
              <a:rPr lang="en-US" altLang="ko-KR" b="1" dirty="0"/>
              <a:t> (MX) structured compounds</a:t>
            </a:r>
            <a:endParaRPr lang="ko-KR" altLang="en-US" dirty="0"/>
          </a:p>
        </p:txBody>
      </p:sp>
      <p:sp>
        <p:nvSpPr>
          <p:cNvPr id="12" name="직사각형 11"/>
          <p:cNvSpPr/>
          <p:nvPr/>
        </p:nvSpPr>
        <p:spPr>
          <a:xfrm>
            <a:off x="238125" y="4735539"/>
            <a:ext cx="8667750" cy="1938992"/>
          </a:xfrm>
          <a:prstGeom prst="rect">
            <a:avLst/>
          </a:prstGeom>
        </p:spPr>
        <p:txBody>
          <a:bodyPr wrap="square">
            <a:spAutoFit/>
          </a:bodyPr>
          <a:lstStyle/>
          <a:p>
            <a:pPr marL="285750" indent="-285750">
              <a:buFont typeface="Arial" panose="020B0604020202020204" pitchFamily="34" charset="0"/>
              <a:buChar char="•"/>
            </a:pPr>
            <a:r>
              <a:rPr lang="en-US" altLang="ko-KR" sz="2000" dirty="0">
                <a:solidFill>
                  <a:srgbClr val="FF0000"/>
                </a:solidFill>
              </a:rPr>
              <a:t>M</a:t>
            </a:r>
            <a:r>
              <a:rPr lang="en-US" altLang="ko-KR" sz="2000" baseline="30000" dirty="0">
                <a:solidFill>
                  <a:srgbClr val="FF0000"/>
                </a:solidFill>
              </a:rPr>
              <a:t>2+</a:t>
            </a:r>
            <a:r>
              <a:rPr lang="en-US" altLang="ko-KR" sz="2000" dirty="0">
                <a:solidFill>
                  <a:srgbClr val="FF0000"/>
                </a:solidFill>
              </a:rPr>
              <a:t>X</a:t>
            </a:r>
            <a:r>
              <a:rPr lang="en-US" altLang="ko-KR" sz="2000" baseline="30000" dirty="0">
                <a:solidFill>
                  <a:srgbClr val="FF0000"/>
                </a:solidFill>
              </a:rPr>
              <a:t>2-</a:t>
            </a:r>
            <a:r>
              <a:rPr lang="en-US" altLang="ko-KR" sz="2000" dirty="0">
                <a:solidFill>
                  <a:srgbClr val="FF0000"/>
                </a:solidFill>
              </a:rPr>
              <a:t> stoichiometry</a:t>
            </a:r>
          </a:p>
          <a:p>
            <a:pPr marL="285750" indent="-285750">
              <a:buFont typeface="Arial" panose="020B0604020202020204" pitchFamily="34" charset="0"/>
              <a:buChar char="•"/>
            </a:pPr>
            <a:r>
              <a:rPr lang="en-US" altLang="ko-KR" sz="2000" dirty="0"/>
              <a:t>Lattice type: Primitive, HCP</a:t>
            </a:r>
          </a:p>
          <a:p>
            <a:pPr marL="285750" indent="-285750">
              <a:buFont typeface="Arial" panose="020B0604020202020204" pitchFamily="34" charset="0"/>
              <a:buChar char="•"/>
            </a:pPr>
            <a:r>
              <a:rPr lang="en-US" altLang="ko-KR" sz="2000" dirty="0"/>
              <a:t>Structure different from Sphalerite(zinc</a:t>
            </a:r>
            <a:r>
              <a:rPr lang="ko-KR" altLang="en-US" sz="2000" dirty="0"/>
              <a:t> </a:t>
            </a:r>
            <a:r>
              <a:rPr lang="en-US" altLang="ko-KR" sz="2000" dirty="0"/>
              <a:t>blende) compounds (</a:t>
            </a:r>
            <a:r>
              <a:rPr lang="en-US" altLang="ko-KR" sz="2000" dirty="0">
                <a:solidFill>
                  <a:srgbClr val="FF0000"/>
                </a:solidFill>
              </a:rPr>
              <a:t>ZnS, </a:t>
            </a:r>
            <a:r>
              <a:rPr lang="en-US" altLang="ko-KR" sz="2000" dirty="0" err="1">
                <a:solidFill>
                  <a:srgbClr val="FF0000"/>
                </a:solidFill>
              </a:rPr>
              <a:t>ZnO</a:t>
            </a:r>
            <a:r>
              <a:rPr lang="en-US" altLang="ko-KR" sz="2000" dirty="0">
                <a:solidFill>
                  <a:srgbClr val="FF0000"/>
                </a:solidFill>
              </a:rPr>
              <a:t>, </a:t>
            </a:r>
            <a:r>
              <a:rPr lang="en-US" altLang="ko-KR" sz="2000" dirty="0" err="1">
                <a:solidFill>
                  <a:srgbClr val="FF0000"/>
                </a:solidFill>
              </a:rPr>
              <a:t>SiC</a:t>
            </a:r>
            <a:r>
              <a:rPr lang="en-US" altLang="ko-KR" sz="2000" dirty="0">
                <a:solidFill>
                  <a:srgbClr val="FF0000"/>
                </a:solidFill>
              </a:rPr>
              <a:t>)</a:t>
            </a:r>
          </a:p>
          <a:p>
            <a:pPr marL="285750" indent="-285750">
              <a:buFont typeface="Arial" panose="020B0604020202020204" pitchFamily="34" charset="0"/>
              <a:buChar char="•"/>
            </a:pPr>
            <a:r>
              <a:rPr lang="en-US" altLang="ko-KR" sz="2000" dirty="0"/>
              <a:t>all the tetrahedrons point along the c-axis of the unit-cell </a:t>
            </a:r>
          </a:p>
          <a:p>
            <a:pPr marL="285750" indent="-285750">
              <a:buFont typeface="Arial" panose="020B0604020202020204" pitchFamily="34" charset="0"/>
              <a:buChar char="•"/>
            </a:pPr>
            <a:r>
              <a:rPr lang="en-US" altLang="ko-KR" sz="2000" dirty="0">
                <a:sym typeface="Wingdings" panose="05000000000000000000" pitchFamily="2" charset="2"/>
              </a:rPr>
              <a:t>non-centrosymmetric </a:t>
            </a:r>
            <a:r>
              <a:rPr lang="en-US" altLang="ko-KR" sz="2000" dirty="0"/>
              <a:t>piezoelectricity</a:t>
            </a:r>
          </a:p>
          <a:p>
            <a:pPr marL="285750" indent="-285750">
              <a:buFont typeface="Arial" panose="020B0604020202020204" pitchFamily="34" charset="0"/>
              <a:buChar char="•"/>
            </a:pPr>
            <a:r>
              <a:rPr lang="en-US" altLang="ko-KR" sz="2000" dirty="0"/>
              <a:t>coordination of both anions and cations is 4</a:t>
            </a:r>
          </a:p>
        </p:txBody>
      </p:sp>
      <p:pic>
        <p:nvPicPr>
          <p:cNvPr id="18434" name="Picture 2" descr="Wurtzite-2455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00" y="0"/>
            <a:ext cx="3371850" cy="3034666"/>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a:xfrm>
            <a:off x="9448800" y="153786"/>
            <a:ext cx="1095172" cy="369332"/>
          </a:xfrm>
          <a:prstGeom prst="rect">
            <a:avLst/>
          </a:prstGeom>
        </p:spPr>
        <p:txBody>
          <a:bodyPr wrap="none">
            <a:spAutoFit/>
          </a:bodyPr>
          <a:lstStyle/>
          <a:p>
            <a:r>
              <a:rPr lang="en-US" altLang="ko-KR" dirty="0">
                <a:solidFill>
                  <a:srgbClr val="000000"/>
                </a:solidFill>
                <a:latin typeface="Arial" panose="020B0604020202020204" pitchFamily="34" charset="0"/>
              </a:rPr>
              <a:t>(</a:t>
            </a:r>
            <a:r>
              <a:rPr lang="en-US" altLang="ko-KR" dirty="0" err="1">
                <a:solidFill>
                  <a:srgbClr val="000000"/>
                </a:solidFill>
                <a:latin typeface="Arial" panose="020B0604020202020204" pitchFamily="34" charset="0"/>
              </a:rPr>
              <a:t>Zn,Fe</a:t>
            </a:r>
            <a:r>
              <a:rPr lang="en-US" altLang="ko-KR" dirty="0">
                <a:solidFill>
                  <a:srgbClr val="000000"/>
                </a:solidFill>
                <a:latin typeface="Arial" panose="020B0604020202020204" pitchFamily="34" charset="0"/>
              </a:rPr>
              <a:t>)S</a:t>
            </a:r>
            <a:endParaRPr lang="ko-KR" altLang="en-US" dirty="0"/>
          </a:p>
        </p:txBody>
      </p:sp>
      <p:pic>
        <p:nvPicPr>
          <p:cNvPr id="18438" name="Picture 6" descr="https://upload.wikimedia.org/wikipedia/commons/thumb/8/8e/Wurtzite_polyhedra.png/150px-Wurtzite_polyhedr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0700" y="3131192"/>
            <a:ext cx="3371850" cy="3371850"/>
          </a:xfrm>
          <a:prstGeom prst="rect">
            <a:avLst/>
          </a:prstGeom>
          <a:noFill/>
          <a:extLst>
            <a:ext uri="{909E8E84-426E-40DD-AFC4-6F175D3DCCD1}">
              <a14:hiddenFill xmlns:a14="http://schemas.microsoft.com/office/drawing/2010/main">
                <a:solidFill>
                  <a:srgbClr val="FFFFFF"/>
                </a:solidFill>
              </a14:hiddenFill>
            </a:ext>
          </a:extLst>
        </p:spPr>
      </p:pic>
      <p:sp>
        <p:nvSpPr>
          <p:cNvPr id="4" name="슬라이드 번호 개체 틀 3"/>
          <p:cNvSpPr>
            <a:spLocks noGrp="1"/>
          </p:cNvSpPr>
          <p:nvPr>
            <p:ph type="sldNum" sz="quarter" idx="12"/>
          </p:nvPr>
        </p:nvSpPr>
        <p:spPr/>
        <p:txBody>
          <a:bodyPr/>
          <a:lstStyle/>
          <a:p>
            <a:fld id="{B6030C2A-4213-4771-8792-D783EF3BA6B4}" type="slidenum">
              <a:rPr lang="ko-KR" altLang="en-US" smtClean="0"/>
              <a:pPr/>
              <a:t>74</a:t>
            </a:fld>
            <a:endParaRPr lang="ko-KR" altLang="en-US"/>
          </a:p>
        </p:txBody>
      </p:sp>
      <p:pic>
        <p:nvPicPr>
          <p:cNvPr id="8" name="그림 7">
            <a:extLst>
              <a:ext uri="{FF2B5EF4-FFF2-40B4-BE49-F238E27FC236}">
                <a16:creationId xmlns:a16="http://schemas.microsoft.com/office/drawing/2014/main" id="{A7FF7ECA-4222-6FA7-3472-E0F82A8C07F3}"/>
              </a:ext>
            </a:extLst>
          </p:cNvPr>
          <p:cNvPicPr>
            <a:picLocks noChangeAspect="1"/>
          </p:cNvPicPr>
          <p:nvPr/>
        </p:nvPicPr>
        <p:blipFill>
          <a:blip r:embed="rId6"/>
          <a:stretch>
            <a:fillRect/>
          </a:stretch>
        </p:blipFill>
        <p:spPr>
          <a:xfrm>
            <a:off x="12820650" y="-115404"/>
            <a:ext cx="10350490" cy="6773267"/>
          </a:xfrm>
          <a:prstGeom prst="rect">
            <a:avLst/>
          </a:prstGeom>
        </p:spPr>
      </p:pic>
      <p:sp>
        <p:nvSpPr>
          <p:cNvPr id="9" name="TextBox 8">
            <a:extLst>
              <a:ext uri="{FF2B5EF4-FFF2-40B4-BE49-F238E27FC236}">
                <a16:creationId xmlns:a16="http://schemas.microsoft.com/office/drawing/2014/main" id="{1DD251BE-9A94-5B56-F1C0-3FEA966F7AA2}"/>
              </a:ext>
            </a:extLst>
          </p:cNvPr>
          <p:cNvSpPr txBox="1"/>
          <p:nvPr/>
        </p:nvSpPr>
        <p:spPr>
          <a:xfrm>
            <a:off x="1645773" y="3230596"/>
            <a:ext cx="1688347" cy="307777"/>
          </a:xfrm>
          <a:prstGeom prst="rect">
            <a:avLst/>
          </a:prstGeom>
          <a:noFill/>
        </p:spPr>
        <p:txBody>
          <a:bodyPr wrap="none" rtlCol="0">
            <a:spAutoFit/>
          </a:bodyPr>
          <a:lstStyle/>
          <a:p>
            <a:r>
              <a:rPr lang="en-US" altLang="ko-KR" sz="1400" dirty="0">
                <a:solidFill>
                  <a:srgbClr val="FF0000"/>
                </a:solidFill>
              </a:rPr>
              <a:t>Red line: no bonding</a:t>
            </a:r>
            <a:endParaRPr lang="ko-KR" altLang="en-US" sz="1400" dirty="0">
              <a:solidFill>
                <a:srgbClr val="FF0000"/>
              </a:solidFill>
            </a:endParaRPr>
          </a:p>
        </p:txBody>
      </p:sp>
    </p:spTree>
    <p:extLst>
      <p:ext uri="{BB962C8B-B14F-4D97-AF65-F5344CB8AC3E}">
        <p14:creationId xmlns:p14="http://schemas.microsoft.com/office/powerpoint/2010/main" val="113266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5294783" cy="461665"/>
          </a:xfrm>
          <a:prstGeom prst="rect">
            <a:avLst/>
          </a:prstGeom>
        </p:spPr>
        <p:txBody>
          <a:bodyPr wrap="none">
            <a:spAutoFit/>
          </a:bodyPr>
          <a:lstStyle/>
          <a:p>
            <a:r>
              <a:rPr lang="en-US" altLang="ko-KR" sz="2400" b="1" dirty="0"/>
              <a:t>Structures based on HCP packing of ions</a:t>
            </a:r>
          </a:p>
        </p:txBody>
      </p:sp>
      <p:sp>
        <p:nvSpPr>
          <p:cNvPr id="3" name="Rectangle 3"/>
          <p:cNvSpPr>
            <a:spLocks noChangeArrowheads="1"/>
          </p:cNvSpPr>
          <p:nvPr/>
        </p:nvSpPr>
        <p:spPr bwMode="auto">
          <a:xfrm>
            <a:off x="317652" y="1196647"/>
            <a:ext cx="8461673" cy="158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ts val="3000"/>
              </a:lnSpc>
              <a:spcBef>
                <a:spcPct val="0"/>
              </a:spcBef>
              <a:spcAft>
                <a:spcPct val="0"/>
              </a:spcAft>
              <a:buClrTx/>
              <a:buSzTx/>
              <a:buFont typeface="Arial" panose="020B0604020202020204" pitchFamily="34" charset="0"/>
              <a:buChar char="•"/>
              <a:tabLst/>
            </a:pP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M</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X</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ko-KR" altLang="ko-KR" b="0" i="0" u="none" strike="noStrike" cap="none" normalizeH="0" baseline="0" dirty="0">
              <a:ln>
                <a:noFill/>
              </a:ln>
              <a:solidFill>
                <a:srgbClr val="CC0066"/>
              </a:solidFill>
              <a:effectLst/>
              <a:latin typeface="Arial" panose="020B0604020202020204" pitchFamily="34" charset="0"/>
            </a:endParaRPr>
          </a:p>
          <a:p>
            <a:pPr marL="285750" marR="0" lvl="0" indent="-285750" algn="just" defTabSz="914400" rtl="0" eaLnBrk="0" fontAlgn="base" latinLnBrk="0" hangingPunct="0">
              <a:lnSpc>
                <a:spcPts val="3000"/>
              </a:lnSpc>
              <a:spcBef>
                <a:spcPct val="0"/>
              </a:spcBef>
              <a:spcAft>
                <a:spcPct val="0"/>
              </a:spcAft>
              <a:buClrTx/>
              <a:buSzTx/>
              <a:buFont typeface="Arial" panose="020B0604020202020204" pitchFamily="34" charset="0"/>
              <a:buChar char="•"/>
              <a:tabLst/>
            </a:pP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lumina</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or</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s</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apphire</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Al</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O</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Cr</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O</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Fe</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O</a:t>
            </a:r>
            <a:r>
              <a:rPr kumimoji="0" lang="ko-KR" altLang="ko-KR" b="0"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3</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ko-KR" altLang="ko-KR" b="0" i="0" u="none" strike="noStrike" cap="none" normalizeH="0" baseline="0" dirty="0">
              <a:ln>
                <a:noFill/>
              </a:ln>
              <a:solidFill>
                <a:schemeClr val="tx1"/>
              </a:solidFill>
              <a:effectLst/>
              <a:latin typeface="Arial" panose="020B0604020202020204" pitchFamily="34" charset="0"/>
            </a:endParaRPr>
          </a:p>
          <a:p>
            <a:pPr marL="285750" lvl="0" indent="-285750" algn="just" eaLnBrk="0" fontAlgn="base" latinLnBrk="0" hangingPunct="0">
              <a:lnSpc>
                <a:spcPts val="3000"/>
              </a:lnSpc>
              <a:spcBef>
                <a:spcPct val="0"/>
              </a:spcBef>
              <a:spcAft>
                <a:spcPct val="0"/>
              </a:spcAft>
              <a:buFont typeface="Arial" panose="020B0604020202020204" pitchFamily="34" charset="0"/>
              <a:buChar char="•"/>
            </a:pP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nions</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for</a:t>
            </a: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HCP </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lattice</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and </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cations</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for 2/3 </a:t>
            </a:r>
            <a:r>
              <a:rPr lang="ko-KR" altLang="ko-KR" dirty="0">
                <a:solidFill>
                  <a:srgbClr val="000000"/>
                </a:solidFill>
                <a:latin typeface="Arial" panose="020B0604020202020204" pitchFamily="34" charset="0"/>
                <a:cs typeface="Arial" panose="020B0604020202020204" pitchFamily="34" charset="0"/>
              </a:rPr>
              <a:t>of </a:t>
            </a:r>
            <a:r>
              <a:rPr lang="ko-KR" altLang="ko-KR" dirty="0" err="1">
                <a:solidFill>
                  <a:srgbClr val="000000"/>
                </a:solidFill>
                <a:latin typeface="Arial" panose="020B0604020202020204" pitchFamily="34" charset="0"/>
                <a:cs typeface="Arial" panose="020B0604020202020204" pitchFamily="34" charset="0"/>
              </a:rPr>
              <a:t>octahedral</a:t>
            </a:r>
            <a:r>
              <a:rPr lang="ko-KR" altLang="ko-KR" dirty="0">
                <a:solidFill>
                  <a:srgbClr val="000000"/>
                </a:solidFill>
                <a:latin typeface="Arial" panose="020B0604020202020204" pitchFamily="34" charset="0"/>
                <a:cs typeface="Arial" panose="020B0604020202020204" pitchFamily="34" charset="0"/>
              </a:rPr>
              <a:t> </a:t>
            </a:r>
            <a:r>
              <a:rPr lang="ko-KR" altLang="ko-KR" dirty="0" err="1">
                <a:solidFill>
                  <a:srgbClr val="000000"/>
                </a:solidFill>
                <a:latin typeface="Arial" panose="020B0604020202020204" pitchFamily="34" charset="0"/>
                <a:cs typeface="Arial" panose="020B0604020202020204" pitchFamily="34" charset="0"/>
              </a:rPr>
              <a:t>voids</a:t>
            </a:r>
            <a:endParaRPr kumimoji="0" lang="ko-KR" altLang="ko-KR" b="0" i="0" u="none" strike="noStrike" cap="none" normalizeH="0" baseline="0" dirty="0">
              <a:ln>
                <a:noFill/>
              </a:ln>
              <a:solidFill>
                <a:srgbClr val="CC0066"/>
              </a:solidFill>
              <a:effectLst/>
              <a:latin typeface="Arial" panose="020B0604020202020204" pitchFamily="34" charset="0"/>
            </a:endParaRPr>
          </a:p>
          <a:p>
            <a:pPr marL="285750" marR="0" lvl="0" indent="-285750" algn="just" defTabSz="914400" rtl="0" eaLnBrk="0" fontAlgn="base" latinLnBrk="0" hangingPunct="0">
              <a:lnSpc>
                <a:spcPts val="3000"/>
              </a:lnSpc>
              <a:spcBef>
                <a:spcPct val="0"/>
              </a:spcBef>
              <a:spcAft>
                <a:spcPct val="0"/>
              </a:spcAft>
              <a:buClrTx/>
              <a:buSzTx/>
              <a:buFont typeface="Arial" panose="020B0604020202020204" pitchFamily="34" charset="0"/>
              <a:buChar char="•"/>
              <a:tabLst/>
            </a:pPr>
            <a:r>
              <a:rPr kumimoji="0" lang="en-US"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c</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oordination</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ko-KR" altLang="ko-KR"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numbers</a:t>
            </a:r>
            <a:r>
              <a:rPr kumimoji="0" lang="ko-KR" altLang="ko-KR"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M: 6, X: 4.</a:t>
            </a:r>
            <a:endParaRPr kumimoji="0" lang="ko-KR" altLang="ko-KR" b="0" i="0" u="none" strike="noStrike" cap="none" normalizeH="0" baseline="0" dirty="0">
              <a:ln>
                <a:noFill/>
              </a:ln>
              <a:solidFill>
                <a:srgbClr val="CC0066"/>
              </a:solidFill>
              <a:effectLst/>
              <a:latin typeface="Arial" panose="020B0604020202020204" pitchFamily="34" charset="0"/>
            </a:endParaRPr>
          </a:p>
        </p:txBody>
      </p:sp>
      <p:pic>
        <p:nvPicPr>
          <p:cNvPr id="9220" name="Picture 4" descr="http://nptel.ac.in/courses/113104005/lecture5/oldfigures/image0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214312" y="1381443"/>
            <a:ext cx="106958" cy="45719"/>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p:cNvSpPr/>
          <p:nvPr/>
        </p:nvSpPr>
        <p:spPr>
          <a:xfrm>
            <a:off x="101600" y="750598"/>
            <a:ext cx="4157548" cy="369332"/>
          </a:xfrm>
          <a:prstGeom prst="rect">
            <a:avLst/>
          </a:prstGeom>
        </p:spPr>
        <p:txBody>
          <a:bodyPr wrap="none">
            <a:spAutoFit/>
          </a:bodyPr>
          <a:lstStyle/>
          <a:p>
            <a:r>
              <a:rPr lang="en-US" altLang="ko-KR" b="1" dirty="0"/>
              <a:t>Corundum (Al</a:t>
            </a:r>
            <a:r>
              <a:rPr lang="en-US" altLang="ko-KR" b="1" baseline="-25000" dirty="0"/>
              <a:t>2</a:t>
            </a:r>
            <a:r>
              <a:rPr lang="en-US" altLang="ko-KR" b="1" dirty="0"/>
              <a:t>O</a:t>
            </a:r>
            <a:r>
              <a:rPr lang="en-US" altLang="ko-KR" b="1" baseline="-25000" dirty="0"/>
              <a:t>3</a:t>
            </a:r>
            <a:r>
              <a:rPr lang="en-US" altLang="ko-KR" b="1" dirty="0"/>
              <a:t>) Structured Compounds</a:t>
            </a:r>
            <a:endParaRPr lang="ko-KR" altLang="en-US" b="1" dirty="0"/>
          </a:p>
        </p:txBody>
      </p:sp>
      <p:sp>
        <p:nvSpPr>
          <p:cNvPr id="9" name="슬라이드 번호 개체 틀 8"/>
          <p:cNvSpPr>
            <a:spLocks noGrp="1"/>
          </p:cNvSpPr>
          <p:nvPr>
            <p:ph type="sldNum" sz="quarter" idx="12"/>
          </p:nvPr>
        </p:nvSpPr>
        <p:spPr/>
        <p:txBody>
          <a:bodyPr/>
          <a:lstStyle/>
          <a:p>
            <a:fld id="{B6030C2A-4213-4771-8792-D783EF3BA6B4}" type="slidenum">
              <a:rPr lang="ko-KR" altLang="en-US" smtClean="0"/>
              <a:pPr/>
              <a:t>75</a:t>
            </a:fld>
            <a:endParaRPr lang="ko-KR" altLang="en-US"/>
          </a:p>
        </p:txBody>
      </p:sp>
      <p:grpSp>
        <p:nvGrpSpPr>
          <p:cNvPr id="2" name="그룹 1">
            <a:extLst>
              <a:ext uri="{FF2B5EF4-FFF2-40B4-BE49-F238E27FC236}">
                <a16:creationId xmlns:a16="http://schemas.microsoft.com/office/drawing/2014/main" id="{5D710E8B-1736-4F26-A3CA-81AB9990A93D}"/>
              </a:ext>
            </a:extLst>
          </p:cNvPr>
          <p:cNvGrpSpPr/>
          <p:nvPr/>
        </p:nvGrpSpPr>
        <p:grpSpPr>
          <a:xfrm>
            <a:off x="259301" y="3113109"/>
            <a:ext cx="8673374" cy="3115241"/>
            <a:chOff x="101600" y="3677350"/>
            <a:chExt cx="8981667" cy="3225970"/>
          </a:xfrm>
        </p:grpSpPr>
        <p:pic>
          <p:nvPicPr>
            <p:cNvPr id="19462" name="Picture 6" descr="hcp octahedral siteì ëí ì´ë¯¸ì§ ê²ìê²°ê³¼"/>
            <p:cNvPicPr>
              <a:picLocks noChangeAspect="1" noChangeArrowheads="1"/>
            </p:cNvPicPr>
            <p:nvPr/>
          </p:nvPicPr>
          <p:blipFill rotWithShape="1">
            <a:blip r:embed="rId4">
              <a:extLst>
                <a:ext uri="{28A0092B-C50C-407E-A947-70E740481C1C}">
                  <a14:useLocalDpi xmlns:a14="http://schemas.microsoft.com/office/drawing/2010/main" val="0"/>
                </a:ext>
              </a:extLst>
            </a:blip>
            <a:srcRect t="6485" r="3313" b="3515"/>
            <a:stretch/>
          </p:blipFill>
          <p:spPr bwMode="auto">
            <a:xfrm>
              <a:off x="4462381" y="3677350"/>
              <a:ext cx="4620886" cy="32259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cuss very importnt structure of corundum(Al2O3)crystal structure hcp for  bsc,msc - YouTube">
              <a:extLst>
                <a:ext uri="{FF2B5EF4-FFF2-40B4-BE49-F238E27FC236}">
                  <a16:creationId xmlns:a16="http://schemas.microsoft.com/office/drawing/2014/main" id="{1430562A-39F6-DF58-2F76-0844D98291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91" t="2156" r="12358" b="709"/>
            <a:stretch/>
          </p:blipFill>
          <p:spPr bwMode="auto">
            <a:xfrm>
              <a:off x="101600" y="3677350"/>
              <a:ext cx="4481188" cy="32110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7585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5294783" cy="461665"/>
          </a:xfrm>
          <a:prstGeom prst="rect">
            <a:avLst/>
          </a:prstGeom>
        </p:spPr>
        <p:txBody>
          <a:bodyPr wrap="none">
            <a:spAutoFit/>
          </a:bodyPr>
          <a:lstStyle/>
          <a:p>
            <a:r>
              <a:rPr lang="en-US" altLang="ko-KR" sz="2400" b="1" dirty="0"/>
              <a:t>Structures based on HCP packing of ions</a:t>
            </a:r>
          </a:p>
        </p:txBody>
      </p:sp>
      <p:sp>
        <p:nvSpPr>
          <p:cNvPr id="7" name="직사각형 6"/>
          <p:cNvSpPr/>
          <p:nvPr/>
        </p:nvSpPr>
        <p:spPr>
          <a:xfrm>
            <a:off x="228296" y="818634"/>
            <a:ext cx="2663421" cy="369332"/>
          </a:xfrm>
          <a:prstGeom prst="rect">
            <a:avLst/>
          </a:prstGeom>
        </p:spPr>
        <p:txBody>
          <a:bodyPr wrap="none">
            <a:spAutoFit/>
          </a:bodyPr>
          <a:lstStyle/>
          <a:p>
            <a:r>
              <a:rPr lang="en-US" altLang="ko-KR" b="1" dirty="0"/>
              <a:t>Lithium </a:t>
            </a:r>
            <a:r>
              <a:rPr lang="en-US" altLang="ko-KR" b="1" dirty="0" err="1"/>
              <a:t>Niobate</a:t>
            </a:r>
            <a:r>
              <a:rPr lang="en-US" altLang="ko-KR" b="1" dirty="0"/>
              <a:t> Structure</a:t>
            </a:r>
            <a:endParaRPr lang="ko-KR" altLang="en-US" b="1" dirty="0"/>
          </a:p>
        </p:txBody>
      </p:sp>
      <p:sp>
        <p:nvSpPr>
          <p:cNvPr id="8" name="Rectangle 3"/>
          <p:cNvSpPr>
            <a:spLocks noChangeArrowheads="1"/>
          </p:cNvSpPr>
          <p:nvPr/>
        </p:nvSpPr>
        <p:spPr bwMode="auto">
          <a:xfrm>
            <a:off x="430681" y="1111480"/>
            <a:ext cx="8461673" cy="2283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nSpc>
                <a:spcPts val="3500"/>
              </a:lnSpc>
              <a:buFont typeface="Arial" panose="020B0604020202020204" pitchFamily="34" charset="0"/>
              <a:buChar char="•"/>
            </a:pPr>
            <a:r>
              <a:rPr lang="en-US" altLang="ko-KR" dirty="0"/>
              <a:t>Structure similar to Al</a:t>
            </a:r>
            <a:r>
              <a:rPr lang="en-US" altLang="ko-KR" baseline="-25000" dirty="0"/>
              <a:t>2</a:t>
            </a:r>
            <a:r>
              <a:rPr lang="en-US" altLang="ko-KR" dirty="0"/>
              <a:t>O</a:t>
            </a:r>
            <a:r>
              <a:rPr lang="en-US" altLang="ko-KR" baseline="-25000" dirty="0"/>
              <a:t>3</a:t>
            </a:r>
            <a:r>
              <a:rPr lang="en-US" altLang="ko-KR" dirty="0"/>
              <a:t> except that Al sub-lattice is substituted in an ordered manner by Li and </a:t>
            </a:r>
            <a:r>
              <a:rPr lang="en-US" altLang="ko-KR" dirty="0" err="1"/>
              <a:t>Nb</a:t>
            </a:r>
            <a:r>
              <a:rPr lang="en-US" altLang="ko-KR" dirty="0"/>
              <a:t> ions in the same layer</a:t>
            </a:r>
          </a:p>
          <a:p>
            <a:pPr marL="285750" indent="-285750">
              <a:lnSpc>
                <a:spcPts val="3500"/>
              </a:lnSpc>
              <a:buFont typeface="Arial" panose="020B0604020202020204" pitchFamily="34" charset="0"/>
              <a:buChar char="•"/>
            </a:pPr>
            <a:r>
              <a:rPr lang="en-US" altLang="ko-KR" dirty="0"/>
              <a:t>The parent compound LiNbO</a:t>
            </a:r>
            <a:r>
              <a:rPr lang="en-US" altLang="ko-KR" baseline="-25000" dirty="0"/>
              <a:t>3</a:t>
            </a:r>
            <a:r>
              <a:rPr lang="en-US" altLang="ko-KR" dirty="0"/>
              <a:t> is ferroelectric</a:t>
            </a:r>
          </a:p>
          <a:p>
            <a:pPr marL="285750" indent="-285750">
              <a:lnSpc>
                <a:spcPts val="3500"/>
              </a:lnSpc>
              <a:buFont typeface="Arial" panose="020B0604020202020204" pitchFamily="34" charset="0"/>
              <a:buChar char="•"/>
            </a:pPr>
            <a:r>
              <a:rPr lang="en-US" altLang="ko-KR" dirty="0"/>
              <a:t>LiNbO</a:t>
            </a:r>
            <a:r>
              <a:rPr lang="en-US" altLang="ko-KR" baseline="-25000" dirty="0"/>
              <a:t>3 </a:t>
            </a:r>
            <a:r>
              <a:rPr lang="en-US" altLang="ko-KR" dirty="0"/>
              <a:t>also has highly anisotropic refractive index and shows birefringence which is changeable by electric field </a:t>
            </a:r>
            <a:r>
              <a:rPr lang="en-US" altLang="ko-KR" dirty="0">
                <a:sym typeface="Wingdings" panose="05000000000000000000" pitchFamily="2" charset="2"/>
              </a:rPr>
              <a:t> </a:t>
            </a:r>
            <a:r>
              <a:rPr lang="en-US" altLang="ko-KR" dirty="0"/>
              <a:t>electro-optic devices </a:t>
            </a:r>
          </a:p>
        </p:txBody>
      </p:sp>
      <p:pic>
        <p:nvPicPr>
          <p:cNvPr id="10" name="그림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96" y="3979852"/>
            <a:ext cx="3964564" cy="2059514"/>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76</a:t>
            </a:fld>
            <a:endParaRPr lang="ko-KR" altLang="en-US"/>
          </a:p>
        </p:txBody>
      </p:sp>
      <p:grpSp>
        <p:nvGrpSpPr>
          <p:cNvPr id="3" name="그룹 2">
            <a:extLst>
              <a:ext uri="{FF2B5EF4-FFF2-40B4-BE49-F238E27FC236}">
                <a16:creationId xmlns:a16="http://schemas.microsoft.com/office/drawing/2014/main" id="{F3E20353-CF45-4FAF-B784-3F517072C132}"/>
              </a:ext>
            </a:extLst>
          </p:cNvPr>
          <p:cNvGrpSpPr/>
          <p:nvPr/>
        </p:nvGrpSpPr>
        <p:grpSpPr>
          <a:xfrm>
            <a:off x="4866456" y="3519770"/>
            <a:ext cx="3833315" cy="2972199"/>
            <a:chOff x="9232491" y="76199"/>
            <a:chExt cx="8746649" cy="6781801"/>
          </a:xfrm>
        </p:grpSpPr>
        <p:pic>
          <p:nvPicPr>
            <p:cNvPr id="20482" name="Picture 2" descr="Linbo3 Unit Ce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2491" y="76199"/>
              <a:ext cx="7086600" cy="6781801"/>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Multiferroicity in polar phase LiNbO3 at room temperature - ScienceDir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7048" y="3665238"/>
              <a:ext cx="4472092" cy="3116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47892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B545B5E3-F95D-436D-A516-DA2B7ACA0017}"/>
              </a:ext>
            </a:extLst>
          </p:cNvPr>
          <p:cNvGrpSpPr/>
          <p:nvPr/>
        </p:nvGrpSpPr>
        <p:grpSpPr>
          <a:xfrm>
            <a:off x="862947" y="2931807"/>
            <a:ext cx="7418106" cy="2406959"/>
            <a:chOff x="697194" y="3205554"/>
            <a:chExt cx="7790096" cy="2527659"/>
          </a:xfrm>
        </p:grpSpPr>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94" y="3307154"/>
              <a:ext cx="3613279" cy="2426059"/>
            </a:xfrm>
            <a:prstGeom prst="rect">
              <a:avLst/>
            </a:prstGeom>
          </p:spPr>
        </p:pic>
        <p:pic>
          <p:nvPicPr>
            <p:cNvPr id="12" name="그림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205554"/>
              <a:ext cx="3915290" cy="1991990"/>
            </a:xfrm>
            <a:prstGeom prst="rect">
              <a:avLst/>
            </a:prstGeom>
          </p:spPr>
        </p:pic>
      </p:grpSp>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61453"/>
            <a:ext cx="5294783" cy="461665"/>
          </a:xfrm>
          <a:prstGeom prst="rect">
            <a:avLst/>
          </a:prstGeom>
        </p:spPr>
        <p:txBody>
          <a:bodyPr wrap="none">
            <a:spAutoFit/>
          </a:bodyPr>
          <a:lstStyle/>
          <a:p>
            <a:r>
              <a:rPr lang="en-US" altLang="ko-KR" sz="2400" b="1" dirty="0"/>
              <a:t>Structures based on HCP packing of ions</a:t>
            </a:r>
          </a:p>
        </p:txBody>
      </p:sp>
      <p:sp>
        <p:nvSpPr>
          <p:cNvPr id="8" name="Rectangle 3"/>
          <p:cNvSpPr>
            <a:spLocks noChangeArrowheads="1"/>
          </p:cNvSpPr>
          <p:nvPr/>
        </p:nvSpPr>
        <p:spPr bwMode="auto">
          <a:xfrm>
            <a:off x="394318" y="1092102"/>
            <a:ext cx="84616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altLang="ko-KR" sz="2000" dirty="0"/>
              <a:t>TiO</a:t>
            </a:r>
            <a:r>
              <a:rPr lang="en-US" altLang="ko-KR" sz="2000" baseline="-25000" dirty="0"/>
              <a:t>2 </a:t>
            </a:r>
            <a:endParaRPr lang="en-US" altLang="ko-KR" sz="2000" dirty="0"/>
          </a:p>
          <a:p>
            <a:pPr marL="285750" indent="-285750">
              <a:buFont typeface="Arial" panose="020B0604020202020204" pitchFamily="34" charset="0"/>
              <a:buChar char="•"/>
            </a:pPr>
            <a:r>
              <a:rPr lang="en-US" altLang="ko-KR" sz="2000" dirty="0"/>
              <a:t>quasi-HCP packing of anions &amp; cations for half of the octahedral sites </a:t>
            </a:r>
            <a:r>
              <a:rPr lang="en-US" altLang="ko-KR" sz="2000" dirty="0">
                <a:sym typeface="Wingdings" panose="05000000000000000000" pitchFamily="2" charset="2"/>
              </a:rPr>
              <a:t> </a:t>
            </a:r>
            <a:r>
              <a:rPr lang="en-US" altLang="ko-KR" sz="2000" dirty="0"/>
              <a:t>tetragonal crystal structure due to a slight distortion in the lattice</a:t>
            </a:r>
          </a:p>
          <a:p>
            <a:pPr marL="285750" indent="-285750">
              <a:buFont typeface="Arial" panose="020B0604020202020204" pitchFamily="34" charset="0"/>
              <a:buChar char="•"/>
            </a:pPr>
            <a:r>
              <a:rPr lang="en-US" altLang="ko-KR" sz="2000" dirty="0"/>
              <a:t>Anisotropic diffusion properties of cations found in TiO</a:t>
            </a:r>
            <a:r>
              <a:rPr lang="en-US" altLang="ko-KR" sz="2000" baseline="-25000" dirty="0"/>
              <a:t>2</a:t>
            </a:r>
            <a:endParaRPr lang="en-US" altLang="ko-KR" sz="2000" dirty="0"/>
          </a:p>
          <a:p>
            <a:pPr marL="285750" indent="-285750">
              <a:buFont typeface="Arial" panose="020B0604020202020204" pitchFamily="34" charset="0"/>
              <a:buChar char="•"/>
            </a:pPr>
            <a:r>
              <a:rPr lang="en-US" altLang="ko-KR" sz="2000" dirty="0"/>
              <a:t>large and anisotropic refractive index and high birefringence </a:t>
            </a:r>
            <a:r>
              <a:rPr lang="en-US" altLang="ko-KR" sz="2000" dirty="0">
                <a:sym typeface="Wingdings" panose="05000000000000000000" pitchFamily="2" charset="2"/>
              </a:rPr>
              <a:t> </a:t>
            </a:r>
            <a:r>
              <a:rPr lang="en-US" altLang="ko-KR" sz="2000" dirty="0"/>
              <a:t>pigments and non-toxic</a:t>
            </a:r>
          </a:p>
        </p:txBody>
      </p:sp>
      <p:sp>
        <p:nvSpPr>
          <p:cNvPr id="2" name="직사각형 1"/>
          <p:cNvSpPr/>
          <p:nvPr/>
        </p:nvSpPr>
        <p:spPr>
          <a:xfrm>
            <a:off x="213192" y="664422"/>
            <a:ext cx="1687321" cy="369332"/>
          </a:xfrm>
          <a:prstGeom prst="rect">
            <a:avLst/>
          </a:prstGeom>
        </p:spPr>
        <p:txBody>
          <a:bodyPr wrap="none">
            <a:spAutoFit/>
          </a:bodyPr>
          <a:lstStyle/>
          <a:p>
            <a:r>
              <a:rPr lang="en-US" altLang="ko-KR" b="1" dirty="0"/>
              <a:t>Rutile Structure</a:t>
            </a:r>
            <a:endParaRPr lang="ko-KR" altLang="en-US" b="1" dirty="0"/>
          </a:p>
        </p:txBody>
      </p:sp>
      <p:grpSp>
        <p:nvGrpSpPr>
          <p:cNvPr id="10" name="그룹 9"/>
          <p:cNvGrpSpPr/>
          <p:nvPr/>
        </p:nvGrpSpPr>
        <p:grpSpPr>
          <a:xfrm>
            <a:off x="1250043" y="5417441"/>
            <a:ext cx="6865257" cy="1360570"/>
            <a:chOff x="2405516" y="4032567"/>
            <a:chExt cx="13170674" cy="2880020"/>
          </a:xfrm>
        </p:grpSpPr>
        <p:pic>
          <p:nvPicPr>
            <p:cNvPr id="21508" name="Picture 4" descr="ë³µêµ´ì ì ëí ì´ë¯¸ì§ ê²ìê²°ê³¼"/>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275" b="35752"/>
            <a:stretch/>
          </p:blipFill>
          <p:spPr bwMode="auto">
            <a:xfrm>
              <a:off x="9144000" y="4032567"/>
              <a:ext cx="6432190" cy="282452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ë³µêµ´ì ì ëí ì´ë¯¸ì§ ê²ìê²°ê³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5516" y="4090999"/>
              <a:ext cx="6432190" cy="2821588"/>
            </a:xfrm>
            <a:prstGeom prst="rect">
              <a:avLst/>
            </a:prstGeom>
            <a:noFill/>
            <a:extLst>
              <a:ext uri="{909E8E84-426E-40DD-AFC4-6F175D3DCCD1}">
                <a14:hiddenFill xmlns:a14="http://schemas.microsoft.com/office/drawing/2010/main">
                  <a:solidFill>
                    <a:srgbClr val="FFFFFF"/>
                  </a:solidFill>
                </a14:hiddenFill>
              </a:ext>
            </a:extLst>
          </p:spPr>
        </p:pic>
      </p:grpSp>
      <p:pic>
        <p:nvPicPr>
          <p:cNvPr id="21514" name="Picture 10" descr="Hematite-Rutile-570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3657" y="353767"/>
            <a:ext cx="3374584" cy="2660730"/>
          </a:xfrm>
          <a:prstGeom prst="rect">
            <a:avLst/>
          </a:prstGeom>
          <a:noFill/>
          <a:extLst>
            <a:ext uri="{909E8E84-426E-40DD-AFC4-6F175D3DCCD1}">
              <a14:hiddenFill xmlns:a14="http://schemas.microsoft.com/office/drawing/2010/main">
                <a:solidFill>
                  <a:srgbClr val="FFFFFF"/>
                </a:solidFill>
              </a14:hiddenFill>
            </a:ext>
          </a:extLst>
        </p:spPr>
      </p:pic>
      <p:pic>
        <p:nvPicPr>
          <p:cNvPr id="11" name="그림 10"/>
          <p:cNvPicPr>
            <a:picLocks noChangeAspect="1"/>
          </p:cNvPicPr>
          <p:nvPr/>
        </p:nvPicPr>
        <p:blipFill>
          <a:blip r:embed="rId8"/>
          <a:stretch>
            <a:fillRect/>
          </a:stretch>
        </p:blipFill>
        <p:spPr>
          <a:xfrm>
            <a:off x="9303657" y="3122303"/>
            <a:ext cx="5573486" cy="1061357"/>
          </a:xfrm>
          <a:prstGeom prst="rect">
            <a:avLst/>
          </a:prstGeom>
        </p:spPr>
      </p:pic>
      <p:sp>
        <p:nvSpPr>
          <p:cNvPr id="3" name="슬라이드 번호 개체 틀 2"/>
          <p:cNvSpPr>
            <a:spLocks noGrp="1"/>
          </p:cNvSpPr>
          <p:nvPr>
            <p:ph type="sldNum" sz="quarter" idx="12"/>
          </p:nvPr>
        </p:nvSpPr>
        <p:spPr/>
        <p:txBody>
          <a:bodyPr/>
          <a:lstStyle/>
          <a:p>
            <a:fld id="{B6030C2A-4213-4771-8792-D783EF3BA6B4}" type="slidenum">
              <a:rPr lang="ko-KR" altLang="en-US" smtClean="0"/>
              <a:pPr/>
              <a:t>77</a:t>
            </a:fld>
            <a:endParaRPr lang="ko-KR" altLang="en-US"/>
          </a:p>
        </p:txBody>
      </p:sp>
      <p:pic>
        <p:nvPicPr>
          <p:cNvPr id="49154" name="Picture 2" descr="Titanium Dioxide Powder (Rutile Grade) (TiO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2655" y="292285"/>
            <a:ext cx="3552208" cy="2660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665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1540783"/>
            <a:ext cx="9144000" cy="1325563"/>
          </a:xfrm>
        </p:spPr>
        <p:txBody>
          <a:bodyPr>
            <a:normAutofit/>
          </a:bodyPr>
          <a:lstStyle/>
          <a:p>
            <a:pPr algn="ctr"/>
            <a:r>
              <a:rPr lang="en-US" altLang="ko-KR" sz="4800" dirty="0">
                <a:latin typeface="+mn-lt"/>
              </a:rPr>
              <a:t>Defect Chemistry</a:t>
            </a:r>
            <a:endParaRPr lang="ko-KR" altLang="en-US" sz="4800" dirty="0">
              <a:latin typeface="+mn-lt"/>
            </a:endParaRPr>
          </a:p>
        </p:txBody>
      </p:sp>
      <p:sp>
        <p:nvSpPr>
          <p:cNvPr id="3" name="직사각형 2"/>
          <p:cNvSpPr/>
          <p:nvPr/>
        </p:nvSpPr>
        <p:spPr>
          <a:xfrm>
            <a:off x="674370" y="3839409"/>
            <a:ext cx="7795260" cy="2031325"/>
          </a:xfrm>
          <a:prstGeom prst="rect">
            <a:avLst/>
          </a:prstGeom>
        </p:spPr>
        <p:txBody>
          <a:bodyPr wrap="square">
            <a:spAutoFit/>
          </a:bodyPr>
          <a:lstStyle/>
          <a:p>
            <a:pPr algn="ctr"/>
            <a:r>
              <a:rPr lang="ko-KR" altLang="ko-KR" b="1" dirty="0">
                <a:latin typeface="굴림" panose="020B0600000101010101" pitchFamily="50" charset="-127"/>
                <a:ea typeface="굴림" panose="020B0600000101010101" pitchFamily="50" charset="-127"/>
                <a:cs typeface="굴림" panose="020B0600000101010101" pitchFamily="50" charset="-127"/>
              </a:rPr>
              <a:t>우주의 기본적인 규칙 중 하나는 완벽한 것은 없다는 것이다</a:t>
            </a:r>
            <a:r>
              <a:rPr lang="en-US" altLang="ko-KR" b="1" dirty="0">
                <a:latin typeface="굴림" panose="020B0600000101010101" pitchFamily="50" charset="-127"/>
                <a:ea typeface="굴림" panose="020B0600000101010101" pitchFamily="50" charset="-127"/>
                <a:cs typeface="굴림" panose="020B0600000101010101" pitchFamily="50" charset="-127"/>
              </a:rPr>
              <a:t>.</a:t>
            </a:r>
            <a:endParaRPr lang="ko-KR" altLang="ko-KR" dirty="0">
              <a:latin typeface="굴림" panose="020B0600000101010101" pitchFamily="50" charset="-127"/>
              <a:ea typeface="굴림" panose="020B0600000101010101" pitchFamily="50" charset="-127"/>
              <a:cs typeface="굴림" panose="020B0600000101010101" pitchFamily="50" charset="-127"/>
            </a:endParaRPr>
          </a:p>
          <a:p>
            <a:pPr algn="ctr"/>
            <a:r>
              <a:rPr lang="en-US" altLang="ko-KR" dirty="0">
                <a:latin typeface="굴림" panose="020B0600000101010101" pitchFamily="50" charset="-127"/>
                <a:ea typeface="굴림" panose="020B0600000101010101" pitchFamily="50" charset="-127"/>
                <a:cs typeface="굴림" panose="020B0600000101010101" pitchFamily="50" charset="-127"/>
              </a:rPr>
              <a:t> </a:t>
            </a:r>
            <a:endParaRPr lang="ko-KR" altLang="ko-KR" dirty="0">
              <a:latin typeface="굴림" panose="020B0600000101010101" pitchFamily="50" charset="-127"/>
              <a:ea typeface="굴림" panose="020B0600000101010101" pitchFamily="50" charset="-127"/>
              <a:cs typeface="굴림" panose="020B0600000101010101" pitchFamily="50" charset="-127"/>
            </a:endParaRPr>
          </a:p>
          <a:p>
            <a:pPr algn="ctr"/>
            <a:r>
              <a:rPr lang="ko-KR" altLang="ko-KR" b="1" dirty="0">
                <a:latin typeface="굴림" panose="020B0600000101010101" pitchFamily="50" charset="-127"/>
                <a:ea typeface="굴림" panose="020B0600000101010101" pitchFamily="50" charset="-127"/>
                <a:cs typeface="굴림" panose="020B0600000101010101" pitchFamily="50" charset="-127"/>
              </a:rPr>
              <a:t>간단히 말해 완벽이란 존재하지 않는다</a:t>
            </a:r>
            <a:r>
              <a:rPr lang="en-US" altLang="ko-KR" b="1" dirty="0">
                <a:latin typeface="굴림" panose="020B0600000101010101" pitchFamily="50" charset="-127"/>
                <a:ea typeface="굴림" panose="020B0600000101010101" pitchFamily="50" charset="-127"/>
                <a:cs typeface="굴림" panose="020B0600000101010101" pitchFamily="50" charset="-127"/>
              </a:rPr>
              <a:t>.</a:t>
            </a:r>
            <a:endParaRPr lang="ko-KR" altLang="ko-KR" dirty="0">
              <a:latin typeface="굴림" panose="020B0600000101010101" pitchFamily="50" charset="-127"/>
              <a:ea typeface="굴림" panose="020B0600000101010101" pitchFamily="50" charset="-127"/>
              <a:cs typeface="굴림" panose="020B0600000101010101" pitchFamily="50" charset="-127"/>
            </a:endParaRPr>
          </a:p>
          <a:p>
            <a:pPr algn="ctr"/>
            <a:r>
              <a:rPr lang="en-US" altLang="ko-KR" dirty="0">
                <a:latin typeface="굴림" panose="020B0600000101010101" pitchFamily="50" charset="-127"/>
                <a:ea typeface="굴림" panose="020B0600000101010101" pitchFamily="50" charset="-127"/>
                <a:cs typeface="굴림" panose="020B0600000101010101" pitchFamily="50" charset="-127"/>
              </a:rPr>
              <a:t> </a:t>
            </a:r>
            <a:endParaRPr lang="ko-KR" altLang="ko-KR" dirty="0">
              <a:latin typeface="굴림" panose="020B0600000101010101" pitchFamily="50" charset="-127"/>
              <a:ea typeface="굴림" panose="020B0600000101010101" pitchFamily="50" charset="-127"/>
              <a:cs typeface="굴림" panose="020B0600000101010101" pitchFamily="50" charset="-127"/>
            </a:endParaRPr>
          </a:p>
          <a:p>
            <a:pPr algn="ctr"/>
            <a:r>
              <a:rPr lang="ko-KR" altLang="ko-KR" b="1" dirty="0">
                <a:latin typeface="굴림" panose="020B0600000101010101" pitchFamily="50" charset="-127"/>
                <a:ea typeface="굴림" panose="020B0600000101010101" pitchFamily="50" charset="-127"/>
                <a:cs typeface="굴림" panose="020B0600000101010101" pitchFamily="50" charset="-127"/>
              </a:rPr>
              <a:t>불완전함이 없다면 우리는 존재하지 않았을 것이다</a:t>
            </a:r>
            <a:r>
              <a:rPr lang="en-US" altLang="ko-KR" b="1" dirty="0">
                <a:latin typeface="굴림" panose="020B0600000101010101" pitchFamily="50" charset="-127"/>
                <a:ea typeface="굴림" panose="020B0600000101010101" pitchFamily="50" charset="-127"/>
                <a:cs typeface="굴림" panose="020B0600000101010101" pitchFamily="50" charset="-127"/>
              </a:rPr>
              <a:t>.</a:t>
            </a:r>
            <a:endParaRPr lang="ko-KR" altLang="ko-KR" dirty="0">
              <a:latin typeface="굴림" panose="020B0600000101010101" pitchFamily="50" charset="-127"/>
              <a:ea typeface="굴림" panose="020B0600000101010101" pitchFamily="50" charset="-127"/>
              <a:cs typeface="굴림" panose="020B0600000101010101" pitchFamily="50" charset="-127"/>
            </a:endParaRPr>
          </a:p>
          <a:p>
            <a:pPr algn="ctr"/>
            <a:r>
              <a:rPr lang="en-US" altLang="ko-KR" dirty="0">
                <a:latin typeface="굴림" panose="020B0600000101010101" pitchFamily="50" charset="-127"/>
                <a:ea typeface="굴림" panose="020B0600000101010101" pitchFamily="50" charset="-127"/>
                <a:cs typeface="굴림" panose="020B0600000101010101" pitchFamily="50" charset="-127"/>
              </a:rPr>
              <a:t> </a:t>
            </a:r>
            <a:endParaRPr lang="ko-KR" altLang="ko-KR" dirty="0">
              <a:latin typeface="굴림" panose="020B0600000101010101" pitchFamily="50" charset="-127"/>
              <a:ea typeface="굴림" panose="020B0600000101010101" pitchFamily="50" charset="-127"/>
              <a:cs typeface="굴림" panose="020B0600000101010101" pitchFamily="50" charset="-127"/>
            </a:endParaRPr>
          </a:p>
          <a:p>
            <a:pPr algn="ctr"/>
            <a:r>
              <a:rPr lang="en-US" altLang="ko-KR" b="1" dirty="0">
                <a:latin typeface="굴림" panose="020B0600000101010101" pitchFamily="50" charset="-127"/>
                <a:ea typeface="굴림" panose="020B0600000101010101" pitchFamily="50" charset="-127"/>
                <a:cs typeface="굴림" panose="020B0600000101010101" pitchFamily="50" charset="-127"/>
              </a:rPr>
              <a:t>- </a:t>
            </a:r>
            <a:r>
              <a:rPr lang="ko-KR" altLang="ko-KR" b="1" dirty="0">
                <a:latin typeface="굴림" panose="020B0600000101010101" pitchFamily="50" charset="-127"/>
                <a:ea typeface="굴림" panose="020B0600000101010101" pitchFamily="50" charset="-127"/>
                <a:cs typeface="굴림" panose="020B0600000101010101" pitchFamily="50" charset="-127"/>
              </a:rPr>
              <a:t>스티븐 </a:t>
            </a:r>
            <a:r>
              <a:rPr lang="ko-KR" altLang="ko-KR" b="1" dirty="0" err="1">
                <a:latin typeface="굴림" panose="020B0600000101010101" pitchFamily="50" charset="-127"/>
                <a:ea typeface="굴림" panose="020B0600000101010101" pitchFamily="50" charset="-127"/>
                <a:cs typeface="굴림" panose="020B0600000101010101" pitchFamily="50" charset="-127"/>
              </a:rPr>
              <a:t>호킹</a:t>
            </a:r>
            <a:r>
              <a:rPr lang="en-US" altLang="ko-KR" b="1" dirty="0">
                <a:latin typeface="굴림" panose="020B0600000101010101" pitchFamily="50" charset="-127"/>
                <a:ea typeface="굴림" panose="020B0600000101010101" pitchFamily="50" charset="-127"/>
                <a:cs typeface="굴림" panose="020B0600000101010101" pitchFamily="50" charset="-127"/>
              </a:rPr>
              <a:t> - </a:t>
            </a:r>
            <a:endParaRPr lang="ko-KR" altLang="ko-KR" dirty="0">
              <a:latin typeface="굴림" panose="020B0600000101010101" pitchFamily="50" charset="-127"/>
              <a:ea typeface="굴림" panose="020B0600000101010101" pitchFamily="50" charset="-127"/>
              <a:cs typeface="굴림" panose="020B0600000101010101" pitchFamily="50" charset="-127"/>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78</a:t>
            </a:fld>
            <a:endParaRPr lang="ko-KR" altLang="en-US"/>
          </a:p>
        </p:txBody>
      </p:sp>
    </p:spTree>
    <p:extLst>
      <p:ext uri="{BB962C8B-B14F-4D97-AF65-F5344CB8AC3E}">
        <p14:creationId xmlns:p14="http://schemas.microsoft.com/office/powerpoint/2010/main" val="42298816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96276" y="943567"/>
            <a:ext cx="8504824" cy="4860049"/>
          </a:xfrm>
          <a:prstGeom prst="rect">
            <a:avLst/>
          </a:prstGeom>
        </p:spPr>
        <p:txBody>
          <a:bodyPr wrap="square">
            <a:noAutofit/>
          </a:bodyPr>
          <a:lstStyle/>
          <a:p>
            <a:pPr marL="285750" indent="-285750">
              <a:spcBef>
                <a:spcPts val="1200"/>
              </a:spcBef>
              <a:buFont typeface="Arial" panose="020B0604020202020204" pitchFamily="34" charset="0"/>
              <a:buChar char="•"/>
            </a:pPr>
            <a:r>
              <a:rPr lang="en-US" altLang="ko-KR" sz="2800" dirty="0"/>
              <a:t>Materials in general consist of defects which can be divided into a variety of categories </a:t>
            </a:r>
          </a:p>
          <a:p>
            <a:pPr marL="891450" indent="-457200">
              <a:spcBef>
                <a:spcPts val="1200"/>
              </a:spcBef>
              <a:buFont typeface="Wingdings" panose="05000000000000000000" pitchFamily="2" charset="2"/>
              <a:buChar char="ü"/>
            </a:pPr>
            <a:r>
              <a:rPr lang="en-US" altLang="ko-KR" sz="2800" dirty="0">
                <a:solidFill>
                  <a:srgbClr val="C00000"/>
                </a:solidFill>
              </a:rPr>
              <a:t>point defects (0-D defects)</a:t>
            </a:r>
          </a:p>
          <a:p>
            <a:pPr marL="891450" indent="-457200">
              <a:spcBef>
                <a:spcPts val="1200"/>
              </a:spcBef>
              <a:buFont typeface="Wingdings" panose="05000000000000000000" pitchFamily="2" charset="2"/>
              <a:buChar char="ü"/>
            </a:pPr>
            <a:r>
              <a:rPr lang="en-US" altLang="ko-KR" sz="2800" dirty="0">
                <a:solidFill>
                  <a:srgbClr val="C00000"/>
                </a:solidFill>
              </a:rPr>
              <a:t>line defects (1-D defects)</a:t>
            </a:r>
          </a:p>
          <a:p>
            <a:pPr marL="891450" indent="-457200">
              <a:spcBef>
                <a:spcPts val="1200"/>
              </a:spcBef>
              <a:buFont typeface="Wingdings" panose="05000000000000000000" pitchFamily="2" charset="2"/>
              <a:buChar char="ü"/>
            </a:pPr>
            <a:r>
              <a:rPr lang="en-US" altLang="ko-KR" sz="2800" dirty="0">
                <a:solidFill>
                  <a:srgbClr val="C00000"/>
                </a:solidFill>
              </a:rPr>
              <a:t>surface defects (2-D defects)</a:t>
            </a:r>
          </a:p>
          <a:p>
            <a:pPr marL="891450" indent="-457200">
              <a:spcBef>
                <a:spcPts val="1200"/>
              </a:spcBef>
              <a:buFont typeface="Wingdings" panose="05000000000000000000" pitchFamily="2" charset="2"/>
              <a:buChar char="ü"/>
            </a:pPr>
            <a:endParaRPr lang="en-US" altLang="ko-KR" sz="2800" dirty="0"/>
          </a:p>
          <a:p>
            <a:pPr marL="285750" indent="-285750">
              <a:spcBef>
                <a:spcPts val="1800"/>
              </a:spcBef>
              <a:buFont typeface="Arial" panose="020B0604020202020204" pitchFamily="34" charset="0"/>
              <a:buChar char="•"/>
            </a:pPr>
            <a:r>
              <a:rPr lang="en-US" altLang="ko-KR" sz="2800" dirty="0"/>
              <a:t>These defects play an important role in determining the properties of ceramic materials</a:t>
            </a:r>
          </a:p>
          <a:p>
            <a:pPr marL="285750" indent="-285750">
              <a:spcBef>
                <a:spcPts val="1800"/>
              </a:spcBef>
              <a:buFont typeface="Arial" panose="020B0604020202020204" pitchFamily="34" charset="0"/>
              <a:buChar char="•"/>
            </a:pPr>
            <a:r>
              <a:rPr lang="en-US" altLang="ko-KR" sz="2800" dirty="0"/>
              <a:t>In this context, the role of point defects is extremely important.</a:t>
            </a:r>
            <a:endParaRPr lang="en-US" altLang="ko-KR" sz="2800" dirty="0">
              <a:effectLst/>
            </a:endParaRPr>
          </a:p>
        </p:txBody>
      </p:sp>
      <p:sp>
        <p:nvSpPr>
          <p:cNvPr id="10" name="직사각형 9"/>
          <p:cNvSpPr/>
          <p:nvPr/>
        </p:nvSpPr>
        <p:spPr>
          <a:xfrm>
            <a:off x="101600" y="59481"/>
            <a:ext cx="2044470" cy="523220"/>
          </a:xfrm>
          <a:prstGeom prst="rect">
            <a:avLst/>
          </a:prstGeom>
        </p:spPr>
        <p:txBody>
          <a:bodyPr wrap="none">
            <a:spAutoFit/>
          </a:bodyPr>
          <a:lstStyle/>
          <a:p>
            <a:r>
              <a:rPr lang="en-US" altLang="ko-KR" sz="2800" b="1" dirty="0"/>
              <a:t>Introduction</a:t>
            </a:r>
            <a:endParaRPr lang="ko-KR" altLang="en-US" sz="28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79</a:t>
            </a:fld>
            <a:endParaRPr lang="ko-KR" altLang="en-US"/>
          </a:p>
        </p:txBody>
      </p:sp>
    </p:spTree>
    <p:extLst>
      <p:ext uri="{BB962C8B-B14F-4D97-AF65-F5344CB8AC3E}">
        <p14:creationId xmlns:p14="http://schemas.microsoft.com/office/powerpoint/2010/main" val="56715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01600" y="61453"/>
            <a:ext cx="4028667" cy="461665"/>
          </a:xfrm>
          <a:prstGeom prst="rect">
            <a:avLst/>
          </a:prstGeom>
        </p:spPr>
        <p:txBody>
          <a:bodyPr wrap="none">
            <a:spAutoFit/>
          </a:bodyPr>
          <a:lstStyle/>
          <a:p>
            <a:r>
              <a:rPr lang="ko-KR" altLang="en-US" sz="2400" b="1" dirty="0">
                <a:latin typeface="+mn-ea"/>
              </a:rPr>
              <a:t>세라믹 소재</a:t>
            </a:r>
            <a:r>
              <a:rPr lang="en-US" altLang="ko-KR" sz="2400" b="1" dirty="0">
                <a:latin typeface="+mn-ea"/>
              </a:rPr>
              <a:t>_</a:t>
            </a:r>
            <a:r>
              <a:rPr lang="ko-KR" altLang="en-US" sz="2400" b="1" dirty="0" err="1">
                <a:latin typeface="+mn-ea"/>
              </a:rPr>
              <a:t>기계구조</a:t>
            </a:r>
            <a:r>
              <a:rPr lang="ko-KR" altLang="en-US" sz="2400" b="1" dirty="0">
                <a:latin typeface="+mn-ea"/>
              </a:rPr>
              <a:t> 소재</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4" name="그림 3"/>
          <p:cNvPicPr>
            <a:picLocks noChangeAspect="1"/>
          </p:cNvPicPr>
          <p:nvPr/>
        </p:nvPicPr>
        <p:blipFill rotWithShape="1">
          <a:blip r:embed="rId3"/>
          <a:srcRect l="17053" t="51104" r="57484" b="21972"/>
          <a:stretch/>
        </p:blipFill>
        <p:spPr>
          <a:xfrm>
            <a:off x="55790" y="832084"/>
            <a:ext cx="9042400" cy="2769736"/>
          </a:xfrm>
          <a:prstGeom prst="rect">
            <a:avLst/>
          </a:prstGeom>
        </p:spPr>
      </p:pic>
      <p:sp>
        <p:nvSpPr>
          <p:cNvPr id="8" name="TextBox 7"/>
          <p:cNvSpPr txBox="1"/>
          <p:nvPr/>
        </p:nvSpPr>
        <p:spPr>
          <a:xfrm>
            <a:off x="6427297" y="3399820"/>
            <a:ext cx="2569293" cy="276999"/>
          </a:xfrm>
          <a:prstGeom prst="rect">
            <a:avLst/>
          </a:prstGeom>
          <a:noFill/>
        </p:spPr>
        <p:txBody>
          <a:bodyPr wrap="none" rtlCol="0">
            <a:spAutoFit/>
          </a:bodyPr>
          <a:lstStyle/>
          <a:p>
            <a:r>
              <a:rPr lang="en-US" altLang="ko-KR" sz="1200" dirty="0"/>
              <a:t>Source: </a:t>
            </a:r>
            <a:r>
              <a:rPr lang="ko-KR" altLang="en-US" sz="1200" dirty="0"/>
              <a:t>한국세라믹기술원 홈페이지</a:t>
            </a:r>
          </a:p>
        </p:txBody>
      </p:sp>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62" y="3538319"/>
            <a:ext cx="5140782" cy="2953650"/>
          </a:xfrm>
          <a:prstGeom prst="rect">
            <a:avLst/>
          </a:prstGeom>
        </p:spPr>
      </p:pic>
      <p:sp>
        <p:nvSpPr>
          <p:cNvPr id="2" name="슬라이드 번호 개체 틀 1"/>
          <p:cNvSpPr>
            <a:spLocks noGrp="1"/>
          </p:cNvSpPr>
          <p:nvPr>
            <p:ph type="sldNum" sz="quarter" idx="12"/>
          </p:nvPr>
        </p:nvSpPr>
        <p:spPr/>
        <p:txBody>
          <a:bodyPr/>
          <a:lstStyle/>
          <a:p>
            <a:fld id="{B6030C2A-4213-4771-8792-D783EF3BA6B4}" type="slidenum">
              <a:rPr lang="ko-KR" altLang="en-US" smtClean="0"/>
              <a:pPr/>
              <a:t>8</a:t>
            </a:fld>
            <a:endParaRPr lang="ko-KR" altLang="en-US"/>
          </a:p>
        </p:txBody>
      </p:sp>
    </p:spTree>
    <p:extLst>
      <p:ext uri="{BB962C8B-B14F-4D97-AF65-F5344CB8AC3E}">
        <p14:creationId xmlns:p14="http://schemas.microsoft.com/office/powerpoint/2010/main" val="23056880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216266" y="855223"/>
            <a:ext cx="8683972" cy="5561445"/>
          </a:xfrm>
          <a:prstGeom prst="rect">
            <a:avLst/>
          </a:prstGeom>
        </p:spPr>
        <p:txBody>
          <a:bodyPr wrap="square">
            <a:noAutofit/>
          </a:bodyPr>
          <a:lstStyle/>
          <a:p>
            <a:pPr>
              <a:spcBef>
                <a:spcPts val="600"/>
              </a:spcBef>
            </a:pPr>
            <a:r>
              <a:rPr lang="en-US" altLang="ko-KR" sz="2000" b="1" dirty="0"/>
              <a:t>There</a:t>
            </a:r>
            <a:r>
              <a:rPr lang="ko-KR" altLang="en-US" sz="2000" b="1" dirty="0"/>
              <a:t> </a:t>
            </a:r>
            <a:r>
              <a:rPr lang="en-US" altLang="ko-KR" sz="2000" b="1" dirty="0"/>
              <a:t>is such thing as a perfect crystal!</a:t>
            </a:r>
          </a:p>
          <a:p>
            <a:pPr marL="540000" indent="-285750">
              <a:spcBef>
                <a:spcPts val="600"/>
              </a:spcBef>
              <a:buFont typeface="Arial" panose="020B0604020202020204" pitchFamily="34" charset="0"/>
              <a:buChar char="•"/>
            </a:pPr>
            <a:r>
              <a:rPr lang="en-US" altLang="ko-KR" sz="2000" dirty="0"/>
              <a:t>Thermodynamically “impossible”</a:t>
            </a:r>
          </a:p>
          <a:p>
            <a:pPr marL="540000" indent="-285750">
              <a:spcBef>
                <a:spcPts val="600"/>
              </a:spcBef>
              <a:buFont typeface="Arial" panose="020B0604020202020204" pitchFamily="34" charset="0"/>
              <a:buChar char="•"/>
            </a:pPr>
            <a:r>
              <a:rPr lang="en-US" altLang="ko-KR" sz="2000" i="1" dirty="0">
                <a:solidFill>
                  <a:srgbClr val="FF0000"/>
                </a:solidFill>
              </a:rPr>
              <a:t>“defects” </a:t>
            </a:r>
            <a:r>
              <a:rPr lang="en-US" altLang="ko-KR" sz="2000" dirty="0"/>
              <a:t>lower energy of a crystal &amp;  make it more stable</a:t>
            </a:r>
          </a:p>
          <a:p>
            <a:pPr marL="540000" indent="-285750">
              <a:spcBef>
                <a:spcPts val="600"/>
              </a:spcBef>
              <a:buFont typeface="Arial" panose="020B0604020202020204" pitchFamily="34" charset="0"/>
              <a:buChar char="•"/>
            </a:pPr>
            <a:r>
              <a:rPr lang="en-US" altLang="ko-KR" sz="2000" dirty="0"/>
              <a:t>Crystals Always have vacancies and impurities to some extent</a:t>
            </a:r>
          </a:p>
          <a:p>
            <a:pPr marL="285750" indent="-285750">
              <a:spcBef>
                <a:spcPts val="600"/>
              </a:spcBef>
              <a:buFont typeface="Arial" panose="020B0604020202020204" pitchFamily="34" charset="0"/>
              <a:buChar char="•"/>
            </a:pPr>
            <a:endParaRPr lang="en-US" altLang="ko-KR" sz="2000" dirty="0"/>
          </a:p>
          <a:p>
            <a:pPr>
              <a:spcBef>
                <a:spcPts val="600"/>
              </a:spcBef>
            </a:pPr>
            <a:r>
              <a:rPr lang="en-US" altLang="ko-KR" sz="2000" b="1" dirty="0">
                <a:solidFill>
                  <a:srgbClr val="FF0000"/>
                </a:solidFill>
              </a:rPr>
              <a:t>Defect </a:t>
            </a:r>
            <a:r>
              <a:rPr lang="en-US" altLang="ko-KR" sz="2000" b="1" dirty="0"/>
              <a:t>does not necessarily imply a  </a:t>
            </a:r>
            <a:r>
              <a:rPr lang="en-US" altLang="ko-KR" sz="2000" b="1" dirty="0">
                <a:solidFill>
                  <a:srgbClr val="FF0000"/>
                </a:solidFill>
              </a:rPr>
              <a:t>bad</a:t>
            </a:r>
            <a:r>
              <a:rPr lang="en-US" altLang="ko-KR" sz="2000" b="1" dirty="0"/>
              <a:t> thing</a:t>
            </a:r>
          </a:p>
          <a:p>
            <a:pPr marL="540000" indent="-285750">
              <a:spcBef>
                <a:spcPts val="600"/>
              </a:spcBef>
              <a:buFont typeface="Arial" panose="020B0604020202020204" pitchFamily="34" charset="0"/>
              <a:buChar char="•"/>
            </a:pPr>
            <a:r>
              <a:rPr lang="en-US" altLang="ko-KR" sz="2000" dirty="0"/>
              <a:t>Addition of C to Fe to make steel</a:t>
            </a:r>
          </a:p>
          <a:p>
            <a:pPr marL="540000" indent="-285750">
              <a:spcBef>
                <a:spcPts val="600"/>
              </a:spcBef>
              <a:buFont typeface="Arial" panose="020B0604020202020204" pitchFamily="34" charset="0"/>
              <a:buChar char="•"/>
            </a:pPr>
            <a:r>
              <a:rPr lang="en-US" altLang="ko-KR" sz="2000" dirty="0"/>
              <a:t>Addition of Cu to Ni to make thermocouple wires</a:t>
            </a:r>
          </a:p>
          <a:p>
            <a:pPr marL="540000" indent="-285750">
              <a:spcBef>
                <a:spcPts val="600"/>
              </a:spcBef>
              <a:buFont typeface="Arial" panose="020B0604020202020204" pitchFamily="34" charset="0"/>
              <a:buChar char="•"/>
            </a:pPr>
            <a:r>
              <a:rPr lang="en-US" altLang="ko-KR" sz="2000" dirty="0"/>
              <a:t>Addition of Ge to Si to make thermoelectric materials</a:t>
            </a:r>
          </a:p>
          <a:p>
            <a:pPr marL="540000" indent="-285750">
              <a:spcBef>
                <a:spcPts val="600"/>
              </a:spcBef>
              <a:buFont typeface="Arial" panose="020B0604020202020204" pitchFamily="34" charset="0"/>
              <a:buChar char="•"/>
            </a:pPr>
            <a:r>
              <a:rPr lang="en-US" altLang="ko-KR" sz="2000" dirty="0"/>
              <a:t>Addition of Cr to Fe for corrosion resistance</a:t>
            </a:r>
          </a:p>
          <a:p>
            <a:pPr marL="540000" indent="-285750">
              <a:spcBef>
                <a:spcPts val="600"/>
              </a:spcBef>
              <a:buFont typeface="Arial" panose="020B0604020202020204" pitchFamily="34" charset="0"/>
              <a:buChar char="•"/>
            </a:pPr>
            <a:r>
              <a:rPr lang="en-US" altLang="ko-KR" sz="2000" dirty="0"/>
              <a:t>Introduction of grain boundaries to strengthen materials</a:t>
            </a:r>
          </a:p>
          <a:p>
            <a:pPr marL="540000" indent="-285750">
              <a:spcBef>
                <a:spcPts val="600"/>
              </a:spcBef>
              <a:buFont typeface="Arial" panose="020B0604020202020204" pitchFamily="34" charset="0"/>
              <a:buChar char="•"/>
            </a:pPr>
            <a:endParaRPr lang="en-US" altLang="ko-KR" sz="2000" dirty="0"/>
          </a:p>
          <a:p>
            <a:pPr>
              <a:spcBef>
                <a:spcPts val="600"/>
              </a:spcBef>
            </a:pPr>
            <a:r>
              <a:rPr lang="en-US" altLang="ko-KR" sz="2000" b="1" dirty="0">
                <a:solidFill>
                  <a:srgbClr val="FF0000"/>
                </a:solidFill>
              </a:rPr>
              <a:t>“Defect” </a:t>
            </a:r>
            <a:r>
              <a:rPr lang="en-US" altLang="ko-KR" sz="2000" b="1" dirty="0"/>
              <a:t>(in this context) can be either desirable and undesirable</a:t>
            </a:r>
          </a:p>
          <a:p>
            <a:pPr marL="540000" indent="-288000">
              <a:spcBef>
                <a:spcPts val="600"/>
              </a:spcBef>
              <a:buFont typeface="Arial" panose="020B0604020202020204" pitchFamily="34" charset="0"/>
              <a:buChar char="•"/>
            </a:pPr>
            <a:r>
              <a:rPr lang="en-US" altLang="ko-KR" sz="2000" dirty="0"/>
              <a:t>In general, a defect simply refers to a disruption in the crystalline order of an otherwise periodic material</a:t>
            </a:r>
          </a:p>
        </p:txBody>
      </p:sp>
      <p:sp>
        <p:nvSpPr>
          <p:cNvPr id="10" name="직사각형 9"/>
          <p:cNvSpPr/>
          <p:nvPr/>
        </p:nvSpPr>
        <p:spPr>
          <a:xfrm>
            <a:off x="101600" y="59481"/>
            <a:ext cx="2044470" cy="523220"/>
          </a:xfrm>
          <a:prstGeom prst="rect">
            <a:avLst/>
          </a:prstGeom>
        </p:spPr>
        <p:txBody>
          <a:bodyPr wrap="none">
            <a:spAutoFit/>
          </a:bodyPr>
          <a:lstStyle/>
          <a:p>
            <a:r>
              <a:rPr lang="en-US" altLang="ko-KR" sz="2800" b="1" dirty="0"/>
              <a:t>Introduction</a:t>
            </a:r>
            <a:endParaRPr lang="ko-KR" altLang="en-US" sz="2800" b="1"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80</a:t>
            </a:fld>
            <a:endParaRPr lang="ko-KR" altLang="en-US"/>
          </a:p>
        </p:txBody>
      </p:sp>
      <p:pic>
        <p:nvPicPr>
          <p:cNvPr id="3" name="그림 2">
            <a:extLst>
              <a:ext uri="{FF2B5EF4-FFF2-40B4-BE49-F238E27FC236}">
                <a16:creationId xmlns:a16="http://schemas.microsoft.com/office/drawing/2014/main" id="{036FADED-EE78-47B9-AACC-829BBAC73E94}"/>
              </a:ext>
            </a:extLst>
          </p:cNvPr>
          <p:cNvPicPr>
            <a:picLocks noChangeAspect="1"/>
          </p:cNvPicPr>
          <p:nvPr/>
        </p:nvPicPr>
        <p:blipFill>
          <a:blip r:embed="rId3"/>
          <a:stretch>
            <a:fillRect/>
          </a:stretch>
        </p:blipFill>
        <p:spPr>
          <a:xfrm>
            <a:off x="9334500" y="719232"/>
            <a:ext cx="6153150" cy="4705350"/>
          </a:xfrm>
          <a:prstGeom prst="rect">
            <a:avLst/>
          </a:prstGeom>
        </p:spPr>
      </p:pic>
    </p:spTree>
    <p:extLst>
      <p:ext uri="{BB962C8B-B14F-4D97-AF65-F5344CB8AC3E}">
        <p14:creationId xmlns:p14="http://schemas.microsoft.com/office/powerpoint/2010/main" val="1099773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2157578" cy="523220"/>
          </a:xfrm>
          <a:prstGeom prst="rect">
            <a:avLst/>
          </a:prstGeom>
        </p:spPr>
        <p:txBody>
          <a:bodyPr wrap="none">
            <a:spAutoFit/>
          </a:bodyPr>
          <a:lstStyle/>
          <a:p>
            <a:r>
              <a:rPr lang="en-US" altLang="ko-KR" sz="2800" b="1" dirty="0"/>
              <a:t>Point Defects</a:t>
            </a:r>
            <a:endParaRPr lang="ko-KR" altLang="en-US" sz="2800" b="1" dirty="0"/>
          </a:p>
        </p:txBody>
      </p:sp>
      <p:sp>
        <p:nvSpPr>
          <p:cNvPr id="12" name="object 58"/>
          <p:cNvSpPr txBox="1"/>
          <p:nvPr/>
        </p:nvSpPr>
        <p:spPr>
          <a:xfrm>
            <a:off x="445794" y="1107610"/>
            <a:ext cx="8041974" cy="3813032"/>
          </a:xfrm>
          <a:prstGeom prst="rect">
            <a:avLst/>
          </a:prstGeom>
        </p:spPr>
        <p:txBody>
          <a:bodyPr vert="horz" wrap="square" lIns="0" tIns="0" rIns="0" bIns="0" rtlCol="0">
            <a:spAutoFit/>
          </a:bodyPr>
          <a:lstStyle/>
          <a:p>
            <a:pPr marL="288000" marR="8255" indent="-288000" algn="just" latinLnBrk="0">
              <a:lnSpc>
                <a:spcPct val="125000"/>
              </a:lnSpc>
              <a:spcBef>
                <a:spcPts val="2400"/>
              </a:spcBef>
              <a:buFont typeface="Arial" panose="020B0604020202020204" pitchFamily="34" charset="0"/>
              <a:buChar char="•"/>
            </a:pPr>
            <a:r>
              <a:rPr sz="2400" spc="10" dirty="0">
                <a:cs typeface="Arial"/>
              </a:rPr>
              <a:t>Point defects are caused due to </a:t>
            </a:r>
            <a:r>
              <a:rPr sz="2400" spc="10" dirty="0">
                <a:solidFill>
                  <a:srgbClr val="C00000"/>
                </a:solidFill>
                <a:cs typeface="Arial"/>
              </a:rPr>
              <a:t>deviations from the perfect atomic arrangement or stoichiometry</a:t>
            </a:r>
            <a:endParaRPr lang="en-US" sz="2400" spc="10" dirty="0">
              <a:solidFill>
                <a:srgbClr val="C00000"/>
              </a:solidFill>
              <a:cs typeface="Arial"/>
            </a:endParaRPr>
          </a:p>
          <a:p>
            <a:pPr marL="288000" marR="8255" indent="-288000" algn="just" latinLnBrk="0">
              <a:lnSpc>
                <a:spcPct val="125000"/>
              </a:lnSpc>
              <a:spcBef>
                <a:spcPts val="2400"/>
              </a:spcBef>
              <a:buFont typeface="Arial" panose="020B0604020202020204" pitchFamily="34" charset="0"/>
              <a:buChar char="•"/>
            </a:pPr>
            <a:r>
              <a:rPr sz="2400" spc="10" dirty="0">
                <a:cs typeface="Arial"/>
              </a:rPr>
              <a:t>These could be missing </a:t>
            </a:r>
            <a:r>
              <a:rPr sz="2400" spc="5" dirty="0">
                <a:cs typeface="Arial"/>
              </a:rPr>
              <a:t>lattice </a:t>
            </a:r>
            <a:r>
              <a:rPr sz="2400" spc="10" dirty="0">
                <a:cs typeface="Arial"/>
              </a:rPr>
              <a:t>ions from </a:t>
            </a:r>
            <a:r>
              <a:rPr sz="2400" spc="5" dirty="0">
                <a:cs typeface="Arial"/>
              </a:rPr>
              <a:t>their </a:t>
            </a:r>
            <a:r>
              <a:rPr sz="2400" spc="10" dirty="0">
                <a:cs typeface="Arial"/>
              </a:rPr>
              <a:t>positions, </a:t>
            </a:r>
            <a:r>
              <a:rPr sz="2400" spc="5" dirty="0">
                <a:cs typeface="Arial"/>
              </a:rPr>
              <a:t>interstitial </a:t>
            </a:r>
            <a:r>
              <a:rPr sz="2400" spc="10" dirty="0">
                <a:cs typeface="Arial"/>
              </a:rPr>
              <a:t>ions or</a:t>
            </a:r>
            <a:r>
              <a:rPr lang="en-US" sz="2400" spc="10" dirty="0">
                <a:cs typeface="Arial"/>
              </a:rPr>
              <a:t> </a:t>
            </a:r>
            <a:r>
              <a:rPr sz="2400" spc="10" dirty="0">
                <a:cs typeface="Arial"/>
              </a:rPr>
              <a:t>substitutional ions (or impurities) and valence electrons and/or</a:t>
            </a:r>
            <a:r>
              <a:rPr sz="2400" spc="275" dirty="0">
                <a:cs typeface="Arial"/>
              </a:rPr>
              <a:t> </a:t>
            </a:r>
            <a:r>
              <a:rPr sz="2400" spc="10" dirty="0">
                <a:cs typeface="Arial"/>
              </a:rPr>
              <a:t>holes</a:t>
            </a:r>
            <a:endParaRPr sz="2400" dirty="0">
              <a:cs typeface="Arial"/>
            </a:endParaRPr>
          </a:p>
          <a:p>
            <a:pPr marL="288000" marR="5715" indent="-288000" algn="just" latinLnBrk="0">
              <a:lnSpc>
                <a:spcPct val="125000"/>
              </a:lnSpc>
              <a:spcBef>
                <a:spcPts val="2400"/>
              </a:spcBef>
              <a:buFont typeface="Arial" panose="020B0604020202020204" pitchFamily="34" charset="0"/>
              <a:buChar char="•"/>
            </a:pPr>
            <a:r>
              <a:rPr sz="2400" spc="10" dirty="0">
                <a:cs typeface="Arial"/>
              </a:rPr>
              <a:t>Usually, point defects </a:t>
            </a:r>
            <a:r>
              <a:rPr sz="2400" spc="5" dirty="0">
                <a:cs typeface="Arial"/>
              </a:rPr>
              <a:t>in </a:t>
            </a:r>
            <a:r>
              <a:rPr sz="2400" spc="10" dirty="0">
                <a:cs typeface="Arial"/>
              </a:rPr>
              <a:t>metals are </a:t>
            </a:r>
            <a:r>
              <a:rPr sz="2400" spc="5" dirty="0">
                <a:cs typeface="Arial"/>
              </a:rPr>
              <a:t>electrically </a:t>
            </a:r>
            <a:r>
              <a:rPr sz="2400" spc="10" dirty="0">
                <a:cs typeface="Arial"/>
              </a:rPr>
              <a:t>neutral whereas </a:t>
            </a:r>
            <a:r>
              <a:rPr sz="2400" spc="5" dirty="0">
                <a:solidFill>
                  <a:srgbClr val="C00000"/>
                </a:solidFill>
                <a:cs typeface="Arial"/>
              </a:rPr>
              <a:t>in </a:t>
            </a:r>
            <a:r>
              <a:rPr sz="2400" spc="10" dirty="0">
                <a:solidFill>
                  <a:srgbClr val="C00000"/>
                </a:solidFill>
                <a:cs typeface="Arial"/>
              </a:rPr>
              <a:t>ionic oxides, these are  </a:t>
            </a:r>
            <a:r>
              <a:rPr sz="2400" spc="5" dirty="0">
                <a:solidFill>
                  <a:srgbClr val="C00000"/>
                </a:solidFill>
                <a:cs typeface="Arial"/>
              </a:rPr>
              <a:t>electrically</a:t>
            </a:r>
            <a:r>
              <a:rPr sz="2400" spc="30" dirty="0">
                <a:solidFill>
                  <a:srgbClr val="C00000"/>
                </a:solidFill>
                <a:cs typeface="Arial"/>
              </a:rPr>
              <a:t> </a:t>
            </a:r>
            <a:r>
              <a:rPr sz="2400" spc="10" dirty="0">
                <a:solidFill>
                  <a:srgbClr val="C00000"/>
                </a:solidFill>
                <a:cs typeface="Arial"/>
              </a:rPr>
              <a:t>charged</a:t>
            </a:r>
            <a:endParaRPr sz="2400" dirty="0">
              <a:cs typeface="Times New Roman"/>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81</a:t>
            </a:fld>
            <a:endParaRPr lang="ko-KR" altLang="en-US"/>
          </a:p>
        </p:txBody>
      </p:sp>
    </p:spTree>
    <p:extLst>
      <p:ext uri="{BB962C8B-B14F-4D97-AF65-F5344CB8AC3E}">
        <p14:creationId xmlns:p14="http://schemas.microsoft.com/office/powerpoint/2010/main" val="1434624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2157578" cy="523220"/>
          </a:xfrm>
          <a:prstGeom prst="rect">
            <a:avLst/>
          </a:prstGeom>
        </p:spPr>
        <p:txBody>
          <a:bodyPr wrap="none">
            <a:spAutoFit/>
          </a:bodyPr>
          <a:lstStyle/>
          <a:p>
            <a:r>
              <a:rPr lang="en-US" altLang="ko-KR" sz="2800" b="1" dirty="0"/>
              <a:t>Point Defects</a:t>
            </a:r>
            <a:endParaRPr lang="ko-KR" altLang="en-US" sz="2800" b="1" dirty="0"/>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58" y="954690"/>
            <a:ext cx="7383040" cy="5537279"/>
          </a:xfrm>
          <a:prstGeom prst="rect">
            <a:avLst/>
          </a:prstGeom>
        </p:spPr>
      </p:pic>
      <p:sp>
        <p:nvSpPr>
          <p:cNvPr id="2" name="TextBox 1"/>
          <p:cNvSpPr txBox="1"/>
          <p:nvPr/>
        </p:nvSpPr>
        <p:spPr>
          <a:xfrm>
            <a:off x="6119899" y="5399088"/>
            <a:ext cx="2476500" cy="1275444"/>
          </a:xfrm>
          <a:prstGeom prst="rect">
            <a:avLst/>
          </a:prstGeom>
          <a:solidFill>
            <a:schemeClr val="bg1"/>
          </a:solidFill>
        </p:spPr>
        <p:txBody>
          <a:bodyPr wrap="square" rtlCol="0">
            <a:spAutoFit/>
          </a:bodyPr>
          <a:lstStyle/>
          <a:p>
            <a:endParaRPr lang="ko-KR" altLang="en-US" dirty="0"/>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82</a:t>
            </a:fld>
            <a:endParaRPr lang="ko-KR" altLang="en-US"/>
          </a:p>
        </p:txBody>
      </p:sp>
    </p:spTree>
    <p:extLst>
      <p:ext uri="{BB962C8B-B14F-4D97-AF65-F5344CB8AC3E}">
        <p14:creationId xmlns:p14="http://schemas.microsoft.com/office/powerpoint/2010/main" val="991787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2157578" cy="523220"/>
          </a:xfrm>
          <a:prstGeom prst="rect">
            <a:avLst/>
          </a:prstGeom>
        </p:spPr>
        <p:txBody>
          <a:bodyPr wrap="none">
            <a:spAutoFit/>
          </a:bodyPr>
          <a:lstStyle/>
          <a:p>
            <a:r>
              <a:rPr lang="en-US" altLang="ko-KR" sz="2800" b="1" dirty="0"/>
              <a:t>Point Defects</a:t>
            </a:r>
            <a:endParaRPr lang="ko-KR" altLang="en-US" sz="2800" b="1" dirty="0"/>
          </a:p>
        </p:txBody>
      </p:sp>
      <p:sp>
        <p:nvSpPr>
          <p:cNvPr id="13" name="직사각형 12"/>
          <p:cNvSpPr/>
          <p:nvPr/>
        </p:nvSpPr>
        <p:spPr>
          <a:xfrm>
            <a:off x="171450" y="1070525"/>
            <a:ext cx="8509518" cy="3739485"/>
          </a:xfrm>
          <a:prstGeom prst="rect">
            <a:avLst/>
          </a:prstGeom>
        </p:spPr>
        <p:txBody>
          <a:bodyPr wrap="square">
            <a:spAutoFit/>
          </a:bodyPr>
          <a:lstStyle/>
          <a:p>
            <a:pPr marL="360000" indent="-285750" algn="just" latinLnBrk="0">
              <a:lnSpc>
                <a:spcPct val="100000"/>
              </a:lnSpc>
              <a:spcBef>
                <a:spcPts val="600"/>
              </a:spcBef>
              <a:buFont typeface="Wingdings" panose="05000000000000000000" pitchFamily="2" charset="2"/>
              <a:buChar char="u"/>
            </a:pPr>
            <a:r>
              <a:rPr lang="en-US" altLang="ko-KR" sz="2400" dirty="0">
                <a:solidFill>
                  <a:srgbClr val="990000"/>
                </a:solidFill>
                <a:cs typeface="Arial Black"/>
              </a:rPr>
              <a:t>Ionic</a:t>
            </a:r>
            <a:r>
              <a:rPr lang="en-US" altLang="ko-KR" sz="2400" spc="-15" dirty="0">
                <a:solidFill>
                  <a:srgbClr val="990000"/>
                </a:solidFill>
                <a:cs typeface="Arial Black"/>
              </a:rPr>
              <a:t> </a:t>
            </a:r>
            <a:r>
              <a:rPr lang="en-US" altLang="ko-KR" sz="2400" dirty="0">
                <a:solidFill>
                  <a:srgbClr val="990000"/>
                </a:solidFill>
                <a:cs typeface="Arial Black"/>
              </a:rPr>
              <a:t>defects</a:t>
            </a:r>
            <a:endParaRPr lang="en-US" altLang="ko-KR" sz="2400" dirty="0">
              <a:cs typeface="Arial Black"/>
            </a:endParaRPr>
          </a:p>
          <a:p>
            <a:pPr marL="720000" indent="-285750" algn="just" latinLnBrk="0">
              <a:lnSpc>
                <a:spcPct val="100000"/>
              </a:lnSpc>
              <a:spcBef>
                <a:spcPts val="600"/>
              </a:spcBef>
              <a:buFont typeface="Arial" panose="020B0604020202020204" pitchFamily="34" charset="0"/>
              <a:buChar char="•"/>
            </a:pPr>
            <a:r>
              <a:rPr lang="en-US" altLang="ko-KR" sz="2000" spc="10" dirty="0">
                <a:cs typeface="Arial"/>
              </a:rPr>
              <a:t>occupying </a:t>
            </a:r>
            <a:r>
              <a:rPr lang="en-US" altLang="ko-KR" sz="2000" spc="5" dirty="0">
                <a:cs typeface="Arial"/>
              </a:rPr>
              <a:t>lattice</a:t>
            </a:r>
            <a:r>
              <a:rPr lang="en-US" altLang="ko-KR" sz="2000" spc="90" dirty="0">
                <a:cs typeface="Arial"/>
              </a:rPr>
              <a:t> </a:t>
            </a:r>
            <a:r>
              <a:rPr lang="en-US" altLang="ko-KR" sz="2000" spc="10" dirty="0">
                <a:cs typeface="Arial"/>
              </a:rPr>
              <a:t>positions</a:t>
            </a:r>
            <a:endParaRPr lang="en-US" altLang="ko-KR" sz="2000" dirty="0">
              <a:cs typeface="Arial"/>
            </a:endParaRPr>
          </a:p>
          <a:p>
            <a:pPr marL="720000" indent="-285750" algn="just" latinLnBrk="0">
              <a:lnSpc>
                <a:spcPct val="100000"/>
              </a:lnSpc>
              <a:spcBef>
                <a:spcPts val="600"/>
              </a:spcBef>
              <a:buFont typeface="Arial" panose="020B0604020202020204" pitchFamily="34" charset="0"/>
              <a:buChar char="•"/>
            </a:pPr>
            <a:r>
              <a:rPr lang="en-US" altLang="ko-KR" sz="2000" spc="15" dirty="0">
                <a:cs typeface="Arial"/>
              </a:rPr>
              <a:t>can </a:t>
            </a:r>
            <a:r>
              <a:rPr lang="en-US" altLang="ko-KR" sz="2000" spc="10" dirty="0">
                <a:cs typeface="Arial"/>
              </a:rPr>
              <a:t>be either of vacancies, </a:t>
            </a:r>
            <a:r>
              <a:rPr lang="en-US" altLang="ko-KR" sz="2000" spc="5" dirty="0">
                <a:cs typeface="Arial"/>
              </a:rPr>
              <a:t>interstitial </a:t>
            </a:r>
            <a:r>
              <a:rPr lang="en-US" altLang="ko-KR" sz="2000" spc="10" dirty="0">
                <a:cs typeface="Arial"/>
              </a:rPr>
              <a:t>ions, impurities and substitutional </a:t>
            </a:r>
            <a:r>
              <a:rPr lang="en-US" altLang="ko-KR" sz="2000" spc="229" dirty="0">
                <a:cs typeface="Arial"/>
              </a:rPr>
              <a:t> </a:t>
            </a:r>
            <a:r>
              <a:rPr lang="en-US" altLang="ko-KR" sz="2000" spc="10" dirty="0">
                <a:cs typeface="Arial"/>
              </a:rPr>
              <a:t>ions</a:t>
            </a:r>
            <a:endParaRPr lang="en-US" altLang="ko-KR" sz="2000" dirty="0">
              <a:cs typeface="Arial"/>
            </a:endParaRPr>
          </a:p>
          <a:p>
            <a:pPr marL="360000" indent="-285750" latinLnBrk="0">
              <a:lnSpc>
                <a:spcPct val="100000"/>
              </a:lnSpc>
              <a:spcBef>
                <a:spcPts val="600"/>
              </a:spcBef>
              <a:buFont typeface="Arial" panose="020B0604020202020204" pitchFamily="34" charset="0"/>
              <a:buChar char="•"/>
            </a:pPr>
            <a:endParaRPr lang="en-US" altLang="ko-KR" sz="2400" dirty="0">
              <a:cs typeface="Times New Roman"/>
            </a:endParaRPr>
          </a:p>
          <a:p>
            <a:pPr marL="360000" indent="-285750" algn="just" latinLnBrk="0">
              <a:lnSpc>
                <a:spcPct val="100000"/>
              </a:lnSpc>
              <a:spcBef>
                <a:spcPts val="600"/>
              </a:spcBef>
              <a:buFont typeface="Wingdings" panose="05000000000000000000" pitchFamily="2" charset="2"/>
              <a:buChar char="u"/>
            </a:pPr>
            <a:r>
              <a:rPr lang="en-US" altLang="ko-KR" sz="2400" dirty="0">
                <a:solidFill>
                  <a:srgbClr val="990000"/>
                </a:solidFill>
                <a:cs typeface="Arial Black"/>
              </a:rPr>
              <a:t>Electronic</a:t>
            </a:r>
            <a:r>
              <a:rPr lang="en-US" altLang="ko-KR" sz="2400" spc="-50" dirty="0">
                <a:solidFill>
                  <a:srgbClr val="990000"/>
                </a:solidFill>
                <a:cs typeface="Arial Black"/>
              </a:rPr>
              <a:t> </a:t>
            </a:r>
            <a:r>
              <a:rPr lang="en-US" altLang="ko-KR" sz="2400" dirty="0">
                <a:solidFill>
                  <a:srgbClr val="990000"/>
                </a:solidFill>
                <a:cs typeface="Arial Black"/>
              </a:rPr>
              <a:t>defects</a:t>
            </a:r>
            <a:endParaRPr lang="en-US" altLang="ko-KR" sz="2400" dirty="0">
              <a:cs typeface="Arial Black"/>
            </a:endParaRPr>
          </a:p>
          <a:p>
            <a:pPr marL="720000" marR="5080" indent="-285750" algn="just" latinLnBrk="0">
              <a:lnSpc>
                <a:spcPct val="125000"/>
              </a:lnSpc>
              <a:spcBef>
                <a:spcPts val="600"/>
              </a:spcBef>
              <a:buFont typeface="Arial" panose="020B0604020202020204" pitchFamily="34" charset="0"/>
              <a:buChar char="•"/>
            </a:pPr>
            <a:r>
              <a:rPr lang="en-US" altLang="ko-KR" sz="2000" spc="10" dirty="0">
                <a:cs typeface="Arial"/>
              </a:rPr>
              <a:t>deviations of electron </a:t>
            </a:r>
            <a:r>
              <a:rPr lang="en-US" altLang="ko-KR" sz="2000" spc="5" dirty="0">
                <a:cs typeface="Arial"/>
              </a:rPr>
              <a:t>orbital </a:t>
            </a:r>
            <a:r>
              <a:rPr lang="en-US" altLang="ko-KR" sz="2000" spc="10" dirty="0">
                <a:cs typeface="Arial"/>
              </a:rPr>
              <a:t>configuration </a:t>
            </a:r>
            <a:r>
              <a:rPr lang="en-US" altLang="ko-KR" sz="2000" spc="10" dirty="0">
                <a:cs typeface="Arial"/>
                <a:sym typeface="Wingdings" panose="05000000000000000000" pitchFamily="2" charset="2"/>
              </a:rPr>
              <a:t> electronic </a:t>
            </a:r>
            <a:r>
              <a:rPr lang="en-US" altLang="ko-KR" sz="2000" spc="10" dirty="0">
                <a:cs typeface="Arial"/>
              </a:rPr>
              <a:t>defects </a:t>
            </a:r>
          </a:p>
          <a:p>
            <a:pPr marL="720000" marR="5080" indent="-285750" algn="just" latinLnBrk="0">
              <a:lnSpc>
                <a:spcPct val="125000"/>
              </a:lnSpc>
              <a:spcBef>
                <a:spcPts val="600"/>
              </a:spcBef>
              <a:buFont typeface="Arial" panose="020B0604020202020204" pitchFamily="34" charset="0"/>
              <a:buChar char="•"/>
            </a:pPr>
            <a:r>
              <a:rPr lang="en-US" altLang="ko-KR" sz="2000" spc="10" dirty="0">
                <a:cs typeface="Arial"/>
              </a:rPr>
              <a:t>valence electrons excited into higher energy </a:t>
            </a:r>
            <a:r>
              <a:rPr lang="en-US" altLang="ko-KR" sz="2000" spc="5" dirty="0">
                <a:cs typeface="Arial"/>
              </a:rPr>
              <a:t>orbitals/ </a:t>
            </a:r>
            <a:r>
              <a:rPr lang="en-US" altLang="ko-KR" sz="2000" spc="10" dirty="0">
                <a:cs typeface="Arial"/>
              </a:rPr>
              <a:t>levels </a:t>
            </a:r>
            <a:r>
              <a:rPr lang="en-US" altLang="ko-KR" sz="2000" spc="10" dirty="0">
                <a:cs typeface="Arial"/>
                <a:sym typeface="Wingdings" panose="05000000000000000000" pitchFamily="2" charset="2"/>
              </a:rPr>
              <a:t> </a:t>
            </a:r>
            <a:r>
              <a:rPr lang="en-US" altLang="ko-KR" sz="2000" spc="10" dirty="0">
                <a:cs typeface="Arial"/>
              </a:rPr>
              <a:t> formation of electron or</a:t>
            </a:r>
            <a:r>
              <a:rPr lang="en-US" altLang="ko-KR" sz="2000" spc="195" dirty="0">
                <a:cs typeface="Arial"/>
              </a:rPr>
              <a:t> </a:t>
            </a:r>
            <a:r>
              <a:rPr lang="en-US" altLang="ko-KR" sz="2000" spc="10" dirty="0">
                <a:cs typeface="Arial"/>
              </a:rPr>
              <a:t>holes</a:t>
            </a:r>
            <a:endParaRPr lang="en-US" altLang="ko-KR" sz="2000" dirty="0">
              <a:cs typeface="Aria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83</a:t>
            </a:fld>
            <a:endParaRPr lang="ko-KR" altLang="en-US"/>
          </a:p>
        </p:txBody>
      </p:sp>
    </p:spTree>
    <p:extLst>
      <p:ext uri="{BB962C8B-B14F-4D97-AF65-F5344CB8AC3E}">
        <p14:creationId xmlns:p14="http://schemas.microsoft.com/office/powerpoint/2010/main" val="4178249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6785832" cy="523220"/>
          </a:xfrm>
          <a:prstGeom prst="rect">
            <a:avLst/>
          </a:prstGeom>
        </p:spPr>
        <p:txBody>
          <a:bodyPr wrap="none">
            <a:spAutoFit/>
          </a:bodyPr>
          <a:lstStyle/>
          <a:p>
            <a:r>
              <a:rPr lang="en-US" altLang="ko-KR" sz="2800" b="1" dirty="0"/>
              <a:t>Kroger–</a:t>
            </a:r>
            <a:r>
              <a:rPr lang="en-US" altLang="ko-KR" sz="2800" b="1" dirty="0" err="1"/>
              <a:t>Vink</a:t>
            </a:r>
            <a:r>
              <a:rPr lang="en-US" altLang="ko-KR" sz="2800" b="1" dirty="0"/>
              <a:t> notation in a metal oxide, (MO)</a:t>
            </a:r>
          </a:p>
        </p:txBody>
      </p:sp>
      <mc:AlternateContent xmlns:mc="http://schemas.openxmlformats.org/markup-compatibility/2006" xmlns:a14="http://schemas.microsoft.com/office/drawing/2010/main">
        <mc:Choice Requires="a14">
          <p:sp>
            <p:nvSpPr>
              <p:cNvPr id="6" name="직사각형 5"/>
              <p:cNvSpPr/>
              <p:nvPr/>
            </p:nvSpPr>
            <p:spPr>
              <a:xfrm>
                <a:off x="276314" y="873889"/>
                <a:ext cx="8400142" cy="5721631"/>
              </a:xfrm>
              <a:prstGeom prst="rect">
                <a:avLst/>
              </a:prstGeom>
            </p:spPr>
            <p:txBody>
              <a:bodyPr wrap="square">
                <a:spAutoFit/>
              </a:bodyPr>
              <a:lstStyle/>
              <a:p>
                <a:r>
                  <a:rPr lang="ko-KR" altLang="en-US" dirty="0"/>
                  <a:t>The </a:t>
                </a:r>
                <a:r>
                  <a:rPr lang="ko-KR" altLang="en-US" dirty="0" err="1"/>
                  <a:t>notation</a:t>
                </a:r>
                <a:r>
                  <a:rPr lang="ko-KR" altLang="en-US" dirty="0"/>
                  <a:t> </a:t>
                </a:r>
                <a:r>
                  <a:rPr lang="ko-KR" altLang="en-US" dirty="0" err="1"/>
                  <a:t>follows</a:t>
                </a:r>
                <a:r>
                  <a:rPr lang="ko-KR" altLang="en-US" dirty="0"/>
                  <a:t> </a:t>
                </a:r>
                <a:r>
                  <a:rPr lang="ko-KR" altLang="en-US" dirty="0" err="1"/>
                  <a:t>the</a:t>
                </a:r>
                <a:r>
                  <a:rPr lang="ko-KR" altLang="en-US" dirty="0"/>
                  <a:t> </a:t>
                </a:r>
                <a:r>
                  <a:rPr lang="ko-KR" altLang="en-US" dirty="0" err="1"/>
                  <a:t>scheme</a:t>
                </a:r>
                <a:r>
                  <a:rPr lang="ko-KR" altLang="en-US" dirty="0"/>
                  <a:t>: </a:t>
                </a:r>
                <a:r>
                  <a:rPr lang="en-US" altLang="ko-KR" b="1" i="1" dirty="0"/>
                  <a:t>M</a:t>
                </a:r>
                <a:r>
                  <a:rPr lang="en-US" altLang="ko-KR" b="1" i="1" baseline="-25000" dirty="0"/>
                  <a:t>S</a:t>
                </a:r>
                <a:r>
                  <a:rPr lang="en-US" altLang="ko-KR" b="1" i="1" baseline="30000" dirty="0"/>
                  <a:t>C</a:t>
                </a:r>
                <a:r>
                  <a:rPr lang="ko-KR" altLang="en-US" dirty="0"/>
                  <a:t> </a:t>
                </a:r>
                <a:endParaRPr lang="en-US" altLang="ko-KR" dirty="0"/>
              </a:p>
              <a:p>
                <a:endParaRPr lang="en-US" altLang="ko-KR" dirty="0"/>
              </a:p>
              <a:p>
                <a:r>
                  <a:rPr lang="en-US" altLang="ko-KR" dirty="0"/>
                  <a:t> </a:t>
                </a:r>
                <a14:m>
                  <m:oMath xmlns:m="http://schemas.openxmlformats.org/officeDocument/2006/math">
                    <m:sSubSup>
                      <m:sSubSupPr>
                        <m:ctrlPr>
                          <a:rPr lang="en-US" altLang="ko-KR" i="1">
                            <a:latin typeface="Cambria Math" panose="02040503050406030204" pitchFamily="18" charset="0"/>
                          </a:rPr>
                        </m:ctrlPr>
                      </m:sSubSupPr>
                      <m:e>
                        <m:r>
                          <a:rPr lang="en-US" altLang="ko-KR" b="1" i="1">
                            <a:latin typeface="Cambria Math" panose="02040503050406030204" pitchFamily="18" charset="0"/>
                          </a:rPr>
                          <m:t>𝑴</m:t>
                        </m:r>
                      </m:e>
                      <m:sub/>
                      <m:sup/>
                    </m:sSubSup>
                  </m:oMath>
                </a14:m>
                <a:r>
                  <a:rPr lang="ko-KR" altLang="en-US" dirty="0" err="1"/>
                  <a:t>corresponds</a:t>
                </a:r>
                <a:r>
                  <a:rPr lang="ko-KR" altLang="en-US" dirty="0"/>
                  <a:t> </a:t>
                </a:r>
                <a:r>
                  <a:rPr lang="ko-KR" altLang="en-US" dirty="0" err="1"/>
                  <a:t>to</a:t>
                </a:r>
                <a:r>
                  <a:rPr lang="ko-KR" altLang="en-US" dirty="0"/>
                  <a:t> </a:t>
                </a:r>
                <a:r>
                  <a:rPr lang="ko-KR" altLang="en-US" dirty="0" err="1"/>
                  <a:t>the</a:t>
                </a:r>
                <a:r>
                  <a:rPr lang="ko-KR" altLang="en-US" dirty="0"/>
                  <a:t> </a:t>
                </a:r>
                <a:r>
                  <a:rPr lang="ko-KR" altLang="en-US" dirty="0" err="1"/>
                  <a:t>species</a:t>
                </a:r>
                <a:endParaRPr lang="en-US" altLang="ko-KR" dirty="0"/>
              </a:p>
              <a:p>
                <a:endParaRPr lang="en-US" altLang="ko-KR" dirty="0"/>
              </a:p>
              <a:p>
                <a:pPr marL="285750" indent="-285750">
                  <a:buFont typeface="Arial" panose="020B0604020202020204" pitchFamily="34" charset="0"/>
                  <a:buChar char="•"/>
                </a:pPr>
                <a:r>
                  <a:rPr lang="ko-KR" altLang="en-US" dirty="0" err="1"/>
                  <a:t>vacancies</a:t>
                </a:r>
                <a:r>
                  <a:rPr lang="ko-KR" altLang="en-US" dirty="0"/>
                  <a:t> – </a:t>
                </a:r>
                <a:r>
                  <a:rPr lang="ko-KR" altLang="en-US" dirty="0" err="1"/>
                  <a:t>V</a:t>
                </a:r>
                <a:r>
                  <a:rPr lang="ko-KR" altLang="en-US" dirty="0"/>
                  <a:t> </a:t>
                </a:r>
              </a:p>
              <a:p>
                <a:pPr marL="285750" indent="-285750">
                  <a:buFont typeface="Arial" panose="020B0604020202020204" pitchFamily="34" charset="0"/>
                  <a:buChar char="•"/>
                </a:pPr>
                <a:r>
                  <a:rPr lang="ko-KR" altLang="en-US" dirty="0" err="1"/>
                  <a:t>interstitials</a:t>
                </a:r>
                <a:r>
                  <a:rPr lang="ko-KR" altLang="en-US" dirty="0"/>
                  <a:t> – </a:t>
                </a:r>
                <a:r>
                  <a:rPr lang="ko-KR" altLang="en-US" dirty="0" err="1"/>
                  <a:t>i</a:t>
                </a:r>
                <a:endParaRPr lang="ko-KR" altLang="en-US" dirty="0"/>
              </a:p>
              <a:p>
                <a:pPr marL="285750" indent="-285750">
                  <a:buFont typeface="Arial" panose="020B0604020202020204" pitchFamily="34" charset="0"/>
                  <a:buChar char="•"/>
                </a:pPr>
                <a:r>
                  <a:rPr lang="ko-KR" altLang="en-US" dirty="0" err="1"/>
                  <a:t>electrons</a:t>
                </a:r>
                <a:r>
                  <a:rPr lang="ko-KR" altLang="en-US" dirty="0"/>
                  <a:t> – </a:t>
                </a:r>
                <a:r>
                  <a:rPr lang="ko-KR" altLang="en-US" dirty="0" err="1"/>
                  <a:t>e</a:t>
                </a:r>
                <a:endParaRPr lang="ko-KR" altLang="en-US" dirty="0"/>
              </a:p>
              <a:p>
                <a:pPr marL="285750" indent="-285750">
                  <a:buFont typeface="Arial" panose="020B0604020202020204" pitchFamily="34" charset="0"/>
                  <a:buChar char="•"/>
                </a:pPr>
                <a:r>
                  <a:rPr lang="ko-KR" altLang="en-US" dirty="0" err="1"/>
                  <a:t>holes</a:t>
                </a:r>
                <a:r>
                  <a:rPr lang="ko-KR" altLang="en-US" dirty="0"/>
                  <a:t> – </a:t>
                </a:r>
                <a:r>
                  <a:rPr lang="ko-KR" altLang="en-US" dirty="0" err="1"/>
                  <a:t>h</a:t>
                </a:r>
                <a:endParaRPr lang="en-US" altLang="ko-KR" dirty="0"/>
              </a:p>
              <a:p>
                <a:pPr marL="285750" indent="-285750">
                  <a:buFont typeface="Arial" panose="020B0604020202020204" pitchFamily="34" charset="0"/>
                  <a:buChar char="•"/>
                </a:pPr>
                <a:endParaRPr lang="en-US" altLang="ko-KR" dirty="0"/>
              </a:p>
              <a:p>
                <a:pPr marL="285750" indent="-285750">
                  <a:buFont typeface="Arial" panose="020B0604020202020204" pitchFamily="34" charset="0"/>
                  <a:buChar char="•"/>
                </a:pPr>
                <a14:m>
                  <m:oMath xmlns:m="http://schemas.openxmlformats.org/officeDocument/2006/math">
                    <m:sSubSup>
                      <m:sSubSupPr>
                        <m:ctrlPr>
                          <a:rPr lang="en-US" altLang="ko-KR" i="1" smtClean="0">
                            <a:latin typeface="Cambria Math" panose="02040503050406030204" pitchFamily="18" charset="0"/>
                          </a:rPr>
                        </m:ctrlPr>
                      </m:sSubSupPr>
                      <m:e>
                        <m:r>
                          <a:rPr lang="en-US" altLang="ko-KR" b="1" i="1" smtClean="0">
                            <a:solidFill>
                              <a:schemeClr val="tx1"/>
                            </a:solidFill>
                            <a:latin typeface="Cambria Math" panose="02040503050406030204" pitchFamily="18" charset="0"/>
                          </a:rPr>
                          <m:t>𝑴</m:t>
                        </m:r>
                      </m:e>
                      <m:sub>
                        <m:r>
                          <m:rPr>
                            <m:nor/>
                          </m:rPr>
                          <a:rPr lang="en-US" altLang="ko-KR" b="1" i="1" baseline="-25000" dirty="0" smtClean="0">
                            <a:solidFill>
                              <a:srgbClr val="FF0000"/>
                            </a:solidFill>
                          </a:rPr>
                          <m:t>S</m:t>
                        </m:r>
                      </m:sub>
                      <m:sup/>
                    </m:sSubSup>
                  </m:oMath>
                </a14:m>
                <a:r>
                  <a:rPr lang="en-US" altLang="ko-KR" dirty="0"/>
                  <a:t>indicates the lattice site that the species occupies. </a:t>
                </a:r>
              </a:p>
              <a:p>
                <a:pPr marL="720000" indent="-285750">
                  <a:buFont typeface="Wingdings" panose="05000000000000000000" pitchFamily="2" charset="2"/>
                  <a:buChar char="ü"/>
                </a:pPr>
                <a:r>
                  <a:rPr lang="en-US" altLang="ko-KR" dirty="0"/>
                  <a:t>Ni might occupy a Cu site. In this case, M would be replaced by Ni and S would be replaced by Cu. </a:t>
                </a:r>
                <a:r>
                  <a:rPr lang="en-US" altLang="ko-KR" dirty="0">
                    <a:sym typeface="Wingdings" panose="05000000000000000000" pitchFamily="2" charset="2"/>
                  </a:rPr>
                  <a:t></a:t>
                </a:r>
                <a:r>
                  <a:rPr lang="en-US" altLang="ko-KR" dirty="0" err="1">
                    <a:sym typeface="Wingdings" panose="05000000000000000000" pitchFamily="2" charset="2"/>
                  </a:rPr>
                  <a:t>Ni</a:t>
                </a:r>
                <a:r>
                  <a:rPr lang="en-US" altLang="ko-KR" baseline="-25000" dirty="0" err="1">
                    <a:sym typeface="Wingdings" panose="05000000000000000000" pitchFamily="2" charset="2"/>
                  </a:rPr>
                  <a:t>Cu</a:t>
                </a:r>
                <a:endParaRPr lang="en-US" altLang="ko-KR" baseline="-25000" dirty="0"/>
              </a:p>
              <a:p>
                <a:pPr marL="720000" indent="-285750">
                  <a:buFont typeface="Wingdings" panose="05000000000000000000" pitchFamily="2" charset="2"/>
                  <a:buChar char="ü"/>
                </a:pPr>
                <a:r>
                  <a:rPr lang="en-US" altLang="ko-KR" dirty="0"/>
                  <a:t>The site may also be a lattice interstice, in this case the symbol "</a:t>
                </a:r>
                <a:r>
                  <a:rPr lang="en-US" altLang="ko-KR" dirty="0" err="1"/>
                  <a:t>i</a:t>
                </a:r>
                <a:r>
                  <a:rPr lang="en-US" altLang="ko-KR" dirty="0"/>
                  <a:t>" is used. </a:t>
                </a:r>
              </a:p>
              <a:p>
                <a:pPr marL="720000" indent="-285750">
                  <a:buFont typeface="Wingdings" panose="05000000000000000000" pitchFamily="2" charset="2"/>
                  <a:buChar char="ü"/>
                </a:pPr>
                <a:r>
                  <a:rPr lang="en-US" altLang="ko-KR" dirty="0"/>
                  <a:t>A cation site can be represented by the symbols C or M (for metal), and an anion site can be represented by either an A or X.</a:t>
                </a:r>
              </a:p>
              <a:p>
                <a:pPr marL="285750" indent="-285750">
                  <a:buFont typeface="Arial" panose="020B0604020202020204" pitchFamily="34" charset="0"/>
                  <a:buChar char="•"/>
                </a:pPr>
                <a14:m>
                  <m:oMath xmlns:m="http://schemas.openxmlformats.org/officeDocument/2006/math">
                    <m:sSubSup>
                      <m:sSubSupPr>
                        <m:ctrlPr>
                          <a:rPr lang="en-US" altLang="ko-KR" i="1">
                            <a:latin typeface="Cambria Math" panose="02040503050406030204" pitchFamily="18" charset="0"/>
                          </a:rPr>
                        </m:ctrlPr>
                      </m:sSubSupPr>
                      <m:e>
                        <m:r>
                          <a:rPr lang="en-US" altLang="ko-KR" b="1" i="1">
                            <a:latin typeface="Cambria Math" panose="02040503050406030204" pitchFamily="18" charset="0"/>
                          </a:rPr>
                          <m:t>𝑴</m:t>
                        </m:r>
                      </m:e>
                      <m:sub/>
                      <m:sup>
                        <m:r>
                          <a:rPr lang="en-US" altLang="ko-KR" b="1" i="1" dirty="0" smtClean="0">
                            <a:solidFill>
                              <a:srgbClr val="FF0000"/>
                            </a:solidFill>
                            <a:latin typeface="Cambria Math" panose="02040503050406030204" pitchFamily="18" charset="0"/>
                          </a:rPr>
                          <m:t>𝑪</m:t>
                        </m:r>
                      </m:sup>
                    </m:sSubSup>
                  </m:oMath>
                </a14:m>
                <a:r>
                  <a:rPr lang="en-US" altLang="ko-KR" dirty="0"/>
                  <a:t> corresponds to the electronic charge of the species relative to the site that it occupies. </a:t>
                </a:r>
              </a:p>
              <a:p>
                <a:pPr marL="720000" indent="-285750">
                  <a:buFont typeface="Wingdings" panose="05000000000000000000" pitchFamily="2" charset="2"/>
                  <a:buChar char="ü"/>
                </a:pPr>
                <a:r>
                  <a:rPr lang="en-US" altLang="ko-KR" b="1" dirty="0"/>
                  <a:t>×</a:t>
                </a:r>
                <a:r>
                  <a:rPr lang="en-US" altLang="ko-KR" b="1" dirty="0">
                    <a:sym typeface="Wingdings" panose="05000000000000000000" pitchFamily="2" charset="2"/>
                  </a:rPr>
                  <a:t> </a:t>
                </a:r>
                <a:r>
                  <a:rPr lang="en-US" altLang="ko-KR" dirty="0"/>
                  <a:t>null charge</a:t>
                </a:r>
              </a:p>
              <a:p>
                <a:pPr marL="720000" indent="-285750">
                  <a:buFont typeface="Wingdings" panose="05000000000000000000" pitchFamily="2" charset="2"/>
                  <a:buChar char="ü"/>
                </a:pPr>
                <a:r>
                  <a:rPr lang="en-US" altLang="ko-KR" b="1" dirty="0"/>
                  <a:t>•</a:t>
                </a:r>
                <a:r>
                  <a:rPr lang="en-US" altLang="ko-KR" dirty="0"/>
                  <a:t> </a:t>
                </a:r>
                <a:r>
                  <a:rPr lang="en-US" altLang="ko-KR" dirty="0">
                    <a:sym typeface="Wingdings" panose="05000000000000000000" pitchFamily="2" charset="2"/>
                  </a:rPr>
                  <a:t> </a:t>
                </a:r>
                <a:r>
                  <a:rPr lang="en-US" altLang="ko-KR" dirty="0"/>
                  <a:t>a net single positive charge</a:t>
                </a:r>
              </a:p>
              <a:p>
                <a:pPr marL="720000" indent="-285750">
                  <a:buFont typeface="Wingdings" panose="05000000000000000000" pitchFamily="2" charset="2"/>
                  <a:buChar char="ü"/>
                </a:pPr>
                <a:r>
                  <a:rPr lang="en-US" altLang="ko-KR" dirty="0"/>
                  <a:t> </a:t>
                </a:r>
                <a:r>
                  <a:rPr lang="en-US" altLang="ko-KR" b="1" dirty="0"/>
                  <a:t>′</a:t>
                </a:r>
                <a:r>
                  <a:rPr lang="en-US" altLang="ko-KR" dirty="0"/>
                  <a:t> </a:t>
                </a:r>
                <a:r>
                  <a:rPr lang="en-US" altLang="ko-KR" dirty="0">
                    <a:sym typeface="Wingdings" panose="05000000000000000000" pitchFamily="2" charset="2"/>
                  </a:rPr>
                  <a:t> </a:t>
                </a:r>
                <a:r>
                  <a:rPr lang="en-US" altLang="ko-KR" dirty="0"/>
                  <a:t>a net single negative charge</a:t>
                </a:r>
                <a:endParaRPr lang="ko-KR" altLang="en-US" dirty="0"/>
              </a:p>
            </p:txBody>
          </p:sp>
        </mc:Choice>
        <mc:Fallback xmlns="">
          <p:sp>
            <p:nvSpPr>
              <p:cNvPr id="6" name="직사각형 5"/>
              <p:cNvSpPr>
                <a:spLocks noRot="1" noChangeAspect="1" noMove="1" noResize="1" noEditPoints="1" noAdjustHandles="1" noChangeArrowheads="1" noChangeShapeType="1" noTextEdit="1"/>
              </p:cNvSpPr>
              <p:nvPr/>
            </p:nvSpPr>
            <p:spPr>
              <a:xfrm>
                <a:off x="276314" y="873889"/>
                <a:ext cx="8400142" cy="5721631"/>
              </a:xfrm>
              <a:prstGeom prst="rect">
                <a:avLst/>
              </a:prstGeom>
              <a:blipFill>
                <a:blip r:embed="rId2"/>
                <a:stretch>
                  <a:fillRect l="-581" t="-532" r="-871" b="-745"/>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84</a:t>
            </a:fld>
            <a:endParaRPr lang="ko-KR" altLang="en-US"/>
          </a:p>
        </p:txBody>
      </p:sp>
    </p:spTree>
    <p:extLst>
      <p:ext uri="{BB962C8B-B14F-4D97-AF65-F5344CB8AC3E}">
        <p14:creationId xmlns:p14="http://schemas.microsoft.com/office/powerpoint/2010/main" val="1183579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6785832" cy="523220"/>
          </a:xfrm>
          <a:prstGeom prst="rect">
            <a:avLst/>
          </a:prstGeom>
        </p:spPr>
        <p:txBody>
          <a:bodyPr wrap="none">
            <a:spAutoFit/>
          </a:bodyPr>
          <a:lstStyle/>
          <a:p>
            <a:r>
              <a:rPr lang="en-US" altLang="ko-KR" sz="2800" b="1" dirty="0"/>
              <a:t>Kroger–</a:t>
            </a:r>
            <a:r>
              <a:rPr lang="en-US" altLang="ko-KR" sz="2800" b="1" dirty="0" err="1"/>
              <a:t>Vink</a:t>
            </a:r>
            <a:r>
              <a:rPr lang="en-US" altLang="ko-KR" sz="2800" b="1" dirty="0"/>
              <a:t> notation in a metal oxide, (MO)</a:t>
            </a:r>
          </a:p>
        </p:txBody>
      </p:sp>
      <p:sp>
        <p:nvSpPr>
          <p:cNvPr id="47" name="object 44"/>
          <p:cNvSpPr txBox="1"/>
          <p:nvPr/>
        </p:nvSpPr>
        <p:spPr>
          <a:xfrm>
            <a:off x="0" y="585053"/>
            <a:ext cx="7937500" cy="1378839"/>
          </a:xfrm>
          <a:prstGeom prst="rect">
            <a:avLst/>
          </a:prstGeom>
        </p:spPr>
        <p:txBody>
          <a:bodyPr vert="horz" wrap="square" lIns="0" tIns="0" rIns="0" bIns="0" rtlCol="0">
            <a:spAutoFit/>
          </a:bodyPr>
          <a:lstStyle/>
          <a:p>
            <a:pPr latinLnBrk="0">
              <a:lnSpc>
                <a:spcPct val="100000"/>
              </a:lnSpc>
              <a:spcBef>
                <a:spcPts val="25"/>
              </a:spcBef>
            </a:pPr>
            <a:endParaRPr sz="1100" dirty="0">
              <a:cs typeface="Times New Roman"/>
            </a:endParaRPr>
          </a:p>
          <a:p>
            <a:pPr marL="447675" latinLnBrk="0">
              <a:lnSpc>
                <a:spcPct val="100000"/>
              </a:lnSpc>
            </a:pPr>
            <a:r>
              <a:rPr sz="1600" b="1" dirty="0">
                <a:solidFill>
                  <a:srgbClr val="990000"/>
                </a:solidFill>
                <a:cs typeface="Arial Black"/>
              </a:rPr>
              <a:t>Regular</a:t>
            </a:r>
            <a:r>
              <a:rPr sz="1600" b="1" spc="-15" dirty="0">
                <a:solidFill>
                  <a:srgbClr val="990000"/>
                </a:solidFill>
                <a:cs typeface="Arial Black"/>
              </a:rPr>
              <a:t> </a:t>
            </a:r>
            <a:r>
              <a:rPr sz="1600" b="1" dirty="0">
                <a:solidFill>
                  <a:srgbClr val="990000"/>
                </a:solidFill>
                <a:cs typeface="Arial Black"/>
              </a:rPr>
              <a:t>Sites</a:t>
            </a:r>
            <a:endParaRPr sz="1600" dirty="0">
              <a:cs typeface="Arial Black"/>
            </a:endParaRPr>
          </a:p>
          <a:p>
            <a:pPr latinLnBrk="0">
              <a:lnSpc>
                <a:spcPct val="100000"/>
              </a:lnSpc>
              <a:spcBef>
                <a:spcPts val="30"/>
              </a:spcBef>
            </a:pPr>
            <a:endParaRPr sz="1100" dirty="0">
              <a:cs typeface="Times New Roman"/>
            </a:endParaRPr>
          </a:p>
          <a:p>
            <a:pPr marL="2914650" marR="1454785" indent="-1029335" algn="ctr" latinLnBrk="0">
              <a:lnSpc>
                <a:spcPct val="144700"/>
              </a:lnSpc>
            </a:pPr>
            <a:r>
              <a:rPr sz="1400" b="1" spc="35" dirty="0">
                <a:solidFill>
                  <a:srgbClr val="006600"/>
                </a:solidFill>
                <a:cs typeface="Arial Black"/>
              </a:rPr>
              <a:t>M</a:t>
            </a:r>
            <a:r>
              <a:rPr sz="1400" b="1" spc="52" baseline="-17361" dirty="0">
                <a:solidFill>
                  <a:srgbClr val="006600"/>
                </a:solidFill>
                <a:cs typeface="Arial Black"/>
              </a:rPr>
              <a:t>m</a:t>
            </a:r>
            <a:r>
              <a:rPr sz="1400" b="1" spc="35" dirty="0">
                <a:solidFill>
                  <a:srgbClr val="006600"/>
                </a:solidFill>
                <a:cs typeface="Arial Black"/>
              </a:rPr>
              <a:t>: </a:t>
            </a:r>
            <a:r>
              <a:rPr sz="1400" b="1" spc="15" dirty="0">
                <a:solidFill>
                  <a:srgbClr val="006600"/>
                </a:solidFill>
                <a:cs typeface="Arial Black"/>
              </a:rPr>
              <a:t>normal </a:t>
            </a:r>
            <a:r>
              <a:rPr sz="1400" b="1" spc="10" dirty="0">
                <a:solidFill>
                  <a:srgbClr val="006600"/>
                </a:solidFill>
                <a:cs typeface="Arial Black"/>
              </a:rPr>
              <a:t>or regular </a:t>
            </a:r>
            <a:r>
              <a:rPr sz="1400" b="1" spc="15" dirty="0">
                <a:solidFill>
                  <a:srgbClr val="006600"/>
                </a:solidFill>
                <a:cs typeface="Arial Black"/>
              </a:rPr>
              <a:t>occupied metal </a:t>
            </a:r>
            <a:r>
              <a:rPr sz="1400" b="1" spc="10" dirty="0">
                <a:solidFill>
                  <a:srgbClr val="006600"/>
                </a:solidFill>
                <a:cs typeface="Arial Black"/>
              </a:rPr>
              <a:t>or  cation</a:t>
            </a:r>
            <a:r>
              <a:rPr sz="1400" b="1" spc="-70" dirty="0">
                <a:solidFill>
                  <a:srgbClr val="006600"/>
                </a:solidFill>
                <a:cs typeface="Arial Black"/>
              </a:rPr>
              <a:t> </a:t>
            </a:r>
            <a:r>
              <a:rPr sz="1400" b="1" spc="10" dirty="0">
                <a:solidFill>
                  <a:srgbClr val="006600"/>
                </a:solidFill>
                <a:cs typeface="Arial Black"/>
              </a:rPr>
              <a:t>site</a:t>
            </a:r>
            <a:endParaRPr lang="en-US" altLang="ko-KR" sz="1400" b="1" spc="10" dirty="0">
              <a:solidFill>
                <a:srgbClr val="006600"/>
              </a:solidFill>
              <a:cs typeface="Arial Black"/>
            </a:endParaRPr>
          </a:p>
          <a:p>
            <a:pPr marL="2914650" marR="1454785" indent="-1029335" algn="ctr" latinLnBrk="0">
              <a:lnSpc>
                <a:spcPct val="144700"/>
              </a:lnSpc>
            </a:pPr>
            <a:r>
              <a:rPr sz="1400" b="1" spc="30" dirty="0" err="1">
                <a:solidFill>
                  <a:srgbClr val="006600"/>
                </a:solidFill>
                <a:cs typeface="Arial Black"/>
              </a:rPr>
              <a:t>O</a:t>
            </a:r>
            <a:r>
              <a:rPr sz="1400" b="1" spc="44" baseline="-13888" dirty="0" err="1">
                <a:solidFill>
                  <a:srgbClr val="006600"/>
                </a:solidFill>
                <a:cs typeface="Arial Black"/>
              </a:rPr>
              <a:t>o</a:t>
            </a:r>
            <a:r>
              <a:rPr sz="1400" b="1" spc="30" dirty="0">
                <a:solidFill>
                  <a:srgbClr val="006600"/>
                </a:solidFill>
                <a:cs typeface="Arial Black"/>
              </a:rPr>
              <a:t>: </a:t>
            </a:r>
            <a:r>
              <a:rPr sz="1400" b="1" spc="15" dirty="0">
                <a:solidFill>
                  <a:srgbClr val="006600"/>
                </a:solidFill>
                <a:cs typeface="Arial Black"/>
              </a:rPr>
              <a:t>normal </a:t>
            </a:r>
            <a:r>
              <a:rPr sz="1400" b="1" spc="10" dirty="0">
                <a:solidFill>
                  <a:srgbClr val="006600"/>
                </a:solidFill>
                <a:cs typeface="Arial Black"/>
              </a:rPr>
              <a:t>or regular </a:t>
            </a:r>
            <a:r>
              <a:rPr sz="1400" b="1" spc="15" dirty="0">
                <a:solidFill>
                  <a:srgbClr val="006600"/>
                </a:solidFill>
                <a:cs typeface="Arial Black"/>
              </a:rPr>
              <a:t>occupied oxygen </a:t>
            </a:r>
            <a:r>
              <a:rPr sz="1400" b="1" spc="10" dirty="0">
                <a:solidFill>
                  <a:srgbClr val="006600"/>
                </a:solidFill>
                <a:cs typeface="Arial Black"/>
              </a:rPr>
              <a:t>or  </a:t>
            </a:r>
            <a:r>
              <a:rPr sz="1400" b="1" spc="15" dirty="0">
                <a:solidFill>
                  <a:srgbClr val="006600"/>
                </a:solidFill>
                <a:cs typeface="Arial Black"/>
              </a:rPr>
              <a:t>anion</a:t>
            </a:r>
            <a:r>
              <a:rPr sz="1400" b="1" spc="-35" dirty="0">
                <a:solidFill>
                  <a:srgbClr val="006600"/>
                </a:solidFill>
                <a:cs typeface="Arial Black"/>
              </a:rPr>
              <a:t> </a:t>
            </a:r>
            <a:r>
              <a:rPr sz="1400" b="1" spc="10" dirty="0">
                <a:solidFill>
                  <a:srgbClr val="006600"/>
                </a:solidFill>
                <a:cs typeface="Arial Black"/>
              </a:rPr>
              <a:t>site</a:t>
            </a:r>
            <a:endParaRPr sz="1400" dirty="0">
              <a:cs typeface="Arial Black"/>
            </a:endParaRPr>
          </a:p>
          <a:p>
            <a:pPr latinLnBrk="0">
              <a:lnSpc>
                <a:spcPct val="100000"/>
              </a:lnSpc>
            </a:pPr>
            <a:endParaRPr sz="1100" dirty="0">
              <a:cs typeface="Times New Roman"/>
            </a:endParaRPr>
          </a:p>
        </p:txBody>
      </p:sp>
      <p:graphicFrame>
        <p:nvGraphicFramePr>
          <p:cNvPr id="48" name="object 45"/>
          <p:cNvGraphicFramePr>
            <a:graphicFrameLocks noGrp="1"/>
          </p:cNvGraphicFramePr>
          <p:nvPr/>
        </p:nvGraphicFramePr>
        <p:xfrm>
          <a:off x="287770" y="3129787"/>
          <a:ext cx="4162425" cy="3204793"/>
        </p:xfrm>
        <a:graphic>
          <a:graphicData uri="http://schemas.openxmlformats.org/drawingml/2006/table">
            <a:tbl>
              <a:tblPr firstRow="1" bandRow="1">
                <a:tableStyleId>{2D5ABB26-0587-4C30-8999-92F81FD0307C}</a:tableStyleId>
              </a:tblPr>
              <a:tblGrid>
                <a:gridCol w="2047875">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tblGrid>
              <a:tr h="387970">
                <a:tc>
                  <a:txBody>
                    <a:bodyPr/>
                    <a:lstStyle/>
                    <a:p>
                      <a:pPr marL="47625" latinLnBrk="0">
                        <a:lnSpc>
                          <a:spcPct val="100000"/>
                        </a:lnSpc>
                        <a:spcBef>
                          <a:spcPts val="475"/>
                        </a:spcBef>
                      </a:pPr>
                      <a:r>
                        <a:rPr sz="1200" b="1" spc="15" dirty="0">
                          <a:solidFill>
                            <a:srgbClr val="006600"/>
                          </a:solidFill>
                          <a:latin typeface="Arial Black"/>
                          <a:cs typeface="Arial Black"/>
                        </a:rPr>
                        <a:t>Oxygen </a:t>
                      </a:r>
                      <a:r>
                        <a:rPr sz="1200" b="1" spc="10" dirty="0">
                          <a:solidFill>
                            <a:srgbClr val="006600"/>
                          </a:solidFill>
                          <a:latin typeface="Arial Black"/>
                          <a:cs typeface="Arial Black"/>
                        </a:rPr>
                        <a:t>(anion)</a:t>
                      </a:r>
                      <a:r>
                        <a:rPr sz="1200" b="1" spc="-5" dirty="0">
                          <a:solidFill>
                            <a:srgbClr val="006600"/>
                          </a:solidFill>
                          <a:latin typeface="Arial Black"/>
                          <a:cs typeface="Arial Black"/>
                        </a:rPr>
                        <a:t> </a:t>
                      </a:r>
                      <a:r>
                        <a:rPr sz="1200" b="1" spc="15" dirty="0">
                          <a:solidFill>
                            <a:srgbClr val="006600"/>
                          </a:solidFill>
                          <a:latin typeface="Arial Black"/>
                          <a:cs typeface="Arial Black"/>
                        </a:rPr>
                        <a:t>vacancy</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400"/>
                        </a:spcBef>
                      </a:pPr>
                      <a:r>
                        <a:rPr sz="1200" spc="30" dirty="0">
                          <a:latin typeface="Arial"/>
                          <a:cs typeface="Arial"/>
                        </a:rPr>
                        <a:t>V</a:t>
                      </a:r>
                      <a:r>
                        <a:rPr sz="1200" spc="44" baseline="-17361" dirty="0">
                          <a:latin typeface="Arial"/>
                          <a:cs typeface="Arial"/>
                        </a:rPr>
                        <a:t>O</a:t>
                      </a:r>
                      <a:endParaRPr sz="1200" baseline="-17361"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343515">
                <a:tc>
                  <a:txBody>
                    <a:bodyPr/>
                    <a:lstStyle/>
                    <a:p>
                      <a:pPr marL="47625" latinLnBrk="0">
                        <a:lnSpc>
                          <a:spcPct val="100000"/>
                        </a:lnSpc>
                        <a:spcBef>
                          <a:spcPts val="475"/>
                        </a:spcBef>
                      </a:pPr>
                      <a:r>
                        <a:rPr sz="1200" b="1" spc="15" dirty="0">
                          <a:solidFill>
                            <a:srgbClr val="006600"/>
                          </a:solidFill>
                          <a:latin typeface="Arial Black"/>
                          <a:cs typeface="Arial Black"/>
                        </a:rPr>
                        <a:t>Metal </a:t>
                      </a:r>
                      <a:r>
                        <a:rPr sz="1200" b="1" spc="10" dirty="0">
                          <a:solidFill>
                            <a:srgbClr val="006600"/>
                          </a:solidFill>
                          <a:latin typeface="Arial Black"/>
                          <a:cs typeface="Arial Black"/>
                        </a:rPr>
                        <a:t>(cation)</a:t>
                      </a:r>
                      <a:r>
                        <a:rPr sz="1200" b="1" spc="-85" dirty="0">
                          <a:solidFill>
                            <a:srgbClr val="006600"/>
                          </a:solidFill>
                          <a:latin typeface="Arial Black"/>
                          <a:cs typeface="Arial Black"/>
                        </a:rPr>
                        <a:t> </a:t>
                      </a:r>
                      <a:r>
                        <a:rPr sz="1200" b="1" spc="15" dirty="0">
                          <a:solidFill>
                            <a:srgbClr val="006600"/>
                          </a:solidFill>
                          <a:latin typeface="Arial Black"/>
                          <a:cs typeface="Arial Black"/>
                        </a:rPr>
                        <a:t>vacancy</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400"/>
                        </a:spcBef>
                      </a:pPr>
                      <a:r>
                        <a:rPr sz="1200" spc="30" dirty="0">
                          <a:latin typeface="Arial"/>
                          <a:cs typeface="Arial"/>
                        </a:rPr>
                        <a:t>V</a:t>
                      </a:r>
                      <a:r>
                        <a:rPr sz="1200" spc="44" baseline="-17361" dirty="0">
                          <a:latin typeface="Arial"/>
                          <a:cs typeface="Arial"/>
                        </a:rPr>
                        <a:t>M</a:t>
                      </a:r>
                      <a:endParaRPr sz="1200" baseline="-17361"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387970">
                <a:tc>
                  <a:txBody>
                    <a:bodyPr/>
                    <a:lstStyle/>
                    <a:p>
                      <a:pPr marL="47625" latinLnBrk="0">
                        <a:lnSpc>
                          <a:spcPct val="100000"/>
                        </a:lnSpc>
                        <a:spcBef>
                          <a:spcPts val="475"/>
                        </a:spcBef>
                      </a:pPr>
                      <a:r>
                        <a:rPr sz="1200" b="1" spc="15" dirty="0">
                          <a:solidFill>
                            <a:srgbClr val="006600"/>
                          </a:solidFill>
                          <a:latin typeface="Arial Black"/>
                          <a:cs typeface="Arial Black"/>
                        </a:rPr>
                        <a:t>Oxygen </a:t>
                      </a:r>
                      <a:r>
                        <a:rPr sz="1200" b="1" spc="10" dirty="0">
                          <a:solidFill>
                            <a:srgbClr val="006600"/>
                          </a:solidFill>
                          <a:latin typeface="Arial Black"/>
                          <a:cs typeface="Arial Black"/>
                        </a:rPr>
                        <a:t>(anion)</a:t>
                      </a:r>
                      <a:r>
                        <a:rPr sz="1200" b="1" spc="5" dirty="0">
                          <a:solidFill>
                            <a:srgbClr val="006600"/>
                          </a:solidFill>
                          <a:latin typeface="Arial Black"/>
                          <a:cs typeface="Arial Black"/>
                        </a:rPr>
                        <a:t> </a:t>
                      </a:r>
                      <a:r>
                        <a:rPr sz="1200" b="1" spc="10" dirty="0">
                          <a:solidFill>
                            <a:srgbClr val="006600"/>
                          </a:solidFill>
                          <a:latin typeface="Arial Black"/>
                          <a:cs typeface="Arial Black"/>
                        </a:rPr>
                        <a:t>interstitial</a:t>
                      </a:r>
                      <a:endParaRPr sz="120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400"/>
                        </a:spcBef>
                      </a:pPr>
                      <a:r>
                        <a:rPr sz="1200" spc="45" dirty="0">
                          <a:latin typeface="Arial"/>
                          <a:cs typeface="Arial"/>
                        </a:rPr>
                        <a:t>O</a:t>
                      </a:r>
                      <a:r>
                        <a:rPr sz="1200" spc="67" baseline="-17361" dirty="0">
                          <a:latin typeface="Arial"/>
                          <a:cs typeface="Arial"/>
                        </a:rPr>
                        <a:t>i</a:t>
                      </a:r>
                      <a:endParaRPr sz="1200" baseline="-17361"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387970">
                <a:tc>
                  <a:txBody>
                    <a:bodyPr/>
                    <a:lstStyle/>
                    <a:p>
                      <a:pPr marL="47625" latinLnBrk="0">
                        <a:lnSpc>
                          <a:spcPct val="100000"/>
                        </a:lnSpc>
                        <a:spcBef>
                          <a:spcPts val="475"/>
                        </a:spcBef>
                      </a:pPr>
                      <a:r>
                        <a:rPr sz="1200" b="1" spc="15" dirty="0">
                          <a:solidFill>
                            <a:srgbClr val="006600"/>
                          </a:solidFill>
                          <a:latin typeface="Arial Black"/>
                          <a:cs typeface="Arial Black"/>
                        </a:rPr>
                        <a:t>Metal </a:t>
                      </a:r>
                      <a:r>
                        <a:rPr sz="1200" b="1" spc="10" dirty="0">
                          <a:solidFill>
                            <a:srgbClr val="006600"/>
                          </a:solidFill>
                          <a:latin typeface="Arial Black"/>
                          <a:cs typeface="Arial Black"/>
                        </a:rPr>
                        <a:t>(cation)</a:t>
                      </a:r>
                      <a:r>
                        <a:rPr sz="1200" b="1" spc="-75" dirty="0">
                          <a:solidFill>
                            <a:srgbClr val="006600"/>
                          </a:solidFill>
                          <a:latin typeface="Arial Black"/>
                          <a:cs typeface="Arial Black"/>
                        </a:rPr>
                        <a:t> </a:t>
                      </a:r>
                      <a:r>
                        <a:rPr sz="1200" b="1" spc="10" dirty="0">
                          <a:solidFill>
                            <a:srgbClr val="006600"/>
                          </a:solidFill>
                          <a:latin typeface="Arial Black"/>
                          <a:cs typeface="Arial Black"/>
                        </a:rPr>
                        <a:t>interstitial</a:t>
                      </a:r>
                      <a:endParaRPr sz="120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400"/>
                        </a:spcBef>
                      </a:pPr>
                      <a:r>
                        <a:rPr sz="1200" spc="15" dirty="0">
                          <a:latin typeface="Arial"/>
                          <a:cs typeface="Arial"/>
                        </a:rPr>
                        <a:t>M</a:t>
                      </a:r>
                      <a:r>
                        <a:rPr sz="1200" spc="22" baseline="-17361" dirty="0">
                          <a:latin typeface="Arial"/>
                          <a:cs typeface="Arial"/>
                        </a:rPr>
                        <a:t>i</a:t>
                      </a:r>
                      <a:endParaRPr sz="1200" baseline="-17361"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343515">
                <a:tc>
                  <a:txBody>
                    <a:bodyPr/>
                    <a:lstStyle/>
                    <a:p>
                      <a:pPr marL="47625" latinLnBrk="0">
                        <a:lnSpc>
                          <a:spcPct val="100000"/>
                        </a:lnSpc>
                        <a:spcBef>
                          <a:spcPts val="475"/>
                        </a:spcBef>
                      </a:pPr>
                      <a:r>
                        <a:rPr sz="1200" b="1" spc="15" dirty="0">
                          <a:solidFill>
                            <a:srgbClr val="006600"/>
                          </a:solidFill>
                          <a:latin typeface="Arial Black"/>
                          <a:cs typeface="Arial Black"/>
                        </a:rPr>
                        <a:t>Vacant </a:t>
                      </a:r>
                      <a:r>
                        <a:rPr sz="1200" b="1" spc="10" dirty="0">
                          <a:solidFill>
                            <a:srgbClr val="006600"/>
                          </a:solidFill>
                          <a:latin typeface="Arial Black"/>
                          <a:cs typeface="Arial Black"/>
                        </a:rPr>
                        <a:t>interstitial</a:t>
                      </a:r>
                      <a:r>
                        <a:rPr sz="1200" b="1" spc="-30" dirty="0">
                          <a:solidFill>
                            <a:srgbClr val="006600"/>
                          </a:solidFill>
                          <a:latin typeface="Arial Black"/>
                          <a:cs typeface="Arial Black"/>
                        </a:rPr>
                        <a:t> </a:t>
                      </a:r>
                      <a:r>
                        <a:rPr sz="1200" b="1" spc="10" dirty="0">
                          <a:solidFill>
                            <a:srgbClr val="006600"/>
                          </a:solidFill>
                          <a:latin typeface="Arial Black"/>
                          <a:cs typeface="Arial Black"/>
                        </a:rPr>
                        <a:t>site</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400"/>
                        </a:spcBef>
                      </a:pPr>
                      <a:r>
                        <a:rPr sz="1200" spc="20" dirty="0">
                          <a:latin typeface="Arial"/>
                          <a:cs typeface="Arial"/>
                        </a:rPr>
                        <a:t>V</a:t>
                      </a:r>
                      <a:r>
                        <a:rPr sz="1200" spc="30" baseline="-17361" dirty="0">
                          <a:latin typeface="Arial"/>
                          <a:cs typeface="Arial"/>
                        </a:rPr>
                        <a:t>i</a:t>
                      </a:r>
                      <a:endParaRPr sz="1200" baseline="-17361"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343515">
                <a:tc>
                  <a:txBody>
                    <a:bodyPr/>
                    <a:lstStyle/>
                    <a:p>
                      <a:pPr marL="47625" latinLnBrk="0">
                        <a:lnSpc>
                          <a:spcPct val="100000"/>
                        </a:lnSpc>
                        <a:spcBef>
                          <a:spcPts val="475"/>
                        </a:spcBef>
                      </a:pPr>
                      <a:r>
                        <a:rPr sz="1200" b="1" kern="1200" spc="10" dirty="0">
                          <a:solidFill>
                            <a:srgbClr val="006600"/>
                          </a:solidFill>
                          <a:latin typeface="Arial Black"/>
                          <a:ea typeface="+mn-ea"/>
                          <a:cs typeface="Arial"/>
                        </a:rPr>
                        <a:t>Foreign cation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gn="ctr" latinLnBrk="0">
                        <a:lnSpc>
                          <a:spcPct val="100000"/>
                        </a:lnSpc>
                        <a:spcBef>
                          <a:spcPts val="400"/>
                        </a:spcBef>
                      </a:pPr>
                      <a:r>
                        <a:rPr sz="1200" spc="15" dirty="0">
                          <a:latin typeface="Arial"/>
                          <a:cs typeface="Arial"/>
                        </a:rPr>
                        <a:t>M</a:t>
                      </a:r>
                      <a:r>
                        <a:rPr sz="1200" spc="22" baseline="-17361" dirty="0">
                          <a:latin typeface="Arial"/>
                          <a:cs typeface="Arial"/>
                        </a:rPr>
                        <a:t>f</a:t>
                      </a:r>
                      <a:endParaRPr sz="1200" baseline="-17361"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505169">
                <a:tc>
                  <a:txBody>
                    <a:bodyPr/>
                    <a:lstStyle/>
                    <a:p>
                      <a:pPr marL="47625" marR="43815" latinLnBrk="0">
                        <a:lnSpc>
                          <a:spcPct val="125000"/>
                        </a:lnSpc>
                        <a:spcBef>
                          <a:spcPts val="115"/>
                        </a:spcBef>
                      </a:pPr>
                      <a:r>
                        <a:rPr sz="1200" b="1" spc="10" dirty="0">
                          <a:solidFill>
                            <a:srgbClr val="006600"/>
                          </a:solidFill>
                          <a:latin typeface="Arial Black"/>
                          <a:cs typeface="Arial Black"/>
                        </a:rPr>
                        <a:t>Foreign cation </a:t>
                      </a:r>
                      <a:r>
                        <a:rPr sz="1200" b="1" spc="15" dirty="0">
                          <a:solidFill>
                            <a:srgbClr val="006600"/>
                          </a:solidFill>
                          <a:latin typeface="Arial Black"/>
                          <a:cs typeface="Arial Black"/>
                        </a:rPr>
                        <a:t>on </a:t>
                      </a:r>
                      <a:r>
                        <a:rPr sz="1200" b="1" spc="10" dirty="0">
                          <a:solidFill>
                            <a:srgbClr val="006600"/>
                          </a:solidFill>
                          <a:latin typeface="Arial Black"/>
                          <a:cs typeface="Arial Black"/>
                        </a:rPr>
                        <a:t>regular  </a:t>
                      </a:r>
                      <a:r>
                        <a:rPr sz="1200" b="1" spc="15" dirty="0">
                          <a:solidFill>
                            <a:srgbClr val="006600"/>
                          </a:solidFill>
                          <a:latin typeface="Arial Black"/>
                          <a:cs typeface="Arial Black"/>
                        </a:rPr>
                        <a:t>metal</a:t>
                      </a:r>
                      <a:r>
                        <a:rPr sz="1200" b="1" spc="-65" dirty="0">
                          <a:solidFill>
                            <a:srgbClr val="006600"/>
                          </a:solidFill>
                          <a:latin typeface="Arial Black"/>
                          <a:cs typeface="Arial Black"/>
                        </a:rPr>
                        <a:t> </a:t>
                      </a:r>
                      <a:r>
                        <a:rPr sz="1200" b="1" spc="10" dirty="0">
                          <a:solidFill>
                            <a:srgbClr val="006600"/>
                          </a:solidFill>
                          <a:latin typeface="Arial Black"/>
                          <a:cs typeface="Arial Black"/>
                        </a:rPr>
                        <a:t>site</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latinLnBrk="0">
                        <a:lnSpc>
                          <a:spcPct val="100000"/>
                        </a:lnSpc>
                        <a:spcBef>
                          <a:spcPts val="15"/>
                        </a:spcBef>
                      </a:pPr>
                      <a:endParaRPr sz="1200" dirty="0">
                        <a:latin typeface="Times New Roman"/>
                        <a:cs typeface="Times New Roman"/>
                      </a:endParaRPr>
                    </a:p>
                    <a:p>
                      <a:pPr marL="46990" algn="ctr" latinLnBrk="0">
                        <a:lnSpc>
                          <a:spcPct val="100000"/>
                        </a:lnSpc>
                      </a:pPr>
                      <a:r>
                        <a:rPr lang="en-US" sz="1200" spc="15" dirty="0" err="1">
                          <a:latin typeface="Arial"/>
                          <a:cs typeface="Arial"/>
                        </a:rPr>
                        <a:t>M</a:t>
                      </a:r>
                      <a:r>
                        <a:rPr lang="en-US" sz="1200" spc="15" baseline="-25000" dirty="0" err="1">
                          <a:latin typeface="Arial"/>
                          <a:cs typeface="Arial"/>
                        </a:rPr>
                        <a:t>fm</a:t>
                      </a:r>
                      <a:endParaRPr sz="1200" baseline="-25000"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505169">
                <a:tc>
                  <a:txBody>
                    <a:bodyPr/>
                    <a:lstStyle/>
                    <a:p>
                      <a:pPr marL="47625" marR="45720" algn="just" latinLnBrk="0">
                        <a:lnSpc>
                          <a:spcPct val="125000"/>
                        </a:lnSpc>
                        <a:spcBef>
                          <a:spcPts val="115"/>
                        </a:spcBef>
                        <a:tabLst>
                          <a:tab pos="971550" algn="l"/>
                          <a:tab pos="1809750" algn="l"/>
                        </a:tabLst>
                      </a:pPr>
                      <a:r>
                        <a:rPr sz="1200" b="1" dirty="0">
                          <a:solidFill>
                            <a:srgbClr val="006600"/>
                          </a:solidFill>
                          <a:latin typeface="Arial Black"/>
                          <a:cs typeface="Arial Black"/>
                        </a:rPr>
                        <a:t>Foreign	cation</a:t>
                      </a:r>
                      <a:r>
                        <a:rPr lang="en-US" altLang="ko-KR" sz="1200" b="1" dirty="0">
                          <a:solidFill>
                            <a:srgbClr val="006600"/>
                          </a:solidFill>
                          <a:latin typeface="Arial Black"/>
                          <a:cs typeface="Arial Black"/>
                        </a:rPr>
                        <a:t> </a:t>
                      </a:r>
                      <a:r>
                        <a:rPr sz="1200" b="1" dirty="0">
                          <a:solidFill>
                            <a:srgbClr val="006600"/>
                          </a:solidFill>
                          <a:latin typeface="Arial Black"/>
                          <a:cs typeface="Arial Black"/>
                        </a:rPr>
                        <a:t>on  </a:t>
                      </a:r>
                      <a:r>
                        <a:rPr sz="1200" b="1" spc="10" dirty="0">
                          <a:solidFill>
                            <a:srgbClr val="006600"/>
                          </a:solidFill>
                          <a:latin typeface="Arial Black"/>
                          <a:cs typeface="Arial Black"/>
                        </a:rPr>
                        <a:t>interstitial</a:t>
                      </a:r>
                      <a:r>
                        <a:rPr sz="1200" b="1" spc="-40" dirty="0">
                          <a:solidFill>
                            <a:srgbClr val="006600"/>
                          </a:solidFill>
                          <a:latin typeface="Arial Black"/>
                          <a:cs typeface="Arial Black"/>
                        </a:rPr>
                        <a:t> </a:t>
                      </a:r>
                      <a:r>
                        <a:rPr sz="1200" b="1" spc="10" dirty="0">
                          <a:solidFill>
                            <a:srgbClr val="006600"/>
                          </a:solidFill>
                          <a:latin typeface="Arial Black"/>
                          <a:cs typeface="Arial Black"/>
                        </a:rPr>
                        <a:t>site</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latinLnBrk="0">
                        <a:lnSpc>
                          <a:spcPct val="100000"/>
                        </a:lnSpc>
                        <a:spcBef>
                          <a:spcPts val="15"/>
                        </a:spcBef>
                      </a:pPr>
                      <a:endParaRPr sz="1200" dirty="0">
                        <a:latin typeface="Times New Roman"/>
                        <a:cs typeface="Times New Roman"/>
                      </a:endParaRPr>
                    </a:p>
                    <a:p>
                      <a:pPr marL="46990" algn="ctr" latinLnBrk="0">
                        <a:lnSpc>
                          <a:spcPct val="100000"/>
                        </a:lnSpc>
                      </a:pPr>
                      <a:r>
                        <a:rPr lang="en-US" altLang="ko-KR" sz="1200" spc="15" dirty="0" err="1">
                          <a:latin typeface="Arial"/>
                          <a:cs typeface="Arial"/>
                        </a:rPr>
                        <a:t>M</a:t>
                      </a:r>
                      <a:r>
                        <a:rPr lang="en-US" altLang="ko-KR" sz="1200" spc="15" baseline="-25000" dirty="0" err="1">
                          <a:latin typeface="Arial"/>
                          <a:cs typeface="Arial"/>
                        </a:rPr>
                        <a:t>fi</a:t>
                      </a:r>
                      <a:endParaRPr lang="en-US" altLang="ko-KR" sz="1200" baseline="-25000"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bl>
          </a:graphicData>
        </a:graphic>
      </p:graphicFrame>
      <p:graphicFrame>
        <p:nvGraphicFramePr>
          <p:cNvPr id="49" name="object 45"/>
          <p:cNvGraphicFramePr>
            <a:graphicFrameLocks noGrp="1"/>
          </p:cNvGraphicFramePr>
          <p:nvPr>
            <p:extLst>
              <p:ext uri="{D42A27DB-BD31-4B8C-83A1-F6EECF244321}">
                <p14:modId xmlns:p14="http://schemas.microsoft.com/office/powerpoint/2010/main" val="2344612307"/>
              </p:ext>
            </p:extLst>
          </p:nvPr>
        </p:nvGraphicFramePr>
        <p:xfrm>
          <a:off x="4657965" y="3129787"/>
          <a:ext cx="4162425" cy="3204793"/>
        </p:xfrm>
        <a:graphic>
          <a:graphicData uri="http://schemas.openxmlformats.org/drawingml/2006/table">
            <a:tbl>
              <a:tblPr firstRow="1" bandRow="1">
                <a:tableStyleId>{2D5ABB26-0587-4C30-8999-92F81FD0307C}</a:tableStyleId>
              </a:tblPr>
              <a:tblGrid>
                <a:gridCol w="2047875">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tblGrid>
              <a:tr h="781380">
                <a:tc>
                  <a:txBody>
                    <a:bodyPr/>
                    <a:lstStyle/>
                    <a:p>
                      <a:pPr marL="47625" marR="40005" algn="just" latinLnBrk="0">
                        <a:lnSpc>
                          <a:spcPct val="125000"/>
                        </a:lnSpc>
                        <a:spcBef>
                          <a:spcPts val="115"/>
                        </a:spcBef>
                      </a:pPr>
                      <a:r>
                        <a:rPr sz="1200" b="1" spc="15" dirty="0">
                          <a:solidFill>
                            <a:srgbClr val="006600"/>
                          </a:solidFill>
                          <a:latin typeface="Arial Black"/>
                          <a:cs typeface="Arial Black"/>
                        </a:rPr>
                        <a:t>A normal </a:t>
                      </a:r>
                      <a:r>
                        <a:rPr sz="1200" b="1" spc="10" dirty="0">
                          <a:solidFill>
                            <a:srgbClr val="006600"/>
                          </a:solidFill>
                          <a:latin typeface="Arial Black"/>
                          <a:cs typeface="Arial Black"/>
                        </a:rPr>
                        <a:t>cation or </a:t>
                      </a:r>
                      <a:r>
                        <a:rPr sz="1200" b="1" spc="15" dirty="0">
                          <a:solidFill>
                            <a:srgbClr val="006600"/>
                          </a:solidFill>
                          <a:latin typeface="Arial Black"/>
                          <a:cs typeface="Arial Black"/>
                        </a:rPr>
                        <a:t>anion </a:t>
                      </a:r>
                      <a:r>
                        <a:rPr sz="1200" b="1" spc="10" dirty="0">
                          <a:solidFill>
                            <a:srgbClr val="006600"/>
                          </a:solidFill>
                          <a:latin typeface="Arial Black"/>
                          <a:cs typeface="Arial Black"/>
                        </a:rPr>
                        <a:t>in  </a:t>
                      </a:r>
                      <a:r>
                        <a:rPr sz="1200" b="1" spc="15" dirty="0">
                          <a:solidFill>
                            <a:srgbClr val="006600"/>
                          </a:solidFill>
                          <a:latin typeface="Arial Black"/>
                          <a:cs typeface="Arial Black"/>
                        </a:rPr>
                        <a:t>an oxide with </a:t>
                      </a:r>
                      <a:r>
                        <a:rPr sz="1200" b="1" spc="10" dirty="0">
                          <a:solidFill>
                            <a:srgbClr val="006600"/>
                          </a:solidFill>
                          <a:latin typeface="Arial Black"/>
                          <a:cs typeface="Arial Black"/>
                        </a:rPr>
                        <a:t>zero effective  </a:t>
                      </a:r>
                      <a:r>
                        <a:rPr sz="1200" b="1" spc="15" dirty="0">
                          <a:solidFill>
                            <a:srgbClr val="006600"/>
                          </a:solidFill>
                          <a:latin typeface="Arial Black"/>
                          <a:cs typeface="Arial Black"/>
                        </a:rPr>
                        <a:t>charge</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latinLnBrk="0">
                        <a:lnSpc>
                          <a:spcPct val="100000"/>
                        </a:lnSpc>
                      </a:pPr>
                      <a:endParaRPr sz="1200" dirty="0">
                        <a:latin typeface="Times New Roman"/>
                        <a:cs typeface="Times New Roman"/>
                      </a:endParaRPr>
                    </a:p>
                    <a:p>
                      <a:pPr marL="46990" algn="ctr" latinLnBrk="0">
                        <a:lnSpc>
                          <a:spcPct val="100000"/>
                        </a:lnSpc>
                      </a:pPr>
                      <a:r>
                        <a:rPr sz="1200" spc="40" dirty="0">
                          <a:latin typeface="Arial"/>
                          <a:cs typeface="Arial"/>
                        </a:rPr>
                        <a:t>M</a:t>
                      </a:r>
                      <a:r>
                        <a:rPr sz="1200" spc="60" baseline="-13888" dirty="0">
                          <a:latin typeface="Arial"/>
                          <a:cs typeface="Arial"/>
                        </a:rPr>
                        <a:t>M</a:t>
                      </a:r>
                      <a:r>
                        <a:rPr sz="1200" spc="60" baseline="27777" dirty="0">
                          <a:latin typeface="Arial"/>
                          <a:cs typeface="Arial"/>
                        </a:rPr>
                        <a:t>x </a:t>
                      </a:r>
                      <a:r>
                        <a:rPr sz="1200" spc="10" dirty="0">
                          <a:latin typeface="Arial"/>
                          <a:cs typeface="Arial"/>
                        </a:rPr>
                        <a:t>or</a:t>
                      </a:r>
                      <a:r>
                        <a:rPr sz="1200" dirty="0">
                          <a:latin typeface="Arial"/>
                          <a:cs typeface="Arial"/>
                        </a:rPr>
                        <a:t> </a:t>
                      </a:r>
                      <a:r>
                        <a:rPr sz="1200" spc="45" dirty="0">
                          <a:latin typeface="Arial"/>
                          <a:cs typeface="Arial"/>
                        </a:rPr>
                        <a:t>O</a:t>
                      </a:r>
                      <a:r>
                        <a:rPr sz="1200" spc="67" baseline="-13888" dirty="0">
                          <a:latin typeface="Arial"/>
                          <a:cs typeface="Arial"/>
                        </a:rPr>
                        <a:t>O</a:t>
                      </a:r>
                      <a:r>
                        <a:rPr sz="1200" spc="67" baseline="27777" dirty="0">
                          <a:latin typeface="Arial"/>
                          <a:cs typeface="Arial"/>
                        </a:rPr>
                        <a:t>x</a:t>
                      </a:r>
                      <a:endParaRPr sz="1200" baseline="27777"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441650">
                <a:tc>
                  <a:txBody>
                    <a:bodyPr/>
                    <a:lstStyle/>
                    <a:p>
                      <a:pPr marL="47625" latinLnBrk="0">
                        <a:lnSpc>
                          <a:spcPct val="100000"/>
                        </a:lnSpc>
                        <a:spcBef>
                          <a:spcPts val="700"/>
                        </a:spcBef>
                      </a:pPr>
                      <a:r>
                        <a:rPr sz="1200" b="1" spc="15" dirty="0">
                          <a:solidFill>
                            <a:srgbClr val="006600"/>
                          </a:solidFill>
                          <a:latin typeface="Arial Black"/>
                          <a:cs typeface="Arial Black"/>
                        </a:rPr>
                        <a:t>Charged oxygen</a:t>
                      </a:r>
                      <a:r>
                        <a:rPr sz="1200" b="1" spc="-15" dirty="0">
                          <a:solidFill>
                            <a:srgbClr val="006600"/>
                          </a:solidFill>
                          <a:latin typeface="Arial Black"/>
                          <a:cs typeface="Arial Black"/>
                        </a:rPr>
                        <a:t> </a:t>
                      </a:r>
                      <a:r>
                        <a:rPr sz="1200" b="1" spc="20" dirty="0">
                          <a:solidFill>
                            <a:srgbClr val="006600"/>
                          </a:solidFill>
                          <a:latin typeface="Arial Black"/>
                          <a:cs typeface="Arial Black"/>
                        </a:rPr>
                        <a:t>vacancy</a:t>
                      </a:r>
                      <a:r>
                        <a:rPr sz="1200" spc="20" dirty="0">
                          <a:latin typeface="Arial"/>
                          <a:cs typeface="Arial"/>
                        </a:rPr>
                        <a:t>:</a:t>
                      </a:r>
                      <a:endParaRPr sz="1200"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775"/>
                        </a:spcBef>
                      </a:pPr>
                      <a:r>
                        <a:rPr sz="1200" spc="30" dirty="0">
                          <a:latin typeface="Arial"/>
                          <a:cs typeface="Arial"/>
                        </a:rPr>
                        <a:t>V</a:t>
                      </a:r>
                      <a:r>
                        <a:rPr sz="1200" spc="44" baseline="-13888" dirty="0">
                          <a:latin typeface="Arial"/>
                          <a:cs typeface="Arial"/>
                        </a:rPr>
                        <a:t>O</a:t>
                      </a:r>
                      <a:r>
                        <a:rPr sz="1200" spc="44" baseline="24305" dirty="0">
                          <a:latin typeface="Arial"/>
                          <a:cs typeface="Arial"/>
                        </a:rPr>
                        <a:t>• </a:t>
                      </a:r>
                      <a:r>
                        <a:rPr sz="1200" spc="10" dirty="0">
                          <a:latin typeface="Arial"/>
                          <a:cs typeface="Arial"/>
                        </a:rPr>
                        <a:t>or</a:t>
                      </a:r>
                      <a:r>
                        <a:rPr sz="1200" dirty="0">
                          <a:latin typeface="Arial"/>
                          <a:cs typeface="Arial"/>
                        </a:rPr>
                        <a:t> </a:t>
                      </a:r>
                      <a:r>
                        <a:rPr sz="1200" spc="25" dirty="0">
                          <a:latin typeface="Arial"/>
                          <a:cs typeface="Arial"/>
                        </a:rPr>
                        <a:t>V</a:t>
                      </a:r>
                      <a:r>
                        <a:rPr sz="1200" spc="37" baseline="-13888" dirty="0">
                          <a:latin typeface="Arial"/>
                          <a:cs typeface="Arial"/>
                        </a:rPr>
                        <a:t>O</a:t>
                      </a:r>
                      <a:r>
                        <a:rPr sz="1200" spc="37" baseline="24305" dirty="0">
                          <a:latin typeface="Arial"/>
                          <a:cs typeface="Arial"/>
                        </a:rPr>
                        <a:t>••</a:t>
                      </a:r>
                      <a:endParaRPr sz="1200" baseline="24305"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9"/>
                  </a:ext>
                </a:extLst>
              </a:tr>
              <a:tr h="441650">
                <a:tc>
                  <a:txBody>
                    <a:bodyPr/>
                    <a:lstStyle/>
                    <a:p>
                      <a:pPr marL="47625" latinLnBrk="0">
                        <a:lnSpc>
                          <a:spcPct val="100000"/>
                        </a:lnSpc>
                        <a:spcBef>
                          <a:spcPts val="700"/>
                        </a:spcBef>
                      </a:pPr>
                      <a:r>
                        <a:rPr sz="1200" b="1" spc="15" dirty="0">
                          <a:solidFill>
                            <a:srgbClr val="006600"/>
                          </a:solidFill>
                          <a:latin typeface="Arial Black"/>
                          <a:cs typeface="Arial Black"/>
                        </a:rPr>
                        <a:t>Charged metal</a:t>
                      </a:r>
                      <a:r>
                        <a:rPr sz="1200" b="1" spc="-35" dirty="0">
                          <a:solidFill>
                            <a:srgbClr val="006600"/>
                          </a:solidFill>
                          <a:latin typeface="Arial Black"/>
                          <a:cs typeface="Arial Black"/>
                        </a:rPr>
                        <a:t> </a:t>
                      </a:r>
                      <a:r>
                        <a:rPr sz="1200" b="1" spc="15" dirty="0">
                          <a:solidFill>
                            <a:srgbClr val="006600"/>
                          </a:solidFill>
                          <a:latin typeface="Arial Black"/>
                          <a:cs typeface="Arial Black"/>
                        </a:rPr>
                        <a:t>vacancy</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775"/>
                        </a:spcBef>
                      </a:pPr>
                      <a:r>
                        <a:rPr sz="1200" spc="40" dirty="0">
                          <a:latin typeface="Arial"/>
                          <a:cs typeface="Arial"/>
                        </a:rPr>
                        <a:t>V</a:t>
                      </a:r>
                      <a:r>
                        <a:rPr sz="1200" spc="60" baseline="-13888" dirty="0">
                          <a:latin typeface="Arial"/>
                          <a:cs typeface="Arial"/>
                        </a:rPr>
                        <a:t>M</a:t>
                      </a:r>
                      <a:r>
                        <a:rPr sz="1200" spc="60" baseline="24305" dirty="0">
                          <a:latin typeface="Arial"/>
                          <a:cs typeface="Arial"/>
                        </a:rPr>
                        <a:t>' </a:t>
                      </a:r>
                      <a:r>
                        <a:rPr sz="1200" spc="10" dirty="0">
                          <a:latin typeface="Arial"/>
                          <a:cs typeface="Arial"/>
                        </a:rPr>
                        <a:t>or</a:t>
                      </a:r>
                      <a:r>
                        <a:rPr sz="1200" spc="25" dirty="0">
                          <a:latin typeface="Arial"/>
                          <a:cs typeface="Arial"/>
                        </a:rPr>
                        <a:t> </a:t>
                      </a:r>
                      <a:r>
                        <a:rPr sz="1200" spc="30" dirty="0">
                          <a:latin typeface="Arial"/>
                          <a:cs typeface="Arial"/>
                        </a:rPr>
                        <a:t>V</a:t>
                      </a:r>
                      <a:r>
                        <a:rPr sz="1200" spc="44" baseline="-13888" dirty="0">
                          <a:latin typeface="Arial"/>
                          <a:cs typeface="Arial"/>
                        </a:rPr>
                        <a:t>M</a:t>
                      </a:r>
                      <a:r>
                        <a:rPr sz="1200" spc="44" baseline="24305" dirty="0">
                          <a:latin typeface="Arial"/>
                          <a:cs typeface="Arial"/>
                        </a:rPr>
                        <a:t>''</a:t>
                      </a:r>
                      <a:endParaRPr sz="1200" baseline="24305"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566218">
                <a:tc>
                  <a:txBody>
                    <a:bodyPr/>
                    <a:lstStyle/>
                    <a:p>
                      <a:pPr marL="47625" marR="46355" latinLnBrk="0">
                        <a:lnSpc>
                          <a:spcPct val="125000"/>
                        </a:lnSpc>
                        <a:spcBef>
                          <a:spcPts val="114"/>
                        </a:spcBef>
                      </a:pPr>
                      <a:r>
                        <a:rPr sz="1200" b="1" spc="15" dirty="0">
                          <a:solidFill>
                            <a:srgbClr val="006600"/>
                          </a:solidFill>
                          <a:latin typeface="Arial Black"/>
                          <a:cs typeface="Arial Black"/>
                        </a:rPr>
                        <a:t>Charged metal </a:t>
                      </a:r>
                      <a:r>
                        <a:rPr sz="1200" b="1" spc="10" dirty="0">
                          <a:solidFill>
                            <a:srgbClr val="006600"/>
                          </a:solidFill>
                          <a:latin typeface="Arial Black"/>
                          <a:cs typeface="Arial Black"/>
                        </a:rPr>
                        <a:t>or </a:t>
                      </a:r>
                      <a:r>
                        <a:rPr sz="1200" b="1" spc="15" dirty="0">
                          <a:solidFill>
                            <a:srgbClr val="006600"/>
                          </a:solidFill>
                          <a:latin typeface="Arial Black"/>
                          <a:cs typeface="Arial Black"/>
                        </a:rPr>
                        <a:t>oxygen  </a:t>
                      </a:r>
                      <a:r>
                        <a:rPr sz="1200" b="1" spc="10" dirty="0">
                          <a:solidFill>
                            <a:srgbClr val="006600"/>
                          </a:solidFill>
                          <a:latin typeface="Arial Black"/>
                          <a:cs typeface="Arial Black"/>
                        </a:rPr>
                        <a:t>interstitial</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1150"/>
                        </a:spcBef>
                      </a:pPr>
                      <a:r>
                        <a:rPr sz="1200" spc="25" dirty="0">
                          <a:latin typeface="Arial"/>
                          <a:cs typeface="Arial"/>
                        </a:rPr>
                        <a:t>M</a:t>
                      </a:r>
                      <a:r>
                        <a:rPr sz="1200" spc="37" baseline="-13888" dirty="0">
                          <a:latin typeface="Arial"/>
                          <a:cs typeface="Arial"/>
                        </a:rPr>
                        <a:t>i</a:t>
                      </a:r>
                      <a:r>
                        <a:rPr sz="1200" spc="37" baseline="27777" dirty="0">
                          <a:latin typeface="Arial"/>
                          <a:cs typeface="Arial"/>
                        </a:rPr>
                        <a:t>•• </a:t>
                      </a:r>
                      <a:r>
                        <a:rPr sz="1200" spc="10" dirty="0">
                          <a:latin typeface="Arial"/>
                          <a:cs typeface="Arial"/>
                        </a:rPr>
                        <a:t>and</a:t>
                      </a:r>
                      <a:r>
                        <a:rPr sz="1200" spc="-20" dirty="0">
                          <a:latin typeface="Arial"/>
                          <a:cs typeface="Arial"/>
                        </a:rPr>
                        <a:t> </a:t>
                      </a:r>
                      <a:r>
                        <a:rPr sz="1200" spc="35" dirty="0">
                          <a:latin typeface="Arial"/>
                          <a:cs typeface="Arial"/>
                        </a:rPr>
                        <a:t>O</a:t>
                      </a:r>
                      <a:r>
                        <a:rPr sz="1200" spc="52" baseline="-13888" dirty="0">
                          <a:latin typeface="Arial"/>
                          <a:cs typeface="Arial"/>
                        </a:rPr>
                        <a:t>i</a:t>
                      </a:r>
                      <a:r>
                        <a:rPr sz="1200" spc="52" baseline="8547" dirty="0">
                          <a:latin typeface="Arial"/>
                          <a:cs typeface="Arial"/>
                        </a:rPr>
                        <a:t>''</a:t>
                      </a:r>
                      <a:endParaRPr sz="1200" baseline="8547"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1"/>
                  </a:ext>
                </a:extLst>
              </a:tr>
              <a:tr h="566218">
                <a:tc>
                  <a:txBody>
                    <a:bodyPr/>
                    <a:lstStyle/>
                    <a:p>
                      <a:pPr marL="47625" marR="48895" latinLnBrk="0">
                        <a:lnSpc>
                          <a:spcPct val="125000"/>
                        </a:lnSpc>
                        <a:spcBef>
                          <a:spcPts val="114"/>
                        </a:spcBef>
                      </a:pPr>
                      <a:r>
                        <a:rPr sz="1200" b="1" spc="10" dirty="0">
                          <a:solidFill>
                            <a:srgbClr val="006600"/>
                          </a:solidFill>
                          <a:latin typeface="Arial Black"/>
                          <a:cs typeface="Arial Black"/>
                        </a:rPr>
                        <a:t>Neutral cation </a:t>
                      </a:r>
                      <a:r>
                        <a:rPr sz="1200" b="1" spc="15" dirty="0">
                          <a:solidFill>
                            <a:srgbClr val="006600"/>
                          </a:solidFill>
                          <a:latin typeface="Arial Black"/>
                          <a:cs typeface="Arial Black"/>
                        </a:rPr>
                        <a:t>and anion  vacancies</a:t>
                      </a:r>
                      <a:endParaRPr sz="1200" dirty="0">
                        <a:latin typeface="Arial Black"/>
                        <a:cs typeface="Arial Black"/>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6990" algn="ctr" latinLnBrk="0">
                        <a:lnSpc>
                          <a:spcPct val="100000"/>
                        </a:lnSpc>
                        <a:spcBef>
                          <a:spcPts val="1150"/>
                        </a:spcBef>
                      </a:pPr>
                      <a:r>
                        <a:rPr sz="1200" spc="45" dirty="0">
                          <a:latin typeface="Arial"/>
                          <a:cs typeface="Arial"/>
                        </a:rPr>
                        <a:t>V</a:t>
                      </a:r>
                      <a:r>
                        <a:rPr sz="1200" spc="67" baseline="-13888" dirty="0">
                          <a:latin typeface="Arial"/>
                          <a:cs typeface="Arial"/>
                        </a:rPr>
                        <a:t>M</a:t>
                      </a:r>
                      <a:r>
                        <a:rPr sz="1200" spc="67" baseline="27777" dirty="0">
                          <a:latin typeface="Arial"/>
                          <a:cs typeface="Arial"/>
                        </a:rPr>
                        <a:t>x </a:t>
                      </a:r>
                      <a:r>
                        <a:rPr sz="1200" spc="10" dirty="0">
                          <a:latin typeface="Arial"/>
                          <a:cs typeface="Arial"/>
                        </a:rPr>
                        <a:t>or</a:t>
                      </a:r>
                      <a:r>
                        <a:rPr sz="1200" spc="-10" dirty="0">
                          <a:latin typeface="Arial"/>
                          <a:cs typeface="Arial"/>
                        </a:rPr>
                        <a:t> </a:t>
                      </a:r>
                      <a:r>
                        <a:rPr sz="1200" spc="30" dirty="0">
                          <a:latin typeface="Arial"/>
                          <a:cs typeface="Arial"/>
                        </a:rPr>
                        <a:t>V</a:t>
                      </a:r>
                      <a:r>
                        <a:rPr sz="1200" spc="44" baseline="-13888" dirty="0">
                          <a:latin typeface="Arial"/>
                          <a:cs typeface="Arial"/>
                        </a:rPr>
                        <a:t>O</a:t>
                      </a:r>
                      <a:r>
                        <a:rPr sz="1200" spc="44" baseline="27777" dirty="0">
                          <a:latin typeface="Arial"/>
                          <a:cs typeface="Arial"/>
                        </a:rPr>
                        <a:t>x</a:t>
                      </a:r>
                      <a:endParaRPr sz="1200" baseline="27777"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r h="407677">
                <a:tc>
                  <a:txBody>
                    <a:bodyPr/>
                    <a:lstStyle/>
                    <a:p>
                      <a:pPr marL="47625" latinLnBrk="0">
                        <a:lnSpc>
                          <a:spcPct val="100000"/>
                        </a:lnSpc>
                        <a:spcBef>
                          <a:spcPts val="450"/>
                        </a:spcBef>
                      </a:pPr>
                      <a:r>
                        <a:rPr sz="1200" b="1" kern="1200" spc="15" dirty="0">
                          <a:solidFill>
                            <a:srgbClr val="006600"/>
                          </a:solidFill>
                          <a:latin typeface="Arial Black"/>
                          <a:ea typeface="+mn-ea"/>
                          <a:cs typeface="Times New Roman"/>
                        </a:rPr>
                        <a:t>electrons and holes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47625" algn="ctr" latinLnBrk="0">
                        <a:lnSpc>
                          <a:spcPct val="100000"/>
                        </a:lnSpc>
                        <a:spcBef>
                          <a:spcPts val="775"/>
                        </a:spcBef>
                      </a:pPr>
                      <a:r>
                        <a:rPr sz="1200" spc="5" dirty="0">
                          <a:latin typeface="Arial"/>
                          <a:cs typeface="Arial"/>
                        </a:rPr>
                        <a:t>e' </a:t>
                      </a:r>
                      <a:r>
                        <a:rPr sz="1200" spc="10" dirty="0">
                          <a:latin typeface="Arial"/>
                          <a:cs typeface="Arial"/>
                        </a:rPr>
                        <a:t>or</a:t>
                      </a:r>
                      <a:r>
                        <a:rPr sz="1200" spc="30" dirty="0">
                          <a:latin typeface="Arial"/>
                          <a:cs typeface="Arial"/>
                        </a:rPr>
                        <a:t> </a:t>
                      </a:r>
                      <a:r>
                        <a:rPr sz="1200" spc="35" dirty="0">
                          <a:latin typeface="Arial"/>
                          <a:cs typeface="Arial"/>
                        </a:rPr>
                        <a:t>h</a:t>
                      </a:r>
                      <a:r>
                        <a:rPr sz="1200" spc="52" baseline="24305" dirty="0">
                          <a:latin typeface="Arial"/>
                          <a:cs typeface="Arial"/>
                        </a:rPr>
                        <a:t>•</a:t>
                      </a:r>
                      <a:endParaRPr sz="1200" baseline="24305" dirty="0">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13"/>
                  </a:ext>
                </a:extLst>
              </a:tr>
            </a:tbl>
          </a:graphicData>
        </a:graphic>
      </p:graphicFrame>
      <p:sp>
        <p:nvSpPr>
          <p:cNvPr id="3" name="직사각형 2"/>
          <p:cNvSpPr/>
          <p:nvPr/>
        </p:nvSpPr>
        <p:spPr>
          <a:xfrm>
            <a:off x="0" y="2178873"/>
            <a:ext cx="7741285" cy="604524"/>
          </a:xfrm>
          <a:prstGeom prst="rect">
            <a:avLst/>
          </a:prstGeom>
        </p:spPr>
        <p:txBody>
          <a:bodyPr wrap="square">
            <a:spAutoFit/>
          </a:bodyPr>
          <a:lstStyle/>
          <a:p>
            <a:pPr marL="447675" marR="313055" latinLnBrk="0">
              <a:lnSpc>
                <a:spcPct val="101200"/>
              </a:lnSpc>
              <a:spcBef>
                <a:spcPts val="595"/>
              </a:spcBef>
            </a:pPr>
            <a:r>
              <a:rPr lang="en-US" altLang="ko-KR" sz="1400" b="1" dirty="0">
                <a:cs typeface="Arial Black"/>
              </a:rPr>
              <a:t>Point Defects (a </a:t>
            </a:r>
            <a:r>
              <a:rPr lang="en-US" altLang="ko-KR" sz="1400" b="1" dirty="0">
                <a:solidFill>
                  <a:srgbClr val="C00000"/>
                </a:solidFill>
                <a:cs typeface="Arial Black"/>
              </a:rPr>
              <a:t>• (dot</a:t>
            </a:r>
            <a:r>
              <a:rPr lang="en-US" altLang="ko-KR" sz="1400" b="1" dirty="0">
                <a:cs typeface="Arial Black"/>
              </a:rPr>
              <a:t>) means a positive charge </a:t>
            </a:r>
          </a:p>
          <a:p>
            <a:pPr marL="447675" marR="313055" latinLnBrk="0">
              <a:lnSpc>
                <a:spcPct val="101200"/>
              </a:lnSpc>
              <a:spcBef>
                <a:spcPts val="595"/>
              </a:spcBef>
            </a:pPr>
            <a:r>
              <a:rPr lang="en-US" altLang="ko-KR" sz="1400" b="1" dirty="0">
                <a:cs typeface="Arial Black"/>
              </a:rPr>
              <a:t>a </a:t>
            </a:r>
            <a:r>
              <a:rPr lang="en-US" altLang="ko-KR" sz="1400" b="1" dirty="0">
                <a:solidFill>
                  <a:srgbClr val="C00000"/>
                </a:solidFill>
                <a:cs typeface="Arial Black"/>
              </a:rPr>
              <a:t>' (prime) </a:t>
            </a:r>
            <a:r>
              <a:rPr lang="en-US" altLang="ko-KR" sz="1400" b="1" dirty="0">
                <a:cs typeface="Arial Black"/>
              </a:rPr>
              <a:t>means a  negative</a:t>
            </a:r>
            <a:r>
              <a:rPr lang="en-US" altLang="ko-KR" sz="1400" b="1" spc="-15" dirty="0">
                <a:cs typeface="Arial Black"/>
              </a:rPr>
              <a:t> </a:t>
            </a:r>
            <a:r>
              <a:rPr lang="en-US" altLang="ko-KR" sz="1400" b="1" dirty="0">
                <a:cs typeface="Arial Black"/>
              </a:rPr>
              <a:t>charge)</a:t>
            </a:r>
            <a:endParaRPr lang="en-US" altLang="ko-KR" sz="1400" dirty="0">
              <a:cs typeface="Arial Black"/>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85</a:t>
            </a:fld>
            <a:endParaRPr lang="ko-KR" altLang="en-US"/>
          </a:p>
        </p:txBody>
      </p:sp>
    </p:spTree>
    <p:extLst>
      <p:ext uri="{BB962C8B-B14F-4D97-AF65-F5344CB8AC3E}">
        <p14:creationId xmlns:p14="http://schemas.microsoft.com/office/powerpoint/2010/main" val="1302227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455088" y="1060057"/>
            <a:ext cx="8447612" cy="4998612"/>
          </a:xfrm>
          <a:prstGeom prst="rect">
            <a:avLst/>
          </a:prstGeom>
        </p:spPr>
        <p:txBody>
          <a:bodyPr wrap="square">
            <a:spAutoFit/>
          </a:bodyPr>
          <a:lstStyle/>
          <a:p>
            <a:pPr marL="342900" indent="-342900">
              <a:lnSpc>
                <a:spcPts val="3500"/>
              </a:lnSpc>
              <a:buFont typeface="Wingdings" panose="05000000000000000000" pitchFamily="2" charset="2"/>
              <a:buChar char="§"/>
            </a:pPr>
            <a:r>
              <a:rPr lang="en-US" altLang="ko-KR" sz="2400" dirty="0"/>
              <a:t>Al</a:t>
            </a:r>
            <a:r>
              <a:rPr lang="en-US" altLang="ko-KR" sz="2400" baseline="30000" dirty="0"/>
              <a:t>×</a:t>
            </a:r>
            <a:r>
              <a:rPr lang="en-US" altLang="ko-KR" sz="2400" baseline="-25000" dirty="0"/>
              <a:t>Al</a:t>
            </a:r>
            <a:r>
              <a:rPr lang="en-US" altLang="ko-KR" sz="2400" dirty="0"/>
              <a:t> — an aluminum ion sitting on an aluminum lattice site, with neutral charge.</a:t>
            </a:r>
          </a:p>
          <a:p>
            <a:pPr marL="342900" indent="-342900">
              <a:lnSpc>
                <a:spcPts val="3500"/>
              </a:lnSpc>
              <a:buFont typeface="Wingdings" panose="05000000000000000000" pitchFamily="2" charset="2"/>
              <a:buChar char="§"/>
            </a:pPr>
            <a:r>
              <a:rPr lang="en-US" altLang="ko-KR" sz="2400" dirty="0" err="1"/>
              <a:t>Ni</a:t>
            </a:r>
            <a:r>
              <a:rPr lang="en-US" altLang="ko-KR" sz="2400" baseline="30000" dirty="0" err="1"/>
              <a:t>×</a:t>
            </a:r>
            <a:r>
              <a:rPr lang="en-US" altLang="ko-KR" sz="2400" baseline="-25000" dirty="0" err="1"/>
              <a:t>Cu</a:t>
            </a:r>
            <a:r>
              <a:rPr lang="en-US" altLang="ko-KR" sz="2400" dirty="0"/>
              <a:t> — a nickel ion sitting on a copper lattice site, with neutral charge.</a:t>
            </a:r>
          </a:p>
          <a:p>
            <a:pPr marL="342900" indent="-342900">
              <a:lnSpc>
                <a:spcPts val="3500"/>
              </a:lnSpc>
              <a:buFont typeface="Wingdings" panose="05000000000000000000" pitchFamily="2" charset="2"/>
              <a:buChar char="§"/>
            </a:pPr>
            <a:r>
              <a:rPr lang="en-US" altLang="ko-KR" sz="2400" dirty="0" err="1"/>
              <a:t>v</a:t>
            </a:r>
            <a:r>
              <a:rPr lang="en-US" altLang="ko-KR" sz="2400" baseline="30000" dirty="0" err="1"/>
              <a:t>•</a:t>
            </a:r>
            <a:r>
              <a:rPr lang="en-US" altLang="ko-KR" sz="2400" baseline="-25000" dirty="0" err="1"/>
              <a:t>Cl</a:t>
            </a:r>
            <a:r>
              <a:rPr lang="en-US" altLang="ko-KR" sz="2400" dirty="0"/>
              <a:t> — a chlorine vacancy, with single positive charge.</a:t>
            </a:r>
          </a:p>
          <a:p>
            <a:pPr marL="342900" indent="-342900">
              <a:lnSpc>
                <a:spcPts val="3500"/>
              </a:lnSpc>
              <a:buFont typeface="Wingdings" panose="05000000000000000000" pitchFamily="2" charset="2"/>
              <a:buChar char="§"/>
            </a:pPr>
            <a:r>
              <a:rPr lang="en-US" altLang="ko-KR" sz="2400" dirty="0"/>
              <a:t>Ca</a:t>
            </a:r>
            <a:r>
              <a:rPr lang="en-US" altLang="ko-KR" sz="2400" baseline="30000" dirty="0"/>
              <a:t>••</a:t>
            </a:r>
            <a:r>
              <a:rPr lang="en-US" altLang="ko-KR" sz="2400" baseline="-25000" dirty="0" err="1"/>
              <a:t>i</a:t>
            </a:r>
            <a:r>
              <a:rPr lang="en-US" altLang="ko-KR" sz="2400" dirty="0"/>
              <a:t> — a calcium interstitial ion, with double positive charge.</a:t>
            </a:r>
          </a:p>
          <a:p>
            <a:pPr marL="342900" indent="-342900">
              <a:lnSpc>
                <a:spcPts val="3500"/>
              </a:lnSpc>
              <a:buFont typeface="Wingdings" panose="05000000000000000000" pitchFamily="2" charset="2"/>
              <a:buChar char="§"/>
            </a:pPr>
            <a:r>
              <a:rPr lang="en-US" altLang="ko-KR" sz="2400" dirty="0" err="1"/>
              <a:t>Cl</a:t>
            </a:r>
            <a:r>
              <a:rPr lang="en-US" altLang="ko-KR" sz="2400" baseline="30000" dirty="0" err="1"/>
              <a:t>′</a:t>
            </a:r>
            <a:r>
              <a:rPr lang="en-US" altLang="ko-KR" sz="2400" baseline="-25000" dirty="0" err="1"/>
              <a:t>i</a:t>
            </a:r>
            <a:r>
              <a:rPr lang="en-US" altLang="ko-KR" sz="2400" dirty="0"/>
              <a:t> — a chlorine anion on an interstitial site, with single negative charge.</a:t>
            </a:r>
          </a:p>
          <a:p>
            <a:pPr marL="342900" indent="-342900">
              <a:lnSpc>
                <a:spcPts val="3500"/>
              </a:lnSpc>
              <a:buFont typeface="Wingdings" panose="05000000000000000000" pitchFamily="2" charset="2"/>
              <a:buChar char="§"/>
            </a:pPr>
            <a:r>
              <a:rPr lang="en-US" altLang="ko-KR" sz="2400" dirty="0"/>
              <a:t>O</a:t>
            </a:r>
            <a:r>
              <a:rPr lang="en-US" altLang="ko-KR" sz="2400" baseline="30000" dirty="0"/>
              <a:t>′′</a:t>
            </a:r>
            <a:r>
              <a:rPr lang="en-US" altLang="ko-KR" sz="2400" baseline="-25000" dirty="0" err="1"/>
              <a:t>i</a:t>
            </a:r>
            <a:r>
              <a:rPr lang="en-US" altLang="ko-KR" sz="2400" dirty="0"/>
              <a:t> — an oxygen anion on an interstitial site, with double negative charge.</a:t>
            </a:r>
          </a:p>
          <a:p>
            <a:pPr marL="342900" indent="-342900">
              <a:lnSpc>
                <a:spcPts val="3500"/>
              </a:lnSpc>
              <a:buFont typeface="Wingdings" panose="05000000000000000000" pitchFamily="2" charset="2"/>
              <a:buChar char="§"/>
            </a:pPr>
            <a:r>
              <a:rPr lang="en-US" altLang="ko-KR" sz="2400" dirty="0"/>
              <a:t>e</a:t>
            </a:r>
            <a:r>
              <a:rPr lang="en-US" altLang="ko-KR" sz="2400" baseline="30000" dirty="0"/>
              <a:t>′</a:t>
            </a:r>
            <a:r>
              <a:rPr lang="en-US" altLang="ko-KR" sz="2400" dirty="0"/>
              <a:t>— an electron. No site is normally specified.</a:t>
            </a:r>
          </a:p>
        </p:txBody>
      </p:sp>
      <p:sp>
        <p:nvSpPr>
          <p:cNvPr id="6" name="직사각형 5"/>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101600" y="59481"/>
            <a:ext cx="6785832" cy="523220"/>
          </a:xfrm>
          <a:prstGeom prst="rect">
            <a:avLst/>
          </a:prstGeom>
        </p:spPr>
        <p:txBody>
          <a:bodyPr wrap="none">
            <a:spAutoFit/>
          </a:bodyPr>
          <a:lstStyle/>
          <a:p>
            <a:r>
              <a:rPr lang="en-US" altLang="ko-KR" sz="2800" b="1" dirty="0"/>
              <a:t>Kroger–</a:t>
            </a:r>
            <a:r>
              <a:rPr lang="en-US" altLang="ko-KR" sz="2800" b="1" dirty="0" err="1"/>
              <a:t>Vink</a:t>
            </a:r>
            <a:r>
              <a:rPr lang="en-US" altLang="ko-KR" sz="2800" b="1" dirty="0"/>
              <a:t> notation in a metal oxide, (MO)</a:t>
            </a: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86</a:t>
            </a:fld>
            <a:endParaRPr lang="ko-KR" altLang="en-US"/>
          </a:p>
        </p:txBody>
      </p:sp>
    </p:spTree>
    <p:extLst>
      <p:ext uri="{BB962C8B-B14F-4D97-AF65-F5344CB8AC3E}">
        <p14:creationId xmlns:p14="http://schemas.microsoft.com/office/powerpoint/2010/main" val="2469498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2682401" cy="1384995"/>
          </a:xfrm>
          <a:prstGeom prst="rect">
            <a:avLst/>
          </a:prstGeom>
        </p:spPr>
        <p:txBody>
          <a:bodyPr wrap="none">
            <a:spAutoFit/>
          </a:bodyPr>
          <a:lstStyle/>
          <a:p>
            <a:r>
              <a:rPr lang="en-US" altLang="ko-KR" sz="2800" b="1" dirty="0"/>
              <a:t>Defect Reactions</a:t>
            </a:r>
          </a:p>
          <a:p>
            <a:endParaRPr lang="en-US" altLang="ko-KR" sz="2800" b="1" dirty="0"/>
          </a:p>
          <a:p>
            <a:endParaRPr lang="ko-KR" altLang="en-US" sz="2800" b="1" dirty="0"/>
          </a:p>
        </p:txBody>
      </p:sp>
      <p:pic>
        <p:nvPicPr>
          <p:cNvPr id="2" name="그림 1"/>
          <p:cNvPicPr>
            <a:picLocks noChangeAspect="1"/>
          </p:cNvPicPr>
          <p:nvPr/>
        </p:nvPicPr>
        <p:blipFill rotWithShape="1">
          <a:blip r:embed="rId2"/>
          <a:srcRect l="4894" t="11421" r="7793" b="9957"/>
          <a:stretch/>
        </p:blipFill>
        <p:spPr>
          <a:xfrm>
            <a:off x="294455" y="872153"/>
            <a:ext cx="8737523" cy="5619816"/>
          </a:xfrm>
          <a:prstGeom prst="rect">
            <a:avLst/>
          </a:prstGeom>
        </p:spPr>
      </p:pic>
      <p:sp>
        <p:nvSpPr>
          <p:cNvPr id="4" name="슬라이드 번호 개체 틀 3"/>
          <p:cNvSpPr>
            <a:spLocks noGrp="1"/>
          </p:cNvSpPr>
          <p:nvPr>
            <p:ph type="sldNum" sz="quarter" idx="12"/>
          </p:nvPr>
        </p:nvSpPr>
        <p:spPr/>
        <p:txBody>
          <a:bodyPr/>
          <a:lstStyle/>
          <a:p>
            <a:fld id="{B6030C2A-4213-4771-8792-D783EF3BA6B4}" type="slidenum">
              <a:rPr lang="ko-KR" altLang="en-US" smtClean="0"/>
              <a:pPr/>
              <a:t>87</a:t>
            </a:fld>
            <a:endParaRPr lang="ko-KR" altLang="en-US"/>
          </a:p>
        </p:txBody>
      </p:sp>
      <p:sp>
        <p:nvSpPr>
          <p:cNvPr id="3" name="TextBox 2"/>
          <p:cNvSpPr txBox="1"/>
          <p:nvPr/>
        </p:nvSpPr>
        <p:spPr>
          <a:xfrm>
            <a:off x="294455" y="6108699"/>
            <a:ext cx="327845" cy="383269"/>
          </a:xfrm>
          <a:prstGeom prst="rect">
            <a:avLst/>
          </a:prstGeom>
          <a:solidFill>
            <a:schemeClr val="bg1"/>
          </a:solidFill>
        </p:spPr>
        <p:txBody>
          <a:bodyPr wrap="square" rtlCol="0">
            <a:spAutoFit/>
          </a:bodyPr>
          <a:lstStyle/>
          <a:p>
            <a:endParaRPr lang="ko-KR" altLang="en-US" dirty="0"/>
          </a:p>
        </p:txBody>
      </p:sp>
    </p:spTree>
    <p:extLst>
      <p:ext uri="{BB962C8B-B14F-4D97-AF65-F5344CB8AC3E}">
        <p14:creationId xmlns:p14="http://schemas.microsoft.com/office/powerpoint/2010/main" val="21399937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2682401" cy="1384995"/>
          </a:xfrm>
          <a:prstGeom prst="rect">
            <a:avLst/>
          </a:prstGeom>
        </p:spPr>
        <p:txBody>
          <a:bodyPr wrap="none">
            <a:spAutoFit/>
          </a:bodyPr>
          <a:lstStyle/>
          <a:p>
            <a:r>
              <a:rPr lang="en-US" altLang="ko-KR" sz="2800" b="1" dirty="0"/>
              <a:t>Defect Reactions</a:t>
            </a:r>
          </a:p>
          <a:p>
            <a:endParaRPr lang="en-US" altLang="ko-KR" sz="2800" b="1" dirty="0"/>
          </a:p>
          <a:p>
            <a:endParaRPr lang="ko-KR" altLang="en-US" sz="2800" b="1" dirty="0"/>
          </a:p>
        </p:txBody>
      </p:sp>
      <p:sp>
        <p:nvSpPr>
          <p:cNvPr id="2" name="직사각형 1"/>
          <p:cNvSpPr/>
          <p:nvPr/>
        </p:nvSpPr>
        <p:spPr>
          <a:xfrm>
            <a:off x="-149797" y="1044078"/>
            <a:ext cx="8976049" cy="5339923"/>
          </a:xfrm>
          <a:prstGeom prst="rect">
            <a:avLst/>
          </a:prstGeom>
        </p:spPr>
        <p:txBody>
          <a:bodyPr wrap="square">
            <a:spAutoFit/>
          </a:bodyPr>
          <a:lstStyle/>
          <a:p>
            <a:pPr marL="1114425" marR="7620" indent="-285750">
              <a:spcBef>
                <a:spcPts val="600"/>
              </a:spcBef>
              <a:buFont typeface="Wingdings" panose="05000000000000000000" pitchFamily="2" charset="2"/>
              <a:buChar char="u"/>
            </a:pPr>
            <a:r>
              <a:rPr lang="en-US" altLang="ko-KR" sz="2000" spc="10" dirty="0">
                <a:cs typeface="Arial"/>
              </a:rPr>
              <a:t>Charged point defect </a:t>
            </a:r>
            <a:r>
              <a:rPr lang="en-US" altLang="ko-KR" sz="2000" spc="5" dirty="0">
                <a:cs typeface="Arial"/>
              </a:rPr>
              <a:t>is </a:t>
            </a:r>
            <a:r>
              <a:rPr lang="en-US" altLang="ko-KR" sz="2000" spc="10" dirty="0">
                <a:cs typeface="Arial"/>
              </a:rPr>
              <a:t>a defect which </a:t>
            </a:r>
            <a:r>
              <a:rPr lang="en-US" altLang="ko-KR" sz="2000" spc="5" dirty="0">
                <a:cs typeface="Arial"/>
              </a:rPr>
              <a:t>is </a:t>
            </a:r>
            <a:r>
              <a:rPr lang="en-US" altLang="ko-KR" sz="2000" spc="10" dirty="0">
                <a:cs typeface="Arial"/>
              </a:rPr>
              <a:t>ready to be ionized and provides a complimentary  electronic charged defect. Various such combinations are possible such as</a:t>
            </a:r>
            <a:endParaRPr lang="en-US" altLang="ko-KR" sz="2000" dirty="0">
              <a:cs typeface="Arial"/>
            </a:endParaRPr>
          </a:p>
          <a:p>
            <a:pPr marL="1495425" indent="-285750">
              <a:spcBef>
                <a:spcPts val="600"/>
              </a:spcBef>
              <a:buFont typeface="Arial" panose="020B0604020202020204" pitchFamily="34" charset="0"/>
              <a:buChar char="•"/>
            </a:pPr>
            <a:r>
              <a:rPr lang="en-US" altLang="ko-KR" spc="10" dirty="0">
                <a:solidFill>
                  <a:srgbClr val="C00000"/>
                </a:solidFill>
                <a:cs typeface="Arial"/>
              </a:rPr>
              <a:t>Cation and anion vacancies </a:t>
            </a:r>
            <a:r>
              <a:rPr lang="en-US" altLang="ko-KR" spc="15" dirty="0">
                <a:solidFill>
                  <a:srgbClr val="C00000"/>
                </a:solidFill>
                <a:cs typeface="Arial"/>
              </a:rPr>
              <a:t>(V</a:t>
            </a:r>
            <a:r>
              <a:rPr lang="en-US" altLang="ko-KR" spc="22" baseline="-17361" dirty="0">
                <a:solidFill>
                  <a:srgbClr val="C00000"/>
                </a:solidFill>
                <a:cs typeface="Arial"/>
              </a:rPr>
              <a:t>M </a:t>
            </a:r>
            <a:r>
              <a:rPr lang="en-US" altLang="ko-KR" spc="10" dirty="0">
                <a:solidFill>
                  <a:srgbClr val="C00000"/>
                </a:solidFill>
                <a:cs typeface="Arial"/>
              </a:rPr>
              <a:t>and  </a:t>
            </a:r>
            <a:r>
              <a:rPr lang="en-US" altLang="ko-KR" spc="25" dirty="0">
                <a:solidFill>
                  <a:srgbClr val="C00000"/>
                </a:solidFill>
                <a:cs typeface="Arial"/>
              </a:rPr>
              <a:t>V</a:t>
            </a:r>
            <a:r>
              <a:rPr lang="en-US" altLang="ko-KR" spc="37" baseline="-17361" dirty="0">
                <a:solidFill>
                  <a:srgbClr val="C00000"/>
                </a:solidFill>
                <a:cs typeface="Arial"/>
              </a:rPr>
              <a:t>O</a:t>
            </a:r>
            <a:r>
              <a:rPr lang="en-US" altLang="ko-KR" spc="25" dirty="0">
                <a:solidFill>
                  <a:srgbClr val="C00000"/>
                </a:solidFill>
                <a:cs typeface="Arial"/>
              </a:rPr>
              <a:t>)</a:t>
            </a:r>
            <a:r>
              <a:rPr lang="en-US" altLang="ko-KR" spc="10" dirty="0">
                <a:solidFill>
                  <a:srgbClr val="C00000"/>
                </a:solidFill>
                <a:cs typeface="Arial"/>
                <a:sym typeface="Wingdings" panose="05000000000000000000" pitchFamily="2" charset="2"/>
              </a:rPr>
              <a:t>  </a:t>
            </a:r>
            <a:r>
              <a:rPr lang="en-US" altLang="ko-KR" spc="10" dirty="0" err="1">
                <a:solidFill>
                  <a:srgbClr val="C00000"/>
                </a:solidFill>
                <a:cs typeface="Arial"/>
              </a:rPr>
              <a:t>Schottky</a:t>
            </a:r>
            <a:r>
              <a:rPr lang="en-US" altLang="ko-KR" spc="10" dirty="0">
                <a:solidFill>
                  <a:srgbClr val="C00000"/>
                </a:solidFill>
                <a:cs typeface="Arial"/>
              </a:rPr>
              <a:t> disorder</a:t>
            </a:r>
            <a:endParaRPr lang="en-US" altLang="ko-KR" dirty="0">
              <a:solidFill>
                <a:srgbClr val="C00000"/>
              </a:solidFill>
              <a:cs typeface="Arial"/>
            </a:endParaRPr>
          </a:p>
          <a:p>
            <a:pPr marL="1495425" marR="981075" indent="-285750">
              <a:spcBef>
                <a:spcPts val="600"/>
              </a:spcBef>
              <a:buFont typeface="Arial" panose="020B0604020202020204" pitchFamily="34" charset="0"/>
              <a:buChar char="•"/>
            </a:pPr>
            <a:r>
              <a:rPr lang="en-US" altLang="ko-KR" spc="10" dirty="0">
                <a:solidFill>
                  <a:srgbClr val="C00000"/>
                </a:solidFill>
                <a:cs typeface="Arial"/>
              </a:rPr>
              <a:t>Vacancies and </a:t>
            </a:r>
            <a:r>
              <a:rPr lang="en-US" altLang="ko-KR" spc="5" dirty="0">
                <a:solidFill>
                  <a:srgbClr val="C00000"/>
                </a:solidFill>
                <a:cs typeface="Arial"/>
              </a:rPr>
              <a:t>interstitial </a:t>
            </a:r>
            <a:r>
              <a:rPr lang="en-US" altLang="ko-KR" spc="10" dirty="0">
                <a:solidFill>
                  <a:srgbClr val="C00000"/>
                </a:solidFill>
                <a:cs typeface="Arial"/>
              </a:rPr>
              <a:t>ion of </a:t>
            </a:r>
            <a:r>
              <a:rPr lang="en-US" altLang="ko-KR" spc="15" dirty="0">
                <a:solidFill>
                  <a:srgbClr val="C00000"/>
                </a:solidFill>
                <a:cs typeface="Arial"/>
              </a:rPr>
              <a:t>same </a:t>
            </a:r>
            <a:r>
              <a:rPr lang="en-US" altLang="ko-KR" spc="10" dirty="0">
                <a:solidFill>
                  <a:srgbClr val="C00000"/>
                </a:solidFill>
                <a:cs typeface="Arial"/>
              </a:rPr>
              <a:t>kind </a:t>
            </a:r>
            <a:r>
              <a:rPr lang="en-US" altLang="ko-KR" spc="5" dirty="0">
                <a:solidFill>
                  <a:srgbClr val="C00000"/>
                </a:solidFill>
                <a:cs typeface="Arial"/>
              </a:rPr>
              <a:t>i.e. </a:t>
            </a:r>
            <a:r>
              <a:rPr lang="en-US" altLang="ko-KR" spc="20" dirty="0">
                <a:solidFill>
                  <a:srgbClr val="C00000"/>
                </a:solidFill>
                <a:cs typeface="Arial"/>
              </a:rPr>
              <a:t>V</a:t>
            </a:r>
            <a:r>
              <a:rPr lang="en-US" altLang="ko-KR" spc="30" baseline="-17361" dirty="0">
                <a:solidFill>
                  <a:srgbClr val="C00000"/>
                </a:solidFill>
                <a:cs typeface="Arial"/>
              </a:rPr>
              <a:t>O </a:t>
            </a:r>
            <a:r>
              <a:rPr lang="en-US" altLang="ko-KR" spc="20" dirty="0">
                <a:solidFill>
                  <a:srgbClr val="C00000"/>
                </a:solidFill>
                <a:cs typeface="Arial"/>
              </a:rPr>
              <a:t>and </a:t>
            </a:r>
            <a:r>
              <a:rPr lang="en-US" altLang="ko-KR" spc="45" dirty="0">
                <a:solidFill>
                  <a:srgbClr val="C00000"/>
                </a:solidFill>
                <a:cs typeface="Arial"/>
              </a:rPr>
              <a:t>O</a:t>
            </a:r>
            <a:r>
              <a:rPr lang="en-US" altLang="ko-KR" spc="67" baseline="-17361" dirty="0">
                <a:solidFill>
                  <a:srgbClr val="C00000"/>
                </a:solidFill>
                <a:cs typeface="Arial"/>
              </a:rPr>
              <a:t>i </a:t>
            </a:r>
            <a:r>
              <a:rPr lang="en-US" altLang="ko-KR" spc="10" dirty="0">
                <a:solidFill>
                  <a:srgbClr val="C00000"/>
                </a:solidFill>
                <a:cs typeface="Arial"/>
              </a:rPr>
              <a:t>or </a:t>
            </a:r>
            <a:r>
              <a:rPr lang="en-US" altLang="ko-KR" spc="25" dirty="0">
                <a:solidFill>
                  <a:srgbClr val="C00000"/>
                </a:solidFill>
                <a:cs typeface="Arial"/>
              </a:rPr>
              <a:t>V</a:t>
            </a:r>
            <a:r>
              <a:rPr lang="en-US" altLang="ko-KR" spc="37" baseline="-17361" dirty="0">
                <a:solidFill>
                  <a:srgbClr val="C00000"/>
                </a:solidFill>
                <a:cs typeface="Arial"/>
              </a:rPr>
              <a:t>M </a:t>
            </a:r>
            <a:r>
              <a:rPr lang="en-US" altLang="ko-KR" spc="25" dirty="0">
                <a:solidFill>
                  <a:srgbClr val="C00000"/>
                </a:solidFill>
                <a:cs typeface="Arial"/>
              </a:rPr>
              <a:t>and </a:t>
            </a:r>
            <a:r>
              <a:rPr lang="en-US" altLang="ko-KR" spc="15" dirty="0" err="1">
                <a:solidFill>
                  <a:srgbClr val="C00000"/>
                </a:solidFill>
                <a:cs typeface="Arial"/>
              </a:rPr>
              <a:t>M</a:t>
            </a:r>
            <a:r>
              <a:rPr lang="en-US" altLang="ko-KR" spc="22" baseline="-17361" dirty="0" err="1">
                <a:solidFill>
                  <a:srgbClr val="C00000"/>
                </a:solidFill>
                <a:cs typeface="Arial"/>
              </a:rPr>
              <a:t>i</a:t>
            </a:r>
            <a:r>
              <a:rPr lang="en-US" altLang="ko-KR" spc="22" baseline="-17361" dirty="0">
                <a:solidFill>
                  <a:srgbClr val="C00000"/>
                </a:solidFill>
                <a:cs typeface="Arial"/>
              </a:rPr>
              <a:t>  </a:t>
            </a:r>
            <a:r>
              <a:rPr lang="en-US" altLang="ko-KR" spc="10" dirty="0">
                <a:solidFill>
                  <a:srgbClr val="C00000"/>
                </a:solidFill>
                <a:cs typeface="Arial"/>
                <a:sym typeface="Wingdings" panose="05000000000000000000" pitchFamily="2" charset="2"/>
              </a:rPr>
              <a:t> </a:t>
            </a:r>
            <a:r>
              <a:rPr lang="en-US" altLang="ko-KR" spc="10" dirty="0" err="1">
                <a:solidFill>
                  <a:srgbClr val="C00000"/>
                </a:solidFill>
                <a:cs typeface="Arial"/>
              </a:rPr>
              <a:t>Frenkel</a:t>
            </a:r>
            <a:r>
              <a:rPr lang="en-US" altLang="ko-KR" spc="10" dirty="0">
                <a:solidFill>
                  <a:srgbClr val="C00000"/>
                </a:solidFill>
                <a:cs typeface="Arial"/>
              </a:rPr>
              <a:t>   disorder</a:t>
            </a:r>
            <a:endParaRPr lang="en-US" altLang="ko-KR" spc="22" baseline="-17361" dirty="0">
              <a:solidFill>
                <a:srgbClr val="C00000"/>
              </a:solidFill>
              <a:cs typeface="Arial"/>
            </a:endParaRPr>
          </a:p>
          <a:p>
            <a:pPr marL="1495425" marR="981075" indent="-285750">
              <a:spcBef>
                <a:spcPts val="600"/>
              </a:spcBef>
              <a:buFont typeface="Arial" panose="020B0604020202020204" pitchFamily="34" charset="0"/>
              <a:buChar char="•"/>
            </a:pPr>
            <a:r>
              <a:rPr lang="en-US" altLang="ko-KR" spc="10" dirty="0">
                <a:cs typeface="Arial"/>
              </a:rPr>
              <a:t>Misplaced atoms interchanged </a:t>
            </a:r>
            <a:r>
              <a:rPr lang="en-US" altLang="ko-KR" spc="25" dirty="0">
                <a:cs typeface="Arial"/>
              </a:rPr>
              <a:t>(M</a:t>
            </a:r>
            <a:r>
              <a:rPr lang="en-US" altLang="ko-KR" spc="37" baseline="-17361" dirty="0">
                <a:cs typeface="Arial"/>
              </a:rPr>
              <a:t>O </a:t>
            </a:r>
            <a:r>
              <a:rPr lang="en-US" altLang="ko-KR" spc="25" dirty="0">
                <a:cs typeface="Arial"/>
              </a:rPr>
              <a:t>and </a:t>
            </a:r>
            <a:r>
              <a:rPr lang="en-US" altLang="ko-KR" spc="50" dirty="0">
                <a:cs typeface="Arial"/>
              </a:rPr>
              <a:t>O</a:t>
            </a:r>
            <a:r>
              <a:rPr lang="en-US" altLang="ko-KR" spc="75" baseline="-17361" dirty="0">
                <a:cs typeface="Arial"/>
              </a:rPr>
              <a:t>M</a:t>
            </a:r>
            <a:r>
              <a:rPr lang="en-US" altLang="ko-KR" spc="50" dirty="0">
                <a:cs typeface="Arial"/>
              </a:rPr>
              <a:t>) </a:t>
            </a:r>
            <a:r>
              <a:rPr lang="en-US" altLang="ko-KR" spc="5" dirty="0">
                <a:cs typeface="Arial"/>
              </a:rPr>
              <a:t>- </a:t>
            </a:r>
            <a:r>
              <a:rPr lang="en-US" altLang="ko-KR" spc="10" dirty="0">
                <a:cs typeface="Arial"/>
              </a:rPr>
              <a:t>interchanged </a:t>
            </a:r>
          </a:p>
          <a:p>
            <a:pPr marL="1495425" marR="981075" indent="-285750">
              <a:spcBef>
                <a:spcPts val="600"/>
              </a:spcBef>
              <a:buFont typeface="Arial" panose="020B0604020202020204" pitchFamily="34" charset="0"/>
              <a:buChar char="•"/>
            </a:pPr>
            <a:r>
              <a:rPr lang="en-US" altLang="ko-KR" spc="10" dirty="0">
                <a:cs typeface="Arial"/>
              </a:rPr>
              <a:t>Vacancies and misplaced atoms </a:t>
            </a:r>
            <a:r>
              <a:rPr lang="en-US" altLang="ko-KR" spc="5" dirty="0">
                <a:cs typeface="Arial"/>
              </a:rPr>
              <a:t>for </a:t>
            </a:r>
            <a:r>
              <a:rPr lang="en-US" altLang="ko-KR" spc="10" dirty="0">
                <a:cs typeface="Arial"/>
              </a:rPr>
              <a:t>the </a:t>
            </a:r>
            <a:r>
              <a:rPr lang="en-US" altLang="ko-KR" spc="15" dirty="0">
                <a:cs typeface="Arial"/>
              </a:rPr>
              <a:t>same </a:t>
            </a:r>
            <a:r>
              <a:rPr lang="en-US" altLang="ko-KR" spc="10" dirty="0">
                <a:cs typeface="Arial"/>
              </a:rPr>
              <a:t>kind of atom (V</a:t>
            </a:r>
            <a:r>
              <a:rPr lang="en-US" altLang="ko-KR" spc="15" baseline="-17361" dirty="0">
                <a:cs typeface="Arial"/>
              </a:rPr>
              <a:t>M </a:t>
            </a:r>
            <a:r>
              <a:rPr lang="en-US" altLang="ko-KR" spc="10" dirty="0">
                <a:cs typeface="Arial"/>
              </a:rPr>
              <a:t>+ </a:t>
            </a:r>
            <a:r>
              <a:rPr lang="en-US" altLang="ko-KR" spc="25" dirty="0">
                <a:cs typeface="Arial"/>
              </a:rPr>
              <a:t>M</a:t>
            </a:r>
            <a:r>
              <a:rPr lang="en-US" altLang="ko-KR" spc="37" baseline="-17361" dirty="0">
                <a:cs typeface="Arial"/>
              </a:rPr>
              <a:t>O</a:t>
            </a:r>
            <a:r>
              <a:rPr lang="en-US" altLang="ko-KR" spc="25" dirty="0">
                <a:cs typeface="Arial"/>
              </a:rPr>
              <a:t>)  </a:t>
            </a:r>
          </a:p>
          <a:p>
            <a:pPr marL="1495425" marR="981075" indent="-285750">
              <a:spcBef>
                <a:spcPts val="600"/>
              </a:spcBef>
              <a:buFont typeface="Arial" panose="020B0604020202020204" pitchFamily="34" charset="0"/>
              <a:buChar char="•"/>
            </a:pPr>
            <a:r>
              <a:rPr lang="en-US" altLang="ko-KR" spc="5" dirty="0">
                <a:cs typeface="Arial"/>
              </a:rPr>
              <a:t>Interstitial </a:t>
            </a:r>
            <a:r>
              <a:rPr lang="en-US" altLang="ko-KR" spc="10" dirty="0">
                <a:cs typeface="Arial"/>
              </a:rPr>
              <a:t>and misplaced atoms </a:t>
            </a:r>
            <a:r>
              <a:rPr lang="en-US" altLang="ko-KR" spc="15" dirty="0">
                <a:cs typeface="Arial"/>
              </a:rPr>
              <a:t>i.e., O</a:t>
            </a:r>
            <a:r>
              <a:rPr lang="en-US" altLang="ko-KR" spc="22" baseline="-17361" dirty="0">
                <a:cs typeface="Arial"/>
              </a:rPr>
              <a:t>i </a:t>
            </a:r>
            <a:r>
              <a:rPr lang="en-US" altLang="ko-KR" spc="10" dirty="0">
                <a:cs typeface="Arial"/>
              </a:rPr>
              <a:t>and </a:t>
            </a:r>
            <a:r>
              <a:rPr lang="en-US" altLang="ko-KR" spc="95" dirty="0">
                <a:cs typeface="Arial"/>
              </a:rPr>
              <a:t> </a:t>
            </a:r>
            <a:r>
              <a:rPr lang="en-US" altLang="ko-KR" spc="25" dirty="0">
                <a:cs typeface="Arial"/>
              </a:rPr>
              <a:t>M</a:t>
            </a:r>
            <a:r>
              <a:rPr lang="en-US" altLang="ko-KR" spc="37" baseline="-17361" dirty="0">
                <a:cs typeface="Arial"/>
              </a:rPr>
              <a:t>O</a:t>
            </a:r>
            <a:endParaRPr lang="en-US" altLang="ko-KR" baseline="-17361" dirty="0">
              <a:cs typeface="Arial"/>
            </a:endParaRPr>
          </a:p>
          <a:p>
            <a:pPr marL="1495425" indent="-285750">
              <a:spcBef>
                <a:spcPts val="600"/>
              </a:spcBef>
              <a:buFont typeface="Arial" panose="020B0604020202020204" pitchFamily="34" charset="0"/>
              <a:buChar char="•"/>
            </a:pPr>
            <a:r>
              <a:rPr lang="en-US" altLang="ko-KR" spc="5" dirty="0">
                <a:cs typeface="Arial"/>
              </a:rPr>
              <a:t>Interstitial </a:t>
            </a:r>
            <a:r>
              <a:rPr lang="en-US" altLang="ko-KR" spc="10" dirty="0">
                <a:cs typeface="Arial"/>
              </a:rPr>
              <a:t>atoms </a:t>
            </a:r>
            <a:r>
              <a:rPr lang="en-US" altLang="ko-KR" spc="5" dirty="0">
                <a:cs typeface="Arial"/>
              </a:rPr>
              <a:t>i.e. </a:t>
            </a:r>
            <a:r>
              <a:rPr lang="en-US" altLang="ko-KR" spc="15" dirty="0">
                <a:cs typeface="Arial"/>
              </a:rPr>
              <a:t>M</a:t>
            </a:r>
            <a:r>
              <a:rPr lang="en-US" altLang="ko-KR" spc="22" baseline="-17361" dirty="0">
                <a:cs typeface="Arial"/>
              </a:rPr>
              <a:t>i </a:t>
            </a:r>
            <a:r>
              <a:rPr lang="en-US" altLang="ko-KR" spc="10" dirty="0">
                <a:cs typeface="Arial"/>
              </a:rPr>
              <a:t>and </a:t>
            </a:r>
            <a:r>
              <a:rPr lang="en-US" altLang="ko-KR" spc="30" dirty="0">
                <a:cs typeface="Arial"/>
              </a:rPr>
              <a:t> </a:t>
            </a:r>
            <a:r>
              <a:rPr lang="en-US" altLang="ko-KR" spc="45" dirty="0">
                <a:cs typeface="Arial"/>
              </a:rPr>
              <a:t>O</a:t>
            </a:r>
            <a:r>
              <a:rPr lang="en-US" altLang="ko-KR" spc="67" baseline="-17361" dirty="0">
                <a:cs typeface="Arial"/>
              </a:rPr>
              <a:t>i</a:t>
            </a:r>
            <a:endParaRPr lang="en-US" altLang="ko-KR" baseline="-17361" dirty="0">
              <a:cs typeface="Arial"/>
            </a:endParaRPr>
          </a:p>
          <a:p>
            <a:pPr marL="285750" indent="-285750">
              <a:spcBef>
                <a:spcPts val="600"/>
              </a:spcBef>
              <a:buFont typeface="Wingdings" panose="05000000000000000000" pitchFamily="2" charset="2"/>
              <a:buChar char="u"/>
            </a:pPr>
            <a:endParaRPr lang="en-US" altLang="ko-KR" sz="1600" dirty="0">
              <a:cs typeface="Times New Roman"/>
            </a:endParaRPr>
          </a:p>
          <a:p>
            <a:pPr marL="1080000" marR="172085" indent="-285750">
              <a:spcBef>
                <a:spcPts val="600"/>
              </a:spcBef>
              <a:buFont typeface="Wingdings" panose="05000000000000000000" pitchFamily="2" charset="2"/>
              <a:buChar char="u"/>
            </a:pPr>
            <a:r>
              <a:rPr lang="en-US" altLang="ko-KR" sz="2000" spc="10" dirty="0">
                <a:cs typeface="Arial"/>
              </a:rPr>
              <a:t>Among all of these, the first two are most important as these are regularly seen in many important  oxides. The first is called Schottky disorder while the second is called as </a:t>
            </a:r>
            <a:r>
              <a:rPr lang="en-US" altLang="ko-KR" sz="2000" spc="10" dirty="0" err="1">
                <a:cs typeface="Arial"/>
              </a:rPr>
              <a:t>Frenkel</a:t>
            </a:r>
            <a:r>
              <a:rPr lang="en-US" altLang="ko-KR" sz="2000" spc="10" dirty="0">
                <a:cs typeface="Arial"/>
              </a:rPr>
              <a:t> disorder.</a:t>
            </a:r>
          </a:p>
          <a:p>
            <a:pPr marL="285750" indent="-285750">
              <a:spcBef>
                <a:spcPts val="600"/>
              </a:spcBef>
              <a:buFont typeface="Wingdings" panose="05000000000000000000" pitchFamily="2" charset="2"/>
              <a:buChar char="u"/>
            </a:pPr>
            <a:endParaRPr lang="en-US" altLang="ko-KR" sz="1600" dirty="0">
              <a:cs typeface="Times New Roman"/>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88</a:t>
            </a:fld>
            <a:endParaRPr lang="ko-KR" altLang="en-US"/>
          </a:p>
        </p:txBody>
      </p:sp>
    </p:spTree>
    <p:extLst>
      <p:ext uri="{BB962C8B-B14F-4D97-AF65-F5344CB8AC3E}">
        <p14:creationId xmlns:p14="http://schemas.microsoft.com/office/powerpoint/2010/main" val="6166043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01600" y="59481"/>
            <a:ext cx="2682401" cy="1384995"/>
          </a:xfrm>
          <a:prstGeom prst="rect">
            <a:avLst/>
          </a:prstGeom>
        </p:spPr>
        <p:txBody>
          <a:bodyPr wrap="none">
            <a:spAutoFit/>
          </a:bodyPr>
          <a:lstStyle/>
          <a:p>
            <a:r>
              <a:rPr lang="en-US" altLang="ko-KR" sz="2800" b="1" dirty="0"/>
              <a:t>Defect Reactions</a:t>
            </a:r>
          </a:p>
          <a:p>
            <a:endParaRPr lang="en-US" altLang="ko-KR" sz="2800" b="1" dirty="0"/>
          </a:p>
          <a:p>
            <a:endParaRPr lang="ko-KR" altLang="en-US" sz="2800" b="1" dirty="0"/>
          </a:p>
        </p:txBody>
      </p:sp>
      <p:sp>
        <p:nvSpPr>
          <p:cNvPr id="7" name="직사각형 6"/>
          <p:cNvSpPr/>
          <p:nvPr/>
        </p:nvSpPr>
        <p:spPr>
          <a:xfrm>
            <a:off x="101600" y="863587"/>
            <a:ext cx="8940800" cy="1529458"/>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ko-KR" sz="1600" dirty="0">
                <a:sym typeface="Wingdings" panose="05000000000000000000" pitchFamily="2" charset="2"/>
              </a:rPr>
              <a:t>O</a:t>
            </a:r>
            <a:r>
              <a:rPr lang="ko-KR" altLang="en-US" sz="1600" dirty="0">
                <a:sym typeface="Wingdings" panose="05000000000000000000" pitchFamily="2" charset="2"/>
              </a:rPr>
              <a:t>자리에 있는 </a:t>
            </a:r>
            <a:r>
              <a:rPr lang="en-US" altLang="ko-KR" sz="1600" dirty="0">
                <a:sym typeface="Wingdings" panose="05000000000000000000" pitchFamily="2" charset="2"/>
              </a:rPr>
              <a:t>vacancy: (vacancy</a:t>
            </a:r>
            <a:r>
              <a:rPr lang="ko-KR" altLang="en-US" sz="1600" dirty="0">
                <a:sym typeface="Wingdings" panose="05000000000000000000" pitchFamily="2" charset="2"/>
              </a:rPr>
              <a:t> </a:t>
            </a:r>
            <a:r>
              <a:rPr lang="en-US" altLang="ko-KR" sz="1600" dirty="0">
                <a:sym typeface="Wingdings" panose="05000000000000000000" pitchFamily="2" charset="2"/>
              </a:rPr>
              <a:t>charge 0) – (</a:t>
            </a:r>
            <a:r>
              <a:rPr lang="ko-KR" altLang="en-US" sz="1600" dirty="0">
                <a:sym typeface="Wingdings" panose="05000000000000000000" pitchFamily="2" charset="2"/>
              </a:rPr>
              <a:t>산소 </a:t>
            </a:r>
            <a:r>
              <a:rPr lang="en-US" altLang="ko-KR" sz="1600" dirty="0">
                <a:sym typeface="Wingdings" panose="05000000000000000000" pitchFamily="2" charset="2"/>
              </a:rPr>
              <a:t>charge -2)  V</a:t>
            </a:r>
            <a:r>
              <a:rPr lang="en-US" altLang="ko-KR" sz="1600" baseline="-25000" dirty="0">
                <a:sym typeface="Wingdings" panose="05000000000000000000" pitchFamily="2" charset="2"/>
              </a:rPr>
              <a:t>o</a:t>
            </a:r>
            <a:r>
              <a:rPr lang="en-US" altLang="ko-KR" sz="1600" baseline="30000" dirty="0">
                <a:sym typeface="Wingdings" panose="05000000000000000000" pitchFamily="2" charset="2"/>
              </a:rPr>
              <a:t>● ●</a:t>
            </a:r>
          </a:p>
          <a:p>
            <a:pPr marL="285750" indent="-285750">
              <a:lnSpc>
                <a:spcPct val="150000"/>
              </a:lnSpc>
              <a:buFont typeface="Arial" panose="020B0604020202020204" pitchFamily="34" charset="0"/>
              <a:buChar char="•"/>
            </a:pPr>
            <a:r>
              <a:rPr lang="en-US" altLang="ko-KR" sz="1600" dirty="0"/>
              <a:t>Mg</a:t>
            </a:r>
            <a:r>
              <a:rPr lang="ko-KR" altLang="en-US" sz="1600" dirty="0"/>
              <a:t>자리에 있는 </a:t>
            </a:r>
            <a:r>
              <a:rPr lang="en-US" altLang="ko-KR" sz="1600" dirty="0"/>
              <a:t>vacancy: (vacancy charge 0) – (</a:t>
            </a:r>
            <a:r>
              <a:rPr lang="ko-KR" altLang="en-US" sz="1600" dirty="0"/>
              <a:t>금속</a:t>
            </a:r>
            <a:r>
              <a:rPr lang="en-US" altLang="ko-KR" sz="1600" dirty="0"/>
              <a:t> charge +4) </a:t>
            </a:r>
            <a:r>
              <a:rPr lang="en-US" altLang="ko-KR" sz="1600" dirty="0">
                <a:sym typeface="Wingdings" panose="05000000000000000000" pitchFamily="2" charset="2"/>
              </a:rPr>
              <a:t> </a:t>
            </a:r>
            <a:r>
              <a:rPr lang="en-US" altLang="ko-KR" sz="1600" dirty="0" err="1">
                <a:sym typeface="Wingdings" panose="05000000000000000000" pitchFamily="2" charset="2"/>
              </a:rPr>
              <a:t>V</a:t>
            </a:r>
            <a:r>
              <a:rPr lang="en-US" altLang="ko-KR" sz="1600" baseline="-25000" dirty="0" err="1">
                <a:sym typeface="Wingdings" panose="05000000000000000000" pitchFamily="2" charset="2"/>
              </a:rPr>
              <a:t>Mg</a:t>
            </a:r>
            <a:r>
              <a:rPr lang="en-US" altLang="ko-KR" sz="1600" dirty="0">
                <a:sym typeface="Wingdings" panose="05000000000000000000" pitchFamily="2" charset="2"/>
              </a:rPr>
              <a:t>””</a:t>
            </a:r>
          </a:p>
          <a:p>
            <a:pPr marL="285750" indent="-285750">
              <a:lnSpc>
                <a:spcPct val="150000"/>
              </a:lnSpc>
              <a:buFont typeface="Arial" panose="020B0604020202020204" pitchFamily="34" charset="0"/>
              <a:buChar char="•"/>
              <a:defRPr/>
            </a:pPr>
            <a:r>
              <a:rPr lang="en-US" altLang="ko-KR" sz="1600" dirty="0">
                <a:sym typeface="Wingdings" panose="05000000000000000000" pitchFamily="2" charset="2"/>
              </a:rPr>
              <a:t>Interstitial site</a:t>
            </a:r>
            <a:r>
              <a:rPr lang="ko-KR" altLang="en-US" sz="1600" dirty="0">
                <a:sym typeface="Wingdings" panose="05000000000000000000" pitchFamily="2" charset="2"/>
              </a:rPr>
              <a:t>에 있는 </a:t>
            </a:r>
            <a:r>
              <a:rPr lang="en-US" altLang="ko-KR" sz="1600" dirty="0">
                <a:sym typeface="Wingdings" panose="05000000000000000000" pitchFamily="2" charset="2"/>
              </a:rPr>
              <a:t>M</a:t>
            </a:r>
            <a:r>
              <a:rPr lang="en-US" altLang="ko-KR" sz="1600" baseline="30000" dirty="0">
                <a:sym typeface="Wingdings" panose="05000000000000000000" pitchFamily="2" charset="2"/>
              </a:rPr>
              <a:t>+2</a:t>
            </a:r>
            <a:r>
              <a:rPr lang="ko-KR" altLang="en-US" sz="1600" dirty="0">
                <a:sym typeface="Wingdings" panose="05000000000000000000" pitchFamily="2" charset="2"/>
              </a:rPr>
              <a:t>이온의 경우</a:t>
            </a:r>
            <a:r>
              <a:rPr lang="en-US" altLang="ko-KR" sz="1600" dirty="0">
                <a:sym typeface="Wingdings" panose="05000000000000000000" pitchFamily="2" charset="2"/>
              </a:rPr>
              <a:t>: (</a:t>
            </a:r>
            <a:r>
              <a:rPr lang="ko-KR" altLang="en-US" sz="1600" dirty="0">
                <a:sym typeface="Wingdings" panose="05000000000000000000" pitchFamily="2" charset="2"/>
              </a:rPr>
              <a:t>금속이온 </a:t>
            </a:r>
            <a:r>
              <a:rPr lang="en-US" altLang="ko-KR" sz="1600" dirty="0">
                <a:sym typeface="Wingdings" panose="05000000000000000000" pitchFamily="2" charset="2"/>
              </a:rPr>
              <a:t>charge +2) - </a:t>
            </a:r>
            <a:r>
              <a:rPr lang="en-US" altLang="ko-KR" sz="1600" dirty="0"/>
              <a:t>(interstitial site</a:t>
            </a:r>
            <a:r>
              <a:rPr lang="ko-KR" altLang="en-US" sz="1600" dirty="0"/>
              <a:t> </a:t>
            </a:r>
            <a:r>
              <a:rPr lang="en-US" altLang="ko-KR" sz="1600" dirty="0"/>
              <a:t>charge 0) </a:t>
            </a:r>
            <a:r>
              <a:rPr lang="en-US" altLang="ko-KR" sz="1600" dirty="0">
                <a:sym typeface="Wingdings" panose="05000000000000000000" pitchFamily="2" charset="2"/>
              </a:rPr>
              <a:t> M</a:t>
            </a:r>
            <a:r>
              <a:rPr lang="en-US" altLang="ko-KR" sz="1600" baseline="-25000" dirty="0">
                <a:sym typeface="Wingdings" panose="05000000000000000000" pitchFamily="2" charset="2"/>
              </a:rPr>
              <a:t>i</a:t>
            </a:r>
            <a:r>
              <a:rPr lang="en-US" altLang="ko-KR" sz="1600" baseline="30000" dirty="0">
                <a:sym typeface="Wingdings" panose="05000000000000000000" pitchFamily="2" charset="2"/>
              </a:rPr>
              <a:t>● ●</a:t>
            </a:r>
          </a:p>
          <a:p>
            <a:pPr marL="285750" indent="-285750">
              <a:lnSpc>
                <a:spcPct val="150000"/>
              </a:lnSpc>
              <a:buFont typeface="Arial" panose="020B0604020202020204" pitchFamily="34" charset="0"/>
              <a:buChar char="•"/>
              <a:defRPr/>
            </a:pPr>
            <a:r>
              <a:rPr lang="en-US" altLang="ko-KR" sz="1600" dirty="0"/>
              <a:t>Interstitial site</a:t>
            </a:r>
            <a:r>
              <a:rPr lang="ko-KR" altLang="en-US" sz="1600" dirty="0"/>
              <a:t>에 있는 </a:t>
            </a:r>
            <a:r>
              <a:rPr lang="en-US" altLang="ko-KR" sz="1600" dirty="0"/>
              <a:t>O</a:t>
            </a:r>
            <a:r>
              <a:rPr lang="en-US" altLang="ko-KR" sz="1600" baseline="30000" dirty="0"/>
              <a:t>2-</a:t>
            </a:r>
            <a:r>
              <a:rPr lang="en-US" altLang="ko-KR" sz="1600" dirty="0"/>
              <a:t> </a:t>
            </a:r>
            <a:r>
              <a:rPr lang="ko-KR" altLang="en-US" sz="1600" dirty="0"/>
              <a:t>이온의 경우</a:t>
            </a:r>
            <a:r>
              <a:rPr lang="en-US" altLang="ko-KR" sz="1600" dirty="0"/>
              <a:t>:</a:t>
            </a:r>
            <a:r>
              <a:rPr lang="ko-KR" altLang="en-US" sz="1600" dirty="0"/>
              <a:t> </a:t>
            </a:r>
            <a:r>
              <a:rPr lang="en-US" altLang="ko-KR" sz="1600" dirty="0"/>
              <a:t>(</a:t>
            </a:r>
            <a:r>
              <a:rPr lang="ko-KR" altLang="en-US" sz="1600" dirty="0"/>
              <a:t>산소</a:t>
            </a:r>
            <a:r>
              <a:rPr lang="en-US" altLang="ko-KR" sz="1600" dirty="0"/>
              <a:t> </a:t>
            </a:r>
            <a:r>
              <a:rPr lang="ko-KR" altLang="en-US" sz="1600" dirty="0"/>
              <a:t>이온 </a:t>
            </a:r>
            <a:r>
              <a:rPr lang="en-US" altLang="ko-KR" sz="1600" dirty="0"/>
              <a:t>charge -2) - (interstitial site</a:t>
            </a:r>
            <a:r>
              <a:rPr lang="ko-KR" altLang="en-US" sz="1600" dirty="0"/>
              <a:t> </a:t>
            </a:r>
            <a:r>
              <a:rPr lang="en-US" altLang="ko-KR" sz="1600" dirty="0"/>
              <a:t>charge 0) </a:t>
            </a:r>
            <a:r>
              <a:rPr lang="en-US" altLang="ko-KR" sz="1600" dirty="0">
                <a:sym typeface="Wingdings" panose="05000000000000000000" pitchFamily="2" charset="2"/>
              </a:rPr>
              <a:t> O</a:t>
            </a:r>
            <a:r>
              <a:rPr lang="en-US" altLang="ko-KR" sz="1600" baseline="-25000" dirty="0">
                <a:sym typeface="Wingdings" panose="05000000000000000000" pitchFamily="2" charset="2"/>
              </a:rPr>
              <a:t>i</a:t>
            </a:r>
            <a:r>
              <a:rPr lang="en-US" altLang="ko-KR" sz="1600" dirty="0">
                <a:sym typeface="Wingdings" panose="05000000000000000000" pitchFamily="2" charset="2"/>
              </a:rPr>
              <a:t>”</a:t>
            </a:r>
            <a:endParaRPr lang="ko-KR" altLang="en-US" sz="1600" dirty="0"/>
          </a:p>
        </p:txBody>
      </p:sp>
      <p:grpSp>
        <p:nvGrpSpPr>
          <p:cNvPr id="9" name="그룹 8"/>
          <p:cNvGrpSpPr/>
          <p:nvPr/>
        </p:nvGrpSpPr>
        <p:grpSpPr>
          <a:xfrm>
            <a:off x="296463" y="2830719"/>
            <a:ext cx="8796737" cy="3661250"/>
            <a:chOff x="8811765" y="6244"/>
            <a:chExt cx="9982396" cy="3502212"/>
          </a:xfrm>
        </p:grpSpPr>
        <p:pic>
          <p:nvPicPr>
            <p:cNvPr id="11" name="그림 10"/>
            <p:cNvPicPr>
              <a:picLocks noChangeAspect="1"/>
            </p:cNvPicPr>
            <p:nvPr/>
          </p:nvPicPr>
          <p:blipFill>
            <a:blip r:embed="rId2"/>
            <a:stretch>
              <a:fillRect/>
            </a:stretch>
          </p:blipFill>
          <p:spPr>
            <a:xfrm>
              <a:off x="8811765" y="87206"/>
              <a:ext cx="4496650" cy="3421250"/>
            </a:xfrm>
            <a:prstGeom prst="rect">
              <a:avLst/>
            </a:prstGeom>
          </p:spPr>
        </p:pic>
        <p:pic>
          <p:nvPicPr>
            <p:cNvPr id="12" name="그림 11"/>
            <p:cNvPicPr>
              <a:picLocks noChangeAspect="1"/>
            </p:cNvPicPr>
            <p:nvPr/>
          </p:nvPicPr>
          <p:blipFill>
            <a:blip r:embed="rId3"/>
            <a:stretch>
              <a:fillRect/>
            </a:stretch>
          </p:blipFill>
          <p:spPr>
            <a:xfrm>
              <a:off x="13569868" y="6244"/>
              <a:ext cx="5224293" cy="3502211"/>
            </a:xfrm>
            <a:prstGeom prst="rect">
              <a:avLst/>
            </a:prstGeom>
          </p:spPr>
        </p:pic>
      </p:grpSp>
      <p:sp>
        <p:nvSpPr>
          <p:cNvPr id="13" name="직사각형 12"/>
          <p:cNvSpPr/>
          <p:nvPr/>
        </p:nvSpPr>
        <p:spPr>
          <a:xfrm>
            <a:off x="464359" y="3246438"/>
            <a:ext cx="2501900" cy="1168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89</a:t>
            </a:fld>
            <a:endParaRPr lang="ko-KR" altLang="en-US"/>
          </a:p>
        </p:txBody>
      </p:sp>
    </p:spTree>
    <p:extLst>
      <p:ext uri="{BB962C8B-B14F-4D97-AF65-F5344CB8AC3E}">
        <p14:creationId xmlns:p14="http://schemas.microsoft.com/office/powerpoint/2010/main" val="2779929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3"/>
          <a:srcRect l="17141" t="37823" r="57581" b="16404"/>
          <a:stretch/>
        </p:blipFill>
        <p:spPr>
          <a:xfrm>
            <a:off x="101600" y="723590"/>
            <a:ext cx="8953500" cy="3773652"/>
          </a:xfrm>
          <a:prstGeom prst="rect">
            <a:avLst/>
          </a:prstGeom>
        </p:spPr>
      </p:pic>
      <p:sp>
        <p:nvSpPr>
          <p:cNvPr id="6" name="직사각형 5"/>
          <p:cNvSpPr/>
          <p:nvPr/>
        </p:nvSpPr>
        <p:spPr>
          <a:xfrm>
            <a:off x="101600" y="61453"/>
            <a:ext cx="3611886" cy="461665"/>
          </a:xfrm>
          <a:prstGeom prst="rect">
            <a:avLst/>
          </a:prstGeom>
        </p:spPr>
        <p:txBody>
          <a:bodyPr wrap="none">
            <a:spAutoFit/>
          </a:bodyPr>
          <a:lstStyle/>
          <a:p>
            <a:r>
              <a:rPr lang="ko-KR" altLang="en-US" sz="2400" b="1" dirty="0">
                <a:latin typeface="+mn-ea"/>
              </a:rPr>
              <a:t>세라믹 소재</a:t>
            </a:r>
            <a:r>
              <a:rPr lang="en-US" altLang="ko-KR" sz="2400" b="1" dirty="0">
                <a:latin typeface="+mn-ea"/>
              </a:rPr>
              <a:t>_</a:t>
            </a:r>
            <a:r>
              <a:rPr lang="ko-KR" altLang="en-US" sz="2400" b="1" dirty="0">
                <a:latin typeface="+mn-ea"/>
              </a:rPr>
              <a:t>광전자 소재</a:t>
            </a:r>
            <a:endParaRPr lang="ko-KR" altLang="en-US" sz="2400" dirty="0">
              <a:latin typeface="+mn-ea"/>
            </a:endParaRPr>
          </a:p>
        </p:txBody>
      </p:sp>
      <p:sp>
        <p:nvSpPr>
          <p:cNvPr id="7" name="직사각형 6"/>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n-ea"/>
            </a:endParaRPr>
          </a:p>
        </p:txBody>
      </p:sp>
      <p:pic>
        <p:nvPicPr>
          <p:cNvPr id="9" name="그림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96" y="4704344"/>
            <a:ext cx="2077775" cy="1680288"/>
          </a:xfrm>
          <a:prstGeom prst="rect">
            <a:avLst/>
          </a:prstGeom>
        </p:spPr>
      </p:pic>
      <p:pic>
        <p:nvPicPr>
          <p:cNvPr id="10" name="그림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1718" y="4852785"/>
            <a:ext cx="2249663" cy="1479816"/>
          </a:xfrm>
          <a:prstGeom prst="rect">
            <a:avLst/>
          </a:prstGeom>
        </p:spPr>
      </p:pic>
      <p:pic>
        <p:nvPicPr>
          <p:cNvPr id="11" name="그림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9986" y="5091427"/>
            <a:ext cx="2734670" cy="1004573"/>
          </a:xfrm>
          <a:prstGeom prst="rect">
            <a:avLst/>
          </a:prstGeom>
        </p:spPr>
      </p:pic>
      <p:sp>
        <p:nvSpPr>
          <p:cNvPr id="2" name="TextBox 1"/>
          <p:cNvSpPr txBox="1"/>
          <p:nvPr/>
        </p:nvSpPr>
        <p:spPr>
          <a:xfrm>
            <a:off x="6895410" y="4369223"/>
            <a:ext cx="2172390" cy="246221"/>
          </a:xfrm>
          <a:prstGeom prst="rect">
            <a:avLst/>
          </a:prstGeom>
          <a:noFill/>
        </p:spPr>
        <p:txBody>
          <a:bodyPr wrap="none" rtlCol="0">
            <a:spAutoFit/>
          </a:bodyPr>
          <a:lstStyle/>
          <a:p>
            <a:r>
              <a:rPr lang="en-US" altLang="ko-KR" sz="1000" dirty="0"/>
              <a:t>Source: </a:t>
            </a:r>
            <a:r>
              <a:rPr lang="ko-KR" altLang="en-US" sz="1000" dirty="0"/>
              <a:t>한국세라믹기술원 홈페이지</a:t>
            </a: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9</a:t>
            </a:fld>
            <a:endParaRPr lang="ko-KR" altLang="en-US"/>
          </a:p>
        </p:txBody>
      </p:sp>
    </p:spTree>
    <p:extLst>
      <p:ext uri="{BB962C8B-B14F-4D97-AF65-F5344CB8AC3E}">
        <p14:creationId xmlns:p14="http://schemas.microsoft.com/office/powerpoint/2010/main" val="2363680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6345648" cy="523220"/>
          </a:xfrm>
          <a:prstGeom prst="rect">
            <a:avLst/>
          </a:prstGeom>
        </p:spPr>
        <p:txBody>
          <a:bodyPr wrap="none">
            <a:spAutoFit/>
          </a:bodyPr>
          <a:lstStyle/>
          <a:p>
            <a:r>
              <a:rPr lang="en-US" altLang="ko-KR" sz="2800" b="1" dirty="0" err="1"/>
              <a:t>Schottky</a:t>
            </a:r>
            <a:r>
              <a:rPr lang="en-US" altLang="ko-KR" sz="2800" b="1" dirty="0"/>
              <a:t> Disorder_ Stoichiometric Oxides</a:t>
            </a:r>
          </a:p>
        </p:txBody>
      </p:sp>
      <p:sp>
        <p:nvSpPr>
          <p:cNvPr id="3" name="직사각형 2"/>
          <p:cNvSpPr/>
          <p:nvPr/>
        </p:nvSpPr>
        <p:spPr>
          <a:xfrm>
            <a:off x="400050" y="838780"/>
            <a:ext cx="8276406" cy="723275"/>
          </a:xfrm>
          <a:prstGeom prst="rect">
            <a:avLst/>
          </a:prstGeom>
        </p:spPr>
        <p:txBody>
          <a:bodyPr wrap="square">
            <a:spAutoFit/>
          </a:bodyPr>
          <a:lstStyle/>
          <a:p>
            <a:pPr marL="285750" marR="5080" indent="-285750">
              <a:spcBef>
                <a:spcPts val="600"/>
              </a:spcBef>
              <a:buFont typeface="Wingdings" panose="05000000000000000000" pitchFamily="2" charset="2"/>
              <a:buChar char="u"/>
            </a:pPr>
            <a:r>
              <a:rPr lang="en-US" altLang="ko-KR" spc="10" dirty="0">
                <a:cs typeface="Arial"/>
              </a:rPr>
              <a:t>formation at the outer or inner surfaces or dislocations</a:t>
            </a:r>
          </a:p>
          <a:p>
            <a:pPr marL="285750" marR="5080" indent="-285750">
              <a:spcBef>
                <a:spcPts val="600"/>
              </a:spcBef>
              <a:buFont typeface="Wingdings" panose="05000000000000000000" pitchFamily="2" charset="2"/>
              <a:buChar char="u"/>
            </a:pPr>
            <a:r>
              <a:rPr lang="en-US" altLang="ko-KR" spc="10" dirty="0">
                <a:cs typeface="Arial"/>
              </a:rPr>
              <a:t>eventually diffuses into the crystal unit as equilibrium </a:t>
            </a:r>
            <a:r>
              <a:rPr lang="en-US" altLang="ko-KR" spc="5" dirty="0">
                <a:cs typeface="Arial"/>
              </a:rPr>
              <a:t>is </a:t>
            </a:r>
            <a:r>
              <a:rPr lang="en-US" altLang="ko-KR" spc="10" dirty="0">
                <a:cs typeface="Arial"/>
              </a:rPr>
              <a:t>reached</a:t>
            </a:r>
            <a:endParaRPr lang="en-US" altLang="ko-KR" dirty="0">
              <a:cs typeface="Arial"/>
            </a:endParaRPr>
          </a:p>
        </p:txBody>
      </p:sp>
      <p:sp>
        <p:nvSpPr>
          <p:cNvPr id="8" name="object 51"/>
          <p:cNvSpPr/>
          <p:nvPr/>
        </p:nvSpPr>
        <p:spPr>
          <a:xfrm>
            <a:off x="786423" y="1833723"/>
            <a:ext cx="2998630" cy="2565633"/>
          </a:xfrm>
          <a:prstGeom prst="rect">
            <a:avLst/>
          </a:prstGeom>
          <a:blipFill>
            <a:blip r:embed="rId3" cstate="print"/>
            <a:stretch>
              <a:fillRect/>
            </a:stretch>
          </a:blipFill>
        </p:spPr>
        <p:txBody>
          <a:bodyPr wrap="square" lIns="0" tIns="0" rIns="0" bIns="0" rtlCol="0"/>
          <a:lstStyle/>
          <a:p>
            <a:endParaRPr/>
          </a:p>
        </p:txBody>
      </p:sp>
      <p:pic>
        <p:nvPicPr>
          <p:cNvPr id="7" name="그림 6"/>
          <p:cNvPicPr>
            <a:picLocks noChangeAspect="1"/>
          </p:cNvPicPr>
          <p:nvPr/>
        </p:nvPicPr>
        <p:blipFill>
          <a:blip r:embed="rId4"/>
          <a:stretch>
            <a:fillRect/>
          </a:stretch>
        </p:blipFill>
        <p:spPr>
          <a:xfrm>
            <a:off x="300754" y="4416019"/>
            <a:ext cx="3969967" cy="783568"/>
          </a:xfrm>
          <a:prstGeom prst="rect">
            <a:avLst/>
          </a:prstGeom>
        </p:spPr>
      </p:pic>
      <p:sp>
        <p:nvSpPr>
          <p:cNvPr id="13" name="직사각형 12"/>
          <p:cNvSpPr/>
          <p:nvPr/>
        </p:nvSpPr>
        <p:spPr>
          <a:xfrm>
            <a:off x="0" y="5869287"/>
            <a:ext cx="8955549" cy="784830"/>
          </a:xfrm>
          <a:prstGeom prst="rect">
            <a:avLst/>
          </a:prstGeom>
        </p:spPr>
        <p:txBody>
          <a:bodyPr wrap="square">
            <a:spAutoFit/>
          </a:bodyPr>
          <a:lstStyle/>
          <a:p>
            <a:pPr marL="679450" indent="-285750">
              <a:spcBef>
                <a:spcPts val="600"/>
              </a:spcBef>
              <a:buFont typeface="Arial" panose="020B0604020202020204" pitchFamily="34" charset="0"/>
              <a:buChar char="•"/>
            </a:pPr>
            <a:r>
              <a:rPr lang="en-US" altLang="ko-KR" sz="2000" spc="10" dirty="0">
                <a:cs typeface="Arial"/>
              </a:rPr>
              <a:t>preferred when cations and anions are comparable</a:t>
            </a:r>
            <a:r>
              <a:rPr lang="en-US" altLang="ko-KR" sz="2000" spc="135" dirty="0">
                <a:cs typeface="Arial"/>
              </a:rPr>
              <a:t> </a:t>
            </a:r>
            <a:r>
              <a:rPr lang="en-US" altLang="ko-KR" sz="2000" spc="10" dirty="0">
                <a:cs typeface="Arial"/>
              </a:rPr>
              <a:t>sizes</a:t>
            </a:r>
            <a:endParaRPr lang="en-US" altLang="ko-KR" sz="2000" dirty="0">
              <a:cs typeface="Times New Roman"/>
            </a:endParaRPr>
          </a:p>
          <a:p>
            <a:pPr marL="679450" indent="-285750">
              <a:spcBef>
                <a:spcPts val="600"/>
              </a:spcBef>
              <a:buFont typeface="Arial" panose="020B0604020202020204" pitchFamily="34" charset="0"/>
              <a:buChar char="•"/>
            </a:pPr>
            <a:r>
              <a:rPr lang="en-US" altLang="ko-KR" sz="2000" spc="10" dirty="0" err="1">
                <a:cs typeface="Arial"/>
              </a:rPr>
              <a:t>NaCl</a:t>
            </a:r>
            <a:r>
              <a:rPr lang="en-US" altLang="ko-KR" sz="2000" spc="10" dirty="0">
                <a:cs typeface="Arial"/>
              </a:rPr>
              <a:t>, </a:t>
            </a:r>
            <a:r>
              <a:rPr lang="en-US" altLang="ko-KR" sz="2000" spc="15" dirty="0" err="1">
                <a:cs typeface="Arial"/>
              </a:rPr>
              <a:t>MgO</a:t>
            </a:r>
            <a:endParaRPr lang="en-US" altLang="ko-KR" sz="2000" dirty="0">
              <a:cs typeface="Times New Roman"/>
            </a:endParaRPr>
          </a:p>
        </p:txBody>
      </p:sp>
      <p:sp>
        <p:nvSpPr>
          <p:cNvPr id="9" name="TextBox 8"/>
          <p:cNvSpPr txBox="1"/>
          <p:nvPr/>
        </p:nvSpPr>
        <p:spPr>
          <a:xfrm>
            <a:off x="2056594" y="5108098"/>
            <a:ext cx="1528239" cy="369332"/>
          </a:xfrm>
          <a:prstGeom prst="rect">
            <a:avLst/>
          </a:prstGeom>
          <a:noFill/>
        </p:spPr>
        <p:txBody>
          <a:bodyPr wrap="none" rtlCol="0">
            <a:spAutoFit/>
          </a:bodyPr>
          <a:lstStyle/>
          <a:p>
            <a:r>
              <a:rPr lang="en-US" altLang="ko-KR" dirty="0"/>
              <a:t>Metal vacancy</a:t>
            </a:r>
            <a:endParaRPr lang="ko-KR" altLang="en-US" dirty="0"/>
          </a:p>
        </p:txBody>
      </p:sp>
      <p:sp>
        <p:nvSpPr>
          <p:cNvPr id="10" name="TextBox 9"/>
          <p:cNvSpPr txBox="1"/>
          <p:nvPr/>
        </p:nvSpPr>
        <p:spPr>
          <a:xfrm>
            <a:off x="3584833" y="5108098"/>
            <a:ext cx="1675139" cy="369332"/>
          </a:xfrm>
          <a:prstGeom prst="rect">
            <a:avLst/>
          </a:prstGeom>
          <a:noFill/>
        </p:spPr>
        <p:txBody>
          <a:bodyPr wrap="none" rtlCol="0">
            <a:spAutoFit/>
          </a:bodyPr>
          <a:lstStyle/>
          <a:p>
            <a:r>
              <a:rPr lang="en-US" altLang="ko-KR" dirty="0"/>
              <a:t>Oxygen vacancy</a:t>
            </a:r>
            <a:endParaRPr lang="ko-KR" altLang="en-US" dirty="0"/>
          </a:p>
        </p:txBody>
      </p:sp>
      <mc:AlternateContent xmlns:mc="http://schemas.openxmlformats.org/markup-compatibility/2006" xmlns:a14="http://schemas.microsoft.com/office/drawing/2010/main">
        <mc:Choice Requires="a14">
          <p:sp>
            <p:nvSpPr>
              <p:cNvPr id="14" name="object 43"/>
              <p:cNvSpPr txBox="1"/>
              <p:nvPr/>
            </p:nvSpPr>
            <p:spPr>
              <a:xfrm>
                <a:off x="4239457" y="1951253"/>
                <a:ext cx="4904543" cy="2041713"/>
              </a:xfrm>
              <a:prstGeom prst="rect">
                <a:avLst/>
              </a:prstGeom>
            </p:spPr>
            <p:txBody>
              <a:bodyPr vert="horz" wrap="square" lIns="0" tIns="0" rIns="0" bIns="0" rtlCol="0">
                <a:spAutoFit/>
              </a:bodyPr>
              <a:lstStyle/>
              <a:p>
                <a:pPr marL="12700">
                  <a:lnSpc>
                    <a:spcPct val="100000"/>
                  </a:lnSpc>
                  <a:tabLst>
                    <a:tab pos="403225" algn="l"/>
                  </a:tabLst>
                </a:pPr>
                <a:r>
                  <a:rPr lang="en-US" sz="2400" dirty="0">
                    <a:solidFill>
                      <a:srgbClr val="C00000"/>
                    </a:solidFill>
                    <a:cs typeface="Arial"/>
                  </a:rPr>
                  <a:t>Ex) Mg</a:t>
                </a:r>
                <a:r>
                  <a:rPr lang="en-US" sz="2400" baseline="30000" dirty="0">
                    <a:solidFill>
                      <a:srgbClr val="C00000"/>
                    </a:solidFill>
                    <a:cs typeface="Arial"/>
                  </a:rPr>
                  <a:t>+2</a:t>
                </a:r>
                <a:r>
                  <a:rPr lang="en-US" sz="2400" dirty="0">
                    <a:solidFill>
                      <a:srgbClr val="C00000"/>
                    </a:solidFill>
                    <a:cs typeface="Arial"/>
                  </a:rPr>
                  <a:t>O</a:t>
                </a:r>
                <a:r>
                  <a:rPr lang="en-US" sz="2400" baseline="30000" dirty="0">
                    <a:solidFill>
                      <a:srgbClr val="C00000"/>
                    </a:solidFill>
                    <a:cs typeface="Arial"/>
                  </a:rPr>
                  <a:t>-2</a:t>
                </a:r>
              </a:p>
              <a:p>
                <a:pPr marL="12700">
                  <a:lnSpc>
                    <a:spcPct val="100000"/>
                  </a:lnSpc>
                  <a:tabLst>
                    <a:tab pos="403225" algn="l"/>
                  </a:tabLst>
                </a:pPr>
                <a:endParaRPr lang="en-US" sz="2400" baseline="30000" dirty="0">
                  <a:solidFill>
                    <a:srgbClr val="C00000"/>
                  </a:solidFill>
                  <a:cs typeface="Arial"/>
                </a:endParaRPr>
              </a:p>
              <a:p>
                <a:pPr marL="12700" algn="ctr">
                  <a:tabLst>
                    <a:tab pos="403225" algn="l"/>
                  </a:tabLst>
                </a:pPr>
                <a14:m>
                  <m:oMathPara xmlns:m="http://schemas.openxmlformats.org/officeDocument/2006/math">
                    <m:oMathParaPr>
                      <m:jc m:val="centerGroup"/>
                    </m:oMathParaPr>
                    <m:oMath xmlns:m="http://schemas.openxmlformats.org/officeDocument/2006/math">
                      <m:r>
                        <m:rPr>
                          <m:nor/>
                        </m:rPr>
                        <a:rPr lang="en-US" altLang="ko-KR" sz="2400" dirty="0">
                          <a:solidFill>
                            <a:srgbClr val="C00000"/>
                          </a:solidFill>
                          <a:cs typeface="Arial"/>
                        </a:rPr>
                        <m:t>Mg</m:t>
                      </m:r>
                      <m:r>
                        <m:rPr>
                          <m:nor/>
                        </m:rPr>
                        <a:rPr lang="en-US" altLang="ko-KR" sz="2400" baseline="-25000" dirty="0">
                          <a:solidFill>
                            <a:srgbClr val="C00000"/>
                          </a:solidFill>
                          <a:cs typeface="Arial"/>
                        </a:rPr>
                        <m:t>Mg</m:t>
                      </m:r>
                      <m:r>
                        <m:rPr>
                          <m:nor/>
                        </m:rPr>
                        <a:rPr lang="en-US" altLang="ko-KR" sz="2400" dirty="0">
                          <a:solidFill>
                            <a:srgbClr val="C00000"/>
                          </a:solidFill>
                          <a:cs typeface="Arial"/>
                        </a:rPr>
                        <m:t>+</m:t>
                      </m:r>
                      <m:r>
                        <m:rPr>
                          <m:nor/>
                        </m:rPr>
                        <a:rPr lang="en-US" altLang="ko-KR" sz="2400" b="0" i="0" dirty="0" smtClean="0">
                          <a:solidFill>
                            <a:srgbClr val="C00000"/>
                          </a:solidFill>
                          <a:cs typeface="Arial"/>
                        </a:rPr>
                        <m:t>O</m:t>
                      </m:r>
                      <m:r>
                        <m:rPr>
                          <m:nor/>
                        </m:rPr>
                        <a:rPr lang="en-US" altLang="ko-KR" sz="2400" b="0" i="0" baseline="-25000" dirty="0" smtClean="0">
                          <a:solidFill>
                            <a:srgbClr val="C00000"/>
                          </a:solidFill>
                          <a:cs typeface="Arial"/>
                        </a:rPr>
                        <m:t>o</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i="1">
                              <a:solidFill>
                                <a:srgbClr val="C00000"/>
                              </a:solidFill>
                              <a:latin typeface="Cambria Math" panose="02040503050406030204" pitchFamily="18" charset="0"/>
                              <a:ea typeface="Cambria Math" panose="02040503050406030204" pitchFamily="18" charset="0"/>
                              <a:cs typeface="Arial"/>
                            </a:rPr>
                            <m:t>↔</m:t>
                          </m:r>
                          <m:r>
                            <a:rPr lang="en-US" altLang="ko-KR" sz="2400" i="1" spc="25">
                              <a:solidFill>
                                <a:srgbClr val="C00000"/>
                              </a:solidFill>
                              <a:latin typeface="Cambria Math" panose="02040503050406030204" pitchFamily="18" charset="0"/>
                              <a:ea typeface="Cambria Math" panose="02040503050406030204" pitchFamily="18" charset="0"/>
                              <a:cs typeface="Arial"/>
                            </a:rPr>
                            <m:t>𝑉</m:t>
                          </m:r>
                        </m:e>
                        <m:sub>
                          <m:r>
                            <a:rPr lang="en-US" altLang="ko-KR" sz="2400" i="1" spc="25">
                              <a:solidFill>
                                <a:srgbClr val="C00000"/>
                              </a:solidFill>
                              <a:latin typeface="Cambria Math" panose="02040503050406030204" pitchFamily="18" charset="0"/>
                              <a:ea typeface="Cambria Math" panose="02040503050406030204" pitchFamily="18" charset="0"/>
                              <a:cs typeface="Arial"/>
                            </a:rPr>
                            <m:t>𝑀</m:t>
                          </m:r>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𝑔</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en-US" altLang="ko-KR" sz="2400" i="1" spc="25">
                          <a:solidFill>
                            <a:srgbClr val="C00000"/>
                          </a:solidFill>
                          <a:latin typeface="Cambria Math" panose="02040503050406030204" pitchFamily="18" charset="0"/>
                          <a:ea typeface="Cambria Math" panose="02040503050406030204" pitchFamily="18" charset="0"/>
                          <a:cs typeface="Arial"/>
                        </a:rPr>
                        <m:t>+</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i="1" spc="25">
                              <a:solidFill>
                                <a:srgbClr val="C00000"/>
                              </a:solidFill>
                              <a:latin typeface="Cambria Math" panose="02040503050406030204" pitchFamily="18" charset="0"/>
                              <a:ea typeface="Cambria Math" panose="02040503050406030204" pitchFamily="18" charset="0"/>
                              <a:cs typeface="Arial"/>
                            </a:rPr>
                            <m:t>𝑉</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𝑂</m:t>
                          </m:r>
                        </m:sub>
                        <m:sup>
                          <m:r>
                            <a:rPr lang="en-US" altLang="ko-KR" sz="2400" i="1" spc="25" smtClean="0">
                              <a:solidFill>
                                <a:srgbClr val="C00000"/>
                              </a:solidFill>
                              <a:latin typeface="Cambria Math" panose="02040503050406030204" pitchFamily="18" charset="0"/>
                              <a:ea typeface="Cambria Math" panose="02040503050406030204" pitchFamily="18" charset="0"/>
                              <a:cs typeface="Arial"/>
                            </a:rPr>
                            <m:t>·</m:t>
                          </m:r>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en-US" altLang="ko-KR" sz="2400" b="0" i="1" spc="25" smtClean="0">
                          <a:solidFill>
                            <a:srgbClr val="C00000"/>
                          </a:solidFill>
                          <a:latin typeface="Cambria Math" panose="02040503050406030204" pitchFamily="18" charset="0"/>
                          <a:ea typeface="Cambria Math" panose="02040503050406030204" pitchFamily="18" charset="0"/>
                          <a:cs typeface="Arial"/>
                        </a:rPr>
                        <m:t>+</m:t>
                      </m:r>
                      <m:r>
                        <m:rPr>
                          <m:nor/>
                        </m:rPr>
                        <a:rPr lang="en-US" altLang="ko-KR" sz="2400" dirty="0">
                          <a:solidFill>
                            <a:srgbClr val="C00000"/>
                          </a:solidFill>
                          <a:cs typeface="Arial"/>
                        </a:rPr>
                        <m:t>Mg</m:t>
                      </m:r>
                      <m:r>
                        <m:rPr>
                          <m:nor/>
                        </m:rPr>
                        <a:rPr lang="en-US" altLang="ko-KR" sz="2400" baseline="-25000" dirty="0">
                          <a:solidFill>
                            <a:srgbClr val="C00000"/>
                          </a:solidFill>
                          <a:cs typeface="Arial"/>
                        </a:rPr>
                        <m:t>sur</m:t>
                      </m:r>
                      <m:r>
                        <a:rPr lang="en-US" altLang="ko-KR" sz="2400" i="1" spc="25">
                          <a:solidFill>
                            <a:srgbClr val="C00000"/>
                          </a:solidFill>
                          <a:latin typeface="Cambria Math" panose="02040503050406030204" pitchFamily="18" charset="0"/>
                          <a:ea typeface="Cambria Math" panose="02040503050406030204" pitchFamily="18" charset="0"/>
                          <a:cs typeface="Arial"/>
                        </a:rPr>
                        <m:t>+</m:t>
                      </m:r>
                      <m:r>
                        <m:rPr>
                          <m:nor/>
                        </m:rPr>
                        <a:rPr lang="en-US" altLang="ko-KR" sz="2400" dirty="0">
                          <a:solidFill>
                            <a:srgbClr val="C00000"/>
                          </a:solidFill>
                          <a:cs typeface="Arial"/>
                        </a:rPr>
                        <m:t>O</m:t>
                      </m:r>
                      <m:r>
                        <m:rPr>
                          <m:nor/>
                        </m:rPr>
                        <a:rPr lang="en-US" altLang="ko-KR" sz="2400" baseline="-25000" dirty="0">
                          <a:solidFill>
                            <a:srgbClr val="C00000"/>
                          </a:solidFill>
                          <a:cs typeface="Arial"/>
                        </a:rPr>
                        <m:t>sur</m:t>
                      </m:r>
                    </m:oMath>
                  </m:oMathPara>
                </a14:m>
                <a:endParaRPr lang="en-US" altLang="ko-KR" sz="2400" baseline="-25000" dirty="0">
                  <a:solidFill>
                    <a:srgbClr val="C00000"/>
                  </a:solidFill>
                  <a:cs typeface="Arial"/>
                </a:endParaRPr>
              </a:p>
              <a:p>
                <a:pPr marL="12700" algn="ctr">
                  <a:lnSpc>
                    <a:spcPct val="100000"/>
                  </a:lnSpc>
                  <a:tabLst>
                    <a:tab pos="403225" algn="l"/>
                  </a:tabLst>
                </a:pPr>
                <a:endParaRPr lang="en-US" altLang="ko-KR" sz="2400" b="0" i="0" dirty="0">
                  <a:solidFill>
                    <a:srgbClr val="C00000"/>
                  </a:solidFill>
                  <a:cs typeface="Arial"/>
                </a:endParaRPr>
              </a:p>
              <a:p>
                <a:pPr marL="12700" algn="ctr">
                  <a:lnSpc>
                    <a:spcPct val="100000"/>
                  </a:lnSpc>
                  <a:tabLst>
                    <a:tab pos="403225" algn="l"/>
                  </a:tabLst>
                </a:pPr>
                <a14:m>
                  <m:oMathPara xmlns:m="http://schemas.openxmlformats.org/officeDocument/2006/math">
                    <m:oMathParaPr>
                      <m:jc m:val="centerGroup"/>
                    </m:oMathParaPr>
                    <m:oMath xmlns:m="http://schemas.openxmlformats.org/officeDocument/2006/math">
                      <m:r>
                        <m:rPr>
                          <m:nor/>
                        </m:rPr>
                        <a:rPr lang="en-US" altLang="ko-KR" sz="2400" b="0" i="0" dirty="0" smtClean="0">
                          <a:solidFill>
                            <a:srgbClr val="C00000"/>
                          </a:solidFill>
                          <a:cs typeface="Arial"/>
                        </a:rPr>
                        <m:t>0 </m:t>
                      </m:r>
                      <m:r>
                        <m:rPr>
                          <m:nor/>
                        </m:rPr>
                        <a:rPr lang="en-US" altLang="ko-KR" sz="2400" b="0" i="0" dirty="0" smtClean="0">
                          <a:solidFill>
                            <a:srgbClr val="C00000"/>
                          </a:solidFill>
                          <a:cs typeface="Arial"/>
                        </a:rPr>
                        <m:t>or</m:t>
                      </m:r>
                      <m:r>
                        <m:rPr>
                          <m:nor/>
                        </m:rPr>
                        <a:rPr lang="en-US" altLang="ko-KR" sz="2400" b="0" i="0" dirty="0" smtClean="0">
                          <a:solidFill>
                            <a:srgbClr val="C00000"/>
                          </a:solidFill>
                          <a:cs typeface="Arial"/>
                        </a:rPr>
                        <m:t> </m:t>
                      </m:r>
                      <m:r>
                        <m:rPr>
                          <m:nor/>
                        </m:rPr>
                        <a:rPr lang="en-US" altLang="ko-KR" sz="2400" b="0" i="0" dirty="0" smtClean="0">
                          <a:solidFill>
                            <a:srgbClr val="C00000"/>
                          </a:solidFill>
                          <a:cs typeface="Arial"/>
                        </a:rPr>
                        <m:t>null</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i="1">
                              <a:solidFill>
                                <a:srgbClr val="C00000"/>
                              </a:solidFill>
                              <a:latin typeface="Cambria Math" panose="02040503050406030204" pitchFamily="18" charset="0"/>
                              <a:ea typeface="Cambria Math" panose="02040503050406030204" pitchFamily="18" charset="0"/>
                              <a:cs typeface="Arial"/>
                            </a:rPr>
                            <m:t>↔</m:t>
                          </m:r>
                          <m:r>
                            <a:rPr lang="en-US" altLang="ko-KR" sz="2400" i="1" spc="25">
                              <a:solidFill>
                                <a:srgbClr val="C00000"/>
                              </a:solidFill>
                              <a:latin typeface="Cambria Math" panose="02040503050406030204" pitchFamily="18" charset="0"/>
                              <a:ea typeface="Cambria Math" panose="02040503050406030204" pitchFamily="18" charset="0"/>
                              <a:cs typeface="Arial"/>
                            </a:rPr>
                            <m:t>𝑉</m:t>
                          </m:r>
                        </m:e>
                        <m:sub>
                          <m:r>
                            <a:rPr lang="en-US" altLang="ko-KR" sz="2400" i="1" spc="25">
                              <a:solidFill>
                                <a:srgbClr val="C00000"/>
                              </a:solidFill>
                              <a:latin typeface="Cambria Math" panose="02040503050406030204" pitchFamily="18" charset="0"/>
                              <a:ea typeface="Cambria Math" panose="02040503050406030204" pitchFamily="18" charset="0"/>
                              <a:cs typeface="Arial"/>
                            </a:rPr>
                            <m:t>𝑀𝑔</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en-US" altLang="ko-KR" sz="2400" i="1" spc="25">
                          <a:solidFill>
                            <a:srgbClr val="C00000"/>
                          </a:solidFill>
                          <a:latin typeface="Cambria Math" panose="02040503050406030204" pitchFamily="18" charset="0"/>
                          <a:ea typeface="Cambria Math" panose="02040503050406030204" pitchFamily="18" charset="0"/>
                          <a:cs typeface="Arial"/>
                        </a:rPr>
                        <m:t>+</m:t>
                      </m:r>
                      <m:sSubSup>
                        <m:sSubSupPr>
                          <m:ctrlPr>
                            <a:rPr lang="en-US" altLang="ko-KR" sz="2400" i="1" spc="25" smtClean="0">
                              <a:solidFill>
                                <a:srgbClr val="C00000"/>
                              </a:solidFill>
                              <a:latin typeface="Cambria Math" panose="02040503050406030204" pitchFamily="18" charset="0"/>
                              <a:ea typeface="Cambria Math" panose="02040503050406030204" pitchFamily="18" charset="0"/>
                              <a:cs typeface="Arial"/>
                            </a:rPr>
                          </m:ctrlPr>
                        </m:sSubSupPr>
                        <m:e>
                          <m:r>
                            <a:rPr lang="en-US" altLang="ko-KR" sz="2400" i="1" spc="25">
                              <a:solidFill>
                                <a:srgbClr val="C00000"/>
                              </a:solidFill>
                              <a:latin typeface="Cambria Math" panose="02040503050406030204" pitchFamily="18" charset="0"/>
                              <a:ea typeface="Cambria Math" panose="02040503050406030204" pitchFamily="18" charset="0"/>
                              <a:cs typeface="Arial"/>
                            </a:rPr>
                            <m:t>𝑉</m:t>
                          </m:r>
                        </m:e>
                        <m:sub>
                          <m:r>
                            <a:rPr lang="en-US" altLang="ko-KR" sz="2400" i="1" spc="25">
                              <a:solidFill>
                                <a:srgbClr val="C00000"/>
                              </a:solidFill>
                              <a:latin typeface="Cambria Math" panose="02040503050406030204" pitchFamily="18" charset="0"/>
                              <a:ea typeface="Cambria Math" panose="02040503050406030204" pitchFamily="18" charset="0"/>
                              <a:cs typeface="Arial"/>
                            </a:rPr>
                            <m:t>𝑂</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oMath>
                  </m:oMathPara>
                </a14:m>
                <a:endParaRPr lang="en-US" altLang="ko-KR" sz="2400" baseline="-25000" dirty="0">
                  <a:solidFill>
                    <a:srgbClr val="C00000"/>
                  </a:solidFill>
                  <a:cs typeface="Arial"/>
                </a:endParaRPr>
              </a:p>
              <a:p>
                <a:pPr marL="12700">
                  <a:lnSpc>
                    <a:spcPct val="100000"/>
                  </a:lnSpc>
                  <a:tabLst>
                    <a:tab pos="403225" algn="l"/>
                  </a:tabLst>
                </a:pPr>
                <a:endParaRPr sz="2400" baseline="-25000" dirty="0">
                  <a:solidFill>
                    <a:srgbClr val="C00000"/>
                  </a:solidFill>
                  <a:cs typeface="Arial"/>
                </a:endParaRPr>
              </a:p>
            </p:txBody>
          </p:sp>
        </mc:Choice>
        <mc:Fallback xmlns="">
          <p:sp>
            <p:nvSpPr>
              <p:cNvPr id="14" name="object 43"/>
              <p:cNvSpPr txBox="1">
                <a:spLocks noRot="1" noChangeAspect="1" noMove="1" noResize="1" noEditPoints="1" noAdjustHandles="1" noChangeArrowheads="1" noChangeShapeType="1" noTextEdit="1"/>
              </p:cNvSpPr>
              <p:nvPr/>
            </p:nvSpPr>
            <p:spPr>
              <a:xfrm>
                <a:off x="4239457" y="1951253"/>
                <a:ext cx="4904543" cy="2041713"/>
              </a:xfrm>
              <a:prstGeom prst="rect">
                <a:avLst/>
              </a:prstGeom>
              <a:blipFill>
                <a:blip r:embed="rId5"/>
                <a:stretch>
                  <a:fillRect l="-3478" t="-447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056594" y="4628813"/>
                <a:ext cx="462720" cy="360162"/>
              </a:xfrm>
              <a:prstGeom prst="rect">
                <a:avLst/>
              </a:prstGeom>
              <a:solidFill>
                <a:schemeClr val="bg1"/>
              </a:solidFill>
            </p:spPr>
            <p:txBody>
              <a:bodyPr wrap="square" lIns="0" tIns="0" rIns="0" bIns="0" rtlCol="0">
                <a:noAutofit/>
              </a:bodyPr>
              <a:lstStyle/>
              <a:p>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ea typeface="Cambria Math" panose="02040503050406030204" pitchFamily="18" charset="0"/>
                        </a:rPr>
                        <m:t>⇌</m:t>
                      </m:r>
                    </m:oMath>
                  </m:oMathPara>
                </a14:m>
                <a:endParaRPr lang="ko-KR" altLang="en-US" sz="2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056594" y="4628813"/>
                <a:ext cx="462720" cy="360162"/>
              </a:xfrm>
              <a:prstGeom prst="rect">
                <a:avLst/>
              </a:prstGeom>
              <a:blipFill rotWithShape="0">
                <a:blip r:embed="rId6"/>
                <a:stretch>
                  <a:fillRect/>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90</a:t>
            </a:fld>
            <a:endParaRPr lang="ko-KR" altLang="en-US"/>
          </a:p>
        </p:txBody>
      </p:sp>
    </p:spTree>
    <p:extLst>
      <p:ext uri="{BB962C8B-B14F-4D97-AF65-F5344CB8AC3E}">
        <p14:creationId xmlns:p14="http://schemas.microsoft.com/office/powerpoint/2010/main" val="4168548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6146876" cy="523220"/>
          </a:xfrm>
          <a:prstGeom prst="rect">
            <a:avLst/>
          </a:prstGeom>
        </p:spPr>
        <p:txBody>
          <a:bodyPr wrap="none">
            <a:spAutoFit/>
          </a:bodyPr>
          <a:lstStyle/>
          <a:p>
            <a:r>
              <a:rPr lang="en-US" altLang="ko-KR" sz="2800" b="1" dirty="0" err="1"/>
              <a:t>Frenkel</a:t>
            </a:r>
            <a:r>
              <a:rPr lang="en-US" altLang="ko-KR" sz="2800" b="1" dirty="0"/>
              <a:t> Disorder_ Stoichiometric Oxides</a:t>
            </a:r>
          </a:p>
        </p:txBody>
      </p:sp>
      <p:sp>
        <p:nvSpPr>
          <p:cNvPr id="9" name="object 7"/>
          <p:cNvSpPr/>
          <p:nvPr/>
        </p:nvSpPr>
        <p:spPr>
          <a:xfrm>
            <a:off x="834852" y="2228414"/>
            <a:ext cx="2985842" cy="2133372"/>
          </a:xfrm>
          <a:prstGeom prst="rect">
            <a:avLst/>
          </a:prstGeom>
          <a:blipFill>
            <a:blip r:embed="rId3" cstate="print"/>
            <a:stretch>
              <a:fillRect/>
            </a:stretch>
          </a:blipFill>
          <a:ln w="76200">
            <a:solidFill>
              <a:schemeClr val="accent2">
                <a:lumMod val="20000"/>
                <a:lumOff val="80000"/>
              </a:schemeClr>
            </a:solidFill>
          </a:ln>
        </p:spPr>
        <p:txBody>
          <a:bodyPr wrap="square" lIns="0" tIns="0" rIns="0" bIns="0" rtlCol="0"/>
          <a:lstStyle/>
          <a:p>
            <a:endParaRPr dirty="0"/>
          </a:p>
        </p:txBody>
      </p:sp>
      <p:sp>
        <p:nvSpPr>
          <p:cNvPr id="10" name="object 23"/>
          <p:cNvSpPr txBox="1"/>
          <p:nvPr/>
        </p:nvSpPr>
        <p:spPr>
          <a:xfrm>
            <a:off x="626038" y="1117561"/>
            <a:ext cx="6311901" cy="906658"/>
          </a:xfrm>
          <a:prstGeom prst="rect">
            <a:avLst/>
          </a:prstGeom>
        </p:spPr>
        <p:txBody>
          <a:bodyPr wrap="square">
            <a:spAutoFit/>
          </a:bodyPr>
          <a:lstStyle>
            <a:defPPr>
              <a:defRPr lang="ko-KR"/>
            </a:defPPr>
            <a:lvl1pPr marL="285750" marR="5080" indent="-285750">
              <a:spcBef>
                <a:spcPts val="600"/>
              </a:spcBef>
              <a:buFont typeface="Wingdings" panose="05000000000000000000" pitchFamily="2" charset="2"/>
              <a:buChar char="u"/>
              <a:defRPr spc="10">
                <a:cs typeface="Arial"/>
              </a:defRPr>
            </a:lvl1pPr>
          </a:lstStyle>
          <a:p>
            <a:pPr>
              <a:lnSpc>
                <a:spcPts val="1700"/>
              </a:lnSpc>
            </a:pPr>
            <a:r>
              <a:rPr dirty="0"/>
              <a:t>This defect form</a:t>
            </a:r>
            <a:r>
              <a:rPr lang="en-US" dirty="0"/>
              <a:t>s</a:t>
            </a:r>
            <a:r>
              <a:rPr dirty="0"/>
              <a:t> inside the  crystal</a:t>
            </a:r>
            <a:endParaRPr lang="en-US" dirty="0"/>
          </a:p>
          <a:p>
            <a:pPr>
              <a:lnSpc>
                <a:spcPts val="1700"/>
              </a:lnSpc>
            </a:pPr>
            <a:r>
              <a:rPr dirty="0"/>
              <a:t>It forms where cations are appreciably smaller th</a:t>
            </a:r>
            <a:r>
              <a:rPr lang="en-US" dirty="0"/>
              <a:t>a</a:t>
            </a:r>
            <a:r>
              <a:rPr dirty="0"/>
              <a:t>n anions  </a:t>
            </a:r>
            <a:endParaRPr lang="en-US" altLang="ko-KR" dirty="0"/>
          </a:p>
          <a:p>
            <a:pPr>
              <a:lnSpc>
                <a:spcPts val="1700"/>
              </a:lnSpc>
            </a:pPr>
            <a:r>
              <a:rPr lang="en-US" dirty="0"/>
              <a:t>No change in density</a:t>
            </a:r>
            <a:endParaRPr dirty="0"/>
          </a:p>
        </p:txBody>
      </p:sp>
      <p:sp>
        <p:nvSpPr>
          <p:cNvPr id="16" name="object 33"/>
          <p:cNvSpPr txBox="1"/>
          <p:nvPr/>
        </p:nvSpPr>
        <p:spPr>
          <a:xfrm>
            <a:off x="547155" y="5025262"/>
            <a:ext cx="8586440" cy="692497"/>
          </a:xfrm>
          <a:prstGeom prst="rect">
            <a:avLst/>
          </a:prstGeom>
        </p:spPr>
        <p:txBody>
          <a:bodyPr vert="horz" wrap="square" lIns="0" tIns="0" rIns="0" bIns="0" rtlCol="0">
            <a:spAutoFit/>
          </a:bodyPr>
          <a:lstStyle/>
          <a:p>
            <a:pPr marL="298450" marR="5080" indent="-285750" latinLnBrk="0">
              <a:lnSpc>
                <a:spcPct val="125000"/>
              </a:lnSpc>
              <a:buFont typeface="Arial" panose="020B0604020202020204" pitchFamily="34" charset="0"/>
              <a:buChar char="•"/>
            </a:pPr>
            <a:r>
              <a:rPr spc="10" dirty="0">
                <a:cs typeface="Arial"/>
              </a:rPr>
              <a:t>In cases where anions form the disorder</a:t>
            </a:r>
            <a:r>
              <a:rPr spc="20" dirty="0">
                <a:solidFill>
                  <a:srgbClr val="C00000"/>
                </a:solidFill>
                <a:cs typeface="Arial"/>
              </a:rPr>
              <a:t> </a:t>
            </a:r>
            <a:endParaRPr lang="en-US" spc="20" dirty="0">
              <a:solidFill>
                <a:srgbClr val="C00000"/>
              </a:solidFill>
              <a:cs typeface="Arial"/>
            </a:endParaRPr>
          </a:p>
          <a:p>
            <a:pPr marL="298450" marR="5080" indent="-285750" latinLnBrk="0">
              <a:lnSpc>
                <a:spcPct val="125000"/>
              </a:lnSpc>
              <a:buFont typeface="Arial" panose="020B0604020202020204" pitchFamily="34" charset="0"/>
              <a:buChar char="•"/>
            </a:pPr>
            <a:r>
              <a:rPr spc="10" dirty="0">
                <a:cs typeface="Arial"/>
              </a:rPr>
              <a:t>The corresponding  defect reaction </a:t>
            </a:r>
            <a:r>
              <a:rPr spc="5" dirty="0">
                <a:cs typeface="Arial"/>
              </a:rPr>
              <a:t>in </a:t>
            </a:r>
            <a:r>
              <a:rPr spc="10" dirty="0">
                <a:cs typeface="Arial"/>
              </a:rPr>
              <a:t>that case would </a:t>
            </a:r>
            <a:r>
              <a:rPr spc="75" dirty="0">
                <a:cs typeface="Arial"/>
              </a:rPr>
              <a:t> </a:t>
            </a:r>
            <a:r>
              <a:rPr spc="10" dirty="0">
                <a:cs typeface="Arial"/>
              </a:rPr>
              <a:t>be</a:t>
            </a:r>
            <a:endParaRPr dirty="0">
              <a:cs typeface="Arial"/>
            </a:endParaRPr>
          </a:p>
        </p:txBody>
      </p:sp>
      <p:sp>
        <p:nvSpPr>
          <p:cNvPr id="19" name="object 47"/>
          <p:cNvSpPr txBox="1"/>
          <p:nvPr/>
        </p:nvSpPr>
        <p:spPr>
          <a:xfrm>
            <a:off x="547155" y="6305178"/>
            <a:ext cx="8326783" cy="320601"/>
          </a:xfrm>
          <a:prstGeom prst="rect">
            <a:avLst/>
          </a:prstGeom>
        </p:spPr>
        <p:txBody>
          <a:bodyPr vert="horz" wrap="square" lIns="0" tIns="0" rIns="0" bIns="0" rtlCol="0">
            <a:spAutoFit/>
          </a:bodyPr>
          <a:lstStyle/>
          <a:p>
            <a:pPr marL="346075" marR="5080" indent="-285750">
              <a:lnSpc>
                <a:spcPct val="125000"/>
              </a:lnSpc>
              <a:buFont typeface="Arial" panose="020B0604020202020204" pitchFamily="34" charset="0"/>
              <a:buChar char="•"/>
            </a:pPr>
            <a:r>
              <a:rPr spc="10" dirty="0">
                <a:cs typeface="Arial"/>
              </a:rPr>
              <a:t> AgBr, </a:t>
            </a:r>
            <a:r>
              <a:rPr spc="10" dirty="0" err="1">
                <a:cs typeface="Arial"/>
              </a:rPr>
              <a:t>AgI</a:t>
            </a:r>
            <a:endParaRPr dirty="0">
              <a:cs typeface="Arial"/>
            </a:endParaRPr>
          </a:p>
        </p:txBody>
      </p:sp>
      <p:pic>
        <p:nvPicPr>
          <p:cNvPr id="2" name="그림 1"/>
          <p:cNvPicPr>
            <a:picLocks noChangeAspect="1"/>
          </p:cNvPicPr>
          <p:nvPr/>
        </p:nvPicPr>
        <p:blipFill>
          <a:blip r:embed="rId4"/>
          <a:stretch>
            <a:fillRect/>
          </a:stretch>
        </p:blipFill>
        <p:spPr>
          <a:xfrm>
            <a:off x="4175181" y="1542449"/>
            <a:ext cx="3859243" cy="1229091"/>
          </a:xfrm>
          <a:prstGeom prst="rect">
            <a:avLst/>
          </a:prstGeom>
        </p:spPr>
      </p:pic>
      <p:pic>
        <p:nvPicPr>
          <p:cNvPr id="21" name="그림 20"/>
          <p:cNvPicPr>
            <a:picLocks noChangeAspect="1"/>
          </p:cNvPicPr>
          <p:nvPr/>
        </p:nvPicPr>
        <p:blipFill>
          <a:blip r:embed="rId5"/>
          <a:stretch>
            <a:fillRect/>
          </a:stretch>
        </p:blipFill>
        <p:spPr>
          <a:xfrm>
            <a:off x="815227" y="5606197"/>
            <a:ext cx="2633507" cy="868520"/>
          </a:xfrm>
          <a:prstGeom prst="rect">
            <a:avLst/>
          </a:prstGeom>
        </p:spPr>
      </p:pic>
      <p:sp>
        <p:nvSpPr>
          <p:cNvPr id="7" name="TextBox 6"/>
          <p:cNvSpPr txBox="1"/>
          <p:nvPr/>
        </p:nvSpPr>
        <p:spPr>
          <a:xfrm>
            <a:off x="4576563" y="2539726"/>
            <a:ext cx="1528239" cy="369332"/>
          </a:xfrm>
          <a:prstGeom prst="rect">
            <a:avLst/>
          </a:prstGeom>
          <a:noFill/>
        </p:spPr>
        <p:txBody>
          <a:bodyPr wrap="none" rtlCol="0">
            <a:spAutoFit/>
          </a:bodyPr>
          <a:lstStyle/>
          <a:p>
            <a:r>
              <a:rPr lang="en-US" altLang="ko-KR" dirty="0"/>
              <a:t>Metal vacancy</a:t>
            </a:r>
            <a:endParaRPr lang="ko-KR" altLang="en-US" dirty="0"/>
          </a:p>
        </p:txBody>
      </p:sp>
      <p:sp>
        <p:nvSpPr>
          <p:cNvPr id="13" name="TextBox 12"/>
          <p:cNvSpPr txBox="1"/>
          <p:nvPr/>
        </p:nvSpPr>
        <p:spPr>
          <a:xfrm>
            <a:off x="6248359" y="2540475"/>
            <a:ext cx="1727589" cy="369332"/>
          </a:xfrm>
          <a:prstGeom prst="rect">
            <a:avLst/>
          </a:prstGeom>
          <a:noFill/>
        </p:spPr>
        <p:txBody>
          <a:bodyPr wrap="none" rtlCol="0">
            <a:spAutoFit/>
          </a:bodyPr>
          <a:lstStyle/>
          <a:p>
            <a:r>
              <a:rPr lang="en-US" altLang="ko-KR" dirty="0"/>
              <a:t>Interstitial metal</a:t>
            </a:r>
            <a:endParaRPr lang="ko-KR" altLang="en-US" dirty="0"/>
          </a:p>
        </p:txBody>
      </p:sp>
      <mc:AlternateContent xmlns:mc="http://schemas.openxmlformats.org/markup-compatibility/2006" xmlns:a14="http://schemas.microsoft.com/office/drawing/2010/main">
        <mc:Choice Requires="a14">
          <p:sp>
            <p:nvSpPr>
              <p:cNvPr id="14" name="object 43"/>
              <p:cNvSpPr txBox="1"/>
              <p:nvPr/>
            </p:nvSpPr>
            <p:spPr>
              <a:xfrm>
                <a:off x="4840375" y="3502842"/>
                <a:ext cx="3765870" cy="985141"/>
              </a:xfrm>
              <a:prstGeom prst="rect">
                <a:avLst/>
              </a:prstGeom>
            </p:spPr>
            <p:txBody>
              <a:bodyPr vert="horz" wrap="square" lIns="0" tIns="0" rIns="0" bIns="0" rtlCol="0">
                <a:spAutoFit/>
              </a:bodyPr>
              <a:lstStyle/>
              <a:p>
                <a:pPr marL="12700">
                  <a:lnSpc>
                    <a:spcPct val="100000"/>
                  </a:lnSpc>
                  <a:tabLst>
                    <a:tab pos="403225" algn="l"/>
                  </a:tabLst>
                </a:pPr>
                <a:r>
                  <a:rPr lang="en-US" sz="2400" dirty="0">
                    <a:solidFill>
                      <a:srgbClr val="C00000"/>
                    </a:solidFill>
                    <a:cs typeface="Arial"/>
                  </a:rPr>
                  <a:t>Ex) Ca</a:t>
                </a:r>
                <a:r>
                  <a:rPr lang="en-US" sz="2400" baseline="30000" dirty="0">
                    <a:solidFill>
                      <a:srgbClr val="C00000"/>
                    </a:solidFill>
                    <a:cs typeface="Arial"/>
                  </a:rPr>
                  <a:t>+2</a:t>
                </a:r>
                <a:r>
                  <a:rPr lang="en-US" sz="2400" dirty="0">
                    <a:solidFill>
                      <a:srgbClr val="C00000"/>
                    </a:solidFill>
                    <a:cs typeface="Arial"/>
                  </a:rPr>
                  <a:t>F</a:t>
                </a:r>
                <a:r>
                  <a:rPr lang="en-US" sz="2400" baseline="-25000" dirty="0">
                    <a:solidFill>
                      <a:srgbClr val="C00000"/>
                    </a:solidFill>
                    <a:cs typeface="Arial"/>
                  </a:rPr>
                  <a:t>2</a:t>
                </a:r>
                <a:r>
                  <a:rPr lang="en-US" sz="2400" baseline="30000" dirty="0">
                    <a:solidFill>
                      <a:srgbClr val="C00000"/>
                    </a:solidFill>
                    <a:cs typeface="Arial"/>
                  </a:rPr>
                  <a:t>-1</a:t>
                </a:r>
              </a:p>
              <a:p>
                <a:pPr marL="12700">
                  <a:lnSpc>
                    <a:spcPct val="100000"/>
                  </a:lnSpc>
                  <a:tabLst>
                    <a:tab pos="403225" algn="l"/>
                  </a:tabLst>
                </a:pPr>
                <a:endParaRPr lang="en-US" sz="2400" baseline="30000" dirty="0">
                  <a:solidFill>
                    <a:srgbClr val="C00000"/>
                  </a:solidFill>
                  <a:cs typeface="Arial"/>
                </a:endParaRPr>
              </a:p>
              <a:p>
                <a:pPr marL="12700" algn="ctr">
                  <a:tabLst>
                    <a:tab pos="403225" algn="l"/>
                  </a:tabLst>
                </a:pPr>
                <a14:m>
                  <m:oMathPara xmlns:m="http://schemas.openxmlformats.org/officeDocument/2006/math">
                    <m:oMathParaPr>
                      <m:jc m:val="centerGroup"/>
                    </m:oMathParaPr>
                    <m:oMath xmlns:m="http://schemas.openxmlformats.org/officeDocument/2006/math">
                      <m:r>
                        <m:rPr>
                          <m:nor/>
                        </m:rPr>
                        <a:rPr lang="en-US" altLang="ko-KR" sz="2400" b="0" i="0" dirty="0" smtClean="0">
                          <a:solidFill>
                            <a:srgbClr val="C00000"/>
                          </a:solidFill>
                          <a:cs typeface="Arial"/>
                        </a:rPr>
                        <m:t>Ca</m:t>
                      </m:r>
                      <m:r>
                        <m:rPr>
                          <m:nor/>
                        </m:rPr>
                        <a:rPr lang="en-US" altLang="ko-KR" sz="2400" b="0" i="0" baseline="-25000" dirty="0" smtClean="0">
                          <a:solidFill>
                            <a:srgbClr val="C00000"/>
                          </a:solidFill>
                          <a:cs typeface="Arial"/>
                        </a:rPr>
                        <m:t>Ca</m:t>
                      </m:r>
                      <m:r>
                        <m:rPr>
                          <m:nor/>
                        </m:rPr>
                        <a:rPr lang="en-US" altLang="ko-KR" sz="2400" dirty="0">
                          <a:solidFill>
                            <a:srgbClr val="C00000"/>
                          </a:solidFill>
                          <a:cs typeface="Arial"/>
                        </a:rPr>
                        <m:t>+ </m:t>
                      </m:r>
                      <m:r>
                        <m:rPr>
                          <m:nor/>
                        </m:rPr>
                        <a:rPr lang="en-US" altLang="ko-KR" sz="2400" b="0" i="0" dirty="0" smtClean="0">
                          <a:solidFill>
                            <a:srgbClr val="C00000"/>
                          </a:solidFill>
                          <a:cs typeface="Arial"/>
                        </a:rPr>
                        <m:t>V</m:t>
                      </m:r>
                      <m:r>
                        <a:rPr lang="en-US" altLang="ko-KR" sz="2400" b="0" i="1" baseline="-25000" dirty="0" smtClean="0">
                          <a:solidFill>
                            <a:srgbClr val="C00000"/>
                          </a:solidFill>
                          <a:latin typeface="Cambria Math" panose="02040503050406030204" pitchFamily="18" charset="0"/>
                          <a:cs typeface="Arial"/>
                        </a:rPr>
                        <m:t>𝑖</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i="1">
                              <a:solidFill>
                                <a:srgbClr val="C00000"/>
                              </a:solidFill>
                              <a:latin typeface="Cambria Math" panose="02040503050406030204" pitchFamily="18" charset="0"/>
                              <a:ea typeface="Cambria Math" panose="02040503050406030204" pitchFamily="18" charset="0"/>
                              <a:cs typeface="Arial"/>
                            </a:rPr>
                            <m:t>↔</m:t>
                          </m:r>
                          <m:r>
                            <a:rPr lang="en-US" altLang="ko-KR" sz="2400" i="1" spc="25">
                              <a:solidFill>
                                <a:srgbClr val="C00000"/>
                              </a:solidFill>
                              <a:latin typeface="Cambria Math" panose="02040503050406030204" pitchFamily="18" charset="0"/>
                              <a:ea typeface="Cambria Math" panose="02040503050406030204" pitchFamily="18" charset="0"/>
                              <a:cs typeface="Arial"/>
                            </a:rPr>
                            <m:t>𝑉</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𝐶𝑎</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en-US" altLang="ko-KR" sz="2400" i="1" spc="25">
                          <a:solidFill>
                            <a:srgbClr val="C00000"/>
                          </a:solidFill>
                          <a:latin typeface="Cambria Math" panose="02040503050406030204" pitchFamily="18" charset="0"/>
                          <a:ea typeface="Cambria Math" panose="02040503050406030204" pitchFamily="18" charset="0"/>
                          <a:cs typeface="Arial"/>
                        </a:rPr>
                        <m:t>+</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𝐶𝑎</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𝑖</m:t>
                          </m:r>
                        </m:sub>
                        <m:sup>
                          <m:r>
                            <a:rPr lang="en-US" altLang="ko-KR" sz="2400" i="1" spc="25" smtClean="0">
                              <a:solidFill>
                                <a:srgbClr val="C00000"/>
                              </a:solidFill>
                              <a:latin typeface="Cambria Math" panose="02040503050406030204" pitchFamily="18" charset="0"/>
                              <a:ea typeface="Cambria Math" panose="02040503050406030204" pitchFamily="18" charset="0"/>
                              <a:cs typeface="Arial"/>
                            </a:rPr>
                            <m:t>·</m:t>
                          </m:r>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oMath>
                  </m:oMathPara>
                </a14:m>
                <a:endParaRPr sz="2400" baseline="-25000" dirty="0">
                  <a:solidFill>
                    <a:srgbClr val="C00000"/>
                  </a:solidFill>
                  <a:cs typeface="Arial"/>
                </a:endParaRPr>
              </a:p>
            </p:txBody>
          </p:sp>
        </mc:Choice>
        <mc:Fallback xmlns="">
          <p:sp>
            <p:nvSpPr>
              <p:cNvPr id="14" name="object 43"/>
              <p:cNvSpPr txBox="1">
                <a:spLocks noRot="1" noChangeAspect="1" noMove="1" noResize="1" noEditPoints="1" noAdjustHandles="1" noChangeArrowheads="1" noChangeShapeType="1" noTextEdit="1"/>
              </p:cNvSpPr>
              <p:nvPr/>
            </p:nvSpPr>
            <p:spPr>
              <a:xfrm>
                <a:off x="4840375" y="3502842"/>
                <a:ext cx="3765870" cy="985141"/>
              </a:xfrm>
              <a:prstGeom prst="rect">
                <a:avLst/>
              </a:prstGeom>
              <a:blipFill>
                <a:blip r:embed="rId6"/>
                <a:stretch>
                  <a:fillRect l="-4531" t="-9938" b="-745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object 43"/>
              <p:cNvSpPr txBox="1"/>
              <p:nvPr/>
            </p:nvSpPr>
            <p:spPr>
              <a:xfrm>
                <a:off x="5484037" y="5789155"/>
                <a:ext cx="3103826" cy="738920"/>
              </a:xfrm>
              <a:prstGeom prst="rect">
                <a:avLst/>
              </a:prstGeom>
            </p:spPr>
            <p:txBody>
              <a:bodyPr vert="horz" wrap="square" lIns="0" tIns="0" rIns="0" bIns="0" rtlCol="0">
                <a:spAutoFit/>
              </a:bodyPr>
              <a:lstStyle/>
              <a:p>
                <a:pPr marL="12700">
                  <a:lnSpc>
                    <a:spcPct val="100000"/>
                  </a:lnSpc>
                  <a:tabLst>
                    <a:tab pos="403225" algn="l"/>
                  </a:tabLst>
                </a:pPr>
                <a:r>
                  <a:rPr lang="en-US" altLang="ko-KR" sz="2400" dirty="0">
                    <a:solidFill>
                      <a:srgbClr val="C00000"/>
                    </a:solidFill>
                    <a:cs typeface="Arial"/>
                  </a:rPr>
                  <a:t>Ex) Ca</a:t>
                </a:r>
                <a:r>
                  <a:rPr lang="en-US" altLang="ko-KR" sz="2400" baseline="30000" dirty="0">
                    <a:solidFill>
                      <a:srgbClr val="C00000"/>
                    </a:solidFill>
                    <a:cs typeface="Arial"/>
                  </a:rPr>
                  <a:t>+2</a:t>
                </a:r>
                <a:r>
                  <a:rPr lang="en-US" altLang="ko-KR" sz="2400" dirty="0">
                    <a:solidFill>
                      <a:srgbClr val="C00000"/>
                    </a:solidFill>
                    <a:cs typeface="Arial"/>
                  </a:rPr>
                  <a:t>F</a:t>
                </a:r>
                <a:r>
                  <a:rPr lang="en-US" altLang="ko-KR" sz="2400" baseline="-25000" dirty="0">
                    <a:solidFill>
                      <a:srgbClr val="C00000"/>
                    </a:solidFill>
                    <a:cs typeface="Arial"/>
                  </a:rPr>
                  <a:t>2</a:t>
                </a:r>
                <a:r>
                  <a:rPr lang="en-US" altLang="ko-KR" sz="2400" baseline="30000" dirty="0">
                    <a:solidFill>
                      <a:srgbClr val="C00000"/>
                    </a:solidFill>
                    <a:cs typeface="Arial"/>
                  </a:rPr>
                  <a:t>-1</a:t>
                </a:r>
              </a:p>
              <a:p>
                <a:pPr marL="12700" algn="ctr">
                  <a:tabLst>
                    <a:tab pos="403225" algn="l"/>
                  </a:tabLst>
                </a:pPr>
                <a14:m>
                  <m:oMathPara xmlns:m="http://schemas.openxmlformats.org/officeDocument/2006/math">
                    <m:oMathParaPr>
                      <m:jc m:val="left"/>
                    </m:oMathParaPr>
                    <m:oMath xmlns:m="http://schemas.openxmlformats.org/officeDocument/2006/math">
                      <m:r>
                        <m:rPr>
                          <m:nor/>
                        </m:rPr>
                        <a:rPr lang="en-US" altLang="ko-KR" sz="2400" b="0" i="0" dirty="0" smtClean="0">
                          <a:solidFill>
                            <a:srgbClr val="C00000"/>
                          </a:solidFill>
                          <a:cs typeface="Arial"/>
                        </a:rPr>
                        <m:t>F</m:t>
                      </m:r>
                      <m:r>
                        <m:rPr>
                          <m:nor/>
                        </m:rPr>
                        <a:rPr lang="en-US" altLang="ko-KR" sz="2400" b="0" i="0" baseline="-25000" dirty="0" smtClean="0">
                          <a:solidFill>
                            <a:srgbClr val="C00000"/>
                          </a:solidFill>
                          <a:cs typeface="Arial"/>
                        </a:rPr>
                        <m:t>F</m:t>
                      </m:r>
                      <m:r>
                        <m:rPr>
                          <m:nor/>
                        </m:rPr>
                        <a:rPr lang="en-US" altLang="ko-KR" sz="2400" dirty="0">
                          <a:solidFill>
                            <a:srgbClr val="C00000"/>
                          </a:solidFill>
                          <a:cs typeface="Arial"/>
                        </a:rPr>
                        <m:t>+ </m:t>
                      </m:r>
                      <m:r>
                        <m:rPr>
                          <m:nor/>
                        </m:rPr>
                        <a:rPr lang="en-US" altLang="ko-KR" sz="2400" b="0" i="0" dirty="0" smtClean="0">
                          <a:solidFill>
                            <a:srgbClr val="C00000"/>
                          </a:solidFill>
                          <a:cs typeface="Arial"/>
                        </a:rPr>
                        <m:t>V</m:t>
                      </m:r>
                      <m:r>
                        <a:rPr lang="en-US" altLang="ko-KR" sz="2400" b="0" i="1" baseline="-25000" dirty="0" smtClean="0">
                          <a:solidFill>
                            <a:srgbClr val="C00000"/>
                          </a:solidFill>
                          <a:latin typeface="Cambria Math" panose="02040503050406030204" pitchFamily="18" charset="0"/>
                          <a:cs typeface="Arial"/>
                        </a:rPr>
                        <m:t>𝑖</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i="1">
                              <a:solidFill>
                                <a:srgbClr val="C00000"/>
                              </a:solidFill>
                              <a:latin typeface="Cambria Math" panose="02040503050406030204" pitchFamily="18" charset="0"/>
                              <a:ea typeface="Cambria Math" panose="02040503050406030204" pitchFamily="18" charset="0"/>
                              <a:cs typeface="Arial"/>
                            </a:rPr>
                            <m:t>↔</m:t>
                          </m:r>
                          <m:r>
                            <a:rPr lang="en-US" altLang="ko-KR" sz="2400" i="1" spc="25">
                              <a:solidFill>
                                <a:srgbClr val="C00000"/>
                              </a:solidFill>
                              <a:latin typeface="Cambria Math" panose="02040503050406030204" pitchFamily="18" charset="0"/>
                              <a:ea typeface="Cambria Math" panose="02040503050406030204" pitchFamily="18" charset="0"/>
                              <a:cs typeface="Arial"/>
                            </a:rPr>
                            <m:t>𝑉</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𝐹</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en-US" altLang="ko-KR" sz="2400" i="1" spc="25">
                          <a:solidFill>
                            <a:srgbClr val="C00000"/>
                          </a:solidFill>
                          <a:latin typeface="Cambria Math" panose="02040503050406030204" pitchFamily="18" charset="0"/>
                          <a:ea typeface="Cambria Math" panose="02040503050406030204" pitchFamily="18" charset="0"/>
                          <a:cs typeface="Arial"/>
                        </a:rPr>
                        <m:t>+</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𝐹</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𝑖</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oMath>
                  </m:oMathPara>
                </a14:m>
                <a:endParaRPr sz="2400" baseline="-25000" dirty="0">
                  <a:solidFill>
                    <a:srgbClr val="C00000"/>
                  </a:solidFill>
                  <a:cs typeface="Arial"/>
                </a:endParaRPr>
              </a:p>
            </p:txBody>
          </p:sp>
        </mc:Choice>
        <mc:Fallback xmlns="">
          <p:sp>
            <p:nvSpPr>
              <p:cNvPr id="15" name="object 43"/>
              <p:cNvSpPr txBox="1">
                <a:spLocks noRot="1" noChangeAspect="1" noMove="1" noResize="1" noEditPoints="1" noAdjustHandles="1" noChangeArrowheads="1" noChangeShapeType="1" noTextEdit="1"/>
              </p:cNvSpPr>
              <p:nvPr/>
            </p:nvSpPr>
            <p:spPr>
              <a:xfrm>
                <a:off x="5484037" y="5789155"/>
                <a:ext cx="3103826" cy="738920"/>
              </a:xfrm>
              <a:prstGeom prst="rect">
                <a:avLst/>
              </a:prstGeom>
              <a:blipFill>
                <a:blip r:embed="rId7"/>
                <a:stretch>
                  <a:fillRect l="-5697" t="-13223" b="-991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589160" y="2229236"/>
                <a:ext cx="597140" cy="360162"/>
              </a:xfrm>
              <a:prstGeom prst="rect">
                <a:avLst/>
              </a:prstGeom>
              <a:solidFill>
                <a:schemeClr val="bg1"/>
              </a:solidFill>
            </p:spPr>
            <p:txBody>
              <a:bodyPr wrap="square" lIns="0" tIns="0" rIns="0" bIns="0" rtlCol="0">
                <a:noAutofit/>
              </a:bodyPr>
              <a:lstStyle/>
              <a:p>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ea typeface="Cambria Math" panose="02040503050406030204" pitchFamily="18" charset="0"/>
                        </a:rPr>
                        <m:t>⇌</m:t>
                      </m:r>
                    </m:oMath>
                  </m:oMathPara>
                </a14:m>
                <a:endParaRPr lang="ko-KR" alt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4589160" y="2229236"/>
                <a:ext cx="597140" cy="360162"/>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344889" y="5849769"/>
                <a:ext cx="462720" cy="360162"/>
              </a:xfrm>
              <a:prstGeom prst="rect">
                <a:avLst/>
              </a:prstGeom>
              <a:solidFill>
                <a:schemeClr val="bg1"/>
              </a:solidFill>
            </p:spPr>
            <p:txBody>
              <a:bodyPr wrap="square" lIns="0" tIns="0" rIns="0" bIns="0" rtlCol="0">
                <a:noAutofit/>
              </a:bodyPr>
              <a:lstStyle/>
              <a:p>
                <a:pPr/>
                <a14:m>
                  <m:oMathPara xmlns:m="http://schemas.openxmlformats.org/officeDocument/2006/math">
                    <m:oMathParaPr>
                      <m:jc m:val="centerGroup"/>
                    </m:oMathParaPr>
                    <m:oMath xmlns:m="http://schemas.openxmlformats.org/officeDocument/2006/math">
                      <m:r>
                        <a:rPr lang="en-US" altLang="ko-KR" sz="2000" i="1">
                          <a:latin typeface="Cambria Math" panose="02040503050406030204" pitchFamily="18" charset="0"/>
                          <a:ea typeface="Cambria Math" panose="02040503050406030204" pitchFamily="18" charset="0"/>
                        </a:rPr>
                        <m:t>⇌</m:t>
                      </m:r>
                    </m:oMath>
                  </m:oMathPara>
                </a14:m>
                <a:endParaRPr lang="ko-KR" alt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344889" y="5849769"/>
                <a:ext cx="462720" cy="360162"/>
              </a:xfrm>
              <a:prstGeom prst="rect">
                <a:avLst/>
              </a:prstGeom>
              <a:blipFill>
                <a:blip r:embed="rId9"/>
                <a:stretch>
                  <a:fillRect/>
                </a:stretch>
              </a:blipFill>
            </p:spPr>
            <p:txBody>
              <a:bodyPr/>
              <a:lstStyle/>
              <a:p>
                <a:r>
                  <a:rPr lang="ko-KR" altLang="en-US">
                    <a:noFill/>
                  </a:rPr>
                  <a:t> </a:t>
                </a:r>
              </a:p>
            </p:txBody>
          </p:sp>
        </mc:Fallback>
      </mc:AlternateContent>
      <p:sp>
        <p:nvSpPr>
          <p:cNvPr id="18" name="직사각형 17"/>
          <p:cNvSpPr/>
          <p:nvPr/>
        </p:nvSpPr>
        <p:spPr>
          <a:xfrm>
            <a:off x="0" y="682859"/>
            <a:ext cx="1762534" cy="412934"/>
          </a:xfrm>
          <a:prstGeom prst="rect">
            <a:avLst/>
          </a:prstGeom>
        </p:spPr>
        <p:txBody>
          <a:bodyPr wrap="none">
            <a:spAutoFit/>
          </a:bodyPr>
          <a:lstStyle/>
          <a:p>
            <a:pPr marL="12700" marR="5080" latinLnBrk="0">
              <a:lnSpc>
                <a:spcPct val="125000"/>
              </a:lnSpc>
            </a:pPr>
            <a:r>
              <a:rPr lang="en-US" altLang="ko-KR" spc="20" dirty="0" err="1">
                <a:solidFill>
                  <a:srgbClr val="C00000"/>
                </a:solidFill>
                <a:cs typeface="Arial"/>
              </a:rPr>
              <a:t>Frenkel</a:t>
            </a:r>
            <a:r>
              <a:rPr lang="en-US" altLang="ko-KR" spc="20" dirty="0">
                <a:solidFill>
                  <a:srgbClr val="C00000"/>
                </a:solidFill>
                <a:cs typeface="Arial"/>
              </a:rPr>
              <a:t> disorder</a:t>
            </a:r>
          </a:p>
        </p:txBody>
      </p:sp>
      <p:sp>
        <p:nvSpPr>
          <p:cNvPr id="20" name="직사각형 19"/>
          <p:cNvSpPr/>
          <p:nvPr/>
        </p:nvSpPr>
        <p:spPr>
          <a:xfrm>
            <a:off x="0" y="4718637"/>
            <a:ext cx="2228495" cy="412934"/>
          </a:xfrm>
          <a:prstGeom prst="rect">
            <a:avLst/>
          </a:prstGeom>
        </p:spPr>
        <p:txBody>
          <a:bodyPr wrap="none">
            <a:spAutoFit/>
          </a:bodyPr>
          <a:lstStyle/>
          <a:p>
            <a:pPr marL="12700" marR="5080" latinLnBrk="0">
              <a:lnSpc>
                <a:spcPct val="125000"/>
              </a:lnSpc>
            </a:pPr>
            <a:r>
              <a:rPr lang="en-US" altLang="ko-KR" spc="20" dirty="0">
                <a:solidFill>
                  <a:srgbClr val="C00000"/>
                </a:solidFill>
                <a:cs typeface="Arial"/>
              </a:rPr>
              <a:t>Anti-</a:t>
            </a:r>
            <a:r>
              <a:rPr lang="en-US" altLang="ko-KR" spc="20" dirty="0" err="1">
                <a:solidFill>
                  <a:srgbClr val="C00000"/>
                </a:solidFill>
                <a:cs typeface="Arial"/>
              </a:rPr>
              <a:t>Frenkel</a:t>
            </a:r>
            <a:r>
              <a:rPr lang="en-US" altLang="ko-KR" spc="20" dirty="0">
                <a:solidFill>
                  <a:srgbClr val="C00000"/>
                </a:solidFill>
                <a:cs typeface="Arial"/>
              </a:rPr>
              <a:t> disorder</a:t>
            </a:r>
          </a:p>
        </p:txBody>
      </p:sp>
      <p:cxnSp>
        <p:nvCxnSpPr>
          <p:cNvPr id="12" name="직선 연결선 11"/>
          <p:cNvCxnSpPr/>
          <p:nvPr/>
        </p:nvCxnSpPr>
        <p:spPr>
          <a:xfrm>
            <a:off x="297180" y="4764357"/>
            <a:ext cx="866819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슬라이드 번호 개체 틀 3"/>
          <p:cNvSpPr>
            <a:spLocks noGrp="1"/>
          </p:cNvSpPr>
          <p:nvPr>
            <p:ph type="sldNum" sz="quarter" idx="12"/>
          </p:nvPr>
        </p:nvSpPr>
        <p:spPr/>
        <p:txBody>
          <a:bodyPr/>
          <a:lstStyle/>
          <a:p>
            <a:fld id="{B6030C2A-4213-4771-8792-D783EF3BA6B4}" type="slidenum">
              <a:rPr lang="ko-KR" altLang="en-US" smtClean="0"/>
              <a:pPr/>
              <a:t>91</a:t>
            </a:fld>
            <a:endParaRPr lang="ko-KR" altLang="en-US"/>
          </a:p>
        </p:txBody>
      </p:sp>
      <p:sp>
        <p:nvSpPr>
          <p:cNvPr id="8" name="TextBox 7">
            <a:extLst>
              <a:ext uri="{FF2B5EF4-FFF2-40B4-BE49-F238E27FC236}">
                <a16:creationId xmlns:a16="http://schemas.microsoft.com/office/drawing/2014/main" id="{9065E73C-F6DB-4AE3-966A-F153418D1B4C}"/>
              </a:ext>
            </a:extLst>
          </p:cNvPr>
          <p:cNvSpPr txBox="1"/>
          <p:nvPr/>
        </p:nvSpPr>
        <p:spPr>
          <a:xfrm>
            <a:off x="755164" y="5706507"/>
            <a:ext cx="683111" cy="584775"/>
          </a:xfrm>
          <a:prstGeom prst="rect">
            <a:avLst/>
          </a:prstGeom>
          <a:solidFill>
            <a:schemeClr val="bg1"/>
          </a:solidFill>
        </p:spPr>
        <p:txBody>
          <a:bodyPr wrap="square" rtlCol="0">
            <a:spAutoFit/>
          </a:bodyPr>
          <a:lstStyle/>
          <a:p>
            <a:r>
              <a:rPr lang="en-US" altLang="ko-KR" sz="3200" dirty="0"/>
              <a:t>O</a:t>
            </a:r>
            <a:r>
              <a:rPr lang="en-US" altLang="ko-KR" sz="3200" baseline="-25000" dirty="0"/>
              <a:t>O</a:t>
            </a:r>
            <a:endParaRPr lang="ko-KR" altLang="en-US" sz="3200" baseline="-25000" dirty="0"/>
          </a:p>
        </p:txBody>
      </p:sp>
      <p:sp>
        <p:nvSpPr>
          <p:cNvPr id="22" name="TextBox 21">
            <a:extLst>
              <a:ext uri="{FF2B5EF4-FFF2-40B4-BE49-F238E27FC236}">
                <a16:creationId xmlns:a16="http://schemas.microsoft.com/office/drawing/2014/main" id="{EC1ACDA5-24E6-45D1-9B9D-037C6872AE80}"/>
              </a:ext>
            </a:extLst>
          </p:cNvPr>
          <p:cNvSpPr txBox="1"/>
          <p:nvPr/>
        </p:nvSpPr>
        <p:spPr>
          <a:xfrm>
            <a:off x="3964252" y="2044645"/>
            <a:ext cx="810310" cy="584775"/>
          </a:xfrm>
          <a:prstGeom prst="rect">
            <a:avLst/>
          </a:prstGeom>
          <a:solidFill>
            <a:schemeClr val="bg1"/>
          </a:solidFill>
        </p:spPr>
        <p:txBody>
          <a:bodyPr wrap="square" rtlCol="0">
            <a:spAutoFit/>
          </a:bodyPr>
          <a:lstStyle/>
          <a:p>
            <a:r>
              <a:rPr lang="en-US" altLang="ko-KR" sz="3200" dirty="0"/>
              <a:t>M</a:t>
            </a:r>
            <a:r>
              <a:rPr lang="en-US" altLang="ko-KR" sz="3200" baseline="-25000" dirty="0"/>
              <a:t>M</a:t>
            </a:r>
            <a:endParaRPr lang="ko-KR" altLang="en-US" sz="3200" baseline="-25000" dirty="0"/>
          </a:p>
        </p:txBody>
      </p:sp>
    </p:spTree>
    <p:extLst>
      <p:ext uri="{BB962C8B-B14F-4D97-AF65-F5344CB8AC3E}">
        <p14:creationId xmlns:p14="http://schemas.microsoft.com/office/powerpoint/2010/main" val="3541174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7355988" cy="523220"/>
          </a:xfrm>
          <a:prstGeom prst="rect">
            <a:avLst/>
          </a:prstGeom>
        </p:spPr>
        <p:txBody>
          <a:bodyPr wrap="none">
            <a:spAutoFit/>
          </a:bodyPr>
          <a:lstStyle/>
          <a:p>
            <a:r>
              <a:rPr lang="en-US" altLang="ko-KR" sz="2800" b="1" dirty="0"/>
              <a:t>Defect Structures in Non-Stoichiometric Oxides</a:t>
            </a:r>
          </a:p>
        </p:txBody>
      </p:sp>
      <p:sp>
        <p:nvSpPr>
          <p:cNvPr id="2" name="직사각형 1"/>
          <p:cNvSpPr/>
          <p:nvPr/>
        </p:nvSpPr>
        <p:spPr>
          <a:xfrm>
            <a:off x="144872" y="1183243"/>
            <a:ext cx="8676456" cy="4862870"/>
          </a:xfrm>
          <a:prstGeom prst="rect">
            <a:avLst/>
          </a:prstGeom>
        </p:spPr>
        <p:txBody>
          <a:bodyPr wrap="square">
            <a:spAutoFit/>
          </a:bodyPr>
          <a:lstStyle/>
          <a:p>
            <a:pPr marL="828675">
              <a:spcBef>
                <a:spcPts val="600"/>
              </a:spcBef>
            </a:pPr>
            <a:r>
              <a:rPr lang="en-US" altLang="ko-KR" sz="2000" b="1" dirty="0">
                <a:solidFill>
                  <a:srgbClr val="990000"/>
                </a:solidFill>
                <a:latin typeface="Arial Black"/>
                <a:cs typeface="Arial Black"/>
              </a:rPr>
              <a:t>Main two</a:t>
            </a:r>
            <a:r>
              <a:rPr lang="en-US" altLang="ko-KR" sz="2000" b="1" spc="15" dirty="0">
                <a:solidFill>
                  <a:srgbClr val="990000"/>
                </a:solidFill>
                <a:latin typeface="Arial Black"/>
                <a:cs typeface="Arial Black"/>
              </a:rPr>
              <a:t> </a:t>
            </a:r>
            <a:r>
              <a:rPr lang="en-US" altLang="ko-KR" sz="2000" b="1" dirty="0">
                <a:solidFill>
                  <a:srgbClr val="990000"/>
                </a:solidFill>
                <a:latin typeface="Arial Black"/>
                <a:cs typeface="Arial Black"/>
              </a:rPr>
              <a:t>types of defect structures</a:t>
            </a:r>
            <a:endParaRPr lang="en-US" altLang="ko-KR" sz="2000" dirty="0">
              <a:latin typeface="Arial Black"/>
              <a:cs typeface="Arial Black"/>
            </a:endParaRPr>
          </a:p>
          <a:p>
            <a:pPr>
              <a:spcBef>
                <a:spcPts val="600"/>
              </a:spcBef>
            </a:pPr>
            <a:endParaRPr lang="en-US" altLang="ko-KR" sz="2000" dirty="0">
              <a:latin typeface="Times New Roman"/>
              <a:cs typeface="Times New Roman"/>
            </a:endParaRPr>
          </a:p>
          <a:p>
            <a:pPr marL="1209675" lvl="2" indent="-161925">
              <a:spcBef>
                <a:spcPts val="600"/>
              </a:spcBef>
              <a:buClr>
                <a:srgbClr val="CC0066"/>
              </a:buClr>
              <a:buSzPct val="126315"/>
              <a:buFont typeface="Times New Roman"/>
              <a:buAutoNum type="romanLcPeriod"/>
              <a:tabLst>
                <a:tab pos="1209675" algn="l"/>
              </a:tabLst>
            </a:pPr>
            <a:r>
              <a:rPr lang="en-US" altLang="ko-KR" sz="2000" spc="10" dirty="0">
                <a:latin typeface="Arial"/>
                <a:cs typeface="Arial"/>
              </a:rPr>
              <a:t>Oxygen deficient (or excess</a:t>
            </a:r>
            <a:r>
              <a:rPr lang="en-US" altLang="ko-KR" sz="2000" spc="175" dirty="0">
                <a:latin typeface="Arial"/>
                <a:cs typeface="Arial"/>
              </a:rPr>
              <a:t> </a:t>
            </a:r>
            <a:r>
              <a:rPr lang="en-US" altLang="ko-KR" sz="2000" spc="10" dirty="0">
                <a:latin typeface="Arial"/>
                <a:cs typeface="Arial"/>
              </a:rPr>
              <a:t>metal)</a:t>
            </a:r>
            <a:endParaRPr lang="en-US" altLang="ko-KR" sz="2000" dirty="0">
              <a:latin typeface="Arial"/>
              <a:cs typeface="Arial"/>
            </a:endParaRPr>
          </a:p>
          <a:p>
            <a:pPr marL="1209675" lvl="2" indent="-200025">
              <a:spcBef>
                <a:spcPts val="600"/>
              </a:spcBef>
              <a:buClr>
                <a:srgbClr val="CC0066"/>
              </a:buClr>
              <a:buSzPct val="126315"/>
              <a:buFont typeface="Times New Roman"/>
              <a:buAutoNum type="romanLcPeriod"/>
              <a:tabLst>
                <a:tab pos="1209675" algn="l"/>
              </a:tabLst>
            </a:pPr>
            <a:r>
              <a:rPr lang="en-US" altLang="ko-KR" sz="2000" spc="10" dirty="0">
                <a:latin typeface="Arial"/>
                <a:cs typeface="Arial"/>
              </a:rPr>
              <a:t>Metal deficient (or excess</a:t>
            </a:r>
            <a:r>
              <a:rPr lang="en-US" altLang="ko-KR" sz="2000" spc="165" dirty="0">
                <a:latin typeface="Arial"/>
                <a:cs typeface="Arial"/>
              </a:rPr>
              <a:t> </a:t>
            </a:r>
            <a:r>
              <a:rPr lang="en-US" altLang="ko-KR" sz="2000" spc="10" dirty="0">
                <a:latin typeface="Arial"/>
                <a:cs typeface="Arial"/>
              </a:rPr>
              <a:t>oxygen)</a:t>
            </a:r>
          </a:p>
          <a:p>
            <a:pPr marL="1209675" lvl="2" indent="-200025">
              <a:spcBef>
                <a:spcPts val="600"/>
              </a:spcBef>
              <a:buClr>
                <a:srgbClr val="CC0066"/>
              </a:buClr>
              <a:buSzPct val="126315"/>
              <a:buFont typeface="Times New Roman"/>
              <a:buAutoNum type="romanLcPeriod"/>
              <a:tabLst>
                <a:tab pos="1209675" algn="l"/>
              </a:tabLst>
            </a:pPr>
            <a:endParaRPr lang="en-US" altLang="ko-KR" sz="2000" dirty="0">
              <a:latin typeface="Arial"/>
              <a:cs typeface="Arial"/>
            </a:endParaRPr>
          </a:p>
          <a:p>
            <a:pPr marL="1171575" marR="5715" indent="-342900">
              <a:spcBef>
                <a:spcPts val="600"/>
              </a:spcBef>
              <a:buFont typeface="Arial" panose="020B0604020202020204" pitchFamily="34" charset="0"/>
              <a:buChar char="•"/>
            </a:pPr>
            <a:r>
              <a:rPr lang="en-US" altLang="ko-KR" sz="2000" spc="10" dirty="0">
                <a:latin typeface="Arial"/>
                <a:cs typeface="Arial"/>
              </a:rPr>
              <a:t>Nonstoichiometry necessitates presence of point defects and extent of </a:t>
            </a:r>
            <a:r>
              <a:rPr lang="en-US" altLang="ko-KR" sz="2000" spc="15" dirty="0">
                <a:latin typeface="Arial"/>
                <a:cs typeface="Arial"/>
              </a:rPr>
              <a:t>non-stoichiometry </a:t>
            </a:r>
            <a:r>
              <a:rPr lang="en-US" altLang="ko-KR" sz="2000" spc="10" dirty="0">
                <a:latin typeface="Arial"/>
                <a:cs typeface="Arial"/>
              </a:rPr>
              <a:t>determines the concentration of</a:t>
            </a:r>
            <a:r>
              <a:rPr lang="en-US" altLang="ko-KR" sz="2000" spc="265" dirty="0">
                <a:latin typeface="Arial"/>
                <a:cs typeface="Arial"/>
              </a:rPr>
              <a:t> </a:t>
            </a:r>
            <a:r>
              <a:rPr lang="en-US" altLang="ko-KR" sz="2000" spc="10" dirty="0">
                <a:latin typeface="Arial"/>
                <a:cs typeface="Arial"/>
              </a:rPr>
              <a:t>Defects</a:t>
            </a:r>
            <a:endParaRPr lang="en-US" altLang="ko-KR" sz="2000" dirty="0">
              <a:latin typeface="Arial"/>
              <a:cs typeface="Arial"/>
            </a:endParaRPr>
          </a:p>
          <a:p>
            <a:pPr marL="342900" indent="-342900">
              <a:spcBef>
                <a:spcPts val="600"/>
              </a:spcBef>
              <a:buFont typeface="Arial" panose="020B0604020202020204" pitchFamily="34" charset="0"/>
              <a:buChar char="•"/>
            </a:pPr>
            <a:endParaRPr lang="en-US" altLang="ko-KR" sz="2000" dirty="0">
              <a:latin typeface="Times New Roman"/>
              <a:cs typeface="Times New Roman"/>
            </a:endParaRPr>
          </a:p>
          <a:p>
            <a:pPr marL="1171575" marR="5080" indent="-342900">
              <a:spcBef>
                <a:spcPts val="600"/>
              </a:spcBef>
              <a:buFont typeface="Arial" panose="020B0604020202020204" pitchFamily="34" charset="0"/>
              <a:buChar char="•"/>
            </a:pPr>
            <a:r>
              <a:rPr lang="en-US" altLang="ko-KR" sz="2000" spc="5" dirty="0">
                <a:latin typeface="Arial"/>
                <a:cs typeface="Arial"/>
              </a:rPr>
              <a:t>Electrical</a:t>
            </a:r>
            <a:r>
              <a:rPr lang="en-US" altLang="ko-KR" sz="2000" spc="270" dirty="0">
                <a:latin typeface="Arial"/>
                <a:cs typeface="Arial"/>
              </a:rPr>
              <a:t> </a:t>
            </a:r>
            <a:r>
              <a:rPr lang="en-US" altLang="ko-KR" sz="2000" spc="10" dirty="0">
                <a:latin typeface="Arial"/>
                <a:cs typeface="Arial"/>
              </a:rPr>
              <a:t>neutrality </a:t>
            </a:r>
            <a:r>
              <a:rPr lang="en-US" altLang="ko-KR" sz="2000" spc="5" dirty="0">
                <a:latin typeface="Arial"/>
                <a:cs typeface="Arial"/>
              </a:rPr>
              <a:t>is</a:t>
            </a:r>
            <a:r>
              <a:rPr lang="en-US" altLang="ko-KR" sz="2000" spc="270" dirty="0">
                <a:latin typeface="Arial"/>
                <a:cs typeface="Arial"/>
              </a:rPr>
              <a:t> </a:t>
            </a:r>
            <a:r>
              <a:rPr lang="en-US" altLang="ko-KR" sz="2000" spc="10" dirty="0">
                <a:latin typeface="Arial"/>
                <a:cs typeface="Arial"/>
              </a:rPr>
              <a:t>preserved via the formation of point defects and a electronic</a:t>
            </a:r>
            <a:r>
              <a:rPr lang="en-US" altLang="ko-KR" sz="2000" spc="-15" dirty="0">
                <a:latin typeface="Arial"/>
                <a:cs typeface="Arial"/>
              </a:rPr>
              <a:t> </a:t>
            </a:r>
            <a:r>
              <a:rPr lang="en-US" altLang="ko-KR" sz="2000" spc="10" dirty="0">
                <a:latin typeface="Arial"/>
                <a:cs typeface="Arial"/>
              </a:rPr>
              <a:t>changes</a:t>
            </a:r>
            <a:endParaRPr lang="en-US" altLang="ko-KR" sz="2000" dirty="0">
              <a:latin typeface="Arial"/>
              <a:cs typeface="Arial"/>
            </a:endParaRPr>
          </a:p>
          <a:p>
            <a:pPr marL="342900" indent="-342900">
              <a:spcBef>
                <a:spcPts val="600"/>
              </a:spcBef>
              <a:buFont typeface="Arial" panose="020B0604020202020204" pitchFamily="34" charset="0"/>
              <a:buChar char="•"/>
            </a:pPr>
            <a:endParaRPr lang="en-US" altLang="ko-KR" sz="2000" dirty="0">
              <a:latin typeface="Times New Roman"/>
              <a:cs typeface="Times New Roman"/>
            </a:endParaRPr>
          </a:p>
          <a:p>
            <a:pPr marL="1171575" indent="-342900">
              <a:spcBef>
                <a:spcPts val="600"/>
              </a:spcBef>
              <a:buFont typeface="Arial" panose="020B0604020202020204" pitchFamily="34" charset="0"/>
              <a:buChar char="•"/>
            </a:pPr>
            <a:r>
              <a:rPr lang="en-US" altLang="ko-KR" sz="2000" spc="5" dirty="0">
                <a:latin typeface="Arial"/>
                <a:cs typeface="Arial"/>
              </a:rPr>
              <a:t>Intrinsic </a:t>
            </a:r>
            <a:r>
              <a:rPr lang="en-US" altLang="ko-KR" sz="2000" spc="10" dirty="0">
                <a:latin typeface="Arial"/>
                <a:cs typeface="Arial"/>
              </a:rPr>
              <a:t>ionization </a:t>
            </a:r>
            <a:r>
              <a:rPr lang="en-US" altLang="ko-KR" sz="2000" spc="5" dirty="0">
                <a:latin typeface="Arial"/>
                <a:cs typeface="Arial"/>
              </a:rPr>
              <a:t>is </a:t>
            </a:r>
            <a:r>
              <a:rPr lang="en-US" altLang="ko-KR" sz="2000" spc="10" dirty="0">
                <a:latin typeface="Arial"/>
                <a:cs typeface="Arial"/>
              </a:rPr>
              <a:t>always </a:t>
            </a:r>
            <a:r>
              <a:rPr lang="en-US" altLang="ko-KR" sz="2000" spc="5" dirty="0">
                <a:latin typeface="Arial"/>
                <a:cs typeface="Arial"/>
              </a:rPr>
              <a:t>possible</a:t>
            </a:r>
            <a:endParaRPr lang="en-US" altLang="ko-KR" sz="2000" dirty="0">
              <a:latin typeface="Arial"/>
              <a:cs typeface="Arial"/>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92</a:t>
            </a:fld>
            <a:endParaRPr lang="ko-KR" altLang="en-US"/>
          </a:p>
        </p:txBody>
      </p:sp>
    </p:spTree>
    <p:extLst>
      <p:ext uri="{BB962C8B-B14F-4D97-AF65-F5344CB8AC3E}">
        <p14:creationId xmlns:p14="http://schemas.microsoft.com/office/powerpoint/2010/main" val="4273830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571480"/>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808478" cy="954107"/>
          </a:xfrm>
          <a:prstGeom prst="rect">
            <a:avLst/>
          </a:prstGeom>
        </p:spPr>
        <p:txBody>
          <a:bodyPr wrap="none">
            <a:spAutoFit/>
          </a:bodyPr>
          <a:lstStyle/>
          <a:p>
            <a:r>
              <a:rPr lang="en-US" altLang="ko-KR" sz="2800" b="1" dirty="0"/>
              <a:t>Oxygen Deficient Oxides</a:t>
            </a:r>
          </a:p>
          <a:p>
            <a:endParaRPr lang="en-US" altLang="ko-KR" sz="2800" b="1" dirty="0"/>
          </a:p>
        </p:txBody>
      </p:sp>
      <p:sp>
        <p:nvSpPr>
          <p:cNvPr id="3" name="직사각형 2"/>
          <p:cNvSpPr/>
          <p:nvPr/>
        </p:nvSpPr>
        <p:spPr>
          <a:xfrm>
            <a:off x="0" y="672887"/>
            <a:ext cx="9144000" cy="6340197"/>
          </a:xfrm>
          <a:prstGeom prst="rect">
            <a:avLst/>
          </a:prstGeom>
        </p:spPr>
        <p:txBody>
          <a:bodyPr wrap="square">
            <a:spAutoFit/>
          </a:bodyPr>
          <a:lstStyle/>
          <a:p>
            <a:pPr marL="1114425" marR="1238885" indent="-285750">
              <a:buFont typeface="Wingdings" panose="05000000000000000000" pitchFamily="2" charset="2"/>
              <a:buChar char="ü"/>
            </a:pPr>
            <a:r>
              <a:rPr lang="en-US" altLang="ko-KR" spc="10" dirty="0">
                <a:cs typeface="Arial"/>
              </a:rPr>
              <a:t>oxygen vacancies</a:t>
            </a:r>
          </a:p>
          <a:p>
            <a:pPr marL="1114425" marR="1238885" indent="-285750">
              <a:buFont typeface="Wingdings" panose="05000000000000000000" pitchFamily="2" charset="2"/>
              <a:buChar char="ü"/>
            </a:pPr>
            <a:r>
              <a:rPr lang="en-US" altLang="ko-KR" spc="10" dirty="0">
                <a:cs typeface="Arial"/>
              </a:rPr>
              <a:t>metal </a:t>
            </a:r>
            <a:r>
              <a:rPr lang="en-US" altLang="ko-KR" spc="5" dirty="0">
                <a:cs typeface="Arial"/>
              </a:rPr>
              <a:t>interstitials</a:t>
            </a:r>
          </a:p>
          <a:p>
            <a:pPr marL="1114425" marR="1238885" indent="-285750">
              <a:buFont typeface="Wingdings" panose="05000000000000000000" pitchFamily="2" charset="2"/>
              <a:buChar char="ü"/>
            </a:pPr>
            <a:r>
              <a:rPr lang="en-US" altLang="ko-KR" spc="10" dirty="0">
                <a:cs typeface="Arial"/>
              </a:rPr>
              <a:t>both are possible </a:t>
            </a:r>
          </a:p>
          <a:p>
            <a:pPr marL="1114425" marR="1238885" indent="-285750">
              <a:buFont typeface="Wingdings" panose="05000000000000000000" pitchFamily="2" charset="2"/>
              <a:buChar char="ü"/>
            </a:pPr>
            <a:r>
              <a:rPr lang="en-US" altLang="ko-KR" spc="10" dirty="0">
                <a:cs typeface="Arial"/>
              </a:rPr>
              <a:t>Surface formation</a:t>
            </a:r>
            <a:endParaRPr lang="en-US" altLang="ko-KR" dirty="0">
              <a:cs typeface="Arial"/>
            </a:endParaRPr>
          </a:p>
          <a:p>
            <a:pPr>
              <a:lnSpc>
                <a:spcPct val="100000"/>
              </a:lnSpc>
              <a:spcBef>
                <a:spcPts val="45"/>
              </a:spcBef>
            </a:pPr>
            <a:endParaRPr lang="en-US" altLang="ko-KR" dirty="0">
              <a:cs typeface="Times New Roman"/>
            </a:endParaRPr>
          </a:p>
          <a:p>
            <a:pPr marL="781050" lvl="3">
              <a:lnSpc>
                <a:spcPct val="100000"/>
              </a:lnSpc>
              <a:tabLst>
                <a:tab pos="1276350" algn="l"/>
              </a:tabLst>
            </a:pPr>
            <a:r>
              <a:rPr lang="en-US" altLang="ko-KR" sz="2400" b="1" spc="5" dirty="0">
                <a:solidFill>
                  <a:srgbClr val="990066"/>
                </a:solidFill>
                <a:cs typeface="Arial Black"/>
              </a:rPr>
              <a:t>If </a:t>
            </a:r>
            <a:r>
              <a:rPr lang="en-US" altLang="ko-KR" sz="2400" b="1" spc="15" dirty="0">
                <a:solidFill>
                  <a:srgbClr val="990066"/>
                </a:solidFill>
                <a:cs typeface="Arial Black"/>
              </a:rPr>
              <a:t>oxygen vacancies </a:t>
            </a:r>
            <a:r>
              <a:rPr lang="en-US" altLang="ko-KR" sz="2400" b="1" spc="10" dirty="0">
                <a:solidFill>
                  <a:srgbClr val="990066"/>
                </a:solidFill>
                <a:cs typeface="Arial Black"/>
              </a:rPr>
              <a:t>are the </a:t>
            </a:r>
            <a:r>
              <a:rPr lang="en-US" altLang="ko-KR" sz="2400" b="1" spc="15" dirty="0">
                <a:solidFill>
                  <a:srgbClr val="990066"/>
                </a:solidFill>
                <a:cs typeface="Arial Black"/>
              </a:rPr>
              <a:t>dominating</a:t>
            </a:r>
            <a:r>
              <a:rPr lang="en-US" altLang="ko-KR" sz="2400" b="1" spc="160" dirty="0">
                <a:solidFill>
                  <a:srgbClr val="990066"/>
                </a:solidFill>
                <a:cs typeface="Arial Black"/>
              </a:rPr>
              <a:t> </a:t>
            </a:r>
            <a:r>
              <a:rPr lang="en-US" altLang="ko-KR" sz="2400" b="1" spc="10" dirty="0">
                <a:solidFill>
                  <a:srgbClr val="990066"/>
                </a:solidFill>
                <a:cs typeface="Arial Black"/>
              </a:rPr>
              <a:t>defects</a:t>
            </a:r>
            <a:endParaRPr lang="en-US" altLang="ko-KR" sz="2400" b="1" dirty="0">
              <a:cs typeface="Arial Black"/>
            </a:endParaRPr>
          </a:p>
          <a:p>
            <a:pPr lvl="3">
              <a:lnSpc>
                <a:spcPct val="100000"/>
              </a:lnSpc>
              <a:spcBef>
                <a:spcPts val="5"/>
              </a:spcBef>
              <a:buClr>
                <a:srgbClr val="990066"/>
              </a:buClr>
              <a:buFont typeface="Arial Black"/>
              <a:buAutoNum type="arabicPeriod"/>
            </a:pPr>
            <a:endParaRPr lang="en-US" altLang="ko-KR" sz="2400" dirty="0">
              <a:cs typeface="Times New Roman"/>
            </a:endParaRPr>
          </a:p>
          <a:p>
            <a:pPr marL="1114425" indent="-285750">
              <a:lnSpc>
                <a:spcPct val="100000"/>
              </a:lnSpc>
              <a:buFont typeface="Arial" panose="020B0604020202020204" pitchFamily="34" charset="0"/>
              <a:buChar char="•"/>
            </a:pPr>
            <a:r>
              <a:rPr lang="en-US" altLang="ko-KR" spc="10" dirty="0">
                <a:cs typeface="Arial"/>
              </a:rPr>
              <a:t>Depicted by </a:t>
            </a:r>
            <a:r>
              <a:rPr lang="en-US" altLang="ko-KR" spc="30" dirty="0">
                <a:cs typeface="Arial"/>
              </a:rPr>
              <a:t>MO</a:t>
            </a:r>
            <a:r>
              <a:rPr lang="en-US" altLang="ko-KR" spc="44" baseline="-17361" dirty="0">
                <a:cs typeface="Arial"/>
              </a:rPr>
              <a:t>2-x </a:t>
            </a:r>
            <a:r>
              <a:rPr lang="en-US" altLang="ko-KR" spc="30" dirty="0">
                <a:cs typeface="Arial"/>
              </a:rPr>
              <a:t>(</a:t>
            </a:r>
            <a:r>
              <a:rPr lang="en-US" altLang="ko-KR" i="1" spc="30" dirty="0">
                <a:cs typeface="Arial"/>
              </a:rPr>
              <a:t>x </a:t>
            </a:r>
            <a:r>
              <a:rPr lang="en-US" altLang="ko-KR" spc="5" dirty="0">
                <a:cs typeface="Arial"/>
              </a:rPr>
              <a:t>is </a:t>
            </a:r>
            <a:r>
              <a:rPr lang="en-US" altLang="ko-KR" spc="10" dirty="0">
                <a:cs typeface="Arial"/>
              </a:rPr>
              <a:t>the extent of </a:t>
            </a:r>
            <a:r>
              <a:rPr lang="en-US" altLang="ko-KR" spc="15" dirty="0">
                <a:cs typeface="Arial"/>
              </a:rPr>
              <a:t>non-stoichiometry)</a:t>
            </a:r>
            <a:endParaRPr lang="en-US" altLang="ko-KR" dirty="0">
              <a:cs typeface="Arial"/>
            </a:endParaRPr>
          </a:p>
          <a:p>
            <a:pPr>
              <a:lnSpc>
                <a:spcPct val="100000"/>
              </a:lnSpc>
            </a:pPr>
            <a:endParaRPr lang="en-US" altLang="ko-KR" dirty="0">
              <a:cs typeface="Times New Roman"/>
            </a:endParaRPr>
          </a:p>
          <a:p>
            <a:pPr>
              <a:lnSpc>
                <a:spcPct val="100000"/>
              </a:lnSpc>
              <a:spcBef>
                <a:spcPts val="5"/>
              </a:spcBef>
            </a:pPr>
            <a:endParaRPr lang="en-US" altLang="ko-KR" dirty="0">
              <a:cs typeface="Times New Roman"/>
            </a:endParaRPr>
          </a:p>
          <a:p>
            <a:pPr>
              <a:lnSpc>
                <a:spcPct val="100000"/>
              </a:lnSpc>
              <a:spcBef>
                <a:spcPts val="55"/>
              </a:spcBef>
            </a:pPr>
            <a:endParaRPr lang="en-US" altLang="ko-KR" dirty="0">
              <a:cs typeface="Times New Roman"/>
            </a:endParaRPr>
          </a:p>
          <a:p>
            <a:pPr>
              <a:lnSpc>
                <a:spcPct val="100000"/>
              </a:lnSpc>
              <a:spcBef>
                <a:spcPts val="55"/>
              </a:spcBef>
            </a:pPr>
            <a:endParaRPr lang="en-US" altLang="ko-KR" dirty="0">
              <a:cs typeface="Times New Roman"/>
            </a:endParaRPr>
          </a:p>
          <a:p>
            <a:pPr marL="1114425" indent="-285750">
              <a:lnSpc>
                <a:spcPct val="100000"/>
              </a:lnSpc>
              <a:buFont typeface="Arial" panose="020B0604020202020204" pitchFamily="34" charset="0"/>
              <a:buChar char="•"/>
            </a:pPr>
            <a:r>
              <a:rPr lang="en-US" altLang="ko-KR" spc="15" dirty="0">
                <a:cs typeface="Arial"/>
              </a:rPr>
              <a:t>Due </a:t>
            </a:r>
            <a:r>
              <a:rPr lang="en-US" altLang="ko-KR" spc="10" dirty="0">
                <a:cs typeface="Arial"/>
              </a:rPr>
              <a:t>to loss of oxygen, possible defect reactions would </a:t>
            </a:r>
            <a:r>
              <a:rPr lang="en-US" altLang="ko-KR" spc="145" dirty="0">
                <a:cs typeface="Arial"/>
              </a:rPr>
              <a:t> </a:t>
            </a:r>
            <a:r>
              <a:rPr lang="en-US" altLang="ko-KR" spc="10" dirty="0">
                <a:cs typeface="Arial"/>
              </a:rPr>
              <a:t>be </a:t>
            </a:r>
          </a:p>
          <a:p>
            <a:pPr marL="1476000" indent="-285750">
              <a:lnSpc>
                <a:spcPct val="100000"/>
              </a:lnSpc>
              <a:buFont typeface="Wingdings" panose="05000000000000000000" pitchFamily="2" charset="2"/>
              <a:buChar char="ü"/>
            </a:pPr>
            <a:r>
              <a:rPr lang="en-US" altLang="ko-KR" spc="10" dirty="0">
                <a:solidFill>
                  <a:srgbClr val="C00000"/>
                </a:solidFill>
                <a:cs typeface="Arial"/>
              </a:rPr>
              <a:t>Electronic compensation </a:t>
            </a:r>
            <a:r>
              <a:rPr lang="en-US" altLang="ko-KR" spc="10" dirty="0">
                <a:cs typeface="Arial"/>
              </a:rPr>
              <a:t>leading to creation oxygen vacancies and </a:t>
            </a:r>
            <a:r>
              <a:rPr lang="en-US" altLang="ko-KR" spc="180" dirty="0">
                <a:cs typeface="Arial"/>
              </a:rPr>
              <a:t> </a:t>
            </a:r>
            <a:r>
              <a:rPr lang="en-US" altLang="ko-KR" spc="10" dirty="0">
                <a:cs typeface="Arial"/>
              </a:rPr>
              <a:t>electrons</a:t>
            </a:r>
            <a:endParaRPr lang="en-US" altLang="ko-KR" dirty="0">
              <a:cs typeface="Arial"/>
            </a:endParaRPr>
          </a:p>
          <a:p>
            <a:pPr>
              <a:lnSpc>
                <a:spcPct val="100000"/>
              </a:lnSpc>
              <a:spcBef>
                <a:spcPts val="15"/>
              </a:spcBef>
            </a:pPr>
            <a:endParaRPr lang="en-US" altLang="ko-KR" dirty="0">
              <a:cs typeface="Times New Roman"/>
            </a:endParaRPr>
          </a:p>
          <a:p>
            <a:pPr algn="ctr">
              <a:lnSpc>
                <a:spcPct val="100000"/>
              </a:lnSpc>
              <a:tabLst>
                <a:tab pos="3275965" algn="l"/>
              </a:tabLst>
            </a:pPr>
            <a:r>
              <a:rPr lang="en-US" altLang="ko-KR" spc="45" dirty="0">
                <a:solidFill>
                  <a:srgbClr val="C00000"/>
                </a:solidFill>
                <a:cs typeface="Arial"/>
              </a:rPr>
              <a:t>O</a:t>
            </a:r>
            <a:r>
              <a:rPr lang="en-US" altLang="ko-KR" spc="67" baseline="-13888" dirty="0">
                <a:solidFill>
                  <a:srgbClr val="C00000"/>
                </a:solidFill>
                <a:cs typeface="Arial"/>
              </a:rPr>
              <a:t>0</a:t>
            </a:r>
            <a:r>
              <a:rPr lang="en-US" altLang="ko-KR" spc="22" baseline="-17361" dirty="0">
                <a:solidFill>
                  <a:srgbClr val="C00000"/>
                </a:solidFill>
                <a:cs typeface="Arial"/>
              </a:rPr>
              <a:t> </a:t>
            </a:r>
            <a:r>
              <a:rPr lang="ko-KR" altLang="en-US" spc="20" dirty="0">
                <a:solidFill>
                  <a:srgbClr val="C00000"/>
                </a:solidFill>
                <a:cs typeface="Arial"/>
              </a:rPr>
              <a:t>↔ </a:t>
            </a:r>
            <a:r>
              <a:rPr lang="en-US" altLang="ko-KR" spc="22" baseline="-17361" dirty="0">
                <a:solidFill>
                  <a:srgbClr val="C00000"/>
                </a:solidFill>
                <a:cs typeface="Arial"/>
              </a:rPr>
              <a:t> </a:t>
            </a:r>
            <a:r>
              <a:rPr lang="en-US" altLang="ko-KR" spc="25" dirty="0">
                <a:solidFill>
                  <a:srgbClr val="C00000"/>
                </a:solidFill>
                <a:cs typeface="Arial"/>
              </a:rPr>
              <a:t>V</a:t>
            </a:r>
            <a:r>
              <a:rPr lang="en-US" altLang="ko-KR" spc="37" baseline="-13888" dirty="0">
                <a:solidFill>
                  <a:srgbClr val="C00000"/>
                </a:solidFill>
                <a:cs typeface="Arial"/>
              </a:rPr>
              <a:t>O</a:t>
            </a:r>
            <a:r>
              <a:rPr lang="en-US" altLang="ko-KR" spc="37" baseline="27777" dirty="0">
                <a:solidFill>
                  <a:srgbClr val="C00000"/>
                </a:solidFill>
                <a:cs typeface="Arial"/>
              </a:rPr>
              <a:t>••</a:t>
            </a:r>
            <a:r>
              <a:rPr lang="en-US" altLang="ko-KR" spc="25" dirty="0">
                <a:solidFill>
                  <a:srgbClr val="C00000"/>
                </a:solidFill>
                <a:cs typeface="Arial"/>
              </a:rPr>
              <a:t>+ </a:t>
            </a:r>
            <a:r>
              <a:rPr lang="en-US" altLang="ko-KR" spc="20" dirty="0">
                <a:solidFill>
                  <a:srgbClr val="C00000"/>
                </a:solidFill>
                <a:cs typeface="Arial"/>
              </a:rPr>
              <a:t>½ </a:t>
            </a:r>
            <a:r>
              <a:rPr lang="en-US" altLang="ko-KR" spc="55" dirty="0">
                <a:solidFill>
                  <a:srgbClr val="C00000"/>
                </a:solidFill>
                <a:cs typeface="Arial"/>
              </a:rPr>
              <a:t>O</a:t>
            </a:r>
            <a:r>
              <a:rPr lang="en-US" altLang="ko-KR" spc="82" baseline="-13888" dirty="0">
                <a:solidFill>
                  <a:srgbClr val="C00000"/>
                </a:solidFill>
                <a:cs typeface="Arial"/>
              </a:rPr>
              <a:t>2</a:t>
            </a:r>
            <a:r>
              <a:rPr lang="en-US" altLang="ko-KR" spc="82" dirty="0">
                <a:solidFill>
                  <a:srgbClr val="C00000"/>
                </a:solidFill>
                <a:cs typeface="Arial"/>
              </a:rPr>
              <a:t>(g) </a:t>
            </a:r>
            <a:r>
              <a:rPr lang="en-US" altLang="ko-KR" spc="55" dirty="0">
                <a:solidFill>
                  <a:srgbClr val="C00000"/>
                </a:solidFill>
                <a:cs typeface="Arial"/>
              </a:rPr>
              <a:t>+</a:t>
            </a:r>
            <a:r>
              <a:rPr lang="en-US" altLang="ko-KR" spc="40" dirty="0">
                <a:solidFill>
                  <a:srgbClr val="C00000"/>
                </a:solidFill>
                <a:cs typeface="Arial"/>
              </a:rPr>
              <a:t> </a:t>
            </a:r>
            <a:r>
              <a:rPr lang="en-US" altLang="ko-KR" spc="10" dirty="0">
                <a:solidFill>
                  <a:srgbClr val="C00000"/>
                </a:solidFill>
                <a:cs typeface="Arial"/>
              </a:rPr>
              <a:t>2e'</a:t>
            </a:r>
            <a:endParaRPr lang="en-US" altLang="ko-KR" dirty="0">
              <a:solidFill>
                <a:srgbClr val="C00000"/>
              </a:solidFill>
              <a:cs typeface="Arial"/>
            </a:endParaRPr>
          </a:p>
          <a:p>
            <a:pPr>
              <a:lnSpc>
                <a:spcPct val="100000"/>
              </a:lnSpc>
              <a:spcBef>
                <a:spcPts val="55"/>
              </a:spcBef>
            </a:pPr>
            <a:endParaRPr lang="en-US" altLang="ko-KR" dirty="0">
              <a:cs typeface="Times New Roman"/>
            </a:endParaRPr>
          </a:p>
          <a:p>
            <a:pPr marL="1476000" marR="5080" indent="-285750">
              <a:lnSpc>
                <a:spcPct val="125000"/>
              </a:lnSpc>
              <a:buFont typeface="Wingdings" panose="05000000000000000000" pitchFamily="2" charset="2"/>
              <a:buChar char="ü"/>
            </a:pPr>
            <a:r>
              <a:rPr lang="en-US" altLang="ko-KR" spc="10" dirty="0">
                <a:solidFill>
                  <a:srgbClr val="C00000"/>
                </a:solidFill>
                <a:cs typeface="Arial"/>
              </a:rPr>
              <a:t>Ionic compensation </a:t>
            </a:r>
            <a:r>
              <a:rPr lang="en-US" altLang="ko-KR" spc="10" dirty="0">
                <a:cs typeface="Arial"/>
              </a:rPr>
              <a:t>leads to formation of oxygen vacancies and reduction of metal ions on </a:t>
            </a:r>
            <a:r>
              <a:rPr lang="en-US" altLang="ko-KR" spc="5" dirty="0">
                <a:cs typeface="Arial"/>
              </a:rPr>
              <a:t>their</a:t>
            </a:r>
            <a:r>
              <a:rPr lang="en-US" altLang="ko-KR" spc="110" dirty="0">
                <a:cs typeface="Arial"/>
              </a:rPr>
              <a:t> </a:t>
            </a:r>
            <a:r>
              <a:rPr lang="en-US" altLang="ko-KR" spc="5" dirty="0">
                <a:cs typeface="Arial"/>
              </a:rPr>
              <a:t>sites</a:t>
            </a:r>
            <a:endParaRPr lang="en-US" altLang="ko-KR" dirty="0">
              <a:cs typeface="Times New Roman"/>
            </a:endParaRPr>
          </a:p>
          <a:p>
            <a:pPr marR="5080" algn="ctr">
              <a:lnSpc>
                <a:spcPct val="125000"/>
              </a:lnSpc>
            </a:pPr>
            <a:r>
              <a:rPr lang="en-US" altLang="ko-KR" spc="45" dirty="0">
                <a:solidFill>
                  <a:srgbClr val="C00000"/>
                </a:solidFill>
                <a:cs typeface="Arial"/>
              </a:rPr>
              <a:t>O</a:t>
            </a:r>
            <a:r>
              <a:rPr lang="en-US" altLang="ko-KR" spc="67" baseline="-17361" dirty="0">
                <a:solidFill>
                  <a:srgbClr val="C00000"/>
                </a:solidFill>
                <a:cs typeface="Arial"/>
              </a:rPr>
              <a:t>0</a:t>
            </a:r>
            <a:r>
              <a:rPr lang="en-US" altLang="ko-KR" spc="22" baseline="-17361" dirty="0">
                <a:solidFill>
                  <a:srgbClr val="C00000"/>
                </a:solidFill>
                <a:cs typeface="Arial"/>
              </a:rPr>
              <a:t> </a:t>
            </a:r>
            <a:r>
              <a:rPr lang="en-US" altLang="ko-KR" spc="20" dirty="0">
                <a:solidFill>
                  <a:srgbClr val="C00000"/>
                </a:solidFill>
                <a:cs typeface="Arial"/>
              </a:rPr>
              <a:t>+2M</a:t>
            </a:r>
            <a:r>
              <a:rPr lang="en-US" altLang="ko-KR" spc="30" baseline="-17361" dirty="0">
                <a:solidFill>
                  <a:srgbClr val="C00000"/>
                </a:solidFill>
                <a:cs typeface="Arial"/>
              </a:rPr>
              <a:t>M </a:t>
            </a:r>
            <a:r>
              <a:rPr lang="ko-KR" altLang="en-US" spc="20" dirty="0">
                <a:solidFill>
                  <a:srgbClr val="C00000"/>
                </a:solidFill>
                <a:cs typeface="Arial"/>
              </a:rPr>
              <a:t>↔ </a:t>
            </a:r>
            <a:r>
              <a:rPr lang="en-US" altLang="ko-KR" spc="22" baseline="-17361" dirty="0">
                <a:solidFill>
                  <a:srgbClr val="C00000"/>
                </a:solidFill>
                <a:cs typeface="Arial"/>
              </a:rPr>
              <a:t> </a:t>
            </a:r>
            <a:r>
              <a:rPr lang="en-US" altLang="ko-KR" spc="25" dirty="0">
                <a:solidFill>
                  <a:srgbClr val="C00000"/>
                </a:solidFill>
                <a:cs typeface="Arial"/>
              </a:rPr>
              <a:t>V</a:t>
            </a:r>
            <a:r>
              <a:rPr lang="en-US" altLang="ko-KR" spc="37" baseline="-17361" dirty="0">
                <a:solidFill>
                  <a:srgbClr val="C00000"/>
                </a:solidFill>
                <a:cs typeface="Arial"/>
              </a:rPr>
              <a:t>O</a:t>
            </a:r>
            <a:r>
              <a:rPr lang="en-US" altLang="ko-KR" spc="37" baseline="24305" dirty="0">
                <a:solidFill>
                  <a:srgbClr val="C00000"/>
                </a:solidFill>
                <a:cs typeface="Arial"/>
              </a:rPr>
              <a:t>••</a:t>
            </a:r>
            <a:r>
              <a:rPr lang="en-US" altLang="ko-KR" spc="25" dirty="0">
                <a:solidFill>
                  <a:srgbClr val="C00000"/>
                </a:solidFill>
                <a:cs typeface="Arial"/>
              </a:rPr>
              <a:t>+ </a:t>
            </a:r>
            <a:r>
              <a:rPr lang="en-US" altLang="ko-KR" spc="20" dirty="0">
                <a:solidFill>
                  <a:srgbClr val="C00000"/>
                </a:solidFill>
                <a:cs typeface="Arial"/>
              </a:rPr>
              <a:t>½ </a:t>
            </a:r>
            <a:r>
              <a:rPr lang="en-US" altLang="ko-KR" spc="55" dirty="0">
                <a:solidFill>
                  <a:srgbClr val="C00000"/>
                </a:solidFill>
                <a:cs typeface="Arial"/>
              </a:rPr>
              <a:t>O</a:t>
            </a:r>
            <a:r>
              <a:rPr lang="en-US" altLang="ko-KR" spc="82" baseline="-17361" dirty="0">
                <a:solidFill>
                  <a:srgbClr val="C00000"/>
                </a:solidFill>
                <a:cs typeface="Arial"/>
              </a:rPr>
              <a:t>2</a:t>
            </a:r>
            <a:r>
              <a:rPr lang="en-US" altLang="ko-KR" spc="82" dirty="0">
                <a:solidFill>
                  <a:srgbClr val="C00000"/>
                </a:solidFill>
                <a:cs typeface="Arial"/>
              </a:rPr>
              <a:t>(g) </a:t>
            </a:r>
            <a:r>
              <a:rPr lang="en-US" altLang="ko-KR" spc="55" dirty="0">
                <a:solidFill>
                  <a:srgbClr val="C00000"/>
                </a:solidFill>
                <a:cs typeface="Arial"/>
              </a:rPr>
              <a:t>+</a:t>
            </a:r>
            <a:r>
              <a:rPr lang="en-US" altLang="ko-KR" spc="50" dirty="0">
                <a:solidFill>
                  <a:srgbClr val="C00000"/>
                </a:solidFill>
                <a:cs typeface="Arial"/>
              </a:rPr>
              <a:t> </a:t>
            </a:r>
            <a:r>
              <a:rPr lang="en-US" altLang="ko-KR" spc="20" dirty="0">
                <a:solidFill>
                  <a:srgbClr val="C00000"/>
                </a:solidFill>
                <a:cs typeface="Arial"/>
              </a:rPr>
              <a:t>2M'</a:t>
            </a:r>
            <a:r>
              <a:rPr lang="en-US" altLang="ko-KR" spc="30" baseline="-17361" dirty="0">
                <a:solidFill>
                  <a:srgbClr val="C00000"/>
                </a:solidFill>
                <a:cs typeface="Arial"/>
              </a:rPr>
              <a:t>M</a:t>
            </a:r>
            <a:endParaRPr lang="en-US" altLang="ko-KR" baseline="-17361" dirty="0">
              <a:solidFill>
                <a:srgbClr val="C00000"/>
              </a:solidFill>
              <a:cs typeface="Arial"/>
            </a:endParaRPr>
          </a:p>
          <a:p>
            <a:pPr>
              <a:lnSpc>
                <a:spcPct val="100000"/>
              </a:lnSpc>
              <a:spcBef>
                <a:spcPts val="30"/>
              </a:spcBef>
            </a:pPr>
            <a:endParaRPr lang="en-US" altLang="ko-KR" dirty="0">
              <a:cs typeface="Times New Roman"/>
            </a:endParaRPr>
          </a:p>
        </p:txBody>
      </p:sp>
      <p:sp>
        <p:nvSpPr>
          <p:cNvPr id="2" name="직사각형 1"/>
          <p:cNvSpPr/>
          <p:nvPr/>
        </p:nvSpPr>
        <p:spPr>
          <a:xfrm>
            <a:off x="5902996" y="5007820"/>
            <a:ext cx="2384884" cy="369332"/>
          </a:xfrm>
          <a:prstGeom prst="rect">
            <a:avLst/>
          </a:prstGeom>
        </p:spPr>
        <p:txBody>
          <a:bodyPr wrap="none">
            <a:spAutoFit/>
          </a:bodyPr>
          <a:lstStyle/>
          <a:p>
            <a:r>
              <a:rPr lang="en-US" altLang="ko-KR" dirty="0">
                <a:solidFill>
                  <a:srgbClr val="FF0000"/>
                </a:solidFill>
                <a:sym typeface="Wingdings" panose="05000000000000000000" pitchFamily="2" charset="2"/>
              </a:rPr>
              <a:t> </a:t>
            </a:r>
            <a:r>
              <a:rPr lang="en-US" altLang="ko-KR" dirty="0">
                <a:solidFill>
                  <a:srgbClr val="FF0000"/>
                </a:solidFill>
              </a:rPr>
              <a:t>delocalized in the CB</a:t>
            </a:r>
            <a:endParaRPr lang="ko-KR" altLang="en-US" dirty="0">
              <a:solidFill>
                <a:srgbClr val="FF0000"/>
              </a:solidFill>
            </a:endParaRPr>
          </a:p>
        </p:txBody>
      </p:sp>
      <p:sp>
        <p:nvSpPr>
          <p:cNvPr id="8" name="직사각형 7"/>
          <p:cNvSpPr/>
          <p:nvPr/>
        </p:nvSpPr>
        <p:spPr>
          <a:xfrm>
            <a:off x="6175139" y="6277904"/>
            <a:ext cx="2614370" cy="369332"/>
          </a:xfrm>
          <a:prstGeom prst="rect">
            <a:avLst/>
          </a:prstGeom>
        </p:spPr>
        <p:txBody>
          <a:bodyPr wrap="none">
            <a:spAutoFit/>
          </a:bodyPr>
          <a:lstStyle/>
          <a:p>
            <a:r>
              <a:rPr lang="en-US" altLang="ko-KR" dirty="0">
                <a:solidFill>
                  <a:srgbClr val="FF0000"/>
                </a:solidFill>
                <a:sym typeface="Wingdings" panose="05000000000000000000" pitchFamily="2" charset="2"/>
              </a:rPr>
              <a:t> </a:t>
            </a:r>
            <a:r>
              <a:rPr lang="en-US" altLang="ko-KR" dirty="0">
                <a:solidFill>
                  <a:srgbClr val="FF0000"/>
                </a:solidFill>
              </a:rPr>
              <a:t>localized at a metal ion</a:t>
            </a:r>
            <a:endParaRPr lang="ko-KR" altLang="en-US" dirty="0">
              <a:solidFill>
                <a:srgbClr val="FF0000"/>
              </a:solidFill>
            </a:endParaRPr>
          </a:p>
        </p:txBody>
      </p:sp>
      <p:sp>
        <p:nvSpPr>
          <p:cNvPr id="9" name="직사각형 8"/>
          <p:cNvSpPr/>
          <p:nvPr/>
        </p:nvSpPr>
        <p:spPr>
          <a:xfrm>
            <a:off x="4643664" y="3330513"/>
            <a:ext cx="337911"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883949" y="3330513"/>
            <a:ext cx="1716688" cy="369332"/>
          </a:xfrm>
          <a:prstGeom prst="rect">
            <a:avLst/>
          </a:prstGeom>
        </p:spPr>
        <p:txBody>
          <a:bodyPr wrap="none">
            <a:spAutoFit/>
          </a:bodyPr>
          <a:lstStyle/>
          <a:p>
            <a:r>
              <a:rPr lang="en-US" altLang="ko-KR" spc="10" dirty="0">
                <a:solidFill>
                  <a:srgbClr val="0E00C0"/>
                </a:solidFill>
                <a:cs typeface="Arial"/>
              </a:rPr>
              <a:t>overall reaction </a:t>
            </a:r>
            <a:endParaRPr lang="ko-KR" altLang="en-US" dirty="0">
              <a:solidFill>
                <a:srgbClr val="0E00C0"/>
              </a:solidFill>
            </a:endParaRPr>
          </a:p>
        </p:txBody>
      </p:sp>
      <p:sp>
        <p:nvSpPr>
          <p:cNvPr id="11" name="직사각형 10"/>
          <p:cNvSpPr/>
          <p:nvPr/>
        </p:nvSpPr>
        <p:spPr>
          <a:xfrm>
            <a:off x="3951807" y="3340038"/>
            <a:ext cx="2089739" cy="369332"/>
          </a:xfrm>
          <a:prstGeom prst="rect">
            <a:avLst/>
          </a:prstGeom>
        </p:spPr>
        <p:txBody>
          <a:bodyPr wrap="none">
            <a:spAutoFit/>
          </a:bodyPr>
          <a:lstStyle/>
          <a:p>
            <a:r>
              <a:rPr lang="en-US" altLang="ko-KR" spc="45" dirty="0">
                <a:solidFill>
                  <a:srgbClr val="0E00C0"/>
                </a:solidFill>
                <a:cs typeface="Arial"/>
              </a:rPr>
              <a:t>O</a:t>
            </a:r>
            <a:r>
              <a:rPr lang="en-US" altLang="ko-KR" spc="67" baseline="-13888" dirty="0">
                <a:solidFill>
                  <a:srgbClr val="0E00C0"/>
                </a:solidFill>
                <a:cs typeface="Arial"/>
              </a:rPr>
              <a:t>0</a:t>
            </a:r>
            <a:r>
              <a:rPr lang="en-US" altLang="ko-KR" spc="22" baseline="-17361" dirty="0">
                <a:solidFill>
                  <a:srgbClr val="0E00C0"/>
                </a:solidFill>
                <a:cs typeface="Arial"/>
              </a:rPr>
              <a:t> </a:t>
            </a:r>
            <a:r>
              <a:rPr lang="ko-KR" altLang="en-US" spc="20" dirty="0">
                <a:solidFill>
                  <a:srgbClr val="0E00C0"/>
                </a:solidFill>
                <a:cs typeface="Arial"/>
              </a:rPr>
              <a:t>↔ </a:t>
            </a:r>
            <a:r>
              <a:rPr lang="en-US" altLang="ko-KR" spc="22" baseline="-17361" dirty="0">
                <a:solidFill>
                  <a:srgbClr val="0E00C0"/>
                </a:solidFill>
                <a:cs typeface="Arial"/>
              </a:rPr>
              <a:t> </a:t>
            </a:r>
            <a:r>
              <a:rPr lang="en-US" altLang="ko-KR" spc="25" dirty="0">
                <a:solidFill>
                  <a:srgbClr val="0E00C0"/>
                </a:solidFill>
                <a:cs typeface="Arial"/>
              </a:rPr>
              <a:t>V</a:t>
            </a:r>
            <a:r>
              <a:rPr lang="en-US" altLang="ko-KR" spc="37" baseline="-13888" dirty="0">
                <a:solidFill>
                  <a:srgbClr val="0E00C0"/>
                </a:solidFill>
                <a:cs typeface="Arial"/>
              </a:rPr>
              <a:t>O </a:t>
            </a:r>
            <a:r>
              <a:rPr lang="en-US" altLang="ko-KR" spc="25" dirty="0">
                <a:solidFill>
                  <a:srgbClr val="0E00C0"/>
                </a:solidFill>
                <a:cs typeface="Arial"/>
              </a:rPr>
              <a:t>+ </a:t>
            </a:r>
            <a:r>
              <a:rPr lang="en-US" altLang="ko-KR" spc="20" dirty="0">
                <a:solidFill>
                  <a:srgbClr val="0E00C0"/>
                </a:solidFill>
                <a:cs typeface="Arial"/>
              </a:rPr>
              <a:t>½ </a:t>
            </a:r>
            <a:r>
              <a:rPr lang="en-US" altLang="ko-KR" spc="55" dirty="0">
                <a:solidFill>
                  <a:srgbClr val="0E00C0"/>
                </a:solidFill>
                <a:cs typeface="Arial"/>
              </a:rPr>
              <a:t>O</a:t>
            </a:r>
            <a:r>
              <a:rPr lang="en-US" altLang="ko-KR" spc="82" baseline="-13888" dirty="0">
                <a:solidFill>
                  <a:srgbClr val="0E00C0"/>
                </a:solidFill>
                <a:cs typeface="Arial"/>
              </a:rPr>
              <a:t>2 </a:t>
            </a:r>
            <a:r>
              <a:rPr lang="en-US" altLang="ko-KR" spc="82" dirty="0">
                <a:solidFill>
                  <a:srgbClr val="0E00C0"/>
                </a:solidFill>
                <a:cs typeface="Arial"/>
              </a:rPr>
              <a:t>(g)</a:t>
            </a:r>
            <a:endParaRPr lang="ko-KR" altLang="en-US" dirty="0">
              <a:solidFill>
                <a:srgbClr val="0E00C0"/>
              </a:solidFill>
            </a:endParaRPr>
          </a:p>
        </p:txBody>
      </p:sp>
      <p:sp>
        <p:nvSpPr>
          <p:cNvPr id="4" name="슬라이드 번호 개체 틀 3"/>
          <p:cNvSpPr>
            <a:spLocks noGrp="1"/>
          </p:cNvSpPr>
          <p:nvPr>
            <p:ph type="sldNum" sz="quarter" idx="12"/>
          </p:nvPr>
        </p:nvSpPr>
        <p:spPr/>
        <p:txBody>
          <a:bodyPr/>
          <a:lstStyle/>
          <a:p>
            <a:fld id="{B6030C2A-4213-4771-8792-D783EF3BA6B4}" type="slidenum">
              <a:rPr lang="ko-KR" altLang="en-US" smtClean="0"/>
              <a:pPr/>
              <a:t>93</a:t>
            </a:fld>
            <a:endParaRPr lang="ko-KR" altLang="en-US"/>
          </a:p>
        </p:txBody>
      </p:sp>
    </p:spTree>
    <p:extLst>
      <p:ext uri="{BB962C8B-B14F-4D97-AF65-F5344CB8AC3E}">
        <p14:creationId xmlns:p14="http://schemas.microsoft.com/office/powerpoint/2010/main" val="40850569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8994"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808478" cy="954107"/>
          </a:xfrm>
          <a:prstGeom prst="rect">
            <a:avLst/>
          </a:prstGeom>
        </p:spPr>
        <p:txBody>
          <a:bodyPr wrap="none">
            <a:spAutoFit/>
          </a:bodyPr>
          <a:lstStyle/>
          <a:p>
            <a:r>
              <a:rPr lang="en-US" altLang="ko-KR" sz="2800" b="1" dirty="0"/>
              <a:t>Oxygen Deficient Oxides</a:t>
            </a:r>
          </a:p>
          <a:p>
            <a:endParaRPr lang="en-US" altLang="ko-KR" sz="2800" b="1" dirty="0"/>
          </a:p>
        </p:txBody>
      </p:sp>
      <p:sp>
        <p:nvSpPr>
          <p:cNvPr id="2" name="직사각형 1"/>
          <p:cNvSpPr/>
          <p:nvPr/>
        </p:nvSpPr>
        <p:spPr>
          <a:xfrm>
            <a:off x="-99818" y="1136753"/>
            <a:ext cx="8724900" cy="3244478"/>
          </a:xfrm>
          <a:prstGeom prst="rect">
            <a:avLst/>
          </a:prstGeom>
        </p:spPr>
        <p:txBody>
          <a:bodyPr wrap="square">
            <a:spAutoFit/>
          </a:bodyPr>
          <a:lstStyle/>
          <a:p>
            <a:pPr marL="733425" lvl="3">
              <a:lnSpc>
                <a:spcPts val="1920"/>
              </a:lnSpc>
              <a:tabLst>
                <a:tab pos="1228725" algn="l"/>
              </a:tabLst>
            </a:pPr>
            <a:r>
              <a:rPr lang="en-US" altLang="ko-KR" sz="2400" b="1" spc="5" dirty="0">
                <a:solidFill>
                  <a:srgbClr val="990066"/>
                </a:solidFill>
                <a:cs typeface="Arial Black"/>
              </a:rPr>
              <a:t>If </a:t>
            </a:r>
            <a:r>
              <a:rPr lang="en-US" altLang="ko-KR" sz="2400" b="1" spc="15" dirty="0">
                <a:solidFill>
                  <a:srgbClr val="990066"/>
                </a:solidFill>
                <a:cs typeface="Arial Black"/>
              </a:rPr>
              <a:t>metal </a:t>
            </a:r>
            <a:r>
              <a:rPr lang="en-US" altLang="ko-KR" sz="2400" b="1" spc="10" dirty="0">
                <a:solidFill>
                  <a:srgbClr val="990066"/>
                </a:solidFill>
                <a:cs typeface="Arial Black"/>
              </a:rPr>
              <a:t>interstitials are the </a:t>
            </a:r>
            <a:r>
              <a:rPr lang="en-US" altLang="ko-KR" sz="2400" b="1" spc="15" dirty="0">
                <a:solidFill>
                  <a:srgbClr val="990066"/>
                </a:solidFill>
                <a:cs typeface="Arial Black"/>
              </a:rPr>
              <a:t>dominating </a:t>
            </a:r>
            <a:r>
              <a:rPr lang="en-US" altLang="ko-KR" sz="2400" b="1" spc="10" dirty="0">
                <a:solidFill>
                  <a:srgbClr val="990066"/>
                </a:solidFill>
                <a:cs typeface="Arial Black"/>
              </a:rPr>
              <a:t>defects</a:t>
            </a:r>
            <a:endParaRPr lang="en-US" altLang="ko-KR" sz="2400" dirty="0">
              <a:cs typeface="Arial Black"/>
            </a:endParaRPr>
          </a:p>
          <a:p>
            <a:pPr marL="1114425" marR="2090420" indent="-285750">
              <a:buFont typeface="Arial" panose="020B0604020202020204" pitchFamily="34" charset="0"/>
              <a:buChar char="•"/>
            </a:pPr>
            <a:r>
              <a:rPr lang="en-US" altLang="ko-KR" spc="10" dirty="0">
                <a:cs typeface="Arial"/>
              </a:rPr>
              <a:t>Depicted as </a:t>
            </a:r>
            <a:r>
              <a:rPr lang="en-US" altLang="ko-KR" spc="40" dirty="0">
                <a:cs typeface="Arial"/>
              </a:rPr>
              <a:t>(M</a:t>
            </a:r>
            <a:r>
              <a:rPr lang="en-US" altLang="ko-KR" spc="60" baseline="-17361" dirty="0">
                <a:cs typeface="Arial"/>
              </a:rPr>
              <a:t>1+y</a:t>
            </a:r>
            <a:r>
              <a:rPr lang="en-US" altLang="ko-KR" spc="40" dirty="0">
                <a:cs typeface="Arial"/>
              </a:rPr>
              <a:t>O</a:t>
            </a:r>
            <a:r>
              <a:rPr lang="en-US" altLang="ko-KR" spc="60" baseline="-17361" dirty="0">
                <a:cs typeface="Arial"/>
              </a:rPr>
              <a:t>2 </a:t>
            </a:r>
            <a:r>
              <a:rPr lang="en-US" altLang="ko-KR" spc="5" dirty="0">
                <a:cs typeface="Arial"/>
              </a:rPr>
              <a:t>is </a:t>
            </a:r>
            <a:r>
              <a:rPr lang="en-US" altLang="ko-KR" spc="10" dirty="0">
                <a:cs typeface="Arial"/>
              </a:rPr>
              <a:t>the extent of </a:t>
            </a:r>
            <a:r>
              <a:rPr lang="en-US" altLang="ko-KR" spc="15" dirty="0">
                <a:cs typeface="Arial"/>
              </a:rPr>
              <a:t>non-stoichiometry)  </a:t>
            </a:r>
          </a:p>
          <a:p>
            <a:pPr marL="1114425" marR="2090420" indent="-285750">
              <a:buFont typeface="Arial" panose="020B0604020202020204" pitchFamily="34" charset="0"/>
              <a:buChar char="•"/>
            </a:pPr>
            <a:r>
              <a:rPr lang="en-US" altLang="ko-KR" spc="10" dirty="0">
                <a:cs typeface="Arial"/>
              </a:rPr>
              <a:t>Possible defect reactions</a:t>
            </a:r>
            <a:endParaRPr lang="en-US" altLang="ko-KR" dirty="0">
              <a:cs typeface="Arial"/>
            </a:endParaRPr>
          </a:p>
          <a:p>
            <a:pPr>
              <a:lnSpc>
                <a:spcPct val="100000"/>
              </a:lnSpc>
              <a:spcBef>
                <a:spcPts val="15"/>
              </a:spcBef>
            </a:pPr>
            <a:endParaRPr lang="en-US" altLang="ko-KR" dirty="0">
              <a:cs typeface="Times New Roman"/>
            </a:endParaRPr>
          </a:p>
          <a:p>
            <a:pPr>
              <a:lnSpc>
                <a:spcPct val="100000"/>
              </a:lnSpc>
              <a:spcBef>
                <a:spcPts val="15"/>
              </a:spcBef>
            </a:pPr>
            <a:endParaRPr lang="en-US" altLang="ko-KR" dirty="0">
              <a:cs typeface="Times New Roman"/>
            </a:endParaRPr>
          </a:p>
          <a:p>
            <a:pPr>
              <a:lnSpc>
                <a:spcPct val="100000"/>
              </a:lnSpc>
              <a:spcBef>
                <a:spcPts val="15"/>
              </a:spcBef>
            </a:pPr>
            <a:endParaRPr lang="en-US" altLang="ko-KR" dirty="0">
              <a:cs typeface="Times New Roman"/>
            </a:endParaRPr>
          </a:p>
          <a:p>
            <a:pPr>
              <a:lnSpc>
                <a:spcPct val="100000"/>
              </a:lnSpc>
              <a:spcBef>
                <a:spcPts val="15"/>
              </a:spcBef>
            </a:pPr>
            <a:endParaRPr lang="en-US" altLang="ko-KR" dirty="0">
              <a:cs typeface="Times New Roman"/>
            </a:endParaRPr>
          </a:p>
          <a:p>
            <a:pPr>
              <a:lnSpc>
                <a:spcPct val="100000"/>
              </a:lnSpc>
              <a:spcBef>
                <a:spcPts val="15"/>
              </a:spcBef>
            </a:pPr>
            <a:endParaRPr lang="en-US" altLang="ko-KR" dirty="0">
              <a:cs typeface="Times New Roman"/>
            </a:endParaRPr>
          </a:p>
          <a:p>
            <a:pPr>
              <a:lnSpc>
                <a:spcPct val="100000"/>
              </a:lnSpc>
              <a:spcBef>
                <a:spcPts val="15"/>
              </a:spcBef>
            </a:pPr>
            <a:endParaRPr lang="en-US" altLang="ko-KR" dirty="0">
              <a:cs typeface="Times New Roman"/>
            </a:endParaRPr>
          </a:p>
          <a:p>
            <a:pPr marL="1495425" marR="5080" indent="-285750">
              <a:lnSpc>
                <a:spcPct val="125000"/>
              </a:lnSpc>
              <a:buFont typeface="Wingdings" panose="05000000000000000000" pitchFamily="2" charset="2"/>
              <a:buChar char="ü"/>
            </a:pPr>
            <a:r>
              <a:rPr lang="en-US" altLang="ko-KR" spc="10" dirty="0">
                <a:solidFill>
                  <a:srgbClr val="C00000"/>
                </a:solidFill>
                <a:cs typeface="Arial"/>
              </a:rPr>
              <a:t>Ionic compensation </a:t>
            </a:r>
            <a:r>
              <a:rPr lang="en-US" altLang="ko-KR" spc="10" dirty="0">
                <a:cs typeface="Arial"/>
              </a:rPr>
              <a:t>leading to the formation of metal </a:t>
            </a:r>
            <a:r>
              <a:rPr lang="en-US" altLang="ko-KR" spc="5" dirty="0">
                <a:cs typeface="Arial"/>
              </a:rPr>
              <a:t>interstitials </a:t>
            </a:r>
            <a:r>
              <a:rPr lang="en-US" altLang="ko-KR" spc="10" dirty="0">
                <a:cs typeface="Arial"/>
              </a:rPr>
              <a:t>and reduction of metal  ions on </a:t>
            </a:r>
            <a:r>
              <a:rPr lang="en-US" altLang="ko-KR" spc="5" dirty="0">
                <a:cs typeface="Arial"/>
              </a:rPr>
              <a:t>their</a:t>
            </a:r>
            <a:r>
              <a:rPr lang="en-US" altLang="ko-KR" spc="125" dirty="0">
                <a:cs typeface="Arial"/>
              </a:rPr>
              <a:t> </a:t>
            </a:r>
            <a:r>
              <a:rPr lang="en-US" altLang="ko-KR" spc="10" dirty="0">
                <a:cs typeface="Arial"/>
              </a:rPr>
              <a:t>sites</a:t>
            </a:r>
            <a:endParaRPr lang="en-US" altLang="ko-KR" dirty="0">
              <a:cs typeface="Arial"/>
            </a:endParaRPr>
          </a:p>
        </p:txBody>
      </p:sp>
      <p:sp>
        <p:nvSpPr>
          <p:cNvPr id="7" name="object 43"/>
          <p:cNvSpPr txBox="1"/>
          <p:nvPr/>
        </p:nvSpPr>
        <p:spPr>
          <a:xfrm>
            <a:off x="3398153" y="4467485"/>
            <a:ext cx="3123749" cy="276999"/>
          </a:xfrm>
          <a:prstGeom prst="rect">
            <a:avLst/>
          </a:prstGeom>
        </p:spPr>
        <p:txBody>
          <a:bodyPr vert="horz" wrap="square" lIns="0" tIns="0" rIns="0" bIns="0" rtlCol="0">
            <a:spAutoFit/>
          </a:bodyPr>
          <a:lstStyle/>
          <a:p>
            <a:pPr marL="12700">
              <a:lnSpc>
                <a:spcPct val="100000"/>
              </a:lnSpc>
              <a:tabLst>
                <a:tab pos="403225" algn="l"/>
              </a:tabLst>
            </a:pPr>
            <a:r>
              <a:rPr spc="25" dirty="0">
                <a:solidFill>
                  <a:srgbClr val="C00000"/>
                </a:solidFill>
                <a:cs typeface="Arial"/>
              </a:rPr>
              <a:t>M</a:t>
            </a:r>
            <a:r>
              <a:rPr lang="en-US" spc="25" baseline="-25000" dirty="0">
                <a:solidFill>
                  <a:srgbClr val="C00000"/>
                </a:solidFill>
                <a:cs typeface="Arial"/>
              </a:rPr>
              <a:t>M</a:t>
            </a:r>
            <a:r>
              <a:rPr lang="en-US" spc="25" dirty="0">
                <a:solidFill>
                  <a:srgbClr val="C00000"/>
                </a:solidFill>
                <a:cs typeface="Arial"/>
              </a:rPr>
              <a:t>+4M</a:t>
            </a:r>
            <a:r>
              <a:rPr lang="en-US" spc="25" baseline="-25000" dirty="0">
                <a:solidFill>
                  <a:srgbClr val="C00000"/>
                </a:solidFill>
                <a:cs typeface="Arial"/>
              </a:rPr>
              <a:t>M</a:t>
            </a:r>
            <a:r>
              <a:rPr lang="ko-KR" altLang="en-US" spc="20" dirty="0">
                <a:solidFill>
                  <a:srgbClr val="C00000"/>
                </a:solidFill>
                <a:cs typeface="Arial"/>
              </a:rPr>
              <a:t> ↔ </a:t>
            </a:r>
            <a:r>
              <a:rPr spc="15" dirty="0">
                <a:solidFill>
                  <a:srgbClr val="C00000"/>
                </a:solidFill>
                <a:cs typeface="Arial"/>
              </a:rPr>
              <a:t>M</a:t>
            </a:r>
            <a:r>
              <a:rPr spc="22" baseline="-13888" dirty="0">
                <a:solidFill>
                  <a:srgbClr val="C00000"/>
                </a:solidFill>
                <a:cs typeface="Arial"/>
              </a:rPr>
              <a:t>i</a:t>
            </a:r>
            <a:r>
              <a:rPr spc="22" baseline="24305" dirty="0">
                <a:solidFill>
                  <a:srgbClr val="C00000"/>
                </a:solidFill>
                <a:cs typeface="Arial"/>
              </a:rPr>
              <a:t>•••• </a:t>
            </a:r>
            <a:r>
              <a:rPr spc="10" dirty="0">
                <a:solidFill>
                  <a:srgbClr val="C00000"/>
                </a:solidFill>
                <a:cs typeface="Arial"/>
              </a:rPr>
              <a:t>+ 4</a:t>
            </a:r>
            <a:r>
              <a:rPr spc="30" dirty="0">
                <a:solidFill>
                  <a:srgbClr val="C00000"/>
                </a:solidFill>
                <a:cs typeface="Arial"/>
              </a:rPr>
              <a:t>M'</a:t>
            </a:r>
            <a:r>
              <a:rPr spc="44" baseline="-13888" dirty="0">
                <a:solidFill>
                  <a:srgbClr val="C00000"/>
                </a:solidFill>
                <a:cs typeface="Arial"/>
              </a:rPr>
              <a:t>M</a:t>
            </a:r>
            <a:endParaRPr baseline="-13888" dirty="0">
              <a:solidFill>
                <a:srgbClr val="C00000"/>
              </a:solidFill>
              <a:cs typeface="Arial"/>
            </a:endParaRPr>
          </a:p>
        </p:txBody>
      </p:sp>
      <p:sp>
        <p:nvSpPr>
          <p:cNvPr id="8" name="object 51"/>
          <p:cNvSpPr txBox="1"/>
          <p:nvPr/>
        </p:nvSpPr>
        <p:spPr>
          <a:xfrm>
            <a:off x="743135" y="2237589"/>
            <a:ext cx="8075840" cy="1107996"/>
          </a:xfrm>
          <a:prstGeom prst="rect">
            <a:avLst/>
          </a:prstGeom>
        </p:spPr>
        <p:txBody>
          <a:bodyPr vert="horz" wrap="square" lIns="0" tIns="0" rIns="0" bIns="0" rtlCol="0">
            <a:spAutoFit/>
          </a:bodyPr>
          <a:lstStyle/>
          <a:p>
            <a:pPr marL="666750" indent="-285750" algn="just" latinLnBrk="0">
              <a:lnSpc>
                <a:spcPct val="100000"/>
              </a:lnSpc>
              <a:buFont typeface="Wingdings" panose="05000000000000000000" pitchFamily="2" charset="2"/>
              <a:buChar char="ü"/>
            </a:pPr>
            <a:r>
              <a:rPr spc="10" dirty="0">
                <a:solidFill>
                  <a:srgbClr val="C00000"/>
                </a:solidFill>
                <a:cs typeface="Arial"/>
              </a:rPr>
              <a:t>Electronic compensation </a:t>
            </a:r>
            <a:r>
              <a:rPr spc="10" dirty="0">
                <a:cs typeface="Arial"/>
              </a:rPr>
              <a:t>leading to the formation of metal </a:t>
            </a:r>
            <a:r>
              <a:rPr spc="5" dirty="0">
                <a:cs typeface="Arial"/>
              </a:rPr>
              <a:t>interstitials </a:t>
            </a:r>
            <a:r>
              <a:rPr spc="10" dirty="0">
                <a:cs typeface="Arial"/>
              </a:rPr>
              <a:t>and free  </a:t>
            </a:r>
            <a:r>
              <a:rPr spc="155" dirty="0">
                <a:cs typeface="Arial"/>
              </a:rPr>
              <a:t> </a:t>
            </a:r>
            <a:r>
              <a:rPr spc="10" dirty="0">
                <a:cs typeface="Arial"/>
              </a:rPr>
              <a:t>electrons</a:t>
            </a:r>
            <a:endParaRPr dirty="0">
              <a:cs typeface="Times New Roman"/>
            </a:endParaRPr>
          </a:p>
          <a:p>
            <a:pPr marL="334645" algn="ctr" latinLnBrk="0">
              <a:lnSpc>
                <a:spcPct val="100000"/>
              </a:lnSpc>
              <a:tabLst>
                <a:tab pos="629920" algn="l"/>
              </a:tabLst>
            </a:pPr>
            <a:r>
              <a:rPr spc="20" dirty="0">
                <a:solidFill>
                  <a:srgbClr val="C00000"/>
                </a:solidFill>
                <a:cs typeface="Arial"/>
              </a:rPr>
              <a:t>M</a:t>
            </a:r>
            <a:r>
              <a:rPr lang="en-US" altLang="ko-KR" spc="30" baseline="-13888" dirty="0">
                <a:solidFill>
                  <a:srgbClr val="C00000"/>
                </a:solidFill>
                <a:cs typeface="Arial"/>
              </a:rPr>
              <a:t>M</a:t>
            </a:r>
            <a:r>
              <a:rPr spc="20" dirty="0">
                <a:solidFill>
                  <a:srgbClr val="C00000"/>
                </a:solidFill>
                <a:cs typeface="Arial"/>
              </a:rPr>
              <a:t>	</a:t>
            </a:r>
            <a:r>
              <a:rPr lang="ko-KR" altLang="en-US" spc="20" dirty="0">
                <a:solidFill>
                  <a:srgbClr val="C00000"/>
                </a:solidFill>
                <a:cs typeface="Arial"/>
              </a:rPr>
              <a:t>↔ </a:t>
            </a:r>
            <a:r>
              <a:rPr spc="20" dirty="0">
                <a:solidFill>
                  <a:srgbClr val="C00000"/>
                </a:solidFill>
                <a:cs typeface="Arial"/>
              </a:rPr>
              <a:t>M</a:t>
            </a:r>
            <a:r>
              <a:rPr spc="30" baseline="-13888" dirty="0">
                <a:solidFill>
                  <a:srgbClr val="C00000"/>
                </a:solidFill>
                <a:cs typeface="Arial"/>
              </a:rPr>
              <a:t>i</a:t>
            </a:r>
            <a:r>
              <a:rPr spc="30" baseline="27777" dirty="0">
                <a:solidFill>
                  <a:srgbClr val="C00000"/>
                </a:solidFill>
                <a:cs typeface="Arial"/>
              </a:rPr>
              <a:t>••••</a:t>
            </a:r>
            <a:r>
              <a:rPr spc="20" dirty="0">
                <a:solidFill>
                  <a:srgbClr val="C00000"/>
                </a:solidFill>
                <a:cs typeface="Arial"/>
              </a:rPr>
              <a:t>+</a:t>
            </a:r>
            <a:r>
              <a:rPr spc="-15" dirty="0">
                <a:solidFill>
                  <a:srgbClr val="C00000"/>
                </a:solidFill>
                <a:cs typeface="Arial"/>
              </a:rPr>
              <a:t> </a:t>
            </a:r>
            <a:r>
              <a:rPr spc="10" dirty="0">
                <a:solidFill>
                  <a:srgbClr val="C00000"/>
                </a:solidFill>
                <a:cs typeface="Arial"/>
              </a:rPr>
              <a:t>4e'</a:t>
            </a:r>
            <a:endParaRPr lang="en-US" altLang="ko-KR" spc="10" dirty="0">
              <a:solidFill>
                <a:srgbClr val="C00000"/>
              </a:solidFill>
              <a:cs typeface="Arial"/>
            </a:endParaRPr>
          </a:p>
          <a:p>
            <a:pPr marL="334645" algn="ctr" latinLnBrk="0">
              <a:lnSpc>
                <a:spcPct val="100000"/>
              </a:lnSpc>
              <a:tabLst>
                <a:tab pos="629920" algn="l"/>
              </a:tabLst>
            </a:pPr>
            <a:endParaRPr dirty="0">
              <a:solidFill>
                <a:srgbClr val="C00000"/>
              </a:solidFill>
              <a:cs typeface="Arial"/>
            </a:endParaRPr>
          </a:p>
        </p:txBody>
      </p:sp>
      <p:sp>
        <p:nvSpPr>
          <p:cNvPr id="10" name="object 43"/>
          <p:cNvSpPr txBox="1"/>
          <p:nvPr/>
        </p:nvSpPr>
        <p:spPr>
          <a:xfrm>
            <a:off x="6660255" y="1774234"/>
            <a:ext cx="2297074" cy="276999"/>
          </a:xfrm>
          <a:prstGeom prst="rect">
            <a:avLst/>
          </a:prstGeom>
        </p:spPr>
        <p:txBody>
          <a:bodyPr vert="horz" wrap="square" lIns="0" tIns="0" rIns="0" bIns="0" rtlCol="0">
            <a:spAutoFit/>
          </a:bodyPr>
          <a:lstStyle/>
          <a:p>
            <a:pPr marL="12700">
              <a:lnSpc>
                <a:spcPct val="100000"/>
              </a:lnSpc>
              <a:tabLst>
                <a:tab pos="403225" algn="l"/>
              </a:tabLst>
            </a:pPr>
            <a:r>
              <a:rPr spc="25" dirty="0">
                <a:solidFill>
                  <a:srgbClr val="0E00C0"/>
                </a:solidFill>
                <a:cs typeface="Arial"/>
              </a:rPr>
              <a:t>M</a:t>
            </a:r>
            <a:r>
              <a:rPr spc="37" baseline="-13888" dirty="0">
                <a:solidFill>
                  <a:srgbClr val="0E00C0"/>
                </a:solidFill>
                <a:cs typeface="Arial"/>
              </a:rPr>
              <a:t>M	</a:t>
            </a:r>
            <a:r>
              <a:rPr lang="en-US" spc="37" dirty="0">
                <a:solidFill>
                  <a:srgbClr val="0E00C0"/>
                </a:solidFill>
                <a:cs typeface="Arial"/>
              </a:rPr>
              <a:t>+2O</a:t>
            </a:r>
            <a:r>
              <a:rPr lang="en-US" spc="37" baseline="-25000" dirty="0">
                <a:solidFill>
                  <a:srgbClr val="0E00C0"/>
                </a:solidFill>
                <a:cs typeface="Arial"/>
              </a:rPr>
              <a:t>O</a:t>
            </a:r>
            <a:r>
              <a:rPr lang="ko-KR" altLang="en-US" spc="20" dirty="0">
                <a:solidFill>
                  <a:srgbClr val="0E00C0"/>
                </a:solidFill>
                <a:cs typeface="Arial"/>
              </a:rPr>
              <a:t> ↔ </a:t>
            </a:r>
            <a:r>
              <a:rPr spc="15" dirty="0" err="1">
                <a:solidFill>
                  <a:srgbClr val="0E00C0"/>
                </a:solidFill>
                <a:cs typeface="Arial"/>
              </a:rPr>
              <a:t>M</a:t>
            </a:r>
            <a:r>
              <a:rPr spc="22" baseline="-13888" dirty="0" err="1">
                <a:solidFill>
                  <a:srgbClr val="0E00C0"/>
                </a:solidFill>
                <a:cs typeface="Arial"/>
              </a:rPr>
              <a:t>i</a:t>
            </a:r>
            <a:r>
              <a:rPr spc="22" baseline="24305" dirty="0">
                <a:solidFill>
                  <a:srgbClr val="0E00C0"/>
                </a:solidFill>
                <a:cs typeface="Arial"/>
              </a:rPr>
              <a:t> </a:t>
            </a:r>
            <a:r>
              <a:rPr spc="10" dirty="0">
                <a:solidFill>
                  <a:srgbClr val="0E00C0"/>
                </a:solidFill>
                <a:cs typeface="Arial"/>
              </a:rPr>
              <a:t>+ </a:t>
            </a:r>
            <a:r>
              <a:rPr lang="en-US" spc="10" dirty="0">
                <a:solidFill>
                  <a:srgbClr val="0E00C0"/>
                </a:solidFill>
                <a:cs typeface="Arial"/>
              </a:rPr>
              <a:t>O</a:t>
            </a:r>
            <a:r>
              <a:rPr lang="en-US" spc="10" baseline="-25000" dirty="0">
                <a:solidFill>
                  <a:srgbClr val="0E00C0"/>
                </a:solidFill>
                <a:cs typeface="Arial"/>
              </a:rPr>
              <a:t>2</a:t>
            </a:r>
            <a:r>
              <a:rPr lang="en-US" spc="10" dirty="0">
                <a:solidFill>
                  <a:srgbClr val="0E00C0"/>
                </a:solidFill>
                <a:cs typeface="Arial"/>
              </a:rPr>
              <a:t>(g)</a:t>
            </a:r>
            <a:endParaRPr baseline="-13888" dirty="0">
              <a:solidFill>
                <a:srgbClr val="0E00C0"/>
              </a:solidFill>
              <a:cs typeface="Arial"/>
            </a:endParaRPr>
          </a:p>
        </p:txBody>
      </p:sp>
      <p:sp>
        <p:nvSpPr>
          <p:cNvPr id="4" name="직사각형 3"/>
          <p:cNvSpPr/>
          <p:nvPr/>
        </p:nvSpPr>
        <p:spPr>
          <a:xfrm>
            <a:off x="743135" y="5075344"/>
            <a:ext cx="8400865" cy="723275"/>
          </a:xfrm>
          <a:prstGeom prst="rect">
            <a:avLst/>
          </a:prstGeom>
        </p:spPr>
        <p:txBody>
          <a:bodyPr wrap="square">
            <a:spAutoFit/>
          </a:bodyPr>
          <a:lstStyle/>
          <a:p>
            <a:pPr marL="298450" marR="1497330" indent="-285750" algn="just" latinLnBrk="0">
              <a:spcBef>
                <a:spcPts val="600"/>
              </a:spcBef>
              <a:buFont typeface="Arial" panose="020B0604020202020204" pitchFamily="34" charset="0"/>
              <a:buChar char="•"/>
            </a:pPr>
            <a:r>
              <a:rPr lang="en-US" altLang="ko-KR" spc="10" dirty="0">
                <a:cs typeface="Arial"/>
              </a:rPr>
              <a:t>Creation of </a:t>
            </a:r>
            <a:r>
              <a:rPr lang="en-US" altLang="ko-KR" spc="20" dirty="0">
                <a:cs typeface="Arial"/>
              </a:rPr>
              <a:t>quasi-free </a:t>
            </a:r>
            <a:r>
              <a:rPr lang="en-US" altLang="ko-KR" spc="10" dirty="0">
                <a:cs typeface="Arial"/>
              </a:rPr>
              <a:t>electrons </a:t>
            </a:r>
            <a:r>
              <a:rPr lang="en-US" altLang="ko-KR" spc="10" dirty="0">
                <a:cs typeface="Arial"/>
                <a:sym typeface="Wingdings" panose="05000000000000000000" pitchFamily="2" charset="2"/>
              </a:rPr>
              <a:t> </a:t>
            </a:r>
            <a:r>
              <a:rPr lang="en-US" altLang="ko-KR" spc="25" dirty="0">
                <a:solidFill>
                  <a:srgbClr val="C00000"/>
                </a:solidFill>
                <a:cs typeface="Arial"/>
              </a:rPr>
              <a:t>n-type </a:t>
            </a:r>
            <a:r>
              <a:rPr lang="en-US" altLang="ko-KR" spc="10" dirty="0">
                <a:solidFill>
                  <a:srgbClr val="C00000"/>
                </a:solidFill>
                <a:cs typeface="Arial"/>
              </a:rPr>
              <a:t>conductors</a:t>
            </a:r>
          </a:p>
          <a:p>
            <a:pPr marL="298450" marR="3211195" indent="-285750" algn="just" latinLnBrk="0">
              <a:spcBef>
                <a:spcPts val="600"/>
              </a:spcBef>
              <a:buFont typeface="Arial" panose="020B0604020202020204" pitchFamily="34" charset="0"/>
              <a:buChar char="•"/>
            </a:pPr>
            <a:r>
              <a:rPr lang="en-US" altLang="ko-KR" spc="10" dirty="0">
                <a:cs typeface="Arial"/>
              </a:rPr>
              <a:t>Example: </a:t>
            </a:r>
            <a:r>
              <a:rPr lang="en-US" altLang="ko-KR" spc="20" dirty="0">
                <a:cs typeface="Arial"/>
              </a:rPr>
              <a:t>TiO</a:t>
            </a:r>
            <a:r>
              <a:rPr lang="en-US" altLang="ko-KR" spc="30" baseline="-17361" dirty="0">
                <a:cs typeface="Arial"/>
              </a:rPr>
              <a:t>2</a:t>
            </a:r>
            <a:r>
              <a:rPr lang="en-US" altLang="ko-KR" spc="20" dirty="0">
                <a:cs typeface="Arial"/>
              </a:rPr>
              <a:t>, </a:t>
            </a:r>
            <a:r>
              <a:rPr lang="en-US" altLang="ko-KR" spc="30" dirty="0">
                <a:cs typeface="Arial"/>
              </a:rPr>
              <a:t>ZrO</a:t>
            </a:r>
            <a:r>
              <a:rPr lang="en-US" altLang="ko-KR" spc="44" baseline="-17361" dirty="0">
                <a:cs typeface="Arial"/>
              </a:rPr>
              <a:t>2</a:t>
            </a:r>
            <a:r>
              <a:rPr lang="en-US" altLang="ko-KR" spc="30" dirty="0">
                <a:cs typeface="Arial"/>
              </a:rPr>
              <a:t>, </a:t>
            </a:r>
            <a:r>
              <a:rPr lang="en-US" altLang="ko-KR" spc="25" dirty="0">
                <a:cs typeface="Arial"/>
              </a:rPr>
              <a:t>CeO</a:t>
            </a:r>
            <a:r>
              <a:rPr lang="en-US" altLang="ko-KR" spc="37" baseline="-17361" dirty="0">
                <a:cs typeface="Arial"/>
              </a:rPr>
              <a:t>2</a:t>
            </a:r>
            <a:r>
              <a:rPr lang="en-US" altLang="ko-KR" spc="25" dirty="0">
                <a:cs typeface="Arial"/>
              </a:rPr>
              <a:t>,</a:t>
            </a:r>
            <a:r>
              <a:rPr lang="en-US" altLang="ko-KR" spc="220" dirty="0">
                <a:cs typeface="Arial"/>
              </a:rPr>
              <a:t> </a:t>
            </a:r>
            <a:r>
              <a:rPr lang="en-US" altLang="ko-KR" spc="40" dirty="0">
                <a:cs typeface="Arial"/>
              </a:rPr>
              <a:t>Nb</a:t>
            </a:r>
            <a:r>
              <a:rPr lang="en-US" altLang="ko-KR" spc="60" baseline="-17361" dirty="0">
                <a:cs typeface="Arial"/>
              </a:rPr>
              <a:t>2</a:t>
            </a:r>
            <a:r>
              <a:rPr lang="en-US" altLang="ko-KR" spc="40" dirty="0">
                <a:cs typeface="Arial"/>
              </a:rPr>
              <a:t>O</a:t>
            </a:r>
            <a:r>
              <a:rPr lang="en-US" altLang="ko-KR" spc="60" baseline="-17361" dirty="0">
                <a:cs typeface="Arial"/>
              </a:rPr>
              <a:t>5</a:t>
            </a:r>
            <a:endParaRPr lang="en-US" altLang="ko-KR" baseline="-17361" dirty="0">
              <a:cs typeface="Arial"/>
            </a:endParaRPr>
          </a:p>
        </p:txBody>
      </p:sp>
      <p:sp>
        <p:nvSpPr>
          <p:cNvPr id="11" name="직사각형 10"/>
          <p:cNvSpPr/>
          <p:nvPr/>
        </p:nvSpPr>
        <p:spPr>
          <a:xfrm>
            <a:off x="7904693" y="1660072"/>
            <a:ext cx="324907" cy="480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4943567" y="1732338"/>
            <a:ext cx="1716688" cy="369332"/>
          </a:xfrm>
          <a:prstGeom prst="rect">
            <a:avLst/>
          </a:prstGeom>
        </p:spPr>
        <p:txBody>
          <a:bodyPr wrap="none">
            <a:spAutoFit/>
          </a:bodyPr>
          <a:lstStyle/>
          <a:p>
            <a:r>
              <a:rPr lang="en-US" altLang="ko-KR" spc="10" dirty="0">
                <a:solidFill>
                  <a:srgbClr val="0E00C0"/>
                </a:solidFill>
                <a:cs typeface="Arial"/>
              </a:rPr>
              <a:t>overall reaction </a:t>
            </a:r>
            <a:endParaRPr lang="ko-KR" altLang="en-US" dirty="0">
              <a:solidFill>
                <a:srgbClr val="0E00C0"/>
              </a:solidFill>
            </a:endParaRPr>
          </a:p>
        </p:txBody>
      </p:sp>
      <p:sp>
        <p:nvSpPr>
          <p:cNvPr id="3" name="슬라이드 번호 개체 틀 2"/>
          <p:cNvSpPr>
            <a:spLocks noGrp="1"/>
          </p:cNvSpPr>
          <p:nvPr>
            <p:ph type="sldNum" sz="quarter" idx="12"/>
          </p:nvPr>
        </p:nvSpPr>
        <p:spPr/>
        <p:txBody>
          <a:bodyPr/>
          <a:lstStyle/>
          <a:p>
            <a:fld id="{B6030C2A-4213-4771-8792-D783EF3BA6B4}" type="slidenum">
              <a:rPr lang="ko-KR" altLang="en-US" smtClean="0"/>
              <a:pPr/>
              <a:t>94</a:t>
            </a:fld>
            <a:endParaRPr lang="ko-KR" altLang="en-US"/>
          </a:p>
        </p:txBody>
      </p:sp>
    </p:spTree>
    <p:extLst>
      <p:ext uri="{BB962C8B-B14F-4D97-AF65-F5344CB8AC3E}">
        <p14:creationId xmlns:p14="http://schemas.microsoft.com/office/powerpoint/2010/main" val="30368520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5"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578287" cy="954107"/>
          </a:xfrm>
          <a:prstGeom prst="rect">
            <a:avLst/>
          </a:prstGeom>
        </p:spPr>
        <p:txBody>
          <a:bodyPr wrap="none">
            <a:spAutoFit/>
          </a:bodyPr>
          <a:lstStyle/>
          <a:p>
            <a:r>
              <a:rPr lang="en-US" altLang="ko-KR" sz="2800" b="1" dirty="0"/>
              <a:t>Metal Deficient Oxides</a:t>
            </a:r>
          </a:p>
          <a:p>
            <a:endParaRPr lang="en-US" altLang="ko-KR" sz="2800" b="1" dirty="0"/>
          </a:p>
        </p:txBody>
      </p:sp>
      <p:sp>
        <p:nvSpPr>
          <p:cNvPr id="10" name="직사각형 9"/>
          <p:cNvSpPr/>
          <p:nvPr/>
        </p:nvSpPr>
        <p:spPr>
          <a:xfrm>
            <a:off x="259529" y="975495"/>
            <a:ext cx="8502076" cy="5847755"/>
          </a:xfrm>
          <a:prstGeom prst="rect">
            <a:avLst/>
          </a:prstGeom>
        </p:spPr>
        <p:txBody>
          <a:bodyPr wrap="square">
            <a:spAutoFit/>
          </a:bodyPr>
          <a:lstStyle/>
          <a:p>
            <a:pPr marL="342900" marR="210820" indent="-342900">
              <a:spcBef>
                <a:spcPts val="600"/>
              </a:spcBef>
              <a:buFont typeface="Wingdings" panose="05000000000000000000" pitchFamily="2" charset="2"/>
              <a:buChar char="ü"/>
            </a:pPr>
            <a:r>
              <a:rPr lang="en-US" altLang="ko-KR" sz="2000" spc="10" dirty="0">
                <a:cs typeface="Arial"/>
              </a:rPr>
              <a:t>Formation of either metal vacancies or oxygen </a:t>
            </a:r>
            <a:r>
              <a:rPr lang="en-US" altLang="ko-KR" sz="2000" spc="5" dirty="0">
                <a:cs typeface="Arial"/>
              </a:rPr>
              <a:t>interstitials </a:t>
            </a:r>
            <a:r>
              <a:rPr lang="en-US" altLang="ko-KR" sz="2000" spc="10" dirty="0">
                <a:cs typeface="Arial"/>
              </a:rPr>
              <a:t>(excess oxygen)</a:t>
            </a:r>
          </a:p>
          <a:p>
            <a:pPr marL="342900" marR="210820" indent="-342900">
              <a:spcBef>
                <a:spcPts val="600"/>
              </a:spcBef>
              <a:buFont typeface="Wingdings" panose="05000000000000000000" pitchFamily="2" charset="2"/>
              <a:buChar char="ü"/>
            </a:pPr>
            <a:r>
              <a:rPr lang="en-US" altLang="ko-KR" sz="2000" spc="10" dirty="0">
                <a:cs typeface="Arial"/>
              </a:rPr>
              <a:t>Formation occurs </a:t>
            </a:r>
            <a:r>
              <a:rPr lang="en-US" altLang="ko-KR" sz="2000" spc="5" dirty="0">
                <a:cs typeface="Arial"/>
              </a:rPr>
              <a:t>typically </a:t>
            </a:r>
            <a:r>
              <a:rPr lang="en-US" altLang="ko-KR" sz="2000" spc="10" dirty="0">
                <a:cs typeface="Arial"/>
              </a:rPr>
              <a:t>at the </a:t>
            </a:r>
            <a:r>
              <a:rPr lang="en-US" altLang="ko-KR" sz="2000" spc="80" dirty="0">
                <a:cs typeface="Arial"/>
              </a:rPr>
              <a:t> </a:t>
            </a:r>
            <a:r>
              <a:rPr lang="en-US" altLang="ko-KR" sz="2000" spc="10" dirty="0">
                <a:cs typeface="Arial"/>
              </a:rPr>
              <a:t>surface.</a:t>
            </a:r>
            <a:endParaRPr lang="en-US" altLang="ko-KR" sz="2000" dirty="0">
              <a:cs typeface="Arial"/>
            </a:endParaRPr>
          </a:p>
          <a:p>
            <a:pPr>
              <a:spcBef>
                <a:spcPts val="600"/>
              </a:spcBef>
            </a:pPr>
            <a:endParaRPr lang="en-US" altLang="ko-KR" sz="2000" dirty="0">
              <a:cs typeface="Times New Roman"/>
            </a:endParaRPr>
          </a:p>
          <a:p>
            <a:pPr>
              <a:spcBef>
                <a:spcPts val="600"/>
              </a:spcBef>
            </a:pPr>
            <a:r>
              <a:rPr lang="en-US" altLang="ko-KR" sz="2400" b="1" spc="5" dirty="0">
                <a:solidFill>
                  <a:srgbClr val="990099"/>
                </a:solidFill>
                <a:cs typeface="Arial Black"/>
              </a:rPr>
              <a:t>If </a:t>
            </a:r>
            <a:r>
              <a:rPr lang="en-US" altLang="ko-KR" sz="2400" b="1" spc="15" dirty="0">
                <a:solidFill>
                  <a:srgbClr val="990099"/>
                </a:solidFill>
                <a:cs typeface="Arial Black"/>
              </a:rPr>
              <a:t>metal </a:t>
            </a:r>
            <a:r>
              <a:rPr lang="en-US" altLang="ko-KR" sz="2400" b="1" spc="10" dirty="0">
                <a:solidFill>
                  <a:srgbClr val="990099"/>
                </a:solidFill>
                <a:cs typeface="Arial Black"/>
              </a:rPr>
              <a:t>deficiency is </a:t>
            </a:r>
            <a:r>
              <a:rPr lang="en-US" altLang="ko-KR" sz="2400" b="1" spc="15" dirty="0">
                <a:solidFill>
                  <a:srgbClr val="990099"/>
                </a:solidFill>
                <a:cs typeface="Arial Black"/>
              </a:rPr>
              <a:t>dominating </a:t>
            </a:r>
            <a:r>
              <a:rPr lang="en-US" altLang="ko-KR" sz="2400" b="1" spc="10" dirty="0">
                <a:solidFill>
                  <a:srgbClr val="990099"/>
                </a:solidFill>
                <a:cs typeface="Arial Black"/>
              </a:rPr>
              <a:t>defect</a:t>
            </a:r>
            <a:endParaRPr lang="en-US" altLang="ko-KR" sz="2400" b="1" dirty="0">
              <a:cs typeface="Arial Black"/>
            </a:endParaRPr>
          </a:p>
          <a:p>
            <a:pPr marL="285750" marR="5080" indent="-285750">
              <a:spcBef>
                <a:spcPts val="600"/>
              </a:spcBef>
              <a:buFont typeface="Arial" panose="020B0604020202020204" pitchFamily="34" charset="0"/>
              <a:buChar char="•"/>
            </a:pPr>
            <a:r>
              <a:rPr lang="en-US" altLang="ko-KR" sz="2000" spc="10" dirty="0">
                <a:cs typeface="Arial"/>
              </a:rPr>
              <a:t>Depicted as metal deficient oxide </a:t>
            </a:r>
            <a:r>
              <a:rPr lang="en-US" altLang="ko-KR" sz="2000" spc="40" dirty="0">
                <a:cs typeface="Arial"/>
              </a:rPr>
              <a:t>M</a:t>
            </a:r>
            <a:r>
              <a:rPr lang="en-US" altLang="ko-KR" sz="2000" spc="60" baseline="-17361" dirty="0">
                <a:cs typeface="Arial"/>
              </a:rPr>
              <a:t>1-y</a:t>
            </a:r>
            <a:r>
              <a:rPr lang="en-US" altLang="ko-KR" sz="2000" spc="40" dirty="0">
                <a:cs typeface="Arial"/>
              </a:rPr>
              <a:t>O </a:t>
            </a:r>
          </a:p>
          <a:p>
            <a:pPr marL="285750" marR="5080" indent="-285750">
              <a:spcBef>
                <a:spcPts val="600"/>
              </a:spcBef>
              <a:buFont typeface="Arial" panose="020B0604020202020204" pitchFamily="34" charset="0"/>
              <a:buChar char="•"/>
            </a:pPr>
            <a:r>
              <a:rPr lang="en-US" altLang="ko-KR" sz="2000" spc="10" dirty="0">
                <a:cs typeface="Arial"/>
              </a:rPr>
              <a:t>Possible defect reaction</a:t>
            </a:r>
          </a:p>
          <a:p>
            <a:pPr marL="298450" indent="-285750">
              <a:spcBef>
                <a:spcPts val="600"/>
              </a:spcBef>
              <a:buFont typeface="Arial" panose="020B0604020202020204" pitchFamily="34" charset="0"/>
              <a:buChar char="•"/>
            </a:pPr>
            <a:endParaRPr lang="en-US" altLang="ko-KR" sz="2000" spc="10" dirty="0">
              <a:cs typeface="Arial"/>
            </a:endParaRPr>
          </a:p>
          <a:p>
            <a:pPr marL="298450" indent="-285750">
              <a:spcBef>
                <a:spcPts val="600"/>
              </a:spcBef>
              <a:buFont typeface="Arial" panose="020B0604020202020204" pitchFamily="34" charset="0"/>
              <a:buChar char="•"/>
            </a:pPr>
            <a:endParaRPr lang="en-US" altLang="ko-KR" sz="2000" spc="10" dirty="0">
              <a:cs typeface="Arial"/>
            </a:endParaRPr>
          </a:p>
          <a:p>
            <a:pPr marL="298450" indent="-285750">
              <a:spcBef>
                <a:spcPts val="600"/>
              </a:spcBef>
              <a:buFont typeface="Arial" panose="020B0604020202020204" pitchFamily="34" charset="0"/>
              <a:buChar char="•"/>
            </a:pPr>
            <a:endParaRPr lang="en-US" altLang="ko-KR" sz="2000" spc="10" dirty="0">
              <a:cs typeface="Arial"/>
            </a:endParaRPr>
          </a:p>
          <a:p>
            <a:pPr marL="298450" indent="-285750">
              <a:spcBef>
                <a:spcPts val="600"/>
              </a:spcBef>
              <a:buFont typeface="Arial" panose="020B0604020202020204" pitchFamily="34" charset="0"/>
              <a:buChar char="•"/>
            </a:pPr>
            <a:endParaRPr lang="en-US" altLang="ko-KR" sz="2000" spc="10" dirty="0">
              <a:cs typeface="Arial"/>
            </a:endParaRPr>
          </a:p>
          <a:p>
            <a:pPr marL="298450" indent="-285750">
              <a:spcBef>
                <a:spcPts val="600"/>
              </a:spcBef>
              <a:buFont typeface="Arial" panose="020B0604020202020204" pitchFamily="34" charset="0"/>
              <a:buChar char="•"/>
            </a:pPr>
            <a:endParaRPr lang="en-US" altLang="ko-KR" sz="2000" spc="10" dirty="0">
              <a:cs typeface="Arial"/>
            </a:endParaRPr>
          </a:p>
          <a:p>
            <a:pPr marL="298450" indent="-285750">
              <a:spcBef>
                <a:spcPts val="600"/>
              </a:spcBef>
              <a:buFont typeface="Arial" panose="020B0604020202020204" pitchFamily="34" charset="0"/>
              <a:buChar char="•"/>
            </a:pPr>
            <a:endParaRPr lang="en-US" altLang="ko-KR" sz="2000" spc="10" dirty="0">
              <a:cs typeface="Arial"/>
            </a:endParaRPr>
          </a:p>
          <a:p>
            <a:pPr marL="298450" indent="-285750">
              <a:spcBef>
                <a:spcPts val="600"/>
              </a:spcBef>
              <a:buFont typeface="Arial" panose="020B0604020202020204" pitchFamily="34" charset="0"/>
              <a:buChar char="•"/>
            </a:pPr>
            <a:r>
              <a:rPr lang="en-US" altLang="ko-KR" sz="2000" spc="10" dirty="0">
                <a:cs typeface="Arial"/>
              </a:rPr>
              <a:t>Creation of</a:t>
            </a:r>
            <a:r>
              <a:rPr lang="en-US" altLang="ko-KR" sz="2000" spc="55" dirty="0">
                <a:cs typeface="Arial"/>
              </a:rPr>
              <a:t> </a:t>
            </a:r>
            <a:r>
              <a:rPr lang="en-US" altLang="ko-KR" sz="2000" spc="10" dirty="0">
                <a:cs typeface="Arial"/>
              </a:rPr>
              <a:t>holes </a:t>
            </a:r>
            <a:r>
              <a:rPr lang="en-US" altLang="ko-KR" sz="2000" spc="10" dirty="0">
                <a:cs typeface="Arial"/>
                <a:sym typeface="Wingdings" panose="05000000000000000000" pitchFamily="2" charset="2"/>
              </a:rPr>
              <a:t> </a:t>
            </a:r>
            <a:r>
              <a:rPr lang="en-US" altLang="ko-KR" sz="2000" spc="35" dirty="0">
                <a:solidFill>
                  <a:srgbClr val="C00000"/>
                </a:solidFill>
                <a:cs typeface="Arial"/>
              </a:rPr>
              <a:t>p- </a:t>
            </a:r>
            <a:r>
              <a:rPr lang="en-US" altLang="ko-KR" sz="2000" spc="10" dirty="0">
                <a:solidFill>
                  <a:srgbClr val="C00000"/>
                </a:solidFill>
                <a:cs typeface="Arial"/>
              </a:rPr>
              <a:t>type </a:t>
            </a:r>
            <a:r>
              <a:rPr lang="en-US" altLang="ko-KR" sz="2000" spc="210" dirty="0">
                <a:solidFill>
                  <a:srgbClr val="C00000"/>
                </a:solidFill>
                <a:cs typeface="Arial"/>
              </a:rPr>
              <a:t> </a:t>
            </a:r>
            <a:r>
              <a:rPr lang="en-US" altLang="ko-KR" sz="2000" spc="10" dirty="0">
                <a:solidFill>
                  <a:srgbClr val="C00000"/>
                </a:solidFill>
                <a:cs typeface="Arial"/>
              </a:rPr>
              <a:t>conductor</a:t>
            </a:r>
            <a:endParaRPr lang="en-US" altLang="ko-KR" sz="2000" dirty="0">
              <a:solidFill>
                <a:srgbClr val="C00000"/>
              </a:solidFill>
              <a:cs typeface="Times New Roman"/>
            </a:endParaRPr>
          </a:p>
          <a:p>
            <a:pPr marL="298450" indent="-285750">
              <a:spcBef>
                <a:spcPts val="600"/>
              </a:spcBef>
              <a:buFont typeface="Arial" panose="020B0604020202020204" pitchFamily="34" charset="0"/>
              <a:buChar char="•"/>
            </a:pPr>
            <a:r>
              <a:rPr lang="en-US" altLang="ko-KR" sz="2000" spc="10" dirty="0">
                <a:cs typeface="Arial"/>
              </a:rPr>
              <a:t>Examples of oxides showing </a:t>
            </a:r>
            <a:r>
              <a:rPr lang="en-US" altLang="ko-KR" sz="2000" spc="5" dirty="0">
                <a:cs typeface="Arial"/>
              </a:rPr>
              <a:t>this </a:t>
            </a:r>
            <a:r>
              <a:rPr lang="en-US" altLang="ko-KR" sz="2000" spc="10" dirty="0">
                <a:cs typeface="Arial"/>
              </a:rPr>
              <a:t>characteristics are </a:t>
            </a:r>
            <a:r>
              <a:rPr lang="en-US" altLang="ko-KR" sz="2000" spc="15" dirty="0" err="1">
                <a:cs typeface="Arial"/>
              </a:rPr>
              <a:t>MnO</a:t>
            </a:r>
            <a:r>
              <a:rPr lang="en-US" altLang="ko-KR" sz="2000" spc="15" dirty="0">
                <a:cs typeface="Arial"/>
              </a:rPr>
              <a:t>, </a:t>
            </a:r>
            <a:r>
              <a:rPr lang="en-US" altLang="ko-KR" sz="2000" spc="10" dirty="0" err="1">
                <a:cs typeface="Arial"/>
              </a:rPr>
              <a:t>NiO</a:t>
            </a:r>
            <a:r>
              <a:rPr lang="en-US" altLang="ko-KR" sz="2000" spc="10" dirty="0">
                <a:cs typeface="Arial"/>
              </a:rPr>
              <a:t>, </a:t>
            </a:r>
            <a:r>
              <a:rPr lang="en-US" altLang="ko-KR" sz="2000" spc="10" dirty="0" err="1">
                <a:cs typeface="Arial"/>
              </a:rPr>
              <a:t>CoO</a:t>
            </a:r>
            <a:r>
              <a:rPr lang="en-US" altLang="ko-KR" sz="2000" spc="10" dirty="0">
                <a:cs typeface="Arial"/>
              </a:rPr>
              <a:t>, </a:t>
            </a:r>
            <a:r>
              <a:rPr lang="en-US" altLang="ko-KR" sz="2000" spc="15" dirty="0" err="1">
                <a:cs typeface="Arial"/>
              </a:rPr>
              <a:t>FeO</a:t>
            </a:r>
            <a:r>
              <a:rPr lang="en-US" altLang="ko-KR" sz="2000" spc="15" dirty="0">
                <a:cs typeface="Arial"/>
              </a:rPr>
              <a:t>  </a:t>
            </a:r>
            <a:r>
              <a:rPr lang="en-US" altLang="ko-KR" sz="2000" spc="145" dirty="0">
                <a:cs typeface="Arial"/>
              </a:rPr>
              <a:t> </a:t>
            </a:r>
            <a:r>
              <a:rPr lang="en-US" altLang="ko-KR" sz="2000" spc="10" dirty="0">
                <a:cs typeface="Arial"/>
              </a:rPr>
              <a:t>etc.</a:t>
            </a:r>
            <a:endParaRPr lang="en-US" altLang="ko-KR" sz="2000" dirty="0">
              <a:cs typeface="Arial"/>
            </a:endParaRPr>
          </a:p>
          <a:p>
            <a:pPr marL="285750" marR="5080" indent="-285750">
              <a:spcBef>
                <a:spcPts val="600"/>
              </a:spcBef>
              <a:buFont typeface="Arial" panose="020B0604020202020204" pitchFamily="34" charset="0"/>
              <a:buChar char="•"/>
            </a:pPr>
            <a:endParaRPr lang="en-US" altLang="ko-KR" sz="2000" dirty="0">
              <a:cs typeface="Arial"/>
            </a:endParaRPr>
          </a:p>
        </p:txBody>
      </p:sp>
      <mc:AlternateContent xmlns:mc="http://schemas.openxmlformats.org/markup-compatibility/2006" xmlns:a14="http://schemas.microsoft.com/office/drawing/2010/main">
        <mc:Choice Requires="a14">
          <p:sp>
            <p:nvSpPr>
              <p:cNvPr id="7" name="object 43"/>
              <p:cNvSpPr txBox="1"/>
              <p:nvPr/>
            </p:nvSpPr>
            <p:spPr>
              <a:xfrm>
                <a:off x="3151941" y="3637762"/>
                <a:ext cx="3123749" cy="691471"/>
              </a:xfrm>
              <a:prstGeom prst="rect">
                <a:avLst/>
              </a:prstGeom>
            </p:spPr>
            <p:txBody>
              <a:bodyPr vert="horz" wrap="square" lIns="0" tIns="0" rIns="0" bIns="0" rtlCol="0">
                <a:spAutoFit/>
              </a:bodyPr>
              <a:lstStyle/>
              <a:p>
                <a:pPr marL="12700">
                  <a:lnSpc>
                    <a:spcPct val="100000"/>
                  </a:lnSpc>
                  <a:tabLst>
                    <a:tab pos="403225" algn="l"/>
                  </a:tabLst>
                </a:pPr>
                <a14:m>
                  <m:oMathPara xmlns:m="http://schemas.openxmlformats.org/officeDocument/2006/math">
                    <m:oMathParaPr>
                      <m:jc m:val="centerGroup"/>
                    </m:oMathParaPr>
                    <m:oMath xmlns:m="http://schemas.openxmlformats.org/officeDocument/2006/math">
                      <m:f>
                        <m:fPr>
                          <m:ctrlPr>
                            <a:rPr lang="ar-AE" altLang="ko-KR" sz="2400" i="1" spc="25" smtClean="0">
                              <a:solidFill>
                                <a:srgbClr val="C00000"/>
                              </a:solidFill>
                              <a:latin typeface="Cambria Math" panose="02040503050406030204" pitchFamily="18" charset="0"/>
                              <a:cs typeface="Arial"/>
                            </a:rPr>
                          </m:ctrlPr>
                        </m:fPr>
                        <m:num>
                          <m:r>
                            <a:rPr lang="ar-AE" altLang="ko-KR" sz="2400" b="0" i="1" spc="25" smtClean="0">
                              <a:solidFill>
                                <a:srgbClr val="C00000"/>
                              </a:solidFill>
                              <a:latin typeface="Cambria Math" panose="02040503050406030204" pitchFamily="18" charset="0"/>
                              <a:cs typeface="Arial"/>
                            </a:rPr>
                            <m:t>1</m:t>
                          </m:r>
                        </m:num>
                        <m:den>
                          <m:r>
                            <a:rPr lang="en-US" altLang="ko-KR" sz="2400" b="0" i="1" spc="25" smtClean="0">
                              <a:solidFill>
                                <a:srgbClr val="C00000"/>
                              </a:solidFill>
                              <a:latin typeface="Cambria Math" panose="02040503050406030204" pitchFamily="18" charset="0"/>
                              <a:cs typeface="Arial"/>
                            </a:rPr>
                            <m:t>2</m:t>
                          </m:r>
                        </m:den>
                      </m:f>
                      <m:sSub>
                        <m:sSubPr>
                          <m:ctrlPr>
                            <a:rPr lang="ar-AE" altLang="ko-KR" sz="2400" i="1" spc="25" smtClean="0">
                              <a:solidFill>
                                <a:srgbClr val="C00000"/>
                              </a:solidFill>
                              <a:latin typeface="Cambria Math" panose="02040503050406030204" pitchFamily="18" charset="0"/>
                              <a:cs typeface="Arial"/>
                            </a:rPr>
                          </m:ctrlPr>
                        </m:sSubPr>
                        <m:e>
                          <m:r>
                            <a:rPr lang="en-US" altLang="ko-KR" sz="2400" b="0" i="1" spc="25" smtClean="0">
                              <a:solidFill>
                                <a:srgbClr val="C00000"/>
                              </a:solidFill>
                              <a:latin typeface="Cambria Math" panose="02040503050406030204" pitchFamily="18" charset="0"/>
                              <a:cs typeface="Arial"/>
                            </a:rPr>
                            <m:t>𝑂</m:t>
                          </m:r>
                        </m:e>
                        <m:sub>
                          <m:r>
                            <a:rPr lang="en-US" altLang="ko-KR" sz="2400" b="0" i="1" spc="25" smtClean="0">
                              <a:solidFill>
                                <a:srgbClr val="C00000"/>
                              </a:solidFill>
                              <a:latin typeface="Cambria Math" panose="02040503050406030204" pitchFamily="18" charset="0"/>
                              <a:cs typeface="Arial"/>
                            </a:rPr>
                            <m:t>2</m:t>
                          </m:r>
                        </m:sub>
                      </m:sSub>
                      <m:r>
                        <a:rPr lang="en-US" altLang="ko-KR" sz="2400" b="0" i="1" spc="25" smtClean="0">
                          <a:solidFill>
                            <a:srgbClr val="C00000"/>
                          </a:solidFill>
                          <a:latin typeface="Cambria Math" panose="02040503050406030204" pitchFamily="18" charset="0"/>
                          <a:cs typeface="Arial"/>
                        </a:rPr>
                        <m:t> </m:t>
                      </m:r>
                      <m:r>
                        <a:rPr lang="en-US" altLang="ko-KR" sz="2400" b="0" i="1" spc="25" smtClean="0">
                          <a:solidFill>
                            <a:srgbClr val="C00000"/>
                          </a:solidFill>
                          <a:latin typeface="Cambria Math" panose="02040503050406030204" pitchFamily="18" charset="0"/>
                          <a:ea typeface="Cambria Math" panose="02040503050406030204" pitchFamily="18" charset="0"/>
                          <a:cs typeface="Arial"/>
                        </a:rPr>
                        <m:t>↔</m:t>
                      </m:r>
                      <m:sSub>
                        <m:sSubPr>
                          <m:ctrlPr>
                            <a:rPr lang="en-US" altLang="ko-KR" sz="2400" b="0" i="1" spc="25" smtClean="0">
                              <a:solidFill>
                                <a:srgbClr val="C00000"/>
                              </a:solidFill>
                              <a:latin typeface="Cambria Math" panose="02040503050406030204" pitchFamily="18" charset="0"/>
                              <a:ea typeface="Cambria Math" panose="02040503050406030204" pitchFamily="18" charset="0"/>
                              <a:cs typeface="Arial"/>
                            </a:rPr>
                          </m:ctrlPr>
                        </m:sSub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𝑂</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𝑂</m:t>
                          </m:r>
                        </m:sub>
                      </m:s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m:t>
                      </m:r>
                      <m:sSubSup>
                        <m:sSubSupPr>
                          <m:ctrlPr>
                            <a:rPr lang="en-US" altLang="ko-KR" sz="2400" b="0" i="1" spc="25" smtClean="0">
                              <a:solidFill>
                                <a:srgbClr val="C00000"/>
                              </a:solidFill>
                              <a:latin typeface="Cambria Math" panose="02040503050406030204" pitchFamily="18" charset="0"/>
                              <a:ea typeface="Cambria Math" panose="02040503050406030204" pitchFamily="18" charset="0"/>
                              <a:cs typeface="Arial"/>
                            </a:rPr>
                          </m:ctrlPr>
                        </m:sSubSup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𝑉</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𝑀</m:t>
                          </m:r>
                        </m:sub>
                        <m:sup>
                          <m:r>
                            <a:rPr lang="en-US" altLang="ko-KR" sz="2400" i="1" spc="25" smtClean="0">
                              <a:solidFill>
                                <a:srgbClr val="C00000"/>
                              </a:solidFill>
                              <a:latin typeface="Cambria Math" panose="02040503050406030204" pitchFamily="18" charset="0"/>
                              <a:ea typeface="Cambria Math" panose="02040503050406030204" pitchFamily="18" charset="0"/>
                              <a:cs typeface="Arial"/>
                            </a:rPr>
                            <m:t>′′</m:t>
                          </m:r>
                        </m:sup>
                      </m:sSubSup>
                      <m:r>
                        <a:rPr lang="en-US" altLang="ko-KR" sz="2400" b="0" i="1" spc="25" smtClean="0">
                          <a:solidFill>
                            <a:srgbClr val="C00000"/>
                          </a:solidFill>
                          <a:latin typeface="Cambria Math" panose="02040503050406030204" pitchFamily="18" charset="0"/>
                          <a:ea typeface="Cambria Math" panose="02040503050406030204" pitchFamily="18" charset="0"/>
                          <a:cs typeface="Arial"/>
                        </a:rPr>
                        <m:t>+</m:t>
                      </m:r>
                      <m:r>
                        <a:rPr lang="en-US" altLang="ko-KR" sz="2400" b="0" i="1" spc="25" smtClean="0">
                          <a:solidFill>
                            <a:srgbClr val="C00000"/>
                          </a:solidFill>
                          <a:latin typeface="Cambria Math" panose="02040503050406030204" pitchFamily="18" charset="0"/>
                          <a:ea typeface="Cambria Math" panose="02040503050406030204" pitchFamily="18" charset="0"/>
                          <a:cs typeface="Arial"/>
                        </a:rPr>
                        <m:t>2</m:t>
                      </m:r>
                      <m:acc>
                        <m:accPr>
                          <m:chr m:val="̇"/>
                          <m:ctrlPr>
                            <a:rPr lang="en-US" altLang="ko-KR" sz="2400" b="0" i="1" spc="25" smtClean="0">
                              <a:solidFill>
                                <a:srgbClr val="C00000"/>
                              </a:solidFill>
                              <a:latin typeface="Cambria Math" panose="02040503050406030204" pitchFamily="18" charset="0"/>
                              <a:ea typeface="Cambria Math" panose="02040503050406030204" pitchFamily="18" charset="0"/>
                              <a:cs typeface="Arial"/>
                            </a:rPr>
                          </m:ctrlPr>
                        </m:acc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h</m:t>
                          </m:r>
                        </m:e>
                      </m:acc>
                    </m:oMath>
                  </m:oMathPara>
                </a14:m>
                <a:endParaRPr sz="2400" baseline="-13888" dirty="0">
                  <a:solidFill>
                    <a:srgbClr val="C00000"/>
                  </a:solidFill>
                  <a:cs typeface="Arial"/>
                </a:endParaRPr>
              </a:p>
            </p:txBody>
          </p:sp>
        </mc:Choice>
        <mc:Fallback xmlns="">
          <p:sp>
            <p:nvSpPr>
              <p:cNvPr id="7" name="object 43"/>
              <p:cNvSpPr txBox="1">
                <a:spLocks noRot="1" noChangeAspect="1" noMove="1" noResize="1" noEditPoints="1" noAdjustHandles="1" noChangeArrowheads="1" noChangeShapeType="1" noTextEdit="1"/>
              </p:cNvSpPr>
              <p:nvPr/>
            </p:nvSpPr>
            <p:spPr>
              <a:xfrm>
                <a:off x="3151941" y="3637762"/>
                <a:ext cx="3123749" cy="691471"/>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object 43"/>
              <p:cNvSpPr txBox="1"/>
              <p:nvPr/>
            </p:nvSpPr>
            <p:spPr>
              <a:xfrm>
                <a:off x="2054776" y="4664767"/>
                <a:ext cx="6552975" cy="691471"/>
              </a:xfrm>
              <a:prstGeom prst="rect">
                <a:avLst/>
              </a:prstGeom>
            </p:spPr>
            <p:txBody>
              <a:bodyPr vert="horz" wrap="square" lIns="0" tIns="0" rIns="0" bIns="0" rtlCol="0">
                <a:spAutoFit/>
              </a:bodyPr>
              <a:lstStyle/>
              <a:p>
                <a:pPr marL="12700">
                  <a:lnSpc>
                    <a:spcPct val="100000"/>
                  </a:lnSpc>
                  <a:tabLst>
                    <a:tab pos="403225" algn="l"/>
                  </a:tabLst>
                </a:pPr>
                <a14:m>
                  <m:oMathPara xmlns:m="http://schemas.openxmlformats.org/officeDocument/2006/math">
                    <m:oMathParaPr>
                      <m:jc m:val="centerGroup"/>
                    </m:oMathParaPr>
                    <m:oMath xmlns:m="http://schemas.openxmlformats.org/officeDocument/2006/math">
                      <m:f>
                        <m:fPr>
                          <m:ctrlPr>
                            <a:rPr lang="ar-AE" altLang="ko-KR" sz="2400" i="1" spc="25" smtClean="0">
                              <a:solidFill>
                                <a:srgbClr val="C00000"/>
                              </a:solidFill>
                              <a:latin typeface="Cambria Math" panose="02040503050406030204" pitchFamily="18" charset="0"/>
                              <a:cs typeface="Arial"/>
                            </a:rPr>
                          </m:ctrlPr>
                        </m:fPr>
                        <m:num>
                          <m:r>
                            <a:rPr lang="ar-AE" altLang="ko-KR" sz="2400" b="0" i="1" spc="25" smtClean="0">
                              <a:solidFill>
                                <a:srgbClr val="C00000"/>
                              </a:solidFill>
                              <a:latin typeface="Cambria Math" panose="02040503050406030204" pitchFamily="18" charset="0"/>
                              <a:cs typeface="Arial"/>
                            </a:rPr>
                            <m:t>1</m:t>
                          </m:r>
                        </m:num>
                        <m:den>
                          <m:r>
                            <a:rPr lang="ar-AE" altLang="ko-KR" sz="2400" b="0" i="1" spc="25" smtClean="0">
                              <a:solidFill>
                                <a:srgbClr val="C00000"/>
                              </a:solidFill>
                              <a:latin typeface="Cambria Math" panose="02040503050406030204" pitchFamily="18" charset="0"/>
                              <a:cs typeface="Arial"/>
                            </a:rPr>
                            <m:t>2</m:t>
                          </m:r>
                        </m:den>
                      </m:f>
                      <m:sSub>
                        <m:sSubPr>
                          <m:ctrlPr>
                            <a:rPr lang="ar-AE" altLang="ko-KR" sz="2400" i="1" spc="25" smtClean="0">
                              <a:solidFill>
                                <a:srgbClr val="C00000"/>
                              </a:solidFill>
                              <a:latin typeface="Cambria Math" panose="02040503050406030204" pitchFamily="18" charset="0"/>
                              <a:cs typeface="Arial"/>
                            </a:rPr>
                          </m:ctrlPr>
                        </m:sSubPr>
                        <m:e>
                          <m:r>
                            <a:rPr lang="ko-KR" altLang="ar-AE" sz="2400" b="0" i="1" spc="25" smtClean="0">
                              <a:solidFill>
                                <a:srgbClr val="C00000"/>
                              </a:solidFill>
                              <a:latin typeface="Cambria Math" panose="02040503050406030204" pitchFamily="18" charset="0"/>
                              <a:cs typeface="Arial"/>
                            </a:rPr>
                            <m:t>𝑂</m:t>
                          </m:r>
                        </m:e>
                        <m:sub>
                          <m:r>
                            <a:rPr lang="ar-AE" altLang="ko-KR" sz="2400" b="0" i="1" spc="25" smtClean="0">
                              <a:solidFill>
                                <a:srgbClr val="C00000"/>
                              </a:solidFill>
                              <a:latin typeface="Cambria Math" panose="02040503050406030204" pitchFamily="18" charset="0"/>
                              <a:cs typeface="Arial"/>
                            </a:rPr>
                            <m:t>2</m:t>
                          </m:r>
                        </m:sub>
                      </m:sSub>
                      <m:r>
                        <a:rPr lang="ar-AE" altLang="ko-KR" sz="2400" b="0" i="1" spc="25" smtClean="0">
                          <a:solidFill>
                            <a:srgbClr val="C00000"/>
                          </a:solidFill>
                          <a:latin typeface="Cambria Math" panose="02040503050406030204" pitchFamily="18" charset="0"/>
                          <a:cs typeface="Arial"/>
                        </a:rPr>
                        <m:t>+</m:t>
                      </m:r>
                      <m:r>
                        <a:rPr lang="ar-AE" altLang="ko-KR" sz="2400" b="0" i="1" spc="25" smtClean="0">
                          <a:solidFill>
                            <a:srgbClr val="C00000"/>
                          </a:solidFill>
                          <a:latin typeface="Cambria Math" panose="02040503050406030204" pitchFamily="18" charset="0"/>
                          <a:cs typeface="Arial"/>
                        </a:rPr>
                        <m:t>2</m:t>
                      </m:r>
                      <m:r>
                        <a:rPr lang="ko-KR" altLang="ar-AE" sz="2400" b="0" i="1" spc="25" smtClean="0">
                          <a:solidFill>
                            <a:srgbClr val="C00000"/>
                          </a:solidFill>
                          <a:latin typeface="Cambria Math" panose="02040503050406030204" pitchFamily="18" charset="0"/>
                          <a:cs typeface="Arial"/>
                        </a:rPr>
                        <m:t>𝑀</m:t>
                      </m:r>
                      <m:r>
                        <a:rPr lang="ko-KR" altLang="ar-AE" sz="2400" b="0" i="1" spc="25" baseline="-25000" smtClean="0">
                          <a:solidFill>
                            <a:srgbClr val="C00000"/>
                          </a:solidFill>
                          <a:latin typeface="Cambria Math" panose="02040503050406030204" pitchFamily="18" charset="0"/>
                          <a:cs typeface="Arial"/>
                        </a:rPr>
                        <m:t>𝑀</m:t>
                      </m:r>
                      <m:r>
                        <a:rPr lang="ar-AE" altLang="ko-KR" sz="2400" b="0" i="1" spc="25" smtClean="0">
                          <a:solidFill>
                            <a:srgbClr val="C00000"/>
                          </a:solidFill>
                          <a:latin typeface="Cambria Math" panose="02040503050406030204" pitchFamily="18" charset="0"/>
                          <a:cs typeface="Arial"/>
                        </a:rPr>
                        <m:t> </m:t>
                      </m:r>
                      <m:r>
                        <a:rPr lang="ar-AE" altLang="ko-KR" sz="2400" b="0" i="1" spc="25" smtClean="0">
                          <a:solidFill>
                            <a:srgbClr val="C00000"/>
                          </a:solidFill>
                          <a:latin typeface="Cambria Math" panose="02040503050406030204" pitchFamily="18" charset="0"/>
                          <a:ea typeface="Cambria Math" panose="02040503050406030204" pitchFamily="18" charset="0"/>
                          <a:cs typeface="Arial"/>
                        </a:rPr>
                        <m:t>↔</m:t>
                      </m:r>
                      <m:sSub>
                        <m:sSubPr>
                          <m:ctrlPr>
                            <a:rPr lang="ar-AE" altLang="ko-KR" sz="2400" b="0" i="1" spc="25" smtClean="0">
                              <a:solidFill>
                                <a:srgbClr val="C00000"/>
                              </a:solidFill>
                              <a:latin typeface="Cambria Math" panose="02040503050406030204" pitchFamily="18" charset="0"/>
                              <a:ea typeface="Cambria Math" panose="02040503050406030204" pitchFamily="18" charset="0"/>
                              <a:cs typeface="Arial"/>
                            </a:rPr>
                          </m:ctrlPr>
                        </m:sSubPr>
                        <m:e>
                          <m:r>
                            <a:rPr lang="ko-KR" altLang="ar-AE" sz="2400" b="0" i="1" spc="25" smtClean="0">
                              <a:solidFill>
                                <a:srgbClr val="C00000"/>
                              </a:solidFill>
                              <a:latin typeface="Cambria Math" panose="02040503050406030204" pitchFamily="18" charset="0"/>
                              <a:ea typeface="Cambria Math" panose="02040503050406030204" pitchFamily="18" charset="0"/>
                              <a:cs typeface="Arial"/>
                            </a:rPr>
                            <m:t>𝑂</m:t>
                          </m:r>
                        </m:e>
                        <m:sub>
                          <m:r>
                            <a:rPr lang="ko-KR" altLang="ar-AE" sz="2400" b="0" i="1" spc="25" smtClean="0">
                              <a:solidFill>
                                <a:srgbClr val="C00000"/>
                              </a:solidFill>
                              <a:latin typeface="Cambria Math" panose="02040503050406030204" pitchFamily="18" charset="0"/>
                              <a:ea typeface="Cambria Math" panose="02040503050406030204" pitchFamily="18" charset="0"/>
                              <a:cs typeface="Arial"/>
                            </a:rPr>
                            <m:t>𝑂</m:t>
                          </m:r>
                        </m:sub>
                      </m:sSub>
                      <m:r>
                        <a:rPr lang="ar-AE" altLang="ko-KR" sz="2400" b="0" i="1" spc="25" smtClean="0">
                          <a:solidFill>
                            <a:srgbClr val="C00000"/>
                          </a:solidFill>
                          <a:latin typeface="Cambria Math" panose="02040503050406030204" pitchFamily="18" charset="0"/>
                          <a:ea typeface="Cambria Math" panose="02040503050406030204" pitchFamily="18" charset="0"/>
                          <a:cs typeface="Arial"/>
                        </a:rPr>
                        <m:t>+</m:t>
                      </m:r>
                      <m:sSubSup>
                        <m:sSubSupPr>
                          <m:ctrlPr>
                            <a:rPr lang="ar-AE" altLang="ko-KR" sz="2400" b="0" i="1" spc="25" smtClean="0">
                              <a:solidFill>
                                <a:srgbClr val="C00000"/>
                              </a:solidFill>
                              <a:latin typeface="Cambria Math" panose="02040503050406030204" pitchFamily="18" charset="0"/>
                              <a:ea typeface="Cambria Math" panose="02040503050406030204" pitchFamily="18" charset="0"/>
                              <a:cs typeface="Arial"/>
                            </a:rPr>
                          </m:ctrlPr>
                        </m:sSubSupPr>
                        <m:e>
                          <m:r>
                            <a:rPr lang="ko-KR" altLang="ar-AE" sz="2400" b="0" i="1" spc="25" smtClean="0">
                              <a:solidFill>
                                <a:srgbClr val="C00000"/>
                              </a:solidFill>
                              <a:latin typeface="Cambria Math" panose="02040503050406030204" pitchFamily="18" charset="0"/>
                              <a:ea typeface="Cambria Math" panose="02040503050406030204" pitchFamily="18" charset="0"/>
                              <a:cs typeface="Arial"/>
                            </a:rPr>
                            <m:t>𝑉</m:t>
                          </m:r>
                        </m:e>
                        <m:sub>
                          <m:r>
                            <a:rPr lang="ko-KR" altLang="ar-AE" sz="2400" b="0" i="1" spc="25" smtClean="0">
                              <a:solidFill>
                                <a:srgbClr val="C00000"/>
                              </a:solidFill>
                              <a:latin typeface="Cambria Math" panose="02040503050406030204" pitchFamily="18" charset="0"/>
                              <a:ea typeface="Cambria Math" panose="02040503050406030204" pitchFamily="18" charset="0"/>
                              <a:cs typeface="Arial"/>
                            </a:rPr>
                            <m:t>𝑀</m:t>
                          </m:r>
                        </m:sub>
                        <m:sup>
                          <m:r>
                            <a:rPr lang="ar-AE" altLang="ko-KR" sz="2400" i="1" spc="25" smtClean="0">
                              <a:solidFill>
                                <a:srgbClr val="C00000"/>
                              </a:solidFill>
                              <a:latin typeface="Cambria Math" panose="02040503050406030204" pitchFamily="18" charset="0"/>
                              <a:ea typeface="Cambria Math" panose="02040503050406030204" pitchFamily="18" charset="0"/>
                              <a:cs typeface="Arial"/>
                            </a:rPr>
                            <m:t>′′</m:t>
                          </m:r>
                        </m:sup>
                      </m:sSubSup>
                      <m:r>
                        <a:rPr lang="ar-AE" altLang="ko-KR" sz="2400" b="0" i="1" spc="25" smtClean="0">
                          <a:solidFill>
                            <a:srgbClr val="C00000"/>
                          </a:solidFill>
                          <a:latin typeface="Cambria Math" panose="02040503050406030204" pitchFamily="18" charset="0"/>
                          <a:ea typeface="Cambria Math" panose="02040503050406030204" pitchFamily="18" charset="0"/>
                          <a:cs typeface="Arial"/>
                        </a:rPr>
                        <m:t>+</m:t>
                      </m:r>
                      <m:sSubSup>
                        <m:sSubSupPr>
                          <m:ctrlPr>
                            <a:rPr lang="ar-AE"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ar-AE" altLang="ko-KR" sz="2400" b="0" i="1" spc="25" smtClean="0">
                              <a:solidFill>
                                <a:srgbClr val="C00000"/>
                              </a:solidFill>
                              <a:latin typeface="Cambria Math" panose="02040503050406030204" pitchFamily="18" charset="0"/>
                              <a:ea typeface="Cambria Math" panose="02040503050406030204" pitchFamily="18" charset="0"/>
                              <a:cs typeface="Arial"/>
                            </a:rPr>
                            <m:t>2</m:t>
                          </m:r>
                          <m:r>
                            <a:rPr lang="ko-KR" altLang="ar-AE" sz="2400" b="0" i="1" spc="25" smtClean="0">
                              <a:solidFill>
                                <a:srgbClr val="C00000"/>
                              </a:solidFill>
                              <a:latin typeface="Cambria Math" panose="02040503050406030204" pitchFamily="18" charset="0"/>
                              <a:ea typeface="Cambria Math" panose="02040503050406030204" pitchFamily="18" charset="0"/>
                              <a:cs typeface="Arial"/>
                            </a:rPr>
                            <m:t>𝑀</m:t>
                          </m:r>
                        </m:e>
                        <m:sub>
                          <m:r>
                            <a:rPr lang="ko-KR" altLang="ar-AE" sz="2400" i="1" spc="25" smtClean="0">
                              <a:solidFill>
                                <a:srgbClr val="C00000"/>
                              </a:solidFill>
                              <a:latin typeface="Cambria Math" panose="02040503050406030204" pitchFamily="18" charset="0"/>
                              <a:ea typeface="Cambria Math" panose="02040503050406030204" pitchFamily="18" charset="0"/>
                              <a:cs typeface="Arial"/>
                            </a:rPr>
                            <m:t>𝑀</m:t>
                          </m:r>
                        </m:sub>
                        <m:sup>
                          <m:r>
                            <m:rPr>
                              <m:nor/>
                            </m:rPr>
                            <a:rPr lang="en-US" altLang="ko-KR" sz="2400" spc="30" dirty="0" smtClean="0">
                              <a:solidFill>
                                <a:srgbClr val="C00000"/>
                              </a:solidFill>
                              <a:cs typeface="Arial"/>
                            </a:rPr>
                            <m:t>•</m:t>
                          </m:r>
                        </m:sup>
                      </m:sSubSup>
                    </m:oMath>
                  </m:oMathPara>
                </a14:m>
                <a:endParaRPr lang="ar-AE" sz="2400" baseline="-13888" dirty="0">
                  <a:solidFill>
                    <a:srgbClr val="C00000"/>
                  </a:solidFill>
                  <a:cs typeface="Arial"/>
                </a:endParaRPr>
              </a:p>
            </p:txBody>
          </p:sp>
        </mc:Choice>
        <mc:Fallback xmlns="">
          <p:sp>
            <p:nvSpPr>
              <p:cNvPr id="9" name="object 43"/>
              <p:cNvSpPr txBox="1">
                <a:spLocks noRot="1" noChangeAspect="1" noMove="1" noResize="1" noEditPoints="1" noAdjustHandles="1" noChangeArrowheads="1" noChangeShapeType="1" noTextEdit="1"/>
              </p:cNvSpPr>
              <p:nvPr/>
            </p:nvSpPr>
            <p:spPr>
              <a:xfrm>
                <a:off x="2054776" y="4664767"/>
                <a:ext cx="6552975" cy="691471"/>
              </a:xfrm>
              <a:prstGeom prst="rect">
                <a:avLst/>
              </a:prstGeom>
              <a:blipFill>
                <a:blip r:embed="rId4"/>
                <a:stretch>
                  <a:fillRect/>
                </a:stretch>
              </a:blipFill>
            </p:spPr>
            <p:txBody>
              <a:bodyPr/>
              <a:lstStyle/>
              <a:p>
                <a:r>
                  <a:rPr lang="ko-KR" altLang="en-US">
                    <a:noFill/>
                  </a:rPr>
                  <a:t> </a:t>
                </a:r>
              </a:p>
            </p:txBody>
          </p:sp>
        </mc:Fallback>
      </mc:AlternateContent>
      <p:sp>
        <p:nvSpPr>
          <p:cNvPr id="8" name="직사각형 7"/>
          <p:cNvSpPr/>
          <p:nvPr/>
        </p:nvSpPr>
        <p:spPr>
          <a:xfrm>
            <a:off x="847910" y="4792812"/>
            <a:ext cx="2123466" cy="369332"/>
          </a:xfrm>
          <a:prstGeom prst="rect">
            <a:avLst/>
          </a:prstGeom>
        </p:spPr>
        <p:txBody>
          <a:bodyPr wrap="none">
            <a:spAutoFit/>
          </a:bodyPr>
          <a:lstStyle/>
          <a:p>
            <a:pPr marR="5080">
              <a:spcBef>
                <a:spcPts val="600"/>
              </a:spcBef>
            </a:pPr>
            <a:r>
              <a:rPr lang="en-US" altLang="ko-KR" spc="10" dirty="0">
                <a:solidFill>
                  <a:srgbClr val="C00000"/>
                </a:solidFill>
                <a:cs typeface="Arial"/>
              </a:rPr>
              <a:t>Ionic </a:t>
            </a:r>
            <a:r>
              <a:rPr lang="en-US" altLang="ko-KR" spc="155" dirty="0">
                <a:solidFill>
                  <a:srgbClr val="C00000"/>
                </a:solidFill>
                <a:cs typeface="Arial"/>
              </a:rPr>
              <a:t> </a:t>
            </a:r>
            <a:r>
              <a:rPr lang="en-US" altLang="ko-KR" spc="10" dirty="0">
                <a:solidFill>
                  <a:srgbClr val="C00000"/>
                </a:solidFill>
                <a:cs typeface="Arial"/>
              </a:rPr>
              <a:t>compensation</a:t>
            </a:r>
          </a:p>
        </p:txBody>
      </p:sp>
      <p:sp>
        <p:nvSpPr>
          <p:cNvPr id="11" name="직사각형 10"/>
          <p:cNvSpPr/>
          <p:nvPr/>
        </p:nvSpPr>
        <p:spPr>
          <a:xfrm>
            <a:off x="305325" y="3798831"/>
            <a:ext cx="2666051" cy="369332"/>
          </a:xfrm>
          <a:prstGeom prst="rect">
            <a:avLst/>
          </a:prstGeom>
        </p:spPr>
        <p:txBody>
          <a:bodyPr wrap="none">
            <a:spAutoFit/>
          </a:bodyPr>
          <a:lstStyle/>
          <a:p>
            <a:pPr marR="5080">
              <a:spcBef>
                <a:spcPts val="600"/>
              </a:spcBef>
            </a:pPr>
            <a:r>
              <a:rPr lang="en-US" altLang="ko-KR" spc="10" dirty="0">
                <a:solidFill>
                  <a:srgbClr val="C00000"/>
                </a:solidFill>
                <a:cs typeface="Arial"/>
              </a:rPr>
              <a:t>electronic </a:t>
            </a:r>
            <a:r>
              <a:rPr lang="en-US" altLang="ko-KR" spc="155" dirty="0">
                <a:solidFill>
                  <a:srgbClr val="C00000"/>
                </a:solidFill>
                <a:cs typeface="Arial"/>
              </a:rPr>
              <a:t> </a:t>
            </a:r>
            <a:r>
              <a:rPr lang="en-US" altLang="ko-KR" spc="10" dirty="0">
                <a:solidFill>
                  <a:srgbClr val="C00000"/>
                </a:solidFill>
                <a:cs typeface="Arial"/>
              </a:rPr>
              <a:t>compensation</a:t>
            </a:r>
          </a:p>
        </p:txBody>
      </p:sp>
      <mc:AlternateContent xmlns:mc="http://schemas.openxmlformats.org/markup-compatibility/2006" xmlns:a14="http://schemas.microsoft.com/office/drawing/2010/main">
        <mc:Choice Requires="a14">
          <p:sp>
            <p:nvSpPr>
              <p:cNvPr id="12" name="object 43"/>
              <p:cNvSpPr txBox="1"/>
              <p:nvPr/>
            </p:nvSpPr>
            <p:spPr>
              <a:xfrm>
                <a:off x="5548956" y="2688979"/>
                <a:ext cx="3898449" cy="691471"/>
              </a:xfrm>
              <a:prstGeom prst="rect">
                <a:avLst/>
              </a:prstGeom>
            </p:spPr>
            <p:txBody>
              <a:bodyPr vert="horz" wrap="square" lIns="0" tIns="0" rIns="0" bIns="0" rtlCol="0">
                <a:spAutoFit/>
              </a:bodyPr>
              <a:lstStyle/>
              <a:p>
                <a:pPr marL="12700">
                  <a:lnSpc>
                    <a:spcPct val="100000"/>
                  </a:lnSpc>
                  <a:tabLst>
                    <a:tab pos="403225" algn="l"/>
                  </a:tabLst>
                </a:pPr>
                <a14:m>
                  <m:oMathPara xmlns:m="http://schemas.openxmlformats.org/officeDocument/2006/math">
                    <m:oMathParaPr>
                      <m:jc m:val="centerGroup"/>
                    </m:oMathParaPr>
                    <m:oMath xmlns:m="http://schemas.openxmlformats.org/officeDocument/2006/math">
                      <m:f>
                        <m:fPr>
                          <m:ctrlPr>
                            <a:rPr lang="ar-AE" altLang="ko-KR" sz="2400" i="1" spc="25" smtClean="0">
                              <a:solidFill>
                                <a:srgbClr val="0E00C0"/>
                              </a:solidFill>
                              <a:latin typeface="Cambria Math" panose="02040503050406030204" pitchFamily="18" charset="0"/>
                              <a:cs typeface="Arial"/>
                            </a:rPr>
                          </m:ctrlPr>
                        </m:fPr>
                        <m:num>
                          <m:r>
                            <a:rPr lang="ar-AE" altLang="ko-KR" sz="2400" b="0" i="1" spc="25" smtClean="0">
                              <a:solidFill>
                                <a:srgbClr val="0E00C0"/>
                              </a:solidFill>
                              <a:latin typeface="Cambria Math" panose="02040503050406030204" pitchFamily="18" charset="0"/>
                              <a:cs typeface="Arial"/>
                            </a:rPr>
                            <m:t>1</m:t>
                          </m:r>
                        </m:num>
                        <m:den>
                          <m:r>
                            <a:rPr lang="ar-AE" altLang="ko-KR" sz="2400" b="0" i="1" spc="25" smtClean="0">
                              <a:solidFill>
                                <a:srgbClr val="0E00C0"/>
                              </a:solidFill>
                              <a:latin typeface="Cambria Math" panose="02040503050406030204" pitchFamily="18" charset="0"/>
                              <a:cs typeface="Arial"/>
                            </a:rPr>
                            <m:t>2</m:t>
                          </m:r>
                        </m:den>
                      </m:f>
                      <m:sSub>
                        <m:sSubPr>
                          <m:ctrlPr>
                            <a:rPr lang="ar-AE" altLang="ko-KR" sz="2400" i="1" spc="25" smtClean="0">
                              <a:solidFill>
                                <a:srgbClr val="0E00C0"/>
                              </a:solidFill>
                              <a:latin typeface="Cambria Math" panose="02040503050406030204" pitchFamily="18" charset="0"/>
                              <a:cs typeface="Arial"/>
                            </a:rPr>
                          </m:ctrlPr>
                        </m:sSubPr>
                        <m:e>
                          <m:r>
                            <a:rPr lang="ko-KR" altLang="ar-AE" sz="2400" b="0" i="1" spc="25" smtClean="0">
                              <a:solidFill>
                                <a:srgbClr val="0E00C0"/>
                              </a:solidFill>
                              <a:latin typeface="Cambria Math" panose="02040503050406030204" pitchFamily="18" charset="0"/>
                              <a:cs typeface="Arial"/>
                            </a:rPr>
                            <m:t>𝑂</m:t>
                          </m:r>
                        </m:e>
                        <m:sub>
                          <m:r>
                            <a:rPr lang="ar-AE" altLang="ko-KR" sz="2400" b="0" i="1" spc="25" smtClean="0">
                              <a:solidFill>
                                <a:srgbClr val="0E00C0"/>
                              </a:solidFill>
                              <a:latin typeface="Cambria Math" panose="02040503050406030204" pitchFamily="18" charset="0"/>
                              <a:cs typeface="Arial"/>
                            </a:rPr>
                            <m:t>2</m:t>
                          </m:r>
                        </m:sub>
                      </m:sSub>
                      <m:r>
                        <a:rPr lang="ar-AE" altLang="ko-KR" sz="2400" b="0" i="1" spc="25" smtClean="0">
                          <a:solidFill>
                            <a:srgbClr val="0E00C0"/>
                          </a:solidFill>
                          <a:latin typeface="Cambria Math" panose="02040503050406030204" pitchFamily="18" charset="0"/>
                          <a:cs typeface="Arial"/>
                        </a:rPr>
                        <m:t>(</m:t>
                      </m:r>
                      <m:r>
                        <a:rPr lang="ko-KR" altLang="ar-AE" sz="2400" b="0" i="1" spc="25" smtClean="0">
                          <a:solidFill>
                            <a:srgbClr val="0E00C0"/>
                          </a:solidFill>
                          <a:latin typeface="Cambria Math" panose="02040503050406030204" pitchFamily="18" charset="0"/>
                          <a:cs typeface="Arial"/>
                        </a:rPr>
                        <m:t>𝑔</m:t>
                      </m:r>
                      <m:r>
                        <a:rPr lang="ar-AE" altLang="ko-KR" sz="2400" b="0" i="1" spc="25" smtClean="0">
                          <a:solidFill>
                            <a:srgbClr val="0E00C0"/>
                          </a:solidFill>
                          <a:latin typeface="Cambria Math" panose="02040503050406030204" pitchFamily="18" charset="0"/>
                          <a:cs typeface="Arial"/>
                        </a:rPr>
                        <m:t>) </m:t>
                      </m:r>
                      <m:r>
                        <a:rPr lang="ar-AE" altLang="ko-KR" sz="2400" b="0" i="1" spc="25" smtClean="0">
                          <a:solidFill>
                            <a:srgbClr val="0E00C0"/>
                          </a:solidFill>
                          <a:latin typeface="Cambria Math" panose="02040503050406030204" pitchFamily="18" charset="0"/>
                          <a:ea typeface="Cambria Math" panose="02040503050406030204" pitchFamily="18" charset="0"/>
                          <a:cs typeface="Arial"/>
                        </a:rPr>
                        <m:t>↔</m:t>
                      </m:r>
                      <m:sSub>
                        <m:sSubPr>
                          <m:ctrlPr>
                            <a:rPr lang="ar-AE" altLang="ko-KR" sz="2400" b="0" i="1" spc="25" smtClean="0">
                              <a:solidFill>
                                <a:srgbClr val="0E00C0"/>
                              </a:solidFill>
                              <a:latin typeface="Cambria Math" panose="02040503050406030204" pitchFamily="18" charset="0"/>
                              <a:ea typeface="Cambria Math" panose="02040503050406030204" pitchFamily="18" charset="0"/>
                              <a:cs typeface="Arial"/>
                            </a:rPr>
                          </m:ctrlPr>
                        </m:sSubPr>
                        <m:e>
                          <m:r>
                            <a:rPr lang="ko-KR" altLang="ar-AE" sz="2400" b="0" i="1" spc="25" smtClean="0">
                              <a:solidFill>
                                <a:srgbClr val="0E00C0"/>
                              </a:solidFill>
                              <a:latin typeface="Cambria Math" panose="02040503050406030204" pitchFamily="18" charset="0"/>
                              <a:ea typeface="Cambria Math" panose="02040503050406030204" pitchFamily="18" charset="0"/>
                              <a:cs typeface="Arial"/>
                            </a:rPr>
                            <m:t>𝑂</m:t>
                          </m:r>
                        </m:e>
                        <m:sub>
                          <m:r>
                            <a:rPr lang="ko-KR" altLang="ar-AE" sz="2400" b="0" i="1" spc="25" smtClean="0">
                              <a:solidFill>
                                <a:srgbClr val="0E00C0"/>
                              </a:solidFill>
                              <a:latin typeface="Cambria Math" panose="02040503050406030204" pitchFamily="18" charset="0"/>
                              <a:ea typeface="Cambria Math" panose="02040503050406030204" pitchFamily="18" charset="0"/>
                              <a:cs typeface="Arial"/>
                            </a:rPr>
                            <m:t>𝑂</m:t>
                          </m:r>
                        </m:sub>
                      </m:sSub>
                      <m:r>
                        <a:rPr lang="ar-AE" altLang="ko-KR" sz="2400" b="0" i="1" spc="25" smtClean="0">
                          <a:solidFill>
                            <a:srgbClr val="0E00C0"/>
                          </a:solidFill>
                          <a:latin typeface="Cambria Math" panose="02040503050406030204" pitchFamily="18" charset="0"/>
                          <a:ea typeface="Cambria Math" panose="02040503050406030204" pitchFamily="18" charset="0"/>
                          <a:cs typeface="Arial"/>
                        </a:rPr>
                        <m:t>+</m:t>
                      </m:r>
                      <m:sSubSup>
                        <m:sSubSupPr>
                          <m:ctrlPr>
                            <a:rPr lang="ar-AE" altLang="ko-KR" sz="2400" b="0" i="1" spc="25" smtClean="0">
                              <a:solidFill>
                                <a:srgbClr val="0E00C0"/>
                              </a:solidFill>
                              <a:latin typeface="Cambria Math" panose="02040503050406030204" pitchFamily="18" charset="0"/>
                              <a:ea typeface="Cambria Math" panose="02040503050406030204" pitchFamily="18" charset="0"/>
                              <a:cs typeface="Arial"/>
                            </a:rPr>
                          </m:ctrlPr>
                        </m:sSubSupPr>
                        <m:e>
                          <m:r>
                            <a:rPr lang="ko-KR" altLang="ar-AE" sz="2400" b="0" i="1" spc="25" smtClean="0">
                              <a:solidFill>
                                <a:srgbClr val="0E00C0"/>
                              </a:solidFill>
                              <a:latin typeface="Cambria Math" panose="02040503050406030204" pitchFamily="18" charset="0"/>
                              <a:ea typeface="Cambria Math" panose="02040503050406030204" pitchFamily="18" charset="0"/>
                              <a:cs typeface="Arial"/>
                            </a:rPr>
                            <m:t>𝑉</m:t>
                          </m:r>
                        </m:e>
                        <m:sub>
                          <m:r>
                            <a:rPr lang="ko-KR" altLang="ar-AE" sz="2400" b="0" i="1" spc="25" smtClean="0">
                              <a:solidFill>
                                <a:srgbClr val="0E00C0"/>
                              </a:solidFill>
                              <a:latin typeface="Cambria Math" panose="02040503050406030204" pitchFamily="18" charset="0"/>
                              <a:ea typeface="Cambria Math" panose="02040503050406030204" pitchFamily="18" charset="0"/>
                              <a:cs typeface="Arial"/>
                            </a:rPr>
                            <m:t>𝑀</m:t>
                          </m:r>
                        </m:sub>
                        <m:sup/>
                      </m:sSubSup>
                    </m:oMath>
                  </m:oMathPara>
                </a14:m>
                <a:endParaRPr lang="ar-AE" sz="2400" baseline="-13888" dirty="0">
                  <a:solidFill>
                    <a:srgbClr val="0E00C0"/>
                  </a:solidFill>
                  <a:cs typeface="Arial"/>
                </a:endParaRPr>
              </a:p>
            </p:txBody>
          </p:sp>
        </mc:Choice>
        <mc:Fallback xmlns="">
          <p:sp>
            <p:nvSpPr>
              <p:cNvPr id="12" name="object 43"/>
              <p:cNvSpPr txBox="1">
                <a:spLocks noRot="1" noChangeAspect="1" noMove="1" noResize="1" noEditPoints="1" noAdjustHandles="1" noChangeArrowheads="1" noChangeShapeType="1" noTextEdit="1"/>
              </p:cNvSpPr>
              <p:nvPr/>
            </p:nvSpPr>
            <p:spPr>
              <a:xfrm>
                <a:off x="5548956" y="2688979"/>
                <a:ext cx="3898449" cy="691471"/>
              </a:xfrm>
              <a:prstGeom prst="rect">
                <a:avLst/>
              </a:prstGeom>
              <a:blipFill>
                <a:blip r:embed="rId5"/>
                <a:stretch>
                  <a:fillRect/>
                </a:stretch>
              </a:blipFill>
            </p:spPr>
            <p:txBody>
              <a:bodyPr/>
              <a:lstStyle/>
              <a:p>
                <a:r>
                  <a:rPr lang="ko-KR" altLang="en-US">
                    <a:noFill/>
                  </a:rPr>
                  <a:t> </a:t>
                </a:r>
              </a:p>
            </p:txBody>
          </p:sp>
        </mc:Fallback>
      </mc:AlternateContent>
      <p:sp>
        <p:nvSpPr>
          <p:cNvPr id="13" name="직사각형 12"/>
          <p:cNvSpPr/>
          <p:nvPr/>
        </p:nvSpPr>
        <p:spPr>
          <a:xfrm>
            <a:off x="8331200" y="2782034"/>
            <a:ext cx="622300" cy="5420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4392024" y="2857940"/>
            <a:ext cx="1716688" cy="369332"/>
          </a:xfrm>
          <a:prstGeom prst="rect">
            <a:avLst/>
          </a:prstGeom>
        </p:spPr>
        <p:txBody>
          <a:bodyPr wrap="none">
            <a:spAutoFit/>
          </a:bodyPr>
          <a:lstStyle/>
          <a:p>
            <a:r>
              <a:rPr lang="en-US" altLang="ko-KR" spc="10" dirty="0">
                <a:solidFill>
                  <a:srgbClr val="0E00C0"/>
                </a:solidFill>
                <a:cs typeface="Arial"/>
              </a:rPr>
              <a:t>overall reaction </a:t>
            </a:r>
            <a:endParaRPr lang="ko-KR" altLang="en-US" dirty="0">
              <a:solidFill>
                <a:srgbClr val="0E00C0"/>
              </a:solidFil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95</a:t>
            </a:fld>
            <a:endParaRPr lang="ko-KR" altLang="en-US"/>
          </a:p>
        </p:txBody>
      </p:sp>
    </p:spTree>
    <p:extLst>
      <p:ext uri="{BB962C8B-B14F-4D97-AF65-F5344CB8AC3E}">
        <p14:creationId xmlns:p14="http://schemas.microsoft.com/office/powerpoint/2010/main" val="3145825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4"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578287" cy="954107"/>
          </a:xfrm>
          <a:prstGeom prst="rect">
            <a:avLst/>
          </a:prstGeom>
        </p:spPr>
        <p:txBody>
          <a:bodyPr wrap="none">
            <a:spAutoFit/>
          </a:bodyPr>
          <a:lstStyle/>
          <a:p>
            <a:r>
              <a:rPr lang="en-US" altLang="ko-KR" sz="2800" b="1" dirty="0"/>
              <a:t>Metal Deficient Oxides</a:t>
            </a:r>
          </a:p>
          <a:p>
            <a:endParaRPr lang="en-US" altLang="ko-KR" sz="2800" b="1" dirty="0"/>
          </a:p>
        </p:txBody>
      </p:sp>
      <p:sp>
        <p:nvSpPr>
          <p:cNvPr id="10" name="직사각형 9"/>
          <p:cNvSpPr/>
          <p:nvPr/>
        </p:nvSpPr>
        <p:spPr>
          <a:xfrm>
            <a:off x="302562" y="1198041"/>
            <a:ext cx="8502076" cy="4555093"/>
          </a:xfrm>
          <a:prstGeom prst="rect">
            <a:avLst/>
          </a:prstGeom>
        </p:spPr>
        <p:txBody>
          <a:bodyPr wrap="square">
            <a:spAutoFit/>
          </a:bodyPr>
          <a:lstStyle/>
          <a:p>
            <a:pPr marL="12700">
              <a:lnSpc>
                <a:spcPct val="100000"/>
              </a:lnSpc>
            </a:pPr>
            <a:r>
              <a:rPr lang="en-US" altLang="ko-KR" sz="2000" b="1" spc="5" dirty="0">
                <a:solidFill>
                  <a:srgbClr val="990066"/>
                </a:solidFill>
                <a:cs typeface="Arial Black"/>
              </a:rPr>
              <a:t>If </a:t>
            </a:r>
            <a:r>
              <a:rPr lang="en-US" altLang="ko-KR" sz="2000" b="1" spc="5" dirty="0">
                <a:solidFill>
                  <a:srgbClr val="0E00C0"/>
                </a:solidFill>
                <a:cs typeface="Arial Black"/>
              </a:rPr>
              <a:t>oxygen</a:t>
            </a:r>
            <a:r>
              <a:rPr lang="ko-KR" altLang="en-US" sz="2000" b="1" spc="5" dirty="0">
                <a:solidFill>
                  <a:srgbClr val="0E00C0"/>
                </a:solidFill>
                <a:cs typeface="Arial Black"/>
              </a:rPr>
              <a:t> </a:t>
            </a:r>
            <a:r>
              <a:rPr lang="en-US" altLang="ko-KR" sz="2000" b="1" spc="5" dirty="0">
                <a:solidFill>
                  <a:srgbClr val="0E00C0"/>
                </a:solidFill>
                <a:cs typeface="Arial Black"/>
              </a:rPr>
              <a:t>excess</a:t>
            </a:r>
            <a:r>
              <a:rPr lang="en-US" altLang="ko-KR" sz="2000" b="1" spc="10" dirty="0">
                <a:solidFill>
                  <a:srgbClr val="0E00C0"/>
                </a:solidFill>
                <a:cs typeface="Arial Black"/>
              </a:rPr>
              <a:t> </a:t>
            </a:r>
            <a:r>
              <a:rPr lang="en-US" altLang="ko-KR" sz="2000" b="1" spc="10" dirty="0">
                <a:solidFill>
                  <a:srgbClr val="990066"/>
                </a:solidFill>
                <a:cs typeface="Arial Black"/>
              </a:rPr>
              <a:t>is </a:t>
            </a:r>
            <a:r>
              <a:rPr lang="en-US" altLang="ko-KR" sz="2000" b="1" spc="15" dirty="0">
                <a:solidFill>
                  <a:srgbClr val="990066"/>
                </a:solidFill>
                <a:cs typeface="Arial Black"/>
              </a:rPr>
              <a:t>dominating </a:t>
            </a:r>
            <a:r>
              <a:rPr lang="en-US" altLang="ko-KR" sz="2000" b="1" spc="10" dirty="0">
                <a:solidFill>
                  <a:srgbClr val="990066"/>
                </a:solidFill>
                <a:cs typeface="Arial Black"/>
              </a:rPr>
              <a:t>defect</a:t>
            </a:r>
            <a:endParaRPr lang="en-US" altLang="ko-KR" sz="2000" dirty="0">
              <a:cs typeface="Arial Black"/>
            </a:endParaRPr>
          </a:p>
          <a:p>
            <a:pPr indent="-285750">
              <a:lnSpc>
                <a:spcPct val="100000"/>
              </a:lnSpc>
              <a:spcBef>
                <a:spcPts val="600"/>
              </a:spcBef>
              <a:buFont typeface="Arial" panose="020B0604020202020204" pitchFamily="34" charset="0"/>
              <a:buChar char="•"/>
            </a:pPr>
            <a:r>
              <a:rPr lang="en-US" altLang="ko-KR" sz="2000" spc="10" dirty="0">
                <a:cs typeface="Arial"/>
              </a:rPr>
              <a:t>Oxides depicted as</a:t>
            </a:r>
            <a:r>
              <a:rPr lang="en-US" altLang="ko-KR" sz="2000" spc="150" dirty="0">
                <a:cs typeface="Arial"/>
              </a:rPr>
              <a:t> </a:t>
            </a:r>
            <a:r>
              <a:rPr lang="en-US" altLang="ko-KR" sz="2000" spc="15" dirty="0">
                <a:cs typeface="Arial"/>
              </a:rPr>
              <a:t>MO</a:t>
            </a:r>
            <a:r>
              <a:rPr lang="en-US" altLang="ko-KR" sz="2000" spc="22" baseline="-17361" dirty="0">
                <a:cs typeface="Arial"/>
              </a:rPr>
              <a:t>2+x</a:t>
            </a:r>
            <a:endParaRPr lang="en-US" altLang="ko-KR" sz="2000" dirty="0">
              <a:cs typeface="Times New Roman"/>
            </a:endParaRPr>
          </a:p>
          <a:p>
            <a:pPr indent="-285750">
              <a:lnSpc>
                <a:spcPct val="100000"/>
              </a:lnSpc>
              <a:spcBef>
                <a:spcPts val="600"/>
              </a:spcBef>
              <a:buFont typeface="Arial" panose="020B0604020202020204" pitchFamily="34" charset="0"/>
              <a:buChar char="•"/>
            </a:pPr>
            <a:r>
              <a:rPr lang="en-US" altLang="ko-KR" sz="2000" spc="10" dirty="0">
                <a:cs typeface="Arial"/>
              </a:rPr>
              <a:t>Oxygen </a:t>
            </a:r>
            <a:r>
              <a:rPr lang="en-US" altLang="ko-KR" sz="2000" spc="5" dirty="0">
                <a:cs typeface="Arial"/>
              </a:rPr>
              <a:t>interstitials </a:t>
            </a:r>
            <a:r>
              <a:rPr lang="en-US" altLang="ko-KR" sz="2000" spc="10" dirty="0">
                <a:cs typeface="Arial"/>
              </a:rPr>
              <a:t>can form due to following </a:t>
            </a:r>
            <a:r>
              <a:rPr lang="en-US" altLang="ko-KR" sz="2000" spc="60" dirty="0">
                <a:cs typeface="Arial"/>
              </a:rPr>
              <a:t> </a:t>
            </a:r>
            <a:r>
              <a:rPr lang="en-US" altLang="ko-KR" sz="2000" spc="10" dirty="0">
                <a:cs typeface="Arial"/>
              </a:rPr>
              <a:t>reaction</a:t>
            </a:r>
          </a:p>
          <a:p>
            <a:pPr indent="-285750">
              <a:lnSpc>
                <a:spcPct val="100000"/>
              </a:lnSpc>
              <a:spcBef>
                <a:spcPts val="600"/>
              </a:spcBef>
              <a:buFont typeface="Arial" panose="020B0604020202020204" pitchFamily="34" charset="0"/>
              <a:buChar char="•"/>
            </a:pPr>
            <a:endParaRPr lang="en-US" altLang="ko-KR" sz="2000" spc="10" dirty="0">
              <a:cs typeface="Arial"/>
            </a:endParaRPr>
          </a:p>
          <a:p>
            <a:pPr indent="-285750">
              <a:lnSpc>
                <a:spcPct val="100000"/>
              </a:lnSpc>
              <a:spcBef>
                <a:spcPts val="600"/>
              </a:spcBef>
              <a:buFont typeface="Arial" panose="020B0604020202020204" pitchFamily="34" charset="0"/>
              <a:buChar char="•"/>
            </a:pPr>
            <a:endParaRPr lang="en-US" altLang="ko-KR" sz="2000" spc="10" dirty="0">
              <a:cs typeface="Arial"/>
            </a:endParaRPr>
          </a:p>
          <a:p>
            <a:pPr indent="-285750">
              <a:lnSpc>
                <a:spcPct val="100000"/>
              </a:lnSpc>
              <a:spcBef>
                <a:spcPts val="600"/>
              </a:spcBef>
              <a:buFont typeface="Arial" panose="020B0604020202020204" pitchFamily="34" charset="0"/>
              <a:buChar char="•"/>
            </a:pPr>
            <a:endParaRPr lang="en-US" altLang="ko-KR" sz="2000" spc="10" dirty="0">
              <a:cs typeface="Arial"/>
            </a:endParaRPr>
          </a:p>
          <a:p>
            <a:pPr indent="-285750">
              <a:lnSpc>
                <a:spcPct val="100000"/>
              </a:lnSpc>
              <a:spcBef>
                <a:spcPts val="600"/>
              </a:spcBef>
              <a:buFont typeface="Arial" panose="020B0604020202020204" pitchFamily="34" charset="0"/>
              <a:buChar char="•"/>
            </a:pPr>
            <a:endParaRPr lang="en-US" altLang="ko-KR" sz="2000" spc="10" dirty="0">
              <a:cs typeface="Arial"/>
            </a:endParaRPr>
          </a:p>
          <a:p>
            <a:pPr indent="-285750">
              <a:lnSpc>
                <a:spcPct val="100000"/>
              </a:lnSpc>
              <a:spcBef>
                <a:spcPts val="600"/>
              </a:spcBef>
              <a:buFont typeface="Arial" panose="020B0604020202020204" pitchFamily="34" charset="0"/>
              <a:buChar char="•"/>
            </a:pPr>
            <a:endParaRPr lang="en-US" altLang="ko-KR" sz="2000" spc="10" dirty="0">
              <a:cs typeface="Arial"/>
            </a:endParaRPr>
          </a:p>
          <a:p>
            <a:pPr indent="-285750">
              <a:lnSpc>
                <a:spcPct val="100000"/>
              </a:lnSpc>
              <a:spcBef>
                <a:spcPts val="600"/>
              </a:spcBef>
              <a:buFont typeface="Arial" panose="020B0604020202020204" pitchFamily="34" charset="0"/>
              <a:buChar char="•"/>
            </a:pPr>
            <a:endParaRPr lang="en-US" altLang="ko-KR" sz="2000" spc="20" dirty="0">
              <a:solidFill>
                <a:srgbClr val="C00000"/>
              </a:solidFill>
              <a:cs typeface="Arial"/>
            </a:endParaRPr>
          </a:p>
          <a:p>
            <a:pPr indent="-285750">
              <a:lnSpc>
                <a:spcPct val="100000"/>
              </a:lnSpc>
              <a:spcBef>
                <a:spcPts val="600"/>
              </a:spcBef>
              <a:buFont typeface="Arial" panose="020B0604020202020204" pitchFamily="34" charset="0"/>
              <a:buChar char="•"/>
            </a:pPr>
            <a:r>
              <a:rPr lang="en-US" altLang="ko-KR" sz="2000" spc="20" dirty="0">
                <a:solidFill>
                  <a:srgbClr val="C00000"/>
                </a:solidFill>
                <a:cs typeface="Arial"/>
              </a:rPr>
              <a:t>P-type</a:t>
            </a:r>
            <a:r>
              <a:rPr lang="en-US" altLang="ko-KR" sz="2000" spc="5" dirty="0">
                <a:solidFill>
                  <a:srgbClr val="C00000"/>
                </a:solidFill>
                <a:cs typeface="Arial"/>
              </a:rPr>
              <a:t> </a:t>
            </a:r>
            <a:r>
              <a:rPr lang="en-US" altLang="ko-KR" sz="2000" spc="10" dirty="0">
                <a:solidFill>
                  <a:srgbClr val="C00000"/>
                </a:solidFill>
                <a:cs typeface="Arial"/>
              </a:rPr>
              <a:t>conductor</a:t>
            </a:r>
            <a:endParaRPr lang="en-US" altLang="ko-KR" sz="2000" dirty="0">
              <a:solidFill>
                <a:srgbClr val="C00000"/>
              </a:solidFill>
              <a:cs typeface="Arial"/>
            </a:endParaRPr>
          </a:p>
          <a:p>
            <a:pPr indent="-285750">
              <a:lnSpc>
                <a:spcPct val="100000"/>
              </a:lnSpc>
              <a:spcBef>
                <a:spcPts val="600"/>
              </a:spcBef>
              <a:buFont typeface="Arial" panose="020B0604020202020204" pitchFamily="34" charset="0"/>
              <a:buChar char="•"/>
            </a:pPr>
            <a:r>
              <a:rPr lang="en-US" altLang="ko-KR" sz="2000" spc="10" dirty="0">
                <a:cs typeface="Arial"/>
              </a:rPr>
              <a:t>Example can be an oxide </a:t>
            </a:r>
            <a:r>
              <a:rPr lang="en-US" altLang="ko-KR" sz="2000" spc="5" dirty="0">
                <a:cs typeface="Arial"/>
              </a:rPr>
              <a:t>like </a:t>
            </a:r>
            <a:r>
              <a:rPr lang="en-US" altLang="ko-KR" sz="2000" spc="95" dirty="0">
                <a:cs typeface="Arial"/>
              </a:rPr>
              <a:t> </a:t>
            </a:r>
            <a:r>
              <a:rPr lang="en-US" altLang="ko-KR" sz="2000" spc="20" dirty="0">
                <a:cs typeface="Arial"/>
              </a:rPr>
              <a:t>UO</a:t>
            </a:r>
            <a:r>
              <a:rPr lang="en-US" altLang="ko-KR" sz="2000" spc="30" baseline="-17361" dirty="0">
                <a:cs typeface="Arial"/>
              </a:rPr>
              <a:t>2.</a:t>
            </a:r>
            <a:endParaRPr lang="en-US" altLang="ko-KR" sz="2000" baseline="-17361" dirty="0">
              <a:cs typeface="Arial"/>
            </a:endParaRPr>
          </a:p>
          <a:p>
            <a:pPr marL="107950">
              <a:lnSpc>
                <a:spcPct val="100000"/>
              </a:lnSpc>
            </a:pPr>
            <a:endParaRPr lang="en-US" altLang="ko-KR" sz="2000" dirty="0">
              <a:cs typeface="Arial"/>
            </a:endParaRPr>
          </a:p>
        </p:txBody>
      </p:sp>
      <mc:AlternateContent xmlns:mc="http://schemas.openxmlformats.org/markup-compatibility/2006" xmlns:a14="http://schemas.microsoft.com/office/drawing/2010/main">
        <mc:Choice Requires="a14">
          <p:sp>
            <p:nvSpPr>
              <p:cNvPr id="8" name="object 43"/>
              <p:cNvSpPr txBox="1"/>
              <p:nvPr/>
            </p:nvSpPr>
            <p:spPr>
              <a:xfrm>
                <a:off x="0" y="2906809"/>
                <a:ext cx="9143999" cy="691471"/>
              </a:xfrm>
              <a:prstGeom prst="rect">
                <a:avLst/>
              </a:prstGeom>
            </p:spPr>
            <p:txBody>
              <a:bodyPr vert="horz" wrap="square" lIns="0" tIns="0" rIns="0" bIns="0" rtlCol="0">
                <a:spAutoFit/>
              </a:bodyPr>
              <a:lstStyle/>
              <a:p>
                <a:pPr marL="12700">
                  <a:lnSpc>
                    <a:spcPct val="100000"/>
                  </a:lnSpc>
                  <a:tabLst>
                    <a:tab pos="403225" algn="l"/>
                  </a:tabLst>
                </a:pPr>
                <a14:m>
                  <m:oMathPara xmlns:m="http://schemas.openxmlformats.org/officeDocument/2006/math">
                    <m:oMathParaPr>
                      <m:jc m:val="center"/>
                    </m:oMathParaPr>
                    <m:oMath xmlns:m="http://schemas.openxmlformats.org/officeDocument/2006/math">
                      <m:f>
                        <m:fPr>
                          <m:ctrlPr>
                            <a:rPr lang="ar-AE" altLang="ko-KR" sz="2400" i="1" spc="25" smtClean="0">
                              <a:solidFill>
                                <a:srgbClr val="C00000"/>
                              </a:solidFill>
                              <a:latin typeface="Cambria Math" panose="02040503050406030204" pitchFamily="18" charset="0"/>
                              <a:cs typeface="Arial"/>
                            </a:rPr>
                          </m:ctrlPr>
                        </m:fPr>
                        <m:num>
                          <m:r>
                            <a:rPr lang="ar-AE" altLang="ko-KR" sz="2400" b="0" i="1" spc="25" smtClean="0">
                              <a:solidFill>
                                <a:srgbClr val="C00000"/>
                              </a:solidFill>
                              <a:latin typeface="Cambria Math" panose="02040503050406030204" pitchFamily="18" charset="0"/>
                              <a:cs typeface="Arial"/>
                            </a:rPr>
                            <m:t>1</m:t>
                          </m:r>
                        </m:num>
                        <m:den>
                          <m:r>
                            <a:rPr lang="en-US" altLang="ko-KR" sz="2400" b="0" i="1" spc="25" smtClean="0">
                              <a:solidFill>
                                <a:srgbClr val="C00000"/>
                              </a:solidFill>
                              <a:latin typeface="Cambria Math" panose="02040503050406030204" pitchFamily="18" charset="0"/>
                              <a:cs typeface="Arial"/>
                            </a:rPr>
                            <m:t>2</m:t>
                          </m:r>
                        </m:den>
                      </m:f>
                      <m:sSub>
                        <m:sSubPr>
                          <m:ctrlPr>
                            <a:rPr lang="ar-AE" altLang="ko-KR" sz="2400" i="1" spc="25" smtClean="0">
                              <a:solidFill>
                                <a:srgbClr val="C00000"/>
                              </a:solidFill>
                              <a:latin typeface="Cambria Math" panose="02040503050406030204" pitchFamily="18" charset="0"/>
                              <a:cs typeface="Arial"/>
                            </a:rPr>
                          </m:ctrlPr>
                        </m:sSubPr>
                        <m:e>
                          <m:r>
                            <a:rPr lang="en-US" altLang="ko-KR" sz="2400" b="0" i="1" spc="25" smtClean="0">
                              <a:solidFill>
                                <a:srgbClr val="C00000"/>
                              </a:solidFill>
                              <a:latin typeface="Cambria Math" panose="02040503050406030204" pitchFamily="18" charset="0"/>
                              <a:cs typeface="Arial"/>
                            </a:rPr>
                            <m:t>𝑂</m:t>
                          </m:r>
                        </m:e>
                        <m:sub>
                          <m:r>
                            <a:rPr lang="en-US" altLang="ko-KR" sz="2400" b="0" i="1" spc="25" smtClean="0">
                              <a:solidFill>
                                <a:srgbClr val="C00000"/>
                              </a:solidFill>
                              <a:latin typeface="Cambria Math" panose="02040503050406030204" pitchFamily="18" charset="0"/>
                              <a:cs typeface="Arial"/>
                            </a:rPr>
                            <m:t>2</m:t>
                          </m:r>
                        </m:sub>
                      </m:sSub>
                      <m:r>
                        <a:rPr lang="en-US" altLang="ko-KR" sz="2400" b="0" i="1" spc="25" smtClean="0">
                          <a:solidFill>
                            <a:srgbClr val="C00000"/>
                          </a:solidFill>
                          <a:latin typeface="Cambria Math" panose="02040503050406030204" pitchFamily="18" charset="0"/>
                          <a:cs typeface="Arial"/>
                        </a:rPr>
                        <m:t> </m:t>
                      </m:r>
                      <m:r>
                        <a:rPr lang="en-US" altLang="ko-KR" sz="2400" b="0" i="1" spc="25" smtClean="0">
                          <a:solidFill>
                            <a:srgbClr val="C00000"/>
                          </a:solidFill>
                          <a:latin typeface="Cambria Math" panose="02040503050406030204" pitchFamily="18" charset="0"/>
                          <a:ea typeface="Cambria Math" panose="02040503050406030204" pitchFamily="18" charset="0"/>
                          <a:cs typeface="Arial"/>
                        </a:rPr>
                        <m:t>↔</m:t>
                      </m:r>
                      <m:sSubSup>
                        <m:sSubSupPr>
                          <m:ctrlPr>
                            <a:rPr lang="en-US"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𝑂</m:t>
                          </m:r>
                        </m:e>
                        <m:sub>
                          <m:r>
                            <a:rPr lang="en-US" altLang="ko-KR" sz="2400" b="0" i="1" spc="25" smtClean="0">
                              <a:solidFill>
                                <a:srgbClr val="C00000"/>
                              </a:solidFill>
                              <a:latin typeface="Cambria Math" panose="02040503050406030204" pitchFamily="18" charset="0"/>
                              <a:ea typeface="Cambria Math" panose="02040503050406030204" pitchFamily="18" charset="0"/>
                              <a:cs typeface="Arial"/>
                            </a:rPr>
                            <m:t>𝑖</m:t>
                          </m:r>
                        </m:sub>
                        <m:sup>
                          <m:r>
                            <a:rPr lang="en-US"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en-US" altLang="ko-KR" sz="2400" b="0" i="1" spc="25" smtClean="0">
                          <a:solidFill>
                            <a:srgbClr val="C00000"/>
                          </a:solidFill>
                          <a:latin typeface="Cambria Math" panose="02040503050406030204" pitchFamily="18" charset="0"/>
                          <a:ea typeface="Cambria Math" panose="02040503050406030204" pitchFamily="18" charset="0"/>
                          <a:cs typeface="Arial"/>
                        </a:rPr>
                        <m:t>+</m:t>
                      </m:r>
                      <m:r>
                        <a:rPr lang="en-US" altLang="ko-KR" sz="2400" b="0" i="1" spc="25" smtClean="0">
                          <a:solidFill>
                            <a:srgbClr val="C00000"/>
                          </a:solidFill>
                          <a:latin typeface="Cambria Math" panose="02040503050406030204" pitchFamily="18" charset="0"/>
                          <a:ea typeface="Cambria Math" panose="02040503050406030204" pitchFamily="18" charset="0"/>
                          <a:cs typeface="Arial"/>
                        </a:rPr>
                        <m:t>2</m:t>
                      </m:r>
                      <m:acc>
                        <m:accPr>
                          <m:chr m:val="̇"/>
                          <m:ctrlPr>
                            <a:rPr lang="en-US" altLang="ko-KR" sz="2400" b="0" i="1" spc="25" smtClean="0">
                              <a:solidFill>
                                <a:srgbClr val="C00000"/>
                              </a:solidFill>
                              <a:latin typeface="Cambria Math" panose="02040503050406030204" pitchFamily="18" charset="0"/>
                              <a:ea typeface="Cambria Math" panose="02040503050406030204" pitchFamily="18" charset="0"/>
                              <a:cs typeface="Arial"/>
                            </a:rPr>
                          </m:ctrlPr>
                        </m:accPr>
                        <m:e>
                          <m:r>
                            <a:rPr lang="en-US" altLang="ko-KR" sz="2400" b="0" i="1" spc="25" smtClean="0">
                              <a:solidFill>
                                <a:srgbClr val="C00000"/>
                              </a:solidFill>
                              <a:latin typeface="Cambria Math" panose="02040503050406030204" pitchFamily="18" charset="0"/>
                              <a:ea typeface="Cambria Math" panose="02040503050406030204" pitchFamily="18" charset="0"/>
                              <a:cs typeface="Arial"/>
                            </a:rPr>
                            <m:t>h</m:t>
                          </m:r>
                        </m:e>
                      </m:acc>
                    </m:oMath>
                  </m:oMathPara>
                </a14:m>
                <a:endParaRPr sz="2400" baseline="-13888" dirty="0">
                  <a:solidFill>
                    <a:srgbClr val="C00000"/>
                  </a:solidFill>
                  <a:cs typeface="Arial"/>
                </a:endParaRPr>
              </a:p>
            </p:txBody>
          </p:sp>
        </mc:Choice>
        <mc:Fallback xmlns="">
          <p:sp>
            <p:nvSpPr>
              <p:cNvPr id="8" name="object 43"/>
              <p:cNvSpPr txBox="1">
                <a:spLocks noRot="1" noChangeAspect="1" noMove="1" noResize="1" noEditPoints="1" noAdjustHandles="1" noChangeArrowheads="1" noChangeShapeType="1" noTextEdit="1"/>
              </p:cNvSpPr>
              <p:nvPr/>
            </p:nvSpPr>
            <p:spPr>
              <a:xfrm>
                <a:off x="0" y="2906809"/>
                <a:ext cx="9143999" cy="691471"/>
              </a:xfrm>
              <a:prstGeom prst="rect">
                <a:avLst/>
              </a:prstGeom>
              <a:blipFill rotWithShape="0">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object 43"/>
              <p:cNvSpPr txBox="1"/>
              <p:nvPr/>
            </p:nvSpPr>
            <p:spPr>
              <a:xfrm>
                <a:off x="1890743" y="3782733"/>
                <a:ext cx="6552975" cy="937693"/>
              </a:xfrm>
              <a:prstGeom prst="rect">
                <a:avLst/>
              </a:prstGeom>
            </p:spPr>
            <p:txBody>
              <a:bodyPr vert="horz" wrap="square" lIns="0" tIns="0" rIns="0" bIns="0" rtlCol="0">
                <a:spAutoFit/>
              </a:bodyPr>
              <a:lstStyle/>
              <a:p>
                <a:pPr marL="12700">
                  <a:tabLst>
                    <a:tab pos="403225" algn="l"/>
                  </a:tabLst>
                </a:pPr>
                <a14:m>
                  <m:oMathPara xmlns:m="http://schemas.openxmlformats.org/officeDocument/2006/math">
                    <m:oMathParaPr>
                      <m:jc m:val="center"/>
                    </m:oMathParaPr>
                    <m:oMath xmlns:m="http://schemas.openxmlformats.org/officeDocument/2006/math">
                      <m:f>
                        <m:fPr>
                          <m:ctrlPr>
                            <a:rPr lang="ar-AE" altLang="ko-KR" sz="2400" i="1" spc="25" smtClean="0">
                              <a:solidFill>
                                <a:srgbClr val="C00000"/>
                              </a:solidFill>
                              <a:latin typeface="Cambria Math" panose="02040503050406030204" pitchFamily="18" charset="0"/>
                              <a:cs typeface="Arial"/>
                            </a:rPr>
                          </m:ctrlPr>
                        </m:fPr>
                        <m:num>
                          <m:r>
                            <a:rPr lang="ar-AE" altLang="ko-KR" sz="2400" i="1" spc="25">
                              <a:solidFill>
                                <a:srgbClr val="C00000"/>
                              </a:solidFill>
                              <a:latin typeface="Cambria Math" panose="02040503050406030204" pitchFamily="18" charset="0"/>
                              <a:cs typeface="Arial"/>
                            </a:rPr>
                            <m:t>1</m:t>
                          </m:r>
                        </m:num>
                        <m:den>
                          <m:r>
                            <a:rPr lang="ar-AE" altLang="ko-KR" sz="2400" i="1" spc="25">
                              <a:solidFill>
                                <a:srgbClr val="C00000"/>
                              </a:solidFill>
                              <a:latin typeface="Cambria Math" panose="02040503050406030204" pitchFamily="18" charset="0"/>
                              <a:cs typeface="Arial"/>
                            </a:rPr>
                            <m:t>2</m:t>
                          </m:r>
                        </m:den>
                      </m:f>
                      <m:sSub>
                        <m:sSubPr>
                          <m:ctrlPr>
                            <a:rPr lang="ar-AE" altLang="ko-KR" sz="2400" i="1" spc="25">
                              <a:solidFill>
                                <a:srgbClr val="C00000"/>
                              </a:solidFill>
                              <a:latin typeface="Cambria Math" panose="02040503050406030204" pitchFamily="18" charset="0"/>
                              <a:cs typeface="Arial"/>
                            </a:rPr>
                          </m:ctrlPr>
                        </m:sSubPr>
                        <m:e>
                          <m:r>
                            <a:rPr lang="ko-KR" altLang="ar-AE" sz="2400" i="1" spc="25">
                              <a:solidFill>
                                <a:srgbClr val="C00000"/>
                              </a:solidFill>
                              <a:latin typeface="Cambria Math" panose="02040503050406030204" pitchFamily="18" charset="0"/>
                              <a:cs typeface="Arial"/>
                            </a:rPr>
                            <m:t>𝑂</m:t>
                          </m:r>
                        </m:e>
                        <m:sub>
                          <m:r>
                            <a:rPr lang="ar-AE" altLang="ko-KR" sz="2400" i="1" spc="25">
                              <a:solidFill>
                                <a:srgbClr val="C00000"/>
                              </a:solidFill>
                              <a:latin typeface="Cambria Math" panose="02040503050406030204" pitchFamily="18" charset="0"/>
                              <a:cs typeface="Arial"/>
                            </a:rPr>
                            <m:t>2</m:t>
                          </m:r>
                        </m:sub>
                      </m:sSub>
                      <m:r>
                        <a:rPr lang="en-US" altLang="ko-KR" sz="2400" b="0" i="1" spc="25" smtClean="0">
                          <a:solidFill>
                            <a:srgbClr val="C00000"/>
                          </a:solidFill>
                          <a:latin typeface="Cambria Math" panose="02040503050406030204" pitchFamily="18" charset="0"/>
                          <a:cs typeface="Arial"/>
                        </a:rPr>
                        <m:t>+</m:t>
                      </m:r>
                      <m:r>
                        <a:rPr lang="en-US" altLang="ko-KR" sz="2400" b="0" i="1" spc="25" smtClean="0">
                          <a:solidFill>
                            <a:srgbClr val="C00000"/>
                          </a:solidFill>
                          <a:latin typeface="Cambria Math" panose="02040503050406030204" pitchFamily="18" charset="0"/>
                          <a:cs typeface="Arial"/>
                        </a:rPr>
                        <m:t>2</m:t>
                      </m:r>
                      <m:sSub>
                        <m:sSubPr>
                          <m:ctrlPr>
                            <a:rPr lang="ar-AE" altLang="ko-KR" sz="2400" i="1" spc="25">
                              <a:solidFill>
                                <a:srgbClr val="C00000"/>
                              </a:solidFill>
                              <a:latin typeface="Cambria Math" panose="02040503050406030204" pitchFamily="18" charset="0"/>
                              <a:cs typeface="Arial"/>
                            </a:rPr>
                          </m:ctrlPr>
                        </m:sSubPr>
                        <m:e>
                          <m:r>
                            <a:rPr lang="en-US" altLang="ko-KR" sz="2400" b="0" i="1" spc="25" smtClean="0">
                              <a:solidFill>
                                <a:srgbClr val="C00000"/>
                              </a:solidFill>
                              <a:latin typeface="Cambria Math" panose="02040503050406030204" pitchFamily="18" charset="0"/>
                              <a:cs typeface="Arial"/>
                            </a:rPr>
                            <m:t>𝑀</m:t>
                          </m:r>
                        </m:e>
                        <m:sub>
                          <m:r>
                            <a:rPr lang="en-US" altLang="ko-KR" sz="2400" b="0" i="1" spc="25" smtClean="0">
                              <a:solidFill>
                                <a:srgbClr val="C00000"/>
                              </a:solidFill>
                              <a:latin typeface="Cambria Math" panose="02040503050406030204" pitchFamily="18" charset="0"/>
                              <a:cs typeface="Arial"/>
                            </a:rPr>
                            <m:t>𝑀</m:t>
                          </m:r>
                        </m:sub>
                      </m:sSub>
                      <m:r>
                        <a:rPr lang="ar-AE" altLang="ko-KR" sz="2400" i="1" spc="25">
                          <a:solidFill>
                            <a:srgbClr val="C00000"/>
                          </a:solidFill>
                          <a:latin typeface="Cambria Math" panose="02040503050406030204" pitchFamily="18" charset="0"/>
                          <a:ea typeface="Cambria Math" panose="02040503050406030204" pitchFamily="18" charset="0"/>
                          <a:cs typeface="Arial"/>
                        </a:rPr>
                        <m:t>↔</m:t>
                      </m:r>
                      <m:sSubSup>
                        <m:sSubSupPr>
                          <m:ctrlPr>
                            <a:rPr lang="ar-AE"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ko-KR" altLang="ar-AE" sz="2400" i="1" spc="25">
                              <a:solidFill>
                                <a:srgbClr val="C00000"/>
                              </a:solidFill>
                              <a:latin typeface="Cambria Math" panose="02040503050406030204" pitchFamily="18" charset="0"/>
                              <a:ea typeface="Cambria Math" panose="02040503050406030204" pitchFamily="18" charset="0"/>
                              <a:cs typeface="Arial"/>
                            </a:rPr>
                            <m:t>𝑂</m:t>
                          </m:r>
                        </m:e>
                        <m:sub>
                          <m:r>
                            <a:rPr lang="ko-KR" altLang="ar-AE" sz="2400" i="1" spc="25">
                              <a:solidFill>
                                <a:srgbClr val="C00000"/>
                              </a:solidFill>
                              <a:latin typeface="Cambria Math" panose="02040503050406030204" pitchFamily="18" charset="0"/>
                              <a:ea typeface="Cambria Math" panose="02040503050406030204" pitchFamily="18" charset="0"/>
                              <a:cs typeface="Arial"/>
                            </a:rPr>
                            <m:t>𝑖</m:t>
                          </m:r>
                        </m:sub>
                        <m:sup>
                          <m:r>
                            <a:rPr lang="ar-AE" altLang="ko-KR" sz="2400" i="1" spc="25">
                              <a:solidFill>
                                <a:srgbClr val="C00000"/>
                              </a:solidFill>
                              <a:latin typeface="Cambria Math" panose="02040503050406030204" pitchFamily="18" charset="0"/>
                              <a:ea typeface="Cambria Math" panose="02040503050406030204" pitchFamily="18" charset="0"/>
                              <a:cs typeface="Arial"/>
                            </a:rPr>
                            <m:t>′′</m:t>
                          </m:r>
                        </m:sup>
                      </m:sSubSup>
                      <m:r>
                        <a:rPr lang="ar-AE" altLang="ko-KR" sz="2400" i="1" spc="25">
                          <a:solidFill>
                            <a:srgbClr val="C00000"/>
                          </a:solidFill>
                          <a:latin typeface="Cambria Math" panose="02040503050406030204" pitchFamily="18" charset="0"/>
                          <a:ea typeface="Cambria Math" panose="02040503050406030204" pitchFamily="18" charset="0"/>
                          <a:cs typeface="Arial"/>
                        </a:rPr>
                        <m:t>+</m:t>
                      </m:r>
                      <m:sSubSup>
                        <m:sSubSupPr>
                          <m:ctrlPr>
                            <a:rPr lang="ar-AE" altLang="ko-KR" sz="2400" i="1" spc="25">
                              <a:solidFill>
                                <a:srgbClr val="C00000"/>
                              </a:solidFill>
                              <a:latin typeface="Cambria Math" panose="02040503050406030204" pitchFamily="18" charset="0"/>
                              <a:ea typeface="Cambria Math" panose="02040503050406030204" pitchFamily="18" charset="0"/>
                              <a:cs typeface="Arial"/>
                            </a:rPr>
                          </m:ctrlPr>
                        </m:sSubSupPr>
                        <m:e>
                          <m:r>
                            <a:rPr lang="ar-AE" altLang="ko-KR" sz="2400" i="1" spc="25">
                              <a:solidFill>
                                <a:srgbClr val="C00000"/>
                              </a:solidFill>
                              <a:latin typeface="Cambria Math" panose="02040503050406030204" pitchFamily="18" charset="0"/>
                              <a:ea typeface="Cambria Math" panose="02040503050406030204" pitchFamily="18" charset="0"/>
                              <a:cs typeface="Arial"/>
                            </a:rPr>
                            <m:t>2</m:t>
                          </m:r>
                          <m:r>
                            <a:rPr lang="ko-KR" altLang="ar-AE" sz="2400" i="1" spc="25">
                              <a:solidFill>
                                <a:srgbClr val="C00000"/>
                              </a:solidFill>
                              <a:latin typeface="Cambria Math" panose="02040503050406030204" pitchFamily="18" charset="0"/>
                              <a:ea typeface="Cambria Math" panose="02040503050406030204" pitchFamily="18" charset="0"/>
                              <a:cs typeface="Arial"/>
                            </a:rPr>
                            <m:t>𝑀</m:t>
                          </m:r>
                        </m:e>
                        <m:sub>
                          <m:r>
                            <a:rPr lang="ko-KR" altLang="ar-AE" sz="2400" i="1" spc="25">
                              <a:solidFill>
                                <a:srgbClr val="C00000"/>
                              </a:solidFill>
                              <a:latin typeface="Cambria Math" panose="02040503050406030204" pitchFamily="18" charset="0"/>
                              <a:ea typeface="Cambria Math" panose="02040503050406030204" pitchFamily="18" charset="0"/>
                              <a:cs typeface="Arial"/>
                            </a:rPr>
                            <m:t>𝑀</m:t>
                          </m:r>
                        </m:sub>
                        <m:sup>
                          <m:r>
                            <m:rPr>
                              <m:nor/>
                            </m:rPr>
                            <a:rPr lang="en-US" altLang="ko-KR" sz="2400" spc="30" dirty="0">
                              <a:solidFill>
                                <a:srgbClr val="C00000"/>
                              </a:solidFill>
                              <a:cs typeface="Arial"/>
                            </a:rPr>
                            <m:t>•</m:t>
                          </m:r>
                        </m:sup>
                      </m:sSubSup>
                    </m:oMath>
                  </m:oMathPara>
                </a14:m>
                <a:endParaRPr lang="ar-AE" altLang="ko-KR" sz="2400" baseline="-13888" dirty="0">
                  <a:solidFill>
                    <a:srgbClr val="C00000"/>
                  </a:solidFill>
                  <a:cs typeface="Arial"/>
                </a:endParaRPr>
              </a:p>
              <a:p>
                <a:pPr marL="12700">
                  <a:lnSpc>
                    <a:spcPct val="100000"/>
                  </a:lnSpc>
                  <a:tabLst>
                    <a:tab pos="403225" algn="l"/>
                  </a:tabLst>
                </a:pPr>
                <a:endParaRPr lang="ar-AE" altLang="ko-KR" sz="2400" baseline="-13888" dirty="0">
                  <a:solidFill>
                    <a:srgbClr val="C00000"/>
                  </a:solidFill>
                  <a:cs typeface="Arial"/>
                </a:endParaRPr>
              </a:p>
            </p:txBody>
          </p:sp>
        </mc:Choice>
        <mc:Fallback xmlns="">
          <p:sp>
            <p:nvSpPr>
              <p:cNvPr id="7" name="object 43"/>
              <p:cNvSpPr txBox="1">
                <a:spLocks noRot="1" noChangeAspect="1" noMove="1" noResize="1" noEditPoints="1" noAdjustHandles="1" noChangeArrowheads="1" noChangeShapeType="1" noTextEdit="1"/>
              </p:cNvSpPr>
              <p:nvPr/>
            </p:nvSpPr>
            <p:spPr>
              <a:xfrm>
                <a:off x="1890743" y="3782733"/>
                <a:ext cx="6552975" cy="937693"/>
              </a:xfrm>
              <a:prstGeom prst="rect">
                <a:avLst/>
              </a:prstGeom>
              <a:blipFill>
                <a:blip r:embed="rId4"/>
                <a:stretch>
                  <a:fillRect/>
                </a:stretch>
              </a:blipFill>
            </p:spPr>
            <p:txBody>
              <a:bodyPr/>
              <a:lstStyle/>
              <a:p>
                <a:r>
                  <a:rPr lang="ko-KR" altLang="en-US">
                    <a:noFill/>
                  </a:rPr>
                  <a:t> </a:t>
                </a:r>
              </a:p>
            </p:txBody>
          </p:sp>
        </mc:Fallback>
      </mc:AlternateContent>
      <p:sp>
        <p:nvSpPr>
          <p:cNvPr id="9" name="직사각형 8"/>
          <p:cNvSpPr/>
          <p:nvPr/>
        </p:nvSpPr>
        <p:spPr>
          <a:xfrm>
            <a:off x="670297" y="3905645"/>
            <a:ext cx="2123466" cy="369332"/>
          </a:xfrm>
          <a:prstGeom prst="rect">
            <a:avLst/>
          </a:prstGeom>
        </p:spPr>
        <p:txBody>
          <a:bodyPr wrap="none">
            <a:spAutoFit/>
          </a:bodyPr>
          <a:lstStyle/>
          <a:p>
            <a:pPr marR="5080">
              <a:spcBef>
                <a:spcPts val="600"/>
              </a:spcBef>
            </a:pPr>
            <a:r>
              <a:rPr lang="en-US" altLang="ko-KR" spc="10" dirty="0">
                <a:solidFill>
                  <a:srgbClr val="C00000"/>
                </a:solidFill>
                <a:cs typeface="Arial"/>
              </a:rPr>
              <a:t>Ionic </a:t>
            </a:r>
            <a:r>
              <a:rPr lang="en-US" altLang="ko-KR" spc="155" dirty="0">
                <a:solidFill>
                  <a:srgbClr val="C00000"/>
                </a:solidFill>
                <a:cs typeface="Arial"/>
              </a:rPr>
              <a:t> </a:t>
            </a:r>
            <a:r>
              <a:rPr lang="en-US" altLang="ko-KR" spc="10" dirty="0">
                <a:solidFill>
                  <a:srgbClr val="C00000"/>
                </a:solidFill>
                <a:cs typeface="Arial"/>
              </a:rPr>
              <a:t>compensation</a:t>
            </a:r>
          </a:p>
        </p:txBody>
      </p:sp>
      <p:sp>
        <p:nvSpPr>
          <p:cNvPr id="11" name="직사각형 10"/>
          <p:cNvSpPr/>
          <p:nvPr/>
        </p:nvSpPr>
        <p:spPr>
          <a:xfrm>
            <a:off x="670297" y="3145740"/>
            <a:ext cx="2607060" cy="369332"/>
          </a:xfrm>
          <a:prstGeom prst="rect">
            <a:avLst/>
          </a:prstGeom>
        </p:spPr>
        <p:txBody>
          <a:bodyPr wrap="none">
            <a:spAutoFit/>
          </a:bodyPr>
          <a:lstStyle/>
          <a:p>
            <a:pPr marR="5080">
              <a:spcBef>
                <a:spcPts val="600"/>
              </a:spcBef>
            </a:pPr>
            <a:r>
              <a:rPr lang="en-US" altLang="ko-KR" spc="10" dirty="0">
                <a:solidFill>
                  <a:srgbClr val="C00000"/>
                </a:solidFill>
                <a:cs typeface="Arial"/>
              </a:rPr>
              <a:t>electronic </a:t>
            </a:r>
            <a:r>
              <a:rPr lang="en-US" altLang="ko-KR" spc="155" dirty="0">
                <a:solidFill>
                  <a:srgbClr val="C00000"/>
                </a:solidFill>
                <a:cs typeface="Arial"/>
              </a:rPr>
              <a:t> </a:t>
            </a:r>
            <a:r>
              <a:rPr lang="en-US" altLang="ko-KR" spc="10" dirty="0">
                <a:solidFill>
                  <a:srgbClr val="C00000"/>
                </a:solidFill>
                <a:cs typeface="Arial"/>
              </a:rPr>
              <a:t>compensation</a:t>
            </a:r>
          </a:p>
        </p:txBody>
      </p:sp>
      <mc:AlternateContent xmlns:mc="http://schemas.openxmlformats.org/markup-compatibility/2006" xmlns:a14="http://schemas.microsoft.com/office/drawing/2010/main">
        <mc:Choice Requires="a14">
          <p:sp>
            <p:nvSpPr>
              <p:cNvPr id="12" name="직사각형 11"/>
              <p:cNvSpPr/>
              <p:nvPr/>
            </p:nvSpPr>
            <p:spPr>
              <a:xfrm>
                <a:off x="7057750" y="1411820"/>
                <a:ext cx="1746888" cy="610936"/>
              </a:xfrm>
              <a:prstGeom prst="rect">
                <a:avLst/>
              </a:prstGeom>
            </p:spPr>
            <p:txBody>
              <a:bodyPr wrap="none">
                <a:spAutoFit/>
              </a:bodyPr>
              <a:lstStyle/>
              <a:p>
                <a:pPr marL="12700">
                  <a:lnSpc>
                    <a:spcPct val="100000"/>
                  </a:lnSpc>
                  <a:tabLst>
                    <a:tab pos="403225" algn="l"/>
                  </a:tabLst>
                </a:pPr>
                <a14:m>
                  <m:oMathPara xmlns:m="http://schemas.openxmlformats.org/officeDocument/2006/math">
                    <m:oMathParaPr>
                      <m:jc m:val="center"/>
                    </m:oMathParaPr>
                    <m:oMath xmlns:m="http://schemas.openxmlformats.org/officeDocument/2006/math">
                      <m:f>
                        <m:fPr>
                          <m:ctrlPr>
                            <a:rPr lang="ar-AE" altLang="ko-KR" i="1" spc="25" smtClean="0">
                              <a:solidFill>
                                <a:srgbClr val="0E00C0"/>
                              </a:solidFill>
                              <a:latin typeface="Cambria Math" panose="02040503050406030204" pitchFamily="18" charset="0"/>
                              <a:cs typeface="Arial"/>
                            </a:rPr>
                          </m:ctrlPr>
                        </m:fPr>
                        <m:num>
                          <m:r>
                            <a:rPr lang="ar-AE" altLang="ko-KR" i="1" spc="25">
                              <a:solidFill>
                                <a:srgbClr val="0E00C0"/>
                              </a:solidFill>
                              <a:latin typeface="Cambria Math" panose="02040503050406030204" pitchFamily="18" charset="0"/>
                              <a:cs typeface="Arial"/>
                            </a:rPr>
                            <m:t>1</m:t>
                          </m:r>
                        </m:num>
                        <m:den>
                          <m:r>
                            <a:rPr lang="ar-AE" altLang="ko-KR" i="1" spc="25">
                              <a:solidFill>
                                <a:srgbClr val="0E00C0"/>
                              </a:solidFill>
                              <a:latin typeface="Cambria Math" panose="02040503050406030204" pitchFamily="18" charset="0"/>
                              <a:cs typeface="Arial"/>
                            </a:rPr>
                            <m:t>2</m:t>
                          </m:r>
                        </m:den>
                      </m:f>
                      <m:sSub>
                        <m:sSubPr>
                          <m:ctrlPr>
                            <a:rPr lang="ar-AE" altLang="ko-KR" i="1" spc="25">
                              <a:solidFill>
                                <a:srgbClr val="0E00C0"/>
                              </a:solidFill>
                              <a:latin typeface="Cambria Math" panose="02040503050406030204" pitchFamily="18" charset="0"/>
                              <a:cs typeface="Arial"/>
                            </a:rPr>
                          </m:ctrlPr>
                        </m:sSubPr>
                        <m:e>
                          <m:r>
                            <a:rPr lang="ko-KR" altLang="ar-AE" i="1" spc="25">
                              <a:solidFill>
                                <a:srgbClr val="0E00C0"/>
                              </a:solidFill>
                              <a:latin typeface="Cambria Math" panose="02040503050406030204" pitchFamily="18" charset="0"/>
                              <a:cs typeface="Arial"/>
                            </a:rPr>
                            <m:t>𝑂</m:t>
                          </m:r>
                        </m:e>
                        <m:sub>
                          <m:r>
                            <a:rPr lang="ar-AE" altLang="ko-KR" i="1" spc="25">
                              <a:solidFill>
                                <a:srgbClr val="0E00C0"/>
                              </a:solidFill>
                              <a:latin typeface="Cambria Math" panose="02040503050406030204" pitchFamily="18" charset="0"/>
                              <a:cs typeface="Arial"/>
                            </a:rPr>
                            <m:t>2</m:t>
                          </m:r>
                        </m:sub>
                      </m:sSub>
                      <m:r>
                        <a:rPr lang="ar-AE" altLang="ko-KR" i="1" spc="25">
                          <a:solidFill>
                            <a:srgbClr val="0E00C0"/>
                          </a:solidFill>
                          <a:latin typeface="Cambria Math" panose="02040503050406030204" pitchFamily="18" charset="0"/>
                          <a:cs typeface="Arial"/>
                        </a:rPr>
                        <m:t> </m:t>
                      </m:r>
                      <m:r>
                        <a:rPr lang="en-US" altLang="ko-KR" b="0" i="1" spc="25" smtClean="0">
                          <a:solidFill>
                            <a:srgbClr val="0E00C0"/>
                          </a:solidFill>
                          <a:latin typeface="Cambria Math" panose="02040503050406030204" pitchFamily="18" charset="0"/>
                          <a:cs typeface="Arial"/>
                        </a:rPr>
                        <m:t>(</m:t>
                      </m:r>
                      <m:r>
                        <a:rPr lang="en-US" altLang="ko-KR" b="0" i="1" spc="25" smtClean="0">
                          <a:solidFill>
                            <a:srgbClr val="0E00C0"/>
                          </a:solidFill>
                          <a:latin typeface="Cambria Math" panose="02040503050406030204" pitchFamily="18" charset="0"/>
                          <a:cs typeface="Arial"/>
                        </a:rPr>
                        <m:t>𝑔</m:t>
                      </m:r>
                      <m:r>
                        <a:rPr lang="en-US" altLang="ko-KR" b="0" i="1" spc="25" smtClean="0">
                          <a:solidFill>
                            <a:srgbClr val="0E00C0"/>
                          </a:solidFill>
                          <a:latin typeface="Cambria Math" panose="02040503050406030204" pitchFamily="18" charset="0"/>
                          <a:cs typeface="Arial"/>
                        </a:rPr>
                        <m:t>)↔</m:t>
                      </m:r>
                      <m:sSubSup>
                        <m:sSubSupPr>
                          <m:ctrlPr>
                            <a:rPr lang="ar-AE" altLang="ko-KR" i="1" spc="25">
                              <a:solidFill>
                                <a:srgbClr val="0E00C0"/>
                              </a:solidFill>
                              <a:latin typeface="Cambria Math" panose="02040503050406030204" pitchFamily="18" charset="0"/>
                              <a:ea typeface="Cambria Math" panose="02040503050406030204" pitchFamily="18" charset="0"/>
                              <a:cs typeface="Arial"/>
                            </a:rPr>
                          </m:ctrlPr>
                        </m:sSubSupPr>
                        <m:e>
                          <m:r>
                            <a:rPr lang="ko-KR" altLang="ar-AE" i="1" spc="25">
                              <a:solidFill>
                                <a:srgbClr val="0E00C0"/>
                              </a:solidFill>
                              <a:latin typeface="Cambria Math" panose="02040503050406030204" pitchFamily="18" charset="0"/>
                              <a:ea typeface="Cambria Math" panose="02040503050406030204" pitchFamily="18" charset="0"/>
                              <a:cs typeface="Arial"/>
                            </a:rPr>
                            <m:t>𝑂</m:t>
                          </m:r>
                        </m:e>
                        <m:sub>
                          <m:r>
                            <a:rPr lang="ko-KR" altLang="ar-AE" i="1" spc="25">
                              <a:solidFill>
                                <a:srgbClr val="0E00C0"/>
                              </a:solidFill>
                              <a:latin typeface="Cambria Math" panose="02040503050406030204" pitchFamily="18" charset="0"/>
                              <a:ea typeface="Cambria Math" panose="02040503050406030204" pitchFamily="18" charset="0"/>
                              <a:cs typeface="Arial"/>
                            </a:rPr>
                            <m:t>𝑖</m:t>
                          </m:r>
                        </m:sub>
                        <m:sup/>
                      </m:sSubSup>
                    </m:oMath>
                  </m:oMathPara>
                </a14:m>
                <a:endParaRPr lang="ar-AE" altLang="ko-KR" baseline="-13888" dirty="0">
                  <a:solidFill>
                    <a:srgbClr val="0E00C0"/>
                  </a:solidFill>
                  <a:cs typeface="Arial"/>
                </a:endParaRPr>
              </a:p>
            </p:txBody>
          </p:sp>
        </mc:Choice>
        <mc:Fallback xmlns="">
          <p:sp>
            <p:nvSpPr>
              <p:cNvPr id="12" name="직사각형 11"/>
              <p:cNvSpPr>
                <a:spLocks noRot="1" noChangeAspect="1" noMove="1" noResize="1" noEditPoints="1" noAdjustHandles="1" noChangeArrowheads="1" noChangeShapeType="1" noTextEdit="1"/>
              </p:cNvSpPr>
              <p:nvPr/>
            </p:nvSpPr>
            <p:spPr>
              <a:xfrm>
                <a:off x="7057750" y="1411820"/>
                <a:ext cx="1746888" cy="610936"/>
              </a:xfrm>
              <a:prstGeom prst="rect">
                <a:avLst/>
              </a:prstGeom>
              <a:blipFill>
                <a:blip r:embed="rId5"/>
                <a:stretch>
                  <a:fillRect/>
                </a:stretch>
              </a:blipFill>
            </p:spPr>
            <p:txBody>
              <a:bodyPr/>
              <a:lstStyle/>
              <a:p>
                <a:r>
                  <a:rPr lang="ko-KR" altLang="en-US">
                    <a:noFill/>
                  </a:rPr>
                  <a:t> </a:t>
                </a:r>
              </a:p>
            </p:txBody>
          </p:sp>
        </mc:Fallback>
      </mc:AlternateContent>
      <p:sp>
        <p:nvSpPr>
          <p:cNvPr id="13" name="직사각형 12"/>
          <p:cNvSpPr/>
          <p:nvPr/>
        </p:nvSpPr>
        <p:spPr>
          <a:xfrm>
            <a:off x="8276951" y="1503270"/>
            <a:ext cx="406400" cy="48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5369912" y="1532622"/>
            <a:ext cx="1716688" cy="369332"/>
          </a:xfrm>
          <a:prstGeom prst="rect">
            <a:avLst/>
          </a:prstGeom>
        </p:spPr>
        <p:txBody>
          <a:bodyPr wrap="none">
            <a:spAutoFit/>
          </a:bodyPr>
          <a:lstStyle/>
          <a:p>
            <a:r>
              <a:rPr lang="en-US" altLang="ko-KR" spc="10" dirty="0">
                <a:solidFill>
                  <a:srgbClr val="0E00C0"/>
                </a:solidFill>
                <a:cs typeface="Arial"/>
              </a:rPr>
              <a:t>overall reaction </a:t>
            </a:r>
            <a:endParaRPr lang="ko-KR" altLang="en-US" dirty="0">
              <a:solidFill>
                <a:srgbClr val="0E00C0"/>
              </a:solidFil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96</a:t>
            </a:fld>
            <a:endParaRPr lang="ko-KR" altLang="en-US"/>
          </a:p>
        </p:txBody>
      </p:sp>
    </p:spTree>
    <p:extLst>
      <p:ext uri="{BB962C8B-B14F-4D97-AF65-F5344CB8AC3E}">
        <p14:creationId xmlns:p14="http://schemas.microsoft.com/office/powerpoint/2010/main" val="2448363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4"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724307" cy="954107"/>
          </a:xfrm>
          <a:prstGeom prst="rect">
            <a:avLst/>
          </a:prstGeom>
        </p:spPr>
        <p:txBody>
          <a:bodyPr wrap="none">
            <a:spAutoFit/>
          </a:bodyPr>
          <a:lstStyle/>
          <a:p>
            <a:r>
              <a:rPr lang="en-US" altLang="ko-KR" sz="2800" b="1" dirty="0"/>
              <a:t>Units for Defect Concentration</a:t>
            </a:r>
          </a:p>
          <a:p>
            <a:endParaRPr lang="en-US" altLang="ko-KR" sz="2800" b="1" dirty="0"/>
          </a:p>
        </p:txBody>
      </p:sp>
      <mc:AlternateContent xmlns:mc="http://schemas.openxmlformats.org/markup-compatibility/2006" xmlns:a14="http://schemas.microsoft.com/office/drawing/2010/main">
        <mc:Choice Requires="a14">
          <p:sp>
            <p:nvSpPr>
              <p:cNvPr id="7" name="object 30"/>
              <p:cNvSpPr txBox="1"/>
              <p:nvPr/>
            </p:nvSpPr>
            <p:spPr>
              <a:xfrm>
                <a:off x="177800" y="1292988"/>
                <a:ext cx="8534400" cy="3508653"/>
              </a:xfrm>
              <a:prstGeom prst="rect">
                <a:avLst/>
              </a:prstGeom>
            </p:spPr>
            <p:txBody>
              <a:bodyPr vert="horz" wrap="square" lIns="0" tIns="0" rIns="0" bIns="0" rtlCol="0">
                <a:spAutoFit/>
              </a:bodyPr>
              <a:lstStyle/>
              <a:p>
                <a:pPr marL="590975" marR="3464" indent="-285750" algn="just" latinLnBrk="0">
                  <a:spcBef>
                    <a:spcPts val="1800"/>
                  </a:spcBef>
                  <a:buFont typeface="Arial" panose="020B0604020202020204" pitchFamily="34" charset="0"/>
                  <a:buChar char="•"/>
                </a:pPr>
                <a:r>
                  <a:rPr sz="2400" spc="7" dirty="0">
                    <a:cs typeface="Arial"/>
                  </a:rPr>
                  <a:t>Defect concentration </a:t>
                </a:r>
                <a:r>
                  <a:rPr sz="2400" spc="3" dirty="0">
                    <a:cs typeface="Arial"/>
                  </a:rPr>
                  <a:t>fraction</a:t>
                </a:r>
                <a:r>
                  <a:rPr lang="en-US" sz="2400" spc="3" dirty="0">
                    <a:cs typeface="Arial"/>
                  </a:rPr>
                  <a:t> = </a:t>
                </a:r>
                <a:r>
                  <a:rPr sz="2400" spc="7" dirty="0">
                    <a:cs typeface="Arial"/>
                  </a:rPr>
                  <a:t>n/N </a:t>
                </a:r>
                <a:r>
                  <a:rPr lang="en-US" sz="2400" spc="7" dirty="0">
                    <a:cs typeface="Arial"/>
                  </a:rPr>
                  <a:t> (# of de</a:t>
                </a:r>
                <a:r>
                  <a:rPr sz="2400" spc="7" dirty="0">
                    <a:cs typeface="Arial"/>
                  </a:rPr>
                  <a:t>fects</a:t>
                </a:r>
                <a:r>
                  <a:rPr lang="en-US" sz="2400" spc="7" dirty="0">
                    <a:cs typeface="Arial"/>
                  </a:rPr>
                  <a:t>/# of occupied</a:t>
                </a:r>
                <a:r>
                  <a:rPr sz="2400" spc="7" dirty="0">
                    <a:cs typeface="Arial"/>
                  </a:rPr>
                  <a:t> </a:t>
                </a:r>
                <a:r>
                  <a:rPr sz="2400" spc="3" dirty="0">
                    <a:cs typeface="Arial"/>
                  </a:rPr>
                  <a:t>lattice </a:t>
                </a:r>
                <a:r>
                  <a:rPr sz="2400" spc="7" dirty="0">
                    <a:cs typeface="Arial"/>
                  </a:rPr>
                  <a:t>sites </a:t>
                </a:r>
                <a:r>
                  <a:rPr sz="2400" spc="10" dirty="0">
                    <a:cs typeface="Arial"/>
                  </a:rPr>
                  <a:t>N</a:t>
                </a:r>
                <a:r>
                  <a:rPr lang="en-US" sz="2400" spc="10" dirty="0">
                    <a:cs typeface="Arial"/>
                  </a:rPr>
                  <a:t>)</a:t>
                </a:r>
              </a:p>
              <a:p>
                <a:pPr marL="590975" marR="3464" indent="-285750" algn="just" latinLnBrk="0">
                  <a:spcBef>
                    <a:spcPts val="1800"/>
                  </a:spcBef>
                  <a:buFont typeface="Arial" panose="020B0604020202020204" pitchFamily="34" charset="0"/>
                  <a:buChar char="•"/>
                </a:pPr>
                <a:r>
                  <a:rPr sz="2400" spc="7" dirty="0">
                    <a:cs typeface="Arial"/>
                  </a:rPr>
                  <a:t>N&gt;&gt;n</a:t>
                </a:r>
                <a:r>
                  <a:rPr lang="en-US" sz="2400" spc="7" dirty="0">
                    <a:cs typeface="Arial"/>
                  </a:rPr>
                  <a:t> </a:t>
                </a:r>
                <a:r>
                  <a:rPr lang="en-US" sz="2400" spc="7" dirty="0">
                    <a:cs typeface="Arial"/>
                    <a:sym typeface="Wingdings" panose="05000000000000000000" pitchFamily="2" charset="2"/>
                  </a:rPr>
                  <a:t> </a:t>
                </a:r>
                <a:r>
                  <a:rPr sz="2400" spc="10" dirty="0" err="1">
                    <a:cs typeface="Arial"/>
                  </a:rPr>
                  <a:t>n+N</a:t>
                </a:r>
                <a:r>
                  <a:rPr sz="2400" spc="10" dirty="0">
                    <a:cs typeface="Arial"/>
                  </a:rPr>
                  <a:t> </a:t>
                </a:r>
                <a14:m>
                  <m:oMath xmlns:m="http://schemas.openxmlformats.org/officeDocument/2006/math">
                    <m:r>
                      <a:rPr lang="ko-KR" altLang="en-US" sz="2400" i="1" spc="10" smtClean="0">
                        <a:latin typeface="Cambria Math" panose="02040503050406030204" pitchFamily="18" charset="0"/>
                        <a:cs typeface="Arial"/>
                      </a:rPr>
                      <m:t>≈</m:t>
                    </m:r>
                  </m:oMath>
                </a14:m>
                <a:r>
                  <a:rPr sz="2400" spc="7" dirty="0">
                    <a:cs typeface="Arial"/>
                  </a:rPr>
                  <a:t>  N     </a:t>
                </a:r>
                <a:endParaRPr lang="en-US" sz="2400" spc="7" dirty="0">
                  <a:cs typeface="Arial"/>
                </a:endParaRPr>
              </a:p>
              <a:p>
                <a:pPr marL="590975" marR="3464" indent="-285750" algn="just" latinLnBrk="0">
                  <a:spcBef>
                    <a:spcPts val="1800"/>
                  </a:spcBef>
                  <a:buFont typeface="Arial" panose="020B0604020202020204" pitchFamily="34" charset="0"/>
                  <a:buChar char="•"/>
                </a:pPr>
                <a:r>
                  <a:rPr sz="2400" spc="7" dirty="0">
                    <a:cs typeface="Arial"/>
                  </a:rPr>
                  <a:t>units </a:t>
                </a:r>
                <a:r>
                  <a:rPr sz="2400" spc="99" dirty="0">
                    <a:cs typeface="Arial"/>
                  </a:rPr>
                  <a:t> </a:t>
                </a:r>
                <a:r>
                  <a:rPr sz="2400" spc="3" dirty="0">
                    <a:cs typeface="Arial"/>
                  </a:rPr>
                  <a:t>for</a:t>
                </a:r>
                <a:r>
                  <a:rPr lang="en-US" sz="2400" spc="3" dirty="0">
                    <a:cs typeface="Arial"/>
                  </a:rPr>
                  <a:t> </a:t>
                </a:r>
                <a:r>
                  <a:rPr sz="2400" spc="7" dirty="0">
                    <a:cs typeface="Arial"/>
                  </a:rPr>
                  <a:t>concentration</a:t>
                </a:r>
                <a:r>
                  <a:rPr lang="en-US" sz="2400" spc="7" dirty="0">
                    <a:cs typeface="Arial"/>
                  </a:rPr>
                  <a:t>:</a:t>
                </a:r>
                <a:r>
                  <a:rPr sz="2400" spc="7" dirty="0">
                    <a:cs typeface="Arial"/>
                  </a:rPr>
                  <a:t> </a:t>
                </a:r>
                <a:r>
                  <a:rPr sz="2400" spc="3" dirty="0">
                    <a:cs typeface="Arial"/>
                  </a:rPr>
                  <a:t> </a:t>
                </a:r>
                <a:r>
                  <a:rPr sz="2400" spc="24" dirty="0">
                    <a:solidFill>
                      <a:srgbClr val="C00000"/>
                    </a:solidFill>
                    <a:cs typeface="Arial"/>
                  </a:rPr>
                  <a:t>cm</a:t>
                </a:r>
                <a:r>
                  <a:rPr sz="2400" spc="35" baseline="27777" dirty="0">
                    <a:solidFill>
                      <a:srgbClr val="C00000"/>
                    </a:solidFill>
                    <a:cs typeface="Arial"/>
                  </a:rPr>
                  <a:t>-3</a:t>
                </a:r>
                <a:endParaRPr sz="2400" baseline="27777" dirty="0">
                  <a:solidFill>
                    <a:srgbClr val="C00000"/>
                  </a:solidFill>
                  <a:cs typeface="Arial"/>
                </a:endParaRPr>
              </a:p>
              <a:p>
                <a:pPr marL="590975" indent="-285750" algn="just" latinLnBrk="0">
                  <a:spcBef>
                    <a:spcPts val="1800"/>
                  </a:spcBef>
                  <a:buFont typeface="Arial" panose="020B0604020202020204" pitchFamily="34" charset="0"/>
                  <a:buChar char="•"/>
                </a:pPr>
                <a:r>
                  <a:rPr sz="2400" spc="7" dirty="0">
                    <a:cs typeface="Arial"/>
                  </a:rPr>
                  <a:t>Typical defect concentration </a:t>
                </a:r>
                <a:r>
                  <a:rPr sz="2400" spc="3" dirty="0">
                    <a:cs typeface="Arial"/>
                  </a:rPr>
                  <a:t>in </a:t>
                </a:r>
                <a:r>
                  <a:rPr sz="2400" spc="7" dirty="0">
                    <a:cs typeface="Arial"/>
                  </a:rPr>
                  <a:t>ceramics</a:t>
                </a:r>
                <a:r>
                  <a:rPr lang="en-US" sz="2400" spc="7" dirty="0">
                    <a:cs typeface="Arial"/>
                  </a:rPr>
                  <a:t>:</a:t>
                </a:r>
                <a:r>
                  <a:rPr sz="2400" spc="7" dirty="0">
                    <a:cs typeface="Arial"/>
                  </a:rPr>
                  <a:t> </a:t>
                </a:r>
                <a:r>
                  <a:rPr lang="en-US" sz="2400" spc="7" dirty="0">
                    <a:solidFill>
                      <a:srgbClr val="C00000"/>
                    </a:solidFill>
                    <a:cs typeface="Arial"/>
                  </a:rPr>
                  <a:t>a few</a:t>
                </a:r>
                <a:r>
                  <a:rPr sz="2400" spc="7" dirty="0">
                    <a:solidFill>
                      <a:srgbClr val="C00000"/>
                    </a:solidFill>
                    <a:cs typeface="Arial"/>
                  </a:rPr>
                  <a:t>  ppm</a:t>
                </a:r>
                <a:endParaRPr sz="2400" dirty="0">
                  <a:cs typeface="Arial"/>
                </a:endParaRPr>
              </a:p>
              <a:p>
                <a:pPr marL="590975" marR="6494" indent="-285750" latinLnBrk="0">
                  <a:spcBef>
                    <a:spcPts val="1800"/>
                  </a:spcBef>
                  <a:buFont typeface="Arial" panose="020B0604020202020204" pitchFamily="34" charset="0"/>
                  <a:buChar char="•"/>
                </a:pPr>
                <a:r>
                  <a:rPr sz="2400" spc="7" dirty="0">
                    <a:cs typeface="Arial"/>
                  </a:rPr>
                  <a:t>the density of atoms </a:t>
                </a:r>
                <a:r>
                  <a:rPr sz="2400" spc="3" dirty="0">
                    <a:cs typeface="Arial"/>
                  </a:rPr>
                  <a:t>in </a:t>
                </a:r>
                <a:r>
                  <a:rPr sz="2400" spc="7" dirty="0">
                    <a:cs typeface="Arial"/>
                  </a:rPr>
                  <a:t>a solid </a:t>
                </a:r>
                <a:r>
                  <a:rPr sz="2400" spc="17" dirty="0">
                    <a:cs typeface="Arial"/>
                  </a:rPr>
                  <a:t>~10</a:t>
                </a:r>
                <a:r>
                  <a:rPr sz="2400" spc="25" baseline="27777" dirty="0">
                    <a:cs typeface="Arial"/>
                  </a:rPr>
                  <a:t>23 </a:t>
                </a:r>
                <a:r>
                  <a:rPr sz="2400" spc="24" dirty="0">
                    <a:cs typeface="Arial"/>
                  </a:rPr>
                  <a:t>cm</a:t>
                </a:r>
                <a:r>
                  <a:rPr sz="2400" spc="35" baseline="27777" dirty="0">
                    <a:cs typeface="Arial"/>
                  </a:rPr>
                  <a:t>-3</a:t>
                </a:r>
                <a:r>
                  <a:rPr lang="en-US" sz="2400" spc="24" dirty="0">
                    <a:cs typeface="Arial"/>
                  </a:rPr>
                  <a:t> </a:t>
                </a:r>
                <a:r>
                  <a:rPr lang="en-US" sz="2400" spc="24" dirty="0">
                    <a:cs typeface="Arial"/>
                    <a:sym typeface="Wingdings" panose="05000000000000000000" pitchFamily="2" charset="2"/>
                  </a:rPr>
                  <a:t></a:t>
                </a:r>
                <a:r>
                  <a:rPr sz="2400" spc="24" dirty="0">
                    <a:cs typeface="Arial"/>
                  </a:rPr>
                  <a:t> </a:t>
                </a:r>
                <a:r>
                  <a:rPr sz="2400" spc="7" dirty="0">
                    <a:cs typeface="Arial"/>
                  </a:rPr>
                  <a:t>1 </a:t>
                </a:r>
                <a:r>
                  <a:rPr sz="2400" spc="10" dirty="0">
                    <a:cs typeface="Arial"/>
                  </a:rPr>
                  <a:t>ppm </a:t>
                </a:r>
                <a:r>
                  <a:rPr lang="en-US" sz="2400" spc="10" dirty="0">
                    <a:cs typeface="Arial"/>
                  </a:rPr>
                  <a:t>defect </a:t>
                </a:r>
                <a:r>
                  <a:rPr sz="2400" spc="7" dirty="0">
                    <a:cs typeface="Arial"/>
                  </a:rPr>
                  <a:t>concentration would be equivalent to </a:t>
                </a:r>
                <a:r>
                  <a:rPr sz="2400" spc="14" dirty="0">
                    <a:cs typeface="Arial"/>
                  </a:rPr>
                  <a:t>10</a:t>
                </a:r>
                <a:r>
                  <a:rPr sz="2400" spc="20" baseline="27777" dirty="0">
                    <a:cs typeface="Arial"/>
                  </a:rPr>
                  <a:t>17  </a:t>
                </a:r>
                <a:r>
                  <a:rPr sz="2400" spc="24" dirty="0">
                    <a:cs typeface="Arial"/>
                  </a:rPr>
                  <a:t>cm</a:t>
                </a:r>
                <a:r>
                  <a:rPr sz="2400" spc="35" baseline="24305" dirty="0">
                    <a:cs typeface="Arial"/>
                  </a:rPr>
                  <a:t>-3</a:t>
                </a:r>
                <a:r>
                  <a:rPr sz="2400" spc="24" dirty="0">
                    <a:cs typeface="Arial"/>
                  </a:rPr>
                  <a:t>.</a:t>
                </a:r>
                <a:endParaRPr sz="2400" dirty="0">
                  <a:cs typeface="Arial"/>
                </a:endParaRPr>
              </a:p>
            </p:txBody>
          </p:sp>
        </mc:Choice>
        <mc:Fallback xmlns="">
          <p:sp>
            <p:nvSpPr>
              <p:cNvPr id="7" name="object 30"/>
              <p:cNvSpPr txBox="1">
                <a:spLocks noRot="1" noChangeAspect="1" noMove="1" noResize="1" noEditPoints="1" noAdjustHandles="1" noChangeArrowheads="1" noChangeShapeType="1" noTextEdit="1"/>
              </p:cNvSpPr>
              <p:nvPr/>
            </p:nvSpPr>
            <p:spPr>
              <a:xfrm>
                <a:off x="177800" y="1292988"/>
                <a:ext cx="8534400" cy="3508653"/>
              </a:xfrm>
              <a:prstGeom prst="rect">
                <a:avLst/>
              </a:prstGeom>
              <a:blipFill>
                <a:blip r:embed="rId2"/>
                <a:stretch>
                  <a:fillRect t="-2604" r="-2143" b="-4340"/>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B6030C2A-4213-4771-8792-D783EF3BA6B4}" type="slidenum">
              <a:rPr lang="ko-KR" altLang="en-US" smtClean="0"/>
              <a:pPr/>
              <a:t>97</a:t>
            </a:fld>
            <a:endParaRPr lang="ko-KR" altLang="en-US"/>
          </a:p>
        </p:txBody>
      </p:sp>
    </p:spTree>
    <p:extLst>
      <p:ext uri="{BB962C8B-B14F-4D97-AF65-F5344CB8AC3E}">
        <p14:creationId xmlns:p14="http://schemas.microsoft.com/office/powerpoint/2010/main" val="39976469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4"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3008452" cy="523220"/>
          </a:xfrm>
          <a:prstGeom prst="rect">
            <a:avLst/>
          </a:prstGeom>
        </p:spPr>
        <p:txBody>
          <a:bodyPr wrap="none">
            <a:spAutoFit/>
          </a:bodyPr>
          <a:lstStyle/>
          <a:p>
            <a:r>
              <a:rPr lang="en-US" altLang="ko-KR" sz="2800" b="1" dirty="0"/>
              <a:t>Electronic Disorder</a:t>
            </a:r>
          </a:p>
        </p:txBody>
      </p:sp>
      <p:sp>
        <p:nvSpPr>
          <p:cNvPr id="7" name="object 51"/>
          <p:cNvSpPr txBox="1"/>
          <p:nvPr/>
        </p:nvSpPr>
        <p:spPr>
          <a:xfrm>
            <a:off x="279400" y="766492"/>
            <a:ext cx="8534400" cy="3554819"/>
          </a:xfrm>
          <a:prstGeom prst="rect">
            <a:avLst/>
          </a:prstGeom>
        </p:spPr>
        <p:txBody>
          <a:bodyPr vert="horz" wrap="square" lIns="0" tIns="0" rIns="0" bIns="0" rtlCol="0">
            <a:spAutoFit/>
          </a:bodyPr>
          <a:lstStyle/>
          <a:p>
            <a:pPr marL="342900" indent="-342900" latinLnBrk="0">
              <a:spcBef>
                <a:spcPts val="600"/>
              </a:spcBef>
              <a:buFont typeface="Arial" panose="020B0604020202020204" pitchFamily="34" charset="0"/>
              <a:buChar char="•"/>
            </a:pPr>
            <a:r>
              <a:rPr sz="2000" spc="5" dirty="0">
                <a:solidFill>
                  <a:srgbClr val="C00000"/>
                </a:solidFill>
                <a:cs typeface="Arial"/>
              </a:rPr>
              <a:t>intrinsic </a:t>
            </a:r>
            <a:r>
              <a:rPr sz="2000" spc="10" dirty="0">
                <a:solidFill>
                  <a:srgbClr val="C00000"/>
                </a:solidFill>
                <a:cs typeface="Arial"/>
              </a:rPr>
              <a:t>electronic defects are optically or thermally </a:t>
            </a:r>
            <a:r>
              <a:rPr sz="2000" spc="15" dirty="0">
                <a:solidFill>
                  <a:srgbClr val="C00000"/>
                </a:solidFill>
                <a:cs typeface="Arial"/>
              </a:rPr>
              <a:t>created</a:t>
            </a:r>
            <a:endParaRPr sz="2000" dirty="0">
              <a:solidFill>
                <a:srgbClr val="C00000"/>
              </a:solidFill>
              <a:cs typeface="Arial"/>
            </a:endParaRPr>
          </a:p>
          <a:p>
            <a:pPr marL="342900" marR="5080" indent="-342900" latinLnBrk="0">
              <a:spcBef>
                <a:spcPts val="600"/>
              </a:spcBef>
              <a:buFont typeface="Arial" panose="020B0604020202020204" pitchFamily="34" charset="0"/>
              <a:buChar char="•"/>
            </a:pPr>
            <a:r>
              <a:rPr sz="2000" spc="10" dirty="0">
                <a:cs typeface="Arial"/>
              </a:rPr>
              <a:t>occurs </a:t>
            </a:r>
            <a:r>
              <a:rPr sz="2000" spc="5" dirty="0">
                <a:cs typeface="Arial"/>
              </a:rPr>
              <a:t>in </a:t>
            </a:r>
            <a:r>
              <a:rPr sz="2000" spc="10" dirty="0">
                <a:cs typeface="Arial"/>
              </a:rPr>
              <a:t>materials having a forbidden energy gap between conduction and the valence band  </a:t>
            </a:r>
            <a:r>
              <a:rPr lang="en-US" sz="2000" spc="10" dirty="0">
                <a:cs typeface="Arial"/>
              </a:rPr>
              <a:t>(</a:t>
            </a:r>
            <a:r>
              <a:rPr sz="2000" spc="10" dirty="0">
                <a:cs typeface="Arial"/>
              </a:rPr>
              <a:t>semiconductors and insulators</a:t>
            </a:r>
            <a:r>
              <a:rPr lang="en-US" sz="2000" spc="10" dirty="0">
                <a:cs typeface="Arial"/>
              </a:rPr>
              <a:t>)</a:t>
            </a:r>
            <a:endParaRPr sz="2000" dirty="0">
              <a:cs typeface="Arial"/>
            </a:endParaRPr>
          </a:p>
          <a:p>
            <a:pPr marL="342900" indent="-342900" latinLnBrk="0">
              <a:spcBef>
                <a:spcPts val="600"/>
              </a:spcBef>
              <a:buFont typeface="Arial" panose="020B0604020202020204" pitchFamily="34" charset="0"/>
              <a:buChar char="•"/>
            </a:pPr>
            <a:r>
              <a:rPr sz="2000" spc="10" dirty="0">
                <a:cs typeface="Arial"/>
              </a:rPr>
              <a:t>Defect density </a:t>
            </a:r>
            <a:r>
              <a:rPr sz="2000" spc="5" dirty="0">
                <a:cs typeface="Arial"/>
              </a:rPr>
              <a:t>is in </a:t>
            </a:r>
            <a:r>
              <a:rPr sz="2000" spc="10" dirty="0">
                <a:cs typeface="Arial"/>
              </a:rPr>
              <a:t>number per unit volume of the </a:t>
            </a:r>
            <a:r>
              <a:rPr sz="2000" spc="5" dirty="0">
                <a:cs typeface="Arial"/>
              </a:rPr>
              <a:t>crystal</a:t>
            </a:r>
            <a:endParaRPr sz="2000" dirty="0">
              <a:cs typeface="Arial"/>
            </a:endParaRPr>
          </a:p>
          <a:p>
            <a:pPr marL="342900" marR="12700" indent="-342900" latinLnBrk="0">
              <a:spcBef>
                <a:spcPts val="600"/>
              </a:spcBef>
              <a:buFont typeface="Arial" panose="020B0604020202020204" pitchFamily="34" charset="0"/>
              <a:buChar char="•"/>
            </a:pPr>
            <a:r>
              <a:rPr sz="2000" spc="10" dirty="0">
                <a:cs typeface="Arial"/>
              </a:rPr>
              <a:t>Disorder implies </a:t>
            </a:r>
            <a:r>
              <a:rPr sz="2000" spc="10" dirty="0">
                <a:solidFill>
                  <a:srgbClr val="C00000"/>
                </a:solidFill>
                <a:cs typeface="Arial"/>
              </a:rPr>
              <a:t>elevation of electrons into higher energy levels creating vacant states </a:t>
            </a:r>
            <a:r>
              <a:rPr sz="2000" spc="5" dirty="0">
                <a:solidFill>
                  <a:srgbClr val="C00000"/>
                </a:solidFill>
                <a:cs typeface="Arial"/>
              </a:rPr>
              <a:t>in </a:t>
            </a:r>
            <a:r>
              <a:rPr sz="2000" spc="10" dirty="0">
                <a:solidFill>
                  <a:srgbClr val="C00000"/>
                </a:solidFill>
                <a:cs typeface="Arial"/>
              </a:rPr>
              <a:t>lo</a:t>
            </a:r>
            <a:r>
              <a:rPr lang="en-US" sz="2000" spc="10" dirty="0">
                <a:solidFill>
                  <a:srgbClr val="C00000"/>
                </a:solidFill>
                <a:cs typeface="Arial"/>
              </a:rPr>
              <a:t>w</a:t>
            </a:r>
            <a:r>
              <a:rPr sz="2000" spc="10" dirty="0">
                <a:solidFill>
                  <a:srgbClr val="C00000"/>
                </a:solidFill>
                <a:cs typeface="Arial"/>
              </a:rPr>
              <a:t>er energy bands which are called as  holes</a:t>
            </a:r>
            <a:endParaRPr sz="2000" dirty="0">
              <a:cs typeface="Arial"/>
            </a:endParaRPr>
          </a:p>
          <a:p>
            <a:pPr marL="342900" indent="-342900" latinLnBrk="0">
              <a:spcBef>
                <a:spcPts val="600"/>
              </a:spcBef>
              <a:buFont typeface="Arial" panose="020B0604020202020204" pitchFamily="34" charset="0"/>
              <a:buChar char="•"/>
            </a:pPr>
            <a:r>
              <a:rPr sz="2000" spc="10" dirty="0">
                <a:cs typeface="Arial"/>
              </a:rPr>
              <a:t>Excitation of electrons across the bandgap into conduction</a:t>
            </a:r>
            <a:r>
              <a:rPr sz="2000" spc="175" dirty="0">
                <a:cs typeface="Arial"/>
              </a:rPr>
              <a:t> </a:t>
            </a:r>
            <a:r>
              <a:rPr sz="2000" spc="10" dirty="0">
                <a:cs typeface="Arial"/>
              </a:rPr>
              <a:t>band</a:t>
            </a:r>
            <a:endParaRPr sz="2000" dirty="0">
              <a:cs typeface="Arial"/>
            </a:endParaRPr>
          </a:p>
          <a:p>
            <a:pPr marL="342900" marR="5080" indent="-342900" latinLnBrk="0">
              <a:spcBef>
                <a:spcPts val="600"/>
              </a:spcBef>
              <a:buFont typeface="Arial" panose="020B0604020202020204" pitchFamily="34" charset="0"/>
              <a:buChar char="•"/>
            </a:pPr>
            <a:r>
              <a:rPr sz="2000" spc="10" dirty="0">
                <a:cs typeface="Arial"/>
              </a:rPr>
              <a:t>Band</a:t>
            </a:r>
            <a:r>
              <a:rPr lang="en-US" sz="2000" spc="10" dirty="0">
                <a:cs typeface="Arial"/>
              </a:rPr>
              <a:t> </a:t>
            </a:r>
            <a:r>
              <a:rPr sz="2000" spc="10" dirty="0">
                <a:cs typeface="Arial"/>
              </a:rPr>
              <a:t>gap (E</a:t>
            </a:r>
            <a:r>
              <a:rPr sz="2000" spc="10" baseline="-25000" dirty="0">
                <a:cs typeface="Arial"/>
              </a:rPr>
              <a:t>g</a:t>
            </a:r>
            <a:r>
              <a:rPr sz="2000" spc="10" dirty="0">
                <a:cs typeface="Arial"/>
              </a:rPr>
              <a:t>) </a:t>
            </a:r>
            <a:r>
              <a:rPr sz="2000" spc="5" dirty="0">
                <a:cs typeface="Arial"/>
              </a:rPr>
              <a:t>for </a:t>
            </a:r>
            <a:r>
              <a:rPr sz="2000" spc="10" dirty="0">
                <a:cs typeface="Arial"/>
              </a:rPr>
              <a:t>semiconductors </a:t>
            </a:r>
            <a:r>
              <a:rPr sz="2000" spc="5" dirty="0">
                <a:cs typeface="Arial"/>
              </a:rPr>
              <a:t>is typically </a:t>
            </a:r>
            <a:r>
              <a:rPr sz="2000" spc="10" dirty="0">
                <a:cs typeface="Arial"/>
              </a:rPr>
              <a:t>below 2.5 </a:t>
            </a:r>
            <a:r>
              <a:rPr sz="2000" spc="15" dirty="0">
                <a:cs typeface="Arial"/>
              </a:rPr>
              <a:t>eV </a:t>
            </a:r>
            <a:endParaRPr lang="en-US" sz="2000" spc="15" dirty="0">
              <a:cs typeface="Arial"/>
            </a:endParaRPr>
          </a:p>
          <a:p>
            <a:pPr marL="720000" marR="5080" indent="-342900" latinLnBrk="0">
              <a:spcBef>
                <a:spcPts val="600"/>
              </a:spcBef>
              <a:buFont typeface="Wingdings" panose="05000000000000000000" pitchFamily="2" charset="2"/>
              <a:buChar char="ü"/>
            </a:pPr>
            <a:r>
              <a:rPr spc="10" dirty="0">
                <a:cs typeface="Arial"/>
              </a:rPr>
              <a:t>Si ~1.1 </a:t>
            </a:r>
            <a:r>
              <a:rPr spc="15" dirty="0">
                <a:cs typeface="Arial"/>
              </a:rPr>
              <a:t>eV  </a:t>
            </a:r>
            <a:endParaRPr lang="en-US" spc="15" dirty="0">
              <a:cs typeface="Arial"/>
            </a:endParaRPr>
          </a:p>
          <a:p>
            <a:pPr marL="342900" marR="5080" indent="-342900" latinLnBrk="0">
              <a:spcBef>
                <a:spcPts val="600"/>
              </a:spcBef>
              <a:buFont typeface="Arial" panose="020B0604020202020204" pitchFamily="34" charset="0"/>
              <a:buChar char="•"/>
            </a:pPr>
            <a:r>
              <a:rPr lang="en-US" sz="2000" spc="10" dirty="0">
                <a:cs typeface="Arial"/>
              </a:rPr>
              <a:t>I</a:t>
            </a:r>
            <a:r>
              <a:rPr sz="2000" spc="10" dirty="0">
                <a:cs typeface="Arial"/>
              </a:rPr>
              <a:t>nsulators </a:t>
            </a:r>
            <a:r>
              <a:rPr lang="en-US" sz="2000" spc="10" dirty="0">
                <a:cs typeface="Arial"/>
              </a:rPr>
              <a:t>&gt; </a:t>
            </a:r>
            <a:r>
              <a:rPr sz="2000" spc="10" dirty="0">
                <a:cs typeface="Arial"/>
              </a:rPr>
              <a:t>2.5</a:t>
            </a:r>
            <a:r>
              <a:rPr lang="en-US" sz="2000" spc="10" dirty="0">
                <a:cs typeface="Arial"/>
              </a:rPr>
              <a:t> ~ </a:t>
            </a:r>
            <a:r>
              <a:rPr sz="2000" spc="10" dirty="0">
                <a:cs typeface="Arial"/>
              </a:rPr>
              <a:t>3</a:t>
            </a:r>
            <a:r>
              <a:rPr lang="en-US" sz="2000" spc="10" dirty="0">
                <a:cs typeface="Arial"/>
              </a:rPr>
              <a:t> </a:t>
            </a:r>
            <a:r>
              <a:rPr sz="2000" spc="10" dirty="0">
                <a:cs typeface="Arial"/>
              </a:rPr>
              <a:t>eV</a:t>
            </a:r>
          </a:p>
        </p:txBody>
      </p:sp>
      <p:sp>
        <p:nvSpPr>
          <p:cNvPr id="8" name="object 54"/>
          <p:cNvSpPr/>
          <p:nvPr/>
        </p:nvSpPr>
        <p:spPr>
          <a:xfrm>
            <a:off x="511911" y="4823506"/>
            <a:ext cx="3666389" cy="1754188"/>
          </a:xfrm>
          <a:prstGeom prst="rect">
            <a:avLst/>
          </a:prstGeom>
          <a:blipFill>
            <a:blip r:embed="rId2" cstate="print"/>
            <a:stretch>
              <a:fillRect/>
            </a:stretch>
          </a:blipFill>
        </p:spPr>
        <p:txBody>
          <a:bodyPr wrap="square" lIns="0" tIns="0" rIns="0" bIns="0" rtlCol="0"/>
          <a:lstStyle/>
          <a:p>
            <a:endParaRPr/>
          </a:p>
        </p:txBody>
      </p:sp>
      <p:graphicFrame>
        <p:nvGraphicFramePr>
          <p:cNvPr id="9" name="object 53"/>
          <p:cNvGraphicFramePr>
            <a:graphicFrameLocks noGrp="1"/>
          </p:cNvGraphicFramePr>
          <p:nvPr/>
        </p:nvGraphicFramePr>
        <p:xfrm>
          <a:off x="4546600" y="4823506"/>
          <a:ext cx="4095421" cy="1736525"/>
        </p:xfrm>
        <a:graphic>
          <a:graphicData uri="http://schemas.openxmlformats.org/drawingml/2006/table">
            <a:tbl>
              <a:tblPr firstRow="1" bandRow="1">
                <a:tableStyleId>{2D5ABB26-0587-4C30-8999-92F81FD0307C}</a:tableStyleId>
              </a:tblPr>
              <a:tblGrid>
                <a:gridCol w="1208890">
                  <a:extLst>
                    <a:ext uri="{9D8B030D-6E8A-4147-A177-3AD203B41FA5}">
                      <a16:colId xmlns:a16="http://schemas.microsoft.com/office/drawing/2014/main" val="20000"/>
                    </a:ext>
                  </a:extLst>
                </a:gridCol>
                <a:gridCol w="671057">
                  <a:extLst>
                    <a:ext uri="{9D8B030D-6E8A-4147-A177-3AD203B41FA5}">
                      <a16:colId xmlns:a16="http://schemas.microsoft.com/office/drawing/2014/main" val="20001"/>
                    </a:ext>
                  </a:extLst>
                </a:gridCol>
                <a:gridCol w="1055928">
                  <a:extLst>
                    <a:ext uri="{9D8B030D-6E8A-4147-A177-3AD203B41FA5}">
                      <a16:colId xmlns:a16="http://schemas.microsoft.com/office/drawing/2014/main" val="20002"/>
                    </a:ext>
                  </a:extLst>
                </a:gridCol>
                <a:gridCol w="1159546">
                  <a:extLst>
                    <a:ext uri="{9D8B030D-6E8A-4147-A177-3AD203B41FA5}">
                      <a16:colId xmlns:a16="http://schemas.microsoft.com/office/drawing/2014/main" val="20003"/>
                    </a:ext>
                  </a:extLst>
                </a:gridCol>
              </a:tblGrid>
              <a:tr h="172204">
                <a:tc>
                  <a:txBody>
                    <a:bodyPr/>
                    <a:lstStyle/>
                    <a:p>
                      <a:pPr marL="47625">
                        <a:lnSpc>
                          <a:spcPct val="100000"/>
                        </a:lnSpc>
                        <a:spcBef>
                          <a:spcPts val="400"/>
                        </a:spcBef>
                      </a:pPr>
                      <a:r>
                        <a:rPr sz="950" spc="10" dirty="0">
                          <a:latin typeface="Arial"/>
                          <a:cs typeface="Arial"/>
                        </a:rPr>
                        <a:t>Si</a:t>
                      </a:r>
                      <a:endParaRPr sz="950" dirty="0">
                        <a:latin typeface="Arial"/>
                        <a:cs typeface="Arial"/>
                      </a:endParaRPr>
                    </a:p>
                  </a:txBody>
                  <a:tcPr marL="0" marR="0" marT="0" marB="0">
                    <a:lnL w="28575">
                      <a:solidFill>
                        <a:srgbClr val="996600"/>
                      </a:solidFill>
                      <a:prstDash val="solid"/>
                    </a:lnL>
                    <a:lnR w="19050">
                      <a:solidFill>
                        <a:srgbClr val="996600"/>
                      </a:solidFill>
                      <a:prstDash val="solid"/>
                    </a:lnR>
                    <a:lnT w="28575">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1.1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28575">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NaCl</a:t>
                      </a:r>
                      <a:endParaRPr sz="950">
                        <a:latin typeface="Arial"/>
                        <a:cs typeface="Arial"/>
                      </a:endParaRPr>
                    </a:p>
                  </a:txBody>
                  <a:tcPr marL="0" marR="0" marT="0" marB="0">
                    <a:lnL w="19050">
                      <a:solidFill>
                        <a:srgbClr val="996600"/>
                      </a:solidFill>
                      <a:prstDash val="solid"/>
                    </a:lnL>
                    <a:lnR w="19050">
                      <a:solidFill>
                        <a:srgbClr val="996600"/>
                      </a:solidFill>
                      <a:prstDash val="solid"/>
                    </a:lnR>
                    <a:lnT w="28575">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7.3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28575">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0"/>
                  </a:ext>
                </a:extLst>
              </a:tr>
              <a:tr h="169471">
                <a:tc>
                  <a:txBody>
                    <a:bodyPr/>
                    <a:lstStyle/>
                    <a:p>
                      <a:pPr marL="47625">
                        <a:lnSpc>
                          <a:spcPct val="100000"/>
                        </a:lnSpc>
                        <a:spcBef>
                          <a:spcPts val="400"/>
                        </a:spcBef>
                      </a:pPr>
                      <a:r>
                        <a:rPr sz="950" spc="15" dirty="0">
                          <a:latin typeface="Arial"/>
                          <a:cs typeface="Arial"/>
                        </a:rPr>
                        <a:t>Ge</a:t>
                      </a:r>
                      <a:endParaRPr sz="95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0.7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5" dirty="0">
                          <a:latin typeface="Arial"/>
                          <a:cs typeface="Arial"/>
                        </a:rPr>
                        <a:t>MgO</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7.8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1"/>
                  </a:ext>
                </a:extLst>
              </a:tr>
              <a:tr h="169471">
                <a:tc>
                  <a:txBody>
                    <a:bodyPr/>
                    <a:lstStyle/>
                    <a:p>
                      <a:pPr marL="47625">
                        <a:lnSpc>
                          <a:spcPct val="100000"/>
                        </a:lnSpc>
                        <a:spcBef>
                          <a:spcPts val="400"/>
                        </a:spcBef>
                      </a:pPr>
                      <a:r>
                        <a:rPr sz="950" spc="10" dirty="0">
                          <a:latin typeface="Arial"/>
                          <a:cs typeface="Arial"/>
                        </a:rPr>
                        <a:t>Diamond</a:t>
                      </a:r>
                      <a:endParaRPr sz="95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5.4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NiO</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4.2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2"/>
                  </a:ext>
                </a:extLst>
              </a:tr>
              <a:tr h="169471">
                <a:tc>
                  <a:txBody>
                    <a:bodyPr/>
                    <a:lstStyle/>
                    <a:p>
                      <a:pPr marL="47625">
                        <a:lnSpc>
                          <a:spcPct val="100000"/>
                        </a:lnSpc>
                        <a:spcBef>
                          <a:spcPts val="400"/>
                        </a:spcBef>
                      </a:pPr>
                      <a:r>
                        <a:rPr sz="950" spc="15" dirty="0">
                          <a:latin typeface="Arial"/>
                          <a:cs typeface="Arial"/>
                        </a:rPr>
                        <a:t>GaAs</a:t>
                      </a:r>
                      <a:endParaRPr sz="95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1.43</a:t>
                      </a:r>
                      <a:r>
                        <a:rPr sz="950" spc="-10" dirty="0">
                          <a:latin typeface="Arial"/>
                          <a:cs typeface="Arial"/>
                        </a:rPr>
                        <a:t>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5" dirty="0">
                          <a:latin typeface="Arial"/>
                          <a:cs typeface="Arial"/>
                        </a:rPr>
                        <a:t>FeO</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2.0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3"/>
                  </a:ext>
                </a:extLst>
              </a:tr>
              <a:tr h="185872">
                <a:tc>
                  <a:txBody>
                    <a:bodyPr/>
                    <a:lstStyle/>
                    <a:p>
                      <a:pPr marL="47625">
                        <a:lnSpc>
                          <a:spcPct val="100000"/>
                        </a:lnSpc>
                        <a:spcBef>
                          <a:spcPts val="475"/>
                        </a:spcBef>
                      </a:pPr>
                      <a:r>
                        <a:rPr sz="950" spc="15" dirty="0">
                          <a:latin typeface="Arial"/>
                          <a:cs typeface="Arial"/>
                        </a:rPr>
                        <a:t>GaP</a:t>
                      </a:r>
                      <a:endParaRPr sz="950" dirty="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2.25</a:t>
                      </a:r>
                      <a:r>
                        <a:rPr sz="950" spc="-10" dirty="0">
                          <a:latin typeface="Arial"/>
                          <a:cs typeface="Arial"/>
                        </a:rPr>
                        <a:t>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5" dirty="0">
                          <a:latin typeface="Arial"/>
                          <a:cs typeface="Arial"/>
                        </a:rPr>
                        <a:t>BaTiO</a:t>
                      </a:r>
                      <a:r>
                        <a:rPr sz="1200" spc="22" baseline="-13888" dirty="0">
                          <a:latin typeface="Arial"/>
                          <a:cs typeface="Arial"/>
                        </a:rPr>
                        <a:t>3</a:t>
                      </a:r>
                      <a:endParaRPr sz="1200" baseline="-13888">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2.8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4"/>
                  </a:ext>
                </a:extLst>
              </a:tr>
              <a:tr h="185872">
                <a:tc>
                  <a:txBody>
                    <a:bodyPr/>
                    <a:lstStyle/>
                    <a:p>
                      <a:pPr marL="47625">
                        <a:lnSpc>
                          <a:spcPct val="100000"/>
                        </a:lnSpc>
                        <a:spcBef>
                          <a:spcPts val="475"/>
                        </a:spcBef>
                      </a:pPr>
                      <a:r>
                        <a:rPr sz="950" spc="15" dirty="0">
                          <a:latin typeface="Arial"/>
                          <a:cs typeface="Arial"/>
                        </a:rPr>
                        <a:t>BN</a:t>
                      </a:r>
                      <a:endParaRPr sz="95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4.8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0" dirty="0">
                          <a:latin typeface="Arial"/>
                          <a:cs typeface="Arial"/>
                        </a:rPr>
                        <a:t>TiO</a:t>
                      </a:r>
                      <a:r>
                        <a:rPr sz="1200" spc="15" baseline="-17361" dirty="0">
                          <a:latin typeface="Arial"/>
                          <a:cs typeface="Arial"/>
                        </a:rPr>
                        <a:t>2</a:t>
                      </a:r>
                      <a:endParaRPr sz="1200" baseline="-17361">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3.0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5"/>
                  </a:ext>
                </a:extLst>
              </a:tr>
              <a:tr h="185872">
                <a:tc>
                  <a:txBody>
                    <a:bodyPr/>
                    <a:lstStyle/>
                    <a:p>
                      <a:pPr marL="47625">
                        <a:lnSpc>
                          <a:spcPct val="100000"/>
                        </a:lnSpc>
                        <a:spcBef>
                          <a:spcPts val="475"/>
                        </a:spcBef>
                      </a:pPr>
                      <a:r>
                        <a:rPr sz="950" spc="15" dirty="0">
                          <a:latin typeface="Arial"/>
                          <a:cs typeface="Arial"/>
                        </a:rPr>
                        <a:t>CdTe</a:t>
                      </a:r>
                      <a:endParaRPr sz="95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1.44</a:t>
                      </a:r>
                      <a:r>
                        <a:rPr sz="950" spc="-10" dirty="0">
                          <a:latin typeface="Arial"/>
                          <a:cs typeface="Arial"/>
                        </a:rPr>
                        <a:t>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25" dirty="0">
                          <a:latin typeface="Arial"/>
                          <a:cs typeface="Arial"/>
                        </a:rPr>
                        <a:t>UO</a:t>
                      </a:r>
                      <a:r>
                        <a:rPr sz="1200" spc="37" baseline="-17361" dirty="0">
                          <a:latin typeface="Arial"/>
                          <a:cs typeface="Arial"/>
                        </a:rPr>
                        <a:t>2</a:t>
                      </a:r>
                      <a:endParaRPr sz="1200" baseline="-17361">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5.2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6"/>
                  </a:ext>
                </a:extLst>
              </a:tr>
              <a:tr h="185872">
                <a:tc>
                  <a:txBody>
                    <a:bodyPr/>
                    <a:lstStyle/>
                    <a:p>
                      <a:pPr marL="47625">
                        <a:lnSpc>
                          <a:spcPct val="100000"/>
                        </a:lnSpc>
                        <a:spcBef>
                          <a:spcPts val="475"/>
                        </a:spcBef>
                      </a:pPr>
                      <a:r>
                        <a:rPr sz="950" spc="15" dirty="0">
                          <a:latin typeface="Arial"/>
                          <a:cs typeface="Arial"/>
                        </a:rPr>
                        <a:t>ZnO</a:t>
                      </a:r>
                      <a:endParaRPr sz="950">
                        <a:latin typeface="Arial"/>
                        <a:cs typeface="Arial"/>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3.2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00"/>
                        </a:spcBef>
                      </a:pPr>
                      <a:r>
                        <a:rPr sz="950" spc="15" dirty="0">
                          <a:latin typeface="Arial"/>
                          <a:cs typeface="Arial"/>
                        </a:rPr>
                        <a:t>SiO</a:t>
                      </a:r>
                      <a:r>
                        <a:rPr sz="1200" spc="22" baseline="-17361" dirty="0">
                          <a:latin typeface="Arial"/>
                          <a:cs typeface="Arial"/>
                        </a:rPr>
                        <a:t>2</a:t>
                      </a:r>
                      <a:endParaRPr sz="1200" baseline="-17361">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19050">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8.5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19050">
                      <a:solidFill>
                        <a:srgbClr val="996600"/>
                      </a:solidFill>
                      <a:prstDash val="solid"/>
                    </a:lnB>
                    <a:solidFill>
                      <a:srgbClr val="FFFFCC"/>
                    </a:solidFill>
                  </a:tcPr>
                </a:tc>
                <a:extLst>
                  <a:ext uri="{0D108BD9-81ED-4DB2-BD59-A6C34878D82A}">
                    <a16:rowId xmlns:a16="http://schemas.microsoft.com/office/drawing/2014/main" val="10007"/>
                  </a:ext>
                </a:extLst>
              </a:tr>
              <a:tr h="287222">
                <a:tc>
                  <a:txBody>
                    <a:bodyPr/>
                    <a:lstStyle/>
                    <a:p>
                      <a:pPr>
                        <a:lnSpc>
                          <a:spcPct val="100000"/>
                        </a:lnSpc>
                      </a:pPr>
                      <a:endParaRPr sz="1000">
                        <a:latin typeface="Times New Roman"/>
                        <a:cs typeface="Times New Roman"/>
                      </a:endParaRPr>
                    </a:p>
                    <a:p>
                      <a:pPr>
                        <a:lnSpc>
                          <a:spcPct val="100000"/>
                        </a:lnSpc>
                        <a:spcBef>
                          <a:spcPts val="40"/>
                        </a:spcBef>
                      </a:pPr>
                      <a:endParaRPr sz="1050">
                        <a:latin typeface="Times New Roman"/>
                        <a:cs typeface="Times New Roman"/>
                      </a:endParaRPr>
                    </a:p>
                  </a:txBody>
                  <a:tcPr marL="0" marR="0" marT="0" marB="0">
                    <a:lnL w="28575">
                      <a:solidFill>
                        <a:srgbClr val="996600"/>
                      </a:solidFill>
                      <a:prstDash val="solid"/>
                    </a:lnL>
                    <a:lnR w="19050">
                      <a:solidFill>
                        <a:srgbClr val="996600"/>
                      </a:solidFill>
                      <a:prstDash val="solid"/>
                    </a:lnR>
                    <a:lnT w="19050">
                      <a:solidFill>
                        <a:srgbClr val="996600"/>
                      </a:solidFill>
                      <a:prstDash val="solid"/>
                    </a:lnT>
                    <a:lnB w="28575">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3.1 </a:t>
                      </a:r>
                      <a:r>
                        <a:rPr sz="950" spc="15" dirty="0">
                          <a:latin typeface="Arial"/>
                          <a:cs typeface="Arial"/>
                        </a:rPr>
                        <a:t>eV</a:t>
                      </a:r>
                      <a:endParaRPr sz="950">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28575">
                      <a:solidFill>
                        <a:srgbClr val="996600"/>
                      </a:solidFill>
                      <a:prstDash val="solid"/>
                    </a:lnB>
                    <a:solidFill>
                      <a:srgbClr val="FFFFCC"/>
                    </a:solidFill>
                  </a:tcPr>
                </a:tc>
                <a:tc>
                  <a:txBody>
                    <a:bodyPr/>
                    <a:lstStyle/>
                    <a:p>
                      <a:pPr marL="47625">
                        <a:lnSpc>
                          <a:spcPct val="100000"/>
                        </a:lnSpc>
                        <a:spcBef>
                          <a:spcPts val="400"/>
                        </a:spcBef>
                      </a:pPr>
                      <a:r>
                        <a:rPr sz="950" spc="35" dirty="0">
                          <a:latin typeface="Arial"/>
                          <a:cs typeface="Arial"/>
                        </a:rPr>
                        <a:t>MgAl</a:t>
                      </a:r>
                      <a:r>
                        <a:rPr sz="1200" spc="52" baseline="-17361" dirty="0">
                          <a:latin typeface="Arial"/>
                          <a:cs typeface="Arial"/>
                        </a:rPr>
                        <a:t>2</a:t>
                      </a:r>
                      <a:r>
                        <a:rPr sz="950" spc="35" dirty="0">
                          <a:latin typeface="Arial"/>
                          <a:cs typeface="Arial"/>
                        </a:rPr>
                        <a:t>O</a:t>
                      </a:r>
                      <a:r>
                        <a:rPr sz="1200" spc="52" baseline="-17361" dirty="0">
                          <a:latin typeface="Arial"/>
                          <a:cs typeface="Arial"/>
                        </a:rPr>
                        <a:t>4</a:t>
                      </a:r>
                      <a:endParaRPr sz="1200" baseline="-17361">
                        <a:latin typeface="Arial"/>
                        <a:cs typeface="Arial"/>
                      </a:endParaRPr>
                    </a:p>
                  </a:txBody>
                  <a:tcPr marL="0" marR="0" marT="0" marB="0">
                    <a:lnL w="19050">
                      <a:solidFill>
                        <a:srgbClr val="996600"/>
                      </a:solidFill>
                      <a:prstDash val="solid"/>
                    </a:lnL>
                    <a:lnR w="19050">
                      <a:solidFill>
                        <a:srgbClr val="996600"/>
                      </a:solidFill>
                      <a:prstDash val="solid"/>
                    </a:lnR>
                    <a:lnT w="19050">
                      <a:solidFill>
                        <a:srgbClr val="996600"/>
                      </a:solidFill>
                      <a:prstDash val="solid"/>
                    </a:lnT>
                    <a:lnB w="28575">
                      <a:solidFill>
                        <a:srgbClr val="996600"/>
                      </a:solidFill>
                      <a:prstDash val="solid"/>
                    </a:lnB>
                    <a:solidFill>
                      <a:srgbClr val="FFFFCC"/>
                    </a:solidFill>
                  </a:tcPr>
                </a:tc>
                <a:tc>
                  <a:txBody>
                    <a:bodyPr/>
                    <a:lstStyle/>
                    <a:p>
                      <a:pPr marL="47625">
                        <a:lnSpc>
                          <a:spcPct val="100000"/>
                        </a:lnSpc>
                        <a:spcBef>
                          <a:spcPts val="475"/>
                        </a:spcBef>
                      </a:pPr>
                      <a:r>
                        <a:rPr sz="950" spc="10" dirty="0">
                          <a:latin typeface="Arial"/>
                          <a:cs typeface="Arial"/>
                        </a:rPr>
                        <a:t>7.8 </a:t>
                      </a:r>
                      <a:r>
                        <a:rPr sz="950" spc="15" dirty="0">
                          <a:latin typeface="Arial"/>
                          <a:cs typeface="Arial"/>
                        </a:rPr>
                        <a:t>eV</a:t>
                      </a:r>
                      <a:endParaRPr sz="950" dirty="0">
                        <a:latin typeface="Arial"/>
                        <a:cs typeface="Arial"/>
                      </a:endParaRPr>
                    </a:p>
                  </a:txBody>
                  <a:tcPr marL="0" marR="0" marT="0" marB="0">
                    <a:lnL w="19050">
                      <a:solidFill>
                        <a:srgbClr val="996600"/>
                      </a:solidFill>
                      <a:prstDash val="solid"/>
                    </a:lnL>
                    <a:lnR w="28575">
                      <a:solidFill>
                        <a:srgbClr val="996600"/>
                      </a:solidFill>
                      <a:prstDash val="solid"/>
                    </a:lnR>
                    <a:lnT w="19050">
                      <a:solidFill>
                        <a:srgbClr val="996600"/>
                      </a:solidFill>
                      <a:prstDash val="solid"/>
                    </a:lnT>
                    <a:lnB w="28575">
                      <a:solidFill>
                        <a:srgbClr val="996600"/>
                      </a:solidFill>
                      <a:prstDash val="solid"/>
                    </a:lnB>
                    <a:solidFill>
                      <a:srgbClr val="FFFFCC"/>
                    </a:solidFill>
                  </a:tcPr>
                </a:tc>
                <a:extLst>
                  <a:ext uri="{0D108BD9-81ED-4DB2-BD59-A6C34878D82A}">
                    <a16:rowId xmlns:a16="http://schemas.microsoft.com/office/drawing/2014/main" val="10008"/>
                  </a:ext>
                </a:extLst>
              </a:tr>
            </a:tbl>
          </a:graphicData>
        </a:graphic>
      </p:graphicFrame>
      <p:sp>
        <p:nvSpPr>
          <p:cNvPr id="10" name="TextBox 9"/>
          <p:cNvSpPr txBox="1"/>
          <p:nvPr/>
        </p:nvSpPr>
        <p:spPr>
          <a:xfrm>
            <a:off x="5298891" y="4300286"/>
            <a:ext cx="2590837" cy="523220"/>
          </a:xfrm>
          <a:prstGeom prst="rect">
            <a:avLst/>
          </a:prstGeom>
          <a:noFill/>
        </p:spPr>
        <p:txBody>
          <a:bodyPr wrap="none" rtlCol="0">
            <a:spAutoFit/>
          </a:bodyPr>
          <a:lstStyle/>
          <a:p>
            <a:r>
              <a:rPr lang="en-US" altLang="ko-KR" sz="2800" dirty="0"/>
              <a:t>Definition of E</a:t>
            </a:r>
            <a:r>
              <a:rPr lang="en-US" altLang="ko-KR" sz="2800" baseline="-25000" dirty="0"/>
              <a:t>F </a:t>
            </a:r>
            <a:r>
              <a:rPr lang="en-US" altLang="ko-KR" sz="2800" dirty="0"/>
              <a:t>?</a:t>
            </a:r>
            <a:endParaRPr lang="ko-KR" altLang="en-US" sz="2800" dirty="0"/>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98</a:t>
            </a:fld>
            <a:endParaRPr lang="ko-KR" altLang="en-US"/>
          </a:p>
        </p:txBody>
      </p:sp>
    </p:spTree>
    <p:extLst>
      <p:ext uri="{BB962C8B-B14F-4D97-AF65-F5344CB8AC3E}">
        <p14:creationId xmlns:p14="http://schemas.microsoft.com/office/powerpoint/2010/main" val="4173986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5204" y="600977"/>
            <a:ext cx="8676456" cy="72008"/>
          </a:xfrm>
          <a:prstGeom prst="rect">
            <a:avLst/>
          </a:prstGeom>
          <a:gradFill flip="none" rotWithShape="1">
            <a:gsLst>
              <a:gs pos="0">
                <a:schemeClr val="bg1">
                  <a:lumMod val="50000"/>
                </a:schemeClr>
              </a:gs>
              <a:gs pos="49000">
                <a:schemeClr val="bg1">
                  <a:lumMod val="8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01600" y="59481"/>
            <a:ext cx="4441088" cy="954107"/>
          </a:xfrm>
          <a:prstGeom prst="rect">
            <a:avLst/>
          </a:prstGeom>
        </p:spPr>
        <p:txBody>
          <a:bodyPr wrap="none">
            <a:spAutoFit/>
          </a:bodyPr>
          <a:lstStyle/>
          <a:p>
            <a:r>
              <a:rPr lang="en-US" altLang="ko-KR" sz="2800" b="1" dirty="0"/>
              <a:t>Role of Donor and Acceptors</a:t>
            </a:r>
          </a:p>
          <a:p>
            <a:endParaRPr lang="en-US" altLang="ko-KR" sz="2800" b="1" dirty="0"/>
          </a:p>
        </p:txBody>
      </p:sp>
      <p:sp>
        <p:nvSpPr>
          <p:cNvPr id="7" name="object 51"/>
          <p:cNvSpPr txBox="1"/>
          <p:nvPr/>
        </p:nvSpPr>
        <p:spPr>
          <a:xfrm>
            <a:off x="0" y="1214481"/>
            <a:ext cx="8839200" cy="4164986"/>
          </a:xfrm>
          <a:prstGeom prst="rect">
            <a:avLst/>
          </a:prstGeom>
        </p:spPr>
        <p:txBody>
          <a:bodyPr vert="horz" wrap="square" lIns="0" tIns="0" rIns="0" bIns="0" rtlCol="0">
            <a:spAutoFit/>
          </a:bodyPr>
          <a:lstStyle/>
          <a:p>
            <a:pPr marL="540000" marR="5080" indent="-342900" algn="just">
              <a:lnSpc>
                <a:spcPct val="125000"/>
              </a:lnSpc>
              <a:spcBef>
                <a:spcPts val="880"/>
              </a:spcBef>
              <a:buFont typeface="Arial" panose="020B0604020202020204" pitchFamily="34" charset="0"/>
              <a:buChar char="•"/>
            </a:pPr>
            <a:r>
              <a:rPr lang="en-US" altLang="ko-KR" sz="2000" spc="10" dirty="0">
                <a:cs typeface="Arial"/>
              </a:rPr>
              <a:t>In semi </a:t>
            </a:r>
            <a:r>
              <a:rPr lang="en-US" altLang="ko-KR" sz="2000" spc="5" dirty="0">
                <a:solidFill>
                  <a:srgbClr val="C00000"/>
                </a:solidFill>
                <a:cs typeface="Arial"/>
              </a:rPr>
              <a:t>Si</a:t>
            </a:r>
            <a:r>
              <a:rPr lang="en-US" altLang="ko-KR" sz="2000" spc="5" dirty="0">
                <a:cs typeface="Arial"/>
              </a:rPr>
              <a:t>, </a:t>
            </a:r>
            <a:r>
              <a:rPr lang="en-US" altLang="ko-KR" sz="2000" spc="10" dirty="0">
                <a:cs typeface="Arial"/>
              </a:rPr>
              <a:t>donors (As and </a:t>
            </a:r>
            <a:r>
              <a:rPr lang="en-US" altLang="ko-KR" sz="2000" spc="15" dirty="0">
                <a:cs typeface="Arial"/>
              </a:rPr>
              <a:t>P) </a:t>
            </a:r>
            <a:r>
              <a:rPr lang="en-US" altLang="ko-KR" sz="2000" spc="10" dirty="0">
                <a:cs typeface="Arial"/>
              </a:rPr>
              <a:t>are used </a:t>
            </a:r>
            <a:r>
              <a:rPr lang="en-US" altLang="ko-KR" sz="2000" spc="10" dirty="0" err="1">
                <a:cs typeface="Arial"/>
              </a:rPr>
              <a:t>used</a:t>
            </a:r>
            <a:r>
              <a:rPr lang="en-US" altLang="ko-KR" sz="2000" spc="10" dirty="0">
                <a:cs typeface="Arial"/>
              </a:rPr>
              <a:t> </a:t>
            </a:r>
            <a:r>
              <a:rPr lang="en-US" altLang="ko-KR" sz="2000" spc="5" dirty="0">
                <a:cs typeface="Arial"/>
              </a:rPr>
              <a:t>for </a:t>
            </a:r>
            <a:r>
              <a:rPr lang="en-US" altLang="ko-KR" sz="2000" spc="25" dirty="0">
                <a:cs typeface="Arial"/>
              </a:rPr>
              <a:t>n-type </a:t>
            </a:r>
            <a:r>
              <a:rPr lang="en-US" altLang="ko-KR" sz="2000" spc="10" dirty="0">
                <a:cs typeface="Arial"/>
              </a:rPr>
              <a:t>behavior and  acceptor (</a:t>
            </a:r>
            <a:r>
              <a:rPr lang="en-US" altLang="ko-KR" sz="2000" spc="15" dirty="0">
                <a:cs typeface="Arial"/>
              </a:rPr>
              <a:t>B </a:t>
            </a:r>
            <a:r>
              <a:rPr lang="en-US" altLang="ko-KR" sz="2000" spc="10" dirty="0">
                <a:cs typeface="Arial"/>
              </a:rPr>
              <a:t>and Al) are used </a:t>
            </a:r>
            <a:r>
              <a:rPr lang="en-US" altLang="ko-KR" sz="2000" spc="5" dirty="0">
                <a:cs typeface="Arial"/>
              </a:rPr>
              <a:t>for </a:t>
            </a:r>
            <a:r>
              <a:rPr lang="en-US" altLang="ko-KR" sz="2000" spc="25" dirty="0">
                <a:cs typeface="Arial"/>
              </a:rPr>
              <a:t>p-type </a:t>
            </a:r>
            <a:r>
              <a:rPr lang="en-US" altLang="ko-KR" sz="2000" spc="10" dirty="0">
                <a:cs typeface="Arial"/>
              </a:rPr>
              <a:t>behavior. </a:t>
            </a:r>
          </a:p>
          <a:p>
            <a:pPr marL="540000" marR="5080" indent="-342900" algn="just">
              <a:lnSpc>
                <a:spcPct val="125000"/>
              </a:lnSpc>
              <a:spcBef>
                <a:spcPts val="880"/>
              </a:spcBef>
              <a:buFont typeface="Arial" panose="020B0604020202020204" pitchFamily="34" charset="0"/>
              <a:buChar char="•"/>
            </a:pPr>
            <a:r>
              <a:rPr lang="en-US" altLang="ko-KR" sz="2000" spc="10" dirty="0">
                <a:cs typeface="Arial"/>
              </a:rPr>
              <a:t>These donor and acceptor atoms  basically create donor and acceptor energy levels very close to conduction and valence band  respectively, such that the difference with the band edges </a:t>
            </a:r>
            <a:r>
              <a:rPr lang="en-US" altLang="ko-KR" sz="2000" spc="5" dirty="0">
                <a:cs typeface="Arial"/>
              </a:rPr>
              <a:t>is </a:t>
            </a:r>
            <a:r>
              <a:rPr lang="en-US" altLang="ko-KR" sz="2000" spc="10" dirty="0">
                <a:cs typeface="Arial"/>
              </a:rPr>
              <a:t>approximately equal to </a:t>
            </a:r>
            <a:r>
              <a:rPr lang="en-US" altLang="ko-KR" sz="2000" spc="10" dirty="0" err="1">
                <a:cs typeface="Arial"/>
              </a:rPr>
              <a:t>kT</a:t>
            </a:r>
            <a:r>
              <a:rPr lang="en-US" altLang="ko-KR" sz="2000" spc="10" dirty="0">
                <a:cs typeface="Arial"/>
              </a:rPr>
              <a:t> at room  temperature. (k = </a:t>
            </a:r>
            <a:r>
              <a:rPr lang="en-US" altLang="ko-KR" sz="2000" dirty="0"/>
              <a:t>8.617 × 10</a:t>
            </a:r>
            <a:r>
              <a:rPr lang="ko-KR" altLang="en-US" sz="2000" baseline="30000" dirty="0"/>
              <a:t>−</a:t>
            </a:r>
            <a:r>
              <a:rPr lang="en-US" altLang="ko-KR" sz="2000" baseline="30000" dirty="0"/>
              <a:t>5 </a:t>
            </a:r>
            <a:r>
              <a:rPr lang="en-US" altLang="ko-KR" sz="2000" dirty="0"/>
              <a:t>eV/K, </a:t>
            </a:r>
            <a:r>
              <a:rPr lang="en-US" altLang="ko-KR" sz="2000" dirty="0" err="1"/>
              <a:t>kT</a:t>
            </a:r>
            <a:r>
              <a:rPr lang="en-US" altLang="ko-KR" sz="2000" dirty="0"/>
              <a:t> = 0.0258 eV for 300 K)</a:t>
            </a:r>
          </a:p>
          <a:p>
            <a:pPr marL="540000" marR="5080" indent="-342900" algn="just">
              <a:lnSpc>
                <a:spcPct val="125000"/>
              </a:lnSpc>
              <a:spcBef>
                <a:spcPts val="880"/>
              </a:spcBef>
              <a:buFont typeface="Arial" panose="020B0604020202020204" pitchFamily="34" charset="0"/>
              <a:buChar char="•"/>
            </a:pPr>
            <a:r>
              <a:rPr lang="en-US" altLang="ko-KR" sz="2000" spc="10" dirty="0">
                <a:cs typeface="Arial"/>
              </a:rPr>
              <a:t>In </a:t>
            </a:r>
            <a:r>
              <a:rPr lang="en-US" altLang="ko-KR" sz="2000" spc="10" dirty="0">
                <a:solidFill>
                  <a:srgbClr val="C00000"/>
                </a:solidFill>
                <a:cs typeface="Arial"/>
              </a:rPr>
              <a:t>Ionic solids</a:t>
            </a:r>
            <a:r>
              <a:rPr lang="en-US" altLang="ko-KR" sz="2000" spc="10" dirty="0">
                <a:cs typeface="Arial"/>
              </a:rPr>
              <a:t>, </a:t>
            </a:r>
            <a:r>
              <a:rPr lang="en-US" altLang="ko-KR" sz="2000" spc="5" dirty="0">
                <a:cs typeface="Arial"/>
              </a:rPr>
              <a:t>all </a:t>
            </a:r>
            <a:r>
              <a:rPr lang="en-US" altLang="ko-KR" sz="2000" spc="10" dirty="0">
                <a:cs typeface="Arial"/>
              </a:rPr>
              <a:t>the ionic defects with </a:t>
            </a:r>
            <a:r>
              <a:rPr lang="en-US" altLang="ko-KR" sz="2000" spc="20" dirty="0">
                <a:cs typeface="Arial"/>
              </a:rPr>
              <a:t>non-zero </a:t>
            </a:r>
            <a:r>
              <a:rPr lang="en-US" altLang="ko-KR" sz="2000" spc="10" dirty="0">
                <a:cs typeface="Arial"/>
              </a:rPr>
              <a:t>effective charge can be viewed as either a donor or acceptor. </a:t>
            </a:r>
          </a:p>
          <a:p>
            <a:pPr marL="540000" marR="5080" indent="-342900" algn="just">
              <a:lnSpc>
                <a:spcPct val="125000"/>
              </a:lnSpc>
              <a:spcBef>
                <a:spcPts val="880"/>
              </a:spcBef>
              <a:buFont typeface="Arial" panose="020B0604020202020204" pitchFamily="34" charset="0"/>
              <a:buChar char="•"/>
            </a:pPr>
            <a:r>
              <a:rPr lang="en-US" altLang="ko-KR" sz="2000" spc="10" dirty="0">
                <a:cs typeface="Arial"/>
              </a:rPr>
              <a:t>Obviously, defects with positive charge act as donors while those with negative charge act  as</a:t>
            </a:r>
            <a:r>
              <a:rPr lang="en-US" altLang="ko-KR" sz="2000" spc="-25" dirty="0">
                <a:cs typeface="Arial"/>
              </a:rPr>
              <a:t> </a:t>
            </a:r>
            <a:r>
              <a:rPr lang="en-US" altLang="ko-KR" sz="2000" spc="10" dirty="0">
                <a:cs typeface="Arial"/>
              </a:rPr>
              <a:t>acceptors.</a:t>
            </a:r>
            <a:endParaRPr lang="en-US" altLang="ko-KR" sz="2000" dirty="0">
              <a:cs typeface="Arial"/>
            </a:endParaRPr>
          </a:p>
        </p:txBody>
      </p:sp>
      <p:sp>
        <p:nvSpPr>
          <p:cNvPr id="2" name="슬라이드 번호 개체 틀 1"/>
          <p:cNvSpPr>
            <a:spLocks noGrp="1"/>
          </p:cNvSpPr>
          <p:nvPr>
            <p:ph type="sldNum" sz="quarter" idx="12"/>
          </p:nvPr>
        </p:nvSpPr>
        <p:spPr/>
        <p:txBody>
          <a:bodyPr/>
          <a:lstStyle/>
          <a:p>
            <a:fld id="{B6030C2A-4213-4771-8792-D783EF3BA6B4}" type="slidenum">
              <a:rPr lang="ko-KR" altLang="en-US" smtClean="0"/>
              <a:pPr/>
              <a:t>99</a:t>
            </a:fld>
            <a:endParaRPr lang="ko-KR" altLang="en-US"/>
          </a:p>
        </p:txBody>
      </p:sp>
    </p:spTree>
    <p:extLst>
      <p:ext uri="{BB962C8B-B14F-4D97-AF65-F5344CB8AC3E}">
        <p14:creationId xmlns:p14="http://schemas.microsoft.com/office/powerpoint/2010/main" val="3065625836"/>
      </p:ext>
    </p:extLst>
  </p:cSld>
  <p:clrMapOvr>
    <a:masterClrMapping/>
  </p:clrMapOvr>
</p:sld>
</file>

<file path=ppt/theme/theme1.xml><?xml version="1.0" encoding="utf-8"?>
<a:theme xmlns:a="http://schemas.openxmlformats.org/drawingml/2006/main" name="테마1">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테마1" id="{E29D935F-CD2A-4707-8AD3-6CFF5D9A5283}" vid="{E8F0F623-0C9F-45B4-9252-03859CCA751C}"/>
    </a:ext>
  </a:extLst>
</a:theme>
</file>

<file path=ppt/theme/theme2.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11796</TotalTime>
  <Words>19207</Words>
  <Application>Microsoft Office PowerPoint</Application>
  <PresentationFormat>화면 슬라이드 쇼(4:3)</PresentationFormat>
  <Paragraphs>3223</Paragraphs>
  <Slides>240</Slides>
  <Notes>199</Notes>
  <HiddenSlides>0</HiddenSlides>
  <MMClips>0</MMClips>
  <ScaleCrop>false</ScaleCrop>
  <HeadingPairs>
    <vt:vector size="8" baseType="variant">
      <vt:variant>
        <vt:lpstr>사용한 글꼴</vt:lpstr>
      </vt:variant>
      <vt:variant>
        <vt:i4>26</vt:i4>
      </vt:variant>
      <vt:variant>
        <vt:lpstr>테마</vt:lpstr>
      </vt:variant>
      <vt:variant>
        <vt:i4>2</vt:i4>
      </vt:variant>
      <vt:variant>
        <vt:lpstr>포함된 OLE 서버</vt:lpstr>
      </vt:variant>
      <vt:variant>
        <vt:i4>3</vt:i4>
      </vt:variant>
      <vt:variant>
        <vt:lpstr>슬라이드 제목</vt:lpstr>
      </vt:variant>
      <vt:variant>
        <vt:i4>240</vt:i4>
      </vt:variant>
    </vt:vector>
  </HeadingPairs>
  <TitlesOfParts>
    <vt:vector size="271" baseType="lpstr">
      <vt:lpstr>AdvTT591f3fe0</vt:lpstr>
      <vt:lpstr>AdvTT804566b9</vt:lpstr>
      <vt:lpstr>Apple SD Gothic Neo</vt:lpstr>
      <vt:lpstr>HY견고딕</vt:lpstr>
      <vt:lpstr>Roboto</vt:lpstr>
      <vt:lpstr>굴림</vt:lpstr>
      <vt:lpstr>굴림체</vt:lpstr>
      <vt:lpstr>돋움</vt:lpstr>
      <vt:lpstr>맑은 고딕</vt:lpstr>
      <vt:lpstr>시스템</vt:lpstr>
      <vt:lpstr>시스템,한컴돋움</vt:lpstr>
      <vt:lpstr>한양신명조,한컴돋움</vt:lpstr>
      <vt:lpstr>휴먼둥근헤드라인</vt:lpstr>
      <vt:lpstr>Abadi</vt:lpstr>
      <vt:lpstr>Arial</vt:lpstr>
      <vt:lpstr>Arial Black</vt:lpstr>
      <vt:lpstr>Arial Rounded MT Bold</vt:lpstr>
      <vt:lpstr>Blackadder ITC</vt:lpstr>
      <vt:lpstr>Brush Script MT</vt:lpstr>
      <vt:lpstr>Calibri</vt:lpstr>
      <vt:lpstr>Calibri Light</vt:lpstr>
      <vt:lpstr>Cambria Math</vt:lpstr>
      <vt:lpstr>Gill Sans MT</vt:lpstr>
      <vt:lpstr>Symbol</vt:lpstr>
      <vt:lpstr>Times New Roman</vt:lpstr>
      <vt:lpstr>Wingdings</vt:lpstr>
      <vt:lpstr>테마1</vt:lpstr>
      <vt:lpstr>1_기본 디자인</vt:lpstr>
      <vt:lpstr>Equation</vt:lpstr>
      <vt:lpstr>수식</vt:lpstr>
      <vt:lpstr>Canvas Drawing</vt:lpstr>
      <vt:lpstr>PowerPoint 프레젠테이션</vt:lpstr>
      <vt:lpstr>PowerPoint 프레젠테이션</vt:lpstr>
      <vt:lpstr>“전자무기재료” 수업 스케쥴</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세라믹스 개요</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Lattice Chemistry</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Defect Chemistry</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Dielectrics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Ferroelectric</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Piezoelectrics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Magnetics</vt:lpstr>
      <vt:lpstr>PowerPoint 프레젠테이션</vt:lpstr>
      <vt:lpstr>Applied magnetic field</vt:lpstr>
      <vt:lpstr>PowerPoint 프레젠테이션</vt:lpstr>
      <vt:lpstr>PowerPoint 프레젠테이션</vt:lpstr>
      <vt:lpstr>Response to a magnetic field</vt:lpstr>
      <vt:lpstr>PowerPoint 프레젠테이션</vt:lpstr>
      <vt:lpstr>PowerPoint 프레젠테이션</vt:lpstr>
      <vt:lpstr>PowerPoint 프레젠테이션</vt:lpstr>
      <vt:lpstr>3 types of magnetism</vt:lpstr>
      <vt:lpstr>Magnetic moments for 3 types</vt:lpstr>
      <vt:lpstr>Diamagnetism</vt:lpstr>
      <vt:lpstr>Paramagnetism</vt:lpstr>
      <vt:lpstr>Magnetic susceptibilities for Dia and Para-magnetic materials</vt:lpstr>
      <vt:lpstr>Ferro &amp; ferri-magnetic materials</vt:lpstr>
      <vt:lpstr>Ferromagnetism</vt:lpstr>
      <vt:lpstr>Ferromagnetism</vt:lpstr>
      <vt:lpstr>Ferrimagnetism</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Byungjin Cho</dc:creator>
  <cp:lastModifiedBy>Pc</cp:lastModifiedBy>
  <cp:revision>464</cp:revision>
  <dcterms:created xsi:type="dcterms:W3CDTF">2017-02-20T02:32:42Z</dcterms:created>
  <dcterms:modified xsi:type="dcterms:W3CDTF">2025-11-17T04:55:16Z</dcterms:modified>
</cp:coreProperties>
</file>