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662" r:id="rId2"/>
    <p:sldId id="663" r:id="rId3"/>
    <p:sldId id="667" r:id="rId4"/>
    <p:sldId id="664" r:id="rId5"/>
    <p:sldId id="669" r:id="rId6"/>
    <p:sldId id="671" r:id="rId7"/>
    <p:sldId id="668" r:id="rId8"/>
    <p:sldId id="676" r:id="rId9"/>
    <p:sldId id="677" r:id="rId10"/>
    <p:sldId id="678" r:id="rId11"/>
    <p:sldId id="679" r:id="rId12"/>
    <p:sldId id="680" r:id="rId13"/>
    <p:sldId id="682" r:id="rId14"/>
    <p:sldId id="683" r:id="rId15"/>
    <p:sldId id="690" r:id="rId16"/>
    <p:sldId id="693" r:id="rId17"/>
    <p:sldId id="694" r:id="rId18"/>
    <p:sldId id="695" r:id="rId19"/>
    <p:sldId id="696" r:id="rId20"/>
    <p:sldId id="697" r:id="rId21"/>
    <p:sldId id="700" r:id="rId22"/>
    <p:sldId id="701" r:id="rId23"/>
    <p:sldId id="702" r:id="rId24"/>
    <p:sldId id="704" r:id="rId25"/>
    <p:sldId id="708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69976" autoAdjust="0"/>
  </p:normalViewPr>
  <p:slideViewPr>
    <p:cSldViewPr snapToGrid="0">
      <p:cViewPr varScale="1">
        <p:scale>
          <a:sx n="76" d="100"/>
          <a:sy n="76" d="100"/>
        </p:scale>
        <p:origin x="28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74"/>
    </p:cViewPr>
  </p:sorterViewPr>
  <p:notesViewPr>
    <p:cSldViewPr snapToGrid="0">
      <p:cViewPr varScale="1">
        <p:scale>
          <a:sx n="85" d="100"/>
          <a:sy n="85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2D87-9A40-4350-9FA2-5CCF37B54E60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C98AC-F5BB-4AB1-8D20-C3844D9F5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10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6/2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157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03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41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38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12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맑은 고딕 (본문)"/>
              </a:rPr>
              <a:t>F(flux): </a:t>
            </a:r>
            <a:r>
              <a:rPr lang="ko-KR" altLang="en-US" dirty="0">
                <a:latin typeface="맑은 고딕 (본문)"/>
              </a:rPr>
              <a:t>단위 시간</a:t>
            </a:r>
            <a:r>
              <a:rPr lang="en-US" altLang="ko-KR" dirty="0">
                <a:latin typeface="맑은 고딕 (본문)"/>
              </a:rPr>
              <a:t>,</a:t>
            </a:r>
            <a:r>
              <a:rPr lang="ko-KR" altLang="en-US" dirty="0">
                <a:latin typeface="맑은 고딕 (본문)"/>
              </a:rPr>
              <a:t> 단위 면적당 확산하는 불순물의 총량 </a:t>
            </a:r>
            <a:r>
              <a:rPr lang="en-US" altLang="ko-KR" dirty="0">
                <a:latin typeface="맑은 고딕 (본문)"/>
              </a:rPr>
              <a:t>(g/cm</a:t>
            </a:r>
            <a:r>
              <a:rPr lang="en-US" altLang="ko-KR" baseline="30000" dirty="0">
                <a:latin typeface="맑은 고딕 (본문)"/>
              </a:rPr>
              <a:t>2</a:t>
            </a:r>
            <a:r>
              <a:rPr lang="ko-KR" altLang="en-US" dirty="0">
                <a:latin typeface="맑은 고딕 (본문)"/>
              </a:rPr>
              <a:t>〮</a:t>
            </a:r>
            <a:r>
              <a:rPr lang="en-US" altLang="ko-KR" dirty="0">
                <a:latin typeface="맑은 고딕 (본문)"/>
              </a:rPr>
              <a:t>s)</a:t>
            </a:r>
            <a:endParaRPr lang="ko-KR" altLang="en-US" dirty="0">
              <a:latin typeface="맑은 고딕 (본문)"/>
            </a:endParaRPr>
          </a:p>
          <a:p>
            <a:r>
              <a:rPr lang="en-US" altLang="ko-KR" dirty="0">
                <a:latin typeface="맑은 고딕 (본문)"/>
              </a:rPr>
              <a:t>D(diffusion coefficient): </a:t>
            </a:r>
            <a:r>
              <a:rPr lang="ko-KR" altLang="en-US" dirty="0">
                <a:latin typeface="맑은 고딕 (본문)"/>
              </a:rPr>
              <a:t>확산계수</a:t>
            </a:r>
            <a:r>
              <a:rPr lang="en-US" altLang="ko-KR" dirty="0">
                <a:latin typeface="맑은 고딕 (본문)"/>
              </a:rPr>
              <a:t>, </a:t>
            </a:r>
            <a:r>
              <a:rPr lang="ko-KR" altLang="en-US" dirty="0">
                <a:latin typeface="맑은 고딕 (본문)"/>
              </a:rPr>
              <a:t>확산속도를 의미 </a:t>
            </a:r>
            <a:r>
              <a:rPr lang="en-US" altLang="ko-KR" dirty="0">
                <a:latin typeface="맑은 고딕 (본문)"/>
              </a:rPr>
              <a:t>(cm</a:t>
            </a:r>
            <a:r>
              <a:rPr lang="en-US" altLang="ko-KR" baseline="30000" dirty="0">
                <a:latin typeface="맑은 고딕 (본문)"/>
              </a:rPr>
              <a:t>2</a:t>
            </a:r>
            <a:r>
              <a:rPr lang="en-US" altLang="ko-KR" dirty="0">
                <a:latin typeface="맑은 고딕 (본문)"/>
              </a:rPr>
              <a:t>/s)</a:t>
            </a:r>
            <a:endParaRPr lang="ko-KR" altLang="en-US" dirty="0">
              <a:latin typeface="맑은 고딕 (본문)"/>
            </a:endParaRPr>
          </a:p>
          <a:p>
            <a:r>
              <a:rPr lang="en-US" altLang="ko-KR" dirty="0">
                <a:latin typeface="맑은 고딕 (본문)"/>
              </a:rPr>
              <a:t>C(concentration): </a:t>
            </a:r>
            <a:r>
              <a:rPr lang="ko-KR" altLang="en-US" dirty="0">
                <a:latin typeface="맑은 고딕 (본문)"/>
              </a:rPr>
              <a:t>단위 부피당 </a:t>
            </a:r>
            <a:r>
              <a:rPr lang="ko-KR" altLang="en-US" dirty="0" err="1">
                <a:latin typeface="맑은 고딕 (본문)"/>
              </a:rPr>
              <a:t>도펀트</a:t>
            </a:r>
            <a:r>
              <a:rPr lang="ko-KR" altLang="en-US" dirty="0">
                <a:latin typeface="맑은 고딕 (본문)"/>
              </a:rPr>
              <a:t> 농도 </a:t>
            </a:r>
            <a:r>
              <a:rPr lang="en-US" altLang="ko-KR" dirty="0">
                <a:latin typeface="맑은 고딕 (본문)"/>
              </a:rPr>
              <a:t>(g/cm</a:t>
            </a:r>
            <a:r>
              <a:rPr lang="en-US" altLang="ko-KR" baseline="30000" dirty="0">
                <a:latin typeface="맑은 고딕 (본문)"/>
              </a:rPr>
              <a:t>3</a:t>
            </a:r>
            <a:r>
              <a:rPr lang="en-US" altLang="ko-KR" dirty="0">
                <a:latin typeface="맑은 고딕 (본문)"/>
              </a:rPr>
              <a:t>)</a:t>
            </a:r>
            <a:endParaRPr lang="ko-KR" altLang="en-US" dirty="0">
              <a:latin typeface="맑은 고딕 (본문)"/>
            </a:endParaRPr>
          </a:p>
          <a:p>
            <a:r>
              <a:rPr lang="en-US" altLang="ko-KR" dirty="0">
                <a:latin typeface="맑은 고딕 (본문)"/>
              </a:rPr>
              <a:t>X: </a:t>
            </a:r>
            <a:r>
              <a:rPr lang="ko-KR" altLang="en-US" dirty="0">
                <a:latin typeface="맑은 고딕 (본문)"/>
              </a:rPr>
              <a:t>확산거리 </a:t>
            </a:r>
            <a:r>
              <a:rPr lang="en-US" altLang="ko-KR" dirty="0">
                <a:latin typeface="맑은 고딕 (본문)"/>
              </a:rPr>
              <a:t>(cm)</a:t>
            </a:r>
            <a:endParaRPr lang="ko-KR" altLang="en-US" dirty="0">
              <a:latin typeface="맑은 고딕 (본문)"/>
            </a:endParaRPr>
          </a:p>
          <a:p>
            <a:r>
              <a:rPr lang="ko-KR" altLang="en-US" dirty="0">
                <a:latin typeface="맑은 고딕 (본문)"/>
              </a:rPr>
              <a:t>확산의 </a:t>
            </a:r>
            <a:r>
              <a:rPr lang="en-US" altLang="ko-KR" dirty="0">
                <a:latin typeface="맑은 고딕 (본문)"/>
              </a:rPr>
              <a:t>driving force: </a:t>
            </a:r>
            <a:r>
              <a:rPr lang="ko-KR" altLang="en-US" dirty="0">
                <a:latin typeface="맑은 고딕 (본문)"/>
              </a:rPr>
              <a:t>농도구배</a:t>
            </a:r>
            <a:r>
              <a:rPr lang="en-US" altLang="ko-KR" dirty="0">
                <a:latin typeface="맑은 고딕 (본문)"/>
              </a:rPr>
              <a:t>(</a:t>
            </a:r>
            <a:r>
              <a:rPr lang="ko-KR" altLang="en-US" dirty="0">
                <a:latin typeface="맑은 고딕 (본문)"/>
              </a:rPr>
              <a:t>농도가 높은 영역에서 낮은 영역으로 이동</a:t>
            </a:r>
            <a:r>
              <a:rPr lang="en-US" altLang="ko-KR" dirty="0">
                <a:latin typeface="맑은 고딕 (본문)"/>
              </a:rPr>
              <a:t>)</a:t>
            </a:r>
            <a:r>
              <a:rPr lang="ko-KR" altLang="en-US" dirty="0">
                <a:latin typeface="맑은 고딕 (본문)"/>
              </a:rPr>
              <a:t>가 있는 경우에만 확산 발생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487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Flow rate = Volume/t=Ad/t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194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6/9 </a:t>
            </a:r>
            <a:r>
              <a:rPr lang="ko-KR" altLang="en-US"/>
              <a:t>일대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030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38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90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47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0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71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87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산성도 수소이온농도 로그의 역수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216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98AC-F5BB-4AB1-8D20-C3844D9F526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92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46E2-3883-4DE0-BE4C-5FCAB5828050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196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030C2A-4213-4771-8792-D783EF3BA6B4}" type="slidenum">
              <a:rPr lang="ko-KR" altLang="en-US" smtClean="0"/>
              <a:pPr/>
              <a:t>‹#›</a:t>
            </a:fld>
            <a:r>
              <a:rPr lang="en-US" altLang="ko-KR" dirty="0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183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689E-DC69-4522-AA23-7EB71ACDF8BD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030C2A-4213-4771-8792-D783EF3BA6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5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009-ADA2-41E1-9887-E2696C2BF07B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030C2A-4213-4771-8792-D783EF3BA6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98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62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18890" y="1814315"/>
            <a:ext cx="3231894" cy="3315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4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9786-25B0-47F5-9D81-6B2D2D895BD5}" type="datetime1">
              <a:rPr lang="ko-KR" altLang="en-US" smtClean="0"/>
              <a:t>2022-11-22</a:t>
            </a:fld>
            <a:endParaRPr 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196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030C2A-4213-4771-8792-D783EF3BA6B4}" type="slidenum">
              <a:rPr lang="ko-KR" altLang="en-US" smtClean="0"/>
              <a:pPr/>
              <a:t>‹#›</a:t>
            </a:fld>
            <a:r>
              <a:rPr lang="en-US" altLang="ko-KR" dirty="0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906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6CD8-53F6-4FAF-8712-91F28318D304}" type="datetime1">
              <a:rPr lang="ko-KR" altLang="en-US" smtClean="0"/>
              <a:t>2022-11-22</a:t>
            </a:fld>
            <a:endParaRPr 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196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030C2A-4213-4771-8792-D783EF3BA6B4}" type="slidenum">
              <a:rPr lang="ko-KR" altLang="en-US" smtClean="0"/>
              <a:pPr/>
              <a:t>‹#›</a:t>
            </a:fld>
            <a:r>
              <a:rPr lang="en-US" altLang="ko-KR" dirty="0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868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5802-77B6-45E3-AB4C-BE14903C6320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196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030C2A-4213-4771-8792-D783EF3BA6B4}" type="slidenum">
              <a:rPr lang="ko-KR" altLang="en-US" smtClean="0"/>
              <a:pPr/>
              <a:t>‹#›</a:t>
            </a:fld>
            <a:r>
              <a:rPr lang="en-US" altLang="ko-KR" dirty="0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08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AA50-ECD5-4032-9F27-B45E21EA53CA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030C2A-4213-4771-8792-D783EF3BA6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43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802-8BDE-46CC-BC38-28D07D168BF2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030C2A-4213-4771-8792-D783EF3BA6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39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807C-D915-4D49-A284-D8C315B3D7AE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030C2A-4213-4771-8792-D783EF3BA6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31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FF73-B91C-473E-8857-7AFB846DD88C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030C2A-4213-4771-8792-D783EF3BA6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87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AE7-A249-44D6-AEA8-86285AC1C8CE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196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030C2A-4213-4771-8792-D783EF3BA6B4}" type="slidenum">
              <a:rPr lang="ko-KR" altLang="en-US" smtClean="0"/>
              <a:pPr/>
              <a:t>‹#›</a:t>
            </a:fld>
            <a:r>
              <a:rPr lang="en-US" altLang="ko-KR" dirty="0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839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15B9-0094-4936-AAD2-A8D98E37425D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030C2A-4213-4771-8792-D783EF3BA6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01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EB8-AEA7-42E0-B3DB-4B2E07B1177F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030C2A-4213-4771-8792-D783EF3BA6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00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B4CE-E1DA-4C2A-8777-F2B1C32192B5}" type="datetime1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196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030C2A-4213-4771-8792-D783EF3BA6B4}" type="slidenum">
              <a:rPr lang="ko-KR" altLang="en-US" smtClean="0"/>
              <a:pPr/>
              <a:t>‹#›</a:t>
            </a:fld>
            <a:r>
              <a:rPr lang="en-US" altLang="ko-KR" dirty="0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126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77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4257" y="1726845"/>
            <a:ext cx="8615487" cy="1248947"/>
          </a:xfrm>
        </p:spPr>
        <p:txBody>
          <a:bodyPr>
            <a:normAutofit/>
          </a:bodyPr>
          <a:lstStyle/>
          <a:p>
            <a:pPr algn="ctr"/>
            <a:r>
              <a:rPr lang="en-US" altLang="ko-KR" sz="5088" dirty="0">
                <a:latin typeface="+mn-lt"/>
              </a:rPr>
              <a:t>10. Etching</a:t>
            </a:r>
            <a:endParaRPr lang="ko-KR" altLang="en-US" sz="5088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4C8441-CED2-4218-9255-C8B31108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61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418227"/>
            <a:ext cx="7576457" cy="4825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indent="-293214" latinLnBrk="0"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736" dirty="0">
                <a:latin typeface="Times New Roman"/>
                <a:cs typeface="Times New Roman"/>
              </a:rPr>
              <a:t>Metal </a:t>
            </a:r>
            <a:r>
              <a:rPr sz="2736" spc="-4" dirty="0">
                <a:latin typeface="Times New Roman"/>
                <a:cs typeface="Times New Roman"/>
              </a:rPr>
              <a:t>planarization: copper,</a:t>
            </a:r>
            <a:r>
              <a:rPr sz="2736" dirty="0">
                <a:latin typeface="Times New Roman"/>
                <a:cs typeface="Times New Roman"/>
              </a:rPr>
              <a:t> </a:t>
            </a:r>
            <a:r>
              <a:rPr sz="2736" spc="-4" dirty="0">
                <a:latin typeface="Times New Roman"/>
                <a:cs typeface="Times New Roman"/>
              </a:rPr>
              <a:t>tungsten</a:t>
            </a:r>
            <a:endParaRPr sz="2736" dirty="0">
              <a:latin typeface="Times New Roman"/>
              <a:cs typeface="Times New Roman"/>
            </a:endParaRPr>
          </a:p>
          <a:p>
            <a:pPr marL="304074" marR="4344" indent="-293214" latinLnBrk="0">
              <a:lnSpc>
                <a:spcPct val="89900"/>
              </a:lnSpc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736" spc="-4" dirty="0">
                <a:solidFill>
                  <a:srgbClr val="C00000"/>
                </a:solidFill>
                <a:latin typeface="Times New Roman"/>
                <a:cs typeface="Times New Roman"/>
              </a:rPr>
              <a:t>Acidic (pH&lt;3) slurries </a:t>
            </a:r>
            <a:r>
              <a:rPr sz="2736" dirty="0">
                <a:latin typeface="Times New Roman"/>
                <a:cs typeface="Times New Roman"/>
              </a:rPr>
              <a:t>are used. Theses  </a:t>
            </a:r>
            <a:r>
              <a:rPr sz="2736" spc="-4" dirty="0">
                <a:latin typeface="Times New Roman"/>
                <a:cs typeface="Times New Roman"/>
              </a:rPr>
              <a:t>slurries </a:t>
            </a:r>
            <a:r>
              <a:rPr lang="en-US" sz="2736" spc="-4" dirty="0">
                <a:latin typeface="Times New Roman"/>
                <a:cs typeface="Times New Roman"/>
              </a:rPr>
              <a:t>cause </a:t>
            </a:r>
            <a:r>
              <a:rPr sz="2736" spc="-4" dirty="0">
                <a:latin typeface="Times New Roman"/>
                <a:cs typeface="Times New Roman"/>
              </a:rPr>
              <a:t>colloidal suspensions and </a:t>
            </a:r>
            <a:r>
              <a:rPr sz="2736" dirty="0">
                <a:latin typeface="Times New Roman"/>
                <a:cs typeface="Times New Roman"/>
              </a:rPr>
              <a:t>so </a:t>
            </a:r>
            <a:r>
              <a:rPr sz="2736" spc="-4" dirty="0">
                <a:latin typeface="Times New Roman"/>
                <a:cs typeface="Times New Roman"/>
              </a:rPr>
              <a:t>agitation </a:t>
            </a:r>
            <a:r>
              <a:rPr sz="2736" dirty="0">
                <a:latin typeface="Times New Roman"/>
                <a:cs typeface="Times New Roman"/>
              </a:rPr>
              <a:t>must be used </a:t>
            </a:r>
            <a:r>
              <a:rPr sz="2736" spc="-9" dirty="0">
                <a:latin typeface="Times New Roman"/>
                <a:cs typeface="Times New Roman"/>
              </a:rPr>
              <a:t>to </a:t>
            </a:r>
            <a:r>
              <a:rPr sz="2736" spc="-4" dirty="0">
                <a:latin typeface="Times New Roman"/>
                <a:cs typeface="Times New Roman"/>
              </a:rPr>
              <a:t>maintain  uniformity</a:t>
            </a:r>
            <a:endParaRPr sz="2736" dirty="0">
              <a:latin typeface="Times New Roman"/>
              <a:cs typeface="Times New Roman"/>
            </a:endParaRPr>
          </a:p>
          <a:p>
            <a:pPr marL="304074" marR="86878" indent="-293214" latinLnBrk="0">
              <a:lnSpc>
                <a:spcPct val="89800"/>
              </a:lnSpc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736" spc="-4" dirty="0">
                <a:solidFill>
                  <a:srgbClr val="C00000"/>
                </a:solidFill>
                <a:latin typeface="Times New Roman"/>
                <a:cs typeface="Times New Roman"/>
              </a:rPr>
              <a:t>Alumina </a:t>
            </a:r>
            <a:r>
              <a:rPr sz="2736" spc="-4" dirty="0">
                <a:latin typeface="Times New Roman"/>
                <a:cs typeface="Times New Roman"/>
              </a:rPr>
              <a:t>is </a:t>
            </a:r>
            <a:r>
              <a:rPr sz="2736" dirty="0">
                <a:latin typeface="Times New Roman"/>
                <a:cs typeface="Times New Roman"/>
              </a:rPr>
              <a:t>the </a:t>
            </a:r>
            <a:r>
              <a:rPr sz="2736" spc="-4" dirty="0">
                <a:latin typeface="Times New Roman"/>
                <a:cs typeface="Times New Roman"/>
              </a:rPr>
              <a:t>commonly </a:t>
            </a:r>
            <a:r>
              <a:rPr sz="2736" dirty="0">
                <a:latin typeface="Times New Roman"/>
                <a:cs typeface="Times New Roman"/>
              </a:rPr>
              <a:t>used </a:t>
            </a:r>
            <a:r>
              <a:rPr sz="2736" spc="-4" dirty="0">
                <a:latin typeface="Times New Roman"/>
                <a:cs typeface="Times New Roman"/>
              </a:rPr>
              <a:t>abrasive for  </a:t>
            </a:r>
            <a:r>
              <a:rPr sz="2736" spc="-4" dirty="0">
                <a:solidFill>
                  <a:srgbClr val="C00000"/>
                </a:solidFill>
                <a:latin typeface="Times New Roman"/>
                <a:cs typeface="Times New Roman"/>
              </a:rPr>
              <a:t>tungsten CMP </a:t>
            </a:r>
            <a:r>
              <a:rPr sz="2736" dirty="0">
                <a:latin typeface="Times New Roman"/>
                <a:cs typeface="Times New Roman"/>
              </a:rPr>
              <a:t>because </a:t>
            </a:r>
            <a:r>
              <a:rPr sz="2736" spc="-4" dirty="0">
                <a:latin typeface="Times New Roman"/>
                <a:cs typeface="Times New Roman"/>
              </a:rPr>
              <a:t>it is </a:t>
            </a:r>
            <a:r>
              <a:rPr sz="2736" dirty="0">
                <a:latin typeface="Times New Roman"/>
                <a:cs typeface="Times New Roman"/>
              </a:rPr>
              <a:t>closer </a:t>
            </a:r>
            <a:r>
              <a:rPr sz="2736" spc="-9" dirty="0">
                <a:latin typeface="Times New Roman"/>
                <a:cs typeface="Times New Roman"/>
              </a:rPr>
              <a:t>in </a:t>
            </a:r>
            <a:r>
              <a:rPr sz="2736" dirty="0">
                <a:latin typeface="Times New Roman"/>
                <a:cs typeface="Times New Roman"/>
              </a:rPr>
              <a:t>hardness  </a:t>
            </a:r>
            <a:r>
              <a:rPr sz="2736" spc="-4" dirty="0">
                <a:latin typeface="Times New Roman"/>
                <a:cs typeface="Times New Roman"/>
              </a:rPr>
              <a:t>to tungsten than </a:t>
            </a:r>
            <a:r>
              <a:rPr sz="2736" dirty="0">
                <a:latin typeface="Times New Roman"/>
                <a:cs typeface="Times New Roman"/>
              </a:rPr>
              <a:t>most </a:t>
            </a:r>
            <a:r>
              <a:rPr sz="2736" spc="-4" dirty="0">
                <a:latin typeface="Times New Roman"/>
                <a:cs typeface="Times New Roman"/>
              </a:rPr>
              <a:t>other</a:t>
            </a:r>
            <a:r>
              <a:rPr sz="2736" spc="4" dirty="0">
                <a:latin typeface="Times New Roman"/>
                <a:cs typeface="Times New Roman"/>
              </a:rPr>
              <a:t> </a:t>
            </a:r>
            <a:r>
              <a:rPr sz="2736" spc="-4" dirty="0">
                <a:latin typeface="Times New Roman"/>
                <a:cs typeface="Times New Roman"/>
              </a:rPr>
              <a:t>abrasives</a:t>
            </a:r>
            <a:endParaRPr sz="2736" dirty="0">
              <a:latin typeface="Times New Roman"/>
              <a:cs typeface="Times New Roman"/>
            </a:endParaRPr>
          </a:p>
          <a:p>
            <a:pPr marL="304074" marR="110769" indent="-293214" latinLnBrk="0">
              <a:lnSpc>
                <a:spcPct val="89800"/>
              </a:lnSpc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736" spc="-4" dirty="0">
                <a:solidFill>
                  <a:srgbClr val="C00000"/>
                </a:solidFill>
                <a:latin typeface="Times New Roman"/>
                <a:cs typeface="Times New Roman"/>
              </a:rPr>
              <a:t>Cu</a:t>
            </a:r>
            <a:r>
              <a:rPr sz="2736" spc="-4" dirty="0">
                <a:latin typeface="Times New Roman"/>
                <a:cs typeface="Times New Roman"/>
              </a:rPr>
              <a:t> is </a:t>
            </a:r>
            <a:r>
              <a:rPr sz="2736" dirty="0">
                <a:latin typeface="Times New Roman"/>
                <a:cs typeface="Times New Roman"/>
              </a:rPr>
              <a:t>polished </a:t>
            </a:r>
            <a:r>
              <a:rPr sz="2736" spc="-9" dirty="0">
                <a:latin typeface="Times New Roman"/>
                <a:cs typeface="Times New Roman"/>
              </a:rPr>
              <a:t>in </a:t>
            </a:r>
            <a:r>
              <a:rPr sz="2736" spc="-4" dirty="0">
                <a:latin typeface="Times New Roman"/>
                <a:cs typeface="Times New Roman"/>
              </a:rPr>
              <a:t>aqueous solution containing  </a:t>
            </a:r>
            <a:r>
              <a:rPr sz="2736" dirty="0">
                <a:latin typeface="Times New Roman"/>
                <a:cs typeface="Times New Roman"/>
              </a:rPr>
              <a:t>particles several </a:t>
            </a:r>
            <a:r>
              <a:rPr sz="2736" spc="-4" dirty="0">
                <a:latin typeface="Times New Roman"/>
                <a:cs typeface="Times New Roman"/>
              </a:rPr>
              <a:t>hundred nanometers in  diameter </a:t>
            </a:r>
            <a:endParaRPr lang="en-US" sz="2736" spc="-4" dirty="0">
              <a:latin typeface="Times New Roman"/>
              <a:cs typeface="Times New Roman"/>
            </a:endParaRPr>
          </a:p>
          <a:p>
            <a:pPr marL="304074" marR="110769" indent="-293214" latinLnBrk="0">
              <a:lnSpc>
                <a:spcPct val="89800"/>
              </a:lnSpc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736" spc="-4" dirty="0">
                <a:latin typeface="Times New Roman"/>
                <a:cs typeface="Times New Roman"/>
              </a:rPr>
              <a:t>Typical slurries include </a:t>
            </a:r>
            <a:r>
              <a:rPr sz="2736" spc="-4" dirty="0">
                <a:solidFill>
                  <a:srgbClr val="C00000"/>
                </a:solidFill>
                <a:latin typeface="Times New Roman"/>
                <a:cs typeface="Times New Roman"/>
              </a:rPr>
              <a:t>ammonium  hydroxide, nitric </a:t>
            </a:r>
            <a:r>
              <a:rPr sz="2736" dirty="0">
                <a:solidFill>
                  <a:srgbClr val="C00000"/>
                </a:solidFill>
                <a:latin typeface="Times New Roman"/>
                <a:cs typeface="Times New Roman"/>
              </a:rPr>
              <a:t>acid, </a:t>
            </a:r>
            <a:r>
              <a:rPr sz="2736" spc="-4" dirty="0">
                <a:solidFill>
                  <a:srgbClr val="C00000"/>
                </a:solidFill>
                <a:latin typeface="Times New Roman"/>
                <a:cs typeface="Times New Roman"/>
              </a:rPr>
              <a:t>hydrogen</a:t>
            </a:r>
            <a:r>
              <a:rPr sz="2736" spc="-2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36" spc="-4" dirty="0">
                <a:solidFill>
                  <a:srgbClr val="C00000"/>
                </a:solidFill>
                <a:latin typeface="Times New Roman"/>
                <a:cs typeface="Times New Roman"/>
              </a:rPr>
              <a:t>peroxide</a:t>
            </a:r>
            <a:endParaRPr sz="2736" dirty="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0" y="0"/>
            <a:ext cx="4025099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>
            <a:lvl1pPr marL="1049020">
              <a:lnSpc>
                <a:spcPct val="100000"/>
              </a:lnSpc>
              <a:spcBef>
                <a:spcPct val="0"/>
              </a:spcBef>
              <a:buNone/>
              <a:defRPr sz="4400" spc="-5">
                <a:ea typeface="+mj-ea"/>
                <a:cs typeface="+mj-cs"/>
              </a:defRPr>
            </a:lvl1pPr>
          </a:lstStyle>
          <a:p>
            <a:r>
              <a:rPr dirty="0"/>
              <a:t>CMP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97E73F6-2427-47A5-9399-F4611592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10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07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746137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Basic regimes of plasma etching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405" y="1653630"/>
            <a:ext cx="7703446" cy="4185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indent="-293214">
              <a:lnSpc>
                <a:spcPct val="150000"/>
              </a:lnSpc>
              <a:buChar char="•"/>
              <a:tabLst>
                <a:tab pos="303531" algn="l"/>
                <a:tab pos="304074" algn="l"/>
              </a:tabLst>
            </a:pPr>
            <a:r>
              <a:rPr sz="2800" spc="-4" dirty="0">
                <a:latin typeface="Times New Roman"/>
                <a:cs typeface="Times New Roman"/>
              </a:rPr>
              <a:t>Advantages </a:t>
            </a:r>
            <a:r>
              <a:rPr sz="2800" dirty="0">
                <a:latin typeface="Times New Roman"/>
                <a:cs typeface="Times New Roman"/>
              </a:rPr>
              <a:t>of plasma</a:t>
            </a:r>
            <a:r>
              <a:rPr sz="2800" spc="-3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etching</a:t>
            </a:r>
            <a:endParaRPr sz="2800" dirty="0">
              <a:latin typeface="Times New Roman"/>
              <a:cs typeface="Times New Roman"/>
            </a:endParaRPr>
          </a:p>
          <a:p>
            <a:pPr marL="646699" lvl="1" indent="-244888">
              <a:lnSpc>
                <a:spcPct val="150000"/>
              </a:lnSpc>
              <a:spcBef>
                <a:spcPts val="599"/>
              </a:spcBef>
              <a:buChar char="–"/>
              <a:tabLst>
                <a:tab pos="647242" algn="l"/>
              </a:tabLst>
            </a:pPr>
            <a:r>
              <a:rPr sz="2800" spc="-4" dirty="0">
                <a:latin typeface="Times New Roman"/>
                <a:cs typeface="Times New Roman"/>
              </a:rPr>
              <a:t>Easier to start and</a:t>
            </a:r>
            <a:r>
              <a:rPr sz="2800" spc="-43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stop</a:t>
            </a:r>
            <a:endParaRPr sz="2800" dirty="0">
              <a:latin typeface="Times New Roman"/>
              <a:cs typeface="Times New Roman"/>
            </a:endParaRPr>
          </a:p>
          <a:p>
            <a:pPr marL="646699" lvl="1" indent="-244888">
              <a:lnSpc>
                <a:spcPct val="150000"/>
              </a:lnSpc>
              <a:spcBef>
                <a:spcPts val="586"/>
              </a:spcBef>
              <a:buChar char="–"/>
              <a:tabLst>
                <a:tab pos="647242" algn="l"/>
              </a:tabLst>
            </a:pPr>
            <a:r>
              <a:rPr sz="2800" spc="-4" dirty="0">
                <a:latin typeface="Times New Roman"/>
                <a:cs typeface="Times New Roman"/>
              </a:rPr>
              <a:t>Less sensitive to changes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4" dirty="0">
                <a:latin typeface="Times New Roman"/>
                <a:cs typeface="Times New Roman"/>
              </a:rPr>
              <a:t>wafer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temperature</a:t>
            </a:r>
            <a:endParaRPr sz="2800" dirty="0">
              <a:latin typeface="Times New Roman"/>
              <a:cs typeface="Times New Roman"/>
            </a:endParaRPr>
          </a:p>
          <a:p>
            <a:pPr marL="646699" lvl="1" indent="-244888">
              <a:lnSpc>
                <a:spcPct val="150000"/>
              </a:lnSpc>
              <a:spcBef>
                <a:spcPts val="573"/>
              </a:spcBef>
              <a:buChar char="–"/>
              <a:tabLst>
                <a:tab pos="647242" algn="l"/>
              </a:tabLst>
            </a:pPr>
            <a:r>
              <a:rPr sz="2800" spc="-4" dirty="0">
                <a:latin typeface="Times New Roman"/>
                <a:cs typeface="Times New Roman"/>
              </a:rPr>
              <a:t>High</a:t>
            </a:r>
            <a:r>
              <a:rPr sz="2800" spc="-56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anisotroy</a:t>
            </a:r>
            <a:endParaRPr sz="2800" dirty="0">
              <a:latin typeface="Times New Roman"/>
              <a:cs typeface="Times New Roman"/>
            </a:endParaRPr>
          </a:p>
          <a:p>
            <a:pPr marL="646699" lvl="1" indent="-244888">
              <a:lnSpc>
                <a:spcPct val="150000"/>
              </a:lnSpc>
              <a:spcBef>
                <a:spcPts val="573"/>
              </a:spcBef>
              <a:buChar char="–"/>
              <a:tabLst>
                <a:tab pos="647242" algn="l"/>
              </a:tabLst>
            </a:pPr>
            <a:r>
              <a:rPr sz="2800" spc="-4" dirty="0">
                <a:latin typeface="Times New Roman"/>
                <a:cs typeface="Times New Roman"/>
              </a:rPr>
              <a:t>Fewer particles </a:t>
            </a:r>
            <a:r>
              <a:rPr sz="2800" spc="-9" dirty="0">
                <a:latin typeface="Times New Roman"/>
                <a:cs typeface="Times New Roman"/>
              </a:rPr>
              <a:t>than </a:t>
            </a:r>
            <a:r>
              <a:rPr sz="2800" spc="-4" dirty="0">
                <a:latin typeface="Times New Roman"/>
                <a:cs typeface="Times New Roman"/>
              </a:rPr>
              <a:t>liquid</a:t>
            </a:r>
            <a:r>
              <a:rPr sz="2800" spc="-21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media</a:t>
            </a:r>
            <a:endParaRPr sz="2800" dirty="0">
              <a:latin typeface="Times New Roman"/>
              <a:cs typeface="Times New Roman"/>
            </a:endParaRPr>
          </a:p>
          <a:p>
            <a:pPr marL="646699" lvl="1" indent="-244888">
              <a:lnSpc>
                <a:spcPct val="150000"/>
              </a:lnSpc>
              <a:spcBef>
                <a:spcPts val="581"/>
              </a:spcBef>
              <a:buChar char="–"/>
              <a:tabLst>
                <a:tab pos="647242" algn="l"/>
              </a:tabLst>
            </a:pPr>
            <a:r>
              <a:rPr sz="2800" spc="-4" dirty="0">
                <a:latin typeface="Times New Roman"/>
                <a:cs typeface="Times New Roman"/>
              </a:rPr>
              <a:t>Less chemical waste than </a:t>
            </a:r>
            <a:r>
              <a:rPr sz="2800" spc="-9" dirty="0">
                <a:latin typeface="Times New Roman"/>
                <a:cs typeface="Times New Roman"/>
              </a:rPr>
              <a:t>wet</a:t>
            </a:r>
            <a:r>
              <a:rPr sz="2800" spc="-26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etching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EA657B-3645-4BF8-AEFB-12CE2ED5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11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553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4235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Plasma etch 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1519" y="1875229"/>
            <a:ext cx="7662252" cy="330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361629" indent="-293214" latinLnBrk="0">
              <a:lnSpc>
                <a:spcPts val="3274"/>
              </a:lnSpc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800" dirty="0">
                <a:latin typeface="Times New Roman"/>
                <a:cs typeface="Times New Roman"/>
              </a:rPr>
              <a:t>A feed </a:t>
            </a:r>
            <a:r>
              <a:rPr sz="2800" spc="-4" dirty="0">
                <a:latin typeface="Times New Roman"/>
                <a:cs typeface="Times New Roman"/>
              </a:rPr>
              <a:t>gas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4" dirty="0">
                <a:latin typeface="Times New Roman"/>
                <a:cs typeface="Times New Roman"/>
              </a:rPr>
              <a:t>broken down into chemically  </a:t>
            </a:r>
            <a:r>
              <a:rPr sz="2800" dirty="0">
                <a:latin typeface="Times New Roman"/>
                <a:cs typeface="Times New Roman"/>
              </a:rPr>
              <a:t>reactive species </a:t>
            </a:r>
            <a:r>
              <a:rPr sz="2800" spc="-4" dirty="0">
                <a:latin typeface="Times New Roman"/>
                <a:cs typeface="Times New Roman"/>
              </a:rPr>
              <a:t>by</a:t>
            </a:r>
            <a:r>
              <a:rPr sz="2800" spc="-7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plasma.</a:t>
            </a:r>
          </a:p>
          <a:p>
            <a:pPr marL="304074" marR="103711" indent="-293214" latinLnBrk="0">
              <a:spcBef>
                <a:spcPts val="1200"/>
              </a:spcBef>
              <a:buChar char="•"/>
              <a:tabLst>
                <a:tab pos="303531" algn="l"/>
                <a:tab pos="304074" algn="l"/>
                <a:tab pos="5865362" algn="l"/>
              </a:tabLst>
            </a:pPr>
            <a:r>
              <a:rPr sz="2800" spc="-4" dirty="0">
                <a:latin typeface="Times New Roman"/>
                <a:cs typeface="Times New Roman"/>
              </a:rPr>
              <a:t>These </a:t>
            </a:r>
            <a:r>
              <a:rPr sz="2800" dirty="0">
                <a:latin typeface="Times New Roman"/>
                <a:cs typeface="Times New Roman"/>
              </a:rPr>
              <a:t>species </a:t>
            </a:r>
            <a:r>
              <a:rPr sz="2800" spc="-4" dirty="0">
                <a:latin typeface="Times New Roman"/>
                <a:cs typeface="Times New Roman"/>
              </a:rPr>
              <a:t>diffuse </a:t>
            </a:r>
            <a:r>
              <a:rPr sz="2800" spc="-9" dirty="0">
                <a:latin typeface="Times New Roman"/>
                <a:cs typeface="Times New Roman"/>
              </a:rPr>
              <a:t>to</a:t>
            </a:r>
            <a:r>
              <a:rPr sz="2800" spc="6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wafer</a:t>
            </a:r>
            <a:r>
              <a:rPr sz="2800" spc="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surface.	They  </a:t>
            </a:r>
            <a:r>
              <a:rPr sz="2800" dirty="0">
                <a:latin typeface="Times New Roman"/>
                <a:cs typeface="Times New Roman"/>
              </a:rPr>
              <a:t>move </a:t>
            </a:r>
            <a:r>
              <a:rPr sz="2800" spc="-4" dirty="0">
                <a:latin typeface="Times New Roman"/>
                <a:cs typeface="Times New Roman"/>
              </a:rPr>
              <a:t>until </a:t>
            </a:r>
            <a:r>
              <a:rPr sz="2800" dirty="0">
                <a:latin typeface="Times New Roman"/>
                <a:cs typeface="Times New Roman"/>
              </a:rPr>
              <a:t>react</a:t>
            </a:r>
            <a:r>
              <a:rPr lang="en-US" sz="2800" dirty="0">
                <a:latin typeface="Times New Roman"/>
                <a:cs typeface="Times New Roman"/>
              </a:rPr>
              <a:t>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with the </a:t>
            </a:r>
            <a:r>
              <a:rPr sz="2800" dirty="0">
                <a:latin typeface="Times New Roman"/>
                <a:cs typeface="Times New Roman"/>
              </a:rPr>
              <a:t>exposed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film.</a:t>
            </a:r>
            <a:endParaRPr sz="2800" dirty="0">
              <a:latin typeface="Times New Roman"/>
              <a:cs typeface="Times New Roman"/>
            </a:endParaRPr>
          </a:p>
          <a:p>
            <a:pPr marL="304074" marR="4344" indent="-293214" latinLnBrk="0">
              <a:lnSpc>
                <a:spcPct val="99800"/>
              </a:lnSpc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800" dirty="0">
                <a:latin typeface="Times New Roman"/>
                <a:cs typeface="Times New Roman"/>
              </a:rPr>
              <a:t>Reaction products </a:t>
            </a:r>
            <a:r>
              <a:rPr lang="en-US" sz="2800" dirty="0">
                <a:latin typeface="Times New Roman"/>
                <a:cs typeface="Times New Roman"/>
              </a:rPr>
              <a:t>are </a:t>
            </a:r>
            <a:r>
              <a:rPr sz="2800" spc="-4" dirty="0">
                <a:latin typeface="Times New Roman"/>
                <a:cs typeface="Times New Roman"/>
              </a:rPr>
              <a:t>desorbed, diffused away  from wafer, </a:t>
            </a:r>
            <a:r>
              <a:rPr lang="en-US" sz="2800" spc="-4" dirty="0">
                <a:latin typeface="Times New Roman"/>
                <a:cs typeface="Times New Roman"/>
              </a:rPr>
              <a:t>and then </a:t>
            </a:r>
            <a:r>
              <a:rPr sz="2800" spc="-4" dirty="0">
                <a:latin typeface="Times New Roman"/>
                <a:cs typeface="Times New Roman"/>
              </a:rPr>
              <a:t>transported by </a:t>
            </a:r>
            <a:r>
              <a:rPr sz="2800" dirty="0">
                <a:latin typeface="Times New Roman"/>
                <a:cs typeface="Times New Roman"/>
              </a:rPr>
              <a:t>gas </a:t>
            </a:r>
            <a:r>
              <a:rPr sz="2800" spc="-4" dirty="0">
                <a:latin typeface="Times New Roman"/>
                <a:cs typeface="Times New Roman"/>
              </a:rPr>
              <a:t>stream </a:t>
            </a:r>
            <a:r>
              <a:rPr sz="2800" dirty="0">
                <a:latin typeface="Times New Roman"/>
                <a:cs typeface="Times New Roman"/>
              </a:rPr>
              <a:t>out </a:t>
            </a:r>
            <a:r>
              <a:rPr sz="2800" spc="-4" dirty="0">
                <a:latin typeface="Times New Roman"/>
                <a:cs typeface="Times New Roman"/>
              </a:rPr>
              <a:t>of  </a:t>
            </a:r>
            <a:r>
              <a:rPr sz="2800" dirty="0">
                <a:latin typeface="Times New Roman"/>
                <a:cs typeface="Times New Roman"/>
              </a:rPr>
              <a:t>etch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chamber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ECFB73-EC24-4C95-8EC6-CE283FC3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12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18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0" y="-4235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Plasma etch process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36715" y="4595129"/>
            <a:ext cx="879454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Anisotropic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etch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achieved due to the formation of sidewall passivation film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follows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bombardment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sidewall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accumulation of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fluorocarbon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non-volatile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polymerization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etching rate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polymerization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passivat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on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sidewall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etching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leading to excellent vertical etching 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2796058" y="1028829"/>
            <a:ext cx="3666425" cy="361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55EB1EF-40EC-4EB2-B466-97F34FC3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13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8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Ion milling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775" y="1596740"/>
            <a:ext cx="8173706" cy="4765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245974" indent="-293214" latinLnBrk="0">
              <a:lnSpc>
                <a:spcPct val="89800"/>
              </a:lnSpc>
              <a:buChar char="•"/>
              <a:tabLst>
                <a:tab pos="303531" algn="l"/>
                <a:tab pos="304074" algn="l"/>
              </a:tabLst>
            </a:pPr>
            <a:r>
              <a:rPr sz="2000" dirty="0">
                <a:latin typeface="Times New Roman"/>
                <a:cs typeface="Times New Roman"/>
              </a:rPr>
              <a:t>Pure </a:t>
            </a:r>
            <a:r>
              <a:rPr sz="2000" spc="-4" dirty="0">
                <a:latin typeface="Times New Roman"/>
                <a:cs typeface="Times New Roman"/>
              </a:rPr>
              <a:t>ion milling/ion beam </a:t>
            </a:r>
            <a:r>
              <a:rPr sz="2000" dirty="0">
                <a:latin typeface="Times New Roman"/>
                <a:cs typeface="Times New Roman"/>
              </a:rPr>
              <a:t>etching: no  chemical </a:t>
            </a:r>
            <a:r>
              <a:rPr sz="2000" spc="-4" dirty="0">
                <a:latin typeface="Times New Roman"/>
                <a:cs typeface="Times New Roman"/>
              </a:rPr>
              <a:t>reactions, since it </a:t>
            </a:r>
            <a:r>
              <a:rPr sz="2000" dirty="0">
                <a:latin typeface="Times New Roman"/>
                <a:cs typeface="Times New Roman"/>
              </a:rPr>
              <a:t>uses </a:t>
            </a:r>
            <a:r>
              <a:rPr sz="2000" spc="-4" dirty="0">
                <a:latin typeface="Times New Roman"/>
                <a:cs typeface="Times New Roman"/>
              </a:rPr>
              <a:t>noble </a:t>
            </a:r>
            <a:r>
              <a:rPr sz="2000" dirty="0">
                <a:latin typeface="Times New Roman"/>
                <a:cs typeface="Times New Roman"/>
              </a:rPr>
              <a:t>gases such as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argon.</a:t>
            </a:r>
            <a:endParaRPr sz="2000" dirty="0">
              <a:latin typeface="Times New Roman"/>
              <a:cs typeface="Times New Roman"/>
            </a:endParaRPr>
          </a:p>
          <a:p>
            <a:pPr marL="304074" indent="-293214" latinLnBrk="0">
              <a:spcBef>
                <a:spcPts val="316"/>
              </a:spcBef>
              <a:buChar char="•"/>
              <a:tabLst>
                <a:tab pos="303531" algn="l"/>
                <a:tab pos="304074" algn="l"/>
              </a:tabLst>
            </a:pP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4" dirty="0">
                <a:latin typeface="Times New Roman"/>
                <a:cs typeface="Times New Roman"/>
              </a:rPr>
              <a:t>strictly </a:t>
            </a:r>
            <a:r>
              <a:rPr sz="2000" dirty="0">
                <a:latin typeface="Times New Roman"/>
                <a:cs typeface="Times New Roman"/>
              </a:rPr>
              <a:t>mechanical</a:t>
            </a:r>
            <a:r>
              <a:rPr sz="2000" spc="-4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process</a:t>
            </a:r>
            <a:endParaRPr sz="2000" dirty="0">
              <a:latin typeface="Times New Roman"/>
              <a:cs typeface="Times New Roman"/>
            </a:endParaRPr>
          </a:p>
          <a:p>
            <a:pPr marL="304074" indent="-293214" latinLnBrk="0">
              <a:spcBef>
                <a:spcPts val="316"/>
              </a:spcBef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latin typeface="Times New Roman"/>
                <a:cs typeface="Times New Roman"/>
              </a:rPr>
              <a:t>Advantages:</a:t>
            </a:r>
            <a:endParaRPr sz="2000" dirty="0">
              <a:latin typeface="Times New Roman"/>
              <a:cs typeface="Times New Roman"/>
            </a:endParaRPr>
          </a:p>
          <a:p>
            <a:pPr marL="646699" marR="4344" lvl="1" indent="-244888" latinLnBrk="0">
              <a:lnSpc>
                <a:spcPts val="2582"/>
              </a:lnSpc>
              <a:spcBef>
                <a:spcPts val="628"/>
              </a:spcBef>
              <a:buChar char="–"/>
              <a:tabLst>
                <a:tab pos="647242" algn="l"/>
              </a:tabLst>
            </a:pPr>
            <a:r>
              <a:rPr sz="2000" spc="-4" dirty="0">
                <a:latin typeface="Times New Roman"/>
                <a:cs typeface="Times New Roman"/>
              </a:rPr>
              <a:t>Directionality: ions </a:t>
            </a:r>
            <a:r>
              <a:rPr sz="2000" spc="-9" dirty="0">
                <a:latin typeface="Times New Roman"/>
                <a:cs typeface="Times New Roman"/>
              </a:rPr>
              <a:t>are </a:t>
            </a:r>
            <a:r>
              <a:rPr sz="2000" spc="-4" dirty="0">
                <a:latin typeface="Times New Roman"/>
                <a:cs typeface="Times New Roman"/>
              </a:rPr>
              <a:t>accelerated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4" dirty="0">
                <a:latin typeface="Times New Roman"/>
                <a:cs typeface="Times New Roman"/>
              </a:rPr>
              <a:t>a strong  electric field, chamber pressure is low that atomic  collision is </a:t>
            </a:r>
            <a:r>
              <a:rPr sz="2000" dirty="0">
                <a:latin typeface="Times New Roman"/>
                <a:cs typeface="Times New Roman"/>
              </a:rPr>
              <a:t>not </a:t>
            </a:r>
            <a:r>
              <a:rPr sz="2000" spc="-4" dirty="0">
                <a:latin typeface="Times New Roman"/>
                <a:cs typeface="Times New Roman"/>
              </a:rPr>
              <a:t>likely. Anisotropic etching is  possible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4" dirty="0">
                <a:latin typeface="Times New Roman"/>
                <a:cs typeface="Times New Roman"/>
              </a:rPr>
              <a:t>any material since </a:t>
            </a:r>
            <a:r>
              <a:rPr sz="2000" spc="-9" dirty="0">
                <a:latin typeface="Times New Roman"/>
                <a:cs typeface="Times New Roman"/>
              </a:rPr>
              <a:t>it </a:t>
            </a:r>
            <a:r>
              <a:rPr sz="2000" spc="-4" dirty="0">
                <a:latin typeface="Times New Roman"/>
                <a:cs typeface="Times New Roman"/>
              </a:rPr>
              <a:t>is chemistry  independent</a:t>
            </a:r>
            <a:endParaRPr sz="2000" dirty="0">
              <a:latin typeface="Times New Roman"/>
              <a:cs typeface="Times New Roman"/>
            </a:endParaRPr>
          </a:p>
          <a:p>
            <a:pPr marL="646699" marR="483260" lvl="1" indent="-244888" algn="just" latinLnBrk="0">
              <a:lnSpc>
                <a:spcPct val="90200"/>
              </a:lnSpc>
              <a:spcBef>
                <a:spcPts val="530"/>
              </a:spcBef>
              <a:buChar char="–"/>
              <a:tabLst>
                <a:tab pos="647242" algn="l"/>
              </a:tabLst>
            </a:pPr>
            <a:r>
              <a:rPr sz="2000" spc="-4" dirty="0">
                <a:latin typeface="Times New Roman"/>
                <a:cs typeface="Times New Roman"/>
              </a:rPr>
              <a:t>Applicability: it </a:t>
            </a:r>
            <a:r>
              <a:rPr sz="2000" spc="-9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4" dirty="0">
                <a:latin typeface="Times New Roman"/>
                <a:cs typeface="Times New Roman"/>
              </a:rPr>
              <a:t>used to pattern a wide  variety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4" dirty="0">
                <a:latin typeface="Times New Roman"/>
                <a:cs typeface="Times New Roman"/>
              </a:rPr>
              <a:t>materials including compounds and  alloys</a:t>
            </a:r>
            <a:endParaRPr lang="en-US" sz="2000" spc="-4" dirty="0">
              <a:latin typeface="Times New Roman"/>
              <a:cs typeface="Times New Roman"/>
            </a:endParaRPr>
          </a:p>
          <a:p>
            <a:pPr marL="646699" marR="483260" lvl="1" indent="-244888" algn="just" latinLnBrk="0">
              <a:lnSpc>
                <a:spcPct val="90200"/>
              </a:lnSpc>
              <a:spcBef>
                <a:spcPts val="530"/>
              </a:spcBef>
              <a:buChar char="–"/>
              <a:tabLst>
                <a:tab pos="647242" algn="l"/>
              </a:tabLst>
            </a:pPr>
            <a:endParaRPr lang="en-US" sz="2000" spc="-4" dirty="0">
              <a:latin typeface="Times New Roman"/>
              <a:cs typeface="Times New Roman"/>
            </a:endParaRPr>
          </a:p>
          <a:p>
            <a:pPr marL="304074" marR="193304" indent="-293214" latinLnBrk="0">
              <a:lnSpc>
                <a:spcPct val="99800"/>
              </a:lnSpc>
              <a:buChar char="•"/>
              <a:tabLst>
                <a:tab pos="303531" algn="l"/>
                <a:tab pos="304074" algn="l"/>
              </a:tabLst>
            </a:pPr>
            <a:r>
              <a:rPr lang="en-US" altLang="ko-KR" sz="2000" spc="-4" dirty="0">
                <a:latin typeface="Times New Roman"/>
                <a:cs typeface="Times New Roman"/>
              </a:rPr>
              <a:t>Ions are positively charged, </a:t>
            </a:r>
            <a:r>
              <a:rPr lang="en-US" altLang="ko-KR" sz="2000" dirty="0">
                <a:latin typeface="Times New Roman"/>
                <a:cs typeface="Times New Roman"/>
              </a:rPr>
              <a:t>a </a:t>
            </a:r>
            <a:r>
              <a:rPr lang="en-US" altLang="ko-KR" sz="2000" spc="-4" dirty="0">
                <a:latin typeface="Times New Roman"/>
                <a:cs typeface="Times New Roman"/>
              </a:rPr>
              <a:t>voltage will  build up </a:t>
            </a:r>
            <a:r>
              <a:rPr lang="en-US" altLang="ko-KR" sz="2000" dirty="0">
                <a:latin typeface="Times New Roman"/>
                <a:cs typeface="Times New Roman"/>
              </a:rPr>
              <a:t>on </a:t>
            </a:r>
            <a:r>
              <a:rPr lang="en-US" altLang="ko-KR" sz="2000" spc="-4" dirty="0">
                <a:latin typeface="Times New Roman"/>
                <a:cs typeface="Times New Roman"/>
              </a:rPr>
              <a:t>the surface </a:t>
            </a:r>
            <a:r>
              <a:rPr lang="en-US" altLang="ko-KR" sz="2000" dirty="0">
                <a:latin typeface="Times New Roman"/>
                <a:cs typeface="Times New Roman"/>
              </a:rPr>
              <a:t>unless wafer </a:t>
            </a:r>
            <a:r>
              <a:rPr lang="en-US" altLang="ko-KR" sz="2000" spc="-4" dirty="0">
                <a:latin typeface="Times New Roman"/>
                <a:cs typeface="Times New Roman"/>
              </a:rPr>
              <a:t>and film  </a:t>
            </a:r>
            <a:r>
              <a:rPr lang="en-US" altLang="ko-KR" sz="2000" dirty="0">
                <a:latin typeface="Times New Roman"/>
                <a:cs typeface="Times New Roman"/>
              </a:rPr>
              <a:t>being </a:t>
            </a:r>
            <a:r>
              <a:rPr lang="en-US" altLang="ko-KR" sz="2000" spc="-4" dirty="0">
                <a:latin typeface="Times New Roman"/>
                <a:cs typeface="Times New Roman"/>
              </a:rPr>
              <a:t>etched are</a:t>
            </a:r>
            <a:r>
              <a:rPr lang="en-US" altLang="ko-KR" sz="2000" spc="-30" dirty="0">
                <a:latin typeface="Times New Roman"/>
                <a:cs typeface="Times New Roman"/>
              </a:rPr>
              <a:t> </a:t>
            </a:r>
            <a:r>
              <a:rPr lang="en-US" altLang="ko-KR" sz="2000" spc="-4" dirty="0">
                <a:latin typeface="Times New Roman"/>
                <a:cs typeface="Times New Roman"/>
              </a:rPr>
              <a:t>conductive</a:t>
            </a:r>
            <a:endParaRPr lang="en-US" altLang="ko-KR" sz="2000" dirty="0">
              <a:latin typeface="Times New Roman"/>
              <a:cs typeface="Times New Roman"/>
            </a:endParaRPr>
          </a:p>
          <a:p>
            <a:pPr marL="304074" marR="4344" indent="-293214" latinLnBrk="0">
              <a:lnSpc>
                <a:spcPts val="3274"/>
              </a:lnSpc>
              <a:spcBef>
                <a:spcPts val="774"/>
              </a:spcBef>
              <a:buChar char="•"/>
              <a:tabLst>
                <a:tab pos="303531" algn="l"/>
                <a:tab pos="304074" algn="l"/>
              </a:tabLst>
            </a:pPr>
            <a:r>
              <a:rPr lang="en-US" altLang="ko-KR" sz="2000" spc="-4" dirty="0">
                <a:latin typeface="Times New Roman"/>
                <a:cs typeface="Times New Roman"/>
              </a:rPr>
              <a:t>To avoid charging </a:t>
            </a:r>
            <a:r>
              <a:rPr lang="en-US" altLang="ko-KR" sz="2000" dirty="0">
                <a:latin typeface="Times New Roman"/>
                <a:cs typeface="Times New Roman"/>
              </a:rPr>
              <a:t>effect, </a:t>
            </a:r>
            <a:r>
              <a:rPr lang="en-US" altLang="ko-KR" sz="2000" spc="-4" dirty="0">
                <a:latin typeface="Times New Roman"/>
                <a:cs typeface="Times New Roman"/>
              </a:rPr>
              <a:t>electron flood gun </a:t>
            </a:r>
            <a:r>
              <a:rPr lang="en-US" altLang="ko-KR" sz="2000" spc="-9" dirty="0">
                <a:latin typeface="Times New Roman"/>
                <a:cs typeface="Times New Roman"/>
              </a:rPr>
              <a:t>is  </a:t>
            </a:r>
            <a:r>
              <a:rPr lang="en-US" altLang="ko-KR" sz="2000" dirty="0">
                <a:latin typeface="Times New Roman"/>
                <a:cs typeface="Times New Roman"/>
              </a:rPr>
              <a:t>used</a:t>
            </a:r>
          </a:p>
          <a:p>
            <a:pPr marL="646699" marR="483260" lvl="1" indent="-244888" algn="just" latinLnBrk="0">
              <a:lnSpc>
                <a:spcPct val="90200"/>
              </a:lnSpc>
              <a:spcBef>
                <a:spcPts val="530"/>
              </a:spcBef>
              <a:buChar char="–"/>
              <a:tabLst>
                <a:tab pos="647242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9A45AE0-A86F-4E49-8A2B-A322CBE9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14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87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8100" y="0"/>
            <a:ext cx="9228737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High-Density Plasma (HDP) etching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580" y="4109435"/>
            <a:ext cx="8387376" cy="269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4344" indent="-293214" latinLnBrk="0">
              <a:lnSpc>
                <a:spcPct val="99900"/>
              </a:lnSpc>
              <a:buChar char="•"/>
              <a:tabLst>
                <a:tab pos="303531" algn="l"/>
                <a:tab pos="304074" algn="l"/>
                <a:tab pos="4127256" algn="l"/>
              </a:tabLst>
            </a:pPr>
            <a:r>
              <a:rPr sz="2000" spc="-4" dirty="0">
                <a:latin typeface="Times New Roman"/>
                <a:cs typeface="Times New Roman"/>
              </a:rPr>
              <a:t>High-density sources </a:t>
            </a:r>
            <a:r>
              <a:rPr lang="en-US" sz="2000" spc="-4" dirty="0">
                <a:latin typeface="Times New Roman"/>
                <a:cs typeface="Times New Roman"/>
              </a:rPr>
              <a:t>can be generated by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solidFill>
                  <a:srgbClr val="C00000"/>
                </a:solidFill>
                <a:latin typeface="Times New Roman"/>
                <a:cs typeface="Times New Roman"/>
              </a:rPr>
              <a:t>crossed magnetic  and electric fields to increase distance the free  electrons in</a:t>
            </a:r>
            <a:r>
              <a:rPr sz="20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4" dirty="0">
                <a:solidFill>
                  <a:srgbClr val="C00000"/>
                </a:solidFill>
                <a:latin typeface="Times New Roman"/>
                <a:cs typeface="Times New Roman"/>
              </a:rPr>
              <a:t>plasma</a:t>
            </a:r>
            <a:r>
              <a:rPr sz="2000" spc="1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4" dirty="0">
                <a:solidFill>
                  <a:srgbClr val="C00000"/>
                </a:solidFill>
                <a:latin typeface="Times New Roman"/>
                <a:cs typeface="Times New Roman"/>
              </a:rPr>
              <a:t>travel</a:t>
            </a:r>
            <a:r>
              <a:rPr lang="en-US" sz="2000" spc="-4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sz="2000" dirty="0">
                <a:latin typeface="Times New Roman"/>
                <a:cs typeface="Times New Roman"/>
              </a:rPr>
              <a:t>increas</a:t>
            </a:r>
            <a:r>
              <a:rPr lang="en-US" sz="2000" dirty="0">
                <a:latin typeface="Times New Roman"/>
                <a:cs typeface="Times New Roman"/>
              </a:rPr>
              <a:t>ing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rate of </a:t>
            </a:r>
            <a:r>
              <a:rPr sz="2000" spc="-4" dirty="0">
                <a:latin typeface="Times New Roman"/>
                <a:cs typeface="Times New Roman"/>
              </a:rPr>
              <a:t>dissociation </a:t>
            </a:r>
            <a:r>
              <a:rPr sz="2000" spc="-9" dirty="0">
                <a:latin typeface="Times New Roman"/>
                <a:cs typeface="Times New Roman"/>
              </a:rPr>
              <a:t>and</a:t>
            </a:r>
            <a:r>
              <a:rPr sz="2000" spc="-4" dirty="0">
                <a:latin typeface="Times New Roman"/>
                <a:cs typeface="Times New Roman"/>
              </a:rPr>
              <a:t> ionization</a:t>
            </a:r>
            <a:endParaRPr sz="2000" dirty="0">
              <a:latin typeface="Times New Roman"/>
              <a:cs typeface="Times New Roman"/>
            </a:endParaRPr>
          </a:p>
          <a:p>
            <a:pPr marL="304074" marR="128145" indent="-293214" latinLnBrk="0">
              <a:spcBef>
                <a:spcPts val="646"/>
              </a:spcBef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latin typeface="Times New Roman"/>
                <a:cs typeface="Times New Roman"/>
              </a:rPr>
              <a:t>High density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4" dirty="0">
                <a:latin typeface="Times New Roman"/>
                <a:cs typeface="Times New Roman"/>
              </a:rPr>
              <a:t>ions and </a:t>
            </a:r>
            <a:r>
              <a:rPr sz="2000" dirty="0">
                <a:latin typeface="Times New Roman"/>
                <a:cs typeface="Times New Roman"/>
              </a:rPr>
              <a:t>radicals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used </a:t>
            </a:r>
            <a:r>
              <a:rPr sz="2000" spc="-4" dirty="0">
                <a:latin typeface="Times New Roman"/>
                <a:cs typeface="Times New Roman"/>
              </a:rPr>
              <a:t>to increase etch</a:t>
            </a:r>
            <a:r>
              <a:rPr sz="2000" spc="-21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rate</a:t>
            </a:r>
            <a:endParaRPr lang="en-US" sz="2000" spc="-4" dirty="0">
              <a:latin typeface="Times New Roman"/>
              <a:cs typeface="Times New Roman"/>
            </a:endParaRPr>
          </a:p>
          <a:p>
            <a:pPr marL="304074" marR="128145" indent="-293214" latinLnBrk="0">
              <a:spcBef>
                <a:spcPts val="646"/>
              </a:spcBef>
              <a:buFontTx/>
              <a:buChar char="•"/>
              <a:tabLst>
                <a:tab pos="303531" algn="l"/>
                <a:tab pos="304074" algn="l"/>
              </a:tabLst>
            </a:pPr>
            <a:r>
              <a:rPr lang="en-US" altLang="ko-KR" sz="2000" dirty="0">
                <a:latin typeface="Times New Roman"/>
                <a:cs typeface="Times New Roman"/>
              </a:rPr>
              <a:t>A HDP </a:t>
            </a:r>
            <a:r>
              <a:rPr lang="en-US" altLang="ko-KR" sz="2000" spc="-4" dirty="0">
                <a:latin typeface="Times New Roman"/>
                <a:cs typeface="Times New Roman"/>
              </a:rPr>
              <a:t>system:  inductively coupled  reactor use RF current  through coils </a:t>
            </a:r>
            <a:r>
              <a:rPr lang="en-US" altLang="ko-KR" sz="2000" spc="-9" dirty="0">
                <a:latin typeface="Times New Roman"/>
                <a:cs typeface="Times New Roman"/>
              </a:rPr>
              <a:t>to  </a:t>
            </a:r>
            <a:r>
              <a:rPr lang="en-US" altLang="ko-KR" sz="2000" spc="-4" dirty="0">
                <a:latin typeface="Times New Roman"/>
                <a:cs typeface="Times New Roman"/>
              </a:rPr>
              <a:t>produce </a:t>
            </a:r>
            <a:r>
              <a:rPr lang="en-US" altLang="ko-KR" sz="2000" dirty="0">
                <a:latin typeface="Times New Roman"/>
                <a:cs typeface="Times New Roman"/>
              </a:rPr>
              <a:t>an </a:t>
            </a:r>
            <a:r>
              <a:rPr lang="en-US" altLang="ko-KR" sz="2000" spc="-4" dirty="0">
                <a:latin typeface="Times New Roman"/>
                <a:cs typeface="Times New Roman"/>
              </a:rPr>
              <a:t>oscillating  magnetic field that  </a:t>
            </a:r>
            <a:r>
              <a:rPr lang="en-US" altLang="ko-KR" sz="2000" dirty="0">
                <a:latin typeface="Times New Roman"/>
                <a:cs typeface="Times New Roman"/>
              </a:rPr>
              <a:t>creates </a:t>
            </a:r>
            <a:r>
              <a:rPr lang="en-US" altLang="ko-KR" sz="2000" spc="-4" dirty="0">
                <a:latin typeface="Times New Roman"/>
                <a:cs typeface="Times New Roman"/>
              </a:rPr>
              <a:t>an electric  field </a:t>
            </a:r>
          </a:p>
          <a:p>
            <a:pPr marL="304074" marR="128145" indent="-293214" latinLnBrk="0">
              <a:spcBef>
                <a:spcPts val="646"/>
              </a:spcBef>
              <a:buFontTx/>
              <a:buChar char="•"/>
              <a:tabLst>
                <a:tab pos="303531" algn="l"/>
                <a:tab pos="304074" algn="l"/>
              </a:tabLst>
            </a:pPr>
            <a:r>
              <a:rPr lang="en-US" altLang="ko-KR" sz="2000" spc="-4" dirty="0">
                <a:latin typeface="Times New Roman"/>
                <a:cs typeface="Times New Roman"/>
              </a:rPr>
              <a:t>T</a:t>
            </a:r>
            <a:r>
              <a:rPr lang="en-US" altLang="ko-KR" sz="2000" spc="-9" dirty="0">
                <a:latin typeface="Times New Roman"/>
                <a:cs typeface="Times New Roman"/>
              </a:rPr>
              <a:t>his</a:t>
            </a:r>
            <a:r>
              <a:rPr lang="en-US" altLang="ko-KR" sz="2000" spc="-56" dirty="0">
                <a:latin typeface="Times New Roman"/>
                <a:cs typeface="Times New Roman"/>
              </a:rPr>
              <a:t> </a:t>
            </a:r>
            <a:r>
              <a:rPr lang="en-US" altLang="ko-KR" sz="2000" spc="-4" dirty="0">
                <a:latin typeface="Times New Roman"/>
                <a:cs typeface="Times New Roman"/>
              </a:rPr>
              <a:t>induced </a:t>
            </a:r>
            <a:r>
              <a:rPr lang="en-US" altLang="ko-KR" sz="2000" dirty="0">
                <a:latin typeface="Times New Roman"/>
                <a:cs typeface="Times New Roman"/>
              </a:rPr>
              <a:t> </a:t>
            </a:r>
            <a:r>
              <a:rPr lang="en-US" altLang="ko-KR" sz="2000" spc="-4" dirty="0">
                <a:latin typeface="Times New Roman"/>
                <a:cs typeface="Times New Roman"/>
              </a:rPr>
              <a:t>magnetic field alters  </a:t>
            </a:r>
            <a:r>
              <a:rPr lang="en-US" altLang="ko-KR" sz="2000" dirty="0">
                <a:latin typeface="Times New Roman"/>
                <a:cs typeface="Times New Roman"/>
              </a:rPr>
              <a:t>path of electrons </a:t>
            </a:r>
            <a:r>
              <a:rPr lang="en-US" altLang="ko-KR" sz="2000" spc="-9" dirty="0">
                <a:latin typeface="Times New Roman"/>
                <a:cs typeface="Times New Roman"/>
              </a:rPr>
              <a:t>in  </a:t>
            </a:r>
            <a:r>
              <a:rPr lang="en-US" altLang="ko-KR" sz="2000" dirty="0">
                <a:latin typeface="Times New Roman"/>
                <a:cs typeface="Times New Roman"/>
              </a:rPr>
              <a:t>plasmas, increase  </a:t>
            </a:r>
            <a:r>
              <a:rPr lang="en-US" altLang="ko-KR" sz="2000" spc="-4" dirty="0">
                <a:latin typeface="Times New Roman"/>
                <a:cs typeface="Times New Roman"/>
              </a:rPr>
              <a:t>plasma</a:t>
            </a:r>
            <a:r>
              <a:rPr lang="en-US" altLang="ko-KR" sz="2000" spc="-38" dirty="0">
                <a:latin typeface="Times New Roman"/>
                <a:cs typeface="Times New Roman"/>
              </a:rPr>
              <a:t> </a:t>
            </a:r>
            <a:r>
              <a:rPr lang="en-US" altLang="ko-KR" sz="2000" spc="-4" dirty="0">
                <a:latin typeface="Times New Roman"/>
                <a:cs typeface="Times New Roman"/>
              </a:rPr>
              <a:t>density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bject 3"/>
          <p:cNvSpPr/>
          <p:nvPr/>
        </p:nvSpPr>
        <p:spPr>
          <a:xfrm>
            <a:off x="3244684" y="1010871"/>
            <a:ext cx="2442134" cy="3098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ED894C-831E-4CBB-A350-0317215E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15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116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622426"/>
            <a:ext cx="91440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ko-KR" dirty="0">
                <a:latin typeface="+mn-lt"/>
              </a:rPr>
              <a:t>11. Doping</a:t>
            </a:r>
            <a:br>
              <a:rPr lang="en-US" altLang="ko-KR" dirty="0">
                <a:latin typeface="+mn-lt"/>
              </a:rPr>
            </a:br>
            <a:r>
              <a:rPr lang="en-US" altLang="ko-KR" dirty="0">
                <a:latin typeface="+mn-lt"/>
              </a:rPr>
              <a:t>(Diffusion)</a:t>
            </a:r>
            <a:endParaRPr lang="ko-KR" altLang="en-US" dirty="0">
              <a:latin typeface="+mn-lt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CCC6C14-AF9D-4B1F-BA47-D442F524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16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620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332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Prologue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426" y="1362074"/>
            <a:ext cx="7973064" cy="4319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481088" indent="-293214" latinLnBrk="0">
              <a:buChar char="•"/>
              <a:tabLst>
                <a:tab pos="303531" algn="l"/>
                <a:tab pos="304074" algn="l"/>
              </a:tabLst>
            </a:pPr>
            <a:r>
              <a:rPr lang="en-US" sz="2400" spc="-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emiconductor devices rely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4" dirty="0">
                <a:latin typeface="Times New Roman"/>
                <a:cs typeface="Times New Roman"/>
              </a:rPr>
              <a:t>the ability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4" dirty="0">
                <a:latin typeface="Times New Roman"/>
                <a:cs typeface="Times New Roman"/>
              </a:rPr>
              <a:t>fabricate well  controlled, locally doped regions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4" dirty="0">
                <a:latin typeface="Times New Roman"/>
                <a:cs typeface="Times New Roman"/>
              </a:rPr>
              <a:t>wafer.</a:t>
            </a:r>
            <a:endParaRPr sz="2400" dirty="0">
              <a:latin typeface="Times New Roman"/>
              <a:cs typeface="Times New Roman"/>
            </a:endParaRPr>
          </a:p>
          <a:p>
            <a:pPr marL="304074" marR="4344" indent="-293214" latinLnBrk="0">
              <a:lnSpc>
                <a:spcPct val="99900"/>
              </a:lnSpc>
              <a:spcBef>
                <a:spcPts val="483"/>
              </a:spcBef>
              <a:buChar char="•"/>
              <a:tabLst>
                <a:tab pos="303531" algn="l"/>
                <a:tab pos="304074" algn="l"/>
              </a:tabLst>
            </a:pPr>
            <a:r>
              <a:rPr lang="en-US" sz="2400" spc="-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hemical </a:t>
            </a:r>
            <a:r>
              <a:rPr lang="en-US" sz="2400" spc="-4" dirty="0">
                <a:latin typeface="Times New Roman"/>
                <a:cs typeface="Times New Roman"/>
              </a:rPr>
              <a:t>doping </a:t>
            </a:r>
            <a:r>
              <a:rPr sz="2400" spc="-4" dirty="0">
                <a:latin typeface="Times New Roman"/>
                <a:cs typeface="Times New Roman"/>
              </a:rPr>
              <a:t>must </a:t>
            </a:r>
            <a:r>
              <a:rPr sz="2400" spc="-9" dirty="0">
                <a:latin typeface="Times New Roman"/>
                <a:cs typeface="Times New Roman"/>
              </a:rPr>
              <a:t>be </a:t>
            </a:r>
            <a:r>
              <a:rPr sz="2400" spc="-4" dirty="0">
                <a:latin typeface="Times New Roman"/>
                <a:cs typeface="Times New Roman"/>
              </a:rPr>
              <a:t>introduced into some sections 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4" dirty="0">
                <a:latin typeface="Times New Roman"/>
                <a:cs typeface="Times New Roman"/>
              </a:rPr>
              <a:t>wafer</a:t>
            </a:r>
            <a:endParaRPr lang="en-US" sz="2400" spc="-4" dirty="0">
              <a:latin typeface="Times New Roman"/>
              <a:cs typeface="Times New Roman"/>
            </a:endParaRPr>
          </a:p>
          <a:p>
            <a:pPr marL="304074" marR="4344" indent="-293214" latinLnBrk="0">
              <a:lnSpc>
                <a:spcPct val="99900"/>
              </a:lnSpc>
              <a:spcBef>
                <a:spcPts val="483"/>
              </a:spcBef>
              <a:buChar char="•"/>
              <a:tabLst>
                <a:tab pos="303531" algn="l"/>
                <a:tab pos="304074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contribute</a:t>
            </a:r>
            <a:r>
              <a:rPr lang="en-US" sz="2400" spc="-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lang="en-US" sz="2400" spc="-4" dirty="0">
                <a:latin typeface="Times New Roman"/>
                <a:cs typeface="Times New Roman"/>
              </a:rPr>
              <a:t>to the creation of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4" dirty="0">
                <a:latin typeface="Times New Roman"/>
                <a:cs typeface="Times New Roman"/>
              </a:rPr>
              <a:t>desired carrier</a:t>
            </a:r>
            <a:endParaRPr lang="en-US" sz="2400" spc="-4" dirty="0">
              <a:latin typeface="Times New Roman"/>
              <a:cs typeface="Times New Roman"/>
            </a:endParaRPr>
          </a:p>
          <a:p>
            <a:pPr marL="304074" marR="449594" indent="-293214" latinLnBrk="0">
              <a:lnSpc>
                <a:spcPct val="99800"/>
              </a:lnSpc>
              <a:spcBef>
                <a:spcPts val="496"/>
              </a:spcBef>
              <a:buChar char="•"/>
              <a:tabLst>
                <a:tab pos="303531" algn="l"/>
                <a:tab pos="304074" algn="l"/>
              </a:tabLst>
            </a:pPr>
            <a:r>
              <a:rPr sz="2400" spc="-4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density of </a:t>
            </a:r>
            <a:r>
              <a:rPr sz="2400" spc="-4" dirty="0">
                <a:latin typeface="Times New Roman"/>
                <a:cs typeface="Times New Roman"/>
              </a:rPr>
              <a:t>Si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5x10</a:t>
            </a:r>
            <a:r>
              <a:rPr sz="2400" baseline="24305" dirty="0">
                <a:solidFill>
                  <a:srgbClr val="C00000"/>
                </a:solidFill>
                <a:latin typeface="Times New Roman"/>
                <a:cs typeface="Times New Roman"/>
              </a:rPr>
              <a:t>22</a:t>
            </a:r>
            <a:r>
              <a:rPr sz="2400" baseline="24305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atoms/cm</a:t>
            </a:r>
            <a:r>
              <a:rPr sz="2400" spc="-6" baseline="24305" dirty="0">
                <a:latin typeface="Times New Roman"/>
                <a:cs typeface="Times New Roman"/>
              </a:rPr>
              <a:t>3</a:t>
            </a:r>
            <a:r>
              <a:rPr lang="en-US" sz="2400" spc="-4" dirty="0">
                <a:latin typeface="Times New Roman"/>
                <a:cs typeface="Times New Roman"/>
              </a:rPr>
              <a:t> while</a:t>
            </a:r>
            <a:r>
              <a:rPr sz="2400" spc="-4" dirty="0">
                <a:latin typeface="Times New Roman"/>
                <a:cs typeface="Times New Roman"/>
              </a:rPr>
              <a:t> typical  impurity concentration for active device  regions </a:t>
            </a:r>
            <a:r>
              <a:rPr lang="en-US" sz="2400" spc="-4" dirty="0">
                <a:latin typeface="Times New Roman"/>
                <a:cs typeface="Times New Roman"/>
              </a:rPr>
              <a:t>is </a:t>
            </a:r>
            <a:r>
              <a:rPr lang="en-US" altLang="ko-KR" sz="2400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lang="en-US" altLang="ko-KR" sz="2400" baseline="24305" dirty="0">
                <a:solidFill>
                  <a:srgbClr val="C00000"/>
                </a:solidFill>
                <a:latin typeface="Times New Roman"/>
                <a:cs typeface="Times New Roman"/>
              </a:rPr>
              <a:t>17</a:t>
            </a:r>
            <a:r>
              <a:rPr lang="en-US" altLang="ko-KR" sz="2400" baseline="24305" dirty="0">
                <a:latin typeface="Times New Roman"/>
                <a:cs typeface="Times New Roman"/>
              </a:rPr>
              <a:t> </a:t>
            </a:r>
            <a:r>
              <a:rPr lang="en-US" altLang="ko-KR" sz="24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n-US" altLang="ko-KR"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toms/cm</a:t>
            </a:r>
            <a:r>
              <a:rPr lang="en-US" altLang="ko-KR" sz="2400" spc="-6" baseline="24305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lang="en-US" altLang="ko-KR" sz="2400" spc="-6" baseline="24305" dirty="0">
                <a:latin typeface="Times New Roman"/>
                <a:cs typeface="Times New Roman"/>
              </a:rPr>
              <a:t> </a:t>
            </a:r>
            <a:r>
              <a:rPr lang="en-US" altLang="ko-KR" sz="2400" spc="-6" dirty="0">
                <a:latin typeface="Times New Roman"/>
                <a:cs typeface="Times New Roman"/>
              </a:rPr>
              <a:t>for</a:t>
            </a:r>
            <a:r>
              <a:rPr lang="en-US" altLang="ko-KR" sz="2400" spc="-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few parts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13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million.</a:t>
            </a:r>
            <a:endParaRPr sz="2400" dirty="0">
              <a:latin typeface="Times New Roman"/>
              <a:cs typeface="Times New Roman"/>
            </a:endParaRPr>
          </a:p>
          <a:p>
            <a:pPr marL="304074" marR="255205" indent="-293214" latinLnBrk="0">
              <a:spcBef>
                <a:spcPts val="479"/>
              </a:spcBef>
              <a:buChar char="•"/>
              <a:tabLst>
                <a:tab pos="303531" algn="l"/>
                <a:tab pos="304074" algn="l"/>
              </a:tabLst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Motion of </a:t>
            </a: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impurity </a:t>
            </a:r>
            <a:r>
              <a:rPr sz="2400" spc="-9" dirty="0">
                <a:solidFill>
                  <a:srgbClr val="C00000"/>
                </a:solidFill>
                <a:latin typeface="Times New Roman"/>
                <a:cs typeface="Times New Roman"/>
              </a:rPr>
              <a:t>atoms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in </a:t>
            </a: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wafer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occurs </a:t>
            </a: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primarily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by  </a:t>
            </a: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diffusion</a:t>
            </a:r>
            <a:r>
              <a:rPr lang="en-US" sz="2400" spc="-4" dirty="0">
                <a:latin typeface="Times New Roman"/>
                <a:cs typeface="Times New Roman"/>
              </a:rPr>
              <a:t>,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net </a:t>
            </a:r>
            <a:r>
              <a:rPr sz="2400" spc="-4" dirty="0">
                <a:latin typeface="Times New Roman"/>
                <a:cs typeface="Times New Roman"/>
              </a:rPr>
              <a:t>movement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9" dirty="0">
                <a:latin typeface="Times New Roman"/>
                <a:cs typeface="Times New Roman"/>
              </a:rPr>
              <a:t>material </a:t>
            </a:r>
            <a:r>
              <a:rPr sz="2400" spc="-4" dirty="0">
                <a:latin typeface="Times New Roman"/>
                <a:cs typeface="Times New Roman"/>
              </a:rPr>
              <a:t>that occurs near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4" dirty="0">
                <a:latin typeface="Times New Roman"/>
                <a:cs typeface="Times New Roman"/>
              </a:rPr>
              <a:t>concentration gradient as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4" dirty="0">
                <a:latin typeface="Times New Roman"/>
                <a:cs typeface="Times New Roman"/>
              </a:rPr>
              <a:t>result </a:t>
            </a:r>
            <a:r>
              <a:rPr sz="2400" dirty="0">
                <a:latin typeface="Times New Roman"/>
                <a:cs typeface="Times New Roman"/>
              </a:rPr>
              <a:t>of random </a:t>
            </a:r>
            <a:r>
              <a:rPr sz="2400" spc="-4" dirty="0">
                <a:latin typeface="Times New Roman"/>
                <a:cs typeface="Times New Roman"/>
              </a:rPr>
              <a:t>thermal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motion.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2907" y="299669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AED8DA-737F-47B1-826A-9294D270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17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776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8563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lang="en-US" spc="-5" dirty="0">
                <a:latin typeface="+mn-lt"/>
              </a:rPr>
              <a:t>Fick’s first law</a:t>
            </a:r>
            <a:endParaRPr spc="-5" dirty="0">
              <a:latin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1817" y="2308045"/>
            <a:ext cx="709149" cy="0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9056" y="0"/>
                </a:lnTo>
              </a:path>
            </a:pathLst>
          </a:custGeom>
          <a:ln w="105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2459866" y="2315104"/>
            <a:ext cx="226428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710" spc="-9" dirty="0">
                <a:latin typeface="Symbol"/>
                <a:cs typeface="Symbol"/>
              </a:rPr>
              <a:t></a:t>
            </a:r>
            <a:r>
              <a:rPr sz="1710" i="1" spc="4" dirty="0">
                <a:latin typeface="Times New Roman"/>
                <a:cs typeface="Times New Roman"/>
              </a:rPr>
              <a:t>x</a:t>
            </a:r>
            <a:endParaRPr sz="171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8891" y="1489755"/>
            <a:ext cx="1892330" cy="78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indent="-293214">
              <a:buChar char="•"/>
              <a:tabLst>
                <a:tab pos="303531" algn="l"/>
                <a:tab pos="304074" algn="l"/>
              </a:tabLst>
            </a:pPr>
            <a:r>
              <a:rPr sz="2052" spc="-4" dirty="0">
                <a:latin typeface="Times New Roman"/>
                <a:cs typeface="Times New Roman"/>
              </a:rPr>
              <a:t>Fick’s first</a:t>
            </a:r>
            <a:r>
              <a:rPr sz="2052" spc="-56" dirty="0">
                <a:latin typeface="Times New Roman"/>
                <a:cs typeface="Times New Roman"/>
              </a:rPr>
              <a:t> </a:t>
            </a:r>
            <a:r>
              <a:rPr sz="2052" spc="-4" dirty="0">
                <a:latin typeface="Times New Roman"/>
                <a:cs typeface="Times New Roman"/>
              </a:rPr>
              <a:t>law</a:t>
            </a:r>
            <a:endParaRPr sz="2052" dirty="0">
              <a:latin typeface="Times New Roman"/>
              <a:cs typeface="Times New Roman"/>
            </a:endParaRPr>
          </a:p>
          <a:p>
            <a:pPr marL="414300">
              <a:spcBef>
                <a:spcPts val="1612"/>
              </a:spcBef>
            </a:pPr>
            <a:r>
              <a:rPr sz="2565" i="1" spc="6" baseline="-34722" dirty="0">
                <a:latin typeface="Times New Roman"/>
                <a:cs typeface="Times New Roman"/>
              </a:rPr>
              <a:t>J</a:t>
            </a:r>
            <a:r>
              <a:rPr sz="2565" i="1" spc="282" baseline="-34722" dirty="0">
                <a:latin typeface="Times New Roman"/>
                <a:cs typeface="Times New Roman"/>
              </a:rPr>
              <a:t> </a:t>
            </a:r>
            <a:r>
              <a:rPr sz="2565" spc="13" baseline="-34722" dirty="0">
                <a:latin typeface="Symbol"/>
                <a:cs typeface="Symbol"/>
              </a:rPr>
              <a:t></a:t>
            </a:r>
            <a:r>
              <a:rPr sz="2565" spc="-19" baseline="-34722" dirty="0">
                <a:latin typeface="Times New Roman"/>
                <a:cs typeface="Times New Roman"/>
              </a:rPr>
              <a:t> </a:t>
            </a:r>
            <a:r>
              <a:rPr sz="2565" spc="103" baseline="-34722" dirty="0">
                <a:latin typeface="Symbol"/>
                <a:cs typeface="Symbol"/>
              </a:rPr>
              <a:t></a:t>
            </a:r>
            <a:r>
              <a:rPr sz="2565" i="1" spc="103" baseline="-34722" dirty="0">
                <a:latin typeface="Times New Roman"/>
                <a:cs typeface="Times New Roman"/>
              </a:rPr>
              <a:t>D</a:t>
            </a:r>
            <a:r>
              <a:rPr sz="2565" i="1" spc="-96" baseline="-34722" dirty="0">
                <a:latin typeface="Times New Roman"/>
                <a:cs typeface="Times New Roman"/>
              </a:rPr>
              <a:t> </a:t>
            </a:r>
            <a:r>
              <a:rPr sz="1710" spc="38" dirty="0">
                <a:latin typeface="Symbol"/>
                <a:cs typeface="Symbol"/>
              </a:rPr>
              <a:t></a:t>
            </a:r>
            <a:r>
              <a:rPr sz="1710" i="1" spc="38" dirty="0">
                <a:latin typeface="Times New Roman"/>
                <a:cs typeface="Times New Roman"/>
              </a:rPr>
              <a:t>C</a:t>
            </a:r>
            <a:r>
              <a:rPr sz="1710" spc="38" dirty="0">
                <a:latin typeface="Times New Roman"/>
                <a:cs typeface="Times New Roman"/>
              </a:rPr>
              <a:t>(</a:t>
            </a:r>
            <a:r>
              <a:rPr sz="1710" spc="-274" dirty="0">
                <a:latin typeface="Times New Roman"/>
                <a:cs typeface="Times New Roman"/>
              </a:rPr>
              <a:t> </a:t>
            </a:r>
            <a:r>
              <a:rPr sz="1710" i="1" spc="26" dirty="0">
                <a:latin typeface="Times New Roman"/>
                <a:cs typeface="Times New Roman"/>
              </a:rPr>
              <a:t>x</a:t>
            </a:r>
            <a:r>
              <a:rPr sz="1710" spc="26" dirty="0">
                <a:latin typeface="Times New Roman"/>
                <a:cs typeface="Times New Roman"/>
              </a:rPr>
              <a:t>,</a:t>
            </a:r>
            <a:r>
              <a:rPr sz="1710" spc="-274" dirty="0">
                <a:latin typeface="Times New Roman"/>
                <a:cs typeface="Times New Roman"/>
              </a:rPr>
              <a:t> </a:t>
            </a:r>
            <a:r>
              <a:rPr sz="1710" i="1" spc="56" dirty="0">
                <a:latin typeface="Times New Roman"/>
                <a:cs typeface="Times New Roman"/>
              </a:rPr>
              <a:t>t</a:t>
            </a:r>
            <a:r>
              <a:rPr sz="1710" spc="56" dirty="0">
                <a:latin typeface="Times New Roman"/>
                <a:cs typeface="Times New Roman"/>
              </a:rPr>
              <a:t>)</a:t>
            </a:r>
            <a:endParaRPr sz="171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990" y="2828793"/>
            <a:ext cx="3755110" cy="982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spc="-4" dirty="0">
                <a:latin typeface="Times New Roman"/>
                <a:cs typeface="Times New Roman"/>
              </a:rPr>
              <a:t>C:</a:t>
            </a:r>
            <a:r>
              <a:rPr sz="2052" spc="-68" dirty="0">
                <a:latin typeface="Times New Roman"/>
                <a:cs typeface="Times New Roman"/>
              </a:rPr>
              <a:t> </a:t>
            </a:r>
            <a:r>
              <a:rPr sz="2052" spc="-4" dirty="0">
                <a:latin typeface="Times New Roman"/>
                <a:cs typeface="Times New Roman"/>
              </a:rPr>
              <a:t>atoms/cm</a:t>
            </a:r>
            <a:r>
              <a:rPr sz="2052" spc="-6" baseline="24305" dirty="0">
                <a:latin typeface="Times New Roman"/>
                <a:cs typeface="Times New Roman"/>
              </a:rPr>
              <a:t>3</a:t>
            </a:r>
            <a:endParaRPr sz="2052" baseline="24305" dirty="0">
              <a:latin typeface="Times New Roman"/>
              <a:cs typeface="Times New Roman"/>
            </a:endParaRPr>
          </a:p>
          <a:p>
            <a:pPr marL="10860" marR="4344">
              <a:lnSpc>
                <a:spcPts val="2454"/>
              </a:lnSpc>
              <a:spcBef>
                <a:spcPts val="86"/>
              </a:spcBef>
            </a:pPr>
            <a:r>
              <a:rPr sz="2052" spc="-4" dirty="0">
                <a:latin typeface="Times New Roman"/>
                <a:cs typeface="Times New Roman"/>
              </a:rPr>
              <a:t>D: coefficient </a:t>
            </a:r>
            <a:r>
              <a:rPr sz="2052" dirty="0">
                <a:latin typeface="Times New Roman"/>
                <a:cs typeface="Times New Roman"/>
              </a:rPr>
              <a:t>of </a:t>
            </a:r>
            <a:r>
              <a:rPr sz="2052" spc="-4" dirty="0">
                <a:latin typeface="Times New Roman"/>
                <a:cs typeface="Times New Roman"/>
              </a:rPr>
              <a:t>diffusion</a:t>
            </a:r>
            <a:r>
              <a:rPr lang="en-US" altLang="ko-KR" sz="2052" spc="-4" dirty="0">
                <a:latin typeface="Times New Roman"/>
                <a:cs typeface="Times New Roman"/>
              </a:rPr>
              <a:t> (cm</a:t>
            </a:r>
            <a:r>
              <a:rPr lang="en-US" altLang="ko-KR" sz="2052" spc="-6" baseline="24305" dirty="0">
                <a:latin typeface="Times New Roman"/>
                <a:cs typeface="Times New Roman"/>
              </a:rPr>
              <a:t>2</a:t>
            </a:r>
            <a:r>
              <a:rPr lang="en-US" altLang="ko-KR" sz="2052" spc="-4" dirty="0">
                <a:latin typeface="Times New Roman"/>
                <a:cs typeface="Times New Roman"/>
              </a:rPr>
              <a:t>/sec)</a:t>
            </a:r>
            <a:r>
              <a:rPr sz="2052" spc="-4" dirty="0">
                <a:latin typeface="Times New Roman"/>
                <a:cs typeface="Times New Roman"/>
              </a:rPr>
              <a:t> </a:t>
            </a:r>
            <a:endParaRPr lang="en-US" altLang="ko-KR" sz="2052" spc="-4" dirty="0">
              <a:latin typeface="Times New Roman"/>
              <a:cs typeface="Times New Roman"/>
            </a:endParaRPr>
          </a:p>
          <a:p>
            <a:pPr marL="10860" marR="4344">
              <a:lnSpc>
                <a:spcPts val="2454"/>
              </a:lnSpc>
              <a:spcBef>
                <a:spcPts val="86"/>
              </a:spcBef>
            </a:pPr>
            <a:r>
              <a:rPr sz="2052" spc="-4" dirty="0">
                <a:latin typeface="Times New Roman"/>
                <a:cs typeface="Times New Roman"/>
              </a:rPr>
              <a:t>J:</a:t>
            </a:r>
            <a:r>
              <a:rPr sz="2052" spc="-56" dirty="0">
                <a:latin typeface="Times New Roman"/>
                <a:cs typeface="Times New Roman"/>
              </a:rPr>
              <a:t> </a:t>
            </a:r>
            <a:r>
              <a:rPr lang="en-US" sz="2052" spc="-56" dirty="0">
                <a:latin typeface="Times New Roman"/>
                <a:cs typeface="Times New Roman"/>
              </a:rPr>
              <a:t>net flux (</a:t>
            </a:r>
            <a:r>
              <a:rPr sz="2052" spc="-4" dirty="0">
                <a:latin typeface="Times New Roman"/>
                <a:cs typeface="Times New Roman"/>
              </a:rPr>
              <a:t>atoms/cm</a:t>
            </a:r>
            <a:r>
              <a:rPr sz="2052" spc="-6" baseline="24305" dirty="0">
                <a:latin typeface="Times New Roman"/>
                <a:cs typeface="Times New Roman"/>
              </a:rPr>
              <a:t>2</a:t>
            </a:r>
            <a:r>
              <a:rPr lang="ko-KR" altLang="en-US" sz="2400" baseline="-25000" dirty="0">
                <a:latin typeface="맑은 고딕 (본문)"/>
              </a:rPr>
              <a:t>〮</a:t>
            </a:r>
            <a:r>
              <a:rPr sz="2052" spc="-4" dirty="0">
                <a:latin typeface="Times New Roman"/>
                <a:cs typeface="Times New Roman"/>
              </a:rPr>
              <a:t>sec</a:t>
            </a:r>
            <a:r>
              <a:rPr lang="en-US" sz="2052" spc="-4" dirty="0">
                <a:latin typeface="Times New Roman"/>
                <a:cs typeface="Times New Roman"/>
              </a:rPr>
              <a:t>)</a:t>
            </a:r>
            <a:endParaRPr sz="2052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92" y="4465558"/>
                <a:ext cx="44577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showing diffusion process</a:t>
                </a:r>
              </a:p>
              <a:p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“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sign means decreasing concentration </a:t>
                </a:r>
              </a:p>
              <a:p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not showing flow of impurity density</a:t>
                </a:r>
              </a:p>
              <a:p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introduce Fick’s 2</a:t>
                </a:r>
                <a:r>
                  <a:rPr lang="en-US" altLang="ko-KR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law</a:t>
                </a:r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2" y="4465558"/>
                <a:ext cx="4457701" cy="1200329"/>
              </a:xfrm>
              <a:prstGeom prst="rect">
                <a:avLst/>
              </a:prstGeom>
              <a:blipFill>
                <a:blip r:embed="rId3"/>
                <a:stretch>
                  <a:fillRect t="-3061" b="-76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직사각형 11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bject 2"/>
          <p:cNvSpPr/>
          <p:nvPr/>
        </p:nvSpPr>
        <p:spPr>
          <a:xfrm>
            <a:off x="4394864" y="1489755"/>
            <a:ext cx="4281592" cy="4050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CFBF74-A820-43F9-91C0-8ADDF9DB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18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057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2061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Fick’s second law</a:t>
            </a:r>
          </a:p>
        </p:txBody>
      </p:sp>
      <p:sp>
        <p:nvSpPr>
          <p:cNvPr id="4" name="object 4"/>
          <p:cNvSpPr/>
          <p:nvPr/>
        </p:nvSpPr>
        <p:spPr>
          <a:xfrm>
            <a:off x="1491807" y="4314098"/>
            <a:ext cx="353488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3004" y="0"/>
                </a:lnTo>
              </a:path>
            </a:pathLst>
          </a:custGeom>
          <a:ln w="12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5762338" y="4314098"/>
            <a:ext cx="315479" cy="0"/>
          </a:xfrm>
          <a:custGeom>
            <a:avLst/>
            <a:gdLst/>
            <a:ahLst/>
            <a:cxnLst/>
            <a:rect l="l" t="t" r="r" b="b"/>
            <a:pathLst>
              <a:path w="368934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2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7017303" y="4314098"/>
            <a:ext cx="284528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12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7852643" y="4314098"/>
            <a:ext cx="353488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3003" y="0"/>
                </a:lnTo>
              </a:path>
            </a:pathLst>
          </a:custGeom>
          <a:ln w="12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 txBox="1"/>
          <p:nvPr/>
        </p:nvSpPr>
        <p:spPr>
          <a:xfrm>
            <a:off x="1013104" y="4115906"/>
            <a:ext cx="7306512" cy="905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2082"/>
              </a:lnSpc>
              <a:tabLst>
                <a:tab pos="1682721" algn="l"/>
                <a:tab pos="2146434" algn="l"/>
                <a:tab pos="3264447" algn="l"/>
                <a:tab pos="3729788" algn="l"/>
                <a:tab pos="5138300" algn="l"/>
                <a:tab pos="6075498" algn="l"/>
                <a:tab pos="6328531" algn="l"/>
              </a:tabLst>
            </a:pPr>
            <a:r>
              <a:rPr sz="2095" i="1" spc="13" dirty="0">
                <a:latin typeface="Times New Roman"/>
                <a:cs typeface="Times New Roman"/>
              </a:rPr>
              <a:t>Adx </a:t>
            </a:r>
            <a:r>
              <a:rPr sz="3142" spc="13" baseline="35147" dirty="0">
                <a:latin typeface="Symbol"/>
                <a:cs typeface="Symbol"/>
              </a:rPr>
              <a:t></a:t>
            </a:r>
            <a:r>
              <a:rPr sz="3142" i="1" spc="13" baseline="35147" dirty="0">
                <a:latin typeface="Times New Roman"/>
                <a:cs typeface="Times New Roman"/>
              </a:rPr>
              <a:t>C</a:t>
            </a:r>
            <a:r>
              <a:rPr sz="3142" i="1" spc="327" baseline="35147" dirty="0">
                <a:latin typeface="Times New Roman"/>
                <a:cs typeface="Times New Roman"/>
              </a:rPr>
              <a:t> </a:t>
            </a:r>
            <a:r>
              <a:rPr sz="2095" spc="13" dirty="0">
                <a:latin typeface="Symbol"/>
                <a:cs typeface="Symbol"/>
              </a:rPr>
              <a:t></a:t>
            </a:r>
            <a:r>
              <a:rPr sz="2095" spc="174" dirty="0">
                <a:latin typeface="Times New Roman"/>
                <a:cs typeface="Times New Roman"/>
              </a:rPr>
              <a:t> </a:t>
            </a:r>
            <a:r>
              <a:rPr sz="2095" i="1" spc="47" dirty="0">
                <a:latin typeface="Times New Roman"/>
                <a:cs typeface="Times New Roman"/>
              </a:rPr>
              <a:t>A</a:t>
            </a:r>
            <a:r>
              <a:rPr sz="2095" spc="47" dirty="0">
                <a:latin typeface="Times New Roman"/>
                <a:cs typeface="Times New Roman"/>
              </a:rPr>
              <a:t>(</a:t>
            </a:r>
            <a:r>
              <a:rPr sz="2095" i="1" spc="47" dirty="0">
                <a:latin typeface="Times New Roman"/>
                <a:cs typeface="Times New Roman"/>
              </a:rPr>
              <a:t>J	</a:t>
            </a:r>
            <a:r>
              <a:rPr sz="2095" spc="13" dirty="0">
                <a:latin typeface="Symbol"/>
                <a:cs typeface="Symbol"/>
              </a:rPr>
              <a:t></a:t>
            </a:r>
            <a:r>
              <a:rPr sz="2095" spc="-21" dirty="0">
                <a:latin typeface="Times New Roman"/>
                <a:cs typeface="Times New Roman"/>
              </a:rPr>
              <a:t> </a:t>
            </a:r>
            <a:r>
              <a:rPr sz="2095" i="1" spc="13" dirty="0">
                <a:latin typeface="Times New Roman"/>
                <a:cs typeface="Times New Roman"/>
              </a:rPr>
              <a:t>J	</a:t>
            </a:r>
            <a:r>
              <a:rPr sz="2095" spc="9" dirty="0">
                <a:latin typeface="Times New Roman"/>
                <a:cs typeface="Times New Roman"/>
              </a:rPr>
              <a:t>) </a:t>
            </a:r>
            <a:r>
              <a:rPr sz="2095" spc="13" dirty="0">
                <a:latin typeface="Symbol"/>
                <a:cs typeface="Symbol"/>
              </a:rPr>
              <a:t></a:t>
            </a:r>
            <a:r>
              <a:rPr sz="2095" spc="13" dirty="0">
                <a:latin typeface="Times New Roman"/>
                <a:cs typeface="Times New Roman"/>
              </a:rPr>
              <a:t> </a:t>
            </a:r>
            <a:r>
              <a:rPr sz="2095" spc="13" dirty="0">
                <a:latin typeface="Symbol"/>
                <a:cs typeface="Symbol"/>
              </a:rPr>
              <a:t></a:t>
            </a:r>
            <a:r>
              <a:rPr sz="2095" spc="-295" dirty="0">
                <a:latin typeface="Times New Roman"/>
                <a:cs typeface="Times New Roman"/>
              </a:rPr>
              <a:t> </a:t>
            </a:r>
            <a:r>
              <a:rPr sz="2095" i="1" spc="-21" dirty="0">
                <a:latin typeface="Times New Roman"/>
                <a:cs typeface="Times New Roman"/>
              </a:rPr>
              <a:t>A</a:t>
            </a:r>
            <a:r>
              <a:rPr sz="2095" spc="-21" dirty="0">
                <a:latin typeface="Times New Roman"/>
                <a:cs typeface="Times New Roman"/>
              </a:rPr>
              <a:t>(</a:t>
            </a:r>
            <a:r>
              <a:rPr sz="2095" spc="-342" dirty="0">
                <a:latin typeface="Times New Roman"/>
                <a:cs typeface="Times New Roman"/>
              </a:rPr>
              <a:t> </a:t>
            </a:r>
            <a:r>
              <a:rPr sz="2095" i="1" spc="13" dirty="0">
                <a:latin typeface="Times New Roman"/>
                <a:cs typeface="Times New Roman"/>
              </a:rPr>
              <a:t>J	</a:t>
            </a:r>
            <a:r>
              <a:rPr sz="2095" spc="13" dirty="0">
                <a:latin typeface="Symbol"/>
                <a:cs typeface="Symbol"/>
              </a:rPr>
              <a:t></a:t>
            </a:r>
            <a:r>
              <a:rPr sz="2095" spc="-9" dirty="0">
                <a:latin typeface="Times New Roman"/>
                <a:cs typeface="Times New Roman"/>
              </a:rPr>
              <a:t> </a:t>
            </a:r>
            <a:r>
              <a:rPr sz="2095" i="1" spc="13" dirty="0">
                <a:latin typeface="Times New Roman"/>
                <a:cs typeface="Times New Roman"/>
              </a:rPr>
              <a:t>J	</a:t>
            </a:r>
            <a:r>
              <a:rPr sz="2095" spc="9" dirty="0">
                <a:latin typeface="Times New Roman"/>
                <a:cs typeface="Times New Roman"/>
              </a:rPr>
              <a:t>) </a:t>
            </a:r>
            <a:r>
              <a:rPr sz="2095" spc="13" dirty="0">
                <a:latin typeface="Symbol"/>
                <a:cs typeface="Symbol"/>
              </a:rPr>
              <a:t></a:t>
            </a:r>
            <a:r>
              <a:rPr sz="2095" spc="13" dirty="0">
                <a:latin typeface="Times New Roman"/>
                <a:cs typeface="Times New Roman"/>
              </a:rPr>
              <a:t> </a:t>
            </a:r>
            <a:r>
              <a:rPr sz="2095" spc="13" dirty="0">
                <a:latin typeface="Symbol"/>
                <a:cs typeface="Symbol"/>
              </a:rPr>
              <a:t></a:t>
            </a:r>
            <a:r>
              <a:rPr sz="2095" spc="-295" dirty="0">
                <a:latin typeface="Times New Roman"/>
                <a:cs typeface="Times New Roman"/>
              </a:rPr>
              <a:t> </a:t>
            </a:r>
            <a:r>
              <a:rPr sz="2095" i="1" spc="13" dirty="0">
                <a:latin typeface="Times New Roman"/>
                <a:cs typeface="Times New Roman"/>
              </a:rPr>
              <a:t>Adx</a:t>
            </a:r>
            <a:r>
              <a:rPr sz="2095" i="1" spc="-43" dirty="0">
                <a:latin typeface="Times New Roman"/>
                <a:cs typeface="Times New Roman"/>
              </a:rPr>
              <a:t> </a:t>
            </a:r>
            <a:r>
              <a:rPr sz="3142" spc="6" baseline="35147" dirty="0">
                <a:latin typeface="Symbol"/>
                <a:cs typeface="Symbol"/>
              </a:rPr>
              <a:t></a:t>
            </a:r>
            <a:r>
              <a:rPr sz="3142" i="1" spc="6" baseline="35147" dirty="0">
                <a:latin typeface="Times New Roman"/>
                <a:cs typeface="Times New Roman"/>
              </a:rPr>
              <a:t>J	</a:t>
            </a:r>
            <a:r>
              <a:rPr sz="2095" spc="13" dirty="0">
                <a:latin typeface="Symbol"/>
                <a:cs typeface="Symbol"/>
              </a:rPr>
              <a:t></a:t>
            </a:r>
            <a:r>
              <a:rPr sz="2095" spc="13" dirty="0">
                <a:latin typeface="Times New Roman"/>
                <a:cs typeface="Times New Roman"/>
              </a:rPr>
              <a:t> </a:t>
            </a:r>
            <a:r>
              <a:rPr sz="2095" spc="13" dirty="0">
                <a:latin typeface="Symbol"/>
                <a:cs typeface="Symbol"/>
              </a:rPr>
              <a:t></a:t>
            </a:r>
            <a:r>
              <a:rPr sz="2095" spc="-278" dirty="0">
                <a:latin typeface="Times New Roman"/>
                <a:cs typeface="Times New Roman"/>
              </a:rPr>
              <a:t> </a:t>
            </a:r>
            <a:r>
              <a:rPr sz="2095" i="1" spc="13" dirty="0">
                <a:latin typeface="Times New Roman"/>
                <a:cs typeface="Times New Roman"/>
              </a:rPr>
              <a:t>Adx	</a:t>
            </a:r>
            <a:r>
              <a:rPr sz="3142" spc="19" baseline="35147" dirty="0">
                <a:latin typeface="Symbol"/>
                <a:cs typeface="Symbol"/>
              </a:rPr>
              <a:t></a:t>
            </a:r>
            <a:r>
              <a:rPr sz="3142" spc="19" baseline="35147" dirty="0">
                <a:latin typeface="Times New Roman"/>
                <a:cs typeface="Times New Roman"/>
              </a:rPr>
              <a:t>	</a:t>
            </a:r>
            <a:r>
              <a:rPr sz="2095" spc="94" dirty="0">
                <a:latin typeface="Times New Roman"/>
                <a:cs typeface="Times New Roman"/>
              </a:rPr>
              <a:t>(</a:t>
            </a:r>
            <a:r>
              <a:rPr sz="2095" spc="94" dirty="0">
                <a:latin typeface="Symbol"/>
                <a:cs typeface="Symbol"/>
              </a:rPr>
              <a:t></a:t>
            </a:r>
            <a:r>
              <a:rPr sz="2095" i="1" spc="94" dirty="0">
                <a:latin typeface="Times New Roman"/>
                <a:cs typeface="Times New Roman"/>
              </a:rPr>
              <a:t>D </a:t>
            </a:r>
            <a:r>
              <a:rPr sz="3142" spc="13" baseline="35147" dirty="0">
                <a:latin typeface="Symbol"/>
                <a:cs typeface="Symbol"/>
              </a:rPr>
              <a:t></a:t>
            </a:r>
            <a:r>
              <a:rPr sz="3142" i="1" spc="13" baseline="35147" dirty="0">
                <a:latin typeface="Times New Roman"/>
                <a:cs typeface="Times New Roman"/>
              </a:rPr>
              <a:t>C</a:t>
            </a:r>
            <a:r>
              <a:rPr sz="3142" i="1" spc="-634" baseline="35147" dirty="0">
                <a:latin typeface="Times New Roman"/>
                <a:cs typeface="Times New Roman"/>
              </a:rPr>
              <a:t> </a:t>
            </a:r>
            <a:r>
              <a:rPr sz="2095" spc="9" dirty="0">
                <a:latin typeface="Times New Roman"/>
                <a:cs typeface="Times New Roman"/>
              </a:rPr>
              <a:t>)</a:t>
            </a:r>
            <a:endParaRPr sz="2095" dirty="0">
              <a:latin typeface="Times New Roman"/>
              <a:cs typeface="Times New Roman"/>
            </a:endParaRPr>
          </a:p>
          <a:p>
            <a:pPr marL="545160">
              <a:lnSpc>
                <a:spcPts val="2082"/>
              </a:lnSpc>
              <a:tabLst>
                <a:tab pos="1540458" algn="l"/>
                <a:tab pos="2039465" algn="l"/>
                <a:tab pos="3111867" algn="l"/>
                <a:tab pos="3621733" algn="l"/>
                <a:tab pos="4777756" algn="l"/>
                <a:tab pos="6015770" algn="l"/>
                <a:tab pos="6886180" algn="l"/>
              </a:tabLst>
            </a:pPr>
            <a:r>
              <a:rPr sz="2095" dirty="0">
                <a:latin typeface="Symbol"/>
                <a:cs typeface="Symbol"/>
              </a:rPr>
              <a:t></a:t>
            </a:r>
            <a:r>
              <a:rPr sz="2095" i="1" dirty="0">
                <a:latin typeface="Times New Roman"/>
                <a:cs typeface="Times New Roman"/>
              </a:rPr>
              <a:t>t	</a:t>
            </a:r>
            <a:r>
              <a:rPr sz="1860" spc="-6" baseline="49808" dirty="0">
                <a:latin typeface="Times New Roman"/>
                <a:cs typeface="Times New Roman"/>
              </a:rPr>
              <a:t>1	2	2	</a:t>
            </a:r>
            <a:r>
              <a:rPr lang="en-US" sz="1860" spc="-6" baseline="49808" dirty="0">
                <a:latin typeface="Times New Roman"/>
                <a:cs typeface="Times New Roman"/>
              </a:rPr>
              <a:t>1</a:t>
            </a:r>
            <a:r>
              <a:rPr sz="1860" spc="-6" baseline="49808" dirty="0">
                <a:latin typeface="Times New Roman"/>
                <a:cs typeface="Times New Roman"/>
              </a:rPr>
              <a:t>	</a:t>
            </a:r>
            <a:r>
              <a:rPr sz="2095" spc="4" dirty="0">
                <a:latin typeface="Symbol"/>
                <a:cs typeface="Symbol"/>
              </a:rPr>
              <a:t></a:t>
            </a:r>
            <a:r>
              <a:rPr sz="2095" i="1" spc="4" dirty="0">
                <a:latin typeface="Times New Roman"/>
                <a:cs typeface="Times New Roman"/>
              </a:rPr>
              <a:t>x	</a:t>
            </a:r>
            <a:r>
              <a:rPr sz="2095" spc="4" dirty="0">
                <a:latin typeface="Symbol"/>
                <a:cs typeface="Symbol"/>
              </a:rPr>
              <a:t></a:t>
            </a:r>
            <a:r>
              <a:rPr sz="2095" i="1" spc="4" dirty="0">
                <a:latin typeface="Times New Roman"/>
                <a:cs typeface="Times New Roman"/>
              </a:rPr>
              <a:t>x	</a:t>
            </a:r>
            <a:r>
              <a:rPr sz="2095" spc="4" dirty="0">
                <a:latin typeface="Symbol"/>
                <a:cs typeface="Symbol"/>
              </a:rPr>
              <a:t></a:t>
            </a:r>
            <a:r>
              <a:rPr sz="2095" i="1" spc="4" dirty="0">
                <a:latin typeface="Times New Roman"/>
                <a:cs typeface="Times New Roman"/>
              </a:rPr>
              <a:t>x</a:t>
            </a:r>
            <a:endParaRPr sz="2095" dirty="0">
              <a:latin typeface="Times New Roman"/>
              <a:cs typeface="Times New Roman"/>
            </a:endParaRPr>
          </a:p>
          <a:p>
            <a:pPr marL="319277">
              <a:spcBef>
                <a:spcPts val="432"/>
              </a:spcBef>
            </a:pPr>
            <a:r>
              <a:rPr sz="2052" dirty="0">
                <a:latin typeface="Times New Roman"/>
                <a:cs typeface="Times New Roman"/>
              </a:rPr>
              <a:t>If </a:t>
            </a:r>
            <a:r>
              <a:rPr sz="2052" spc="-4" dirty="0">
                <a:latin typeface="Times New Roman"/>
                <a:cs typeface="Times New Roman"/>
              </a:rPr>
              <a:t>D </a:t>
            </a:r>
            <a:r>
              <a:rPr sz="2052" dirty="0">
                <a:latin typeface="Times New Roman"/>
                <a:cs typeface="Times New Roman"/>
              </a:rPr>
              <a:t>is </a:t>
            </a:r>
            <a:r>
              <a:rPr sz="2052" spc="-4" dirty="0">
                <a:latin typeface="Times New Roman"/>
                <a:cs typeface="Times New Roman"/>
              </a:rPr>
              <a:t>independent </a:t>
            </a:r>
            <a:r>
              <a:rPr sz="2052" dirty="0">
                <a:latin typeface="Times New Roman"/>
                <a:cs typeface="Times New Roman"/>
              </a:rPr>
              <a:t>of</a:t>
            </a:r>
            <a:r>
              <a:rPr sz="2052" spc="-64" dirty="0">
                <a:latin typeface="Times New Roman"/>
                <a:cs typeface="Times New Roman"/>
              </a:rPr>
              <a:t> </a:t>
            </a:r>
            <a:r>
              <a:rPr sz="2052" dirty="0">
                <a:latin typeface="Times New Roman"/>
                <a:cs typeface="Times New Roman"/>
              </a:rPr>
              <a:t>position</a:t>
            </a:r>
          </a:p>
        </p:txBody>
      </p:sp>
      <p:sp>
        <p:nvSpPr>
          <p:cNvPr id="9" name="object 9"/>
          <p:cNvSpPr/>
          <p:nvPr/>
        </p:nvSpPr>
        <p:spPr>
          <a:xfrm>
            <a:off x="3893477" y="5547767"/>
            <a:ext cx="344257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12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srgbClr val="C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62701" y="5547767"/>
            <a:ext cx="439281" cy="0"/>
          </a:xfrm>
          <a:custGeom>
            <a:avLst/>
            <a:gdLst/>
            <a:ahLst/>
            <a:cxnLst/>
            <a:rect l="l" t="t" r="r" b="b"/>
            <a:pathLst>
              <a:path w="513714">
                <a:moveTo>
                  <a:pt x="0" y="0"/>
                </a:moveTo>
                <a:lnTo>
                  <a:pt x="513588" y="0"/>
                </a:lnTo>
              </a:path>
            </a:pathLst>
          </a:custGeom>
          <a:ln w="12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srgbClr val="C000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9634" y="5179510"/>
            <a:ext cx="9882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4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endParaRPr sz="1197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0936" y="5558301"/>
            <a:ext cx="359461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spc="-13" dirty="0">
                <a:solidFill>
                  <a:srgbClr val="C00000"/>
                </a:solidFill>
                <a:latin typeface="Symbol"/>
                <a:cs typeface="Symbol"/>
              </a:rPr>
              <a:t></a:t>
            </a:r>
            <a:r>
              <a:rPr sz="2052" i="1" spc="128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r>
              <a:rPr sz="1796" spc="6" baseline="43650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endParaRPr sz="1796" baseline="4365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7776" y="5558301"/>
            <a:ext cx="222627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spc="-13" dirty="0">
                <a:solidFill>
                  <a:srgbClr val="C00000"/>
                </a:solidFill>
                <a:latin typeface="Symbol"/>
                <a:cs typeface="Symbol"/>
              </a:rPr>
              <a:t></a:t>
            </a:r>
            <a:r>
              <a:rPr sz="2052" i="1" spc="4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endParaRPr sz="2052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4346" y="5188196"/>
            <a:ext cx="1291237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spc="4" dirty="0">
                <a:solidFill>
                  <a:srgbClr val="C00000"/>
                </a:solidFill>
                <a:latin typeface="Symbol"/>
                <a:cs typeface="Symbol"/>
              </a:rPr>
              <a:t></a:t>
            </a:r>
            <a:r>
              <a:rPr sz="2052" i="1" spc="4" dirty="0">
                <a:solidFill>
                  <a:srgbClr val="C00000"/>
                </a:solidFill>
                <a:latin typeface="Times New Roman"/>
                <a:cs typeface="Times New Roman"/>
              </a:rPr>
              <a:t>C </a:t>
            </a:r>
            <a:r>
              <a:rPr sz="3078" spc="13" baseline="-34722" dirty="0">
                <a:solidFill>
                  <a:srgbClr val="C00000"/>
                </a:solidFill>
                <a:latin typeface="Symbol"/>
                <a:cs typeface="Symbol"/>
              </a:rPr>
              <a:t></a:t>
            </a:r>
            <a:r>
              <a:rPr sz="3078" spc="13" baseline="-3472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78" i="1" spc="19" baseline="-34722" dirty="0">
                <a:solidFill>
                  <a:srgbClr val="C00000"/>
                </a:solidFill>
                <a:latin typeface="Times New Roman"/>
                <a:cs typeface="Times New Roman"/>
              </a:rPr>
              <a:t>D </a:t>
            </a:r>
            <a:r>
              <a:rPr sz="2052" spc="9" dirty="0">
                <a:solidFill>
                  <a:srgbClr val="C00000"/>
                </a:solidFill>
                <a:latin typeface="Symbol"/>
                <a:cs typeface="Symbol"/>
              </a:rPr>
              <a:t></a:t>
            </a:r>
            <a:r>
              <a:rPr sz="2052" spc="38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52" i="1" spc="13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endParaRPr sz="2052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5466" y="6122637"/>
            <a:ext cx="67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특정 영역에서 시간에 따른 </a:t>
            </a:r>
            <a:r>
              <a:rPr lang="ko-KR" altLang="en-US" dirty="0" err="1"/>
              <a:t>농도변화는</a:t>
            </a:r>
            <a:r>
              <a:rPr lang="ko-KR" altLang="en-US" dirty="0"/>
              <a:t> </a:t>
            </a:r>
            <a:r>
              <a:rPr lang="ko-KR" altLang="en-US" dirty="0" err="1"/>
              <a:t>농도구배의</a:t>
            </a:r>
            <a:r>
              <a:rPr lang="ko-KR" altLang="en-US" dirty="0"/>
              <a:t> </a:t>
            </a:r>
            <a:r>
              <a:rPr lang="ko-KR" altLang="en-US" dirty="0" err="1"/>
              <a:t>변화량에</a:t>
            </a:r>
            <a:r>
              <a:rPr lang="ko-KR" altLang="en-US" dirty="0"/>
              <a:t> 비례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bject 2"/>
          <p:cNvSpPr/>
          <p:nvPr/>
        </p:nvSpPr>
        <p:spPr>
          <a:xfrm>
            <a:off x="1923933" y="1063169"/>
            <a:ext cx="5734005" cy="2564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417F38-69B3-4E83-BAC2-E035CC36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19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94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lang="en-US" spc="-5" dirty="0">
                <a:latin typeface="+mn-lt"/>
              </a:rPr>
              <a:t>Wet etching</a:t>
            </a:r>
            <a:endParaRPr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223" y="1224957"/>
            <a:ext cx="8082233" cy="133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80362" indent="-293214">
              <a:buChar char="•"/>
              <a:tabLst>
                <a:tab pos="303531" algn="l"/>
                <a:tab pos="304074" algn="l"/>
              </a:tabLst>
            </a:pPr>
            <a:r>
              <a:rPr sz="2736" spc="-4" dirty="0">
                <a:cs typeface="Times New Roman"/>
              </a:rPr>
              <a:t>resist form</a:t>
            </a:r>
            <a:r>
              <a:rPr lang="en-US" sz="2736" spc="-4" dirty="0">
                <a:cs typeface="Times New Roman"/>
              </a:rPr>
              <a:t>ation </a:t>
            </a:r>
            <a:r>
              <a:rPr lang="en-US" sz="2736" spc="-4" dirty="0">
                <a:cs typeface="Times New Roman"/>
                <a:sym typeface="Wingdings" panose="05000000000000000000" pitchFamily="2" charset="2"/>
              </a:rPr>
              <a:t> </a:t>
            </a:r>
            <a:r>
              <a:rPr sz="2736" spc="-4" dirty="0">
                <a:cs typeface="Times New Roman"/>
              </a:rPr>
              <a:t>develop</a:t>
            </a:r>
            <a:r>
              <a:rPr lang="en-US" sz="2736" spc="-4" dirty="0">
                <a:cs typeface="Times New Roman"/>
              </a:rPr>
              <a:t> </a:t>
            </a:r>
            <a:r>
              <a:rPr lang="en-US" sz="2736" spc="-4" dirty="0">
                <a:cs typeface="Times New Roman"/>
                <a:sym typeface="Wingdings" panose="05000000000000000000" pitchFamily="2" charset="2"/>
              </a:rPr>
              <a:t> </a:t>
            </a:r>
            <a:r>
              <a:rPr sz="2736" spc="-4" dirty="0">
                <a:cs typeface="Times New Roman"/>
              </a:rPr>
              <a:t>etching.</a:t>
            </a:r>
            <a:endParaRPr sz="2736" dirty="0">
              <a:cs typeface="Times New Roman"/>
            </a:endParaRPr>
          </a:p>
          <a:p>
            <a:pPr marL="304074" marR="4344" indent="-293214">
              <a:spcBef>
                <a:spcPts val="646"/>
              </a:spcBef>
              <a:buChar char="•"/>
              <a:tabLst>
                <a:tab pos="303531" algn="l"/>
                <a:tab pos="304074" algn="l"/>
              </a:tabLst>
            </a:pPr>
            <a:r>
              <a:rPr sz="2736" dirty="0">
                <a:cs typeface="Times New Roman"/>
              </a:rPr>
              <a:t>Wet </a:t>
            </a:r>
            <a:r>
              <a:rPr sz="2736" spc="-4" dirty="0">
                <a:cs typeface="Times New Roman"/>
              </a:rPr>
              <a:t>etching: wafer is immersed in </a:t>
            </a:r>
            <a:r>
              <a:rPr sz="2736" dirty="0">
                <a:cs typeface="Times New Roman"/>
              </a:rPr>
              <a:t>a </a:t>
            </a:r>
            <a:r>
              <a:rPr sz="2736" spc="-4" dirty="0">
                <a:cs typeface="Times New Roman"/>
              </a:rPr>
              <a:t>solution  </a:t>
            </a:r>
            <a:r>
              <a:rPr sz="2736" dirty="0">
                <a:cs typeface="Times New Roman"/>
              </a:rPr>
              <a:t>that </a:t>
            </a:r>
            <a:r>
              <a:rPr sz="2736" spc="-4" dirty="0">
                <a:cs typeface="Times New Roman"/>
              </a:rPr>
              <a:t>reacts with the exposed film to form  </a:t>
            </a:r>
            <a:r>
              <a:rPr sz="2736" dirty="0">
                <a:cs typeface="Times New Roman"/>
              </a:rPr>
              <a:t>soluable</a:t>
            </a:r>
            <a:r>
              <a:rPr sz="2736" spc="-68" dirty="0">
                <a:cs typeface="Times New Roman"/>
              </a:rPr>
              <a:t> </a:t>
            </a:r>
            <a:r>
              <a:rPr sz="2736" spc="-4" dirty="0">
                <a:cs typeface="Times New Roman"/>
              </a:rPr>
              <a:t>by-products.</a:t>
            </a:r>
            <a:endParaRPr sz="2736" dirty="0">
              <a:cs typeface="Times New Roman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bject 3"/>
          <p:cNvSpPr txBox="1"/>
          <p:nvPr/>
        </p:nvSpPr>
        <p:spPr>
          <a:xfrm>
            <a:off x="1893589" y="2900729"/>
            <a:ext cx="4802940" cy="359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indent="-293214">
              <a:buChar char="•"/>
              <a:tabLst>
                <a:tab pos="303531" algn="l"/>
                <a:tab pos="304074" algn="l"/>
              </a:tabLst>
            </a:pPr>
            <a:r>
              <a:rPr sz="2736" dirty="0">
                <a:cs typeface="Times New Roman"/>
              </a:rPr>
              <a:t>Drawback:</a:t>
            </a:r>
          </a:p>
          <a:p>
            <a:pPr marL="646699" lvl="1" indent="-244888">
              <a:spcBef>
                <a:spcPts val="599"/>
              </a:spcBef>
              <a:buChar char="–"/>
              <a:tabLst>
                <a:tab pos="647242" algn="l"/>
              </a:tabLst>
            </a:pPr>
            <a:r>
              <a:rPr lang="en-US" sz="2394" spc="-4" dirty="0">
                <a:cs typeface="Times New Roman"/>
              </a:rPr>
              <a:t>I</a:t>
            </a:r>
            <a:r>
              <a:rPr sz="2394" spc="-4" dirty="0">
                <a:cs typeface="Times New Roman"/>
              </a:rPr>
              <a:t>sotropy</a:t>
            </a:r>
            <a:r>
              <a:rPr lang="en-US" sz="2394" spc="-4" dirty="0">
                <a:cs typeface="Times New Roman"/>
              </a:rPr>
              <a:t> etching</a:t>
            </a:r>
            <a:endParaRPr sz="2394" dirty="0">
              <a:cs typeface="Times New Roman"/>
            </a:endParaRPr>
          </a:p>
          <a:p>
            <a:pPr marL="646699" lvl="1" indent="-244888">
              <a:spcBef>
                <a:spcPts val="586"/>
              </a:spcBef>
              <a:buChar char="–"/>
              <a:tabLst>
                <a:tab pos="647242" algn="l"/>
              </a:tabLst>
            </a:pPr>
            <a:r>
              <a:rPr lang="en-US" sz="2394" dirty="0">
                <a:cs typeface="Times New Roman"/>
              </a:rPr>
              <a:t>p</a:t>
            </a:r>
            <a:r>
              <a:rPr sz="2394" dirty="0">
                <a:cs typeface="Times New Roman"/>
              </a:rPr>
              <a:t>oor </a:t>
            </a:r>
            <a:r>
              <a:rPr sz="2394" spc="-4" dirty="0">
                <a:cs typeface="Times New Roman"/>
              </a:rPr>
              <a:t>process</a:t>
            </a:r>
            <a:r>
              <a:rPr sz="2394" spc="-43" dirty="0">
                <a:cs typeface="Times New Roman"/>
              </a:rPr>
              <a:t> </a:t>
            </a:r>
            <a:r>
              <a:rPr sz="2394" spc="-4" dirty="0">
                <a:cs typeface="Times New Roman"/>
              </a:rPr>
              <a:t>control</a:t>
            </a:r>
            <a:endParaRPr sz="2394" dirty="0">
              <a:cs typeface="Times New Roman"/>
            </a:endParaRPr>
          </a:p>
          <a:p>
            <a:pPr marL="646699" lvl="1" indent="-244888">
              <a:spcBef>
                <a:spcPts val="573"/>
              </a:spcBef>
              <a:buChar char="–"/>
              <a:tabLst>
                <a:tab pos="647242" algn="l"/>
              </a:tabLst>
            </a:pPr>
            <a:r>
              <a:rPr lang="en-US" sz="2394" spc="-4" dirty="0">
                <a:cs typeface="Times New Roman"/>
              </a:rPr>
              <a:t>p</a:t>
            </a:r>
            <a:r>
              <a:rPr sz="2394" spc="-4" dirty="0">
                <a:cs typeface="Times New Roman"/>
              </a:rPr>
              <a:t>article</a:t>
            </a:r>
            <a:r>
              <a:rPr sz="2394" spc="-64" dirty="0">
                <a:cs typeface="Times New Roman"/>
              </a:rPr>
              <a:t> </a:t>
            </a:r>
            <a:r>
              <a:rPr sz="2394" spc="-4" dirty="0">
                <a:cs typeface="Times New Roman"/>
              </a:rPr>
              <a:t>contamination</a:t>
            </a:r>
            <a:endParaRPr lang="en-US" sz="2394" spc="-4" dirty="0">
              <a:cs typeface="Times New Roman"/>
            </a:endParaRPr>
          </a:p>
          <a:p>
            <a:pPr marL="646699" lvl="1" indent="-244888">
              <a:spcBef>
                <a:spcPts val="573"/>
              </a:spcBef>
              <a:buChar char="–"/>
              <a:tabLst>
                <a:tab pos="647242" algn="l"/>
              </a:tabLst>
            </a:pPr>
            <a:r>
              <a:rPr lang="en-US" sz="2394" spc="-4" dirty="0">
                <a:cs typeface="Times New Roman"/>
              </a:rPr>
              <a:t>Chemical waste</a:t>
            </a:r>
            <a:endParaRPr sz="2394" dirty="0">
              <a:cs typeface="Times New Roman"/>
            </a:endParaRPr>
          </a:p>
          <a:p>
            <a:pPr marL="304074" indent="-293214">
              <a:spcBef>
                <a:spcPts val="620"/>
              </a:spcBef>
              <a:buChar char="•"/>
              <a:tabLst>
                <a:tab pos="303531" algn="l"/>
                <a:tab pos="304074" algn="l"/>
              </a:tabLst>
            </a:pPr>
            <a:r>
              <a:rPr sz="2736" spc="-4" dirty="0">
                <a:cs typeface="Times New Roman"/>
              </a:rPr>
              <a:t>Pro</a:t>
            </a:r>
            <a:endParaRPr sz="2736" dirty="0">
              <a:cs typeface="Times New Roman"/>
            </a:endParaRPr>
          </a:p>
          <a:p>
            <a:pPr marL="646699" lvl="1" indent="-244888">
              <a:spcBef>
                <a:spcPts val="607"/>
              </a:spcBef>
              <a:buChar char="–"/>
              <a:tabLst>
                <a:tab pos="647242" algn="l"/>
              </a:tabLst>
            </a:pPr>
            <a:r>
              <a:rPr sz="2394" spc="-4" dirty="0">
                <a:cs typeface="Times New Roman"/>
              </a:rPr>
              <a:t>Highly</a:t>
            </a:r>
            <a:r>
              <a:rPr sz="2394" spc="-60" dirty="0">
                <a:cs typeface="Times New Roman"/>
              </a:rPr>
              <a:t> </a:t>
            </a:r>
            <a:r>
              <a:rPr sz="2394" spc="-4" dirty="0">
                <a:cs typeface="Times New Roman"/>
              </a:rPr>
              <a:t>selective</a:t>
            </a:r>
            <a:endParaRPr sz="2394" dirty="0">
              <a:cs typeface="Times New Roman"/>
            </a:endParaRPr>
          </a:p>
          <a:p>
            <a:pPr marL="646699" lvl="1" indent="-244888">
              <a:spcBef>
                <a:spcPts val="573"/>
              </a:spcBef>
              <a:buChar char="–"/>
              <a:tabLst>
                <a:tab pos="647242" algn="l"/>
              </a:tabLst>
            </a:pPr>
            <a:r>
              <a:rPr sz="2394" spc="-4" dirty="0">
                <a:cs typeface="Times New Roman"/>
              </a:rPr>
              <a:t>Does </a:t>
            </a:r>
            <a:r>
              <a:rPr sz="2394" dirty="0">
                <a:cs typeface="Times New Roman"/>
              </a:rPr>
              <a:t>not </a:t>
            </a:r>
            <a:r>
              <a:rPr sz="2394" spc="-9" dirty="0">
                <a:cs typeface="Times New Roman"/>
              </a:rPr>
              <a:t>damage</a:t>
            </a:r>
            <a:r>
              <a:rPr sz="2394" spc="-34" dirty="0">
                <a:cs typeface="Times New Roman"/>
              </a:rPr>
              <a:t> </a:t>
            </a:r>
            <a:r>
              <a:rPr sz="2394" spc="-4" dirty="0">
                <a:cs typeface="Times New Roman"/>
              </a:rPr>
              <a:t>substrate</a:t>
            </a:r>
            <a:endParaRPr sz="2394" dirty="0">
              <a:cs typeface="Times New Roman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6EB317-174F-4051-BE2D-5E740A95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2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544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4869505" y="1398239"/>
            <a:ext cx="3724387" cy="3724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Atomistic models of diffusion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9265" y="1398239"/>
            <a:ext cx="4129385" cy="4942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4344" indent="-293214" latinLnBrk="0">
              <a:lnSpc>
                <a:spcPct val="100099"/>
              </a:lnSpc>
              <a:buChar char="•"/>
              <a:tabLst>
                <a:tab pos="303531" algn="l"/>
                <a:tab pos="304074" algn="l"/>
              </a:tabLst>
            </a:pPr>
            <a:r>
              <a:rPr sz="2394" spc="-4" dirty="0">
                <a:latin typeface="Times New Roman"/>
                <a:cs typeface="Times New Roman"/>
              </a:rPr>
              <a:t>Interstitial impurities  </a:t>
            </a:r>
            <a:r>
              <a:rPr lang="en-US" sz="2394" spc="-4" dirty="0">
                <a:latin typeface="Times New Roman"/>
                <a:cs typeface="Times New Roman"/>
              </a:rPr>
              <a:t>(O, Au, Fe, Cu, Ni, Zn, Mg) </a:t>
            </a:r>
            <a:r>
              <a:rPr sz="2394" spc="-4" dirty="0">
                <a:latin typeface="Times New Roman"/>
                <a:cs typeface="Times New Roman"/>
              </a:rPr>
              <a:t>diffuse rapidly, </a:t>
            </a:r>
            <a:r>
              <a:rPr sz="2394" dirty="0">
                <a:latin typeface="Times New Roman"/>
                <a:cs typeface="Times New Roman"/>
              </a:rPr>
              <a:t>buy </a:t>
            </a:r>
            <a:r>
              <a:rPr sz="2394" spc="-4" dirty="0">
                <a:latin typeface="Times New Roman"/>
                <a:cs typeface="Times New Roman"/>
              </a:rPr>
              <a:t>they</a:t>
            </a:r>
            <a:r>
              <a:rPr sz="2394" spc="-47" dirty="0">
                <a:latin typeface="Times New Roman"/>
                <a:cs typeface="Times New Roman"/>
              </a:rPr>
              <a:t> </a:t>
            </a:r>
            <a:r>
              <a:rPr sz="2394" dirty="0">
                <a:latin typeface="Times New Roman"/>
                <a:cs typeface="Times New Roman"/>
              </a:rPr>
              <a:t>do  not </a:t>
            </a:r>
            <a:r>
              <a:rPr sz="2394" spc="-9" dirty="0">
                <a:latin typeface="Times New Roman"/>
                <a:cs typeface="Times New Roman"/>
              </a:rPr>
              <a:t>directly </a:t>
            </a:r>
            <a:r>
              <a:rPr sz="2394" spc="-4" dirty="0">
                <a:latin typeface="Times New Roman"/>
                <a:cs typeface="Times New Roman"/>
              </a:rPr>
              <a:t>contribute to  </a:t>
            </a:r>
            <a:r>
              <a:rPr sz="2394" dirty="0">
                <a:latin typeface="Times New Roman"/>
                <a:cs typeface="Times New Roman"/>
              </a:rPr>
              <a:t>hoping.</a:t>
            </a:r>
          </a:p>
          <a:p>
            <a:pPr marL="304074" indent="-293214" latinLnBrk="0">
              <a:spcBef>
                <a:spcPts val="573"/>
              </a:spcBef>
              <a:buChar char="•"/>
              <a:tabLst>
                <a:tab pos="303531" algn="l"/>
                <a:tab pos="304074" algn="l"/>
              </a:tabLst>
            </a:pPr>
            <a:r>
              <a:rPr sz="2394" spc="-4" dirty="0">
                <a:latin typeface="Times New Roman"/>
                <a:cs typeface="Times New Roman"/>
              </a:rPr>
              <a:t>Substitutional</a:t>
            </a:r>
            <a:r>
              <a:rPr sz="2394" spc="-47" dirty="0">
                <a:latin typeface="Times New Roman"/>
                <a:cs typeface="Times New Roman"/>
              </a:rPr>
              <a:t> </a:t>
            </a:r>
            <a:r>
              <a:rPr sz="2394" spc="-4" dirty="0">
                <a:latin typeface="Times New Roman"/>
                <a:cs typeface="Times New Roman"/>
              </a:rPr>
              <a:t>impurities</a:t>
            </a:r>
            <a:r>
              <a:rPr lang="en-US" sz="2394" spc="-4" dirty="0">
                <a:latin typeface="Times New Roman"/>
                <a:cs typeface="Times New Roman"/>
              </a:rPr>
              <a:t> (P, B, As, Al, Ga, Sb, Ge)</a:t>
            </a:r>
            <a:endParaRPr sz="2394" dirty="0">
              <a:latin typeface="Times New Roman"/>
              <a:cs typeface="Times New Roman"/>
            </a:endParaRPr>
          </a:p>
          <a:p>
            <a:pPr marL="646699" marR="310046" lvl="1" indent="-244888" latinLnBrk="0">
              <a:lnSpc>
                <a:spcPct val="99700"/>
              </a:lnSpc>
              <a:spcBef>
                <a:spcPts val="500"/>
              </a:spcBef>
              <a:buChar char="–"/>
              <a:tabLst>
                <a:tab pos="646699" algn="l"/>
                <a:tab pos="647242" algn="l"/>
              </a:tabLst>
            </a:pPr>
            <a:r>
              <a:rPr sz="2052" spc="-4" dirty="0">
                <a:latin typeface="Times New Roman"/>
                <a:cs typeface="Times New Roman"/>
              </a:rPr>
              <a:t>Direct change: </a:t>
            </a:r>
            <a:r>
              <a:rPr sz="2052" dirty="0">
                <a:latin typeface="Times New Roman"/>
                <a:cs typeface="Times New Roman"/>
              </a:rPr>
              <a:t>6 bonds</a:t>
            </a:r>
            <a:r>
              <a:rPr sz="2052" spc="-56" dirty="0">
                <a:latin typeface="Times New Roman"/>
                <a:cs typeface="Times New Roman"/>
              </a:rPr>
              <a:t> </a:t>
            </a:r>
            <a:r>
              <a:rPr sz="2052" dirty="0">
                <a:latin typeface="Times New Roman"/>
                <a:cs typeface="Times New Roman"/>
              </a:rPr>
              <a:t>be  broken </a:t>
            </a:r>
            <a:r>
              <a:rPr sz="2052" spc="-4" dirty="0">
                <a:latin typeface="Times New Roman"/>
                <a:cs typeface="Times New Roman"/>
              </a:rPr>
              <a:t>for </a:t>
            </a:r>
            <a:r>
              <a:rPr sz="2052" dirty="0">
                <a:latin typeface="Times New Roman"/>
                <a:cs typeface="Times New Roman"/>
              </a:rPr>
              <a:t>host </a:t>
            </a:r>
            <a:r>
              <a:rPr sz="2052" spc="-4" dirty="0">
                <a:latin typeface="Times New Roman"/>
                <a:cs typeface="Times New Roman"/>
              </a:rPr>
              <a:t>atom </a:t>
            </a:r>
            <a:r>
              <a:rPr sz="2052" dirty="0">
                <a:latin typeface="Times New Roman"/>
                <a:cs typeface="Times New Roman"/>
              </a:rPr>
              <a:t>and  </a:t>
            </a:r>
            <a:r>
              <a:rPr sz="2052" spc="-4" dirty="0">
                <a:latin typeface="Times New Roman"/>
                <a:cs typeface="Times New Roman"/>
              </a:rPr>
              <a:t>impurity </a:t>
            </a:r>
            <a:r>
              <a:rPr sz="2052" dirty="0">
                <a:latin typeface="Times New Roman"/>
                <a:cs typeface="Times New Roman"/>
              </a:rPr>
              <a:t>to </a:t>
            </a:r>
            <a:r>
              <a:rPr sz="2052" spc="-4" dirty="0">
                <a:latin typeface="Times New Roman"/>
                <a:cs typeface="Times New Roman"/>
              </a:rPr>
              <a:t>exchange  </a:t>
            </a:r>
            <a:r>
              <a:rPr sz="2052" dirty="0">
                <a:latin typeface="Times New Roman"/>
                <a:cs typeface="Times New Roman"/>
              </a:rPr>
              <a:t>positions</a:t>
            </a:r>
          </a:p>
          <a:p>
            <a:pPr marL="646699" marR="115657" lvl="1" indent="-244888" latinLnBrk="0">
              <a:lnSpc>
                <a:spcPct val="99900"/>
              </a:lnSpc>
              <a:spcBef>
                <a:spcPts val="492"/>
              </a:spcBef>
              <a:buChar char="–"/>
              <a:tabLst>
                <a:tab pos="646699" algn="l"/>
                <a:tab pos="647242" algn="l"/>
                <a:tab pos="1876568" algn="l"/>
              </a:tabLst>
            </a:pPr>
            <a:r>
              <a:rPr sz="2052" spc="-4" dirty="0">
                <a:latin typeface="Times New Roman"/>
                <a:cs typeface="Times New Roman"/>
              </a:rPr>
              <a:t>Vacancy exchange: </a:t>
            </a:r>
            <a:r>
              <a:rPr sz="2052" dirty="0">
                <a:latin typeface="Times New Roman"/>
                <a:cs typeface="Times New Roman"/>
              </a:rPr>
              <a:t>3</a:t>
            </a:r>
            <a:r>
              <a:rPr sz="2052" spc="-34" dirty="0">
                <a:latin typeface="Times New Roman"/>
                <a:cs typeface="Times New Roman"/>
              </a:rPr>
              <a:t> </a:t>
            </a:r>
            <a:r>
              <a:rPr sz="2052" spc="-4" dirty="0">
                <a:latin typeface="Times New Roman"/>
                <a:cs typeface="Times New Roman"/>
              </a:rPr>
              <a:t>bonds  </a:t>
            </a:r>
            <a:r>
              <a:rPr sz="2052" dirty="0">
                <a:latin typeface="Times New Roman"/>
                <a:cs typeface="Times New Roman"/>
              </a:rPr>
              <a:t>be broken.	</a:t>
            </a:r>
            <a:r>
              <a:rPr sz="2052" spc="-4" dirty="0">
                <a:latin typeface="Times New Roman"/>
                <a:cs typeface="Times New Roman"/>
              </a:rPr>
              <a:t>Dominant  diffusion mechanism for  substitutional</a:t>
            </a:r>
            <a:r>
              <a:rPr sz="2052" spc="-43" dirty="0">
                <a:latin typeface="Times New Roman"/>
                <a:cs typeface="Times New Roman"/>
              </a:rPr>
              <a:t> </a:t>
            </a:r>
            <a:r>
              <a:rPr sz="2052" spc="-4" dirty="0">
                <a:latin typeface="Times New Roman"/>
                <a:cs typeface="Times New Roman"/>
              </a:rPr>
              <a:t>impurities.</a:t>
            </a:r>
            <a:endParaRPr sz="2052" dirty="0">
              <a:latin typeface="Times New Roman"/>
              <a:cs typeface="Times New Roman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3705225" y="2476500"/>
            <a:ext cx="1285875" cy="1647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3800475" y="3867150"/>
            <a:ext cx="1190625" cy="116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255864E-6DD3-4F60-9794-38E167AC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20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677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332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Diffusion 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604" y="1388916"/>
            <a:ext cx="7633225" cy="2867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18462" indent="-293214">
              <a:buChar char="•"/>
              <a:tabLst>
                <a:tab pos="303531" algn="l"/>
                <a:tab pos="304074" algn="l"/>
              </a:tabLst>
            </a:pP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Most doping is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now done by </a:t>
            </a:r>
            <a:r>
              <a:rPr sz="2400" spc="-9" dirty="0">
                <a:solidFill>
                  <a:srgbClr val="C00000"/>
                </a:solidFill>
                <a:latin typeface="Times New Roman"/>
                <a:cs typeface="Times New Roman"/>
              </a:rPr>
              <a:t>ion </a:t>
            </a: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implantation </a:t>
            </a:r>
            <a:r>
              <a:rPr sz="2400" spc="-4" dirty="0">
                <a:latin typeface="Times New Roman"/>
                <a:cs typeface="Times New Roman"/>
              </a:rPr>
              <a:t>rather  than predeposition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diffusion.</a:t>
            </a:r>
            <a:endParaRPr sz="2400" dirty="0">
              <a:latin typeface="Times New Roman"/>
              <a:cs typeface="Times New Roman"/>
            </a:endParaRPr>
          </a:p>
          <a:p>
            <a:pPr marL="304074" marR="517468" indent="-293214">
              <a:spcBef>
                <a:spcPts val="586"/>
              </a:spcBef>
              <a:buChar char="•"/>
              <a:tabLst>
                <a:tab pos="303531" algn="l"/>
                <a:tab pos="304074" algn="l"/>
              </a:tabLst>
            </a:pPr>
            <a:r>
              <a:rPr sz="2400" spc="-4" dirty="0">
                <a:latin typeface="Times New Roman"/>
                <a:cs typeface="Times New Roman"/>
              </a:rPr>
              <a:t>When </a:t>
            </a: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very heavily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doped </a:t>
            </a: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layers</a:t>
            </a:r>
            <a:r>
              <a:rPr sz="2400" spc="-4" dirty="0">
                <a:latin typeface="Times New Roman"/>
                <a:cs typeface="Times New Roman"/>
              </a:rPr>
              <a:t> are required,  diffusion tubes are used to introduce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4" dirty="0">
                <a:latin typeface="Times New Roman"/>
                <a:cs typeface="Times New Roman"/>
              </a:rPr>
              <a:t>desired  dopants.</a:t>
            </a:r>
            <a:endParaRPr sz="2400" dirty="0">
              <a:latin typeface="Times New Roman"/>
              <a:cs typeface="Times New Roman"/>
            </a:endParaRPr>
          </a:p>
          <a:p>
            <a:pPr marL="304074" marR="4344" indent="-293214">
              <a:spcBef>
                <a:spcPts val="586"/>
              </a:spcBef>
              <a:buChar char="•"/>
              <a:tabLst>
                <a:tab pos="303531" algn="l"/>
                <a:tab pos="304074" algn="l"/>
              </a:tabLst>
            </a:pPr>
            <a:r>
              <a:rPr sz="2400" spc="-9" dirty="0">
                <a:latin typeface="Times New Roman"/>
                <a:cs typeface="Times New Roman"/>
              </a:rPr>
              <a:t>Two </a:t>
            </a:r>
            <a:r>
              <a:rPr sz="2400" spc="-4" dirty="0">
                <a:latin typeface="Times New Roman"/>
                <a:cs typeface="Times New Roman"/>
              </a:rPr>
              <a:t>methods </a:t>
            </a:r>
            <a:r>
              <a:rPr sz="2400" spc="-9" dirty="0">
                <a:latin typeface="Times New Roman"/>
                <a:cs typeface="Times New Roman"/>
              </a:rPr>
              <a:t>used to </a:t>
            </a:r>
            <a:r>
              <a:rPr sz="2400" spc="-4" dirty="0">
                <a:latin typeface="Times New Roman"/>
                <a:cs typeface="Times New Roman"/>
              </a:rPr>
              <a:t>heavily </a:t>
            </a:r>
            <a:r>
              <a:rPr sz="2400" dirty="0">
                <a:latin typeface="Times New Roman"/>
                <a:cs typeface="Times New Roman"/>
              </a:rPr>
              <a:t>dope </a:t>
            </a:r>
            <a:r>
              <a:rPr sz="2400" spc="-4" dirty="0">
                <a:latin typeface="Times New Roman"/>
                <a:cs typeface="Times New Roman"/>
              </a:rPr>
              <a:t>layers in furnace  </a:t>
            </a:r>
            <a:r>
              <a:rPr sz="2400" dirty="0">
                <a:latin typeface="Times New Roman"/>
                <a:cs typeface="Times New Roman"/>
              </a:rPr>
              <a:t>tube</a:t>
            </a:r>
          </a:p>
          <a:p>
            <a:pPr marL="646699" lvl="1" indent="-244888">
              <a:spcBef>
                <a:spcPts val="483"/>
              </a:spcBef>
              <a:buChar char="–"/>
              <a:tabLst>
                <a:tab pos="646699" algn="l"/>
                <a:tab pos="647242" algn="l"/>
              </a:tabLst>
            </a:pP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Liquid source</a:t>
            </a:r>
            <a:r>
              <a:rPr sz="2400" spc="-4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doping</a:t>
            </a:r>
          </a:p>
          <a:p>
            <a:pPr marL="646699" lvl="1" indent="-244888">
              <a:spcBef>
                <a:spcPts val="492"/>
              </a:spcBef>
              <a:buChar char="–"/>
              <a:tabLst>
                <a:tab pos="646699" algn="l"/>
                <a:tab pos="647242" algn="l"/>
              </a:tabLst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Solid </a:t>
            </a:r>
            <a:r>
              <a:rPr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source</a:t>
            </a:r>
            <a:r>
              <a:rPr sz="2400" spc="-7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doping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F1D59B-A8A9-44C3-81AD-FBA5E10C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21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6660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340884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Liquid source doping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334" y="4587254"/>
            <a:ext cx="8283664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00" marR="4344" indent="-180000" latinLnBrk="0">
              <a:lnSpc>
                <a:spcPct val="99800"/>
              </a:lnSpc>
              <a:spcBef>
                <a:spcPts val="600"/>
              </a:spcBef>
              <a:buChar char="•"/>
              <a:tabLst>
                <a:tab pos="642355" algn="l"/>
                <a:tab pos="642898" algn="l"/>
              </a:tabLst>
            </a:pP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Container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immersed in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bath to  produce a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dopant above the liquid  surface</a:t>
            </a:r>
            <a:endParaRPr lang="en-US" sz="2000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marR="4344" indent="-180000" latinLnBrk="0">
              <a:lnSpc>
                <a:spcPct val="99800"/>
              </a:lnSpc>
              <a:spcBef>
                <a:spcPts val="600"/>
              </a:spcBef>
              <a:buChar char="•"/>
              <a:tabLst>
                <a:tab pos="642355" algn="l"/>
                <a:tab pos="642898" algn="l"/>
              </a:tabLst>
            </a:pP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inert gas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injected  into the</a:t>
            </a:r>
            <a:r>
              <a:rPr sz="2000" spc="-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bubbler</a:t>
            </a:r>
            <a:endParaRPr lang="en-US" sz="2000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marR="4344" indent="-180000" latinLnBrk="0">
              <a:lnSpc>
                <a:spcPct val="99800"/>
              </a:lnSpc>
              <a:spcBef>
                <a:spcPts val="600"/>
              </a:spcBef>
              <a:buChar char="•"/>
              <a:tabLst>
                <a:tab pos="642355" algn="l"/>
                <a:tab pos="642898" algn="l"/>
              </a:tabLst>
            </a:pP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pressure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dopant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furnace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sz="2000" spc="-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sz="2000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2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pressure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sz="2000" spc="-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endParaRPr lang="en-US" sz="2000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marR="4344" indent="-180000" latinLnBrk="0">
              <a:lnSpc>
                <a:spcPct val="99800"/>
              </a:lnSpc>
              <a:spcBef>
                <a:spcPts val="600"/>
              </a:spcBef>
              <a:buChar char="•"/>
              <a:tabLst>
                <a:tab pos="642355" algn="l"/>
                <a:tab pos="642898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an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4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is 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supplied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 with</a:t>
            </a:r>
            <a:r>
              <a:rPr sz="2000" spc="-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dopant</a:t>
            </a:r>
            <a:r>
              <a:rPr sz="2000" spc="-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bject 2"/>
          <p:cNvSpPr/>
          <p:nvPr/>
        </p:nvSpPr>
        <p:spPr>
          <a:xfrm>
            <a:off x="2604068" y="1010871"/>
            <a:ext cx="3468319" cy="3285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FD1574C-A982-412A-AF2E-E2CDD067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22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080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072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Liquid source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8891" y="1489754"/>
            <a:ext cx="6160796" cy="63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4344" indent="-293214">
              <a:buChar char="•"/>
              <a:tabLst>
                <a:tab pos="303531" algn="l"/>
                <a:tab pos="304074" algn="l"/>
                <a:tab pos="4297754" algn="l"/>
              </a:tabLst>
            </a:pPr>
            <a:r>
              <a:rPr sz="2052" spc="-4" dirty="0">
                <a:latin typeface="Times New Roman"/>
                <a:cs typeface="Times New Roman"/>
              </a:rPr>
              <a:t>Most common </a:t>
            </a:r>
            <a:r>
              <a:rPr sz="2052" dirty="0">
                <a:latin typeface="Times New Roman"/>
                <a:cs typeface="Times New Roman"/>
              </a:rPr>
              <a:t>boron source</a:t>
            </a:r>
            <a:r>
              <a:rPr sz="2052" spc="13" dirty="0">
                <a:latin typeface="Times New Roman"/>
                <a:cs typeface="Times New Roman"/>
              </a:rPr>
              <a:t> </a:t>
            </a:r>
            <a:r>
              <a:rPr sz="2052" dirty="0">
                <a:latin typeface="Times New Roman"/>
                <a:cs typeface="Times New Roman"/>
              </a:rPr>
              <a:t>is </a:t>
            </a:r>
            <a:r>
              <a:rPr sz="2052" spc="-4" dirty="0">
                <a:latin typeface="Times New Roman"/>
                <a:cs typeface="Times New Roman"/>
              </a:rPr>
              <a:t>BBr3.	reactions</a:t>
            </a:r>
            <a:r>
              <a:rPr sz="2052" spc="-26" dirty="0">
                <a:latin typeface="Times New Roman"/>
                <a:cs typeface="Times New Roman"/>
              </a:rPr>
              <a:t> </a:t>
            </a:r>
            <a:r>
              <a:rPr sz="2052" spc="-4" dirty="0">
                <a:latin typeface="Times New Roman"/>
                <a:cs typeface="Times New Roman"/>
              </a:rPr>
              <a:t>occur</a:t>
            </a:r>
            <a:r>
              <a:rPr sz="2052" spc="-30" dirty="0">
                <a:latin typeface="Times New Roman"/>
                <a:cs typeface="Times New Roman"/>
              </a:rPr>
              <a:t> </a:t>
            </a:r>
            <a:r>
              <a:rPr sz="2052" dirty="0">
                <a:latin typeface="Times New Roman"/>
                <a:cs typeface="Times New Roman"/>
              </a:rPr>
              <a:t>in  </a:t>
            </a:r>
            <a:r>
              <a:rPr sz="2052" spc="-4" dirty="0">
                <a:latin typeface="Times New Roman"/>
                <a:cs typeface="Times New Roman"/>
              </a:rPr>
              <a:t>furnace</a:t>
            </a:r>
            <a:endParaRPr sz="2052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9845" y="2167844"/>
            <a:ext cx="1349880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tabLst>
                <a:tab pos="255748" algn="l"/>
              </a:tabLst>
            </a:pPr>
            <a:r>
              <a:rPr sz="1710" dirty="0">
                <a:latin typeface="Times New Roman"/>
                <a:cs typeface="Times New Roman"/>
              </a:rPr>
              <a:t>–	</a:t>
            </a:r>
            <a:r>
              <a:rPr sz="1710" spc="4" dirty="0">
                <a:latin typeface="Times New Roman"/>
                <a:cs typeface="Times New Roman"/>
              </a:rPr>
              <a:t>D</a:t>
            </a:r>
            <a:r>
              <a:rPr sz="1710" spc="-4" dirty="0">
                <a:latin typeface="Times New Roman"/>
                <a:cs typeface="Times New Roman"/>
              </a:rPr>
              <a:t>i</a:t>
            </a:r>
            <a:r>
              <a:rPr sz="1710" dirty="0">
                <a:latin typeface="Times New Roman"/>
                <a:cs typeface="Times New Roman"/>
              </a:rPr>
              <a:t>s</a:t>
            </a:r>
            <a:r>
              <a:rPr sz="1710" spc="-13" dirty="0">
                <a:latin typeface="Times New Roman"/>
                <a:cs typeface="Times New Roman"/>
              </a:rPr>
              <a:t>s</a:t>
            </a:r>
            <a:r>
              <a:rPr sz="1710" spc="4" dirty="0">
                <a:latin typeface="Times New Roman"/>
                <a:cs typeface="Times New Roman"/>
              </a:rPr>
              <a:t>o</a:t>
            </a:r>
            <a:r>
              <a:rPr sz="1710" spc="-4" dirty="0">
                <a:latin typeface="Times New Roman"/>
                <a:cs typeface="Times New Roman"/>
              </a:rPr>
              <a:t>ciat</a:t>
            </a:r>
            <a:r>
              <a:rPr sz="1710" spc="-17" dirty="0">
                <a:latin typeface="Times New Roman"/>
                <a:cs typeface="Times New Roman"/>
              </a:rPr>
              <a:t>i</a:t>
            </a:r>
            <a:r>
              <a:rPr sz="1710" spc="-9" dirty="0">
                <a:latin typeface="Times New Roman"/>
                <a:cs typeface="Times New Roman"/>
              </a:rPr>
              <a:t>o</a:t>
            </a:r>
            <a:r>
              <a:rPr sz="1710" dirty="0">
                <a:latin typeface="Times New Roman"/>
                <a:cs typeface="Times New Roman"/>
              </a:rPr>
              <a:t>n</a:t>
            </a:r>
            <a:endParaRPr sz="171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9846" y="2792070"/>
            <a:ext cx="1135398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tabLst>
                <a:tab pos="255748" algn="l"/>
              </a:tabLst>
            </a:pPr>
            <a:r>
              <a:rPr sz="1710" dirty="0">
                <a:latin typeface="Times New Roman"/>
                <a:cs typeface="Times New Roman"/>
              </a:rPr>
              <a:t>–	</a:t>
            </a:r>
            <a:r>
              <a:rPr sz="1710" spc="-4" dirty="0">
                <a:latin typeface="Times New Roman"/>
                <a:cs typeface="Times New Roman"/>
              </a:rPr>
              <a:t>Oxidation</a:t>
            </a:r>
            <a:endParaRPr sz="171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2761" y="2138740"/>
            <a:ext cx="1800564" cy="276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796" spc="-21" dirty="0">
                <a:latin typeface="Times New Roman"/>
                <a:cs typeface="Times New Roman"/>
              </a:rPr>
              <a:t>2BBr</a:t>
            </a:r>
            <a:r>
              <a:rPr sz="1539" spc="-32" baseline="-25462" dirty="0">
                <a:latin typeface="Times New Roman"/>
                <a:cs typeface="Times New Roman"/>
              </a:rPr>
              <a:t>3 </a:t>
            </a:r>
            <a:r>
              <a:rPr sz="1539" spc="-6" baseline="-25462" dirty="0">
                <a:latin typeface="Times New Roman"/>
                <a:cs typeface="Times New Roman"/>
              </a:rPr>
              <a:t> </a:t>
            </a:r>
            <a:r>
              <a:rPr sz="1796" spc="21" dirty="0">
                <a:latin typeface="Symbol"/>
                <a:cs typeface="Symbol"/>
              </a:rPr>
              <a:t></a:t>
            </a:r>
            <a:r>
              <a:rPr sz="1796" spc="-64" dirty="0">
                <a:latin typeface="Times New Roman"/>
                <a:cs typeface="Times New Roman"/>
              </a:rPr>
              <a:t> </a:t>
            </a:r>
            <a:r>
              <a:rPr sz="1796" spc="47" dirty="0">
                <a:latin typeface="Times New Roman"/>
                <a:cs typeface="Times New Roman"/>
              </a:rPr>
              <a:t>2B</a:t>
            </a:r>
            <a:r>
              <a:rPr sz="1796" spc="-180" dirty="0">
                <a:latin typeface="Times New Roman"/>
                <a:cs typeface="Times New Roman"/>
              </a:rPr>
              <a:t> </a:t>
            </a:r>
            <a:r>
              <a:rPr sz="1796" spc="9" dirty="0">
                <a:latin typeface="Symbol"/>
                <a:cs typeface="Symbol"/>
              </a:rPr>
              <a:t></a:t>
            </a:r>
            <a:r>
              <a:rPr sz="1796" spc="-128" dirty="0">
                <a:latin typeface="Times New Roman"/>
                <a:cs typeface="Times New Roman"/>
              </a:rPr>
              <a:t> </a:t>
            </a:r>
            <a:r>
              <a:rPr sz="1796" spc="-26" dirty="0">
                <a:latin typeface="Times New Roman"/>
                <a:cs typeface="Times New Roman"/>
              </a:rPr>
              <a:t>3Br</a:t>
            </a:r>
            <a:r>
              <a:rPr sz="1539" spc="-38" baseline="-25462" dirty="0">
                <a:latin typeface="Times New Roman"/>
                <a:cs typeface="Times New Roman"/>
              </a:rPr>
              <a:t>2</a:t>
            </a:r>
            <a:endParaRPr sz="1539" baseline="-2546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8890" y="3113522"/>
            <a:ext cx="6737999" cy="2407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345884" indent="-293214">
              <a:buChar char="•"/>
              <a:tabLst>
                <a:tab pos="303531" algn="l"/>
                <a:tab pos="304074" algn="l"/>
              </a:tabLst>
            </a:pPr>
            <a:r>
              <a:rPr sz="2052" dirty="0">
                <a:latin typeface="Times New Roman"/>
                <a:cs typeface="Times New Roman"/>
              </a:rPr>
              <a:t>Oxide is </a:t>
            </a:r>
            <a:r>
              <a:rPr sz="2052" spc="-4" dirty="0">
                <a:latin typeface="Times New Roman"/>
                <a:cs typeface="Times New Roman"/>
              </a:rPr>
              <a:t>transported </a:t>
            </a:r>
            <a:r>
              <a:rPr sz="2052" dirty="0">
                <a:latin typeface="Times New Roman"/>
                <a:cs typeface="Times New Roman"/>
              </a:rPr>
              <a:t>to </a:t>
            </a:r>
            <a:r>
              <a:rPr sz="2052" spc="-4" dirty="0">
                <a:latin typeface="Times New Roman"/>
                <a:cs typeface="Times New Roman"/>
              </a:rPr>
              <a:t>wafer surface where it oxidizes the  surface </a:t>
            </a:r>
            <a:r>
              <a:rPr sz="2052" dirty="0">
                <a:latin typeface="Times New Roman"/>
                <a:cs typeface="Times New Roman"/>
              </a:rPr>
              <a:t>to </a:t>
            </a:r>
            <a:r>
              <a:rPr sz="2052" spc="-4" dirty="0">
                <a:latin typeface="Times New Roman"/>
                <a:cs typeface="Times New Roman"/>
              </a:rPr>
              <a:t>release free</a:t>
            </a:r>
            <a:r>
              <a:rPr sz="2052" spc="-47" dirty="0">
                <a:latin typeface="Times New Roman"/>
                <a:cs typeface="Times New Roman"/>
              </a:rPr>
              <a:t> </a:t>
            </a:r>
            <a:r>
              <a:rPr sz="2052" spc="-4" dirty="0">
                <a:latin typeface="Times New Roman"/>
                <a:cs typeface="Times New Roman"/>
              </a:rPr>
              <a:t>boron</a:t>
            </a:r>
            <a:endParaRPr sz="2052" dirty="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  <a:buFont typeface="Times New Roman"/>
              <a:buChar char="•"/>
            </a:pPr>
            <a:endParaRPr sz="1667" dirty="0">
              <a:latin typeface="Times New Roman"/>
              <a:cs typeface="Times New Roman"/>
            </a:endParaRPr>
          </a:p>
          <a:p>
            <a:pPr marL="1948243"/>
            <a:r>
              <a:rPr sz="2052" spc="-4">
                <a:solidFill>
                  <a:srgbClr val="C00000"/>
                </a:solidFill>
                <a:latin typeface="Times New Roman"/>
                <a:cs typeface="Times New Roman"/>
              </a:rPr>
              <a:t>2B</a:t>
            </a:r>
            <a:r>
              <a:rPr sz="1796" spc="-6" baseline="-23809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052" spc="-4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1796" spc="-6" baseline="-23809">
                <a:solidFill>
                  <a:srgbClr val="C00000"/>
                </a:solidFill>
                <a:latin typeface="Times New Roman"/>
                <a:cs typeface="Times New Roman"/>
              </a:rPr>
              <a:t>3 </a:t>
            </a:r>
            <a:r>
              <a:rPr sz="2052" spc="4" dirty="0">
                <a:solidFill>
                  <a:srgbClr val="C00000"/>
                </a:solidFill>
                <a:latin typeface="Symbol"/>
                <a:cs typeface="Symbol"/>
              </a:rPr>
              <a:t></a:t>
            </a:r>
            <a:r>
              <a:rPr sz="2052" spc="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52" spc="-47" dirty="0">
                <a:solidFill>
                  <a:srgbClr val="C00000"/>
                </a:solidFill>
                <a:latin typeface="Times New Roman"/>
                <a:cs typeface="Times New Roman"/>
              </a:rPr>
              <a:t>3Si </a:t>
            </a:r>
            <a:r>
              <a:rPr sz="2052" spc="9" dirty="0">
                <a:solidFill>
                  <a:srgbClr val="C00000"/>
                </a:solidFill>
                <a:latin typeface="Symbol"/>
                <a:cs typeface="Symbol"/>
              </a:rPr>
              <a:t></a:t>
            </a:r>
            <a:r>
              <a:rPr sz="2052" spc="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52" spc="47" dirty="0">
                <a:solidFill>
                  <a:srgbClr val="C00000"/>
                </a:solidFill>
                <a:latin typeface="Times New Roman"/>
                <a:cs typeface="Times New Roman"/>
              </a:rPr>
              <a:t>4B</a:t>
            </a:r>
            <a:r>
              <a:rPr sz="2052" spc="-35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52" spc="4" dirty="0">
                <a:solidFill>
                  <a:srgbClr val="C00000"/>
                </a:solidFill>
                <a:latin typeface="Symbol"/>
                <a:cs typeface="Symbol"/>
              </a:rPr>
              <a:t></a:t>
            </a:r>
            <a:r>
              <a:rPr sz="2052" spc="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52" spc="13" dirty="0">
                <a:solidFill>
                  <a:srgbClr val="C00000"/>
                </a:solidFill>
                <a:latin typeface="Times New Roman"/>
                <a:cs typeface="Times New Roman"/>
              </a:rPr>
              <a:t>3SiO</a:t>
            </a:r>
            <a:r>
              <a:rPr sz="1796" spc="19" baseline="-23809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endParaRPr sz="1796" baseline="-23809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04074" marR="4344" indent="-293214">
              <a:lnSpc>
                <a:spcPct val="99800"/>
              </a:lnSpc>
              <a:spcBef>
                <a:spcPts val="1984"/>
              </a:spcBef>
              <a:buChar char="•"/>
              <a:tabLst>
                <a:tab pos="303531" algn="l"/>
                <a:tab pos="304074" algn="l"/>
              </a:tabLst>
            </a:pPr>
            <a:r>
              <a:rPr sz="2052" spc="-4" dirty="0">
                <a:latin typeface="Times New Roman"/>
                <a:cs typeface="Times New Roman"/>
              </a:rPr>
              <a:t>Liquid source phosphorus </a:t>
            </a:r>
            <a:r>
              <a:rPr sz="2052" dirty="0">
                <a:latin typeface="Times New Roman"/>
                <a:cs typeface="Times New Roman"/>
              </a:rPr>
              <a:t>doping is </a:t>
            </a:r>
            <a:r>
              <a:rPr sz="2052" spc="-4" dirty="0">
                <a:latin typeface="Times New Roman"/>
                <a:cs typeface="Times New Roman"/>
              </a:rPr>
              <a:t>done </a:t>
            </a:r>
            <a:r>
              <a:rPr sz="2052" dirty="0">
                <a:latin typeface="Times New Roman"/>
                <a:cs typeface="Times New Roman"/>
              </a:rPr>
              <a:t>using a </a:t>
            </a:r>
            <a:r>
              <a:rPr sz="2052" spc="-4" dirty="0">
                <a:latin typeface="Times New Roman"/>
                <a:cs typeface="Times New Roman"/>
              </a:rPr>
              <a:t>bubbler </a:t>
            </a:r>
            <a:r>
              <a:rPr sz="2052" dirty="0">
                <a:latin typeface="Times New Roman"/>
                <a:cs typeface="Times New Roman"/>
              </a:rPr>
              <a:t>of  </a:t>
            </a:r>
            <a:r>
              <a:rPr sz="2052" spc="-4" dirty="0">
                <a:latin typeface="Times New Roman"/>
                <a:cs typeface="Times New Roman"/>
              </a:rPr>
              <a:t>POCl</a:t>
            </a:r>
            <a:r>
              <a:rPr sz="2052" spc="-4" baseline="-25000" dirty="0">
                <a:latin typeface="Times New Roman"/>
                <a:cs typeface="Times New Roman"/>
              </a:rPr>
              <a:t>3</a:t>
            </a:r>
            <a:r>
              <a:rPr sz="2052" spc="-4" dirty="0">
                <a:latin typeface="Times New Roman"/>
                <a:cs typeface="Times New Roman"/>
              </a:rPr>
              <a:t>, oxide that </a:t>
            </a:r>
            <a:r>
              <a:rPr sz="2052" spc="-9" dirty="0">
                <a:latin typeface="Times New Roman"/>
                <a:cs typeface="Times New Roman"/>
              </a:rPr>
              <a:t>forms </a:t>
            </a:r>
            <a:r>
              <a:rPr sz="2052" dirty="0">
                <a:latin typeface="Times New Roman"/>
                <a:cs typeface="Times New Roman"/>
              </a:rPr>
              <a:t>is </a:t>
            </a:r>
            <a:r>
              <a:rPr sz="2052" spc="-4" dirty="0">
                <a:latin typeface="Times New Roman"/>
                <a:cs typeface="Times New Roman"/>
              </a:rPr>
              <a:t>P</a:t>
            </a:r>
            <a:r>
              <a:rPr sz="2052" spc="-4" baseline="-25000" dirty="0">
                <a:latin typeface="Times New Roman"/>
                <a:cs typeface="Times New Roman"/>
              </a:rPr>
              <a:t>2</a:t>
            </a:r>
            <a:r>
              <a:rPr sz="2052" spc="-4" dirty="0">
                <a:latin typeface="Times New Roman"/>
                <a:cs typeface="Times New Roman"/>
              </a:rPr>
              <a:t>O</a:t>
            </a:r>
            <a:r>
              <a:rPr sz="2052" spc="-4" baseline="-25000" dirty="0">
                <a:latin typeface="Times New Roman"/>
                <a:cs typeface="Times New Roman"/>
              </a:rPr>
              <a:t>5</a:t>
            </a:r>
            <a:r>
              <a:rPr sz="2052" spc="-4" dirty="0">
                <a:latin typeface="Times New Roman"/>
                <a:cs typeface="Times New Roman"/>
              </a:rPr>
              <a:t>. this </a:t>
            </a:r>
            <a:r>
              <a:rPr sz="2052" dirty="0">
                <a:latin typeface="Times New Roman"/>
                <a:cs typeface="Times New Roman"/>
              </a:rPr>
              <a:t>oxide </a:t>
            </a:r>
            <a:r>
              <a:rPr sz="2052" spc="-4" dirty="0">
                <a:latin typeface="Times New Roman"/>
                <a:cs typeface="Times New Roman"/>
              </a:rPr>
              <a:t>dissociates at the  wafer surface releasing </a:t>
            </a:r>
            <a:r>
              <a:rPr sz="2052" spc="-4" dirty="0">
                <a:solidFill>
                  <a:srgbClr val="C00000"/>
                </a:solidFill>
                <a:latin typeface="Times New Roman"/>
                <a:cs typeface="Times New Roman"/>
              </a:rPr>
              <a:t>P </a:t>
            </a:r>
            <a:r>
              <a:rPr sz="2052" dirty="0">
                <a:solidFill>
                  <a:srgbClr val="C00000"/>
                </a:solidFill>
                <a:latin typeface="Times New Roman"/>
                <a:cs typeface="Times New Roman"/>
              </a:rPr>
              <a:t>and </a:t>
            </a:r>
            <a:r>
              <a:rPr sz="2052" spc="-4" dirty="0">
                <a:solidFill>
                  <a:srgbClr val="C00000"/>
                </a:solidFill>
                <a:latin typeface="Times New Roman"/>
                <a:cs typeface="Times New Roman"/>
              </a:rPr>
              <a:t>forming</a:t>
            </a:r>
            <a:r>
              <a:rPr sz="205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52" spc="-4" dirty="0">
                <a:solidFill>
                  <a:srgbClr val="C00000"/>
                </a:solidFill>
                <a:latin typeface="Times New Roman"/>
                <a:cs typeface="Times New Roman"/>
              </a:rPr>
              <a:t>SiO</a:t>
            </a:r>
            <a:r>
              <a:rPr sz="2052" spc="-4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052" spc="-4" dirty="0">
                <a:latin typeface="Times New Roman"/>
                <a:cs typeface="Times New Roman"/>
              </a:rPr>
              <a:t>.</a:t>
            </a:r>
            <a:endParaRPr sz="2052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3186" y="2755146"/>
            <a:ext cx="1778302" cy="276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796" spc="13" dirty="0">
                <a:latin typeface="Times New Roman"/>
                <a:cs typeface="Times New Roman"/>
              </a:rPr>
              <a:t>4B </a:t>
            </a:r>
            <a:r>
              <a:rPr sz="1796" spc="9" dirty="0">
                <a:latin typeface="Symbol"/>
                <a:cs typeface="Symbol"/>
              </a:rPr>
              <a:t></a:t>
            </a:r>
            <a:r>
              <a:rPr sz="1796" spc="9" dirty="0">
                <a:latin typeface="Times New Roman"/>
                <a:cs typeface="Times New Roman"/>
              </a:rPr>
              <a:t> </a:t>
            </a:r>
            <a:r>
              <a:rPr sz="1796" spc="21" dirty="0">
                <a:latin typeface="Times New Roman"/>
                <a:cs typeface="Times New Roman"/>
              </a:rPr>
              <a:t>3O</a:t>
            </a:r>
            <a:r>
              <a:rPr sz="1603" spc="32" baseline="-24444" dirty="0">
                <a:latin typeface="Times New Roman"/>
                <a:cs typeface="Times New Roman"/>
              </a:rPr>
              <a:t>2 </a:t>
            </a:r>
            <a:r>
              <a:rPr sz="1796" spc="21" dirty="0">
                <a:latin typeface="Symbol"/>
                <a:cs typeface="Symbol"/>
              </a:rPr>
              <a:t></a:t>
            </a:r>
            <a:r>
              <a:rPr sz="1796" spc="-167" dirty="0">
                <a:latin typeface="Times New Roman"/>
                <a:cs typeface="Times New Roman"/>
              </a:rPr>
              <a:t> </a:t>
            </a:r>
            <a:r>
              <a:rPr sz="1796" spc="13" dirty="0">
                <a:latin typeface="Times New Roman"/>
                <a:cs typeface="Times New Roman"/>
              </a:rPr>
              <a:t>3B</a:t>
            </a:r>
            <a:r>
              <a:rPr sz="1603" spc="19" baseline="-24444" dirty="0">
                <a:latin typeface="Times New Roman"/>
                <a:cs typeface="Times New Roman"/>
              </a:rPr>
              <a:t>2</a:t>
            </a:r>
            <a:r>
              <a:rPr sz="1796" spc="13" dirty="0">
                <a:latin typeface="Times New Roman"/>
                <a:cs typeface="Times New Roman"/>
              </a:rPr>
              <a:t>O</a:t>
            </a:r>
            <a:r>
              <a:rPr sz="1603" spc="19" baseline="-24444" dirty="0">
                <a:latin typeface="Times New Roman"/>
                <a:cs typeface="Times New Roman"/>
              </a:rPr>
              <a:t>3</a:t>
            </a:r>
            <a:endParaRPr sz="1603" baseline="-24444" dirty="0">
              <a:latin typeface="Times New Roman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2A4DB17-B110-4971-9A07-06EF2A83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23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7254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166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Solid source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415" y="4144298"/>
            <a:ext cx="782191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86335" indent="-293214" latinLnBrk="0"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discs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</a:t>
            </a:r>
            <a:r>
              <a:rPr sz="2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as wafer and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loaded </a:t>
            </a:r>
            <a:r>
              <a:rPr sz="2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slots </a:t>
            </a:r>
            <a:r>
              <a:rPr sz="2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furnace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074" marR="4344" indent="-293214" latinLnBrk="0">
              <a:lnSpc>
                <a:spcPct val="100099"/>
              </a:lnSpc>
              <a:buChar char="•"/>
              <a:tabLst>
                <a:tab pos="303531" algn="l"/>
                <a:tab pos="304074" algn="l"/>
                <a:tab pos="1088149" algn="l"/>
                <a:tab pos="3737390" algn="l"/>
                <a:tab pos="5878393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diffusing p-type layers in Si, </a:t>
            </a:r>
            <a:r>
              <a:rPr lang="en-US" sz="2000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000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 </a:t>
            </a:r>
            <a:r>
              <a:rPr sz="2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endParaRPr lang="en-US" sz="2000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074" marR="4344" indent="-293214" latinLnBrk="0">
              <a:lnSpc>
                <a:spcPct val="100099"/>
              </a:lnSpc>
              <a:buChar char="•"/>
              <a:tabLst>
                <a:tab pos="303531" algn="l"/>
                <a:tab pos="304074" algn="l"/>
                <a:tab pos="1088149" algn="l"/>
                <a:tab pos="3737390" algn="l"/>
                <a:tab pos="5878393" algn="l"/>
              </a:tabLst>
            </a:pP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oxidized at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750-1100℃,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thin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sz="2000" spc="-4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4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 at</a:t>
            </a:r>
            <a:r>
              <a:rPr sz="20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surface.</a:t>
            </a:r>
            <a:endParaRPr lang="en-US" sz="2000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074" marR="4344" indent="-293214" latinLnBrk="0">
              <a:lnSpc>
                <a:spcPct val="100099"/>
              </a:lnSpc>
              <a:buChar char="•"/>
              <a:tabLst>
                <a:tab pos="303531" algn="l"/>
                <a:tab pos="304074" algn="l"/>
                <a:tab pos="1088149" algn="l"/>
                <a:tab pos="3737390" algn="l"/>
                <a:tab pos="5878393" algn="l"/>
              </a:tabLst>
            </a:pPr>
            <a:r>
              <a:rPr lang="en-US"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presence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spc="-4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volatile compound </a:t>
            </a:r>
            <a:r>
              <a:rPr sz="2000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HBO</a:t>
            </a:r>
            <a:r>
              <a:rPr sz="2000" spc="-4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diffuses to wafer  surface where a </a:t>
            </a:r>
            <a:r>
              <a:rPr sz="2000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borosilicate </a:t>
            </a:r>
            <a:r>
              <a:rPr sz="2000" spc="-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sz="2000" spc="6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70–80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SiO</a:t>
            </a:r>
            <a:r>
              <a:rPr lang="en-US" altLang="ko-K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7–13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B</a:t>
            </a:r>
            <a:r>
              <a:rPr lang="en-US" altLang="ko-K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ko-K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</a:t>
            </a:r>
            <a:r>
              <a:rPr lang="en-US" sz="2000" spc="6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formed.</a:t>
            </a:r>
            <a:r>
              <a:rPr lang="en-US"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04074" marR="4344" indent="-293214" latinLnBrk="0">
              <a:lnSpc>
                <a:spcPct val="100099"/>
              </a:lnSpc>
              <a:buChar char="•"/>
              <a:tabLst>
                <a:tab pos="303531" algn="l"/>
                <a:tab pos="304074" algn="l"/>
                <a:tab pos="1088149" algn="l"/>
                <a:tab pos="3737390" algn="l"/>
                <a:tab pos="5878393" algn="l"/>
              </a:tabLst>
            </a:pPr>
            <a:r>
              <a:rPr sz="2000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 glass serves as </a:t>
            </a:r>
            <a:r>
              <a:rPr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boron source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into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007484" y="1155978"/>
            <a:ext cx="6661487" cy="2885359"/>
            <a:chOff x="697256" y="1213796"/>
            <a:chExt cx="7551927" cy="3271045"/>
          </a:xfrm>
        </p:grpSpPr>
        <p:pic>
          <p:nvPicPr>
            <p:cNvPr id="10" name="Picture 2" descr="Chapter 7 Dopant Diffusion - ppt video online downloa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4" b="49158"/>
            <a:stretch/>
          </p:blipFill>
          <p:spPr bwMode="auto">
            <a:xfrm>
              <a:off x="697256" y="1213796"/>
              <a:ext cx="7551927" cy="210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hapter 7 Dopant Diffusion - ppt video online downloa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45" r="8048"/>
            <a:stretch/>
          </p:blipFill>
          <p:spPr bwMode="auto">
            <a:xfrm>
              <a:off x="697256" y="3317304"/>
              <a:ext cx="7551927" cy="116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5B6C8D-3BA6-40C2-AD8F-518526E9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24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307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0" y="6650"/>
            <a:ext cx="8286750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>
            <a:lvl1pPr marL="1049020">
              <a:lnSpc>
                <a:spcPct val="100000"/>
              </a:lnSpc>
              <a:spcBef>
                <a:spcPct val="0"/>
              </a:spcBef>
              <a:buNone/>
              <a:defRPr sz="4400" spc="-5">
                <a:ea typeface="+mj-ea"/>
                <a:cs typeface="+mj-cs"/>
              </a:defRPr>
            </a:lvl1pPr>
          </a:lstStyle>
          <a:p>
            <a:r>
              <a:rPr lang="en-US" dirty="0"/>
              <a:t>Qualitative analysis of dopant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265" y="5351092"/>
            <a:ext cx="8431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SIMS (secondary ion mass spectroscopy)  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high-vacuum (10</a:t>
            </a:r>
            <a:r>
              <a:rPr lang="en-US" altLang="ko-K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~ 5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ion (O</a:t>
            </a:r>
            <a:r>
              <a:rPr lang="en-US" altLang="ko-K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Cs)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&amp; ppb level concentration detection is possible as function of depth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320219" y="1538161"/>
            <a:ext cx="3976009" cy="347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2"/>
          <p:cNvSpPr/>
          <p:nvPr/>
        </p:nvSpPr>
        <p:spPr>
          <a:xfrm>
            <a:off x="5057775" y="1403821"/>
            <a:ext cx="3752397" cy="3752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오른쪽 화살표 9"/>
          <p:cNvSpPr/>
          <p:nvPr/>
        </p:nvSpPr>
        <p:spPr>
          <a:xfrm>
            <a:off x="4408487" y="2002972"/>
            <a:ext cx="537029" cy="1981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7187D81-D73B-4861-A3E2-9086BBD3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25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08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Wet etching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462" y="1358040"/>
            <a:ext cx="8003894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indent="-293214"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400" spc="-4" dirty="0">
                <a:cs typeface="Times New Roman"/>
              </a:rPr>
              <a:t>Consists </a:t>
            </a:r>
            <a:r>
              <a:rPr sz="2400" spc="-9" dirty="0">
                <a:cs typeface="Times New Roman"/>
              </a:rPr>
              <a:t>of </a:t>
            </a:r>
            <a:r>
              <a:rPr sz="2400" spc="-4" dirty="0">
                <a:solidFill>
                  <a:srgbClr val="C00000"/>
                </a:solidFill>
                <a:cs typeface="Times New Roman"/>
              </a:rPr>
              <a:t>3</a:t>
            </a:r>
            <a:r>
              <a:rPr sz="2400" spc="-38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400" spc="-4" dirty="0">
                <a:solidFill>
                  <a:srgbClr val="C00000"/>
                </a:solidFill>
                <a:cs typeface="Times New Roman"/>
              </a:rPr>
              <a:t>processes</a:t>
            </a:r>
            <a:endParaRPr sz="2400" dirty="0">
              <a:solidFill>
                <a:srgbClr val="C00000"/>
              </a:solidFill>
              <a:cs typeface="Times New Roman"/>
            </a:endParaRPr>
          </a:p>
          <a:p>
            <a:pPr marL="646699" lvl="1" indent="-244888">
              <a:spcBef>
                <a:spcPts val="1200"/>
              </a:spcBef>
              <a:buChar char="–"/>
              <a:tabLst>
                <a:tab pos="646699" algn="l"/>
                <a:tab pos="647242" algn="l"/>
              </a:tabLst>
            </a:pPr>
            <a:r>
              <a:rPr sz="2400" spc="-4" dirty="0">
                <a:cs typeface="Times New Roman"/>
              </a:rPr>
              <a:t>Movement </a:t>
            </a:r>
            <a:r>
              <a:rPr sz="2400" dirty="0">
                <a:cs typeface="Times New Roman"/>
              </a:rPr>
              <a:t>of </a:t>
            </a:r>
            <a:r>
              <a:rPr sz="2400" spc="-4" dirty="0">
                <a:cs typeface="Times New Roman"/>
              </a:rPr>
              <a:t>etchant </a:t>
            </a:r>
            <a:r>
              <a:rPr sz="2400" spc="-9" dirty="0">
                <a:cs typeface="Times New Roman"/>
              </a:rPr>
              <a:t>species </a:t>
            </a:r>
            <a:r>
              <a:rPr sz="2400" dirty="0">
                <a:cs typeface="Times New Roman"/>
              </a:rPr>
              <a:t>to </a:t>
            </a:r>
            <a:r>
              <a:rPr sz="2400" spc="-4" dirty="0">
                <a:cs typeface="Times New Roman"/>
              </a:rPr>
              <a:t>wafer</a:t>
            </a:r>
            <a:r>
              <a:rPr sz="2400" spc="21" dirty="0">
                <a:cs typeface="Times New Roman"/>
              </a:rPr>
              <a:t> </a:t>
            </a:r>
            <a:r>
              <a:rPr sz="2400" spc="-4" dirty="0">
                <a:cs typeface="Times New Roman"/>
              </a:rPr>
              <a:t>surface</a:t>
            </a:r>
            <a:endParaRPr sz="2400" dirty="0">
              <a:cs typeface="Times New Roman"/>
            </a:endParaRPr>
          </a:p>
          <a:p>
            <a:pPr marL="646699" marR="96652" lvl="1" indent="-244888">
              <a:spcBef>
                <a:spcPts val="1200"/>
              </a:spcBef>
              <a:buChar char="–"/>
              <a:tabLst>
                <a:tab pos="646699" algn="l"/>
                <a:tab pos="647242" algn="l"/>
              </a:tabLst>
            </a:pPr>
            <a:r>
              <a:rPr sz="2400" spc="-4" dirty="0">
                <a:cs typeface="Times New Roman"/>
              </a:rPr>
              <a:t>Chemical reaction </a:t>
            </a:r>
            <a:r>
              <a:rPr sz="2400" dirty="0">
                <a:cs typeface="Times New Roman"/>
              </a:rPr>
              <a:t>with exposed </a:t>
            </a:r>
            <a:r>
              <a:rPr sz="2400" spc="-9" dirty="0">
                <a:cs typeface="Times New Roman"/>
              </a:rPr>
              <a:t>film </a:t>
            </a:r>
            <a:r>
              <a:rPr sz="2400" dirty="0">
                <a:cs typeface="Times New Roman"/>
              </a:rPr>
              <a:t>that </a:t>
            </a:r>
            <a:r>
              <a:rPr sz="2400" spc="-4" dirty="0">
                <a:cs typeface="Times New Roman"/>
              </a:rPr>
              <a:t>produces soluble  by-products</a:t>
            </a:r>
            <a:endParaRPr sz="2400" dirty="0">
              <a:cs typeface="Times New Roman"/>
            </a:endParaRPr>
          </a:p>
          <a:p>
            <a:pPr marL="646699" lvl="1" indent="-244888">
              <a:spcBef>
                <a:spcPts val="1200"/>
              </a:spcBef>
              <a:buChar char="–"/>
              <a:tabLst>
                <a:tab pos="646699" algn="l"/>
                <a:tab pos="647242" algn="l"/>
              </a:tabLst>
            </a:pPr>
            <a:r>
              <a:rPr sz="2400" spc="-4" dirty="0">
                <a:cs typeface="Times New Roman"/>
              </a:rPr>
              <a:t>reaction products away </a:t>
            </a:r>
            <a:r>
              <a:rPr sz="2400" dirty="0">
                <a:cs typeface="Times New Roman"/>
              </a:rPr>
              <a:t>from </a:t>
            </a:r>
            <a:r>
              <a:rPr sz="2400" spc="-4" dirty="0">
                <a:cs typeface="Times New Roman"/>
              </a:rPr>
              <a:t>wafer</a:t>
            </a:r>
            <a:r>
              <a:rPr sz="2400" spc="17" dirty="0">
                <a:cs typeface="Times New Roman"/>
              </a:rPr>
              <a:t> </a:t>
            </a:r>
            <a:r>
              <a:rPr sz="2400" spc="-4" dirty="0">
                <a:cs typeface="Times New Roman"/>
              </a:rPr>
              <a:t>surface</a:t>
            </a:r>
            <a:endParaRPr sz="2400" dirty="0">
              <a:cs typeface="Times New Roman"/>
            </a:endParaRPr>
          </a:p>
          <a:p>
            <a:pPr marL="304074" marR="4344" indent="-293214"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400" spc="-4" dirty="0">
                <a:cs typeface="Times New Roman"/>
              </a:rPr>
              <a:t>Wet etch solution is often agitated to </a:t>
            </a:r>
            <a:r>
              <a:rPr sz="2400" spc="-9" dirty="0">
                <a:cs typeface="Times New Roman"/>
              </a:rPr>
              <a:t>assist </a:t>
            </a:r>
            <a:r>
              <a:rPr sz="2400" spc="-4" dirty="0">
                <a:cs typeface="Times New Roman"/>
              </a:rPr>
              <a:t>movement  </a:t>
            </a:r>
            <a:r>
              <a:rPr sz="2400" dirty="0">
                <a:cs typeface="Times New Roman"/>
              </a:rPr>
              <a:t>of </a:t>
            </a:r>
            <a:r>
              <a:rPr sz="2400" spc="-4" dirty="0">
                <a:cs typeface="Times New Roman"/>
              </a:rPr>
              <a:t>etchant to surface and removal </a:t>
            </a:r>
            <a:r>
              <a:rPr sz="2400" dirty="0">
                <a:cs typeface="Times New Roman"/>
              </a:rPr>
              <a:t>of </a:t>
            </a:r>
            <a:r>
              <a:rPr sz="2400" spc="-4" dirty="0">
                <a:cs typeface="Times New Roman"/>
              </a:rPr>
              <a:t>etch</a:t>
            </a:r>
            <a:r>
              <a:rPr sz="2400" spc="-9" dirty="0">
                <a:cs typeface="Times New Roman"/>
              </a:rPr>
              <a:t> </a:t>
            </a:r>
            <a:r>
              <a:rPr sz="2400" spc="-4" dirty="0">
                <a:cs typeface="Times New Roman"/>
              </a:rPr>
              <a:t>product</a:t>
            </a:r>
            <a:endParaRPr sz="2400" dirty="0">
              <a:cs typeface="Times New Roman"/>
            </a:endParaRPr>
          </a:p>
          <a:p>
            <a:pPr marL="304074" marR="886700" indent="-293214"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400" spc="-4" dirty="0">
                <a:cs typeface="Times New Roman"/>
              </a:rPr>
              <a:t>Some </a:t>
            </a:r>
            <a:r>
              <a:rPr sz="2400" spc="-9" dirty="0">
                <a:cs typeface="Times New Roman"/>
              </a:rPr>
              <a:t>wet </a:t>
            </a:r>
            <a:r>
              <a:rPr sz="2400" spc="-4" dirty="0">
                <a:cs typeface="Times New Roman"/>
              </a:rPr>
              <a:t>etch use a acid spray to supply fresh etchant</a:t>
            </a:r>
            <a:endParaRPr sz="2400" dirty="0">
              <a:cs typeface="Times New Roman"/>
            </a:endParaRPr>
          </a:p>
          <a:p>
            <a:pPr marL="304074" marR="235114" indent="-293214"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400" spc="-4" dirty="0">
                <a:solidFill>
                  <a:srgbClr val="C00000"/>
                </a:solidFill>
                <a:cs typeface="Times New Roman"/>
              </a:rPr>
              <a:t>Small geometry features </a:t>
            </a:r>
            <a:r>
              <a:rPr sz="2400" spc="-9" dirty="0">
                <a:solidFill>
                  <a:srgbClr val="C00000"/>
                </a:solidFill>
                <a:cs typeface="Times New Roman"/>
              </a:rPr>
              <a:t>may </a:t>
            </a:r>
            <a:r>
              <a:rPr sz="2400" spc="-4" dirty="0">
                <a:solidFill>
                  <a:srgbClr val="C00000"/>
                </a:solidFill>
                <a:cs typeface="Times New Roman"/>
              </a:rPr>
              <a:t>etch more </a:t>
            </a:r>
            <a:r>
              <a:rPr sz="2400" dirty="0">
                <a:solidFill>
                  <a:srgbClr val="C00000"/>
                </a:solidFill>
                <a:cs typeface="Times New Roman"/>
              </a:rPr>
              <a:t>slowly</a:t>
            </a:r>
            <a:r>
              <a:rPr sz="2400" dirty="0">
                <a:cs typeface="Times New Roman"/>
              </a:rPr>
              <a:t>, due  </a:t>
            </a:r>
            <a:r>
              <a:rPr sz="2400" spc="-4" dirty="0">
                <a:cs typeface="Times New Roman"/>
              </a:rPr>
              <a:t>to difficulty in removing etch</a:t>
            </a:r>
            <a:r>
              <a:rPr sz="2400" spc="-9" dirty="0">
                <a:cs typeface="Times New Roman"/>
              </a:rPr>
              <a:t> </a:t>
            </a:r>
            <a:r>
              <a:rPr sz="2400" spc="-4" dirty="0">
                <a:cs typeface="Times New Roman"/>
              </a:rPr>
              <a:t>products</a:t>
            </a:r>
            <a:r>
              <a:rPr lang="en-US" sz="2400" spc="-4" dirty="0">
                <a:cs typeface="Times New Roman"/>
              </a:rPr>
              <a:t> </a:t>
            </a:r>
            <a:r>
              <a:rPr lang="en-US" sz="2400" spc="-4" dirty="0">
                <a:cs typeface="Times New Roman"/>
                <a:sym typeface="Wingdings" panose="05000000000000000000" pitchFamily="2" charset="2"/>
              </a:rPr>
              <a:t> loading effect</a:t>
            </a:r>
            <a:endParaRPr sz="2400" dirty="0">
              <a:cs typeface="Times New Roman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E93C2A-8ABB-47FC-8EB2-93120DC6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3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297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6351117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>
            <a:lvl1pPr marL="1049020">
              <a:lnSpc>
                <a:spcPct val="100000"/>
              </a:lnSpc>
              <a:spcBef>
                <a:spcPct val="0"/>
              </a:spcBef>
              <a:buNone/>
              <a:defRPr sz="4400" spc="-5">
                <a:ea typeface="+mj-ea"/>
                <a:cs typeface="+mj-cs"/>
              </a:defRPr>
            </a:lvl1pPr>
          </a:lstStyle>
          <a:p>
            <a:r>
              <a:rPr dirty="0"/>
              <a:t>Figure of Merit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2748" y="1625058"/>
            <a:ext cx="5379551" cy="4501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66" indent="-379006" latinLnBrk="0">
              <a:buChar char="•"/>
              <a:tabLst>
                <a:tab pos="303531" algn="l"/>
                <a:tab pos="304074" algn="l"/>
              </a:tabLst>
            </a:pPr>
            <a:r>
              <a:rPr sz="2200" spc="-4" dirty="0">
                <a:cs typeface="Times New Roman"/>
              </a:rPr>
              <a:t>Uniformity</a:t>
            </a:r>
            <a:endParaRPr sz="2200" dirty="0">
              <a:cs typeface="Times New Roman"/>
            </a:endParaRPr>
          </a:p>
          <a:p>
            <a:pPr marL="646699" marR="523984" lvl="1" indent="-244888" latinLnBrk="0">
              <a:spcBef>
                <a:spcPts val="483"/>
              </a:spcBef>
              <a:buChar char="–"/>
              <a:tabLst>
                <a:tab pos="646156" algn="l"/>
                <a:tab pos="646699" algn="l"/>
              </a:tabLst>
            </a:pPr>
            <a:r>
              <a:rPr sz="2200" dirty="0">
                <a:cs typeface="Times New Roman"/>
              </a:rPr>
              <a:t>Etch </a:t>
            </a:r>
            <a:r>
              <a:rPr sz="2200" spc="-4" dirty="0">
                <a:cs typeface="Times New Roman"/>
              </a:rPr>
              <a:t>rate variation over</a:t>
            </a:r>
            <a:r>
              <a:rPr sz="2200" spc="-6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a  </a:t>
            </a:r>
            <a:r>
              <a:rPr sz="2200" spc="-4" dirty="0">
                <a:cs typeface="Times New Roman"/>
              </a:rPr>
              <a:t>wafer</a:t>
            </a:r>
            <a:endParaRPr sz="2200" dirty="0">
              <a:cs typeface="Times New Roman"/>
            </a:endParaRPr>
          </a:p>
          <a:p>
            <a:pPr marL="646699" marR="4344" lvl="1" indent="-244888" latinLnBrk="0">
              <a:spcBef>
                <a:spcPts val="483"/>
              </a:spcBef>
              <a:buChar char="–"/>
              <a:tabLst>
                <a:tab pos="646156" algn="l"/>
                <a:tab pos="646699" algn="l"/>
              </a:tabLst>
            </a:pPr>
            <a:r>
              <a:rPr sz="2200" dirty="0">
                <a:cs typeface="Times New Roman"/>
              </a:rPr>
              <a:t>Etch </a:t>
            </a:r>
            <a:r>
              <a:rPr sz="2200" spc="-4" dirty="0">
                <a:cs typeface="Times New Roman"/>
              </a:rPr>
              <a:t>rate variation from</a:t>
            </a:r>
            <a:r>
              <a:rPr sz="2200" spc="-60" dirty="0">
                <a:cs typeface="Times New Roman"/>
              </a:rPr>
              <a:t> </a:t>
            </a:r>
            <a:r>
              <a:rPr sz="2200" spc="-4" dirty="0">
                <a:cs typeface="Times New Roman"/>
              </a:rPr>
              <a:t>wafer  </a:t>
            </a:r>
            <a:r>
              <a:rPr sz="2200" dirty="0">
                <a:cs typeface="Times New Roman"/>
              </a:rPr>
              <a:t>to</a:t>
            </a:r>
            <a:r>
              <a:rPr sz="2200" spc="-77" dirty="0">
                <a:cs typeface="Times New Roman"/>
              </a:rPr>
              <a:t> </a:t>
            </a:r>
            <a:r>
              <a:rPr sz="2200" spc="-4" dirty="0">
                <a:cs typeface="Times New Roman"/>
              </a:rPr>
              <a:t>wafer</a:t>
            </a:r>
            <a:endParaRPr sz="2200" dirty="0">
              <a:cs typeface="Times New Roman"/>
            </a:endParaRPr>
          </a:p>
          <a:p>
            <a:pPr marL="304074" indent="-293214" latinLnBrk="0">
              <a:spcBef>
                <a:spcPts val="581"/>
              </a:spcBef>
              <a:buChar char="•"/>
              <a:tabLst>
                <a:tab pos="303531" algn="l"/>
                <a:tab pos="304074" algn="l"/>
              </a:tabLst>
            </a:pPr>
            <a:r>
              <a:rPr sz="2200" spc="-4" dirty="0">
                <a:cs typeface="Times New Roman"/>
              </a:rPr>
              <a:t>Selectivity</a:t>
            </a:r>
            <a:endParaRPr sz="2200" dirty="0">
              <a:cs typeface="Times New Roman"/>
            </a:endParaRPr>
          </a:p>
          <a:p>
            <a:pPr marL="304074" indent="-293214" latinLnBrk="0">
              <a:spcBef>
                <a:spcPts val="573"/>
              </a:spcBef>
              <a:buChar char="•"/>
              <a:tabLst>
                <a:tab pos="303531" algn="l"/>
                <a:tab pos="304074" algn="l"/>
              </a:tabLst>
            </a:pPr>
            <a:r>
              <a:rPr sz="2200" spc="-4" dirty="0">
                <a:cs typeface="Times New Roman"/>
              </a:rPr>
              <a:t>Undercut</a:t>
            </a:r>
            <a:endParaRPr sz="2200" dirty="0">
              <a:cs typeface="Times New Roman"/>
            </a:endParaRPr>
          </a:p>
          <a:p>
            <a:pPr marL="389866" marR="1050683" indent="-379006" latinLnBrk="0">
              <a:lnSpc>
                <a:spcPts val="3455"/>
              </a:lnSpc>
              <a:spcBef>
                <a:spcPts val="205"/>
              </a:spcBef>
              <a:buChar char="•"/>
              <a:tabLst>
                <a:tab pos="303531" algn="l"/>
                <a:tab pos="304074" algn="l"/>
              </a:tabLst>
            </a:pPr>
            <a:r>
              <a:rPr sz="2200" spc="-4" dirty="0">
                <a:solidFill>
                  <a:srgbClr val="C00000"/>
                </a:solidFill>
                <a:cs typeface="Times New Roman"/>
              </a:rPr>
              <a:t>Etch rate</a:t>
            </a:r>
            <a:r>
              <a:rPr sz="2200" spc="-56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200" spc="-4" dirty="0">
                <a:solidFill>
                  <a:srgbClr val="C00000"/>
                </a:solidFill>
                <a:cs typeface="Times New Roman"/>
              </a:rPr>
              <a:t>anisotropy  A </a:t>
            </a:r>
            <a:r>
              <a:rPr lang="en-US" sz="2200" spc="-4" dirty="0">
                <a:solidFill>
                  <a:srgbClr val="C00000"/>
                </a:solidFill>
                <a:cs typeface="Times New Roman"/>
              </a:rPr>
              <a:t>=</a:t>
            </a:r>
            <a:r>
              <a:rPr sz="2200" spc="-4" dirty="0">
                <a:solidFill>
                  <a:srgbClr val="C00000"/>
                </a:solidFill>
                <a:cs typeface="Times New Roman"/>
              </a:rPr>
              <a:t> 1 –</a:t>
            </a:r>
            <a:r>
              <a:rPr sz="2200" spc="-56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200" spc="-4" dirty="0">
                <a:solidFill>
                  <a:srgbClr val="C00000"/>
                </a:solidFill>
                <a:cs typeface="Times New Roman"/>
              </a:rPr>
              <a:t>R</a:t>
            </a:r>
            <a:r>
              <a:rPr sz="2200" spc="-6" baseline="-20467" dirty="0">
                <a:solidFill>
                  <a:srgbClr val="C00000"/>
                </a:solidFill>
                <a:cs typeface="Times New Roman"/>
              </a:rPr>
              <a:t>L</a:t>
            </a:r>
            <a:r>
              <a:rPr sz="2200" spc="-4" dirty="0">
                <a:solidFill>
                  <a:srgbClr val="C00000"/>
                </a:solidFill>
                <a:cs typeface="Times New Roman"/>
              </a:rPr>
              <a:t>/R</a:t>
            </a:r>
            <a:r>
              <a:rPr sz="2200" spc="-6" baseline="-20467" dirty="0">
                <a:solidFill>
                  <a:srgbClr val="C00000"/>
                </a:solidFill>
                <a:cs typeface="Times New Roman"/>
              </a:rPr>
              <a:t>V</a:t>
            </a:r>
            <a:endParaRPr sz="2200" baseline="-20467" dirty="0">
              <a:solidFill>
                <a:srgbClr val="C00000"/>
              </a:solidFill>
              <a:cs typeface="Times New Roman"/>
            </a:endParaRPr>
          </a:p>
          <a:p>
            <a:pPr marL="389866" indent="6516" latinLnBrk="0">
              <a:spcBef>
                <a:spcPts val="359"/>
              </a:spcBef>
            </a:pPr>
            <a:r>
              <a:rPr sz="2200" spc="-4" dirty="0">
                <a:cs typeface="Times New Roman"/>
              </a:rPr>
              <a:t>R</a:t>
            </a:r>
            <a:r>
              <a:rPr sz="2200" spc="-6" baseline="-20467" dirty="0">
                <a:cs typeface="Times New Roman"/>
              </a:rPr>
              <a:t>L</a:t>
            </a:r>
            <a:r>
              <a:rPr sz="2200" spc="-4" dirty="0">
                <a:cs typeface="Times New Roman"/>
              </a:rPr>
              <a:t>: </a:t>
            </a:r>
            <a:r>
              <a:rPr sz="2200" spc="-9" dirty="0">
                <a:cs typeface="Times New Roman"/>
              </a:rPr>
              <a:t>lateral </a:t>
            </a:r>
            <a:r>
              <a:rPr sz="2200" spc="-4" dirty="0">
                <a:cs typeface="Times New Roman"/>
              </a:rPr>
              <a:t>etch</a:t>
            </a:r>
            <a:r>
              <a:rPr sz="2200" spc="-38" dirty="0">
                <a:cs typeface="Times New Roman"/>
              </a:rPr>
              <a:t> </a:t>
            </a:r>
            <a:r>
              <a:rPr sz="2200" spc="-4" dirty="0">
                <a:cs typeface="Times New Roman"/>
              </a:rPr>
              <a:t>rate</a:t>
            </a:r>
            <a:endParaRPr sz="2200" dirty="0">
              <a:cs typeface="Times New Roman"/>
            </a:endParaRPr>
          </a:p>
          <a:p>
            <a:pPr marL="389866" latinLnBrk="0">
              <a:spcBef>
                <a:spcPts val="586"/>
              </a:spcBef>
            </a:pPr>
            <a:r>
              <a:rPr sz="2200" spc="-9" dirty="0">
                <a:cs typeface="Times New Roman"/>
              </a:rPr>
              <a:t>R</a:t>
            </a:r>
            <a:r>
              <a:rPr sz="2200" spc="-13" baseline="-20467" dirty="0">
                <a:cs typeface="Times New Roman"/>
              </a:rPr>
              <a:t>V</a:t>
            </a:r>
            <a:r>
              <a:rPr sz="2200" spc="-9" dirty="0">
                <a:cs typeface="Times New Roman"/>
              </a:rPr>
              <a:t>: </a:t>
            </a:r>
            <a:r>
              <a:rPr sz="2200" spc="-4" dirty="0">
                <a:cs typeface="Times New Roman"/>
              </a:rPr>
              <a:t>vertical etch</a:t>
            </a:r>
            <a:r>
              <a:rPr sz="2200" spc="-26" dirty="0">
                <a:cs typeface="Times New Roman"/>
              </a:rPr>
              <a:t> </a:t>
            </a:r>
            <a:r>
              <a:rPr sz="2200" spc="-9" dirty="0">
                <a:cs typeface="Times New Roman"/>
              </a:rPr>
              <a:t>rate</a:t>
            </a:r>
            <a:endParaRPr lang="en-US" sz="2200" spc="-9" dirty="0">
              <a:cs typeface="Times New Roman"/>
            </a:endParaRPr>
          </a:p>
          <a:p>
            <a:pPr marL="389866" latinLnBrk="0">
              <a:spcBef>
                <a:spcPts val="586"/>
              </a:spcBef>
            </a:pPr>
            <a:endParaRPr sz="2200" dirty="0">
              <a:solidFill>
                <a:srgbClr val="C00000"/>
              </a:solidFill>
              <a:cs typeface="Times New Roman"/>
            </a:endParaRPr>
          </a:p>
          <a:p>
            <a:pPr marL="304074" indent="-293214" latinLnBrk="0">
              <a:spcBef>
                <a:spcPts val="573"/>
              </a:spcBef>
              <a:buChar char="•"/>
              <a:tabLst>
                <a:tab pos="303531" algn="l"/>
                <a:tab pos="304074" algn="l"/>
              </a:tabLst>
            </a:pPr>
            <a:r>
              <a:rPr sz="2200" spc="-9" dirty="0">
                <a:cs typeface="Times New Roman"/>
              </a:rPr>
              <a:t>A=1 </a:t>
            </a:r>
            <a:r>
              <a:rPr sz="2200" spc="-4" dirty="0">
                <a:cs typeface="Times New Roman"/>
              </a:rPr>
              <a:t>perfectly</a:t>
            </a:r>
            <a:r>
              <a:rPr sz="2200" spc="-17" dirty="0">
                <a:cs typeface="Times New Roman"/>
              </a:rPr>
              <a:t> </a:t>
            </a:r>
            <a:r>
              <a:rPr sz="2200" spc="-4" dirty="0">
                <a:cs typeface="Times New Roman"/>
              </a:rPr>
              <a:t>anisotropic</a:t>
            </a:r>
            <a:endParaRPr sz="2200" dirty="0">
              <a:cs typeface="Times New Roman"/>
            </a:endParaRPr>
          </a:p>
          <a:p>
            <a:pPr marL="304074" indent="-293214" latinLnBrk="0">
              <a:spcBef>
                <a:spcPts val="586"/>
              </a:spcBef>
              <a:buChar char="•"/>
              <a:tabLst>
                <a:tab pos="303531" algn="l"/>
                <a:tab pos="304074" algn="l"/>
              </a:tabLst>
            </a:pPr>
            <a:r>
              <a:rPr sz="2200" spc="-9" dirty="0">
                <a:cs typeface="Times New Roman"/>
              </a:rPr>
              <a:t>A=0 </a:t>
            </a:r>
            <a:r>
              <a:rPr sz="2200" spc="-4" dirty="0">
                <a:cs typeface="Times New Roman"/>
              </a:rPr>
              <a:t>perfectly</a:t>
            </a:r>
            <a:r>
              <a:rPr sz="2200" spc="-26" dirty="0">
                <a:cs typeface="Times New Roman"/>
              </a:rPr>
              <a:t> </a:t>
            </a:r>
            <a:r>
              <a:rPr sz="2200" spc="-4" dirty="0">
                <a:cs typeface="Times New Roman"/>
              </a:rPr>
              <a:t>isotropic</a:t>
            </a:r>
            <a:endParaRPr sz="2200" dirty="0">
              <a:cs typeface="Times New Roman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5305667" y="2096711"/>
            <a:ext cx="3453434" cy="3504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99D29D8-81D3-43FA-8F17-D3B4EF70F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4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30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8128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HF Wet etching </a:t>
            </a:r>
            <a:r>
              <a:rPr lang="en-US" spc="-5" dirty="0">
                <a:latin typeface="+mn-lt"/>
              </a:rPr>
              <a:t>(</a:t>
            </a:r>
            <a:r>
              <a:rPr spc="-5" dirty="0">
                <a:latin typeface="+mn-lt"/>
              </a:rPr>
              <a:t>SiO</a:t>
            </a:r>
            <a:r>
              <a:rPr spc="-5" baseline="-25000" dirty="0">
                <a:latin typeface="+mn-lt"/>
              </a:rPr>
              <a:t>2</a:t>
            </a:r>
            <a:r>
              <a:rPr lang="en-US" spc="-5" dirty="0">
                <a:latin typeface="+mn-lt"/>
              </a:rPr>
              <a:t>)</a:t>
            </a:r>
            <a:endParaRPr spc="-5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466919" y="1380090"/>
                <a:ext cx="8209537" cy="468795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04074" marR="4344" indent="-293214">
                  <a:lnSpc>
                    <a:spcPct val="99900"/>
                  </a:lnSpc>
                  <a:buChar char="•"/>
                  <a:tabLst>
                    <a:tab pos="303531" algn="l"/>
                    <a:tab pos="304074" algn="l"/>
                    <a:tab pos="2957658" algn="l"/>
                  </a:tabLst>
                </a:pPr>
                <a:r>
                  <a:rPr sz="2200" dirty="0">
                    <a:solidFill>
                      <a:srgbClr val="C00000"/>
                    </a:solidFill>
                    <a:cs typeface="Times New Roman"/>
                  </a:rPr>
                  <a:t>Wet </a:t>
                </a:r>
                <a:r>
                  <a:rPr sz="2200" spc="-4" dirty="0">
                    <a:solidFill>
                      <a:srgbClr val="C00000"/>
                    </a:solidFill>
                    <a:cs typeface="Times New Roman"/>
                  </a:rPr>
                  <a:t>etching of SiO</a:t>
                </a:r>
                <a:r>
                  <a:rPr sz="2200" spc="-4" baseline="-25000" dirty="0">
                    <a:solidFill>
                      <a:srgbClr val="C00000"/>
                    </a:solidFill>
                    <a:cs typeface="Times New Roman"/>
                  </a:rPr>
                  <a:t>2</a:t>
                </a:r>
                <a:r>
                  <a:rPr sz="2200" spc="-4" dirty="0">
                    <a:cs typeface="Times New Roman"/>
                  </a:rPr>
                  <a:t> </a:t>
                </a:r>
                <a:r>
                  <a:rPr sz="2200" spc="-9" dirty="0">
                    <a:cs typeface="Times New Roman"/>
                  </a:rPr>
                  <a:t>in </a:t>
                </a:r>
                <a:r>
                  <a:rPr sz="2200" spc="-4" dirty="0">
                    <a:cs typeface="Times New Roman"/>
                  </a:rPr>
                  <a:t>dilute solutions of  hydrofluoric </a:t>
                </a:r>
                <a:r>
                  <a:rPr sz="2200" dirty="0">
                    <a:cs typeface="Times New Roman"/>
                  </a:rPr>
                  <a:t>acid: </a:t>
                </a:r>
                <a:r>
                  <a:rPr lang="en-US" sz="2200" dirty="0">
                    <a:cs typeface="Times New Roman"/>
                  </a:rPr>
                  <a:t>                                      </a:t>
                </a:r>
              </a:p>
              <a:p>
                <a:pPr marL="10860" marR="4344">
                  <a:lnSpc>
                    <a:spcPct val="99900"/>
                  </a:lnSpc>
                  <a:tabLst>
                    <a:tab pos="303531" algn="l"/>
                    <a:tab pos="304074" algn="l"/>
                    <a:tab pos="2957658" algn="l"/>
                  </a:tabLst>
                </a:pPr>
                <a:r>
                  <a:rPr lang="en-US" sz="2200" spc="-4" dirty="0">
                    <a:cs typeface="Times New Roman"/>
                  </a:rPr>
                  <a:t>        - </a:t>
                </a:r>
                <a:r>
                  <a:rPr sz="2200" spc="-4" dirty="0">
                    <a:cs typeface="Times New Roman"/>
                  </a:rPr>
                  <a:t>etchants </a:t>
                </a:r>
                <a:r>
                  <a:rPr lang="en-US" sz="2200" spc="-4" dirty="0">
                    <a:cs typeface="Times New Roman"/>
                  </a:rPr>
                  <a:t>of </a:t>
                </a:r>
                <a:r>
                  <a:rPr sz="2200" spc="-4" dirty="0">
                    <a:cs typeface="Times New Roman"/>
                  </a:rPr>
                  <a:t>6:1, 10:1, </a:t>
                </a:r>
                <a:r>
                  <a:rPr sz="2200" dirty="0">
                    <a:cs typeface="Times New Roman"/>
                  </a:rPr>
                  <a:t>20:1</a:t>
                </a:r>
                <a:r>
                  <a:rPr lang="en-US" sz="2200" dirty="0">
                    <a:cs typeface="Times New Roman"/>
                  </a:rPr>
                  <a:t> (</a:t>
                </a:r>
                <a:r>
                  <a:rPr lang="en-US" sz="2200" dirty="0" err="1">
                    <a:cs typeface="Times New Roman"/>
                  </a:rPr>
                  <a:t>vol</a:t>
                </a:r>
                <a:r>
                  <a:rPr lang="en-US" sz="2200" dirty="0">
                    <a:cs typeface="Times New Roman"/>
                  </a:rPr>
                  <a:t> % of </a:t>
                </a:r>
                <a:r>
                  <a:rPr lang="en-US" sz="2200" dirty="0" err="1">
                    <a:cs typeface="Times New Roman"/>
                  </a:rPr>
                  <a:t>water:HF</a:t>
                </a:r>
                <a:r>
                  <a:rPr lang="en-US" sz="2200" dirty="0">
                    <a:cs typeface="Times New Roman"/>
                  </a:rPr>
                  <a:t>)</a:t>
                </a:r>
              </a:p>
              <a:p>
                <a:pPr marL="10860" marR="4344">
                  <a:lnSpc>
                    <a:spcPct val="99900"/>
                  </a:lnSpc>
                  <a:tabLst>
                    <a:tab pos="303531" algn="l"/>
                    <a:tab pos="304074" algn="l"/>
                    <a:tab pos="2957658" algn="l"/>
                  </a:tabLst>
                </a:pPr>
                <a:r>
                  <a:rPr lang="en-US" sz="2200" dirty="0">
                    <a:cs typeface="Times New Roman"/>
                  </a:rPr>
                  <a:t>         - </a:t>
                </a:r>
                <a:r>
                  <a:rPr sz="2200" spc="-4" dirty="0">
                    <a:cs typeface="Times New Roman"/>
                  </a:rPr>
                  <a:t>isotropic</a:t>
                </a:r>
                <a:r>
                  <a:rPr lang="en-US" sz="2200" spc="-4" dirty="0">
                    <a:cs typeface="Times New Roman"/>
                  </a:rPr>
                  <a:t> process</a:t>
                </a:r>
                <a:endParaRPr sz="2200" dirty="0">
                  <a:cs typeface="Times New Roman"/>
                </a:endParaRPr>
              </a:p>
              <a:p>
                <a:pPr marL="304074" marR="51584" indent="-293214">
                  <a:spcBef>
                    <a:spcPts val="646"/>
                  </a:spcBef>
                  <a:buChar char="•"/>
                  <a:tabLst>
                    <a:tab pos="303531" algn="l"/>
                    <a:tab pos="304074" algn="l"/>
                  </a:tabLst>
                </a:pPr>
                <a:r>
                  <a:rPr sz="2200" dirty="0">
                    <a:solidFill>
                      <a:srgbClr val="C00000"/>
                    </a:solidFill>
                    <a:cs typeface="Times New Roman"/>
                  </a:rPr>
                  <a:t>HF </a:t>
                </a:r>
                <a:r>
                  <a:rPr sz="2200" spc="-4" dirty="0">
                    <a:solidFill>
                      <a:srgbClr val="C00000"/>
                    </a:solidFill>
                    <a:cs typeface="Times New Roman"/>
                  </a:rPr>
                  <a:t>solutions </a:t>
                </a:r>
                <a:r>
                  <a:rPr sz="2200" dirty="0">
                    <a:cs typeface="Times New Roman"/>
                  </a:rPr>
                  <a:t>are </a:t>
                </a:r>
                <a:r>
                  <a:rPr sz="2200" spc="-4" dirty="0">
                    <a:cs typeface="Times New Roman"/>
                  </a:rPr>
                  <a:t>extremely </a:t>
                </a:r>
                <a:r>
                  <a:rPr sz="2200" dirty="0">
                    <a:cs typeface="Times New Roman"/>
                  </a:rPr>
                  <a:t>selective of </a:t>
                </a:r>
                <a:r>
                  <a:rPr sz="2200" spc="-4" dirty="0">
                    <a:cs typeface="Times New Roman"/>
                  </a:rPr>
                  <a:t>oxide  </a:t>
                </a:r>
                <a:r>
                  <a:rPr sz="2200" dirty="0">
                    <a:cs typeface="Times New Roman"/>
                  </a:rPr>
                  <a:t>over </a:t>
                </a:r>
                <a:r>
                  <a:rPr sz="2200" spc="-4" dirty="0">
                    <a:cs typeface="Times New Roman"/>
                  </a:rPr>
                  <a:t>silicon</a:t>
                </a:r>
                <a:endParaRPr lang="en-US" sz="2200" spc="-4" dirty="0">
                  <a:cs typeface="Times New Roman"/>
                </a:endParaRPr>
              </a:p>
              <a:p>
                <a:pPr marL="10860">
                  <a:tabLst>
                    <a:tab pos="303531" algn="l"/>
                    <a:tab pos="304074" algn="l"/>
                  </a:tabLst>
                </a:pPr>
                <a:r>
                  <a:rPr lang="en-US" altLang="ko-KR" sz="2200" spc="-4" dirty="0">
                    <a:cs typeface="Times New Roman"/>
                  </a:rPr>
                  <a:t>         - SiO</a:t>
                </a:r>
                <a:r>
                  <a:rPr lang="en-US" altLang="ko-KR" sz="2200" spc="-4" baseline="-25000" dirty="0">
                    <a:cs typeface="Times New Roman"/>
                  </a:rPr>
                  <a:t>2</a:t>
                </a:r>
                <a:r>
                  <a:rPr lang="en-US" altLang="ko-KR" sz="2200" spc="-4" dirty="0">
                    <a:cs typeface="Times New Roman"/>
                  </a:rPr>
                  <a:t>+6HF </a:t>
                </a:r>
                <a:r>
                  <a:rPr lang="en-US" altLang="ko-KR" sz="2200" spc="-4" dirty="0">
                    <a:cs typeface="Times New Roman"/>
                    <a:sym typeface="Wingdings" panose="05000000000000000000" pitchFamily="2" charset="2"/>
                  </a:rPr>
                  <a:t></a:t>
                </a:r>
                <a:r>
                  <a:rPr lang="en-US" altLang="ko-KR" sz="2200" spc="-68" dirty="0">
                    <a:cs typeface="Times New Roman"/>
                  </a:rPr>
                  <a:t> </a:t>
                </a:r>
                <a:r>
                  <a:rPr lang="en-US" altLang="ko-KR" sz="2200" spc="-4" dirty="0">
                    <a:cs typeface="Times New Roman"/>
                  </a:rPr>
                  <a:t>H</a:t>
                </a:r>
                <a:r>
                  <a:rPr lang="en-US" altLang="ko-KR" sz="2200" spc="-4" baseline="-25000" dirty="0">
                    <a:cs typeface="Times New Roman"/>
                  </a:rPr>
                  <a:t>2</a:t>
                </a:r>
                <a:r>
                  <a:rPr lang="en-US" altLang="ko-KR" sz="2200" spc="-4" dirty="0">
                    <a:cs typeface="Times New Roman"/>
                  </a:rPr>
                  <a:t>+SiF</a:t>
                </a:r>
                <a:r>
                  <a:rPr lang="en-US" altLang="ko-KR" sz="2200" spc="-4" baseline="-25000" dirty="0">
                    <a:cs typeface="Times New Roman"/>
                  </a:rPr>
                  <a:t>6</a:t>
                </a:r>
                <a:r>
                  <a:rPr lang="en-US" altLang="ko-KR" sz="2200" spc="-4" dirty="0">
                    <a:cs typeface="Times New Roman"/>
                  </a:rPr>
                  <a:t>+2H</a:t>
                </a:r>
                <a:r>
                  <a:rPr lang="en-US" altLang="ko-KR" sz="2200" spc="-4" baseline="-25000" dirty="0">
                    <a:cs typeface="Times New Roman"/>
                  </a:rPr>
                  <a:t>2</a:t>
                </a:r>
                <a:r>
                  <a:rPr lang="en-US" altLang="ko-KR" sz="2200" spc="-4" dirty="0">
                    <a:cs typeface="Times New Roman"/>
                  </a:rPr>
                  <a:t>O</a:t>
                </a:r>
                <a:endParaRPr lang="en-US" altLang="ko-KR" sz="2200" dirty="0">
                  <a:cs typeface="Times New Roman"/>
                </a:endParaRPr>
              </a:p>
              <a:p>
                <a:pPr marL="304074" marR="848147" indent="-293214">
                  <a:lnSpc>
                    <a:spcPts val="2959"/>
                  </a:lnSpc>
                  <a:spcBef>
                    <a:spcPts val="684"/>
                  </a:spcBef>
                  <a:buChar char="•"/>
                  <a:tabLst>
                    <a:tab pos="303531" algn="l"/>
                    <a:tab pos="304074" algn="l"/>
                  </a:tabLst>
                </a:pPr>
                <a:r>
                  <a:rPr lang="en-US" altLang="ko-KR" sz="2200" dirty="0">
                    <a:cs typeface="Times New Roman"/>
                  </a:rPr>
                  <a:t>As this </a:t>
                </a:r>
                <a:r>
                  <a:rPr lang="en-US" altLang="ko-KR" sz="2200" spc="-4" dirty="0">
                    <a:cs typeface="Times New Roman"/>
                  </a:rPr>
                  <a:t>reaction consumes </a:t>
                </a:r>
                <a:r>
                  <a:rPr lang="en-US" altLang="ko-KR" sz="2200" spc="-9" dirty="0">
                    <a:cs typeface="Times New Roman"/>
                  </a:rPr>
                  <a:t>HF, </a:t>
                </a:r>
                <a:r>
                  <a:rPr lang="en-US" altLang="ko-KR" sz="2200" spc="-4" dirty="0">
                    <a:cs typeface="Times New Roman"/>
                  </a:rPr>
                  <a:t>reaction </a:t>
                </a:r>
                <a:r>
                  <a:rPr lang="en-US" altLang="ko-KR" sz="2200" dirty="0">
                    <a:cs typeface="Times New Roman"/>
                  </a:rPr>
                  <a:t>rate  decrease </a:t>
                </a:r>
                <a:r>
                  <a:rPr lang="en-US" altLang="ko-KR" sz="2200" spc="-4" dirty="0">
                    <a:cs typeface="Times New Roman"/>
                  </a:rPr>
                  <a:t>with</a:t>
                </a:r>
                <a:r>
                  <a:rPr lang="en-US" altLang="ko-KR" sz="2200" spc="-64" dirty="0">
                    <a:cs typeface="Times New Roman"/>
                  </a:rPr>
                  <a:t> </a:t>
                </a:r>
                <a:r>
                  <a:rPr lang="en-US" altLang="ko-KR" sz="2200" spc="-4" dirty="0">
                    <a:cs typeface="Times New Roman"/>
                  </a:rPr>
                  <a:t>time</a:t>
                </a:r>
                <a:endParaRPr lang="en-US" altLang="ko-KR" sz="2200" dirty="0">
                  <a:cs typeface="Times New Roman"/>
                </a:endParaRPr>
              </a:p>
              <a:p>
                <a:pPr marL="304074" marR="378463" indent="-293214" algn="just" latinLnBrk="0">
                  <a:lnSpc>
                    <a:spcPct val="89800"/>
                  </a:lnSpc>
                  <a:spcBef>
                    <a:spcPts val="607"/>
                  </a:spcBef>
                  <a:buChar char="•"/>
                  <a:tabLst>
                    <a:tab pos="304074" algn="l"/>
                  </a:tabLst>
                </a:pPr>
                <a:r>
                  <a:rPr lang="en-US" altLang="ko-KR" sz="2200" spc="-4" dirty="0">
                    <a:cs typeface="Times New Roman"/>
                  </a:rPr>
                  <a:t>To avoid </a:t>
                </a:r>
                <a:r>
                  <a:rPr lang="en-US" altLang="ko-KR" sz="2200" dirty="0">
                    <a:cs typeface="Times New Roman"/>
                  </a:rPr>
                  <a:t>that, the use of HF </a:t>
                </a:r>
                <a:r>
                  <a:rPr lang="en-US" altLang="ko-KR" sz="2200" spc="-4" dirty="0">
                    <a:cs typeface="Times New Roman"/>
                  </a:rPr>
                  <a:t>with </a:t>
                </a:r>
                <a:r>
                  <a:rPr lang="en-US" altLang="ko-KR" sz="2200" dirty="0">
                    <a:cs typeface="Times New Roman"/>
                  </a:rPr>
                  <a:t>a </a:t>
                </a:r>
                <a:r>
                  <a:rPr lang="en-US" altLang="ko-KR" sz="2200" spc="-4" dirty="0">
                    <a:solidFill>
                      <a:srgbClr val="C00000"/>
                    </a:solidFill>
                    <a:cs typeface="Times New Roman"/>
                  </a:rPr>
                  <a:t>buffering agent  </a:t>
                </a:r>
                <a:r>
                  <a:rPr lang="en-US" altLang="ko-KR" sz="2200" dirty="0">
                    <a:solidFill>
                      <a:srgbClr val="C00000"/>
                    </a:solidFill>
                    <a:cs typeface="Times New Roman"/>
                  </a:rPr>
                  <a:t>such as </a:t>
                </a:r>
                <a:r>
                  <a:rPr lang="en-US" altLang="ko-KR" sz="2200" spc="-4" dirty="0">
                    <a:solidFill>
                      <a:srgbClr val="C00000"/>
                    </a:solidFill>
                    <a:cs typeface="Times New Roman"/>
                  </a:rPr>
                  <a:t>ammonium fluoride (NH</a:t>
                </a:r>
                <a:r>
                  <a:rPr lang="en-US" altLang="ko-KR" sz="2200" spc="-4" baseline="-25000" dirty="0">
                    <a:solidFill>
                      <a:srgbClr val="C00000"/>
                    </a:solidFill>
                    <a:cs typeface="Times New Roman"/>
                  </a:rPr>
                  <a:t>4</a:t>
                </a:r>
                <a:r>
                  <a:rPr lang="en-US" altLang="ko-KR" sz="2200" spc="-4" dirty="0">
                    <a:solidFill>
                      <a:srgbClr val="C00000"/>
                    </a:solidFill>
                    <a:cs typeface="Times New Roman"/>
                  </a:rPr>
                  <a:t>F) </a:t>
                </a:r>
                <a:r>
                  <a:rPr lang="en-US" altLang="ko-KR" sz="2200" spc="-4" dirty="0">
                    <a:cs typeface="Times New Roman"/>
                  </a:rPr>
                  <a:t>can maintains </a:t>
                </a:r>
                <a:r>
                  <a:rPr lang="en-US" altLang="ko-KR" sz="2200" dirty="0">
                    <a:cs typeface="Times New Roman"/>
                  </a:rPr>
                  <a:t>a constant </a:t>
                </a:r>
                <a:r>
                  <a:rPr lang="en-US" altLang="ko-KR" sz="2200" spc="-4" dirty="0">
                    <a:cs typeface="Times New Roman"/>
                  </a:rPr>
                  <a:t>concentration </a:t>
                </a:r>
                <a:r>
                  <a:rPr lang="en-US" altLang="ko-KR" sz="2200" dirty="0">
                    <a:cs typeface="Times New Roman"/>
                  </a:rPr>
                  <a:t>of  HF </a:t>
                </a:r>
                <a:r>
                  <a:rPr lang="en-US" altLang="ko-KR" sz="2200" spc="-4" dirty="0">
                    <a:cs typeface="Times New Roman"/>
                  </a:rPr>
                  <a:t>through dissolution</a:t>
                </a:r>
                <a:r>
                  <a:rPr lang="en-US" altLang="ko-KR" sz="2200" spc="-34" dirty="0">
                    <a:cs typeface="Times New Roman"/>
                  </a:rPr>
                  <a:t> </a:t>
                </a:r>
                <a:r>
                  <a:rPr lang="en-US" altLang="ko-KR" sz="2200" spc="-4" dirty="0">
                    <a:cs typeface="Times New Roman"/>
                  </a:rPr>
                  <a:t>reaction. </a:t>
                </a:r>
                <a:r>
                  <a:rPr lang="en-US" altLang="ko-KR" sz="2200" dirty="0">
                    <a:cs typeface="Times New Roman"/>
                  </a:rPr>
                  <a:t>NH</a:t>
                </a:r>
                <a:r>
                  <a:rPr lang="en-US" altLang="ko-KR" sz="2200" baseline="-25000" dirty="0">
                    <a:cs typeface="Times New Roman"/>
                  </a:rPr>
                  <a:t>3</a:t>
                </a:r>
                <a:r>
                  <a:rPr lang="en-US" altLang="ko-KR" sz="2200" dirty="0">
                    <a:cs typeface="Times New Roman"/>
                  </a:rPr>
                  <a:t> </a:t>
                </a:r>
                <a:r>
                  <a:rPr lang="en-US" altLang="ko-KR" sz="2200" spc="-4" dirty="0">
                    <a:cs typeface="Times New Roman"/>
                  </a:rPr>
                  <a:t>(ammonia) is </a:t>
                </a:r>
                <a:r>
                  <a:rPr lang="en-US" altLang="ko-KR" sz="2200" dirty="0">
                    <a:cs typeface="Times New Roman"/>
                  </a:rPr>
                  <a:t>a gas. </a:t>
                </a:r>
                <a:r>
                  <a:rPr lang="en-US" altLang="ko-KR" sz="2200" spc="-4" dirty="0">
                    <a:cs typeface="Times New Roman"/>
                  </a:rPr>
                  <a:t>Buffering </a:t>
                </a:r>
                <a:r>
                  <a:rPr lang="en-US" altLang="ko-KR" sz="2200" dirty="0">
                    <a:cs typeface="Times New Roman"/>
                  </a:rPr>
                  <a:t>also </a:t>
                </a:r>
                <a:r>
                  <a:rPr lang="en-US" altLang="ko-KR" sz="2200" spc="-4" dirty="0">
                    <a:cs typeface="Times New Roman"/>
                  </a:rPr>
                  <a:t>controls </a:t>
                </a:r>
                <a:r>
                  <a:rPr lang="en-US" altLang="ko-KR" sz="2200" dirty="0">
                    <a:cs typeface="Times New Roman"/>
                  </a:rPr>
                  <a:t>etchant </a:t>
                </a:r>
                <a:r>
                  <a:rPr lang="en-US" altLang="ko-KR" sz="2200" spc="-9" dirty="0">
                    <a:cs typeface="Times New Roman"/>
                  </a:rPr>
                  <a:t>PH, </a:t>
                </a:r>
                <a:r>
                  <a:rPr lang="en-US" altLang="ko-KR" sz="2200" spc="-4" dirty="0">
                    <a:cs typeface="Times New Roman"/>
                  </a:rPr>
                  <a:t>which minimizes </a:t>
                </a:r>
                <a:r>
                  <a:rPr lang="en-US" altLang="ko-KR" sz="2200" dirty="0">
                    <a:cs typeface="Times New Roman"/>
                  </a:rPr>
                  <a:t>resist  attack.</a:t>
                </a:r>
              </a:p>
              <a:p>
                <a:pPr marL="10860" marR="378463" algn="just" latinLnBrk="0">
                  <a:lnSpc>
                    <a:spcPct val="89800"/>
                  </a:lnSpc>
                  <a:spcBef>
                    <a:spcPts val="607"/>
                  </a:spcBef>
                  <a:tabLst>
                    <a:tab pos="304074" algn="l"/>
                  </a:tabLst>
                </a:pPr>
                <a:r>
                  <a:rPr lang="en-US" altLang="ko-KR" sz="2200" spc="-4" dirty="0">
                    <a:cs typeface="Times New Roman"/>
                  </a:rPr>
                  <a:t>         - </a:t>
                </a:r>
                <a:r>
                  <a:rPr lang="en-US" altLang="ko-KR" sz="2200" dirty="0">
                    <a:cs typeface="Times New Roman"/>
                  </a:rPr>
                  <a:t>NH</a:t>
                </a:r>
                <a:r>
                  <a:rPr lang="en-US" altLang="ko-KR" sz="2200" baseline="-25000" dirty="0">
                    <a:cs typeface="Times New Roman"/>
                  </a:rPr>
                  <a:t>4</a:t>
                </a:r>
                <a:r>
                  <a:rPr lang="en-US" altLang="ko-KR" sz="2200" dirty="0">
                    <a:cs typeface="Times New Roman"/>
                  </a:rPr>
                  <a:t>F </a:t>
                </a:r>
                <a14:m>
                  <m:oMath xmlns:m="http://schemas.openxmlformats.org/officeDocument/2006/math">
                    <m:r>
                      <a:rPr lang="en-US" altLang="ko-K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↔</m:t>
                    </m:r>
                  </m:oMath>
                </a14:m>
                <a:r>
                  <a:rPr lang="en-US" altLang="ko-KR" sz="2200" spc="-77" dirty="0">
                    <a:cs typeface="Times New Roman"/>
                  </a:rPr>
                  <a:t> </a:t>
                </a:r>
                <a:r>
                  <a:rPr lang="en-US" altLang="ko-KR" sz="2200" spc="-4" dirty="0">
                    <a:cs typeface="Times New Roman"/>
                  </a:rPr>
                  <a:t>NH</a:t>
                </a:r>
                <a:r>
                  <a:rPr lang="en-US" altLang="ko-KR" sz="2200" spc="-4" baseline="-25000" dirty="0">
                    <a:cs typeface="Times New Roman"/>
                  </a:rPr>
                  <a:t>3</a:t>
                </a:r>
                <a:r>
                  <a:rPr lang="en-US" altLang="ko-KR" sz="2200" spc="-4" dirty="0">
                    <a:cs typeface="Times New Roman"/>
                  </a:rPr>
                  <a:t>+HF</a:t>
                </a: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9" y="1380090"/>
                <a:ext cx="8209537" cy="4687950"/>
              </a:xfrm>
              <a:prstGeom prst="rect">
                <a:avLst/>
              </a:prstGeom>
              <a:blipFill>
                <a:blip r:embed="rId3"/>
                <a:stretch>
                  <a:fillRect l="-2006" t="-1951" b="-10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04AB6E-861F-46E7-9BD7-B8175EBF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5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1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312" y="2926088"/>
            <a:ext cx="6743971" cy="671978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sz="2800" spc="-5" dirty="0">
                <a:latin typeface="+mn-lt"/>
              </a:rPr>
              <a:t>Silicon nitride etching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49" y="3635578"/>
            <a:ext cx="7818772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760" indent="-342900" latinLnBrk="0">
              <a:buFont typeface="Arial" panose="020B0604020202020204" pitchFamily="34" charset="0"/>
              <a:buChar char="•"/>
              <a:tabLst>
                <a:tab pos="303531" algn="l"/>
              </a:tabLst>
            </a:pPr>
            <a:r>
              <a:rPr sz="2000" spc="-4" dirty="0">
                <a:cs typeface="Times New Roman"/>
              </a:rPr>
              <a:t>H</a:t>
            </a:r>
            <a:r>
              <a:rPr sz="2000" spc="-4" baseline="-25000" dirty="0">
                <a:cs typeface="Times New Roman"/>
              </a:rPr>
              <a:t>3</a:t>
            </a:r>
            <a:r>
              <a:rPr sz="2000" spc="-4" dirty="0">
                <a:cs typeface="Times New Roman"/>
              </a:rPr>
              <a:t>PO</a:t>
            </a:r>
            <a:r>
              <a:rPr sz="2000" spc="-4" baseline="-25000" dirty="0">
                <a:cs typeface="Times New Roman"/>
              </a:rPr>
              <a:t>4</a:t>
            </a:r>
            <a:r>
              <a:rPr sz="2000" spc="-4" dirty="0">
                <a:cs typeface="Times New Roman"/>
              </a:rPr>
              <a:t> at</a:t>
            </a:r>
            <a:r>
              <a:rPr sz="2000" spc="-47" dirty="0">
                <a:cs typeface="Times New Roman"/>
              </a:rPr>
              <a:t> </a:t>
            </a:r>
            <a:r>
              <a:rPr sz="2000" spc="-4" dirty="0">
                <a:cs typeface="Times New Roman"/>
              </a:rPr>
              <a:t>140-200</a:t>
            </a:r>
            <a:r>
              <a:rPr sz="2000" spc="-4" dirty="0">
                <a:cs typeface="PMingLiU"/>
              </a:rPr>
              <a:t>℃</a:t>
            </a:r>
            <a:endParaRPr sz="2000" dirty="0">
              <a:cs typeface="PMingLiU"/>
            </a:endParaRPr>
          </a:p>
          <a:p>
            <a:pPr marL="353760" marR="4344" indent="-342900" latinLnBrk="0">
              <a:spcBef>
                <a:spcPts val="646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sz="2000" dirty="0">
                <a:cs typeface="Times New Roman"/>
              </a:rPr>
              <a:t>If </a:t>
            </a:r>
            <a:r>
              <a:rPr sz="2000" spc="-4" dirty="0">
                <a:cs typeface="Times New Roman"/>
              </a:rPr>
              <a:t>nitride </a:t>
            </a:r>
            <a:r>
              <a:rPr sz="2000" dirty="0">
                <a:cs typeface="Times New Roman"/>
              </a:rPr>
              <a:t>layer </a:t>
            </a:r>
            <a:r>
              <a:rPr sz="2000" spc="-4" dirty="0">
                <a:cs typeface="Times New Roman"/>
              </a:rPr>
              <a:t>is exposed </a:t>
            </a:r>
            <a:r>
              <a:rPr sz="2000" spc="-9" dirty="0">
                <a:cs typeface="Times New Roman"/>
              </a:rPr>
              <a:t>to </a:t>
            </a:r>
            <a:r>
              <a:rPr sz="2000" dirty="0">
                <a:cs typeface="Times New Roman"/>
              </a:rPr>
              <a:t>a </a:t>
            </a:r>
            <a:r>
              <a:rPr sz="2000" spc="-4" dirty="0">
                <a:cs typeface="Times New Roman"/>
              </a:rPr>
              <a:t>high-temp  oxidizing ambient, </a:t>
            </a:r>
            <a:r>
              <a:rPr sz="2000" dirty="0">
                <a:cs typeface="Times New Roman"/>
              </a:rPr>
              <a:t>a dip </a:t>
            </a:r>
            <a:r>
              <a:rPr sz="2000" spc="-4" dirty="0">
                <a:cs typeface="Times New Roman"/>
              </a:rPr>
              <a:t>in </a:t>
            </a:r>
            <a:r>
              <a:rPr sz="2000" dirty="0">
                <a:cs typeface="Times New Roman"/>
              </a:rPr>
              <a:t>BHF </a:t>
            </a:r>
            <a:r>
              <a:rPr lang="en-US" sz="2000" dirty="0">
                <a:cs typeface="Times New Roman"/>
              </a:rPr>
              <a:t>should be </a:t>
            </a:r>
            <a:r>
              <a:rPr sz="2000" spc="-4" dirty="0">
                <a:cs typeface="Times New Roman"/>
              </a:rPr>
              <a:t>done before  nitride wet etch</a:t>
            </a:r>
            <a:r>
              <a:rPr lang="en-US" sz="2000" spc="-4" dirty="0">
                <a:cs typeface="Times New Roman"/>
              </a:rPr>
              <a:t>ing</a:t>
            </a:r>
            <a:r>
              <a:rPr sz="2000" spc="-4" dirty="0">
                <a:cs typeface="Times New Roman"/>
              </a:rPr>
              <a:t> </a:t>
            </a:r>
            <a:r>
              <a:rPr sz="2000" spc="-9" dirty="0">
                <a:cs typeface="Times New Roman"/>
              </a:rPr>
              <a:t>to </a:t>
            </a:r>
            <a:r>
              <a:rPr sz="2000" spc="-4" dirty="0">
                <a:cs typeface="Times New Roman"/>
              </a:rPr>
              <a:t>strip surface </a:t>
            </a:r>
            <a:r>
              <a:rPr sz="2000" dirty="0">
                <a:cs typeface="Times New Roman"/>
              </a:rPr>
              <a:t>oxide that </a:t>
            </a:r>
            <a:r>
              <a:rPr sz="2000" spc="-4" dirty="0">
                <a:cs typeface="Times New Roman"/>
              </a:rPr>
              <a:t>have  grown </a:t>
            </a:r>
            <a:r>
              <a:rPr sz="2000" dirty="0">
                <a:cs typeface="Times New Roman"/>
              </a:rPr>
              <a:t>on </a:t>
            </a:r>
            <a:r>
              <a:rPr sz="2000" spc="-4" dirty="0">
                <a:cs typeface="Times New Roman"/>
              </a:rPr>
              <a:t>top </a:t>
            </a:r>
            <a:r>
              <a:rPr sz="2000" dirty="0">
                <a:cs typeface="Times New Roman"/>
              </a:rPr>
              <a:t>of</a:t>
            </a:r>
            <a:r>
              <a:rPr sz="2000" spc="-47" dirty="0">
                <a:cs typeface="Times New Roman"/>
              </a:rPr>
              <a:t> </a:t>
            </a:r>
            <a:r>
              <a:rPr sz="2000" spc="-4" dirty="0">
                <a:cs typeface="Times New Roman"/>
              </a:rPr>
              <a:t>nitride</a:t>
            </a:r>
            <a:endParaRPr sz="2000" dirty="0">
              <a:cs typeface="Times New Roman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92312" y="5016199"/>
            <a:ext cx="3565071" cy="671978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spc="-5">
                <a:ea typeface="+mj-ea"/>
                <a:cs typeface="+mj-cs"/>
              </a:defRPr>
            </a:lvl1pPr>
          </a:lstStyle>
          <a:p>
            <a:r>
              <a:rPr lang="en-US" dirty="0"/>
              <a:t>Metal wet etching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82889" y="5746208"/>
            <a:ext cx="856111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ko-KR"/>
            </a:defPPr>
            <a:lvl1pPr marL="10860" latinLnBrk="0">
              <a:tabLst>
                <a:tab pos="303531" algn="l"/>
              </a:tabLst>
              <a:defRPr sz="2000">
                <a:latin typeface="Times New Roman"/>
                <a:cs typeface="Times New Roman"/>
              </a:defRPr>
            </a:lvl1pPr>
          </a:lstStyle>
          <a:p>
            <a:pPr marL="353760" indent="-342900">
              <a:buFont typeface="Arial" panose="020B0604020202020204" pitchFamily="34" charset="0"/>
              <a:buChar char="•"/>
            </a:pPr>
            <a:r>
              <a:rPr dirty="0">
                <a:latin typeface="+mn-lt"/>
              </a:rPr>
              <a:t>Al etchant: (by volume) 20% acetic acid, 77%  phosphoric acid, 3% nitric acid</a:t>
            </a:r>
          </a:p>
          <a:p>
            <a:pPr marL="353760" indent="-342900">
              <a:buFont typeface="Arial" panose="020B0604020202020204" pitchFamily="34" charset="0"/>
              <a:buChar char="•"/>
            </a:pPr>
            <a:r>
              <a:rPr dirty="0">
                <a:latin typeface="+mn-lt"/>
              </a:rPr>
              <a:t>Impurities in Al, such as Si, Cu, are difficult to  remove in standard Al wet etch</a:t>
            </a: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92312" y="1045898"/>
            <a:ext cx="3092853" cy="671978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spc="-5">
                <a:ea typeface="+mj-ea"/>
                <a:cs typeface="+mj-cs"/>
              </a:defRPr>
            </a:lvl1pPr>
          </a:lstStyle>
          <a:p>
            <a:r>
              <a:rPr lang="en-US" dirty="0"/>
              <a:t>Si wet etching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590049" y="1698086"/>
            <a:ext cx="688623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760" marR="4344" indent="-342900"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cs typeface="Times New Roman"/>
              </a:rPr>
              <a:t>Use a </a:t>
            </a:r>
            <a:r>
              <a:rPr sz="2000" dirty="0">
                <a:cs typeface="Times New Roman"/>
              </a:rPr>
              <a:t>strong </a:t>
            </a:r>
            <a:r>
              <a:rPr sz="2000" spc="-4" dirty="0">
                <a:cs typeface="Times New Roman"/>
              </a:rPr>
              <a:t>oxidant to oxidize </a:t>
            </a:r>
            <a:r>
              <a:rPr sz="2000" dirty="0">
                <a:cs typeface="Times New Roman"/>
              </a:rPr>
              <a:t>Si </a:t>
            </a:r>
            <a:r>
              <a:rPr sz="2000" spc="-4" dirty="0">
                <a:cs typeface="Times New Roman"/>
              </a:rPr>
              <a:t>and </a:t>
            </a:r>
            <a:r>
              <a:rPr sz="2000" spc="-9" dirty="0">
                <a:cs typeface="Times New Roman"/>
              </a:rPr>
              <a:t>HF </a:t>
            </a:r>
            <a:r>
              <a:rPr sz="2000" spc="-4" dirty="0">
                <a:cs typeface="Times New Roman"/>
              </a:rPr>
              <a:t>to etch </a:t>
            </a:r>
            <a:r>
              <a:rPr sz="2000" spc="-4" dirty="0" err="1">
                <a:cs typeface="Times New Roman"/>
              </a:rPr>
              <a:t>etch</a:t>
            </a:r>
            <a:r>
              <a:rPr sz="2000" spc="-4" dirty="0">
                <a:cs typeface="Times New Roman"/>
              </a:rPr>
              <a:t>  </a:t>
            </a:r>
            <a:r>
              <a:rPr sz="2000" dirty="0">
                <a:cs typeface="Times New Roman"/>
              </a:rPr>
              <a:t>oxide</a:t>
            </a:r>
          </a:p>
          <a:p>
            <a:pPr marL="353760" indent="-342900">
              <a:spcBef>
                <a:spcPts val="586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cs typeface="Times New Roman"/>
              </a:rPr>
              <a:t>Etchant: HF, HNO</a:t>
            </a:r>
            <a:r>
              <a:rPr sz="2000" spc="-4" baseline="-25000" dirty="0">
                <a:cs typeface="Times New Roman"/>
              </a:rPr>
              <a:t>3</a:t>
            </a:r>
            <a:r>
              <a:rPr sz="2000" spc="-4" dirty="0">
                <a:cs typeface="Times New Roman"/>
              </a:rPr>
              <a:t> </a:t>
            </a:r>
            <a:r>
              <a:rPr sz="2000" spc="4" dirty="0">
                <a:cs typeface="Times New Roman"/>
              </a:rPr>
              <a:t>in</a:t>
            </a:r>
            <a:r>
              <a:rPr sz="2000" spc="-47" dirty="0">
                <a:cs typeface="Times New Roman"/>
              </a:rPr>
              <a:t> </a:t>
            </a:r>
            <a:r>
              <a:rPr sz="2000" spc="-4" dirty="0">
                <a:cs typeface="Times New Roman"/>
              </a:rPr>
              <a:t>water</a:t>
            </a:r>
            <a:endParaRPr lang="en-US" sz="2000" spc="-4" dirty="0">
              <a:cs typeface="Times New Roman"/>
            </a:endParaRPr>
          </a:p>
          <a:p>
            <a:pPr marL="353760" indent="-342900">
              <a:spcBef>
                <a:spcPts val="586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latin typeface="Times New Roman"/>
                <a:cs typeface="Times New Roman"/>
              </a:rPr>
              <a:t>Si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9" dirty="0">
                <a:latin typeface="Times New Roman"/>
                <a:cs typeface="Times New Roman"/>
              </a:rPr>
              <a:t>HNO</a:t>
            </a:r>
            <a:r>
              <a:rPr sz="2000" spc="13" baseline="-24305" dirty="0">
                <a:latin typeface="Times New Roman"/>
                <a:cs typeface="Times New Roman"/>
              </a:rPr>
              <a:t>3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6HF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6" dirty="0">
                <a:latin typeface="Times New Roman"/>
                <a:cs typeface="Times New Roman"/>
              </a:rPr>
              <a:t>H</a:t>
            </a:r>
            <a:r>
              <a:rPr sz="2000" spc="-38" baseline="-24305" dirty="0">
                <a:latin typeface="Times New Roman"/>
                <a:cs typeface="Times New Roman"/>
              </a:rPr>
              <a:t>2</a:t>
            </a:r>
            <a:r>
              <a:rPr sz="2000" spc="-26" dirty="0">
                <a:latin typeface="Times New Roman"/>
                <a:cs typeface="Times New Roman"/>
              </a:rPr>
              <a:t>SiF</a:t>
            </a:r>
            <a:r>
              <a:rPr sz="2000" spc="-38" baseline="-24305" dirty="0">
                <a:latin typeface="Times New Roman"/>
                <a:cs typeface="Times New Roman"/>
              </a:rPr>
              <a:t>6 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7" dirty="0">
                <a:latin typeface="Times New Roman"/>
                <a:cs typeface="Times New Roman"/>
              </a:rPr>
              <a:t>HNO</a:t>
            </a:r>
            <a:r>
              <a:rPr sz="2000" spc="26" baseline="-24305" dirty="0">
                <a:latin typeface="Times New Roman"/>
                <a:cs typeface="Times New Roman"/>
              </a:rPr>
              <a:t>2 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73" dirty="0">
                <a:latin typeface="Times New Roman"/>
                <a:cs typeface="Times New Roman"/>
              </a:rPr>
              <a:t>H</a:t>
            </a:r>
            <a:r>
              <a:rPr sz="2000" spc="109" baseline="-24305" dirty="0">
                <a:latin typeface="Times New Roman"/>
                <a:cs typeface="Times New Roman"/>
              </a:rPr>
              <a:t>2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363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H</a:t>
            </a:r>
            <a:r>
              <a:rPr sz="2000" spc="89" baseline="-24305" dirty="0">
                <a:latin typeface="Times New Roman"/>
                <a:cs typeface="Times New Roman"/>
              </a:rPr>
              <a:t>2</a:t>
            </a:r>
            <a:r>
              <a:rPr sz="2000" spc="60" dirty="0">
                <a:latin typeface="Times New Roman"/>
                <a:cs typeface="Times New Roman"/>
              </a:rPr>
              <a:t>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0" y="0"/>
            <a:ext cx="7688128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49020">
              <a:lnSpc>
                <a:spcPct val="100000"/>
              </a:lnSpc>
            </a:pPr>
            <a:r>
              <a:rPr lang="en-US" spc="-5" dirty="0">
                <a:latin typeface="+mn-lt"/>
              </a:rPr>
              <a:t>Wet etching (Si, Si</a:t>
            </a:r>
            <a:r>
              <a:rPr lang="en-US" spc="-5" baseline="-25000" dirty="0">
                <a:latin typeface="+mn-lt"/>
              </a:rPr>
              <a:t>3</a:t>
            </a:r>
            <a:r>
              <a:rPr lang="en-US" spc="-5" dirty="0">
                <a:latin typeface="+mn-lt"/>
              </a:rPr>
              <a:t>N</a:t>
            </a:r>
            <a:r>
              <a:rPr lang="en-US" spc="-5" baseline="-25000" dirty="0">
                <a:latin typeface="+mn-lt"/>
              </a:rPr>
              <a:t>4</a:t>
            </a:r>
            <a:r>
              <a:rPr lang="en-US" spc="-5" dirty="0">
                <a:latin typeface="+mn-lt"/>
              </a:rPr>
              <a:t>, Al)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8293B5-B949-43D9-9268-1BE84BB6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6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3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43971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/>
          <a:p>
            <a:pPr marL="1049020">
              <a:lnSpc>
                <a:spcPct val="100000"/>
              </a:lnSpc>
            </a:pPr>
            <a:r>
              <a:rPr spc="-5" dirty="0">
                <a:latin typeface="+mn-lt"/>
              </a:rPr>
              <a:t>Wet etching</a:t>
            </a:r>
            <a:r>
              <a:rPr lang="en-US" spc="-5" dirty="0">
                <a:latin typeface="+mn-lt"/>
              </a:rPr>
              <a:t> issue</a:t>
            </a:r>
            <a:endParaRPr spc="-5" dirty="0"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46" y="1221444"/>
            <a:ext cx="8746977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654301" indent="-293214" latinLnBrk="0">
              <a:lnSpc>
                <a:spcPts val="3274"/>
              </a:lnSpc>
              <a:buChar char="•"/>
              <a:tabLst>
                <a:tab pos="303531" algn="l"/>
                <a:tab pos="304074" algn="l"/>
              </a:tabLst>
            </a:pPr>
            <a:r>
              <a:rPr lang="en-US" sz="2736" dirty="0">
                <a:solidFill>
                  <a:srgbClr val="C00000"/>
                </a:solidFill>
                <a:cs typeface="Times New Roman"/>
              </a:rPr>
              <a:t>Re</a:t>
            </a:r>
            <a:r>
              <a:rPr sz="2736" dirty="0">
                <a:solidFill>
                  <a:srgbClr val="C00000"/>
                </a:solidFill>
                <a:cs typeface="Times New Roman"/>
              </a:rPr>
              <a:t>sist </a:t>
            </a:r>
            <a:r>
              <a:rPr sz="2736" spc="-4" dirty="0" err="1">
                <a:solidFill>
                  <a:srgbClr val="C00000"/>
                </a:solidFill>
                <a:cs typeface="Times New Roman"/>
              </a:rPr>
              <a:t>scumming</a:t>
            </a:r>
            <a:endParaRPr lang="en-US" sz="2736" spc="-4" dirty="0">
              <a:solidFill>
                <a:srgbClr val="C00000"/>
              </a:solidFill>
              <a:cs typeface="Times New Roman"/>
            </a:endParaRPr>
          </a:p>
          <a:p>
            <a:pPr marL="10860" marR="654301" latinLnBrk="0">
              <a:lnSpc>
                <a:spcPts val="3274"/>
              </a:lnSpc>
              <a:tabLst>
                <a:tab pos="303531" algn="l"/>
                <a:tab pos="304074" algn="l"/>
              </a:tabLst>
            </a:pPr>
            <a:r>
              <a:rPr lang="en-US" sz="2500" spc="-4" dirty="0">
                <a:cs typeface="Times New Roman"/>
              </a:rPr>
              <a:t>     - </a:t>
            </a:r>
            <a:r>
              <a:rPr sz="2500" dirty="0">
                <a:cs typeface="Times New Roman"/>
              </a:rPr>
              <a:t>resist </a:t>
            </a:r>
            <a:r>
              <a:rPr sz="2500" spc="-4" dirty="0">
                <a:cs typeface="Times New Roman"/>
              </a:rPr>
              <a:t>is not removed </a:t>
            </a:r>
            <a:r>
              <a:rPr sz="2500" spc="-9" dirty="0">
                <a:cs typeface="Times New Roman"/>
              </a:rPr>
              <a:t>in </a:t>
            </a:r>
            <a:r>
              <a:rPr sz="2500" spc="-4" dirty="0">
                <a:cs typeface="Times New Roman"/>
              </a:rPr>
              <a:t>develop</a:t>
            </a:r>
            <a:r>
              <a:rPr sz="2500" spc="4" dirty="0">
                <a:cs typeface="Times New Roman"/>
              </a:rPr>
              <a:t> </a:t>
            </a:r>
            <a:r>
              <a:rPr sz="2500" spc="-4" dirty="0">
                <a:cs typeface="Times New Roman"/>
              </a:rPr>
              <a:t>process</a:t>
            </a:r>
            <a:endParaRPr lang="en-US" sz="2500" spc="-4" dirty="0">
              <a:cs typeface="Times New Roman"/>
            </a:endParaRPr>
          </a:p>
          <a:p>
            <a:pPr marL="10860" marR="654301" latinLnBrk="0">
              <a:lnSpc>
                <a:spcPts val="3274"/>
              </a:lnSpc>
              <a:tabLst>
                <a:tab pos="303531" algn="l"/>
                <a:tab pos="304074" algn="l"/>
              </a:tabLst>
            </a:pPr>
            <a:r>
              <a:rPr lang="en-US" sz="2500" spc="-4" dirty="0">
                <a:cs typeface="Times New Roman"/>
              </a:rPr>
              <a:t>     - serve as an etch mask to prevent a complete etch process</a:t>
            </a:r>
          </a:p>
          <a:p>
            <a:pPr marL="10860" marR="654301" latinLnBrk="0">
              <a:lnSpc>
                <a:spcPts val="3274"/>
              </a:lnSpc>
              <a:tabLst>
                <a:tab pos="303531" algn="l"/>
                <a:tab pos="304074" algn="l"/>
              </a:tabLst>
            </a:pPr>
            <a:r>
              <a:rPr lang="en-US" sz="2736" spc="-4" dirty="0">
                <a:cs typeface="Times New Roman"/>
              </a:rPr>
              <a:t>     </a:t>
            </a:r>
            <a:endParaRPr sz="2736" dirty="0">
              <a:cs typeface="Times New Roman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bject 3"/>
          <p:cNvSpPr/>
          <p:nvPr/>
        </p:nvSpPr>
        <p:spPr>
          <a:xfrm>
            <a:off x="953563" y="3397029"/>
            <a:ext cx="7169870" cy="301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330A816-06FC-48EE-974E-1812F60E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7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433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123605" y="1656836"/>
            <a:ext cx="4552851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99367" indent="-293214" latinLnBrk="0"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cs typeface="Times New Roman"/>
              </a:rPr>
              <a:t>Wafer is mechanically abraded in alkaline slurry  containing colloidal silica (a suspension </a:t>
            </a:r>
            <a:r>
              <a:rPr sz="2000" dirty="0">
                <a:cs typeface="Times New Roman"/>
              </a:rPr>
              <a:t>of </a:t>
            </a:r>
            <a:r>
              <a:rPr sz="2000" spc="-4" dirty="0">
                <a:cs typeface="Times New Roman"/>
              </a:rPr>
              <a:t>abrasive  SiO</a:t>
            </a:r>
            <a:r>
              <a:rPr sz="2000" spc="-4" baseline="-25000" dirty="0">
                <a:cs typeface="Times New Roman"/>
              </a:rPr>
              <a:t>2</a:t>
            </a:r>
            <a:r>
              <a:rPr sz="2000" spc="-4" dirty="0">
                <a:cs typeface="Times New Roman"/>
              </a:rPr>
              <a:t> particles) and an etching agent </a:t>
            </a:r>
            <a:r>
              <a:rPr sz="2000" spc="-9" dirty="0">
                <a:cs typeface="Times New Roman"/>
              </a:rPr>
              <a:t>such </a:t>
            </a:r>
            <a:r>
              <a:rPr sz="2000" spc="-4" dirty="0">
                <a:cs typeface="Times New Roman"/>
              </a:rPr>
              <a:t>as dilute  HF.</a:t>
            </a:r>
            <a:endParaRPr sz="2000" dirty="0">
              <a:cs typeface="Times New Roman"/>
            </a:endParaRPr>
          </a:p>
          <a:p>
            <a:pPr marL="304074" marR="33665" indent="-293214" latinLnBrk="0"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cs typeface="Times New Roman"/>
              </a:rPr>
              <a:t>KOH and NH</a:t>
            </a:r>
            <a:r>
              <a:rPr sz="2000" spc="-4" baseline="-25000" dirty="0">
                <a:cs typeface="Times New Roman"/>
              </a:rPr>
              <a:t>4</a:t>
            </a:r>
            <a:r>
              <a:rPr sz="2000" spc="-4" dirty="0">
                <a:cs typeface="Times New Roman"/>
              </a:rPr>
              <a:t>OH </a:t>
            </a:r>
            <a:r>
              <a:rPr sz="2000" dirty="0">
                <a:cs typeface="Times New Roman"/>
              </a:rPr>
              <a:t>are </a:t>
            </a:r>
            <a:r>
              <a:rPr sz="2000" spc="-4" dirty="0">
                <a:cs typeface="Times New Roman"/>
              </a:rPr>
              <a:t>common matrix solutions for  </a:t>
            </a:r>
            <a:r>
              <a:rPr sz="2000" dirty="0">
                <a:cs typeface="Times New Roman"/>
              </a:rPr>
              <a:t>the</a:t>
            </a:r>
            <a:r>
              <a:rPr sz="2000" spc="-68" dirty="0">
                <a:cs typeface="Times New Roman"/>
              </a:rPr>
              <a:t> </a:t>
            </a:r>
            <a:r>
              <a:rPr sz="2000" spc="-4" dirty="0">
                <a:cs typeface="Times New Roman"/>
              </a:rPr>
              <a:t>suspension.</a:t>
            </a:r>
            <a:endParaRPr sz="2000" dirty="0">
              <a:cs typeface="Times New Roman"/>
            </a:endParaRPr>
          </a:p>
          <a:p>
            <a:pPr marL="304074" marR="65159" indent="-293214" latinLnBrk="0">
              <a:lnSpc>
                <a:spcPct val="100400"/>
              </a:lnSpc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cs typeface="Times New Roman"/>
              </a:rPr>
              <a:t>pH </a:t>
            </a:r>
            <a:r>
              <a:rPr sz="2000" dirty="0">
                <a:cs typeface="Times New Roman"/>
              </a:rPr>
              <a:t>10 </a:t>
            </a:r>
            <a:r>
              <a:rPr sz="2000" spc="-4" dirty="0">
                <a:cs typeface="Times New Roman"/>
              </a:rPr>
              <a:t>is maintained to keep silica particles  negatively charged to avoid formation </a:t>
            </a:r>
            <a:r>
              <a:rPr sz="2000" dirty="0">
                <a:cs typeface="Times New Roman"/>
              </a:rPr>
              <a:t>of </a:t>
            </a:r>
            <a:r>
              <a:rPr sz="2000" spc="-4" dirty="0">
                <a:cs typeface="Times New Roman"/>
              </a:rPr>
              <a:t>a</a:t>
            </a:r>
            <a:r>
              <a:rPr sz="2000" spc="-9" dirty="0">
                <a:cs typeface="Times New Roman"/>
              </a:rPr>
              <a:t> </a:t>
            </a:r>
            <a:r>
              <a:rPr sz="2000" spc="-4" dirty="0">
                <a:cs typeface="Times New Roman"/>
              </a:rPr>
              <a:t>gel</a:t>
            </a:r>
            <a:endParaRPr sz="2000" dirty="0">
              <a:cs typeface="Times New Roman"/>
            </a:endParaRPr>
          </a:p>
          <a:p>
            <a:pPr marL="304074" marR="4344" indent="-293214" latinLnBrk="0">
              <a:spcBef>
                <a:spcPts val="1200"/>
              </a:spcBef>
              <a:buChar char="•"/>
              <a:tabLst>
                <a:tab pos="303531" algn="l"/>
                <a:tab pos="304074" algn="l"/>
              </a:tabLst>
            </a:pPr>
            <a:r>
              <a:rPr sz="2000" spc="-4" dirty="0">
                <a:cs typeface="Times New Roman"/>
              </a:rPr>
              <a:t>pH buffering agent </a:t>
            </a:r>
            <a:r>
              <a:rPr sz="2000" spc="-13" dirty="0">
                <a:cs typeface="Times New Roman"/>
              </a:rPr>
              <a:t>can </a:t>
            </a:r>
            <a:r>
              <a:rPr sz="2000" dirty="0">
                <a:cs typeface="Times New Roman"/>
              </a:rPr>
              <a:t>be </a:t>
            </a:r>
            <a:r>
              <a:rPr sz="2000" spc="-4" dirty="0">
                <a:cs typeface="Times New Roman"/>
              </a:rPr>
              <a:t>used to ensure stability </a:t>
            </a:r>
            <a:r>
              <a:rPr sz="2000" dirty="0">
                <a:cs typeface="Times New Roman"/>
              </a:rPr>
              <a:t>of  the</a:t>
            </a:r>
            <a:r>
              <a:rPr sz="2000" spc="-81" dirty="0">
                <a:cs typeface="Times New Roman"/>
              </a:rPr>
              <a:t> </a:t>
            </a:r>
            <a:r>
              <a:rPr sz="2000" spc="-4" dirty="0">
                <a:cs typeface="Times New Roman"/>
              </a:rPr>
              <a:t>process</a:t>
            </a:r>
            <a:endParaRPr sz="2000" dirty="0">
              <a:cs typeface="Times New Roman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928531"/>
            <a:ext cx="8676456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1" y="59943"/>
            <a:ext cx="9144000" cy="856644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49020">
              <a:lnSpc>
                <a:spcPct val="100000"/>
              </a:lnSpc>
            </a:pPr>
            <a:r>
              <a:rPr lang="en-US" sz="4000" spc="-5">
                <a:latin typeface="+mn-lt"/>
              </a:rPr>
              <a:t>Chemical Mechanical Polishing (CMP)</a:t>
            </a:r>
            <a:endParaRPr lang="en-US" sz="4000" spc="-5" dirty="0">
              <a:latin typeface="+mn-lt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243655" y="1983655"/>
            <a:ext cx="3514739" cy="3270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E7699DF-E9A1-49E0-939E-3F4E3E92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8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82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71" y="1510757"/>
            <a:ext cx="8416472" cy="352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074" marR="4344" indent="-293214" latinLnBrk="0">
              <a:lnSpc>
                <a:spcPct val="99900"/>
              </a:lnSpc>
              <a:spcBef>
                <a:spcPts val="1722"/>
              </a:spcBef>
              <a:buChar char="•"/>
              <a:tabLst>
                <a:tab pos="303531" algn="l"/>
                <a:tab pos="304074" algn="l"/>
              </a:tabLst>
            </a:pPr>
            <a:r>
              <a:rPr sz="2736" dirty="0">
                <a:latin typeface="Times New Roman"/>
                <a:cs typeface="Times New Roman"/>
              </a:rPr>
              <a:t>Gross mechanical </a:t>
            </a:r>
            <a:r>
              <a:rPr sz="2736" spc="-4" dirty="0">
                <a:latin typeface="Times New Roman"/>
                <a:cs typeface="Times New Roman"/>
              </a:rPr>
              <a:t>damage </a:t>
            </a:r>
            <a:r>
              <a:rPr sz="2736" spc="-9" dirty="0">
                <a:latin typeface="Times New Roman"/>
                <a:cs typeface="Times New Roman"/>
              </a:rPr>
              <a:t>is </a:t>
            </a:r>
            <a:r>
              <a:rPr sz="2736" spc="-4" dirty="0">
                <a:latin typeface="Times New Roman"/>
                <a:cs typeface="Times New Roman"/>
              </a:rPr>
              <a:t>prevented by the  </a:t>
            </a:r>
            <a:r>
              <a:rPr sz="2736" dirty="0">
                <a:latin typeface="Times New Roman"/>
                <a:cs typeface="Times New Roman"/>
              </a:rPr>
              <a:t>fact </a:t>
            </a:r>
            <a:r>
              <a:rPr sz="2736" spc="-4" dirty="0">
                <a:latin typeface="Times New Roman"/>
                <a:cs typeface="Times New Roman"/>
              </a:rPr>
              <a:t>that </a:t>
            </a:r>
            <a:r>
              <a:rPr sz="2736" spc="-4" dirty="0">
                <a:solidFill>
                  <a:srgbClr val="FF0000"/>
                </a:solidFill>
                <a:latin typeface="Times New Roman"/>
                <a:cs typeface="Times New Roman"/>
              </a:rPr>
              <a:t>Si</a:t>
            </a:r>
            <a:r>
              <a:rPr lang="en-US" sz="2736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736" spc="-4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736" spc="-4" dirty="0">
                <a:solidFill>
                  <a:srgbClr val="FF0000"/>
                </a:solidFill>
                <a:latin typeface="Times New Roman"/>
                <a:cs typeface="Times New Roman"/>
              </a:rPr>
              <a:t> particles </a:t>
            </a:r>
            <a:r>
              <a:rPr sz="2736" spc="-4" dirty="0">
                <a:latin typeface="Times New Roman"/>
                <a:cs typeface="Times New Roman"/>
              </a:rPr>
              <a:t>being </a:t>
            </a:r>
            <a:r>
              <a:rPr sz="2736" dirty="0">
                <a:latin typeface="Times New Roman"/>
                <a:cs typeface="Times New Roman"/>
              </a:rPr>
              <a:t>used </a:t>
            </a:r>
            <a:r>
              <a:rPr sz="2736" spc="-4" dirty="0">
                <a:latin typeface="Times New Roman"/>
                <a:cs typeface="Times New Roman"/>
              </a:rPr>
              <a:t>in </a:t>
            </a:r>
            <a:r>
              <a:rPr sz="2736" dirty="0">
                <a:latin typeface="Times New Roman"/>
                <a:cs typeface="Times New Roman"/>
              </a:rPr>
              <a:t>the </a:t>
            </a:r>
            <a:r>
              <a:rPr sz="2736" spc="-4" dirty="0">
                <a:latin typeface="Times New Roman"/>
                <a:cs typeface="Times New Roman"/>
              </a:rPr>
              <a:t>slurry  </a:t>
            </a:r>
            <a:r>
              <a:rPr sz="2736" dirty="0">
                <a:latin typeface="Times New Roman"/>
                <a:cs typeface="Times New Roman"/>
              </a:rPr>
              <a:t>are </a:t>
            </a:r>
            <a:r>
              <a:rPr sz="2736" spc="-4" dirty="0">
                <a:latin typeface="Times New Roman"/>
                <a:cs typeface="Times New Roman"/>
              </a:rPr>
              <a:t>not harder than the film that is </a:t>
            </a:r>
            <a:r>
              <a:rPr sz="2736" dirty="0">
                <a:latin typeface="Times New Roman"/>
                <a:cs typeface="Times New Roman"/>
              </a:rPr>
              <a:t>being  </a:t>
            </a:r>
            <a:r>
              <a:rPr sz="2736" spc="-4" dirty="0">
                <a:latin typeface="Times New Roman"/>
                <a:cs typeface="Times New Roman"/>
              </a:rPr>
              <a:t>polished</a:t>
            </a:r>
            <a:endParaRPr sz="2736" dirty="0">
              <a:latin typeface="Times New Roman"/>
              <a:cs typeface="Times New Roman"/>
            </a:endParaRPr>
          </a:p>
          <a:p>
            <a:pPr marL="304074" marR="697740" indent="-293214" latinLnBrk="0">
              <a:spcBef>
                <a:spcPts val="646"/>
              </a:spcBef>
              <a:buChar char="•"/>
              <a:tabLst>
                <a:tab pos="303531" algn="l"/>
                <a:tab pos="304074" algn="l"/>
              </a:tabLst>
            </a:pPr>
            <a:r>
              <a:rPr sz="2736" dirty="0">
                <a:latin typeface="Times New Roman"/>
                <a:cs typeface="Times New Roman"/>
              </a:rPr>
              <a:t>Typical </a:t>
            </a:r>
            <a:r>
              <a:rPr sz="2736" spc="-4" dirty="0">
                <a:latin typeface="Times New Roman"/>
                <a:cs typeface="Times New Roman"/>
              </a:rPr>
              <a:t>removal rates of SiO</a:t>
            </a:r>
            <a:r>
              <a:rPr sz="2736" spc="-4" baseline="-25000" dirty="0">
                <a:latin typeface="Times New Roman"/>
                <a:cs typeface="Times New Roman"/>
              </a:rPr>
              <a:t>2</a:t>
            </a:r>
            <a:r>
              <a:rPr sz="2736" spc="-4" dirty="0">
                <a:latin typeface="Times New Roman"/>
                <a:cs typeface="Times New Roman"/>
              </a:rPr>
              <a:t> </a:t>
            </a:r>
            <a:r>
              <a:rPr sz="2736" dirty="0">
                <a:latin typeface="Times New Roman"/>
                <a:cs typeface="Times New Roman"/>
              </a:rPr>
              <a:t>are </a:t>
            </a:r>
            <a:r>
              <a:rPr sz="2736" spc="-4" dirty="0">
                <a:latin typeface="Times New Roman"/>
                <a:cs typeface="Times New Roman"/>
              </a:rPr>
              <a:t>several  </a:t>
            </a:r>
            <a:r>
              <a:rPr sz="2736" dirty="0">
                <a:latin typeface="Times New Roman"/>
                <a:cs typeface="Times New Roman"/>
              </a:rPr>
              <a:t>thousand </a:t>
            </a:r>
            <a:r>
              <a:rPr sz="2736" spc="-4" dirty="0">
                <a:latin typeface="Times New Roman"/>
                <a:cs typeface="Times New Roman"/>
              </a:rPr>
              <a:t>angstroms </a:t>
            </a:r>
            <a:r>
              <a:rPr sz="2736" dirty="0">
                <a:latin typeface="Times New Roman"/>
                <a:cs typeface="Times New Roman"/>
              </a:rPr>
              <a:t>per</a:t>
            </a:r>
            <a:r>
              <a:rPr sz="2736" spc="-64" dirty="0">
                <a:latin typeface="Times New Roman"/>
                <a:cs typeface="Times New Roman"/>
              </a:rPr>
              <a:t> </a:t>
            </a:r>
            <a:r>
              <a:rPr sz="2736" spc="-4" dirty="0">
                <a:latin typeface="Times New Roman"/>
                <a:cs typeface="Times New Roman"/>
              </a:rPr>
              <a:t>min</a:t>
            </a:r>
            <a:endParaRPr sz="2736" dirty="0">
              <a:latin typeface="Times New Roman"/>
              <a:cs typeface="Times New Roman"/>
            </a:endParaRPr>
          </a:p>
          <a:p>
            <a:pPr marL="304074" marR="212309" indent="-293214" algn="just" latinLnBrk="0">
              <a:spcBef>
                <a:spcPts val="646"/>
              </a:spcBef>
              <a:buChar char="•"/>
              <a:tabLst>
                <a:tab pos="304074" algn="l"/>
              </a:tabLst>
            </a:pPr>
            <a:r>
              <a:rPr sz="2736" dirty="0">
                <a:latin typeface="Times New Roman"/>
                <a:cs typeface="Times New Roman"/>
              </a:rPr>
              <a:t>Increase </a:t>
            </a:r>
            <a:r>
              <a:rPr sz="2736" spc="-4" dirty="0">
                <a:latin typeface="Times New Roman"/>
                <a:cs typeface="Times New Roman"/>
              </a:rPr>
              <a:t>pad </a:t>
            </a:r>
            <a:r>
              <a:rPr sz="2736" dirty="0">
                <a:latin typeface="Times New Roman"/>
                <a:cs typeface="Times New Roman"/>
              </a:rPr>
              <a:t>pressure increases </a:t>
            </a:r>
            <a:r>
              <a:rPr sz="2736" spc="-4" dirty="0">
                <a:latin typeface="Times New Roman"/>
                <a:cs typeface="Times New Roman"/>
              </a:rPr>
              <a:t>removal rate, </a:t>
            </a:r>
            <a:r>
              <a:rPr lang="en-US" sz="2736" spc="-4" dirty="0">
                <a:latin typeface="Times New Roman"/>
                <a:cs typeface="Times New Roman"/>
              </a:rPr>
              <a:t>causing decrease in </a:t>
            </a:r>
            <a:r>
              <a:rPr sz="2736" dirty="0">
                <a:latin typeface="Times New Roman"/>
                <a:cs typeface="Times New Roman"/>
              </a:rPr>
              <a:t>step </a:t>
            </a:r>
            <a:r>
              <a:rPr sz="2736" spc="-4" dirty="0">
                <a:latin typeface="Times New Roman"/>
                <a:cs typeface="Times New Roman"/>
              </a:rPr>
              <a:t>height, residual oxide </a:t>
            </a:r>
            <a:r>
              <a:rPr sz="2736" dirty="0">
                <a:latin typeface="Times New Roman"/>
                <a:cs typeface="Times New Roman"/>
              </a:rPr>
              <a:t>damage,  </a:t>
            </a:r>
            <a:r>
              <a:rPr lang="en-US" sz="2736" dirty="0">
                <a:latin typeface="Times New Roman"/>
                <a:cs typeface="Times New Roman"/>
              </a:rPr>
              <a:t>or </a:t>
            </a:r>
            <a:r>
              <a:rPr sz="2736" dirty="0">
                <a:latin typeface="Times New Roman"/>
                <a:cs typeface="Times New Roman"/>
              </a:rPr>
              <a:t>metal</a:t>
            </a:r>
            <a:r>
              <a:rPr sz="2736" spc="-68" dirty="0">
                <a:latin typeface="Times New Roman"/>
                <a:cs typeface="Times New Roman"/>
              </a:rPr>
              <a:t> </a:t>
            </a:r>
            <a:r>
              <a:rPr sz="2736" spc="-4" dirty="0">
                <a:latin typeface="Times New Roman"/>
                <a:cs typeface="Times New Roman"/>
              </a:rPr>
              <a:t>contamination</a:t>
            </a:r>
            <a:endParaRPr sz="2736" dirty="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0" y="0"/>
            <a:ext cx="4025099" cy="918199"/>
          </a:xfrm>
          <a:prstGeom prst="rect">
            <a:avLst/>
          </a:prstGeom>
        </p:spPr>
        <p:txBody>
          <a:bodyPr vert="horz" wrap="square" lIns="0" tIns="238759" rIns="0" bIns="0" rtlCol="0" anchor="ctr">
            <a:spAutoFit/>
          </a:bodyPr>
          <a:lstStyle>
            <a:lvl1pPr marL="1049020">
              <a:lnSpc>
                <a:spcPct val="100000"/>
              </a:lnSpc>
              <a:spcBef>
                <a:spcPct val="0"/>
              </a:spcBef>
              <a:buNone/>
              <a:defRPr sz="4400" spc="-5">
                <a:ea typeface="+mj-ea"/>
                <a:cs typeface="+mj-cs"/>
              </a:defRPr>
            </a:lvl1pPr>
          </a:lstStyle>
          <a:p>
            <a:r>
              <a:rPr dirty="0"/>
              <a:t>CMP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BD9BE4D-1866-4C68-BF2B-93276EC5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0C2A-4213-4771-8792-D783EF3BA6B4}" type="slidenum">
              <a:rPr lang="ko-KR" altLang="en-US" smtClean="0"/>
              <a:pPr/>
              <a:t>9</a:t>
            </a:fld>
            <a:r>
              <a:rPr lang="en-US" altLang="ko-KR"/>
              <a:t>/25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104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E29D935F-CD2A-4707-8AD3-6CFF5D9A5283}" vid="{E8F0F623-0C9F-45B4-9252-03859CCA751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3648</TotalTime>
  <Words>1843</Words>
  <Application>Microsoft Office PowerPoint</Application>
  <PresentationFormat>화면 슬라이드 쇼(4:3)</PresentationFormat>
  <Paragraphs>217</Paragraphs>
  <Slides>25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PMingLiU</vt:lpstr>
      <vt:lpstr>맑은 고딕</vt:lpstr>
      <vt:lpstr>맑은 고딕 (본문)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테마1</vt:lpstr>
      <vt:lpstr>10. Etching</vt:lpstr>
      <vt:lpstr>Wet etching</vt:lpstr>
      <vt:lpstr>Wet etching</vt:lpstr>
      <vt:lpstr>PowerPoint 프레젠테이션</vt:lpstr>
      <vt:lpstr>HF Wet etching (SiO2)</vt:lpstr>
      <vt:lpstr>Silicon nitride etching</vt:lpstr>
      <vt:lpstr>Wet etching issue</vt:lpstr>
      <vt:lpstr>PowerPoint 프레젠테이션</vt:lpstr>
      <vt:lpstr>PowerPoint 프레젠테이션</vt:lpstr>
      <vt:lpstr>PowerPoint 프레젠테이션</vt:lpstr>
      <vt:lpstr>Basic regimes of plasma etching</vt:lpstr>
      <vt:lpstr>Plasma etch process</vt:lpstr>
      <vt:lpstr>Plasma etch process</vt:lpstr>
      <vt:lpstr>Ion milling</vt:lpstr>
      <vt:lpstr>High-Density Plasma (HDP) etching</vt:lpstr>
      <vt:lpstr>11. Doping (Diffusion)</vt:lpstr>
      <vt:lpstr>Prologue</vt:lpstr>
      <vt:lpstr>Fick’s first law</vt:lpstr>
      <vt:lpstr>Fick’s second law</vt:lpstr>
      <vt:lpstr>Atomistic models of diffusion</vt:lpstr>
      <vt:lpstr>Diffusion systems</vt:lpstr>
      <vt:lpstr>Liquid source doping</vt:lpstr>
      <vt:lpstr>Liquid source</vt:lpstr>
      <vt:lpstr>Solid source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Byungjin Cho</dc:creator>
  <cp:lastModifiedBy>Pc</cp:lastModifiedBy>
  <cp:revision>256</cp:revision>
  <dcterms:created xsi:type="dcterms:W3CDTF">2017-02-20T02:32:42Z</dcterms:created>
  <dcterms:modified xsi:type="dcterms:W3CDTF">2022-11-22T05:54:04Z</dcterms:modified>
</cp:coreProperties>
</file>