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1.xml" ContentType="application/inkml+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254"/>
  </p:notesMasterIdLst>
  <p:handoutMasterIdLst>
    <p:handoutMasterId r:id="rId255"/>
  </p:handoutMasterIdLst>
  <p:sldIdLst>
    <p:sldId id="307" r:id="rId2"/>
    <p:sldId id="308" r:id="rId3"/>
    <p:sldId id="309" r:id="rId4"/>
    <p:sldId id="310" r:id="rId5"/>
    <p:sldId id="311" r:id="rId6"/>
    <p:sldId id="312" r:id="rId7"/>
    <p:sldId id="313" r:id="rId8"/>
    <p:sldId id="314" r:id="rId9"/>
    <p:sldId id="315" r:id="rId10"/>
    <p:sldId id="316" r:id="rId11"/>
    <p:sldId id="317" r:id="rId12"/>
    <p:sldId id="318" r:id="rId13"/>
    <p:sldId id="303" r:id="rId14"/>
    <p:sldId id="304" r:id="rId15"/>
    <p:sldId id="267" r:id="rId16"/>
    <p:sldId id="258" r:id="rId17"/>
    <p:sldId id="260" r:id="rId18"/>
    <p:sldId id="262" r:id="rId19"/>
    <p:sldId id="264" r:id="rId20"/>
    <p:sldId id="265" r:id="rId21"/>
    <p:sldId id="305" r:id="rId22"/>
    <p:sldId id="302" r:id="rId23"/>
    <p:sldId id="269" r:id="rId24"/>
    <p:sldId id="285" r:id="rId25"/>
    <p:sldId id="289" r:id="rId26"/>
    <p:sldId id="290" r:id="rId27"/>
    <p:sldId id="291" r:id="rId28"/>
    <p:sldId id="306" r:id="rId29"/>
    <p:sldId id="319" r:id="rId30"/>
    <p:sldId id="320" r:id="rId31"/>
    <p:sldId id="321" r:id="rId32"/>
    <p:sldId id="322" r:id="rId33"/>
    <p:sldId id="323" r:id="rId34"/>
    <p:sldId id="324" r:id="rId35"/>
    <p:sldId id="325"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 id="341" r:id="rId52"/>
    <p:sldId id="342" r:id="rId53"/>
    <p:sldId id="343" r:id="rId54"/>
    <p:sldId id="344" r:id="rId55"/>
    <p:sldId id="345" r:id="rId56"/>
    <p:sldId id="346" r:id="rId57"/>
    <p:sldId id="347" r:id="rId58"/>
    <p:sldId id="348" r:id="rId59"/>
    <p:sldId id="349" r:id="rId60"/>
    <p:sldId id="350" r:id="rId61"/>
    <p:sldId id="351" r:id="rId62"/>
    <p:sldId id="352" r:id="rId63"/>
    <p:sldId id="353" r:id="rId64"/>
    <p:sldId id="354" r:id="rId65"/>
    <p:sldId id="355" r:id="rId66"/>
    <p:sldId id="356" r:id="rId67"/>
    <p:sldId id="357" r:id="rId68"/>
    <p:sldId id="358" r:id="rId69"/>
    <p:sldId id="359" r:id="rId70"/>
    <p:sldId id="360" r:id="rId71"/>
    <p:sldId id="361" r:id="rId72"/>
    <p:sldId id="362" r:id="rId73"/>
    <p:sldId id="363" r:id="rId74"/>
    <p:sldId id="364" r:id="rId75"/>
    <p:sldId id="365" r:id="rId76"/>
    <p:sldId id="366" r:id="rId77"/>
    <p:sldId id="367" r:id="rId78"/>
    <p:sldId id="368" r:id="rId79"/>
    <p:sldId id="369" r:id="rId80"/>
    <p:sldId id="370" r:id="rId81"/>
    <p:sldId id="371" r:id="rId82"/>
    <p:sldId id="372" r:id="rId83"/>
    <p:sldId id="373" r:id="rId84"/>
    <p:sldId id="374" r:id="rId85"/>
    <p:sldId id="375" r:id="rId86"/>
    <p:sldId id="376" r:id="rId87"/>
    <p:sldId id="377" r:id="rId88"/>
    <p:sldId id="378" r:id="rId89"/>
    <p:sldId id="379" r:id="rId90"/>
    <p:sldId id="380" r:id="rId91"/>
    <p:sldId id="381" r:id="rId92"/>
    <p:sldId id="382" r:id="rId93"/>
    <p:sldId id="383" r:id="rId94"/>
    <p:sldId id="384" r:id="rId95"/>
    <p:sldId id="385" r:id="rId96"/>
    <p:sldId id="386" r:id="rId97"/>
    <p:sldId id="387" r:id="rId98"/>
    <p:sldId id="388" r:id="rId99"/>
    <p:sldId id="389" r:id="rId100"/>
    <p:sldId id="390" r:id="rId101"/>
    <p:sldId id="391" r:id="rId102"/>
    <p:sldId id="392" r:id="rId103"/>
    <p:sldId id="393" r:id="rId104"/>
    <p:sldId id="394" r:id="rId105"/>
    <p:sldId id="395" r:id="rId106"/>
    <p:sldId id="396" r:id="rId107"/>
    <p:sldId id="397" r:id="rId108"/>
    <p:sldId id="398" r:id="rId109"/>
    <p:sldId id="399" r:id="rId110"/>
    <p:sldId id="400" r:id="rId111"/>
    <p:sldId id="401" r:id="rId112"/>
    <p:sldId id="402" r:id="rId113"/>
    <p:sldId id="403" r:id="rId114"/>
    <p:sldId id="404" r:id="rId115"/>
    <p:sldId id="405" r:id="rId116"/>
    <p:sldId id="406" r:id="rId117"/>
    <p:sldId id="410" r:id="rId118"/>
    <p:sldId id="411" r:id="rId119"/>
    <p:sldId id="412" r:id="rId120"/>
    <p:sldId id="413" r:id="rId121"/>
    <p:sldId id="414" r:id="rId122"/>
    <p:sldId id="415" r:id="rId123"/>
    <p:sldId id="416" r:id="rId124"/>
    <p:sldId id="417" r:id="rId125"/>
    <p:sldId id="418" r:id="rId126"/>
    <p:sldId id="419" r:id="rId127"/>
    <p:sldId id="420" r:id="rId128"/>
    <p:sldId id="421" r:id="rId129"/>
    <p:sldId id="422" r:id="rId130"/>
    <p:sldId id="423" r:id="rId131"/>
    <p:sldId id="424" r:id="rId132"/>
    <p:sldId id="425" r:id="rId133"/>
    <p:sldId id="426" r:id="rId134"/>
    <p:sldId id="427" r:id="rId135"/>
    <p:sldId id="428" r:id="rId136"/>
    <p:sldId id="565" r:id="rId137"/>
    <p:sldId id="430" r:id="rId138"/>
    <p:sldId id="431" r:id="rId139"/>
    <p:sldId id="432" r:id="rId140"/>
    <p:sldId id="433" r:id="rId141"/>
    <p:sldId id="566" r:id="rId142"/>
    <p:sldId id="567" r:id="rId143"/>
    <p:sldId id="568" r:id="rId144"/>
    <p:sldId id="569" r:id="rId145"/>
    <p:sldId id="570" r:id="rId146"/>
    <p:sldId id="572" r:id="rId147"/>
    <p:sldId id="573" r:id="rId148"/>
    <p:sldId id="574" r:id="rId149"/>
    <p:sldId id="575" r:id="rId150"/>
    <p:sldId id="576" r:id="rId151"/>
    <p:sldId id="577" r:id="rId152"/>
    <p:sldId id="578" r:id="rId153"/>
    <p:sldId id="579" r:id="rId154"/>
    <p:sldId id="580" r:id="rId155"/>
    <p:sldId id="581" r:id="rId156"/>
    <p:sldId id="440" r:id="rId157"/>
    <p:sldId id="441" r:id="rId158"/>
    <p:sldId id="442" r:id="rId159"/>
    <p:sldId id="443" r:id="rId160"/>
    <p:sldId id="444" r:id="rId161"/>
    <p:sldId id="445" r:id="rId162"/>
    <p:sldId id="446" r:id="rId163"/>
    <p:sldId id="447" r:id="rId164"/>
    <p:sldId id="448" r:id="rId165"/>
    <p:sldId id="449" r:id="rId166"/>
    <p:sldId id="450" r:id="rId167"/>
    <p:sldId id="451" r:id="rId168"/>
    <p:sldId id="452" r:id="rId169"/>
    <p:sldId id="453" r:id="rId170"/>
    <p:sldId id="454" r:id="rId171"/>
    <p:sldId id="455" r:id="rId172"/>
    <p:sldId id="456" r:id="rId173"/>
    <p:sldId id="457" r:id="rId174"/>
    <p:sldId id="458" r:id="rId175"/>
    <p:sldId id="459" r:id="rId176"/>
    <p:sldId id="460" r:id="rId177"/>
    <p:sldId id="538" r:id="rId178"/>
    <p:sldId id="539" r:id="rId179"/>
    <p:sldId id="540" r:id="rId180"/>
    <p:sldId id="541" r:id="rId181"/>
    <p:sldId id="542" r:id="rId182"/>
    <p:sldId id="543" r:id="rId183"/>
    <p:sldId id="544" r:id="rId184"/>
    <p:sldId id="545" r:id="rId185"/>
    <p:sldId id="571" r:id="rId186"/>
    <p:sldId id="582" r:id="rId187"/>
    <p:sldId id="461" r:id="rId188"/>
    <p:sldId id="462" r:id="rId189"/>
    <p:sldId id="463" r:id="rId190"/>
    <p:sldId id="464" r:id="rId191"/>
    <p:sldId id="465" r:id="rId192"/>
    <p:sldId id="466" r:id="rId193"/>
    <p:sldId id="467" r:id="rId194"/>
    <p:sldId id="468" r:id="rId195"/>
    <p:sldId id="469" r:id="rId196"/>
    <p:sldId id="470" r:id="rId197"/>
    <p:sldId id="471" r:id="rId198"/>
    <p:sldId id="472" r:id="rId199"/>
    <p:sldId id="473" r:id="rId200"/>
    <p:sldId id="474" r:id="rId201"/>
    <p:sldId id="477" r:id="rId202"/>
    <p:sldId id="478" r:id="rId203"/>
    <p:sldId id="479" r:id="rId204"/>
    <p:sldId id="480" r:id="rId205"/>
    <p:sldId id="481" r:id="rId206"/>
    <p:sldId id="482" r:id="rId207"/>
    <p:sldId id="483" r:id="rId208"/>
    <p:sldId id="484" r:id="rId209"/>
    <p:sldId id="485" r:id="rId210"/>
    <p:sldId id="486" r:id="rId211"/>
    <p:sldId id="487" r:id="rId212"/>
    <p:sldId id="488" r:id="rId213"/>
    <p:sldId id="489" r:id="rId214"/>
    <p:sldId id="490" r:id="rId215"/>
    <p:sldId id="491" r:id="rId216"/>
    <p:sldId id="492" r:id="rId217"/>
    <p:sldId id="494" r:id="rId218"/>
    <p:sldId id="495" r:id="rId219"/>
    <p:sldId id="496" r:id="rId220"/>
    <p:sldId id="497" r:id="rId221"/>
    <p:sldId id="498" r:id="rId222"/>
    <p:sldId id="499" r:id="rId223"/>
    <p:sldId id="500" r:id="rId224"/>
    <p:sldId id="501" r:id="rId225"/>
    <p:sldId id="502" r:id="rId226"/>
    <p:sldId id="503" r:id="rId227"/>
    <p:sldId id="504" r:id="rId228"/>
    <p:sldId id="505" r:id="rId229"/>
    <p:sldId id="506" r:id="rId230"/>
    <p:sldId id="507" r:id="rId231"/>
    <p:sldId id="508" r:id="rId232"/>
    <p:sldId id="509" r:id="rId233"/>
    <p:sldId id="510" r:id="rId234"/>
    <p:sldId id="511" r:id="rId235"/>
    <p:sldId id="512" r:id="rId236"/>
    <p:sldId id="513" r:id="rId237"/>
    <p:sldId id="514" r:id="rId238"/>
    <p:sldId id="515" r:id="rId239"/>
    <p:sldId id="516" r:id="rId240"/>
    <p:sldId id="519" r:id="rId241"/>
    <p:sldId id="520" r:id="rId242"/>
    <p:sldId id="521" r:id="rId243"/>
    <p:sldId id="522" r:id="rId244"/>
    <p:sldId id="523" r:id="rId245"/>
    <p:sldId id="524" r:id="rId246"/>
    <p:sldId id="525" r:id="rId247"/>
    <p:sldId id="526" r:id="rId248"/>
    <p:sldId id="527" r:id="rId249"/>
    <p:sldId id="528" r:id="rId250"/>
    <p:sldId id="529" r:id="rId251"/>
    <p:sldId id="530" r:id="rId252"/>
    <p:sldId id="531" r:id="rId253"/>
  </p:sldIdLst>
  <p:sldSz cx="9144000" cy="6858000" type="screen4x3"/>
  <p:notesSz cx="7099300" cy="10234613"/>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46" autoAdjust="0"/>
    <p:restoredTop sz="75432" autoAdjust="0"/>
  </p:normalViewPr>
  <p:slideViewPr>
    <p:cSldViewPr>
      <p:cViewPr varScale="1">
        <p:scale>
          <a:sx n="82" d="100"/>
          <a:sy n="82" d="100"/>
        </p:scale>
        <p:origin x="2688" y="7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276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tableStyles" Target="tableStyle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notesMaster" Target="notesMasters/notes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handoutMaster" Target="handoutMasters/handoutMaster1.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presProps" Target="pres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51.wmf"/><Relationship Id="rId1" Type="http://schemas.openxmlformats.org/officeDocument/2006/relationships/image" Target="../media/image25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2" y="1"/>
            <a:ext cx="3076363" cy="511730"/>
          </a:xfrm>
          <a:prstGeom prst="rect">
            <a:avLst/>
          </a:prstGeom>
        </p:spPr>
        <p:txBody>
          <a:bodyPr vert="horz" lIns="94750" tIns="47375" rIns="94750" bIns="47375" rtlCol="0"/>
          <a:lstStyle>
            <a:lvl1pPr algn="l">
              <a:defRPr sz="1200"/>
            </a:lvl1pPr>
          </a:lstStyle>
          <a:p>
            <a:endParaRPr lang="ko-KR" altLang="en-US"/>
          </a:p>
        </p:txBody>
      </p:sp>
      <p:sp>
        <p:nvSpPr>
          <p:cNvPr id="3" name="날짜 개체 틀 2"/>
          <p:cNvSpPr>
            <a:spLocks noGrp="1"/>
          </p:cNvSpPr>
          <p:nvPr>
            <p:ph type="dt" sz="quarter" idx="1"/>
          </p:nvPr>
        </p:nvSpPr>
        <p:spPr>
          <a:xfrm>
            <a:off x="4021296" y="1"/>
            <a:ext cx="3076363" cy="511730"/>
          </a:xfrm>
          <a:prstGeom prst="rect">
            <a:avLst/>
          </a:prstGeom>
        </p:spPr>
        <p:txBody>
          <a:bodyPr vert="horz" lIns="94750" tIns="47375" rIns="94750" bIns="47375" rtlCol="0"/>
          <a:lstStyle>
            <a:lvl1pPr algn="r">
              <a:defRPr sz="1200"/>
            </a:lvl1pPr>
          </a:lstStyle>
          <a:p>
            <a:fld id="{26915047-86CA-4A54-9863-56A9045DADDD}" type="datetimeFigureOut">
              <a:rPr lang="ko-KR" altLang="en-US" smtClean="0"/>
              <a:pPr/>
              <a:t>2025-11-18</a:t>
            </a:fld>
            <a:endParaRPr lang="ko-KR" altLang="en-US"/>
          </a:p>
        </p:txBody>
      </p:sp>
      <p:sp>
        <p:nvSpPr>
          <p:cNvPr id="4" name="바닥글 개체 틀 3"/>
          <p:cNvSpPr>
            <a:spLocks noGrp="1"/>
          </p:cNvSpPr>
          <p:nvPr>
            <p:ph type="ftr" sz="quarter" idx="2"/>
          </p:nvPr>
        </p:nvSpPr>
        <p:spPr>
          <a:xfrm>
            <a:off x="2" y="9721107"/>
            <a:ext cx="3076363" cy="511730"/>
          </a:xfrm>
          <a:prstGeom prst="rect">
            <a:avLst/>
          </a:prstGeom>
        </p:spPr>
        <p:txBody>
          <a:bodyPr vert="horz" lIns="94750" tIns="47375" rIns="94750" bIns="47375"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4021296" y="9721107"/>
            <a:ext cx="3076363" cy="511730"/>
          </a:xfrm>
          <a:prstGeom prst="rect">
            <a:avLst/>
          </a:prstGeom>
        </p:spPr>
        <p:txBody>
          <a:bodyPr vert="horz" lIns="94750" tIns="47375" rIns="94750" bIns="47375" rtlCol="0" anchor="b"/>
          <a:lstStyle>
            <a:lvl1pPr algn="r">
              <a:defRPr sz="1200"/>
            </a:lvl1pPr>
          </a:lstStyle>
          <a:p>
            <a:fld id="{547F308E-E45F-4E3D-B3EB-51AB9AA76FED}" type="slidenum">
              <a:rPr lang="ko-KR" altLang="en-US" smtClean="0"/>
              <a:pPr/>
              <a:t>‹#›</a:t>
            </a:fld>
            <a:endParaRPr lang="ko-KR" altLang="en-US"/>
          </a:p>
        </p:txBody>
      </p:sp>
    </p:spTree>
    <p:extLst>
      <p:ext uri="{BB962C8B-B14F-4D97-AF65-F5344CB8AC3E}">
        <p14:creationId xmlns:p14="http://schemas.microsoft.com/office/powerpoint/2010/main" val="315636409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0" timeString="2020-10-21T00:17:09.509"/>
    </inkml:context>
    <inkml:brush xml:id="br0">
      <inkml:brushProperty name="width" value="0.05292" units="cm"/>
      <inkml:brushProperty name="height" value="0.05292" units="cm"/>
      <inkml:brushProperty name="color" value="#FF0000"/>
    </inkml:brush>
  </inkml:definitions>
  <inkml:trace contextRef="#ctx0" brushRef="#br0">15549 6417 105 0,'0'0'126'0,"0"0"-30"0,0 0-9 16,0 0-65-16,0 0 29 15,0 0-23-15,0 0 18 16,-36-11-28-16,35 11-8 16,1 0-4-16,-2 0-5 15,-1 0-2-15,0 0 5 16,-1 0-2-16,-4 0 0 16,1 0-4-16,0 0 3 15,-3 0-1-15,0 0 0 16,3 1 1-16,-2 1-3 15,0 1 5-15,-2-2-3 0,1 0 0 16,0-1 6 0,1 0-5-16,0 0-2 0,-3 0 4 15,0 0-3-15,-2 0 2 16,0 0 0-16,-2 0 9 16,3 0-9-16,1 0 3 15,3-1-2-15,-1-3-4 16,2-1 3-16,1 0 7 15,-2-1 1-15,-2-2-1 16,-1-2-6-16,-2 1 0 16,-3-1-1-16,-1-2 0 15,2 2 1-15,-2 0 1 16,0 2-6-16,5 2 4 16,-1-1-2-16,4 0 1 15,1 2 2-15,3-2 13 0,0 0-14 16,-1-1 13-16,4 0-12 15,-1-3-5-15,0 1 4 16,1 0-2-16,-2-2 0 16,2 4 0-16,-1 0 0 15,1-1 5-15,0 4-4 16,0-1 2-16,2 0 4 16,1 2-7-16,0-5-4 15,0 1-9-15,1-4 13 16,11 0 0-16,0 1-1 15,0 0-2-15,3 1 6 16,1 1-6-16,2-2 5 16,1 1-4-16,3-2-1 0,0 2 3 15,5-1-4-15,-2 2 4 16,2-2-1-16,-2 2-2 16,-1-1 3-16,1 1 1 15,-1 2-1-15,-1-1 7 16,-1 3-15-16,3 3 8 15,1-1-2-15,1 1 0 16,1 1 2-16,0 1-3 16,-4 0 6-16,3 0-5 15,-6 0 6-15,-3 0-4 16,0 0 0-16,-2 0-4 16,1 0 4-16,0 8-3 15,-1 2 1-15,1 2 4 16,-2 1-2-16,2 1 0 15,-7 4 0-15,-2 3 7 0,0 2-11 16,-6 0 8-16,-1-1-4 16,-1-1 0-16,0 2 0 15,0 1 6-15,-7 5-6 16,-11 7 17-16,-7 6-14 16,-7 9 6-16,-3 3-9 15,-6 6-2-15,-3-6-38 16,0-15-121-16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1"/>
            <a:ext cx="3077137" cy="513858"/>
          </a:xfrm>
          <a:prstGeom prst="rect">
            <a:avLst/>
          </a:prstGeom>
        </p:spPr>
        <p:txBody>
          <a:bodyPr vert="horz" lIns="94750" tIns="47375" rIns="94750" bIns="47375" rtlCol="0"/>
          <a:lstStyle>
            <a:lvl1pPr algn="l">
              <a:defRPr sz="1200"/>
            </a:lvl1pPr>
          </a:lstStyle>
          <a:p>
            <a:endParaRPr lang="ko-KR" altLang="en-US"/>
          </a:p>
        </p:txBody>
      </p:sp>
      <p:sp>
        <p:nvSpPr>
          <p:cNvPr id="3" name="날짜 개체 틀 2"/>
          <p:cNvSpPr>
            <a:spLocks noGrp="1"/>
          </p:cNvSpPr>
          <p:nvPr>
            <p:ph type="dt" idx="1"/>
          </p:nvPr>
        </p:nvSpPr>
        <p:spPr>
          <a:xfrm>
            <a:off x="4020506" y="1"/>
            <a:ext cx="3077137" cy="513858"/>
          </a:xfrm>
          <a:prstGeom prst="rect">
            <a:avLst/>
          </a:prstGeom>
        </p:spPr>
        <p:txBody>
          <a:bodyPr vert="horz" lIns="94750" tIns="47375" rIns="94750" bIns="47375" rtlCol="0"/>
          <a:lstStyle>
            <a:lvl1pPr algn="r">
              <a:defRPr sz="1200"/>
            </a:lvl1pPr>
          </a:lstStyle>
          <a:p>
            <a:fld id="{579F2D62-FCFB-4CD0-A124-940DACA5DAAA}" type="datetimeFigureOut">
              <a:rPr lang="ko-KR" altLang="en-US" smtClean="0"/>
              <a:t>2025-11-17</a:t>
            </a:fld>
            <a:endParaRPr lang="ko-KR" altLang="en-US"/>
          </a:p>
        </p:txBody>
      </p:sp>
      <p:sp>
        <p:nvSpPr>
          <p:cNvPr id="4" name="슬라이드 이미지 개체 틀 3"/>
          <p:cNvSpPr>
            <a:spLocks noGrp="1" noRot="1" noChangeAspect="1"/>
          </p:cNvSpPr>
          <p:nvPr>
            <p:ph type="sldImg" idx="2"/>
          </p:nvPr>
        </p:nvSpPr>
        <p:spPr>
          <a:xfrm>
            <a:off x="1247775" y="1279525"/>
            <a:ext cx="4603750" cy="3452813"/>
          </a:xfrm>
          <a:prstGeom prst="rect">
            <a:avLst/>
          </a:prstGeom>
          <a:noFill/>
          <a:ln w="12700">
            <a:solidFill>
              <a:prstClr val="black"/>
            </a:solidFill>
          </a:ln>
        </p:spPr>
        <p:txBody>
          <a:bodyPr vert="horz" lIns="94750" tIns="47375" rIns="94750" bIns="47375" rtlCol="0" anchor="ctr"/>
          <a:lstStyle/>
          <a:p>
            <a:endParaRPr lang="ko-KR" altLang="en-US"/>
          </a:p>
        </p:txBody>
      </p:sp>
      <p:sp>
        <p:nvSpPr>
          <p:cNvPr id="5" name="슬라이드 노트 개체 틀 4"/>
          <p:cNvSpPr>
            <a:spLocks noGrp="1"/>
          </p:cNvSpPr>
          <p:nvPr>
            <p:ph type="body" sz="quarter" idx="3"/>
          </p:nvPr>
        </p:nvSpPr>
        <p:spPr>
          <a:xfrm>
            <a:off x="709599" y="4925838"/>
            <a:ext cx="5680103" cy="4029040"/>
          </a:xfrm>
          <a:prstGeom prst="rect">
            <a:avLst/>
          </a:prstGeom>
        </p:spPr>
        <p:txBody>
          <a:bodyPr vert="horz" lIns="94750" tIns="47375" rIns="94750" bIns="47375"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720756"/>
            <a:ext cx="3077137" cy="513858"/>
          </a:xfrm>
          <a:prstGeom prst="rect">
            <a:avLst/>
          </a:prstGeom>
        </p:spPr>
        <p:txBody>
          <a:bodyPr vert="horz" lIns="94750" tIns="47375" rIns="94750" bIns="47375"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4020506" y="9720756"/>
            <a:ext cx="3077137" cy="513858"/>
          </a:xfrm>
          <a:prstGeom prst="rect">
            <a:avLst/>
          </a:prstGeom>
        </p:spPr>
        <p:txBody>
          <a:bodyPr vert="horz" lIns="94750" tIns="47375" rIns="94750" bIns="47375" rtlCol="0" anchor="b"/>
          <a:lstStyle>
            <a:lvl1pPr algn="r">
              <a:defRPr sz="1200"/>
            </a:lvl1pPr>
          </a:lstStyle>
          <a:p>
            <a:fld id="{8B8A5E10-FEA6-477E-B5FD-E03E08AF0CCF}" type="slidenum">
              <a:rPr lang="ko-KR" altLang="en-US" smtClean="0"/>
              <a:t>‹#›</a:t>
            </a:fld>
            <a:endParaRPr lang="ko-KR" altLang="en-US"/>
          </a:p>
        </p:txBody>
      </p:sp>
    </p:spTree>
    <p:extLst>
      <p:ext uri="{BB962C8B-B14F-4D97-AF65-F5344CB8AC3E}">
        <p14:creationId xmlns:p14="http://schemas.microsoft.com/office/powerpoint/2010/main" val="820460828"/>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ko.wikipedia.org/wiki/%EC%9E%85%EC%9E%90" TargetMode="External"/><Relationship Id="rId13" Type="http://schemas.openxmlformats.org/officeDocument/2006/relationships/hyperlink" Target="https://ko.wikipedia.org/wiki/%EB%AC%BC%EC%84%B1" TargetMode="External"/><Relationship Id="rId3" Type="http://schemas.openxmlformats.org/officeDocument/2006/relationships/hyperlink" Target="https://ko.wikipedia.org/wiki/%EC%9C%84%ED%82%A4%EB%B0%B1%EA%B3%BC:%EC%98%81%EC%96%B4%EC%9D%98_%ED%95%9C%EA%B8%80_%ED%91%9C%EA%B8%B0" TargetMode="External"/><Relationship Id="rId7" Type="http://schemas.openxmlformats.org/officeDocument/2006/relationships/hyperlink" Target="https://ko.wikipedia.org/wiki/%EB%A7%88%EC%9D%B4%ED%81%AC%EB%A1%9C%EB%AF%B8%ED%84%B0" TargetMode="External"/><Relationship Id="rId12" Type="http://schemas.openxmlformats.org/officeDocument/2006/relationships/hyperlink" Target="https://ko.wikipedia.org/wiki/%EC%9A%A9%EC%95%A1" TargetMode="External"/><Relationship Id="rId2" Type="http://schemas.openxmlformats.org/officeDocument/2006/relationships/slide" Target="../slides/slide15.xml"/><Relationship Id="rId16" Type="http://schemas.openxmlformats.org/officeDocument/2006/relationships/hyperlink" Target="https://ko.wikipedia.org/w/index.php?title=%EB%B6%88%EA%B7%A0%EC%9D%BC_%ED%98%BC%ED%95%A9%EB%AC%BC&amp;action=edit&amp;redlink=1" TargetMode="External"/><Relationship Id="rId1" Type="http://schemas.openxmlformats.org/officeDocument/2006/relationships/notesMaster" Target="../notesMasters/notesMaster1.xml"/><Relationship Id="rId6" Type="http://schemas.openxmlformats.org/officeDocument/2006/relationships/hyperlink" Target="https://ko.wikipedia.org/wiki/%EB%82%98%EB%85%B8%EB%AF%B8%ED%84%B0" TargetMode="External"/><Relationship Id="rId11" Type="http://schemas.openxmlformats.org/officeDocument/2006/relationships/hyperlink" Target="https://ko.wikipedia.org/wiki/%EC%9A%A9%EB%A7%A4" TargetMode="External"/><Relationship Id="rId5" Type="http://schemas.openxmlformats.org/officeDocument/2006/relationships/hyperlink" Target="https://ko.wikipedia.org/wiki/%EA%B5%90%EC%A7%88#cite_note-1" TargetMode="External"/><Relationship Id="rId15" Type="http://schemas.openxmlformats.org/officeDocument/2006/relationships/hyperlink" Target="https://ko.wikipedia.org/w/index.php?title=%ED%8B%B4%EB%93%A4_%ED%98%84%EC%83%81&amp;action=edit&amp;redlink=1" TargetMode="External"/><Relationship Id="rId10" Type="http://schemas.openxmlformats.org/officeDocument/2006/relationships/hyperlink" Target="https://ko.wikipedia.org/wiki/%EC%9A%A9%EC%A7%88" TargetMode="External"/><Relationship Id="rId4" Type="http://schemas.openxmlformats.org/officeDocument/2006/relationships/hyperlink" Target="https://ko.wikipedia.org/wiki/%ED%98%BC%ED%95%A9%EB%AC%BC" TargetMode="External"/><Relationship Id="rId9" Type="http://schemas.openxmlformats.org/officeDocument/2006/relationships/hyperlink" Target="https://ko.wikipedia.org/wiki/%EA%B5%90%EC%A7%88#cite_note-2" TargetMode="External"/><Relationship Id="rId14" Type="http://schemas.openxmlformats.org/officeDocument/2006/relationships/hyperlink" Target="https://ko.wikipedia.org/wiki/%EC%9A%A9%ED%95%B4"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ko.wikipedia.org/wiki/%ED%81%90%EB%B9%84%ED%8A%B8" TargetMode="External"/><Relationship Id="rId13" Type="http://schemas.openxmlformats.org/officeDocument/2006/relationships/hyperlink" Target="https://ko.wikipedia.org/wiki/%EC%96%91%EC%9E%90_%EC%BB%B4%ED%93%A8%ED%84%B0#cite_note-5" TargetMode="External"/><Relationship Id="rId3" Type="http://schemas.openxmlformats.org/officeDocument/2006/relationships/hyperlink" Target="https://ko.wikipedia.org/wiki/%EC%96%91%EC%9E%90%EC%97%AD%ED%95%99" TargetMode="External"/><Relationship Id="rId7" Type="http://schemas.openxmlformats.org/officeDocument/2006/relationships/hyperlink" Target="https://ko.wikipedia.org/wiki/%EB%B9%84%ED%8A%B8" TargetMode="External"/><Relationship Id="rId12" Type="http://schemas.openxmlformats.org/officeDocument/2006/relationships/hyperlink" Target="https://ko.wikipedia.org/wiki/%EC%96%91%EC%9E%90_%EC%96%BD%ED%9E%98"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ko.wikipedia.org/wiki/%EC%9E%90%EB%A3%8C" TargetMode="External"/><Relationship Id="rId11" Type="http://schemas.openxmlformats.org/officeDocument/2006/relationships/hyperlink" Target="https://ko.wikipedia.org/wiki/%EC%96%91%EC%9E%90_%EC%BB%B4%ED%93%A8%ED%84%B0#cite_note-4" TargetMode="External"/><Relationship Id="rId5" Type="http://schemas.openxmlformats.org/officeDocument/2006/relationships/hyperlink" Target="https://ko.wikipedia.org/wiki/%EC%96%91%EC%9E%90_%EC%BB%B4%ED%93%A8%ED%84%B0#cite_note-1" TargetMode="External"/><Relationship Id="rId10" Type="http://schemas.openxmlformats.org/officeDocument/2006/relationships/hyperlink" Target="https://ko.wikipedia.org/wiki/%EC%96%91%EC%9E%90_%EC%BB%B4%ED%93%A8%ED%84%B0#cite_note-3" TargetMode="External"/><Relationship Id="rId4" Type="http://schemas.openxmlformats.org/officeDocument/2006/relationships/hyperlink" Target="https://ko.wikipedia.org/wiki/%EC%BB%B4%ED%93%A8%ED%84%B0" TargetMode="External"/><Relationship Id="rId9" Type="http://schemas.openxmlformats.org/officeDocument/2006/relationships/hyperlink" Target="https://ko.wikipedia.org/wiki/%EC%97%B0%EC%82%B0_(%EC%88%98%ED%95%99)"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하루에 </a:t>
            </a:r>
            <a:r>
              <a:rPr lang="en-US" altLang="ko-KR" dirty="0"/>
              <a:t>20</a:t>
            </a:r>
            <a:r>
              <a:rPr lang="ko-KR" altLang="en-US" dirty="0"/>
              <a:t>장 씩 진행하면 딱 맞음</a:t>
            </a:r>
            <a:r>
              <a:rPr lang="en-US" altLang="ko-KR" dirty="0"/>
              <a:t>, 240/12</a:t>
            </a:r>
            <a:r>
              <a:rPr lang="ko-KR" altLang="en-US" dirty="0"/>
              <a:t>주 </a:t>
            </a:r>
            <a:r>
              <a:rPr lang="en-US" altLang="ko-KR" dirty="0"/>
              <a:t>2025</a:t>
            </a:r>
            <a:r>
              <a:rPr lang="ko-KR" altLang="en-US" dirty="0"/>
              <a:t>년</a:t>
            </a:r>
            <a:endParaRPr lang="en-US" altLang="ko-KR" dirty="0"/>
          </a:p>
          <a:p>
            <a:endParaRPr lang="en-US" altLang="ko-KR" dirty="0"/>
          </a:p>
          <a:p>
            <a:endParaRPr lang="ko-KR" altLang="en-US" dirty="0"/>
          </a:p>
        </p:txBody>
      </p:sp>
      <p:sp>
        <p:nvSpPr>
          <p:cNvPr id="4" name="슬라이드 번호 개체 틀 3"/>
          <p:cNvSpPr>
            <a:spLocks noGrp="1"/>
          </p:cNvSpPr>
          <p:nvPr>
            <p:ph type="sldNum" sz="quarter" idx="10"/>
          </p:nvPr>
        </p:nvSpPr>
        <p:spPr/>
        <p:txBody>
          <a:bodyPr/>
          <a:lstStyle/>
          <a:p>
            <a:fld id="{C4EFB10B-625B-40BB-838C-890C9D0006AC}" type="slidenum">
              <a:rPr lang="ko-KR" altLang="en-US" smtClean="0"/>
              <a:t>0</a:t>
            </a:fld>
            <a:endParaRPr lang="ko-KR" altLang="en-US"/>
          </a:p>
        </p:txBody>
      </p:sp>
    </p:spTree>
    <p:extLst>
      <p:ext uri="{BB962C8B-B14F-4D97-AF65-F5344CB8AC3E}">
        <p14:creationId xmlns:p14="http://schemas.microsoft.com/office/powerpoint/2010/main" val="2006585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작은 입자의 용해도는 큰 입자의 용해도보다 큼</a:t>
            </a:r>
            <a:r>
              <a:rPr lang="en-US" altLang="ko-KR" dirty="0"/>
              <a:t>.</a:t>
            </a:r>
          </a:p>
          <a:p>
            <a:r>
              <a:rPr lang="ko-KR" altLang="en-US" dirty="0"/>
              <a:t>작은 입자에서 </a:t>
            </a:r>
            <a:r>
              <a:rPr lang="ko-KR" altLang="en-US" dirty="0" err="1"/>
              <a:t>큰입자로</a:t>
            </a:r>
            <a:r>
              <a:rPr lang="ko-KR" altLang="en-US" dirty="0"/>
              <a:t> 용질의 확산</a:t>
            </a:r>
            <a:endParaRPr lang="en-US" altLang="ko-KR" dirty="0"/>
          </a:p>
          <a:p>
            <a:r>
              <a:rPr lang="en-US" altLang="ko-KR" dirty="0"/>
              <a:t>Pc: </a:t>
            </a:r>
            <a:r>
              <a:rPr lang="ko-KR" altLang="en-US" dirty="0"/>
              <a:t>고체 곡면에서의 증기압</a:t>
            </a:r>
            <a:endParaRPr lang="en-US" altLang="ko-KR" dirty="0"/>
          </a:p>
          <a:p>
            <a:r>
              <a:rPr lang="en-US" altLang="ko-KR" dirty="0"/>
              <a:t>P</a:t>
            </a:r>
            <a:r>
              <a:rPr lang="ko-KR" altLang="en-US" dirty="0"/>
              <a:t>무한대</a:t>
            </a:r>
            <a:r>
              <a:rPr lang="en-US" altLang="ko-KR" dirty="0"/>
              <a:t>: </a:t>
            </a:r>
            <a:r>
              <a:rPr lang="ko-KR" altLang="en-US" dirty="0"/>
              <a:t>고체 평면에서의 증기압</a:t>
            </a:r>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41</a:t>
            </a:fld>
            <a:endParaRPr lang="ko-KR" altLang="en-US" dirty="0"/>
          </a:p>
        </p:txBody>
      </p:sp>
    </p:spTree>
    <p:extLst>
      <p:ext uri="{BB962C8B-B14F-4D97-AF65-F5344CB8AC3E}">
        <p14:creationId xmlns:p14="http://schemas.microsoft.com/office/powerpoint/2010/main" val="2740862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20250923</a:t>
            </a:r>
          </a:p>
          <a:p>
            <a:r>
              <a:rPr lang="ko-KR" altLang="en-US" dirty="0"/>
              <a:t>안정화는 </a:t>
            </a:r>
            <a:r>
              <a:rPr lang="ko-KR" altLang="en-US" dirty="0" err="1"/>
              <a:t>나노구조에</a:t>
            </a:r>
            <a:r>
              <a:rPr lang="ko-KR" altLang="en-US" dirty="0"/>
              <a:t> 상관없이 적용 가능함</a:t>
            </a:r>
            <a:r>
              <a:rPr lang="en-US" altLang="ko-KR" dirty="0"/>
              <a:t>. </a:t>
            </a:r>
          </a:p>
          <a:p>
            <a:endParaRPr lang="en-US" altLang="ko-KR" dirty="0"/>
          </a:p>
          <a:p>
            <a:r>
              <a:rPr lang="ko-KR" altLang="en-US" dirty="0"/>
              <a:t>정전기 안정화</a:t>
            </a:r>
            <a:endParaRPr lang="en-US" altLang="ko-KR" dirty="0"/>
          </a:p>
          <a:p>
            <a:pPr marL="236875" indent="-236875">
              <a:buAutoNum type="arabicParenR"/>
            </a:pPr>
            <a:r>
              <a:rPr lang="ko-KR" altLang="en-US" dirty="0"/>
              <a:t>표면전하밀도</a:t>
            </a:r>
            <a:endParaRPr lang="en-US" altLang="ko-KR" dirty="0"/>
          </a:p>
          <a:p>
            <a:pPr marL="236875" indent="-236875">
              <a:buAutoNum type="arabicParenR"/>
            </a:pPr>
            <a:r>
              <a:rPr lang="ko-KR" altLang="en-US" dirty="0"/>
              <a:t>고체표면 근처 전위 </a:t>
            </a:r>
            <a:r>
              <a:rPr lang="en-US" altLang="ko-KR" dirty="0"/>
              <a:t>(</a:t>
            </a:r>
            <a:r>
              <a:rPr lang="ko-KR" altLang="en-US" dirty="0" err="1"/>
              <a:t>파티클</a:t>
            </a:r>
            <a:r>
              <a:rPr lang="ko-KR" altLang="en-US" dirty="0"/>
              <a:t> 자체에서도 해당됨</a:t>
            </a:r>
            <a:r>
              <a:rPr lang="en-US" altLang="ko-KR" dirty="0"/>
              <a:t>)</a:t>
            </a:r>
          </a:p>
          <a:p>
            <a:pPr marL="236875" indent="-236875">
              <a:buAutoNum type="arabicParenR"/>
            </a:pPr>
            <a:r>
              <a:rPr lang="ko-KR" altLang="en-US" dirty="0" err="1"/>
              <a:t>반데르발스</a:t>
            </a:r>
            <a:r>
              <a:rPr lang="ko-KR" altLang="en-US" dirty="0"/>
              <a:t> 인력</a:t>
            </a:r>
            <a:endParaRPr lang="en-US" altLang="ko-KR" dirty="0"/>
          </a:p>
          <a:p>
            <a:pPr marL="236875" indent="-236875">
              <a:buAutoNum type="arabicParenR"/>
            </a:pPr>
            <a:r>
              <a:rPr lang="ko-KR" altLang="en-US" dirty="0" err="1"/>
              <a:t>두입자</a:t>
            </a:r>
            <a:r>
              <a:rPr lang="ko-KR" altLang="en-US" dirty="0"/>
              <a:t> 상호 작용</a:t>
            </a:r>
            <a:r>
              <a:rPr lang="en-US" altLang="ko-KR" dirty="0"/>
              <a:t>: DLVO</a:t>
            </a:r>
            <a:r>
              <a:rPr lang="ko-KR" altLang="en-US" dirty="0"/>
              <a:t>이론</a:t>
            </a:r>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43</a:t>
            </a:fld>
            <a:endParaRPr lang="ko-KR" altLang="en-US" dirty="0"/>
          </a:p>
        </p:txBody>
      </p:sp>
    </p:spTree>
    <p:extLst>
      <p:ext uri="{BB962C8B-B14F-4D97-AF65-F5344CB8AC3E}">
        <p14:creationId xmlns:p14="http://schemas.microsoft.com/office/powerpoint/2010/main" val="3629298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ko-KR" b="1" dirty="0">
                <a:latin typeface="HY견고딕" panose="02030600000101010101" pitchFamily="18" charset="-127"/>
                <a:ea typeface="HY견고딕" panose="02030600000101010101" pitchFamily="18" charset="-127"/>
              </a:rPr>
              <a:t>전해질</a:t>
            </a:r>
            <a:r>
              <a:rPr lang="ko-KR" altLang="ko-KR" dirty="0">
                <a:latin typeface="HY견고딕" panose="02030600000101010101" pitchFamily="18" charset="-127"/>
                <a:ea typeface="HY견고딕" panose="02030600000101010101" pitchFamily="18" charset="-127"/>
              </a:rPr>
              <a:t>(電解質, 영어: </a:t>
            </a:r>
            <a:r>
              <a:rPr lang="ko-KR" altLang="ko-KR" b="1" dirty="0">
                <a:latin typeface="HY견고딕" panose="02030600000101010101" pitchFamily="18" charset="-127"/>
                <a:ea typeface="HY견고딕" panose="02030600000101010101" pitchFamily="18" charset="-127"/>
              </a:rPr>
              <a:t>electrolyte</a:t>
            </a:r>
            <a:r>
              <a:rPr lang="ko-KR" altLang="ko-KR" dirty="0">
                <a:latin typeface="HY견고딕" panose="02030600000101010101" pitchFamily="18" charset="-127"/>
                <a:ea typeface="HY견고딕" panose="02030600000101010101" pitchFamily="18" charset="-127"/>
              </a:rPr>
              <a:t>)은 물에 녹은 상태에서 이온으로 쪼개져 전류가 흐르는 물질이다. 대표적인 </a:t>
            </a:r>
            <a:r>
              <a:rPr lang="ko-KR" altLang="ko-KR" b="1" dirty="0">
                <a:latin typeface="HY견고딕" panose="02030600000101010101" pitchFamily="18" charset="-127"/>
                <a:ea typeface="HY견고딕" panose="02030600000101010101" pitchFamily="18" charset="-127"/>
              </a:rPr>
              <a:t>전해질</a:t>
            </a:r>
            <a:r>
              <a:rPr lang="ko-KR" altLang="ko-KR" dirty="0">
                <a:latin typeface="HY견고딕" panose="02030600000101010101" pitchFamily="18" charset="-127"/>
                <a:ea typeface="HY견고딕" panose="02030600000101010101" pitchFamily="18" charset="-127"/>
              </a:rPr>
              <a:t>로는 </a:t>
            </a:r>
            <a:r>
              <a:rPr lang="ko-KR" altLang="ko-KR" dirty="0" err="1">
                <a:latin typeface="HY견고딕" panose="02030600000101010101" pitchFamily="18" charset="-127"/>
                <a:ea typeface="HY견고딕" panose="02030600000101010101" pitchFamily="18" charset="-127"/>
              </a:rPr>
              <a:t>염화나트륨</a:t>
            </a:r>
            <a:r>
              <a:rPr lang="ko-KR" altLang="ko-KR" dirty="0">
                <a:latin typeface="HY견고딕" panose="02030600000101010101" pitchFamily="18" charset="-127"/>
                <a:ea typeface="HY견고딕" panose="02030600000101010101" pitchFamily="18" charset="-127"/>
              </a:rPr>
              <a:t>, 황산, 염산, 수산화나트륨, 수산화칼륨, 질산나트륨</a:t>
            </a:r>
            <a:endParaRPr lang="en-US" altLang="ko-KR" dirty="0">
              <a:latin typeface="HY견고딕" panose="02030600000101010101" pitchFamily="18" charset="-127"/>
              <a:ea typeface="HY견고딕" panose="02030600000101010101" pitchFamily="18" charset="-127"/>
            </a:endParaRPr>
          </a:p>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44</a:t>
            </a:fld>
            <a:endParaRPr lang="ko-KR" altLang="en-US" dirty="0"/>
          </a:p>
        </p:txBody>
      </p:sp>
    </p:spTree>
    <p:extLst>
      <p:ext uri="{BB962C8B-B14F-4D97-AF65-F5344CB8AC3E}">
        <p14:creationId xmlns:p14="http://schemas.microsoft.com/office/powerpoint/2010/main" val="3693230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고체표면에는 정전기력</a:t>
            </a:r>
            <a:r>
              <a:rPr lang="ko-KR" altLang="en-US" baseline="0" dirty="0"/>
              <a:t> 작용 </a:t>
            </a:r>
            <a:r>
              <a:rPr lang="en-US" altLang="ko-KR" baseline="0" dirty="0">
                <a:sym typeface="Wingdings" panose="05000000000000000000" pitchFamily="2" charset="2"/>
              </a:rPr>
              <a:t> </a:t>
            </a:r>
            <a:r>
              <a:rPr lang="ko-KR" altLang="en-US" baseline="0" dirty="0">
                <a:sym typeface="Wingdings" panose="05000000000000000000" pitchFamily="2" charset="2"/>
              </a:rPr>
              <a:t>양 또는 음의 전하종이 </a:t>
            </a:r>
            <a:r>
              <a:rPr lang="ko-KR" altLang="en-US" baseline="0" dirty="0" err="1">
                <a:sym typeface="Wingdings" panose="05000000000000000000" pitchFamily="2" charset="2"/>
              </a:rPr>
              <a:t>모여듬</a:t>
            </a:r>
            <a:endParaRPr lang="en-US" altLang="ko-KR" baseline="0" dirty="0">
              <a:sym typeface="Wingdings" panose="05000000000000000000" pitchFamily="2" charset="2"/>
            </a:endParaRPr>
          </a:p>
          <a:p>
            <a:r>
              <a:rPr lang="en-US" altLang="ko-KR" baseline="0" dirty="0">
                <a:sym typeface="Wingdings" panose="05000000000000000000" pitchFamily="2" charset="2"/>
              </a:rPr>
              <a:t>but</a:t>
            </a:r>
            <a:r>
              <a:rPr lang="ko-KR" altLang="en-US" baseline="0" dirty="0">
                <a:sym typeface="Wingdings" panose="05000000000000000000" pitchFamily="2" charset="2"/>
              </a:rPr>
              <a:t> 엔트로피와 브라운 운동은 </a:t>
            </a:r>
            <a:r>
              <a:rPr lang="ko-KR" altLang="en-US" baseline="0" dirty="0" err="1">
                <a:sym typeface="Wingdings" panose="05000000000000000000" pitchFamily="2" charset="2"/>
              </a:rPr>
              <a:t>균일성을</a:t>
            </a:r>
            <a:r>
              <a:rPr lang="ko-KR" altLang="en-US" baseline="0" dirty="0">
                <a:sym typeface="Wingdings" panose="05000000000000000000" pitchFamily="2" charset="2"/>
              </a:rPr>
              <a:t> 향상시킴</a:t>
            </a:r>
            <a:endParaRPr lang="en-US" altLang="ko-KR" baseline="0" dirty="0">
              <a:sym typeface="Wingdings" panose="05000000000000000000" pitchFamily="2" charset="2"/>
            </a:endParaRPr>
          </a:p>
          <a:p>
            <a:endParaRPr lang="en-US" altLang="ko-KR" baseline="0" dirty="0">
              <a:sym typeface="Wingdings" panose="05000000000000000000" pitchFamily="2" charset="2"/>
            </a:endParaRPr>
          </a:p>
          <a:p>
            <a:r>
              <a:rPr lang="ko-KR" altLang="en-US" baseline="0" dirty="0" err="1">
                <a:sym typeface="Wingdings" panose="05000000000000000000" pitchFamily="2" charset="2"/>
              </a:rPr>
              <a:t>스턴층</a:t>
            </a:r>
            <a:r>
              <a:rPr lang="en-US" altLang="ko-KR" baseline="0" dirty="0">
                <a:sym typeface="Wingdings" panose="05000000000000000000" pitchFamily="2" charset="2"/>
              </a:rPr>
              <a:t>: </a:t>
            </a:r>
            <a:r>
              <a:rPr lang="en-US" altLang="ko-KR" baseline="0" dirty="0" err="1">
                <a:sym typeface="Wingdings" panose="05000000000000000000" pitchFamily="2" charset="2"/>
              </a:rPr>
              <a:t>couter</a:t>
            </a:r>
            <a:r>
              <a:rPr lang="en-US" altLang="ko-KR" baseline="0" dirty="0">
                <a:sym typeface="Wingdings" panose="05000000000000000000" pitchFamily="2" charset="2"/>
              </a:rPr>
              <a:t>-ion</a:t>
            </a:r>
            <a:r>
              <a:rPr lang="ko-KR" altLang="en-US" baseline="0" dirty="0">
                <a:sym typeface="Wingdings" panose="05000000000000000000" pitchFamily="2" charset="2"/>
              </a:rPr>
              <a:t>이 고착되어 전위가 선형적으로 감소</a:t>
            </a:r>
            <a:endParaRPr lang="en-US" altLang="ko-KR" baseline="0" dirty="0">
              <a:sym typeface="Wingdings" panose="05000000000000000000" pitchFamily="2" charset="2"/>
            </a:endParaRPr>
          </a:p>
          <a:p>
            <a:r>
              <a:rPr lang="ko-KR" altLang="en-US" baseline="0" dirty="0" err="1">
                <a:sym typeface="Wingdings" panose="05000000000000000000" pitchFamily="2" charset="2"/>
              </a:rPr>
              <a:t>구이층</a:t>
            </a:r>
            <a:r>
              <a:rPr lang="en-US" altLang="ko-KR" baseline="0" dirty="0">
                <a:sym typeface="Wingdings" panose="05000000000000000000" pitchFamily="2" charset="2"/>
              </a:rPr>
              <a:t>: </a:t>
            </a:r>
            <a:r>
              <a:rPr lang="ko-KR" altLang="en-US" baseline="0" dirty="0" err="1">
                <a:sym typeface="Wingdings" panose="05000000000000000000" pitchFamily="2" charset="2"/>
              </a:rPr>
              <a:t>반이온의</a:t>
            </a:r>
            <a:r>
              <a:rPr lang="ko-KR" altLang="en-US" baseline="0" dirty="0">
                <a:sym typeface="Wingdings" panose="05000000000000000000" pitchFamily="2" charset="2"/>
              </a:rPr>
              <a:t> 자유로운 확산으로 전위변화가 선형적으로 </a:t>
            </a:r>
            <a:r>
              <a:rPr lang="ko-KR" altLang="en-US" baseline="0">
                <a:sym typeface="Wingdings" panose="05000000000000000000" pitchFamily="2" charset="2"/>
              </a:rPr>
              <a:t>이루어지지 않음</a:t>
            </a:r>
            <a:endParaRPr lang="en-US" altLang="ko-KR" baseline="0" dirty="0">
              <a:sym typeface="Wingdings" panose="05000000000000000000" pitchFamily="2" charset="2"/>
            </a:endParaRPr>
          </a:p>
          <a:p>
            <a:endParaRPr lang="en-US" altLang="ko-KR" baseline="0" dirty="0">
              <a:sym typeface="Wingdings" panose="05000000000000000000" pitchFamily="2" charset="2"/>
            </a:endParaRPr>
          </a:p>
          <a:p>
            <a:r>
              <a:rPr lang="ko-KR" altLang="en-US" dirty="0"/>
              <a:t>브라운 운동의 원인은 **분자 운동</a:t>
            </a:r>
            <a:r>
              <a:rPr lang="en-US" altLang="ko-KR" dirty="0"/>
              <a:t>(molecular motion)**</a:t>
            </a:r>
            <a:r>
              <a:rPr lang="ko-KR" altLang="en-US"/>
              <a:t>이에요</a:t>
            </a:r>
            <a:r>
              <a:rPr lang="en-US" altLang="ko-KR"/>
              <a:t>. </a:t>
            </a:r>
          </a:p>
          <a:p>
            <a:r>
              <a:rPr lang="ko-KR" altLang="en-US"/>
              <a:t>물이나 공기 같은 매질의 분자들이 일정한 온도 때문에 계속 무작위 운동을 하며</a:t>
            </a:r>
            <a:r>
              <a:rPr lang="en-US" altLang="ko-KR"/>
              <a:t>, </a:t>
            </a:r>
            <a:r>
              <a:rPr lang="ko-KR" altLang="en-US"/>
              <a:t>이 분자들이 미소입자를 계속해서 충돌시켜 흔들리게 만듭니다</a:t>
            </a:r>
            <a:r>
              <a:rPr lang="en-US" altLang="ko-KR"/>
              <a:t>. </a:t>
            </a:r>
            <a:r>
              <a:rPr lang="ko-KR" altLang="en-US"/>
              <a:t>위키백</a:t>
            </a:r>
          </a:p>
          <a:p>
            <a:r>
              <a:rPr lang="ko-KR" altLang="en-US" dirty="0"/>
              <a:t>온도가 높으면 매질 분자들의 운동 에너지가 더 커지고</a:t>
            </a:r>
            <a:r>
              <a:rPr lang="en-US" altLang="ko-KR"/>
              <a:t>, </a:t>
            </a:r>
            <a:r>
              <a:rPr lang="ko-KR" altLang="en-US"/>
              <a:t>충돌 빈도나 세기도 커지므로 브라운 운동이 더 활발해져요</a:t>
            </a:r>
            <a:r>
              <a:rPr lang="en-US" altLang="ko-KR"/>
              <a:t>. </a:t>
            </a:r>
            <a:r>
              <a:rPr lang="ko-KR" altLang="en-US"/>
              <a:t>반대로</a:t>
            </a:r>
            <a:r>
              <a:rPr lang="en-US" altLang="ko-KR"/>
              <a:t>, </a:t>
            </a:r>
            <a:r>
              <a:rPr lang="ko-KR" altLang="en-US"/>
              <a:t>매질의 점성이 크거나 입자의 크기가 클수록 운동이 느려지거나 작아져요</a:t>
            </a:r>
            <a:r>
              <a:rPr lang="en-US" altLang="ko-KR"/>
              <a:t>.</a:t>
            </a:r>
          </a:p>
          <a:p>
            <a:endParaRPr lang="en-US" altLang="ko-KR" baseline="0" dirty="0">
              <a:sym typeface="Wingdings" panose="05000000000000000000" pitchFamily="2" charset="2"/>
            </a:endParaRPr>
          </a:p>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45</a:t>
            </a:fld>
            <a:endParaRPr lang="ko-KR" altLang="en-US" dirty="0"/>
          </a:p>
        </p:txBody>
      </p:sp>
    </p:spTree>
    <p:extLst>
      <p:ext uri="{BB962C8B-B14F-4D97-AF65-F5344CB8AC3E}">
        <p14:creationId xmlns:p14="http://schemas.microsoft.com/office/powerpoint/2010/main" val="2348760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반데르발스</a:t>
            </a:r>
            <a:r>
              <a:rPr lang="en-US" altLang="ko-KR" dirty="0"/>
              <a:t>: </a:t>
            </a:r>
            <a:r>
              <a:rPr lang="ko-KR" altLang="en-US" dirty="0"/>
              <a:t>가까운 거리에서 중요하며 약한 인력</a:t>
            </a:r>
            <a:endParaRPr lang="en-US" altLang="ko-KR" dirty="0"/>
          </a:p>
          <a:p>
            <a:r>
              <a:rPr lang="ko-KR" altLang="en-US" dirty="0"/>
              <a:t>브라운 운동</a:t>
            </a:r>
            <a:r>
              <a:rPr lang="en-US" altLang="ko-KR" dirty="0"/>
              <a:t>: </a:t>
            </a:r>
            <a:r>
              <a:rPr lang="ko-KR" altLang="en-US" dirty="0"/>
              <a:t>서로 충돌</a:t>
            </a:r>
            <a:endParaRPr lang="en-US" altLang="ko-KR" dirty="0"/>
          </a:p>
          <a:p>
            <a:endParaRPr lang="en-US" altLang="ko-KR" dirty="0"/>
          </a:p>
          <a:p>
            <a:r>
              <a:rPr lang="ko-KR" altLang="en-US" dirty="0"/>
              <a:t>위의 </a:t>
            </a:r>
            <a:r>
              <a:rPr lang="ko-KR" altLang="en-US" dirty="0" err="1"/>
              <a:t>두가지</a:t>
            </a:r>
            <a:r>
              <a:rPr lang="ko-KR" altLang="en-US" dirty="0"/>
              <a:t> 힘으로 인해 </a:t>
            </a:r>
            <a:r>
              <a:rPr lang="ko-KR" altLang="en-US" dirty="0" err="1"/>
              <a:t>나노입자가</a:t>
            </a:r>
            <a:r>
              <a:rPr lang="ko-KR" altLang="en-US" dirty="0"/>
              <a:t> 응집됨</a:t>
            </a:r>
            <a:endParaRPr lang="en-US" altLang="ko-KR" dirty="0"/>
          </a:p>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46</a:t>
            </a:fld>
            <a:endParaRPr lang="ko-KR" altLang="en-US" dirty="0"/>
          </a:p>
        </p:txBody>
      </p:sp>
    </p:spTree>
    <p:extLst>
      <p:ext uri="{BB962C8B-B14F-4D97-AF65-F5344CB8AC3E}">
        <p14:creationId xmlns:p14="http://schemas.microsoft.com/office/powerpoint/2010/main" val="3090189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가까운 거리에서 </a:t>
            </a:r>
            <a:r>
              <a:rPr lang="en-US" altLang="ko-KR" dirty="0" err="1"/>
              <a:t>Va</a:t>
            </a:r>
            <a:r>
              <a:rPr lang="ko-KR" altLang="en-US" dirty="0"/>
              <a:t>가 지배하며 먼 거리에서는 </a:t>
            </a:r>
            <a:r>
              <a:rPr lang="en-US" altLang="ko-KR" dirty="0" err="1"/>
              <a:t>Vr</a:t>
            </a:r>
            <a:r>
              <a:rPr lang="ko-KR" altLang="en-US" dirty="0"/>
              <a:t>이 지배함</a:t>
            </a:r>
            <a:r>
              <a:rPr lang="en-US" altLang="ko-KR" dirty="0"/>
              <a:t>. </a:t>
            </a:r>
          </a:p>
          <a:p>
            <a:r>
              <a:rPr lang="en-US" altLang="ko-KR" dirty="0" err="1"/>
              <a:t>Vmax</a:t>
            </a:r>
            <a:r>
              <a:rPr lang="ko-KR" altLang="en-US" dirty="0"/>
              <a:t>는 응집을 </a:t>
            </a:r>
            <a:r>
              <a:rPr lang="ko-KR" altLang="en-US" dirty="0" err="1"/>
              <a:t>막기위해</a:t>
            </a:r>
            <a:r>
              <a:rPr lang="ko-KR" altLang="en-US" dirty="0"/>
              <a:t> 필요한 반발 장력</a:t>
            </a:r>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48</a:t>
            </a:fld>
            <a:endParaRPr lang="ko-KR" altLang="en-US" dirty="0"/>
          </a:p>
        </p:txBody>
      </p:sp>
    </p:spTree>
    <p:extLst>
      <p:ext uri="{BB962C8B-B14F-4D97-AF65-F5344CB8AC3E}">
        <p14:creationId xmlns:p14="http://schemas.microsoft.com/office/powerpoint/2010/main" val="2225994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9/23</a:t>
            </a:r>
          </a:p>
          <a:p>
            <a:r>
              <a:rPr lang="ko-KR" altLang="en-US" dirty="0" err="1"/>
              <a:t>속도론적인</a:t>
            </a:r>
            <a:r>
              <a:rPr lang="ko-KR" altLang="en-US" dirty="0"/>
              <a:t> 안전화 방법이다</a:t>
            </a:r>
            <a:r>
              <a:rPr lang="en-US" altLang="ko-KR" dirty="0"/>
              <a:t>. (</a:t>
            </a:r>
            <a:r>
              <a:rPr lang="ko-KR" altLang="en-US"/>
              <a:t>입자들이 응집하거나 침전되는 등의 변화가 일어나는 속도를 현저히 느리게 만들어서 “안정해 보이는 상태”를 유지하게 하는 것</a:t>
            </a:r>
            <a:r>
              <a:rPr lang="en-US" altLang="ko-KR"/>
              <a:t>)</a:t>
            </a:r>
            <a:endParaRPr lang="en-US" altLang="ko-KR" dirty="0"/>
          </a:p>
          <a:p>
            <a:r>
              <a:rPr lang="ko-KR" altLang="en-US" dirty="0"/>
              <a:t>전해질에 민감한 시스템에 적용 불가</a:t>
            </a:r>
            <a:endParaRPr lang="en-US" altLang="ko-KR" dirty="0"/>
          </a:p>
          <a:p>
            <a:r>
              <a:rPr lang="ko-KR" altLang="en-US" dirty="0"/>
              <a:t>응집된 입자의 </a:t>
            </a:r>
            <a:r>
              <a:rPr lang="ko-KR" altLang="en-US" dirty="0" err="1"/>
              <a:t>재분산</a:t>
            </a:r>
            <a:r>
              <a:rPr lang="ko-KR" altLang="en-US" dirty="0"/>
              <a:t> 어려움</a:t>
            </a:r>
            <a:endParaRPr lang="en-US" altLang="ko-KR" dirty="0"/>
          </a:p>
          <a:p>
            <a:r>
              <a:rPr lang="ko-KR" altLang="en-US" dirty="0"/>
              <a:t>다른 고체는 서로 다른 표면 전하와 전위</a:t>
            </a:r>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49</a:t>
            </a:fld>
            <a:endParaRPr lang="ko-KR" altLang="en-US" dirty="0"/>
          </a:p>
        </p:txBody>
      </p:sp>
    </p:spTree>
    <p:extLst>
      <p:ext uri="{BB962C8B-B14F-4D97-AF65-F5344CB8AC3E}">
        <p14:creationId xmlns:p14="http://schemas.microsoft.com/office/powerpoint/2010/main" val="3393261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중합안정화</a:t>
            </a:r>
            <a:r>
              <a:rPr lang="en-US" altLang="ko-KR" dirty="0"/>
              <a:t>:</a:t>
            </a:r>
            <a:r>
              <a:rPr lang="en-US" altLang="ko-KR" baseline="0" dirty="0"/>
              <a:t> </a:t>
            </a:r>
            <a:r>
              <a:rPr lang="ko-KR" altLang="en-US" baseline="0" dirty="0" err="1"/>
              <a:t>나노입자합성</a:t>
            </a:r>
            <a:r>
              <a:rPr lang="en-US" altLang="ko-KR" baseline="0" dirty="0"/>
              <a:t>, </a:t>
            </a:r>
            <a:r>
              <a:rPr lang="ko-KR" altLang="en-US" baseline="0" dirty="0"/>
              <a:t>좁은 크기 분포 </a:t>
            </a:r>
            <a:r>
              <a:rPr lang="ko-KR" altLang="en-US" baseline="0" dirty="0" err="1"/>
              <a:t>파티클</a:t>
            </a:r>
            <a:r>
              <a:rPr lang="ko-KR" altLang="en-US" baseline="0" dirty="0"/>
              <a:t> </a:t>
            </a:r>
            <a:r>
              <a:rPr lang="ko-KR" altLang="en-US" baseline="0" dirty="0" err="1"/>
              <a:t>합성시</a:t>
            </a:r>
            <a:endParaRPr lang="en-US" altLang="ko-KR" baseline="0" dirty="0"/>
          </a:p>
          <a:p>
            <a:r>
              <a:rPr lang="ko-KR" altLang="en-US" baseline="0" dirty="0" err="1"/>
              <a:t>나노입자</a:t>
            </a:r>
            <a:r>
              <a:rPr lang="ko-KR" altLang="en-US" baseline="0" dirty="0"/>
              <a:t> 표면 </a:t>
            </a:r>
            <a:r>
              <a:rPr lang="ko-KR" altLang="en-US" baseline="0" dirty="0" err="1"/>
              <a:t>고분자은</a:t>
            </a:r>
            <a:r>
              <a:rPr lang="ko-KR" altLang="en-US" baseline="0" dirty="0"/>
              <a:t> </a:t>
            </a:r>
            <a:r>
              <a:rPr lang="en-US" altLang="ko-KR" baseline="0" dirty="0"/>
              <a:t>diffusion limited</a:t>
            </a:r>
            <a:r>
              <a:rPr lang="ko-KR" altLang="en-US" baseline="0" dirty="0"/>
              <a:t>성장을 도와줌</a:t>
            </a:r>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50</a:t>
            </a:fld>
            <a:endParaRPr lang="ko-KR" altLang="en-US" dirty="0"/>
          </a:p>
        </p:txBody>
      </p:sp>
    </p:spTree>
    <p:extLst>
      <p:ext uri="{BB962C8B-B14F-4D97-AF65-F5344CB8AC3E}">
        <p14:creationId xmlns:p14="http://schemas.microsoft.com/office/powerpoint/2010/main" val="3841868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3)</a:t>
            </a:r>
            <a:r>
              <a:rPr lang="ko-KR" altLang="en-US" dirty="0"/>
              <a:t>은</a:t>
            </a:r>
            <a:r>
              <a:rPr lang="en-US" altLang="ko-KR" dirty="0"/>
              <a:t> </a:t>
            </a:r>
            <a:r>
              <a:rPr lang="ko-KR" altLang="en-US" dirty="0"/>
              <a:t>흡착하지 않으므로 설명이 </a:t>
            </a:r>
            <a:r>
              <a:rPr lang="ko-KR" altLang="en-US" dirty="0" err="1"/>
              <a:t>필요없음</a:t>
            </a:r>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53</a:t>
            </a:fld>
            <a:endParaRPr lang="ko-KR" altLang="en-US" dirty="0"/>
          </a:p>
        </p:txBody>
      </p:sp>
    </p:spTree>
    <p:extLst>
      <p:ext uri="{BB962C8B-B14F-4D97-AF65-F5344CB8AC3E}">
        <p14:creationId xmlns:p14="http://schemas.microsoft.com/office/powerpoint/2010/main" val="2005026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54</a:t>
            </a:fld>
            <a:endParaRPr lang="ko-KR" altLang="en-US" dirty="0"/>
          </a:p>
        </p:txBody>
      </p:sp>
    </p:spTree>
    <p:extLst>
      <p:ext uri="{BB962C8B-B14F-4D97-AF65-F5344CB8AC3E}">
        <p14:creationId xmlns:p14="http://schemas.microsoft.com/office/powerpoint/2010/main" val="1895506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sz="1200" b="1" i="0" kern="1200" dirty="0">
                <a:solidFill>
                  <a:schemeClr val="tx1"/>
                </a:solidFill>
                <a:effectLst/>
                <a:latin typeface="+mn-lt"/>
                <a:ea typeface="+mn-ea"/>
                <a:cs typeface="+mn-cs"/>
              </a:rPr>
              <a:t>교질</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膠質</a:t>
            </a:r>
            <a:r>
              <a:rPr lang="en-US" altLang="ko-KR" sz="1200" b="0" i="0" kern="1200" dirty="0">
                <a:solidFill>
                  <a:schemeClr val="tx1"/>
                </a:solidFill>
                <a:effectLst/>
                <a:latin typeface="+mn-lt"/>
                <a:ea typeface="+mn-ea"/>
                <a:cs typeface="+mn-cs"/>
              </a:rPr>
              <a:t>, colloid </a:t>
            </a:r>
            <a:r>
              <a:rPr lang="ko-KR" altLang="en-US" sz="1200" b="0" i="0" kern="1200" dirty="0">
                <a:solidFill>
                  <a:schemeClr val="tx1"/>
                </a:solidFill>
                <a:effectLst/>
                <a:latin typeface="+mn-lt"/>
                <a:ea typeface="+mn-ea"/>
                <a:cs typeface="+mn-cs"/>
              </a:rPr>
              <a:t>콜로이드</a:t>
            </a:r>
            <a:r>
              <a:rPr lang="en-US" altLang="ko-KR" sz="1200" b="0" i="0" kern="1200" baseline="30000" dirty="0">
                <a:solidFill>
                  <a:schemeClr val="tx1"/>
                </a:solidFill>
                <a:effectLst/>
                <a:latin typeface="+mn-lt"/>
                <a:ea typeface="+mn-ea"/>
                <a:cs typeface="+mn-cs"/>
              </a:rPr>
              <a:t>[</a:t>
            </a:r>
            <a:r>
              <a:rPr lang="ko-KR" altLang="en-US" sz="1200" b="0" i="0" u="none" strike="noStrike" kern="1200" baseline="30000" dirty="0">
                <a:solidFill>
                  <a:schemeClr val="tx1"/>
                </a:solidFill>
                <a:effectLst/>
                <a:latin typeface="+mn-lt"/>
                <a:ea typeface="+mn-ea"/>
                <a:cs typeface="+mn-cs"/>
                <a:hlinkClick r:id="rId3" tooltip="위키백과:영어의 한글 표기"/>
              </a:rPr>
              <a:t>*</a:t>
            </a:r>
            <a:r>
              <a:rPr lang="en-US" altLang="ko-KR" sz="1200" b="0" i="0" kern="1200" baseline="30000" dirty="0">
                <a:solidFill>
                  <a:schemeClr val="tx1"/>
                </a:solidFill>
                <a:effectLst/>
                <a:latin typeface="+mn-lt"/>
                <a:ea typeface="+mn-ea"/>
                <a:cs typeface="+mn-cs"/>
              </a:rPr>
              <a:t>]</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은 </a:t>
            </a:r>
            <a:r>
              <a:rPr lang="ko-KR" altLang="en-US" sz="1200" b="0" i="0" u="none" strike="noStrike" kern="1200" dirty="0">
                <a:solidFill>
                  <a:schemeClr val="tx1"/>
                </a:solidFill>
                <a:effectLst/>
                <a:latin typeface="+mn-lt"/>
                <a:ea typeface="+mn-ea"/>
                <a:cs typeface="+mn-cs"/>
                <a:hlinkClick r:id="rId4" tooltip="혼합물"/>
              </a:rPr>
              <a:t>혼합물</a:t>
            </a:r>
            <a:r>
              <a:rPr lang="ko-KR" altLang="en-US" sz="1200" b="0" i="0" kern="1200" dirty="0">
                <a:solidFill>
                  <a:schemeClr val="tx1"/>
                </a:solidFill>
                <a:effectLst/>
                <a:latin typeface="+mn-lt"/>
                <a:ea typeface="+mn-ea"/>
                <a:cs typeface="+mn-cs"/>
              </a:rPr>
              <a:t>의 일종으로</a:t>
            </a:r>
            <a:r>
              <a:rPr lang="en-US" altLang="ko-KR" sz="1200" b="0" i="0" u="none" strike="noStrike" kern="1200" baseline="30000" dirty="0">
                <a:solidFill>
                  <a:schemeClr val="tx1"/>
                </a:solidFill>
                <a:effectLst/>
                <a:latin typeface="+mn-lt"/>
                <a:ea typeface="+mn-ea"/>
                <a:cs typeface="+mn-cs"/>
                <a:hlinkClick r:id="rId5"/>
              </a:rPr>
              <a:t>[1]</a:t>
            </a:r>
            <a:r>
              <a:rPr lang="en-US" altLang="ko-KR" sz="1200" b="0" i="0" kern="1200" dirty="0">
                <a:solidFill>
                  <a:schemeClr val="tx1"/>
                </a:solidFill>
                <a:effectLst/>
                <a:latin typeface="+mn-lt"/>
                <a:ea typeface="+mn-ea"/>
                <a:cs typeface="+mn-cs"/>
              </a:rPr>
              <a:t>, 1 </a:t>
            </a:r>
            <a:r>
              <a:rPr lang="ko-KR" altLang="en-US" sz="1200" b="0" i="0" u="none" strike="noStrike" kern="1200" dirty="0" err="1">
                <a:solidFill>
                  <a:schemeClr val="tx1"/>
                </a:solidFill>
                <a:effectLst/>
                <a:latin typeface="+mn-lt"/>
                <a:ea typeface="+mn-ea"/>
                <a:cs typeface="+mn-cs"/>
                <a:hlinkClick r:id="rId6" tooltip="나노미터"/>
              </a:rPr>
              <a:t>마이크로</a:t>
            </a:r>
            <a:r>
              <a:rPr lang="ko-KR" altLang="en-US" sz="1200" b="0" i="0" kern="1200" dirty="0" err="1">
                <a:solidFill>
                  <a:schemeClr val="tx1"/>
                </a:solidFill>
                <a:effectLst/>
                <a:latin typeface="+mn-lt"/>
                <a:ea typeface="+mn-ea"/>
                <a:cs typeface="+mn-cs"/>
              </a:rPr>
              <a:t>에서</a:t>
            </a:r>
            <a:r>
              <a:rPr lang="ko-KR" altLang="en-US" sz="1200" b="0" i="0" kern="1200" dirty="0">
                <a:solidFill>
                  <a:schemeClr val="tx1"/>
                </a:solidFill>
                <a:effectLst/>
                <a:latin typeface="+mn-lt"/>
                <a:ea typeface="+mn-ea"/>
                <a:cs typeface="+mn-cs"/>
              </a:rPr>
              <a:t> </a:t>
            </a:r>
            <a:r>
              <a:rPr lang="en-US" altLang="ko-KR" sz="1200" b="0" i="0" kern="1200" dirty="0">
                <a:solidFill>
                  <a:schemeClr val="tx1"/>
                </a:solidFill>
                <a:effectLst/>
                <a:latin typeface="+mn-lt"/>
                <a:ea typeface="+mn-ea"/>
                <a:cs typeface="+mn-cs"/>
              </a:rPr>
              <a:t>100 </a:t>
            </a:r>
            <a:r>
              <a:rPr lang="ko-KR" altLang="en-US" sz="1200" b="0" i="0" u="none" strike="noStrike" kern="1200" dirty="0">
                <a:solidFill>
                  <a:schemeClr val="tx1"/>
                </a:solidFill>
                <a:effectLst/>
                <a:latin typeface="+mn-lt"/>
                <a:ea typeface="+mn-ea"/>
                <a:cs typeface="+mn-cs"/>
                <a:hlinkClick r:id="rId7" tooltip="마이크로미터"/>
              </a:rPr>
              <a:t>마이크로미터</a:t>
            </a:r>
            <a:r>
              <a:rPr lang="ko-KR" altLang="en-US" sz="1200" b="0" i="0" kern="1200" dirty="0">
                <a:solidFill>
                  <a:schemeClr val="tx1"/>
                </a:solidFill>
                <a:effectLst/>
                <a:latin typeface="+mn-lt"/>
                <a:ea typeface="+mn-ea"/>
                <a:cs typeface="+mn-cs"/>
              </a:rPr>
              <a:t> 사이의 크기를 갖는 </a:t>
            </a:r>
            <a:r>
              <a:rPr lang="ko-KR" altLang="en-US" sz="1200" b="0" i="0" u="none" strike="noStrike" kern="1200" dirty="0">
                <a:solidFill>
                  <a:schemeClr val="tx1"/>
                </a:solidFill>
                <a:effectLst/>
                <a:latin typeface="+mn-lt"/>
                <a:ea typeface="+mn-ea"/>
                <a:cs typeface="+mn-cs"/>
                <a:hlinkClick r:id="rId8" tooltip="입자"/>
              </a:rPr>
              <a:t>입자</a:t>
            </a:r>
            <a:r>
              <a:rPr lang="ko-KR" altLang="en-US" sz="1200" b="0" i="0" kern="1200" dirty="0">
                <a:solidFill>
                  <a:schemeClr val="tx1"/>
                </a:solidFill>
                <a:effectLst/>
                <a:latin typeface="+mn-lt"/>
                <a:ea typeface="+mn-ea"/>
                <a:cs typeface="+mn-cs"/>
              </a:rPr>
              <a:t>들로 구성된 것을 가리킨다</a:t>
            </a:r>
            <a:r>
              <a:rPr lang="en-US" altLang="ko-KR" sz="1200" b="0" i="0" kern="1200" dirty="0">
                <a:solidFill>
                  <a:schemeClr val="tx1"/>
                </a:solidFill>
                <a:effectLst/>
                <a:latin typeface="+mn-lt"/>
                <a:ea typeface="+mn-ea"/>
                <a:cs typeface="+mn-cs"/>
              </a:rPr>
              <a:t>.</a:t>
            </a:r>
            <a:r>
              <a:rPr lang="en-US" altLang="ko-KR" sz="1200" b="0" i="0" u="none" strike="noStrike" kern="1200" baseline="30000" dirty="0">
                <a:solidFill>
                  <a:schemeClr val="tx1"/>
                </a:solidFill>
                <a:effectLst/>
                <a:latin typeface="+mn-lt"/>
                <a:ea typeface="+mn-ea"/>
                <a:cs typeface="+mn-cs"/>
                <a:hlinkClick r:id="rId9"/>
              </a:rPr>
              <a:t>[2]</a:t>
            </a:r>
            <a:r>
              <a:rPr lang="ko-KR" altLang="en-US" sz="1200" b="0" i="0" kern="1200" dirty="0">
                <a:solidFill>
                  <a:schemeClr val="tx1"/>
                </a:solidFill>
                <a:effectLst/>
                <a:latin typeface="+mn-lt"/>
                <a:ea typeface="+mn-ea"/>
                <a:cs typeface="+mn-cs"/>
              </a:rPr>
              <a:t> </a:t>
            </a:r>
            <a:r>
              <a:rPr lang="ko-KR" altLang="en-US" sz="1200" b="0" i="0" u="none" strike="noStrike" kern="1200" dirty="0">
                <a:solidFill>
                  <a:schemeClr val="tx1"/>
                </a:solidFill>
                <a:effectLst/>
                <a:latin typeface="+mn-lt"/>
                <a:ea typeface="+mn-ea"/>
                <a:cs typeface="+mn-cs"/>
                <a:hlinkClick r:id="rId10" tooltip="용질"/>
              </a:rPr>
              <a:t>용질</a:t>
            </a:r>
            <a:r>
              <a:rPr lang="ko-KR" altLang="en-US" sz="1200" b="0" i="0" kern="1200" dirty="0">
                <a:solidFill>
                  <a:schemeClr val="tx1"/>
                </a:solidFill>
                <a:effectLst/>
                <a:latin typeface="+mn-lt"/>
                <a:ea typeface="+mn-ea"/>
                <a:cs typeface="+mn-cs"/>
              </a:rPr>
              <a:t>이 </a:t>
            </a:r>
            <a:r>
              <a:rPr lang="ko-KR" altLang="en-US" sz="1200" b="0" i="0" u="none" strike="noStrike" kern="1200" dirty="0">
                <a:solidFill>
                  <a:schemeClr val="tx1"/>
                </a:solidFill>
                <a:effectLst/>
                <a:latin typeface="+mn-lt"/>
                <a:ea typeface="+mn-ea"/>
                <a:cs typeface="+mn-cs"/>
                <a:hlinkClick r:id="rId11" tooltip="용매"/>
              </a:rPr>
              <a:t>용매</a:t>
            </a:r>
            <a:r>
              <a:rPr lang="ko-KR" altLang="en-US" sz="1200" b="0" i="0" kern="1200" dirty="0">
                <a:solidFill>
                  <a:schemeClr val="tx1"/>
                </a:solidFill>
                <a:effectLst/>
                <a:latin typeface="+mn-lt"/>
                <a:ea typeface="+mn-ea"/>
                <a:cs typeface="+mn-cs"/>
              </a:rPr>
              <a:t>에 완전히 녹아 있는 </a:t>
            </a:r>
            <a:r>
              <a:rPr lang="ko-KR" altLang="en-US" sz="1200" b="0" i="0" u="none" strike="noStrike" kern="1200" dirty="0">
                <a:solidFill>
                  <a:schemeClr val="tx1"/>
                </a:solidFill>
                <a:effectLst/>
                <a:latin typeface="+mn-lt"/>
                <a:ea typeface="+mn-ea"/>
                <a:cs typeface="+mn-cs"/>
                <a:hlinkClick r:id="rId12" tooltip="용액"/>
              </a:rPr>
              <a:t>용액</a:t>
            </a:r>
            <a:r>
              <a:rPr lang="ko-KR" altLang="en-US" sz="1200" b="0" i="0" kern="1200" dirty="0">
                <a:solidFill>
                  <a:schemeClr val="tx1"/>
                </a:solidFill>
                <a:effectLst/>
                <a:latin typeface="+mn-lt"/>
                <a:ea typeface="+mn-ea"/>
                <a:cs typeface="+mn-cs"/>
              </a:rPr>
              <a:t>과는 달리</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교질은 입자가 균일하게 퍼져 </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용매</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속에 떠 다니는 양상을 띤다</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다시 말해서</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입자가 충분히 작아 교질의 어느 부분을 취해도 같은 </a:t>
            </a:r>
            <a:r>
              <a:rPr lang="ko-KR" altLang="en-US" sz="1200" b="0" i="0" u="none" strike="noStrike" kern="1200" dirty="0">
                <a:solidFill>
                  <a:schemeClr val="tx1"/>
                </a:solidFill>
                <a:effectLst/>
                <a:latin typeface="+mn-lt"/>
                <a:ea typeface="+mn-ea"/>
                <a:cs typeface="+mn-cs"/>
                <a:hlinkClick r:id="rId13" tooltip="물성"/>
              </a:rPr>
              <a:t>물성</a:t>
            </a:r>
            <a:r>
              <a:rPr lang="ko-KR" altLang="en-US" sz="1200" b="0" i="0" kern="1200" dirty="0">
                <a:solidFill>
                  <a:schemeClr val="tx1"/>
                </a:solidFill>
                <a:effectLst/>
                <a:latin typeface="+mn-lt"/>
                <a:ea typeface="+mn-ea"/>
                <a:cs typeface="+mn-cs"/>
              </a:rPr>
              <a:t>을 나타내지만</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또한 입자가 완전히 </a:t>
            </a:r>
            <a:r>
              <a:rPr lang="ko-KR" altLang="en-US" sz="1200" b="0" i="0" u="none" strike="noStrike" kern="1200" dirty="0">
                <a:solidFill>
                  <a:schemeClr val="tx1"/>
                </a:solidFill>
                <a:effectLst/>
                <a:latin typeface="+mn-lt"/>
                <a:ea typeface="+mn-ea"/>
                <a:cs typeface="+mn-cs"/>
                <a:hlinkClick r:id="rId14" tooltip="용해"/>
              </a:rPr>
              <a:t>용해</a:t>
            </a:r>
            <a:r>
              <a:rPr lang="ko-KR" altLang="en-US" sz="1200" b="0" i="0" kern="1200" dirty="0">
                <a:solidFill>
                  <a:schemeClr val="tx1"/>
                </a:solidFill>
                <a:effectLst/>
                <a:latin typeface="+mn-lt"/>
                <a:ea typeface="+mn-ea"/>
                <a:cs typeface="+mn-cs"/>
              </a:rPr>
              <a:t>되지 않아서 </a:t>
            </a:r>
            <a:r>
              <a:rPr lang="ko-KR" altLang="en-US" sz="1200" b="0" i="0" u="none" strike="noStrike" kern="1200" dirty="0">
                <a:solidFill>
                  <a:schemeClr val="tx1"/>
                </a:solidFill>
                <a:effectLst/>
                <a:latin typeface="+mn-lt"/>
                <a:ea typeface="+mn-ea"/>
                <a:cs typeface="+mn-cs"/>
                <a:hlinkClick r:id="rId15" tooltip="틴들 현상 (없는 문서)"/>
              </a:rPr>
              <a:t>빛을 산란시킬 수 있다</a:t>
            </a:r>
            <a:r>
              <a:rPr lang="en-US" altLang="ko-KR" sz="1200" b="0" i="0" kern="1200" dirty="0">
                <a:solidFill>
                  <a:schemeClr val="tx1"/>
                </a:solidFill>
                <a:effectLst/>
                <a:latin typeface="+mn-lt"/>
                <a:ea typeface="+mn-ea"/>
                <a:cs typeface="+mn-cs"/>
              </a:rPr>
              <a:t>.</a:t>
            </a:r>
          </a:p>
          <a:p>
            <a:r>
              <a:rPr lang="ko-KR" altLang="en-US" sz="1200" b="0" i="0" kern="1200" dirty="0">
                <a:solidFill>
                  <a:schemeClr val="tx1"/>
                </a:solidFill>
                <a:effectLst/>
                <a:latin typeface="+mn-lt"/>
                <a:ea typeface="+mn-ea"/>
                <a:cs typeface="+mn-cs"/>
              </a:rPr>
              <a:t>모든 구성 입자의 크기가 </a:t>
            </a:r>
            <a:r>
              <a:rPr lang="en-US" altLang="ko-KR" sz="1200" b="0" i="0" kern="1200" dirty="0">
                <a:solidFill>
                  <a:schemeClr val="tx1"/>
                </a:solidFill>
                <a:effectLst/>
                <a:latin typeface="+mn-lt"/>
                <a:ea typeface="+mn-ea"/>
                <a:cs typeface="+mn-cs"/>
              </a:rPr>
              <a:t>1 </a:t>
            </a:r>
            <a:r>
              <a:rPr lang="ko-KR" altLang="en-US" sz="1200" b="0" i="0" kern="1200" dirty="0">
                <a:solidFill>
                  <a:schemeClr val="tx1"/>
                </a:solidFill>
                <a:effectLst/>
                <a:latin typeface="+mn-lt"/>
                <a:ea typeface="+mn-ea"/>
                <a:cs typeface="+mn-cs"/>
              </a:rPr>
              <a:t>나노미터보다 작아지면 </a:t>
            </a:r>
            <a:r>
              <a:rPr lang="ko-KR" altLang="en-US" sz="1200" b="0" i="0" u="none" strike="noStrike" kern="1200" dirty="0">
                <a:solidFill>
                  <a:schemeClr val="tx1"/>
                </a:solidFill>
                <a:effectLst/>
                <a:latin typeface="+mn-lt"/>
                <a:ea typeface="+mn-ea"/>
                <a:cs typeface="+mn-cs"/>
                <a:hlinkClick r:id="rId12" tooltip="용액"/>
              </a:rPr>
              <a:t>균일 혼합물</a:t>
            </a:r>
            <a:r>
              <a:rPr lang="en-US" altLang="ko-KR" sz="1200" b="0" i="0" u="none" strike="noStrike" kern="1200" dirty="0">
                <a:solidFill>
                  <a:schemeClr val="tx1"/>
                </a:solidFill>
                <a:effectLst/>
                <a:latin typeface="+mn-lt"/>
                <a:ea typeface="+mn-ea"/>
                <a:cs typeface="+mn-cs"/>
                <a:hlinkClick r:id="rId12" tooltip="용액"/>
              </a:rPr>
              <a:t>(</a:t>
            </a:r>
            <a:r>
              <a:rPr lang="ko-KR" altLang="en-US" sz="1200" b="0" i="0" u="none" strike="noStrike" kern="1200" dirty="0">
                <a:solidFill>
                  <a:schemeClr val="tx1"/>
                </a:solidFill>
                <a:effectLst/>
                <a:latin typeface="+mn-lt"/>
                <a:ea typeface="+mn-ea"/>
                <a:cs typeface="+mn-cs"/>
                <a:hlinkClick r:id="rId12" tooltip="용액"/>
              </a:rPr>
              <a:t>용액</a:t>
            </a:r>
            <a:r>
              <a:rPr lang="en-US" altLang="ko-KR" sz="1200" b="0" i="0" u="none" strike="noStrike" kern="1200" dirty="0">
                <a:solidFill>
                  <a:schemeClr val="tx1"/>
                </a:solidFill>
                <a:effectLst/>
                <a:latin typeface="+mn-lt"/>
                <a:ea typeface="+mn-ea"/>
                <a:cs typeface="+mn-cs"/>
                <a:hlinkClick r:id="rId12" tooltip="용액"/>
              </a:rPr>
              <a:t>)</a:t>
            </a:r>
            <a:r>
              <a:rPr lang="ko-KR" altLang="en-US" sz="1200" b="0" i="0" kern="1200" dirty="0">
                <a:solidFill>
                  <a:schemeClr val="tx1"/>
                </a:solidFill>
                <a:effectLst/>
                <a:latin typeface="+mn-lt"/>
                <a:ea typeface="+mn-ea"/>
                <a:cs typeface="+mn-cs"/>
              </a:rPr>
              <a:t>이 되며</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한 종류 이상의 구성 입자의 크기가 수십 마이크로미터 이상이 되면 일반적으로 </a:t>
            </a:r>
            <a:r>
              <a:rPr lang="ko-KR" altLang="en-US" sz="1200" b="0" i="0" u="none" strike="noStrike" kern="1200" dirty="0" err="1">
                <a:solidFill>
                  <a:schemeClr val="tx1"/>
                </a:solidFill>
                <a:effectLst/>
                <a:latin typeface="+mn-lt"/>
                <a:ea typeface="+mn-ea"/>
                <a:cs typeface="+mn-cs"/>
                <a:hlinkClick r:id="rId16" tooltip="불균일 혼합물 (없는 문서)"/>
              </a:rPr>
              <a:t>불균일</a:t>
            </a:r>
            <a:r>
              <a:rPr lang="ko-KR" altLang="en-US" sz="1200" b="0" i="0" u="none" strike="noStrike" kern="1200" dirty="0">
                <a:solidFill>
                  <a:schemeClr val="tx1"/>
                </a:solidFill>
                <a:effectLst/>
                <a:latin typeface="+mn-lt"/>
                <a:ea typeface="+mn-ea"/>
                <a:cs typeface="+mn-cs"/>
                <a:hlinkClick r:id="rId16" tooltip="불균일 혼합물 (없는 문서)"/>
              </a:rPr>
              <a:t> 혼합물</a:t>
            </a:r>
            <a:r>
              <a:rPr lang="ko-KR" altLang="en-US" sz="1200" b="0" i="0" kern="1200" dirty="0">
                <a:solidFill>
                  <a:schemeClr val="tx1"/>
                </a:solidFill>
                <a:effectLst/>
                <a:latin typeface="+mn-lt"/>
                <a:ea typeface="+mn-ea"/>
                <a:cs typeface="+mn-cs"/>
              </a:rPr>
              <a:t>로 분류된다</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교질은 균일 혼합물</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용액</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과 </a:t>
            </a:r>
            <a:r>
              <a:rPr lang="ko-KR" altLang="en-US" sz="1200" b="0" i="0" kern="1200" dirty="0" err="1">
                <a:solidFill>
                  <a:schemeClr val="tx1"/>
                </a:solidFill>
                <a:effectLst/>
                <a:latin typeface="+mn-lt"/>
                <a:ea typeface="+mn-ea"/>
                <a:cs typeface="+mn-cs"/>
              </a:rPr>
              <a:t>불균일</a:t>
            </a:r>
            <a:r>
              <a:rPr lang="ko-KR" altLang="en-US" sz="1200" b="0" i="0" kern="1200" dirty="0">
                <a:solidFill>
                  <a:schemeClr val="tx1"/>
                </a:solidFill>
                <a:effectLst/>
                <a:latin typeface="+mn-lt"/>
                <a:ea typeface="+mn-ea"/>
                <a:cs typeface="+mn-cs"/>
              </a:rPr>
              <a:t> 혼합물의 사이에 위치한다</a:t>
            </a:r>
            <a:r>
              <a:rPr lang="en-US" altLang="ko-KR" sz="1200" b="0" i="0" kern="1200" dirty="0">
                <a:solidFill>
                  <a:schemeClr val="tx1"/>
                </a:solidFill>
                <a:effectLst/>
                <a:latin typeface="+mn-lt"/>
                <a:ea typeface="+mn-ea"/>
                <a:cs typeface="+mn-cs"/>
              </a:rPr>
              <a:t>.</a:t>
            </a:r>
          </a:p>
          <a:p>
            <a:endParaRPr lang="ko-KR" altLang="en-US" dirty="0"/>
          </a:p>
        </p:txBody>
      </p:sp>
      <p:sp>
        <p:nvSpPr>
          <p:cNvPr id="4" name="슬라이드 번호 개체 틀 3"/>
          <p:cNvSpPr>
            <a:spLocks noGrp="1"/>
          </p:cNvSpPr>
          <p:nvPr>
            <p:ph type="sldNum" sz="quarter" idx="10"/>
          </p:nvPr>
        </p:nvSpPr>
        <p:spPr/>
        <p:txBody>
          <a:bodyPr/>
          <a:lstStyle/>
          <a:p>
            <a:fld id="{8B8A5E10-FEA6-477E-B5FD-E03E08AF0CCF}" type="slidenum">
              <a:rPr lang="ko-KR" altLang="en-US" smtClean="0"/>
              <a:t>14</a:t>
            </a:fld>
            <a:endParaRPr lang="ko-KR" altLang="en-US"/>
          </a:p>
        </p:txBody>
      </p:sp>
    </p:spTree>
    <p:extLst>
      <p:ext uri="{BB962C8B-B14F-4D97-AF65-F5344CB8AC3E}">
        <p14:creationId xmlns:p14="http://schemas.microsoft.com/office/powerpoint/2010/main" val="2149731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t>56</a:t>
            </a:fld>
            <a:endParaRPr lang="ko-KR" altLang="en-US" dirty="0"/>
          </a:p>
        </p:txBody>
      </p:sp>
    </p:spTree>
    <p:extLst>
      <p:ext uri="{BB962C8B-B14F-4D97-AF65-F5344CB8AC3E}">
        <p14:creationId xmlns:p14="http://schemas.microsoft.com/office/powerpoint/2010/main" val="1381204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57</a:t>
            </a:fld>
            <a:endParaRPr lang="ko-KR" altLang="en-US" dirty="0"/>
          </a:p>
        </p:txBody>
      </p:sp>
    </p:spTree>
    <p:extLst>
      <p:ext uri="{BB962C8B-B14F-4D97-AF65-F5344CB8AC3E}">
        <p14:creationId xmlns:p14="http://schemas.microsoft.com/office/powerpoint/2010/main" val="563553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C0:</a:t>
            </a:r>
            <a:r>
              <a:rPr lang="en-US" altLang="ko-KR" baseline="0" dirty="0"/>
              <a:t> </a:t>
            </a:r>
            <a:r>
              <a:rPr lang="ko-KR" altLang="en-US" baseline="0" dirty="0"/>
              <a:t>평형농도</a:t>
            </a:r>
            <a:r>
              <a:rPr lang="en-US" altLang="ko-KR" baseline="0" dirty="0"/>
              <a:t>,</a:t>
            </a:r>
            <a:r>
              <a:rPr lang="ko-KR" altLang="en-US" baseline="0" dirty="0"/>
              <a:t> 용해도</a:t>
            </a:r>
            <a:endParaRPr lang="en-US" altLang="ko-KR" baseline="0" dirty="0"/>
          </a:p>
          <a:p>
            <a:r>
              <a:rPr lang="ko-KR" altLang="en-US" baseline="0" dirty="0"/>
              <a:t>오메가</a:t>
            </a:r>
            <a:r>
              <a:rPr lang="en-US" altLang="ko-KR" baseline="0" dirty="0"/>
              <a:t>: </a:t>
            </a:r>
            <a:r>
              <a:rPr lang="ko-KR" altLang="en-US" baseline="0" dirty="0"/>
              <a:t>원자부피</a:t>
            </a:r>
            <a:endParaRPr lang="ko-KR" altLang="en-US" dirty="0"/>
          </a:p>
        </p:txBody>
      </p:sp>
      <p:sp>
        <p:nvSpPr>
          <p:cNvPr id="4" name="슬라이드 번호 개체 틀 3"/>
          <p:cNvSpPr>
            <a:spLocks noGrp="1"/>
          </p:cNvSpPr>
          <p:nvPr>
            <p:ph type="sldNum" sz="quarter" idx="10"/>
          </p:nvPr>
        </p:nvSpPr>
        <p:spPr/>
        <p:txBody>
          <a:bodyPr/>
          <a:lstStyle/>
          <a:p>
            <a:fld id="{8B8A5E10-FEA6-477E-B5FD-E03E08AF0CCF}" type="slidenum">
              <a:rPr lang="ko-KR" altLang="en-US" smtClean="0"/>
              <a:t>59</a:t>
            </a:fld>
            <a:endParaRPr lang="ko-KR" altLang="en-US"/>
          </a:p>
        </p:txBody>
      </p:sp>
    </p:spTree>
    <p:extLst>
      <p:ext uri="{BB962C8B-B14F-4D97-AF65-F5344CB8AC3E}">
        <p14:creationId xmlns:p14="http://schemas.microsoft.com/office/powerpoint/2010/main" val="709574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벌크는</a:t>
            </a:r>
            <a:r>
              <a:rPr lang="ko-KR" altLang="en-US" dirty="0"/>
              <a:t> 용액을 의미</a:t>
            </a:r>
            <a:endParaRPr lang="en-US" dirty="0"/>
          </a:p>
        </p:txBody>
      </p:sp>
      <p:sp>
        <p:nvSpPr>
          <p:cNvPr id="4" name="슬라이드 번호 개체 틀 3"/>
          <p:cNvSpPr>
            <a:spLocks noGrp="1"/>
          </p:cNvSpPr>
          <p:nvPr>
            <p:ph type="sldNum" sz="quarter" idx="5"/>
          </p:nvPr>
        </p:nvSpPr>
        <p:spPr/>
        <p:txBody>
          <a:bodyPr/>
          <a:lstStyle/>
          <a:p>
            <a:fld id="{8B8A5E10-FEA6-477E-B5FD-E03E08AF0CCF}" type="slidenum">
              <a:rPr lang="ko-KR" altLang="en-US" smtClean="0"/>
              <a:t>62</a:t>
            </a:fld>
            <a:endParaRPr lang="ko-KR" altLang="en-US"/>
          </a:p>
        </p:txBody>
      </p:sp>
    </p:spTree>
    <p:extLst>
      <p:ext uri="{BB962C8B-B14F-4D97-AF65-F5344CB8AC3E}">
        <p14:creationId xmlns:p14="http://schemas.microsoft.com/office/powerpoint/2010/main" val="2472868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a:p>
          <a:p>
            <a:r>
              <a:rPr lang="en-US" altLang="ko-KR" dirty="0"/>
              <a:t>D : </a:t>
            </a:r>
            <a:r>
              <a:rPr lang="ko-KR" altLang="en-US" dirty="0" err="1"/>
              <a:t>성장종의</a:t>
            </a:r>
            <a:r>
              <a:rPr lang="ko-KR" altLang="en-US" dirty="0"/>
              <a:t> 확산계수</a:t>
            </a:r>
            <a:endParaRPr lang="en-US" altLang="ko-KR" dirty="0"/>
          </a:p>
          <a:p>
            <a:r>
              <a:rPr lang="en-US" altLang="ko-KR" dirty="0"/>
              <a:t>R</a:t>
            </a:r>
            <a:r>
              <a:rPr lang="en-US" altLang="ko-KR" baseline="-25000" dirty="0"/>
              <a:t>0 </a:t>
            </a:r>
            <a:r>
              <a:rPr lang="en-US" altLang="ko-KR" dirty="0"/>
              <a:t>: </a:t>
            </a:r>
            <a:r>
              <a:rPr lang="ko-KR" altLang="en-US" dirty="0"/>
              <a:t>초기 핵 반경 </a:t>
            </a:r>
            <a:endParaRPr lang="en-US" altLang="ko-KR" dirty="0"/>
          </a:p>
          <a:p>
            <a:endParaRPr lang="en-US" altLang="ko-KR" dirty="0"/>
          </a:p>
          <a:p>
            <a:r>
              <a:rPr lang="ko-KR" altLang="en-US" dirty="0"/>
              <a:t>성장이 계속되어 핵의 반경</a:t>
            </a:r>
            <a:r>
              <a:rPr lang="en-US" altLang="ko-KR" dirty="0"/>
              <a:t> </a:t>
            </a:r>
            <a:r>
              <a:rPr lang="ko-KR" altLang="en-US" dirty="0"/>
              <a:t>증가</a:t>
            </a:r>
            <a:r>
              <a:rPr lang="en-US" altLang="ko-KR" dirty="0"/>
              <a:t> </a:t>
            </a:r>
            <a:r>
              <a:rPr lang="en-US" altLang="ko-KR" dirty="0">
                <a:sym typeface="Wingdings" panose="05000000000000000000" pitchFamily="2" charset="2"/>
              </a:rPr>
              <a:t> </a:t>
            </a:r>
            <a:r>
              <a:rPr lang="ko-KR" altLang="en-US" dirty="0"/>
              <a:t>반경의 차이</a:t>
            </a:r>
            <a:r>
              <a:rPr lang="en-US" altLang="ko-KR" dirty="0"/>
              <a:t>(</a:t>
            </a:r>
            <a:r>
              <a:rPr lang="en-US" altLang="ko-KR" dirty="0" err="1"/>
              <a:t>dr</a:t>
            </a:r>
            <a:r>
              <a:rPr lang="en-US" altLang="ko-KR" dirty="0"/>
              <a:t>)</a:t>
            </a:r>
            <a:r>
              <a:rPr lang="ko-KR" altLang="en-US" dirty="0"/>
              <a:t>는 줄어들어 </a:t>
            </a:r>
            <a:r>
              <a:rPr lang="ko-KR" altLang="en-US" dirty="0" err="1"/>
              <a:t>확산제어에</a:t>
            </a:r>
            <a:r>
              <a:rPr lang="ko-KR" altLang="en-US" dirty="0"/>
              <a:t> 의한 성장은 균일한 사이즈의 </a:t>
            </a:r>
            <a:r>
              <a:rPr lang="ko-KR" altLang="en-US" dirty="0" err="1"/>
              <a:t>파티클을</a:t>
            </a:r>
            <a:r>
              <a:rPr lang="ko-KR" altLang="en-US" baseline="0" dirty="0"/>
              <a:t> 확보하게 한다</a:t>
            </a:r>
            <a:r>
              <a:rPr lang="en-US" altLang="ko-KR" baseline="0" dirty="0"/>
              <a:t>. </a:t>
            </a:r>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63</a:t>
            </a:fld>
            <a:endParaRPr lang="ko-KR" altLang="en-US" dirty="0"/>
          </a:p>
        </p:txBody>
      </p:sp>
    </p:spTree>
    <p:extLst>
      <p:ext uri="{BB962C8B-B14F-4D97-AF65-F5344CB8AC3E}">
        <p14:creationId xmlns:p14="http://schemas.microsoft.com/office/powerpoint/2010/main" val="1338349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확산이 매우 빠르게 되면 표면의 농도와 </a:t>
            </a:r>
            <a:r>
              <a:rPr lang="ko-KR" altLang="en-US" dirty="0" err="1"/>
              <a:t>벌크의</a:t>
            </a:r>
            <a:r>
              <a:rPr lang="ko-KR" altLang="en-US" dirty="0"/>
              <a:t> 농도가 동일하게 되어 성장속도는 표면에서 원자들이 어떻게 이동되는지에 따라서 결정이 됨</a:t>
            </a:r>
            <a:r>
              <a:rPr lang="en-US" altLang="ko-KR" dirty="0"/>
              <a:t>.</a:t>
            </a:r>
          </a:p>
          <a:p>
            <a:endParaRPr lang="en-US" altLang="ko-KR" dirty="0"/>
          </a:p>
          <a:p>
            <a:r>
              <a:rPr lang="en-US" altLang="ko-KR" dirty="0"/>
              <a:t>\</a:t>
            </a:r>
            <a:r>
              <a:rPr lang="ko-KR" altLang="en-US" dirty="0"/>
              <a:t>단핵성장</a:t>
            </a:r>
            <a:r>
              <a:rPr lang="en-US" altLang="ko-KR" dirty="0"/>
              <a:t>:</a:t>
            </a:r>
            <a:r>
              <a:rPr lang="en-US" altLang="ko-KR" baseline="0" dirty="0"/>
              <a:t> </a:t>
            </a:r>
            <a:r>
              <a:rPr lang="ko-KR" altLang="en-US" baseline="0" dirty="0" err="1"/>
              <a:t>성장종이</a:t>
            </a:r>
            <a:r>
              <a:rPr lang="ko-KR" altLang="en-US" baseline="0" dirty="0"/>
              <a:t> 표면에서 확산하기 위해 필요한 충분한 시간이 있음 </a:t>
            </a:r>
            <a:r>
              <a:rPr lang="en-US" altLang="ko-KR" baseline="0" dirty="0">
                <a:sym typeface="Wingdings" panose="05000000000000000000" pitchFamily="2" charset="2"/>
              </a:rPr>
              <a:t> </a:t>
            </a:r>
            <a:r>
              <a:rPr lang="ko-KR" altLang="en-US" baseline="0" dirty="0">
                <a:sym typeface="Wingdings" panose="05000000000000000000" pitchFamily="2" charset="2"/>
              </a:rPr>
              <a:t>레이어 바이 레이어 성장</a:t>
            </a:r>
            <a:endParaRPr lang="en-US" altLang="ko-KR" baseline="0" dirty="0">
              <a:sym typeface="Wingdings" panose="05000000000000000000" pitchFamily="2" charset="2"/>
            </a:endParaRPr>
          </a:p>
          <a:p>
            <a:r>
              <a:rPr lang="ko-KR" altLang="en-US" baseline="0" dirty="0">
                <a:sym typeface="Wingdings" panose="05000000000000000000" pitchFamily="2" charset="2"/>
              </a:rPr>
              <a:t>단행성장식의 의미</a:t>
            </a:r>
            <a:r>
              <a:rPr lang="en-US" altLang="ko-KR" baseline="0" dirty="0">
                <a:sym typeface="Wingdings" panose="05000000000000000000" pitchFamily="2" charset="2"/>
              </a:rPr>
              <a:t>: kmr0t</a:t>
            </a:r>
            <a:r>
              <a:rPr lang="ko-KR" altLang="en-US" baseline="0" dirty="0">
                <a:sym typeface="Wingdings" panose="05000000000000000000" pitchFamily="2" charset="2"/>
              </a:rPr>
              <a:t>값은 </a:t>
            </a:r>
            <a:r>
              <a:rPr lang="en-US" altLang="ko-KR" baseline="0" dirty="0">
                <a:sym typeface="Wingdings" panose="05000000000000000000" pitchFamily="2" charset="2"/>
              </a:rPr>
              <a:t>1</a:t>
            </a:r>
            <a:r>
              <a:rPr lang="ko-KR" altLang="en-US" baseline="0" dirty="0">
                <a:sym typeface="Wingdings" panose="05000000000000000000" pitchFamily="2" charset="2"/>
              </a:rPr>
              <a:t>보다 </a:t>
            </a:r>
            <a:r>
              <a:rPr lang="ko-KR" altLang="en-US" baseline="0" dirty="0" err="1">
                <a:sym typeface="Wingdings" panose="05000000000000000000" pitchFamily="2" charset="2"/>
              </a:rPr>
              <a:t>항상작음</a:t>
            </a:r>
            <a:r>
              <a:rPr lang="en-US" altLang="ko-KR" baseline="0" dirty="0">
                <a:sym typeface="Wingdings" panose="05000000000000000000" pitchFamily="2" charset="2"/>
              </a:rPr>
              <a:t>,</a:t>
            </a:r>
            <a:r>
              <a:rPr lang="ko-KR" altLang="en-US" baseline="0" dirty="0">
                <a:sym typeface="Wingdings" panose="05000000000000000000" pitchFamily="2" charset="2"/>
              </a:rPr>
              <a:t> </a:t>
            </a:r>
            <a:r>
              <a:rPr lang="en-US" altLang="ko-KR" baseline="0" dirty="0">
                <a:sym typeface="Wingdings" panose="05000000000000000000" pitchFamily="2" charset="2"/>
              </a:rPr>
              <a:t>dr0</a:t>
            </a:r>
            <a:r>
              <a:rPr lang="ko-KR" altLang="en-US" baseline="0" dirty="0">
                <a:sym typeface="Wingdings" panose="05000000000000000000" pitchFamily="2" charset="2"/>
              </a:rPr>
              <a:t>와 </a:t>
            </a:r>
            <a:r>
              <a:rPr lang="en-US" altLang="ko-KR" baseline="0" dirty="0" err="1">
                <a:sym typeface="Wingdings" panose="05000000000000000000" pitchFamily="2" charset="2"/>
              </a:rPr>
              <a:t>dr</a:t>
            </a:r>
            <a:r>
              <a:rPr lang="ko-KR" altLang="en-US" baseline="0" dirty="0">
                <a:sym typeface="Wingdings" panose="05000000000000000000" pitchFamily="2" charset="2"/>
              </a:rPr>
              <a:t>은 </a:t>
            </a:r>
            <a:r>
              <a:rPr lang="ko-KR" altLang="en-US" baseline="0" dirty="0" err="1">
                <a:sym typeface="Wingdings" panose="05000000000000000000" pitchFamily="2" charset="2"/>
              </a:rPr>
              <a:t>비례적임</a:t>
            </a:r>
            <a:r>
              <a:rPr lang="en-US" altLang="ko-KR" baseline="0" dirty="0">
                <a:sym typeface="Wingdings" panose="05000000000000000000" pitchFamily="2" charset="2"/>
              </a:rPr>
              <a:t>. </a:t>
            </a:r>
          </a:p>
          <a:p>
            <a:r>
              <a:rPr lang="ko-KR" altLang="en-US" baseline="0" dirty="0">
                <a:sym typeface="Wingdings" panose="05000000000000000000" pitchFamily="2" charset="2"/>
              </a:rPr>
              <a:t>반경의 차이가 성장이 지속됨에 따라 같이 증가 </a:t>
            </a:r>
            <a:r>
              <a:rPr lang="en-US" altLang="ko-KR" baseline="0" dirty="0">
                <a:sym typeface="Wingdings" panose="05000000000000000000" pitchFamily="2" charset="2"/>
              </a:rPr>
              <a:t> </a:t>
            </a:r>
            <a:r>
              <a:rPr lang="ko-KR" altLang="en-US" baseline="0" dirty="0">
                <a:sym typeface="Wingdings" panose="05000000000000000000" pitchFamily="2" charset="2"/>
              </a:rPr>
              <a:t>일정한 크기의 </a:t>
            </a:r>
            <a:r>
              <a:rPr lang="ko-KR" altLang="en-US" baseline="0" dirty="0" err="1">
                <a:sym typeface="Wingdings" panose="05000000000000000000" pitchFamily="2" charset="2"/>
              </a:rPr>
              <a:t>나노파티클을</a:t>
            </a:r>
            <a:r>
              <a:rPr lang="ko-KR" altLang="en-US" baseline="0" dirty="0">
                <a:sym typeface="Wingdings" panose="05000000000000000000" pitchFamily="2" charset="2"/>
              </a:rPr>
              <a:t> 얻는데 유리하지 않음</a:t>
            </a:r>
            <a:r>
              <a:rPr lang="en-US" altLang="ko-KR" baseline="0" dirty="0">
                <a:sym typeface="Wingdings" panose="05000000000000000000" pitchFamily="2" charset="2"/>
              </a:rPr>
              <a:t>. </a:t>
            </a:r>
          </a:p>
          <a:p>
            <a:endParaRPr lang="en-US" altLang="ko-KR" baseline="0" dirty="0">
              <a:sym typeface="Wingdings" panose="05000000000000000000" pitchFamily="2" charset="2"/>
            </a:endParaRPr>
          </a:p>
          <a:p>
            <a:r>
              <a:rPr lang="ko-KR" altLang="en-US" baseline="0" dirty="0" err="1">
                <a:sym typeface="Wingdings" panose="05000000000000000000" pitchFamily="2" charset="2"/>
              </a:rPr>
              <a:t>다핵성장</a:t>
            </a:r>
            <a:r>
              <a:rPr lang="en-US" altLang="ko-KR" baseline="0" dirty="0">
                <a:sym typeface="Wingdings" panose="05000000000000000000" pitchFamily="2" charset="2"/>
              </a:rPr>
              <a:t>: </a:t>
            </a:r>
            <a:r>
              <a:rPr lang="ko-KR" altLang="en-US" baseline="0" dirty="0">
                <a:sym typeface="Wingdings" panose="05000000000000000000" pitchFamily="2" charset="2"/>
              </a:rPr>
              <a:t>높은 </a:t>
            </a:r>
            <a:r>
              <a:rPr lang="ko-KR" altLang="en-US" baseline="0" dirty="0" err="1">
                <a:sym typeface="Wingdings" panose="05000000000000000000" pitchFamily="2" charset="2"/>
              </a:rPr>
              <a:t>표면농도</a:t>
            </a:r>
            <a:r>
              <a:rPr lang="ko-KR" altLang="en-US" baseline="0" dirty="0">
                <a:sym typeface="Wingdings" panose="05000000000000000000" pitchFamily="2" charset="2"/>
              </a:rPr>
              <a:t> </a:t>
            </a:r>
            <a:r>
              <a:rPr lang="en-US" altLang="ko-KR" baseline="0" dirty="0">
                <a:sym typeface="Wingdings" panose="05000000000000000000" pitchFamily="2" charset="2"/>
              </a:rPr>
              <a:t> </a:t>
            </a:r>
            <a:r>
              <a:rPr lang="ko-KR" altLang="en-US" baseline="0" dirty="0" err="1">
                <a:sym typeface="Wingdings" panose="05000000000000000000" pitchFamily="2" charset="2"/>
              </a:rPr>
              <a:t>다핵성장을</a:t>
            </a:r>
            <a:r>
              <a:rPr lang="ko-KR" altLang="en-US" baseline="0" dirty="0">
                <a:sym typeface="Wingdings" panose="05000000000000000000" pitchFamily="2" charset="2"/>
              </a:rPr>
              <a:t> 일으키며 첫번째 레이어가 완성되기 전에 두번째 레이어가 생성되어 완벽하지 않은 </a:t>
            </a:r>
            <a:r>
              <a:rPr lang="ko-KR" altLang="en-US" baseline="0" dirty="0" err="1">
                <a:sym typeface="Wingdings" panose="05000000000000000000" pitchFamily="2" charset="2"/>
              </a:rPr>
              <a:t>멀티층</a:t>
            </a:r>
            <a:r>
              <a:rPr lang="en-US" altLang="ko-KR" baseline="0" dirty="0">
                <a:sym typeface="Wingdings" panose="05000000000000000000" pitchFamily="2" charset="2"/>
              </a:rPr>
              <a:t>, </a:t>
            </a:r>
            <a:r>
              <a:rPr lang="ko-KR" altLang="en-US" baseline="0" dirty="0">
                <a:sym typeface="Wingdings" panose="05000000000000000000" pitchFamily="2" charset="2"/>
              </a:rPr>
              <a:t>매우 빠름</a:t>
            </a:r>
            <a:r>
              <a:rPr lang="en-US" altLang="ko-KR" baseline="0" dirty="0">
                <a:sym typeface="Wingdings" panose="05000000000000000000" pitchFamily="2" charset="2"/>
              </a:rPr>
              <a:t>. </a:t>
            </a:r>
          </a:p>
          <a:p>
            <a:r>
              <a:rPr lang="ko-KR" altLang="en-US" baseline="0" dirty="0">
                <a:sym typeface="Wingdings" panose="05000000000000000000" pitchFamily="2" charset="2"/>
              </a:rPr>
              <a:t>성장속도는 시간과 </a:t>
            </a:r>
            <a:r>
              <a:rPr lang="ko-KR" altLang="en-US" baseline="0" dirty="0" err="1">
                <a:sym typeface="Wingdings" panose="05000000000000000000" pitchFamily="2" charset="2"/>
              </a:rPr>
              <a:t>파티클</a:t>
            </a:r>
            <a:r>
              <a:rPr lang="ko-KR" altLang="en-US" baseline="0" dirty="0">
                <a:sym typeface="Wingdings" panose="05000000000000000000" pitchFamily="2" charset="2"/>
              </a:rPr>
              <a:t> 사이즈에 무관함</a:t>
            </a:r>
            <a:r>
              <a:rPr lang="en-US" altLang="ko-KR" baseline="0" dirty="0">
                <a:sym typeface="Wingdings" panose="05000000000000000000" pitchFamily="2" charset="2"/>
              </a:rPr>
              <a:t>.</a:t>
            </a:r>
          </a:p>
          <a:p>
            <a:r>
              <a:rPr lang="ko-KR" altLang="en-US" baseline="0" dirty="0" err="1">
                <a:sym typeface="Wingdings" panose="05000000000000000000" pitchFamily="2" charset="2"/>
              </a:rPr>
              <a:t>성장시간과</a:t>
            </a:r>
            <a:r>
              <a:rPr lang="ko-KR" altLang="en-US" baseline="0" dirty="0">
                <a:sym typeface="Wingdings" panose="05000000000000000000" pitchFamily="2" charset="2"/>
              </a:rPr>
              <a:t> </a:t>
            </a:r>
            <a:r>
              <a:rPr lang="ko-KR" altLang="en-US" baseline="0" dirty="0" err="1">
                <a:sym typeface="Wingdings" panose="05000000000000000000" pitchFamily="2" charset="2"/>
              </a:rPr>
              <a:t>입자크기에</a:t>
            </a:r>
            <a:r>
              <a:rPr lang="ko-KR" altLang="en-US" baseline="0" dirty="0">
                <a:sym typeface="Wingdings" panose="05000000000000000000" pitchFamily="2" charset="2"/>
              </a:rPr>
              <a:t> 따라서 상대적인 </a:t>
            </a:r>
            <a:r>
              <a:rPr lang="ko-KR" altLang="en-US" baseline="0" dirty="0" err="1">
                <a:sym typeface="Wingdings" panose="05000000000000000000" pitchFamily="2" charset="2"/>
              </a:rPr>
              <a:t>반경차이는</a:t>
            </a:r>
            <a:r>
              <a:rPr lang="ko-KR" altLang="en-US" baseline="0" dirty="0">
                <a:sym typeface="Wingdings" panose="05000000000000000000" pitchFamily="2" charset="2"/>
              </a:rPr>
              <a:t> 항상 일정함</a:t>
            </a:r>
            <a:r>
              <a:rPr lang="en-US" altLang="ko-KR" baseline="0" dirty="0">
                <a:sym typeface="Wingdings" panose="05000000000000000000" pitchFamily="2" charset="2"/>
              </a:rPr>
              <a:t>. </a:t>
            </a:r>
            <a:r>
              <a:rPr lang="ko-KR" altLang="en-US" baseline="0" dirty="0">
                <a:sym typeface="Wingdings" panose="05000000000000000000" pitchFamily="2" charset="2"/>
              </a:rPr>
              <a:t>입자가 커짐에 따라 반경차이는 작음 </a:t>
            </a:r>
            <a:r>
              <a:rPr lang="en-US" altLang="ko-KR" baseline="0" dirty="0">
                <a:sym typeface="Wingdings" panose="05000000000000000000" pitchFamily="2" charset="2"/>
              </a:rPr>
              <a:t>-&gt; </a:t>
            </a:r>
            <a:r>
              <a:rPr lang="ko-KR" altLang="en-US" baseline="0" dirty="0">
                <a:sym typeface="Wingdings" panose="05000000000000000000" pitchFamily="2" charset="2"/>
              </a:rPr>
              <a:t>균일한 사이즈 </a:t>
            </a:r>
            <a:r>
              <a:rPr lang="ko-KR" altLang="en-US" baseline="0" dirty="0" err="1">
                <a:sym typeface="Wingdings" panose="05000000000000000000" pitchFamily="2" charset="2"/>
              </a:rPr>
              <a:t>파티클</a:t>
            </a:r>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64</a:t>
            </a:fld>
            <a:endParaRPr lang="ko-KR" altLang="en-US" dirty="0"/>
          </a:p>
        </p:txBody>
      </p:sp>
    </p:spTree>
    <p:extLst>
      <p:ext uri="{BB962C8B-B14F-4D97-AF65-F5344CB8AC3E}">
        <p14:creationId xmlns:p14="http://schemas.microsoft.com/office/powerpoint/2010/main" val="3734298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작은 입자가 더 빨리 성장하는 이유는</a:t>
            </a:r>
            <a:endParaRPr lang="en-US" altLang="ko-KR" dirty="0"/>
          </a:p>
          <a:p>
            <a:r>
              <a:rPr lang="ko-KR" altLang="en-US" b="1" dirty="0"/>
              <a:t>곡률 효과</a:t>
            </a:r>
            <a:r>
              <a:rPr lang="en-US" altLang="ko-KR" b="1" dirty="0"/>
              <a:t>(</a:t>
            </a:r>
            <a:r>
              <a:rPr lang="ko-KR" altLang="en-US" b="1" dirty="0"/>
              <a:t>표면 에너지 차이</a:t>
            </a:r>
            <a:r>
              <a:rPr lang="en-US" altLang="ko-KR" b="1" dirty="0"/>
              <a:t>)</a:t>
            </a:r>
            <a:endParaRPr lang="ko-KR" altLang="en-US" dirty="0"/>
          </a:p>
          <a:p>
            <a:r>
              <a:rPr lang="ko-KR" altLang="en-US" b="1" dirty="0"/>
              <a:t>확산 농도 </a:t>
            </a:r>
            <a:r>
              <a:rPr lang="ko-KR" altLang="en-US" b="1" dirty="0" err="1"/>
              <a:t>구배</a:t>
            </a:r>
            <a:r>
              <a:rPr lang="ko-KR" altLang="en-US" b="1" dirty="0"/>
              <a:t> </a:t>
            </a:r>
            <a:r>
              <a:rPr lang="ko-KR" altLang="en-US" b="1" dirty="0" err="1"/>
              <a:t>차이</a:t>
            </a:r>
            <a:r>
              <a:rPr lang="ko-KR" altLang="en-US" dirty="0" err="1"/>
              <a:t>때문이고</a:t>
            </a:r>
            <a:r>
              <a:rPr lang="en-US" altLang="ko-KR" dirty="0"/>
              <a:t>, </a:t>
            </a:r>
            <a:r>
              <a:rPr lang="ko-KR" altLang="en-US" dirty="0"/>
              <a:t>이게 바로 </a:t>
            </a:r>
            <a:r>
              <a:rPr lang="ko-KR" altLang="en-US" b="1" dirty="0"/>
              <a:t>확산 지배 성장에서 입자 크기 분포가 줄어드는 원리</a:t>
            </a:r>
            <a:endParaRPr lang="en-US" altLang="ko-KR" dirty="0"/>
          </a:p>
          <a:p>
            <a:endParaRPr lang="en-US" altLang="ko-KR" dirty="0"/>
          </a:p>
          <a:p>
            <a:r>
              <a:rPr lang="ko-KR" altLang="en-US" dirty="0"/>
              <a:t>표면 지배 성장</a:t>
            </a:r>
            <a:r>
              <a:rPr lang="en-US" altLang="ko-KR" dirty="0"/>
              <a:t>(surface-controlled growth)**</a:t>
            </a:r>
            <a:r>
              <a:rPr lang="ko-KR" altLang="en-US" dirty="0"/>
              <a:t>이라면</a:t>
            </a:r>
            <a:r>
              <a:rPr lang="en-US" altLang="ko-KR" dirty="0"/>
              <a:t>?</a:t>
            </a:r>
          </a:p>
          <a:p>
            <a:r>
              <a:rPr lang="ko-KR" altLang="en-US" dirty="0"/>
              <a:t>성장 속도는 표면 반응 속도로 결정됨 → 곡률 차이에 크게 영향을 받지 않음</a:t>
            </a:r>
            <a:r>
              <a:rPr lang="en-US" altLang="ko-KR" dirty="0"/>
              <a:t>.</a:t>
            </a:r>
          </a:p>
          <a:p>
            <a:r>
              <a:rPr lang="ko-KR" altLang="en-US" dirty="0"/>
              <a:t>따라서 크기 차이가 줄어들지 않고</a:t>
            </a:r>
            <a:r>
              <a:rPr lang="en-US" altLang="ko-KR" dirty="0"/>
              <a:t>, </a:t>
            </a:r>
            <a:r>
              <a:rPr lang="ko-KR" altLang="en-US" dirty="0"/>
              <a:t>오히려 더 벌어져서 </a:t>
            </a:r>
            <a:r>
              <a:rPr lang="en-US" altLang="ko-KR" dirty="0"/>
              <a:t>polydisperse </a:t>
            </a:r>
            <a:r>
              <a:rPr lang="ko-KR" altLang="en-US" dirty="0"/>
              <a:t>입자가 됨</a:t>
            </a:r>
            <a:r>
              <a:rPr lang="en-US" altLang="ko-KR" dirty="0"/>
              <a:t>.</a:t>
            </a:r>
          </a:p>
          <a:p>
            <a:endParaRPr lang="en-US" altLang="ko-KR" dirty="0"/>
          </a:p>
          <a:p>
            <a:endParaRPr lang="en-US" altLang="ko-KR" dirty="0"/>
          </a:p>
          <a:p>
            <a:r>
              <a:rPr lang="ko-KR" altLang="en-US" dirty="0"/>
              <a:t>핵이 작은 경우 표면 반응이 우세하며 커지면서 확산반응 우세</a:t>
            </a:r>
            <a:endParaRPr lang="en-US" altLang="ko-KR" dirty="0"/>
          </a:p>
          <a:p>
            <a:r>
              <a:rPr lang="ko-KR" altLang="en-US" dirty="0" err="1"/>
              <a:t>확산반응을</a:t>
            </a:r>
            <a:r>
              <a:rPr lang="ko-KR" altLang="en-US" dirty="0"/>
              <a:t> 느리게 만들면 </a:t>
            </a:r>
            <a:r>
              <a:rPr lang="ko-KR" altLang="en-US" dirty="0" err="1"/>
              <a:t>관련반응이</a:t>
            </a:r>
            <a:r>
              <a:rPr lang="ko-KR" altLang="en-US" dirty="0"/>
              <a:t> </a:t>
            </a:r>
            <a:r>
              <a:rPr lang="ko-KR" altLang="en-US" dirty="0" err="1"/>
              <a:t>우세해짐</a:t>
            </a:r>
            <a:r>
              <a:rPr lang="en-US" altLang="ko-KR" dirty="0"/>
              <a:t>. </a:t>
            </a:r>
          </a:p>
          <a:p>
            <a:endParaRPr lang="en-US" altLang="ko-KR" dirty="0"/>
          </a:p>
          <a:p>
            <a:r>
              <a:rPr lang="ko-KR" altLang="en-US" dirty="0"/>
              <a:t>확산장벽형성</a:t>
            </a:r>
            <a:r>
              <a:rPr lang="en-US" altLang="ko-KR" dirty="0"/>
              <a:t>,</a:t>
            </a:r>
            <a:r>
              <a:rPr lang="en-US" altLang="ko-KR" baseline="0" dirty="0"/>
              <a:t> </a:t>
            </a:r>
            <a:r>
              <a:rPr lang="ko-KR" altLang="en-US" dirty="0" err="1"/>
              <a:t>점도증가</a:t>
            </a:r>
            <a:r>
              <a:rPr lang="en-US" altLang="ko-KR" dirty="0"/>
              <a:t>, </a:t>
            </a:r>
            <a:r>
              <a:rPr lang="ko-KR" altLang="en-US" dirty="0" err="1"/>
              <a:t>농도감소</a:t>
            </a:r>
            <a:r>
              <a:rPr lang="ko-KR" altLang="en-US" dirty="0"/>
              <a:t>  </a:t>
            </a:r>
            <a:r>
              <a:rPr lang="en-US" altLang="ko-KR" dirty="0">
                <a:sym typeface="Wingdings" panose="05000000000000000000" pitchFamily="2" charset="2"/>
              </a:rPr>
              <a:t> </a:t>
            </a:r>
            <a:r>
              <a:rPr lang="ko-KR" altLang="en-US" dirty="0" err="1">
                <a:sym typeface="Wingdings" panose="05000000000000000000" pitchFamily="2" charset="2"/>
              </a:rPr>
              <a:t>확산거리를</a:t>
            </a:r>
            <a:r>
              <a:rPr lang="ko-KR" altLang="en-US" dirty="0">
                <a:sym typeface="Wingdings" panose="05000000000000000000" pitchFamily="2" charset="2"/>
              </a:rPr>
              <a:t> 길게 </a:t>
            </a:r>
            <a:r>
              <a:rPr lang="ko-KR" altLang="en-US" dirty="0" err="1">
                <a:sym typeface="Wingdings" panose="05000000000000000000" pitchFamily="2" charset="2"/>
              </a:rPr>
              <a:t>만듬</a:t>
            </a:r>
            <a:endParaRPr lang="en-US" altLang="ko-KR" dirty="0">
              <a:sym typeface="Wingdings" panose="05000000000000000000" pitchFamily="2" charset="2"/>
            </a:endParaRPr>
          </a:p>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65</a:t>
            </a:fld>
            <a:endParaRPr lang="ko-KR" altLang="en-US" dirty="0"/>
          </a:p>
        </p:txBody>
      </p:sp>
    </p:spTree>
    <p:extLst>
      <p:ext uri="{BB962C8B-B14F-4D97-AF65-F5344CB8AC3E}">
        <p14:creationId xmlns:p14="http://schemas.microsoft.com/office/powerpoint/2010/main" val="123619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67</a:t>
            </a:fld>
            <a:endParaRPr lang="ko-KR" altLang="en-US" dirty="0"/>
          </a:p>
        </p:txBody>
      </p:sp>
    </p:spTree>
    <p:extLst>
      <p:ext uri="{BB962C8B-B14F-4D97-AF65-F5344CB8AC3E}">
        <p14:creationId xmlns:p14="http://schemas.microsoft.com/office/powerpoint/2010/main" val="2919433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5"/>
          </p:nvPr>
        </p:nvSpPr>
        <p:spPr/>
        <p:txBody>
          <a:bodyPr/>
          <a:lstStyle/>
          <a:p>
            <a:fld id="{8B8A5E10-FEA6-477E-B5FD-E03E08AF0CCF}" type="slidenum">
              <a:rPr lang="ko-KR" altLang="en-US" smtClean="0"/>
              <a:t>68</a:t>
            </a:fld>
            <a:endParaRPr lang="ko-KR" altLang="en-US"/>
          </a:p>
        </p:txBody>
      </p:sp>
    </p:spTree>
    <p:extLst>
      <p:ext uri="{BB962C8B-B14F-4D97-AF65-F5344CB8AC3E}">
        <p14:creationId xmlns:p14="http://schemas.microsoft.com/office/powerpoint/2010/main" val="643685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폴리머 </a:t>
            </a:r>
            <a:r>
              <a:rPr lang="en-US" altLang="ko-KR" dirty="0"/>
              <a:t>stabilizer:</a:t>
            </a:r>
            <a:r>
              <a:rPr lang="en-US" altLang="ko-KR" baseline="0" dirty="0"/>
              <a:t> </a:t>
            </a:r>
            <a:r>
              <a:rPr lang="ko-KR" altLang="en-US" baseline="0" dirty="0" err="1"/>
              <a:t>백금이온</a:t>
            </a:r>
            <a:r>
              <a:rPr lang="ko-KR" altLang="en-US" baseline="0" dirty="0"/>
              <a:t> 농도의 비율 </a:t>
            </a:r>
            <a:r>
              <a:rPr lang="en-US" altLang="ko-KR" baseline="0" dirty="0"/>
              <a:t>= 1:1 </a:t>
            </a:r>
            <a:r>
              <a:rPr lang="en-US" altLang="ko-KR" baseline="0" dirty="0">
                <a:sym typeface="Wingdings" panose="05000000000000000000" pitchFamily="2" charset="2"/>
              </a:rPr>
              <a:t> </a:t>
            </a:r>
            <a:r>
              <a:rPr lang="ko-KR" altLang="en-US" baseline="0" dirty="0">
                <a:sym typeface="Wingdings" panose="05000000000000000000" pitchFamily="2" charset="2"/>
              </a:rPr>
              <a:t>큐브</a:t>
            </a:r>
            <a:r>
              <a:rPr lang="en-US" altLang="ko-KR" baseline="0" dirty="0">
                <a:sym typeface="Wingdings" panose="05000000000000000000" pitchFamily="2" charset="2"/>
              </a:rPr>
              <a:t>(</a:t>
            </a:r>
            <a:r>
              <a:rPr lang="ko-KR" altLang="en-US" baseline="0" dirty="0" err="1">
                <a:sym typeface="Wingdings" panose="05000000000000000000" pitchFamily="2" charset="2"/>
              </a:rPr>
              <a:t>입방형</a:t>
            </a:r>
            <a:r>
              <a:rPr lang="en-US" altLang="ko-KR" baseline="0" dirty="0">
                <a:sym typeface="Wingdings" panose="05000000000000000000" pitchFamily="2" charset="2"/>
              </a:rPr>
              <a:t>) (100)</a:t>
            </a:r>
          </a:p>
          <a:p>
            <a:r>
              <a:rPr lang="ko-KR" altLang="en-US" dirty="0"/>
              <a:t>폴리머 </a:t>
            </a:r>
            <a:r>
              <a:rPr lang="en-US" altLang="ko-KR" dirty="0"/>
              <a:t>stabilizer:</a:t>
            </a:r>
            <a:r>
              <a:rPr lang="en-US" altLang="ko-KR" baseline="0" dirty="0"/>
              <a:t> </a:t>
            </a:r>
            <a:r>
              <a:rPr lang="ko-KR" altLang="en-US" baseline="0" dirty="0" err="1"/>
              <a:t>백금이온</a:t>
            </a:r>
            <a:r>
              <a:rPr lang="ko-KR" altLang="en-US" baseline="0" dirty="0"/>
              <a:t> 농도의 비율 </a:t>
            </a:r>
            <a:r>
              <a:rPr lang="en-US" altLang="ko-KR" baseline="0" dirty="0"/>
              <a:t>= 1:5 </a:t>
            </a:r>
            <a:r>
              <a:rPr lang="en-US" altLang="ko-KR" baseline="0" dirty="0">
                <a:sym typeface="Wingdings" panose="05000000000000000000" pitchFamily="2" charset="2"/>
              </a:rPr>
              <a:t> </a:t>
            </a:r>
            <a:r>
              <a:rPr lang="ko-KR" altLang="en-US" baseline="0" dirty="0" err="1">
                <a:sym typeface="Wingdings" panose="05000000000000000000" pitchFamily="2" charset="2"/>
              </a:rPr>
              <a:t>테트라헤드라</a:t>
            </a:r>
            <a:r>
              <a:rPr lang="en-US" altLang="ko-KR" baseline="0" dirty="0">
                <a:sym typeface="Wingdings" panose="05000000000000000000" pitchFamily="2" charset="2"/>
              </a:rPr>
              <a:t>(</a:t>
            </a:r>
            <a:r>
              <a:rPr lang="ko-KR" altLang="en-US" baseline="0" dirty="0">
                <a:sym typeface="Wingdings" panose="05000000000000000000" pitchFamily="2" charset="2"/>
              </a:rPr>
              <a:t>사면체</a:t>
            </a:r>
            <a:r>
              <a:rPr lang="en-US" altLang="ko-KR" baseline="0" dirty="0">
                <a:sym typeface="Wingdings" panose="05000000000000000000" pitchFamily="2" charset="2"/>
              </a:rPr>
              <a:t>) (111)</a:t>
            </a:r>
          </a:p>
          <a:p>
            <a:r>
              <a:rPr lang="ko-KR" altLang="en-US" baseline="0" dirty="0">
                <a:sym typeface="Wingdings" panose="05000000000000000000" pitchFamily="2" charset="2"/>
              </a:rPr>
              <a:t>농도에 따라 특정 </a:t>
            </a:r>
            <a:r>
              <a:rPr lang="en-US" altLang="ko-KR" baseline="0" dirty="0">
                <a:sym typeface="Wingdings" panose="05000000000000000000" pitchFamily="2" charset="2"/>
              </a:rPr>
              <a:t>facet</a:t>
            </a:r>
            <a:r>
              <a:rPr lang="ko-KR" altLang="en-US" baseline="0" dirty="0">
                <a:sym typeface="Wingdings" panose="05000000000000000000" pitchFamily="2" charset="2"/>
              </a:rPr>
              <a:t>의 표면에너지가 달라지게 됨 </a:t>
            </a:r>
            <a:r>
              <a:rPr lang="en-US" altLang="ko-KR" baseline="0" dirty="0">
                <a:sym typeface="Wingdings" panose="05000000000000000000" pitchFamily="2" charset="2"/>
              </a:rPr>
              <a:t> </a:t>
            </a:r>
            <a:r>
              <a:rPr lang="ko-KR" altLang="en-US" baseline="0" dirty="0">
                <a:sym typeface="Wingdings" panose="05000000000000000000" pitchFamily="2" charset="2"/>
              </a:rPr>
              <a:t>모양 변화</a:t>
            </a:r>
            <a:endParaRPr lang="en-US" altLang="ko-KR" baseline="0" dirty="0">
              <a:sym typeface="Wingdings" panose="05000000000000000000" pitchFamily="2" charset="2"/>
            </a:endParaRPr>
          </a:p>
          <a:p>
            <a:endParaRPr lang="en-US" altLang="ko-KR" baseline="0" dirty="0">
              <a:sym typeface="Wingdings" panose="05000000000000000000" pitchFamily="2" charset="2"/>
            </a:endParaRPr>
          </a:p>
          <a:p>
            <a:endParaRPr lang="en-US" altLang="ko-KR" baseline="0" dirty="0"/>
          </a:p>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74</a:t>
            </a:fld>
            <a:endParaRPr lang="ko-KR" altLang="en-US" dirty="0"/>
          </a:p>
        </p:txBody>
      </p:sp>
    </p:spTree>
    <p:extLst>
      <p:ext uri="{BB962C8B-B14F-4D97-AF65-F5344CB8AC3E}">
        <p14:creationId xmlns:p14="http://schemas.microsoft.com/office/powerpoint/2010/main" val="156913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1" dirty="0">
                <a:latin typeface="Gill Sans MT" panose="020B0502020104020203" pitchFamily="34" charset="0"/>
              </a:rPr>
              <a:t>Laser reaction pyrolysis</a:t>
            </a:r>
            <a:r>
              <a:rPr lang="en-US" altLang="ko-KR" dirty="0"/>
              <a:t>: </a:t>
            </a:r>
            <a:r>
              <a:rPr lang="ko-KR" altLang="en-US" dirty="0"/>
              <a:t>강한 레이저 빛을 이용해 반응 가스를 순간적으로 가열</a:t>
            </a:r>
            <a:r>
              <a:rPr lang="en-US" altLang="ko-KR" dirty="0"/>
              <a:t>(</a:t>
            </a:r>
            <a:r>
              <a:rPr lang="ko-KR" altLang="en-US" dirty="0"/>
              <a:t>열분해</a:t>
            </a:r>
            <a:r>
              <a:rPr lang="en-US" altLang="ko-KR" dirty="0"/>
              <a:t>, pyrolysis)</a:t>
            </a:r>
            <a:r>
              <a:rPr lang="ko-KR" altLang="en-US" dirty="0"/>
              <a:t>하여 </a:t>
            </a:r>
            <a:r>
              <a:rPr lang="ko-KR" altLang="en-US" b="1" dirty="0" err="1"/>
              <a:t>나노입자</a:t>
            </a:r>
            <a:r>
              <a:rPr lang="ko-KR" altLang="en-US" dirty="0" err="1"/>
              <a:t>를</a:t>
            </a:r>
            <a:r>
              <a:rPr lang="ko-KR" altLang="en-US" dirty="0"/>
              <a:t> 합성하는 방법</a:t>
            </a:r>
            <a:r>
              <a:rPr lang="en-US" altLang="ko-KR" dirty="0"/>
              <a:t>.</a:t>
            </a:r>
          </a:p>
          <a:p>
            <a:r>
              <a:rPr lang="ko-KR" altLang="en-US" b="1" dirty="0"/>
              <a:t>특징</a:t>
            </a:r>
            <a:r>
              <a:rPr lang="en-US" altLang="ko-KR" dirty="0"/>
              <a:t>: </a:t>
            </a:r>
            <a:r>
              <a:rPr lang="ko-KR" altLang="en-US" dirty="0"/>
              <a:t>매우 높은 국소 온도</a:t>
            </a:r>
            <a:r>
              <a:rPr lang="en-US" altLang="ko-KR" dirty="0"/>
              <a:t>(</a:t>
            </a:r>
            <a:r>
              <a:rPr lang="ko-KR" altLang="en-US" dirty="0"/>
              <a:t>수천 </a:t>
            </a:r>
            <a:r>
              <a:rPr lang="en-US" altLang="ko-KR" dirty="0"/>
              <a:t>K </a:t>
            </a:r>
            <a:r>
              <a:rPr lang="ko-KR" altLang="en-US" dirty="0"/>
              <a:t>이상</a:t>
            </a:r>
            <a:r>
              <a:rPr lang="en-US" altLang="ko-KR" dirty="0"/>
              <a:t>) → </a:t>
            </a:r>
            <a:r>
              <a:rPr lang="ko-KR" altLang="en-US" dirty="0"/>
              <a:t>반응이 매우 빠름</a:t>
            </a:r>
            <a:r>
              <a:rPr lang="en-US" altLang="ko-KR" dirty="0"/>
              <a:t>, </a:t>
            </a:r>
            <a:r>
              <a:rPr lang="ko-KR" altLang="en-US" dirty="0"/>
              <a:t>기체 반응물에서 고순도의 </a:t>
            </a:r>
            <a:r>
              <a:rPr lang="ko-KR" altLang="en-US" b="1" dirty="0" err="1"/>
              <a:t>나노분말</a:t>
            </a:r>
            <a:r>
              <a:rPr lang="ko-KR" altLang="en-US" dirty="0" err="1"/>
              <a:t>을</a:t>
            </a:r>
            <a:r>
              <a:rPr lang="ko-KR" altLang="en-US" dirty="0"/>
              <a:t> 직접 생산</a:t>
            </a:r>
            <a:r>
              <a:rPr lang="en-US" altLang="ko-KR" dirty="0"/>
              <a:t>, </a:t>
            </a:r>
            <a:r>
              <a:rPr lang="ko-KR" altLang="en-US" dirty="0"/>
              <a:t>입자의 </a:t>
            </a:r>
            <a:r>
              <a:rPr lang="ko-KR" altLang="en-US" b="1" dirty="0"/>
              <a:t>크기</a:t>
            </a:r>
            <a:r>
              <a:rPr lang="en-US" altLang="ko-KR" b="1" dirty="0"/>
              <a:t>·</a:t>
            </a:r>
            <a:r>
              <a:rPr lang="ko-KR" altLang="en-US" b="1" dirty="0"/>
              <a:t>형상</a:t>
            </a:r>
            <a:r>
              <a:rPr lang="en-US" altLang="ko-KR" b="1" dirty="0"/>
              <a:t>·</a:t>
            </a:r>
            <a:r>
              <a:rPr lang="ko-KR" altLang="en-US" b="1" dirty="0"/>
              <a:t>조성</a:t>
            </a:r>
            <a:r>
              <a:rPr lang="ko-KR" altLang="en-US" dirty="0"/>
              <a:t>을 제어 가능</a:t>
            </a:r>
          </a:p>
          <a:p>
            <a:r>
              <a:rPr lang="en-US" altLang="ko-KR" b="1" dirty="0"/>
              <a:t>Colloidal Processing: </a:t>
            </a:r>
            <a:r>
              <a:rPr lang="ko-KR" altLang="en-US" dirty="0"/>
              <a:t>입자</a:t>
            </a:r>
            <a:r>
              <a:rPr lang="en-US" altLang="ko-KR" dirty="0"/>
              <a:t>(</a:t>
            </a:r>
            <a:r>
              <a:rPr lang="ko-KR" altLang="en-US" dirty="0" err="1"/>
              <a:t>나노입자</a:t>
            </a:r>
            <a:r>
              <a:rPr lang="en-US" altLang="ko-KR" dirty="0"/>
              <a:t>, </a:t>
            </a:r>
            <a:r>
              <a:rPr lang="ko-KR" altLang="en-US" dirty="0"/>
              <a:t>세라믹 입자 등</a:t>
            </a:r>
            <a:r>
              <a:rPr lang="en-US" altLang="ko-KR" dirty="0"/>
              <a:t>)</a:t>
            </a:r>
            <a:r>
              <a:rPr lang="ko-KR" altLang="en-US" dirty="0"/>
              <a:t>를 용액</a:t>
            </a:r>
            <a:r>
              <a:rPr lang="en-US" altLang="ko-KR" dirty="0"/>
              <a:t>(</a:t>
            </a:r>
            <a:r>
              <a:rPr lang="ko-KR" altLang="en-US" dirty="0" err="1"/>
              <a:t>분산매</a:t>
            </a:r>
            <a:r>
              <a:rPr lang="en-US" altLang="ko-KR" dirty="0"/>
              <a:t>) </a:t>
            </a:r>
            <a:r>
              <a:rPr lang="ko-KR" altLang="en-US" dirty="0"/>
              <a:t>속에 안정적으로 분산시킨 뒤</a:t>
            </a:r>
            <a:r>
              <a:rPr lang="en-US" altLang="ko-KR" dirty="0"/>
              <a:t>, </a:t>
            </a:r>
            <a:r>
              <a:rPr lang="ko-KR" altLang="en-US" dirty="0"/>
              <a:t>원하는 구조물이나 소재로 성형</a:t>
            </a:r>
            <a:r>
              <a:rPr lang="en-US" altLang="ko-KR" dirty="0"/>
              <a:t>·</a:t>
            </a:r>
            <a:r>
              <a:rPr lang="ko-KR" altLang="en-US" dirty="0"/>
              <a:t>제조하는 방법</a:t>
            </a:r>
            <a:r>
              <a:rPr lang="en-US" altLang="ko-KR" dirty="0"/>
              <a:t>.</a:t>
            </a:r>
          </a:p>
          <a:p>
            <a:r>
              <a:rPr lang="ko-KR" altLang="en-US" b="1" dirty="0"/>
              <a:t>핵심</a:t>
            </a:r>
            <a:r>
              <a:rPr lang="en-US" altLang="ko-KR" dirty="0"/>
              <a:t>: </a:t>
            </a:r>
            <a:r>
              <a:rPr lang="ko-KR" altLang="en-US" dirty="0"/>
              <a:t>입자 사이의 응집을 제어하고 균일하게 분산시켜 고품질 세라믹</a:t>
            </a:r>
            <a:r>
              <a:rPr lang="en-US" altLang="ko-KR" dirty="0"/>
              <a:t>, </a:t>
            </a:r>
            <a:r>
              <a:rPr lang="ko-KR" altLang="en-US" dirty="0" err="1"/>
              <a:t>나노소재</a:t>
            </a:r>
            <a:r>
              <a:rPr lang="en-US" altLang="ko-KR" dirty="0"/>
              <a:t>, </a:t>
            </a:r>
            <a:r>
              <a:rPr lang="ko-KR" altLang="en-US" dirty="0"/>
              <a:t>복합재료 등을 만드는 것</a:t>
            </a:r>
            <a:r>
              <a:rPr lang="en-US" altLang="ko-KR" dirty="0"/>
              <a:t>, </a:t>
            </a:r>
            <a:r>
              <a:rPr lang="ko-KR" altLang="en-US" dirty="0" err="1"/>
              <a:t>나노미세분말준비해</a:t>
            </a:r>
            <a:r>
              <a:rPr lang="ko-KR" altLang="en-US" dirty="0"/>
              <a:t> </a:t>
            </a:r>
            <a:r>
              <a:rPr lang="ko-KR" altLang="en-US" dirty="0" err="1"/>
              <a:t>액체속</a:t>
            </a:r>
            <a:r>
              <a:rPr lang="ko-KR" altLang="en-US" dirty="0"/>
              <a:t> 분산 후 성형을 위해서 몰드에 </a:t>
            </a:r>
            <a:r>
              <a:rPr lang="ko-KR" altLang="en-US" dirty="0" err="1"/>
              <a:t>부어</a:t>
            </a:r>
            <a:r>
              <a:rPr lang="ko-KR" altLang="en-US" dirty="0"/>
              <a:t> 굳히거나</a:t>
            </a:r>
            <a:r>
              <a:rPr lang="en-US" altLang="ko-KR" dirty="0"/>
              <a:t>, </a:t>
            </a:r>
            <a:r>
              <a:rPr lang="ko-KR" altLang="en-US" dirty="0"/>
              <a:t>테이프캐스팅이나 슬립캐스팅 공정 이용해 성형함</a:t>
            </a:r>
            <a:endParaRPr lang="en-US" altLang="ko-KR" dirty="0"/>
          </a:p>
          <a:p>
            <a:r>
              <a:rPr lang="en-US" altLang="ko-KR" b="1" dirty="0"/>
              <a:t>Phase Segregation: </a:t>
            </a:r>
            <a:r>
              <a:rPr lang="ko-KR" altLang="en-US" dirty="0"/>
              <a:t>서로 다른 성질을 가진 두 종류 이상의 물질</a:t>
            </a:r>
            <a:r>
              <a:rPr lang="en-US" altLang="ko-KR" dirty="0"/>
              <a:t>(</a:t>
            </a:r>
            <a:r>
              <a:rPr lang="ko-KR" altLang="en-US" dirty="0"/>
              <a:t>예</a:t>
            </a:r>
            <a:r>
              <a:rPr lang="en-US" altLang="ko-KR" dirty="0"/>
              <a:t>: </a:t>
            </a:r>
            <a:r>
              <a:rPr lang="ko-KR" altLang="en-US" dirty="0"/>
              <a:t>금속</a:t>
            </a:r>
            <a:r>
              <a:rPr lang="en-US" altLang="ko-KR" dirty="0"/>
              <a:t>, </a:t>
            </a:r>
            <a:r>
              <a:rPr lang="ko-KR" altLang="en-US" dirty="0"/>
              <a:t>산화물</a:t>
            </a:r>
            <a:r>
              <a:rPr lang="en-US" altLang="ko-KR" dirty="0"/>
              <a:t>, </a:t>
            </a:r>
            <a:r>
              <a:rPr lang="ko-KR" altLang="en-US" dirty="0"/>
              <a:t>고분자</a:t>
            </a:r>
            <a:r>
              <a:rPr lang="en-US" altLang="ko-KR" dirty="0"/>
              <a:t>)</a:t>
            </a:r>
            <a:r>
              <a:rPr lang="ko-KR" altLang="en-US" dirty="0"/>
              <a:t>이 하나의 균일한 상태로 섞이지 못하고</a:t>
            </a:r>
            <a:r>
              <a:rPr lang="en-US" altLang="ko-KR" dirty="0"/>
              <a:t>, </a:t>
            </a:r>
            <a:r>
              <a:rPr lang="ko-KR" altLang="en-US" dirty="0"/>
              <a:t>에너지적으로 더 안정된 구조를 만들기 위해 서로 다른 상</a:t>
            </a:r>
            <a:r>
              <a:rPr lang="en-US" altLang="ko-KR" dirty="0"/>
              <a:t>(phase)</a:t>
            </a:r>
            <a:r>
              <a:rPr lang="ko-KR" altLang="en-US" dirty="0"/>
              <a:t>으로 분리되는 현상</a:t>
            </a:r>
            <a:r>
              <a:rPr lang="en-US" altLang="ko-KR" dirty="0"/>
              <a:t>.</a:t>
            </a:r>
          </a:p>
          <a:p>
            <a:r>
              <a:rPr lang="ko-KR" altLang="en-US" dirty="0"/>
              <a:t>쉽게 말해</a:t>
            </a:r>
            <a:r>
              <a:rPr lang="en-US" altLang="ko-KR" dirty="0"/>
              <a:t>, </a:t>
            </a:r>
            <a:r>
              <a:rPr lang="ko-KR" altLang="en-US" dirty="0"/>
              <a:t>원래는 섞여 있던 재료가 시간이 지나면서 </a:t>
            </a:r>
            <a:r>
              <a:rPr lang="en-US" altLang="ko-KR" b="1" dirty="0"/>
              <a:t>A </a:t>
            </a:r>
            <a:r>
              <a:rPr lang="ko-KR" altLang="en-US" b="1" dirty="0"/>
              <a:t>영역과 </a:t>
            </a:r>
            <a:r>
              <a:rPr lang="en-US" altLang="ko-KR" b="1" dirty="0"/>
              <a:t>B </a:t>
            </a:r>
            <a:r>
              <a:rPr lang="ko-KR" altLang="en-US" b="1" dirty="0"/>
              <a:t>영역으로 따로 나뉘는 것</a:t>
            </a:r>
            <a:r>
              <a:rPr lang="en-US" altLang="ko-KR" dirty="0"/>
              <a:t>.</a:t>
            </a:r>
            <a:r>
              <a:rPr lang="ko-KR" altLang="en-US" dirty="0"/>
              <a:t> 이종 상의 조합으로 새로운 기능 창출 </a:t>
            </a:r>
            <a:r>
              <a:rPr lang="en-US" altLang="ko-KR" dirty="0"/>
              <a:t>(</a:t>
            </a:r>
            <a:r>
              <a:rPr lang="ko-KR" altLang="en-US" dirty="0"/>
              <a:t>예</a:t>
            </a:r>
            <a:r>
              <a:rPr lang="en-US" altLang="ko-KR" dirty="0"/>
              <a:t>: </a:t>
            </a:r>
            <a:r>
              <a:rPr lang="ko-KR" altLang="en-US" dirty="0"/>
              <a:t>촉매 활성이 뛰어난 </a:t>
            </a:r>
            <a:r>
              <a:rPr lang="ko-KR" altLang="en-US" dirty="0" err="1"/>
              <a:t>다상계</a:t>
            </a:r>
            <a:r>
              <a:rPr lang="ko-KR" altLang="en-US" dirty="0"/>
              <a:t> 재료</a:t>
            </a:r>
            <a:r>
              <a:rPr lang="en-US" altLang="ko-KR" dirty="0"/>
              <a:t>).</a:t>
            </a:r>
          </a:p>
          <a:p>
            <a:r>
              <a:rPr lang="en-US" altLang="ko-KR" dirty="0"/>
              <a:t>VLS </a:t>
            </a:r>
            <a:r>
              <a:rPr lang="ko-KR" altLang="en-US" dirty="0"/>
              <a:t>성장</a:t>
            </a:r>
            <a:r>
              <a:rPr lang="en-US" altLang="ko-KR" dirty="0"/>
              <a:t>: Si</a:t>
            </a:r>
            <a:r>
              <a:rPr lang="ko-KR" altLang="en-US" dirty="0" err="1"/>
              <a:t>나노와이어</a:t>
            </a:r>
            <a:r>
              <a:rPr lang="ko-KR" altLang="en-US" dirty="0"/>
              <a:t> 성장 메커니즘을 설명하기위해서 처음 제안</a:t>
            </a:r>
            <a:r>
              <a:rPr lang="en-US" altLang="ko-KR" dirty="0"/>
              <a:t>, </a:t>
            </a:r>
            <a:r>
              <a:rPr lang="ko-KR" altLang="en-US" dirty="0"/>
              <a:t>촉매입자속으로 기체 전구체가 확산해서 녹음</a:t>
            </a:r>
            <a:r>
              <a:rPr lang="en-US" altLang="ko-KR" dirty="0"/>
              <a:t>, </a:t>
            </a:r>
            <a:r>
              <a:rPr lang="ko-KR" altLang="en-US" dirty="0" err="1"/>
              <a:t>과포화되면서</a:t>
            </a:r>
            <a:r>
              <a:rPr lang="ko-KR" altLang="en-US" dirty="0"/>
              <a:t> 석출됨</a:t>
            </a:r>
            <a:r>
              <a:rPr lang="en-US" altLang="ko-KR" dirty="0"/>
              <a:t>, </a:t>
            </a:r>
            <a:r>
              <a:rPr lang="ko-KR" altLang="en-US" dirty="0"/>
              <a:t>전구체가 계속 공급되면 특정방향으로 성장</a:t>
            </a:r>
            <a:endParaRPr lang="en-US" altLang="ko-KR" dirty="0"/>
          </a:p>
          <a:p>
            <a:endParaRPr lang="en-US" dirty="0"/>
          </a:p>
        </p:txBody>
      </p:sp>
      <p:sp>
        <p:nvSpPr>
          <p:cNvPr id="4" name="슬라이드 번호 개체 틀 3"/>
          <p:cNvSpPr>
            <a:spLocks noGrp="1"/>
          </p:cNvSpPr>
          <p:nvPr>
            <p:ph type="sldNum" sz="quarter" idx="5"/>
          </p:nvPr>
        </p:nvSpPr>
        <p:spPr/>
        <p:txBody>
          <a:bodyPr/>
          <a:lstStyle/>
          <a:p>
            <a:fld id="{8B8A5E10-FEA6-477E-B5FD-E03E08AF0CCF}" type="slidenum">
              <a:rPr lang="ko-KR" altLang="en-US" smtClean="0"/>
              <a:t>16</a:t>
            </a:fld>
            <a:endParaRPr lang="ko-KR" altLang="en-US"/>
          </a:p>
        </p:txBody>
      </p:sp>
    </p:spTree>
    <p:extLst>
      <p:ext uri="{BB962C8B-B14F-4D97-AF65-F5344CB8AC3E}">
        <p14:creationId xmlns:p14="http://schemas.microsoft.com/office/powerpoint/2010/main" val="854150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비산화물</a:t>
            </a:r>
            <a:r>
              <a:rPr lang="ko-KR" altLang="en-US" baseline="0" dirty="0"/>
              <a:t> 반도체 </a:t>
            </a:r>
            <a:r>
              <a:rPr lang="ko-KR" altLang="en-US" baseline="0" dirty="0" err="1"/>
              <a:t>나노파티클의</a:t>
            </a:r>
            <a:r>
              <a:rPr lang="ko-KR" altLang="en-US" baseline="0" dirty="0"/>
              <a:t> 합성은 약간 다름</a:t>
            </a:r>
            <a:r>
              <a:rPr lang="en-US" altLang="ko-KR" baseline="0" dirty="0"/>
              <a:t>.</a:t>
            </a:r>
            <a:endParaRPr lang="en-US" altLang="ko-KR" dirty="0"/>
          </a:p>
          <a:p>
            <a:r>
              <a:rPr lang="en-US" altLang="ko-KR" dirty="0"/>
              <a:t>Capping</a:t>
            </a:r>
            <a:r>
              <a:rPr lang="en-US" altLang="ko-KR" baseline="0" dirty="0"/>
              <a:t> agent = </a:t>
            </a:r>
            <a:r>
              <a:rPr lang="ko-KR" altLang="en-US" baseline="0" dirty="0"/>
              <a:t>덮개 물질이 배위 결합이나 공유결합을 통해 </a:t>
            </a:r>
            <a:r>
              <a:rPr lang="ko-KR" altLang="en-US" baseline="0" dirty="0" err="1"/>
              <a:t>나노파티클</a:t>
            </a:r>
            <a:r>
              <a:rPr lang="ko-KR" altLang="en-US" baseline="0" dirty="0"/>
              <a:t> 표면에 붙음</a:t>
            </a:r>
            <a:endParaRPr lang="en-US" altLang="ko-KR" baseline="0" dirty="0"/>
          </a:p>
          <a:p>
            <a:r>
              <a:rPr lang="en-US" altLang="ko-KR" baseline="0" dirty="0"/>
              <a:t>Precipitation = </a:t>
            </a:r>
            <a:r>
              <a:rPr lang="ko-KR" altLang="en-US" baseline="0" dirty="0"/>
              <a:t>침전</a:t>
            </a:r>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75</a:t>
            </a:fld>
            <a:endParaRPr lang="ko-KR" altLang="en-US" dirty="0"/>
          </a:p>
        </p:txBody>
      </p:sp>
    </p:spTree>
    <p:extLst>
      <p:ext uri="{BB962C8B-B14F-4D97-AF65-F5344CB8AC3E}">
        <p14:creationId xmlns:p14="http://schemas.microsoft.com/office/powerpoint/2010/main" val="1354923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76</a:t>
            </a:fld>
            <a:endParaRPr lang="ko-KR" altLang="en-US" dirty="0"/>
          </a:p>
        </p:txBody>
      </p:sp>
    </p:spTree>
    <p:extLst>
      <p:ext uri="{BB962C8B-B14F-4D97-AF65-F5344CB8AC3E}">
        <p14:creationId xmlns:p14="http://schemas.microsoft.com/office/powerpoint/2010/main" val="692808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10/14</a:t>
            </a:r>
          </a:p>
          <a:p>
            <a:r>
              <a:rPr lang="ko-KR" altLang="en-US" dirty="0" err="1"/>
              <a:t>균일핵생성을</a:t>
            </a:r>
            <a:r>
              <a:rPr lang="ko-KR" altLang="en-US" dirty="0"/>
              <a:t> 위해 순간적으로 핵을 발생시키고 확산 제어를 이끄는 기본적인 접근법은 유사하지만</a:t>
            </a:r>
            <a:endParaRPr lang="en-US" altLang="ko-KR" dirty="0"/>
          </a:p>
          <a:p>
            <a:r>
              <a:rPr lang="ko-KR" altLang="en-US" dirty="0"/>
              <a:t>실제적인 균일 합성법은 시스템에 따라 다르게 적용됨</a:t>
            </a:r>
            <a:endParaRPr lang="en-US" altLang="ko-KR" dirty="0"/>
          </a:p>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77</a:t>
            </a:fld>
            <a:endParaRPr lang="ko-KR" altLang="en-US" dirty="0"/>
          </a:p>
        </p:txBody>
      </p:sp>
    </p:spTree>
    <p:extLst>
      <p:ext uri="{BB962C8B-B14F-4D97-AF65-F5344CB8AC3E}">
        <p14:creationId xmlns:p14="http://schemas.microsoft.com/office/powerpoint/2010/main" val="1478223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latin typeface="HY견고딕" panose="02030600000101010101" pitchFamily="18" charset="-127"/>
                <a:ea typeface="HY견고딕" panose="02030600000101010101" pitchFamily="18" charset="-127"/>
              </a:rPr>
              <a:t>여기서 졸</a:t>
            </a:r>
            <a:r>
              <a:rPr lang="en-US" altLang="ko-KR" dirty="0">
                <a:latin typeface="HY견고딕" panose="02030600000101010101" pitchFamily="18" charset="-127"/>
                <a:ea typeface="HY견고딕" panose="02030600000101010101" pitchFamily="18" charset="-127"/>
              </a:rPr>
              <a:t>(sol)</a:t>
            </a:r>
            <a:r>
              <a:rPr lang="ko-KR" altLang="en-US" dirty="0">
                <a:latin typeface="HY견고딕" panose="02030600000101010101" pitchFamily="18" charset="-127"/>
                <a:ea typeface="HY견고딕" panose="02030600000101010101" pitchFamily="18" charset="-127"/>
              </a:rPr>
              <a:t>이란 일반적으로 </a:t>
            </a:r>
            <a:r>
              <a:rPr lang="en-US" altLang="ko-KR" dirty="0">
                <a:latin typeface="HY견고딕" panose="02030600000101010101" pitchFamily="18" charset="-127"/>
                <a:ea typeface="HY견고딕" panose="02030600000101010101" pitchFamily="18" charset="-127"/>
              </a:rPr>
              <a:t>1~1000nm</a:t>
            </a:r>
            <a:r>
              <a:rPr lang="ko-KR" altLang="en-US" dirty="0">
                <a:latin typeface="HY견고딕" panose="02030600000101010101" pitchFamily="18" charset="-127"/>
                <a:ea typeface="HY견고딕" panose="02030600000101010101" pitchFamily="18" charset="-127"/>
              </a:rPr>
              <a:t>정도의 입자들로 이루어져 인력이나 중력의 작용이 무시할 정도로 작아 </a:t>
            </a:r>
            <a:r>
              <a:rPr lang="ko-KR" altLang="en-US" dirty="0" err="1">
                <a:latin typeface="HY견고딕" panose="02030600000101010101" pitchFamily="18" charset="-127"/>
                <a:ea typeface="HY견고딕" panose="02030600000101010101" pitchFamily="18" charset="-127"/>
              </a:rPr>
              <a:t>반데르</a:t>
            </a:r>
            <a:r>
              <a:rPr lang="ko-KR" altLang="en-US" dirty="0">
                <a:latin typeface="HY견고딕" panose="02030600000101010101" pitchFamily="18" charset="-127"/>
                <a:ea typeface="HY견고딕" panose="02030600000101010101" pitchFamily="18" charset="-127"/>
              </a:rPr>
              <a:t> </a:t>
            </a:r>
            <a:r>
              <a:rPr lang="ko-KR" altLang="en-US" dirty="0" err="1">
                <a:latin typeface="HY견고딕" panose="02030600000101010101" pitchFamily="18" charset="-127"/>
                <a:ea typeface="HY견고딕" panose="02030600000101010101" pitchFamily="18" charset="-127"/>
              </a:rPr>
              <a:t>발스</a:t>
            </a:r>
            <a:r>
              <a:rPr lang="ko-KR" altLang="en-US" dirty="0">
                <a:latin typeface="HY견고딕" panose="02030600000101010101" pitchFamily="18" charset="-127"/>
                <a:ea typeface="HY견고딕" panose="02030600000101010101" pitchFamily="18" charset="-127"/>
              </a:rPr>
              <a:t> 인력이나 </a:t>
            </a:r>
            <a:r>
              <a:rPr lang="ko-KR" altLang="en-US" dirty="0" err="1">
                <a:latin typeface="HY견고딕" panose="02030600000101010101" pitchFamily="18" charset="-127"/>
                <a:ea typeface="HY견고딕" panose="02030600000101010101" pitchFamily="18" charset="-127"/>
              </a:rPr>
              <a:t>표면전하가</a:t>
            </a:r>
            <a:r>
              <a:rPr lang="ko-KR" altLang="en-US" dirty="0">
                <a:latin typeface="HY견고딕" panose="02030600000101010101" pitchFamily="18" charset="-127"/>
                <a:ea typeface="HY견고딕" panose="02030600000101010101" pitchFamily="18" charset="-127"/>
              </a:rPr>
              <a:t> 주로 작용하여 침전이 발생하지 않고 분산된 콜로이드 </a:t>
            </a:r>
            <a:r>
              <a:rPr lang="en-US" altLang="ko-KR" dirty="0">
                <a:latin typeface="HY견고딕" panose="02030600000101010101" pitchFamily="18" charset="-127"/>
                <a:ea typeface="HY견고딕" panose="02030600000101010101" pitchFamily="18" charset="-127"/>
              </a:rPr>
              <a:t>suspension</a:t>
            </a:r>
            <a:r>
              <a:rPr lang="ko-KR" altLang="en-US" dirty="0">
                <a:latin typeface="HY견고딕" panose="02030600000101010101" pitchFamily="18" charset="-127"/>
                <a:ea typeface="HY견고딕" panose="02030600000101010101" pitchFamily="18" charset="-127"/>
              </a:rPr>
              <a:t>을 말한다</a:t>
            </a:r>
            <a:r>
              <a:rPr lang="en-US" altLang="ko-KR" dirty="0">
                <a:latin typeface="HY견고딕" panose="02030600000101010101" pitchFamily="18" charset="-127"/>
                <a:ea typeface="HY견고딕" panose="02030600000101010101" pitchFamily="18" charset="-127"/>
              </a:rPr>
              <a:t>. </a:t>
            </a:r>
          </a:p>
          <a:p>
            <a:r>
              <a:rPr lang="ko-KR" altLang="en-US" dirty="0">
                <a:latin typeface="HY견고딕" panose="02030600000101010101" pitchFamily="18" charset="-127"/>
                <a:ea typeface="HY견고딕" panose="02030600000101010101" pitchFamily="18" charset="-127"/>
              </a:rPr>
              <a:t>이렇게 형성된 졸은 용매의 제거에 의해 겔로 전이된다</a:t>
            </a:r>
            <a:r>
              <a:rPr lang="en-US" altLang="ko-KR" dirty="0">
                <a:latin typeface="HY견고딕" panose="02030600000101010101" pitchFamily="18" charset="-127"/>
                <a:ea typeface="HY견고딕" panose="02030600000101010101" pitchFamily="18" charset="-127"/>
              </a:rPr>
              <a:t>. </a:t>
            </a:r>
            <a:r>
              <a:rPr lang="ko-KR" altLang="en-US" dirty="0">
                <a:latin typeface="HY견고딕" panose="02030600000101010101" pitchFamily="18" charset="-127"/>
                <a:ea typeface="HY견고딕" panose="02030600000101010101" pitchFamily="18" charset="-127"/>
              </a:rPr>
              <a:t>졸과는 달리 유동성이 상실된 겔을 열처리 한 뒤</a:t>
            </a:r>
            <a:r>
              <a:rPr lang="en-US" altLang="ko-KR" dirty="0">
                <a:latin typeface="HY견고딕" panose="02030600000101010101" pitchFamily="18" charset="-127"/>
                <a:ea typeface="HY견고딕" panose="02030600000101010101" pitchFamily="18" charset="-127"/>
              </a:rPr>
              <a:t>, aging</a:t>
            </a:r>
            <a:r>
              <a:rPr lang="ko-KR" altLang="en-US" dirty="0">
                <a:latin typeface="HY견고딕" panose="02030600000101010101" pitchFamily="18" charset="-127"/>
                <a:ea typeface="HY견고딕" panose="02030600000101010101" pitchFamily="18" charset="-127"/>
              </a:rPr>
              <a:t>시켜서 일반적인 세라믹스를 만든다</a:t>
            </a:r>
            <a:r>
              <a:rPr lang="en-US" altLang="ko-KR" dirty="0">
                <a:latin typeface="HY견고딕" panose="02030600000101010101" pitchFamily="18" charset="-127"/>
                <a:ea typeface="HY견고딕" panose="02030600000101010101" pitchFamily="18" charset="-127"/>
              </a:rPr>
              <a:t>. </a:t>
            </a:r>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78</a:t>
            </a:fld>
            <a:endParaRPr lang="ko-KR" altLang="en-US" dirty="0"/>
          </a:p>
        </p:txBody>
      </p:sp>
    </p:spTree>
    <p:extLst>
      <p:ext uri="{BB962C8B-B14F-4D97-AF65-F5344CB8AC3E}">
        <p14:creationId xmlns:p14="http://schemas.microsoft.com/office/powerpoint/2010/main" val="3509972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latin typeface="HY견고딕" panose="02030600000101010101" pitchFamily="18" charset="-127"/>
                <a:ea typeface="HY견고딕" panose="02030600000101010101" pitchFamily="18" charset="-127"/>
              </a:rPr>
              <a:t>- </a:t>
            </a:r>
            <a:r>
              <a:rPr lang="ko-KR" altLang="en-US" dirty="0">
                <a:latin typeface="HY견고딕" panose="02030600000101010101" pitchFamily="18" charset="-127"/>
                <a:ea typeface="HY견고딕" panose="02030600000101010101" pitchFamily="18" charset="-127"/>
              </a:rPr>
              <a:t>금속 </a:t>
            </a:r>
            <a:r>
              <a:rPr lang="en-US" altLang="ko-KR" dirty="0" err="1">
                <a:latin typeface="HY견고딕" panose="02030600000101010101" pitchFamily="18" charset="-127"/>
                <a:ea typeface="HY견고딕" panose="02030600000101010101" pitchFamily="18" charset="-127"/>
              </a:rPr>
              <a:t>alkoxide</a:t>
            </a:r>
            <a:r>
              <a:rPr lang="en-US" altLang="ko-KR" dirty="0">
                <a:latin typeface="HY견고딕" panose="02030600000101010101" pitchFamily="18" charset="-127"/>
                <a:ea typeface="HY견고딕" panose="02030600000101010101" pitchFamily="18" charset="-127"/>
              </a:rPr>
              <a:t> : M(OR)n</a:t>
            </a:r>
            <a:endParaRPr lang="ko-KR" altLang="en-US" dirty="0">
              <a:latin typeface="HY견고딕" panose="02030600000101010101" pitchFamily="18" charset="-127"/>
              <a:ea typeface="HY견고딕" panose="02030600000101010101" pitchFamily="18" charset="-127"/>
            </a:endParaRPr>
          </a:p>
          <a:p>
            <a:r>
              <a:rPr lang="ko-KR" altLang="en-US" dirty="0">
                <a:latin typeface="HY견고딕" panose="02030600000101010101" pitchFamily="18" charset="-127"/>
                <a:ea typeface="HY견고딕" panose="02030600000101010101" pitchFamily="18" charset="-127"/>
              </a:rPr>
              <a:t>알코올의 </a:t>
            </a:r>
            <a:r>
              <a:rPr lang="ko-KR" altLang="en-US" dirty="0" err="1">
                <a:latin typeface="HY견고딕" panose="02030600000101010101" pitchFamily="18" charset="-127"/>
                <a:ea typeface="HY견고딕" panose="02030600000101010101" pitchFamily="18" charset="-127"/>
              </a:rPr>
              <a:t>히드록시기</a:t>
            </a:r>
            <a:r>
              <a:rPr lang="ko-KR" altLang="en-US" dirty="0">
                <a:latin typeface="HY견고딕" panose="02030600000101010101" pitchFamily="18" charset="-127"/>
                <a:ea typeface="HY견고딕" panose="02030600000101010101" pitchFamily="18" charset="-127"/>
              </a:rPr>
              <a:t> －</a:t>
            </a:r>
            <a:r>
              <a:rPr lang="en-US" altLang="ko-KR" dirty="0">
                <a:latin typeface="HY견고딕" panose="02030600000101010101" pitchFamily="18" charset="-127"/>
                <a:ea typeface="HY견고딕" panose="02030600000101010101" pitchFamily="18" charset="-127"/>
              </a:rPr>
              <a:t>OH</a:t>
            </a:r>
            <a:r>
              <a:rPr lang="ko-KR" altLang="en-US" dirty="0">
                <a:latin typeface="HY견고딕" panose="02030600000101010101" pitchFamily="18" charset="-127"/>
                <a:ea typeface="HY견고딕" panose="02030600000101010101" pitchFamily="18" charset="-127"/>
              </a:rPr>
              <a:t>의 수소원자를 </a:t>
            </a:r>
            <a:r>
              <a:rPr lang="ko-KR" altLang="en-US" dirty="0" err="1">
                <a:latin typeface="HY견고딕" panose="02030600000101010101" pitchFamily="18" charset="-127"/>
                <a:ea typeface="HY견고딕" panose="02030600000101010101" pitchFamily="18" charset="-127"/>
              </a:rPr>
              <a:t>금속원자로</a:t>
            </a:r>
            <a:r>
              <a:rPr lang="ko-KR" altLang="en-US" dirty="0">
                <a:latin typeface="HY견고딕" panose="02030600000101010101" pitchFamily="18" charset="-127"/>
                <a:ea typeface="HY견고딕" panose="02030600000101010101" pitchFamily="18" charset="-127"/>
              </a:rPr>
              <a:t> 치환한 화합물</a:t>
            </a:r>
          </a:p>
          <a:p>
            <a:r>
              <a:rPr lang="en-US" altLang="ko-KR" dirty="0">
                <a:latin typeface="HY견고딕" panose="02030600000101010101" pitchFamily="18" charset="-127"/>
                <a:ea typeface="HY견고딕" panose="02030600000101010101" pitchFamily="18" charset="-127"/>
              </a:rPr>
              <a:t>M : </a:t>
            </a:r>
            <a:r>
              <a:rPr lang="ko-KR" altLang="en-US" dirty="0" err="1">
                <a:latin typeface="HY견고딕" panose="02030600000101010101" pitchFamily="18" charset="-127"/>
                <a:ea typeface="HY견고딕" panose="02030600000101010101" pitchFamily="18" charset="-127"/>
              </a:rPr>
              <a:t>금속원자</a:t>
            </a:r>
            <a:endParaRPr lang="ko-KR" altLang="en-US" dirty="0">
              <a:latin typeface="HY견고딕" panose="02030600000101010101" pitchFamily="18" charset="-127"/>
              <a:ea typeface="HY견고딕" panose="02030600000101010101" pitchFamily="18" charset="-127"/>
            </a:endParaRPr>
          </a:p>
          <a:p>
            <a:r>
              <a:rPr lang="en-US" altLang="ko-KR" dirty="0">
                <a:latin typeface="HY견고딕" panose="02030600000101010101" pitchFamily="18" charset="-127"/>
                <a:ea typeface="HY견고딕" panose="02030600000101010101" pitchFamily="18" charset="-127"/>
              </a:rPr>
              <a:t>R : </a:t>
            </a:r>
            <a:r>
              <a:rPr lang="ko-KR" altLang="en-US" dirty="0" err="1">
                <a:latin typeface="HY견고딕" panose="02030600000101010101" pitchFamily="18" charset="-127"/>
                <a:ea typeface="HY견고딕" panose="02030600000101010101" pitchFamily="18" charset="-127"/>
              </a:rPr>
              <a:t>알킬기</a:t>
            </a:r>
            <a:r>
              <a:rPr lang="en-US" altLang="ko-KR" dirty="0">
                <a:latin typeface="HY견고딕" panose="02030600000101010101" pitchFamily="18" charset="-127"/>
                <a:ea typeface="HY견고딕" panose="02030600000101010101" pitchFamily="18" charset="-127"/>
              </a:rPr>
              <a:t>(alkyl group) </a:t>
            </a:r>
            <a:endParaRPr lang="ko-KR" altLang="en-US" dirty="0">
              <a:latin typeface="HY견고딕" panose="02030600000101010101" pitchFamily="18" charset="-127"/>
              <a:ea typeface="HY견고딕" panose="02030600000101010101" pitchFamily="18" charset="-127"/>
            </a:endParaRPr>
          </a:p>
          <a:p>
            <a:r>
              <a:rPr lang="en-US" altLang="ko-KR" dirty="0">
                <a:latin typeface="HY견고딕" panose="02030600000101010101" pitchFamily="18" charset="-127"/>
                <a:ea typeface="HY견고딕" panose="02030600000101010101" pitchFamily="18" charset="-127"/>
              </a:rPr>
              <a:t>n : </a:t>
            </a:r>
            <a:r>
              <a:rPr lang="ko-KR" altLang="en-US" dirty="0">
                <a:latin typeface="HY견고딕" panose="02030600000101010101" pitchFamily="18" charset="-127"/>
                <a:ea typeface="HY견고딕" panose="02030600000101010101" pitchFamily="18" charset="-127"/>
              </a:rPr>
              <a:t>양이온의 원자가</a:t>
            </a:r>
            <a:endParaRPr lang="en-US" altLang="ko-KR" dirty="0">
              <a:latin typeface="HY견고딕" panose="02030600000101010101" pitchFamily="18" charset="-127"/>
              <a:ea typeface="HY견고딕" panose="02030600000101010101" pitchFamily="18" charset="-127"/>
            </a:endParaRPr>
          </a:p>
          <a:p>
            <a:endParaRPr lang="en-US" altLang="ko-KR" dirty="0">
              <a:latin typeface="HY견고딕" panose="02030600000101010101" pitchFamily="18" charset="-127"/>
              <a:ea typeface="HY견고딕" panose="02030600000101010101" pitchFamily="18" charset="-127"/>
            </a:endParaRPr>
          </a:p>
          <a:p>
            <a:r>
              <a:rPr lang="ko-KR" altLang="en-US" dirty="0">
                <a:latin typeface="HY견고딕" panose="02030600000101010101" pitchFamily="18" charset="-127"/>
                <a:ea typeface="HY견고딕" panose="02030600000101010101" pitchFamily="18" charset="-127"/>
              </a:rPr>
              <a:t>▶ 가수분해</a:t>
            </a:r>
            <a:r>
              <a:rPr lang="en-US" altLang="ko-KR" dirty="0">
                <a:latin typeface="HY견고딕" panose="02030600000101010101" pitchFamily="18" charset="-127"/>
                <a:ea typeface="HY견고딕" panose="02030600000101010101" pitchFamily="18" charset="-127"/>
              </a:rPr>
              <a:t>(Hydrolysis)</a:t>
            </a:r>
            <a:endParaRPr lang="en-US" altLang="ko-KR" dirty="0"/>
          </a:p>
          <a:p>
            <a:r>
              <a:rPr lang="en-US" altLang="ko-KR" dirty="0">
                <a:latin typeface="HY견고딕" panose="02030600000101010101" pitchFamily="18" charset="-127"/>
                <a:ea typeface="HY견고딕" panose="02030600000101010101" pitchFamily="18" charset="-127"/>
              </a:rPr>
              <a:t>M―OR + H</a:t>
            </a:r>
            <a:r>
              <a:rPr lang="en-US" altLang="ko-KR" baseline="-25000" dirty="0">
                <a:latin typeface="HY견고딕" panose="02030600000101010101" pitchFamily="18" charset="-127"/>
                <a:ea typeface="HY견고딕" panose="02030600000101010101" pitchFamily="18" charset="-127"/>
              </a:rPr>
              <a:t>2</a:t>
            </a:r>
            <a:r>
              <a:rPr lang="en-US" altLang="ko-KR" dirty="0">
                <a:latin typeface="HY견고딕" panose="02030600000101010101" pitchFamily="18" charset="-127"/>
                <a:ea typeface="HY견고딕" panose="02030600000101010101" pitchFamily="18" charset="-127"/>
              </a:rPr>
              <a:t>O → M―OH + ROH </a:t>
            </a:r>
            <a:endParaRPr lang="en-US" altLang="ko-KR" dirty="0"/>
          </a:p>
          <a:p>
            <a:r>
              <a:rPr lang="en-US" altLang="ko-KR" dirty="0">
                <a:latin typeface="HY견고딕" panose="02030600000101010101" pitchFamily="18" charset="-127"/>
                <a:ea typeface="HY견고딕" panose="02030600000101010101" pitchFamily="18" charset="-127"/>
              </a:rPr>
              <a:t>  </a:t>
            </a:r>
            <a:endParaRPr lang="en-US" altLang="ko-KR" dirty="0"/>
          </a:p>
          <a:p>
            <a:r>
              <a:rPr lang="en-US" altLang="ko-KR" dirty="0">
                <a:latin typeface="HY견고딕" panose="02030600000101010101" pitchFamily="18" charset="-127"/>
                <a:ea typeface="HY견고딕" panose="02030600000101010101" pitchFamily="18" charset="-127"/>
              </a:rPr>
              <a:t>▶ </a:t>
            </a:r>
            <a:r>
              <a:rPr lang="ko-KR" altLang="en-US" dirty="0" err="1">
                <a:latin typeface="HY견고딕" panose="02030600000101010101" pitchFamily="18" charset="-127"/>
                <a:ea typeface="HY견고딕" panose="02030600000101010101" pitchFamily="18" charset="-127"/>
              </a:rPr>
              <a:t>축합</a:t>
            </a:r>
            <a:r>
              <a:rPr lang="en-US" altLang="ko-KR" dirty="0">
                <a:latin typeface="HY견고딕" panose="02030600000101010101" pitchFamily="18" charset="-127"/>
                <a:ea typeface="HY견고딕" panose="02030600000101010101" pitchFamily="18" charset="-127"/>
              </a:rPr>
              <a:t>(Condensation)</a:t>
            </a:r>
            <a:endParaRPr lang="en-US" altLang="ko-KR" dirty="0"/>
          </a:p>
          <a:p>
            <a:r>
              <a:rPr lang="en-US" altLang="ko-KR" dirty="0">
                <a:latin typeface="HY견고딕" panose="02030600000101010101" pitchFamily="18" charset="-127"/>
                <a:ea typeface="HY견고딕" panose="02030600000101010101" pitchFamily="18" charset="-127"/>
              </a:rPr>
              <a:t>alcohol condensation(</a:t>
            </a:r>
            <a:r>
              <a:rPr lang="en-US" altLang="ko-KR" dirty="0" err="1">
                <a:latin typeface="HY견고딕" panose="02030600000101010101" pitchFamily="18" charset="-127"/>
                <a:ea typeface="HY견고딕" panose="02030600000101010101" pitchFamily="18" charset="-127"/>
              </a:rPr>
              <a:t>alcoxolation</a:t>
            </a:r>
            <a:r>
              <a:rPr lang="en-US" altLang="ko-KR" dirty="0">
                <a:latin typeface="HY견고딕" panose="02030600000101010101" pitchFamily="18" charset="-127"/>
                <a:ea typeface="HY견고딕" panose="02030600000101010101" pitchFamily="18" charset="-127"/>
              </a:rPr>
              <a:t>)</a:t>
            </a:r>
            <a:endParaRPr lang="en-US" altLang="ko-KR" dirty="0"/>
          </a:p>
          <a:p>
            <a:r>
              <a:rPr lang="en-US" altLang="ko-KR" dirty="0">
                <a:latin typeface="HY견고딕" panose="02030600000101010101" pitchFamily="18" charset="-127"/>
                <a:ea typeface="HY견고딕" panose="02030600000101010101" pitchFamily="18" charset="-127"/>
              </a:rPr>
              <a:t>M-OR + HO-M ----&gt; M-O-M + ROH</a:t>
            </a:r>
            <a:endParaRPr lang="en-US" altLang="ko-KR" dirty="0"/>
          </a:p>
          <a:p>
            <a:r>
              <a:rPr lang="en-US" altLang="ko-KR" dirty="0">
                <a:latin typeface="HY견고딕" panose="02030600000101010101" pitchFamily="18" charset="-127"/>
                <a:ea typeface="HY견고딕" panose="02030600000101010101" pitchFamily="18" charset="-127"/>
              </a:rPr>
              <a:t>  </a:t>
            </a:r>
            <a:endParaRPr lang="en-US" altLang="ko-KR" dirty="0"/>
          </a:p>
          <a:p>
            <a:r>
              <a:rPr lang="en-US" altLang="ko-KR" dirty="0">
                <a:latin typeface="HY견고딕" panose="02030600000101010101" pitchFamily="18" charset="-127"/>
                <a:ea typeface="HY견고딕" panose="02030600000101010101" pitchFamily="18" charset="-127"/>
              </a:rPr>
              <a:t>water condensation(</a:t>
            </a:r>
            <a:r>
              <a:rPr lang="en-US" altLang="ko-KR" dirty="0" err="1">
                <a:latin typeface="HY견고딕" panose="02030600000101010101" pitchFamily="18" charset="-127"/>
                <a:ea typeface="HY견고딕" panose="02030600000101010101" pitchFamily="18" charset="-127"/>
              </a:rPr>
              <a:t>oxolation</a:t>
            </a:r>
            <a:r>
              <a:rPr lang="en-US" altLang="ko-KR" dirty="0">
                <a:latin typeface="HY견고딕" panose="02030600000101010101" pitchFamily="18" charset="-127"/>
                <a:ea typeface="HY견고딕" panose="02030600000101010101" pitchFamily="18" charset="-127"/>
              </a:rPr>
              <a:t>)</a:t>
            </a:r>
            <a:endParaRPr lang="en-US" altLang="ko-KR" dirty="0"/>
          </a:p>
          <a:p>
            <a:r>
              <a:rPr lang="en-US" altLang="ko-KR" dirty="0">
                <a:latin typeface="HY견고딕" panose="02030600000101010101" pitchFamily="18" charset="-127"/>
                <a:ea typeface="HY견고딕" panose="02030600000101010101" pitchFamily="18" charset="-127"/>
              </a:rPr>
              <a:t>M-OH + HO-M ----&gt; M-O-M + H2O</a:t>
            </a:r>
            <a:endParaRPr lang="en-US" altLang="ko-KR" dirty="0"/>
          </a:p>
          <a:p>
            <a:endParaRPr lang="ko-KR" altLang="en-US" dirty="0">
              <a:latin typeface="HY견고딕" panose="02030600000101010101" pitchFamily="18" charset="-127"/>
              <a:ea typeface="HY견고딕" panose="02030600000101010101" pitchFamily="18" charset="-127"/>
            </a:endParaRPr>
          </a:p>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79</a:t>
            </a:fld>
            <a:endParaRPr lang="ko-KR" altLang="en-US" dirty="0"/>
          </a:p>
        </p:txBody>
      </p:sp>
    </p:spTree>
    <p:extLst>
      <p:ext uri="{BB962C8B-B14F-4D97-AF65-F5344CB8AC3E}">
        <p14:creationId xmlns:p14="http://schemas.microsoft.com/office/powerpoint/2010/main" val="724007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졸겔법</a:t>
            </a:r>
            <a:r>
              <a:rPr lang="ko-KR" altLang="en-US" dirty="0"/>
              <a:t> 산화물의 </a:t>
            </a:r>
            <a:r>
              <a:rPr lang="ko-KR" altLang="en-US" dirty="0" err="1"/>
              <a:t>합성시에는</a:t>
            </a:r>
            <a:r>
              <a:rPr lang="ko-KR" altLang="en-US" dirty="0"/>
              <a:t> 폴리머 </a:t>
            </a:r>
            <a:r>
              <a:rPr lang="ko-KR" altLang="en-US" dirty="0" err="1"/>
              <a:t>안정화제가</a:t>
            </a:r>
            <a:r>
              <a:rPr lang="ko-KR" altLang="en-US" dirty="0"/>
              <a:t> 없기 때문에 </a:t>
            </a:r>
            <a:r>
              <a:rPr lang="ko-KR" altLang="en-US" dirty="0" err="1"/>
              <a:t>성장종의</a:t>
            </a:r>
            <a:r>
              <a:rPr lang="ko-KR" altLang="en-US" baseline="0" dirty="0"/>
              <a:t> 방출을 제어하거나 농도를 낮추는 방식으로 </a:t>
            </a:r>
            <a:r>
              <a:rPr lang="ko-KR" altLang="en-US" baseline="0" dirty="0" err="1"/>
              <a:t>확산제어</a:t>
            </a:r>
            <a:r>
              <a:rPr lang="ko-KR" altLang="en-US" baseline="0" dirty="0"/>
              <a:t> 방식을 이끈다</a:t>
            </a:r>
            <a:r>
              <a:rPr lang="en-US" altLang="ko-KR" baseline="0" dirty="0"/>
              <a:t>. </a:t>
            </a:r>
          </a:p>
          <a:p>
            <a:pPr defTabSz="947501">
              <a:defRPr/>
            </a:pPr>
            <a:r>
              <a:rPr lang="en-US" altLang="ko-KR" dirty="0">
                <a:latin typeface="Gill Sans MT" panose="020B0502020104020203" pitchFamily="34" charset="0"/>
                <a:sym typeface="Wingdings" panose="05000000000000000000" pitchFamily="2" charset="2"/>
              </a:rPr>
              <a:t>aging-time (</a:t>
            </a:r>
            <a:r>
              <a:rPr lang="ko-KR" altLang="en-US" dirty="0" err="1">
                <a:latin typeface="Gill Sans MT" panose="020B0502020104020203" pitchFamily="34" charset="0"/>
                <a:sym typeface="Wingdings" panose="05000000000000000000" pitchFamily="2" charset="2"/>
              </a:rPr>
              <a:t>숙성시간</a:t>
            </a:r>
            <a:r>
              <a:rPr lang="en-US" altLang="ko-KR" dirty="0">
                <a:latin typeface="Gill Sans MT" panose="020B0502020104020203" pitchFamily="34" charset="0"/>
                <a:sym typeface="Wingdings" panose="05000000000000000000" pitchFamily="2" charset="2"/>
              </a:rPr>
              <a:t>=</a:t>
            </a:r>
            <a:r>
              <a:rPr lang="ko-KR" altLang="en-US" dirty="0" err="1">
                <a:latin typeface="Gill Sans MT" panose="020B0502020104020203" pitchFamily="34" charset="0"/>
                <a:sym typeface="Wingdings" panose="05000000000000000000" pitchFamily="2" charset="2"/>
              </a:rPr>
              <a:t>합성시간</a:t>
            </a:r>
            <a:r>
              <a:rPr lang="en-US" altLang="ko-KR" dirty="0">
                <a:latin typeface="Gill Sans MT" panose="020B0502020104020203" pitchFamily="34" charset="0"/>
                <a:sym typeface="Wingdings" panose="05000000000000000000" pitchFamily="2" charset="2"/>
              </a:rPr>
              <a:t>)</a:t>
            </a:r>
          </a:p>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80</a:t>
            </a:fld>
            <a:endParaRPr lang="ko-KR" altLang="en-US" dirty="0"/>
          </a:p>
        </p:txBody>
      </p:sp>
    </p:spTree>
    <p:extLst>
      <p:ext uri="{BB962C8B-B14F-4D97-AF65-F5344CB8AC3E}">
        <p14:creationId xmlns:p14="http://schemas.microsoft.com/office/powerpoint/2010/main" val="2650141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균일크기의</a:t>
            </a:r>
            <a:r>
              <a:rPr lang="ko-KR" altLang="en-US" dirty="0"/>
              <a:t> 금속 산화물 콜로이드 생성 방법 </a:t>
            </a:r>
            <a:r>
              <a:rPr lang="en-US" altLang="ko-KR" dirty="0"/>
              <a:t>= </a:t>
            </a:r>
            <a:r>
              <a:rPr lang="ko-KR" altLang="en-US" dirty="0"/>
              <a:t>강제적 가수분해</a:t>
            </a:r>
            <a:endParaRPr lang="en-US" altLang="ko-KR" dirty="0"/>
          </a:p>
          <a:p>
            <a:r>
              <a:rPr lang="ko-KR" altLang="en-US" dirty="0" err="1"/>
              <a:t>솔벤트</a:t>
            </a:r>
            <a:r>
              <a:rPr lang="ko-KR" altLang="en-US" dirty="0"/>
              <a:t> </a:t>
            </a:r>
            <a:r>
              <a:rPr lang="en-US" altLang="ko-KR" dirty="0">
                <a:sym typeface="Wingdings" panose="05000000000000000000" pitchFamily="2" charset="2"/>
              </a:rPr>
              <a:t></a:t>
            </a:r>
            <a:r>
              <a:rPr lang="ko-KR" altLang="en-US" dirty="0"/>
              <a:t> 크기 제어</a:t>
            </a:r>
            <a:endParaRPr lang="en-US" altLang="ko-KR" dirty="0"/>
          </a:p>
          <a:p>
            <a:r>
              <a:rPr lang="ko-KR" altLang="en-US" dirty="0"/>
              <a:t>암모니아 촉매 </a:t>
            </a:r>
            <a:r>
              <a:rPr lang="en-US" altLang="ko-KR" dirty="0"/>
              <a:t>(PH </a:t>
            </a:r>
            <a:r>
              <a:rPr lang="ko-KR" altLang="en-US" dirty="0"/>
              <a:t>염기성</a:t>
            </a:r>
            <a:r>
              <a:rPr lang="en-US" altLang="ko-KR" dirty="0"/>
              <a:t>)</a:t>
            </a:r>
            <a:r>
              <a:rPr lang="en-US" altLang="ko-KR" dirty="0">
                <a:sym typeface="Wingdings" panose="05000000000000000000" pitchFamily="2" charset="2"/>
              </a:rPr>
              <a:t></a:t>
            </a:r>
            <a:r>
              <a:rPr lang="ko-KR" altLang="en-US" dirty="0"/>
              <a:t> 구형 형성</a:t>
            </a:r>
            <a:endParaRPr lang="en-US" altLang="ko-KR" dirty="0"/>
          </a:p>
          <a:p>
            <a:endParaRPr lang="en-US" altLang="ko-KR" dirty="0"/>
          </a:p>
          <a:p>
            <a:r>
              <a:rPr lang="ko-KR" altLang="en-US" b="1" dirty="0"/>
              <a:t>일반</a:t>
            </a:r>
            <a:r>
              <a:rPr lang="en-US" altLang="ko-KR" b="1" dirty="0"/>
              <a:t>(</a:t>
            </a:r>
            <a:r>
              <a:rPr lang="ko-KR" altLang="en-US" b="1" dirty="0"/>
              <a:t>자연</a:t>
            </a:r>
            <a:r>
              <a:rPr lang="en-US" altLang="ko-KR" b="1" dirty="0"/>
              <a:t>) </a:t>
            </a:r>
            <a:r>
              <a:rPr lang="ko-KR" altLang="en-US" b="1" dirty="0"/>
              <a:t>가수분해</a:t>
            </a:r>
            <a:endParaRPr lang="ko-KR" altLang="en-US" dirty="0"/>
          </a:p>
          <a:p>
            <a:pPr lvl="1"/>
            <a:r>
              <a:rPr lang="ko-KR" altLang="en-US" dirty="0"/>
              <a:t>상온에서 천천히 반응</a:t>
            </a:r>
          </a:p>
          <a:p>
            <a:pPr lvl="1"/>
            <a:r>
              <a:rPr lang="ko-KR" altLang="en-US" dirty="0"/>
              <a:t>반응 속도 느림</a:t>
            </a:r>
            <a:r>
              <a:rPr lang="en-US" altLang="ko-KR" dirty="0"/>
              <a:t>, </a:t>
            </a:r>
            <a:r>
              <a:rPr lang="ko-KR" altLang="en-US" dirty="0"/>
              <a:t>입자 크기 제어 어려움</a:t>
            </a:r>
          </a:p>
          <a:p>
            <a:r>
              <a:rPr lang="ko-KR" altLang="en-US" b="1" dirty="0"/>
              <a:t>강제</a:t>
            </a:r>
            <a:r>
              <a:rPr lang="en-US" altLang="ko-KR" b="1" dirty="0"/>
              <a:t>(Forced) </a:t>
            </a:r>
            <a:r>
              <a:rPr lang="ko-KR" altLang="en-US" b="1" dirty="0"/>
              <a:t>가수분해</a:t>
            </a:r>
            <a:endParaRPr lang="ko-KR" altLang="en-US" dirty="0"/>
          </a:p>
          <a:p>
            <a:pPr lvl="1"/>
            <a:r>
              <a:rPr lang="ko-KR" altLang="en-US" dirty="0"/>
              <a:t>암모니아</a:t>
            </a:r>
            <a:r>
              <a:rPr lang="en-US" altLang="ko-KR" dirty="0"/>
              <a:t>(NH₃) </a:t>
            </a:r>
            <a:r>
              <a:rPr lang="ko-KR" altLang="en-US" dirty="0"/>
              <a:t>같은 염기 촉매 </a:t>
            </a:r>
            <a:r>
              <a:rPr lang="en-US" altLang="ko-KR" dirty="0"/>
              <a:t>+ </a:t>
            </a:r>
            <a:r>
              <a:rPr lang="ko-KR" altLang="en-US" dirty="0"/>
              <a:t>가열</a:t>
            </a:r>
          </a:p>
          <a:p>
            <a:pPr lvl="1"/>
            <a:r>
              <a:rPr lang="ko-KR" altLang="en-US" dirty="0"/>
              <a:t>균일한 </a:t>
            </a:r>
            <a:r>
              <a:rPr lang="en-US" altLang="ko-KR" dirty="0" err="1"/>
              <a:t>SiO</a:t>
            </a:r>
            <a:r>
              <a:rPr lang="en-US" altLang="ko-KR" dirty="0"/>
              <a:t>₂ </a:t>
            </a:r>
            <a:r>
              <a:rPr lang="ko-KR" altLang="en-US" dirty="0"/>
              <a:t>입자 생성</a:t>
            </a:r>
            <a:r>
              <a:rPr lang="en-US" altLang="ko-KR" dirty="0"/>
              <a:t>, </a:t>
            </a:r>
            <a:r>
              <a:rPr lang="ko-KR" altLang="en-US" dirty="0"/>
              <a:t>입자 크기 조절 용이</a:t>
            </a:r>
          </a:p>
          <a:p>
            <a:r>
              <a:rPr lang="ko-KR" altLang="en-US" dirty="0"/>
              <a:t>즉</a:t>
            </a:r>
            <a:r>
              <a:rPr lang="en-US" altLang="ko-KR" dirty="0"/>
              <a:t>, </a:t>
            </a:r>
            <a:r>
              <a:rPr lang="en-US" altLang="ko-KR" b="1" dirty="0"/>
              <a:t>forced hydrolysis</a:t>
            </a:r>
            <a:r>
              <a:rPr lang="ko-KR" altLang="en-US" dirty="0"/>
              <a:t>는 “화학적으로 반응을 인위적으로 빠르게 일으켜 균일한 산화물 입자나 겔을 형성하는 </a:t>
            </a:r>
            <a:r>
              <a:rPr lang="ko-KR" altLang="en-US" dirty="0" err="1"/>
              <a:t>과정”이에요</a:t>
            </a:r>
            <a:r>
              <a:rPr lang="en-US" altLang="ko-KR" dirty="0"/>
              <a:t>.</a:t>
            </a:r>
          </a:p>
          <a:p>
            <a:pPr rtl="0" eaLnBrk="1" fontAlgn="ctr" latinLnBrk="1" hangingPunct="1"/>
            <a:endParaRPr lang="en-US" altLang="ko-KR" sz="1200" b="1" i="0" u="none" strike="noStrike" kern="1200" dirty="0">
              <a:solidFill>
                <a:schemeClr val="tx1"/>
              </a:solidFill>
              <a:effectLst/>
              <a:latin typeface="+mn-lt"/>
              <a:ea typeface="+mn-ea"/>
              <a:cs typeface="+mn-cs"/>
            </a:endParaRPr>
          </a:p>
          <a:p>
            <a:pPr rtl="0" eaLnBrk="1" fontAlgn="ctr" latinLnBrk="1" hangingPunct="1"/>
            <a:r>
              <a:rPr lang="ko-KR" altLang="en-US" sz="1200" b="1" i="0" u="none" strike="noStrike" kern="1200" dirty="0">
                <a:solidFill>
                  <a:schemeClr val="tx1"/>
                </a:solidFill>
                <a:effectLst/>
                <a:latin typeface="+mn-lt"/>
                <a:ea typeface="+mn-ea"/>
                <a:cs typeface="+mn-cs"/>
              </a:rPr>
              <a:t>정확한 용어</a:t>
            </a:r>
            <a:endParaRPr lang="en-US" sz="1200" b="0" i="0" u="none" strike="noStrike" kern="1200" dirty="0">
              <a:solidFill>
                <a:schemeClr val="tx1"/>
              </a:solidFill>
              <a:effectLst/>
              <a:latin typeface="+mn-lt"/>
              <a:ea typeface="+mn-ea"/>
              <a:cs typeface="+mn-cs"/>
            </a:endParaRPr>
          </a:p>
          <a:p>
            <a:pPr rtl="0" eaLnBrk="1" fontAlgn="ctr" latinLnBrk="1" hangingPunct="1"/>
            <a:r>
              <a:rPr lang="en-US" sz="1200" b="0" i="0" u="none" strike="noStrike" kern="1200" dirty="0">
                <a:solidFill>
                  <a:schemeClr val="tx1"/>
                </a:solidFill>
                <a:effectLst/>
                <a:latin typeface="+mn-lt"/>
                <a:ea typeface="+mn-ea"/>
                <a:cs typeface="+mn-cs"/>
              </a:rPr>
              <a:t>Forced Hydrolysis (</a:t>
            </a:r>
            <a:r>
              <a:rPr lang="ko-KR" altLang="en-US" sz="1200" b="0" i="0" u="none" strike="noStrike" kern="1200" dirty="0">
                <a:solidFill>
                  <a:schemeClr val="tx1"/>
                </a:solidFill>
                <a:effectLst/>
                <a:latin typeface="+mn-lt"/>
                <a:ea typeface="+mn-ea"/>
                <a:cs typeface="+mn-cs"/>
              </a:rPr>
              <a:t>강제 가수분해</a:t>
            </a:r>
            <a:r>
              <a:rPr lang="en-US" sz="1200" b="0" i="0" u="none" strike="noStrike" kern="1200" dirty="0">
                <a:solidFill>
                  <a:schemeClr val="tx1"/>
                </a:solidFill>
                <a:effectLst/>
                <a:latin typeface="+mn-lt"/>
                <a:ea typeface="+mn-ea"/>
                <a:cs typeface="+mn-cs"/>
              </a:rPr>
              <a:t>)</a:t>
            </a:r>
          </a:p>
          <a:p>
            <a:pPr rtl="0" eaLnBrk="1" fontAlgn="ctr" latinLnBrk="1" hangingPunct="1"/>
            <a:r>
              <a:rPr lang="ko-KR" altLang="en-US" sz="1200" b="1" i="0" u="none" strike="noStrike" kern="1200" dirty="0">
                <a:solidFill>
                  <a:schemeClr val="tx1"/>
                </a:solidFill>
                <a:effectLst/>
                <a:latin typeface="+mn-lt"/>
                <a:ea typeface="+mn-ea"/>
                <a:cs typeface="+mn-cs"/>
              </a:rPr>
              <a:t>목적</a:t>
            </a:r>
            <a:endParaRPr lang="en-US" sz="1200" b="0" i="0" u="none" strike="noStrike" kern="1200" dirty="0">
              <a:solidFill>
                <a:schemeClr val="tx1"/>
              </a:solidFill>
              <a:effectLst/>
              <a:latin typeface="+mn-lt"/>
              <a:ea typeface="+mn-ea"/>
              <a:cs typeface="+mn-cs"/>
            </a:endParaRPr>
          </a:p>
          <a:p>
            <a:pPr rtl="0" eaLnBrk="1" fontAlgn="ctr" latinLnBrk="1" hangingPunct="1"/>
            <a:r>
              <a:rPr lang="ko-KR" altLang="en-US" sz="1200" b="0" i="0" u="none" strike="noStrike" kern="1200" dirty="0">
                <a:solidFill>
                  <a:schemeClr val="tx1"/>
                </a:solidFill>
                <a:effectLst/>
                <a:latin typeface="+mn-lt"/>
                <a:ea typeface="+mn-ea"/>
                <a:cs typeface="+mn-cs"/>
              </a:rPr>
              <a:t>느린 가수분해를 인위적으로 빠르게 진행시킴</a:t>
            </a:r>
            <a:endParaRPr lang="en-US" sz="1200" b="0" i="0" u="none" strike="noStrike" kern="1200" dirty="0">
              <a:solidFill>
                <a:schemeClr val="tx1"/>
              </a:solidFill>
              <a:effectLst/>
              <a:latin typeface="+mn-lt"/>
              <a:ea typeface="+mn-ea"/>
              <a:cs typeface="+mn-cs"/>
            </a:endParaRPr>
          </a:p>
          <a:p>
            <a:pPr rtl="0" eaLnBrk="1" fontAlgn="ctr" latinLnBrk="1" hangingPunct="1"/>
            <a:r>
              <a:rPr lang="ko-KR" altLang="en-US" sz="1200" b="1" i="0" u="none" strike="noStrike" kern="1200" dirty="0">
                <a:solidFill>
                  <a:schemeClr val="tx1"/>
                </a:solidFill>
                <a:effectLst/>
                <a:latin typeface="+mn-lt"/>
                <a:ea typeface="+mn-ea"/>
                <a:cs typeface="+mn-cs"/>
              </a:rPr>
              <a:t>주요 방법</a:t>
            </a:r>
            <a:endParaRPr lang="en-US" sz="1200" b="0" i="0" u="none" strike="noStrike" kern="1200" dirty="0">
              <a:solidFill>
                <a:schemeClr val="tx1"/>
              </a:solidFill>
              <a:effectLst/>
              <a:latin typeface="+mn-lt"/>
              <a:ea typeface="+mn-ea"/>
              <a:cs typeface="+mn-cs"/>
            </a:endParaRPr>
          </a:p>
          <a:p>
            <a:pPr rtl="0" eaLnBrk="1" fontAlgn="ctr" latinLnBrk="1" hangingPunct="1"/>
            <a:r>
              <a:rPr lang="ko-KR" altLang="en-US" sz="1200" b="0" i="0" u="none" strike="noStrike" kern="1200" dirty="0">
                <a:solidFill>
                  <a:schemeClr val="tx1"/>
                </a:solidFill>
                <a:effectLst/>
                <a:latin typeface="+mn-lt"/>
                <a:ea typeface="+mn-ea"/>
                <a:cs typeface="+mn-cs"/>
              </a:rPr>
              <a:t>온도 상승</a:t>
            </a:r>
            <a:r>
              <a:rPr lang="en-US" sz="1200" b="0" i="0" u="none" strike="noStrike" kern="1200" dirty="0">
                <a:solidFill>
                  <a:schemeClr val="tx1"/>
                </a:solidFill>
                <a:effectLst/>
                <a:latin typeface="+mn-lt"/>
                <a:ea typeface="+mn-ea"/>
                <a:cs typeface="+mn-cs"/>
              </a:rPr>
              <a:t>, pH </a:t>
            </a:r>
            <a:r>
              <a:rPr lang="ko-KR" altLang="en-US" sz="1200" b="0" i="0" u="none" strike="noStrike" kern="1200" dirty="0">
                <a:solidFill>
                  <a:schemeClr val="tx1"/>
                </a:solidFill>
                <a:effectLst/>
                <a:latin typeface="+mn-lt"/>
                <a:ea typeface="+mn-ea"/>
                <a:cs typeface="+mn-cs"/>
              </a:rPr>
              <a:t>조절</a:t>
            </a:r>
            <a:r>
              <a:rPr lang="en-US" sz="1200" b="0" i="0" u="none" strike="noStrike" kern="1200" dirty="0">
                <a:solidFill>
                  <a:schemeClr val="tx1"/>
                </a:solidFill>
                <a:effectLst/>
                <a:latin typeface="+mn-lt"/>
                <a:ea typeface="+mn-ea"/>
                <a:cs typeface="+mn-cs"/>
              </a:rPr>
              <a:t>, </a:t>
            </a:r>
            <a:r>
              <a:rPr lang="ko-KR" altLang="en-US" sz="1200" b="0" i="0" u="none" strike="noStrike" kern="1200" dirty="0">
                <a:solidFill>
                  <a:schemeClr val="tx1"/>
                </a:solidFill>
                <a:effectLst/>
                <a:latin typeface="+mn-lt"/>
                <a:ea typeface="+mn-ea"/>
                <a:cs typeface="+mn-cs"/>
              </a:rPr>
              <a:t>과량의 물</a:t>
            </a:r>
            <a:r>
              <a:rPr lang="en-US" sz="1200" b="0" i="0" u="none" strike="noStrike" kern="1200" dirty="0">
                <a:solidFill>
                  <a:schemeClr val="tx1"/>
                </a:solidFill>
                <a:effectLst/>
                <a:latin typeface="+mn-lt"/>
                <a:ea typeface="+mn-ea"/>
                <a:cs typeface="+mn-cs"/>
              </a:rPr>
              <a:t>, </a:t>
            </a:r>
            <a:r>
              <a:rPr lang="ko-KR" altLang="en-US" sz="1200" b="0" i="0" u="none" strike="noStrike" kern="1200" dirty="0">
                <a:solidFill>
                  <a:schemeClr val="tx1"/>
                </a:solidFill>
                <a:effectLst/>
                <a:latin typeface="+mn-lt"/>
                <a:ea typeface="+mn-ea"/>
                <a:cs typeface="+mn-cs"/>
              </a:rPr>
              <a:t>압력 부여 등</a:t>
            </a:r>
            <a:endParaRPr lang="en-US" sz="1200" b="0" i="0" u="none" strike="noStrike" kern="1200" dirty="0">
              <a:solidFill>
                <a:schemeClr val="tx1"/>
              </a:solidFill>
              <a:effectLst/>
              <a:latin typeface="+mn-lt"/>
              <a:ea typeface="+mn-ea"/>
              <a:cs typeface="+mn-cs"/>
            </a:endParaRPr>
          </a:p>
          <a:p>
            <a:pPr rtl="0" eaLnBrk="1" fontAlgn="ctr" latinLnBrk="1" hangingPunct="1"/>
            <a:r>
              <a:rPr lang="ko-KR" altLang="en-US" sz="1200" b="1" i="0" u="none" strike="noStrike" kern="1200" dirty="0">
                <a:solidFill>
                  <a:schemeClr val="tx1"/>
                </a:solidFill>
                <a:effectLst/>
                <a:latin typeface="+mn-lt"/>
                <a:ea typeface="+mn-ea"/>
                <a:cs typeface="+mn-cs"/>
              </a:rPr>
              <a:t>결과물</a:t>
            </a:r>
            <a:endParaRPr lang="en-US" sz="1200" b="0" i="0" u="none" strike="noStrike" kern="1200" dirty="0">
              <a:solidFill>
                <a:schemeClr val="tx1"/>
              </a:solidFill>
              <a:effectLst/>
              <a:latin typeface="+mn-lt"/>
              <a:ea typeface="+mn-ea"/>
              <a:cs typeface="+mn-cs"/>
            </a:endParaRPr>
          </a:p>
          <a:p>
            <a:pPr rtl="0" eaLnBrk="1" fontAlgn="ctr" latinLnBrk="1" hangingPunct="1"/>
            <a:r>
              <a:rPr lang="ko-KR" altLang="en-US" sz="1200" b="0" i="0" u="none" strike="noStrike" kern="1200" dirty="0">
                <a:solidFill>
                  <a:schemeClr val="tx1"/>
                </a:solidFill>
                <a:effectLst/>
                <a:latin typeface="+mn-lt"/>
                <a:ea typeface="+mn-ea"/>
                <a:cs typeface="+mn-cs"/>
              </a:rPr>
              <a:t>균일한 금속산화물 </a:t>
            </a:r>
            <a:r>
              <a:rPr lang="en-US" sz="1200" b="0" i="0" u="none" strike="noStrike" kern="1200" dirty="0">
                <a:solidFill>
                  <a:schemeClr val="tx1"/>
                </a:solidFill>
                <a:effectLst/>
                <a:latin typeface="+mn-lt"/>
                <a:ea typeface="+mn-ea"/>
                <a:cs typeface="+mn-cs"/>
              </a:rPr>
              <a:t>(</a:t>
            </a:r>
            <a:r>
              <a:rPr lang="ko-KR" altLang="en-US" sz="1200" b="0" i="0" u="none" strike="noStrike" kern="1200" dirty="0">
                <a:solidFill>
                  <a:schemeClr val="tx1"/>
                </a:solidFill>
                <a:effectLst/>
                <a:latin typeface="+mn-lt"/>
                <a:ea typeface="+mn-ea"/>
                <a:cs typeface="+mn-cs"/>
              </a:rPr>
              <a:t>예</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SiO</a:t>
            </a:r>
            <a:r>
              <a:rPr lang="en-US" sz="1200" b="0" i="0" u="none" strike="noStrike" kern="1200" dirty="0">
                <a:solidFill>
                  <a:schemeClr val="tx1"/>
                </a:solidFill>
                <a:effectLst/>
                <a:latin typeface="+mn-lt"/>
                <a:ea typeface="+mn-ea"/>
                <a:cs typeface="+mn-cs"/>
              </a:rPr>
              <a:t>₂, </a:t>
            </a:r>
            <a:r>
              <a:rPr lang="en-US" sz="1200" b="0" i="0" u="none" strike="noStrike" kern="1200" dirty="0" err="1">
                <a:solidFill>
                  <a:schemeClr val="tx1"/>
                </a:solidFill>
                <a:effectLst/>
                <a:latin typeface="+mn-lt"/>
                <a:ea typeface="+mn-ea"/>
                <a:cs typeface="+mn-cs"/>
              </a:rPr>
              <a:t>TiO</a:t>
            </a:r>
            <a:r>
              <a:rPr lang="en-US" sz="1200" b="0" i="0" u="none" strike="noStrike" kern="1200" dirty="0">
                <a:solidFill>
                  <a:schemeClr val="tx1"/>
                </a:solidFill>
                <a:effectLst/>
                <a:latin typeface="+mn-lt"/>
                <a:ea typeface="+mn-ea"/>
                <a:cs typeface="+mn-cs"/>
              </a:rPr>
              <a:t>₂, </a:t>
            </a:r>
            <a:r>
              <a:rPr lang="en-US" sz="1200" b="0" i="0" u="none" strike="noStrike" kern="1200" dirty="0" err="1">
                <a:solidFill>
                  <a:schemeClr val="tx1"/>
                </a:solidFill>
                <a:effectLst/>
                <a:latin typeface="+mn-lt"/>
                <a:ea typeface="+mn-ea"/>
                <a:cs typeface="+mn-cs"/>
              </a:rPr>
              <a:t>ZrO</a:t>
            </a:r>
            <a:r>
              <a:rPr lang="en-US" sz="1200" b="0" i="0" u="none" strike="noStrike" kern="1200" dirty="0">
                <a:solidFill>
                  <a:schemeClr val="tx1"/>
                </a:solidFill>
                <a:effectLst/>
                <a:latin typeface="+mn-lt"/>
                <a:ea typeface="+mn-ea"/>
                <a:cs typeface="+mn-cs"/>
              </a:rPr>
              <a:t>₂ </a:t>
            </a:r>
            <a:r>
              <a:rPr lang="ko-KR" altLang="en-US" sz="1200" b="0" i="0" u="none" strike="noStrike" kern="1200" dirty="0">
                <a:solidFill>
                  <a:schemeClr val="tx1"/>
                </a:solidFill>
                <a:effectLst/>
                <a:latin typeface="+mn-lt"/>
                <a:ea typeface="+mn-ea"/>
                <a:cs typeface="+mn-cs"/>
              </a:rPr>
              <a:t>등</a:t>
            </a:r>
            <a:r>
              <a:rPr lang="en-US" sz="1200" b="0" i="0" u="none" strike="noStrike" kern="1200" dirty="0">
                <a:solidFill>
                  <a:schemeClr val="tx1"/>
                </a:solidFill>
                <a:effectLst/>
                <a:latin typeface="+mn-lt"/>
                <a:ea typeface="+mn-ea"/>
                <a:cs typeface="+mn-cs"/>
              </a:rPr>
              <a:t>) </a:t>
            </a:r>
            <a:r>
              <a:rPr lang="ko-KR" altLang="en-US" sz="1200" b="0" i="0" u="none" strike="noStrike" kern="1200" dirty="0">
                <a:solidFill>
                  <a:schemeClr val="tx1"/>
                </a:solidFill>
                <a:effectLst/>
                <a:latin typeface="+mn-lt"/>
                <a:ea typeface="+mn-ea"/>
                <a:cs typeface="+mn-cs"/>
              </a:rPr>
              <a:t>생성</a:t>
            </a:r>
            <a:endParaRPr lang="en-US" sz="1200" b="0" i="0" u="none" strike="noStrike" kern="1200" dirty="0">
              <a:solidFill>
                <a:schemeClr val="tx1"/>
              </a:solidFill>
              <a:effectLst/>
              <a:latin typeface="+mn-lt"/>
              <a:ea typeface="+mn-ea"/>
              <a:cs typeface="+mn-cs"/>
            </a:endParaRPr>
          </a:p>
          <a:p>
            <a:pPr rtl="0" eaLnBrk="1" fontAlgn="ctr" latinLnBrk="1" hangingPunct="1"/>
            <a:r>
              <a:rPr lang="ko-KR" altLang="en-US" sz="1200" b="1" i="0" u="none" strike="noStrike" kern="1200" dirty="0">
                <a:solidFill>
                  <a:schemeClr val="tx1"/>
                </a:solidFill>
                <a:effectLst/>
                <a:latin typeface="+mn-lt"/>
                <a:ea typeface="+mn-ea"/>
                <a:cs typeface="+mn-cs"/>
              </a:rPr>
              <a:t>응용분야</a:t>
            </a:r>
            <a:endParaRPr lang="en-US" sz="1200" b="0" i="0" u="none" strike="noStrike" kern="1200" dirty="0">
              <a:solidFill>
                <a:schemeClr val="tx1"/>
              </a:solidFill>
              <a:effectLst/>
              <a:latin typeface="+mn-lt"/>
              <a:ea typeface="+mn-ea"/>
              <a:cs typeface="+mn-cs"/>
            </a:endParaRPr>
          </a:p>
          <a:p>
            <a:pPr rtl="0" eaLnBrk="1" fontAlgn="ctr" latinLnBrk="1" hangingPunct="1"/>
            <a:r>
              <a:rPr lang="ko-KR" altLang="en-US" sz="1200" b="0" i="0" u="none" strike="noStrike" kern="1200" dirty="0">
                <a:solidFill>
                  <a:schemeClr val="tx1"/>
                </a:solidFill>
                <a:effectLst/>
                <a:latin typeface="+mn-lt"/>
                <a:ea typeface="+mn-ea"/>
                <a:cs typeface="+mn-cs"/>
              </a:rPr>
              <a:t>졸</a:t>
            </a:r>
            <a:r>
              <a:rPr lang="en-US" sz="1200" b="0" i="0" u="none" strike="noStrike" kern="1200" dirty="0">
                <a:solidFill>
                  <a:schemeClr val="tx1"/>
                </a:solidFill>
                <a:effectLst/>
                <a:latin typeface="+mn-lt"/>
                <a:ea typeface="+mn-ea"/>
                <a:cs typeface="+mn-cs"/>
              </a:rPr>
              <a:t>-</a:t>
            </a:r>
            <a:r>
              <a:rPr lang="ko-KR" altLang="en-US" sz="1200" b="0" i="0" u="none" strike="noStrike" kern="1200" dirty="0">
                <a:solidFill>
                  <a:schemeClr val="tx1"/>
                </a:solidFill>
                <a:effectLst/>
                <a:latin typeface="+mn-lt"/>
                <a:ea typeface="+mn-ea"/>
                <a:cs typeface="+mn-cs"/>
              </a:rPr>
              <a:t>겔 공정</a:t>
            </a:r>
            <a:r>
              <a:rPr lang="en-US" sz="1200" b="0" i="0" u="none" strike="noStrike" kern="1200" dirty="0">
                <a:solidFill>
                  <a:schemeClr val="tx1"/>
                </a:solidFill>
                <a:effectLst/>
                <a:latin typeface="+mn-lt"/>
                <a:ea typeface="+mn-ea"/>
                <a:cs typeface="+mn-cs"/>
              </a:rPr>
              <a:t>, </a:t>
            </a:r>
            <a:r>
              <a:rPr lang="ko-KR" altLang="en-US" sz="1200" b="0" i="0" u="none" strike="noStrike" kern="1200" dirty="0">
                <a:solidFill>
                  <a:schemeClr val="tx1"/>
                </a:solidFill>
                <a:effectLst/>
                <a:latin typeface="+mn-lt"/>
                <a:ea typeface="+mn-ea"/>
                <a:cs typeface="+mn-cs"/>
              </a:rPr>
              <a:t>산화물 </a:t>
            </a:r>
            <a:r>
              <a:rPr lang="ko-KR" altLang="en-US" sz="1200" b="0" i="0" u="none" strike="noStrike" kern="1200" dirty="0" err="1">
                <a:solidFill>
                  <a:schemeClr val="tx1"/>
                </a:solidFill>
                <a:effectLst/>
                <a:latin typeface="+mn-lt"/>
                <a:ea typeface="+mn-ea"/>
                <a:cs typeface="+mn-cs"/>
              </a:rPr>
              <a:t>나노입자</a:t>
            </a:r>
            <a:r>
              <a:rPr lang="ko-KR" altLang="en-US" sz="1200" b="0" i="0" u="none" strike="noStrike" kern="1200" dirty="0">
                <a:solidFill>
                  <a:schemeClr val="tx1"/>
                </a:solidFill>
                <a:effectLst/>
                <a:latin typeface="+mn-lt"/>
                <a:ea typeface="+mn-ea"/>
                <a:cs typeface="+mn-cs"/>
              </a:rPr>
              <a:t> 합성</a:t>
            </a:r>
            <a:r>
              <a:rPr lang="en-US" sz="1200" b="0" i="0" u="none" strike="noStrike" kern="1200" dirty="0">
                <a:solidFill>
                  <a:schemeClr val="tx1"/>
                </a:solidFill>
                <a:effectLst/>
                <a:latin typeface="+mn-lt"/>
                <a:ea typeface="+mn-ea"/>
                <a:cs typeface="+mn-cs"/>
              </a:rPr>
              <a:t>, </a:t>
            </a:r>
            <a:r>
              <a:rPr lang="ko-KR" altLang="en-US" sz="1200" b="0" i="0" u="none" strike="noStrike" kern="1200" dirty="0" err="1">
                <a:solidFill>
                  <a:schemeClr val="tx1"/>
                </a:solidFill>
                <a:effectLst/>
                <a:latin typeface="+mn-lt"/>
                <a:ea typeface="+mn-ea"/>
                <a:cs typeface="+mn-cs"/>
              </a:rPr>
              <a:t>코팅층</a:t>
            </a:r>
            <a:r>
              <a:rPr lang="ko-KR" altLang="en-US" sz="1200" b="0" i="0" u="none" strike="noStrike" kern="1200" dirty="0">
                <a:solidFill>
                  <a:schemeClr val="tx1"/>
                </a:solidFill>
                <a:effectLst/>
                <a:latin typeface="+mn-lt"/>
                <a:ea typeface="+mn-ea"/>
                <a:cs typeface="+mn-cs"/>
              </a:rPr>
              <a:t> 제조</a:t>
            </a:r>
            <a:endParaRPr lang="en-US" sz="1200" b="0" i="0" u="none" strike="noStrike"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81</a:t>
            </a:fld>
            <a:endParaRPr lang="ko-KR" altLang="en-US" dirty="0"/>
          </a:p>
        </p:txBody>
      </p:sp>
    </p:spTree>
    <p:extLst>
      <p:ext uri="{BB962C8B-B14F-4D97-AF65-F5344CB8AC3E}">
        <p14:creationId xmlns:p14="http://schemas.microsoft.com/office/powerpoint/2010/main" val="1768799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1" dirty="0" err="1"/>
              <a:t>FeCl</a:t>
            </a:r>
            <a:r>
              <a:rPr lang="en-US" altLang="ko-KR" b="1" dirty="0"/>
              <a:t>₂ </a:t>
            </a:r>
            <a:r>
              <a:rPr lang="ko-KR" altLang="en-US" b="1" dirty="0"/>
              <a:t>용액을 고온</a:t>
            </a:r>
            <a:r>
              <a:rPr lang="en-US" altLang="ko-KR" b="1" dirty="0"/>
              <a:t>(≈95–100 °C)</a:t>
            </a:r>
            <a:r>
              <a:rPr lang="ko-KR" altLang="en-US" b="1" dirty="0"/>
              <a:t>의 물 속에서 강제로 </a:t>
            </a:r>
            <a:r>
              <a:rPr lang="ko-KR" altLang="en-US" b="1" dirty="0" err="1"/>
              <a:t>가수분해시켜</a:t>
            </a:r>
            <a:r>
              <a:rPr lang="ko-KR" altLang="en-US" b="1" dirty="0"/>
              <a:t> </a:t>
            </a:r>
            <a:r>
              <a:rPr lang="en-US" altLang="ko-KR" b="1" dirty="0"/>
              <a:t>α-</a:t>
            </a:r>
            <a:r>
              <a:rPr lang="en-US" altLang="ko-KR" b="1" dirty="0" err="1"/>
              <a:t>Fe₂O</a:t>
            </a:r>
            <a:r>
              <a:rPr lang="en-US" altLang="ko-KR" b="1" dirty="0"/>
              <a:t>₃(hematite) </a:t>
            </a:r>
            <a:r>
              <a:rPr lang="ko-KR" altLang="en-US" b="1" dirty="0"/>
              <a:t>미세입자를 생성</a:t>
            </a:r>
            <a:r>
              <a:rPr lang="en-US" altLang="ko-KR" b="1" dirty="0"/>
              <a:t>.</a:t>
            </a:r>
          </a:p>
          <a:p>
            <a:r>
              <a:rPr lang="ko-KR" altLang="en-US" b="1" dirty="0"/>
              <a:t>이 과정에서 핵 형성</a:t>
            </a:r>
            <a:r>
              <a:rPr lang="en-US" altLang="ko-KR" b="1" dirty="0"/>
              <a:t>(nucleation) </a:t>
            </a:r>
            <a:r>
              <a:rPr lang="ko-KR" altLang="en-US" b="1" dirty="0"/>
              <a:t>과 확산 제한 성장</a:t>
            </a:r>
            <a:r>
              <a:rPr lang="en-US" altLang="ko-KR" b="1" dirty="0"/>
              <a:t>(diffusion-limited growth) </a:t>
            </a:r>
            <a:r>
              <a:rPr lang="ko-KR" altLang="en-US" b="1" dirty="0"/>
              <a:t>을 조절함으로써 입자 크기를 제어</a:t>
            </a:r>
            <a:endParaRPr lang="en-US" altLang="ko-KR" b="1" dirty="0"/>
          </a:p>
          <a:p>
            <a:endParaRPr lang="en-US" altLang="ko-KR" b="1" dirty="0"/>
          </a:p>
          <a:p>
            <a:r>
              <a:rPr lang="en-US" altLang="ko-KR" b="1" dirty="0" err="1"/>
              <a:t>FeCl</a:t>
            </a:r>
            <a:r>
              <a:rPr lang="en-US" altLang="ko-KR" b="1" dirty="0"/>
              <a:t>₂ </a:t>
            </a:r>
            <a:r>
              <a:rPr lang="ko-KR" altLang="en-US" b="1" dirty="0"/>
              <a:t>용액 희석 </a:t>
            </a:r>
            <a:r>
              <a:rPr lang="en-US" altLang="ko-KR" b="1" dirty="0"/>
              <a:t>(HCl)</a:t>
            </a:r>
            <a:r>
              <a:rPr lang="ko-KR" altLang="en-US" dirty="0"/>
              <a:t> → 안정한 </a:t>
            </a:r>
            <a:r>
              <a:rPr lang="en-US" altLang="ko-KR" dirty="0"/>
              <a:t>Fe²⁺ </a:t>
            </a:r>
            <a:r>
              <a:rPr lang="ko-KR" altLang="en-US" dirty="0"/>
              <a:t>이온 생성</a:t>
            </a:r>
          </a:p>
          <a:p>
            <a:r>
              <a:rPr lang="ko-KR" altLang="en-US" b="1" dirty="0"/>
              <a:t>고온수</a:t>
            </a:r>
            <a:r>
              <a:rPr lang="en-US" altLang="ko-KR" b="1" dirty="0"/>
              <a:t>(95–99°C)</a:t>
            </a:r>
            <a:r>
              <a:rPr lang="ko-KR" altLang="en-US" b="1" dirty="0"/>
              <a:t>에 첨가</a:t>
            </a:r>
            <a:r>
              <a:rPr lang="ko-KR" altLang="en-US" dirty="0"/>
              <a:t> → 강제 가수분해로 </a:t>
            </a:r>
            <a:r>
              <a:rPr lang="en-US" altLang="ko-KR" dirty="0"/>
              <a:t>Fe(OH)₂ </a:t>
            </a:r>
            <a:r>
              <a:rPr lang="ko-KR" altLang="en-US" dirty="0"/>
              <a:t>침전</a:t>
            </a:r>
          </a:p>
          <a:p>
            <a:r>
              <a:rPr lang="ko-KR" altLang="en-US" b="1" dirty="0"/>
              <a:t>산화 및 </a:t>
            </a:r>
            <a:r>
              <a:rPr lang="en-US" altLang="ko-KR" b="1" dirty="0"/>
              <a:t>aging (100°C, 24h)</a:t>
            </a:r>
            <a:r>
              <a:rPr lang="ko-KR" altLang="en-US" dirty="0"/>
              <a:t> → </a:t>
            </a:r>
            <a:r>
              <a:rPr lang="en-US" altLang="ko-KR" dirty="0"/>
              <a:t>Fe(OH)₃ → α-</a:t>
            </a:r>
            <a:r>
              <a:rPr lang="en-US" altLang="ko-KR" dirty="0" err="1"/>
              <a:t>Fe₂O</a:t>
            </a:r>
            <a:r>
              <a:rPr lang="en-US" altLang="ko-KR" dirty="0"/>
              <a:t>₃ </a:t>
            </a:r>
            <a:r>
              <a:rPr lang="ko-KR" altLang="en-US" dirty="0"/>
              <a:t>전환</a:t>
            </a:r>
          </a:p>
          <a:p>
            <a:r>
              <a:rPr lang="ko-KR" altLang="en-US" b="1" dirty="0"/>
              <a:t>급속 냉각</a:t>
            </a:r>
            <a:r>
              <a:rPr lang="en-US" altLang="ko-KR" b="1" dirty="0"/>
              <a:t>(quenching)</a:t>
            </a:r>
            <a:r>
              <a:rPr lang="ko-KR" altLang="en-US" dirty="0"/>
              <a:t> → 미세하고 균일한 </a:t>
            </a:r>
            <a:r>
              <a:rPr lang="en-US" altLang="ko-KR" dirty="0"/>
              <a:t>α-</a:t>
            </a:r>
            <a:r>
              <a:rPr lang="en-US" altLang="ko-KR" dirty="0" err="1"/>
              <a:t>Fe₂O</a:t>
            </a:r>
            <a:r>
              <a:rPr lang="en-US" altLang="ko-KR" dirty="0"/>
              <a:t>₃ </a:t>
            </a:r>
            <a:r>
              <a:rPr lang="ko-KR" altLang="en-US" dirty="0"/>
              <a:t>입자 확보</a:t>
            </a:r>
          </a:p>
          <a:p>
            <a:endParaRPr lang="en-US" dirty="0"/>
          </a:p>
        </p:txBody>
      </p:sp>
      <p:sp>
        <p:nvSpPr>
          <p:cNvPr id="4" name="슬라이드 번호 개체 틀 3"/>
          <p:cNvSpPr>
            <a:spLocks noGrp="1"/>
          </p:cNvSpPr>
          <p:nvPr>
            <p:ph type="sldNum" sz="quarter" idx="5"/>
          </p:nvPr>
        </p:nvSpPr>
        <p:spPr/>
        <p:txBody>
          <a:bodyPr/>
          <a:lstStyle/>
          <a:p>
            <a:fld id="{8B8A5E10-FEA6-477E-B5FD-E03E08AF0CCF}" type="slidenum">
              <a:rPr lang="ko-KR" altLang="en-US" smtClean="0"/>
              <a:t>82</a:t>
            </a:fld>
            <a:endParaRPr lang="ko-KR" altLang="en-US"/>
          </a:p>
        </p:txBody>
      </p:sp>
    </p:spTree>
    <p:extLst>
      <p:ext uri="{BB962C8B-B14F-4D97-AF65-F5344CB8AC3E}">
        <p14:creationId xmlns:p14="http://schemas.microsoft.com/office/powerpoint/2010/main" val="3535298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1" dirty="0"/>
              <a:t>2) </a:t>
            </a:r>
            <a:r>
              <a:rPr lang="ko-KR" altLang="en-US" b="1" dirty="0"/>
              <a:t>음이온의 다섯 가지 역할</a:t>
            </a:r>
          </a:p>
          <a:p>
            <a:r>
              <a:rPr lang="en-US" altLang="ko-KR" b="1" dirty="0"/>
              <a:t>(A) </a:t>
            </a:r>
            <a:r>
              <a:rPr lang="ko-KR" altLang="en-US" b="1" dirty="0"/>
              <a:t>촉매</a:t>
            </a:r>
            <a:r>
              <a:rPr lang="en-US" altLang="ko-KR" b="1" dirty="0"/>
              <a:t>/</a:t>
            </a:r>
            <a:r>
              <a:rPr lang="ko-KR" altLang="en-US" b="1" dirty="0"/>
              <a:t>복합화</a:t>
            </a:r>
            <a:r>
              <a:rPr lang="en-US" altLang="ko-KR" b="1" dirty="0"/>
              <a:t>(catalytic &amp; complexation)</a:t>
            </a:r>
          </a:p>
          <a:p>
            <a:r>
              <a:rPr lang="ko-KR" altLang="en-US" b="1" dirty="0"/>
              <a:t>착화</a:t>
            </a:r>
            <a:r>
              <a:rPr lang="en-US" altLang="ko-KR" b="1" dirty="0"/>
              <a:t>(Complexation)</a:t>
            </a:r>
            <a:r>
              <a:rPr lang="en-US" altLang="ko-KR" dirty="0"/>
              <a:t>: Cl⁻, NO₃⁻, SO₄²⁻, </a:t>
            </a:r>
            <a:r>
              <a:rPr lang="en-US" altLang="ko-KR" dirty="0" err="1"/>
              <a:t>AcO</a:t>
            </a:r>
            <a:r>
              <a:rPr lang="en-US" altLang="ko-KR" dirty="0"/>
              <a:t>⁻(acetate), Cit³⁻(citrate), F⁻ </a:t>
            </a:r>
            <a:r>
              <a:rPr lang="ko-KR" altLang="en-US" dirty="0"/>
              <a:t>등은 금속 양이온과 </a:t>
            </a:r>
            <a:r>
              <a:rPr lang="ko-KR" altLang="en-US" b="1" dirty="0"/>
              <a:t>외</a:t>
            </a:r>
            <a:r>
              <a:rPr lang="en-US" altLang="ko-KR" b="1" dirty="0"/>
              <a:t>/</a:t>
            </a:r>
            <a:r>
              <a:rPr lang="ko-KR" altLang="en-US" b="1" dirty="0"/>
              <a:t>내구형 </a:t>
            </a:r>
            <a:r>
              <a:rPr lang="ko-KR" altLang="en-US" b="1" dirty="0" err="1"/>
              <a:t>착물</a:t>
            </a:r>
            <a:r>
              <a:rPr lang="ko-KR" altLang="en-US" dirty="0" err="1"/>
              <a:t>을</a:t>
            </a:r>
            <a:r>
              <a:rPr lang="ko-KR" altLang="en-US" dirty="0"/>
              <a:t> 만들어 </a:t>
            </a:r>
            <a:r>
              <a:rPr lang="ko-KR" altLang="en-US" b="1" dirty="0"/>
              <a:t>가수분해 </a:t>
            </a:r>
            <a:r>
              <a:rPr lang="en-US" altLang="ko-KR" b="1" dirty="0" err="1"/>
              <a:t>pK_a</a:t>
            </a:r>
            <a:r>
              <a:rPr lang="en-US" altLang="ko-KR" b="1" dirty="0"/>
              <a:t>, </a:t>
            </a:r>
            <a:r>
              <a:rPr lang="en-US" altLang="ko-KR" b="1" dirty="0" err="1"/>
              <a:t>K_sp</a:t>
            </a:r>
            <a:r>
              <a:rPr lang="en-US" altLang="ko-KR" b="1" dirty="0"/>
              <a:t>, </a:t>
            </a:r>
            <a:r>
              <a:rPr lang="ko-KR" altLang="en-US" b="1" dirty="0"/>
              <a:t>유효 금속 이온 활성도</a:t>
            </a:r>
            <a:r>
              <a:rPr lang="ko-KR" altLang="en-US" dirty="0"/>
              <a:t>를 바꿉니다</a:t>
            </a:r>
            <a:r>
              <a:rPr lang="en-US" altLang="ko-KR" dirty="0"/>
              <a:t>.</a:t>
            </a:r>
          </a:p>
          <a:p>
            <a:pPr lvl="1"/>
            <a:r>
              <a:rPr lang="ko-KR" altLang="en-US" dirty="0"/>
              <a:t>예</a:t>
            </a:r>
            <a:r>
              <a:rPr lang="en-US" altLang="ko-KR" dirty="0"/>
              <a:t>) </a:t>
            </a:r>
            <a:r>
              <a:rPr lang="en-US" altLang="ko-KR" b="1" dirty="0"/>
              <a:t>Fe³⁺–Cl⁻</a:t>
            </a:r>
            <a:r>
              <a:rPr lang="en-US" altLang="ko-KR" dirty="0"/>
              <a:t>: [</a:t>
            </a:r>
            <a:r>
              <a:rPr lang="en-US" altLang="ko-KR" dirty="0" err="1"/>
              <a:t>FeCl</a:t>
            </a:r>
            <a:r>
              <a:rPr lang="en-US" altLang="ko-KR" dirty="0"/>
              <a:t>₄]⁻ </a:t>
            </a:r>
            <a:r>
              <a:rPr lang="ko-KR" altLang="en-US" dirty="0"/>
              <a:t>등 </a:t>
            </a:r>
            <a:r>
              <a:rPr lang="ko-KR" altLang="en-US" b="1" dirty="0" err="1"/>
              <a:t>염화착물</a:t>
            </a:r>
            <a:r>
              <a:rPr lang="ko-KR" altLang="en-US" dirty="0" err="1"/>
              <a:t>이</a:t>
            </a:r>
            <a:r>
              <a:rPr lang="ko-KR" altLang="en-US" dirty="0"/>
              <a:t> 생겨 </a:t>
            </a:r>
            <a:r>
              <a:rPr lang="ko-KR" altLang="en-US" b="1" dirty="0"/>
              <a:t>가수분해 지연</a:t>
            </a:r>
            <a:r>
              <a:rPr lang="ko-KR" altLang="en-US" dirty="0"/>
              <a:t> → </a:t>
            </a:r>
            <a:r>
              <a:rPr lang="ko-KR" altLang="en-US" dirty="0" err="1"/>
              <a:t>핵생성</a:t>
            </a:r>
            <a:r>
              <a:rPr lang="ko-KR" altLang="en-US" dirty="0"/>
              <a:t> </a:t>
            </a:r>
            <a:r>
              <a:rPr lang="ko-KR" altLang="en-US" dirty="0" err="1"/>
              <a:t>느려지고</a:t>
            </a:r>
            <a:r>
              <a:rPr lang="ko-KR" altLang="en-US" dirty="0"/>
              <a:t> 성장 위주</a:t>
            </a:r>
            <a:r>
              <a:rPr lang="en-US" altLang="ko-KR" dirty="0"/>
              <a:t>.</a:t>
            </a:r>
          </a:p>
          <a:p>
            <a:pPr lvl="1"/>
            <a:r>
              <a:rPr lang="en-US" altLang="ko-KR" b="1" dirty="0" err="1"/>
              <a:t>Zr</a:t>
            </a:r>
            <a:r>
              <a:rPr lang="en-US" altLang="ko-KR" b="1" dirty="0"/>
              <a:t>⁴⁺–NO₃⁻</a:t>
            </a:r>
            <a:r>
              <a:rPr lang="ko-KR" altLang="en-US" dirty="0"/>
              <a:t> </a:t>
            </a:r>
            <a:r>
              <a:rPr lang="en-US" altLang="ko-KR" dirty="0"/>
              <a:t>vs </a:t>
            </a:r>
            <a:r>
              <a:rPr lang="en-US" altLang="ko-KR" b="1" dirty="0" err="1"/>
              <a:t>Zr</a:t>
            </a:r>
            <a:r>
              <a:rPr lang="en-US" altLang="ko-KR" b="1" dirty="0"/>
              <a:t>⁴⁺–Cl⁻</a:t>
            </a:r>
            <a:r>
              <a:rPr lang="en-US" altLang="ko-KR" dirty="0"/>
              <a:t>: </a:t>
            </a:r>
            <a:r>
              <a:rPr lang="ko-KR" altLang="en-US" dirty="0"/>
              <a:t>염화물이 더 강한 착화</a:t>
            </a:r>
            <a:r>
              <a:rPr lang="en-US" altLang="ko-KR" dirty="0"/>
              <a:t>/</a:t>
            </a:r>
            <a:r>
              <a:rPr lang="ko-KR" altLang="en-US" dirty="0"/>
              <a:t>가수분해 억제로 </a:t>
            </a:r>
            <a:r>
              <a:rPr lang="ko-KR" altLang="en-US" b="1" dirty="0"/>
              <a:t>입자 커짐</a:t>
            </a:r>
            <a:r>
              <a:rPr lang="ko-KR" altLang="en-US" dirty="0"/>
              <a:t> 경향</a:t>
            </a:r>
            <a:r>
              <a:rPr lang="en-US" altLang="ko-KR" dirty="0"/>
              <a:t>.</a:t>
            </a:r>
          </a:p>
          <a:p>
            <a:pPr lvl="1"/>
            <a:r>
              <a:rPr lang="en-US" altLang="ko-KR" b="1" dirty="0" err="1"/>
              <a:t>Ti</a:t>
            </a:r>
            <a:r>
              <a:rPr lang="en-US" altLang="ko-KR" b="1" dirty="0"/>
              <a:t>⁴⁺–F⁻</a:t>
            </a:r>
            <a:r>
              <a:rPr lang="en-US" altLang="ko-KR" dirty="0"/>
              <a:t>: F⁻</a:t>
            </a:r>
            <a:r>
              <a:rPr lang="ko-KR" altLang="en-US" dirty="0"/>
              <a:t>가 </a:t>
            </a:r>
            <a:r>
              <a:rPr lang="en-US" altLang="ko-KR" dirty="0" err="1"/>
              <a:t>Ti</a:t>
            </a:r>
            <a:r>
              <a:rPr lang="ko-KR" altLang="en-US" dirty="0"/>
              <a:t>의 가수분해를 억제하면서도 특정 면 안정화</a:t>
            </a:r>
            <a:r>
              <a:rPr lang="en-US" altLang="ko-KR" dirty="0"/>
              <a:t>(</a:t>
            </a:r>
            <a:r>
              <a:rPr lang="ko-KR" altLang="en-US" dirty="0"/>
              <a:t>아래 </a:t>
            </a:r>
            <a:r>
              <a:rPr lang="en-US" altLang="ko-KR" dirty="0"/>
              <a:t>C)</a:t>
            </a:r>
            <a:r>
              <a:rPr lang="ko-KR" altLang="en-US" dirty="0"/>
              <a:t>로 </a:t>
            </a:r>
            <a:r>
              <a:rPr lang="en-US" altLang="ko-KR" dirty="0"/>
              <a:t>{001} </a:t>
            </a:r>
            <a:r>
              <a:rPr lang="ko-KR" altLang="en-US" dirty="0"/>
              <a:t>노출을 유도</a:t>
            </a:r>
            <a:r>
              <a:rPr lang="en-US" altLang="ko-KR" dirty="0"/>
              <a:t>, </a:t>
            </a:r>
            <a:r>
              <a:rPr lang="ko-KR" altLang="en-US" b="1" dirty="0"/>
              <a:t>판상 </a:t>
            </a:r>
            <a:r>
              <a:rPr lang="en-US" altLang="ko-KR" b="1" dirty="0"/>
              <a:t>anatase</a:t>
            </a:r>
            <a:r>
              <a:rPr lang="ko-KR" altLang="en-US" dirty="0"/>
              <a:t> 합성에 필수적</a:t>
            </a:r>
            <a:r>
              <a:rPr lang="en-US" altLang="ko-KR" dirty="0"/>
              <a:t>.</a:t>
            </a:r>
          </a:p>
          <a:p>
            <a:endParaRPr lang="en-US" altLang="ko-KR" b="1" dirty="0"/>
          </a:p>
          <a:p>
            <a:r>
              <a:rPr lang="en-US" altLang="ko-KR" b="1" dirty="0"/>
              <a:t>(B) </a:t>
            </a:r>
            <a:r>
              <a:rPr lang="ko-KR" altLang="en-US" b="1" dirty="0"/>
              <a:t>형태 제어</a:t>
            </a:r>
            <a:r>
              <a:rPr lang="en-US" altLang="ko-KR" b="1" dirty="0"/>
              <a:t>(morphology via facet-selective adsorption)</a:t>
            </a:r>
          </a:p>
          <a:p>
            <a:r>
              <a:rPr lang="ko-KR" altLang="en-US" dirty="0"/>
              <a:t>음이온이 결정면에 </a:t>
            </a:r>
            <a:r>
              <a:rPr lang="ko-KR" altLang="en-US" b="1" dirty="0"/>
              <a:t>선택적으로 흡착</a:t>
            </a:r>
            <a:r>
              <a:rPr lang="ko-KR" altLang="en-US" dirty="0"/>
              <a:t> → 해당 면의 </a:t>
            </a:r>
            <a:r>
              <a:rPr lang="ko-KR" altLang="en-US" b="1" dirty="0"/>
              <a:t>표면자유에너지 </a:t>
            </a:r>
            <a:r>
              <a:rPr lang="en-US" altLang="ko-KR" b="1" dirty="0"/>
              <a:t>γ(</a:t>
            </a:r>
            <a:r>
              <a:rPr lang="en-US" altLang="ko-KR" b="1" dirty="0" err="1"/>
              <a:t>hkl</a:t>
            </a:r>
            <a:r>
              <a:rPr lang="en-US" altLang="ko-KR" b="1" dirty="0"/>
              <a:t>)</a:t>
            </a:r>
            <a:r>
              <a:rPr lang="ko-KR" altLang="en-US" dirty="0"/>
              <a:t> 를 낮춰 </a:t>
            </a:r>
            <a:r>
              <a:rPr lang="en-US" altLang="ko-KR" dirty="0"/>
              <a:t>Wulff </a:t>
            </a:r>
            <a:r>
              <a:rPr lang="ko-KR" altLang="en-US" dirty="0"/>
              <a:t>형태를 바꿈</a:t>
            </a:r>
            <a:r>
              <a:rPr lang="en-US" altLang="ko-KR" dirty="0"/>
              <a:t>.</a:t>
            </a:r>
          </a:p>
          <a:p>
            <a:pPr lvl="1"/>
            <a:r>
              <a:rPr lang="en-US" altLang="ko-KR" b="1" dirty="0"/>
              <a:t>F⁻–</a:t>
            </a:r>
            <a:r>
              <a:rPr lang="en-US" altLang="ko-KR" b="1" dirty="0" err="1"/>
              <a:t>TiO</a:t>
            </a:r>
            <a:r>
              <a:rPr lang="en-US" altLang="ko-KR" b="1" dirty="0"/>
              <a:t>₂(anatase)</a:t>
            </a:r>
            <a:r>
              <a:rPr lang="en-US" altLang="ko-KR" dirty="0"/>
              <a:t>: {001} </a:t>
            </a:r>
            <a:r>
              <a:rPr lang="ko-KR" altLang="en-US" dirty="0"/>
              <a:t>면의 </a:t>
            </a:r>
            <a:r>
              <a:rPr lang="en-US" altLang="ko-KR" dirty="0"/>
              <a:t>γ↓ → {001} </a:t>
            </a:r>
            <a:r>
              <a:rPr lang="ko-KR" altLang="en-US" dirty="0" err="1"/>
              <a:t>고노출</a:t>
            </a:r>
            <a:r>
              <a:rPr lang="ko-KR" altLang="en-US" dirty="0"/>
              <a:t> </a:t>
            </a:r>
            <a:r>
              <a:rPr lang="ko-KR" altLang="en-US" b="1" dirty="0"/>
              <a:t>판상</a:t>
            </a:r>
            <a:r>
              <a:rPr lang="en-US" altLang="ko-KR" b="1" dirty="0"/>
              <a:t>/</a:t>
            </a:r>
            <a:r>
              <a:rPr lang="ko-KR" altLang="en-US" b="1" dirty="0" err="1"/>
              <a:t>나노시트</a:t>
            </a:r>
            <a:r>
              <a:rPr lang="en-US" altLang="ko-KR" dirty="0"/>
              <a:t>.</a:t>
            </a:r>
          </a:p>
          <a:p>
            <a:pPr lvl="1"/>
            <a:r>
              <a:rPr lang="en-US" altLang="ko-KR" b="1" dirty="0"/>
              <a:t>SO₄²⁻–</a:t>
            </a:r>
            <a:r>
              <a:rPr lang="en-US" altLang="ko-KR" b="1" dirty="0" err="1"/>
              <a:t>Fe₂O</a:t>
            </a:r>
            <a:r>
              <a:rPr lang="en-US" altLang="ko-KR" b="1" dirty="0"/>
              <a:t>₃/</a:t>
            </a:r>
            <a:r>
              <a:rPr lang="en-US" altLang="ko-KR" b="1" dirty="0" err="1"/>
              <a:t>FeOOH</a:t>
            </a:r>
            <a:r>
              <a:rPr lang="en-US" altLang="ko-KR" dirty="0"/>
              <a:t>: </a:t>
            </a:r>
            <a:r>
              <a:rPr lang="ko-KR" altLang="en-US" dirty="0"/>
              <a:t>프리즘</a:t>
            </a:r>
            <a:r>
              <a:rPr lang="en-US" altLang="ko-KR" dirty="0"/>
              <a:t>/</a:t>
            </a:r>
            <a:r>
              <a:rPr lang="ko-KR" altLang="en-US" dirty="0" err="1"/>
              <a:t>스핀들형</a:t>
            </a:r>
            <a:r>
              <a:rPr lang="ko-KR" altLang="en-US" dirty="0"/>
              <a:t> 성장</a:t>
            </a:r>
            <a:r>
              <a:rPr lang="en-US" altLang="ko-KR" dirty="0"/>
              <a:t>(</a:t>
            </a:r>
            <a:r>
              <a:rPr lang="ko-KR" altLang="en-US" dirty="0"/>
              <a:t>일부 </a:t>
            </a:r>
            <a:r>
              <a:rPr lang="en-US" altLang="ko-KR" dirty="0"/>
              <a:t>{110}/{012} </a:t>
            </a:r>
            <a:r>
              <a:rPr lang="ko-KR" altLang="en-US" dirty="0"/>
              <a:t>선택 안정화</a:t>
            </a:r>
            <a:r>
              <a:rPr lang="en-US" altLang="ko-KR" dirty="0"/>
              <a:t>).</a:t>
            </a:r>
          </a:p>
          <a:p>
            <a:pPr lvl="1"/>
            <a:r>
              <a:rPr lang="en-US" altLang="ko-KR" b="1" dirty="0"/>
              <a:t>PO₄³⁻–</a:t>
            </a:r>
            <a:r>
              <a:rPr lang="en-US" altLang="ko-KR" b="1" dirty="0" err="1"/>
              <a:t>FeOx</a:t>
            </a:r>
            <a:r>
              <a:rPr lang="en-US" altLang="ko-KR" dirty="0"/>
              <a:t>: </a:t>
            </a:r>
            <a:r>
              <a:rPr lang="ko-KR" altLang="en-US" dirty="0"/>
              <a:t>핵 생성 부위 고정 </a:t>
            </a:r>
            <a:r>
              <a:rPr lang="en-US" altLang="ko-KR" dirty="0"/>
              <a:t>+ 1D </a:t>
            </a:r>
            <a:r>
              <a:rPr lang="ko-KR" altLang="en-US" dirty="0"/>
              <a:t>성장</a:t>
            </a:r>
            <a:r>
              <a:rPr lang="en-US" altLang="ko-KR" dirty="0"/>
              <a:t>(</a:t>
            </a:r>
            <a:r>
              <a:rPr lang="ko-KR" altLang="en-US" dirty="0"/>
              <a:t>로드</a:t>
            </a:r>
            <a:r>
              <a:rPr lang="en-US" altLang="ko-KR" dirty="0"/>
              <a:t>/</a:t>
            </a:r>
            <a:r>
              <a:rPr lang="ko-KR" altLang="en-US" dirty="0"/>
              <a:t>니들</a:t>
            </a:r>
            <a:r>
              <a:rPr lang="en-US" altLang="ko-KR" dirty="0"/>
              <a:t>) </a:t>
            </a:r>
            <a:r>
              <a:rPr lang="ko-KR" altLang="en-US" dirty="0"/>
              <a:t>유도 사례 다수</a:t>
            </a:r>
            <a:r>
              <a:rPr lang="en-US" altLang="ko-KR" dirty="0"/>
              <a:t>.</a:t>
            </a:r>
          </a:p>
          <a:p>
            <a:pPr lvl="1"/>
            <a:r>
              <a:rPr lang="en-US" altLang="ko-KR" b="1" dirty="0"/>
              <a:t>Acetate/oleate</a:t>
            </a:r>
            <a:r>
              <a:rPr lang="en-US" altLang="ko-KR" dirty="0"/>
              <a:t>: </a:t>
            </a:r>
            <a:r>
              <a:rPr lang="ko-KR" altLang="en-US" dirty="0"/>
              <a:t>금속</a:t>
            </a:r>
            <a:r>
              <a:rPr lang="en-US" altLang="ko-KR" dirty="0"/>
              <a:t>-</a:t>
            </a:r>
            <a:r>
              <a:rPr lang="ko-KR" altLang="en-US" dirty="0" err="1"/>
              <a:t>카복실레이트</a:t>
            </a:r>
            <a:r>
              <a:rPr lang="ko-KR" altLang="en-US" dirty="0"/>
              <a:t> 결합으로 </a:t>
            </a:r>
            <a:r>
              <a:rPr lang="ko-KR" altLang="en-US" b="1" dirty="0"/>
              <a:t>핵 주위 </a:t>
            </a:r>
            <a:r>
              <a:rPr lang="ko-KR" altLang="en-US" b="1" dirty="0" err="1"/>
              <a:t>패시베이션</a:t>
            </a:r>
            <a:r>
              <a:rPr lang="ko-KR" altLang="en-US" dirty="0"/>
              <a:t> → </a:t>
            </a:r>
            <a:r>
              <a:rPr lang="ko-KR" altLang="en-US" dirty="0" err="1"/>
              <a:t>등축</a:t>
            </a:r>
            <a:r>
              <a:rPr lang="en-US" altLang="ko-KR" dirty="0"/>
              <a:t>·</a:t>
            </a:r>
            <a:r>
              <a:rPr lang="ko-KR" altLang="en-US" dirty="0"/>
              <a:t>구형화</a:t>
            </a:r>
            <a:r>
              <a:rPr lang="en-US" altLang="ko-KR" dirty="0"/>
              <a:t>.</a:t>
            </a:r>
          </a:p>
          <a:p>
            <a:endParaRPr lang="en-US" altLang="ko-KR" b="1" dirty="0"/>
          </a:p>
          <a:p>
            <a:r>
              <a:rPr lang="en-US" altLang="ko-KR" b="1" dirty="0"/>
              <a:t>(C) </a:t>
            </a:r>
            <a:r>
              <a:rPr lang="ko-KR" altLang="en-US" b="1" dirty="0"/>
              <a:t>표면 특성 변화</a:t>
            </a:r>
            <a:r>
              <a:rPr lang="en-US" altLang="ko-KR" b="1" dirty="0"/>
              <a:t>(surface chemistry &amp; functionalization)</a:t>
            </a:r>
          </a:p>
          <a:p>
            <a:r>
              <a:rPr lang="ko-KR" altLang="en-US" b="1" dirty="0"/>
              <a:t>표면 </a:t>
            </a:r>
            <a:r>
              <a:rPr lang="en-US" altLang="ko-KR" b="1" dirty="0"/>
              <a:t>–OH </a:t>
            </a:r>
            <a:r>
              <a:rPr lang="ko-KR" altLang="en-US" b="1" dirty="0"/>
              <a:t>밀도</a:t>
            </a:r>
            <a:r>
              <a:rPr lang="en-US" altLang="ko-KR" b="1" dirty="0"/>
              <a:t>/</a:t>
            </a:r>
            <a:r>
              <a:rPr lang="ko-KR" altLang="en-US" b="1" dirty="0"/>
              <a:t>산성도</a:t>
            </a:r>
            <a:r>
              <a:rPr lang="ko-KR" altLang="en-US" dirty="0"/>
              <a:t>와 </a:t>
            </a:r>
            <a:r>
              <a:rPr lang="ko-KR" altLang="en-US" b="1" dirty="0" err="1"/>
              <a:t>등전점</a:t>
            </a:r>
            <a:r>
              <a:rPr lang="en-US" altLang="ko-KR" b="1" dirty="0"/>
              <a:t>(PZC)</a:t>
            </a:r>
            <a:r>
              <a:rPr lang="ko-KR" altLang="en-US" dirty="0"/>
              <a:t> 를 음이온 흡착이 바꿉니다</a:t>
            </a:r>
            <a:r>
              <a:rPr lang="en-US" altLang="ko-KR" dirty="0"/>
              <a:t>.</a:t>
            </a:r>
          </a:p>
          <a:p>
            <a:pPr lvl="1"/>
            <a:r>
              <a:rPr lang="en-US" altLang="ko-KR" b="1" dirty="0"/>
              <a:t>Citrate⁻, tartrate⁻</a:t>
            </a:r>
            <a:r>
              <a:rPr lang="en-US" altLang="ko-KR" dirty="0"/>
              <a:t>: </a:t>
            </a:r>
            <a:r>
              <a:rPr lang="ko-KR" altLang="en-US" dirty="0"/>
              <a:t>다가 음이온이 </a:t>
            </a:r>
            <a:r>
              <a:rPr lang="ko-KR" altLang="en-US" b="1" dirty="0"/>
              <a:t>이중층</a:t>
            </a:r>
            <a:r>
              <a:rPr lang="ko-KR" altLang="en-US" dirty="0"/>
              <a:t>을 두껍게 하고 **</a:t>
            </a:r>
            <a:r>
              <a:rPr lang="en-US" altLang="ko-KR" dirty="0"/>
              <a:t>ζ-</a:t>
            </a:r>
            <a:r>
              <a:rPr lang="ko-KR" altLang="en-US" dirty="0"/>
              <a:t>전위</a:t>
            </a:r>
            <a:r>
              <a:rPr lang="en-US" altLang="ko-KR" dirty="0"/>
              <a:t>(</a:t>
            </a:r>
            <a:r>
              <a:rPr lang="ko-KR" altLang="en-US" dirty="0"/>
              <a:t>음전하</a:t>
            </a:r>
            <a:r>
              <a:rPr lang="en-US" altLang="ko-KR" dirty="0"/>
              <a:t>)**</a:t>
            </a:r>
            <a:r>
              <a:rPr lang="ko-KR" altLang="en-US" dirty="0"/>
              <a:t>를 크게 만들어 수분산성↑</a:t>
            </a:r>
            <a:r>
              <a:rPr lang="en-US" altLang="ko-KR" dirty="0"/>
              <a:t>, </a:t>
            </a:r>
            <a:r>
              <a:rPr lang="ko-KR" altLang="en-US" dirty="0"/>
              <a:t>응집↓</a:t>
            </a:r>
            <a:r>
              <a:rPr lang="en-US" altLang="ko-KR" dirty="0"/>
              <a:t>.</a:t>
            </a:r>
          </a:p>
          <a:p>
            <a:pPr lvl="1"/>
            <a:r>
              <a:rPr lang="en-US" altLang="ko-KR" b="1" dirty="0"/>
              <a:t>Phosphate</a:t>
            </a:r>
            <a:r>
              <a:rPr lang="ko-KR" altLang="en-US" dirty="0"/>
              <a:t>는 강한 </a:t>
            </a:r>
            <a:r>
              <a:rPr lang="ko-KR" altLang="en-US" dirty="0" err="1"/>
              <a:t>내재흡착</a:t>
            </a:r>
            <a:r>
              <a:rPr lang="en-US" altLang="ko-KR" dirty="0"/>
              <a:t>(inner-sphere)</a:t>
            </a:r>
            <a:r>
              <a:rPr lang="ko-KR" altLang="en-US" dirty="0"/>
              <a:t>로 표면을 </a:t>
            </a:r>
            <a:r>
              <a:rPr lang="ko-KR" altLang="en-US" b="1" dirty="0"/>
              <a:t>음전하화</a:t>
            </a:r>
            <a:r>
              <a:rPr lang="ko-KR" altLang="en-US" dirty="0"/>
              <a:t> → 생체친화적 코팅</a:t>
            </a:r>
            <a:r>
              <a:rPr lang="en-US" altLang="ko-KR" dirty="0"/>
              <a:t>/</a:t>
            </a:r>
            <a:r>
              <a:rPr lang="ko-KR" altLang="en-US" dirty="0"/>
              <a:t>효소 고정화 발판</a:t>
            </a:r>
            <a:r>
              <a:rPr lang="en-US" altLang="ko-KR" dirty="0"/>
              <a:t>.</a:t>
            </a:r>
          </a:p>
          <a:p>
            <a:endParaRPr lang="en-US" altLang="ko-KR" b="1" dirty="0"/>
          </a:p>
          <a:p>
            <a:r>
              <a:rPr lang="en-US" altLang="ko-KR" b="1" dirty="0"/>
              <a:t>(D) </a:t>
            </a:r>
            <a:r>
              <a:rPr lang="ko-KR" altLang="en-US" b="1" dirty="0"/>
              <a:t>계면에너지</a:t>
            </a:r>
            <a:r>
              <a:rPr lang="en-US" altLang="ko-KR" b="1" dirty="0"/>
              <a:t>/</a:t>
            </a:r>
            <a:r>
              <a:rPr lang="ko-KR" altLang="en-US" b="1" dirty="0" err="1"/>
              <a:t>핵생성</a:t>
            </a:r>
            <a:r>
              <a:rPr lang="ko-KR" altLang="en-US" b="1" dirty="0"/>
              <a:t> 장벽</a:t>
            </a:r>
            <a:r>
              <a:rPr lang="en-US" altLang="ko-KR" b="1" dirty="0"/>
              <a:t>(γ, ΔG*)</a:t>
            </a:r>
          </a:p>
          <a:p>
            <a:r>
              <a:rPr lang="ko-KR" altLang="en-US" dirty="0"/>
              <a:t>음이온이 핵 표면에 흡착해 </a:t>
            </a:r>
            <a:r>
              <a:rPr lang="ko-KR" altLang="en-US" b="1" dirty="0"/>
              <a:t>유효 </a:t>
            </a:r>
            <a:r>
              <a:rPr lang="en-US" altLang="ko-KR" b="1" dirty="0"/>
              <a:t>γ</a:t>
            </a:r>
            <a:r>
              <a:rPr lang="ko-KR" altLang="en-US" dirty="0"/>
              <a:t> 를 낮추면 </a:t>
            </a:r>
            <a:r>
              <a:rPr lang="en-US" altLang="ko-KR" dirty="0"/>
              <a:t>ΔG*</a:t>
            </a:r>
            <a:r>
              <a:rPr lang="ko-KR" altLang="en-US" dirty="0"/>
              <a:t>가 떨어져 </a:t>
            </a:r>
            <a:r>
              <a:rPr lang="ko-KR" altLang="en-US" b="1" dirty="0" err="1"/>
              <a:t>핵생성률</a:t>
            </a:r>
            <a:r>
              <a:rPr lang="ko-KR" altLang="en-US" b="1" dirty="0"/>
              <a:t>↑</a:t>
            </a:r>
            <a:r>
              <a:rPr lang="en-US" altLang="ko-KR" dirty="0"/>
              <a:t>. </a:t>
            </a:r>
            <a:r>
              <a:rPr lang="ko-KR" altLang="en-US" dirty="0"/>
              <a:t>반대로 </a:t>
            </a:r>
            <a:r>
              <a:rPr lang="ko-KR" altLang="en-US" dirty="0" err="1"/>
              <a:t>강착물로</a:t>
            </a:r>
            <a:r>
              <a:rPr lang="ko-KR" altLang="en-US" dirty="0"/>
              <a:t> </a:t>
            </a:r>
            <a:r>
              <a:rPr lang="ko-KR" altLang="en-US" b="1" dirty="0"/>
              <a:t>가수분해 지연</a:t>
            </a:r>
            <a:r>
              <a:rPr lang="ko-KR" altLang="en-US" dirty="0"/>
              <a:t> → </a:t>
            </a:r>
            <a:r>
              <a:rPr lang="en-US" altLang="ko-KR" dirty="0"/>
              <a:t>ΔG* </a:t>
            </a:r>
            <a:r>
              <a:rPr lang="ko-KR" altLang="en-US" dirty="0"/>
              <a:t>상대적으로 커져 </a:t>
            </a:r>
            <a:r>
              <a:rPr lang="ko-KR" altLang="en-US" b="1" dirty="0"/>
              <a:t>핵 수↓</a:t>
            </a:r>
            <a:r>
              <a:rPr lang="en-US" altLang="ko-KR" b="1" dirty="0"/>
              <a:t>/</a:t>
            </a:r>
            <a:r>
              <a:rPr lang="ko-KR" altLang="en-US" b="1" dirty="0"/>
              <a:t>입자↑</a:t>
            </a:r>
            <a:r>
              <a:rPr lang="en-US" altLang="ko-KR" dirty="0"/>
              <a:t>.</a:t>
            </a:r>
          </a:p>
          <a:p>
            <a:pPr lvl="1"/>
            <a:r>
              <a:rPr lang="ko-KR" altLang="en-US" dirty="0"/>
              <a:t>예</a:t>
            </a:r>
            <a:r>
              <a:rPr lang="en-US" altLang="ko-KR" dirty="0"/>
              <a:t>) </a:t>
            </a:r>
            <a:r>
              <a:rPr lang="en-US" altLang="ko-KR" b="1" dirty="0"/>
              <a:t>Fe³⁺–NO₃⁻</a:t>
            </a:r>
            <a:r>
              <a:rPr lang="ko-KR" altLang="en-US" dirty="0"/>
              <a:t> </a:t>
            </a:r>
            <a:r>
              <a:rPr lang="en-US" altLang="ko-KR" dirty="0"/>
              <a:t>(</a:t>
            </a:r>
            <a:r>
              <a:rPr lang="ko-KR" altLang="en-US" dirty="0"/>
              <a:t>약한 착화</a:t>
            </a:r>
            <a:r>
              <a:rPr lang="en-US" altLang="ko-KR" dirty="0"/>
              <a:t>) → </a:t>
            </a:r>
            <a:r>
              <a:rPr lang="ko-KR" altLang="en-US" dirty="0"/>
              <a:t>빠른 가수분해</a:t>
            </a:r>
            <a:r>
              <a:rPr lang="en-US" altLang="ko-KR" dirty="0"/>
              <a:t>/</a:t>
            </a:r>
            <a:r>
              <a:rPr lang="ko-KR" altLang="en-US" dirty="0"/>
              <a:t>산화 → </a:t>
            </a:r>
            <a:r>
              <a:rPr lang="ko-KR" altLang="en-US" b="1" dirty="0"/>
              <a:t>다핵</a:t>
            </a:r>
            <a:r>
              <a:rPr lang="en-US" altLang="ko-KR" b="1" dirty="0"/>
              <a:t>·</a:t>
            </a:r>
            <a:r>
              <a:rPr lang="ko-KR" altLang="en-US" b="1" dirty="0"/>
              <a:t>미립자</a:t>
            </a:r>
            <a:r>
              <a:rPr lang="en-US" altLang="ko-KR" dirty="0"/>
              <a:t>.</a:t>
            </a:r>
          </a:p>
          <a:p>
            <a:pPr lvl="1"/>
            <a:r>
              <a:rPr lang="en-US" altLang="ko-KR" b="1" dirty="0"/>
              <a:t>Fe³⁺–Cl⁻</a:t>
            </a:r>
            <a:r>
              <a:rPr lang="ko-KR" altLang="en-US" dirty="0"/>
              <a:t> </a:t>
            </a:r>
            <a:r>
              <a:rPr lang="en-US" altLang="ko-KR" dirty="0"/>
              <a:t>(</a:t>
            </a:r>
            <a:r>
              <a:rPr lang="ko-KR" altLang="en-US" dirty="0"/>
              <a:t>강한 착화</a:t>
            </a:r>
            <a:r>
              <a:rPr lang="en-US" altLang="ko-KR" dirty="0"/>
              <a:t>) → </a:t>
            </a:r>
            <a:r>
              <a:rPr lang="ko-KR" altLang="en-US" dirty="0"/>
              <a:t>느린 가수분해 → </a:t>
            </a:r>
            <a:r>
              <a:rPr lang="ko-KR" altLang="en-US" b="1" dirty="0"/>
              <a:t>핵 적고 성장 큼</a:t>
            </a:r>
            <a:r>
              <a:rPr lang="en-US" altLang="ko-KR" dirty="0"/>
              <a:t>.</a:t>
            </a:r>
          </a:p>
          <a:p>
            <a:endParaRPr lang="en-US" altLang="ko-KR" b="1" dirty="0"/>
          </a:p>
          <a:p>
            <a:r>
              <a:rPr lang="en-US" altLang="ko-KR" b="1" dirty="0"/>
              <a:t>(E) </a:t>
            </a:r>
            <a:r>
              <a:rPr lang="ko-KR" altLang="en-US" b="1" dirty="0"/>
              <a:t>정전기적 안정화</a:t>
            </a:r>
            <a:r>
              <a:rPr lang="en-US" altLang="ko-KR" b="1" dirty="0"/>
              <a:t>(electrostatic stabilization; DLVO </a:t>
            </a:r>
            <a:r>
              <a:rPr lang="ko-KR" altLang="en-US" b="1" dirty="0"/>
              <a:t>관점</a:t>
            </a:r>
            <a:r>
              <a:rPr lang="en-US" altLang="ko-KR" b="1" dirty="0"/>
              <a:t>)</a:t>
            </a:r>
          </a:p>
          <a:p>
            <a:r>
              <a:rPr lang="ko-KR" altLang="en-US" dirty="0"/>
              <a:t>특정 이온 흡착은 </a:t>
            </a:r>
            <a:r>
              <a:rPr lang="en-US" altLang="ko-KR" b="1" dirty="0"/>
              <a:t>ζ-</a:t>
            </a:r>
            <a:r>
              <a:rPr lang="ko-KR" altLang="en-US" b="1" dirty="0"/>
              <a:t>전위</a:t>
            </a:r>
            <a:r>
              <a:rPr lang="ko-KR" altLang="en-US" dirty="0"/>
              <a:t>를 조절해 응집</a:t>
            </a:r>
            <a:r>
              <a:rPr lang="en-US" altLang="ko-KR" dirty="0"/>
              <a:t>/</a:t>
            </a:r>
            <a:r>
              <a:rPr lang="ko-KR" altLang="en-US" dirty="0"/>
              <a:t>분산을 바꿉니다</a:t>
            </a:r>
            <a:r>
              <a:rPr lang="en-US" altLang="ko-KR" dirty="0"/>
              <a:t>.</a:t>
            </a:r>
          </a:p>
          <a:p>
            <a:pPr lvl="1"/>
            <a:r>
              <a:rPr lang="en-US" altLang="ko-KR" dirty="0"/>
              <a:t>|ζ| ↑ → </a:t>
            </a:r>
            <a:r>
              <a:rPr lang="ko-KR" altLang="en-US" dirty="0"/>
              <a:t>전기적 반발↑ → </a:t>
            </a:r>
            <a:r>
              <a:rPr lang="ko-KR" altLang="en-US" b="1" dirty="0"/>
              <a:t>응집 억제</a:t>
            </a:r>
            <a:r>
              <a:rPr lang="en-US" altLang="ko-KR" dirty="0"/>
              <a:t>, </a:t>
            </a:r>
            <a:r>
              <a:rPr lang="ko-KR" altLang="en-US" dirty="0"/>
              <a:t>반응</a:t>
            </a:r>
            <a:r>
              <a:rPr lang="en-US" altLang="ko-KR" dirty="0"/>
              <a:t>-</a:t>
            </a:r>
            <a:r>
              <a:rPr lang="ko-KR" altLang="en-US" dirty="0"/>
              <a:t>확산 경계가 안정 → </a:t>
            </a:r>
            <a:r>
              <a:rPr lang="ko-KR" altLang="en-US" b="1" dirty="0"/>
              <a:t>반응</a:t>
            </a:r>
            <a:r>
              <a:rPr lang="en-US" altLang="ko-KR" b="1" dirty="0"/>
              <a:t>-</a:t>
            </a:r>
            <a:r>
              <a:rPr lang="ko-KR" altLang="en-US" b="1" dirty="0"/>
              <a:t>제한 성분형 성장</a:t>
            </a:r>
            <a:r>
              <a:rPr lang="en-US" altLang="ko-KR" b="1" dirty="0"/>
              <a:t>(RL)</a:t>
            </a:r>
            <a:r>
              <a:rPr lang="ko-KR" altLang="en-US" dirty="0"/>
              <a:t> 경향</a:t>
            </a:r>
            <a:r>
              <a:rPr lang="en-US" altLang="ko-KR" dirty="0"/>
              <a:t>.</a:t>
            </a:r>
          </a:p>
          <a:p>
            <a:pPr lvl="1"/>
            <a:r>
              <a:rPr lang="en-US" altLang="ko-KR" dirty="0"/>
              <a:t>|ζ| ↓ </a:t>
            </a:r>
            <a:r>
              <a:rPr lang="ko-KR" altLang="en-US" dirty="0"/>
              <a:t>또는 전해질 강도↑ → </a:t>
            </a:r>
            <a:r>
              <a:rPr lang="ko-KR" altLang="en-US" dirty="0" err="1"/>
              <a:t>이중층</a:t>
            </a:r>
            <a:r>
              <a:rPr lang="ko-KR" altLang="en-US" dirty="0"/>
              <a:t> 압축 → </a:t>
            </a:r>
            <a:r>
              <a:rPr lang="ko-KR" altLang="en-US" b="1" dirty="0"/>
              <a:t>응집</a:t>
            </a:r>
            <a:r>
              <a:rPr lang="en-US" altLang="ko-KR" b="1" dirty="0"/>
              <a:t>/</a:t>
            </a:r>
            <a:r>
              <a:rPr lang="ko-KR" altLang="en-US" b="1" dirty="0" err="1"/>
              <a:t>오스왈드</a:t>
            </a:r>
            <a:r>
              <a:rPr lang="ko-KR" altLang="en-US" b="1" dirty="0"/>
              <a:t> 숙성</a:t>
            </a:r>
            <a:r>
              <a:rPr lang="ko-KR" altLang="en-US" dirty="0"/>
              <a:t> 가속 → 굵어짐</a:t>
            </a:r>
            <a:r>
              <a:rPr lang="en-US" altLang="ko-KR" dirty="0"/>
              <a:t>/</a:t>
            </a:r>
            <a:r>
              <a:rPr lang="ko-KR" altLang="en-US" dirty="0"/>
              <a:t>다분산화</a:t>
            </a:r>
            <a:r>
              <a:rPr lang="en-US" altLang="ko-KR" dirty="0"/>
              <a:t>.</a:t>
            </a:r>
          </a:p>
          <a:p>
            <a:endParaRPr lang="en-US" altLang="ko-KR" b="1" dirty="0"/>
          </a:p>
          <a:p>
            <a:r>
              <a:rPr lang="en-US" altLang="ko-KR" b="1" dirty="0"/>
              <a:t>3) </a:t>
            </a:r>
            <a:r>
              <a:rPr lang="ko-KR" altLang="en-US" b="1" dirty="0"/>
              <a:t>성장 </a:t>
            </a:r>
            <a:r>
              <a:rPr lang="ko-KR" altLang="en-US" b="1" dirty="0" err="1"/>
              <a:t>레짐</a:t>
            </a:r>
            <a:r>
              <a:rPr lang="ko-KR" altLang="en-US" b="1" dirty="0"/>
              <a:t> 전환</a:t>
            </a:r>
            <a:r>
              <a:rPr lang="en-US" altLang="ko-KR" b="1" dirty="0"/>
              <a:t>: </a:t>
            </a:r>
            <a:r>
              <a:rPr lang="ko-KR" altLang="en-US" b="1" dirty="0"/>
              <a:t>반응</a:t>
            </a:r>
            <a:r>
              <a:rPr lang="en-US" altLang="ko-KR" b="1" dirty="0"/>
              <a:t>-</a:t>
            </a:r>
            <a:r>
              <a:rPr lang="ko-KR" altLang="en-US" b="1" dirty="0"/>
              <a:t>제한 </a:t>
            </a:r>
            <a:r>
              <a:rPr lang="en-US" altLang="ko-KR" b="1" dirty="0"/>
              <a:t>vs </a:t>
            </a:r>
            <a:r>
              <a:rPr lang="ko-KR" altLang="en-US" b="1" dirty="0"/>
              <a:t>확산</a:t>
            </a:r>
            <a:r>
              <a:rPr lang="en-US" altLang="ko-KR" b="1" dirty="0"/>
              <a:t>-</a:t>
            </a:r>
            <a:r>
              <a:rPr lang="ko-KR" altLang="en-US" b="1" dirty="0"/>
              <a:t>제한</a:t>
            </a:r>
          </a:p>
          <a:p>
            <a:r>
              <a:rPr lang="ko-KR" altLang="en-US" b="1" dirty="0"/>
              <a:t>복합화</a:t>
            </a:r>
            <a:r>
              <a:rPr lang="en-US" altLang="ko-KR" b="1" dirty="0"/>
              <a:t>·</a:t>
            </a:r>
            <a:r>
              <a:rPr lang="ko-KR" altLang="en-US" b="1" dirty="0"/>
              <a:t>가수분해 억제</a:t>
            </a:r>
            <a:r>
              <a:rPr lang="en-US" altLang="ko-KR" b="1" dirty="0"/>
              <a:t>(Cl⁻, F⁻, citrate)</a:t>
            </a:r>
            <a:r>
              <a:rPr lang="ko-KR" altLang="en-US" dirty="0"/>
              <a:t> → 표면 반응속도 </a:t>
            </a:r>
            <a:r>
              <a:rPr lang="en-US" altLang="ko-KR" dirty="0" err="1"/>
              <a:t>k_s</a:t>
            </a:r>
            <a:r>
              <a:rPr lang="ko-KR" altLang="en-US" dirty="0"/>
              <a:t>가 작아 </a:t>
            </a:r>
            <a:r>
              <a:rPr lang="ko-KR" altLang="en-US" b="1" dirty="0"/>
              <a:t>반응</a:t>
            </a:r>
            <a:r>
              <a:rPr lang="en-US" altLang="ko-KR" b="1" dirty="0"/>
              <a:t>-</a:t>
            </a:r>
            <a:r>
              <a:rPr lang="ko-KR" altLang="en-US" b="1" dirty="0"/>
              <a:t>제한</a:t>
            </a:r>
            <a:r>
              <a:rPr lang="en-US" altLang="ko-KR" b="1" dirty="0"/>
              <a:t>(reaction-limited)</a:t>
            </a:r>
            <a:r>
              <a:rPr lang="ko-KR" altLang="en-US" dirty="0"/>
              <a:t> → 매끈한 입자</a:t>
            </a:r>
            <a:r>
              <a:rPr lang="en-US" altLang="ko-KR" dirty="0"/>
              <a:t>, </a:t>
            </a:r>
            <a:r>
              <a:rPr lang="ko-KR" altLang="en-US" dirty="0"/>
              <a:t>좁은 </a:t>
            </a:r>
            <a:r>
              <a:rPr lang="en-US" altLang="ko-KR" dirty="0"/>
              <a:t>PDI.</a:t>
            </a:r>
          </a:p>
          <a:p>
            <a:r>
              <a:rPr lang="ko-KR" altLang="en-US" b="1" dirty="0"/>
              <a:t>약한 착화</a:t>
            </a:r>
            <a:r>
              <a:rPr lang="en-US" altLang="ko-KR" b="1" dirty="0"/>
              <a:t>(NO₃⁻), </a:t>
            </a:r>
            <a:r>
              <a:rPr lang="ko-KR" altLang="en-US" b="1" dirty="0"/>
              <a:t>급격한 </a:t>
            </a:r>
            <a:r>
              <a:rPr lang="en-US" altLang="ko-KR" b="1" dirty="0"/>
              <a:t>OH⁻ </a:t>
            </a:r>
            <a:r>
              <a:rPr lang="ko-KR" altLang="en-US" b="1" dirty="0"/>
              <a:t>방출</a:t>
            </a:r>
            <a:r>
              <a:rPr lang="ko-KR" altLang="en-US" dirty="0"/>
              <a:t> → 격한 과포화로 </a:t>
            </a:r>
            <a:r>
              <a:rPr lang="ko-KR" altLang="en-US" b="1" dirty="0"/>
              <a:t>확산</a:t>
            </a:r>
            <a:r>
              <a:rPr lang="en-US" altLang="ko-KR" b="1" dirty="0"/>
              <a:t>-</a:t>
            </a:r>
            <a:r>
              <a:rPr lang="ko-KR" altLang="en-US" b="1" dirty="0"/>
              <a:t>제한</a:t>
            </a:r>
            <a:r>
              <a:rPr lang="en-US" altLang="ko-KR" b="1" dirty="0"/>
              <a:t>(diffusion-limited)</a:t>
            </a:r>
            <a:r>
              <a:rPr lang="ko-KR" altLang="en-US" dirty="0"/>
              <a:t> → </a:t>
            </a:r>
            <a:r>
              <a:rPr lang="ko-KR" altLang="en-US" b="1" dirty="0" err="1"/>
              <a:t>덴드라이트</a:t>
            </a:r>
            <a:r>
              <a:rPr lang="en-US" altLang="ko-KR" b="1" dirty="0"/>
              <a:t>/</a:t>
            </a:r>
            <a:r>
              <a:rPr lang="ko-KR" altLang="en-US" b="1" dirty="0"/>
              <a:t>스핀들</a:t>
            </a:r>
            <a:r>
              <a:rPr lang="en-US" altLang="ko-KR" b="1" dirty="0"/>
              <a:t>/</a:t>
            </a:r>
            <a:r>
              <a:rPr lang="ko-KR" altLang="en-US" b="1" dirty="0" err="1"/>
              <a:t>플로큐레이션</a:t>
            </a:r>
            <a:r>
              <a:rPr lang="ko-KR" altLang="en-US" dirty="0"/>
              <a:t> 등 거칠고 </a:t>
            </a:r>
            <a:r>
              <a:rPr lang="ko-KR" altLang="en-US" dirty="0" err="1"/>
              <a:t>비등방</a:t>
            </a:r>
            <a:r>
              <a:rPr lang="ko-KR" altLang="en-US" dirty="0"/>
              <a:t> 성장</a:t>
            </a:r>
            <a:r>
              <a:rPr lang="en-US" altLang="ko-KR" dirty="0"/>
              <a:t>.</a:t>
            </a:r>
          </a:p>
          <a:p>
            <a:endParaRPr lang="en-US" dirty="0"/>
          </a:p>
        </p:txBody>
      </p:sp>
      <p:sp>
        <p:nvSpPr>
          <p:cNvPr id="4" name="슬라이드 번호 개체 틀 3"/>
          <p:cNvSpPr>
            <a:spLocks noGrp="1"/>
          </p:cNvSpPr>
          <p:nvPr>
            <p:ph type="sldNum" sz="quarter" idx="5"/>
          </p:nvPr>
        </p:nvSpPr>
        <p:spPr/>
        <p:txBody>
          <a:bodyPr/>
          <a:lstStyle/>
          <a:p>
            <a:fld id="{8B8A5E10-FEA6-477E-B5FD-E03E08AF0CCF}" type="slidenum">
              <a:rPr lang="ko-KR" altLang="en-US" smtClean="0"/>
              <a:t>83</a:t>
            </a:fld>
            <a:endParaRPr lang="ko-KR" altLang="en-US"/>
          </a:p>
        </p:txBody>
      </p:sp>
    </p:spTree>
    <p:extLst>
      <p:ext uri="{BB962C8B-B14F-4D97-AF65-F5344CB8AC3E}">
        <p14:creationId xmlns:p14="http://schemas.microsoft.com/office/powerpoint/2010/main" val="28786212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카드뮴</a:t>
            </a:r>
            <a:r>
              <a:rPr lang="en-US" altLang="ko-KR" baseline="0" dirty="0"/>
              <a:t> </a:t>
            </a:r>
            <a:r>
              <a:rPr lang="ko-KR" altLang="en-US" baseline="0" dirty="0" err="1"/>
              <a:t>전구체</a:t>
            </a:r>
            <a:r>
              <a:rPr lang="en-US" altLang="ko-KR" baseline="0" dirty="0"/>
              <a:t>: </a:t>
            </a:r>
            <a:r>
              <a:rPr lang="ko-KR" altLang="en-US" baseline="0" dirty="0" err="1"/>
              <a:t>설퍼</a:t>
            </a:r>
            <a:r>
              <a:rPr lang="ko-KR" altLang="en-US" baseline="0" dirty="0"/>
              <a:t> </a:t>
            </a:r>
            <a:r>
              <a:rPr lang="ko-KR" altLang="en-US" baseline="0" dirty="0" err="1"/>
              <a:t>전구체</a:t>
            </a:r>
            <a:r>
              <a:rPr lang="en-US" altLang="ko-KR" baseline="0" dirty="0"/>
              <a:t>: </a:t>
            </a:r>
            <a:r>
              <a:rPr lang="ko-KR" altLang="en-US" baseline="0" dirty="0" err="1"/>
              <a:t>싸이오페놀</a:t>
            </a:r>
            <a:r>
              <a:rPr lang="ko-KR" altLang="en-US" baseline="0" dirty="0"/>
              <a:t> </a:t>
            </a:r>
            <a:r>
              <a:rPr lang="ko-KR" altLang="en-US" baseline="0" dirty="0" err="1"/>
              <a:t>전구체의</a:t>
            </a:r>
            <a:r>
              <a:rPr lang="ko-KR" altLang="en-US" baseline="0" dirty="0"/>
              <a:t> 상대적인 비율에 의해 </a:t>
            </a:r>
            <a:r>
              <a:rPr lang="ko-KR" altLang="en-US" baseline="0" dirty="0" err="1"/>
              <a:t>나노파티클</a:t>
            </a:r>
            <a:r>
              <a:rPr lang="ko-KR" altLang="en-US" baseline="0" dirty="0"/>
              <a:t> 사이즈 결정됨</a:t>
            </a:r>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92</a:t>
            </a:fld>
            <a:endParaRPr lang="ko-KR" altLang="en-US" dirty="0"/>
          </a:p>
        </p:txBody>
      </p:sp>
    </p:spTree>
    <p:extLst>
      <p:ext uri="{BB962C8B-B14F-4D97-AF65-F5344CB8AC3E}">
        <p14:creationId xmlns:p14="http://schemas.microsoft.com/office/powerpoint/2010/main" val="505935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콜로이드</a:t>
            </a:r>
            <a:r>
              <a:rPr lang="en-US" altLang="ko-KR" dirty="0"/>
              <a:t>:</a:t>
            </a:r>
            <a:r>
              <a:rPr lang="en-US" altLang="ko-KR" baseline="0" dirty="0"/>
              <a:t> </a:t>
            </a:r>
            <a:r>
              <a:rPr lang="ko-KR" altLang="en-US" baseline="0" dirty="0" err="1"/>
              <a:t>참용액은</a:t>
            </a:r>
            <a:r>
              <a:rPr lang="ko-KR" altLang="en-US" baseline="0" dirty="0"/>
              <a:t> 입자가 완전히 </a:t>
            </a:r>
            <a:r>
              <a:rPr lang="ko-KR" altLang="en-US" baseline="0" dirty="0" err="1"/>
              <a:t>녹아들지만</a:t>
            </a:r>
            <a:r>
              <a:rPr lang="ko-KR" altLang="en-US" baseline="0" dirty="0"/>
              <a:t> 콜로이드 용액의 경우 입자가 </a:t>
            </a:r>
            <a:r>
              <a:rPr lang="ko-KR" altLang="en-US" baseline="0" dirty="0" err="1"/>
              <a:t>용매속을</a:t>
            </a:r>
            <a:r>
              <a:rPr lang="ko-KR" altLang="en-US" baseline="0" dirty="0"/>
              <a:t> </a:t>
            </a:r>
            <a:r>
              <a:rPr lang="ko-KR" altLang="en-US" baseline="0" dirty="0" err="1"/>
              <a:t>떠나닌다</a:t>
            </a:r>
            <a:r>
              <a:rPr lang="en-US" altLang="ko-KR" baseline="0" dirty="0"/>
              <a:t>. </a:t>
            </a:r>
            <a:r>
              <a:rPr lang="ko-KR" altLang="en-US" baseline="0" dirty="0"/>
              <a:t>완전 용해 되지 않음</a:t>
            </a:r>
            <a:r>
              <a:rPr lang="en-US" altLang="ko-KR" baseline="0" dirty="0"/>
              <a:t>. </a:t>
            </a:r>
          </a:p>
          <a:p>
            <a:endParaRPr lang="en-US" altLang="ko-KR" baseline="0" dirty="0"/>
          </a:p>
          <a:p>
            <a:r>
              <a:rPr lang="ko-KR" altLang="en-US" baseline="0" dirty="0"/>
              <a:t>졸</a:t>
            </a:r>
            <a:r>
              <a:rPr lang="en-US" altLang="ko-KR" baseline="0" dirty="0"/>
              <a:t>:</a:t>
            </a:r>
            <a:r>
              <a:rPr lang="ko-KR" altLang="en-US" baseline="0" dirty="0" err="1"/>
              <a:t>액체상태</a:t>
            </a:r>
            <a:r>
              <a:rPr lang="ko-KR" altLang="en-US" baseline="0" dirty="0"/>
              <a:t> 콜로이드</a:t>
            </a:r>
            <a:r>
              <a:rPr lang="en-US" altLang="ko-KR" baseline="0" dirty="0"/>
              <a:t>:</a:t>
            </a:r>
            <a:r>
              <a:rPr lang="ko-KR" altLang="en-US" baseline="0" dirty="0"/>
              <a:t> 비눗물</a:t>
            </a:r>
            <a:endParaRPr lang="en-US" altLang="ko-KR" baseline="0" dirty="0"/>
          </a:p>
          <a:p>
            <a:r>
              <a:rPr lang="ko-KR" altLang="en-US" baseline="0" dirty="0"/>
              <a:t>젤</a:t>
            </a:r>
            <a:r>
              <a:rPr lang="en-US" altLang="ko-KR" baseline="0" dirty="0"/>
              <a:t>: </a:t>
            </a:r>
            <a:r>
              <a:rPr lang="ko-KR" altLang="en-US" baseline="0" dirty="0" err="1"/>
              <a:t>고체상태</a:t>
            </a:r>
            <a:r>
              <a:rPr lang="ko-KR" altLang="en-US" baseline="0" dirty="0"/>
              <a:t> 콜로이드</a:t>
            </a:r>
            <a:r>
              <a:rPr lang="en-US" altLang="ko-KR" baseline="0" dirty="0"/>
              <a:t>:</a:t>
            </a:r>
            <a:r>
              <a:rPr lang="ko-KR" altLang="en-US" baseline="0" dirty="0"/>
              <a:t> 묵</a:t>
            </a:r>
            <a:endParaRPr lang="en-US" altLang="ko-KR" baseline="0" dirty="0"/>
          </a:p>
          <a:p>
            <a:r>
              <a:rPr lang="ko-KR" altLang="en-US" baseline="0" dirty="0"/>
              <a:t>에어로졸</a:t>
            </a:r>
            <a:r>
              <a:rPr lang="en-US" altLang="ko-KR" baseline="0" dirty="0"/>
              <a:t>: </a:t>
            </a:r>
            <a:r>
              <a:rPr lang="ko-KR" altLang="en-US" baseline="0" dirty="0" err="1"/>
              <a:t>기체상태</a:t>
            </a:r>
            <a:r>
              <a:rPr lang="ko-KR" altLang="en-US" baseline="0" dirty="0"/>
              <a:t> 콜로이드</a:t>
            </a:r>
            <a:r>
              <a:rPr lang="en-US" altLang="ko-KR" baseline="0" dirty="0"/>
              <a:t>:</a:t>
            </a:r>
            <a:r>
              <a:rPr lang="ko-KR" altLang="en-US" baseline="0" dirty="0"/>
              <a:t> 안개</a:t>
            </a:r>
            <a:endParaRPr lang="en-US" altLang="ko-KR" baseline="0" dirty="0"/>
          </a:p>
          <a:p>
            <a:endParaRPr lang="en-US" altLang="ko-KR" baseline="0" dirty="0"/>
          </a:p>
          <a:p>
            <a:r>
              <a:rPr lang="en-US" altLang="ko-KR" b="1" dirty="0"/>
              <a:t>Photonic crystals</a:t>
            </a:r>
            <a:r>
              <a:rPr lang="en-US" altLang="ko-KR" dirty="0"/>
              <a:t> are attractive optical materials for controlling and manipulating light flow. </a:t>
            </a:r>
          </a:p>
          <a:p>
            <a:r>
              <a:rPr lang="en-US" altLang="ko-KR" dirty="0"/>
              <a:t>Used</a:t>
            </a:r>
            <a:r>
              <a:rPr lang="ko-KR" altLang="en-US" dirty="0"/>
              <a:t> </a:t>
            </a:r>
            <a:r>
              <a:rPr lang="en-US" altLang="ko-KR" dirty="0"/>
              <a:t>in the form of thin-film optics, with applications from low and high reflection coatings on lenses and mirrors to </a:t>
            </a:r>
            <a:r>
              <a:rPr lang="en-US" altLang="ko-KR" dirty="0" err="1"/>
              <a:t>colour</a:t>
            </a:r>
            <a:r>
              <a:rPr lang="en-US" altLang="ko-KR" dirty="0"/>
              <a:t> changing paints and inks ...</a:t>
            </a:r>
            <a:endParaRPr lang="ko-KR" altLang="en-US" dirty="0"/>
          </a:p>
        </p:txBody>
      </p:sp>
      <p:sp>
        <p:nvSpPr>
          <p:cNvPr id="4" name="슬라이드 번호 개체 틀 3"/>
          <p:cNvSpPr>
            <a:spLocks noGrp="1"/>
          </p:cNvSpPr>
          <p:nvPr>
            <p:ph type="sldNum" sz="quarter" idx="10"/>
          </p:nvPr>
        </p:nvSpPr>
        <p:spPr/>
        <p:txBody>
          <a:bodyPr/>
          <a:lstStyle/>
          <a:p>
            <a:fld id="{8B8A5E10-FEA6-477E-B5FD-E03E08AF0CCF}" type="slidenum">
              <a:rPr lang="ko-KR" altLang="en-US" smtClean="0"/>
              <a:t>17</a:t>
            </a:fld>
            <a:endParaRPr lang="ko-KR" altLang="en-US"/>
          </a:p>
        </p:txBody>
      </p:sp>
    </p:spTree>
    <p:extLst>
      <p:ext uri="{BB962C8B-B14F-4D97-AF65-F5344CB8AC3E}">
        <p14:creationId xmlns:p14="http://schemas.microsoft.com/office/powerpoint/2010/main" val="1678929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슬라이드 이미지 개체 틀 1"/>
          <p:cNvSpPr>
            <a:spLocks noGrp="1" noRot="1" noChangeAspect="1" noTextEdit="1"/>
          </p:cNvSpPr>
          <p:nvPr>
            <p:ph type="sldImg"/>
          </p:nvPr>
        </p:nvSpPr>
        <p:spPr>
          <a:ln/>
        </p:spPr>
      </p:sp>
      <p:sp>
        <p:nvSpPr>
          <p:cNvPr id="5123" name="슬라이드 노트 개체 틀 2"/>
          <p:cNvSpPr>
            <a:spLocks noGrp="1"/>
          </p:cNvSpPr>
          <p:nvPr>
            <p:ph type="body" idx="1"/>
          </p:nvPr>
        </p:nvSpPr>
        <p:spPr>
          <a:noFill/>
        </p:spPr>
        <p:txBody>
          <a:bodyPr/>
          <a:lstStyle/>
          <a:p>
            <a:r>
              <a:rPr lang="en-US" altLang="ko-KR"/>
              <a:t>10/7</a:t>
            </a:r>
            <a:endParaRPr lang="ko-KR" altLang="en-US"/>
          </a:p>
        </p:txBody>
      </p:sp>
      <p:sp>
        <p:nvSpPr>
          <p:cNvPr id="5124" name="슬라이드 번호 개체 틀 3"/>
          <p:cNvSpPr>
            <a:spLocks noGrp="1"/>
          </p:cNvSpPr>
          <p:nvPr>
            <p:ph type="sldNum" sz="quarter" idx="5"/>
          </p:nvPr>
        </p:nvSpPr>
        <p:spPr>
          <a:noFill/>
        </p:spPr>
        <p:txBody>
          <a:bodyPr/>
          <a:lstStyle>
            <a:lvl1pPr>
              <a:defRPr sz="2500">
                <a:solidFill>
                  <a:schemeClr val="tx1"/>
                </a:solidFill>
                <a:latin typeface="Arial" panose="020B0604020202020204" pitchFamily="34" charset="0"/>
              </a:defRPr>
            </a:lvl1pPr>
            <a:lvl2pPr marL="769845" indent="-296094">
              <a:defRPr sz="2500">
                <a:solidFill>
                  <a:schemeClr val="tx1"/>
                </a:solidFill>
                <a:latin typeface="Arial" panose="020B0604020202020204" pitchFamily="34" charset="0"/>
              </a:defRPr>
            </a:lvl2pPr>
            <a:lvl3pPr marL="1184377" indent="-236875">
              <a:defRPr sz="2500">
                <a:solidFill>
                  <a:schemeClr val="tx1"/>
                </a:solidFill>
                <a:latin typeface="Arial" panose="020B0604020202020204" pitchFamily="34" charset="0"/>
              </a:defRPr>
            </a:lvl3pPr>
            <a:lvl4pPr marL="1658127" indent="-236875">
              <a:defRPr sz="2500">
                <a:solidFill>
                  <a:schemeClr val="tx1"/>
                </a:solidFill>
                <a:latin typeface="Arial" panose="020B0604020202020204" pitchFamily="34" charset="0"/>
              </a:defRPr>
            </a:lvl4pPr>
            <a:lvl5pPr marL="2131878" indent="-236875">
              <a:defRPr sz="2500">
                <a:solidFill>
                  <a:schemeClr val="tx1"/>
                </a:solidFill>
                <a:latin typeface="Arial" panose="020B0604020202020204" pitchFamily="34" charset="0"/>
              </a:defRPr>
            </a:lvl5pPr>
            <a:lvl6pPr marL="2605629" indent="-236875" eaLnBrk="0" fontAlgn="base" hangingPunct="0">
              <a:spcBef>
                <a:spcPct val="0"/>
              </a:spcBef>
              <a:spcAft>
                <a:spcPct val="0"/>
              </a:spcAft>
              <a:defRPr sz="2500">
                <a:solidFill>
                  <a:schemeClr val="tx1"/>
                </a:solidFill>
                <a:latin typeface="Arial" panose="020B0604020202020204" pitchFamily="34" charset="0"/>
              </a:defRPr>
            </a:lvl6pPr>
            <a:lvl7pPr marL="3079379" indent="-236875" eaLnBrk="0" fontAlgn="base" hangingPunct="0">
              <a:spcBef>
                <a:spcPct val="0"/>
              </a:spcBef>
              <a:spcAft>
                <a:spcPct val="0"/>
              </a:spcAft>
              <a:defRPr sz="2500">
                <a:solidFill>
                  <a:schemeClr val="tx1"/>
                </a:solidFill>
                <a:latin typeface="Arial" panose="020B0604020202020204" pitchFamily="34" charset="0"/>
              </a:defRPr>
            </a:lvl7pPr>
            <a:lvl8pPr marL="3553130" indent="-236875" eaLnBrk="0" fontAlgn="base" hangingPunct="0">
              <a:spcBef>
                <a:spcPct val="0"/>
              </a:spcBef>
              <a:spcAft>
                <a:spcPct val="0"/>
              </a:spcAft>
              <a:defRPr sz="2500">
                <a:solidFill>
                  <a:schemeClr val="tx1"/>
                </a:solidFill>
                <a:latin typeface="Arial" panose="020B0604020202020204" pitchFamily="34" charset="0"/>
              </a:defRPr>
            </a:lvl8pPr>
            <a:lvl9pPr marL="4026880" indent="-236875" eaLnBrk="0" fontAlgn="base" hangingPunct="0">
              <a:spcBef>
                <a:spcPct val="0"/>
              </a:spcBef>
              <a:spcAft>
                <a:spcPct val="0"/>
              </a:spcAft>
              <a:defRPr sz="2500">
                <a:solidFill>
                  <a:schemeClr val="tx1"/>
                </a:solidFill>
                <a:latin typeface="Arial" panose="020B0604020202020204" pitchFamily="34" charset="0"/>
              </a:defRPr>
            </a:lvl9pPr>
          </a:lstStyle>
          <a:p>
            <a:pPr latinLnBrk="1"/>
            <a:fld id="{5284EE1D-2FA1-4E4B-ACA7-32119EDA376E}" type="slidenum">
              <a:rPr lang="ko-KR" altLang="en-US" sz="1200">
                <a:solidFill>
                  <a:srgbClr val="000000"/>
                </a:solidFill>
                <a:latin typeface="HY견고딕" panose="02030600000101010101" pitchFamily="18" charset="-127"/>
                <a:ea typeface="HY견고딕" panose="02030600000101010101" pitchFamily="18" charset="-127"/>
              </a:rPr>
              <a:pPr latinLnBrk="1"/>
              <a:t>93</a:t>
            </a:fld>
            <a:endParaRPr lang="ko-KR" altLang="en-US" sz="1200">
              <a:solidFill>
                <a:srgbClr val="000000"/>
              </a:solidFill>
              <a:latin typeface="HY견고딕" panose="02030600000101010101" pitchFamily="18" charset="-127"/>
              <a:ea typeface="HY견고딕" panose="02030600000101010101" pitchFamily="18" charset="-127"/>
            </a:endParaRPr>
          </a:p>
        </p:txBody>
      </p:sp>
    </p:spTree>
    <p:extLst>
      <p:ext uri="{BB962C8B-B14F-4D97-AF65-F5344CB8AC3E}">
        <p14:creationId xmlns:p14="http://schemas.microsoft.com/office/powerpoint/2010/main" val="1495094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수업완료</a:t>
            </a:r>
          </a:p>
        </p:txBody>
      </p:sp>
      <p:sp>
        <p:nvSpPr>
          <p:cNvPr id="4" name="슬라이드 번호 개체 틀 3"/>
          <p:cNvSpPr>
            <a:spLocks noGrp="1"/>
          </p:cNvSpPr>
          <p:nvPr>
            <p:ph type="sldNum" sz="quarter" idx="10"/>
          </p:nvPr>
        </p:nvSpPr>
        <p:spPr/>
        <p:txBody>
          <a:bodyPr/>
          <a:lstStyle/>
          <a:p>
            <a:fld id="{8B8A5E10-FEA6-477E-B5FD-E03E08AF0CCF}" type="slidenum">
              <a:rPr lang="ko-KR" altLang="en-US" smtClean="0"/>
              <a:t>94</a:t>
            </a:fld>
            <a:endParaRPr lang="ko-KR" altLang="en-US"/>
          </a:p>
        </p:txBody>
      </p:sp>
    </p:spTree>
    <p:extLst>
      <p:ext uri="{BB962C8B-B14F-4D97-AF65-F5344CB8AC3E}">
        <p14:creationId xmlns:p14="http://schemas.microsoft.com/office/powerpoint/2010/main" val="3239196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dirty="0"/>
              <a:t>수업완료</a:t>
            </a:r>
          </a:p>
          <a:p>
            <a:endParaRPr lang="ko-KR" altLang="en-US" dirty="0"/>
          </a:p>
        </p:txBody>
      </p:sp>
      <p:sp>
        <p:nvSpPr>
          <p:cNvPr id="4" name="슬라이드 번호 개체 틀 3"/>
          <p:cNvSpPr>
            <a:spLocks noGrp="1"/>
          </p:cNvSpPr>
          <p:nvPr>
            <p:ph type="sldNum" sz="quarter" idx="10"/>
          </p:nvPr>
        </p:nvSpPr>
        <p:spPr/>
        <p:txBody>
          <a:bodyPr/>
          <a:lstStyle/>
          <a:p>
            <a:fld id="{8B8A5E10-FEA6-477E-B5FD-E03E08AF0CCF}" type="slidenum">
              <a:rPr lang="ko-KR" altLang="en-US" smtClean="0"/>
              <a:t>95</a:t>
            </a:fld>
            <a:endParaRPr lang="ko-KR" altLang="en-US"/>
          </a:p>
        </p:txBody>
      </p:sp>
    </p:spTree>
    <p:extLst>
      <p:ext uri="{BB962C8B-B14F-4D97-AF65-F5344CB8AC3E}">
        <p14:creationId xmlns:p14="http://schemas.microsoft.com/office/powerpoint/2010/main" val="23970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슬라이드 이미지 개체 틀 1"/>
          <p:cNvSpPr>
            <a:spLocks noGrp="1" noRot="1" noChangeAspect="1" noTextEdit="1"/>
          </p:cNvSpPr>
          <p:nvPr>
            <p:ph type="sldImg"/>
          </p:nvPr>
        </p:nvSpPr>
        <p:spPr>
          <a:ln/>
        </p:spPr>
      </p:sp>
      <p:sp>
        <p:nvSpPr>
          <p:cNvPr id="12291" name="슬라이드 노트 개체 틀 2"/>
          <p:cNvSpPr>
            <a:spLocks noGrp="1"/>
          </p:cNvSpPr>
          <p:nvPr>
            <p:ph type="body" idx="1"/>
          </p:nvPr>
        </p:nvSpPr>
        <p:spPr>
          <a:noFill/>
        </p:spPr>
        <p:txBody>
          <a:bodyPr/>
          <a:lstStyle/>
          <a:p>
            <a:endParaRPr lang="ko-KR" altLang="en-US"/>
          </a:p>
        </p:txBody>
      </p:sp>
      <p:sp>
        <p:nvSpPr>
          <p:cNvPr id="12292" name="슬라이드 번호 개체 틀 3"/>
          <p:cNvSpPr>
            <a:spLocks noGrp="1"/>
          </p:cNvSpPr>
          <p:nvPr>
            <p:ph type="sldNum" sz="quarter" idx="5"/>
          </p:nvPr>
        </p:nvSpPr>
        <p:spPr>
          <a:noFill/>
        </p:spPr>
        <p:txBody>
          <a:bodyPr/>
          <a:lstStyle>
            <a:lvl1pPr>
              <a:defRPr sz="2500">
                <a:solidFill>
                  <a:schemeClr val="tx1"/>
                </a:solidFill>
                <a:latin typeface="Arial" panose="020B0604020202020204" pitchFamily="34" charset="0"/>
              </a:defRPr>
            </a:lvl1pPr>
            <a:lvl2pPr marL="769845" indent="-296094">
              <a:defRPr sz="2500">
                <a:solidFill>
                  <a:schemeClr val="tx1"/>
                </a:solidFill>
                <a:latin typeface="Arial" panose="020B0604020202020204" pitchFamily="34" charset="0"/>
              </a:defRPr>
            </a:lvl2pPr>
            <a:lvl3pPr marL="1184377" indent="-236875">
              <a:defRPr sz="2500">
                <a:solidFill>
                  <a:schemeClr val="tx1"/>
                </a:solidFill>
                <a:latin typeface="Arial" panose="020B0604020202020204" pitchFamily="34" charset="0"/>
              </a:defRPr>
            </a:lvl3pPr>
            <a:lvl4pPr marL="1658127" indent="-236875">
              <a:defRPr sz="2500">
                <a:solidFill>
                  <a:schemeClr val="tx1"/>
                </a:solidFill>
                <a:latin typeface="Arial" panose="020B0604020202020204" pitchFamily="34" charset="0"/>
              </a:defRPr>
            </a:lvl4pPr>
            <a:lvl5pPr marL="2131878" indent="-236875">
              <a:defRPr sz="2500">
                <a:solidFill>
                  <a:schemeClr val="tx1"/>
                </a:solidFill>
                <a:latin typeface="Arial" panose="020B0604020202020204" pitchFamily="34" charset="0"/>
              </a:defRPr>
            </a:lvl5pPr>
            <a:lvl6pPr marL="2605629" indent="-236875" eaLnBrk="0" fontAlgn="base" hangingPunct="0">
              <a:spcBef>
                <a:spcPct val="0"/>
              </a:spcBef>
              <a:spcAft>
                <a:spcPct val="0"/>
              </a:spcAft>
              <a:defRPr sz="2500">
                <a:solidFill>
                  <a:schemeClr val="tx1"/>
                </a:solidFill>
                <a:latin typeface="Arial" panose="020B0604020202020204" pitchFamily="34" charset="0"/>
              </a:defRPr>
            </a:lvl6pPr>
            <a:lvl7pPr marL="3079379" indent="-236875" eaLnBrk="0" fontAlgn="base" hangingPunct="0">
              <a:spcBef>
                <a:spcPct val="0"/>
              </a:spcBef>
              <a:spcAft>
                <a:spcPct val="0"/>
              </a:spcAft>
              <a:defRPr sz="2500">
                <a:solidFill>
                  <a:schemeClr val="tx1"/>
                </a:solidFill>
                <a:latin typeface="Arial" panose="020B0604020202020204" pitchFamily="34" charset="0"/>
              </a:defRPr>
            </a:lvl7pPr>
            <a:lvl8pPr marL="3553130" indent="-236875" eaLnBrk="0" fontAlgn="base" hangingPunct="0">
              <a:spcBef>
                <a:spcPct val="0"/>
              </a:spcBef>
              <a:spcAft>
                <a:spcPct val="0"/>
              </a:spcAft>
              <a:defRPr sz="2500">
                <a:solidFill>
                  <a:schemeClr val="tx1"/>
                </a:solidFill>
                <a:latin typeface="Arial" panose="020B0604020202020204" pitchFamily="34" charset="0"/>
              </a:defRPr>
            </a:lvl8pPr>
            <a:lvl9pPr marL="4026880" indent="-236875" eaLnBrk="0" fontAlgn="base" hangingPunct="0">
              <a:spcBef>
                <a:spcPct val="0"/>
              </a:spcBef>
              <a:spcAft>
                <a:spcPct val="0"/>
              </a:spcAft>
              <a:defRPr sz="2500">
                <a:solidFill>
                  <a:schemeClr val="tx1"/>
                </a:solidFill>
                <a:latin typeface="Arial" panose="020B0604020202020204" pitchFamily="34" charset="0"/>
              </a:defRPr>
            </a:lvl9pPr>
          </a:lstStyle>
          <a:p>
            <a:fld id="{E0B6616A-A6D5-4690-8B40-4E5CFCBEC6E8}" type="slidenum">
              <a:rPr lang="en-US" altLang="ko-KR" sz="1200"/>
              <a:pPr/>
              <a:t>99</a:t>
            </a:fld>
            <a:endParaRPr lang="en-US" altLang="ko-KR" sz="1200"/>
          </a:p>
        </p:txBody>
      </p:sp>
    </p:spTree>
    <p:extLst>
      <p:ext uri="{BB962C8B-B14F-4D97-AF65-F5344CB8AC3E}">
        <p14:creationId xmlns:p14="http://schemas.microsoft.com/office/powerpoint/2010/main" val="11612050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슬라이드 이미지 개체 틀 1"/>
          <p:cNvSpPr>
            <a:spLocks noGrp="1" noRot="1" noChangeAspect="1" noTextEdit="1"/>
          </p:cNvSpPr>
          <p:nvPr>
            <p:ph type="sldImg"/>
          </p:nvPr>
        </p:nvSpPr>
        <p:spPr>
          <a:ln/>
        </p:spPr>
      </p:sp>
      <p:sp>
        <p:nvSpPr>
          <p:cNvPr id="18435" name="슬라이드 노트 개체 틀 2"/>
          <p:cNvSpPr>
            <a:spLocks noGrp="1"/>
          </p:cNvSpPr>
          <p:nvPr>
            <p:ph type="body" idx="1"/>
          </p:nvPr>
        </p:nvSpPr>
        <p:spPr>
          <a:noFill/>
        </p:spPr>
        <p:txBody>
          <a:bodyPr/>
          <a:lstStyle/>
          <a:p>
            <a:endParaRPr lang="ko-KR" altLang="en-US"/>
          </a:p>
        </p:txBody>
      </p:sp>
      <p:sp>
        <p:nvSpPr>
          <p:cNvPr id="18436" name="슬라이드 번호 개체 틀 3"/>
          <p:cNvSpPr>
            <a:spLocks noGrp="1"/>
          </p:cNvSpPr>
          <p:nvPr>
            <p:ph type="sldNum" sz="quarter" idx="5"/>
          </p:nvPr>
        </p:nvSpPr>
        <p:spPr>
          <a:noFill/>
        </p:spPr>
        <p:txBody>
          <a:bodyPr/>
          <a:lstStyle>
            <a:lvl1pPr>
              <a:defRPr sz="2500">
                <a:solidFill>
                  <a:schemeClr val="tx1"/>
                </a:solidFill>
                <a:latin typeface="Arial" panose="020B0604020202020204" pitchFamily="34" charset="0"/>
              </a:defRPr>
            </a:lvl1pPr>
            <a:lvl2pPr marL="769845" indent="-296094">
              <a:defRPr sz="2500">
                <a:solidFill>
                  <a:schemeClr val="tx1"/>
                </a:solidFill>
                <a:latin typeface="Arial" panose="020B0604020202020204" pitchFamily="34" charset="0"/>
              </a:defRPr>
            </a:lvl2pPr>
            <a:lvl3pPr marL="1184377" indent="-236875">
              <a:defRPr sz="2500">
                <a:solidFill>
                  <a:schemeClr val="tx1"/>
                </a:solidFill>
                <a:latin typeface="Arial" panose="020B0604020202020204" pitchFamily="34" charset="0"/>
              </a:defRPr>
            </a:lvl3pPr>
            <a:lvl4pPr marL="1658127" indent="-236875">
              <a:defRPr sz="2500">
                <a:solidFill>
                  <a:schemeClr val="tx1"/>
                </a:solidFill>
                <a:latin typeface="Arial" panose="020B0604020202020204" pitchFamily="34" charset="0"/>
              </a:defRPr>
            </a:lvl4pPr>
            <a:lvl5pPr marL="2131878" indent="-236875">
              <a:defRPr sz="2500">
                <a:solidFill>
                  <a:schemeClr val="tx1"/>
                </a:solidFill>
                <a:latin typeface="Arial" panose="020B0604020202020204" pitchFamily="34" charset="0"/>
              </a:defRPr>
            </a:lvl5pPr>
            <a:lvl6pPr marL="2605629" indent="-236875" eaLnBrk="0" fontAlgn="base" hangingPunct="0">
              <a:spcBef>
                <a:spcPct val="0"/>
              </a:spcBef>
              <a:spcAft>
                <a:spcPct val="0"/>
              </a:spcAft>
              <a:defRPr sz="2500">
                <a:solidFill>
                  <a:schemeClr val="tx1"/>
                </a:solidFill>
                <a:latin typeface="Arial" panose="020B0604020202020204" pitchFamily="34" charset="0"/>
              </a:defRPr>
            </a:lvl6pPr>
            <a:lvl7pPr marL="3079379" indent="-236875" eaLnBrk="0" fontAlgn="base" hangingPunct="0">
              <a:spcBef>
                <a:spcPct val="0"/>
              </a:spcBef>
              <a:spcAft>
                <a:spcPct val="0"/>
              </a:spcAft>
              <a:defRPr sz="2500">
                <a:solidFill>
                  <a:schemeClr val="tx1"/>
                </a:solidFill>
                <a:latin typeface="Arial" panose="020B0604020202020204" pitchFamily="34" charset="0"/>
              </a:defRPr>
            </a:lvl7pPr>
            <a:lvl8pPr marL="3553130" indent="-236875" eaLnBrk="0" fontAlgn="base" hangingPunct="0">
              <a:spcBef>
                <a:spcPct val="0"/>
              </a:spcBef>
              <a:spcAft>
                <a:spcPct val="0"/>
              </a:spcAft>
              <a:defRPr sz="2500">
                <a:solidFill>
                  <a:schemeClr val="tx1"/>
                </a:solidFill>
                <a:latin typeface="Arial" panose="020B0604020202020204" pitchFamily="34" charset="0"/>
              </a:defRPr>
            </a:lvl8pPr>
            <a:lvl9pPr marL="4026880" indent="-236875" eaLnBrk="0" fontAlgn="base" hangingPunct="0">
              <a:spcBef>
                <a:spcPct val="0"/>
              </a:spcBef>
              <a:spcAft>
                <a:spcPct val="0"/>
              </a:spcAft>
              <a:defRPr sz="2500">
                <a:solidFill>
                  <a:schemeClr val="tx1"/>
                </a:solidFill>
                <a:latin typeface="Arial" panose="020B0604020202020204" pitchFamily="34" charset="0"/>
              </a:defRPr>
            </a:lvl9pPr>
          </a:lstStyle>
          <a:p>
            <a:fld id="{FF8EBD62-65AC-4886-957E-E4F319A00D27}" type="slidenum">
              <a:rPr lang="en-US" altLang="ko-KR" sz="1200"/>
              <a:pPr/>
              <a:t>104</a:t>
            </a:fld>
            <a:endParaRPr lang="en-US" altLang="ko-KR" sz="1200"/>
          </a:p>
        </p:txBody>
      </p:sp>
    </p:spTree>
    <p:extLst>
      <p:ext uri="{BB962C8B-B14F-4D97-AF65-F5344CB8AC3E}">
        <p14:creationId xmlns:p14="http://schemas.microsoft.com/office/powerpoint/2010/main" val="28259199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10/21</a:t>
            </a:r>
            <a:endParaRPr lang="ko-KR" altLang="en-US"/>
          </a:p>
        </p:txBody>
      </p:sp>
      <p:sp>
        <p:nvSpPr>
          <p:cNvPr id="4" name="슬라이드 번호 개체 틀 3"/>
          <p:cNvSpPr>
            <a:spLocks noGrp="1"/>
          </p:cNvSpPr>
          <p:nvPr>
            <p:ph type="sldNum" sz="quarter" idx="10"/>
          </p:nvPr>
        </p:nvSpPr>
        <p:spPr/>
        <p:txBody>
          <a:bodyPr/>
          <a:lstStyle/>
          <a:p>
            <a:fld id="{8B8A5E10-FEA6-477E-B5FD-E03E08AF0CCF}" type="slidenum">
              <a:rPr lang="ko-KR" altLang="en-US" smtClean="0"/>
              <a:t>106</a:t>
            </a:fld>
            <a:endParaRPr lang="ko-KR" altLang="en-US"/>
          </a:p>
        </p:txBody>
      </p:sp>
    </p:spTree>
    <p:extLst>
      <p:ext uri="{BB962C8B-B14F-4D97-AF65-F5344CB8AC3E}">
        <p14:creationId xmlns:p14="http://schemas.microsoft.com/office/powerpoint/2010/main" val="38862887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B8A5E10-FEA6-477E-B5FD-E03E08AF0CCF}" type="slidenum">
              <a:rPr lang="ko-KR" altLang="en-US" smtClean="0"/>
              <a:t>111</a:t>
            </a:fld>
            <a:endParaRPr lang="ko-KR" altLang="en-US"/>
          </a:p>
        </p:txBody>
      </p:sp>
    </p:spTree>
    <p:extLst>
      <p:ext uri="{BB962C8B-B14F-4D97-AF65-F5344CB8AC3E}">
        <p14:creationId xmlns:p14="http://schemas.microsoft.com/office/powerpoint/2010/main" val="19276526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AAO(Anodic Aluminum Oxide, </a:t>
            </a:r>
            <a:r>
              <a:rPr lang="ko-KR" altLang="en-US" dirty="0"/>
              <a:t>양극산화 </a:t>
            </a:r>
            <a:r>
              <a:rPr lang="ko-KR" altLang="en-US" dirty="0" err="1"/>
              <a:t>알루미나</a:t>
            </a:r>
            <a:r>
              <a:rPr lang="en-US" altLang="ko-KR" dirty="0"/>
              <a:t>) </a:t>
            </a:r>
            <a:r>
              <a:rPr lang="ko-KR" altLang="en-US" dirty="0" err="1"/>
              <a:t>나노포어의</a:t>
            </a:r>
            <a:r>
              <a:rPr lang="ko-KR" altLang="en-US" dirty="0"/>
              <a:t> 형성 원인은 </a:t>
            </a:r>
            <a:r>
              <a:rPr lang="ko-KR" altLang="en-US" b="1" dirty="0"/>
              <a:t>전기화학적 양극산화 과정</a:t>
            </a:r>
            <a:r>
              <a:rPr lang="ko-KR" altLang="en-US" dirty="0"/>
              <a:t>에서 알루미늄이 </a:t>
            </a:r>
            <a:r>
              <a:rPr lang="ko-KR" altLang="en-US" b="1" dirty="0"/>
              <a:t>산화 및 용해 반응</a:t>
            </a:r>
            <a:r>
              <a:rPr lang="ko-KR" altLang="en-US" dirty="0"/>
              <a:t>을 동시에 겪기 때문입니다</a:t>
            </a:r>
            <a:r>
              <a:rPr lang="en-US" altLang="ko-KR" dirty="0"/>
              <a:t>. </a:t>
            </a:r>
          </a:p>
          <a:p>
            <a:endParaRPr lang="en-US" altLang="ko-KR" b="1" dirty="0"/>
          </a:p>
          <a:p>
            <a:r>
              <a:rPr lang="ko-KR" altLang="en-US" b="1" dirty="0"/>
              <a:t>🧪 </a:t>
            </a:r>
            <a:r>
              <a:rPr lang="en-US" altLang="ko-KR" b="1" dirty="0"/>
              <a:t>1. </a:t>
            </a:r>
            <a:r>
              <a:rPr lang="ko-KR" altLang="en-US" b="1" dirty="0"/>
              <a:t>기본 원리</a:t>
            </a:r>
          </a:p>
          <a:p>
            <a:r>
              <a:rPr lang="en-US" altLang="ko-KR" dirty="0"/>
              <a:t>AAO</a:t>
            </a:r>
            <a:r>
              <a:rPr lang="ko-KR" altLang="en-US" dirty="0"/>
              <a:t>는 </a:t>
            </a:r>
            <a:r>
              <a:rPr lang="en-US" altLang="ko-KR" b="1" dirty="0"/>
              <a:t>Al </a:t>
            </a:r>
            <a:r>
              <a:rPr lang="ko-KR" altLang="en-US" b="1" dirty="0"/>
              <a:t>금속을 산성 전해질</a:t>
            </a:r>
            <a:r>
              <a:rPr lang="en-US" altLang="ko-KR" b="1" dirty="0"/>
              <a:t>(</a:t>
            </a:r>
            <a:r>
              <a:rPr lang="ko-KR" altLang="en-US" b="1" dirty="0"/>
              <a:t>예</a:t>
            </a:r>
            <a:r>
              <a:rPr lang="en-US" altLang="ko-KR" b="1" dirty="0"/>
              <a:t>: H₂SO₄, H₃PO₄, oxalic acid </a:t>
            </a:r>
            <a:r>
              <a:rPr lang="ko-KR" altLang="en-US" b="1" dirty="0"/>
              <a:t>등</a:t>
            </a:r>
            <a:r>
              <a:rPr lang="en-US" altLang="ko-KR" b="1" dirty="0"/>
              <a:t>)</a:t>
            </a:r>
            <a:r>
              <a:rPr lang="ko-KR" altLang="en-US" dirty="0"/>
              <a:t> 속에서 일정한 전압으로 양극산화</a:t>
            </a:r>
            <a:r>
              <a:rPr lang="en-US" altLang="ko-KR" dirty="0"/>
              <a:t>(anodization)</a:t>
            </a:r>
            <a:r>
              <a:rPr lang="ko-KR" altLang="en-US" dirty="0"/>
              <a:t>할 때 형성됩니다</a:t>
            </a:r>
            <a:r>
              <a:rPr lang="en-US" altLang="ko-KR" dirty="0"/>
              <a:t>.</a:t>
            </a:r>
            <a:br>
              <a:rPr lang="en-US" altLang="ko-KR" dirty="0"/>
            </a:br>
            <a:r>
              <a:rPr lang="ko-KR" altLang="en-US" dirty="0"/>
              <a:t>이때 표면에서는 두 가지 반응이 동시에 일어납니다</a:t>
            </a:r>
            <a:r>
              <a:rPr lang="en-US" altLang="ko-KR" dirty="0"/>
              <a:t>.</a:t>
            </a:r>
          </a:p>
          <a:p>
            <a:r>
              <a:rPr lang="en-US" altLang="ko-KR" b="1" dirty="0"/>
              <a:t>(1) </a:t>
            </a:r>
            <a:r>
              <a:rPr lang="ko-KR" altLang="en-US" b="1" dirty="0"/>
              <a:t>산화 반응</a:t>
            </a:r>
            <a:r>
              <a:rPr lang="en-US" altLang="ko-KR" b="1" dirty="0"/>
              <a:t>:</a:t>
            </a:r>
          </a:p>
          <a:p>
            <a:r>
              <a:rPr lang="en-US" altLang="ko-KR" dirty="0"/>
              <a:t>[2Al + 3H_2O \</a:t>
            </a:r>
            <a:r>
              <a:rPr lang="en-US" altLang="ko-KR" dirty="0" err="1"/>
              <a:t>rightarrow</a:t>
            </a:r>
            <a:r>
              <a:rPr lang="en-US" altLang="ko-KR" dirty="0"/>
              <a:t> Al_2O_3 + 6H^+ + 6e^-</a:t>
            </a:r>
            <a:br>
              <a:rPr lang="en-US" altLang="ko-KR" dirty="0"/>
            </a:br>
            <a:r>
              <a:rPr lang="en-US" altLang="ko-KR" dirty="0"/>
              <a:t>]</a:t>
            </a:r>
            <a:br>
              <a:rPr lang="en-US" altLang="ko-KR" dirty="0"/>
            </a:br>
            <a:r>
              <a:rPr lang="en-US" altLang="ko-KR" dirty="0"/>
              <a:t>→ </a:t>
            </a:r>
            <a:r>
              <a:rPr lang="ko-KR" altLang="en-US" dirty="0"/>
              <a:t>알루미늄 표면에 </a:t>
            </a:r>
            <a:r>
              <a:rPr lang="en-US" altLang="ko-KR" b="1" dirty="0" err="1"/>
              <a:t>Al₂O</a:t>
            </a:r>
            <a:r>
              <a:rPr lang="en-US" altLang="ko-KR" b="1" dirty="0"/>
              <a:t>₃ </a:t>
            </a:r>
            <a:r>
              <a:rPr lang="ko-KR" altLang="en-US" b="1" dirty="0"/>
              <a:t>산화막</a:t>
            </a:r>
            <a:r>
              <a:rPr lang="ko-KR" altLang="en-US" dirty="0"/>
              <a:t>이 형성됨</a:t>
            </a:r>
            <a:r>
              <a:rPr lang="en-US" altLang="ko-KR" dirty="0"/>
              <a:t>.</a:t>
            </a:r>
          </a:p>
          <a:p>
            <a:r>
              <a:rPr lang="en-US" altLang="ko-KR" b="1" dirty="0"/>
              <a:t>(2) </a:t>
            </a:r>
            <a:r>
              <a:rPr lang="ko-KR" altLang="en-US" b="1" dirty="0"/>
              <a:t>용해 반응</a:t>
            </a:r>
            <a:r>
              <a:rPr lang="en-US" altLang="ko-KR" b="1" dirty="0"/>
              <a:t>:</a:t>
            </a:r>
          </a:p>
          <a:p>
            <a:r>
              <a:rPr lang="ko-KR" altLang="en-US" dirty="0"/>
              <a:t>전해질 내 음이온</a:t>
            </a:r>
            <a:r>
              <a:rPr lang="en-US" altLang="ko-KR" dirty="0"/>
              <a:t>(</a:t>
            </a:r>
            <a:r>
              <a:rPr lang="ko-KR" altLang="en-US" dirty="0"/>
              <a:t>예</a:t>
            </a:r>
            <a:r>
              <a:rPr lang="en-US" altLang="ko-KR" dirty="0"/>
              <a:t>: SO₄²⁻, C₂O₄²⁻, PO₄³⁻ </a:t>
            </a:r>
            <a:r>
              <a:rPr lang="ko-KR" altLang="en-US" dirty="0"/>
              <a:t>등</a:t>
            </a:r>
            <a:r>
              <a:rPr lang="en-US" altLang="ko-KR" dirty="0"/>
              <a:t>)</a:t>
            </a:r>
            <a:r>
              <a:rPr lang="ko-KR" altLang="en-US" dirty="0"/>
              <a:t>이 산화막을 </a:t>
            </a:r>
            <a:r>
              <a:rPr lang="ko-KR" altLang="en-US" b="1" dirty="0"/>
              <a:t>부분적으로 용해</a:t>
            </a:r>
            <a:r>
              <a:rPr lang="ko-KR" altLang="en-US" dirty="0"/>
              <a:t>시키며</a:t>
            </a:r>
            <a:br>
              <a:rPr lang="ko-KR" altLang="en-US" dirty="0"/>
            </a:br>
            <a:r>
              <a:rPr lang="ko-KR" altLang="en-US" dirty="0" err="1"/>
              <a:t>산화막</a:t>
            </a:r>
            <a:r>
              <a:rPr lang="ko-KR" altLang="en-US" dirty="0"/>
              <a:t> 표면에 **작은 구멍</a:t>
            </a:r>
            <a:r>
              <a:rPr lang="en-US" altLang="ko-KR" dirty="0"/>
              <a:t>(pore)**</a:t>
            </a:r>
            <a:r>
              <a:rPr lang="ko-KR" altLang="en-US" dirty="0"/>
              <a:t>을 만듭니다</a:t>
            </a:r>
            <a:r>
              <a:rPr lang="en-US" altLang="ko-KR" dirty="0"/>
              <a:t>.</a:t>
            </a:r>
          </a:p>
          <a:p>
            <a:r>
              <a:rPr lang="ko-KR" altLang="en-US" b="1" dirty="0"/>
              <a:t>⚙️ </a:t>
            </a:r>
            <a:r>
              <a:rPr lang="en-US" altLang="ko-KR" b="1" dirty="0"/>
              <a:t>2. </a:t>
            </a:r>
            <a:r>
              <a:rPr lang="ko-KR" altLang="en-US" b="1" dirty="0" err="1"/>
              <a:t>나노포어</a:t>
            </a:r>
            <a:r>
              <a:rPr lang="ko-KR" altLang="en-US" b="1" dirty="0"/>
              <a:t> 형성 과정</a:t>
            </a:r>
          </a:p>
          <a:p>
            <a:r>
              <a:rPr lang="en-US" altLang="ko-KR" dirty="0"/>
              <a:t>AAO </a:t>
            </a:r>
            <a:r>
              <a:rPr lang="ko-KR" altLang="en-US" dirty="0"/>
              <a:t>막은 다음 </a:t>
            </a:r>
            <a:r>
              <a:rPr lang="en-US" altLang="ko-KR" dirty="0"/>
              <a:t>3</a:t>
            </a:r>
            <a:r>
              <a:rPr lang="ko-KR" altLang="en-US" dirty="0"/>
              <a:t>단계 과정을 거쳐 </a:t>
            </a:r>
            <a:r>
              <a:rPr lang="ko-KR" altLang="en-US" dirty="0" err="1"/>
              <a:t>나노포어</a:t>
            </a:r>
            <a:r>
              <a:rPr lang="ko-KR" altLang="en-US" dirty="0"/>
              <a:t> 구조를 형성합니다</a:t>
            </a:r>
            <a:r>
              <a:rPr lang="en-US" altLang="ko-KR" dirty="0"/>
              <a:t>.</a:t>
            </a:r>
          </a:p>
          <a:p>
            <a:r>
              <a:rPr lang="ko-KR" altLang="en-US" b="1" dirty="0"/>
              <a:t>① 초기 산화 단계</a:t>
            </a:r>
          </a:p>
          <a:p>
            <a:r>
              <a:rPr lang="ko-KR" altLang="en-US" dirty="0"/>
              <a:t>균일한 </a:t>
            </a:r>
            <a:r>
              <a:rPr lang="ko-KR" altLang="en-US" dirty="0" err="1"/>
              <a:t>산화막</a:t>
            </a:r>
            <a:r>
              <a:rPr lang="en-US" altLang="ko-KR" dirty="0"/>
              <a:t>(Barrier layer)</a:t>
            </a:r>
            <a:r>
              <a:rPr lang="ko-KR" altLang="en-US" dirty="0"/>
              <a:t>이 형성됨 </a:t>
            </a:r>
            <a:r>
              <a:rPr lang="en-US" altLang="ko-KR" dirty="0"/>
              <a:t>— </a:t>
            </a:r>
            <a:r>
              <a:rPr lang="ko-KR" altLang="en-US" dirty="0"/>
              <a:t>아직 구멍이 없음</a:t>
            </a:r>
            <a:r>
              <a:rPr lang="en-US" altLang="ko-KR" dirty="0"/>
              <a:t>.</a:t>
            </a:r>
          </a:p>
          <a:p>
            <a:r>
              <a:rPr lang="ko-KR" altLang="en-US" b="1" dirty="0"/>
              <a:t>② </a:t>
            </a:r>
            <a:r>
              <a:rPr lang="ko-KR" altLang="en-US" b="1" dirty="0" err="1"/>
              <a:t>포어</a:t>
            </a:r>
            <a:r>
              <a:rPr lang="ko-KR" altLang="en-US" b="1" dirty="0"/>
              <a:t> 개시 단계 </a:t>
            </a:r>
            <a:r>
              <a:rPr lang="en-US" altLang="ko-KR" b="1" dirty="0"/>
              <a:t>(Pore initiation)</a:t>
            </a:r>
          </a:p>
          <a:p>
            <a:r>
              <a:rPr lang="ko-KR" altLang="en-US" dirty="0"/>
              <a:t>전해질의 산</a:t>
            </a:r>
            <a:r>
              <a:rPr lang="en-US" altLang="ko-KR" dirty="0"/>
              <a:t>(acid) </a:t>
            </a:r>
            <a:r>
              <a:rPr lang="ko-KR" altLang="en-US" dirty="0"/>
              <a:t>이온이 산화막을 국소적으로 용해하면서</a:t>
            </a:r>
            <a:br>
              <a:rPr lang="ko-KR" altLang="en-US" dirty="0"/>
            </a:br>
            <a:r>
              <a:rPr lang="ko-KR" altLang="en-US" dirty="0"/>
              <a:t>전계가 집중되는 부분에서 **작은 </a:t>
            </a:r>
            <a:r>
              <a:rPr lang="en-US" altLang="ko-KR" dirty="0"/>
              <a:t>pit(</a:t>
            </a:r>
            <a:r>
              <a:rPr lang="ko-KR" altLang="en-US" dirty="0"/>
              <a:t>구멍</a:t>
            </a:r>
            <a:r>
              <a:rPr lang="en-US" altLang="ko-KR" dirty="0"/>
              <a:t>)**</a:t>
            </a:r>
            <a:r>
              <a:rPr lang="ko-KR" altLang="en-US" dirty="0"/>
              <a:t>이 생김</a:t>
            </a:r>
            <a:r>
              <a:rPr lang="en-US" altLang="ko-KR" dirty="0"/>
              <a:t>.</a:t>
            </a:r>
          </a:p>
          <a:p>
            <a:r>
              <a:rPr lang="ko-KR" altLang="en-US" b="1" dirty="0"/>
              <a:t>③ 정렬 성장 단계 </a:t>
            </a:r>
            <a:r>
              <a:rPr lang="en-US" altLang="ko-KR" b="1" dirty="0"/>
              <a:t>(Pore growth)</a:t>
            </a:r>
          </a:p>
          <a:p>
            <a:r>
              <a:rPr lang="ko-KR" altLang="en-US" dirty="0"/>
              <a:t>전류가 구멍 바닥에 집중되며</a:t>
            </a:r>
            <a:r>
              <a:rPr lang="en-US" altLang="ko-KR" dirty="0"/>
              <a:t>,</a:t>
            </a:r>
          </a:p>
          <a:p>
            <a:r>
              <a:rPr lang="ko-KR" altLang="en-US" dirty="0"/>
              <a:t>산화</a:t>
            </a:r>
            <a:r>
              <a:rPr lang="en-US" altLang="ko-KR" dirty="0"/>
              <a:t>(Al → </a:t>
            </a:r>
            <a:r>
              <a:rPr lang="en-US" altLang="ko-KR" dirty="0" err="1"/>
              <a:t>Al₂O</a:t>
            </a:r>
            <a:r>
              <a:rPr lang="en-US" altLang="ko-KR" dirty="0"/>
              <a:t>₃)</a:t>
            </a:r>
          </a:p>
          <a:p>
            <a:r>
              <a:rPr lang="ko-KR" altLang="en-US" dirty="0"/>
              <a:t>용해</a:t>
            </a:r>
            <a:r>
              <a:rPr lang="en-US" altLang="ko-KR" dirty="0"/>
              <a:t>(</a:t>
            </a:r>
            <a:r>
              <a:rPr lang="en-US" altLang="ko-KR" dirty="0" err="1"/>
              <a:t>Al₂O</a:t>
            </a:r>
            <a:r>
              <a:rPr lang="en-US" altLang="ko-KR" dirty="0"/>
              <a:t>₃ → Al³⁺ + O²⁻)</a:t>
            </a:r>
            <a:br>
              <a:rPr lang="en-US" altLang="ko-KR" dirty="0"/>
            </a:br>
            <a:r>
              <a:rPr lang="ko-KR" altLang="en-US" dirty="0"/>
              <a:t>가 </a:t>
            </a:r>
            <a:r>
              <a:rPr lang="ko-KR" altLang="en-US" b="1" dirty="0"/>
              <a:t>균형을 이루며 지속적으로 성장</a:t>
            </a:r>
            <a:r>
              <a:rPr lang="ko-KR" altLang="en-US" dirty="0"/>
              <a:t>함</a:t>
            </a:r>
            <a:r>
              <a:rPr lang="en-US" altLang="ko-KR" dirty="0"/>
              <a:t>.</a:t>
            </a:r>
            <a:br>
              <a:rPr lang="en-US" altLang="ko-KR" dirty="0"/>
            </a:br>
            <a:r>
              <a:rPr lang="ko-KR" altLang="en-US" dirty="0"/>
              <a:t>결과적으로 </a:t>
            </a:r>
            <a:r>
              <a:rPr lang="ko-KR" altLang="en-US" b="1" dirty="0"/>
              <a:t>육각형 형태의 자가조립 </a:t>
            </a:r>
            <a:r>
              <a:rPr lang="ko-KR" altLang="en-US" b="1" dirty="0" err="1"/>
              <a:t>나노포어</a:t>
            </a:r>
            <a:r>
              <a:rPr lang="ko-KR" altLang="en-US" b="1" dirty="0"/>
              <a:t> 배열</a:t>
            </a:r>
            <a:r>
              <a:rPr lang="ko-KR" altLang="en-US" dirty="0"/>
              <a:t>이 형성됩니다</a:t>
            </a:r>
            <a:r>
              <a:rPr lang="en-US" altLang="ko-KR" dirty="0"/>
              <a:t>.</a:t>
            </a:r>
          </a:p>
          <a:p>
            <a:endParaRPr lang="en-US" altLang="ko-KR" b="1" dirty="0"/>
          </a:p>
          <a:p>
            <a:r>
              <a:rPr lang="ko-KR" altLang="en-US" b="1" dirty="0"/>
              <a:t>⚡ </a:t>
            </a:r>
            <a:r>
              <a:rPr lang="en-US" altLang="ko-KR" b="1" dirty="0"/>
              <a:t>3. </a:t>
            </a:r>
            <a:r>
              <a:rPr lang="ko-KR" altLang="en-US" b="1" dirty="0" err="1"/>
              <a:t>나노포어</a:t>
            </a:r>
            <a:r>
              <a:rPr lang="ko-KR" altLang="en-US" b="1" dirty="0"/>
              <a:t> 크기와 밀도에 영향을 주는 요인</a:t>
            </a:r>
          </a:p>
          <a:p>
            <a:r>
              <a:rPr lang="ko-KR" altLang="en-US" dirty="0"/>
              <a:t>인자 영향 </a:t>
            </a:r>
            <a:r>
              <a:rPr lang="ko-KR" altLang="en-US" b="1" dirty="0"/>
              <a:t>전압 </a:t>
            </a:r>
            <a:r>
              <a:rPr lang="en-US" altLang="ko-KR" b="1" dirty="0"/>
              <a:t>(Voltage)</a:t>
            </a:r>
            <a:r>
              <a:rPr lang="ko-KR" altLang="en-US" dirty="0"/>
              <a:t> 전압이 높을수록 </a:t>
            </a:r>
            <a:r>
              <a:rPr lang="ko-KR" altLang="en-US" dirty="0" err="1"/>
              <a:t>포어</a:t>
            </a:r>
            <a:r>
              <a:rPr lang="ko-KR" altLang="en-US" dirty="0"/>
              <a:t> 직경이 커짐 </a:t>
            </a:r>
            <a:r>
              <a:rPr lang="en-US" altLang="ko-KR" dirty="0"/>
              <a:t>(</a:t>
            </a:r>
            <a:r>
              <a:rPr lang="ko-KR" altLang="en-US" dirty="0"/>
              <a:t>약 </a:t>
            </a:r>
            <a:r>
              <a:rPr lang="en-US" altLang="ko-KR" dirty="0"/>
              <a:t>2.5 nm/V </a:t>
            </a:r>
            <a:r>
              <a:rPr lang="ko-KR" altLang="en-US" dirty="0"/>
              <a:t>비례</a:t>
            </a:r>
            <a:r>
              <a:rPr lang="en-US" altLang="ko-KR" dirty="0"/>
              <a:t>) </a:t>
            </a:r>
            <a:r>
              <a:rPr lang="ko-KR" altLang="en-US" b="1" dirty="0"/>
              <a:t>전해질 종류</a:t>
            </a:r>
            <a:r>
              <a:rPr lang="ko-KR" altLang="en-US" dirty="0"/>
              <a:t> </a:t>
            </a:r>
            <a:r>
              <a:rPr lang="en-US" altLang="ko-KR" dirty="0"/>
              <a:t>H₂SO₄ → </a:t>
            </a:r>
            <a:r>
              <a:rPr lang="ko-KR" altLang="en-US" dirty="0"/>
              <a:t>작은 </a:t>
            </a:r>
            <a:r>
              <a:rPr lang="ko-KR" altLang="en-US" dirty="0" err="1"/>
              <a:t>포어</a:t>
            </a:r>
            <a:r>
              <a:rPr lang="ko-KR" altLang="en-US" dirty="0"/>
              <a:t> </a:t>
            </a:r>
            <a:r>
              <a:rPr lang="en-US" altLang="ko-KR" dirty="0"/>
              <a:t>/ H₃PO₄ → </a:t>
            </a:r>
            <a:r>
              <a:rPr lang="ko-KR" altLang="en-US" dirty="0"/>
              <a:t>큰 </a:t>
            </a:r>
            <a:r>
              <a:rPr lang="ko-KR" altLang="en-US" dirty="0" err="1"/>
              <a:t>포어</a:t>
            </a:r>
            <a:r>
              <a:rPr lang="ko-KR" altLang="en-US" dirty="0"/>
              <a:t> </a:t>
            </a:r>
            <a:r>
              <a:rPr lang="ko-KR" altLang="en-US" b="1" dirty="0"/>
              <a:t>온도</a:t>
            </a:r>
            <a:r>
              <a:rPr lang="ko-KR" altLang="en-US" dirty="0"/>
              <a:t> 높을수록 용해가 빨라져 </a:t>
            </a:r>
            <a:r>
              <a:rPr lang="ko-KR" altLang="en-US" dirty="0" err="1"/>
              <a:t>포어</a:t>
            </a:r>
            <a:r>
              <a:rPr lang="ko-KR" altLang="en-US" dirty="0"/>
              <a:t> 확장 </a:t>
            </a:r>
            <a:r>
              <a:rPr lang="ko-KR" altLang="en-US" b="1" dirty="0"/>
              <a:t>시간</a:t>
            </a:r>
            <a:r>
              <a:rPr lang="ko-KR" altLang="en-US" dirty="0"/>
              <a:t> 산화시간이 길수록 </a:t>
            </a:r>
            <a:r>
              <a:rPr lang="ko-KR" altLang="en-US" dirty="0" err="1"/>
              <a:t>포어</a:t>
            </a:r>
            <a:r>
              <a:rPr lang="ko-KR" altLang="en-US" dirty="0"/>
              <a:t> 길이</a:t>
            </a:r>
            <a:r>
              <a:rPr lang="en-US" altLang="ko-KR" dirty="0"/>
              <a:t>(</a:t>
            </a:r>
            <a:r>
              <a:rPr lang="ko-KR" altLang="en-US" dirty="0"/>
              <a:t>막 두께</a:t>
            </a:r>
            <a:r>
              <a:rPr lang="en-US" altLang="ko-KR" dirty="0"/>
              <a:t>) </a:t>
            </a:r>
            <a:r>
              <a:rPr lang="ko-KR" altLang="en-US" dirty="0"/>
              <a:t>증가 </a:t>
            </a:r>
            <a:r>
              <a:rPr lang="ko-KR" altLang="en-US" b="1" dirty="0"/>
              <a:t>예비 </a:t>
            </a:r>
            <a:r>
              <a:rPr lang="ko-KR" altLang="en-US" b="1" dirty="0" err="1"/>
              <a:t>전처리</a:t>
            </a:r>
            <a:r>
              <a:rPr lang="ko-KR" altLang="en-US" b="1" dirty="0"/>
              <a:t> </a:t>
            </a:r>
            <a:r>
              <a:rPr lang="en-US" altLang="ko-KR" b="1" dirty="0"/>
              <a:t>(pre-anodization)</a:t>
            </a:r>
            <a:r>
              <a:rPr lang="ko-KR" altLang="en-US" dirty="0"/>
              <a:t> 더 균일한 </a:t>
            </a:r>
            <a:r>
              <a:rPr lang="ko-KR" altLang="en-US" dirty="0" err="1"/>
              <a:t>포어</a:t>
            </a:r>
            <a:r>
              <a:rPr lang="ko-KR" altLang="en-US" dirty="0"/>
              <a:t> 배열 유도 </a:t>
            </a:r>
            <a:endParaRPr lang="en-US" altLang="ko-KR" dirty="0"/>
          </a:p>
          <a:p>
            <a:endParaRPr lang="en-US" altLang="ko-KR" b="1" dirty="0"/>
          </a:p>
          <a:p>
            <a:r>
              <a:rPr lang="ko-KR" altLang="en-US" b="1" dirty="0"/>
              <a:t>🔬 </a:t>
            </a:r>
            <a:r>
              <a:rPr lang="en-US" altLang="ko-KR" b="1" dirty="0"/>
              <a:t>4. </a:t>
            </a:r>
            <a:r>
              <a:rPr lang="ko-KR" altLang="en-US" b="1" dirty="0"/>
              <a:t>요약</a:t>
            </a:r>
          </a:p>
          <a:p>
            <a:r>
              <a:rPr lang="en-US" altLang="ko-KR" dirty="0"/>
              <a:t>AAO </a:t>
            </a:r>
            <a:r>
              <a:rPr lang="ko-KR" altLang="en-US" dirty="0" err="1"/>
              <a:t>나노포어는</a:t>
            </a:r>
            <a:endParaRPr lang="ko-KR" altLang="en-US" dirty="0"/>
          </a:p>
          <a:p>
            <a:r>
              <a:rPr lang="ko-KR" altLang="en-US" dirty="0"/>
              <a:t>“</a:t>
            </a:r>
            <a:r>
              <a:rPr lang="ko-KR" altLang="en-US" b="1" dirty="0"/>
              <a:t>전계에 의해 형성된 산화층의 국소적 용해와 산화 반응의 경쟁적 균형</a:t>
            </a:r>
            <a:r>
              <a:rPr lang="ko-KR" altLang="en-US" dirty="0"/>
              <a:t>”</a:t>
            </a:r>
            <a:br>
              <a:rPr lang="ko-KR" altLang="en-US" dirty="0"/>
            </a:br>
            <a:r>
              <a:rPr lang="ko-KR" altLang="en-US" dirty="0" err="1"/>
              <a:t>으로</a:t>
            </a:r>
            <a:r>
              <a:rPr lang="ko-KR" altLang="en-US" dirty="0"/>
              <a:t> 인해 생기는 </a:t>
            </a:r>
            <a:r>
              <a:rPr lang="ko-KR" altLang="en-US" b="1" dirty="0"/>
              <a:t>자가조립적 규칙 구조</a:t>
            </a:r>
            <a:r>
              <a:rPr lang="ko-KR" altLang="en-US" dirty="0"/>
              <a:t>입니다</a:t>
            </a:r>
            <a:r>
              <a:rPr lang="en-US" altLang="ko-KR" dirty="0"/>
              <a:t>.</a:t>
            </a:r>
          </a:p>
          <a:p>
            <a:r>
              <a:rPr lang="ko-KR" altLang="en-US" dirty="0"/>
              <a:t>원하신다면</a:t>
            </a:r>
            <a:r>
              <a:rPr lang="en-US" altLang="ko-KR" dirty="0"/>
              <a:t>,</a:t>
            </a:r>
          </a:p>
          <a:p>
            <a:r>
              <a:rPr lang="en-US" altLang="ko-KR" b="1" dirty="0"/>
              <a:t>AAO </a:t>
            </a:r>
            <a:r>
              <a:rPr lang="ko-KR" altLang="en-US" b="1" dirty="0" err="1"/>
              <a:t>나노포어</a:t>
            </a:r>
            <a:r>
              <a:rPr lang="ko-KR" altLang="en-US" b="1" dirty="0"/>
              <a:t> 형성 메커니즘 그림 </a:t>
            </a:r>
            <a:r>
              <a:rPr lang="en-US" altLang="ko-KR" b="1" dirty="0"/>
              <a:t>(</a:t>
            </a:r>
            <a:r>
              <a:rPr lang="ko-KR" altLang="en-US" b="1" dirty="0"/>
              <a:t>단면 모식도</a:t>
            </a:r>
            <a:r>
              <a:rPr lang="en-US" altLang="ko-KR" b="1" dirty="0"/>
              <a:t>)</a:t>
            </a:r>
            <a:endParaRPr lang="ko-KR" altLang="en-US" dirty="0"/>
          </a:p>
          <a:p>
            <a:r>
              <a:rPr lang="ko-KR" altLang="en-US" dirty="0"/>
              <a:t>또는 </a:t>
            </a:r>
            <a:r>
              <a:rPr lang="ko-KR" altLang="en-US" b="1" dirty="0" err="1"/>
              <a:t>전압별</a:t>
            </a:r>
            <a:r>
              <a:rPr lang="ko-KR" altLang="en-US" b="1" dirty="0"/>
              <a:t> </a:t>
            </a:r>
            <a:r>
              <a:rPr lang="ko-KR" altLang="en-US" b="1" dirty="0" err="1"/>
              <a:t>포어</a:t>
            </a:r>
            <a:r>
              <a:rPr lang="ko-KR" altLang="en-US" b="1" dirty="0"/>
              <a:t> 직경 변화 그래프</a:t>
            </a:r>
            <a:br>
              <a:rPr lang="ko-KR" altLang="en-US" dirty="0"/>
            </a:br>
            <a:r>
              <a:rPr lang="ko-KR" altLang="en-US" dirty="0"/>
              <a:t>도 함께 만들어드릴 수 있습니다</a:t>
            </a:r>
            <a:r>
              <a:rPr lang="en-US" altLang="ko-KR" dirty="0"/>
              <a:t>. </a:t>
            </a:r>
            <a:r>
              <a:rPr lang="ko-KR" altLang="en-US" dirty="0"/>
              <a:t>원하시나요</a:t>
            </a:r>
            <a:r>
              <a:rPr lang="en-US" altLang="ko-KR" dirty="0"/>
              <a:t>?</a:t>
            </a:r>
          </a:p>
        </p:txBody>
      </p:sp>
      <p:sp>
        <p:nvSpPr>
          <p:cNvPr id="4" name="슬라이드 번호 개체 틀 3"/>
          <p:cNvSpPr>
            <a:spLocks noGrp="1"/>
          </p:cNvSpPr>
          <p:nvPr>
            <p:ph type="sldNum" sz="quarter" idx="5"/>
          </p:nvPr>
        </p:nvSpPr>
        <p:spPr/>
        <p:txBody>
          <a:bodyPr/>
          <a:lstStyle/>
          <a:p>
            <a:fld id="{8B8A5E10-FEA6-477E-B5FD-E03E08AF0CCF}" type="slidenum">
              <a:rPr lang="ko-KR" altLang="en-US" smtClean="0"/>
              <a:t>114</a:t>
            </a:fld>
            <a:endParaRPr lang="ko-KR" altLang="en-US"/>
          </a:p>
        </p:txBody>
      </p:sp>
    </p:spTree>
    <p:extLst>
      <p:ext uri="{BB962C8B-B14F-4D97-AF65-F5344CB8AC3E}">
        <p14:creationId xmlns:p14="http://schemas.microsoft.com/office/powerpoint/2010/main" val="1267650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해당 이미지 파일에는 “</a:t>
            </a:r>
            <a:r>
              <a:rPr lang="en-US" altLang="ko-KR" dirty="0"/>
              <a:t>electrodeposition”</a:t>
            </a:r>
            <a:r>
              <a:rPr lang="ko-KR" altLang="en-US" dirty="0"/>
              <a:t>이라는 단어만 포함되어 있고</a:t>
            </a:r>
            <a:r>
              <a:rPr lang="en-US" altLang="ko-KR" dirty="0"/>
              <a:t>, </a:t>
            </a:r>
            <a:r>
              <a:rPr lang="ko-KR" altLang="en-US" dirty="0"/>
              <a:t>별도의 설명 텍스트나 도표는 없었습니다</a:t>
            </a:r>
            <a:r>
              <a:rPr lang="en-US" altLang="ko-KR" dirty="0"/>
              <a:t>.</a:t>
            </a:r>
          </a:p>
          <a:p>
            <a:r>
              <a:rPr lang="ko-KR" altLang="en-US" dirty="0"/>
              <a:t>대신 **</a:t>
            </a:r>
            <a:r>
              <a:rPr lang="en-US" altLang="ko-KR" dirty="0"/>
              <a:t>electrodeposition(</a:t>
            </a:r>
            <a:r>
              <a:rPr lang="ko-KR" altLang="en-US" dirty="0"/>
              <a:t>전기 증착</a:t>
            </a:r>
            <a:r>
              <a:rPr lang="en-US" altLang="ko-KR" dirty="0"/>
              <a:t>)**</a:t>
            </a:r>
            <a:r>
              <a:rPr lang="ko-KR" altLang="en-US" dirty="0"/>
              <a:t>의 원리를 간단히 정리해드리면 다음과 같습니다 👇</a:t>
            </a:r>
          </a:p>
          <a:p>
            <a:endParaRPr lang="en-US" altLang="ko-KR" b="1" dirty="0"/>
          </a:p>
          <a:p>
            <a:r>
              <a:rPr lang="ko-KR" altLang="en-US" b="1" dirty="0"/>
              <a:t>⚙️ </a:t>
            </a:r>
            <a:r>
              <a:rPr lang="en-US" altLang="ko-KR" b="1" dirty="0"/>
              <a:t>Electrodeposition(</a:t>
            </a:r>
            <a:r>
              <a:rPr lang="ko-KR" altLang="en-US" b="1" dirty="0" err="1"/>
              <a:t>전기증착</a:t>
            </a:r>
            <a:r>
              <a:rPr lang="en-US" altLang="ko-KR" b="1" dirty="0"/>
              <a:t>) </a:t>
            </a:r>
            <a:r>
              <a:rPr lang="ko-KR" altLang="en-US" b="1" dirty="0"/>
              <a:t>원리</a:t>
            </a:r>
          </a:p>
          <a:p>
            <a:r>
              <a:rPr lang="ko-KR" altLang="en-US" dirty="0" err="1"/>
              <a:t>전기증착은</a:t>
            </a:r>
            <a:r>
              <a:rPr lang="ko-KR" altLang="en-US" dirty="0"/>
              <a:t> </a:t>
            </a:r>
            <a:r>
              <a:rPr lang="ko-KR" altLang="en-US" b="1" dirty="0"/>
              <a:t>전류를 이용해 금속 이온을 전극 표면에 석출시키는 공정</a:t>
            </a:r>
            <a:r>
              <a:rPr lang="ko-KR" altLang="en-US" dirty="0"/>
              <a:t>입니다</a:t>
            </a:r>
            <a:r>
              <a:rPr lang="en-US" altLang="ko-KR" dirty="0"/>
              <a:t>.</a:t>
            </a:r>
            <a:br>
              <a:rPr lang="en-US" altLang="ko-KR" dirty="0"/>
            </a:br>
            <a:r>
              <a:rPr lang="ko-KR" altLang="en-US" dirty="0"/>
              <a:t>일반적으로 </a:t>
            </a:r>
            <a:r>
              <a:rPr lang="en-US" altLang="ko-KR" b="1" dirty="0"/>
              <a:t>AAO </a:t>
            </a:r>
            <a:r>
              <a:rPr lang="ko-KR" altLang="en-US" b="1" dirty="0" err="1"/>
              <a:t>나노포어</a:t>
            </a:r>
            <a:r>
              <a:rPr lang="ko-KR" altLang="en-US" b="1" dirty="0"/>
              <a:t> 내부에 금속 </a:t>
            </a:r>
            <a:r>
              <a:rPr lang="ko-KR" altLang="en-US" b="1" dirty="0" err="1"/>
              <a:t>나노와이어를</a:t>
            </a:r>
            <a:r>
              <a:rPr lang="ko-KR" altLang="en-US" b="1" dirty="0"/>
              <a:t> 성장</a:t>
            </a:r>
            <a:r>
              <a:rPr lang="ko-KR" altLang="en-US" dirty="0"/>
              <a:t>시킬 때도 이 방법이 사용됩니다</a:t>
            </a:r>
            <a:r>
              <a:rPr lang="en-US" altLang="ko-KR" dirty="0"/>
              <a:t>.</a:t>
            </a:r>
          </a:p>
          <a:p>
            <a:endParaRPr lang="en-US" altLang="ko-KR" b="1" dirty="0"/>
          </a:p>
          <a:p>
            <a:r>
              <a:rPr lang="ko-KR" altLang="en-US" b="1" dirty="0"/>
              <a:t>🧪 </a:t>
            </a:r>
            <a:r>
              <a:rPr lang="en-US" altLang="ko-KR" b="1" dirty="0"/>
              <a:t>1. </a:t>
            </a:r>
            <a:r>
              <a:rPr lang="ko-KR" altLang="en-US" b="1" dirty="0"/>
              <a:t>기본 반응</a:t>
            </a:r>
          </a:p>
          <a:p>
            <a:r>
              <a:rPr lang="ko-KR" altLang="en-US" dirty="0"/>
              <a:t>전해질 속에는 금속 이온</a:t>
            </a:r>
            <a:r>
              <a:rPr lang="en-US" altLang="ko-KR" dirty="0"/>
              <a:t>(Mⁿ⁺)</a:t>
            </a:r>
            <a:r>
              <a:rPr lang="ko-KR" altLang="en-US" dirty="0"/>
              <a:t>이 존재하며</a:t>
            </a:r>
            <a:r>
              <a:rPr lang="en-US" altLang="ko-KR" dirty="0"/>
              <a:t>, </a:t>
            </a:r>
            <a:r>
              <a:rPr lang="ko-KR" altLang="en-US" dirty="0"/>
              <a:t>전류를 인가하면</a:t>
            </a:r>
            <a:br>
              <a:rPr lang="ko-KR" altLang="en-US" dirty="0"/>
            </a:br>
            <a:r>
              <a:rPr lang="ko-KR" altLang="en-US" dirty="0"/>
              <a:t>**음극</a:t>
            </a:r>
            <a:r>
              <a:rPr lang="en-US" altLang="ko-KR" dirty="0"/>
              <a:t>(cathode)**</a:t>
            </a:r>
            <a:r>
              <a:rPr lang="ko-KR" altLang="en-US" dirty="0"/>
              <a:t>에서 금속 이온이 전자를 받아 환원됩니다</a:t>
            </a:r>
            <a:r>
              <a:rPr lang="en-US" altLang="ko-KR" dirty="0"/>
              <a:t>.</a:t>
            </a:r>
          </a:p>
          <a:p>
            <a:r>
              <a:rPr lang="en-US" altLang="ko-KR" dirty="0"/>
              <a:t>[</a:t>
            </a:r>
            <a:br>
              <a:rPr lang="en-US" altLang="ko-KR" dirty="0"/>
            </a:br>
            <a:r>
              <a:rPr lang="en-US" altLang="ko-KR" dirty="0"/>
              <a:t>M^{n+} + ne^- \</a:t>
            </a:r>
            <a:r>
              <a:rPr lang="en-US" altLang="ko-KR" dirty="0" err="1"/>
              <a:t>rightarrow</a:t>
            </a:r>
            <a:r>
              <a:rPr lang="en-US" altLang="ko-KR" dirty="0"/>
              <a:t> M (</a:t>
            </a:r>
            <a:r>
              <a:rPr lang="ko-KR" altLang="en-US" dirty="0"/>
              <a:t>고체</a:t>
            </a:r>
            <a:r>
              <a:rPr lang="en-US" altLang="ko-KR" dirty="0"/>
              <a:t>)</a:t>
            </a:r>
            <a:br>
              <a:rPr lang="en-US" altLang="ko-KR" dirty="0"/>
            </a:br>
            <a:r>
              <a:rPr lang="en-US" altLang="ko-KR" dirty="0"/>
              <a:t>]</a:t>
            </a:r>
          </a:p>
          <a:p>
            <a:r>
              <a:rPr lang="en-US" altLang="ko-KR" dirty="0"/>
              <a:t>→ </a:t>
            </a:r>
            <a:r>
              <a:rPr lang="ko-KR" altLang="en-US" dirty="0"/>
              <a:t>이 반응으로 금속 원자가 전극 표면에 하나씩 쌓이게 됩니다</a:t>
            </a:r>
            <a:r>
              <a:rPr lang="en-US" altLang="ko-KR" dirty="0"/>
              <a:t>.</a:t>
            </a:r>
          </a:p>
          <a:p>
            <a:endParaRPr lang="en-US" altLang="ko-KR" b="1" dirty="0"/>
          </a:p>
          <a:p>
            <a:r>
              <a:rPr lang="ko-KR" altLang="en-US" b="1" dirty="0"/>
              <a:t>⚡ </a:t>
            </a:r>
            <a:r>
              <a:rPr lang="en-US" altLang="ko-KR" b="1" dirty="0"/>
              <a:t>2. </a:t>
            </a:r>
            <a:r>
              <a:rPr lang="ko-KR" altLang="en-US" b="1" dirty="0" err="1"/>
              <a:t>전기증착</a:t>
            </a:r>
            <a:r>
              <a:rPr lang="ko-KR" altLang="en-US" b="1" dirty="0"/>
              <a:t> 과정</a:t>
            </a:r>
          </a:p>
          <a:p>
            <a:r>
              <a:rPr lang="ko-KR" altLang="en-US" b="1" dirty="0"/>
              <a:t>전해질 준비</a:t>
            </a:r>
            <a:r>
              <a:rPr lang="en-US" altLang="ko-KR" b="1" dirty="0"/>
              <a:t>:</a:t>
            </a:r>
            <a:r>
              <a:rPr lang="ko-KR" altLang="en-US" dirty="0"/>
              <a:t> </a:t>
            </a:r>
            <a:r>
              <a:rPr lang="ko-KR" altLang="en-US" dirty="0" err="1"/>
              <a:t>금속염</a:t>
            </a:r>
            <a:r>
              <a:rPr lang="ko-KR" altLang="en-US" dirty="0"/>
              <a:t> </a:t>
            </a:r>
            <a:r>
              <a:rPr lang="en-US" altLang="ko-KR" dirty="0"/>
              <a:t>(</a:t>
            </a:r>
            <a:r>
              <a:rPr lang="ko-KR" altLang="en-US" dirty="0"/>
              <a:t>예</a:t>
            </a:r>
            <a:r>
              <a:rPr lang="en-US" altLang="ko-KR" dirty="0"/>
              <a:t>: </a:t>
            </a:r>
            <a:r>
              <a:rPr lang="en-US" altLang="ko-KR" dirty="0" err="1"/>
              <a:t>CuSO</a:t>
            </a:r>
            <a:r>
              <a:rPr lang="en-US" altLang="ko-KR" dirty="0"/>
              <a:t>₄, </a:t>
            </a:r>
            <a:r>
              <a:rPr lang="en-US" altLang="ko-KR" dirty="0" err="1"/>
              <a:t>NiSO</a:t>
            </a:r>
            <a:r>
              <a:rPr lang="en-US" altLang="ko-KR" dirty="0"/>
              <a:t>₄ </a:t>
            </a:r>
            <a:r>
              <a:rPr lang="ko-KR" altLang="en-US" dirty="0"/>
              <a:t>등</a:t>
            </a:r>
            <a:r>
              <a:rPr lang="en-US" altLang="ko-KR" dirty="0"/>
              <a:t>) </a:t>
            </a:r>
            <a:r>
              <a:rPr lang="ko-KR" altLang="en-US" dirty="0"/>
              <a:t>용액 사용</a:t>
            </a:r>
          </a:p>
          <a:p>
            <a:r>
              <a:rPr lang="ko-KR" altLang="en-US" b="1" dirty="0"/>
              <a:t>전극 구성</a:t>
            </a:r>
            <a:r>
              <a:rPr lang="en-US" altLang="ko-KR" b="1" dirty="0"/>
              <a:t>:</a:t>
            </a:r>
            <a:endParaRPr lang="ko-KR" altLang="en-US" dirty="0"/>
          </a:p>
          <a:p>
            <a:pPr lvl="1"/>
            <a:r>
              <a:rPr lang="ko-KR" altLang="en-US" b="1" dirty="0"/>
              <a:t>음극</a:t>
            </a:r>
            <a:r>
              <a:rPr lang="en-US" altLang="ko-KR" b="1" dirty="0"/>
              <a:t>(cathode):</a:t>
            </a:r>
            <a:r>
              <a:rPr lang="ko-KR" altLang="en-US" dirty="0"/>
              <a:t> 금속이 석출되는 기판 </a:t>
            </a:r>
            <a:r>
              <a:rPr lang="en-US" altLang="ko-KR" dirty="0"/>
              <a:t>(AAO </a:t>
            </a:r>
            <a:r>
              <a:rPr lang="ko-KR" altLang="en-US" dirty="0"/>
              <a:t>기판</a:t>
            </a:r>
            <a:r>
              <a:rPr lang="en-US" altLang="ko-KR" dirty="0"/>
              <a:t>, ITO </a:t>
            </a:r>
            <a:r>
              <a:rPr lang="ko-KR" altLang="en-US" dirty="0"/>
              <a:t>등</a:t>
            </a:r>
            <a:r>
              <a:rPr lang="en-US" altLang="ko-KR" dirty="0"/>
              <a:t>)</a:t>
            </a:r>
          </a:p>
          <a:p>
            <a:pPr lvl="1"/>
            <a:r>
              <a:rPr lang="ko-KR" altLang="en-US" b="1" dirty="0"/>
              <a:t>양극</a:t>
            </a:r>
            <a:r>
              <a:rPr lang="en-US" altLang="ko-KR" b="1" dirty="0"/>
              <a:t>(anode):</a:t>
            </a:r>
            <a:r>
              <a:rPr lang="ko-KR" altLang="en-US" dirty="0"/>
              <a:t> 일반적으로 동일 금속판 또는 불용성 전극 </a:t>
            </a:r>
            <a:r>
              <a:rPr lang="en-US" altLang="ko-KR" dirty="0"/>
              <a:t>(Pt </a:t>
            </a:r>
            <a:r>
              <a:rPr lang="ko-KR" altLang="en-US" dirty="0"/>
              <a:t>등</a:t>
            </a:r>
            <a:r>
              <a:rPr lang="en-US" altLang="ko-KR" dirty="0"/>
              <a:t>)</a:t>
            </a:r>
          </a:p>
          <a:p>
            <a:r>
              <a:rPr lang="ko-KR" altLang="en-US" b="1" dirty="0"/>
              <a:t>전류 인가</a:t>
            </a:r>
            <a:r>
              <a:rPr lang="en-US" altLang="ko-KR" b="1" dirty="0"/>
              <a:t>:</a:t>
            </a:r>
            <a:r>
              <a:rPr lang="ko-KR" altLang="en-US" dirty="0"/>
              <a:t> 일정 전압 또는 전류를 유지하면서 금속 이온이 환원</a:t>
            </a:r>
            <a:r>
              <a:rPr lang="en-US" altLang="ko-KR" dirty="0"/>
              <a:t>·</a:t>
            </a:r>
            <a:r>
              <a:rPr lang="ko-KR" altLang="en-US" dirty="0"/>
              <a:t>석출됨</a:t>
            </a:r>
          </a:p>
          <a:p>
            <a:r>
              <a:rPr lang="ko-KR" altLang="en-US" b="1" dirty="0"/>
              <a:t>성장 제어</a:t>
            </a:r>
            <a:r>
              <a:rPr lang="en-US" altLang="ko-KR" b="1" dirty="0"/>
              <a:t>:</a:t>
            </a:r>
            <a:r>
              <a:rPr lang="ko-KR" altLang="en-US" dirty="0"/>
              <a:t> 시간</a:t>
            </a:r>
            <a:r>
              <a:rPr lang="en-US" altLang="ko-KR" dirty="0"/>
              <a:t>, </a:t>
            </a:r>
            <a:r>
              <a:rPr lang="ko-KR" altLang="en-US" dirty="0"/>
              <a:t>전류밀도</a:t>
            </a:r>
            <a:r>
              <a:rPr lang="en-US" altLang="ko-KR" dirty="0"/>
              <a:t>, </a:t>
            </a:r>
            <a:r>
              <a:rPr lang="ko-KR" altLang="en-US" dirty="0"/>
              <a:t>용액 농도 등을 조절해 막 두께 및 형상을 제어</a:t>
            </a:r>
          </a:p>
          <a:p>
            <a:endParaRPr lang="en-US" altLang="ko-KR" b="1" dirty="0"/>
          </a:p>
          <a:p>
            <a:r>
              <a:rPr lang="ko-KR" altLang="en-US" b="1" dirty="0"/>
              <a:t>🔬 </a:t>
            </a:r>
            <a:r>
              <a:rPr lang="en-US" altLang="ko-KR" b="1" dirty="0"/>
              <a:t>3. AAO</a:t>
            </a:r>
            <a:r>
              <a:rPr lang="ko-KR" altLang="en-US" b="1" dirty="0"/>
              <a:t>와의 관계</a:t>
            </a:r>
          </a:p>
          <a:p>
            <a:r>
              <a:rPr lang="en-US" altLang="ko-KR" dirty="0"/>
              <a:t>AAO </a:t>
            </a:r>
            <a:r>
              <a:rPr lang="ko-KR" altLang="en-US" dirty="0"/>
              <a:t>템플릿 내에서 </a:t>
            </a:r>
            <a:r>
              <a:rPr lang="ko-KR" altLang="en-US" b="1" dirty="0" err="1"/>
              <a:t>나노포어</a:t>
            </a:r>
            <a:r>
              <a:rPr lang="ko-KR" altLang="en-US" b="1" dirty="0"/>
              <a:t> 내부가 전해질과 연결</a:t>
            </a:r>
            <a:r>
              <a:rPr lang="ko-KR" altLang="en-US" dirty="0"/>
              <a:t>되어 있다면</a:t>
            </a:r>
            <a:r>
              <a:rPr lang="en-US" altLang="ko-KR" dirty="0"/>
              <a:t>,</a:t>
            </a:r>
            <a:br>
              <a:rPr lang="en-US" altLang="ko-KR" dirty="0"/>
            </a:br>
            <a:r>
              <a:rPr lang="ko-KR" altLang="en-US" dirty="0"/>
              <a:t>전류가 흐르면서 금속이 </a:t>
            </a:r>
            <a:r>
              <a:rPr lang="ko-KR" altLang="en-US" b="1" dirty="0" err="1"/>
              <a:t>포어</a:t>
            </a:r>
            <a:r>
              <a:rPr lang="ko-KR" altLang="en-US" b="1" dirty="0"/>
              <a:t> 내부로 선택적으로 석출</a:t>
            </a:r>
            <a:r>
              <a:rPr lang="ko-KR" altLang="en-US" dirty="0"/>
              <a:t>됩니다</a:t>
            </a:r>
            <a:r>
              <a:rPr lang="en-US" altLang="ko-KR" dirty="0"/>
              <a:t>.</a:t>
            </a:r>
            <a:br>
              <a:rPr lang="en-US" altLang="ko-KR" dirty="0"/>
            </a:br>
            <a:r>
              <a:rPr lang="en-US" altLang="ko-KR" dirty="0"/>
              <a:t>→ </a:t>
            </a:r>
            <a:r>
              <a:rPr lang="ko-KR" altLang="en-US" dirty="0"/>
              <a:t>결과적으로 </a:t>
            </a:r>
            <a:r>
              <a:rPr lang="ko-KR" altLang="en-US" b="1" dirty="0" err="1"/>
              <a:t>나노와이어</a:t>
            </a:r>
            <a:r>
              <a:rPr lang="ko-KR" altLang="en-US" b="1" dirty="0"/>
              <a:t> 배열 구조</a:t>
            </a:r>
            <a:r>
              <a:rPr lang="en-US" altLang="ko-KR" b="1" dirty="0"/>
              <a:t>(nanowire array)</a:t>
            </a:r>
            <a:r>
              <a:rPr lang="ko-KR" altLang="en-US" dirty="0"/>
              <a:t> 형성</a:t>
            </a:r>
            <a:r>
              <a:rPr lang="en-US" altLang="ko-KR" dirty="0"/>
              <a:t>.</a:t>
            </a:r>
          </a:p>
          <a:p>
            <a:endParaRPr lang="en-US" altLang="ko-KR" b="1" dirty="0"/>
          </a:p>
          <a:p>
            <a:r>
              <a:rPr lang="ko-KR" altLang="en-US" b="1" dirty="0"/>
              <a:t>📈 </a:t>
            </a:r>
            <a:r>
              <a:rPr lang="en-US" altLang="ko-KR" b="1" dirty="0"/>
              <a:t>4. </a:t>
            </a:r>
            <a:r>
              <a:rPr lang="ko-KR" altLang="en-US" b="1" dirty="0" err="1"/>
              <a:t>전기증착에</a:t>
            </a:r>
            <a:r>
              <a:rPr lang="ko-KR" altLang="en-US" b="1" dirty="0"/>
              <a:t> 영향을 주는 주요 인자</a:t>
            </a:r>
          </a:p>
          <a:p>
            <a:r>
              <a:rPr lang="ko-KR" altLang="en-US" dirty="0"/>
              <a:t>인자 영향 전류밀도</a:t>
            </a:r>
            <a:r>
              <a:rPr lang="en-US" altLang="ko-KR" dirty="0"/>
              <a:t>(Current density) </a:t>
            </a:r>
            <a:r>
              <a:rPr lang="ko-KR" altLang="en-US" dirty="0"/>
              <a:t>높을수록 성장 속도↑</a:t>
            </a:r>
            <a:r>
              <a:rPr lang="en-US" altLang="ko-KR" dirty="0"/>
              <a:t>, </a:t>
            </a:r>
            <a:r>
              <a:rPr lang="ko-KR" altLang="en-US" dirty="0"/>
              <a:t>표면 거칠기↑ 용액 </a:t>
            </a:r>
            <a:r>
              <a:rPr lang="en-US" altLang="ko-KR" dirty="0"/>
              <a:t>pH </a:t>
            </a:r>
            <a:r>
              <a:rPr lang="ko-KR" altLang="en-US" dirty="0"/>
              <a:t>너무 낮으면 과도한 수소 발생 온도 확산속도↑ → 입자 크기 증가 첨가제 </a:t>
            </a:r>
            <a:r>
              <a:rPr lang="ko-KR" altLang="en-US" dirty="0" err="1"/>
              <a:t>결정립</a:t>
            </a:r>
            <a:r>
              <a:rPr lang="ko-KR" altLang="en-US" dirty="0"/>
              <a:t> 제어</a:t>
            </a:r>
            <a:r>
              <a:rPr lang="en-US" altLang="ko-KR" dirty="0"/>
              <a:t>, </a:t>
            </a:r>
            <a:r>
              <a:rPr lang="ko-KR" altLang="en-US" dirty="0"/>
              <a:t>표면 매끄러움 향상 원하시면 </a:t>
            </a:r>
            <a:r>
              <a:rPr lang="en-US" altLang="ko-KR" b="1" dirty="0"/>
              <a:t>AAO </a:t>
            </a:r>
            <a:r>
              <a:rPr lang="ko-KR" altLang="en-US" b="1" dirty="0"/>
              <a:t>템플릿 내 금속 </a:t>
            </a:r>
            <a:r>
              <a:rPr lang="ko-KR" altLang="en-US" b="1" dirty="0" err="1"/>
              <a:t>나노와이어</a:t>
            </a:r>
            <a:r>
              <a:rPr lang="ko-KR" altLang="en-US" b="1" dirty="0"/>
              <a:t> </a:t>
            </a:r>
            <a:r>
              <a:rPr lang="ko-KR" altLang="en-US" b="1" dirty="0" err="1"/>
              <a:t>전기증착</a:t>
            </a:r>
            <a:r>
              <a:rPr lang="ko-KR" altLang="en-US" b="1" dirty="0"/>
              <a:t> 모식도</a:t>
            </a:r>
            <a:r>
              <a:rPr lang="ko-KR" altLang="en-US" dirty="0"/>
              <a:t>를 이미지로 만들어드릴 수 있습니다</a:t>
            </a:r>
            <a:r>
              <a:rPr lang="en-US" altLang="ko-KR" dirty="0"/>
              <a:t>.</a:t>
            </a:r>
            <a:br>
              <a:rPr lang="en-US" altLang="ko-KR" dirty="0"/>
            </a:br>
            <a:endParaRPr lang="en-US" dirty="0"/>
          </a:p>
        </p:txBody>
      </p:sp>
      <p:sp>
        <p:nvSpPr>
          <p:cNvPr id="4" name="슬라이드 번호 개체 틀 3"/>
          <p:cNvSpPr>
            <a:spLocks noGrp="1"/>
          </p:cNvSpPr>
          <p:nvPr>
            <p:ph type="sldNum" sz="quarter" idx="5"/>
          </p:nvPr>
        </p:nvSpPr>
        <p:spPr/>
        <p:txBody>
          <a:bodyPr/>
          <a:lstStyle/>
          <a:p>
            <a:fld id="{8B8A5E10-FEA6-477E-B5FD-E03E08AF0CCF}" type="slidenum">
              <a:rPr lang="ko-KR" altLang="en-US" smtClean="0"/>
              <a:t>115</a:t>
            </a:fld>
            <a:endParaRPr lang="ko-KR" altLang="en-US"/>
          </a:p>
        </p:txBody>
      </p:sp>
    </p:spTree>
    <p:extLst>
      <p:ext uri="{BB962C8B-B14F-4D97-AF65-F5344CB8AC3E}">
        <p14:creationId xmlns:p14="http://schemas.microsoft.com/office/powerpoint/2010/main" val="31593567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대신 </a:t>
            </a:r>
            <a:r>
              <a:rPr lang="en-US" altLang="ko-KR" dirty="0"/>
              <a:t>electrospinning(</a:t>
            </a:r>
            <a:r>
              <a:rPr lang="ko-KR" altLang="en-US" dirty="0"/>
              <a:t>전기방사</a:t>
            </a:r>
            <a:r>
              <a:rPr lang="en-US" altLang="ko-KR" dirty="0"/>
              <a:t>)</a:t>
            </a:r>
            <a:r>
              <a:rPr lang="ko-KR" altLang="en-US" dirty="0"/>
              <a:t>의 </a:t>
            </a:r>
            <a:r>
              <a:rPr lang="ko-KR" altLang="en-US" b="1" dirty="0"/>
              <a:t>원리와 과정</a:t>
            </a:r>
            <a:r>
              <a:rPr lang="ko-KR" altLang="en-US" dirty="0"/>
              <a:t>을 아래와 같이 </a:t>
            </a:r>
            <a:r>
              <a:rPr lang="ko-KR" altLang="en-US" dirty="0" err="1"/>
              <a:t>정리해드릴게요</a:t>
            </a:r>
            <a:r>
              <a:rPr lang="ko-KR" altLang="en-US" dirty="0"/>
              <a:t> 👇</a:t>
            </a:r>
          </a:p>
          <a:p>
            <a:r>
              <a:rPr lang="ko-KR" altLang="en-US" b="1" dirty="0"/>
              <a:t>⚙️ </a:t>
            </a:r>
            <a:r>
              <a:rPr lang="en-US" altLang="ko-KR" b="1" dirty="0"/>
              <a:t>Electrospinning (</a:t>
            </a:r>
            <a:r>
              <a:rPr lang="ko-KR" altLang="en-US" b="1" dirty="0"/>
              <a:t>전기방사</a:t>
            </a:r>
            <a:r>
              <a:rPr lang="en-US" altLang="ko-KR" b="1" dirty="0"/>
              <a:t>) </a:t>
            </a:r>
            <a:r>
              <a:rPr lang="ko-KR" altLang="en-US" b="1" dirty="0"/>
              <a:t>원리</a:t>
            </a:r>
          </a:p>
          <a:p>
            <a:r>
              <a:rPr lang="en-US" altLang="ko-KR" b="1" dirty="0"/>
              <a:t>Electrospinning</a:t>
            </a:r>
            <a:r>
              <a:rPr lang="ko-KR" altLang="en-US" dirty="0"/>
              <a:t>은 고전압 전기장을 이용하여 </a:t>
            </a:r>
            <a:r>
              <a:rPr lang="ko-KR" altLang="en-US" b="1" dirty="0"/>
              <a:t>고분자 용액 또는 용융체를 </a:t>
            </a:r>
            <a:r>
              <a:rPr lang="ko-KR" altLang="en-US" b="1" dirty="0" err="1"/>
              <a:t>나노섬유</a:t>
            </a:r>
            <a:r>
              <a:rPr lang="ko-KR" altLang="en-US" b="1" dirty="0"/>
              <a:t> 형태로 뽑아내는 공정</a:t>
            </a:r>
            <a:r>
              <a:rPr lang="ko-KR" altLang="en-US" dirty="0"/>
              <a:t>입니다</a:t>
            </a:r>
            <a:r>
              <a:rPr lang="en-US" altLang="ko-KR" dirty="0"/>
              <a:t>.</a:t>
            </a:r>
            <a:br>
              <a:rPr lang="en-US" altLang="ko-KR" dirty="0"/>
            </a:br>
            <a:r>
              <a:rPr lang="ko-KR" altLang="en-US" dirty="0"/>
              <a:t>즉</a:t>
            </a:r>
            <a:r>
              <a:rPr lang="en-US" altLang="ko-KR" dirty="0"/>
              <a:t>, </a:t>
            </a:r>
            <a:r>
              <a:rPr lang="ko-KR" altLang="en-US" b="1" dirty="0"/>
              <a:t>전기적 인력으로 액체 제트를 미세하게 늘려 고체 섬유로 만드는 기술</a:t>
            </a:r>
            <a:r>
              <a:rPr lang="ko-KR" altLang="en-US" dirty="0"/>
              <a:t>입니다</a:t>
            </a:r>
            <a:r>
              <a:rPr lang="en-US" altLang="ko-KR" dirty="0"/>
              <a:t>.</a:t>
            </a:r>
          </a:p>
          <a:p>
            <a:endParaRPr lang="en-US" altLang="ko-KR" b="1" dirty="0"/>
          </a:p>
          <a:p>
            <a:r>
              <a:rPr lang="ko-KR" altLang="en-US" b="1" dirty="0"/>
              <a:t>🧪 </a:t>
            </a:r>
            <a:r>
              <a:rPr lang="en-US" altLang="ko-KR" b="1" dirty="0"/>
              <a:t>1. </a:t>
            </a:r>
            <a:r>
              <a:rPr lang="ko-KR" altLang="en-US" b="1" dirty="0"/>
              <a:t>기본 구성 요소</a:t>
            </a:r>
          </a:p>
          <a:p>
            <a:r>
              <a:rPr lang="en-US" altLang="ko-KR" b="1" dirty="0"/>
              <a:t>Syringe (</a:t>
            </a:r>
            <a:r>
              <a:rPr lang="ko-KR" altLang="en-US" b="1" dirty="0"/>
              <a:t>주사기</a:t>
            </a:r>
            <a:r>
              <a:rPr lang="en-US" altLang="ko-KR" b="1" dirty="0"/>
              <a:t>)</a:t>
            </a:r>
            <a:r>
              <a:rPr lang="en-US" altLang="ko-KR" dirty="0"/>
              <a:t>: </a:t>
            </a:r>
            <a:r>
              <a:rPr lang="ko-KR" altLang="en-US" dirty="0"/>
              <a:t>고분자 용액</a:t>
            </a:r>
            <a:r>
              <a:rPr lang="en-US" altLang="ko-KR" dirty="0"/>
              <a:t>/</a:t>
            </a:r>
            <a:r>
              <a:rPr lang="ko-KR" altLang="en-US" dirty="0"/>
              <a:t>용융체가 들어있음</a:t>
            </a:r>
          </a:p>
          <a:p>
            <a:r>
              <a:rPr lang="en-US" altLang="ko-KR" b="1" dirty="0"/>
              <a:t>Needle (</a:t>
            </a:r>
            <a:r>
              <a:rPr lang="ko-KR" altLang="en-US" b="1" dirty="0"/>
              <a:t>노즐</a:t>
            </a:r>
            <a:r>
              <a:rPr lang="en-US" altLang="ko-KR" b="1" dirty="0"/>
              <a:t>)</a:t>
            </a:r>
            <a:r>
              <a:rPr lang="en-US" altLang="ko-KR" dirty="0"/>
              <a:t>: </a:t>
            </a:r>
            <a:r>
              <a:rPr lang="ko-KR" altLang="en-US" dirty="0"/>
              <a:t>전압이 인가되는 부분</a:t>
            </a:r>
          </a:p>
          <a:p>
            <a:r>
              <a:rPr lang="en-US" altLang="ko-KR" b="1" dirty="0"/>
              <a:t>High-voltage power supply (</a:t>
            </a:r>
            <a:r>
              <a:rPr lang="ko-KR" altLang="en-US" b="1" dirty="0"/>
              <a:t>고전압 전원장치</a:t>
            </a:r>
            <a:r>
              <a:rPr lang="en-US" altLang="ko-KR" b="1" dirty="0"/>
              <a:t>)</a:t>
            </a:r>
            <a:r>
              <a:rPr lang="en-US" altLang="ko-KR" dirty="0"/>
              <a:t>: </a:t>
            </a:r>
            <a:r>
              <a:rPr lang="ko-KR" altLang="en-US" dirty="0"/>
              <a:t>수 </a:t>
            </a:r>
            <a:r>
              <a:rPr lang="en-US" altLang="ko-KR" dirty="0"/>
              <a:t>kV </a:t>
            </a:r>
            <a:r>
              <a:rPr lang="ko-KR" altLang="en-US" dirty="0"/>
              <a:t>수준의 전압 제공</a:t>
            </a:r>
          </a:p>
          <a:p>
            <a:r>
              <a:rPr lang="en-US" altLang="ko-KR" b="1" dirty="0"/>
              <a:t>Collector (</a:t>
            </a:r>
            <a:r>
              <a:rPr lang="ko-KR" altLang="en-US" b="1" dirty="0" err="1"/>
              <a:t>집전체</a:t>
            </a:r>
            <a:r>
              <a:rPr lang="en-US" altLang="ko-KR" b="1" dirty="0"/>
              <a:t>)</a:t>
            </a:r>
            <a:r>
              <a:rPr lang="en-US" altLang="ko-KR" dirty="0"/>
              <a:t>: </a:t>
            </a:r>
            <a:r>
              <a:rPr lang="ko-KR" altLang="en-US" dirty="0"/>
              <a:t>방사된 섬유가 모이는 금속판 또는 회전 드럼</a:t>
            </a:r>
          </a:p>
          <a:p>
            <a:endParaRPr lang="en-US" altLang="ko-KR" b="1" dirty="0"/>
          </a:p>
          <a:p>
            <a:r>
              <a:rPr lang="ko-KR" altLang="en-US" b="1" dirty="0"/>
              <a:t>⚡ </a:t>
            </a:r>
            <a:r>
              <a:rPr lang="en-US" altLang="ko-KR" b="1" dirty="0"/>
              <a:t>2. </a:t>
            </a:r>
            <a:r>
              <a:rPr lang="ko-KR" altLang="en-US" b="1" dirty="0"/>
              <a:t>작동 원리 단계별 설명</a:t>
            </a:r>
          </a:p>
          <a:p>
            <a:r>
              <a:rPr lang="en-US" altLang="ko-KR" b="1" dirty="0"/>
              <a:t>(1) </a:t>
            </a:r>
            <a:r>
              <a:rPr lang="ko-KR" altLang="en-US" b="1" dirty="0"/>
              <a:t>전기장 인가</a:t>
            </a:r>
          </a:p>
          <a:p>
            <a:r>
              <a:rPr lang="ko-KR" altLang="en-US" dirty="0"/>
              <a:t>노즐 끝단의 고분자 용액에 </a:t>
            </a:r>
            <a:r>
              <a:rPr lang="ko-KR" altLang="en-US" b="1" dirty="0"/>
              <a:t>수 </a:t>
            </a:r>
            <a:r>
              <a:rPr lang="en-US" altLang="ko-KR" b="1" dirty="0"/>
              <a:t>kV</a:t>
            </a:r>
            <a:r>
              <a:rPr lang="ko-KR" altLang="en-US" b="1" dirty="0"/>
              <a:t>의 고전압</a:t>
            </a:r>
            <a:r>
              <a:rPr lang="ko-KR" altLang="en-US" dirty="0"/>
              <a:t>을 가하면</a:t>
            </a:r>
            <a:r>
              <a:rPr lang="en-US" altLang="ko-KR" dirty="0"/>
              <a:t>,</a:t>
            </a:r>
            <a:br>
              <a:rPr lang="en-US" altLang="ko-KR" dirty="0"/>
            </a:br>
            <a:r>
              <a:rPr lang="ko-KR" altLang="en-US" dirty="0"/>
              <a:t>용액 표면의 전하가 서로 밀어내는 </a:t>
            </a:r>
            <a:r>
              <a:rPr lang="ko-KR" altLang="en-US" dirty="0" err="1"/>
              <a:t>정전기력이</a:t>
            </a:r>
            <a:r>
              <a:rPr lang="ko-KR" altLang="en-US" dirty="0"/>
              <a:t> 작용합니다</a:t>
            </a:r>
            <a:r>
              <a:rPr lang="en-US" altLang="ko-KR" dirty="0"/>
              <a:t>.</a:t>
            </a:r>
          </a:p>
          <a:p>
            <a:r>
              <a:rPr lang="en-US" altLang="ko-KR" b="1" dirty="0"/>
              <a:t>(2) Taylor cone </a:t>
            </a:r>
            <a:r>
              <a:rPr lang="ko-KR" altLang="en-US" b="1" dirty="0"/>
              <a:t>형성</a:t>
            </a:r>
          </a:p>
          <a:p>
            <a:r>
              <a:rPr lang="ko-KR" altLang="en-US" dirty="0" err="1"/>
              <a:t>정전기력이</a:t>
            </a:r>
            <a:r>
              <a:rPr lang="ko-KR" altLang="en-US" dirty="0"/>
              <a:t> 용액의 표면장력을 이길 만큼 커지면</a:t>
            </a:r>
            <a:r>
              <a:rPr lang="en-US" altLang="ko-KR" dirty="0"/>
              <a:t>,</a:t>
            </a:r>
            <a:br>
              <a:rPr lang="en-US" altLang="ko-KR" dirty="0"/>
            </a:br>
            <a:r>
              <a:rPr lang="ko-KR" altLang="en-US" dirty="0"/>
              <a:t>노즐 끝이 </a:t>
            </a:r>
            <a:r>
              <a:rPr lang="ko-KR" altLang="en-US" b="1" dirty="0"/>
              <a:t>“</a:t>
            </a:r>
            <a:r>
              <a:rPr lang="en-US" altLang="ko-KR" b="1" dirty="0"/>
              <a:t>Taylor cone”</a:t>
            </a:r>
            <a:r>
              <a:rPr lang="ko-KR" altLang="en-US" dirty="0"/>
              <a:t> 형태로 </a:t>
            </a:r>
            <a:r>
              <a:rPr lang="ko-KR" altLang="en-US" dirty="0" err="1"/>
              <a:t>뾰족해집니다</a:t>
            </a:r>
            <a:r>
              <a:rPr lang="en-US" altLang="ko-KR" dirty="0"/>
              <a:t>.</a:t>
            </a:r>
          </a:p>
          <a:p>
            <a:r>
              <a:rPr lang="en-US" altLang="ko-KR" b="1" dirty="0"/>
              <a:t>(3) </a:t>
            </a:r>
            <a:r>
              <a:rPr lang="ko-KR" altLang="en-US" b="1" dirty="0"/>
              <a:t>제트 분출 및 신장</a:t>
            </a:r>
          </a:p>
          <a:p>
            <a:r>
              <a:rPr lang="ko-KR" altLang="en-US" dirty="0"/>
              <a:t>이후 액체 제트가 공기 중으로 방출되며</a:t>
            </a:r>
            <a:r>
              <a:rPr lang="en-US" altLang="ko-KR" dirty="0"/>
              <a:t>,</a:t>
            </a:r>
            <a:br>
              <a:rPr lang="en-US" altLang="ko-KR" dirty="0"/>
            </a:br>
            <a:r>
              <a:rPr lang="ko-KR" altLang="en-US" dirty="0"/>
              <a:t>전기장에 의해 </a:t>
            </a:r>
            <a:r>
              <a:rPr lang="ko-KR" altLang="en-US" b="1" dirty="0"/>
              <a:t>빠르게 신장</a:t>
            </a:r>
            <a:r>
              <a:rPr lang="en-US" altLang="ko-KR" b="1" dirty="0"/>
              <a:t>(stretching)</a:t>
            </a:r>
            <a:r>
              <a:rPr lang="ko-KR" altLang="en-US" dirty="0"/>
              <a:t> 됩니다</a:t>
            </a:r>
            <a:r>
              <a:rPr lang="en-US" altLang="ko-KR" dirty="0"/>
              <a:t>.</a:t>
            </a:r>
          </a:p>
          <a:p>
            <a:r>
              <a:rPr lang="en-US" altLang="ko-KR" b="1" dirty="0"/>
              <a:t>(4) </a:t>
            </a:r>
            <a:r>
              <a:rPr lang="ko-KR" altLang="en-US" b="1" dirty="0"/>
              <a:t>용매 증발 및 섬유 형성</a:t>
            </a:r>
          </a:p>
          <a:p>
            <a:r>
              <a:rPr lang="ko-KR" altLang="en-US" dirty="0"/>
              <a:t>제트가 이동하는 동안 용매가 증발하면서</a:t>
            </a:r>
            <a:br>
              <a:rPr lang="ko-KR" altLang="en-US" dirty="0"/>
            </a:br>
            <a:r>
              <a:rPr lang="ko-KR" altLang="en-US" dirty="0"/>
              <a:t>고분자가 </a:t>
            </a:r>
            <a:r>
              <a:rPr lang="ko-KR" altLang="en-US" dirty="0" err="1"/>
              <a:t>고체화되어</a:t>
            </a:r>
            <a:r>
              <a:rPr lang="ko-KR" altLang="en-US" dirty="0"/>
              <a:t> </a:t>
            </a:r>
            <a:r>
              <a:rPr lang="ko-KR" altLang="en-US" b="1" dirty="0"/>
              <a:t>직경 수십</a:t>
            </a:r>
            <a:r>
              <a:rPr lang="en-US" altLang="ko-KR" b="1" dirty="0"/>
              <a:t>~</a:t>
            </a:r>
            <a:r>
              <a:rPr lang="ko-KR" altLang="en-US" b="1" dirty="0"/>
              <a:t>수백 </a:t>
            </a:r>
            <a:r>
              <a:rPr lang="en-US" altLang="ko-KR" b="1" dirty="0"/>
              <a:t>nm</a:t>
            </a:r>
            <a:r>
              <a:rPr lang="ko-KR" altLang="en-US" b="1" dirty="0"/>
              <a:t>의 </a:t>
            </a:r>
            <a:r>
              <a:rPr lang="ko-KR" altLang="en-US" b="1" dirty="0" err="1"/>
              <a:t>나노섬유</a:t>
            </a:r>
            <a:r>
              <a:rPr lang="ko-KR" altLang="en-US" dirty="0" err="1"/>
              <a:t>가</a:t>
            </a:r>
            <a:r>
              <a:rPr lang="ko-KR" altLang="en-US" dirty="0"/>
              <a:t> 형성됩니다</a:t>
            </a:r>
            <a:r>
              <a:rPr lang="en-US" altLang="ko-KR" dirty="0"/>
              <a:t>.</a:t>
            </a:r>
          </a:p>
          <a:p>
            <a:r>
              <a:rPr lang="ko-KR" altLang="en-US" b="1" dirty="0"/>
              <a:t>🧩 </a:t>
            </a:r>
            <a:r>
              <a:rPr lang="en-US" altLang="ko-KR" b="1" dirty="0"/>
              <a:t>3. </a:t>
            </a:r>
            <a:r>
              <a:rPr lang="ko-KR" altLang="en-US" b="1" dirty="0"/>
              <a:t>핵심 물리 개념</a:t>
            </a:r>
          </a:p>
          <a:p>
            <a:r>
              <a:rPr lang="ko-KR" altLang="en-US" b="1" dirty="0"/>
              <a:t>전기장</a:t>
            </a:r>
            <a:r>
              <a:rPr lang="en-US" altLang="ko-KR" b="1" dirty="0"/>
              <a:t>(E-field)</a:t>
            </a:r>
            <a:r>
              <a:rPr lang="en-US" altLang="ko-KR" dirty="0"/>
              <a:t>: </a:t>
            </a:r>
            <a:r>
              <a:rPr lang="ko-KR" altLang="en-US" dirty="0"/>
              <a:t>섬유 직경 조절의 핵심 인자</a:t>
            </a:r>
          </a:p>
          <a:p>
            <a:r>
              <a:rPr lang="ko-KR" altLang="en-US" b="1" dirty="0"/>
              <a:t>표면장력 </a:t>
            </a:r>
            <a:r>
              <a:rPr lang="en-US" altLang="ko-KR" b="1" dirty="0"/>
              <a:t>vs </a:t>
            </a:r>
            <a:r>
              <a:rPr lang="ko-KR" altLang="en-US" b="1" dirty="0"/>
              <a:t>전기력의 균형</a:t>
            </a:r>
            <a:r>
              <a:rPr lang="en-US" altLang="ko-KR" dirty="0"/>
              <a:t>: </a:t>
            </a:r>
            <a:r>
              <a:rPr lang="ko-KR" altLang="en-US" dirty="0"/>
              <a:t>방사 시작 여부 결정</a:t>
            </a:r>
          </a:p>
          <a:p>
            <a:r>
              <a:rPr lang="ko-KR" altLang="en-US" b="1" dirty="0"/>
              <a:t>용액 점도</a:t>
            </a:r>
            <a:r>
              <a:rPr lang="en-US" altLang="ko-KR" b="1" dirty="0"/>
              <a:t>·</a:t>
            </a:r>
            <a:r>
              <a:rPr lang="ko-KR" altLang="en-US" b="1" dirty="0"/>
              <a:t>농도</a:t>
            </a:r>
            <a:r>
              <a:rPr lang="en-US" altLang="ko-KR" b="1" dirty="0"/>
              <a:t>·</a:t>
            </a:r>
            <a:r>
              <a:rPr lang="ko-KR" altLang="en-US" b="1" dirty="0"/>
              <a:t>전도도</a:t>
            </a:r>
            <a:r>
              <a:rPr lang="en-US" altLang="ko-KR" dirty="0"/>
              <a:t>: </a:t>
            </a:r>
            <a:r>
              <a:rPr lang="ko-KR" altLang="en-US" dirty="0"/>
              <a:t>섬유의 균일성에 영향</a:t>
            </a:r>
          </a:p>
          <a:p>
            <a:r>
              <a:rPr lang="ko-KR" altLang="en-US" b="1" dirty="0"/>
              <a:t>📈 </a:t>
            </a:r>
            <a:r>
              <a:rPr lang="en-US" altLang="ko-KR" b="1" dirty="0"/>
              <a:t>4. </a:t>
            </a:r>
            <a:r>
              <a:rPr lang="ko-KR" altLang="en-US" b="1" dirty="0"/>
              <a:t>주요 변수와 영향</a:t>
            </a:r>
          </a:p>
          <a:p>
            <a:r>
              <a:rPr lang="ko-KR" altLang="en-US" dirty="0"/>
              <a:t>인자 영향 전압 </a:t>
            </a:r>
            <a:r>
              <a:rPr lang="en-US" altLang="ko-KR" dirty="0"/>
              <a:t>(Voltage) </a:t>
            </a:r>
            <a:r>
              <a:rPr lang="ko-KR" altLang="en-US" dirty="0"/>
              <a:t>너무 낮으면 방사 안 됨</a:t>
            </a:r>
            <a:r>
              <a:rPr lang="en-US" altLang="ko-KR" dirty="0"/>
              <a:t>, </a:t>
            </a:r>
            <a:r>
              <a:rPr lang="ko-KR" altLang="en-US" dirty="0"/>
              <a:t>너무 높으면 불안정한 제트 발생 용액 점도 너무 낮으면 끊어짐</a:t>
            </a:r>
            <a:r>
              <a:rPr lang="en-US" altLang="ko-KR" dirty="0"/>
              <a:t>, </a:t>
            </a:r>
          </a:p>
          <a:p>
            <a:r>
              <a:rPr lang="ko-KR" altLang="en-US" dirty="0"/>
              <a:t>너무 높으면 방사 어려움 주사속도 너무 빠르면 구슬</a:t>
            </a:r>
            <a:r>
              <a:rPr lang="en-US" altLang="ko-KR" dirty="0"/>
              <a:t>(bead) </a:t>
            </a:r>
            <a:r>
              <a:rPr lang="ko-KR" altLang="en-US" dirty="0"/>
              <a:t>형성</a:t>
            </a:r>
            <a:r>
              <a:rPr lang="en-US" altLang="ko-KR" dirty="0"/>
              <a:t>, </a:t>
            </a:r>
            <a:r>
              <a:rPr lang="ko-KR" altLang="en-US" dirty="0"/>
              <a:t>적절해야 균일한 섬유 노즐</a:t>
            </a:r>
            <a:r>
              <a:rPr lang="en-US" altLang="ko-KR" dirty="0"/>
              <a:t>–</a:t>
            </a:r>
            <a:r>
              <a:rPr lang="ko-KR" altLang="en-US" dirty="0" err="1"/>
              <a:t>수집판</a:t>
            </a:r>
            <a:r>
              <a:rPr lang="ko-KR" altLang="en-US" dirty="0"/>
              <a:t> 거리 너무 짧으면 용매가 마르지 않음</a:t>
            </a:r>
            <a:r>
              <a:rPr lang="en-US" altLang="ko-KR" dirty="0"/>
              <a:t>, </a:t>
            </a:r>
            <a:r>
              <a:rPr lang="ko-KR" altLang="en-US" dirty="0"/>
              <a:t>너무 길면 섬유 산란 </a:t>
            </a:r>
            <a:endParaRPr lang="en-US" altLang="ko-KR" dirty="0"/>
          </a:p>
          <a:p>
            <a:endParaRPr lang="en-US" altLang="ko-KR" b="1" dirty="0"/>
          </a:p>
          <a:p>
            <a:r>
              <a:rPr lang="ko-KR" altLang="en-US" b="1" dirty="0"/>
              <a:t>🧵 </a:t>
            </a:r>
            <a:r>
              <a:rPr lang="en-US" altLang="ko-KR" b="1" dirty="0"/>
              <a:t>5. </a:t>
            </a:r>
            <a:r>
              <a:rPr lang="ko-KR" altLang="en-US" b="1" dirty="0"/>
              <a:t>요약</a:t>
            </a:r>
          </a:p>
          <a:p>
            <a:r>
              <a:rPr lang="en-US" altLang="ko-KR" dirty="0"/>
              <a:t>Electrospinning</a:t>
            </a:r>
            <a:r>
              <a:rPr lang="ko-KR" altLang="en-US" dirty="0"/>
              <a:t>은</a:t>
            </a:r>
            <a:br>
              <a:rPr lang="ko-KR" altLang="en-US" dirty="0"/>
            </a:br>
            <a:r>
              <a:rPr lang="ko-KR" altLang="en-US" b="1" dirty="0"/>
              <a:t>전기장에 의해 액체 제트를 가늘게 늘려 고체 </a:t>
            </a:r>
            <a:r>
              <a:rPr lang="ko-KR" altLang="en-US" b="1" dirty="0" err="1"/>
              <a:t>나노섬유로</a:t>
            </a:r>
            <a:r>
              <a:rPr lang="ko-KR" altLang="en-US" b="1" dirty="0"/>
              <a:t> 만드는 공정</a:t>
            </a:r>
            <a:r>
              <a:rPr lang="ko-KR" altLang="en-US" dirty="0"/>
              <a:t>입니다</a:t>
            </a:r>
            <a:r>
              <a:rPr lang="en-US" altLang="ko-KR" dirty="0"/>
              <a:t>.</a:t>
            </a:r>
            <a:br>
              <a:rPr lang="en-US" altLang="ko-KR" dirty="0"/>
            </a:br>
            <a:r>
              <a:rPr lang="ko-KR" altLang="en-US" dirty="0"/>
              <a:t>이때 </a:t>
            </a:r>
            <a:r>
              <a:rPr lang="ko-KR" altLang="en-US" b="1" dirty="0" err="1"/>
              <a:t>정전기력과</a:t>
            </a:r>
            <a:r>
              <a:rPr lang="ko-KR" altLang="en-US" b="1" dirty="0"/>
              <a:t> 표면장력의 균형</a:t>
            </a:r>
            <a:r>
              <a:rPr lang="ko-KR" altLang="en-US" dirty="0"/>
              <a:t>이 섬유 형성을 결정합니다</a:t>
            </a:r>
            <a:r>
              <a:rPr lang="en-US" altLang="ko-KR" dirty="0"/>
              <a:t>.</a:t>
            </a:r>
          </a:p>
          <a:p>
            <a:r>
              <a:rPr lang="ko-KR" altLang="en-US" dirty="0"/>
              <a:t>원하신다면 </a:t>
            </a:r>
            <a:r>
              <a:rPr lang="en-US" altLang="ko-KR" b="1" dirty="0"/>
              <a:t>Electrospinning </a:t>
            </a:r>
            <a:r>
              <a:rPr lang="ko-KR" altLang="en-US" b="1" dirty="0"/>
              <a:t>장치의 원리 모식도</a:t>
            </a:r>
            <a:br>
              <a:rPr lang="ko-KR" altLang="en-US" dirty="0"/>
            </a:br>
            <a:r>
              <a:rPr lang="en-US" altLang="ko-KR" dirty="0"/>
              <a:t>(</a:t>
            </a:r>
            <a:r>
              <a:rPr lang="ko-KR" altLang="en-US" dirty="0"/>
              <a:t>예</a:t>
            </a:r>
            <a:r>
              <a:rPr lang="en-US" altLang="ko-KR" dirty="0"/>
              <a:t>: Taylor cone, </a:t>
            </a:r>
            <a:r>
              <a:rPr lang="ko-KR" altLang="en-US" dirty="0"/>
              <a:t>제트 분출</a:t>
            </a:r>
            <a:r>
              <a:rPr lang="en-US" altLang="ko-KR" dirty="0"/>
              <a:t>, </a:t>
            </a:r>
            <a:r>
              <a:rPr lang="ko-KR" altLang="en-US" dirty="0" err="1"/>
              <a:t>수집판</a:t>
            </a:r>
            <a:r>
              <a:rPr lang="ko-KR" altLang="en-US" dirty="0"/>
              <a:t> 포함</a:t>
            </a:r>
            <a:r>
              <a:rPr lang="en-US" altLang="ko-KR" dirty="0"/>
              <a:t>)</a:t>
            </a:r>
            <a:br>
              <a:rPr lang="en-US" altLang="ko-KR" dirty="0"/>
            </a:br>
            <a:r>
              <a:rPr lang="ko-KR" altLang="en-US" dirty="0"/>
              <a:t>를 그림으로 만들어드릴 수도 있습니다</a:t>
            </a:r>
            <a:r>
              <a:rPr lang="en-US" altLang="ko-KR" dirty="0"/>
              <a:t>. </a:t>
            </a:r>
            <a:r>
              <a:rPr lang="ko-KR" altLang="en-US" dirty="0"/>
              <a:t>원하시나요</a:t>
            </a:r>
            <a:r>
              <a:rPr lang="en-US" altLang="ko-KR" dirty="0"/>
              <a:t>?</a:t>
            </a:r>
          </a:p>
          <a:p>
            <a:endParaRPr lang="en-US" dirty="0"/>
          </a:p>
        </p:txBody>
      </p:sp>
      <p:sp>
        <p:nvSpPr>
          <p:cNvPr id="4" name="슬라이드 번호 개체 틀 3"/>
          <p:cNvSpPr>
            <a:spLocks noGrp="1"/>
          </p:cNvSpPr>
          <p:nvPr>
            <p:ph type="sldNum" sz="quarter" idx="5"/>
          </p:nvPr>
        </p:nvSpPr>
        <p:spPr/>
        <p:txBody>
          <a:bodyPr/>
          <a:lstStyle/>
          <a:p>
            <a:fld id="{8B8A5E10-FEA6-477E-B5FD-E03E08AF0CCF}" type="slidenum">
              <a:rPr lang="ko-KR" altLang="en-US" smtClean="0"/>
              <a:t>116</a:t>
            </a:fld>
            <a:endParaRPr lang="ko-KR" altLang="en-US"/>
          </a:p>
        </p:txBody>
      </p:sp>
    </p:spTree>
    <p:extLst>
      <p:ext uri="{BB962C8B-B14F-4D97-AF65-F5344CB8AC3E}">
        <p14:creationId xmlns:p14="http://schemas.microsoft.com/office/powerpoint/2010/main" val="1431800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1" dirty="0"/>
              <a:t>Attrition Milling: </a:t>
            </a:r>
            <a:r>
              <a:rPr lang="ko-KR" altLang="en-US" dirty="0"/>
              <a:t>고속 회전하는 </a:t>
            </a:r>
            <a:r>
              <a:rPr lang="ko-KR" altLang="en-US" dirty="0" err="1"/>
              <a:t>교반기</a:t>
            </a:r>
            <a:r>
              <a:rPr lang="en-US" altLang="ko-KR" dirty="0"/>
              <a:t>(stirrer)</a:t>
            </a:r>
            <a:r>
              <a:rPr lang="ko-KR" altLang="en-US" dirty="0"/>
              <a:t>와 </a:t>
            </a:r>
            <a:r>
              <a:rPr lang="ko-KR" altLang="en-US" dirty="0" err="1"/>
              <a:t>밀링</a:t>
            </a:r>
            <a:r>
              <a:rPr lang="ko-KR" altLang="en-US" dirty="0"/>
              <a:t> 매체</a:t>
            </a:r>
            <a:r>
              <a:rPr lang="en-US" altLang="ko-KR" dirty="0"/>
              <a:t>(</a:t>
            </a:r>
            <a:r>
              <a:rPr lang="ko-KR" altLang="en-US" dirty="0"/>
              <a:t>볼</a:t>
            </a:r>
            <a:r>
              <a:rPr lang="en-US" altLang="ko-KR" dirty="0"/>
              <a:t>, </a:t>
            </a:r>
            <a:r>
              <a:rPr lang="ko-KR" altLang="en-US" dirty="0"/>
              <a:t>비드 등</a:t>
            </a:r>
            <a:r>
              <a:rPr lang="en-US" altLang="ko-KR" dirty="0"/>
              <a:t>)</a:t>
            </a:r>
            <a:r>
              <a:rPr lang="ko-KR" altLang="en-US" dirty="0"/>
              <a:t>를 이용해 입자 간 충돌과 마찰을 일으켜 </a:t>
            </a:r>
            <a:r>
              <a:rPr lang="ko-KR" altLang="en-US" b="1" dirty="0"/>
              <a:t>분말을 미세화</a:t>
            </a:r>
            <a:r>
              <a:rPr lang="en-US" altLang="ko-KR" b="1" dirty="0"/>
              <a:t>(</a:t>
            </a:r>
            <a:r>
              <a:rPr lang="ko-KR" altLang="en-US" b="1" dirty="0"/>
              <a:t>나노 크기까지</a:t>
            </a:r>
            <a:r>
              <a:rPr lang="en-US" altLang="ko-KR" b="1" dirty="0"/>
              <a:t>)</a:t>
            </a:r>
            <a:r>
              <a:rPr lang="ko-KR" altLang="en-US" dirty="0"/>
              <a:t> 하는 분쇄 공정</a:t>
            </a:r>
            <a:r>
              <a:rPr lang="en-US" altLang="ko-KR" dirty="0"/>
              <a:t>.</a:t>
            </a:r>
          </a:p>
          <a:p>
            <a:endParaRPr lang="ko-KR" altLang="en-US" dirty="0"/>
          </a:p>
        </p:txBody>
      </p:sp>
      <p:sp>
        <p:nvSpPr>
          <p:cNvPr id="4" name="슬라이드 번호 개체 틀 3"/>
          <p:cNvSpPr>
            <a:spLocks noGrp="1"/>
          </p:cNvSpPr>
          <p:nvPr>
            <p:ph type="sldNum" sz="quarter" idx="10"/>
          </p:nvPr>
        </p:nvSpPr>
        <p:spPr/>
        <p:txBody>
          <a:bodyPr/>
          <a:lstStyle/>
          <a:p>
            <a:fld id="{8B8A5E10-FEA6-477E-B5FD-E03E08AF0CCF}" type="slidenum">
              <a:rPr lang="ko-KR" altLang="en-US" smtClean="0"/>
              <a:t>21</a:t>
            </a:fld>
            <a:endParaRPr lang="ko-KR" altLang="en-US"/>
          </a:p>
        </p:txBody>
      </p:sp>
    </p:spTree>
    <p:extLst>
      <p:ext uri="{BB962C8B-B14F-4D97-AF65-F5344CB8AC3E}">
        <p14:creationId xmlns:p14="http://schemas.microsoft.com/office/powerpoint/2010/main" val="9024036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좋아요 😊 이 그림은 </a:t>
            </a:r>
            <a:r>
              <a:rPr lang="en-US" altLang="ko-KR" b="1" dirty="0"/>
              <a:t>Phase-Shifting Edge Lithography (</a:t>
            </a:r>
            <a:r>
              <a:rPr lang="ko-KR" altLang="en-US" b="1" dirty="0"/>
              <a:t>위상 이동 에지 </a:t>
            </a:r>
            <a:r>
              <a:rPr lang="ko-KR" altLang="en-US" b="1" dirty="0" err="1"/>
              <a:t>리소그래피</a:t>
            </a:r>
            <a:r>
              <a:rPr lang="en-US" altLang="ko-KR" b="1" dirty="0"/>
              <a:t>)</a:t>
            </a:r>
            <a:r>
              <a:rPr lang="ko-KR" altLang="en-US" dirty="0"/>
              <a:t> 의 원리를 보여주는 모식도입니다</a:t>
            </a:r>
            <a:r>
              <a:rPr lang="en-US" altLang="ko-KR" dirty="0"/>
              <a:t>.</a:t>
            </a:r>
            <a:br>
              <a:rPr lang="en-US" altLang="ko-KR" dirty="0"/>
            </a:br>
            <a:r>
              <a:rPr lang="ko-KR" altLang="en-US" dirty="0"/>
              <a:t>아래에 단계별로 자세히 </a:t>
            </a:r>
            <a:r>
              <a:rPr lang="ko-KR" altLang="en-US" dirty="0" err="1"/>
              <a:t>설명드릴게요</a:t>
            </a:r>
            <a:r>
              <a:rPr lang="en-US" altLang="ko-KR" dirty="0"/>
              <a:t>.</a:t>
            </a:r>
          </a:p>
          <a:p>
            <a:r>
              <a:rPr lang="ko-KR" altLang="en-US" b="1" dirty="0"/>
              <a:t>🧩 전체 개요</a:t>
            </a:r>
          </a:p>
          <a:p>
            <a:r>
              <a:rPr lang="ko-KR" altLang="en-US" dirty="0"/>
              <a:t>**</a:t>
            </a:r>
            <a:r>
              <a:rPr lang="en-US" altLang="ko-KR" dirty="0"/>
              <a:t>Phase-Shifting Edge Lithography (PSEL)**</a:t>
            </a:r>
            <a:r>
              <a:rPr lang="ko-KR" altLang="en-US" dirty="0"/>
              <a:t>는</a:t>
            </a:r>
            <a:br>
              <a:rPr lang="ko-KR" altLang="en-US" dirty="0"/>
            </a:br>
            <a:r>
              <a:rPr lang="ko-KR" altLang="en-US" b="1" dirty="0" err="1"/>
              <a:t>위상차</a:t>
            </a:r>
            <a:r>
              <a:rPr lang="en-US" altLang="ko-KR" b="1" dirty="0"/>
              <a:t>(phase shift)</a:t>
            </a:r>
            <a:r>
              <a:rPr lang="ko-KR" altLang="en-US" dirty="0"/>
              <a:t> 를 이용하여 </a:t>
            </a:r>
            <a:r>
              <a:rPr lang="ko-KR" altLang="en-US" b="1" dirty="0"/>
              <a:t>빛의 간섭</a:t>
            </a:r>
            <a:r>
              <a:rPr lang="en-US" altLang="ko-KR" b="1" dirty="0"/>
              <a:t>(interference)</a:t>
            </a:r>
            <a:r>
              <a:rPr lang="ko-KR" altLang="en-US" dirty="0"/>
              <a:t> 으로 </a:t>
            </a:r>
            <a:r>
              <a:rPr lang="ko-KR" altLang="en-US" b="1" dirty="0"/>
              <a:t>나노미터 수준의 패턴</a:t>
            </a:r>
            <a:r>
              <a:rPr lang="ko-KR" altLang="en-US" dirty="0"/>
              <a:t>을 형성하는 </a:t>
            </a:r>
            <a:r>
              <a:rPr lang="ko-KR" altLang="en-US" dirty="0" err="1"/>
              <a:t>리소그래피</a:t>
            </a:r>
            <a:r>
              <a:rPr lang="ko-KR" altLang="en-US" dirty="0"/>
              <a:t> 기법입니다</a:t>
            </a:r>
            <a:r>
              <a:rPr lang="en-US" altLang="ko-KR" dirty="0"/>
              <a:t>.</a:t>
            </a:r>
            <a:br>
              <a:rPr lang="en-US" altLang="ko-KR" dirty="0"/>
            </a:br>
            <a:r>
              <a:rPr lang="ko-KR" altLang="en-US" dirty="0"/>
              <a:t>일반적인 </a:t>
            </a:r>
            <a:r>
              <a:rPr lang="ko-KR" altLang="en-US" dirty="0" err="1"/>
              <a:t>포토리소그래피보다</a:t>
            </a:r>
            <a:r>
              <a:rPr lang="ko-KR" altLang="en-US" dirty="0"/>
              <a:t> 훨씬 </a:t>
            </a:r>
            <a:r>
              <a:rPr lang="ko-KR" altLang="en-US" b="1" dirty="0"/>
              <a:t>세밀한 </a:t>
            </a:r>
            <a:r>
              <a:rPr lang="en-US" altLang="ko-KR" b="1" dirty="0"/>
              <a:t>(~30–100 nm)</a:t>
            </a:r>
            <a:r>
              <a:rPr lang="ko-KR" altLang="en-US" dirty="0"/>
              <a:t> 구조를 만들 수 있습니다</a:t>
            </a:r>
            <a:r>
              <a:rPr lang="en-US" altLang="ko-KR" dirty="0"/>
              <a:t>.</a:t>
            </a:r>
          </a:p>
          <a:p>
            <a:r>
              <a:rPr lang="ko-KR" altLang="en-US" b="1" dirty="0"/>
              <a:t>⚙️ 단계별 설명</a:t>
            </a:r>
          </a:p>
          <a:p>
            <a:r>
              <a:rPr lang="ko-KR" altLang="en-US" b="1" dirty="0"/>
              <a:t>① </a:t>
            </a:r>
            <a:r>
              <a:rPr lang="en-US" altLang="ko-KR" b="1" dirty="0"/>
              <a:t>PDMS </a:t>
            </a:r>
            <a:r>
              <a:rPr lang="ko-KR" altLang="en-US" b="1" dirty="0"/>
              <a:t>마스크 제작</a:t>
            </a:r>
          </a:p>
          <a:p>
            <a:r>
              <a:rPr lang="en-US" altLang="ko-KR" b="1" dirty="0"/>
              <a:t>h-PDMS (hard PDMS)</a:t>
            </a:r>
            <a:r>
              <a:rPr lang="ko-KR" altLang="en-US" dirty="0"/>
              <a:t> 와 </a:t>
            </a:r>
            <a:r>
              <a:rPr lang="ko-KR" altLang="en-US" b="1" dirty="0"/>
              <a:t>일반 </a:t>
            </a:r>
            <a:r>
              <a:rPr lang="en-US" altLang="ko-KR" b="1" dirty="0"/>
              <a:t>PDMS</a:t>
            </a:r>
            <a:r>
              <a:rPr lang="ko-KR" altLang="en-US" dirty="0"/>
              <a:t>가 층을 이루며 만들어진 마스크를 사용합니다</a:t>
            </a:r>
            <a:r>
              <a:rPr lang="en-US" altLang="ko-KR" dirty="0"/>
              <a:t>.</a:t>
            </a:r>
          </a:p>
          <a:p>
            <a:r>
              <a:rPr lang="ko-KR" altLang="en-US" dirty="0"/>
              <a:t>마스크 표면에는 </a:t>
            </a:r>
            <a:r>
              <a:rPr lang="ko-KR" altLang="en-US" b="1" dirty="0"/>
              <a:t>두께 차이</a:t>
            </a:r>
            <a:r>
              <a:rPr lang="en-US" altLang="ko-KR" b="1" dirty="0"/>
              <a:t>(h)</a:t>
            </a:r>
            <a:r>
              <a:rPr lang="ko-KR" altLang="en-US" dirty="0"/>
              <a:t> 가 존재하여</a:t>
            </a:r>
            <a:r>
              <a:rPr lang="en-US" altLang="ko-KR" dirty="0"/>
              <a:t>, </a:t>
            </a:r>
            <a:r>
              <a:rPr lang="ko-KR" altLang="en-US" dirty="0"/>
              <a:t>광이 통과할 때 </a:t>
            </a:r>
            <a:r>
              <a:rPr lang="ko-KR" altLang="en-US" b="1" dirty="0"/>
              <a:t>위상 차이</a:t>
            </a:r>
            <a:r>
              <a:rPr lang="en-US" altLang="ko-KR" b="1" dirty="0"/>
              <a:t>(phase shift)</a:t>
            </a:r>
            <a:r>
              <a:rPr lang="ko-KR" altLang="en-US" dirty="0"/>
              <a:t> 가 발생합니다</a:t>
            </a:r>
            <a:r>
              <a:rPr lang="en-US" altLang="ko-KR" dirty="0"/>
              <a:t>.</a:t>
            </a:r>
          </a:p>
          <a:p>
            <a:r>
              <a:rPr lang="en-US" altLang="ko-KR" dirty="0"/>
              <a:t>h</a:t>
            </a:r>
            <a:r>
              <a:rPr lang="ko-KR" altLang="en-US" dirty="0"/>
              <a:t>는 일반적으로 다음 식으로 조정됩니다</a:t>
            </a:r>
            <a:r>
              <a:rPr lang="en-US" altLang="ko-KR" dirty="0"/>
              <a:t>:</a:t>
            </a:r>
            <a:br>
              <a:rPr lang="en-US" altLang="ko-KR" dirty="0"/>
            </a:br>
            <a:r>
              <a:rPr lang="en-US" altLang="ko-KR" dirty="0"/>
              <a:t>[</a:t>
            </a:r>
            <a:br>
              <a:rPr lang="en-US" altLang="ko-KR" dirty="0"/>
            </a:br>
            <a:r>
              <a:rPr lang="en-US" altLang="ko-KR" dirty="0"/>
              <a:t>h = \frac{\lambda}{2Δn}</a:t>
            </a:r>
            <a:br>
              <a:rPr lang="en-US" altLang="ko-KR" dirty="0"/>
            </a:br>
            <a:r>
              <a:rPr lang="en-US" altLang="ko-KR" dirty="0"/>
              <a:t>]</a:t>
            </a:r>
            <a:br>
              <a:rPr lang="en-US" altLang="ko-KR" dirty="0"/>
            </a:br>
            <a:r>
              <a:rPr lang="ko-KR" altLang="en-US" dirty="0"/>
              <a:t>여기서</a:t>
            </a:r>
          </a:p>
          <a:p>
            <a:pPr lvl="1"/>
            <a:r>
              <a:rPr lang="en-US" altLang="ko-KR" dirty="0"/>
              <a:t>λ : </a:t>
            </a:r>
            <a:r>
              <a:rPr lang="ko-KR" altLang="en-US" dirty="0"/>
              <a:t>사용된 </a:t>
            </a:r>
            <a:r>
              <a:rPr lang="en-US" altLang="ko-KR" dirty="0"/>
              <a:t>UV </a:t>
            </a:r>
            <a:r>
              <a:rPr lang="ko-KR" altLang="en-US" dirty="0"/>
              <a:t>빛의 파장</a:t>
            </a:r>
          </a:p>
          <a:p>
            <a:pPr lvl="1"/>
            <a:r>
              <a:rPr lang="en-US" altLang="ko-KR" dirty="0" err="1"/>
              <a:t>Δn</a:t>
            </a:r>
            <a:r>
              <a:rPr lang="en-US" altLang="ko-KR" dirty="0"/>
              <a:t> : </a:t>
            </a:r>
            <a:r>
              <a:rPr lang="ko-KR" altLang="en-US" dirty="0"/>
              <a:t>두 매질 간의 굴절률 차이</a:t>
            </a:r>
          </a:p>
          <a:p>
            <a:r>
              <a:rPr lang="ko-KR" altLang="en-US" b="1" dirty="0"/>
              <a:t>② 마스크와 기판 정렬</a:t>
            </a:r>
          </a:p>
          <a:p>
            <a:r>
              <a:rPr lang="en-US" altLang="ko-KR" dirty="0"/>
              <a:t>PDMS </a:t>
            </a:r>
            <a:r>
              <a:rPr lang="ko-KR" altLang="en-US" dirty="0"/>
              <a:t>마스크를 </a:t>
            </a:r>
            <a:r>
              <a:rPr lang="ko-KR" altLang="en-US" b="1" dirty="0" err="1"/>
              <a:t>포토레지스트</a:t>
            </a:r>
            <a:r>
              <a:rPr lang="en-US" altLang="ko-KR" b="1" dirty="0"/>
              <a:t>(photoresist)</a:t>
            </a:r>
            <a:r>
              <a:rPr lang="ko-KR" altLang="en-US" dirty="0"/>
              <a:t> 가 도포된 </a:t>
            </a:r>
            <a:r>
              <a:rPr lang="ko-KR" altLang="en-US" b="1" dirty="0"/>
              <a:t>기판</a:t>
            </a:r>
            <a:r>
              <a:rPr lang="en-US" altLang="ko-KR" b="1" dirty="0"/>
              <a:t>(substrate)</a:t>
            </a:r>
            <a:r>
              <a:rPr lang="ko-KR" altLang="en-US" dirty="0"/>
              <a:t> 위에 밀착시킵니다</a:t>
            </a:r>
            <a:r>
              <a:rPr lang="en-US" altLang="ko-KR" dirty="0"/>
              <a:t>.</a:t>
            </a:r>
          </a:p>
          <a:p>
            <a:r>
              <a:rPr lang="en-US" altLang="ko-KR" dirty="0"/>
              <a:t>PDMS</a:t>
            </a:r>
            <a:r>
              <a:rPr lang="ko-KR" altLang="en-US" dirty="0"/>
              <a:t>는 유연하므로 밀착성이 좋아 미세패턴 전사에 유리합니다</a:t>
            </a:r>
            <a:r>
              <a:rPr lang="en-US" altLang="ko-KR" dirty="0"/>
              <a:t>.</a:t>
            </a:r>
          </a:p>
          <a:p>
            <a:r>
              <a:rPr lang="ko-KR" altLang="en-US" b="1" dirty="0"/>
              <a:t>③ 빛의 위상 간섭 </a:t>
            </a:r>
            <a:r>
              <a:rPr lang="en-US" altLang="ko-KR" b="1" dirty="0"/>
              <a:t>(Phase-shift of light)</a:t>
            </a:r>
          </a:p>
          <a:p>
            <a:r>
              <a:rPr lang="ko-KR" altLang="en-US" dirty="0"/>
              <a:t>마스크의 두께 차이 때문에 빛이 통과할 때 일부 영역에서 위상이 </a:t>
            </a:r>
            <a:r>
              <a:rPr lang="en-US" altLang="ko-KR" b="1" dirty="0"/>
              <a:t>π (180°)</a:t>
            </a:r>
            <a:r>
              <a:rPr lang="ko-KR" altLang="en-US" dirty="0"/>
              <a:t> 만큼 바뀝니다</a:t>
            </a:r>
            <a:r>
              <a:rPr lang="en-US" altLang="ko-KR" dirty="0"/>
              <a:t>.</a:t>
            </a:r>
          </a:p>
          <a:p>
            <a:r>
              <a:rPr lang="ko-KR" altLang="en-US" dirty="0"/>
              <a:t>위상이 다른 빛들이 간섭하면서</a:t>
            </a:r>
            <a:r>
              <a:rPr lang="en-US" altLang="ko-KR" dirty="0"/>
              <a:t>,</a:t>
            </a:r>
            <a:br>
              <a:rPr lang="en-US" altLang="ko-KR" dirty="0"/>
            </a:br>
            <a:r>
              <a:rPr lang="ko-KR" altLang="en-US" b="1" dirty="0"/>
              <a:t>빛이 약해지는 영역 </a:t>
            </a:r>
            <a:r>
              <a:rPr lang="en-US" altLang="ko-KR" b="1" dirty="0"/>
              <a:t>(destructive interference)</a:t>
            </a:r>
            <a:r>
              <a:rPr lang="ko-KR" altLang="en-US" dirty="0"/>
              <a:t> 과</a:t>
            </a:r>
            <a:br>
              <a:rPr lang="ko-KR" altLang="en-US" dirty="0"/>
            </a:br>
            <a:r>
              <a:rPr lang="ko-KR" altLang="en-US" b="1" dirty="0"/>
              <a:t>강해지는 영역 </a:t>
            </a:r>
            <a:r>
              <a:rPr lang="en-US" altLang="ko-KR" b="1" dirty="0"/>
              <a:t>(constructive interference)</a:t>
            </a:r>
            <a:r>
              <a:rPr lang="ko-KR" altLang="en-US" dirty="0"/>
              <a:t> 이 생깁니다</a:t>
            </a:r>
            <a:r>
              <a:rPr lang="en-US" altLang="ko-KR" dirty="0"/>
              <a:t>.</a:t>
            </a:r>
          </a:p>
          <a:p>
            <a:r>
              <a:rPr lang="ko-KR" altLang="en-US" dirty="0"/>
              <a:t>결과적으로 </a:t>
            </a:r>
            <a:r>
              <a:rPr lang="ko-KR" altLang="en-US" b="1" dirty="0"/>
              <a:t>밝고 어두운 간섭무늬</a:t>
            </a:r>
            <a:r>
              <a:rPr lang="en-US" altLang="ko-KR" b="1" dirty="0"/>
              <a:t>(light intensity pattern)</a:t>
            </a:r>
            <a:r>
              <a:rPr lang="ko-KR" altLang="en-US" dirty="0"/>
              <a:t> 가 형성됩니다</a:t>
            </a:r>
            <a:r>
              <a:rPr lang="en-US" altLang="ko-KR" dirty="0"/>
              <a:t>.</a:t>
            </a:r>
          </a:p>
          <a:p>
            <a:r>
              <a:rPr lang="ko-KR" altLang="en-US" b="1" dirty="0"/>
              <a:t>④ </a:t>
            </a:r>
            <a:r>
              <a:rPr lang="ko-KR" altLang="en-US" b="1" dirty="0" err="1"/>
              <a:t>노광</a:t>
            </a:r>
            <a:r>
              <a:rPr lang="ko-KR" altLang="en-US" b="1" dirty="0"/>
              <a:t> </a:t>
            </a:r>
            <a:r>
              <a:rPr lang="en-US" altLang="ko-KR" b="1" dirty="0"/>
              <a:t>(Exposure) </a:t>
            </a:r>
            <a:r>
              <a:rPr lang="ko-KR" altLang="en-US" b="1" dirty="0"/>
              <a:t>및 현상 </a:t>
            </a:r>
            <a:r>
              <a:rPr lang="en-US" altLang="ko-KR" b="1" dirty="0"/>
              <a:t>(Develop)</a:t>
            </a:r>
          </a:p>
          <a:p>
            <a:r>
              <a:rPr lang="ko-KR" altLang="en-US" dirty="0"/>
              <a:t>형성된 간섭무늬를 따라 </a:t>
            </a:r>
            <a:r>
              <a:rPr lang="ko-KR" altLang="en-US" b="1" dirty="0" err="1"/>
              <a:t>포토레지스트가</a:t>
            </a:r>
            <a:r>
              <a:rPr lang="ko-KR" altLang="en-US" b="1" dirty="0"/>
              <a:t> 부분적으로 </a:t>
            </a:r>
            <a:r>
              <a:rPr lang="ko-KR" altLang="en-US" b="1" dirty="0" err="1"/>
              <a:t>감광</a:t>
            </a:r>
            <a:r>
              <a:rPr lang="ko-KR" altLang="en-US" dirty="0" err="1"/>
              <a:t>되어</a:t>
            </a:r>
            <a:r>
              <a:rPr lang="ko-KR" altLang="en-US" dirty="0"/>
              <a:t> 제거됩니다</a:t>
            </a:r>
            <a:r>
              <a:rPr lang="en-US" altLang="ko-KR" dirty="0"/>
              <a:t>.</a:t>
            </a:r>
          </a:p>
          <a:p>
            <a:r>
              <a:rPr lang="ko-KR" altLang="en-US" dirty="0"/>
              <a:t>그 결과</a:t>
            </a:r>
            <a:r>
              <a:rPr lang="en-US" altLang="ko-KR" dirty="0"/>
              <a:t>, </a:t>
            </a:r>
            <a:r>
              <a:rPr lang="en-US" altLang="ko-KR" b="1" dirty="0"/>
              <a:t>30~100 nm </a:t>
            </a:r>
            <a:r>
              <a:rPr lang="ko-KR" altLang="en-US" b="1" dirty="0"/>
              <a:t>폭의 매우 미세한 패턴</a:t>
            </a:r>
            <a:r>
              <a:rPr lang="ko-KR" altLang="en-US" dirty="0"/>
              <a:t>이 남게 됩니다</a:t>
            </a:r>
            <a:r>
              <a:rPr lang="en-US" altLang="ko-KR" dirty="0"/>
              <a:t>.</a:t>
            </a:r>
          </a:p>
          <a:p>
            <a:r>
              <a:rPr lang="ko-KR" altLang="en-US" b="1" dirty="0"/>
              <a:t>📏 ⑤ 결과</a:t>
            </a:r>
          </a:p>
          <a:p>
            <a:r>
              <a:rPr lang="ko-KR" altLang="en-US" dirty="0"/>
              <a:t>마스크 패턴의 기하학적 크기보다 훨씬 작은</a:t>
            </a:r>
            <a:r>
              <a:rPr lang="en-US" altLang="ko-KR" dirty="0"/>
              <a:t>,</a:t>
            </a:r>
            <a:br>
              <a:rPr lang="en-US" altLang="ko-KR" dirty="0"/>
            </a:br>
            <a:r>
              <a:rPr lang="ko-KR" altLang="en-US" dirty="0"/>
              <a:t>즉 </a:t>
            </a:r>
            <a:r>
              <a:rPr lang="ko-KR" altLang="en-US" b="1" dirty="0"/>
              <a:t>“에지</a:t>
            </a:r>
            <a:r>
              <a:rPr lang="en-US" altLang="ko-KR" b="1" dirty="0"/>
              <a:t>(edge)” </a:t>
            </a:r>
            <a:r>
              <a:rPr lang="ko-KR" altLang="en-US" b="1" dirty="0"/>
              <a:t>기반의 </a:t>
            </a:r>
            <a:r>
              <a:rPr lang="ko-KR" altLang="en-US" b="1" dirty="0" err="1"/>
              <a:t>초미세</a:t>
            </a:r>
            <a:r>
              <a:rPr lang="ko-KR" altLang="en-US" b="1" dirty="0"/>
              <a:t> 구조</a:t>
            </a:r>
            <a:r>
              <a:rPr lang="ko-KR" altLang="en-US" dirty="0"/>
              <a:t>를 만들 수 있습니다</a:t>
            </a:r>
            <a:r>
              <a:rPr lang="en-US" altLang="ko-KR" dirty="0"/>
              <a:t>.</a:t>
            </a:r>
          </a:p>
          <a:p>
            <a:r>
              <a:rPr lang="ko-KR" altLang="en-US" dirty="0"/>
              <a:t>이 방법은 </a:t>
            </a:r>
            <a:r>
              <a:rPr lang="ko-KR" altLang="en-US" dirty="0" err="1"/>
              <a:t>나노선</a:t>
            </a:r>
            <a:r>
              <a:rPr lang="en-US" altLang="ko-KR" dirty="0"/>
              <a:t>, </a:t>
            </a:r>
            <a:r>
              <a:rPr lang="ko-KR" altLang="en-US" dirty="0" err="1"/>
              <a:t>나노갭</a:t>
            </a:r>
            <a:r>
              <a:rPr lang="ko-KR" altLang="en-US" dirty="0"/>
              <a:t> 전극 등 </a:t>
            </a:r>
            <a:r>
              <a:rPr lang="ko-KR" altLang="en-US" b="1" dirty="0" err="1"/>
              <a:t>나노소자</a:t>
            </a:r>
            <a:r>
              <a:rPr lang="ko-KR" altLang="en-US" b="1" dirty="0"/>
              <a:t> 제작</a:t>
            </a:r>
            <a:r>
              <a:rPr lang="en-US" altLang="ko-KR" b="1" dirty="0"/>
              <a:t>(nanofabrication)</a:t>
            </a:r>
            <a:r>
              <a:rPr lang="ko-KR" altLang="en-US" dirty="0"/>
              <a:t> 에 널리 사용됩니다</a:t>
            </a:r>
            <a:r>
              <a:rPr lang="en-US" altLang="ko-KR" dirty="0"/>
              <a:t>.</a:t>
            </a:r>
          </a:p>
          <a:p>
            <a:r>
              <a:rPr lang="ko-KR" altLang="en-US" b="1" dirty="0"/>
              <a:t>🔬 핵심 포인트 요약</a:t>
            </a:r>
          </a:p>
          <a:p>
            <a:r>
              <a:rPr lang="ko-KR" altLang="en-US" dirty="0"/>
              <a:t>구분 내용 </a:t>
            </a:r>
            <a:r>
              <a:rPr lang="ko-KR" altLang="en-US" b="1" dirty="0" err="1"/>
              <a:t>기법명</a:t>
            </a:r>
            <a:r>
              <a:rPr lang="ko-KR" altLang="en-US" dirty="0"/>
              <a:t> </a:t>
            </a:r>
            <a:r>
              <a:rPr lang="en-US" altLang="ko-KR" dirty="0"/>
              <a:t>Phase-Shifting Edge Lithography (PSEL) </a:t>
            </a:r>
            <a:r>
              <a:rPr lang="ko-KR" altLang="en-US" b="1" dirty="0"/>
              <a:t>원리</a:t>
            </a:r>
            <a:r>
              <a:rPr lang="ko-KR" altLang="en-US" dirty="0"/>
              <a:t> </a:t>
            </a:r>
            <a:r>
              <a:rPr lang="en-US" altLang="ko-KR" dirty="0"/>
              <a:t>PDMS </a:t>
            </a:r>
            <a:r>
              <a:rPr lang="ko-KR" altLang="en-US" dirty="0"/>
              <a:t>마스크의 두께 차이에 의한 빛의 위상 변화 → 간섭무늬 형성 </a:t>
            </a:r>
            <a:r>
              <a:rPr lang="ko-KR" altLang="en-US" b="1" dirty="0"/>
              <a:t>결과</a:t>
            </a:r>
            <a:r>
              <a:rPr lang="ko-KR" altLang="en-US" dirty="0"/>
              <a:t> 수십 나노미터 폭의 패턴 형성 </a:t>
            </a:r>
            <a:r>
              <a:rPr lang="ko-KR" altLang="en-US" b="1" dirty="0"/>
              <a:t>장점</a:t>
            </a:r>
            <a:r>
              <a:rPr lang="ko-KR" altLang="en-US" dirty="0"/>
              <a:t> 광학계 단순</a:t>
            </a:r>
            <a:r>
              <a:rPr lang="en-US" altLang="ko-KR" dirty="0"/>
              <a:t>, </a:t>
            </a:r>
            <a:r>
              <a:rPr lang="ko-KR" altLang="en-US" dirty="0"/>
              <a:t>고해상도</a:t>
            </a:r>
            <a:r>
              <a:rPr lang="en-US" altLang="ko-KR" dirty="0"/>
              <a:t>, </a:t>
            </a:r>
            <a:r>
              <a:rPr lang="ko-KR" altLang="en-US" dirty="0"/>
              <a:t>저비용</a:t>
            </a:r>
            <a:r>
              <a:rPr lang="en-US" altLang="ko-KR" dirty="0"/>
              <a:t>, PDMS </a:t>
            </a:r>
            <a:r>
              <a:rPr lang="ko-KR" altLang="en-US" dirty="0"/>
              <a:t>재사용 가능 </a:t>
            </a:r>
            <a:r>
              <a:rPr lang="ko-KR" altLang="en-US" b="1" dirty="0"/>
              <a:t>적용 분야</a:t>
            </a:r>
            <a:r>
              <a:rPr lang="ko-KR" altLang="en-US" dirty="0"/>
              <a:t> </a:t>
            </a:r>
            <a:r>
              <a:rPr lang="ko-KR" altLang="en-US" dirty="0" err="1"/>
              <a:t>나노전극</a:t>
            </a:r>
            <a:r>
              <a:rPr lang="en-US" altLang="ko-KR" dirty="0"/>
              <a:t>, </a:t>
            </a:r>
            <a:r>
              <a:rPr lang="ko-KR" altLang="en-US" dirty="0" err="1"/>
              <a:t>나노와이어</a:t>
            </a:r>
            <a:r>
              <a:rPr lang="en-US" altLang="ko-KR" dirty="0"/>
              <a:t>, </a:t>
            </a:r>
            <a:r>
              <a:rPr lang="ko-KR" altLang="en-US" dirty="0" err="1"/>
              <a:t>플라즈모닉</a:t>
            </a:r>
            <a:r>
              <a:rPr lang="ko-KR" altLang="en-US" dirty="0"/>
              <a:t> 구조</a:t>
            </a:r>
            <a:r>
              <a:rPr lang="en-US" altLang="ko-KR" dirty="0"/>
              <a:t>, </a:t>
            </a:r>
            <a:r>
              <a:rPr lang="ko-KR" altLang="en-US" dirty="0"/>
              <a:t>센서 제작 등 원하신다면 이 과정을 </a:t>
            </a:r>
            <a:r>
              <a:rPr lang="ko-KR" altLang="en-US" b="1" dirty="0"/>
              <a:t>단계별 애니메이션 스타일 도식</a:t>
            </a:r>
            <a:r>
              <a:rPr lang="en-US" altLang="ko-KR" dirty="0"/>
              <a:t>(1~4</a:t>
            </a:r>
            <a:r>
              <a:rPr lang="ko-KR" altLang="en-US" dirty="0"/>
              <a:t>단계 흐름 그림</a:t>
            </a:r>
            <a:r>
              <a:rPr lang="en-US" altLang="ko-KR" dirty="0"/>
              <a:t>)</a:t>
            </a:r>
            <a:r>
              <a:rPr lang="ko-KR" altLang="en-US" dirty="0"/>
              <a:t>으로 만들어드릴 수도 있습니다</a:t>
            </a:r>
            <a:r>
              <a:rPr lang="en-US" altLang="ko-KR" dirty="0"/>
              <a:t>.</a:t>
            </a:r>
            <a:br>
              <a:rPr lang="en-US" altLang="ko-KR" dirty="0"/>
            </a:br>
            <a:r>
              <a:rPr lang="ko-KR" altLang="en-US" dirty="0"/>
              <a:t>그림으로 요약해드릴까요</a:t>
            </a:r>
            <a:r>
              <a:rPr lang="en-US" altLang="ko-KR" dirty="0"/>
              <a:t>?</a:t>
            </a:r>
          </a:p>
          <a:p>
            <a:endParaRPr lang="en-US" dirty="0"/>
          </a:p>
        </p:txBody>
      </p:sp>
      <p:sp>
        <p:nvSpPr>
          <p:cNvPr id="4" name="슬라이드 번호 개체 틀 3"/>
          <p:cNvSpPr>
            <a:spLocks noGrp="1"/>
          </p:cNvSpPr>
          <p:nvPr>
            <p:ph type="sldNum" sz="quarter" idx="5"/>
          </p:nvPr>
        </p:nvSpPr>
        <p:spPr/>
        <p:txBody>
          <a:bodyPr/>
          <a:lstStyle/>
          <a:p>
            <a:fld id="{8B8A5E10-FEA6-477E-B5FD-E03E08AF0CCF}" type="slidenum">
              <a:rPr lang="ko-KR" altLang="en-US" smtClean="0"/>
              <a:t>119</a:t>
            </a:fld>
            <a:endParaRPr lang="ko-KR" altLang="en-US"/>
          </a:p>
        </p:txBody>
      </p:sp>
    </p:spTree>
    <p:extLst>
      <p:ext uri="{BB962C8B-B14F-4D97-AF65-F5344CB8AC3E}">
        <p14:creationId xmlns:p14="http://schemas.microsoft.com/office/powerpoint/2010/main" val="18543746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슬라이드 이미지 개체 틀 1"/>
          <p:cNvSpPr>
            <a:spLocks noGrp="1" noRot="1" noChangeAspect="1" noTextEdit="1"/>
          </p:cNvSpPr>
          <p:nvPr>
            <p:ph type="sldImg"/>
          </p:nvPr>
        </p:nvSpPr>
        <p:spPr>
          <a:ln/>
        </p:spPr>
      </p:sp>
      <p:sp>
        <p:nvSpPr>
          <p:cNvPr id="5123" name="슬라이드 노트 개체 틀 2"/>
          <p:cNvSpPr>
            <a:spLocks noGrp="1"/>
          </p:cNvSpPr>
          <p:nvPr>
            <p:ph type="body" idx="1"/>
          </p:nvPr>
        </p:nvSpPr>
        <p:spPr>
          <a:noFill/>
        </p:spPr>
        <p:txBody>
          <a:bodyPr/>
          <a:lstStyle/>
          <a:p>
            <a:endParaRPr lang="ko-KR" altLang="en-US"/>
          </a:p>
        </p:txBody>
      </p:sp>
      <p:sp>
        <p:nvSpPr>
          <p:cNvPr id="5124" name="슬라이드 번호 개체 틀 3"/>
          <p:cNvSpPr>
            <a:spLocks noGrp="1"/>
          </p:cNvSpPr>
          <p:nvPr>
            <p:ph type="sldNum" sz="quarter" idx="5"/>
          </p:nvPr>
        </p:nvSpPr>
        <p:spPr>
          <a:noFill/>
        </p:spPr>
        <p:txBody>
          <a:bodyPr/>
          <a:lstStyle>
            <a:lvl1pPr>
              <a:defRPr sz="2500">
                <a:solidFill>
                  <a:schemeClr val="tx1"/>
                </a:solidFill>
                <a:latin typeface="Arial" panose="020B0604020202020204" pitchFamily="34" charset="0"/>
              </a:defRPr>
            </a:lvl1pPr>
            <a:lvl2pPr marL="769845" indent="-296094">
              <a:defRPr sz="2500">
                <a:solidFill>
                  <a:schemeClr val="tx1"/>
                </a:solidFill>
                <a:latin typeface="Arial" panose="020B0604020202020204" pitchFamily="34" charset="0"/>
              </a:defRPr>
            </a:lvl2pPr>
            <a:lvl3pPr marL="1184377" indent="-236875">
              <a:defRPr sz="2500">
                <a:solidFill>
                  <a:schemeClr val="tx1"/>
                </a:solidFill>
                <a:latin typeface="Arial" panose="020B0604020202020204" pitchFamily="34" charset="0"/>
              </a:defRPr>
            </a:lvl3pPr>
            <a:lvl4pPr marL="1658127" indent="-236875">
              <a:defRPr sz="2500">
                <a:solidFill>
                  <a:schemeClr val="tx1"/>
                </a:solidFill>
                <a:latin typeface="Arial" panose="020B0604020202020204" pitchFamily="34" charset="0"/>
              </a:defRPr>
            </a:lvl4pPr>
            <a:lvl5pPr marL="2131878" indent="-236875">
              <a:defRPr sz="2500">
                <a:solidFill>
                  <a:schemeClr val="tx1"/>
                </a:solidFill>
                <a:latin typeface="Arial" panose="020B0604020202020204" pitchFamily="34" charset="0"/>
              </a:defRPr>
            </a:lvl5pPr>
            <a:lvl6pPr marL="2605629" indent="-236875" eaLnBrk="0" fontAlgn="base" hangingPunct="0">
              <a:spcBef>
                <a:spcPct val="0"/>
              </a:spcBef>
              <a:spcAft>
                <a:spcPct val="0"/>
              </a:spcAft>
              <a:defRPr sz="2500">
                <a:solidFill>
                  <a:schemeClr val="tx1"/>
                </a:solidFill>
                <a:latin typeface="Arial" panose="020B0604020202020204" pitchFamily="34" charset="0"/>
              </a:defRPr>
            </a:lvl6pPr>
            <a:lvl7pPr marL="3079379" indent="-236875" eaLnBrk="0" fontAlgn="base" hangingPunct="0">
              <a:spcBef>
                <a:spcPct val="0"/>
              </a:spcBef>
              <a:spcAft>
                <a:spcPct val="0"/>
              </a:spcAft>
              <a:defRPr sz="2500">
                <a:solidFill>
                  <a:schemeClr val="tx1"/>
                </a:solidFill>
                <a:latin typeface="Arial" panose="020B0604020202020204" pitchFamily="34" charset="0"/>
              </a:defRPr>
            </a:lvl7pPr>
            <a:lvl8pPr marL="3553130" indent="-236875" eaLnBrk="0" fontAlgn="base" hangingPunct="0">
              <a:spcBef>
                <a:spcPct val="0"/>
              </a:spcBef>
              <a:spcAft>
                <a:spcPct val="0"/>
              </a:spcAft>
              <a:defRPr sz="2500">
                <a:solidFill>
                  <a:schemeClr val="tx1"/>
                </a:solidFill>
                <a:latin typeface="Arial" panose="020B0604020202020204" pitchFamily="34" charset="0"/>
              </a:defRPr>
            </a:lvl8pPr>
            <a:lvl9pPr marL="4026880" indent="-236875" eaLnBrk="0" fontAlgn="base" hangingPunct="0">
              <a:spcBef>
                <a:spcPct val="0"/>
              </a:spcBef>
              <a:spcAft>
                <a:spcPct val="0"/>
              </a:spcAft>
              <a:defRPr sz="2500">
                <a:solidFill>
                  <a:schemeClr val="tx1"/>
                </a:solidFill>
                <a:latin typeface="Arial" panose="020B0604020202020204" pitchFamily="34" charset="0"/>
              </a:defRPr>
            </a:lvl9pPr>
          </a:lstStyle>
          <a:p>
            <a:pPr latinLnBrk="1"/>
            <a:fld id="{C0D0EAE8-8C6E-47EA-86B4-3077F02DF7C6}" type="slidenum">
              <a:rPr lang="ko-KR" altLang="en-US" sz="1200">
                <a:solidFill>
                  <a:srgbClr val="000000"/>
                </a:solidFill>
                <a:latin typeface="HY견고딕" panose="02030600000101010101" pitchFamily="18" charset="-127"/>
                <a:ea typeface="HY견고딕" panose="02030600000101010101" pitchFamily="18" charset="-127"/>
              </a:rPr>
              <a:pPr latinLnBrk="1"/>
              <a:t>120</a:t>
            </a:fld>
            <a:endParaRPr lang="ko-KR" altLang="en-US" sz="1200">
              <a:solidFill>
                <a:srgbClr val="000000"/>
              </a:solidFill>
              <a:latin typeface="HY견고딕" panose="02030600000101010101" pitchFamily="18" charset="-127"/>
              <a:ea typeface="HY견고딕" panose="02030600000101010101" pitchFamily="18" charset="-127"/>
            </a:endParaRPr>
          </a:p>
        </p:txBody>
      </p:sp>
    </p:spTree>
    <p:extLst>
      <p:ext uri="{BB962C8B-B14F-4D97-AF65-F5344CB8AC3E}">
        <p14:creationId xmlns:p14="http://schemas.microsoft.com/office/powerpoint/2010/main" val="2513962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① </a:t>
            </a:r>
            <a:r>
              <a:rPr lang="en-US" altLang="ko-KR" b="1" dirty="0"/>
              <a:t>Island</a:t>
            </a:r>
            <a:r>
              <a:rPr lang="ko-KR" altLang="en-US" dirty="0"/>
              <a:t> </a:t>
            </a:r>
            <a:r>
              <a:rPr lang="en-US" altLang="ko-KR" dirty="0"/>
              <a:t>— </a:t>
            </a:r>
            <a:r>
              <a:rPr lang="en-US" altLang="ko-KR" b="1" dirty="0"/>
              <a:t>Volmer–Weber </a:t>
            </a:r>
            <a:r>
              <a:rPr lang="ko-KR" altLang="en-US" b="1" dirty="0"/>
              <a:t>성장 </a:t>
            </a:r>
            <a:r>
              <a:rPr lang="en-US" altLang="ko-KR" b="1" dirty="0"/>
              <a:t>(</a:t>
            </a:r>
            <a:r>
              <a:rPr lang="ko-KR" altLang="en-US" b="1" dirty="0" err="1"/>
              <a:t>볼머</a:t>
            </a:r>
            <a:r>
              <a:rPr lang="en-US" altLang="ko-KR" b="1" dirty="0"/>
              <a:t>-</a:t>
            </a:r>
            <a:r>
              <a:rPr lang="ko-KR" altLang="en-US" b="1" dirty="0" err="1"/>
              <a:t>베버</a:t>
            </a:r>
            <a:r>
              <a:rPr lang="ko-KR" altLang="en-US" b="1" dirty="0"/>
              <a:t> 성장</a:t>
            </a:r>
            <a:r>
              <a:rPr lang="en-US" altLang="ko-KR" b="1" dirty="0"/>
              <a:t>)</a:t>
            </a:r>
            <a:br>
              <a:rPr lang="ko-KR" altLang="en-US" dirty="0"/>
            </a:br>
            <a:r>
              <a:rPr lang="ko-KR" altLang="en-US" dirty="0"/>
              <a:t>② </a:t>
            </a:r>
            <a:r>
              <a:rPr lang="en-US" altLang="ko-KR" b="1" dirty="0"/>
              <a:t>Layer</a:t>
            </a:r>
            <a:r>
              <a:rPr lang="ko-KR" altLang="en-US" dirty="0"/>
              <a:t> </a:t>
            </a:r>
            <a:r>
              <a:rPr lang="en-US" altLang="ko-KR" dirty="0"/>
              <a:t>— </a:t>
            </a:r>
            <a:r>
              <a:rPr lang="en-US" altLang="ko-KR" b="1" dirty="0"/>
              <a:t>Frank–van der Merwe </a:t>
            </a:r>
            <a:r>
              <a:rPr lang="ko-KR" altLang="en-US" b="1" dirty="0"/>
              <a:t>성장 </a:t>
            </a:r>
            <a:r>
              <a:rPr lang="en-US" altLang="ko-KR" b="1" dirty="0"/>
              <a:t>(</a:t>
            </a:r>
            <a:r>
              <a:rPr lang="ko-KR" altLang="en-US" b="1" dirty="0"/>
              <a:t>프랑크</a:t>
            </a:r>
            <a:r>
              <a:rPr lang="en-US" altLang="ko-KR" b="1" dirty="0"/>
              <a:t>-</a:t>
            </a:r>
            <a:r>
              <a:rPr lang="ko-KR" altLang="en-US" b="1" dirty="0"/>
              <a:t>반 더 </a:t>
            </a:r>
            <a:r>
              <a:rPr lang="ko-KR" altLang="en-US" b="1" dirty="0" err="1"/>
              <a:t>머르베</a:t>
            </a:r>
            <a:r>
              <a:rPr lang="ko-KR" altLang="en-US" b="1" dirty="0"/>
              <a:t> 성장</a:t>
            </a:r>
            <a:r>
              <a:rPr lang="en-US" altLang="ko-KR" b="1" dirty="0"/>
              <a:t>)</a:t>
            </a:r>
            <a:br>
              <a:rPr lang="ko-KR" altLang="en-US" dirty="0"/>
            </a:br>
            <a:r>
              <a:rPr lang="ko-KR" altLang="en-US" dirty="0"/>
              <a:t>③ </a:t>
            </a:r>
            <a:r>
              <a:rPr lang="en-US" altLang="ko-KR" b="1" dirty="0"/>
              <a:t>Island–Layer</a:t>
            </a:r>
            <a:r>
              <a:rPr lang="ko-KR" altLang="en-US" dirty="0"/>
              <a:t> </a:t>
            </a:r>
            <a:r>
              <a:rPr lang="en-US" altLang="ko-KR" dirty="0"/>
              <a:t>— </a:t>
            </a:r>
            <a:r>
              <a:rPr lang="en-US" altLang="ko-KR" b="1" dirty="0" err="1"/>
              <a:t>Stranski</a:t>
            </a:r>
            <a:r>
              <a:rPr lang="en-US" altLang="ko-KR" b="1" dirty="0"/>
              <a:t>–</a:t>
            </a:r>
            <a:r>
              <a:rPr lang="en-US" altLang="ko-KR" b="1" dirty="0" err="1"/>
              <a:t>Krastanov</a:t>
            </a:r>
            <a:r>
              <a:rPr lang="en-US" altLang="ko-KR" b="1" dirty="0"/>
              <a:t> </a:t>
            </a:r>
            <a:r>
              <a:rPr lang="ko-KR" altLang="en-US" b="1" dirty="0"/>
              <a:t>성장 </a:t>
            </a:r>
            <a:r>
              <a:rPr lang="en-US" altLang="ko-KR" b="1" dirty="0"/>
              <a:t>(</a:t>
            </a:r>
            <a:r>
              <a:rPr lang="ko-KR" altLang="en-US" b="1" dirty="0" err="1"/>
              <a:t>스트란스키</a:t>
            </a:r>
            <a:r>
              <a:rPr lang="en-US" altLang="ko-KR" b="1" dirty="0"/>
              <a:t>-</a:t>
            </a:r>
            <a:r>
              <a:rPr lang="ko-KR" altLang="en-US" b="1" dirty="0" err="1"/>
              <a:t>크라스타노프</a:t>
            </a:r>
            <a:r>
              <a:rPr lang="ko-KR" altLang="en-US" b="1" dirty="0"/>
              <a:t> 성장</a:t>
            </a:r>
            <a:r>
              <a:rPr lang="en-US" altLang="ko-KR" b="1" dirty="0"/>
              <a:t>)</a:t>
            </a:r>
            <a:endParaRPr lang="en-US" dirty="0"/>
          </a:p>
        </p:txBody>
      </p:sp>
      <p:sp>
        <p:nvSpPr>
          <p:cNvPr id="4" name="슬라이드 번호 개체 틀 3"/>
          <p:cNvSpPr>
            <a:spLocks noGrp="1"/>
          </p:cNvSpPr>
          <p:nvPr>
            <p:ph type="sldNum" sz="quarter" idx="5"/>
          </p:nvPr>
        </p:nvSpPr>
        <p:spPr/>
        <p:txBody>
          <a:bodyPr/>
          <a:lstStyle/>
          <a:p>
            <a:fld id="{8B8A5E10-FEA6-477E-B5FD-E03E08AF0CCF}" type="slidenum">
              <a:rPr lang="ko-KR" altLang="en-US" smtClean="0"/>
              <a:t>122</a:t>
            </a:fld>
            <a:endParaRPr lang="ko-KR" altLang="en-US"/>
          </a:p>
        </p:txBody>
      </p:sp>
    </p:spTree>
    <p:extLst>
      <p:ext uri="{BB962C8B-B14F-4D97-AF65-F5344CB8AC3E}">
        <p14:creationId xmlns:p14="http://schemas.microsoft.com/office/powerpoint/2010/main" val="36546303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10/28</a:t>
            </a:r>
            <a:endParaRPr lang="ko-KR" altLang="en-US"/>
          </a:p>
        </p:txBody>
      </p:sp>
      <p:sp>
        <p:nvSpPr>
          <p:cNvPr id="4" name="슬라이드 번호 개체 틀 3"/>
          <p:cNvSpPr>
            <a:spLocks noGrp="1"/>
          </p:cNvSpPr>
          <p:nvPr>
            <p:ph type="sldNum" sz="quarter" idx="10"/>
          </p:nvPr>
        </p:nvSpPr>
        <p:spPr/>
        <p:txBody>
          <a:bodyPr/>
          <a:lstStyle/>
          <a:p>
            <a:fld id="{8B8A5E10-FEA6-477E-B5FD-E03E08AF0CCF}" type="slidenum">
              <a:rPr lang="ko-KR" altLang="en-US" smtClean="0"/>
              <a:t>128</a:t>
            </a:fld>
            <a:endParaRPr lang="ko-KR" altLang="en-US"/>
          </a:p>
        </p:txBody>
      </p:sp>
    </p:spTree>
    <p:extLst>
      <p:ext uri="{BB962C8B-B14F-4D97-AF65-F5344CB8AC3E}">
        <p14:creationId xmlns:p14="http://schemas.microsoft.com/office/powerpoint/2010/main" val="7602455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좋아요 😊</a:t>
            </a:r>
            <a:br>
              <a:rPr lang="ko-KR" altLang="en-US" dirty="0"/>
            </a:br>
            <a:r>
              <a:rPr lang="ko-KR" altLang="en-US" dirty="0"/>
              <a:t>이 그림에 나온 </a:t>
            </a:r>
            <a:r>
              <a:rPr lang="en-US" altLang="ko-KR" b="1" dirty="0"/>
              <a:t>RHEED</a:t>
            </a:r>
            <a:r>
              <a:rPr lang="en-US" altLang="ko-KR" dirty="0"/>
              <a:t>, </a:t>
            </a:r>
            <a:r>
              <a:rPr lang="en-US" altLang="ko-KR" b="1" dirty="0"/>
              <a:t>XPS</a:t>
            </a:r>
            <a:r>
              <a:rPr lang="en-US" altLang="ko-KR" dirty="0"/>
              <a:t>, </a:t>
            </a:r>
            <a:r>
              <a:rPr lang="en-US" altLang="ko-KR" b="1" dirty="0"/>
              <a:t>AES</a:t>
            </a:r>
            <a:r>
              <a:rPr lang="ko-KR" altLang="en-US" dirty="0"/>
              <a:t>는 모두 </a:t>
            </a:r>
            <a:r>
              <a:rPr lang="ko-KR" altLang="en-US" b="1" dirty="0"/>
              <a:t>표면 분석</a:t>
            </a:r>
            <a:r>
              <a:rPr lang="en-US" altLang="ko-KR" b="1" dirty="0"/>
              <a:t>(surface analysis)</a:t>
            </a:r>
            <a:r>
              <a:rPr lang="ko-KR" altLang="en-US" dirty="0"/>
              <a:t> 에 사용되는 기술입니다</a:t>
            </a:r>
            <a:r>
              <a:rPr lang="en-US" altLang="ko-KR" dirty="0"/>
              <a:t>.</a:t>
            </a:r>
            <a:br>
              <a:rPr lang="en-US" altLang="ko-KR" dirty="0"/>
            </a:br>
            <a:r>
              <a:rPr lang="ko-KR" altLang="en-US" dirty="0"/>
              <a:t>각각의 원리와 특징을 </a:t>
            </a:r>
            <a:r>
              <a:rPr lang="ko-KR" altLang="en-US" dirty="0" err="1"/>
              <a:t>정리해드릴게요</a:t>
            </a:r>
            <a:r>
              <a:rPr lang="ko-KR" altLang="en-US" dirty="0"/>
              <a:t> 👇</a:t>
            </a:r>
          </a:p>
          <a:p>
            <a:r>
              <a:rPr lang="ko-KR" altLang="en-US" b="1" dirty="0"/>
              <a:t>⚡ </a:t>
            </a:r>
            <a:r>
              <a:rPr lang="en-US" altLang="ko-KR" b="1" dirty="0"/>
              <a:t>1️⃣ RHEED (Reflection High Energy Electron Diffraction, </a:t>
            </a:r>
            <a:r>
              <a:rPr lang="ko-KR" altLang="en-US" b="1" dirty="0"/>
              <a:t>반사형 고에너지 전자 회절</a:t>
            </a:r>
            <a:r>
              <a:rPr lang="en-US" altLang="ko-KR" b="1" dirty="0"/>
              <a:t>)</a:t>
            </a:r>
          </a:p>
          <a:p>
            <a:r>
              <a:rPr lang="ko-KR" altLang="en-US" b="1" dirty="0"/>
              <a:t>🔹 원리</a:t>
            </a:r>
          </a:p>
          <a:p>
            <a:r>
              <a:rPr lang="ko-KR" altLang="en-US" dirty="0"/>
              <a:t>수 </a:t>
            </a:r>
            <a:r>
              <a:rPr lang="en-US" altLang="ko-KR" dirty="0"/>
              <a:t>keV</a:t>
            </a:r>
            <a:r>
              <a:rPr lang="ko-KR" altLang="en-US" dirty="0"/>
              <a:t>의 </a:t>
            </a:r>
            <a:r>
              <a:rPr lang="ko-KR" altLang="en-US" b="1" dirty="0"/>
              <a:t>고에너지 </a:t>
            </a:r>
            <a:r>
              <a:rPr lang="ko-KR" altLang="en-US" b="1" dirty="0" err="1"/>
              <a:t>전자빔</a:t>
            </a:r>
            <a:r>
              <a:rPr lang="ko-KR" altLang="en-US" dirty="0" err="1"/>
              <a:t>을</a:t>
            </a:r>
            <a:r>
              <a:rPr lang="ko-KR" altLang="en-US" dirty="0"/>
              <a:t> </a:t>
            </a:r>
            <a:r>
              <a:rPr lang="ko-KR" altLang="en-US" b="1" dirty="0"/>
              <a:t>기판 표면에 아주 얕은 각도</a:t>
            </a:r>
            <a:r>
              <a:rPr lang="en-US" altLang="ko-KR" b="1" dirty="0"/>
              <a:t>(1~3°)</a:t>
            </a:r>
            <a:r>
              <a:rPr lang="ko-KR" altLang="en-US" dirty="0"/>
              <a:t> 로 </a:t>
            </a:r>
            <a:r>
              <a:rPr lang="ko-KR" altLang="en-US" dirty="0" err="1"/>
              <a:t>입사시켜</a:t>
            </a:r>
            <a:r>
              <a:rPr lang="en-US" altLang="ko-KR" dirty="0"/>
              <a:t>,</a:t>
            </a:r>
            <a:br>
              <a:rPr lang="en-US" altLang="ko-KR" dirty="0"/>
            </a:br>
            <a:r>
              <a:rPr lang="ko-KR" altLang="en-US" dirty="0"/>
              <a:t>전자가 결정면의 원자 배열에 의해 </a:t>
            </a:r>
            <a:r>
              <a:rPr lang="ko-KR" altLang="en-US" b="1" dirty="0"/>
              <a:t>회절</a:t>
            </a:r>
            <a:r>
              <a:rPr lang="en-US" altLang="ko-KR" b="1" dirty="0"/>
              <a:t>(diffraction)</a:t>
            </a:r>
            <a:r>
              <a:rPr lang="ko-KR" altLang="en-US" dirty="0"/>
              <a:t> 되는 패턴을 관찰</a:t>
            </a:r>
            <a:r>
              <a:rPr lang="en-US" altLang="ko-KR" dirty="0"/>
              <a:t>.</a:t>
            </a:r>
          </a:p>
          <a:p>
            <a:r>
              <a:rPr lang="ko-KR" altLang="en-US" dirty="0"/>
              <a:t>반사된 전자를 형광 스크린에 투사하여 </a:t>
            </a:r>
            <a:r>
              <a:rPr lang="ko-KR" altLang="en-US" b="1" dirty="0"/>
              <a:t>표면 결정 구조 및 평탄도</a:t>
            </a:r>
            <a:r>
              <a:rPr lang="ko-KR" altLang="en-US" dirty="0"/>
              <a:t>를 분석</a:t>
            </a:r>
            <a:r>
              <a:rPr lang="en-US" altLang="ko-KR" dirty="0"/>
              <a:t>.</a:t>
            </a:r>
          </a:p>
          <a:p>
            <a:r>
              <a:rPr lang="ko-KR" altLang="en-US" b="1" dirty="0"/>
              <a:t>🔹 특징</a:t>
            </a:r>
          </a:p>
          <a:p>
            <a:r>
              <a:rPr lang="ko-KR" altLang="en-US" dirty="0"/>
              <a:t>매우 얕은 입사각 → </a:t>
            </a:r>
            <a:r>
              <a:rPr lang="ko-KR" altLang="en-US" b="1" dirty="0" err="1"/>
              <a:t>표면층</a:t>
            </a:r>
            <a:r>
              <a:rPr lang="en-US" altLang="ko-KR" b="1" dirty="0"/>
              <a:t>(1~2 nm)</a:t>
            </a:r>
            <a:r>
              <a:rPr lang="ko-KR" altLang="en-US" dirty="0"/>
              <a:t> 만 분석 가능</a:t>
            </a:r>
            <a:r>
              <a:rPr lang="en-US" altLang="ko-KR" dirty="0"/>
              <a:t>.</a:t>
            </a:r>
          </a:p>
          <a:p>
            <a:r>
              <a:rPr lang="ko-KR" altLang="en-US" b="1" dirty="0"/>
              <a:t>박막 성장</a:t>
            </a:r>
            <a:r>
              <a:rPr lang="en-US" altLang="ko-KR" b="1" dirty="0"/>
              <a:t>(MBE </a:t>
            </a:r>
            <a:r>
              <a:rPr lang="ko-KR" altLang="en-US" b="1" dirty="0"/>
              <a:t>등</a:t>
            </a:r>
            <a:r>
              <a:rPr lang="en-US" altLang="ko-KR" b="1" dirty="0"/>
              <a:t>)</a:t>
            </a:r>
            <a:r>
              <a:rPr lang="ko-KR" altLang="en-US" dirty="0"/>
              <a:t> 중 </a:t>
            </a:r>
            <a:r>
              <a:rPr lang="ko-KR" altLang="en-US" b="1" dirty="0"/>
              <a:t>실시간으로 결정성</a:t>
            </a:r>
            <a:r>
              <a:rPr lang="en-US" altLang="ko-KR" b="1" dirty="0"/>
              <a:t>, </a:t>
            </a:r>
            <a:r>
              <a:rPr lang="ko-KR" altLang="en-US" b="1" dirty="0"/>
              <a:t>평탄도</a:t>
            </a:r>
            <a:r>
              <a:rPr lang="en-US" altLang="ko-KR" b="1" dirty="0"/>
              <a:t>, </a:t>
            </a:r>
            <a:r>
              <a:rPr lang="ko-KR" altLang="en-US" b="1" dirty="0"/>
              <a:t>성장률</a:t>
            </a:r>
            <a:r>
              <a:rPr lang="ko-KR" altLang="en-US" dirty="0"/>
              <a:t> 모니터링 가능</a:t>
            </a:r>
            <a:r>
              <a:rPr lang="en-US" altLang="ko-KR" dirty="0"/>
              <a:t>.</a:t>
            </a:r>
          </a:p>
          <a:p>
            <a:r>
              <a:rPr lang="ko-KR" altLang="en-US" b="1" dirty="0"/>
              <a:t>🔹 얻을 수 있는 정보</a:t>
            </a:r>
          </a:p>
          <a:p>
            <a:r>
              <a:rPr lang="ko-KR" altLang="en-US" dirty="0"/>
              <a:t>결정 구조 </a:t>
            </a:r>
            <a:r>
              <a:rPr lang="en-US" altLang="ko-KR" dirty="0"/>
              <a:t>(</a:t>
            </a:r>
            <a:r>
              <a:rPr lang="ko-KR" altLang="en-US" dirty="0"/>
              <a:t>면간 거리</a:t>
            </a:r>
            <a:r>
              <a:rPr lang="en-US" altLang="ko-KR" dirty="0"/>
              <a:t>, </a:t>
            </a:r>
            <a:r>
              <a:rPr lang="ko-KR" altLang="en-US" dirty="0"/>
              <a:t>대칭성</a:t>
            </a:r>
            <a:r>
              <a:rPr lang="en-US" altLang="ko-KR" dirty="0"/>
              <a:t>)</a:t>
            </a:r>
          </a:p>
          <a:p>
            <a:r>
              <a:rPr lang="ko-KR" altLang="en-US" dirty="0"/>
              <a:t>표면 평탄도 </a:t>
            </a:r>
            <a:r>
              <a:rPr lang="en-US" altLang="ko-KR" dirty="0"/>
              <a:t>(</a:t>
            </a:r>
            <a:r>
              <a:rPr lang="ko-KR" altLang="en-US" dirty="0" err="1"/>
              <a:t>스트릭</a:t>
            </a:r>
            <a:r>
              <a:rPr lang="ko-KR" altLang="en-US" dirty="0"/>
              <a:t> </a:t>
            </a:r>
            <a:r>
              <a:rPr lang="en-US" altLang="ko-KR" dirty="0"/>
              <a:t>vs </a:t>
            </a:r>
            <a:r>
              <a:rPr lang="ko-KR" altLang="en-US" dirty="0"/>
              <a:t>점 패턴</a:t>
            </a:r>
            <a:r>
              <a:rPr lang="en-US" altLang="ko-KR" dirty="0"/>
              <a:t>)</a:t>
            </a:r>
          </a:p>
          <a:p>
            <a:r>
              <a:rPr lang="ko-KR" altLang="en-US" dirty="0"/>
              <a:t>박막 성장 단계 </a:t>
            </a:r>
            <a:r>
              <a:rPr lang="en-US" altLang="ko-KR" dirty="0"/>
              <a:t>(layer-by-layer vs island growth)</a:t>
            </a:r>
          </a:p>
          <a:p>
            <a:r>
              <a:rPr lang="ko-KR" altLang="en-US" b="1" dirty="0"/>
              <a:t>⚡ </a:t>
            </a:r>
            <a:r>
              <a:rPr lang="en-US" altLang="ko-KR" b="1" dirty="0"/>
              <a:t>2️⃣ XPS (X-ray Photoelectron Spectroscopy, X</a:t>
            </a:r>
            <a:r>
              <a:rPr lang="ko-KR" altLang="en-US" b="1" dirty="0"/>
              <a:t>선 광전자 </a:t>
            </a:r>
            <a:r>
              <a:rPr lang="ko-KR" altLang="en-US" b="1" dirty="0" err="1"/>
              <a:t>분광법</a:t>
            </a:r>
            <a:r>
              <a:rPr lang="en-US" altLang="ko-KR" b="1" dirty="0"/>
              <a:t>)</a:t>
            </a:r>
          </a:p>
          <a:p>
            <a:r>
              <a:rPr lang="ko-KR" altLang="en-US" b="1" dirty="0"/>
              <a:t>🔹 원리</a:t>
            </a:r>
          </a:p>
          <a:p>
            <a:r>
              <a:rPr lang="en-US" altLang="ko-KR" b="1" dirty="0"/>
              <a:t>X</a:t>
            </a:r>
            <a:r>
              <a:rPr lang="ko-KR" altLang="en-US" b="1" dirty="0"/>
              <a:t>선</a:t>
            </a:r>
            <a:r>
              <a:rPr lang="ko-KR" altLang="en-US" dirty="0"/>
              <a:t>을 시료에 조사하면</a:t>
            </a:r>
            <a:r>
              <a:rPr lang="en-US" altLang="ko-KR" dirty="0"/>
              <a:t>, </a:t>
            </a:r>
            <a:r>
              <a:rPr lang="ko-KR" altLang="en-US" dirty="0"/>
              <a:t>원자의 내부 전자</a:t>
            </a:r>
            <a:r>
              <a:rPr lang="en-US" altLang="ko-KR" dirty="0"/>
              <a:t>(</a:t>
            </a:r>
            <a:r>
              <a:rPr lang="ko-KR" altLang="en-US" dirty="0"/>
              <a:t>보통 </a:t>
            </a:r>
            <a:r>
              <a:rPr lang="en-US" altLang="ko-KR" dirty="0"/>
              <a:t>core electron)</a:t>
            </a:r>
            <a:r>
              <a:rPr lang="ko-KR" altLang="en-US" dirty="0"/>
              <a:t>가 튀어나옴</a:t>
            </a:r>
            <a:r>
              <a:rPr lang="en-US" altLang="ko-KR" dirty="0"/>
              <a:t>.</a:t>
            </a:r>
          </a:p>
          <a:p>
            <a:r>
              <a:rPr lang="ko-KR" altLang="en-US" dirty="0"/>
              <a:t>방출된 전자의 **운동에너지</a:t>
            </a:r>
            <a:r>
              <a:rPr lang="en-US" altLang="ko-KR" dirty="0"/>
              <a:t>(KE)**</a:t>
            </a:r>
            <a:r>
              <a:rPr lang="ko-KR" altLang="en-US" dirty="0"/>
              <a:t>를 측정 →</a:t>
            </a:r>
            <a:br>
              <a:rPr lang="ko-KR" altLang="en-US" dirty="0"/>
            </a:br>
            <a:r>
              <a:rPr lang="ko-KR" altLang="en-US" dirty="0"/>
              <a:t>원래 결합 에너지 </a:t>
            </a:r>
            <a:r>
              <a:rPr lang="en-US" altLang="ko-KR" dirty="0"/>
              <a:t>( E_B = h\nu - KE - \phi ) </a:t>
            </a:r>
            <a:r>
              <a:rPr lang="ko-KR" altLang="en-US" dirty="0"/>
              <a:t>계산 가능</a:t>
            </a:r>
            <a:r>
              <a:rPr lang="en-US" altLang="ko-KR" dirty="0"/>
              <a:t>.</a:t>
            </a:r>
          </a:p>
          <a:p>
            <a:r>
              <a:rPr lang="ko-KR" altLang="en-US" dirty="0"/>
              <a:t>각 원소의 고유한 결합에너지 → </a:t>
            </a:r>
            <a:r>
              <a:rPr lang="ko-KR" altLang="en-US" b="1" dirty="0"/>
              <a:t>화학적 조성 및 결합 상태 분석</a:t>
            </a:r>
            <a:r>
              <a:rPr lang="en-US" altLang="ko-KR" b="1" dirty="0"/>
              <a:t>.</a:t>
            </a:r>
            <a:endParaRPr lang="ko-KR" altLang="en-US" dirty="0"/>
          </a:p>
          <a:p>
            <a:r>
              <a:rPr lang="ko-KR" altLang="en-US" b="1" dirty="0"/>
              <a:t>🔹 특징</a:t>
            </a:r>
          </a:p>
          <a:p>
            <a:r>
              <a:rPr lang="ko-KR" altLang="en-US" dirty="0"/>
              <a:t>분석 깊이</a:t>
            </a:r>
            <a:r>
              <a:rPr lang="en-US" altLang="ko-KR" dirty="0"/>
              <a:t>: </a:t>
            </a:r>
            <a:r>
              <a:rPr lang="ko-KR" altLang="en-US" dirty="0"/>
              <a:t>약 </a:t>
            </a:r>
            <a:r>
              <a:rPr lang="en-US" altLang="ko-KR" b="1" dirty="0"/>
              <a:t>5~10 nm (</a:t>
            </a:r>
            <a:r>
              <a:rPr lang="ko-KR" altLang="en-US" b="1" dirty="0"/>
              <a:t>표면 근처만</a:t>
            </a:r>
            <a:r>
              <a:rPr lang="en-US" altLang="ko-KR" b="1" dirty="0"/>
              <a:t>)</a:t>
            </a:r>
            <a:endParaRPr lang="ko-KR" altLang="en-US" dirty="0"/>
          </a:p>
          <a:p>
            <a:r>
              <a:rPr lang="ko-KR" altLang="en-US" dirty="0"/>
              <a:t>진공 중에서 측정 </a:t>
            </a:r>
            <a:r>
              <a:rPr lang="en-US" altLang="ko-KR" dirty="0"/>
              <a:t>(</a:t>
            </a:r>
            <a:r>
              <a:rPr lang="ko-KR" altLang="en-US" dirty="0"/>
              <a:t>일반적으로 </a:t>
            </a:r>
            <a:r>
              <a:rPr lang="en-US" altLang="ko-KR" dirty="0"/>
              <a:t>10⁻⁹ Torr </a:t>
            </a:r>
            <a:r>
              <a:rPr lang="ko-KR" altLang="en-US" dirty="0"/>
              <a:t>수준</a:t>
            </a:r>
            <a:r>
              <a:rPr lang="en-US" altLang="ko-KR" dirty="0"/>
              <a:t>)</a:t>
            </a:r>
          </a:p>
          <a:p>
            <a:r>
              <a:rPr lang="ko-KR" altLang="en-US" dirty="0"/>
              <a:t>피크의 위치 → 원소 확인</a:t>
            </a:r>
          </a:p>
          <a:p>
            <a:r>
              <a:rPr lang="ko-KR" altLang="en-US" dirty="0"/>
              <a:t>피크의 미세 이동</a:t>
            </a:r>
            <a:r>
              <a:rPr lang="en-US" altLang="ko-KR" dirty="0"/>
              <a:t>(chemical shift) → </a:t>
            </a:r>
            <a:r>
              <a:rPr lang="ko-KR" altLang="en-US" dirty="0"/>
              <a:t>결합 상태 분석</a:t>
            </a:r>
          </a:p>
          <a:p>
            <a:r>
              <a:rPr lang="ko-KR" altLang="en-US" b="1" dirty="0"/>
              <a:t>🔹 얻을 수 있는 정보</a:t>
            </a:r>
          </a:p>
          <a:p>
            <a:r>
              <a:rPr lang="ko-KR" altLang="en-US" dirty="0"/>
              <a:t>표면 조성</a:t>
            </a:r>
            <a:r>
              <a:rPr lang="en-US" altLang="ko-KR" dirty="0"/>
              <a:t>(Elemental composition)</a:t>
            </a:r>
          </a:p>
          <a:p>
            <a:r>
              <a:rPr lang="ko-KR" altLang="en-US" dirty="0"/>
              <a:t>원자의 화학 결합 상태</a:t>
            </a:r>
            <a:r>
              <a:rPr lang="en-US" altLang="ko-KR" dirty="0"/>
              <a:t>(</a:t>
            </a:r>
            <a:r>
              <a:rPr lang="ko-KR" altLang="en-US" dirty="0"/>
              <a:t>예</a:t>
            </a:r>
            <a:r>
              <a:rPr lang="en-US" altLang="ko-KR" dirty="0"/>
              <a:t>: O²⁻, </a:t>
            </a:r>
            <a:r>
              <a:rPr lang="en-US" altLang="ko-KR" dirty="0" err="1"/>
              <a:t>Ti</a:t>
            </a:r>
            <a:r>
              <a:rPr lang="en-US" altLang="ko-KR" dirty="0"/>
              <a:t>⁴⁺ </a:t>
            </a:r>
            <a:r>
              <a:rPr lang="ko-KR" altLang="en-US" dirty="0"/>
              <a:t>등</a:t>
            </a:r>
            <a:r>
              <a:rPr lang="en-US" altLang="ko-KR" dirty="0"/>
              <a:t>)</a:t>
            </a:r>
          </a:p>
          <a:p>
            <a:r>
              <a:rPr lang="ko-KR" altLang="en-US" dirty="0"/>
              <a:t>산화</a:t>
            </a:r>
            <a:r>
              <a:rPr lang="en-US" altLang="ko-KR" dirty="0"/>
              <a:t>/</a:t>
            </a:r>
            <a:r>
              <a:rPr lang="ko-KR" altLang="en-US" dirty="0"/>
              <a:t>환원 상태</a:t>
            </a:r>
            <a:r>
              <a:rPr lang="en-US" altLang="ko-KR" dirty="0"/>
              <a:t>, </a:t>
            </a:r>
            <a:r>
              <a:rPr lang="ko-KR" altLang="en-US" dirty="0"/>
              <a:t>불순물 분포 등</a:t>
            </a:r>
          </a:p>
          <a:p>
            <a:r>
              <a:rPr lang="ko-KR" altLang="en-US" b="1" dirty="0"/>
              <a:t>⚡ </a:t>
            </a:r>
            <a:r>
              <a:rPr lang="en-US" altLang="ko-KR" b="1" dirty="0"/>
              <a:t>3️⃣ AES (Auger Electron Spectroscopy, </a:t>
            </a:r>
            <a:r>
              <a:rPr lang="ko-KR" altLang="en-US" b="1" dirty="0" err="1"/>
              <a:t>오제</a:t>
            </a:r>
            <a:r>
              <a:rPr lang="ko-KR" altLang="en-US" b="1" dirty="0"/>
              <a:t> 전자 </a:t>
            </a:r>
            <a:r>
              <a:rPr lang="ko-KR" altLang="en-US" b="1" dirty="0" err="1"/>
              <a:t>분광법</a:t>
            </a:r>
            <a:r>
              <a:rPr lang="en-US" altLang="ko-KR" b="1" dirty="0"/>
              <a:t>)</a:t>
            </a:r>
          </a:p>
          <a:p>
            <a:r>
              <a:rPr lang="ko-KR" altLang="en-US" b="1" dirty="0"/>
              <a:t>🔹 원리</a:t>
            </a:r>
          </a:p>
          <a:p>
            <a:r>
              <a:rPr lang="ko-KR" altLang="en-US" dirty="0"/>
              <a:t>고에너지 </a:t>
            </a:r>
            <a:r>
              <a:rPr lang="ko-KR" altLang="en-US" b="1" dirty="0" err="1"/>
              <a:t>전자빔</a:t>
            </a:r>
            <a:r>
              <a:rPr lang="ko-KR" altLang="en-US" dirty="0" err="1"/>
              <a:t>으로</a:t>
            </a:r>
            <a:r>
              <a:rPr lang="ko-KR" altLang="en-US" dirty="0"/>
              <a:t> 시료의 내전자를 들뜨게 함 →</a:t>
            </a:r>
            <a:br>
              <a:rPr lang="ko-KR" altLang="en-US" dirty="0"/>
            </a:br>
            <a:r>
              <a:rPr lang="ko-KR" altLang="en-US" dirty="0"/>
              <a:t>내부 껍질의 공공</a:t>
            </a:r>
            <a:r>
              <a:rPr lang="en-US" altLang="ko-KR" dirty="0"/>
              <a:t>(hole)</a:t>
            </a:r>
            <a:r>
              <a:rPr lang="ko-KR" altLang="en-US" dirty="0"/>
              <a:t>이 다른 전자로 채워질 때</a:t>
            </a:r>
            <a:br>
              <a:rPr lang="ko-KR" altLang="en-US" dirty="0"/>
            </a:br>
            <a:r>
              <a:rPr lang="ko-KR" altLang="en-US" dirty="0"/>
              <a:t>방출되는 에너지로 또 다른 전자가 방출됨 → </a:t>
            </a:r>
            <a:r>
              <a:rPr lang="ko-KR" altLang="en-US" b="1" dirty="0" err="1"/>
              <a:t>오제</a:t>
            </a:r>
            <a:r>
              <a:rPr lang="ko-KR" altLang="en-US" b="1" dirty="0"/>
              <a:t> 전자</a:t>
            </a:r>
            <a:r>
              <a:rPr lang="en-US" altLang="ko-KR" b="1" dirty="0"/>
              <a:t>(Auger electron)</a:t>
            </a:r>
            <a:endParaRPr lang="ko-KR" altLang="en-US" dirty="0"/>
          </a:p>
          <a:p>
            <a:r>
              <a:rPr lang="ko-KR" altLang="en-US" dirty="0"/>
              <a:t>그 전자의 운동에너지를 측정하여 </a:t>
            </a:r>
            <a:r>
              <a:rPr lang="ko-KR" altLang="en-US" b="1" dirty="0"/>
              <a:t>원소 조성 분석</a:t>
            </a:r>
            <a:r>
              <a:rPr lang="en-US" altLang="ko-KR" b="1" dirty="0"/>
              <a:t>.</a:t>
            </a:r>
            <a:endParaRPr lang="ko-KR" altLang="en-US" dirty="0"/>
          </a:p>
          <a:p>
            <a:r>
              <a:rPr lang="ko-KR" altLang="en-US" b="1" dirty="0"/>
              <a:t>🔹 특징</a:t>
            </a:r>
          </a:p>
          <a:p>
            <a:r>
              <a:rPr lang="ko-KR" altLang="en-US" dirty="0"/>
              <a:t>분석 깊이</a:t>
            </a:r>
            <a:r>
              <a:rPr lang="en-US" altLang="ko-KR" dirty="0"/>
              <a:t>: </a:t>
            </a:r>
            <a:r>
              <a:rPr lang="ko-KR" altLang="en-US" dirty="0"/>
              <a:t>매우 얕음 </a:t>
            </a:r>
            <a:r>
              <a:rPr lang="en-US" altLang="ko-KR" dirty="0"/>
              <a:t>(</a:t>
            </a:r>
            <a:r>
              <a:rPr lang="ko-KR" altLang="en-US" dirty="0"/>
              <a:t>약 </a:t>
            </a:r>
            <a:r>
              <a:rPr lang="en-US" altLang="ko-KR" b="1" dirty="0"/>
              <a:t>1~3 nm</a:t>
            </a:r>
            <a:r>
              <a:rPr lang="en-US" altLang="ko-KR" dirty="0"/>
              <a:t>)</a:t>
            </a:r>
          </a:p>
          <a:p>
            <a:r>
              <a:rPr lang="ko-KR" altLang="en-US" b="1" dirty="0" err="1"/>
              <a:t>전자빔</a:t>
            </a:r>
            <a:r>
              <a:rPr lang="ko-KR" altLang="en-US" b="1" dirty="0"/>
              <a:t> 조사 → 고공간분해도</a:t>
            </a:r>
            <a:r>
              <a:rPr lang="en-US" altLang="ko-KR" b="1" dirty="0"/>
              <a:t>(</a:t>
            </a:r>
            <a:r>
              <a:rPr lang="ko-KR" altLang="en-US" b="1" dirty="0"/>
              <a:t>수십 </a:t>
            </a:r>
            <a:r>
              <a:rPr lang="en-US" altLang="ko-KR" b="1" dirty="0"/>
              <a:t>nm </a:t>
            </a:r>
            <a:r>
              <a:rPr lang="ko-KR" altLang="en-US" b="1" dirty="0"/>
              <a:t>수준</a:t>
            </a:r>
            <a:r>
              <a:rPr lang="en-US" altLang="ko-KR" b="1" dirty="0"/>
              <a:t>)</a:t>
            </a:r>
            <a:r>
              <a:rPr lang="ko-KR" altLang="en-US" dirty="0"/>
              <a:t> 가능</a:t>
            </a:r>
          </a:p>
          <a:p>
            <a:r>
              <a:rPr lang="ko-KR" altLang="en-US" b="1" dirty="0"/>
              <a:t>미세영역</a:t>
            </a:r>
            <a:r>
              <a:rPr lang="en-US" altLang="ko-KR" b="1" dirty="0"/>
              <a:t>(spot)</a:t>
            </a:r>
            <a:r>
              <a:rPr lang="ko-KR" altLang="en-US" dirty="0"/>
              <a:t> 분석 및 </a:t>
            </a:r>
            <a:r>
              <a:rPr lang="ko-KR" altLang="en-US" b="1" dirty="0"/>
              <a:t>깊이 방향</a:t>
            </a:r>
            <a:r>
              <a:rPr lang="en-US" altLang="ko-KR" b="1" dirty="0"/>
              <a:t>(depth profiling)</a:t>
            </a:r>
            <a:r>
              <a:rPr lang="ko-KR" altLang="en-US" dirty="0"/>
              <a:t> 가능 </a:t>
            </a:r>
            <a:r>
              <a:rPr lang="en-US" altLang="ko-KR" dirty="0"/>
              <a:t>(</a:t>
            </a:r>
            <a:r>
              <a:rPr lang="ko-KR" altLang="en-US" dirty="0" err="1"/>
              <a:t>스퍼터링과</a:t>
            </a:r>
            <a:r>
              <a:rPr lang="ko-KR" altLang="en-US" dirty="0"/>
              <a:t> 병행</a:t>
            </a:r>
            <a:r>
              <a:rPr lang="en-US" altLang="ko-KR" dirty="0"/>
              <a:t>)</a:t>
            </a:r>
          </a:p>
          <a:p>
            <a:r>
              <a:rPr lang="ko-KR" altLang="en-US" b="1" dirty="0"/>
              <a:t>🔹 얻을 수 있는 정보</a:t>
            </a:r>
          </a:p>
          <a:p>
            <a:r>
              <a:rPr lang="ko-KR" altLang="en-US" dirty="0"/>
              <a:t>표면 원소 조성</a:t>
            </a:r>
          </a:p>
          <a:p>
            <a:r>
              <a:rPr lang="ko-KR" altLang="en-US" dirty="0"/>
              <a:t>불순물 분포</a:t>
            </a:r>
          </a:p>
          <a:p>
            <a:r>
              <a:rPr lang="ko-KR" altLang="en-US" dirty="0"/>
              <a:t>층별 조성</a:t>
            </a:r>
            <a:r>
              <a:rPr lang="en-US" altLang="ko-KR" dirty="0"/>
              <a:t>(Depth profile, sputtering </a:t>
            </a:r>
            <a:r>
              <a:rPr lang="ko-KR" altLang="en-US" dirty="0"/>
              <a:t>병행 시</a:t>
            </a:r>
            <a:r>
              <a:rPr lang="en-US" altLang="ko-KR" dirty="0"/>
              <a:t>)</a:t>
            </a:r>
          </a:p>
          <a:p>
            <a:r>
              <a:rPr lang="ko-KR" altLang="en-US" b="1" dirty="0"/>
              <a:t>⚙️ 비교 요약</a:t>
            </a:r>
          </a:p>
          <a:p>
            <a:r>
              <a:rPr lang="ko-KR" altLang="en-US" dirty="0"/>
              <a:t>구분 </a:t>
            </a:r>
            <a:r>
              <a:rPr lang="en-US" altLang="ko-KR" dirty="0"/>
              <a:t>RHEED XPS AES </a:t>
            </a:r>
            <a:r>
              <a:rPr lang="ko-KR" altLang="en-US" dirty="0"/>
              <a:t>조사입자 고에너지 </a:t>
            </a:r>
            <a:r>
              <a:rPr lang="ko-KR" altLang="en-US" dirty="0" err="1"/>
              <a:t>전자빔</a:t>
            </a:r>
            <a:r>
              <a:rPr lang="ko-KR" altLang="en-US" dirty="0"/>
              <a:t> </a:t>
            </a:r>
            <a:r>
              <a:rPr lang="en-US" altLang="ko-KR" dirty="0"/>
              <a:t>X</a:t>
            </a:r>
            <a:r>
              <a:rPr lang="ko-KR" altLang="en-US" dirty="0"/>
              <a:t>선 </a:t>
            </a:r>
            <a:r>
              <a:rPr lang="ko-KR" altLang="en-US" dirty="0" err="1"/>
              <a:t>전자빔</a:t>
            </a:r>
            <a:r>
              <a:rPr lang="ko-KR" altLang="en-US" dirty="0"/>
              <a:t> 측정대상 반사 전자 회절 광전자 </a:t>
            </a:r>
            <a:r>
              <a:rPr lang="ko-KR" altLang="en-US" dirty="0" err="1"/>
              <a:t>오제전자</a:t>
            </a:r>
            <a:r>
              <a:rPr lang="ko-KR" altLang="en-US" dirty="0"/>
              <a:t> 분석 깊이 </a:t>
            </a:r>
            <a:r>
              <a:rPr lang="en-US" altLang="ko-KR" dirty="0"/>
              <a:t>1–2 nm 5–10 nm 1–3 nm </a:t>
            </a:r>
            <a:r>
              <a:rPr lang="ko-KR" altLang="en-US" dirty="0" err="1"/>
              <a:t>주정보</a:t>
            </a:r>
            <a:r>
              <a:rPr lang="ko-KR" altLang="en-US" dirty="0"/>
              <a:t> 결정 구조</a:t>
            </a:r>
            <a:r>
              <a:rPr lang="en-US" altLang="ko-KR" dirty="0"/>
              <a:t>, </a:t>
            </a:r>
            <a:r>
              <a:rPr lang="ko-KR" altLang="en-US" dirty="0"/>
              <a:t>표면 평탄도 화학 조성</a:t>
            </a:r>
            <a:r>
              <a:rPr lang="en-US" altLang="ko-KR" dirty="0"/>
              <a:t>, </a:t>
            </a:r>
            <a:r>
              <a:rPr lang="ko-KR" altLang="en-US" dirty="0"/>
              <a:t>결합 상태 조성</a:t>
            </a:r>
            <a:r>
              <a:rPr lang="en-US" altLang="ko-KR" dirty="0"/>
              <a:t>, </a:t>
            </a:r>
            <a:r>
              <a:rPr lang="ko-KR" altLang="en-US" dirty="0"/>
              <a:t>깊이 분포 환경 </a:t>
            </a:r>
            <a:r>
              <a:rPr lang="ko-KR" altLang="en-US" dirty="0" err="1"/>
              <a:t>초고진공</a:t>
            </a:r>
            <a:r>
              <a:rPr lang="ko-KR" altLang="en-US" dirty="0"/>
              <a:t> </a:t>
            </a:r>
            <a:r>
              <a:rPr lang="en-US" altLang="ko-KR" dirty="0"/>
              <a:t>(10⁻⁹ Torr) </a:t>
            </a:r>
            <a:r>
              <a:rPr lang="ko-KR" altLang="en-US" dirty="0" err="1"/>
              <a:t>초고진공</a:t>
            </a:r>
            <a:r>
              <a:rPr lang="ko-KR" altLang="en-US" dirty="0"/>
              <a:t> </a:t>
            </a:r>
            <a:r>
              <a:rPr lang="ko-KR" altLang="en-US" dirty="0" err="1"/>
              <a:t>초고진공</a:t>
            </a:r>
            <a:r>
              <a:rPr lang="ko-KR" altLang="en-US" dirty="0"/>
              <a:t> 응용 </a:t>
            </a:r>
            <a:r>
              <a:rPr lang="en-US" altLang="ko-KR" dirty="0"/>
              <a:t>MBE </a:t>
            </a:r>
            <a:r>
              <a:rPr lang="ko-KR" altLang="en-US" dirty="0"/>
              <a:t>성장 모니터링 표면 화학분석 미세 조성 분석</a:t>
            </a:r>
            <a:r>
              <a:rPr lang="en-US" altLang="ko-KR" dirty="0"/>
              <a:t>, Depth profile </a:t>
            </a:r>
            <a:r>
              <a:rPr lang="ko-KR" altLang="en-US" b="1" dirty="0"/>
              <a:t>🧠 한 줄 요약</a:t>
            </a:r>
          </a:p>
          <a:p>
            <a:r>
              <a:rPr lang="en-US" altLang="ko-KR" b="1" dirty="0"/>
              <a:t>RHEED:</a:t>
            </a:r>
            <a:r>
              <a:rPr lang="ko-KR" altLang="en-US" dirty="0"/>
              <a:t> 결정 구조 분석 </a:t>
            </a:r>
            <a:r>
              <a:rPr lang="en-US" altLang="ko-KR" dirty="0"/>
              <a:t>(</a:t>
            </a:r>
            <a:r>
              <a:rPr lang="ko-KR" altLang="en-US" dirty="0"/>
              <a:t>표면 구조 실시간 관찰용</a:t>
            </a:r>
            <a:r>
              <a:rPr lang="en-US" altLang="ko-KR" dirty="0"/>
              <a:t>)</a:t>
            </a:r>
          </a:p>
          <a:p>
            <a:r>
              <a:rPr lang="en-US" altLang="ko-KR" b="1" dirty="0"/>
              <a:t>XPS:</a:t>
            </a:r>
            <a:r>
              <a:rPr lang="ko-KR" altLang="en-US" dirty="0"/>
              <a:t> 화학 조성</a:t>
            </a:r>
            <a:r>
              <a:rPr lang="en-US" altLang="ko-KR" dirty="0"/>
              <a:t>·</a:t>
            </a:r>
            <a:r>
              <a:rPr lang="ko-KR" altLang="en-US" dirty="0"/>
              <a:t>결합 상태 분석 </a:t>
            </a:r>
            <a:r>
              <a:rPr lang="en-US" altLang="ko-KR" dirty="0"/>
              <a:t>(</a:t>
            </a:r>
            <a:r>
              <a:rPr lang="ko-KR" altLang="en-US" dirty="0"/>
              <a:t>광전자 이용</a:t>
            </a:r>
            <a:r>
              <a:rPr lang="en-US" altLang="ko-KR" dirty="0"/>
              <a:t>)</a:t>
            </a:r>
          </a:p>
          <a:p>
            <a:r>
              <a:rPr lang="en-US" altLang="ko-KR" b="1" dirty="0"/>
              <a:t>AES:</a:t>
            </a:r>
            <a:r>
              <a:rPr lang="ko-KR" altLang="en-US" dirty="0"/>
              <a:t> </a:t>
            </a:r>
            <a:r>
              <a:rPr lang="ko-KR" altLang="en-US" dirty="0" err="1"/>
              <a:t>초미세</a:t>
            </a:r>
            <a:r>
              <a:rPr lang="ko-KR" altLang="en-US" dirty="0"/>
              <a:t> 표면 조성 분석 </a:t>
            </a:r>
            <a:r>
              <a:rPr lang="en-US" altLang="ko-KR" dirty="0"/>
              <a:t>(</a:t>
            </a:r>
            <a:r>
              <a:rPr lang="ko-KR" altLang="en-US" dirty="0" err="1"/>
              <a:t>오제전자</a:t>
            </a:r>
            <a:r>
              <a:rPr lang="ko-KR" altLang="en-US" dirty="0"/>
              <a:t> 이용</a:t>
            </a:r>
            <a:r>
              <a:rPr lang="en-US" altLang="ko-KR" dirty="0"/>
              <a:t>)</a:t>
            </a:r>
          </a:p>
          <a:p>
            <a:r>
              <a:rPr lang="ko-KR" altLang="en-US" dirty="0"/>
              <a:t>원하신다면 이 세 가지 기술을 </a:t>
            </a:r>
            <a:r>
              <a:rPr lang="ko-KR" altLang="en-US" b="1" dirty="0"/>
              <a:t>“분석 깊이와 분해능” 기준으로 비교한 그림</a:t>
            </a:r>
            <a:r>
              <a:rPr lang="en-US" altLang="ko-KR" b="1" dirty="0"/>
              <a:t>(Depth vs Resolution chart)</a:t>
            </a:r>
            <a:r>
              <a:rPr lang="ko-KR" altLang="en-US" dirty="0"/>
              <a:t> 형태로 </a:t>
            </a:r>
            <a:r>
              <a:rPr lang="ko-KR" altLang="en-US" dirty="0" err="1"/>
              <a:t>시각화해드릴까요</a:t>
            </a:r>
            <a:r>
              <a:rPr lang="en-US" altLang="ko-KR" dirty="0"/>
              <a:t>?</a:t>
            </a:r>
          </a:p>
          <a:p>
            <a:endParaRPr lang="en-US" dirty="0"/>
          </a:p>
        </p:txBody>
      </p:sp>
      <p:sp>
        <p:nvSpPr>
          <p:cNvPr id="4" name="슬라이드 번호 개체 틀 3"/>
          <p:cNvSpPr>
            <a:spLocks noGrp="1"/>
          </p:cNvSpPr>
          <p:nvPr>
            <p:ph type="sldNum" sz="quarter" idx="5"/>
          </p:nvPr>
        </p:nvSpPr>
        <p:spPr/>
        <p:txBody>
          <a:bodyPr/>
          <a:lstStyle/>
          <a:p>
            <a:fld id="{8B8A5E10-FEA6-477E-B5FD-E03E08AF0CCF}" type="slidenum">
              <a:rPr lang="ko-KR" altLang="en-US" smtClean="0"/>
              <a:t>131</a:t>
            </a:fld>
            <a:endParaRPr lang="ko-KR" altLang="en-US"/>
          </a:p>
        </p:txBody>
      </p:sp>
    </p:spTree>
    <p:extLst>
      <p:ext uri="{BB962C8B-B14F-4D97-AF65-F5344CB8AC3E}">
        <p14:creationId xmlns:p14="http://schemas.microsoft.com/office/powerpoint/2010/main" val="16946914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불균등화 반응</a:t>
            </a:r>
            <a:r>
              <a:rPr lang="en-US" altLang="ko-KR" dirty="0"/>
              <a:t>(</a:t>
            </a:r>
            <a:r>
              <a:rPr lang="en-US" altLang="ko-KR" b="1" dirty="0"/>
              <a:t>Disproportionation</a:t>
            </a:r>
            <a:r>
              <a:rPr lang="en-US" altLang="ko-KR" dirty="0"/>
              <a:t>)</a:t>
            </a:r>
            <a:r>
              <a:rPr lang="ko-KR" altLang="en-US" dirty="0"/>
              <a:t>에는 두 종류가 있다</a:t>
            </a:r>
            <a:r>
              <a:rPr lang="en-US" altLang="ko-KR" dirty="0"/>
              <a:t>. 2A → A' + A"</a:t>
            </a:r>
            <a:endParaRPr lang="ko-KR" altLang="en-US" dirty="0"/>
          </a:p>
        </p:txBody>
      </p:sp>
      <p:sp>
        <p:nvSpPr>
          <p:cNvPr id="4" name="슬라이드 번호 개체 틀 3"/>
          <p:cNvSpPr>
            <a:spLocks noGrp="1"/>
          </p:cNvSpPr>
          <p:nvPr>
            <p:ph type="sldNum" sz="quarter" idx="10"/>
          </p:nvPr>
        </p:nvSpPr>
        <p:spPr/>
        <p:txBody>
          <a:bodyPr/>
          <a:lstStyle/>
          <a:p>
            <a:fld id="{8B8A5E10-FEA6-477E-B5FD-E03E08AF0CCF}" type="slidenum">
              <a:rPr lang="ko-KR" altLang="en-US" smtClean="0"/>
              <a:t>136</a:t>
            </a:fld>
            <a:endParaRPr lang="ko-KR" altLang="en-US"/>
          </a:p>
        </p:txBody>
      </p:sp>
    </p:spTree>
    <p:extLst>
      <p:ext uri="{BB962C8B-B14F-4D97-AF65-F5344CB8AC3E}">
        <p14:creationId xmlns:p14="http://schemas.microsoft.com/office/powerpoint/2010/main" val="2269523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11/4</a:t>
            </a:r>
            <a:endParaRPr lang="ko-KR" altLang="en-US" dirty="0"/>
          </a:p>
        </p:txBody>
      </p:sp>
      <p:sp>
        <p:nvSpPr>
          <p:cNvPr id="4" name="슬라이드 번호 개체 틀 3"/>
          <p:cNvSpPr>
            <a:spLocks noGrp="1"/>
          </p:cNvSpPr>
          <p:nvPr>
            <p:ph type="sldNum" sz="quarter" idx="10"/>
          </p:nvPr>
        </p:nvSpPr>
        <p:spPr/>
        <p:txBody>
          <a:bodyPr/>
          <a:lstStyle/>
          <a:p>
            <a:fld id="{8B8A5E10-FEA6-477E-B5FD-E03E08AF0CCF}" type="slidenum">
              <a:rPr lang="ko-KR" altLang="en-US" smtClean="0"/>
              <a:t>145</a:t>
            </a:fld>
            <a:endParaRPr lang="ko-KR" altLang="en-US"/>
          </a:p>
        </p:txBody>
      </p:sp>
    </p:spTree>
    <p:extLst>
      <p:ext uri="{BB962C8B-B14F-4D97-AF65-F5344CB8AC3E}">
        <p14:creationId xmlns:p14="http://schemas.microsoft.com/office/powerpoint/2010/main" val="8054190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t>155</a:t>
            </a:fld>
            <a:endParaRPr lang="ko-KR" altLang="en-US" dirty="0"/>
          </a:p>
        </p:txBody>
      </p:sp>
    </p:spTree>
    <p:extLst>
      <p:ext uri="{BB962C8B-B14F-4D97-AF65-F5344CB8AC3E}">
        <p14:creationId xmlns:p14="http://schemas.microsoft.com/office/powerpoint/2010/main" val="603458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11/11</a:t>
            </a:r>
            <a:endParaRPr lang="ko-KR" altLang="en-US"/>
          </a:p>
        </p:txBody>
      </p:sp>
      <p:sp>
        <p:nvSpPr>
          <p:cNvPr id="4" name="슬라이드 번호 개체 틀 3"/>
          <p:cNvSpPr>
            <a:spLocks noGrp="1"/>
          </p:cNvSpPr>
          <p:nvPr>
            <p:ph type="sldNum" sz="quarter" idx="10"/>
          </p:nvPr>
        </p:nvSpPr>
        <p:spPr/>
        <p:txBody>
          <a:bodyPr/>
          <a:lstStyle/>
          <a:p>
            <a:fld id="{8B8A5E10-FEA6-477E-B5FD-E03E08AF0CCF}" type="slidenum">
              <a:rPr lang="ko-KR" altLang="en-US" smtClean="0"/>
              <a:t>174</a:t>
            </a:fld>
            <a:endParaRPr lang="ko-KR" altLang="en-US"/>
          </a:p>
        </p:txBody>
      </p:sp>
    </p:spTree>
    <p:extLst>
      <p:ext uri="{BB962C8B-B14F-4D97-AF65-F5344CB8AC3E}">
        <p14:creationId xmlns:p14="http://schemas.microsoft.com/office/powerpoint/2010/main" val="445772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5"/>
          </p:nvPr>
        </p:nvSpPr>
        <p:spPr/>
        <p:txBody>
          <a:bodyPr/>
          <a:lstStyle/>
          <a:p>
            <a:fld id="{8B8A5E10-FEA6-477E-B5FD-E03E08AF0CCF}" type="slidenum">
              <a:rPr lang="ko-KR" altLang="en-US" smtClean="0"/>
              <a:t>177</a:t>
            </a:fld>
            <a:endParaRPr lang="ko-KR" altLang="en-US"/>
          </a:p>
        </p:txBody>
      </p:sp>
    </p:spTree>
    <p:extLst>
      <p:ext uri="{BB962C8B-B14F-4D97-AF65-F5344CB8AC3E}">
        <p14:creationId xmlns:p14="http://schemas.microsoft.com/office/powerpoint/2010/main" val="1149495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sz="1000" b="1" dirty="0"/>
              <a:t>양자 컴퓨터</a:t>
            </a:r>
            <a:r>
              <a:rPr lang="en-US" altLang="ko-KR" sz="1000" dirty="0"/>
              <a:t>(quantum computer)</a:t>
            </a:r>
            <a:r>
              <a:rPr lang="ko-KR" altLang="en-US" sz="1000" dirty="0"/>
              <a:t>는 얽힘</a:t>
            </a:r>
            <a:r>
              <a:rPr lang="en-US" altLang="ko-KR" sz="1000" dirty="0"/>
              <a:t>(entanglement)</a:t>
            </a:r>
            <a:r>
              <a:rPr lang="ko-KR" altLang="en-US" sz="1000" dirty="0"/>
              <a:t>이나 중첩</a:t>
            </a:r>
            <a:r>
              <a:rPr lang="en-US" altLang="ko-KR" sz="1000" dirty="0"/>
              <a:t>(superposition) </a:t>
            </a:r>
            <a:r>
              <a:rPr lang="ko-KR" altLang="en-US" sz="1000" dirty="0"/>
              <a:t>같은 </a:t>
            </a:r>
            <a:r>
              <a:rPr lang="ko-KR" altLang="en-US" sz="1000" dirty="0">
                <a:hlinkClick r:id="rId3" tooltip="양자역학"/>
              </a:rPr>
              <a:t>양자역학</a:t>
            </a:r>
            <a:r>
              <a:rPr lang="ko-KR" altLang="en-US" sz="1000" dirty="0"/>
              <a:t>적인 현상을 활용하여 자료를 처리하는 </a:t>
            </a:r>
            <a:r>
              <a:rPr lang="ko-KR" altLang="en-US" sz="1000" dirty="0">
                <a:hlinkClick r:id="rId4" tooltip="컴퓨터"/>
              </a:rPr>
              <a:t>계산 기계</a:t>
            </a:r>
            <a:r>
              <a:rPr lang="ko-KR" altLang="en-US" sz="1000" dirty="0"/>
              <a:t>이다</a:t>
            </a:r>
            <a:r>
              <a:rPr lang="en-US" altLang="ko-KR" sz="1000" dirty="0"/>
              <a:t>.</a:t>
            </a:r>
            <a:r>
              <a:rPr lang="en-US" altLang="ko-KR" sz="1000" baseline="30000" dirty="0">
                <a:hlinkClick r:id="rId5"/>
              </a:rPr>
              <a:t>[1]</a:t>
            </a:r>
            <a:r>
              <a:rPr lang="ko-KR" altLang="en-US" sz="1000" dirty="0"/>
              <a:t> </a:t>
            </a:r>
          </a:p>
          <a:p>
            <a:endParaRPr lang="en-US" altLang="ko-KR" sz="1000" dirty="0"/>
          </a:p>
          <a:p>
            <a:r>
              <a:rPr lang="ko-KR" altLang="en-US" sz="1000" dirty="0"/>
              <a:t>고전적인</a:t>
            </a:r>
            <a:r>
              <a:rPr lang="en-US" altLang="ko-KR" sz="1000" dirty="0"/>
              <a:t>(</a:t>
            </a:r>
            <a:r>
              <a:rPr lang="ko-KR" altLang="en-US" sz="1000" dirty="0"/>
              <a:t>전통적인</a:t>
            </a:r>
            <a:r>
              <a:rPr lang="en-US" altLang="ko-KR" sz="1000" dirty="0"/>
              <a:t>) </a:t>
            </a:r>
            <a:r>
              <a:rPr lang="ko-KR" altLang="en-US" sz="1000" dirty="0"/>
              <a:t>컴퓨터에서 </a:t>
            </a:r>
            <a:r>
              <a:rPr lang="ko-KR" altLang="en-US" sz="1000" dirty="0">
                <a:hlinkClick r:id="rId6" tooltip="자료"/>
              </a:rPr>
              <a:t>자료</a:t>
            </a:r>
            <a:r>
              <a:rPr lang="ko-KR" altLang="en-US" sz="1000" dirty="0"/>
              <a:t>의 양은 </a:t>
            </a:r>
            <a:r>
              <a:rPr lang="ko-KR" altLang="en-US" sz="1000" dirty="0">
                <a:hlinkClick r:id="rId7" tooltip="비트"/>
              </a:rPr>
              <a:t>비트</a:t>
            </a:r>
            <a:r>
              <a:rPr lang="ko-KR" altLang="en-US" sz="1000" dirty="0"/>
              <a:t>로 측정된다</a:t>
            </a:r>
            <a:r>
              <a:rPr lang="en-US" altLang="ko-KR" sz="1000" dirty="0"/>
              <a:t>. </a:t>
            </a:r>
            <a:r>
              <a:rPr lang="ko-KR" altLang="en-US" sz="1000" dirty="0"/>
              <a:t>양자 컴퓨터에서 자료의 양은 </a:t>
            </a:r>
            <a:r>
              <a:rPr lang="ko-KR" altLang="en-US" sz="1000" dirty="0" err="1">
                <a:hlinkClick r:id="rId8" tooltip="큐비트"/>
              </a:rPr>
              <a:t>큐비트</a:t>
            </a:r>
            <a:r>
              <a:rPr lang="ko-KR" altLang="en-US" sz="1000" dirty="0" err="1"/>
              <a:t>로</a:t>
            </a:r>
            <a:r>
              <a:rPr lang="ko-KR" altLang="en-US" sz="1000" dirty="0"/>
              <a:t> 측정된다</a:t>
            </a:r>
            <a:r>
              <a:rPr lang="en-US" altLang="ko-KR" sz="1000" dirty="0"/>
              <a:t>. </a:t>
            </a:r>
          </a:p>
          <a:p>
            <a:endParaRPr lang="en-US" altLang="ko-KR" sz="1000" dirty="0"/>
          </a:p>
          <a:p>
            <a:r>
              <a:rPr lang="ko-KR" altLang="en-US" sz="1000" dirty="0"/>
              <a:t>양자 계산의 기본적인 원칙은 입자의 양자적 특성이 자료를 나타내고 구조화할 수 있다는 것과 양자적 </a:t>
            </a:r>
            <a:r>
              <a:rPr lang="ko-KR" altLang="en-US" sz="1000" dirty="0" err="1"/>
              <a:t>메카니즘이</a:t>
            </a:r>
            <a:r>
              <a:rPr lang="ko-KR" altLang="en-US" sz="1000" dirty="0"/>
              <a:t> 고안되어 이러한 자료들에 대한 </a:t>
            </a:r>
            <a:r>
              <a:rPr lang="ko-KR" altLang="en-US" sz="1000" dirty="0">
                <a:hlinkClick r:id="rId9" tooltip="연산 (수학)"/>
              </a:rPr>
              <a:t>연산</a:t>
            </a:r>
            <a:r>
              <a:rPr lang="ko-KR" altLang="en-US" sz="1000" dirty="0"/>
              <a:t>을 수행할 수 있도록 만들어질 수 있다는 것에 기한다</a:t>
            </a:r>
            <a:r>
              <a:rPr lang="en-US" altLang="ko-KR" sz="1000" dirty="0"/>
              <a:t>. </a:t>
            </a:r>
          </a:p>
          <a:p>
            <a:endParaRPr lang="en-US" altLang="ko-KR" sz="1000" dirty="0"/>
          </a:p>
          <a:p>
            <a:r>
              <a:rPr lang="ko-KR" altLang="en-US" sz="1000" dirty="0"/>
              <a:t>양자 컴퓨팅이 여전히 유아기에 있지만</a:t>
            </a:r>
            <a:r>
              <a:rPr lang="en-US" altLang="ko-KR" sz="1000" dirty="0"/>
              <a:t>, </a:t>
            </a:r>
            <a:r>
              <a:rPr lang="ko-KR" altLang="en-US" sz="1000" dirty="0"/>
              <a:t>매우 작은 수의 </a:t>
            </a:r>
            <a:r>
              <a:rPr lang="ko-KR" altLang="en-US" sz="1000" dirty="0" err="1">
                <a:hlinkClick r:id="rId8" tooltip="큐비트"/>
              </a:rPr>
              <a:t>큐비트</a:t>
            </a:r>
            <a:r>
              <a:rPr lang="ko-KR" altLang="en-US" sz="1000" dirty="0" err="1"/>
              <a:t>를</a:t>
            </a:r>
            <a:r>
              <a:rPr lang="ko-KR" altLang="en-US" sz="1000" dirty="0"/>
              <a:t> 가지고 양자 수치 계산이 수행되는지에 관한 실험들이 행해져 왔다</a:t>
            </a:r>
            <a:r>
              <a:rPr lang="en-US" altLang="ko-KR" sz="1000" dirty="0"/>
              <a:t>.</a:t>
            </a:r>
            <a:r>
              <a:rPr lang="en-US" altLang="ko-KR" sz="1000" baseline="30000" dirty="0">
                <a:hlinkClick r:id="rId10"/>
              </a:rPr>
              <a:t>[3]</a:t>
            </a:r>
            <a:endParaRPr lang="ko-KR" altLang="en-US" sz="1000" dirty="0"/>
          </a:p>
          <a:p>
            <a:r>
              <a:rPr lang="ko-KR" altLang="en-US" sz="1000" dirty="0"/>
              <a:t>양자 정보 통신은 정보 사회의 패러다임을 바꿀 신기술로 여겨졌다</a:t>
            </a:r>
            <a:r>
              <a:rPr lang="en-US" altLang="ko-KR" sz="1000" dirty="0"/>
              <a:t>.</a:t>
            </a:r>
            <a:r>
              <a:rPr lang="en-US" altLang="ko-KR" sz="1000" baseline="30000" dirty="0">
                <a:hlinkClick r:id="rId11"/>
              </a:rPr>
              <a:t>[4]</a:t>
            </a:r>
            <a:r>
              <a:rPr lang="ko-KR" altLang="en-US" sz="1000" dirty="0"/>
              <a:t> 양자 정보 통신을 활용한 양자 컴퓨터는 한 개의 처리 장치에서 여러 계산을 동시에 처리할 수 있어 정보처리량과 속도가 지금까지의 컴퓨터에 비해 뛰어나다</a:t>
            </a:r>
            <a:r>
              <a:rPr lang="en-US" altLang="ko-KR" sz="1000" dirty="0"/>
              <a:t>. </a:t>
            </a:r>
            <a:r>
              <a:rPr lang="ko-KR" altLang="en-US" sz="1000" dirty="0"/>
              <a:t>하지만 정보 교환을 위해 발생하는 </a:t>
            </a:r>
            <a:r>
              <a:rPr lang="ko-KR" altLang="en-US" sz="1000" dirty="0">
                <a:hlinkClick r:id="rId12" tooltip="양자 얽힘"/>
              </a:rPr>
              <a:t>양자 얽힘</a:t>
            </a:r>
            <a:r>
              <a:rPr lang="en-US" altLang="ko-KR" sz="1000" dirty="0"/>
              <a:t>(quantum entanglement)</a:t>
            </a:r>
            <a:r>
              <a:rPr lang="ko-KR" altLang="en-US" sz="1000" dirty="0"/>
              <a:t>에 큰 비용이 드는 단점이 있어 양자 정보 통신에서 필수적이지만 비용이 많이 발생하는 얽힘을 가능한 한 줄이고 </a:t>
            </a:r>
            <a:r>
              <a:rPr lang="ko-KR" altLang="en-US" sz="1000" dirty="0" err="1"/>
              <a:t>부정보</a:t>
            </a:r>
            <a:r>
              <a:rPr lang="en-US" altLang="ko-KR" sz="1000" dirty="0"/>
              <a:t>(side information)</a:t>
            </a:r>
            <a:r>
              <a:rPr lang="ko-KR" altLang="en-US" sz="1000" dirty="0"/>
              <a:t>를 활용해 정보를 교환하는 방식이 개발되었다</a:t>
            </a:r>
            <a:r>
              <a:rPr lang="en-US" altLang="ko-KR" sz="1000" dirty="0"/>
              <a:t>.</a:t>
            </a:r>
            <a:r>
              <a:rPr lang="en-US" altLang="ko-KR" sz="1000" baseline="30000" dirty="0">
                <a:hlinkClick r:id="rId13"/>
              </a:rPr>
              <a:t>[5]</a:t>
            </a:r>
            <a:endParaRPr lang="ko-KR" altLang="en-US" sz="1000" dirty="0"/>
          </a:p>
          <a:p>
            <a:endParaRPr lang="ko-KR" altLang="en-US" sz="1000" dirty="0"/>
          </a:p>
        </p:txBody>
      </p:sp>
      <p:sp>
        <p:nvSpPr>
          <p:cNvPr id="4" name="슬라이드 번호 개체 틀 3"/>
          <p:cNvSpPr>
            <a:spLocks noGrp="1"/>
          </p:cNvSpPr>
          <p:nvPr>
            <p:ph type="sldNum" sz="quarter" idx="10"/>
          </p:nvPr>
        </p:nvSpPr>
        <p:spPr/>
        <p:txBody>
          <a:bodyPr/>
          <a:lstStyle/>
          <a:p>
            <a:fld id="{8B8A5E10-FEA6-477E-B5FD-E03E08AF0CCF}" type="slidenum">
              <a:rPr lang="ko-KR" altLang="en-US" smtClean="0"/>
              <a:t>26</a:t>
            </a:fld>
            <a:endParaRPr lang="ko-KR" altLang="en-US"/>
          </a:p>
        </p:txBody>
      </p:sp>
    </p:spTree>
    <p:extLst>
      <p:ext uri="{BB962C8B-B14F-4D97-AF65-F5344CB8AC3E}">
        <p14:creationId xmlns:p14="http://schemas.microsoft.com/office/powerpoint/2010/main" val="5629891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t>186</a:t>
            </a:fld>
            <a:endParaRPr lang="ko-KR" altLang="en-US" dirty="0"/>
          </a:p>
        </p:txBody>
      </p:sp>
    </p:spTree>
    <p:extLst>
      <p:ext uri="{BB962C8B-B14F-4D97-AF65-F5344CB8AC3E}">
        <p14:creationId xmlns:p14="http://schemas.microsoft.com/office/powerpoint/2010/main" val="26180522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11/18</a:t>
            </a:r>
            <a:endParaRPr lang="ko-KR" altLang="en-US"/>
          </a:p>
        </p:txBody>
      </p:sp>
      <p:sp>
        <p:nvSpPr>
          <p:cNvPr id="4" name="슬라이드 번호 개체 틀 3"/>
          <p:cNvSpPr>
            <a:spLocks noGrp="1"/>
          </p:cNvSpPr>
          <p:nvPr>
            <p:ph type="sldNum" sz="quarter" idx="10"/>
          </p:nvPr>
        </p:nvSpPr>
        <p:spPr/>
        <p:txBody>
          <a:bodyPr/>
          <a:lstStyle/>
          <a:p>
            <a:fld id="{8B8A5E10-FEA6-477E-B5FD-E03E08AF0CCF}" type="slidenum">
              <a:rPr lang="ko-KR" altLang="en-US" smtClean="0"/>
              <a:t>191</a:t>
            </a:fld>
            <a:endParaRPr lang="ko-KR" altLang="en-US"/>
          </a:p>
        </p:txBody>
      </p:sp>
    </p:spTree>
    <p:extLst>
      <p:ext uri="{BB962C8B-B14F-4D97-AF65-F5344CB8AC3E}">
        <p14:creationId xmlns:p14="http://schemas.microsoft.com/office/powerpoint/2010/main" val="25208715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193</a:t>
            </a:fld>
            <a:endParaRPr lang="ko-KR" altLang="en-US"/>
          </a:p>
        </p:txBody>
      </p:sp>
    </p:spTree>
    <p:extLst>
      <p:ext uri="{BB962C8B-B14F-4D97-AF65-F5344CB8AC3E}">
        <p14:creationId xmlns:p14="http://schemas.microsoft.com/office/powerpoint/2010/main" val="22260390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b="1" dirty="0"/>
              <a:t>✔ </a:t>
            </a:r>
            <a:r>
              <a:rPr lang="en-US" altLang="ko-KR" b="1" dirty="0"/>
              <a:t>(1) Forward scattering (</a:t>
            </a:r>
            <a:r>
              <a:rPr lang="ko-KR" altLang="en-US" b="1" dirty="0"/>
              <a:t>전방 산란</a:t>
            </a:r>
            <a:r>
              <a:rPr lang="en-US" altLang="ko-KR" b="1" dirty="0"/>
              <a:t>)</a:t>
            </a:r>
          </a:p>
          <a:p>
            <a:r>
              <a:rPr lang="ko-KR" altLang="en-US" dirty="0"/>
              <a:t>전자가 </a:t>
            </a:r>
            <a:r>
              <a:rPr lang="ko-KR" altLang="en-US" dirty="0" err="1"/>
              <a:t>레지스트</a:t>
            </a:r>
            <a:r>
              <a:rPr lang="ko-KR" altLang="en-US" dirty="0"/>
              <a:t> 내부에서 작은 각도로 흔들리며 진행</a:t>
            </a:r>
          </a:p>
          <a:p>
            <a:r>
              <a:rPr lang="ko-KR" altLang="en-US" dirty="0"/>
              <a:t>결과적으로 </a:t>
            </a:r>
            <a:r>
              <a:rPr lang="ko-KR" altLang="en-US" b="1" dirty="0" err="1"/>
              <a:t>선폭이</a:t>
            </a:r>
            <a:r>
              <a:rPr lang="ko-KR" altLang="en-US" b="1" dirty="0"/>
              <a:t> 약간 커짐</a:t>
            </a:r>
            <a:endParaRPr lang="ko-KR" altLang="en-US" dirty="0"/>
          </a:p>
          <a:p>
            <a:r>
              <a:rPr lang="ko-KR" altLang="en-US" dirty="0"/>
              <a:t>특히 </a:t>
            </a:r>
            <a:r>
              <a:rPr lang="ko-KR" altLang="en-US" dirty="0" err="1"/>
              <a:t>레지스트가</a:t>
            </a:r>
            <a:r>
              <a:rPr lang="ko-KR" altLang="en-US" dirty="0"/>
              <a:t> 두꺼울수록 더 커짐</a:t>
            </a:r>
            <a:endParaRPr lang="en-US" altLang="ko-KR" dirty="0"/>
          </a:p>
          <a:p>
            <a:endParaRPr lang="ko-KR" altLang="en-US" dirty="0"/>
          </a:p>
          <a:p>
            <a:r>
              <a:rPr lang="ko-KR" altLang="en-US" b="1" dirty="0"/>
              <a:t>✔ </a:t>
            </a:r>
            <a:r>
              <a:rPr lang="en-US" altLang="ko-KR" b="1" dirty="0"/>
              <a:t>(2) Back-scattering (</a:t>
            </a:r>
            <a:r>
              <a:rPr lang="ko-KR" altLang="en-US" b="1" dirty="0"/>
              <a:t>후방 산란</a:t>
            </a:r>
            <a:r>
              <a:rPr lang="en-US" altLang="ko-KR" b="1" dirty="0"/>
              <a:t>)</a:t>
            </a:r>
          </a:p>
          <a:p>
            <a:r>
              <a:rPr lang="ko-KR" altLang="en-US" dirty="0"/>
              <a:t>전자가 기판</a:t>
            </a:r>
            <a:r>
              <a:rPr lang="en-US" altLang="ko-KR" dirty="0"/>
              <a:t>(</a:t>
            </a:r>
            <a:r>
              <a:rPr lang="ko-KR" altLang="en-US" dirty="0"/>
              <a:t>특히 </a:t>
            </a:r>
            <a:r>
              <a:rPr lang="en-US" altLang="ko-KR" dirty="0"/>
              <a:t>Si, </a:t>
            </a:r>
            <a:r>
              <a:rPr lang="ko-KR" altLang="en-US" dirty="0"/>
              <a:t>금속</a:t>
            </a:r>
            <a:r>
              <a:rPr lang="en-US" altLang="ko-KR" dirty="0"/>
              <a:t>) </a:t>
            </a:r>
            <a:r>
              <a:rPr lang="ko-KR" altLang="en-US" dirty="0"/>
              <a:t>내부에서 </a:t>
            </a:r>
            <a:r>
              <a:rPr lang="ko-KR" altLang="en-US" b="1" dirty="0"/>
              <a:t>원자 핵과 강하게 충돌</a:t>
            </a:r>
            <a:endParaRPr lang="ko-KR" altLang="en-US" dirty="0"/>
          </a:p>
          <a:p>
            <a:r>
              <a:rPr lang="ko-KR" altLang="en-US" dirty="0"/>
              <a:t>큰 각도로 튕겨 나와 뒤쪽 </a:t>
            </a:r>
            <a:r>
              <a:rPr lang="ko-KR" altLang="en-US" dirty="0" err="1"/>
              <a:t>레지스트로</a:t>
            </a:r>
            <a:r>
              <a:rPr lang="ko-KR" altLang="en-US" dirty="0"/>
              <a:t> 다시 올라옴</a:t>
            </a:r>
          </a:p>
          <a:p>
            <a:r>
              <a:rPr lang="ko-KR" altLang="en-US" dirty="0"/>
              <a:t>이때 이 전자는 패턴 외부에 </a:t>
            </a:r>
            <a:r>
              <a:rPr lang="ko-KR" altLang="en-US" b="1" dirty="0"/>
              <a:t>넓게 분포된 에너지</a:t>
            </a:r>
            <a:r>
              <a:rPr lang="ko-KR" altLang="en-US" dirty="0"/>
              <a:t>를 전달</a:t>
            </a:r>
          </a:p>
          <a:p>
            <a:r>
              <a:rPr lang="ko-KR" altLang="en-US" dirty="0"/>
              <a:t>→ </a:t>
            </a:r>
            <a:r>
              <a:rPr lang="ko-KR" altLang="en-US" b="1" dirty="0"/>
              <a:t>넓은 영역에 불필요한 </a:t>
            </a:r>
            <a:r>
              <a:rPr lang="ko-KR" altLang="en-US" b="1" dirty="0" err="1"/>
              <a:t>노광</a:t>
            </a:r>
            <a:r>
              <a:rPr lang="ko-KR" altLang="en-US" dirty="0" err="1"/>
              <a:t>이</a:t>
            </a:r>
            <a:r>
              <a:rPr lang="ko-KR" altLang="en-US" dirty="0"/>
              <a:t> 발생</a:t>
            </a:r>
            <a:br>
              <a:rPr lang="ko-KR" altLang="en-US" dirty="0"/>
            </a:br>
            <a:r>
              <a:rPr lang="ko-KR" altLang="en-US" dirty="0"/>
              <a:t>→ 이것이 </a:t>
            </a:r>
            <a:r>
              <a:rPr lang="en-US" altLang="ko-KR" dirty="0"/>
              <a:t>Proximity effect</a:t>
            </a:r>
            <a:r>
              <a:rPr lang="ko-KR" altLang="en-US" dirty="0"/>
              <a:t>의 가장 큰 원인</a:t>
            </a:r>
            <a:endParaRPr lang="en-US" altLang="ko-KR" dirty="0"/>
          </a:p>
          <a:p>
            <a:endParaRPr lang="ko-KR" altLang="en-US" dirty="0"/>
          </a:p>
          <a:p>
            <a:r>
              <a:rPr lang="ko-KR" altLang="en-US" b="1" dirty="0"/>
              <a:t>✔ </a:t>
            </a:r>
            <a:r>
              <a:rPr lang="en-US" altLang="ko-KR" b="1" dirty="0"/>
              <a:t>(3) Secondary electron (2</a:t>
            </a:r>
            <a:r>
              <a:rPr lang="ko-KR" altLang="en-US" b="1" dirty="0"/>
              <a:t>차 전자</a:t>
            </a:r>
            <a:r>
              <a:rPr lang="en-US" altLang="ko-KR" b="1" dirty="0"/>
              <a:t>)</a:t>
            </a:r>
          </a:p>
          <a:p>
            <a:r>
              <a:rPr lang="ko-KR" altLang="en-US" dirty="0"/>
              <a:t>전자가 </a:t>
            </a:r>
            <a:r>
              <a:rPr lang="ko-KR" altLang="en-US" dirty="0" err="1"/>
              <a:t>레지스트</a:t>
            </a:r>
            <a:r>
              <a:rPr lang="ko-KR" altLang="en-US" dirty="0"/>
              <a:t> 원자를 때려서 튀어나오는 전자</a:t>
            </a:r>
          </a:p>
          <a:p>
            <a:r>
              <a:rPr lang="ko-KR" altLang="en-US" dirty="0"/>
              <a:t>에너지가 낮지만 수가 매우 많고 이동 범위가 넓음</a:t>
            </a:r>
          </a:p>
          <a:p>
            <a:r>
              <a:rPr lang="ko-KR" altLang="en-US" dirty="0" err="1"/>
              <a:t>레지스트</a:t>
            </a:r>
            <a:r>
              <a:rPr lang="ko-KR" altLang="en-US" dirty="0"/>
              <a:t> 표면 근처에서 **미세한 </a:t>
            </a:r>
            <a:r>
              <a:rPr lang="en-US" altLang="ko-KR" dirty="0"/>
              <a:t>blur(</a:t>
            </a:r>
            <a:r>
              <a:rPr lang="ko-KR" altLang="en-US" dirty="0"/>
              <a:t>흐림</a:t>
            </a:r>
            <a:r>
              <a:rPr lang="en-US" altLang="ko-KR" dirty="0"/>
              <a:t>)**</a:t>
            </a:r>
            <a:r>
              <a:rPr lang="ko-KR" altLang="en-US" dirty="0"/>
              <a:t>을 유발</a:t>
            </a:r>
          </a:p>
          <a:p>
            <a:endParaRPr lang="en-US" dirty="0"/>
          </a:p>
        </p:txBody>
      </p:sp>
      <p:sp>
        <p:nvSpPr>
          <p:cNvPr id="4" name="슬라이드 번호 개체 틀 3"/>
          <p:cNvSpPr>
            <a:spLocks noGrp="1"/>
          </p:cNvSpPr>
          <p:nvPr>
            <p:ph type="sldNum" sz="quarter" idx="5"/>
          </p:nvPr>
        </p:nvSpPr>
        <p:spPr/>
        <p:txBody>
          <a:bodyPr/>
          <a:lstStyle/>
          <a:p>
            <a:fld id="{8B8A5E10-FEA6-477E-B5FD-E03E08AF0CCF}" type="slidenum">
              <a:rPr lang="ko-KR" altLang="en-US" smtClean="0"/>
              <a:t>197</a:t>
            </a:fld>
            <a:endParaRPr lang="ko-KR" altLang="en-US"/>
          </a:p>
        </p:txBody>
      </p:sp>
    </p:spTree>
    <p:extLst>
      <p:ext uri="{BB962C8B-B14F-4D97-AF65-F5344CB8AC3E}">
        <p14:creationId xmlns:p14="http://schemas.microsoft.com/office/powerpoint/2010/main" val="29788580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t>217</a:t>
            </a:fld>
            <a:endParaRPr lang="ko-KR" altLang="en-US" dirty="0"/>
          </a:p>
        </p:txBody>
      </p:sp>
    </p:spTree>
    <p:extLst>
      <p:ext uri="{BB962C8B-B14F-4D97-AF65-F5344CB8AC3E}">
        <p14:creationId xmlns:p14="http://schemas.microsoft.com/office/powerpoint/2010/main" val="32318349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12/2</a:t>
            </a:r>
            <a:endParaRPr lang="ko-KR" altLang="en-US"/>
          </a:p>
        </p:txBody>
      </p:sp>
      <p:sp>
        <p:nvSpPr>
          <p:cNvPr id="4" name="슬라이드 번호 개체 틀 3"/>
          <p:cNvSpPr>
            <a:spLocks noGrp="1"/>
          </p:cNvSpPr>
          <p:nvPr>
            <p:ph type="sldNum" sz="quarter" idx="10"/>
          </p:nvPr>
        </p:nvSpPr>
        <p:spPr/>
        <p:txBody>
          <a:bodyPr/>
          <a:lstStyle/>
          <a:p>
            <a:fld id="{8B8A5E10-FEA6-477E-B5FD-E03E08AF0CCF}" type="slidenum">
              <a:rPr lang="ko-KR" altLang="en-US" smtClean="0"/>
              <a:t>233</a:t>
            </a:fld>
            <a:endParaRPr lang="ko-KR" altLang="en-US"/>
          </a:p>
        </p:txBody>
      </p:sp>
    </p:spTree>
    <p:extLst>
      <p:ext uri="{BB962C8B-B14F-4D97-AF65-F5344CB8AC3E}">
        <p14:creationId xmlns:p14="http://schemas.microsoft.com/office/powerpoint/2010/main" val="34506218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pPr/>
              <a:t>236</a:t>
            </a:fld>
            <a:endParaRPr lang="ko-KR" altLang="en-US" dirty="0"/>
          </a:p>
        </p:txBody>
      </p:sp>
    </p:spTree>
    <p:extLst>
      <p:ext uri="{BB962C8B-B14F-4D97-AF65-F5344CB8AC3E}">
        <p14:creationId xmlns:p14="http://schemas.microsoft.com/office/powerpoint/2010/main" val="1889188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기존 대부분의 연구자들은 기계적으로 박리한 </a:t>
            </a:r>
            <a:r>
              <a:rPr lang="en-US" altLang="ko-KR" dirty="0"/>
              <a:t>2</a:t>
            </a:r>
            <a:r>
              <a:rPr lang="ko-KR" altLang="en-US" dirty="0"/>
              <a:t>차원 소재를 이용하여 </a:t>
            </a:r>
            <a:r>
              <a:rPr lang="ko-KR" altLang="en-US" baseline="0" dirty="0"/>
              <a:t>상당히 좋은 성능의 </a:t>
            </a:r>
            <a:r>
              <a:rPr lang="en-US" altLang="ko-KR" baseline="0" dirty="0"/>
              <a:t>FET </a:t>
            </a:r>
            <a:r>
              <a:rPr lang="ko-KR" altLang="en-US" baseline="0" dirty="0"/>
              <a:t>스위칭 소자를 데모하였음</a:t>
            </a:r>
            <a:r>
              <a:rPr lang="en-US" altLang="ko-KR" baseline="0" dirty="0"/>
              <a:t>. </a:t>
            </a:r>
          </a:p>
          <a:p>
            <a:r>
              <a:rPr lang="ko-KR" altLang="en-US" baseline="0" dirty="0"/>
              <a:t>예를 들면 이동도가 높고 최대 스케일링이 </a:t>
            </a:r>
            <a:r>
              <a:rPr lang="en-US" altLang="ko-KR" baseline="0" dirty="0"/>
              <a:t>1nm</a:t>
            </a:r>
            <a:r>
              <a:rPr lang="ko-KR" altLang="en-US" baseline="0" dirty="0"/>
              <a:t>까지고 구현이 가능한 점</a:t>
            </a:r>
            <a:r>
              <a:rPr lang="en-US" altLang="ko-KR" baseline="0" dirty="0"/>
              <a:t>. </a:t>
            </a:r>
          </a:p>
          <a:p>
            <a:pPr>
              <a:lnSpc>
                <a:spcPct val="150000"/>
              </a:lnSpc>
            </a:pPr>
            <a:r>
              <a:rPr lang="ko-KR" altLang="en-US" baseline="0" dirty="0"/>
              <a:t>기존의 화합물반도체나 실리콘 </a:t>
            </a:r>
            <a:r>
              <a:rPr lang="ko-KR" altLang="en-US" baseline="0" dirty="0" err="1"/>
              <a:t>벌크</a:t>
            </a:r>
            <a:r>
              <a:rPr lang="ko-KR" altLang="en-US" baseline="0" dirty="0"/>
              <a:t> 소재와는 다르게 바디 두께에 상관없이 성능저하가 거의 없음</a:t>
            </a:r>
            <a:r>
              <a:rPr lang="en-US" altLang="ko-KR" baseline="0" dirty="0"/>
              <a:t>. </a:t>
            </a:r>
          </a:p>
          <a:p>
            <a:pPr>
              <a:lnSpc>
                <a:spcPct val="150000"/>
              </a:lnSpc>
            </a:pPr>
            <a:r>
              <a:rPr lang="ko-KR" altLang="en-US" baseline="0" dirty="0"/>
              <a:t>이를 통해 </a:t>
            </a:r>
            <a:r>
              <a:rPr lang="ko-KR" altLang="en-US" dirty="0">
                <a:solidFill>
                  <a:prstClr val="black"/>
                </a:solidFill>
                <a:latin typeface="맑은 고딕" panose="020B0503020000020004" pitchFamily="50" charset="-127"/>
              </a:rPr>
              <a:t>유연 디스플레이 회로에 적합한 저전력</a:t>
            </a:r>
            <a:r>
              <a:rPr lang="en-US" altLang="ko-KR" dirty="0">
                <a:solidFill>
                  <a:prstClr val="black"/>
                </a:solidFill>
                <a:latin typeface="맑은 고딕" panose="020B0503020000020004" pitchFamily="50" charset="-127"/>
              </a:rPr>
              <a:t>/</a:t>
            </a:r>
            <a:r>
              <a:rPr lang="ko-KR" altLang="en-US" dirty="0">
                <a:solidFill>
                  <a:prstClr val="black"/>
                </a:solidFill>
                <a:latin typeface="맑은 고딕" panose="020B0503020000020004" pitchFamily="50" charset="-127"/>
              </a:rPr>
              <a:t>고출력 소자 구현이 가능함</a:t>
            </a:r>
            <a:r>
              <a:rPr lang="en-US" altLang="ko-KR" dirty="0">
                <a:solidFill>
                  <a:prstClr val="black"/>
                </a:solidFill>
                <a:latin typeface="맑은 고딕" panose="020B0503020000020004" pitchFamily="50" charset="-127"/>
              </a:rPr>
              <a:t>. </a:t>
            </a:r>
          </a:p>
          <a:p>
            <a:pPr>
              <a:lnSpc>
                <a:spcPct val="150000"/>
              </a:lnSpc>
            </a:pPr>
            <a:endParaRPr lang="en-US" altLang="ko-KR" dirty="0">
              <a:solidFill>
                <a:prstClr val="black"/>
              </a:solidFill>
              <a:latin typeface="맑은 고딕" panose="020B0503020000020004" pitchFamily="50" charset="-127"/>
            </a:endParaRPr>
          </a:p>
          <a:p>
            <a:pPr>
              <a:lnSpc>
                <a:spcPct val="150000"/>
              </a:lnSpc>
            </a:pPr>
            <a:r>
              <a:rPr lang="ko-KR" altLang="en-US" dirty="0">
                <a:solidFill>
                  <a:prstClr val="black"/>
                </a:solidFill>
                <a:latin typeface="맑은 고딕" panose="020B0503020000020004" pitchFamily="50" charset="-127"/>
              </a:rPr>
              <a:t>실제적으로 회로에 사용되는 </a:t>
            </a:r>
            <a:r>
              <a:rPr lang="en-US" altLang="ko-KR" dirty="0">
                <a:solidFill>
                  <a:prstClr val="black"/>
                </a:solidFill>
                <a:latin typeface="맑은 고딕" panose="020B0503020000020004" pitchFamily="50" charset="-127"/>
              </a:rPr>
              <a:t>FET</a:t>
            </a:r>
            <a:r>
              <a:rPr lang="ko-KR" altLang="en-US" dirty="0">
                <a:solidFill>
                  <a:prstClr val="black"/>
                </a:solidFill>
                <a:latin typeface="맑은 고딕" panose="020B0503020000020004" pitchFamily="50" charset="-127"/>
              </a:rPr>
              <a:t>소자는 </a:t>
            </a:r>
            <a:r>
              <a:rPr lang="ko-KR" altLang="en-US" dirty="0" err="1">
                <a:solidFill>
                  <a:prstClr val="black"/>
                </a:solidFill>
                <a:latin typeface="맑은 고딕" panose="020B0503020000020004" pitchFamily="50" charset="-127"/>
              </a:rPr>
              <a:t>탑게이트</a:t>
            </a:r>
            <a:r>
              <a:rPr lang="ko-KR" altLang="en-US" dirty="0">
                <a:solidFill>
                  <a:prstClr val="black"/>
                </a:solidFill>
                <a:latin typeface="맑은 고딕" panose="020B0503020000020004" pitchFamily="50" charset="-127"/>
              </a:rPr>
              <a:t> 소자</a:t>
            </a:r>
            <a:r>
              <a:rPr lang="en-US" altLang="ko-KR" dirty="0">
                <a:solidFill>
                  <a:prstClr val="black"/>
                </a:solidFill>
                <a:latin typeface="맑은 고딕" panose="020B0503020000020004" pitchFamily="50" charset="-127"/>
              </a:rPr>
              <a:t>, </a:t>
            </a:r>
            <a:r>
              <a:rPr lang="ko-KR" altLang="en-US" dirty="0">
                <a:solidFill>
                  <a:prstClr val="black"/>
                </a:solidFill>
                <a:latin typeface="맑은 고딕" panose="020B0503020000020004" pitchFamily="50" charset="-127"/>
              </a:rPr>
              <a:t>반도체 </a:t>
            </a:r>
            <a:r>
              <a:rPr lang="ko-KR" altLang="en-US" dirty="0" err="1">
                <a:solidFill>
                  <a:prstClr val="black"/>
                </a:solidFill>
                <a:latin typeface="맑은 고딕" panose="020B0503020000020004" pitchFamily="50" charset="-127"/>
              </a:rPr>
              <a:t>채널층</a:t>
            </a:r>
            <a:r>
              <a:rPr lang="ko-KR" altLang="en-US" dirty="0">
                <a:solidFill>
                  <a:prstClr val="black"/>
                </a:solidFill>
                <a:latin typeface="맑은 고딕" panose="020B0503020000020004" pitchFamily="50" charset="-127"/>
              </a:rPr>
              <a:t> 위에 </a:t>
            </a:r>
            <a:r>
              <a:rPr lang="en-US" altLang="ko-KR" dirty="0">
                <a:solidFill>
                  <a:prstClr val="black"/>
                </a:solidFill>
                <a:latin typeface="맑은 고딕" panose="020B0503020000020004" pitchFamily="50" charset="-127"/>
              </a:rPr>
              <a:t>high-k (</a:t>
            </a:r>
            <a:r>
              <a:rPr lang="ko-KR" altLang="en-US" dirty="0" err="1">
                <a:solidFill>
                  <a:prstClr val="black"/>
                </a:solidFill>
                <a:latin typeface="맑은 고딕" panose="020B0503020000020004" pitchFamily="50" charset="-127"/>
              </a:rPr>
              <a:t>고유전상수</a:t>
            </a:r>
            <a:r>
              <a:rPr lang="ko-KR" altLang="en-US" dirty="0">
                <a:solidFill>
                  <a:prstClr val="black"/>
                </a:solidFill>
                <a:latin typeface="맑은 고딕" panose="020B0503020000020004" pitchFamily="50" charset="-127"/>
              </a:rPr>
              <a:t> 유전체</a:t>
            </a:r>
            <a:r>
              <a:rPr lang="en-US" altLang="ko-KR" dirty="0">
                <a:solidFill>
                  <a:prstClr val="black"/>
                </a:solidFill>
                <a:latin typeface="맑은 고딕" panose="020B0503020000020004" pitchFamily="50" charset="-127"/>
              </a:rPr>
              <a:t>)</a:t>
            </a:r>
            <a:r>
              <a:rPr lang="ko-KR" altLang="en-US" dirty="0">
                <a:solidFill>
                  <a:prstClr val="black"/>
                </a:solidFill>
                <a:latin typeface="맑은 고딕" panose="020B0503020000020004" pitchFamily="50" charset="-127"/>
              </a:rPr>
              <a:t>를 </a:t>
            </a:r>
            <a:r>
              <a:rPr lang="ko-KR" altLang="en-US" dirty="0" err="1">
                <a:solidFill>
                  <a:prstClr val="black"/>
                </a:solidFill>
                <a:latin typeface="맑은 고딕" panose="020B0503020000020004" pitchFamily="50" charset="-127"/>
              </a:rPr>
              <a:t>증착해야되지만</a:t>
            </a:r>
            <a:r>
              <a:rPr lang="ko-KR" altLang="en-US" dirty="0">
                <a:solidFill>
                  <a:prstClr val="black"/>
                </a:solidFill>
                <a:latin typeface="맑은 고딕" panose="020B0503020000020004" pitchFamily="50" charset="-127"/>
              </a:rPr>
              <a:t> </a:t>
            </a:r>
            <a:endParaRPr lang="en-US" altLang="ko-KR" dirty="0">
              <a:solidFill>
                <a:prstClr val="black"/>
              </a:solidFill>
              <a:latin typeface="맑은 고딕" panose="020B0503020000020004" pitchFamily="50" charset="-127"/>
            </a:endParaRPr>
          </a:p>
          <a:p>
            <a:pPr>
              <a:lnSpc>
                <a:spcPct val="150000"/>
              </a:lnSpc>
            </a:pPr>
            <a:r>
              <a:rPr lang="en-US" altLang="ko-KR" dirty="0">
                <a:solidFill>
                  <a:prstClr val="black"/>
                </a:solidFill>
                <a:latin typeface="맑은 고딕" panose="020B0503020000020004" pitchFamily="50" charset="-127"/>
              </a:rPr>
              <a:t>,</a:t>
            </a:r>
            <a:r>
              <a:rPr lang="ko-KR" altLang="en-US" dirty="0">
                <a:solidFill>
                  <a:prstClr val="black"/>
                </a:solidFill>
                <a:latin typeface="맑은 고딕" panose="020B0503020000020004" pitchFamily="50" charset="-127"/>
              </a:rPr>
              <a:t>이전 슬라이드에서 </a:t>
            </a:r>
            <a:r>
              <a:rPr lang="ko-KR" altLang="en-US" dirty="0" err="1">
                <a:solidFill>
                  <a:prstClr val="black"/>
                </a:solidFill>
                <a:latin typeface="맑은 고딕" panose="020B0503020000020004" pitchFamily="50" charset="-127"/>
              </a:rPr>
              <a:t>언급해드린것처럼</a:t>
            </a:r>
            <a:r>
              <a:rPr lang="ko-KR" altLang="en-US" dirty="0">
                <a:solidFill>
                  <a:prstClr val="black"/>
                </a:solidFill>
                <a:latin typeface="맑은 고딕" panose="020B0503020000020004" pitchFamily="50" charset="-127"/>
              </a:rPr>
              <a:t> 낮은 </a:t>
            </a:r>
            <a:r>
              <a:rPr lang="en-US" altLang="ko-KR" dirty="0">
                <a:solidFill>
                  <a:prstClr val="black"/>
                </a:solidFill>
                <a:latin typeface="맑은 고딕" panose="020B0503020000020004" pitchFamily="50" charset="-127"/>
              </a:rPr>
              <a:t>2D </a:t>
            </a:r>
            <a:r>
              <a:rPr lang="ko-KR" altLang="en-US" dirty="0">
                <a:solidFill>
                  <a:prstClr val="black"/>
                </a:solidFill>
                <a:latin typeface="맑은 고딕" panose="020B0503020000020004" pitchFamily="50" charset="-127"/>
              </a:rPr>
              <a:t>표면에너지는 </a:t>
            </a:r>
            <a:r>
              <a:rPr lang="en-US" altLang="ko-KR" dirty="0">
                <a:solidFill>
                  <a:prstClr val="black"/>
                </a:solidFill>
                <a:latin typeface="맑은 고딕" panose="020B0503020000020004" pitchFamily="50" charset="-127"/>
              </a:rPr>
              <a:t>high-k</a:t>
            </a:r>
            <a:r>
              <a:rPr lang="ko-KR" altLang="en-US" dirty="0" err="1">
                <a:solidFill>
                  <a:prstClr val="black"/>
                </a:solidFill>
                <a:latin typeface="맑은 고딕" panose="020B0503020000020004" pitchFamily="50" charset="-127"/>
              </a:rPr>
              <a:t>증착을</a:t>
            </a:r>
            <a:r>
              <a:rPr lang="ko-KR" altLang="en-US" dirty="0">
                <a:solidFill>
                  <a:prstClr val="black"/>
                </a:solidFill>
                <a:latin typeface="맑은 고딕" panose="020B0503020000020004" pitchFamily="50" charset="-127"/>
              </a:rPr>
              <a:t> 방해하고 스케일링 및 계면 특성 저하시킴</a:t>
            </a:r>
            <a:endParaRPr lang="en-US" altLang="ko-KR" dirty="0">
              <a:solidFill>
                <a:prstClr val="black"/>
              </a:solidFill>
              <a:latin typeface="맑은 고딕" panose="020B0503020000020004" pitchFamily="50" charset="-127"/>
            </a:endParaRPr>
          </a:p>
        </p:txBody>
      </p:sp>
      <p:sp>
        <p:nvSpPr>
          <p:cNvPr id="4" name="슬라이드 번호 개체 틀 3"/>
          <p:cNvSpPr>
            <a:spLocks noGrp="1"/>
          </p:cNvSpPr>
          <p:nvPr>
            <p:ph type="sldNum" sz="quarter" idx="10"/>
          </p:nvPr>
        </p:nvSpPr>
        <p:spPr/>
        <p:txBody>
          <a:bodyPr/>
          <a:lstStyle/>
          <a:p>
            <a:fld id="{DC8A2AAE-3E2A-452E-AAC7-03C49C6BF00E}" type="slidenum">
              <a:rPr lang="ko-KR" altLang="en-US" smtClean="0"/>
              <a:pPr/>
              <a:t>27</a:t>
            </a:fld>
            <a:endParaRPr lang="ko-KR" altLang="en-US"/>
          </a:p>
        </p:txBody>
      </p:sp>
    </p:spTree>
    <p:extLst>
      <p:ext uri="{BB962C8B-B14F-4D97-AF65-F5344CB8AC3E}">
        <p14:creationId xmlns:p14="http://schemas.microsoft.com/office/powerpoint/2010/main" val="3467791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2025 9/16</a:t>
            </a:r>
            <a:endParaRPr lang="ko-KR" altLang="en-US" dirty="0"/>
          </a:p>
        </p:txBody>
      </p:sp>
      <p:sp>
        <p:nvSpPr>
          <p:cNvPr id="4" name="슬라이드 번호 개체 틀 3"/>
          <p:cNvSpPr>
            <a:spLocks noGrp="1"/>
          </p:cNvSpPr>
          <p:nvPr>
            <p:ph type="sldNum" sz="quarter" idx="10"/>
          </p:nvPr>
        </p:nvSpPr>
        <p:spPr/>
        <p:txBody>
          <a:bodyPr/>
          <a:lstStyle/>
          <a:p>
            <a:fld id="{D8A053FE-7735-48F8-8ADC-98C28303DAA8}" type="slidenum">
              <a:rPr lang="ko-KR" altLang="en-US" smtClean="0"/>
              <a:t>28</a:t>
            </a:fld>
            <a:endParaRPr lang="ko-KR" altLang="en-US" dirty="0"/>
          </a:p>
        </p:txBody>
      </p:sp>
    </p:spTree>
    <p:extLst>
      <p:ext uri="{BB962C8B-B14F-4D97-AF65-F5344CB8AC3E}">
        <p14:creationId xmlns:p14="http://schemas.microsoft.com/office/powerpoint/2010/main" val="400247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dirty="0"/>
              <a:t>100 </a:t>
            </a:r>
            <a:r>
              <a:rPr lang="ko-KR" altLang="en-US" dirty="0"/>
              <a:t>위에 한 개 더 있어서 </a:t>
            </a:r>
            <a:r>
              <a:rPr lang="en-US" altLang="ko-KR" dirty="0"/>
              <a:t>5</a:t>
            </a:r>
            <a:r>
              <a:rPr lang="ko-KR" altLang="en-US" dirty="0"/>
              <a:t>개</a:t>
            </a:r>
            <a:endParaRPr lang="en-US" dirty="0"/>
          </a:p>
        </p:txBody>
      </p:sp>
      <p:sp>
        <p:nvSpPr>
          <p:cNvPr id="4" name="슬라이드 번호 개체 틀 3"/>
          <p:cNvSpPr>
            <a:spLocks noGrp="1"/>
          </p:cNvSpPr>
          <p:nvPr>
            <p:ph type="sldNum" sz="quarter" idx="5"/>
          </p:nvPr>
        </p:nvSpPr>
        <p:spPr/>
        <p:txBody>
          <a:bodyPr/>
          <a:lstStyle/>
          <a:p>
            <a:fld id="{8B8A5E10-FEA6-477E-B5FD-E03E08AF0CCF}" type="slidenum">
              <a:rPr lang="ko-KR" altLang="en-US" smtClean="0"/>
              <a:t>32</a:t>
            </a:fld>
            <a:endParaRPr lang="ko-KR" altLang="en-US"/>
          </a:p>
        </p:txBody>
      </p:sp>
    </p:spTree>
    <p:extLst>
      <p:ext uri="{BB962C8B-B14F-4D97-AF65-F5344CB8AC3E}">
        <p14:creationId xmlns:p14="http://schemas.microsoft.com/office/powerpoint/2010/main" val="358209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78A0C245-9EA1-4CA8-9143-2DBD8C259B3B}" type="datetime1">
              <a:rPr lang="ko-KR" altLang="en-US" smtClean="0"/>
              <a:t>2025-11-17</a:t>
            </a:fld>
            <a:endParaRPr lang="ko-KR" altLang="en-US"/>
          </a:p>
        </p:txBody>
      </p:sp>
      <p:sp>
        <p:nvSpPr>
          <p:cNvPr id="5" name="바닥글 개체 틀 4"/>
          <p:cNvSpPr>
            <a:spLocks noGrp="1"/>
          </p:cNvSpPr>
          <p:nvPr>
            <p:ph type="ftr" sz="quarter" idx="11"/>
          </p:nvPr>
        </p:nvSpPr>
        <p:spPr/>
        <p:txBody>
          <a:bodyPr/>
          <a:lstStyle/>
          <a:p>
            <a:endParaRPr lang="ko-K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50781494-BB72-4505-AC4A-994CFFA54ED2}" type="datetime1">
              <a:rPr lang="ko-KR" altLang="en-US" smtClean="0"/>
              <a:t>2025-11-17</a:t>
            </a:fld>
            <a:endParaRPr lang="ko-KR" altLang="en-US"/>
          </a:p>
        </p:txBody>
      </p:sp>
      <p:sp>
        <p:nvSpPr>
          <p:cNvPr id="5" name="바닥글 개체 틀 4"/>
          <p:cNvSpPr>
            <a:spLocks noGrp="1"/>
          </p:cNvSpPr>
          <p:nvPr>
            <p:ph type="ftr" sz="quarter" idx="11"/>
          </p:nvPr>
        </p:nvSpPr>
        <p:spPr/>
        <p:txBody>
          <a:bodyPr/>
          <a:lstStyle/>
          <a:p>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0452C9B2-BADF-44C2-9027-AB68D1A07B9E}" type="datetime1">
              <a:rPr lang="ko-KR" altLang="en-US" smtClean="0"/>
              <a:t>2025-11-17</a:t>
            </a:fld>
            <a:endParaRPr lang="ko-KR" altLang="en-US"/>
          </a:p>
        </p:txBody>
      </p:sp>
      <p:sp>
        <p:nvSpPr>
          <p:cNvPr id="5" name="바닥글 개체 틀 4"/>
          <p:cNvSpPr>
            <a:spLocks noGrp="1"/>
          </p:cNvSpPr>
          <p:nvPr>
            <p:ph type="ftr" sz="quarter" idx="11"/>
          </p:nvPr>
        </p:nvSpPr>
        <p:spPr/>
        <p:txBody>
          <a:bodyPr/>
          <a:lstStyle/>
          <a:p>
            <a:endParaRPr lang="ko-KR"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제목, 텍스트 및 내용">
    <p:spTree>
      <p:nvGrpSpPr>
        <p:cNvPr id="1" name=""/>
        <p:cNvGrpSpPr/>
        <p:nvPr/>
      </p:nvGrpSpPr>
      <p:grpSpPr>
        <a:xfrm>
          <a:off x="0" y="0"/>
          <a:ext cx="0" cy="0"/>
          <a:chOff x="0" y="0"/>
          <a:chExt cx="0" cy="0"/>
        </a:xfrm>
      </p:grpSpPr>
      <p:sp>
        <p:nvSpPr>
          <p:cNvPr id="3" name="텍스트 개체 틀 2"/>
          <p:cNvSpPr>
            <a:spLocks noGrp="1"/>
          </p:cNvSpPr>
          <p:nvPr>
            <p:ph type="body" sz="half" idx="1"/>
          </p:nvPr>
        </p:nvSpPr>
        <p:spPr>
          <a:xfrm>
            <a:off x="990600" y="1676400"/>
            <a:ext cx="3810000" cy="4114800"/>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953000" y="1676400"/>
            <a:ext cx="3810000" cy="4114800"/>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val="2367775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09CC65A8-C3F3-4394-92EE-7B148086A258}" type="datetime1">
              <a:rPr lang="ko-KR" altLang="en-US" smtClean="0"/>
              <a:t>2025-11-17</a:t>
            </a:fld>
            <a:endParaRPr lang="ko-KR" altLang="en-US"/>
          </a:p>
        </p:txBody>
      </p:sp>
      <p:sp>
        <p:nvSpPr>
          <p:cNvPr id="5" name="바닥글 개체 틀 4"/>
          <p:cNvSpPr>
            <a:spLocks noGrp="1"/>
          </p:cNvSpPr>
          <p:nvPr>
            <p:ph type="ftr" sz="quarter" idx="11"/>
          </p:nvPr>
        </p:nvSpPr>
        <p:spPr/>
        <p:txBody>
          <a:bodyPr/>
          <a:lstStyle/>
          <a:p>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A8343ABB-FDA2-4781-A01C-06BDF6E34EAB}" type="datetime1">
              <a:rPr lang="ko-KR" altLang="en-US" smtClean="0"/>
              <a:t>2025-11-17</a:t>
            </a:fld>
            <a:endParaRPr lang="ko-KR" altLang="en-US"/>
          </a:p>
        </p:txBody>
      </p:sp>
      <p:sp>
        <p:nvSpPr>
          <p:cNvPr id="5" name="바닥글 개체 틀 4"/>
          <p:cNvSpPr>
            <a:spLocks noGrp="1"/>
          </p:cNvSpPr>
          <p:nvPr>
            <p:ph type="ftr" sz="quarter" idx="11"/>
          </p:nvPr>
        </p:nvSpPr>
        <p:spPr/>
        <p:txBody>
          <a:bodyPr/>
          <a:lstStyle/>
          <a:p>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A217947A-C772-44F3-9B0C-7525E8910B95}" type="datetime1">
              <a:rPr lang="ko-KR" altLang="en-US" smtClean="0"/>
              <a:t>2025-11-17</a:t>
            </a:fld>
            <a:endParaRPr lang="ko-KR" altLang="en-US"/>
          </a:p>
        </p:txBody>
      </p:sp>
      <p:sp>
        <p:nvSpPr>
          <p:cNvPr id="6" name="바닥글 개체 틀 5"/>
          <p:cNvSpPr>
            <a:spLocks noGrp="1"/>
          </p:cNvSpPr>
          <p:nvPr>
            <p:ph type="ftr" sz="quarter" idx="11"/>
          </p:nvPr>
        </p:nvSpPr>
        <p:spPr/>
        <p:txBody>
          <a:bodyPr/>
          <a:lstStyle/>
          <a:p>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DEAD5772-9431-4B75-A86D-31DB32BF2EDE}" type="datetime1">
              <a:rPr lang="ko-KR" altLang="en-US" smtClean="0"/>
              <a:t>2025-11-17</a:t>
            </a:fld>
            <a:endParaRPr lang="ko-KR" altLang="en-US"/>
          </a:p>
        </p:txBody>
      </p:sp>
      <p:sp>
        <p:nvSpPr>
          <p:cNvPr id="8" name="바닥글 개체 틀 7"/>
          <p:cNvSpPr>
            <a:spLocks noGrp="1"/>
          </p:cNvSpPr>
          <p:nvPr>
            <p:ph type="ftr" sz="quarter" idx="11"/>
          </p:nvPr>
        </p:nvSpPr>
        <p:spPr/>
        <p:txBody>
          <a:bodyPr/>
          <a:lstStyle/>
          <a:p>
            <a:endParaRPr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5384A432-A0FD-4C58-A0D4-3B12CAB0EB3A}" type="datetime1">
              <a:rPr lang="ko-KR" altLang="en-US" smtClean="0"/>
              <a:t>2025-11-17</a:t>
            </a:fld>
            <a:endParaRPr lang="ko-KR" altLang="en-US"/>
          </a:p>
        </p:txBody>
      </p:sp>
      <p:sp>
        <p:nvSpPr>
          <p:cNvPr id="4" name="바닥글 개체 틀 3"/>
          <p:cNvSpPr>
            <a:spLocks noGrp="1"/>
          </p:cNvSpPr>
          <p:nvPr>
            <p:ph type="ftr" sz="quarter" idx="11"/>
          </p:nvPr>
        </p:nvSpPr>
        <p:spPr/>
        <p:txBody>
          <a:bodyPr/>
          <a:lstStyle/>
          <a:p>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AAA386F0-4C2C-4518-8FA7-7D3898BA3E3D}" type="datetime1">
              <a:rPr lang="ko-KR" altLang="en-US" smtClean="0"/>
              <a:t>2025-11-17</a:t>
            </a:fld>
            <a:endParaRPr lang="ko-KR" altLang="en-US"/>
          </a:p>
        </p:txBody>
      </p:sp>
      <p:sp>
        <p:nvSpPr>
          <p:cNvPr id="3" name="바닥글 개체 틀 2"/>
          <p:cNvSpPr>
            <a:spLocks noGrp="1"/>
          </p:cNvSpPr>
          <p:nvPr>
            <p:ph type="ftr" sz="quarter" idx="11"/>
          </p:nvPr>
        </p:nvSpPr>
        <p:spPr/>
        <p:txBody>
          <a:bodyPr/>
          <a:lstStyle/>
          <a:p>
            <a:endParaRPr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A8131DDD-82B6-412B-B3E7-63372118B5CA}" type="datetime1">
              <a:rPr lang="ko-KR" altLang="en-US" smtClean="0"/>
              <a:t>2025-11-17</a:t>
            </a:fld>
            <a:endParaRPr lang="ko-KR" altLang="en-US"/>
          </a:p>
        </p:txBody>
      </p:sp>
      <p:sp>
        <p:nvSpPr>
          <p:cNvPr id="6" name="바닥글 개체 틀 5"/>
          <p:cNvSpPr>
            <a:spLocks noGrp="1"/>
          </p:cNvSpPr>
          <p:nvPr>
            <p:ph type="ftr" sz="quarter" idx="11"/>
          </p:nvPr>
        </p:nvSpPr>
        <p:spPr/>
        <p:txBody>
          <a:bodyPr/>
          <a:lstStyle/>
          <a:p>
            <a:endParaRPr lang="ko-K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60EF7034-DEEC-4C17-9DEF-9D92592867EE}" type="datetime1">
              <a:rPr lang="ko-KR" altLang="en-US" smtClean="0"/>
              <a:t>2025-11-17</a:t>
            </a:fld>
            <a:endParaRPr lang="ko-KR" altLang="en-US"/>
          </a:p>
        </p:txBody>
      </p:sp>
      <p:sp>
        <p:nvSpPr>
          <p:cNvPr id="6" name="바닥글 개체 틀 5"/>
          <p:cNvSpPr>
            <a:spLocks noGrp="1"/>
          </p:cNvSpPr>
          <p:nvPr>
            <p:ph type="ftr" sz="quarter" idx="11"/>
          </p:nvPr>
        </p:nvSpPr>
        <p:spPr/>
        <p:txBody>
          <a:bodyPr/>
          <a:lstStyle/>
          <a:p>
            <a:endParaRPr lang="ko-K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38137-4CE9-4CEB-9087-9C9086DA9F7F}" type="datetime1">
              <a:rPr lang="ko-KR" altLang="en-US" smtClean="0"/>
              <a:t>2025-11-17</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7010400" y="647382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56BC05-BAF0-44D8-938E-5DB4310753FA}"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jcho@chungbuk.ac.kr"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0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47.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1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bjcho6885.wixsite.com/mnlab"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13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emf"/><Relationship Id="rId4" Type="http://schemas.openxmlformats.org/officeDocument/2006/relationships/image" Target="../media/image175.emf"/></Relationships>
</file>

<file path=ppt/slides/_rels/slide13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13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90.wmf"/><Relationship Id="rId5" Type="http://schemas.openxmlformats.org/officeDocument/2006/relationships/image" Target="../media/image189.png"/><Relationship Id="rId4" Type="http://schemas.openxmlformats.org/officeDocument/2006/relationships/image" Target="../media/image18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203.png"/></Relationships>
</file>

<file path=ppt/slides/_rels/slide14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6.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hyperlink" Target="http://9to5mac.files.wordpress.com/2012/01/lg-55-inch-oled-tv_0120120102084751728.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6.xml"/><Relationship Id="rId4" Type="http://schemas.openxmlformats.org/officeDocument/2006/relationships/image" Target="../media/image215.png"/></Relationships>
</file>

<file path=ppt/slides/_rels/slide15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1.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225.jpg"/><Relationship Id="rId7" Type="http://schemas.openxmlformats.org/officeDocument/2006/relationships/image" Target="../media/image229.jpeg"/><Relationship Id="rId2"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jpeg"/><Relationship Id="rId4" Type="http://schemas.openxmlformats.org/officeDocument/2006/relationships/image" Target="../media/image226.png"/></Relationships>
</file>

<file path=ppt/slides/_rels/slide158.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31.jp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1000.png"/><Relationship Id="rId1" Type="http://schemas.openxmlformats.org/officeDocument/2006/relationships/slideLayout" Target="../slideLayouts/slideLayout2.xml"/><Relationship Id="rId4" Type="http://schemas.openxmlformats.org/officeDocument/2006/relationships/image" Target="../media/image233.jpeg"/></Relationships>
</file>

<file path=ppt/slides/_rels/slide161.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239.gif"/><Relationship Id="rId2" Type="http://schemas.openxmlformats.org/officeDocument/2006/relationships/image" Target="../media/image238.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240.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g"/></Relationships>
</file>

<file path=ppt/slides/_rels/slide170.xml.rels><?xml version="1.0" encoding="UTF-8" standalone="yes"?>
<Relationships xmlns="http://schemas.openxmlformats.org/package/2006/relationships"><Relationship Id="rId2" Type="http://schemas.openxmlformats.org/officeDocument/2006/relationships/image" Target="../media/image241.jp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image" Target="../media/image243.jp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png"/><Relationship Id="rId1" Type="http://schemas.openxmlformats.org/officeDocument/2006/relationships/slideLayout" Target="../slideLayouts/slideLayout6.xml"/><Relationship Id="rId4" Type="http://schemas.openxmlformats.org/officeDocument/2006/relationships/image" Target="../media/image248.jpeg"/></Relationships>
</file>

<file path=ppt/slides/_rels/slide175.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8" Type="http://schemas.openxmlformats.org/officeDocument/2006/relationships/image" Target="../media/image253.wmf"/><Relationship Id="rId3" Type="http://schemas.openxmlformats.org/officeDocument/2006/relationships/image" Target="../media/image252.wmf"/><Relationship Id="rId7" Type="http://schemas.openxmlformats.org/officeDocument/2006/relationships/image" Target="../media/image251.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50.wmf"/><Relationship Id="rId10" Type="http://schemas.openxmlformats.org/officeDocument/2006/relationships/image" Target="../media/image255.emf"/><Relationship Id="rId4" Type="http://schemas.openxmlformats.org/officeDocument/2006/relationships/oleObject" Target="../embeddings/oleObject1.bin"/><Relationship Id="rId9" Type="http://schemas.openxmlformats.org/officeDocument/2006/relationships/image" Target="../media/image254.jpeg"/></Relationships>
</file>

<file path=ppt/slides/_rels/slide177.xml.rels><?xml version="1.0" encoding="UTF-8" standalone="yes"?>
<Relationships xmlns="http://schemas.openxmlformats.org/package/2006/relationships"><Relationship Id="rId3" Type="http://schemas.openxmlformats.org/officeDocument/2006/relationships/hyperlink" Target="https://www.reichertspr.com/blog/2016/08/17/the-graphene-invention-from-nobel-prize-to-spr-application/" TargetMode="External"/><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260.jpeg"/><Relationship Id="rId5" Type="http://schemas.openxmlformats.org/officeDocument/2006/relationships/image" Target="../media/image259.png"/><Relationship Id="rId4" Type="http://schemas.openxmlformats.org/officeDocument/2006/relationships/image" Target="../media/image258.png"/></Relationships>
</file>

<file path=ppt/slides/_rels/slide17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0.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264.gif"/><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6.xml"/><Relationship Id="rId4" Type="http://schemas.openxmlformats.org/officeDocument/2006/relationships/image" Target="../media/image267.png"/></Relationships>
</file>

<file path=ppt/slides/_rels/slide183.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6.xml"/><Relationship Id="rId4" Type="http://schemas.openxmlformats.org/officeDocument/2006/relationships/image" Target="../media/image270.png"/></Relationships>
</file>

<file path=ppt/slides/_rels/slide184.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hyperlink" Target="https://www.eit.lth.se/fileadmin/eit/courses/fff160/Redwing_2D_Lecture_Lund_4-14-16.pdf" TargetMode="External"/><Relationship Id="rId2" Type="http://schemas.openxmlformats.org/officeDocument/2006/relationships/image" Target="../media/image272.pn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273.jp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png"/><Relationship Id="rId4" Type="http://schemas.openxmlformats.org/officeDocument/2006/relationships/image" Target="../media/image330.png"/></Relationships>
</file>

<file path=ppt/slides/_rels/slide191.xml.rels><?xml version="1.0" encoding="UTF-8" standalone="yes"?>
<Relationships xmlns="http://schemas.openxmlformats.org/package/2006/relationships"><Relationship Id="rId2" Type="http://schemas.openxmlformats.org/officeDocument/2006/relationships/image" Target="../media/image276.jp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277.jpeg"/><Relationship Id="rId1" Type="http://schemas.openxmlformats.org/officeDocument/2006/relationships/slideLayout" Target="../slideLayouts/slideLayout2.xml"/><Relationship Id="rId5" Type="http://schemas.openxmlformats.org/officeDocument/2006/relationships/image" Target="../media/image820.png"/><Relationship Id="rId4" Type="http://schemas.openxmlformats.org/officeDocument/2006/relationships/image" Target="../media/image70.png"/></Relationships>
</file>

<file path=ppt/slides/_rels/slide194.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278.jpeg"/></Relationships>
</file>

<file path=ppt/slides/_rels/slide195.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1250.png"/><Relationship Id="rId1" Type="http://schemas.openxmlformats.org/officeDocument/2006/relationships/slideLayout" Target="../slideLayouts/slideLayout2.xml"/><Relationship Id="rId4" Type="http://schemas.openxmlformats.org/officeDocument/2006/relationships/image" Target="../media/image1010.png"/></Relationships>
</file>

<file path=ppt/slides/_rels/slide196.xml.rels><?xml version="1.0" encoding="UTF-8" standalone="yes"?>
<Relationships xmlns="http://schemas.openxmlformats.org/package/2006/relationships"><Relationship Id="rId3" Type="http://schemas.openxmlformats.org/officeDocument/2006/relationships/image" Target="../media/image282.jpg"/><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image" Target="../media/image28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image" Target="../media/image287.jpg"/><Relationship Id="rId1" Type="http://schemas.openxmlformats.org/officeDocument/2006/relationships/slideLayout" Target="../slideLayouts/slideLayout12.xml"/><Relationship Id="rId5" Type="http://schemas.openxmlformats.org/officeDocument/2006/relationships/hyperlink" Target="http://dx.doi.org/10.1116/1.3268131" TargetMode="External"/><Relationship Id="rId4" Type="http://schemas.openxmlformats.org/officeDocument/2006/relationships/image" Target="../media/image289.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292.jpeg"/><Relationship Id="rId1" Type="http://schemas.openxmlformats.org/officeDocument/2006/relationships/slideLayout" Target="../slideLayouts/slideLayout2.xml"/><Relationship Id="rId4" Type="http://schemas.openxmlformats.org/officeDocument/2006/relationships/image" Target="../media/image312.png"/></Relationships>
</file>

<file path=ppt/slides/_rels/slide205.xml.rels><?xml version="1.0" encoding="UTF-8" standalone="yes"?>
<Relationships xmlns="http://schemas.openxmlformats.org/package/2006/relationships"><Relationship Id="rId3" Type="http://schemas.openxmlformats.org/officeDocument/2006/relationships/image" Target="../media/image294.jpg"/><Relationship Id="rId2" Type="http://schemas.openxmlformats.org/officeDocument/2006/relationships/image" Target="../media/image293.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95.jpeg"/><Relationship Id="rId1" Type="http://schemas.openxmlformats.org/officeDocument/2006/relationships/slideLayout" Target="../slideLayouts/slideLayout2.xml"/><Relationship Id="rId4" Type="http://schemas.openxmlformats.org/officeDocument/2006/relationships/image" Target="../media/image297.jpg"/></Relationships>
</file>

<file path=ppt/slides/_rels/slide207.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304.jpg"/><Relationship Id="rId2" Type="http://schemas.openxmlformats.org/officeDocument/2006/relationships/image" Target="../media/image303.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910.png"/><Relationship Id="rId7" Type="http://schemas.openxmlformats.org/officeDocument/2006/relationships/image" Target="../media/image309.jpg"/><Relationship Id="rId2" Type="http://schemas.openxmlformats.org/officeDocument/2006/relationships/image" Target="../media/image307.jpg"/><Relationship Id="rId1" Type="http://schemas.openxmlformats.org/officeDocument/2006/relationships/slideLayout" Target="../slideLayouts/slideLayout2.xml"/><Relationship Id="rId6" Type="http://schemas.openxmlformats.org/officeDocument/2006/relationships/image" Target="../media/image308.png"/><Relationship Id="rId5" Type="http://schemas.openxmlformats.org/officeDocument/2006/relationships/image" Target="../media/image40.png"/><Relationship Id="rId4" Type="http://schemas.openxmlformats.org/officeDocument/2006/relationships/image" Target="../media/image34.png"/></Relationships>
</file>

<file path=ppt/slides/_rels/slide222.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430.png"/><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3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900.png"/><Relationship Id="rId2" Type="http://schemas.openxmlformats.org/officeDocument/2006/relationships/image" Target="../media/image1710.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325.jpg"/><Relationship Id="rId2" Type="http://schemas.openxmlformats.org/officeDocument/2006/relationships/image" Target="../media/image324.jpg"/><Relationship Id="rId1" Type="http://schemas.openxmlformats.org/officeDocument/2006/relationships/slideLayout" Target="../slideLayouts/slideLayout2.xml"/><Relationship Id="rId4" Type="http://schemas.openxmlformats.org/officeDocument/2006/relationships/image" Target="../media/image326.jpg"/></Relationships>
</file>

<file path=ppt/slides/_rels/slide233.xml.rels><?xml version="1.0" encoding="UTF-8" standalone="yes"?>
<Relationships xmlns="http://schemas.openxmlformats.org/package/2006/relationships"><Relationship Id="rId3" Type="http://schemas.openxmlformats.org/officeDocument/2006/relationships/image" Target="../media/image328.jpg"/><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30.emf"/></Relationships>
</file>

<file path=ppt/slides/_rels/slide235.xml.rels><?xml version="1.0" encoding="UTF-8" standalone="yes"?>
<Relationships xmlns="http://schemas.openxmlformats.org/package/2006/relationships"><Relationship Id="rId2" Type="http://schemas.openxmlformats.org/officeDocument/2006/relationships/image" Target="../media/image331.jp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332.jp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34.jpeg"/></Relationships>
</file>

<file path=ppt/slides/_rels/slide238.xml.rels><?xml version="1.0" encoding="UTF-8" standalone="yes"?>
<Relationships xmlns="http://schemas.openxmlformats.org/package/2006/relationships"><Relationship Id="rId2" Type="http://schemas.openxmlformats.org/officeDocument/2006/relationships/image" Target="../media/image335.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337.jp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338.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339.jp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340.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341.gif"/><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343.jpg"/><Relationship Id="rId2" Type="http://schemas.openxmlformats.org/officeDocument/2006/relationships/image" Target="../media/image342.png"/><Relationship Id="rId1" Type="http://schemas.openxmlformats.org/officeDocument/2006/relationships/slideLayout" Target="../slideLayouts/slideLayout2.xml"/><Relationship Id="rId4" Type="http://schemas.openxmlformats.org/officeDocument/2006/relationships/image" Target="../media/image344.jpg"/></Relationships>
</file>

<file path=ppt/slides/_rels/slide248.xml.rels><?xml version="1.0" encoding="UTF-8" standalone="yes"?>
<Relationships xmlns="http://schemas.openxmlformats.org/package/2006/relationships"><Relationship Id="rId2" Type="http://schemas.openxmlformats.org/officeDocument/2006/relationships/image" Target="../media/image345.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347.jpg"/><Relationship Id="rId2" Type="http://schemas.openxmlformats.org/officeDocument/2006/relationships/image" Target="../media/image3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8.png"/><Relationship Id="rId1" Type="http://schemas.openxmlformats.org/officeDocument/2006/relationships/slideLayout" Target="../slideLayouts/slideLayout2.xml"/><Relationship Id="rId5" Type="http://schemas.openxmlformats.org/officeDocument/2006/relationships/image" Target="../media/image351.jpeg"/><Relationship Id="rId4" Type="http://schemas.openxmlformats.org/officeDocument/2006/relationships/image" Target="../media/image350.png"/></Relationships>
</file>

<file path=ppt/slides/_rels/slide251.xml.rels><?xml version="1.0" encoding="UTF-8" standalone="yes"?>
<Relationships xmlns="http://schemas.openxmlformats.org/package/2006/relationships"><Relationship Id="rId3" Type="http://schemas.openxmlformats.org/officeDocument/2006/relationships/image" Target="../media/image353.jpg"/><Relationship Id="rId2" Type="http://schemas.openxmlformats.org/officeDocument/2006/relationships/image" Target="../media/image352.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3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3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gif"/><Relationship Id="rId7" Type="http://schemas.openxmlformats.org/officeDocument/2006/relationships/image" Target="../media/image41.gif"/><Relationship Id="rId12" Type="http://schemas.openxmlformats.org/officeDocument/2006/relationships/image" Target="../media/image44.gif"/><Relationship Id="rId2" Type="http://schemas.openxmlformats.org/officeDocument/2006/relationships/image" Target="../media/image37.gif"/><Relationship Id="rId1" Type="http://schemas.openxmlformats.org/officeDocument/2006/relationships/slideLayout" Target="../slideLayouts/slideLayout7.xml"/><Relationship Id="rId6" Type="http://schemas.openxmlformats.org/officeDocument/2006/relationships/image" Target="../media/image40.gif"/><Relationship Id="rId11" Type="http://schemas.openxmlformats.org/officeDocument/2006/relationships/image" Target="../media/image142.png"/><Relationship Id="rId5" Type="http://schemas.openxmlformats.org/officeDocument/2006/relationships/image" Target="../media/image39.gif"/><Relationship Id="rId10" Type="http://schemas.openxmlformats.org/officeDocument/2006/relationships/image" Target="../media/image43.emf"/><Relationship Id="rId4" Type="http://schemas.openxmlformats.org/officeDocument/2006/relationships/image" Target="../media/image36.gif"/><Relationship Id="rId9"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56.gif"/><Relationship Id="rId7" Type="http://schemas.openxmlformats.org/officeDocument/2006/relationships/image" Target="../media/image60.png"/><Relationship Id="rId12" Type="http://schemas.openxmlformats.org/officeDocument/2006/relationships/image" Target="../media/image320.png"/><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1.gif"/><Relationship Id="rId5" Type="http://schemas.openxmlformats.org/officeDocument/2006/relationships/image" Target="../media/image58.png"/><Relationship Id="rId10" Type="http://schemas.openxmlformats.org/officeDocument/2006/relationships/image" Target="../media/image300.png"/><Relationship Id="rId4" Type="http://schemas.openxmlformats.org/officeDocument/2006/relationships/image" Target="../media/image57.gif"/><Relationship Id="rId9" Type="http://schemas.openxmlformats.org/officeDocument/2006/relationships/image" Target="../media/image290.png"/></Relationships>
</file>

<file path=ppt/slides/_rels/slide42.xml.rels><?xml version="1.0" encoding="UTF-8" standalone="yes"?>
<Relationships xmlns="http://schemas.openxmlformats.org/package/2006/relationships"><Relationship Id="rId3" Type="http://schemas.openxmlformats.org/officeDocument/2006/relationships/image" Target="../media/image62.gif"/><Relationship Id="rId7"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1.gif"/><Relationship Id="rId4" Type="http://schemas.openxmlformats.org/officeDocument/2006/relationships/image" Target="../media/image63.gif"/></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1.gif"/></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79.gif"/></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82.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2.png"/><Relationship Id="rId5" Type="http://schemas.openxmlformats.org/officeDocument/2006/relationships/image" Target="../media/image7.png"/><Relationship Id="rId10" Type="http://schemas.openxmlformats.org/officeDocument/2006/relationships/image" Target="../media/image121.png"/><Relationship Id="rId4" Type="http://schemas.openxmlformats.org/officeDocument/2006/relationships/image" Target="../media/image6.png"/><Relationship Id="rId9"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6.png"/></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8.png"/><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g"/></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jpeg"/></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7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7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8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88.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410.png"/><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image" Target="../media/image400.png"/><Relationship Id="rId5" Type="http://schemas.openxmlformats.org/officeDocument/2006/relationships/image" Target="../media/image390.png"/><Relationship Id="rId4" Type="http://schemas.openxmlformats.org/officeDocument/2006/relationships/image" Target="../media/image127.png"/></Relationships>
</file>

<file path=ppt/slides/_rels/slide89.xml.rels><?xml version="1.0" encoding="UTF-8" standalone="yes"?>
<Relationships xmlns="http://schemas.openxmlformats.org/package/2006/relationships"><Relationship Id="rId3" Type="http://schemas.openxmlformats.org/officeDocument/2006/relationships/image" Target="../media/image430.png"/><Relationship Id="rId7" Type="http://schemas.openxmlformats.org/officeDocument/2006/relationships/image" Target="../media/image470.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440.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2"/>
          <p:cNvSpPr txBox="1">
            <a:spLocks noChangeArrowheads="1"/>
          </p:cNvSpPr>
          <p:nvPr/>
        </p:nvSpPr>
        <p:spPr bwMode="auto">
          <a:xfrm>
            <a:off x="457707" y="926192"/>
            <a:ext cx="8339719"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20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20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9pPr>
          </a:lstStyle>
          <a:p>
            <a:pPr algn="ctr" eaLnBrk="1" hangingPunct="1"/>
            <a:r>
              <a:rPr lang="ko-KR" altLang="en-US" sz="4000" dirty="0" err="1">
                <a:latin typeface="+mn-ea"/>
                <a:ea typeface="+mn-ea"/>
              </a:rPr>
              <a:t>나노재료</a:t>
            </a:r>
            <a:r>
              <a:rPr lang="ko-KR" altLang="en-US" sz="4000" dirty="0">
                <a:latin typeface="+mn-ea"/>
                <a:ea typeface="+mn-ea"/>
              </a:rPr>
              <a:t> 및 응용 </a:t>
            </a:r>
            <a:endParaRPr lang="en-US" altLang="ko-KR" sz="4000" dirty="0">
              <a:latin typeface="+mn-ea"/>
              <a:ea typeface="+mn-ea"/>
            </a:endParaRPr>
          </a:p>
          <a:p>
            <a:pPr algn="ctr" eaLnBrk="1" hangingPunct="1"/>
            <a:r>
              <a:rPr lang="en-US" altLang="ko-KR" sz="4000" dirty="0">
                <a:latin typeface="+mn-ea"/>
                <a:ea typeface="+mn-ea"/>
              </a:rPr>
              <a:t>(Nano-material and Its Application)</a:t>
            </a:r>
          </a:p>
          <a:p>
            <a:pPr algn="ctr" eaLnBrk="1" hangingPunct="1"/>
            <a:endParaRPr lang="en-US" altLang="ko-KR" sz="2400" dirty="0">
              <a:latin typeface="+mn-ea"/>
              <a:ea typeface="+mn-ea"/>
            </a:endParaRPr>
          </a:p>
          <a:p>
            <a:pPr algn="ctr" eaLnBrk="1" hangingPunct="1"/>
            <a:r>
              <a:rPr lang="ko-KR" altLang="en-US" sz="2400" dirty="0">
                <a:latin typeface="+mn-ea"/>
                <a:ea typeface="+mn-ea"/>
              </a:rPr>
              <a:t>조병진 </a:t>
            </a:r>
            <a:r>
              <a:rPr lang="en-US" altLang="ko-KR" sz="2400" dirty="0">
                <a:latin typeface="+mn-ea"/>
                <a:ea typeface="+mn-ea"/>
              </a:rPr>
              <a:t>(</a:t>
            </a:r>
            <a:r>
              <a:rPr lang="en-US" altLang="ko-KR" sz="2400" dirty="0" err="1">
                <a:latin typeface="+mn-ea"/>
                <a:ea typeface="+mn-ea"/>
              </a:rPr>
              <a:t>Byungjin</a:t>
            </a:r>
            <a:r>
              <a:rPr lang="ko-KR" altLang="en-US" sz="2400" dirty="0">
                <a:latin typeface="+mn-ea"/>
                <a:ea typeface="+mn-ea"/>
              </a:rPr>
              <a:t> </a:t>
            </a:r>
            <a:r>
              <a:rPr lang="en-US" altLang="ko-KR" sz="2400" dirty="0">
                <a:latin typeface="+mn-ea"/>
                <a:ea typeface="+mn-ea"/>
              </a:rPr>
              <a:t>Cho)</a:t>
            </a:r>
          </a:p>
          <a:p>
            <a:pPr algn="ctr" eaLnBrk="1" hangingPunct="1"/>
            <a:r>
              <a:rPr lang="en-US" altLang="ko-KR" dirty="0">
                <a:latin typeface="+mn-ea"/>
                <a:ea typeface="+mn-ea"/>
              </a:rPr>
              <a:t>E-mail: </a:t>
            </a:r>
            <a:r>
              <a:rPr lang="en-US" altLang="ko-KR" dirty="0">
                <a:latin typeface="+mn-ea"/>
                <a:ea typeface="+mn-ea"/>
                <a:hlinkClick r:id="rId3"/>
              </a:rPr>
              <a:t>bjcho@chungbuk.ac.kr</a:t>
            </a:r>
            <a:endParaRPr lang="en-US" altLang="ko-KR" dirty="0">
              <a:latin typeface="+mn-ea"/>
              <a:ea typeface="+mn-ea"/>
            </a:endParaRPr>
          </a:p>
        </p:txBody>
      </p:sp>
      <p:sp>
        <p:nvSpPr>
          <p:cNvPr id="8197" name="Rectangle 5"/>
          <p:cNvSpPr>
            <a:spLocks noChangeArrowheads="1"/>
          </p:cNvSpPr>
          <p:nvPr/>
        </p:nvSpPr>
        <p:spPr bwMode="auto">
          <a:xfrm>
            <a:off x="379930" y="6179900"/>
            <a:ext cx="79978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20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20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50000"/>
              </a:spcBef>
            </a:pPr>
            <a:r>
              <a:rPr lang="en-US" altLang="ko-KR" dirty="0">
                <a:solidFill>
                  <a:srgbClr val="000000"/>
                </a:solidFill>
                <a:latin typeface="+mn-ea"/>
                <a:ea typeface="+mn-ea"/>
                <a:cs typeface="시스템,한컴돋움"/>
              </a:rPr>
              <a:t>Prof. Cho’s Office: </a:t>
            </a:r>
            <a:r>
              <a:rPr lang="en-US" altLang="ko-KR" b="1" dirty="0">
                <a:solidFill>
                  <a:srgbClr val="000000"/>
                </a:solidFill>
                <a:latin typeface="+mn-ea"/>
                <a:ea typeface="+mn-ea"/>
                <a:cs typeface="시스템,한컴돋움"/>
              </a:rPr>
              <a:t>E8-1</a:t>
            </a:r>
            <a:r>
              <a:rPr lang="ko-KR" altLang="en-US" b="1" dirty="0">
                <a:solidFill>
                  <a:srgbClr val="000000"/>
                </a:solidFill>
                <a:latin typeface="+mn-ea"/>
                <a:ea typeface="+mn-ea"/>
                <a:cs typeface="시스템,한컴돋움"/>
              </a:rPr>
              <a:t> </a:t>
            </a:r>
            <a:r>
              <a:rPr lang="en-US" altLang="ko-KR" b="1" dirty="0">
                <a:solidFill>
                  <a:srgbClr val="000000"/>
                </a:solidFill>
                <a:latin typeface="+mn-ea"/>
                <a:ea typeface="+mn-ea"/>
                <a:cs typeface="시스템,한컴돋움"/>
              </a:rPr>
              <a:t>108, </a:t>
            </a:r>
            <a:r>
              <a:rPr lang="en-US" altLang="ko-KR" dirty="0">
                <a:solidFill>
                  <a:srgbClr val="000000"/>
                </a:solidFill>
                <a:latin typeface="+mn-ea"/>
                <a:ea typeface="+mn-ea"/>
                <a:cs typeface="시스템,한컴돋움"/>
              </a:rPr>
              <a:t>Lab: </a:t>
            </a:r>
            <a:r>
              <a:rPr lang="en-US" altLang="ko-KR" b="1" dirty="0">
                <a:solidFill>
                  <a:srgbClr val="000000"/>
                </a:solidFill>
                <a:latin typeface="+mn-ea"/>
                <a:ea typeface="+mn-ea"/>
                <a:cs typeface="시스템,한컴돋움"/>
              </a:rPr>
              <a:t>E8-1 121 &amp; 140 </a:t>
            </a:r>
            <a:endParaRPr lang="en-US" altLang="ko-KR" b="1" dirty="0">
              <a:solidFill>
                <a:srgbClr val="000000"/>
              </a:solidFill>
              <a:latin typeface="+mn-ea"/>
              <a:ea typeface="+mn-ea"/>
              <a:cs typeface="시스템"/>
            </a:endParaRPr>
          </a:p>
        </p:txBody>
      </p:sp>
      <p:sp>
        <p:nvSpPr>
          <p:cNvPr id="2" name="TextBox 1"/>
          <p:cNvSpPr txBox="1"/>
          <p:nvPr/>
        </p:nvSpPr>
        <p:spPr>
          <a:xfrm>
            <a:off x="251520" y="3646472"/>
            <a:ext cx="8640960" cy="1985159"/>
          </a:xfrm>
          <a:prstGeom prst="rect">
            <a:avLst/>
          </a:prstGeom>
          <a:noFill/>
        </p:spPr>
        <p:txBody>
          <a:bodyPr wrap="square" rtlCol="0">
            <a:spAutoFit/>
          </a:bodyPr>
          <a:lstStyle/>
          <a:p>
            <a:pPr marL="252000" indent="-252000">
              <a:lnSpc>
                <a:spcPct val="150000"/>
              </a:lnSpc>
              <a:buFont typeface="Wingdings" panose="05000000000000000000" pitchFamily="2" charset="2"/>
              <a:buChar char="Ø"/>
            </a:pPr>
            <a:r>
              <a:rPr lang="ko-KR" altLang="en-US" b="1" dirty="0"/>
              <a:t>학습내용</a:t>
            </a:r>
            <a:endParaRPr lang="en-US" altLang="ko-KR" b="1" dirty="0"/>
          </a:p>
          <a:p>
            <a:pPr marL="288000">
              <a:lnSpc>
                <a:spcPct val="150000"/>
              </a:lnSpc>
            </a:pPr>
            <a:r>
              <a:rPr lang="en-US" altLang="ko-KR" sz="1600" dirty="0"/>
              <a:t> - </a:t>
            </a:r>
            <a:r>
              <a:rPr lang="ko-KR" altLang="en-US" sz="1600" dirty="0"/>
              <a:t>나노기술 소개</a:t>
            </a:r>
            <a:endParaRPr lang="en-US" altLang="ko-KR" sz="1600" dirty="0"/>
          </a:p>
          <a:p>
            <a:pPr marL="288000">
              <a:lnSpc>
                <a:spcPct val="150000"/>
              </a:lnSpc>
            </a:pPr>
            <a:r>
              <a:rPr lang="en-US" altLang="ko-KR" sz="1600" dirty="0"/>
              <a:t> - </a:t>
            </a:r>
            <a:r>
              <a:rPr lang="ko-KR" altLang="en-US" sz="1600" dirty="0"/>
              <a:t>다양한 나노 소재 </a:t>
            </a:r>
            <a:r>
              <a:rPr lang="en-US" altLang="ko-KR" sz="1600" dirty="0"/>
              <a:t>(0D, 1D, 2D,</a:t>
            </a:r>
            <a:r>
              <a:rPr lang="ko-KR" altLang="en-US" sz="1600" dirty="0"/>
              <a:t> </a:t>
            </a:r>
            <a:r>
              <a:rPr lang="en-US" altLang="ko-KR" sz="1600" dirty="0"/>
              <a:t>CNT, Graphene </a:t>
            </a:r>
            <a:r>
              <a:rPr lang="ko-KR" altLang="en-US" sz="1600" dirty="0"/>
              <a:t>등</a:t>
            </a:r>
            <a:r>
              <a:rPr lang="en-US" altLang="ko-KR" sz="1600" dirty="0"/>
              <a:t>)</a:t>
            </a:r>
            <a:r>
              <a:rPr lang="ko-KR" altLang="en-US" sz="1600" dirty="0"/>
              <a:t>의 합성법 및 물리</a:t>
            </a:r>
            <a:r>
              <a:rPr lang="en-US" altLang="ko-KR" sz="1600" dirty="0"/>
              <a:t>/</a:t>
            </a:r>
            <a:r>
              <a:rPr lang="ko-KR" altLang="en-US" sz="1600" dirty="0"/>
              <a:t>화학적 특성 이해</a:t>
            </a:r>
            <a:endParaRPr lang="en-US" altLang="ko-KR" sz="1600" dirty="0"/>
          </a:p>
          <a:p>
            <a:pPr marL="288000">
              <a:lnSpc>
                <a:spcPct val="150000"/>
              </a:lnSpc>
            </a:pPr>
            <a:r>
              <a:rPr lang="en-US" altLang="ko-KR" sz="1600" dirty="0"/>
              <a:t> - </a:t>
            </a:r>
            <a:r>
              <a:rPr lang="ko-KR" altLang="en-US" sz="1600" dirty="0" err="1"/>
              <a:t>나노소재</a:t>
            </a:r>
            <a:r>
              <a:rPr lang="ko-KR" altLang="en-US" sz="1600" dirty="0"/>
              <a:t> 특성 분석</a:t>
            </a:r>
            <a:endParaRPr lang="en-US" altLang="ko-KR" sz="1600" dirty="0"/>
          </a:p>
          <a:p>
            <a:pPr marL="288000">
              <a:lnSpc>
                <a:spcPct val="150000"/>
              </a:lnSpc>
            </a:pPr>
            <a:r>
              <a:rPr lang="ko-KR" altLang="en-US" sz="1600" dirty="0"/>
              <a:t> </a:t>
            </a:r>
            <a:r>
              <a:rPr lang="en-US" altLang="ko-KR" sz="1600" dirty="0"/>
              <a:t>- </a:t>
            </a:r>
            <a:r>
              <a:rPr lang="ko-KR" altLang="en-US" sz="1600" dirty="0"/>
              <a:t>나노 소재를 활용한 다양한 응용분야</a:t>
            </a:r>
            <a:endParaRPr lang="en-US" altLang="ko-KR" sz="1600" dirty="0"/>
          </a:p>
        </p:txBody>
      </p:sp>
    </p:spTree>
    <p:extLst>
      <p:ext uri="{BB962C8B-B14F-4D97-AF65-F5344CB8AC3E}">
        <p14:creationId xmlns:p14="http://schemas.microsoft.com/office/powerpoint/2010/main" val="3639750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462" y="1160462"/>
            <a:ext cx="6315075" cy="4943475"/>
          </a:xfrm>
          <a:prstGeom prst="rect">
            <a:avLst/>
          </a:prstGeom>
        </p:spPr>
      </p:pic>
      <p:sp>
        <p:nvSpPr>
          <p:cNvPr id="6" name="제목 1"/>
          <p:cNvSpPr>
            <a:spLocks noGrp="1"/>
          </p:cNvSpPr>
          <p:nvPr>
            <p:ph type="title"/>
          </p:nvPr>
        </p:nvSpPr>
        <p:spPr>
          <a:xfrm>
            <a:off x="0" y="0"/>
            <a:ext cx="9144000" cy="1325563"/>
          </a:xfrm>
        </p:spPr>
        <p:txBody>
          <a:bodyPr>
            <a:normAutofit/>
          </a:bodyPr>
          <a:lstStyle/>
          <a:p>
            <a:pPr algn="ctr">
              <a:lnSpc>
                <a:spcPct val="150000"/>
              </a:lnSpc>
            </a:pPr>
            <a:r>
              <a:rPr lang="en-US" altLang="ko-KR" sz="3600" dirty="0">
                <a:latin typeface="+mn-ea"/>
                <a:ea typeface="+mn-ea"/>
              </a:rPr>
              <a:t>2</a:t>
            </a:r>
            <a:r>
              <a:rPr lang="ko-KR" altLang="en-US" sz="3600" dirty="0">
                <a:latin typeface="+mn-ea"/>
                <a:ea typeface="+mn-ea"/>
              </a:rPr>
              <a:t>차원 </a:t>
            </a:r>
            <a:r>
              <a:rPr lang="ko-KR" altLang="en-US" sz="3600" dirty="0" err="1">
                <a:latin typeface="+mn-ea"/>
                <a:ea typeface="+mn-ea"/>
              </a:rPr>
              <a:t>나노소재의</a:t>
            </a:r>
            <a:r>
              <a:rPr lang="ko-KR" altLang="en-US" sz="3600" dirty="0">
                <a:latin typeface="+mn-ea"/>
                <a:ea typeface="+mn-ea"/>
              </a:rPr>
              <a:t> 응용</a:t>
            </a: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9</a:t>
            </a:fld>
            <a:endParaRPr lang="ko-KR" altLang="en-US"/>
          </a:p>
        </p:txBody>
      </p:sp>
    </p:spTree>
    <p:extLst>
      <p:ext uri="{BB962C8B-B14F-4D97-AF65-F5344CB8AC3E}">
        <p14:creationId xmlns:p14="http://schemas.microsoft.com/office/powerpoint/2010/main" val="1012723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WINDOWS\바탕 화면\jpg\04장\4-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1328738"/>
            <a:ext cx="7321550"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직사각형 4"/>
          <p:cNvSpPr>
            <a:spLocks noChangeArrowheads="1"/>
          </p:cNvSpPr>
          <p:nvPr/>
        </p:nvSpPr>
        <p:spPr bwMode="auto">
          <a:xfrm>
            <a:off x="0" y="4718050"/>
            <a:ext cx="91440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pPr>
            <a:r>
              <a:rPr lang="en-US" altLang="ko-KR" sz="2400">
                <a:latin typeface="Arial" panose="020B0604020202020204" pitchFamily="34" charset="0"/>
                <a:ea typeface="맑은 고딕" panose="020B0503020000020004" pitchFamily="50" charset="-127"/>
              </a:rPr>
              <a:t>Burton, Cabrera and Frank (BCF) theory</a:t>
            </a:r>
          </a:p>
          <a:p>
            <a:pPr latinLnBrk="0">
              <a:spcBef>
                <a:spcPct val="0"/>
              </a:spcBef>
            </a:pPr>
            <a:r>
              <a:rPr lang="en-US" altLang="ko-KR" sz="2400">
                <a:latin typeface="Arial" panose="020B0604020202020204" pitchFamily="34" charset="0"/>
                <a:ea typeface="맑은 고딕" panose="020B0503020000020004" pitchFamily="50" charset="-127"/>
              </a:rPr>
              <a:t>screw dislocation </a:t>
            </a:r>
            <a:r>
              <a:rPr lang="en-US" altLang="ko-KR" sz="2400">
                <a:latin typeface="Arial" panose="020B0604020202020204" pitchFamily="34" charset="0"/>
                <a:ea typeface="맑은 고딕" panose="020B0503020000020004" pitchFamily="50" charset="-127"/>
                <a:sym typeface="Wingdings" panose="05000000000000000000" pitchFamily="2" charset="2"/>
              </a:rPr>
              <a:t> </a:t>
            </a:r>
            <a:r>
              <a:rPr lang="en-US" altLang="ko-KR" sz="2400">
                <a:latin typeface="Arial" panose="020B0604020202020204" pitchFamily="34" charset="0"/>
                <a:ea typeface="맑은 고딕" panose="020B0503020000020004" pitchFamily="50" charset="-127"/>
              </a:rPr>
              <a:t>continuous source to generate growth sites </a:t>
            </a:r>
          </a:p>
          <a:p>
            <a:pPr latinLnBrk="0">
              <a:spcBef>
                <a:spcPct val="0"/>
              </a:spcBef>
            </a:pPr>
            <a:r>
              <a:rPr lang="en-US" altLang="ko-KR" sz="2400">
                <a:latin typeface="Arial" panose="020B0604020202020204" pitchFamily="34" charset="0"/>
                <a:ea typeface="맑은 고딕" panose="020B0503020000020004" pitchFamily="50" charset="-127"/>
              </a:rPr>
              <a:t>presence of dislocations on a certain facet can result in anisotropic growth, leading to the formation of nanowires or nanorods.</a:t>
            </a:r>
            <a:endParaRPr lang="ko-KR" altLang="en-US" sz="2400">
              <a:latin typeface="Arial" panose="020B0604020202020204" pitchFamily="34" charset="0"/>
              <a:ea typeface="맑은 고딕" panose="020B0503020000020004" pitchFamily="50" charset="-127"/>
            </a:endParaRPr>
          </a:p>
        </p:txBody>
      </p:sp>
      <p:sp>
        <p:nvSpPr>
          <p:cNvPr id="7" name="직사각형 6"/>
          <p:cNvSpPr/>
          <p:nvPr/>
        </p:nvSpPr>
        <p:spPr>
          <a:xfrm>
            <a:off x="0" y="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ko-KR" altLang="en-US" sz="2800" b="1" dirty="0">
                <a:latin typeface="Gill Sans MT" panose="020B0502020104020203" pitchFamily="34" charset="0"/>
                <a:ea typeface="HY견고딕" panose="02030600000101010101" pitchFamily="18" charset="-127"/>
                <a:cs typeface="+mj-cs"/>
              </a:rPr>
              <a:t>4.2.1.l</a:t>
            </a:r>
            <a:r>
              <a:rPr lang="en-US" altLang="ko-KR" sz="2800" b="1" dirty="0">
                <a:latin typeface="Gill Sans MT" panose="020B0502020104020203" pitchFamily="34" charset="0"/>
                <a:ea typeface="HY견고딕" panose="02030600000101010101" pitchFamily="18" charset="-127"/>
                <a:cs typeface="+mj-cs"/>
              </a:rPr>
              <a:t>.</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Fundamentals</a:t>
            </a:r>
            <a:r>
              <a:rPr lang="ko-KR" altLang="en-US" sz="2800" b="1" dirty="0">
                <a:latin typeface="Gill Sans MT" panose="020B0502020104020203" pitchFamily="34" charset="0"/>
                <a:ea typeface="HY견고딕" panose="02030600000101010101" pitchFamily="18" charset="-127"/>
                <a:cs typeface="+mj-cs"/>
              </a:rPr>
              <a:t> of </a:t>
            </a:r>
            <a:r>
              <a:rPr lang="ko-KR" altLang="en-US" sz="2800" b="1" dirty="0" err="1">
                <a:latin typeface="Gill Sans MT" panose="020B0502020104020203" pitchFamily="34" charset="0"/>
                <a:ea typeface="HY견고딕" panose="02030600000101010101" pitchFamily="18" charset="-127"/>
                <a:cs typeface="+mj-cs"/>
              </a:rPr>
              <a:t>evaporation</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dissolution</a:t>
            </a:r>
            <a:r>
              <a:rPr lang="ko-KR" altLang="en-US" sz="2800" b="1" dirty="0">
                <a:latin typeface="Gill Sans MT" panose="020B0502020104020203" pitchFamily="34" charset="0"/>
                <a:ea typeface="HY견고딕" panose="02030600000101010101" pitchFamily="18" charset="-127"/>
                <a:cs typeface="+mj-cs"/>
              </a:rPr>
              <a:t>) </a:t>
            </a:r>
            <a:endParaRPr lang="en-US" altLang="ko-KR" sz="2800" b="1" dirty="0">
              <a:latin typeface="Gill Sans MT" panose="020B0502020104020203" pitchFamily="34" charset="0"/>
              <a:ea typeface="HY견고딕" panose="02030600000101010101" pitchFamily="18" charset="-127"/>
              <a:cs typeface="+mj-cs"/>
            </a:endParaRPr>
          </a:p>
          <a:p>
            <a:pPr algn="ctr" eaLnBrk="1" latinLnBrk="1" hangingPunct="1">
              <a:defRPr/>
            </a:pPr>
            <a:r>
              <a:rPr lang="en-US" altLang="ko-KR" sz="2800" b="1" dirty="0">
                <a:latin typeface="Gill Sans MT" panose="020B0502020104020203" pitchFamily="34" charset="0"/>
                <a:ea typeface="HY견고딕" panose="02030600000101010101" pitchFamily="18" charset="-127"/>
                <a:cs typeface="+mj-cs"/>
              </a:rPr>
              <a:t> </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condensation</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growth</a:t>
            </a:r>
            <a:r>
              <a:rPr lang="ko-KR" altLang="en-US" sz="2800" b="1" dirty="0">
                <a:latin typeface="Gill Sans MT" panose="020B0502020104020203" pitchFamily="34" charset="0"/>
                <a:ea typeface="HY견고딕" panose="02030600000101010101" pitchFamily="18" charset="-127"/>
                <a:cs typeface="+mj-cs"/>
              </a:rPr>
              <a:t> </a:t>
            </a:r>
          </a:p>
        </p:txBody>
      </p:sp>
      <p:sp>
        <p:nvSpPr>
          <p:cNvPr id="11270" name="TextBox 8"/>
          <p:cNvSpPr txBox="1">
            <a:spLocks noChangeArrowheads="1"/>
          </p:cNvSpPr>
          <p:nvPr/>
        </p:nvSpPr>
        <p:spPr bwMode="auto">
          <a:xfrm>
            <a:off x="533400" y="1366838"/>
            <a:ext cx="1982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2400">
                <a:solidFill>
                  <a:srgbClr val="C00000"/>
                </a:solidFill>
                <a:latin typeface="Arial" panose="020B0604020202020204" pitchFamily="34" charset="0"/>
                <a:ea typeface="맑은 고딕" panose="020B0503020000020004" pitchFamily="50" charset="-127"/>
              </a:rPr>
              <a:t>Spiral growth</a:t>
            </a:r>
            <a:endParaRPr lang="ko-KR" altLang="en-US" sz="2400">
              <a:solidFill>
                <a:srgbClr val="C00000"/>
              </a:solidFill>
              <a:latin typeface="Arial" panose="020B0604020202020204" pitchFamily="34" charset="0"/>
              <a:ea typeface="맑은 고딕" panose="020B0503020000020004" pitchFamily="50" charset="-127"/>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99</a:t>
            </a:fld>
            <a:endParaRPr lang="ko-KR" altLang="en-US"/>
          </a:p>
        </p:txBody>
      </p:sp>
    </p:spTree>
    <p:extLst>
      <p:ext uri="{BB962C8B-B14F-4D97-AF65-F5344CB8AC3E}">
        <p14:creationId xmlns:p14="http://schemas.microsoft.com/office/powerpoint/2010/main" val="29216971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ko-KR" altLang="en-US" sz="3600" b="1" dirty="0">
                <a:latin typeface="Gill Sans MT" panose="020B0502020104020203" pitchFamily="34" charset="0"/>
                <a:ea typeface="HY견고딕" panose="02030600000101010101" pitchFamily="18" charset="-127"/>
                <a:cs typeface="+mj-cs"/>
              </a:rPr>
              <a:t>4.2.1.2. </a:t>
            </a:r>
            <a:r>
              <a:rPr lang="ko-KR" altLang="en-US" sz="3600" b="1" dirty="0" err="1">
                <a:latin typeface="Gill Sans MT" panose="020B0502020104020203" pitchFamily="34" charset="0"/>
                <a:ea typeface="HY견고딕" panose="02030600000101010101" pitchFamily="18" charset="-127"/>
                <a:cs typeface="+mj-cs"/>
              </a:rPr>
              <a:t>Evaporation-condensation</a:t>
            </a:r>
            <a:r>
              <a:rPr lang="ko-KR" altLang="en-US" sz="3600" b="1" dirty="0">
                <a:latin typeface="Gill Sans MT" panose="020B0502020104020203" pitchFamily="34" charset="0"/>
                <a:ea typeface="HY견고딕" panose="02030600000101010101" pitchFamily="18" charset="-127"/>
                <a:cs typeface="+mj-cs"/>
              </a:rPr>
              <a:t> </a:t>
            </a:r>
            <a:r>
              <a:rPr lang="ko-KR" altLang="en-US" sz="3600" b="1" dirty="0" err="1">
                <a:latin typeface="Gill Sans MT" panose="020B0502020104020203" pitchFamily="34" charset="0"/>
                <a:ea typeface="HY견고딕" panose="02030600000101010101" pitchFamily="18" charset="-127"/>
                <a:cs typeface="+mj-cs"/>
              </a:rPr>
              <a:t>growth</a:t>
            </a:r>
            <a:r>
              <a:rPr lang="ko-KR" altLang="en-US" sz="3600" b="1" dirty="0">
                <a:latin typeface="Gill Sans MT" panose="020B0502020104020203" pitchFamily="34" charset="0"/>
                <a:ea typeface="HY견고딕" panose="02030600000101010101" pitchFamily="18" charset="-127"/>
                <a:cs typeface="+mj-cs"/>
              </a:rPr>
              <a:t> </a:t>
            </a:r>
          </a:p>
        </p:txBody>
      </p:sp>
      <p:pic>
        <p:nvPicPr>
          <p:cNvPr id="13316" name="Picture 2" descr="C:\WINDOWS\바탕 화면\jpg\04장\4-06.jpg"/>
          <p:cNvPicPr>
            <a:picLocks noChangeAspect="1" noChangeArrowheads="1"/>
          </p:cNvPicPr>
          <p:nvPr/>
        </p:nvPicPr>
        <p:blipFill>
          <a:blip r:embed="rId2">
            <a:extLst>
              <a:ext uri="{28A0092B-C50C-407E-A947-70E740481C1C}">
                <a14:useLocalDpi xmlns:a14="http://schemas.microsoft.com/office/drawing/2010/main" val="0"/>
              </a:ext>
            </a:extLst>
          </a:blip>
          <a:srcRect l="1598" r="2689"/>
          <a:stretch>
            <a:fillRect/>
          </a:stretch>
        </p:blipFill>
        <p:spPr bwMode="auto">
          <a:xfrm>
            <a:off x="76200" y="1436688"/>
            <a:ext cx="4572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직사각형 7"/>
          <p:cNvSpPr>
            <a:spLocks noChangeArrowheads="1"/>
          </p:cNvSpPr>
          <p:nvPr/>
        </p:nvSpPr>
        <p:spPr bwMode="auto">
          <a:xfrm>
            <a:off x="4572000" y="1436688"/>
            <a:ext cx="4267200"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pPr>
            <a:r>
              <a:rPr lang="en-US" altLang="ko-KR" sz="2000">
                <a:solidFill>
                  <a:srgbClr val="C00000"/>
                </a:solidFill>
                <a:latin typeface="Arial" panose="020B0604020202020204" pitchFamily="34" charset="0"/>
                <a:ea typeface="맑은 고딕" panose="020B0503020000020004" pitchFamily="50" charset="-127"/>
              </a:rPr>
              <a:t>ZnO </a:t>
            </a:r>
            <a:r>
              <a:rPr lang="ko-KR" altLang="en-US" sz="2000">
                <a:solidFill>
                  <a:srgbClr val="C00000"/>
                </a:solidFill>
                <a:latin typeface="Arial" panose="020B0604020202020204" pitchFamily="34" charset="0"/>
                <a:ea typeface="맑은 고딕" panose="020B0503020000020004" pitchFamily="50" charset="-127"/>
              </a:rPr>
              <a:t>single crystal nanobelts</a:t>
            </a:r>
            <a:endParaRPr lang="en-US" altLang="ko-KR" sz="2000">
              <a:solidFill>
                <a:srgbClr val="C00000"/>
              </a:solidFill>
              <a:latin typeface="Arial" panose="020B0604020202020204" pitchFamily="34" charset="0"/>
              <a:ea typeface="맑은 고딕" panose="020B0503020000020004" pitchFamily="50" charset="-127"/>
            </a:endParaRPr>
          </a:p>
          <a:p>
            <a:pPr latinLnBrk="0">
              <a:spcBef>
                <a:spcPct val="0"/>
              </a:spcBef>
            </a:pPr>
            <a:r>
              <a:rPr lang="ko-KR" altLang="en-US" sz="2000">
                <a:latin typeface="Arial" panose="020B0604020202020204" pitchFamily="34" charset="0"/>
                <a:ea typeface="맑은 고딕" panose="020B0503020000020004" pitchFamily="50" charset="-127"/>
              </a:rPr>
              <a:t>by evaporating the desired commercially available metal </a:t>
            </a:r>
            <a:r>
              <a:rPr lang="en-US" altLang="ko-KR" sz="2000">
                <a:latin typeface="Arial" panose="020B0604020202020204" pitchFamily="34" charset="0"/>
                <a:ea typeface="맑은 고딕" panose="020B0503020000020004" pitchFamily="50" charset="-127"/>
              </a:rPr>
              <a:t>and </a:t>
            </a:r>
            <a:r>
              <a:rPr lang="ko-KR" altLang="en-US" sz="2000">
                <a:latin typeface="Arial" panose="020B0604020202020204" pitchFamily="34" charset="0"/>
                <a:ea typeface="맑은 고딕" panose="020B0503020000020004" pitchFamily="50" charset="-127"/>
              </a:rPr>
              <a:t>condensing on an alumina substrate </a:t>
            </a:r>
            <a:r>
              <a:rPr lang="en-US" altLang="ko-KR" sz="2000">
                <a:latin typeface="Arial" panose="020B0604020202020204" pitchFamily="34" charset="0"/>
                <a:ea typeface="맑은 고딕" panose="020B0503020000020004" pitchFamily="50" charset="-127"/>
              </a:rPr>
              <a:t>(</a:t>
            </a:r>
            <a:r>
              <a:rPr lang="ko-KR" altLang="en-US" sz="2000">
                <a:latin typeface="Arial" panose="020B0604020202020204" pitchFamily="34" charset="0"/>
                <a:ea typeface="맑은 고딕" panose="020B0503020000020004" pitchFamily="50" charset="-127"/>
              </a:rPr>
              <a:t>high </a:t>
            </a:r>
            <a:r>
              <a:rPr lang="en-US" altLang="ko-KR" sz="2000">
                <a:latin typeface="Arial" panose="020B0604020202020204" pitchFamily="34" charset="0"/>
                <a:ea typeface="맑은 고딕" panose="020B0503020000020004" pitchFamily="50" charset="-127"/>
              </a:rPr>
              <a:t>T &amp; </a:t>
            </a:r>
            <a:r>
              <a:rPr lang="ko-KR" altLang="en-US" sz="2000">
                <a:latin typeface="Arial" panose="020B0604020202020204" pitchFamily="34" charset="0"/>
                <a:ea typeface="맑은 고딕" panose="020B0503020000020004" pitchFamily="50" charset="-127"/>
              </a:rPr>
              <a:t>300 torr</a:t>
            </a:r>
            <a:r>
              <a:rPr lang="en-US" altLang="ko-KR" sz="2000">
                <a:latin typeface="Arial" panose="020B0604020202020204" pitchFamily="34" charset="0"/>
                <a:ea typeface="맑은 고딕" panose="020B0503020000020004" pitchFamily="50" charset="-127"/>
              </a:rPr>
              <a:t>)</a:t>
            </a:r>
          </a:p>
          <a:p>
            <a:pPr latinLnBrk="0">
              <a:spcBef>
                <a:spcPct val="0"/>
              </a:spcBef>
            </a:pPr>
            <a:r>
              <a:rPr lang="en-US" altLang="ko-KR" sz="2000">
                <a:latin typeface="Arial" panose="020B0604020202020204" pitchFamily="34" charset="0"/>
                <a:ea typeface="맑은 고딕" panose="020B0503020000020004" pitchFamily="50" charset="-127"/>
              </a:rPr>
              <a:t>width-to-thickness ratios of ~5 to 10</a:t>
            </a:r>
          </a:p>
          <a:p>
            <a:pPr latinLnBrk="0">
              <a:spcBef>
                <a:spcPct val="0"/>
              </a:spcBef>
            </a:pPr>
            <a:r>
              <a:rPr lang="en-US" altLang="ko-KR" sz="2000">
                <a:latin typeface="Arial" panose="020B0604020202020204" pitchFamily="34" charset="0"/>
                <a:ea typeface="맑은 고딕" panose="020B0503020000020004" pitchFamily="50" charset="-127"/>
              </a:rPr>
              <a:t>growth directions: [0001] and [0110]</a:t>
            </a:r>
          </a:p>
          <a:p>
            <a:pPr latinLnBrk="0">
              <a:spcBef>
                <a:spcPct val="0"/>
              </a:spcBef>
            </a:pPr>
            <a:r>
              <a:rPr lang="en-US" altLang="ko-KR" sz="2000">
                <a:latin typeface="Arial" panose="020B0604020202020204" pitchFamily="34" charset="0"/>
                <a:ea typeface="맑은 고딕" panose="020B0503020000020004" pitchFamily="50" charset="-127"/>
              </a:rPr>
              <a:t>a single stacking fault</a:t>
            </a:r>
          </a:p>
          <a:p>
            <a:pPr latinLnBrk="0">
              <a:spcBef>
                <a:spcPct val="0"/>
              </a:spcBef>
            </a:pPr>
            <a:r>
              <a:rPr lang="en-US" altLang="ko-KR" sz="2000">
                <a:latin typeface="Arial" panose="020B0604020202020204" pitchFamily="34" charset="0"/>
                <a:ea typeface="맑은 고딕" panose="020B0503020000020004" pitchFamily="50" charset="-127"/>
              </a:rPr>
              <a:t>the absence of amorphous globules on the tip of nanobelt (indicating VS mode)</a:t>
            </a:r>
            <a:endParaRPr lang="ko-KR" altLang="en-US" sz="2000">
              <a:latin typeface="Arial" panose="020B0604020202020204" pitchFamily="34" charset="0"/>
              <a:ea typeface="맑은 고딕" panose="020B0503020000020004" pitchFamily="50" charset="-127"/>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100</a:t>
            </a:fld>
            <a:endParaRPr lang="ko-KR" altLang="en-US"/>
          </a:p>
        </p:txBody>
      </p:sp>
    </p:spTree>
    <p:extLst>
      <p:ext uri="{BB962C8B-B14F-4D97-AF65-F5344CB8AC3E}">
        <p14:creationId xmlns:p14="http://schemas.microsoft.com/office/powerpoint/2010/main" val="4334107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ko-KR" altLang="en-US" sz="3600" b="1" dirty="0">
                <a:latin typeface="Gill Sans MT" panose="020B0502020104020203" pitchFamily="34" charset="0"/>
                <a:ea typeface="HY견고딕" panose="02030600000101010101" pitchFamily="18" charset="-127"/>
                <a:cs typeface="+mj-cs"/>
              </a:rPr>
              <a:t>4.2.1.2. </a:t>
            </a:r>
            <a:r>
              <a:rPr lang="ko-KR" altLang="en-US" sz="3600" b="1" dirty="0" err="1">
                <a:latin typeface="Gill Sans MT" panose="020B0502020104020203" pitchFamily="34" charset="0"/>
                <a:ea typeface="HY견고딕" panose="02030600000101010101" pitchFamily="18" charset="-127"/>
                <a:cs typeface="+mj-cs"/>
              </a:rPr>
              <a:t>Evaporation-condensation</a:t>
            </a:r>
            <a:r>
              <a:rPr lang="ko-KR" altLang="en-US" sz="3600" b="1" dirty="0">
                <a:latin typeface="Gill Sans MT" panose="020B0502020104020203" pitchFamily="34" charset="0"/>
                <a:ea typeface="HY견고딕" panose="02030600000101010101" pitchFamily="18" charset="-127"/>
                <a:cs typeface="+mj-cs"/>
              </a:rPr>
              <a:t> </a:t>
            </a:r>
            <a:r>
              <a:rPr lang="ko-KR" altLang="en-US" sz="3600" b="1" dirty="0" err="1">
                <a:latin typeface="Gill Sans MT" panose="020B0502020104020203" pitchFamily="34" charset="0"/>
                <a:ea typeface="HY견고딕" panose="02030600000101010101" pitchFamily="18" charset="-127"/>
                <a:cs typeface="+mj-cs"/>
              </a:rPr>
              <a:t>growth</a:t>
            </a:r>
            <a:r>
              <a:rPr lang="ko-KR" altLang="en-US" sz="3600" b="1" dirty="0">
                <a:latin typeface="Gill Sans MT" panose="020B0502020104020203" pitchFamily="34" charset="0"/>
                <a:ea typeface="HY견고딕" panose="02030600000101010101" pitchFamily="18" charset="-127"/>
                <a:cs typeface="+mj-cs"/>
              </a:rPr>
              <a:t> </a:t>
            </a:r>
          </a:p>
        </p:txBody>
      </p:sp>
      <p:pic>
        <p:nvPicPr>
          <p:cNvPr id="14340" name="Picture 2" descr="C:\WINDOWS\바탕 화면\jpg\04장\4-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98550"/>
            <a:ext cx="4697413"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직사각형 7"/>
          <p:cNvSpPr>
            <a:spLocks noChangeArrowheads="1"/>
          </p:cNvSpPr>
          <p:nvPr/>
        </p:nvSpPr>
        <p:spPr bwMode="auto">
          <a:xfrm>
            <a:off x="3962400" y="1182688"/>
            <a:ext cx="4724400"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pPr>
            <a:r>
              <a:rPr lang="en-US" altLang="ko-KR" sz="2000">
                <a:solidFill>
                  <a:srgbClr val="C00000"/>
                </a:solidFill>
                <a:latin typeface="Arial" panose="020B0604020202020204" pitchFamily="34" charset="0"/>
                <a:ea typeface="맑은 고딕" panose="020B0503020000020004" pitchFamily="50" charset="-127"/>
              </a:rPr>
              <a:t>ZnO helical nanostructures</a:t>
            </a:r>
          </a:p>
          <a:p>
            <a:pPr latinLnBrk="0">
              <a:spcBef>
                <a:spcPct val="0"/>
              </a:spcBef>
            </a:pPr>
            <a:r>
              <a:rPr lang="en-US" altLang="ko-KR" sz="2000">
                <a:latin typeface="Arial" panose="020B0604020202020204" pitchFamily="34" charset="0"/>
                <a:ea typeface="맑은 고딕" panose="020B0503020000020004" pitchFamily="50" charset="-127"/>
              </a:rPr>
              <a:t>by spontaneous polarization and elasticity (minimizing the total energy)</a:t>
            </a:r>
          </a:p>
          <a:p>
            <a:pPr latinLnBrk="0">
              <a:spcBef>
                <a:spcPct val="0"/>
              </a:spcBef>
            </a:pPr>
            <a:r>
              <a:rPr lang="en-US" altLang="ko-KR" sz="2000">
                <a:latin typeface="Arial" panose="020B0604020202020204" pitchFamily="34" charset="0"/>
                <a:ea typeface="맑은 고딕" panose="020B0503020000020004" pitchFamily="50" charset="-127"/>
              </a:rPr>
              <a:t>The spontaneous polarization results from the noncentrosymmetric ZnO crystal structure. In (0001) facet, positive and negative ionic charges are spontaneously established on the zinc (+ ion) and oxygen (- ion)  surfaces, respectively </a:t>
            </a:r>
          </a:p>
          <a:p>
            <a:pPr latinLnBrk="0">
              <a:spcBef>
                <a:spcPct val="0"/>
              </a:spcBef>
            </a:pPr>
            <a:endParaRPr lang="en-US" altLang="ko-KR" sz="2000">
              <a:latin typeface="Arial" panose="020B0604020202020204" pitchFamily="34" charset="0"/>
              <a:ea typeface="맑은 고딕" panose="020B0503020000020004" pitchFamily="50" charset="-127"/>
            </a:endParaRPr>
          </a:p>
          <a:p>
            <a:pPr latinLnBrk="0">
              <a:spcBef>
                <a:spcPct val="0"/>
              </a:spcBef>
            </a:pPr>
            <a:endParaRPr lang="ko-KR" altLang="en-US" sz="2000">
              <a:latin typeface="Arial" panose="020B0604020202020204" pitchFamily="34" charset="0"/>
              <a:ea typeface="맑은 고딕" panose="020B0503020000020004" pitchFamily="50" charset="-127"/>
            </a:endParaRPr>
          </a:p>
        </p:txBody>
      </p:sp>
      <p:pic>
        <p:nvPicPr>
          <p:cNvPr id="14342" name="그림 2"/>
          <p:cNvPicPr>
            <a:picLocks noChangeAspect="1"/>
          </p:cNvPicPr>
          <p:nvPr/>
        </p:nvPicPr>
        <p:blipFill>
          <a:blip r:embed="rId3">
            <a:extLst>
              <a:ext uri="{28A0092B-C50C-407E-A947-70E740481C1C}">
                <a14:useLocalDpi xmlns:a14="http://schemas.microsoft.com/office/drawing/2010/main" val="0"/>
              </a:ext>
            </a:extLst>
          </a:blip>
          <a:srcRect b="42696"/>
          <a:stretch>
            <a:fillRect/>
          </a:stretch>
        </p:blipFill>
        <p:spPr bwMode="auto">
          <a:xfrm>
            <a:off x="4867275" y="4953000"/>
            <a:ext cx="42005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101</a:t>
            </a:fld>
            <a:endParaRPr lang="ko-KR" altLang="en-US"/>
          </a:p>
        </p:txBody>
      </p:sp>
    </p:spTree>
    <p:extLst>
      <p:ext uri="{BB962C8B-B14F-4D97-AF65-F5344CB8AC3E}">
        <p14:creationId xmlns:p14="http://schemas.microsoft.com/office/powerpoint/2010/main" val="32550893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ko-KR" altLang="en-US" sz="3600" b="1" dirty="0">
                <a:latin typeface="Gill Sans MT" panose="020B0502020104020203" pitchFamily="34" charset="0"/>
                <a:ea typeface="HY견고딕" panose="02030600000101010101" pitchFamily="18" charset="-127"/>
                <a:cs typeface="+mj-cs"/>
              </a:rPr>
              <a:t>4.2.1.2. </a:t>
            </a:r>
            <a:r>
              <a:rPr lang="ko-KR" altLang="en-US" sz="3600" b="1" dirty="0" err="1">
                <a:latin typeface="Gill Sans MT" panose="020B0502020104020203" pitchFamily="34" charset="0"/>
                <a:ea typeface="HY견고딕" panose="02030600000101010101" pitchFamily="18" charset="-127"/>
                <a:cs typeface="+mj-cs"/>
              </a:rPr>
              <a:t>Evaporation-condensation</a:t>
            </a:r>
            <a:r>
              <a:rPr lang="ko-KR" altLang="en-US" sz="3600" b="1" dirty="0">
                <a:latin typeface="Gill Sans MT" panose="020B0502020104020203" pitchFamily="34" charset="0"/>
                <a:ea typeface="HY견고딕" panose="02030600000101010101" pitchFamily="18" charset="-127"/>
                <a:cs typeface="+mj-cs"/>
              </a:rPr>
              <a:t> </a:t>
            </a:r>
            <a:r>
              <a:rPr lang="ko-KR" altLang="en-US" sz="3600" b="1" dirty="0" err="1">
                <a:latin typeface="Gill Sans MT" panose="020B0502020104020203" pitchFamily="34" charset="0"/>
                <a:ea typeface="HY견고딕" panose="02030600000101010101" pitchFamily="18" charset="-127"/>
                <a:cs typeface="+mj-cs"/>
              </a:rPr>
              <a:t>growth</a:t>
            </a:r>
            <a:r>
              <a:rPr lang="ko-KR" altLang="en-US" sz="3600" b="1" dirty="0">
                <a:latin typeface="Gill Sans MT" panose="020B0502020104020203" pitchFamily="34" charset="0"/>
                <a:ea typeface="HY견고딕" panose="02030600000101010101" pitchFamily="18" charset="-127"/>
                <a:cs typeface="+mj-cs"/>
              </a:rPr>
              <a:t> </a:t>
            </a:r>
          </a:p>
        </p:txBody>
      </p:sp>
      <p:pic>
        <p:nvPicPr>
          <p:cNvPr id="15364" name="Picture 2" descr="C:\WINDOWS\바탕 화면\jpg\04장\4-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13" y="914400"/>
            <a:ext cx="7900987"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직사각형 1"/>
          <p:cNvSpPr>
            <a:spLocks noChangeArrowheads="1"/>
          </p:cNvSpPr>
          <p:nvPr/>
        </p:nvSpPr>
        <p:spPr bwMode="auto">
          <a:xfrm>
            <a:off x="762000" y="5486400"/>
            <a:ext cx="77724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ts val="600"/>
              </a:spcBef>
            </a:pPr>
            <a:r>
              <a:rPr lang="ko-KR" altLang="en-US" sz="2000">
                <a:latin typeface="Arial" panose="020B0604020202020204" pitchFamily="34" charset="0"/>
                <a:ea typeface="맑은 고딕" panose="020B0503020000020004" pitchFamily="50" charset="-127"/>
              </a:rPr>
              <a:t>grown CuO </a:t>
            </a:r>
            <a:r>
              <a:rPr lang="en-US" altLang="ko-KR" sz="2000">
                <a:latin typeface="Arial" panose="020B0604020202020204" pitchFamily="34" charset="0"/>
                <a:ea typeface="맑은 고딕" panose="020B0503020000020004" pitchFamily="50" charset="-127"/>
              </a:rPr>
              <a:t>NWs</a:t>
            </a:r>
            <a:r>
              <a:rPr lang="ko-KR" altLang="en-US" sz="2000">
                <a:latin typeface="Arial" panose="020B0604020202020204" pitchFamily="34" charset="0"/>
                <a:ea typeface="맑은 고딕" panose="020B0503020000020004" pitchFamily="50" charset="-127"/>
              </a:rPr>
              <a:t> by heating copper wire </a:t>
            </a:r>
            <a:r>
              <a:rPr lang="en-US" altLang="ko-KR" sz="2000">
                <a:latin typeface="Arial" panose="020B0604020202020204" pitchFamily="34" charset="0"/>
                <a:ea typeface="맑은 고딕" panose="020B0503020000020004" pitchFamily="50" charset="-127"/>
              </a:rPr>
              <a:t>(</a:t>
            </a:r>
            <a:r>
              <a:rPr lang="ko-KR" altLang="en-US" sz="2000">
                <a:latin typeface="Arial" panose="020B0604020202020204" pitchFamily="34" charset="0"/>
                <a:ea typeface="맑은 고딕" panose="020B0503020000020004" pitchFamily="50" charset="-127"/>
              </a:rPr>
              <a:t>air</a:t>
            </a:r>
            <a:r>
              <a:rPr lang="en-US" altLang="ko-KR" sz="2000">
                <a:latin typeface="Arial" panose="020B0604020202020204" pitchFamily="34" charset="0"/>
                <a:ea typeface="맑은 고딕" panose="020B0503020000020004" pitchFamily="50" charset="-127"/>
              </a:rPr>
              <a:t>, </a:t>
            </a:r>
            <a:r>
              <a:rPr lang="ko-KR" altLang="en-US" sz="2000">
                <a:latin typeface="Arial" panose="020B0604020202020204" pitchFamily="34" charset="0"/>
                <a:ea typeface="맑은 고딕" panose="020B0503020000020004" pitchFamily="50" charset="-127"/>
              </a:rPr>
              <a:t>500 °C for 4 hr</a:t>
            </a:r>
            <a:r>
              <a:rPr lang="en-US" altLang="ko-KR" sz="2000">
                <a:latin typeface="Arial" panose="020B0604020202020204" pitchFamily="34" charset="0"/>
                <a:ea typeface="맑은 고딕" panose="020B0503020000020004" pitchFamily="50" charset="-127"/>
              </a:rPr>
              <a:t>)</a:t>
            </a:r>
          </a:p>
          <a:p>
            <a:pPr latinLnBrk="0">
              <a:spcBef>
                <a:spcPts val="600"/>
              </a:spcBef>
            </a:pPr>
            <a:r>
              <a:rPr lang="ko-KR" altLang="en-US" sz="2000">
                <a:latin typeface="Arial" panose="020B0604020202020204" pitchFamily="34" charset="0"/>
                <a:ea typeface="맑은 고딕" panose="020B0503020000020004" pitchFamily="50" charset="-127"/>
              </a:rPr>
              <a:t>Si</a:t>
            </a:r>
            <a:r>
              <a:rPr lang="ko-KR" altLang="en-US" sz="2000" baseline="-25000">
                <a:latin typeface="Arial" panose="020B0604020202020204" pitchFamily="34" charset="0"/>
                <a:ea typeface="맑은 고딕" panose="020B0503020000020004" pitchFamily="50" charset="-127"/>
              </a:rPr>
              <a:t>3</a:t>
            </a:r>
            <a:r>
              <a:rPr lang="ko-KR" altLang="en-US" sz="2000">
                <a:latin typeface="Arial" panose="020B0604020202020204" pitchFamily="34" charset="0"/>
                <a:ea typeface="맑은 고딕" panose="020B0503020000020004" pitchFamily="50" charset="-127"/>
              </a:rPr>
              <a:t>N</a:t>
            </a:r>
            <a:r>
              <a:rPr lang="ko-KR" altLang="en-US" sz="2000" baseline="-25000">
                <a:latin typeface="Arial" panose="020B0604020202020204" pitchFamily="34" charset="0"/>
                <a:ea typeface="맑은 고딕" panose="020B0503020000020004" pitchFamily="50" charset="-127"/>
              </a:rPr>
              <a:t>4</a:t>
            </a:r>
            <a:r>
              <a:rPr lang="ko-KR" altLang="en-US" sz="2000">
                <a:latin typeface="Arial" panose="020B0604020202020204" pitchFamily="34" charset="0"/>
                <a:ea typeface="맑은 고딕" panose="020B0503020000020004" pitchFamily="50" charset="-127"/>
              </a:rPr>
              <a:t> and Si</a:t>
            </a:r>
            <a:r>
              <a:rPr lang="en-US" altLang="ko-KR" sz="2000">
                <a:latin typeface="Arial" panose="020B0604020202020204" pitchFamily="34" charset="0"/>
                <a:ea typeface="맑은 고딕" panose="020B0503020000020004" pitchFamily="50" charset="-127"/>
              </a:rPr>
              <a:t>C NWs</a:t>
            </a:r>
            <a:r>
              <a:rPr lang="ko-KR" altLang="en-US" sz="2000">
                <a:latin typeface="Arial" panose="020B0604020202020204" pitchFamily="34" charset="0"/>
                <a:ea typeface="맑은 고딕" panose="020B0503020000020004" pitchFamily="50" charset="-127"/>
              </a:rPr>
              <a:t> </a:t>
            </a:r>
            <a:r>
              <a:rPr lang="en-US" altLang="ko-KR" sz="2000">
                <a:latin typeface="Arial" panose="020B0604020202020204" pitchFamily="34" charset="0"/>
                <a:ea typeface="맑은 고딕" panose="020B0503020000020004" pitchFamily="50" charset="-127"/>
              </a:rPr>
              <a:t>could be </a:t>
            </a:r>
            <a:r>
              <a:rPr lang="ko-KR" altLang="en-US" sz="2000">
                <a:latin typeface="Arial" panose="020B0604020202020204" pitchFamily="34" charset="0"/>
                <a:ea typeface="맑은 고딕" panose="020B0503020000020004" pitchFamily="50" charset="-127"/>
              </a:rPr>
              <a:t>also synthesized by </a:t>
            </a:r>
            <a:r>
              <a:rPr lang="en-US" altLang="ko-KR" sz="2000">
                <a:latin typeface="Arial" panose="020B0604020202020204" pitchFamily="34" charset="0"/>
                <a:ea typeface="맑은 고딕" panose="020B0503020000020004" pitchFamily="50" charset="-127"/>
              </a:rPr>
              <a:t>comm</a:t>
            </a:r>
            <a:r>
              <a:rPr lang="ko-KR" altLang="en-US" sz="2000">
                <a:latin typeface="Arial" panose="020B0604020202020204" pitchFamily="34" charset="0"/>
                <a:ea typeface="맑은 고딕" panose="020B0503020000020004" pitchFamily="50" charset="-127"/>
              </a:rPr>
              <a:t>ercial powders</a:t>
            </a: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102</a:t>
            </a:fld>
            <a:endParaRPr lang="ko-KR" altLang="en-US"/>
          </a:p>
        </p:txBody>
      </p:sp>
    </p:spTree>
    <p:extLst>
      <p:ext uri="{BB962C8B-B14F-4D97-AF65-F5344CB8AC3E}">
        <p14:creationId xmlns:p14="http://schemas.microsoft.com/office/powerpoint/2010/main" val="38600666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11113" y="0"/>
            <a:ext cx="914400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ko-KR" altLang="en-US" sz="3600" b="1" dirty="0">
                <a:latin typeface="Gill Sans MT" panose="020B0502020104020203" pitchFamily="34" charset="0"/>
                <a:ea typeface="HY견고딕" panose="02030600000101010101" pitchFamily="18" charset="-127"/>
                <a:cs typeface="+mj-cs"/>
              </a:rPr>
              <a:t>4.2.1.3. Dissolution-condensation </a:t>
            </a:r>
            <a:r>
              <a:rPr lang="ko-KR" altLang="en-US" sz="3600" b="1" dirty="0" err="1">
                <a:latin typeface="Gill Sans MT" panose="020B0502020104020203" pitchFamily="34" charset="0"/>
                <a:ea typeface="HY견고딕" panose="02030600000101010101" pitchFamily="18" charset="-127"/>
                <a:cs typeface="+mj-cs"/>
              </a:rPr>
              <a:t>growth</a:t>
            </a:r>
            <a:r>
              <a:rPr lang="ko-KR" altLang="en-US" sz="3600" b="1" dirty="0">
                <a:latin typeface="Gill Sans MT" panose="020B0502020104020203" pitchFamily="34" charset="0"/>
                <a:ea typeface="HY견고딕" panose="02030600000101010101" pitchFamily="18" charset="-127"/>
                <a:cs typeface="+mj-cs"/>
              </a:rPr>
              <a:t> </a:t>
            </a:r>
          </a:p>
        </p:txBody>
      </p:sp>
      <p:sp>
        <p:nvSpPr>
          <p:cNvPr id="8" name="Rectangle 3"/>
          <p:cNvSpPr txBox="1">
            <a:spLocks noChangeArrowheads="1"/>
          </p:cNvSpPr>
          <p:nvPr/>
        </p:nvSpPr>
        <p:spPr bwMode="auto">
          <a:xfrm>
            <a:off x="366713" y="962025"/>
            <a:ext cx="8229600" cy="1323975"/>
          </a:xfrm>
          <a:prstGeom prst="rect">
            <a:avLst/>
          </a:prstGeom>
        </p:spPr>
        <p:txBody>
          <a:bodyPr>
            <a:spAutoFit/>
          </a:bodyPr>
          <a:lstStyle>
            <a:defPPr>
              <a:defRPr lang="en-US"/>
            </a:defPPr>
            <a:lvl1pPr marL="342900" indent="-342900">
              <a:buFont typeface="Arial" panose="020B0604020202020204" pitchFamily="34" charset="0"/>
              <a:buChar char="•"/>
            </a:lvl1pPr>
          </a:lstStyle>
          <a:p>
            <a:pPr marL="0" indent="0">
              <a:buFont typeface="Arial" panose="020B0604020202020204" pitchFamily="34" charset="0"/>
              <a:buNone/>
              <a:defRPr/>
            </a:pPr>
            <a:r>
              <a:rPr lang="ko-KR" altLang="en-US" sz="2000" b="1" dirty="0"/>
              <a:t>Dissolution-condensation </a:t>
            </a:r>
            <a:r>
              <a:rPr lang="ko-KR" altLang="en-US" sz="2000" b="1" dirty="0" err="1"/>
              <a:t>growth</a:t>
            </a:r>
            <a:r>
              <a:rPr lang="ko-KR" altLang="en-US" sz="2000" b="1" dirty="0"/>
              <a:t> </a:t>
            </a:r>
          </a:p>
          <a:p>
            <a:pPr marL="514350" indent="-514350">
              <a:buFont typeface="+mj-lt"/>
              <a:buAutoNum type="romanUcPeriod"/>
              <a:defRPr/>
            </a:pPr>
            <a:r>
              <a:rPr lang="en-US" altLang="zh-TW" sz="2000" dirty="0"/>
              <a:t>growth species first dissolve into a solvent or a solution</a:t>
            </a:r>
          </a:p>
          <a:p>
            <a:pPr marL="514350" indent="-514350">
              <a:buFont typeface="+mj-lt"/>
              <a:buAutoNum type="romanUcPeriod"/>
              <a:defRPr/>
            </a:pPr>
            <a:r>
              <a:rPr lang="en-US" altLang="zh-TW" sz="2000" dirty="0"/>
              <a:t>diffuse through the solvent</a:t>
            </a:r>
          </a:p>
          <a:p>
            <a:pPr marL="514350" indent="-514350">
              <a:buFont typeface="+mj-lt"/>
              <a:buAutoNum type="romanUcPeriod"/>
              <a:defRPr/>
            </a:pPr>
            <a:r>
              <a:rPr lang="en-US" altLang="zh-TW" sz="2000" dirty="0"/>
              <a:t>deposit onto the surface, resulting in growth of nanowires</a:t>
            </a:r>
          </a:p>
        </p:txBody>
      </p:sp>
      <p:sp>
        <p:nvSpPr>
          <p:cNvPr id="6" name="직사각형 5"/>
          <p:cNvSpPr/>
          <p:nvPr/>
        </p:nvSpPr>
        <p:spPr>
          <a:xfrm>
            <a:off x="388938" y="2906713"/>
            <a:ext cx="4868862" cy="3416300"/>
          </a:xfrm>
          <a:prstGeom prst="rect">
            <a:avLst/>
          </a:prstGeom>
        </p:spPr>
        <p:txBody>
          <a:bodyPr>
            <a:spAutoFit/>
          </a:bodyPr>
          <a:lstStyle/>
          <a:p>
            <a:pPr>
              <a:defRPr/>
            </a:pPr>
            <a:r>
              <a:rPr lang="en-US" altLang="ko-KR" sz="1800" b="1" dirty="0">
                <a:solidFill>
                  <a:srgbClr val="C00000"/>
                </a:solidFill>
              </a:rPr>
              <a:t>Case study I: Se NWs</a:t>
            </a:r>
          </a:p>
          <a:p>
            <a:pPr marL="457200" indent="-457200">
              <a:buFontTx/>
              <a:buAutoNum type="arabicPeriod"/>
              <a:defRPr/>
            </a:pPr>
            <a:r>
              <a:rPr lang="en-US" altLang="ko-KR" sz="1800" dirty="0"/>
              <a:t>300 nm spherical colloidal particles of amorphous selenium in aqueous solution (by the reduction of </a:t>
            </a:r>
            <a:r>
              <a:rPr lang="en-US" altLang="ko-KR" sz="1800" dirty="0" err="1"/>
              <a:t>selenious</a:t>
            </a:r>
            <a:r>
              <a:rPr lang="en-US" altLang="ko-KR" sz="1800" dirty="0"/>
              <a:t> acid with excess hydrazine at 100°C)</a:t>
            </a:r>
          </a:p>
          <a:p>
            <a:pPr marL="457200" indent="-457200">
              <a:buFontTx/>
              <a:buAutoNum type="arabicPeriod"/>
              <a:defRPr/>
            </a:pPr>
            <a:r>
              <a:rPr lang="en-US" altLang="ko-KR" sz="1800" dirty="0" err="1"/>
              <a:t>nanocrystalline</a:t>
            </a:r>
            <a:r>
              <a:rPr lang="en-US" altLang="ko-KR" sz="1800" dirty="0"/>
              <a:t> selenium with trigonal structure was precipitated under RT cooling</a:t>
            </a:r>
          </a:p>
          <a:p>
            <a:pPr marL="457200" indent="-457200">
              <a:buFontTx/>
              <a:buAutoNum type="arabicPeriod"/>
              <a:defRPr/>
            </a:pPr>
            <a:r>
              <a:rPr lang="en-US" altLang="ko-KR" sz="1800" dirty="0"/>
              <a:t>amorphous selenium colloid particles dissolved into the solution, whereas the selenium crystallites grew</a:t>
            </a:r>
          </a:p>
          <a:p>
            <a:pPr marL="457200" indent="-457200">
              <a:buFontTx/>
              <a:buAutoNum type="arabicPeriod"/>
              <a:defRPr/>
            </a:pPr>
            <a:r>
              <a:rPr lang="en-US" altLang="ko-KR" sz="1800" dirty="0"/>
              <a:t>one-dimensional Se NWs</a:t>
            </a:r>
            <a:endParaRPr lang="ko-KR" altLang="en-US" sz="1800" dirty="0"/>
          </a:p>
        </p:txBody>
      </p:sp>
      <p:pic>
        <p:nvPicPr>
          <p:cNvPr id="16390" name="그림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3200" y="3276600"/>
            <a:ext cx="365760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103</a:t>
            </a:fld>
            <a:endParaRPr lang="ko-KR" altLang="en-US"/>
          </a:p>
        </p:txBody>
      </p:sp>
    </p:spTree>
    <p:extLst>
      <p:ext uri="{BB962C8B-B14F-4D97-AF65-F5344CB8AC3E}">
        <p14:creationId xmlns:p14="http://schemas.microsoft.com/office/powerpoint/2010/main" val="3563626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11113" y="0"/>
            <a:ext cx="914400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ko-KR" altLang="en-US" sz="3600" b="1" dirty="0">
                <a:latin typeface="Gill Sans MT" panose="020B0502020104020203" pitchFamily="34" charset="0"/>
                <a:ea typeface="HY견고딕" panose="02030600000101010101" pitchFamily="18" charset="-127"/>
                <a:cs typeface="+mj-cs"/>
              </a:rPr>
              <a:t>4.2.1.3. Dissolution-condensation </a:t>
            </a:r>
            <a:r>
              <a:rPr lang="ko-KR" altLang="en-US" sz="3600" b="1" dirty="0" err="1">
                <a:latin typeface="Gill Sans MT" panose="020B0502020104020203" pitchFamily="34" charset="0"/>
                <a:ea typeface="HY견고딕" panose="02030600000101010101" pitchFamily="18" charset="-127"/>
                <a:cs typeface="+mj-cs"/>
              </a:rPr>
              <a:t>growth</a:t>
            </a:r>
            <a:r>
              <a:rPr lang="ko-KR" altLang="en-US" sz="3600" b="1" dirty="0">
                <a:latin typeface="Gill Sans MT" panose="020B0502020104020203" pitchFamily="34" charset="0"/>
                <a:ea typeface="HY견고딕" panose="02030600000101010101" pitchFamily="18" charset="-127"/>
                <a:cs typeface="+mj-cs"/>
              </a:rPr>
              <a:t> </a:t>
            </a:r>
          </a:p>
        </p:txBody>
      </p:sp>
      <p:sp>
        <p:nvSpPr>
          <p:cNvPr id="6" name="직사각형 5"/>
          <p:cNvSpPr/>
          <p:nvPr/>
        </p:nvSpPr>
        <p:spPr>
          <a:xfrm>
            <a:off x="304800" y="990600"/>
            <a:ext cx="5257800" cy="3708400"/>
          </a:xfrm>
          <a:prstGeom prst="rect">
            <a:avLst/>
          </a:prstGeom>
        </p:spPr>
        <p:txBody>
          <a:bodyPr>
            <a:spAutoFit/>
          </a:bodyPr>
          <a:lstStyle/>
          <a:p>
            <a:pPr>
              <a:spcBef>
                <a:spcPts val="600"/>
              </a:spcBef>
              <a:defRPr/>
            </a:pPr>
            <a:r>
              <a:rPr lang="en-US" altLang="ko-KR" sz="2000" b="1" dirty="0">
                <a:solidFill>
                  <a:srgbClr val="C00000"/>
                </a:solidFill>
              </a:rPr>
              <a:t>Case study II: </a:t>
            </a:r>
            <a:r>
              <a:rPr lang="en-US" altLang="ko-KR" sz="2000" b="1" dirty="0" err="1">
                <a:solidFill>
                  <a:srgbClr val="C00000"/>
                </a:solidFill>
              </a:rPr>
              <a:t>Se</a:t>
            </a:r>
            <a:r>
              <a:rPr lang="en-US" altLang="ko-KR" sz="2000" b="1" baseline="-25000" dirty="0" err="1">
                <a:solidFill>
                  <a:srgbClr val="C00000"/>
                </a:solidFill>
              </a:rPr>
              <a:t>x</a:t>
            </a:r>
            <a:r>
              <a:rPr lang="en-US" altLang="ko-KR" sz="2000" b="1" dirty="0" err="1">
                <a:solidFill>
                  <a:srgbClr val="C00000"/>
                </a:solidFill>
              </a:rPr>
              <a:t>Te</a:t>
            </a:r>
            <a:r>
              <a:rPr lang="en-US" altLang="ko-KR" sz="2000" b="1" baseline="-25000" dirty="0" err="1">
                <a:solidFill>
                  <a:srgbClr val="C00000"/>
                </a:solidFill>
              </a:rPr>
              <a:t>y</a:t>
            </a:r>
            <a:r>
              <a:rPr lang="en-US" altLang="ko-KR" sz="2000" b="1" dirty="0">
                <a:solidFill>
                  <a:srgbClr val="C00000"/>
                </a:solidFill>
              </a:rPr>
              <a:t> compound NWs</a:t>
            </a:r>
          </a:p>
          <a:p>
            <a:pPr marL="457200" indent="-457200">
              <a:spcBef>
                <a:spcPts val="600"/>
              </a:spcBef>
              <a:buFontTx/>
              <a:buAutoNum type="arabicPeriod"/>
              <a:defRPr/>
            </a:pPr>
            <a:r>
              <a:rPr lang="en-US" altLang="ko-KR" sz="2000" dirty="0"/>
              <a:t>a mixture of </a:t>
            </a:r>
            <a:r>
              <a:rPr lang="en-US" altLang="ko-KR" sz="2000" dirty="0" err="1"/>
              <a:t>selenious</a:t>
            </a:r>
            <a:r>
              <a:rPr lang="en-US" altLang="ko-KR" sz="2000" dirty="0"/>
              <a:t> acid and </a:t>
            </a:r>
            <a:r>
              <a:rPr lang="en-US" altLang="ko-KR" sz="2000" dirty="0" err="1"/>
              <a:t>orthotelluric</a:t>
            </a:r>
            <a:r>
              <a:rPr lang="en-US" altLang="ko-KR" sz="2000" dirty="0"/>
              <a:t> acid was reduced by excess hydrazine</a:t>
            </a:r>
          </a:p>
          <a:p>
            <a:pPr marL="457200" indent="-457200">
              <a:spcBef>
                <a:spcPts val="600"/>
              </a:spcBef>
              <a:buFontTx/>
              <a:buAutoNum type="arabicPeriod"/>
              <a:defRPr/>
            </a:pPr>
            <a:r>
              <a:rPr lang="en-US" altLang="ko-KR" sz="2000" dirty="0"/>
              <a:t>Tellurium could easily precipitate out as crystalline hexagonal </a:t>
            </a:r>
            <a:r>
              <a:rPr lang="en-US" altLang="ko-KR" sz="2000" dirty="0" err="1"/>
              <a:t>nanoplatelets</a:t>
            </a:r>
            <a:r>
              <a:rPr lang="en-US" altLang="ko-KR" sz="2000" dirty="0"/>
              <a:t> through a homogeneous nucleation process</a:t>
            </a:r>
          </a:p>
          <a:p>
            <a:pPr marL="457200" indent="-457200">
              <a:spcBef>
                <a:spcPts val="600"/>
              </a:spcBef>
              <a:buFontTx/>
              <a:buAutoNum type="arabicPeriod"/>
              <a:defRPr/>
            </a:pPr>
            <a:r>
              <a:rPr lang="en-US" altLang="ko-KR" sz="2000" dirty="0"/>
              <a:t>hydrazine could promote anisotropic growth in addition to its role as a reduction agent. </a:t>
            </a:r>
            <a:endParaRPr lang="ko-KR" altLang="en-US" sz="2000" dirty="0"/>
          </a:p>
        </p:txBody>
      </p:sp>
      <p:pic>
        <p:nvPicPr>
          <p:cNvPr id="17413" name="그림 1"/>
          <p:cNvPicPr>
            <a:picLocks noChangeAspect="1"/>
          </p:cNvPicPr>
          <p:nvPr/>
        </p:nvPicPr>
        <p:blipFill>
          <a:blip r:embed="rId3">
            <a:extLst>
              <a:ext uri="{28A0092B-C50C-407E-A947-70E740481C1C}">
                <a14:useLocalDpi xmlns:a14="http://schemas.microsoft.com/office/drawing/2010/main" val="0"/>
              </a:ext>
            </a:extLst>
          </a:blip>
          <a:srcRect l="50833" t="54614" r="32396" b="36455"/>
          <a:stretch>
            <a:fillRect/>
          </a:stretch>
        </p:blipFill>
        <p:spPr bwMode="auto">
          <a:xfrm>
            <a:off x="762000" y="4872038"/>
            <a:ext cx="4506913"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4" name="그룹 3"/>
          <p:cNvGrpSpPr>
            <a:grpSpLocks/>
          </p:cNvGrpSpPr>
          <p:nvPr/>
        </p:nvGrpSpPr>
        <p:grpSpPr bwMode="auto">
          <a:xfrm>
            <a:off x="6013450" y="990600"/>
            <a:ext cx="2368550" cy="5565775"/>
            <a:chOff x="5791200" y="1311674"/>
            <a:chExt cx="2590800" cy="6087238"/>
          </a:xfrm>
        </p:grpSpPr>
        <p:pic>
          <p:nvPicPr>
            <p:cNvPr id="17415" name="그림 1"/>
            <p:cNvPicPr>
              <a:picLocks noChangeAspect="1"/>
            </p:cNvPicPr>
            <p:nvPr/>
          </p:nvPicPr>
          <p:blipFill>
            <a:blip r:embed="rId4">
              <a:extLst>
                <a:ext uri="{28A0092B-C50C-407E-A947-70E740481C1C}">
                  <a14:useLocalDpi xmlns:a14="http://schemas.microsoft.com/office/drawing/2010/main" val="0"/>
                </a:ext>
              </a:extLst>
            </a:blip>
            <a:srcRect r="49348" b="51396"/>
            <a:stretch>
              <a:fillRect/>
            </a:stretch>
          </p:blipFill>
          <p:spPr bwMode="auto">
            <a:xfrm>
              <a:off x="5791200" y="1311674"/>
              <a:ext cx="2590800" cy="191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그림 6"/>
            <p:cNvPicPr>
              <a:picLocks noChangeAspect="1"/>
            </p:cNvPicPr>
            <p:nvPr/>
          </p:nvPicPr>
          <p:blipFill>
            <a:blip r:embed="rId4">
              <a:extLst>
                <a:ext uri="{28A0092B-C50C-407E-A947-70E740481C1C}">
                  <a14:useLocalDpi xmlns:a14="http://schemas.microsoft.com/office/drawing/2010/main" val="0"/>
                </a:ext>
              </a:extLst>
            </a:blip>
            <a:srcRect t="48125" r="50093"/>
            <a:stretch>
              <a:fillRect/>
            </a:stretch>
          </p:blipFill>
          <p:spPr bwMode="auto">
            <a:xfrm>
              <a:off x="5791200" y="3252799"/>
              <a:ext cx="2552699"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그림 7"/>
            <p:cNvPicPr>
              <a:picLocks noChangeAspect="1"/>
            </p:cNvPicPr>
            <p:nvPr/>
          </p:nvPicPr>
          <p:blipFill>
            <a:blip r:embed="rId4">
              <a:extLst>
                <a:ext uri="{28A0092B-C50C-407E-A947-70E740481C1C}">
                  <a14:useLocalDpi xmlns:a14="http://schemas.microsoft.com/office/drawing/2010/main" val="0"/>
                </a:ext>
              </a:extLst>
            </a:blip>
            <a:srcRect l="49844" t="48125"/>
            <a:stretch>
              <a:fillRect/>
            </a:stretch>
          </p:blipFill>
          <p:spPr bwMode="auto">
            <a:xfrm>
              <a:off x="5791200" y="5354212"/>
              <a:ext cx="25654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104</a:t>
            </a:fld>
            <a:endParaRPr lang="ko-KR" altLang="en-US"/>
          </a:p>
        </p:txBody>
      </p:sp>
    </p:spTree>
    <p:extLst>
      <p:ext uri="{BB962C8B-B14F-4D97-AF65-F5344CB8AC3E}">
        <p14:creationId xmlns:p14="http://schemas.microsoft.com/office/powerpoint/2010/main" val="20873035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descr="C:\WINDOWS\바탕 화면\jpg\04장\4-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888" y="3543300"/>
            <a:ext cx="45720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직사각형 5"/>
          <p:cNvSpPr/>
          <p:nvPr/>
        </p:nvSpPr>
        <p:spPr>
          <a:xfrm>
            <a:off x="-11113" y="0"/>
            <a:ext cx="914400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ko-KR" altLang="en-US" sz="3600" b="1" dirty="0">
                <a:latin typeface="Gill Sans MT" panose="020B0502020104020203" pitchFamily="34" charset="0"/>
                <a:ea typeface="HY견고딕" panose="02030600000101010101" pitchFamily="18" charset="-127"/>
                <a:cs typeface="+mj-cs"/>
              </a:rPr>
              <a:t>4.2.1.3. Dissolution-condensation </a:t>
            </a:r>
            <a:r>
              <a:rPr lang="ko-KR" altLang="en-US" sz="3600" b="1" dirty="0" err="1">
                <a:latin typeface="Gill Sans MT" panose="020B0502020104020203" pitchFamily="34" charset="0"/>
                <a:ea typeface="HY견고딕" panose="02030600000101010101" pitchFamily="18" charset="-127"/>
                <a:cs typeface="+mj-cs"/>
              </a:rPr>
              <a:t>growth</a:t>
            </a:r>
            <a:r>
              <a:rPr lang="ko-KR" altLang="en-US" sz="3600" b="1" dirty="0">
                <a:latin typeface="Gill Sans MT" panose="020B0502020104020203" pitchFamily="34" charset="0"/>
                <a:ea typeface="HY견고딕" panose="02030600000101010101" pitchFamily="18" charset="-127"/>
                <a:cs typeface="+mj-cs"/>
              </a:rPr>
              <a:t> </a:t>
            </a:r>
          </a:p>
        </p:txBody>
      </p:sp>
      <p:sp>
        <p:nvSpPr>
          <p:cNvPr id="7" name="직사각형 6"/>
          <p:cNvSpPr/>
          <p:nvPr/>
        </p:nvSpPr>
        <p:spPr>
          <a:xfrm>
            <a:off x="457200" y="990600"/>
            <a:ext cx="8229600" cy="2246313"/>
          </a:xfrm>
          <a:prstGeom prst="rect">
            <a:avLst/>
          </a:prstGeom>
        </p:spPr>
        <p:txBody>
          <a:bodyPr>
            <a:spAutoFit/>
          </a:bodyPr>
          <a:lstStyle/>
          <a:p>
            <a:pPr>
              <a:defRPr/>
            </a:pPr>
            <a:r>
              <a:rPr lang="en-US" altLang="ko-KR" sz="2000" b="1" dirty="0">
                <a:solidFill>
                  <a:srgbClr val="C00000"/>
                </a:solidFill>
              </a:rPr>
              <a:t>Case study III: Ag NWs</a:t>
            </a:r>
          </a:p>
          <a:p>
            <a:pPr marL="457200" indent="-457200">
              <a:buFontTx/>
              <a:buAutoNum type="arabicPeriod"/>
              <a:defRPr/>
            </a:pPr>
            <a:r>
              <a:rPr lang="en-US" altLang="ko-KR" sz="2000" dirty="0"/>
              <a:t>30 ~ 40 nm in diameter and 50 um in length</a:t>
            </a:r>
          </a:p>
          <a:p>
            <a:pPr marL="457200" indent="-457200">
              <a:buFontTx/>
              <a:buAutoNum type="arabicPeriod"/>
              <a:defRPr/>
            </a:pPr>
            <a:r>
              <a:rPr lang="en-US" altLang="ko-KR" sz="2000" dirty="0"/>
              <a:t>seed: Pt NPs, p</a:t>
            </a:r>
            <a:r>
              <a:rPr lang="en-US" altLang="zh-TW" sz="2000" dirty="0"/>
              <a:t>recursor: AgNO</a:t>
            </a:r>
            <a:r>
              <a:rPr lang="en-US" altLang="zh-TW" sz="2000" baseline="-25000" dirty="0"/>
              <a:t>3, </a:t>
            </a:r>
            <a:r>
              <a:rPr lang="en-US" altLang="zh-TW" sz="2000" dirty="0"/>
              <a:t>reduction agent: ethylene glycol, surfactant: polyvinyl </a:t>
            </a:r>
            <a:r>
              <a:rPr lang="en-US" altLang="zh-TW" sz="2000" dirty="0" err="1"/>
              <a:t>pyrrolidone</a:t>
            </a:r>
            <a:r>
              <a:rPr lang="en-US" altLang="zh-TW" sz="2000" dirty="0"/>
              <a:t> (PVP)</a:t>
            </a:r>
          </a:p>
          <a:p>
            <a:pPr marL="457200" indent="-457200">
              <a:buFontTx/>
              <a:buAutoNum type="arabicPeriod"/>
              <a:defRPr/>
            </a:pPr>
            <a:r>
              <a:rPr lang="en-US" altLang="zh-TW" sz="2000" dirty="0"/>
              <a:t>The surfactant absorbed on some growth surfaces and blocks the growth, resulting in the formation of uniform crystalline silver nanowires</a:t>
            </a: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105</a:t>
            </a:fld>
            <a:endParaRPr lang="ko-KR" altLang="en-US"/>
          </a:p>
        </p:txBody>
      </p:sp>
    </p:spTree>
    <p:extLst>
      <p:ext uri="{BB962C8B-B14F-4D97-AF65-F5344CB8AC3E}">
        <p14:creationId xmlns:p14="http://schemas.microsoft.com/office/powerpoint/2010/main" val="42469989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1113" y="0"/>
            <a:ext cx="914400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en-US" altLang="ko-KR" sz="2400" b="1" dirty="0">
                <a:latin typeface="Gill Sans MT" panose="020B0502020104020203" pitchFamily="34" charset="0"/>
                <a:ea typeface="HY견고딕" panose="02030600000101010101" pitchFamily="18" charset="-127"/>
                <a:cs typeface="+mj-cs"/>
              </a:rPr>
              <a:t>4.2.2. Vapor (or solution)-liquid-solid (VLS or SLS) growth </a:t>
            </a:r>
            <a:endParaRPr lang="ko-KR" altLang="en-US" sz="2400" b="1" dirty="0">
              <a:latin typeface="Gill Sans MT" panose="020B0502020104020203" pitchFamily="34" charset="0"/>
              <a:ea typeface="HY견고딕" panose="02030600000101010101" pitchFamily="18" charset="-127"/>
              <a:cs typeface="+mj-cs"/>
            </a:endParaRPr>
          </a:p>
        </p:txBody>
      </p:sp>
      <p:sp>
        <p:nvSpPr>
          <p:cNvPr id="2" name="직사각형 1"/>
          <p:cNvSpPr/>
          <p:nvPr/>
        </p:nvSpPr>
        <p:spPr>
          <a:xfrm>
            <a:off x="17463" y="685800"/>
            <a:ext cx="91265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ko-KR" altLang="en-US" b="1" dirty="0">
                <a:latin typeface="Gill Sans MT" panose="020B0502020104020203" pitchFamily="34" charset="0"/>
                <a:ea typeface="HY견고딕" panose="02030600000101010101" pitchFamily="18" charset="-127"/>
                <a:cs typeface="+mj-cs"/>
              </a:rPr>
              <a:t>4.2.2.1</a:t>
            </a:r>
            <a:r>
              <a:rPr lang="en-US" altLang="ko-KR" b="1" dirty="0">
                <a:latin typeface="Gill Sans MT" panose="020B0502020104020203" pitchFamily="34" charset="0"/>
                <a:ea typeface="HY견고딕" panose="02030600000101010101" pitchFamily="18" charset="-127"/>
                <a:cs typeface="+mj-cs"/>
              </a:rPr>
              <a:t>. </a:t>
            </a:r>
            <a:r>
              <a:rPr lang="ko-KR" altLang="en-US" b="1" dirty="0" err="1">
                <a:latin typeface="Gill Sans MT" panose="020B0502020104020203" pitchFamily="34" charset="0"/>
                <a:ea typeface="HY견고딕" panose="02030600000101010101" pitchFamily="18" charset="-127"/>
                <a:cs typeface="+mj-cs"/>
              </a:rPr>
              <a:t>Fundamental</a:t>
            </a:r>
            <a:r>
              <a:rPr lang="ko-KR" altLang="en-US" b="1" dirty="0">
                <a:latin typeface="Gill Sans MT" panose="020B0502020104020203" pitchFamily="34" charset="0"/>
                <a:ea typeface="HY견고딕" panose="02030600000101010101" pitchFamily="18" charset="-127"/>
                <a:cs typeface="+mj-cs"/>
              </a:rPr>
              <a:t> </a:t>
            </a:r>
            <a:r>
              <a:rPr lang="ko-KR" altLang="en-US" b="1" dirty="0" err="1">
                <a:latin typeface="Gill Sans MT" panose="020B0502020104020203" pitchFamily="34" charset="0"/>
                <a:ea typeface="HY견고딕" panose="02030600000101010101" pitchFamily="18" charset="-127"/>
                <a:cs typeface="+mj-cs"/>
              </a:rPr>
              <a:t>aspects</a:t>
            </a:r>
            <a:r>
              <a:rPr lang="ko-KR" altLang="en-US" b="1" dirty="0">
                <a:latin typeface="Gill Sans MT" panose="020B0502020104020203" pitchFamily="34" charset="0"/>
                <a:ea typeface="HY견고딕" panose="02030600000101010101" pitchFamily="18" charset="-127"/>
                <a:cs typeface="+mj-cs"/>
              </a:rPr>
              <a:t> of VLS </a:t>
            </a:r>
            <a:r>
              <a:rPr lang="ko-KR" altLang="en-US" b="1" dirty="0" err="1">
                <a:latin typeface="Gill Sans MT" panose="020B0502020104020203" pitchFamily="34" charset="0"/>
                <a:ea typeface="HY견고딕" panose="02030600000101010101" pitchFamily="18" charset="-127"/>
                <a:cs typeface="+mj-cs"/>
              </a:rPr>
              <a:t>growth</a:t>
            </a:r>
            <a:r>
              <a:rPr lang="ko-KR" altLang="en-US" b="1" dirty="0">
                <a:latin typeface="Gill Sans MT" panose="020B0502020104020203" pitchFamily="34" charset="0"/>
                <a:ea typeface="HY견고딕" panose="02030600000101010101" pitchFamily="18" charset="-127"/>
                <a:cs typeface="+mj-cs"/>
              </a:rPr>
              <a:t> </a:t>
            </a:r>
          </a:p>
        </p:txBody>
      </p:sp>
      <p:sp>
        <p:nvSpPr>
          <p:cNvPr id="8" name="직사각형 7"/>
          <p:cNvSpPr/>
          <p:nvPr/>
        </p:nvSpPr>
        <p:spPr>
          <a:xfrm>
            <a:off x="304800" y="1676400"/>
            <a:ext cx="8610600" cy="2616200"/>
          </a:xfrm>
          <a:prstGeom prst="rect">
            <a:avLst/>
          </a:prstGeom>
        </p:spPr>
        <p:txBody>
          <a:bodyPr>
            <a:spAutoFit/>
          </a:bodyPr>
          <a:lstStyle/>
          <a:p>
            <a:pPr>
              <a:spcBef>
                <a:spcPts val="1200"/>
              </a:spcBef>
              <a:defRPr/>
            </a:pPr>
            <a:r>
              <a:rPr lang="en-US" altLang="ko-KR" sz="2400" b="1" dirty="0"/>
              <a:t> </a:t>
            </a:r>
            <a:r>
              <a:rPr lang="en-US" altLang="ko-KR" sz="2400" b="1" dirty="0">
                <a:solidFill>
                  <a:srgbClr val="C00000"/>
                </a:solidFill>
              </a:rPr>
              <a:t>VLS growth</a:t>
            </a:r>
          </a:p>
          <a:p>
            <a:pPr marL="720000" indent="-342900">
              <a:spcBef>
                <a:spcPts val="1200"/>
              </a:spcBef>
              <a:buFont typeface="Arial" panose="020B0604020202020204" pitchFamily="34" charset="0"/>
              <a:buChar char="-"/>
              <a:defRPr/>
            </a:pPr>
            <a:r>
              <a:rPr lang="en-US" altLang="zh-TW" sz="2400" dirty="0"/>
              <a:t>a second phase material: function as catalyst (liquid droplets) itself or alloying with growth material, trap of growth species</a:t>
            </a:r>
          </a:p>
          <a:p>
            <a:pPr marL="720000" indent="-342900">
              <a:spcBef>
                <a:spcPts val="1200"/>
              </a:spcBef>
              <a:buFont typeface="Arial" panose="020B0604020202020204" pitchFamily="34" charset="0"/>
              <a:buChar char="-"/>
              <a:defRPr/>
            </a:pPr>
            <a:r>
              <a:rPr lang="en-US" altLang="zh-TW" sz="2400" dirty="0"/>
              <a:t>enriched growth species in the catalyst droplets subsequently precipitates at the growth surface </a:t>
            </a:r>
            <a:r>
              <a:rPr lang="en-US" altLang="zh-TW" sz="2400" dirty="0">
                <a:sym typeface="Wingdings" panose="05000000000000000000" pitchFamily="2" charset="2"/>
              </a:rPr>
              <a:t> NWs</a:t>
            </a:r>
            <a:endParaRPr lang="en-US" altLang="zh-TW" sz="2400" dirty="0"/>
          </a:p>
        </p:txBody>
      </p:sp>
      <p:sp>
        <p:nvSpPr>
          <p:cNvPr id="20486" name="직사각형 2"/>
          <p:cNvSpPr>
            <a:spLocks noChangeArrowheads="1"/>
          </p:cNvSpPr>
          <p:nvPr/>
        </p:nvSpPr>
        <p:spPr bwMode="auto">
          <a:xfrm>
            <a:off x="687388" y="4985345"/>
            <a:ext cx="78454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2000" dirty="0">
                <a:latin typeface="Arial" panose="020B0604020202020204" pitchFamily="34" charset="0"/>
                <a:ea typeface="맑은 고딕" panose="020B0503020000020004" pitchFamily="50" charset="-127"/>
              </a:rPr>
              <a:t>*</a:t>
            </a:r>
            <a:r>
              <a:rPr lang="ko-KR" altLang="en-US" sz="2000" dirty="0" err="1">
                <a:latin typeface="Arial" panose="020B0604020202020204" pitchFamily="34" charset="0"/>
                <a:ea typeface="맑은 고딕" panose="020B0503020000020004" pitchFamily="50" charset="-127"/>
              </a:rPr>
              <a:t>Wagner</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et</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al</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first</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proposed</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the</a:t>
            </a:r>
            <a:r>
              <a:rPr lang="ko-KR" altLang="en-US" sz="2000" dirty="0">
                <a:latin typeface="Arial" panose="020B0604020202020204" pitchFamily="34" charset="0"/>
                <a:ea typeface="맑은 고딕" panose="020B0503020000020004" pitchFamily="50" charset="-127"/>
              </a:rPr>
              <a:t> VLS </a:t>
            </a:r>
            <a:r>
              <a:rPr lang="ko-KR" altLang="en-US" sz="2000" dirty="0" err="1">
                <a:latin typeface="Arial" panose="020B0604020202020204" pitchFamily="34" charset="0"/>
                <a:ea typeface="맑은 고딕" panose="020B0503020000020004" pitchFamily="50" charset="-127"/>
              </a:rPr>
              <a:t>theory</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over</a:t>
            </a:r>
            <a:r>
              <a:rPr lang="ko-KR" altLang="en-US" sz="2000" dirty="0">
                <a:latin typeface="Arial" panose="020B0604020202020204" pitchFamily="34" charset="0"/>
                <a:ea typeface="맑은 고딕" panose="020B0503020000020004" pitchFamily="50" charset="-127"/>
              </a:rPr>
              <a:t> 40 </a:t>
            </a:r>
            <a:r>
              <a:rPr lang="ko-KR" altLang="en-US" sz="2000" dirty="0" err="1">
                <a:latin typeface="Arial" panose="020B0604020202020204" pitchFamily="34" charset="0"/>
                <a:ea typeface="맑은 고딕" panose="020B0503020000020004" pitchFamily="50" charset="-127"/>
              </a:rPr>
              <a:t>years</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ago</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to</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explain</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the</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experimental</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results</a:t>
            </a:r>
            <a:r>
              <a:rPr lang="ko-KR" altLang="en-US" sz="2000" dirty="0">
                <a:latin typeface="Arial" panose="020B0604020202020204" pitchFamily="34" charset="0"/>
                <a:ea typeface="맑은 고딕" panose="020B0503020000020004" pitchFamily="50" charset="-127"/>
              </a:rPr>
              <a:t> and </a:t>
            </a:r>
            <a:r>
              <a:rPr lang="ko-KR" altLang="en-US" sz="2000" dirty="0" err="1">
                <a:latin typeface="Arial" panose="020B0604020202020204" pitchFamily="34" charset="0"/>
                <a:ea typeface="맑은 고딕" panose="020B0503020000020004" pitchFamily="50" charset="-127"/>
              </a:rPr>
              <a:t>observations</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in</a:t>
            </a:r>
            <a:r>
              <a:rPr lang="ko-KR" altLang="en-US" sz="2000" dirty="0">
                <a:latin typeface="Arial" panose="020B0604020202020204" pitchFamily="34" charset="0"/>
                <a:ea typeface="맑은 고딕" panose="020B0503020000020004" pitchFamily="50" charset="-127"/>
              </a:rPr>
              <a:t> </a:t>
            </a:r>
            <a:r>
              <a:rPr lang="ko-KR" altLang="en-US" sz="2000" dirty="0" err="1">
                <a:solidFill>
                  <a:srgbClr val="C00000"/>
                </a:solidFill>
                <a:latin typeface="Arial" panose="020B0604020202020204" pitchFamily="34" charset="0"/>
                <a:ea typeface="맑은 고딕" panose="020B0503020000020004" pitchFamily="50" charset="-127"/>
              </a:rPr>
              <a:t>the</a:t>
            </a:r>
            <a:r>
              <a:rPr lang="ko-KR" altLang="en-US" sz="2000" dirty="0">
                <a:solidFill>
                  <a:srgbClr val="C00000"/>
                </a:solidFill>
                <a:latin typeface="Arial" panose="020B0604020202020204" pitchFamily="34" charset="0"/>
                <a:ea typeface="맑은 고딕" panose="020B0503020000020004" pitchFamily="50" charset="-127"/>
              </a:rPr>
              <a:t> </a:t>
            </a:r>
            <a:r>
              <a:rPr lang="ko-KR" altLang="en-US" sz="2000" dirty="0" err="1">
                <a:solidFill>
                  <a:srgbClr val="C00000"/>
                </a:solidFill>
                <a:latin typeface="Arial" panose="020B0604020202020204" pitchFamily="34" charset="0"/>
                <a:ea typeface="맑은 고딕" panose="020B0503020000020004" pitchFamily="50" charset="-127"/>
              </a:rPr>
              <a:t>growth</a:t>
            </a:r>
            <a:r>
              <a:rPr lang="ko-KR" altLang="en-US" sz="2000" dirty="0">
                <a:solidFill>
                  <a:srgbClr val="C00000"/>
                </a:solidFill>
                <a:latin typeface="Arial" panose="020B0604020202020204" pitchFamily="34" charset="0"/>
                <a:ea typeface="맑은 고딕" panose="020B0503020000020004" pitchFamily="50" charset="-127"/>
              </a:rPr>
              <a:t> of </a:t>
            </a:r>
            <a:r>
              <a:rPr lang="ko-KR" altLang="en-US" sz="2000" dirty="0" err="1">
                <a:solidFill>
                  <a:srgbClr val="C00000"/>
                </a:solidFill>
                <a:latin typeface="Arial" panose="020B0604020202020204" pitchFamily="34" charset="0"/>
                <a:ea typeface="맑은 고딕" panose="020B0503020000020004" pitchFamily="50" charset="-127"/>
              </a:rPr>
              <a:t>silicon</a:t>
            </a:r>
            <a:r>
              <a:rPr lang="ko-KR" altLang="en-US" sz="2000" dirty="0">
                <a:solidFill>
                  <a:srgbClr val="C00000"/>
                </a:solidFill>
                <a:latin typeface="Arial" panose="020B0604020202020204" pitchFamily="34" charset="0"/>
                <a:ea typeface="맑은 고딕" panose="020B0503020000020004" pitchFamily="50" charset="-127"/>
              </a:rPr>
              <a:t> </a:t>
            </a:r>
            <a:r>
              <a:rPr lang="ko-KR" altLang="en-US" sz="2000" dirty="0" err="1">
                <a:solidFill>
                  <a:srgbClr val="C00000"/>
                </a:solidFill>
                <a:latin typeface="Arial" panose="020B0604020202020204" pitchFamily="34" charset="0"/>
                <a:ea typeface="맑은 고딕" panose="020B0503020000020004" pitchFamily="50" charset="-127"/>
              </a:rPr>
              <a:t>nanowires</a:t>
            </a:r>
            <a:r>
              <a:rPr lang="ko-KR" altLang="en-US" sz="2000" dirty="0">
                <a:solidFill>
                  <a:srgbClr val="C00000"/>
                </a:solidFill>
                <a:latin typeface="Arial" panose="020B0604020202020204" pitchFamily="34" charset="0"/>
                <a:ea typeface="맑은 고딕" panose="020B0503020000020004" pitchFamily="50" charset="-127"/>
              </a:rPr>
              <a:t> </a:t>
            </a:r>
            <a:r>
              <a:rPr lang="ko-KR" altLang="en-US" sz="2000" dirty="0" err="1">
                <a:solidFill>
                  <a:srgbClr val="C00000"/>
                </a:solidFill>
                <a:latin typeface="Arial" panose="020B0604020202020204" pitchFamily="34" charset="0"/>
                <a:ea typeface="맑은 고딕" panose="020B0503020000020004" pitchFamily="50" charset="-127"/>
              </a:rPr>
              <a:t>that</a:t>
            </a:r>
            <a:r>
              <a:rPr lang="ko-KR" altLang="en-US" sz="2000" dirty="0">
                <a:solidFill>
                  <a:srgbClr val="C00000"/>
                </a:solidFill>
                <a:latin typeface="Arial" panose="020B0604020202020204" pitchFamily="34" charset="0"/>
                <a:ea typeface="맑은 고딕" panose="020B0503020000020004" pitchFamily="50" charset="-127"/>
              </a:rPr>
              <a:t> </a:t>
            </a:r>
            <a:r>
              <a:rPr lang="ko-KR" altLang="en-US" sz="2000" dirty="0" err="1">
                <a:solidFill>
                  <a:srgbClr val="C00000"/>
                </a:solidFill>
                <a:latin typeface="Arial" panose="020B0604020202020204" pitchFamily="34" charset="0"/>
                <a:ea typeface="맑은 고딕" panose="020B0503020000020004" pitchFamily="50" charset="-127"/>
              </a:rPr>
              <a:t>could</a:t>
            </a:r>
            <a:r>
              <a:rPr lang="ko-KR" altLang="en-US" sz="2000" dirty="0">
                <a:solidFill>
                  <a:srgbClr val="C00000"/>
                </a:solidFill>
                <a:latin typeface="Arial" panose="020B0604020202020204" pitchFamily="34" charset="0"/>
                <a:ea typeface="맑은 고딕" panose="020B0503020000020004" pitchFamily="50" charset="-127"/>
              </a:rPr>
              <a:t> </a:t>
            </a:r>
            <a:r>
              <a:rPr lang="ko-KR" altLang="en-US" sz="2000" dirty="0" err="1">
                <a:solidFill>
                  <a:srgbClr val="C00000"/>
                </a:solidFill>
                <a:latin typeface="Arial" panose="020B0604020202020204" pitchFamily="34" charset="0"/>
                <a:ea typeface="맑은 고딕" panose="020B0503020000020004" pitchFamily="50" charset="-127"/>
              </a:rPr>
              <a:t>not</a:t>
            </a:r>
            <a:r>
              <a:rPr lang="ko-KR" altLang="en-US" sz="2000" dirty="0">
                <a:solidFill>
                  <a:srgbClr val="C00000"/>
                </a:solidFill>
                <a:latin typeface="Arial" panose="020B0604020202020204" pitchFamily="34" charset="0"/>
                <a:ea typeface="맑은 고딕" panose="020B0503020000020004" pitchFamily="50" charset="-127"/>
              </a:rPr>
              <a:t> </a:t>
            </a:r>
            <a:r>
              <a:rPr lang="ko-KR" altLang="en-US" sz="2000" dirty="0" err="1">
                <a:solidFill>
                  <a:srgbClr val="C00000"/>
                </a:solidFill>
                <a:latin typeface="Arial" panose="020B0604020202020204" pitchFamily="34" charset="0"/>
                <a:ea typeface="맑은 고딕" panose="020B0503020000020004" pitchFamily="50" charset="-127"/>
              </a:rPr>
              <a:t>be</a:t>
            </a:r>
            <a:r>
              <a:rPr lang="ko-KR" altLang="en-US" sz="2000" dirty="0">
                <a:solidFill>
                  <a:srgbClr val="C00000"/>
                </a:solidFill>
                <a:latin typeface="Arial" panose="020B0604020202020204" pitchFamily="34" charset="0"/>
                <a:ea typeface="맑은 고딕" panose="020B0503020000020004" pitchFamily="50" charset="-127"/>
              </a:rPr>
              <a:t> </a:t>
            </a:r>
            <a:r>
              <a:rPr lang="ko-KR" altLang="en-US" sz="2000" dirty="0" err="1">
                <a:solidFill>
                  <a:srgbClr val="C00000"/>
                </a:solidFill>
                <a:latin typeface="Arial" panose="020B0604020202020204" pitchFamily="34" charset="0"/>
                <a:ea typeface="맑은 고딕" panose="020B0503020000020004" pitchFamily="50" charset="-127"/>
              </a:rPr>
              <a:t>explained</a:t>
            </a:r>
            <a:r>
              <a:rPr lang="ko-KR" altLang="en-US" sz="2000" dirty="0">
                <a:solidFill>
                  <a:srgbClr val="C00000"/>
                </a:solidFill>
                <a:latin typeface="Arial" panose="020B0604020202020204" pitchFamily="34" charset="0"/>
                <a:ea typeface="맑은 고딕" panose="020B0503020000020004" pitchFamily="50" charset="-127"/>
              </a:rPr>
              <a:t> </a:t>
            </a:r>
            <a:r>
              <a:rPr lang="ko-KR" altLang="en-US" sz="2000" dirty="0" err="1">
                <a:solidFill>
                  <a:srgbClr val="C00000"/>
                </a:solidFill>
                <a:latin typeface="Arial" panose="020B0604020202020204" pitchFamily="34" charset="0"/>
                <a:ea typeface="맑은 고딕" panose="020B0503020000020004" pitchFamily="50" charset="-127"/>
              </a:rPr>
              <a:t>by</a:t>
            </a:r>
            <a:r>
              <a:rPr lang="ko-KR" altLang="en-US" sz="2000" dirty="0">
                <a:solidFill>
                  <a:srgbClr val="C00000"/>
                </a:solidFill>
                <a:latin typeface="Arial" panose="020B0604020202020204" pitchFamily="34" charset="0"/>
                <a:ea typeface="맑은 고딕" panose="020B0503020000020004" pitchFamily="50" charset="-127"/>
              </a:rPr>
              <a:t> </a:t>
            </a:r>
            <a:r>
              <a:rPr lang="ko-KR" altLang="en-US" sz="2000" dirty="0" err="1">
                <a:solidFill>
                  <a:srgbClr val="C00000"/>
                </a:solidFill>
                <a:latin typeface="Arial" panose="020B0604020202020204" pitchFamily="34" charset="0"/>
                <a:ea typeface="맑은 고딕" panose="020B0503020000020004" pitchFamily="50" charset="-127"/>
              </a:rPr>
              <a:t>the</a:t>
            </a:r>
            <a:r>
              <a:rPr lang="ko-KR" altLang="en-US" sz="2000" dirty="0">
                <a:solidFill>
                  <a:srgbClr val="C00000"/>
                </a:solidFill>
                <a:latin typeface="Arial" panose="020B0604020202020204" pitchFamily="34" charset="0"/>
                <a:ea typeface="맑은 고딕" panose="020B0503020000020004" pitchFamily="50" charset="-127"/>
              </a:rPr>
              <a:t> </a:t>
            </a:r>
            <a:r>
              <a:rPr lang="ko-KR" altLang="en-US" sz="2000" dirty="0" err="1">
                <a:solidFill>
                  <a:srgbClr val="C00000"/>
                </a:solidFill>
                <a:latin typeface="Arial" panose="020B0604020202020204" pitchFamily="34" charset="0"/>
                <a:ea typeface="맑은 고딕" panose="020B0503020000020004" pitchFamily="50" charset="-127"/>
              </a:rPr>
              <a:t>evaporation-condensation</a:t>
            </a:r>
            <a:r>
              <a:rPr lang="ko-KR" altLang="en-US" sz="2000" dirty="0">
                <a:solidFill>
                  <a:srgbClr val="C00000"/>
                </a:solidFill>
                <a:latin typeface="Arial" panose="020B0604020202020204" pitchFamily="34" charset="0"/>
                <a:ea typeface="맑은 고딕" panose="020B0503020000020004" pitchFamily="50" charset="-127"/>
              </a:rPr>
              <a:t> </a:t>
            </a:r>
            <a:r>
              <a:rPr lang="ko-KR" altLang="en-US" sz="2000" dirty="0" err="1">
                <a:solidFill>
                  <a:srgbClr val="C00000"/>
                </a:solidFill>
                <a:latin typeface="Arial" panose="020B0604020202020204" pitchFamily="34" charset="0"/>
                <a:ea typeface="맑은 고딕" panose="020B0503020000020004" pitchFamily="50" charset="-127"/>
              </a:rPr>
              <a:t>theory</a:t>
            </a:r>
            <a:r>
              <a:rPr lang="ko-KR" altLang="en-US" sz="2000" dirty="0">
                <a:latin typeface="Arial" panose="020B0604020202020204" pitchFamily="34" charset="0"/>
                <a:ea typeface="맑은 고딕" panose="020B0503020000020004" pitchFamily="50" charset="-127"/>
              </a:rPr>
              <a:t>.</a:t>
            </a: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106</a:t>
            </a:fld>
            <a:endParaRPr lang="ko-KR" altLang="en-US"/>
          </a:p>
        </p:txBody>
      </p:sp>
    </p:spTree>
    <p:extLst>
      <p:ext uri="{BB962C8B-B14F-4D97-AF65-F5344CB8AC3E}">
        <p14:creationId xmlns:p14="http://schemas.microsoft.com/office/powerpoint/2010/main" val="19484673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en-US" altLang="ko-KR" sz="2800" b="1" dirty="0">
                <a:latin typeface="Gill Sans MT" panose="020B0502020104020203" pitchFamily="34" charset="0"/>
                <a:ea typeface="HY견고딕" panose="02030600000101010101" pitchFamily="18" charset="-127"/>
                <a:cs typeface="+mj-cs"/>
              </a:rPr>
              <a:t>VS versus VLS growth modes</a:t>
            </a:r>
            <a:endParaRPr lang="ko-KR" altLang="en-US" sz="2800" b="1" dirty="0">
              <a:latin typeface="Gill Sans MT" panose="020B0502020104020203" pitchFamily="34" charset="0"/>
              <a:ea typeface="HY견고딕" panose="02030600000101010101" pitchFamily="18" charset="-127"/>
              <a:cs typeface="+mj-cs"/>
            </a:endParaRPr>
          </a:p>
        </p:txBody>
      </p:sp>
      <p:pic>
        <p:nvPicPr>
          <p:cNvPr id="21508" name="그림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295400"/>
            <a:ext cx="52578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2"/>
          <p:cNvSpPr txBox="1">
            <a:spLocks noChangeArrowheads="1"/>
          </p:cNvSpPr>
          <p:nvPr/>
        </p:nvSpPr>
        <p:spPr bwMode="auto">
          <a:xfrm>
            <a:off x="533400" y="1671638"/>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2400" dirty="0">
                <a:latin typeface="Arial" panose="020B0604020202020204" pitchFamily="34" charset="0"/>
                <a:ea typeface="맑은 고딕" panose="020B0503020000020004" pitchFamily="50" charset="-127"/>
              </a:rPr>
              <a:t>VLS mode</a:t>
            </a:r>
            <a:endParaRPr lang="ko-KR" altLang="en-US" sz="2400" dirty="0">
              <a:latin typeface="Arial" panose="020B0604020202020204" pitchFamily="34" charset="0"/>
              <a:ea typeface="맑은 고딕" panose="020B0503020000020004" pitchFamily="50" charset="-127"/>
            </a:endParaRPr>
          </a:p>
        </p:txBody>
      </p:sp>
      <p:sp>
        <p:nvSpPr>
          <p:cNvPr id="21510" name="TextBox 6"/>
          <p:cNvSpPr txBox="1">
            <a:spLocks noChangeArrowheads="1"/>
          </p:cNvSpPr>
          <p:nvPr/>
        </p:nvSpPr>
        <p:spPr bwMode="auto">
          <a:xfrm>
            <a:off x="533400" y="4495800"/>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2400" dirty="0">
                <a:latin typeface="Arial" panose="020B0604020202020204" pitchFamily="34" charset="0"/>
                <a:ea typeface="맑은 고딕" panose="020B0503020000020004" pitchFamily="50" charset="-127"/>
              </a:rPr>
              <a:t>VS mode</a:t>
            </a:r>
            <a:endParaRPr lang="ko-KR" altLang="en-US" sz="2400" dirty="0">
              <a:latin typeface="Arial" panose="020B0604020202020204" pitchFamily="34" charset="0"/>
              <a:ea typeface="맑은 고딕" panose="020B0503020000020004" pitchFamily="50" charset="-127"/>
            </a:endParaRPr>
          </a:p>
        </p:txBody>
      </p:sp>
      <p:cxnSp>
        <p:nvCxnSpPr>
          <p:cNvPr id="5" name="직선 연결선 4"/>
          <p:cNvCxnSpPr/>
          <p:nvPr/>
        </p:nvCxnSpPr>
        <p:spPr>
          <a:xfrm>
            <a:off x="533400" y="3581400"/>
            <a:ext cx="82296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107</a:t>
            </a:fld>
            <a:endParaRPr lang="ko-KR" altLang="en-US"/>
          </a:p>
        </p:txBody>
      </p:sp>
      <mc:AlternateContent xmlns:mc="http://schemas.openxmlformats.org/markup-compatibility/2006" xmlns:p14="http://schemas.microsoft.com/office/powerpoint/2010/main">
        <mc:Choice Requires="p14">
          <p:contentPart p14:bwMode="auto" r:id="rId3">
            <p14:nvContentPartPr>
              <p14:cNvPr id="3" name="잉크 2"/>
              <p14:cNvContentPartPr/>
              <p14:nvPr/>
            </p14:nvContentPartPr>
            <p14:xfrm>
              <a:off x="5408280" y="2145600"/>
              <a:ext cx="272880" cy="215280"/>
            </p14:xfrm>
          </p:contentPart>
        </mc:Choice>
        <mc:Fallback xmlns="">
          <p:pic>
            <p:nvPicPr>
              <p:cNvPr id="3" name="잉크 2"/>
              <p:cNvPicPr/>
              <p:nvPr/>
            </p:nvPicPr>
            <p:blipFill>
              <a:blip r:embed="rId4"/>
              <a:stretch>
                <a:fillRect/>
              </a:stretch>
            </p:blipFill>
            <p:spPr>
              <a:xfrm>
                <a:off x="5400720" y="2138400"/>
                <a:ext cx="287640" cy="228600"/>
              </a:xfrm>
              <a:prstGeom prst="rect">
                <a:avLst/>
              </a:prstGeom>
            </p:spPr>
          </p:pic>
        </mc:Fallback>
      </mc:AlternateContent>
    </p:spTree>
    <p:extLst>
      <p:ext uri="{BB962C8B-B14F-4D97-AF65-F5344CB8AC3E}">
        <p14:creationId xmlns:p14="http://schemas.microsoft.com/office/powerpoint/2010/main" val="37586632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7463" y="19050"/>
            <a:ext cx="91265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ko-KR" altLang="en-US" sz="2800" b="1" dirty="0">
                <a:latin typeface="Gill Sans MT" panose="020B0502020104020203" pitchFamily="34" charset="0"/>
                <a:ea typeface="HY견고딕" panose="02030600000101010101" pitchFamily="18" charset="-127"/>
                <a:cs typeface="+mj-cs"/>
              </a:rPr>
              <a:t>4.2.2.1</a:t>
            </a:r>
            <a:r>
              <a:rPr lang="en-US" altLang="ko-KR"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Fundamental</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aspects</a:t>
            </a:r>
            <a:r>
              <a:rPr lang="ko-KR" altLang="en-US" sz="2800" b="1" dirty="0">
                <a:latin typeface="Gill Sans MT" panose="020B0502020104020203" pitchFamily="34" charset="0"/>
                <a:ea typeface="HY견고딕" panose="02030600000101010101" pitchFamily="18" charset="-127"/>
                <a:cs typeface="+mj-cs"/>
              </a:rPr>
              <a:t> of VLS </a:t>
            </a:r>
            <a:r>
              <a:rPr lang="ko-KR" altLang="en-US" sz="2800" b="1" dirty="0" err="1">
                <a:latin typeface="Gill Sans MT" panose="020B0502020104020203" pitchFamily="34" charset="0"/>
                <a:ea typeface="HY견고딕" panose="02030600000101010101" pitchFamily="18" charset="-127"/>
                <a:cs typeface="+mj-cs"/>
              </a:rPr>
              <a:t>growth</a:t>
            </a:r>
            <a:r>
              <a:rPr lang="ko-KR" altLang="en-US" sz="2800" b="1" dirty="0">
                <a:latin typeface="Gill Sans MT" panose="020B0502020104020203" pitchFamily="34" charset="0"/>
                <a:ea typeface="HY견고딕" panose="02030600000101010101" pitchFamily="18" charset="-127"/>
                <a:cs typeface="+mj-cs"/>
              </a:rPr>
              <a:t> </a:t>
            </a:r>
          </a:p>
        </p:txBody>
      </p:sp>
      <p:sp>
        <p:nvSpPr>
          <p:cNvPr id="3" name="직사각형 2"/>
          <p:cNvSpPr/>
          <p:nvPr/>
        </p:nvSpPr>
        <p:spPr>
          <a:xfrm>
            <a:off x="611560" y="1196752"/>
            <a:ext cx="7775525" cy="3170099"/>
          </a:xfrm>
          <a:prstGeom prst="rect">
            <a:avLst/>
          </a:prstGeom>
        </p:spPr>
        <p:txBody>
          <a:bodyPr wrap="square">
            <a:spAutoFit/>
          </a:bodyPr>
          <a:lstStyle/>
          <a:p>
            <a:pPr>
              <a:spcBef>
                <a:spcPts val="1800"/>
              </a:spcBef>
              <a:defRPr/>
            </a:pPr>
            <a:r>
              <a:rPr lang="en-US" altLang="ko-KR" sz="2000" b="1" dirty="0">
                <a:latin typeface="+mn-ea"/>
                <a:cs typeface="Arial" panose="020B0604020202020204" pitchFamily="34" charset="0"/>
              </a:rPr>
              <a:t>Main phenomena of VLS theory</a:t>
            </a:r>
          </a:p>
          <a:p>
            <a:pPr marL="457200" indent="-457200">
              <a:spcBef>
                <a:spcPts val="1800"/>
              </a:spcBef>
              <a:buFontTx/>
              <a:buAutoNum type="arabicParenBoth"/>
              <a:defRPr/>
            </a:pPr>
            <a:r>
              <a:rPr lang="ko-KR" altLang="en-US" sz="2000" dirty="0">
                <a:latin typeface="+mn-ea"/>
                <a:cs typeface="Arial" panose="020B0604020202020204" pitchFamily="34" charset="0"/>
              </a:rPr>
              <a:t>no screw dislocations or other imperfections along the growth direction </a:t>
            </a:r>
            <a:r>
              <a:rPr lang="en-US" altLang="ko-KR" sz="2000" dirty="0">
                <a:latin typeface="+mn-ea"/>
                <a:cs typeface="Arial" panose="020B0604020202020204" pitchFamily="34" charset="0"/>
              </a:rPr>
              <a:t>which is observed in VS mode</a:t>
            </a:r>
            <a:r>
              <a:rPr lang="ko-KR" altLang="en-US" sz="2000" dirty="0">
                <a:latin typeface="+mn-ea"/>
                <a:cs typeface="Arial" panose="020B0604020202020204" pitchFamily="34" charset="0"/>
              </a:rPr>
              <a:t> </a:t>
            </a:r>
            <a:endParaRPr lang="en-US" altLang="ko-KR" sz="2000" dirty="0">
              <a:latin typeface="+mn-ea"/>
              <a:cs typeface="Arial" panose="020B0604020202020204" pitchFamily="34" charset="0"/>
            </a:endParaRPr>
          </a:p>
          <a:p>
            <a:pPr marL="457200" indent="-457200">
              <a:spcBef>
                <a:spcPts val="1800"/>
              </a:spcBef>
              <a:buFontTx/>
              <a:buAutoNum type="arabicParenBoth"/>
              <a:defRPr/>
            </a:pPr>
            <a:r>
              <a:rPr lang="ko-KR" altLang="en-US" sz="2000" dirty="0">
                <a:latin typeface="+mn-ea"/>
                <a:cs typeface="Arial" panose="020B0604020202020204" pitchFamily="34" charset="0"/>
              </a:rPr>
              <a:t>growth direction (111) is the slowest as compared with other low index directions such as (110) in silicon. </a:t>
            </a:r>
            <a:endParaRPr lang="en-US" altLang="ko-KR" sz="2000" dirty="0">
              <a:latin typeface="+mn-ea"/>
              <a:cs typeface="Arial" panose="020B0604020202020204" pitchFamily="34" charset="0"/>
            </a:endParaRPr>
          </a:p>
          <a:p>
            <a:pPr marL="457200" indent="-457200">
              <a:spcBef>
                <a:spcPts val="1800"/>
              </a:spcBef>
              <a:buFontTx/>
              <a:buAutoNum type="arabicParenBoth"/>
              <a:defRPr/>
            </a:pPr>
            <a:r>
              <a:rPr lang="ko-KR" altLang="en-US" sz="2000" dirty="0">
                <a:latin typeface="+mn-ea"/>
                <a:cs typeface="Arial" panose="020B0604020202020204" pitchFamily="34" charset="0"/>
              </a:rPr>
              <a:t>Impurities are always required </a:t>
            </a:r>
            <a:endParaRPr lang="en-US" altLang="ko-KR" sz="2000" dirty="0">
              <a:latin typeface="+mn-ea"/>
              <a:cs typeface="Arial" panose="020B0604020202020204" pitchFamily="34" charset="0"/>
            </a:endParaRPr>
          </a:p>
          <a:p>
            <a:pPr marL="457200" indent="-457200">
              <a:spcBef>
                <a:spcPts val="1800"/>
              </a:spcBef>
              <a:buFontTx/>
              <a:buAutoNum type="arabicParenBoth"/>
              <a:defRPr/>
            </a:pPr>
            <a:r>
              <a:rPr lang="ko-KR" altLang="en-US" sz="2000" dirty="0" err="1">
                <a:latin typeface="+mn-ea"/>
                <a:cs typeface="Arial" panose="020B0604020202020204" pitchFamily="34" charset="0"/>
              </a:rPr>
              <a:t>A</a:t>
            </a:r>
            <a:r>
              <a:rPr lang="ko-KR" altLang="en-US" sz="2000" dirty="0">
                <a:latin typeface="+mn-ea"/>
                <a:cs typeface="Arial" panose="020B0604020202020204" pitchFamily="34" charset="0"/>
              </a:rPr>
              <a:t> </a:t>
            </a:r>
            <a:r>
              <a:rPr lang="ko-KR" altLang="en-US" sz="2000" dirty="0" err="1">
                <a:latin typeface="+mn-ea"/>
                <a:cs typeface="Arial" panose="020B0604020202020204" pitchFamily="34" charset="0"/>
              </a:rPr>
              <a:t>liquid-like</a:t>
            </a:r>
            <a:r>
              <a:rPr lang="ko-KR" altLang="en-US" sz="2000" dirty="0">
                <a:latin typeface="+mn-ea"/>
                <a:cs typeface="Arial" panose="020B0604020202020204" pitchFamily="34" charset="0"/>
              </a:rPr>
              <a:t> </a:t>
            </a:r>
            <a:r>
              <a:rPr lang="ko-KR" altLang="en-US" sz="2000" dirty="0" err="1">
                <a:latin typeface="+mn-ea"/>
                <a:cs typeface="Arial" panose="020B0604020202020204" pitchFamily="34" charset="0"/>
              </a:rPr>
              <a:t>globule</a:t>
            </a:r>
            <a:r>
              <a:rPr lang="ko-KR" altLang="en-US" sz="2000" dirty="0">
                <a:latin typeface="+mn-ea"/>
                <a:cs typeface="Arial" panose="020B0604020202020204" pitchFamily="34" charset="0"/>
              </a:rPr>
              <a:t> </a:t>
            </a:r>
            <a:r>
              <a:rPr lang="ko-KR" altLang="en-US" sz="2000" dirty="0" err="1">
                <a:latin typeface="+mn-ea"/>
                <a:cs typeface="Arial" panose="020B0604020202020204" pitchFamily="34" charset="0"/>
              </a:rPr>
              <a:t>is</a:t>
            </a:r>
            <a:r>
              <a:rPr lang="ko-KR" altLang="en-US" sz="2000" dirty="0">
                <a:latin typeface="+mn-ea"/>
                <a:cs typeface="Arial" panose="020B0604020202020204" pitchFamily="34" charset="0"/>
              </a:rPr>
              <a:t> </a:t>
            </a:r>
            <a:r>
              <a:rPr lang="ko-KR" altLang="en-US" sz="2000" dirty="0" err="1">
                <a:latin typeface="+mn-ea"/>
                <a:cs typeface="Arial" panose="020B0604020202020204" pitchFamily="34" charset="0"/>
              </a:rPr>
              <a:t>always</a:t>
            </a:r>
            <a:r>
              <a:rPr lang="ko-KR" altLang="en-US" sz="2000" dirty="0">
                <a:latin typeface="+mn-ea"/>
                <a:cs typeface="Arial" panose="020B0604020202020204" pitchFamily="34" charset="0"/>
              </a:rPr>
              <a:t> </a:t>
            </a:r>
            <a:r>
              <a:rPr lang="ko-KR" altLang="en-US" sz="2000" dirty="0" err="1">
                <a:latin typeface="+mn-ea"/>
                <a:cs typeface="Arial" panose="020B0604020202020204" pitchFamily="34" charset="0"/>
              </a:rPr>
              <a:t>found</a:t>
            </a:r>
            <a:r>
              <a:rPr lang="ko-KR" altLang="en-US" sz="2000" dirty="0">
                <a:latin typeface="+mn-ea"/>
                <a:cs typeface="Arial" panose="020B0604020202020204" pitchFamily="34" charset="0"/>
              </a:rPr>
              <a:t> </a:t>
            </a:r>
            <a:r>
              <a:rPr lang="ko-KR" altLang="en-US" sz="2000" dirty="0" err="1">
                <a:latin typeface="+mn-ea"/>
                <a:cs typeface="Arial" panose="020B0604020202020204" pitchFamily="34" charset="0"/>
              </a:rPr>
              <a:t>in</a:t>
            </a:r>
            <a:r>
              <a:rPr lang="ko-KR" altLang="en-US" sz="2000" dirty="0">
                <a:latin typeface="+mn-ea"/>
                <a:cs typeface="Arial" panose="020B0604020202020204" pitchFamily="34" charset="0"/>
              </a:rPr>
              <a:t> the </a:t>
            </a:r>
            <a:r>
              <a:rPr lang="ko-KR" altLang="en-US" sz="2000" dirty="0" err="1">
                <a:latin typeface="+mn-ea"/>
                <a:cs typeface="Arial" panose="020B0604020202020204" pitchFamily="34" charset="0"/>
              </a:rPr>
              <a:t>tip</a:t>
            </a:r>
            <a:r>
              <a:rPr lang="ko-KR" altLang="en-US" sz="2000" dirty="0">
                <a:latin typeface="+mn-ea"/>
                <a:cs typeface="Arial" panose="020B0604020202020204" pitchFamily="34" charset="0"/>
              </a:rPr>
              <a:t> of </a:t>
            </a:r>
            <a:r>
              <a:rPr lang="ko-KR" altLang="en-US" sz="2000" dirty="0" err="1">
                <a:latin typeface="+mn-ea"/>
                <a:cs typeface="Arial" panose="020B0604020202020204" pitchFamily="34" charset="0"/>
              </a:rPr>
              <a:t>nanowires</a:t>
            </a:r>
            <a:r>
              <a:rPr lang="ko-KR" altLang="en-US" sz="2000" dirty="0">
                <a:latin typeface="+mn-ea"/>
                <a:cs typeface="Arial" panose="020B0604020202020204" pitchFamily="34" charset="0"/>
              </a:rPr>
              <a:t>.</a:t>
            </a:r>
          </a:p>
        </p:txBody>
      </p:sp>
      <p:sp>
        <p:nvSpPr>
          <p:cNvPr id="4" name="슬라이드 번호 개체 틀 3"/>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108</a:t>
            </a:fld>
            <a:endParaRPr lang="ko-KR" altLang="en-US"/>
          </a:p>
        </p:txBody>
      </p:sp>
    </p:spTree>
    <p:extLst>
      <p:ext uri="{BB962C8B-B14F-4D97-AF65-F5344CB8AC3E}">
        <p14:creationId xmlns:p14="http://schemas.microsoft.com/office/powerpoint/2010/main" val="2878969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00" y="1501775"/>
            <a:ext cx="4125400" cy="4210050"/>
          </a:xfrm>
          <a:prstGeom prst="rect">
            <a:avLst/>
          </a:prstGeom>
        </p:spPr>
      </p:pic>
      <p:sp>
        <p:nvSpPr>
          <p:cNvPr id="6" name="제목 1"/>
          <p:cNvSpPr>
            <a:spLocks noGrp="1"/>
          </p:cNvSpPr>
          <p:nvPr>
            <p:ph type="title"/>
          </p:nvPr>
        </p:nvSpPr>
        <p:spPr>
          <a:xfrm>
            <a:off x="0" y="0"/>
            <a:ext cx="9144000" cy="1325563"/>
          </a:xfrm>
        </p:spPr>
        <p:txBody>
          <a:bodyPr>
            <a:normAutofit/>
          </a:bodyPr>
          <a:lstStyle/>
          <a:p>
            <a:pPr algn="ctr">
              <a:lnSpc>
                <a:spcPct val="150000"/>
              </a:lnSpc>
            </a:pPr>
            <a:r>
              <a:rPr lang="en-US" altLang="ko-KR" sz="3600" dirty="0">
                <a:latin typeface="+mn-ea"/>
                <a:ea typeface="+mn-ea"/>
              </a:rPr>
              <a:t>3</a:t>
            </a:r>
            <a:r>
              <a:rPr lang="ko-KR" altLang="en-US" sz="3600" dirty="0">
                <a:latin typeface="+mn-ea"/>
                <a:ea typeface="+mn-ea"/>
              </a:rPr>
              <a:t>차원 나노구조체의 응용</a:t>
            </a:r>
          </a:p>
        </p:txBody>
      </p:sp>
      <p:pic>
        <p:nvPicPr>
          <p:cNvPr id="8" name="그림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0" y="1501775"/>
            <a:ext cx="4114800" cy="4210050"/>
          </a:xfrm>
          <a:prstGeom prst="rect">
            <a:avLst/>
          </a:prstGeom>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10</a:t>
            </a:fld>
            <a:endParaRPr lang="ko-KR" altLang="en-US"/>
          </a:p>
        </p:txBody>
      </p:sp>
    </p:spTree>
    <p:extLst>
      <p:ext uri="{BB962C8B-B14F-4D97-AF65-F5344CB8AC3E}">
        <p14:creationId xmlns:p14="http://schemas.microsoft.com/office/powerpoint/2010/main" val="31157085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직사각형 5"/>
          <p:cNvSpPr>
            <a:spLocks noChangeArrowheads="1"/>
          </p:cNvSpPr>
          <p:nvPr/>
        </p:nvSpPr>
        <p:spPr bwMode="auto">
          <a:xfrm>
            <a:off x="198438" y="909638"/>
            <a:ext cx="87630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ts val="600"/>
              </a:spcBef>
              <a:buFontTx/>
              <a:buAutoNum type="arabicParenBoth"/>
            </a:pPr>
            <a:r>
              <a:rPr lang="en-US" altLang="ko-KR" sz="1800" dirty="0">
                <a:latin typeface="Arial" panose="020B0604020202020204" pitchFamily="34" charset="0"/>
                <a:ea typeface="맑은 고딕" panose="020B0503020000020004" pitchFamily="50" charset="-127"/>
                <a:cs typeface="Arial" panose="020B0604020202020204" pitchFamily="34" charset="0"/>
              </a:rPr>
              <a:t>evaporation of </a:t>
            </a:r>
            <a:r>
              <a:rPr lang="ko-KR" altLang="en-US" sz="1800" dirty="0" err="1">
                <a:latin typeface="Arial" panose="020B0604020202020204" pitchFamily="34" charset="0"/>
                <a:ea typeface="맑은 고딕" panose="020B0503020000020004" pitchFamily="50" charset="-127"/>
                <a:cs typeface="Arial" panose="020B0604020202020204" pitchFamily="34" charset="0"/>
              </a:rPr>
              <a:t>growth</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species</a:t>
            </a:r>
            <a:endParaRPr lang="en-US" altLang="ko-KR" sz="1800" dirty="0">
              <a:latin typeface="Arial" panose="020B0604020202020204" pitchFamily="34" charset="0"/>
              <a:ea typeface="맑은 고딕" panose="020B0503020000020004" pitchFamily="50" charset="-127"/>
              <a:cs typeface="Arial" panose="020B0604020202020204" pitchFamily="34" charset="0"/>
            </a:endParaRPr>
          </a:p>
          <a:p>
            <a:pPr latinLnBrk="0">
              <a:spcBef>
                <a:spcPts val="600"/>
              </a:spcBef>
              <a:buFontTx/>
              <a:buAutoNum type="arabicParenBoth"/>
            </a:pPr>
            <a:r>
              <a:rPr lang="en-US" altLang="ko-KR" sz="1800" dirty="0">
                <a:latin typeface="Arial" panose="020B0604020202020204" pitchFamily="34" charset="0"/>
                <a:ea typeface="맑은 고딕" panose="020B0503020000020004" pitchFamily="50" charset="-127"/>
                <a:cs typeface="Arial" panose="020B0604020202020204" pitchFamily="34" charset="0"/>
              </a:rPr>
              <a:t>d</a:t>
            </a:r>
            <a:r>
              <a:rPr lang="ko-KR" altLang="en-US" sz="1800" dirty="0" err="1">
                <a:latin typeface="Arial" panose="020B0604020202020204" pitchFamily="34" charset="0"/>
                <a:ea typeface="맑은 고딕" panose="020B0503020000020004" pitchFamily="50" charset="-127"/>
                <a:cs typeface="Arial" panose="020B0604020202020204" pitchFamily="34" charset="0"/>
              </a:rPr>
              <a:t>iffus</a:t>
            </a:r>
            <a:r>
              <a:rPr lang="en-US" altLang="ko-KR" sz="1800" dirty="0">
                <a:latin typeface="Arial" panose="020B0604020202020204" pitchFamily="34" charset="0"/>
                <a:ea typeface="맑은 고딕" panose="020B0503020000020004" pitchFamily="50" charset="-127"/>
                <a:cs typeface="Arial" panose="020B0604020202020204" pitchFamily="34" charset="0"/>
              </a:rPr>
              <a:t>ion and </a:t>
            </a:r>
            <a:r>
              <a:rPr lang="ko-KR" altLang="en-US" sz="1800" dirty="0" err="1">
                <a:latin typeface="Arial" panose="020B0604020202020204" pitchFamily="34" charset="0"/>
                <a:ea typeface="맑은 고딕" panose="020B0503020000020004" pitchFamily="50" charset="-127"/>
                <a:cs typeface="Arial" panose="020B0604020202020204" pitchFamily="34" charset="0"/>
              </a:rPr>
              <a:t>dissol</a:t>
            </a:r>
            <a:r>
              <a:rPr lang="en-US" altLang="ko-KR" sz="1800" dirty="0" err="1">
                <a:latin typeface="Arial" panose="020B0604020202020204" pitchFamily="34" charset="0"/>
                <a:ea typeface="맑은 고딕" panose="020B0503020000020004" pitchFamily="50" charset="-127"/>
                <a:cs typeface="Arial" panose="020B0604020202020204" pitchFamily="34" charset="0"/>
              </a:rPr>
              <a:t>ution</a:t>
            </a:r>
            <a:r>
              <a:rPr lang="en-US" altLang="ko-KR"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into</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a</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liquid</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droplet</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endParaRPr lang="en-US" altLang="ko-KR" sz="1800" dirty="0">
              <a:latin typeface="Arial" panose="020B0604020202020204" pitchFamily="34" charset="0"/>
              <a:ea typeface="맑은 고딕" panose="020B0503020000020004" pitchFamily="50" charset="-127"/>
              <a:cs typeface="Arial" panose="020B0604020202020204" pitchFamily="34" charset="0"/>
            </a:endParaRPr>
          </a:p>
          <a:p>
            <a:pPr latinLnBrk="0">
              <a:spcBef>
                <a:spcPts val="600"/>
              </a:spcBef>
              <a:buFontTx/>
              <a:buAutoNum type="arabicParenBoth"/>
            </a:pPr>
            <a:r>
              <a:rPr lang="en-US" altLang="ko-KR" sz="1800" dirty="0">
                <a:latin typeface="Arial" panose="020B0604020202020204" pitchFamily="34" charset="0"/>
                <a:ea typeface="맑은 고딕" panose="020B0503020000020004" pitchFamily="50" charset="-127"/>
                <a:cs typeface="Arial" panose="020B0604020202020204" pitchFamily="34" charset="0"/>
              </a:rPr>
              <a:t>s</a:t>
            </a:r>
            <a:r>
              <a:rPr lang="ko-KR" altLang="en-US" sz="1800" dirty="0" err="1">
                <a:latin typeface="Arial" panose="020B0604020202020204" pitchFamily="34" charset="0"/>
                <a:ea typeface="맑은 고딕" panose="020B0503020000020004" pitchFamily="50" charset="-127"/>
                <a:cs typeface="Arial" panose="020B0604020202020204" pitchFamily="34" charset="0"/>
              </a:rPr>
              <a:t>aturated</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growth</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species</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in</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the</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liquid</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droplet</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will</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dif</a:t>
            </a:r>
            <a:r>
              <a:rPr lang="en-US" altLang="ko-KR" sz="1800" dirty="0" err="1">
                <a:latin typeface="Arial" panose="020B0604020202020204" pitchFamily="34" charset="0"/>
                <a:ea typeface="맑은 고딕" panose="020B0503020000020004" pitchFamily="50" charset="-127"/>
                <a:cs typeface="Arial" panose="020B0604020202020204" pitchFamily="34" charset="0"/>
              </a:rPr>
              <a:t>fu</a:t>
            </a:r>
            <a:r>
              <a:rPr lang="ko-KR" altLang="en-US" sz="1800" dirty="0" err="1">
                <a:latin typeface="Arial" panose="020B0604020202020204" pitchFamily="34" charset="0"/>
                <a:ea typeface="맑은 고딕" panose="020B0503020000020004" pitchFamily="50" charset="-127"/>
                <a:cs typeface="Arial" panose="020B0604020202020204" pitchFamily="34" charset="0"/>
              </a:rPr>
              <a:t>se</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to</a:t>
            </a:r>
            <a:r>
              <a:rPr lang="ko-KR" altLang="en-US" sz="1800" dirty="0">
                <a:latin typeface="Arial" panose="020B0604020202020204" pitchFamily="34" charset="0"/>
                <a:ea typeface="맑은 고딕" panose="020B0503020000020004" pitchFamily="50" charset="-127"/>
                <a:cs typeface="Arial" panose="020B0604020202020204" pitchFamily="34" charset="0"/>
              </a:rPr>
              <a:t> and </a:t>
            </a:r>
            <a:r>
              <a:rPr lang="ko-KR" altLang="en-US" sz="1800" dirty="0" err="1">
                <a:latin typeface="Arial" panose="020B0604020202020204" pitchFamily="34" charset="0"/>
                <a:ea typeface="맑은 고딕" panose="020B0503020000020004" pitchFamily="50" charset="-127"/>
                <a:cs typeface="Arial" panose="020B0604020202020204" pitchFamily="34" charset="0"/>
              </a:rPr>
              <a:t>precipitate</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at</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the</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interface</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between</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the</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substrate</a:t>
            </a:r>
            <a:r>
              <a:rPr lang="ko-KR" altLang="en-US" sz="1800" dirty="0">
                <a:latin typeface="Arial" panose="020B0604020202020204" pitchFamily="34" charset="0"/>
                <a:ea typeface="맑은 고딕" panose="020B0503020000020004" pitchFamily="50" charset="-127"/>
                <a:cs typeface="Arial" panose="020B0604020202020204" pitchFamily="34" charset="0"/>
              </a:rPr>
              <a:t> and </a:t>
            </a:r>
            <a:r>
              <a:rPr lang="ko-KR" altLang="en-US" sz="1800" dirty="0" err="1">
                <a:latin typeface="Arial" panose="020B0604020202020204" pitchFamily="34" charset="0"/>
                <a:ea typeface="맑은 고딕" panose="020B0503020000020004" pitchFamily="50" charset="-127"/>
                <a:cs typeface="Arial" panose="020B0604020202020204" pitchFamily="34" charset="0"/>
              </a:rPr>
              <a:t>the</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liquid</a:t>
            </a:r>
            <a:endParaRPr lang="en-US" altLang="ko-KR" sz="1800" dirty="0">
              <a:latin typeface="Arial" panose="020B0604020202020204" pitchFamily="34" charset="0"/>
              <a:ea typeface="맑은 고딕" panose="020B0503020000020004" pitchFamily="50" charset="-127"/>
              <a:cs typeface="Arial" panose="020B0604020202020204" pitchFamily="34" charset="0"/>
            </a:endParaRPr>
          </a:p>
          <a:p>
            <a:pPr latinLnBrk="0">
              <a:spcBef>
                <a:spcPts val="600"/>
              </a:spcBef>
              <a:buFontTx/>
              <a:buAutoNum type="arabicParenBoth"/>
            </a:pPr>
            <a:r>
              <a:rPr lang="ko-KR" altLang="en-US" sz="1800" dirty="0" err="1">
                <a:latin typeface="Arial" panose="020B0604020202020204" pitchFamily="34" charset="0"/>
                <a:ea typeface="맑은 고딕" panose="020B0503020000020004" pitchFamily="50" charset="-127"/>
                <a:cs typeface="Arial" panose="020B0604020202020204" pitchFamily="34" charset="0"/>
              </a:rPr>
              <a:t>nucleation</a:t>
            </a:r>
            <a:r>
              <a:rPr lang="ko-KR" altLang="en-US" sz="1800" dirty="0">
                <a:latin typeface="Arial" panose="020B0604020202020204" pitchFamily="34" charset="0"/>
                <a:ea typeface="맑은 고딕" panose="020B0503020000020004" pitchFamily="50" charset="-127"/>
                <a:cs typeface="Arial" panose="020B0604020202020204" pitchFamily="34" charset="0"/>
              </a:rPr>
              <a:t> and </a:t>
            </a:r>
            <a:r>
              <a:rPr lang="ko-KR" altLang="en-US" sz="1800" dirty="0" err="1">
                <a:latin typeface="Arial" panose="020B0604020202020204" pitchFamily="34" charset="0"/>
                <a:ea typeface="맑은 고딕" panose="020B0503020000020004" pitchFamily="50" charset="-127"/>
                <a:cs typeface="Arial" panose="020B0604020202020204" pitchFamily="34" charset="0"/>
              </a:rPr>
              <a:t>then</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crystal</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growth</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endParaRPr lang="en-US" altLang="ko-KR" sz="1800" dirty="0">
              <a:latin typeface="Arial" panose="020B0604020202020204" pitchFamily="34" charset="0"/>
              <a:ea typeface="맑은 고딕" panose="020B0503020000020004" pitchFamily="50" charset="-127"/>
              <a:cs typeface="Arial" panose="020B0604020202020204" pitchFamily="34" charset="0"/>
            </a:endParaRPr>
          </a:p>
          <a:p>
            <a:pPr latinLnBrk="0">
              <a:spcBef>
                <a:spcPts val="600"/>
              </a:spcBef>
              <a:buFontTx/>
              <a:buAutoNum type="arabicParenBoth"/>
            </a:pPr>
            <a:r>
              <a:rPr lang="en-US" altLang="ko-KR" sz="1800" dirty="0">
                <a:latin typeface="Arial" panose="020B0604020202020204" pitchFamily="34" charset="0"/>
                <a:ea typeface="맑은 고딕" panose="020B0503020000020004" pitchFamily="50" charset="-127"/>
                <a:cs typeface="Arial" panose="020B0604020202020204" pitchFamily="34" charset="0"/>
              </a:rPr>
              <a:t>c</a:t>
            </a:r>
            <a:r>
              <a:rPr lang="ko-KR" altLang="en-US" sz="1800" dirty="0" err="1">
                <a:latin typeface="Arial" panose="020B0604020202020204" pitchFamily="34" charset="0"/>
                <a:ea typeface="맑은 고딕" panose="020B0503020000020004" pitchFamily="50" charset="-127"/>
                <a:cs typeface="Arial" panose="020B0604020202020204" pitchFamily="34" charset="0"/>
              </a:rPr>
              <a:t>ontinued</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precipitation</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or</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growth</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resulting</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in</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ko-KR" altLang="en-US" sz="1800" dirty="0" err="1">
                <a:latin typeface="Arial" panose="020B0604020202020204" pitchFamily="34" charset="0"/>
                <a:ea typeface="맑은 고딕" panose="020B0503020000020004" pitchFamily="50" charset="-127"/>
                <a:cs typeface="Arial" panose="020B0604020202020204" pitchFamily="34" charset="0"/>
              </a:rPr>
              <a:t>the</a:t>
            </a:r>
            <a:r>
              <a:rPr lang="ko-KR" altLang="en-US" sz="1800" dirty="0">
                <a:latin typeface="Arial" panose="020B0604020202020204" pitchFamily="34" charset="0"/>
                <a:ea typeface="맑은 고딕" panose="020B0503020000020004" pitchFamily="50" charset="-127"/>
                <a:cs typeface="Arial" panose="020B0604020202020204" pitchFamily="34" charset="0"/>
              </a:rPr>
              <a:t> </a:t>
            </a:r>
            <a:r>
              <a:rPr lang="en-US" altLang="ko-KR" sz="1800" dirty="0">
                <a:latin typeface="Arial" panose="020B0604020202020204" pitchFamily="34" charset="0"/>
                <a:ea typeface="맑은 고딕" panose="020B0503020000020004" pitchFamily="50" charset="-127"/>
                <a:cs typeface="Arial" panose="020B0604020202020204" pitchFamily="34" charset="0"/>
              </a:rPr>
              <a:t>vertical </a:t>
            </a:r>
            <a:r>
              <a:rPr lang="ko-KR" altLang="en-US" sz="1800" dirty="0" err="1">
                <a:latin typeface="Arial" panose="020B0604020202020204" pitchFamily="34" charset="0"/>
                <a:ea typeface="맑은 고딕" panose="020B0503020000020004" pitchFamily="50" charset="-127"/>
                <a:cs typeface="Arial" panose="020B0604020202020204" pitchFamily="34" charset="0"/>
              </a:rPr>
              <a:t>growth</a:t>
            </a:r>
            <a:r>
              <a:rPr lang="ko-KR" altLang="en-US" sz="1800" dirty="0">
                <a:latin typeface="Arial" panose="020B0604020202020204" pitchFamily="34" charset="0"/>
                <a:ea typeface="맑은 고딕" panose="020B0503020000020004" pitchFamily="50" charset="-127"/>
                <a:cs typeface="Arial" panose="020B0604020202020204" pitchFamily="34" charset="0"/>
              </a:rPr>
              <a:t> of </a:t>
            </a:r>
            <a:r>
              <a:rPr lang="en-US" altLang="ko-KR" sz="1800" dirty="0">
                <a:latin typeface="Arial" panose="020B0604020202020204" pitchFamily="34" charset="0"/>
                <a:ea typeface="맑은 고딕" panose="020B0503020000020004" pitchFamily="50" charset="-127"/>
                <a:cs typeface="Arial" panose="020B0604020202020204" pitchFamily="34" charset="0"/>
              </a:rPr>
              <a:t>NW</a:t>
            </a:r>
            <a:endParaRPr lang="ko-KR" altLang="en-US" sz="1800" dirty="0">
              <a:latin typeface="Arial" panose="020B0604020202020204" pitchFamily="34" charset="0"/>
              <a:ea typeface="맑은 고딕" panose="020B0503020000020004" pitchFamily="50" charset="-127"/>
              <a:cs typeface="Arial" panose="020B0604020202020204" pitchFamily="34" charset="0"/>
            </a:endParaRPr>
          </a:p>
        </p:txBody>
      </p:sp>
      <p:pic>
        <p:nvPicPr>
          <p:cNvPr id="23556" name="Picture 2" descr="C:\WINDOWS\바탕 화면\jpg\04장\4-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663" y="3109913"/>
            <a:ext cx="6289675"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직사각형 7"/>
          <p:cNvSpPr/>
          <p:nvPr/>
        </p:nvSpPr>
        <p:spPr>
          <a:xfrm>
            <a:off x="17463" y="19050"/>
            <a:ext cx="91265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ko-KR" altLang="en-US" sz="2800" b="1" dirty="0">
                <a:latin typeface="Gill Sans MT" panose="020B0502020104020203" pitchFamily="34" charset="0"/>
                <a:ea typeface="HY견고딕" panose="02030600000101010101" pitchFamily="18" charset="-127"/>
                <a:cs typeface="+mj-cs"/>
              </a:rPr>
              <a:t>4.2.2.1</a:t>
            </a:r>
            <a:r>
              <a:rPr lang="en-US" altLang="ko-KR"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Fundamental</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aspects</a:t>
            </a:r>
            <a:r>
              <a:rPr lang="ko-KR" altLang="en-US" sz="2800" b="1" dirty="0">
                <a:latin typeface="Gill Sans MT" panose="020B0502020104020203" pitchFamily="34" charset="0"/>
                <a:ea typeface="HY견고딕" panose="02030600000101010101" pitchFamily="18" charset="-127"/>
                <a:cs typeface="+mj-cs"/>
              </a:rPr>
              <a:t> of VLS </a:t>
            </a:r>
            <a:r>
              <a:rPr lang="ko-KR" altLang="en-US" sz="2800" b="1" dirty="0" err="1">
                <a:latin typeface="Gill Sans MT" panose="020B0502020104020203" pitchFamily="34" charset="0"/>
                <a:ea typeface="HY견고딕" panose="02030600000101010101" pitchFamily="18" charset="-127"/>
                <a:cs typeface="+mj-cs"/>
              </a:rPr>
              <a:t>growth</a:t>
            </a:r>
            <a:r>
              <a:rPr lang="ko-KR" altLang="en-US" sz="2800" b="1" dirty="0">
                <a:latin typeface="Gill Sans MT" panose="020B0502020104020203" pitchFamily="34" charset="0"/>
                <a:ea typeface="HY견고딕" panose="02030600000101010101" pitchFamily="18" charset="-127"/>
                <a:cs typeface="+mj-cs"/>
              </a:rPr>
              <a:t> </a:t>
            </a: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109</a:t>
            </a:fld>
            <a:endParaRPr lang="ko-KR" altLang="en-US"/>
          </a:p>
        </p:txBody>
      </p:sp>
    </p:spTree>
    <p:extLst>
      <p:ext uri="{BB962C8B-B14F-4D97-AF65-F5344CB8AC3E}">
        <p14:creationId xmlns:p14="http://schemas.microsoft.com/office/powerpoint/2010/main" val="33447407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17463" y="0"/>
            <a:ext cx="91265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ko-KR" altLang="en-US" sz="2800" b="1" dirty="0">
                <a:latin typeface="Gill Sans MT" panose="020B0502020104020203" pitchFamily="34" charset="0"/>
                <a:ea typeface="HY견고딕" panose="02030600000101010101" pitchFamily="18" charset="-127"/>
                <a:cs typeface="+mj-cs"/>
              </a:rPr>
              <a:t>4.2.2.1</a:t>
            </a:r>
            <a:r>
              <a:rPr lang="en-US" altLang="ko-KR"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Fundamental</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aspects</a:t>
            </a:r>
            <a:r>
              <a:rPr lang="ko-KR" altLang="en-US" sz="2800" b="1" dirty="0">
                <a:latin typeface="Gill Sans MT" panose="020B0502020104020203" pitchFamily="34" charset="0"/>
                <a:ea typeface="HY견고딕" panose="02030600000101010101" pitchFamily="18" charset="-127"/>
                <a:cs typeface="+mj-cs"/>
              </a:rPr>
              <a:t> of VLS </a:t>
            </a:r>
            <a:r>
              <a:rPr lang="ko-KR" altLang="en-US" sz="2800" b="1" dirty="0" err="1">
                <a:latin typeface="Gill Sans MT" panose="020B0502020104020203" pitchFamily="34" charset="0"/>
                <a:ea typeface="HY견고딕" panose="02030600000101010101" pitchFamily="18" charset="-127"/>
                <a:cs typeface="+mj-cs"/>
              </a:rPr>
              <a:t>growth</a:t>
            </a:r>
            <a:r>
              <a:rPr lang="ko-KR" altLang="en-US" sz="2800" b="1" dirty="0">
                <a:latin typeface="Gill Sans MT" panose="020B0502020104020203" pitchFamily="34" charset="0"/>
                <a:ea typeface="HY견고딕" panose="02030600000101010101" pitchFamily="18" charset="-127"/>
                <a:cs typeface="+mj-cs"/>
              </a:rPr>
              <a:t> </a:t>
            </a:r>
          </a:p>
        </p:txBody>
      </p:sp>
      <p:sp>
        <p:nvSpPr>
          <p:cNvPr id="7" name="직사각형 6"/>
          <p:cNvSpPr/>
          <p:nvPr/>
        </p:nvSpPr>
        <p:spPr>
          <a:xfrm>
            <a:off x="350838" y="923925"/>
            <a:ext cx="8458200" cy="2862263"/>
          </a:xfrm>
          <a:prstGeom prst="rect">
            <a:avLst/>
          </a:prstGeom>
        </p:spPr>
        <p:txBody>
          <a:bodyPr>
            <a:spAutoFit/>
          </a:bodyPr>
          <a:lstStyle/>
          <a:p>
            <a:pPr>
              <a:spcBef>
                <a:spcPts val="600"/>
              </a:spcBef>
              <a:defRPr/>
            </a:pPr>
            <a:r>
              <a:rPr lang="en-US" altLang="ko-KR" sz="2000" dirty="0">
                <a:solidFill>
                  <a:srgbClr val="C00000"/>
                </a:solidFill>
              </a:rPr>
              <a:t>Case study: Si NWs</a:t>
            </a:r>
          </a:p>
          <a:p>
            <a:pPr marL="514350" indent="-514350">
              <a:spcBef>
                <a:spcPts val="600"/>
              </a:spcBef>
              <a:buFont typeface="+mj-lt"/>
              <a:buAutoNum type="romanUcPeriod"/>
              <a:defRPr/>
            </a:pPr>
            <a:r>
              <a:rPr lang="en-US" altLang="ko-KR" sz="2000" dirty="0"/>
              <a:t>thin layer gold layer sputtered on a silicon substrate</a:t>
            </a:r>
          </a:p>
          <a:p>
            <a:pPr marL="514350" indent="-514350">
              <a:spcBef>
                <a:spcPts val="600"/>
              </a:spcBef>
              <a:buFont typeface="+mj-lt"/>
              <a:buAutoNum type="romanUcPeriod"/>
              <a:defRPr/>
            </a:pPr>
            <a:r>
              <a:rPr lang="en-US" altLang="ko-KR" sz="2000" dirty="0"/>
              <a:t>annealing above the Au-Si eutectic point of 385°C </a:t>
            </a:r>
            <a:r>
              <a:rPr lang="en-US" altLang="ko-KR" sz="2000" dirty="0">
                <a:sym typeface="Wingdings" panose="05000000000000000000" pitchFamily="2" charset="2"/>
              </a:rPr>
              <a:t> </a:t>
            </a:r>
            <a:r>
              <a:rPr lang="en-US" altLang="ko-KR" sz="2000" dirty="0" err="1">
                <a:sym typeface="Wingdings" panose="05000000000000000000" pitchFamily="2" charset="2"/>
              </a:rPr>
              <a:t>Au+Si</a:t>
            </a:r>
            <a:r>
              <a:rPr lang="en-US" altLang="ko-KR" sz="2000" dirty="0">
                <a:sym typeface="Wingdings" panose="05000000000000000000" pitchFamily="2" charset="2"/>
              </a:rPr>
              <a:t> </a:t>
            </a:r>
            <a:r>
              <a:rPr lang="en-US" altLang="ko-KR" sz="2000" dirty="0"/>
              <a:t>liquid mixture</a:t>
            </a:r>
          </a:p>
          <a:p>
            <a:pPr marL="514350" indent="-514350">
              <a:spcBef>
                <a:spcPts val="600"/>
              </a:spcBef>
              <a:buFont typeface="+mj-lt"/>
              <a:buAutoNum type="romanUcPeriod"/>
              <a:defRPr/>
            </a:pPr>
            <a:r>
              <a:rPr lang="en-US" altLang="ko-KR" sz="2000" dirty="0"/>
              <a:t>liquid droplet become supersaturated with silicon </a:t>
            </a:r>
          </a:p>
          <a:p>
            <a:pPr marL="514350" indent="-514350">
              <a:spcBef>
                <a:spcPts val="600"/>
              </a:spcBef>
              <a:buFont typeface="+mj-lt"/>
              <a:buAutoNum type="romanUcPeriod"/>
              <a:defRPr/>
            </a:pPr>
            <a:r>
              <a:rPr lang="en-US" altLang="ko-KR" sz="2000" dirty="0"/>
              <a:t>the supersaturated silicon will diffuse from the liquid-vapor interface and precipitate at the solid-liquid interface, resulting in the growth of silicon</a:t>
            </a:r>
            <a:endParaRPr lang="ko-KR" altLang="en-US" sz="2000" dirty="0"/>
          </a:p>
        </p:txBody>
      </p:sp>
      <p:grpSp>
        <p:nvGrpSpPr>
          <p:cNvPr id="24581" name="그룹 1"/>
          <p:cNvGrpSpPr>
            <a:grpSpLocks/>
          </p:cNvGrpSpPr>
          <p:nvPr/>
        </p:nvGrpSpPr>
        <p:grpSpPr bwMode="auto">
          <a:xfrm>
            <a:off x="1212850" y="3811588"/>
            <a:ext cx="6735763" cy="2667000"/>
            <a:chOff x="8610600" y="533400"/>
            <a:chExt cx="8810625" cy="3487737"/>
          </a:xfrm>
        </p:grpSpPr>
        <p:pic>
          <p:nvPicPr>
            <p:cNvPr id="24582" name="Picture 2" descr="C:\WINDOWS\바탕 화면\jpg\04장\4-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533400"/>
              <a:ext cx="5513388" cy="348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2" descr="C:\WINDOWS\바탕 화면\jpg\04장\4-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25" y="750887"/>
              <a:ext cx="38481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110</a:t>
            </a:fld>
            <a:endParaRPr lang="ko-KR" altLang="en-US"/>
          </a:p>
        </p:txBody>
      </p:sp>
    </p:spTree>
    <p:extLst>
      <p:ext uri="{BB962C8B-B14F-4D97-AF65-F5344CB8AC3E}">
        <p14:creationId xmlns:p14="http://schemas.microsoft.com/office/powerpoint/2010/main" val="18233293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12700" y="11113"/>
            <a:ext cx="91313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en-US" altLang="ko-KR" sz="3400" b="1" dirty="0">
                <a:latin typeface="Gill Sans MT" panose="020B0502020104020203" pitchFamily="34" charset="0"/>
                <a:ea typeface="HY견고딕" panose="02030600000101010101" pitchFamily="18" charset="-127"/>
                <a:cs typeface="+mj-cs"/>
              </a:rPr>
              <a:t>4.2.2.3. Control of the size of nanowires</a:t>
            </a:r>
            <a:endParaRPr lang="ko-KR" altLang="en-US" sz="3400" b="1" dirty="0">
              <a:latin typeface="Gill Sans MT" panose="020B0502020104020203" pitchFamily="34" charset="0"/>
              <a:ea typeface="HY견고딕" panose="02030600000101010101" pitchFamily="18" charset="-127"/>
              <a:cs typeface="+mj-cs"/>
            </a:endParaRPr>
          </a:p>
        </p:txBody>
      </p:sp>
      <p:pic>
        <p:nvPicPr>
          <p:cNvPr id="25604" name="Picture 2" descr="C:\WINDOWS\바탕 화면\jpg\04장\4-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57912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직사각형 8"/>
          <p:cNvSpPr>
            <a:spLocks noChangeArrowheads="1"/>
          </p:cNvSpPr>
          <p:nvPr/>
        </p:nvSpPr>
        <p:spPr bwMode="auto">
          <a:xfrm>
            <a:off x="5105400" y="1217613"/>
            <a:ext cx="38862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pPr>
            <a:r>
              <a:rPr lang="en-US" altLang="ko-KR" sz="2000">
                <a:latin typeface="Arial" panose="020B0604020202020204" pitchFamily="34" charset="0"/>
                <a:ea typeface="맑은 고딕" panose="020B0503020000020004" pitchFamily="50" charset="-127"/>
              </a:rPr>
              <a:t>thickness of the catalyst film ↓ </a:t>
            </a:r>
            <a:r>
              <a:rPr lang="en-US" altLang="ko-KR" sz="2000">
                <a:latin typeface="Arial" panose="020B0604020202020204" pitchFamily="34" charset="0"/>
                <a:ea typeface="맑은 고딕" panose="020B0503020000020004" pitchFamily="50" charset="-127"/>
                <a:sym typeface="Wingdings" panose="05000000000000000000" pitchFamily="2" charset="2"/>
              </a:rPr>
              <a:t> size of the liquid catalyst droplets </a:t>
            </a:r>
            <a:r>
              <a:rPr lang="en-US" altLang="ko-KR" sz="2000">
                <a:latin typeface="Arial" panose="020B0604020202020204" pitchFamily="34" charset="0"/>
                <a:ea typeface="맑은 고딕" panose="020B0503020000020004" pitchFamily="50" charset="-127"/>
              </a:rPr>
              <a:t>↓ </a:t>
            </a:r>
            <a:r>
              <a:rPr lang="en-US" altLang="ko-KR" sz="2000">
                <a:latin typeface="Arial" panose="020B0604020202020204" pitchFamily="34" charset="0"/>
                <a:ea typeface="맑은 고딕" panose="020B0503020000020004" pitchFamily="50" charset="-127"/>
                <a:sym typeface="Wingdings" panose="05000000000000000000" pitchFamily="2" charset="2"/>
              </a:rPr>
              <a:t> </a:t>
            </a:r>
            <a:r>
              <a:rPr lang="en-US" altLang="ko-KR" sz="2200">
                <a:latin typeface="Arial" panose="020B0604020202020204" pitchFamily="34" charset="0"/>
                <a:ea typeface="맑은 고딕" panose="020B0503020000020004" pitchFamily="50" charset="-127"/>
              </a:rPr>
              <a:t>NW</a:t>
            </a:r>
            <a:r>
              <a:rPr lang="ko-KR" altLang="en-US" sz="2200">
                <a:latin typeface="Arial" panose="020B0604020202020204" pitchFamily="34" charset="0"/>
                <a:ea typeface="맑은 고딕" panose="020B0503020000020004" pitchFamily="50" charset="-127"/>
              </a:rPr>
              <a:t> </a:t>
            </a:r>
            <a:r>
              <a:rPr lang="en-US" altLang="ko-KR" sz="2200">
                <a:latin typeface="Arial" panose="020B0604020202020204" pitchFamily="34" charset="0"/>
                <a:ea typeface="맑은 고딕" panose="020B0503020000020004" pitchFamily="50" charset="-127"/>
              </a:rPr>
              <a:t>size</a:t>
            </a:r>
            <a:r>
              <a:rPr lang="en-US" altLang="ko-KR" sz="2000">
                <a:latin typeface="Arial" panose="020B0604020202020204" pitchFamily="34" charset="0"/>
                <a:ea typeface="맑은 고딕" panose="020B0503020000020004" pitchFamily="50" charset="-127"/>
              </a:rPr>
              <a:t> ↓</a:t>
            </a:r>
            <a:endParaRPr lang="en-US" altLang="ko-KR" sz="2200">
              <a:latin typeface="Arial" panose="020B0604020202020204" pitchFamily="34" charset="0"/>
              <a:ea typeface="맑은 고딕" panose="020B0503020000020004" pitchFamily="50" charset="-127"/>
            </a:endParaRPr>
          </a:p>
        </p:txBody>
      </p:sp>
      <p:graphicFrame>
        <p:nvGraphicFramePr>
          <p:cNvPr id="10" name="표 9"/>
          <p:cNvGraphicFramePr>
            <a:graphicFrameLocks noGrp="1"/>
          </p:cNvGraphicFramePr>
          <p:nvPr/>
        </p:nvGraphicFramePr>
        <p:xfrm>
          <a:off x="5181600" y="2436813"/>
          <a:ext cx="3810000" cy="1006476"/>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tblGrid>
              <a:tr h="335492">
                <a:tc>
                  <a:txBody>
                    <a:bodyPr/>
                    <a:lstStyle/>
                    <a:p>
                      <a:pPr algn="ctr" rtl="0" eaLnBrk="0" fontAlgn="base" latinLnBrk="1" hangingPunct="0">
                        <a:spcBef>
                          <a:spcPct val="0"/>
                        </a:spcBef>
                        <a:spcAft>
                          <a:spcPct val="0"/>
                        </a:spcAft>
                      </a:pPr>
                      <a:r>
                        <a:rPr lang="en-US" altLang="ko-KR" sz="1600" b="0" kern="1200" dirty="0">
                          <a:solidFill>
                            <a:schemeClr val="tx1"/>
                          </a:solidFill>
                          <a:latin typeface="Arial" panose="020B0604020202020204" pitchFamily="34" charset="0"/>
                          <a:ea typeface="+mn-ea"/>
                          <a:cs typeface="+mn-cs"/>
                        </a:rPr>
                        <a:t>Au droplet</a:t>
                      </a:r>
                      <a:endParaRPr lang="ko-KR" altLang="en-US" sz="1600" b="0" kern="1200" dirty="0">
                        <a:solidFill>
                          <a:schemeClr val="tx1"/>
                        </a:solidFill>
                        <a:latin typeface="Arial" panose="020B0604020202020204" pitchFamily="34" charset="0"/>
                        <a:ea typeface="+mn-ea"/>
                        <a:cs typeface="+mn-cs"/>
                      </a:endParaRPr>
                    </a:p>
                  </a:txBody>
                  <a:tcPr marT="45749" marB="45749"/>
                </a:tc>
                <a:tc>
                  <a:txBody>
                    <a:bodyPr/>
                    <a:lstStyle/>
                    <a:p>
                      <a:pPr algn="ctr" rtl="0" eaLnBrk="0" fontAlgn="base" latinLnBrk="1" hangingPunct="0">
                        <a:spcBef>
                          <a:spcPct val="0"/>
                        </a:spcBef>
                        <a:spcAft>
                          <a:spcPct val="0"/>
                        </a:spcAft>
                      </a:pPr>
                      <a:r>
                        <a:rPr lang="en-US" altLang="ko-KR" sz="1600" b="0" kern="1200" dirty="0" err="1">
                          <a:solidFill>
                            <a:schemeClr val="tx1"/>
                          </a:solidFill>
                          <a:latin typeface="Arial" panose="020B0604020202020204" pitchFamily="34" charset="0"/>
                          <a:ea typeface="+mn-ea"/>
                          <a:cs typeface="+mn-cs"/>
                        </a:rPr>
                        <a:t>Ge</a:t>
                      </a:r>
                      <a:r>
                        <a:rPr lang="en-US" altLang="ko-KR" sz="1600" b="0" kern="1200" dirty="0">
                          <a:solidFill>
                            <a:schemeClr val="tx1"/>
                          </a:solidFill>
                          <a:latin typeface="Arial" panose="020B0604020202020204" pitchFamily="34" charset="0"/>
                          <a:ea typeface="+mn-ea"/>
                          <a:cs typeface="+mn-cs"/>
                        </a:rPr>
                        <a:t> NW size</a:t>
                      </a:r>
                      <a:endParaRPr lang="ko-KR" altLang="en-US" sz="1600" b="0" kern="1200" dirty="0">
                        <a:solidFill>
                          <a:schemeClr val="tx1"/>
                        </a:solidFill>
                        <a:latin typeface="Arial" panose="020B0604020202020204" pitchFamily="34" charset="0"/>
                        <a:ea typeface="+mn-ea"/>
                        <a:cs typeface="+mn-cs"/>
                      </a:endParaRPr>
                    </a:p>
                  </a:txBody>
                  <a:tcPr marT="45749" marB="45749"/>
                </a:tc>
                <a:extLst>
                  <a:ext uri="{0D108BD9-81ED-4DB2-BD59-A6C34878D82A}">
                    <a16:rowId xmlns:a16="http://schemas.microsoft.com/office/drawing/2014/main" val="10000"/>
                  </a:ext>
                </a:extLst>
              </a:tr>
              <a:tr h="335492">
                <a:tc>
                  <a:txBody>
                    <a:bodyPr/>
                    <a:lstStyle/>
                    <a:p>
                      <a:pPr algn="ctr" rtl="0" eaLnBrk="0" fontAlgn="base" latinLnBrk="1" hangingPunct="0">
                        <a:spcBef>
                          <a:spcPct val="0"/>
                        </a:spcBef>
                        <a:spcAft>
                          <a:spcPct val="0"/>
                        </a:spcAft>
                      </a:pPr>
                      <a:r>
                        <a:rPr lang="en-US" altLang="ko-KR" sz="1600" b="0" kern="1200" dirty="0">
                          <a:solidFill>
                            <a:schemeClr val="tx1"/>
                          </a:solidFill>
                          <a:latin typeface="Arial" panose="020B0604020202020204" pitchFamily="34" charset="0"/>
                          <a:ea typeface="+mn-ea"/>
                          <a:cs typeface="+mn-cs"/>
                        </a:rPr>
                        <a:t>10 nm</a:t>
                      </a:r>
                      <a:endParaRPr lang="ko-KR" altLang="en-US" sz="1600" b="0" kern="1200" dirty="0">
                        <a:solidFill>
                          <a:schemeClr val="tx1"/>
                        </a:solidFill>
                        <a:latin typeface="Arial" panose="020B0604020202020204" pitchFamily="34" charset="0"/>
                        <a:ea typeface="+mn-ea"/>
                        <a:cs typeface="+mn-cs"/>
                      </a:endParaRPr>
                    </a:p>
                  </a:txBody>
                  <a:tcPr marT="45749" marB="45749"/>
                </a:tc>
                <a:tc>
                  <a:txBody>
                    <a:bodyPr/>
                    <a:lstStyle/>
                    <a:p>
                      <a:pPr algn="ctr" rtl="0" eaLnBrk="0" fontAlgn="base" latinLnBrk="1" hangingPunct="0">
                        <a:spcBef>
                          <a:spcPct val="0"/>
                        </a:spcBef>
                        <a:spcAft>
                          <a:spcPct val="0"/>
                        </a:spcAft>
                      </a:pPr>
                      <a:r>
                        <a:rPr lang="en-US" altLang="ko-KR" sz="1600" b="0" kern="1200" dirty="0">
                          <a:solidFill>
                            <a:schemeClr val="tx1"/>
                          </a:solidFill>
                          <a:latin typeface="Arial" panose="020B0604020202020204" pitchFamily="34" charset="0"/>
                          <a:ea typeface="+mn-ea"/>
                          <a:cs typeface="+mn-cs"/>
                        </a:rPr>
                        <a:t>150 nm</a:t>
                      </a:r>
                      <a:endParaRPr lang="ko-KR" altLang="en-US" sz="1600" b="0" kern="1200" dirty="0">
                        <a:solidFill>
                          <a:schemeClr val="tx1"/>
                        </a:solidFill>
                        <a:latin typeface="Arial" panose="020B0604020202020204" pitchFamily="34" charset="0"/>
                        <a:ea typeface="+mn-ea"/>
                        <a:cs typeface="+mn-cs"/>
                      </a:endParaRPr>
                    </a:p>
                  </a:txBody>
                  <a:tcPr marT="45749" marB="45749"/>
                </a:tc>
                <a:extLst>
                  <a:ext uri="{0D108BD9-81ED-4DB2-BD59-A6C34878D82A}">
                    <a16:rowId xmlns:a16="http://schemas.microsoft.com/office/drawing/2014/main" val="10001"/>
                  </a:ext>
                </a:extLst>
              </a:tr>
              <a:tr h="335492">
                <a:tc>
                  <a:txBody>
                    <a:bodyPr/>
                    <a:lstStyle/>
                    <a:p>
                      <a:pPr algn="ctr" rtl="0" eaLnBrk="0" fontAlgn="base" latinLnBrk="1" hangingPunct="0">
                        <a:spcBef>
                          <a:spcPct val="0"/>
                        </a:spcBef>
                        <a:spcAft>
                          <a:spcPct val="0"/>
                        </a:spcAft>
                      </a:pPr>
                      <a:r>
                        <a:rPr lang="en-US" altLang="ko-KR" sz="1600" b="0" kern="1200" dirty="0">
                          <a:solidFill>
                            <a:schemeClr val="tx1"/>
                          </a:solidFill>
                          <a:latin typeface="Arial" panose="020B0604020202020204" pitchFamily="34" charset="0"/>
                          <a:ea typeface="+mn-ea"/>
                          <a:cs typeface="+mn-cs"/>
                        </a:rPr>
                        <a:t>5 nm</a:t>
                      </a:r>
                      <a:endParaRPr lang="ko-KR" altLang="en-US" sz="1600" b="0" kern="1200" dirty="0">
                        <a:solidFill>
                          <a:schemeClr val="tx1"/>
                        </a:solidFill>
                        <a:latin typeface="Arial" panose="020B0604020202020204" pitchFamily="34" charset="0"/>
                        <a:ea typeface="+mn-ea"/>
                        <a:cs typeface="+mn-cs"/>
                      </a:endParaRPr>
                    </a:p>
                  </a:txBody>
                  <a:tcPr marT="45749" marB="45749"/>
                </a:tc>
                <a:tc>
                  <a:txBody>
                    <a:bodyPr/>
                    <a:lstStyle/>
                    <a:p>
                      <a:pPr algn="ctr" rtl="0" eaLnBrk="0" fontAlgn="base" latinLnBrk="1" hangingPunct="0">
                        <a:spcBef>
                          <a:spcPct val="0"/>
                        </a:spcBef>
                        <a:spcAft>
                          <a:spcPct val="0"/>
                        </a:spcAft>
                      </a:pPr>
                      <a:r>
                        <a:rPr lang="en-US" altLang="ko-KR" sz="1600" b="0" kern="1200" dirty="0">
                          <a:solidFill>
                            <a:schemeClr val="tx1"/>
                          </a:solidFill>
                          <a:latin typeface="Arial" panose="020B0604020202020204" pitchFamily="34" charset="0"/>
                          <a:ea typeface="+mn-ea"/>
                          <a:cs typeface="+mn-cs"/>
                        </a:rPr>
                        <a:t>80 nm</a:t>
                      </a:r>
                      <a:endParaRPr lang="ko-KR" altLang="en-US" sz="1600" b="0" kern="1200" dirty="0">
                        <a:solidFill>
                          <a:schemeClr val="tx1"/>
                        </a:solidFill>
                        <a:latin typeface="Arial" panose="020B0604020202020204" pitchFamily="34" charset="0"/>
                        <a:ea typeface="+mn-ea"/>
                        <a:cs typeface="+mn-cs"/>
                      </a:endParaRPr>
                    </a:p>
                  </a:txBody>
                  <a:tcPr marT="45749" marB="45749"/>
                </a:tc>
                <a:extLst>
                  <a:ext uri="{0D108BD9-81ED-4DB2-BD59-A6C34878D82A}">
                    <a16:rowId xmlns:a16="http://schemas.microsoft.com/office/drawing/2014/main" val="10002"/>
                  </a:ext>
                </a:extLst>
              </a:tr>
            </a:tbl>
          </a:graphicData>
        </a:graphic>
      </p:graphicFrame>
      <p:graphicFrame>
        <p:nvGraphicFramePr>
          <p:cNvPr id="11" name="표 10"/>
          <p:cNvGraphicFramePr>
            <a:graphicFrameLocks noGrp="1"/>
          </p:cNvGraphicFramePr>
          <p:nvPr>
            <p:extLst>
              <p:ext uri="{D42A27DB-BD31-4B8C-83A1-F6EECF244321}">
                <p14:modId xmlns:p14="http://schemas.microsoft.com/office/powerpoint/2010/main" val="1262244999"/>
              </p:ext>
            </p:extLst>
          </p:nvPr>
        </p:nvGraphicFramePr>
        <p:xfrm>
          <a:off x="5181600" y="3808413"/>
          <a:ext cx="3810000" cy="1341436"/>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tblGrid>
              <a:tr h="335359">
                <a:tc>
                  <a:txBody>
                    <a:bodyPr/>
                    <a:lstStyle/>
                    <a:p>
                      <a:pPr algn="ctr" rtl="0" eaLnBrk="0" fontAlgn="base" latinLnBrk="1" hangingPunct="0">
                        <a:spcBef>
                          <a:spcPct val="0"/>
                        </a:spcBef>
                        <a:spcAft>
                          <a:spcPct val="0"/>
                        </a:spcAft>
                      </a:pPr>
                      <a:r>
                        <a:rPr lang="en-US" altLang="ko-KR" sz="1600" b="0" kern="1200" dirty="0">
                          <a:solidFill>
                            <a:schemeClr val="tx1"/>
                          </a:solidFill>
                          <a:latin typeface="Arial" panose="020B0604020202020204" pitchFamily="34" charset="0"/>
                          <a:ea typeface="+mn-ea"/>
                          <a:cs typeface="+mn-cs"/>
                        </a:rPr>
                        <a:t>Au droplet</a:t>
                      </a:r>
                      <a:endParaRPr lang="ko-KR" altLang="en-US" sz="1600" b="0" kern="1200" dirty="0">
                        <a:solidFill>
                          <a:schemeClr val="tx1"/>
                        </a:solidFill>
                        <a:latin typeface="Arial" panose="020B0604020202020204" pitchFamily="34" charset="0"/>
                        <a:ea typeface="+mn-ea"/>
                        <a:cs typeface="+mn-cs"/>
                      </a:endParaRPr>
                    </a:p>
                  </a:txBody>
                  <a:tcPr marT="45731" marB="45731"/>
                </a:tc>
                <a:tc>
                  <a:txBody>
                    <a:bodyPr/>
                    <a:lstStyle/>
                    <a:p>
                      <a:pPr algn="ctr" rtl="0" eaLnBrk="0" fontAlgn="base" latinLnBrk="1" hangingPunct="0">
                        <a:spcBef>
                          <a:spcPct val="0"/>
                        </a:spcBef>
                        <a:spcAft>
                          <a:spcPct val="0"/>
                        </a:spcAft>
                      </a:pPr>
                      <a:r>
                        <a:rPr lang="en-US" altLang="ko-KR" sz="1600" b="0" kern="1200" dirty="0" err="1">
                          <a:solidFill>
                            <a:schemeClr val="tx1"/>
                          </a:solidFill>
                          <a:latin typeface="Arial" panose="020B0604020202020204" pitchFamily="34" charset="0"/>
                          <a:ea typeface="+mn-ea"/>
                          <a:cs typeface="+mn-cs"/>
                        </a:rPr>
                        <a:t>GaP</a:t>
                      </a:r>
                      <a:r>
                        <a:rPr lang="en-US" altLang="ko-KR" sz="1600" b="0" kern="1200" dirty="0">
                          <a:solidFill>
                            <a:schemeClr val="tx1"/>
                          </a:solidFill>
                          <a:latin typeface="Arial" panose="020B0604020202020204" pitchFamily="34" charset="0"/>
                          <a:ea typeface="+mn-ea"/>
                          <a:cs typeface="+mn-cs"/>
                        </a:rPr>
                        <a:t> NW size</a:t>
                      </a:r>
                      <a:endParaRPr lang="ko-KR" altLang="en-US" sz="1600" b="0" kern="1200" dirty="0">
                        <a:solidFill>
                          <a:schemeClr val="tx1"/>
                        </a:solidFill>
                        <a:latin typeface="Arial" panose="020B0604020202020204" pitchFamily="34" charset="0"/>
                        <a:ea typeface="+mn-ea"/>
                        <a:cs typeface="+mn-cs"/>
                      </a:endParaRPr>
                    </a:p>
                  </a:txBody>
                  <a:tcPr marT="45731" marB="45731"/>
                </a:tc>
                <a:extLst>
                  <a:ext uri="{0D108BD9-81ED-4DB2-BD59-A6C34878D82A}">
                    <a16:rowId xmlns:a16="http://schemas.microsoft.com/office/drawing/2014/main" val="10000"/>
                  </a:ext>
                </a:extLst>
              </a:tr>
              <a:tr h="335359">
                <a:tc>
                  <a:txBody>
                    <a:bodyPr/>
                    <a:lstStyle/>
                    <a:p>
                      <a:pPr algn="ctr" rtl="0" eaLnBrk="0" fontAlgn="base" latinLnBrk="1" hangingPunct="0">
                        <a:spcBef>
                          <a:spcPct val="0"/>
                        </a:spcBef>
                        <a:spcAft>
                          <a:spcPct val="0"/>
                        </a:spcAft>
                      </a:pPr>
                      <a:r>
                        <a:rPr lang="en-US" altLang="ko-KR" sz="1600" b="0" kern="1200" dirty="0">
                          <a:solidFill>
                            <a:schemeClr val="tx1"/>
                          </a:solidFill>
                          <a:latin typeface="Arial" panose="020B0604020202020204" pitchFamily="34" charset="0"/>
                          <a:ea typeface="+mn-ea"/>
                          <a:cs typeface="+mn-cs"/>
                        </a:rPr>
                        <a:t>8.4 nm</a:t>
                      </a:r>
                      <a:endParaRPr lang="ko-KR" altLang="en-US" sz="1600" b="0" kern="1200" dirty="0">
                        <a:solidFill>
                          <a:schemeClr val="tx1"/>
                        </a:solidFill>
                        <a:latin typeface="Arial" panose="020B0604020202020204" pitchFamily="34" charset="0"/>
                        <a:ea typeface="+mn-ea"/>
                        <a:cs typeface="+mn-cs"/>
                      </a:endParaRPr>
                    </a:p>
                  </a:txBody>
                  <a:tcPr marT="45731" marB="45731"/>
                </a:tc>
                <a:tc>
                  <a:txBody>
                    <a:bodyPr/>
                    <a:lstStyle/>
                    <a:p>
                      <a:pPr algn="ctr" rtl="0" eaLnBrk="0" fontAlgn="base" latinLnBrk="1" hangingPunct="0">
                        <a:spcBef>
                          <a:spcPct val="0"/>
                        </a:spcBef>
                        <a:spcAft>
                          <a:spcPct val="0"/>
                        </a:spcAft>
                      </a:pPr>
                      <a:r>
                        <a:rPr lang="en-US" altLang="ko-KR" sz="1600" b="0" kern="1200" dirty="0">
                          <a:solidFill>
                            <a:schemeClr val="tx1"/>
                          </a:solidFill>
                          <a:latin typeface="Arial" panose="020B0604020202020204" pitchFamily="34" charset="0"/>
                          <a:ea typeface="+mn-ea"/>
                          <a:cs typeface="+mn-cs"/>
                        </a:rPr>
                        <a:t>30.2 nm</a:t>
                      </a:r>
                      <a:endParaRPr lang="ko-KR" altLang="en-US" sz="1600" b="0" kern="1200" dirty="0">
                        <a:solidFill>
                          <a:schemeClr val="tx1"/>
                        </a:solidFill>
                        <a:latin typeface="Arial" panose="020B0604020202020204" pitchFamily="34" charset="0"/>
                        <a:ea typeface="+mn-ea"/>
                        <a:cs typeface="+mn-cs"/>
                      </a:endParaRPr>
                    </a:p>
                  </a:txBody>
                  <a:tcPr marT="45731" marB="45731"/>
                </a:tc>
                <a:extLst>
                  <a:ext uri="{0D108BD9-81ED-4DB2-BD59-A6C34878D82A}">
                    <a16:rowId xmlns:a16="http://schemas.microsoft.com/office/drawing/2014/main" val="10001"/>
                  </a:ext>
                </a:extLst>
              </a:tr>
              <a:tr h="335359">
                <a:tc>
                  <a:txBody>
                    <a:bodyPr/>
                    <a:lstStyle/>
                    <a:p>
                      <a:pPr algn="ctr" rtl="0" eaLnBrk="0" fontAlgn="base" latinLnBrk="1" hangingPunct="0">
                        <a:spcBef>
                          <a:spcPct val="0"/>
                        </a:spcBef>
                        <a:spcAft>
                          <a:spcPct val="0"/>
                        </a:spcAft>
                      </a:pPr>
                      <a:r>
                        <a:rPr lang="en-US" altLang="ko-KR" sz="1600" b="0" kern="1200" dirty="0">
                          <a:solidFill>
                            <a:schemeClr val="tx1"/>
                          </a:solidFill>
                          <a:latin typeface="Arial" panose="020B0604020202020204" pitchFamily="34" charset="0"/>
                          <a:ea typeface="+mn-ea"/>
                          <a:cs typeface="+mn-cs"/>
                        </a:rPr>
                        <a:t>18.5 nm</a:t>
                      </a:r>
                      <a:endParaRPr lang="ko-KR" altLang="en-US" sz="1600" b="0" kern="1200" dirty="0">
                        <a:solidFill>
                          <a:schemeClr val="tx1"/>
                        </a:solidFill>
                        <a:latin typeface="Arial" panose="020B0604020202020204" pitchFamily="34" charset="0"/>
                        <a:ea typeface="+mn-ea"/>
                        <a:cs typeface="+mn-cs"/>
                      </a:endParaRPr>
                    </a:p>
                  </a:txBody>
                  <a:tcPr marT="45731" marB="45731"/>
                </a:tc>
                <a:tc>
                  <a:txBody>
                    <a:bodyPr/>
                    <a:lstStyle/>
                    <a:p>
                      <a:pPr algn="ctr" rtl="0" eaLnBrk="0" fontAlgn="base" latinLnBrk="1" hangingPunct="0">
                        <a:spcBef>
                          <a:spcPct val="0"/>
                        </a:spcBef>
                        <a:spcAft>
                          <a:spcPct val="0"/>
                        </a:spcAft>
                      </a:pPr>
                      <a:r>
                        <a:rPr lang="en-US" altLang="ko-KR" sz="1600" b="0" kern="1200" dirty="0">
                          <a:solidFill>
                            <a:schemeClr val="tx1"/>
                          </a:solidFill>
                          <a:latin typeface="Arial" panose="020B0604020202020204" pitchFamily="34" charset="0"/>
                          <a:ea typeface="+mn-ea"/>
                          <a:cs typeface="+mn-cs"/>
                        </a:rPr>
                        <a:t>80 nm</a:t>
                      </a:r>
                      <a:endParaRPr lang="ko-KR" altLang="en-US" sz="1600" b="0" kern="1200" dirty="0">
                        <a:solidFill>
                          <a:schemeClr val="tx1"/>
                        </a:solidFill>
                        <a:latin typeface="Arial" panose="020B0604020202020204" pitchFamily="34" charset="0"/>
                        <a:ea typeface="+mn-ea"/>
                        <a:cs typeface="+mn-cs"/>
                      </a:endParaRPr>
                    </a:p>
                  </a:txBody>
                  <a:tcPr marT="45731" marB="45731"/>
                </a:tc>
                <a:extLst>
                  <a:ext uri="{0D108BD9-81ED-4DB2-BD59-A6C34878D82A}">
                    <a16:rowId xmlns:a16="http://schemas.microsoft.com/office/drawing/2014/main" val="10002"/>
                  </a:ext>
                </a:extLst>
              </a:tr>
              <a:tr h="335359">
                <a:tc>
                  <a:txBody>
                    <a:bodyPr/>
                    <a:lstStyle/>
                    <a:p>
                      <a:pPr algn="ctr" rtl="0" eaLnBrk="0" fontAlgn="base" latinLnBrk="1" hangingPunct="0">
                        <a:spcBef>
                          <a:spcPct val="0"/>
                        </a:spcBef>
                        <a:spcAft>
                          <a:spcPct val="0"/>
                        </a:spcAft>
                      </a:pPr>
                      <a:r>
                        <a:rPr lang="en-US" altLang="ko-KR" sz="1600" b="0" kern="1200" dirty="0">
                          <a:solidFill>
                            <a:schemeClr val="tx1"/>
                          </a:solidFill>
                          <a:latin typeface="Arial" panose="020B0604020202020204" pitchFamily="34" charset="0"/>
                          <a:ea typeface="+mn-ea"/>
                          <a:cs typeface="+mn-cs"/>
                        </a:rPr>
                        <a:t>28.2 nm</a:t>
                      </a:r>
                      <a:endParaRPr lang="ko-KR" altLang="en-US" sz="1600" b="0" kern="1200" dirty="0">
                        <a:solidFill>
                          <a:schemeClr val="tx1"/>
                        </a:solidFill>
                        <a:latin typeface="Arial" panose="020B0604020202020204" pitchFamily="34" charset="0"/>
                        <a:ea typeface="+mn-ea"/>
                        <a:cs typeface="+mn-cs"/>
                      </a:endParaRPr>
                    </a:p>
                  </a:txBody>
                  <a:tcPr marT="45731" marB="45731"/>
                </a:tc>
                <a:tc>
                  <a:txBody>
                    <a:bodyPr/>
                    <a:lstStyle/>
                    <a:p>
                      <a:pPr algn="ctr" rtl="0" eaLnBrk="0" fontAlgn="base" latinLnBrk="1" hangingPunct="0">
                        <a:spcBef>
                          <a:spcPct val="0"/>
                        </a:spcBef>
                        <a:spcAft>
                          <a:spcPct val="0"/>
                        </a:spcAft>
                      </a:pPr>
                      <a:r>
                        <a:rPr lang="en-US" altLang="ko-KR" sz="1600" b="0" kern="1200" dirty="0">
                          <a:solidFill>
                            <a:schemeClr val="tx1"/>
                          </a:solidFill>
                          <a:latin typeface="Arial" panose="020B0604020202020204" pitchFamily="34" charset="0"/>
                          <a:ea typeface="+mn-ea"/>
                          <a:cs typeface="+mn-cs"/>
                        </a:rPr>
                        <a:t>150 nm</a:t>
                      </a:r>
                      <a:endParaRPr lang="ko-KR" altLang="en-US" sz="1600" b="0" kern="1200" dirty="0">
                        <a:solidFill>
                          <a:schemeClr val="tx1"/>
                        </a:solidFill>
                        <a:latin typeface="Arial" panose="020B0604020202020204" pitchFamily="34" charset="0"/>
                        <a:ea typeface="+mn-ea"/>
                        <a:cs typeface="+mn-cs"/>
                      </a:endParaRPr>
                    </a:p>
                  </a:txBody>
                  <a:tcPr marT="45731" marB="45731"/>
                </a:tc>
                <a:extLst>
                  <a:ext uri="{0D108BD9-81ED-4DB2-BD59-A6C34878D82A}">
                    <a16:rowId xmlns:a16="http://schemas.microsoft.com/office/drawing/2014/main" val="10003"/>
                  </a:ext>
                </a:extLst>
              </a:tr>
            </a:tbl>
          </a:graphicData>
        </a:graphic>
      </p:graphicFrame>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111</a:t>
            </a:fld>
            <a:endParaRPr lang="ko-KR" altLang="en-US"/>
          </a:p>
        </p:txBody>
      </p:sp>
    </p:spTree>
    <p:extLst>
      <p:ext uri="{BB962C8B-B14F-4D97-AF65-F5344CB8AC3E}">
        <p14:creationId xmlns:p14="http://schemas.microsoft.com/office/powerpoint/2010/main" val="38172456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12700" y="11113"/>
            <a:ext cx="91313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en-US" altLang="ko-KR" sz="3400" b="1" dirty="0">
                <a:latin typeface="Gill Sans MT" panose="020B0502020104020203" pitchFamily="34" charset="0"/>
                <a:ea typeface="HY견고딕" panose="02030600000101010101" pitchFamily="18" charset="-127"/>
                <a:cs typeface="+mj-cs"/>
              </a:rPr>
              <a:t>4.2.2.4. Precursors and catalysts</a:t>
            </a:r>
            <a:endParaRPr lang="ko-KR" altLang="en-US" sz="3400" b="1" dirty="0">
              <a:latin typeface="Gill Sans MT" panose="020B0502020104020203" pitchFamily="34" charset="0"/>
              <a:ea typeface="HY견고딕" panose="02030600000101010101" pitchFamily="18" charset="-127"/>
              <a:cs typeface="+mj-cs"/>
            </a:endParaRPr>
          </a:p>
        </p:txBody>
      </p:sp>
      <p:graphicFrame>
        <p:nvGraphicFramePr>
          <p:cNvPr id="6" name="표 5"/>
          <p:cNvGraphicFramePr>
            <a:graphicFrameLocks noGrp="1"/>
          </p:cNvGraphicFramePr>
          <p:nvPr>
            <p:extLst>
              <p:ext uri="{D42A27DB-BD31-4B8C-83A1-F6EECF244321}">
                <p14:modId xmlns:p14="http://schemas.microsoft.com/office/powerpoint/2010/main" val="3978230752"/>
              </p:ext>
            </p:extLst>
          </p:nvPr>
        </p:nvGraphicFramePr>
        <p:xfrm>
          <a:off x="463550" y="779463"/>
          <a:ext cx="8229600" cy="3181377"/>
        </p:xfrm>
        <a:graphic>
          <a:graphicData uri="http://schemas.openxmlformats.org/drawingml/2006/table">
            <a:tbl>
              <a:tblPr firstRow="1" bandRow="1">
                <a:tableStyleId>{5C22544A-7EE6-4342-B048-85BDC9FD1C3A}</a:tableStyleId>
              </a:tblPr>
              <a:tblGrid>
                <a:gridCol w="1444154">
                  <a:extLst>
                    <a:ext uri="{9D8B030D-6E8A-4147-A177-3AD203B41FA5}">
                      <a16:colId xmlns:a16="http://schemas.microsoft.com/office/drawing/2014/main" val="20000"/>
                    </a:ext>
                  </a:extLst>
                </a:gridCol>
                <a:gridCol w="2479262">
                  <a:extLst>
                    <a:ext uri="{9D8B030D-6E8A-4147-A177-3AD203B41FA5}">
                      <a16:colId xmlns:a16="http://schemas.microsoft.com/office/drawing/2014/main" val="20001"/>
                    </a:ext>
                  </a:extLst>
                </a:gridCol>
                <a:gridCol w="2153092">
                  <a:extLst>
                    <a:ext uri="{9D8B030D-6E8A-4147-A177-3AD203B41FA5}">
                      <a16:colId xmlns:a16="http://schemas.microsoft.com/office/drawing/2014/main" val="20002"/>
                    </a:ext>
                  </a:extLst>
                </a:gridCol>
                <a:gridCol w="2153092">
                  <a:extLst>
                    <a:ext uri="{9D8B030D-6E8A-4147-A177-3AD203B41FA5}">
                      <a16:colId xmlns:a16="http://schemas.microsoft.com/office/drawing/2014/main" val="20003"/>
                    </a:ext>
                  </a:extLst>
                </a:gridCol>
              </a:tblGrid>
              <a:tr h="516430">
                <a:tc>
                  <a:txBody>
                    <a:bodyPr/>
                    <a:lstStyle/>
                    <a:p>
                      <a:pPr algn="ctr" latinLnBrk="1"/>
                      <a:r>
                        <a:rPr lang="en-US" altLang="ko-KR" sz="1800" dirty="0">
                          <a:solidFill>
                            <a:schemeClr val="tx1"/>
                          </a:solidFill>
                        </a:rPr>
                        <a:t>NWs</a:t>
                      </a:r>
                      <a:endParaRPr lang="ko-KR" altLang="en-US" sz="1800" dirty="0">
                        <a:solidFill>
                          <a:schemeClr val="tx1"/>
                        </a:solidFill>
                      </a:endParaRPr>
                    </a:p>
                  </a:txBody>
                  <a:tcPr marT="45701" marB="45701"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dirty="0">
                          <a:solidFill>
                            <a:schemeClr val="tx1"/>
                          </a:solidFill>
                        </a:rPr>
                        <a:t>Precursors</a:t>
                      </a:r>
                      <a:endParaRPr lang="ko-KR" altLang="en-US" sz="1800" dirty="0">
                        <a:solidFill>
                          <a:schemeClr val="tx1"/>
                        </a:solidFill>
                      </a:endParaRPr>
                    </a:p>
                  </a:txBody>
                  <a:tcPr marT="45701" marB="45701" anchor="ctr"/>
                </a:tc>
                <a:tc>
                  <a:txBody>
                    <a:bodyPr/>
                    <a:lstStyle/>
                    <a:p>
                      <a:pPr algn="ctr" latinLnBrk="1"/>
                      <a:r>
                        <a:rPr lang="en-US" altLang="ko-KR" sz="1800" dirty="0">
                          <a:solidFill>
                            <a:schemeClr val="tx1"/>
                          </a:solidFill>
                        </a:rPr>
                        <a:t>Catalysts</a:t>
                      </a:r>
                      <a:endParaRPr lang="ko-KR" altLang="en-US" sz="1800" dirty="0">
                        <a:solidFill>
                          <a:schemeClr val="tx1"/>
                        </a:solidFill>
                      </a:endParaRPr>
                    </a:p>
                  </a:txBody>
                  <a:tcPr marT="45701" marB="45701" anchor="ctr"/>
                </a:tc>
                <a:tc>
                  <a:txBody>
                    <a:bodyPr/>
                    <a:lstStyle/>
                    <a:p>
                      <a:pPr algn="ctr" latinLnBrk="1"/>
                      <a:r>
                        <a:rPr lang="en-US" altLang="ko-KR" sz="1800" dirty="0">
                          <a:solidFill>
                            <a:schemeClr val="tx1"/>
                          </a:solidFill>
                        </a:rPr>
                        <a:t>Note</a:t>
                      </a:r>
                      <a:endParaRPr lang="ko-KR" altLang="en-US" sz="1800" dirty="0">
                        <a:solidFill>
                          <a:schemeClr val="tx1"/>
                        </a:solidFill>
                      </a:endParaRPr>
                    </a:p>
                  </a:txBody>
                  <a:tcPr marT="45701" marB="45701" anchor="ctr"/>
                </a:tc>
                <a:extLst>
                  <a:ext uri="{0D108BD9-81ED-4DB2-BD59-A6C34878D82A}">
                    <a16:rowId xmlns:a16="http://schemas.microsoft.com/office/drawing/2014/main" val="10000"/>
                  </a:ext>
                </a:extLst>
              </a:tr>
              <a:tr h="365717">
                <a:tc>
                  <a:txBody>
                    <a:bodyPr/>
                    <a:lstStyle/>
                    <a:p>
                      <a:pPr algn="just" latinLnBrk="1"/>
                      <a:r>
                        <a:rPr lang="en-US" altLang="ko-KR" sz="1800" dirty="0"/>
                        <a:t>Si NW</a:t>
                      </a:r>
                      <a:endParaRPr lang="ko-KR" altLang="en-US" sz="1800" dirty="0"/>
                    </a:p>
                  </a:txBody>
                  <a:tcPr marT="45701" marB="45701"/>
                </a:tc>
                <a:tc>
                  <a:txBody>
                    <a:bodyPr/>
                    <a:lstStyle/>
                    <a:p>
                      <a:pPr algn="just" latinLnBrk="1"/>
                      <a:r>
                        <a:rPr lang="en-US" altLang="ko-KR" sz="1800" dirty="0"/>
                        <a:t>SiCl</a:t>
                      </a:r>
                      <a:r>
                        <a:rPr lang="en-US" altLang="ko-KR" sz="1800" baseline="-25000" dirty="0"/>
                        <a:t>4</a:t>
                      </a:r>
                      <a:endParaRPr lang="ko-KR" altLang="en-US" sz="1800" baseline="-25000" dirty="0"/>
                    </a:p>
                  </a:txBody>
                  <a:tcPr marT="45701" marB="45701"/>
                </a:tc>
                <a:tc>
                  <a:txBody>
                    <a:bodyPr/>
                    <a:lstStyle/>
                    <a:p>
                      <a:pPr algn="just" latinLnBrk="1"/>
                      <a:r>
                        <a:rPr lang="en-US" altLang="ko-KR" sz="1800" dirty="0"/>
                        <a:t>Au</a:t>
                      </a:r>
                      <a:endParaRPr lang="ko-KR" altLang="en-US" sz="1800" dirty="0"/>
                    </a:p>
                  </a:txBody>
                  <a:tcPr marT="45701" marB="45701"/>
                </a:tc>
                <a:tc>
                  <a:txBody>
                    <a:bodyPr/>
                    <a:lstStyle/>
                    <a:p>
                      <a:pPr algn="just" latinLnBrk="1"/>
                      <a:r>
                        <a:rPr lang="en-US" altLang="ko-KR" sz="1800" dirty="0"/>
                        <a:t>-</a:t>
                      </a:r>
                      <a:endParaRPr lang="ko-KR" altLang="en-US" sz="1800" dirty="0"/>
                    </a:p>
                  </a:txBody>
                  <a:tcPr marT="45701" marB="45701"/>
                </a:tc>
                <a:extLst>
                  <a:ext uri="{0D108BD9-81ED-4DB2-BD59-A6C34878D82A}">
                    <a16:rowId xmlns:a16="http://schemas.microsoft.com/office/drawing/2014/main" val="10001"/>
                  </a:ext>
                </a:extLst>
              </a:tr>
              <a:tr h="365717">
                <a:tc>
                  <a:txBody>
                    <a:bodyPr/>
                    <a:lstStyle/>
                    <a:p>
                      <a:pPr algn="just" latinLnBrk="1"/>
                      <a:r>
                        <a:rPr lang="en-US" altLang="ko-KR" sz="1800" dirty="0" err="1"/>
                        <a:t>Ge</a:t>
                      </a:r>
                      <a:r>
                        <a:rPr lang="en-US" altLang="ko-KR" sz="1800" dirty="0"/>
                        <a:t> NW</a:t>
                      </a:r>
                      <a:endParaRPr lang="ko-KR" altLang="en-US" sz="1800" dirty="0"/>
                    </a:p>
                  </a:txBody>
                  <a:tcPr marT="45701" marB="45701"/>
                </a:tc>
                <a:tc>
                  <a:txBody>
                    <a:bodyPr/>
                    <a:lstStyle/>
                    <a:p>
                      <a:pPr algn="just" latinLnBrk="1"/>
                      <a:r>
                        <a:rPr lang="en-US" altLang="ko-KR" sz="1800" dirty="0" err="1"/>
                        <a:t>Ge</a:t>
                      </a:r>
                      <a:r>
                        <a:rPr lang="en-US" altLang="ko-KR" sz="1800" dirty="0"/>
                        <a:t> +</a:t>
                      </a:r>
                      <a:r>
                        <a:rPr lang="en-US" altLang="ko-KR" sz="1800" baseline="0" dirty="0"/>
                        <a:t> GeI</a:t>
                      </a:r>
                      <a:r>
                        <a:rPr lang="en-US" altLang="ko-KR" sz="1800" baseline="-25000" dirty="0"/>
                        <a:t>4</a:t>
                      </a:r>
                      <a:endParaRPr lang="ko-KR" altLang="en-US" sz="1800" baseline="-25000" dirty="0"/>
                    </a:p>
                  </a:txBody>
                  <a:tcPr marT="45701" marB="45701"/>
                </a:tc>
                <a:tc>
                  <a:txBody>
                    <a:bodyPr/>
                    <a:lstStyle/>
                    <a:p>
                      <a:pPr algn="just" latinLnBrk="1"/>
                      <a:r>
                        <a:rPr lang="en-US" altLang="ko-KR" sz="1800" dirty="0"/>
                        <a:t>Au</a:t>
                      </a:r>
                      <a:endParaRPr lang="ko-KR" altLang="en-US" sz="1800" dirty="0"/>
                    </a:p>
                  </a:txBody>
                  <a:tcPr marT="45701" marB="45701"/>
                </a:tc>
                <a:tc>
                  <a:txBody>
                    <a:bodyPr/>
                    <a:lstStyle/>
                    <a:p>
                      <a:pPr algn="just" latinLnBrk="1"/>
                      <a:r>
                        <a:rPr lang="en-US" altLang="ko-KR" sz="1800" dirty="0"/>
                        <a:t>-</a:t>
                      </a:r>
                      <a:endParaRPr lang="ko-KR" altLang="en-US" sz="1800" dirty="0"/>
                    </a:p>
                  </a:txBody>
                  <a:tcPr marT="45701" marB="45701"/>
                </a:tc>
                <a:extLst>
                  <a:ext uri="{0D108BD9-81ED-4DB2-BD59-A6C34878D82A}">
                    <a16:rowId xmlns:a16="http://schemas.microsoft.com/office/drawing/2014/main" val="10002"/>
                  </a:ext>
                </a:extLst>
              </a:tr>
              <a:tr h="914346">
                <a:tc>
                  <a:txBody>
                    <a:bodyPr/>
                    <a:lstStyle/>
                    <a:p>
                      <a:pPr algn="just" latinLnBrk="1"/>
                      <a:r>
                        <a:rPr lang="en-US" altLang="ko-KR" sz="1800" dirty="0" err="1"/>
                        <a:t>GaN</a:t>
                      </a:r>
                      <a:r>
                        <a:rPr lang="en-US" altLang="ko-KR" sz="1800" baseline="0" dirty="0"/>
                        <a:t> NR</a:t>
                      </a:r>
                      <a:endParaRPr lang="ko-KR" altLang="en-US" sz="1800" dirty="0"/>
                    </a:p>
                  </a:txBody>
                  <a:tcPr marT="45701" marB="45701"/>
                </a:tc>
                <a:tc>
                  <a:txBody>
                    <a:bodyPr/>
                    <a:lstStyle/>
                    <a:p>
                      <a:pPr algn="just" latinLnBrk="1"/>
                      <a:r>
                        <a:rPr lang="en-US" altLang="ko-KR" sz="1800" b="0" i="0" u="none" strike="noStrike" kern="1200" baseline="0" dirty="0">
                          <a:solidFill>
                            <a:schemeClr val="dk1"/>
                          </a:solidFill>
                          <a:latin typeface="+mn-lt"/>
                          <a:ea typeface="+mn-ea"/>
                          <a:cs typeface="+mn-cs"/>
                        </a:rPr>
                        <a:t>gallium </a:t>
                      </a:r>
                      <a:r>
                        <a:rPr lang="en-US" altLang="ko-KR" sz="1800" b="0" i="0" u="none" strike="noStrike" kern="1200" baseline="0" dirty="0" err="1">
                          <a:solidFill>
                            <a:schemeClr val="dk1"/>
                          </a:solidFill>
                          <a:latin typeface="+mn-lt"/>
                          <a:ea typeface="+mn-ea"/>
                          <a:cs typeface="+mn-cs"/>
                        </a:rPr>
                        <a:t>acetylacetonate</a:t>
                      </a:r>
                      <a:r>
                        <a:rPr lang="en-US" altLang="ko-KR" sz="1800" b="0" i="0" u="none" strike="noStrike" kern="1200" baseline="0" dirty="0">
                          <a:solidFill>
                            <a:schemeClr val="dk1"/>
                          </a:solidFill>
                          <a:latin typeface="+mn-lt"/>
                          <a:ea typeface="+mn-ea"/>
                          <a:cs typeface="+mn-cs"/>
                        </a:rPr>
                        <a:t> +ammonia</a:t>
                      </a:r>
                      <a:endParaRPr lang="ko-KR" altLang="en-US" sz="1800" dirty="0"/>
                    </a:p>
                  </a:txBody>
                  <a:tcPr marT="45701" marB="45701"/>
                </a:tc>
                <a:tc>
                  <a:txBody>
                    <a:bodyPr/>
                    <a:lstStyle/>
                    <a:p>
                      <a:pPr algn="just" latinLnBrk="1"/>
                      <a:r>
                        <a:rPr lang="en-US" altLang="ko-KR" sz="1800" dirty="0"/>
                        <a:t>-</a:t>
                      </a:r>
                      <a:endParaRPr lang="ko-KR" altLang="en-US" sz="1800" dirty="0"/>
                    </a:p>
                  </a:txBody>
                  <a:tcPr marT="45701" marB="45701"/>
                </a:tc>
                <a:tc>
                  <a:txBody>
                    <a:bodyPr/>
                    <a:lstStyle/>
                    <a:p>
                      <a:pPr algn="just" latinLnBrk="1"/>
                      <a:r>
                        <a:rPr lang="en-US" altLang="ko-KR" sz="1800" dirty="0"/>
                        <a:t>-</a:t>
                      </a:r>
                      <a:endParaRPr lang="ko-KR" altLang="en-US" sz="1800" dirty="0"/>
                    </a:p>
                  </a:txBody>
                  <a:tcPr marT="45701" marB="45701"/>
                </a:tc>
                <a:extLst>
                  <a:ext uri="{0D108BD9-81ED-4DB2-BD59-A6C34878D82A}">
                    <a16:rowId xmlns:a16="http://schemas.microsoft.com/office/drawing/2014/main" val="10003"/>
                  </a:ext>
                </a:extLst>
              </a:tr>
              <a:tr h="1019141">
                <a:tc>
                  <a:txBody>
                    <a:bodyPr/>
                    <a:lstStyle/>
                    <a:p>
                      <a:pPr algn="just" latinLnBrk="1"/>
                      <a:r>
                        <a:rPr lang="en-US" altLang="ko-KR" sz="1800" dirty="0" err="1"/>
                        <a:t>ZnO</a:t>
                      </a:r>
                      <a:r>
                        <a:rPr lang="en-US" altLang="ko-KR" sz="1800" dirty="0"/>
                        <a:t> NW</a:t>
                      </a:r>
                      <a:endParaRPr lang="ko-KR" altLang="en-US" sz="1800" dirty="0"/>
                    </a:p>
                  </a:txBody>
                  <a:tcPr marT="45701" marB="45701"/>
                </a:tc>
                <a:tc>
                  <a:txBody>
                    <a:bodyPr/>
                    <a:lstStyle/>
                    <a:p>
                      <a:pPr algn="just"/>
                      <a:r>
                        <a:rPr lang="en-US" altLang="ko-KR" sz="1800" b="0" i="0" u="none" strike="noStrike" kern="1200" baseline="0" dirty="0" err="1">
                          <a:solidFill>
                            <a:schemeClr val="dk1"/>
                          </a:solidFill>
                          <a:latin typeface="+mn-lt"/>
                          <a:ea typeface="+mn-ea"/>
                          <a:cs typeface="+mn-cs"/>
                        </a:rPr>
                        <a:t>ZnO</a:t>
                      </a:r>
                      <a:r>
                        <a:rPr lang="en-US" altLang="ko-KR" sz="1800" b="0" i="0" u="none" strike="noStrike" kern="1200" baseline="0" dirty="0">
                          <a:solidFill>
                            <a:schemeClr val="dk1"/>
                          </a:solidFill>
                          <a:latin typeface="+mn-lt"/>
                          <a:ea typeface="+mn-ea"/>
                          <a:cs typeface="+mn-cs"/>
                        </a:rPr>
                        <a:t> + graphite powder</a:t>
                      </a:r>
                      <a:endParaRPr lang="ko-KR" altLang="en-US" sz="1800" dirty="0"/>
                    </a:p>
                  </a:txBody>
                  <a:tcPr marT="45701" marB="45701"/>
                </a:tc>
                <a:tc>
                  <a:txBody>
                    <a:bodyPr/>
                    <a:lstStyle/>
                    <a:p>
                      <a:pPr algn="just" latinLnBrk="1"/>
                      <a:r>
                        <a:rPr lang="en-US" altLang="ko-KR" sz="1800" dirty="0"/>
                        <a:t>Au</a:t>
                      </a:r>
                      <a:endParaRPr lang="ko-KR" altLang="en-US" sz="1800" dirty="0"/>
                    </a:p>
                  </a:txBody>
                  <a:tcPr marT="45701" marB="45701"/>
                </a:tc>
                <a:tc>
                  <a:txBody>
                    <a:bodyPr/>
                    <a:lstStyle/>
                    <a:p>
                      <a:pPr algn="just" latinLnBrk="1"/>
                      <a:r>
                        <a:rPr lang="en-US" altLang="ko-KR" sz="1800" b="0" i="0" u="none" strike="noStrike" kern="1200" baseline="0" dirty="0">
                          <a:solidFill>
                            <a:schemeClr val="dk1"/>
                          </a:solidFill>
                          <a:latin typeface="+mn-lt"/>
                          <a:ea typeface="+mn-ea"/>
                          <a:cs typeface="+mn-cs"/>
                        </a:rPr>
                        <a:t>900-925°C, </a:t>
                      </a:r>
                      <a:r>
                        <a:rPr lang="en-US" altLang="ko-KR" sz="1800" b="0" i="0" u="none" strike="noStrike" kern="1200" baseline="0" dirty="0" err="1">
                          <a:solidFill>
                            <a:schemeClr val="dk1"/>
                          </a:solidFill>
                          <a:latin typeface="+mn-lt"/>
                          <a:ea typeface="+mn-ea"/>
                          <a:cs typeface="+mn-cs"/>
                        </a:rPr>
                        <a:t>Ar</a:t>
                      </a:r>
                      <a:r>
                        <a:rPr lang="en-US" altLang="ko-KR" sz="1800" b="0" i="0" u="none" strike="noStrike" kern="1200" baseline="0" dirty="0">
                          <a:solidFill>
                            <a:schemeClr val="dk1"/>
                          </a:solidFill>
                          <a:latin typeface="+mn-lt"/>
                          <a:ea typeface="+mn-ea"/>
                          <a:cs typeface="+mn-cs"/>
                        </a:rPr>
                        <a:t> for 5-30 min (</a:t>
                      </a:r>
                      <a:r>
                        <a:rPr lang="pl-PL" altLang="ko-KR" sz="1800" b="0" i="0" u="none" strike="noStrike" kern="1200" baseline="0" dirty="0">
                          <a:solidFill>
                            <a:schemeClr val="dk1"/>
                          </a:solidFill>
                          <a:latin typeface="+mn-lt"/>
                          <a:ea typeface="+mn-ea"/>
                          <a:cs typeface="+mn-cs"/>
                        </a:rPr>
                        <a:t>ZnO + C ↔</a:t>
                      </a:r>
                      <a:r>
                        <a:rPr lang="en-US" altLang="ko-KR" sz="1800" b="0" i="0" u="none" strike="noStrike" kern="1200" baseline="0" dirty="0">
                          <a:solidFill>
                            <a:schemeClr val="dk1"/>
                          </a:solidFill>
                          <a:latin typeface="+mn-lt"/>
                          <a:ea typeface="+mn-ea"/>
                          <a:cs typeface="+mn-cs"/>
                        </a:rPr>
                        <a:t> </a:t>
                      </a:r>
                      <a:r>
                        <a:rPr lang="pl-PL" altLang="ko-KR" sz="1800" b="0" i="0" u="none" strike="noStrike" kern="1200" baseline="0" dirty="0">
                          <a:solidFill>
                            <a:schemeClr val="dk1"/>
                          </a:solidFill>
                          <a:latin typeface="+mn-lt"/>
                          <a:ea typeface="+mn-ea"/>
                          <a:cs typeface="+mn-cs"/>
                        </a:rPr>
                        <a:t>Zn + CO</a:t>
                      </a:r>
                      <a:r>
                        <a:rPr lang="en-US" altLang="ko-KR" sz="1800" b="0" i="0" u="none" strike="noStrike" kern="1200" baseline="0" dirty="0">
                          <a:solidFill>
                            <a:schemeClr val="dk1"/>
                          </a:solidFill>
                          <a:latin typeface="+mn-lt"/>
                          <a:ea typeface="+mn-ea"/>
                          <a:cs typeface="+mn-cs"/>
                        </a:rPr>
                        <a:t>)</a:t>
                      </a:r>
                      <a:endParaRPr lang="ko-KR" altLang="en-US" sz="1800" dirty="0"/>
                    </a:p>
                  </a:txBody>
                  <a:tcPr marT="45701" marB="45701"/>
                </a:tc>
                <a:extLst>
                  <a:ext uri="{0D108BD9-81ED-4DB2-BD59-A6C34878D82A}">
                    <a16:rowId xmlns:a16="http://schemas.microsoft.com/office/drawing/2014/main" val="10004"/>
                  </a:ext>
                </a:extLst>
              </a:tr>
            </a:tbl>
          </a:graphicData>
        </a:graphic>
      </p:graphicFrame>
      <p:pic>
        <p:nvPicPr>
          <p:cNvPr id="7" name="그림 6"/>
          <p:cNvPicPr>
            <a:picLocks noChangeAspect="1"/>
          </p:cNvPicPr>
          <p:nvPr/>
        </p:nvPicPr>
        <p:blipFill>
          <a:blip r:embed="rId2"/>
          <a:stretch>
            <a:fillRect/>
          </a:stretch>
        </p:blipFill>
        <p:spPr>
          <a:xfrm>
            <a:off x="2819400" y="4114800"/>
            <a:ext cx="3357563" cy="2590800"/>
          </a:xfrm>
          <a:prstGeom prst="rect">
            <a:avLst/>
          </a:prstGeom>
          <a:ln>
            <a:solidFill>
              <a:schemeClr val="bg1">
                <a:lumMod val="85000"/>
              </a:schemeClr>
            </a:solidFill>
          </a:ln>
        </p:spPr>
      </p:pic>
      <p:sp>
        <p:nvSpPr>
          <p:cNvPr id="26661" name="직사각형 7"/>
          <p:cNvSpPr>
            <a:spLocks noChangeArrowheads="1"/>
          </p:cNvSpPr>
          <p:nvPr/>
        </p:nvSpPr>
        <p:spPr bwMode="auto">
          <a:xfrm>
            <a:off x="2819400" y="4114800"/>
            <a:ext cx="1381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spcBef>
                <a:spcPct val="0"/>
              </a:spcBef>
              <a:buFontTx/>
              <a:buNone/>
            </a:pPr>
            <a:r>
              <a:rPr lang="en-US" altLang="ko-KR" sz="2400">
                <a:latin typeface="Arial" panose="020B0604020202020204" pitchFamily="34" charset="0"/>
                <a:ea typeface="맑은 고딕" panose="020B0503020000020004" pitchFamily="50" charset="-127"/>
              </a:rPr>
              <a:t>ZnO NW</a:t>
            </a:r>
            <a:endParaRPr lang="ko-KR" altLang="en-US" sz="2400">
              <a:latin typeface="Arial" panose="020B0604020202020204" pitchFamily="34" charset="0"/>
              <a:ea typeface="맑은 고딕" panose="020B0503020000020004" pitchFamily="50" charset="-127"/>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112</a:t>
            </a:fld>
            <a:endParaRPr lang="ko-KR" altLang="en-US"/>
          </a:p>
        </p:txBody>
      </p:sp>
    </p:spTree>
    <p:extLst>
      <p:ext uri="{BB962C8B-B14F-4D97-AF65-F5344CB8AC3E}">
        <p14:creationId xmlns:p14="http://schemas.microsoft.com/office/powerpoint/2010/main" val="15666414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그룹 10"/>
          <p:cNvGrpSpPr>
            <a:grpSpLocks/>
          </p:cNvGrpSpPr>
          <p:nvPr/>
        </p:nvGrpSpPr>
        <p:grpSpPr bwMode="auto">
          <a:xfrm>
            <a:off x="4460875" y="2514600"/>
            <a:ext cx="4494213" cy="3883025"/>
            <a:chOff x="381000" y="978651"/>
            <a:chExt cx="4849812" cy="4189336"/>
          </a:xfrm>
        </p:grpSpPr>
        <p:pic>
          <p:nvPicPr>
            <p:cNvPr id="27656" name="Picture 2" descr="C:\WINDOWS\바탕 화면\jpg\04장\4-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78651"/>
              <a:ext cx="4849812" cy="418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9"/>
            <p:cNvSpPr txBox="1">
              <a:spLocks noChangeArrowheads="1"/>
            </p:cNvSpPr>
            <p:nvPr/>
          </p:nvSpPr>
          <p:spPr bwMode="auto">
            <a:xfrm>
              <a:off x="941784" y="3329355"/>
              <a:ext cx="3762772" cy="121890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endParaRPr lang="ko-KR" altLang="en-US" sz="2400">
                <a:latin typeface="Arial" panose="020B0604020202020204" pitchFamily="34" charset="0"/>
                <a:ea typeface="맑은 고딕" panose="020B0503020000020004" pitchFamily="50" charset="-127"/>
              </a:endParaRPr>
            </a:p>
          </p:txBody>
        </p:sp>
      </p:grpSp>
      <p:sp>
        <p:nvSpPr>
          <p:cNvPr id="5" name="직사각형 4"/>
          <p:cNvSpPr/>
          <p:nvPr/>
        </p:nvSpPr>
        <p:spPr>
          <a:xfrm>
            <a:off x="12700" y="11113"/>
            <a:ext cx="91313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en-US" altLang="ko-KR" sz="3400" b="1" dirty="0">
                <a:latin typeface="Gill Sans MT" panose="020B0502020104020203" pitchFamily="34" charset="0"/>
                <a:ea typeface="HY견고딕" panose="02030600000101010101" pitchFamily="18" charset="-127"/>
                <a:cs typeface="+mj-cs"/>
              </a:rPr>
              <a:t>4.2.2.5. SLS growth</a:t>
            </a:r>
            <a:endParaRPr lang="ko-KR" altLang="en-US" sz="3400" b="1" dirty="0">
              <a:latin typeface="Gill Sans MT" panose="020B0502020104020203" pitchFamily="34" charset="0"/>
              <a:ea typeface="HY견고딕" panose="02030600000101010101" pitchFamily="18" charset="-127"/>
              <a:cs typeface="+mj-cs"/>
            </a:endParaRPr>
          </a:p>
        </p:txBody>
      </p:sp>
      <p:sp>
        <p:nvSpPr>
          <p:cNvPr id="2" name="직사각형 1"/>
          <p:cNvSpPr/>
          <p:nvPr/>
        </p:nvSpPr>
        <p:spPr>
          <a:xfrm>
            <a:off x="201613" y="990600"/>
            <a:ext cx="7898779" cy="923330"/>
          </a:xfrm>
          <a:prstGeom prst="rect">
            <a:avLst/>
          </a:prstGeom>
        </p:spPr>
        <p:txBody>
          <a:bodyPr wrap="square">
            <a:spAutoFit/>
          </a:bodyPr>
          <a:lstStyle/>
          <a:p>
            <a:pPr>
              <a:defRPr/>
            </a:pPr>
            <a:r>
              <a:rPr lang="en-US" altLang="ko-KR" b="1" dirty="0">
                <a:cs typeface="Arial" panose="020B0604020202020204" pitchFamily="34" charset="0"/>
              </a:rPr>
              <a:t>Solution-liquid-solid (SLS) </a:t>
            </a:r>
          </a:p>
          <a:p>
            <a:pPr marL="540000" indent="-342900">
              <a:buFont typeface="Arial" panose="020B0604020202020204" pitchFamily="34" charset="0"/>
              <a:buChar char="-"/>
              <a:defRPr/>
            </a:pPr>
            <a:r>
              <a:rPr lang="en-US" altLang="ko-KR" dirty="0" err="1">
                <a:cs typeface="Arial" panose="020B0604020202020204" pitchFamily="34" charset="0"/>
              </a:rPr>
              <a:t>InP</a:t>
            </a:r>
            <a:r>
              <a:rPr lang="en-US" altLang="ko-KR" dirty="0">
                <a:cs typeface="Arial" panose="020B0604020202020204" pitchFamily="34" charset="0"/>
              </a:rPr>
              <a:t>, </a:t>
            </a:r>
            <a:r>
              <a:rPr lang="en-US" altLang="ko-KR" dirty="0" err="1">
                <a:cs typeface="Arial" panose="020B0604020202020204" pitchFamily="34" charset="0"/>
              </a:rPr>
              <a:t>InAs</a:t>
            </a:r>
            <a:r>
              <a:rPr lang="en-US" altLang="ko-KR" dirty="0">
                <a:cs typeface="Arial" panose="020B0604020202020204" pitchFamily="34" charset="0"/>
              </a:rPr>
              <a:t>, </a:t>
            </a:r>
            <a:r>
              <a:rPr lang="en-US" altLang="ko-KR" dirty="0" err="1">
                <a:cs typeface="Arial" panose="020B0604020202020204" pitchFamily="34" charset="0"/>
              </a:rPr>
              <a:t>GaAs</a:t>
            </a:r>
            <a:endParaRPr lang="en-US" altLang="ko-KR" dirty="0">
              <a:cs typeface="Arial" panose="020B0604020202020204" pitchFamily="34" charset="0"/>
            </a:endParaRPr>
          </a:p>
          <a:p>
            <a:pPr marL="540000" indent="-342900">
              <a:buFont typeface="Arial" panose="020B0604020202020204" pitchFamily="34" charset="0"/>
              <a:buChar char="-"/>
              <a:defRPr/>
            </a:pPr>
            <a:r>
              <a:rPr lang="en-US" altLang="ko-KR" dirty="0">
                <a:cs typeface="Arial" panose="020B0604020202020204" pitchFamily="34" charset="0"/>
              </a:rPr>
              <a:t>solution-phase reactions at relatively low temperatures (&lt; 203 °C)</a:t>
            </a:r>
            <a:endParaRPr lang="ko-KR" altLang="en-US" dirty="0">
              <a:cs typeface="Arial" panose="020B0604020202020204" pitchFamily="34" charset="0"/>
            </a:endParaRPr>
          </a:p>
        </p:txBody>
      </p:sp>
      <p:sp>
        <p:nvSpPr>
          <p:cNvPr id="28678" name="직사각형 2"/>
          <p:cNvSpPr>
            <a:spLocks noChangeArrowheads="1"/>
          </p:cNvSpPr>
          <p:nvPr/>
        </p:nvSpPr>
        <p:spPr bwMode="auto">
          <a:xfrm>
            <a:off x="201613" y="2514600"/>
            <a:ext cx="4357687"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defRPr/>
            </a:pPr>
            <a:r>
              <a:rPr lang="pt-BR" altLang="ko-KR" sz="2400" dirty="0">
                <a:solidFill>
                  <a:srgbClr val="C00000"/>
                </a:solidFill>
                <a:latin typeface="Arial" panose="020B0604020202020204" pitchFamily="34" charset="0"/>
                <a:ea typeface="맑은 고딕" panose="020B0503020000020004" pitchFamily="50" charset="-127"/>
                <a:cs typeface="Arial" panose="020B0604020202020204" pitchFamily="34" charset="0"/>
              </a:rPr>
              <a:t>Case study: InP NW</a:t>
            </a:r>
          </a:p>
          <a:p>
            <a:pPr latinLnBrk="0">
              <a:spcBef>
                <a:spcPts val="600"/>
              </a:spcBef>
              <a:buFontTx/>
              <a:buNone/>
              <a:defRPr/>
            </a:pPr>
            <a:r>
              <a:rPr lang="pt-BR" altLang="ko-KR" sz="2200" dirty="0">
                <a:latin typeface="Arial" panose="020B0604020202020204" pitchFamily="34" charset="0"/>
                <a:ea typeface="맑은 고딕" panose="020B0503020000020004" pitchFamily="50" charset="-127"/>
                <a:cs typeface="Arial" panose="020B0604020202020204" pitchFamily="34" charset="0"/>
              </a:rPr>
              <a:t> - p</a:t>
            </a:r>
            <a:r>
              <a:rPr lang="en-US" altLang="ko-KR" sz="2200" dirty="0" err="1">
                <a:latin typeface="Arial" panose="020B0604020202020204" pitchFamily="34" charset="0"/>
                <a:ea typeface="맑은 고딕" panose="020B0503020000020004" pitchFamily="50" charset="-127"/>
                <a:cs typeface="Arial" panose="020B0604020202020204" pitchFamily="34" charset="0"/>
              </a:rPr>
              <a:t>recursors</a:t>
            </a:r>
            <a:r>
              <a:rPr lang="en-US" altLang="ko-KR" sz="2200" dirty="0">
                <a:latin typeface="Arial" panose="020B0604020202020204" pitchFamily="34" charset="0"/>
                <a:ea typeface="맑은 고딕" panose="020B0503020000020004" pitchFamily="50" charset="-127"/>
                <a:cs typeface="Arial" panose="020B0604020202020204" pitchFamily="34" charset="0"/>
              </a:rPr>
              <a:t>: </a:t>
            </a:r>
            <a:r>
              <a:rPr lang="pt-BR" altLang="ko-KR" sz="2200" dirty="0">
                <a:latin typeface="Arial" panose="020B0604020202020204" pitchFamily="34" charset="0"/>
                <a:ea typeface="맑은 고딕" panose="020B0503020000020004" pitchFamily="50" charset="-127"/>
                <a:cs typeface="Arial" panose="020B0604020202020204" pitchFamily="34" charset="0"/>
              </a:rPr>
              <a:t>In(t -Bu)</a:t>
            </a:r>
            <a:r>
              <a:rPr lang="pt-BR" altLang="ko-KR" sz="2200" baseline="-25000" dirty="0">
                <a:latin typeface="Arial" panose="020B0604020202020204" pitchFamily="34" charset="0"/>
                <a:ea typeface="맑은 고딕" panose="020B0503020000020004" pitchFamily="50" charset="-127"/>
                <a:cs typeface="Arial" panose="020B0604020202020204" pitchFamily="34" charset="0"/>
              </a:rPr>
              <a:t>3</a:t>
            </a:r>
            <a:r>
              <a:rPr lang="pt-BR" altLang="ko-KR" sz="2200" dirty="0">
                <a:latin typeface="Arial" panose="020B0604020202020204" pitchFamily="34" charset="0"/>
                <a:ea typeface="맑은 고딕" panose="020B0503020000020004" pitchFamily="50" charset="-127"/>
                <a:cs typeface="Arial" panose="020B0604020202020204" pitchFamily="34" charset="0"/>
              </a:rPr>
              <a:t>, PH</a:t>
            </a:r>
            <a:r>
              <a:rPr lang="pt-BR" altLang="ko-KR" sz="2200" baseline="-25000" dirty="0">
                <a:latin typeface="Arial" panose="020B0604020202020204" pitchFamily="34" charset="0"/>
                <a:ea typeface="맑은 고딕" panose="020B0503020000020004" pitchFamily="50" charset="-127"/>
                <a:cs typeface="Arial" panose="020B0604020202020204" pitchFamily="34" charset="0"/>
              </a:rPr>
              <a:t>3</a:t>
            </a:r>
            <a:r>
              <a:rPr lang="pt-BR" altLang="ko-KR" sz="2200" dirty="0">
                <a:latin typeface="Arial" panose="020B0604020202020204" pitchFamily="34" charset="0"/>
                <a:ea typeface="맑은 고딕" panose="020B0503020000020004" pitchFamily="50" charset="-127"/>
                <a:cs typeface="Arial" panose="020B0604020202020204" pitchFamily="34" charset="0"/>
              </a:rPr>
              <a:t> </a:t>
            </a:r>
          </a:p>
          <a:p>
            <a:pPr latinLnBrk="0">
              <a:spcBef>
                <a:spcPts val="600"/>
              </a:spcBef>
              <a:buFontTx/>
              <a:buNone/>
              <a:defRPr/>
            </a:pPr>
            <a:r>
              <a:rPr lang="pt-BR" altLang="ko-KR" sz="2200" dirty="0">
                <a:latin typeface="Arial" panose="020B0604020202020204" pitchFamily="34" charset="0"/>
                <a:ea typeface="맑은 고딕" panose="020B0503020000020004" pitchFamily="50" charset="-127"/>
                <a:cs typeface="Arial" panose="020B0604020202020204" pitchFamily="34" charset="0"/>
              </a:rPr>
              <a:t> - solvent: </a:t>
            </a:r>
            <a:r>
              <a:rPr lang="en-US" altLang="ko-KR" sz="2200" dirty="0" err="1">
                <a:latin typeface="Arial" panose="020B0604020202020204" pitchFamily="34" charset="0"/>
                <a:ea typeface="맑은 고딕" panose="020B0503020000020004" pitchFamily="50" charset="-127"/>
                <a:cs typeface="Arial" panose="020B0604020202020204" pitchFamily="34" charset="0"/>
              </a:rPr>
              <a:t>MeOH</a:t>
            </a:r>
            <a:r>
              <a:rPr lang="en-US" altLang="ko-KR" sz="2200" dirty="0">
                <a:latin typeface="Arial" panose="020B0604020202020204" pitchFamily="34" charset="0"/>
                <a:ea typeface="맑은 고딕" panose="020B0503020000020004" pitchFamily="50" charset="-127"/>
                <a:cs typeface="Arial" panose="020B0604020202020204" pitchFamily="34" charset="0"/>
              </a:rPr>
              <a:t>, </a:t>
            </a:r>
            <a:r>
              <a:rPr lang="en-US" altLang="ko-KR" sz="2200" dirty="0" err="1">
                <a:latin typeface="Arial" panose="020B0604020202020204" pitchFamily="34" charset="0"/>
                <a:ea typeface="맑은 고딕" panose="020B0503020000020004" pitchFamily="50" charset="-127"/>
                <a:cs typeface="Arial" panose="020B0604020202020204" pitchFamily="34" charset="0"/>
              </a:rPr>
              <a:t>PhSH</a:t>
            </a:r>
            <a:r>
              <a:rPr lang="en-US" altLang="ko-KR" sz="2200" dirty="0">
                <a:latin typeface="Arial" panose="020B0604020202020204" pitchFamily="34" charset="0"/>
                <a:ea typeface="맑은 고딕" panose="020B0503020000020004" pitchFamily="50" charset="-127"/>
                <a:cs typeface="Arial" panose="020B0604020202020204" pitchFamily="34" charset="0"/>
              </a:rPr>
              <a:t>, EtNH</a:t>
            </a:r>
            <a:r>
              <a:rPr lang="en-US" altLang="ko-KR" sz="2200" baseline="-25000" dirty="0">
                <a:latin typeface="Arial" panose="020B0604020202020204" pitchFamily="34" charset="0"/>
                <a:ea typeface="맑은 고딕" panose="020B0503020000020004" pitchFamily="50" charset="-127"/>
                <a:cs typeface="Arial" panose="020B0604020202020204" pitchFamily="34" charset="0"/>
              </a:rPr>
              <a:t>2</a:t>
            </a:r>
            <a:r>
              <a:rPr lang="en-US" altLang="ko-KR" sz="2200" dirty="0">
                <a:latin typeface="Arial" panose="020B0604020202020204" pitchFamily="34" charset="0"/>
                <a:ea typeface="맑은 고딕" panose="020B0503020000020004" pitchFamily="50" charset="-127"/>
                <a:cs typeface="Arial" panose="020B0604020202020204" pitchFamily="34" charset="0"/>
              </a:rPr>
              <a:t>, or PhCO</a:t>
            </a:r>
            <a:r>
              <a:rPr lang="en-US" altLang="ko-KR" sz="2200" baseline="-25000" dirty="0">
                <a:latin typeface="Arial" panose="020B0604020202020204" pitchFamily="34" charset="0"/>
                <a:ea typeface="맑은 고딕" panose="020B0503020000020004" pitchFamily="50" charset="-127"/>
                <a:cs typeface="Arial" panose="020B0604020202020204" pitchFamily="34" charset="0"/>
              </a:rPr>
              <a:t>2</a:t>
            </a:r>
            <a:r>
              <a:rPr lang="en-US" altLang="ko-KR" sz="2200" dirty="0">
                <a:latin typeface="Arial" panose="020B0604020202020204" pitchFamily="34" charset="0"/>
                <a:ea typeface="맑은 고딕" panose="020B0503020000020004" pitchFamily="50" charset="-127"/>
                <a:cs typeface="Arial" panose="020B0604020202020204" pitchFamily="34" charset="0"/>
              </a:rPr>
              <a:t>H</a:t>
            </a:r>
          </a:p>
          <a:p>
            <a:pPr marL="342900" indent="-342900" latinLnBrk="0">
              <a:spcBef>
                <a:spcPts val="600"/>
              </a:spcBef>
              <a:buFontTx/>
              <a:buChar char="-"/>
              <a:defRPr/>
            </a:pPr>
            <a:r>
              <a:rPr lang="en-US" altLang="ko-KR" sz="2200" dirty="0">
                <a:latin typeface="Arial" panose="020B0604020202020204" pitchFamily="34" charset="0"/>
                <a:ea typeface="맑은 고딕" panose="020B0503020000020004" pitchFamily="50" charset="-127"/>
                <a:cs typeface="Arial" panose="020B0604020202020204" pitchFamily="34" charset="0"/>
              </a:rPr>
              <a:t>P</a:t>
            </a:r>
            <a:r>
              <a:rPr lang="en-US" altLang="ko-KR" sz="2200" b="1" dirty="0">
                <a:latin typeface="Arial" panose="020B0604020202020204" pitchFamily="34" charset="0"/>
                <a:ea typeface="맑은 고딕" panose="020B0503020000020004" pitchFamily="50" charset="-127"/>
                <a:cs typeface="Arial" panose="020B0604020202020204" pitchFamily="34" charset="0"/>
              </a:rPr>
              <a:t> </a:t>
            </a:r>
            <a:r>
              <a:rPr lang="en-US" altLang="ko-KR" sz="2200" dirty="0">
                <a:latin typeface="Arial" panose="020B0604020202020204" pitchFamily="34" charset="0"/>
                <a:ea typeface="맑은 고딕" panose="020B0503020000020004" pitchFamily="50" charset="-127"/>
                <a:cs typeface="Arial" panose="020B0604020202020204" pitchFamily="34" charset="0"/>
              </a:rPr>
              <a:t>and In dissolve into the In droplets and then precipitate</a:t>
            </a:r>
          </a:p>
          <a:p>
            <a:pPr marL="342900" indent="-342900" latinLnBrk="0">
              <a:spcBef>
                <a:spcPts val="600"/>
              </a:spcBef>
              <a:buFontTx/>
              <a:buChar char="-"/>
              <a:defRPr/>
            </a:pPr>
            <a:endParaRPr lang="ko-KR" altLang="en-US" sz="2200" dirty="0">
              <a:latin typeface="Arial" panose="020B0604020202020204" pitchFamily="34" charset="0"/>
              <a:ea typeface="맑은 고딕" panose="020B0503020000020004" pitchFamily="50" charset="-127"/>
              <a:cs typeface="Arial" panose="020B0604020202020204" pitchFamily="34" charset="0"/>
            </a:endParaRPr>
          </a:p>
        </p:txBody>
      </p:sp>
      <p:sp>
        <p:nvSpPr>
          <p:cNvPr id="27655" name="직사각형 2"/>
          <p:cNvSpPr>
            <a:spLocks noChangeArrowheads="1"/>
          </p:cNvSpPr>
          <p:nvPr/>
        </p:nvSpPr>
        <p:spPr bwMode="auto">
          <a:xfrm>
            <a:off x="298450" y="5473700"/>
            <a:ext cx="4162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pt-BR" altLang="ko-KR" sz="2000">
                <a:solidFill>
                  <a:srgbClr val="C00000"/>
                </a:solidFill>
                <a:latin typeface="Arial" panose="020B0604020202020204" pitchFamily="34" charset="0"/>
                <a:ea typeface="맑은 고딕" panose="020B0503020000020004" pitchFamily="50" charset="-127"/>
                <a:cs typeface="Arial" panose="020B0604020202020204" pitchFamily="34" charset="0"/>
              </a:rPr>
              <a:t>In(t -Bu)</a:t>
            </a:r>
            <a:r>
              <a:rPr lang="pt-BR" altLang="ko-KR" sz="2000" baseline="-25000">
                <a:solidFill>
                  <a:srgbClr val="C00000"/>
                </a:solidFill>
                <a:latin typeface="Arial" panose="020B0604020202020204" pitchFamily="34" charset="0"/>
                <a:ea typeface="맑은 고딕" panose="020B0503020000020004" pitchFamily="50" charset="-127"/>
                <a:cs typeface="Arial" panose="020B0604020202020204" pitchFamily="34" charset="0"/>
              </a:rPr>
              <a:t>3</a:t>
            </a:r>
            <a:r>
              <a:rPr lang="pt-BR" altLang="ko-KR" sz="2000">
                <a:solidFill>
                  <a:srgbClr val="C00000"/>
                </a:solidFill>
                <a:latin typeface="Arial" panose="020B0604020202020204" pitchFamily="34" charset="0"/>
                <a:ea typeface="맑은 고딕" panose="020B0503020000020004" pitchFamily="50" charset="-127"/>
                <a:cs typeface="Arial" panose="020B0604020202020204" pitchFamily="34" charset="0"/>
              </a:rPr>
              <a:t> + PH</a:t>
            </a:r>
            <a:r>
              <a:rPr lang="pt-BR" altLang="ko-KR" sz="2000" baseline="-25000">
                <a:solidFill>
                  <a:srgbClr val="C00000"/>
                </a:solidFill>
                <a:latin typeface="Arial" panose="020B0604020202020204" pitchFamily="34" charset="0"/>
                <a:ea typeface="맑은 고딕" panose="020B0503020000020004" pitchFamily="50" charset="-127"/>
                <a:cs typeface="Arial" panose="020B0604020202020204" pitchFamily="34" charset="0"/>
              </a:rPr>
              <a:t>3</a:t>
            </a:r>
            <a:r>
              <a:rPr lang="pt-BR" altLang="ko-KR" sz="2000">
                <a:solidFill>
                  <a:srgbClr val="C00000"/>
                </a:solidFill>
                <a:latin typeface="Arial" panose="020B0604020202020204" pitchFamily="34" charset="0"/>
                <a:ea typeface="맑은 고딕" panose="020B0503020000020004" pitchFamily="50" charset="-127"/>
                <a:cs typeface="Arial" panose="020B0604020202020204" pitchFamily="34" charset="0"/>
              </a:rPr>
              <a:t>  </a:t>
            </a:r>
            <a:r>
              <a:rPr lang="pt-BR" altLang="ko-KR" sz="2000">
                <a:solidFill>
                  <a:srgbClr val="C00000"/>
                </a:solidFill>
                <a:latin typeface="Arial" panose="020B0604020202020204" pitchFamily="34" charset="0"/>
                <a:ea typeface="맑은 고딕" panose="020B0503020000020004" pitchFamily="50" charset="-127"/>
                <a:cs typeface="Arial" panose="020B0604020202020204" pitchFamily="34" charset="0"/>
                <a:sym typeface="Wingdings" panose="05000000000000000000" pitchFamily="2" charset="2"/>
              </a:rPr>
              <a:t> </a:t>
            </a:r>
            <a:r>
              <a:rPr lang="pt-BR" altLang="ko-KR" sz="2000">
                <a:solidFill>
                  <a:srgbClr val="C00000"/>
                </a:solidFill>
                <a:latin typeface="Arial" panose="020B0604020202020204" pitchFamily="34" charset="0"/>
                <a:ea typeface="맑은 고딕" panose="020B0503020000020004" pitchFamily="50" charset="-127"/>
                <a:cs typeface="Arial" panose="020B0604020202020204" pitchFamily="34" charset="0"/>
              </a:rPr>
              <a:t>InP + 3(t-Bu)H</a:t>
            </a: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113</a:t>
            </a:fld>
            <a:endParaRPr lang="ko-KR" altLang="en-US"/>
          </a:p>
        </p:txBody>
      </p:sp>
      <p:pic>
        <p:nvPicPr>
          <p:cNvPr id="4" name="그림 3">
            <a:extLst>
              <a:ext uri="{FF2B5EF4-FFF2-40B4-BE49-F238E27FC236}">
                <a16:creationId xmlns:a16="http://schemas.microsoft.com/office/drawing/2014/main" id="{1E9326BB-C60B-441D-A5AB-48566022306F}"/>
              </a:ext>
            </a:extLst>
          </p:cNvPr>
          <p:cNvPicPr>
            <a:picLocks noChangeAspect="1"/>
          </p:cNvPicPr>
          <p:nvPr/>
        </p:nvPicPr>
        <p:blipFill>
          <a:blip r:embed="rId3"/>
          <a:stretch>
            <a:fillRect/>
          </a:stretch>
        </p:blipFill>
        <p:spPr>
          <a:xfrm>
            <a:off x="-3477178" y="2797953"/>
            <a:ext cx="3257550" cy="1895475"/>
          </a:xfrm>
          <a:prstGeom prst="rect">
            <a:avLst/>
          </a:prstGeom>
        </p:spPr>
      </p:pic>
    </p:spTree>
    <p:extLst>
      <p:ext uri="{BB962C8B-B14F-4D97-AF65-F5344CB8AC3E}">
        <p14:creationId xmlns:p14="http://schemas.microsoft.com/office/powerpoint/2010/main" val="36747837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12700" y="11113"/>
            <a:ext cx="91313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en-US" altLang="ko-KR" sz="3400" b="1" dirty="0">
                <a:latin typeface="Gill Sans MT" panose="020B0502020104020203" pitchFamily="34" charset="0"/>
                <a:ea typeface="HY견고딕" panose="02030600000101010101" pitchFamily="18" charset="-127"/>
                <a:cs typeface="+mj-cs"/>
              </a:rPr>
              <a:t>4.3. Template-Based Synthesis</a:t>
            </a:r>
            <a:endParaRPr lang="ko-KR" altLang="en-US" sz="3400" b="1" dirty="0">
              <a:latin typeface="Gill Sans MT" panose="020B0502020104020203" pitchFamily="34" charset="0"/>
              <a:ea typeface="HY견고딕" panose="02030600000101010101" pitchFamily="18" charset="-127"/>
              <a:cs typeface="+mj-cs"/>
            </a:endParaRPr>
          </a:p>
        </p:txBody>
      </p:sp>
      <p:sp>
        <p:nvSpPr>
          <p:cNvPr id="28676" name="직사각형 1"/>
          <p:cNvSpPr>
            <a:spLocks noChangeArrowheads="1"/>
          </p:cNvSpPr>
          <p:nvPr/>
        </p:nvSpPr>
        <p:spPr bwMode="auto">
          <a:xfrm>
            <a:off x="228600" y="838200"/>
            <a:ext cx="87630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ts val="600"/>
              </a:spcBef>
            </a:pPr>
            <a:r>
              <a:rPr lang="en-US" altLang="ko-KR" sz="2400">
                <a:latin typeface="Arial" panose="020B0604020202020204" pitchFamily="34" charset="0"/>
                <a:ea typeface="맑은 고딕" panose="020B0503020000020004" pitchFamily="50" charset="-127"/>
              </a:rPr>
              <a:t>general method in fabrication of nanorods, nanowires and nanotubules of polymers, metals, semiconductors and oxides</a:t>
            </a:r>
          </a:p>
          <a:p>
            <a:pPr latinLnBrk="0">
              <a:spcBef>
                <a:spcPts val="600"/>
              </a:spcBef>
            </a:pPr>
            <a:r>
              <a:rPr lang="en-US" altLang="ko-KR" sz="2400">
                <a:solidFill>
                  <a:srgbClr val="C00000"/>
                </a:solidFill>
                <a:latin typeface="Arial" panose="020B0604020202020204" pitchFamily="34" charset="0"/>
                <a:ea typeface="맑은 고딕" panose="020B0503020000020004" pitchFamily="50" charset="-127"/>
              </a:rPr>
              <a:t>templates with nanosized channels used</a:t>
            </a:r>
            <a:r>
              <a:rPr lang="en-US" altLang="ko-KR" sz="2400">
                <a:latin typeface="Arial" panose="020B0604020202020204" pitchFamily="34" charset="0"/>
                <a:ea typeface="맑은 고딕" panose="020B0503020000020004" pitchFamily="50" charset="-127"/>
              </a:rPr>
              <a:t> for the template growth of nanorods and nanotubule: AAO (anodized aluminum oxide) template</a:t>
            </a:r>
            <a:endParaRPr lang="ko-KR" altLang="en-US" sz="2400">
              <a:latin typeface="Arial" panose="020B0604020202020204" pitchFamily="34" charset="0"/>
              <a:ea typeface="맑은 고딕" panose="020B0503020000020004" pitchFamily="50" charset="-127"/>
              <a:cs typeface="Arial" panose="020B0604020202020204" pitchFamily="34" charset="0"/>
            </a:endParaRPr>
          </a:p>
        </p:txBody>
      </p:sp>
      <p:pic>
        <p:nvPicPr>
          <p:cNvPr id="28677" name="그림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987925"/>
            <a:ext cx="724535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8" name="그룹 8"/>
          <p:cNvGrpSpPr>
            <a:grpSpLocks/>
          </p:cNvGrpSpPr>
          <p:nvPr/>
        </p:nvGrpSpPr>
        <p:grpSpPr bwMode="auto">
          <a:xfrm>
            <a:off x="381000" y="3581400"/>
            <a:ext cx="5878513" cy="1223963"/>
            <a:chOff x="2734913" y="3272325"/>
            <a:chExt cx="5876812" cy="1223897"/>
          </a:xfrm>
        </p:grpSpPr>
        <p:pic>
          <p:nvPicPr>
            <p:cNvPr id="28679" name="그림 6"/>
            <p:cNvPicPr>
              <a:picLocks noChangeAspect="1"/>
            </p:cNvPicPr>
            <p:nvPr/>
          </p:nvPicPr>
          <p:blipFill>
            <a:blip r:embed="rId4">
              <a:extLst>
                <a:ext uri="{28A0092B-C50C-407E-A947-70E740481C1C}">
                  <a14:useLocalDpi xmlns:a14="http://schemas.microsoft.com/office/drawing/2010/main" val="0"/>
                </a:ext>
              </a:extLst>
            </a:blip>
            <a:srcRect l="2634" t="10052" r="2112" b="10245"/>
            <a:stretch>
              <a:fillRect/>
            </a:stretch>
          </p:blipFill>
          <p:spPr bwMode="auto">
            <a:xfrm>
              <a:off x="5426534" y="3272325"/>
              <a:ext cx="3185191" cy="122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직사각형 7"/>
            <p:cNvSpPr>
              <a:spLocks noChangeArrowheads="1"/>
            </p:cNvSpPr>
            <p:nvPr/>
          </p:nvSpPr>
          <p:spPr bwMode="auto">
            <a:xfrm>
              <a:off x="2734913" y="3701082"/>
              <a:ext cx="33438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latinLnBrk="0">
                <a:spcBef>
                  <a:spcPts val="600"/>
                </a:spcBef>
                <a:buFontTx/>
                <a:buNone/>
              </a:pPr>
              <a:r>
                <a:rPr lang="en-US" altLang="ko-KR" sz="1800">
                  <a:latin typeface="Arial" panose="020B0604020202020204" pitchFamily="34" charset="0"/>
                  <a:ea typeface="맑은 고딕" panose="020B0503020000020004" pitchFamily="50" charset="-127"/>
                </a:rPr>
                <a:t>AAO template</a:t>
              </a:r>
              <a:endParaRPr lang="ko-KR" altLang="en-US" sz="1800">
                <a:latin typeface="Arial" panose="020B0604020202020204" pitchFamily="34" charset="0"/>
                <a:ea typeface="맑은 고딕" panose="020B0503020000020004" pitchFamily="50" charset="-127"/>
                <a:cs typeface="Arial" panose="020B0604020202020204" pitchFamily="34" charset="0"/>
              </a:endParaRPr>
            </a:p>
          </p:txBody>
        </p:sp>
      </p:gr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114</a:t>
            </a:fld>
            <a:endParaRPr lang="ko-KR" altLang="en-US"/>
          </a:p>
        </p:txBody>
      </p:sp>
    </p:spTree>
    <p:extLst>
      <p:ext uri="{BB962C8B-B14F-4D97-AF65-F5344CB8AC3E}">
        <p14:creationId xmlns:p14="http://schemas.microsoft.com/office/powerpoint/2010/main" val="9506389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12700" y="11113"/>
            <a:ext cx="91313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en-US" altLang="ko-KR" sz="3400" b="1" dirty="0">
                <a:latin typeface="Gill Sans MT" panose="020B0502020104020203" pitchFamily="34" charset="0"/>
                <a:ea typeface="HY견고딕" panose="02030600000101010101" pitchFamily="18" charset="-127"/>
                <a:cs typeface="+mj-cs"/>
              </a:rPr>
              <a:t>4.3.1. Electrochemical deposition</a:t>
            </a:r>
            <a:endParaRPr lang="ko-KR" altLang="en-US" sz="3400" b="1" dirty="0">
              <a:latin typeface="Gill Sans MT" panose="020B0502020104020203" pitchFamily="34" charset="0"/>
              <a:ea typeface="HY견고딕" panose="02030600000101010101" pitchFamily="18" charset="-127"/>
              <a:cs typeface="+mj-cs"/>
            </a:endParaRPr>
          </a:p>
        </p:txBody>
      </p:sp>
      <p:pic>
        <p:nvPicPr>
          <p:cNvPr id="29700" name="그림 5"/>
          <p:cNvPicPr>
            <a:picLocks noChangeAspect="1"/>
          </p:cNvPicPr>
          <p:nvPr/>
        </p:nvPicPr>
        <p:blipFill>
          <a:blip r:embed="rId3">
            <a:extLst>
              <a:ext uri="{28A0092B-C50C-407E-A947-70E740481C1C}">
                <a14:useLocalDpi xmlns:a14="http://schemas.microsoft.com/office/drawing/2010/main" val="0"/>
              </a:ext>
            </a:extLst>
          </a:blip>
          <a:srcRect t="13846"/>
          <a:stretch>
            <a:fillRect/>
          </a:stretch>
        </p:blipFill>
        <p:spPr bwMode="auto">
          <a:xfrm>
            <a:off x="914400" y="1992313"/>
            <a:ext cx="57721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직사각형 9"/>
          <p:cNvSpPr>
            <a:spLocks noChangeArrowheads="1"/>
          </p:cNvSpPr>
          <p:nvPr/>
        </p:nvSpPr>
        <p:spPr bwMode="auto">
          <a:xfrm>
            <a:off x="304800" y="792163"/>
            <a:ext cx="899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pPr>
            <a:r>
              <a:rPr lang="en-US" altLang="ko-KR" sz="2400" dirty="0">
                <a:latin typeface="Arial" panose="020B0604020202020204" pitchFamily="34" charset="0"/>
                <a:ea typeface="맑은 고딕" panose="020B0503020000020004" pitchFamily="50" charset="-127"/>
                <a:cs typeface="Arial" panose="020B0604020202020204" pitchFamily="34" charset="0"/>
              </a:rPr>
              <a:t> </a:t>
            </a:r>
            <a:r>
              <a:rPr lang="en-US" altLang="ko-KR" sz="2400" dirty="0">
                <a:solidFill>
                  <a:srgbClr val="C00000"/>
                </a:solidFill>
                <a:latin typeface="Arial" panose="020B0604020202020204" pitchFamily="34" charset="0"/>
                <a:ea typeface="맑은 고딕" panose="020B0503020000020004" pitchFamily="50" charset="-127"/>
                <a:cs typeface="Arial" panose="020B0604020202020204" pitchFamily="34" charset="0"/>
              </a:rPr>
              <a:t>electrodeposition</a:t>
            </a:r>
          </a:p>
          <a:p>
            <a:pPr latinLnBrk="0">
              <a:spcBef>
                <a:spcPct val="0"/>
              </a:spcBef>
            </a:pPr>
            <a:r>
              <a:rPr lang="en-US" altLang="ko-KR" sz="2400" dirty="0">
                <a:latin typeface="Arial" panose="020B0604020202020204" pitchFamily="34" charset="0"/>
                <a:ea typeface="맑은 고딕" panose="020B0503020000020004" pitchFamily="50" charset="-127"/>
                <a:cs typeface="Arial" panose="020B0604020202020204" pitchFamily="34" charset="0"/>
              </a:rPr>
              <a:t> only applicable to electrical conductive materials</a:t>
            </a:r>
          </a:p>
          <a:p>
            <a:pPr latinLnBrk="0">
              <a:spcBef>
                <a:spcPct val="0"/>
              </a:spcBef>
              <a:buFontTx/>
              <a:buNone/>
            </a:pPr>
            <a:endParaRPr lang="ko-KR" altLang="en-US" sz="2400" dirty="0">
              <a:latin typeface="Arial" panose="020B0604020202020204" pitchFamily="34" charset="0"/>
              <a:ea typeface="맑은 고딕" panose="020B0503020000020004" pitchFamily="50" charset="-127"/>
              <a:cs typeface="Arial" panose="020B0604020202020204" pitchFamily="34" charset="0"/>
            </a:endParaRPr>
          </a:p>
        </p:txBody>
      </p:sp>
      <p:sp>
        <p:nvSpPr>
          <p:cNvPr id="29702" name="직사각형 10"/>
          <p:cNvSpPr>
            <a:spLocks noChangeArrowheads="1"/>
          </p:cNvSpPr>
          <p:nvPr/>
        </p:nvSpPr>
        <p:spPr bwMode="auto">
          <a:xfrm>
            <a:off x="268288" y="5762625"/>
            <a:ext cx="8909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 typeface="맑은 고딕" panose="020B0503020000020004" pitchFamily="50" charset="-127"/>
              <a:buAutoNum type="romanUcPeriod"/>
            </a:pPr>
            <a:r>
              <a:rPr lang="en-US" altLang="ko-KR" sz="2200">
                <a:latin typeface="Arial" panose="020B0604020202020204" pitchFamily="34" charset="0"/>
                <a:ea typeface="맑은 고딕" panose="020B0503020000020004" pitchFamily="50" charset="-127"/>
                <a:cs typeface="Arial" panose="020B0604020202020204" pitchFamily="34" charset="0"/>
              </a:rPr>
              <a:t>oriented diffusion of charged growth species </a:t>
            </a:r>
          </a:p>
          <a:p>
            <a:pPr latinLnBrk="0">
              <a:spcBef>
                <a:spcPct val="0"/>
              </a:spcBef>
              <a:buFont typeface="맑은 고딕" panose="020B0503020000020004" pitchFamily="50" charset="-127"/>
              <a:buAutoNum type="romanUcPeriod"/>
            </a:pPr>
            <a:r>
              <a:rPr lang="en-US" altLang="ko-KR" sz="2200">
                <a:latin typeface="Arial" panose="020B0604020202020204" pitchFamily="34" charset="0"/>
                <a:ea typeface="맑은 고딕" panose="020B0503020000020004" pitchFamily="50" charset="-127"/>
                <a:cs typeface="Arial" panose="020B0604020202020204" pitchFamily="34" charset="0"/>
              </a:rPr>
              <a:t>reduction of the charged growth species at the deposition surface</a:t>
            </a:r>
            <a:endParaRPr lang="ko-KR" altLang="en-US" sz="2200">
              <a:latin typeface="Arial" panose="020B0604020202020204" pitchFamily="34" charset="0"/>
              <a:ea typeface="맑은 고딕" panose="020B0503020000020004" pitchFamily="50" charset="-127"/>
              <a:cs typeface="Arial" panose="020B0604020202020204" pitchFamily="34" charset="0"/>
            </a:endParaRPr>
          </a:p>
        </p:txBody>
      </p:sp>
      <p:sp>
        <p:nvSpPr>
          <p:cNvPr id="29703" name="TextBox 11"/>
          <p:cNvSpPr txBox="1">
            <a:spLocks noChangeArrowheads="1"/>
          </p:cNvSpPr>
          <p:nvPr/>
        </p:nvSpPr>
        <p:spPr bwMode="auto">
          <a:xfrm>
            <a:off x="1752600" y="1792288"/>
            <a:ext cx="4575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2000">
                <a:latin typeface="Arial" panose="020B0604020202020204" pitchFamily="34" charset="0"/>
                <a:ea typeface="맑은 고딕" panose="020B0503020000020004" pitchFamily="50" charset="-127"/>
              </a:rPr>
              <a:t>Cu NWs by electrochemical deposition</a:t>
            </a:r>
            <a:endParaRPr lang="ko-KR" altLang="en-US" sz="2000">
              <a:latin typeface="Arial" panose="020B0604020202020204" pitchFamily="34" charset="0"/>
              <a:ea typeface="맑은 고딕" panose="020B0503020000020004" pitchFamily="50" charset="-127"/>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115</a:t>
            </a:fld>
            <a:endParaRPr lang="ko-KR" altLang="en-US"/>
          </a:p>
        </p:txBody>
      </p:sp>
    </p:spTree>
    <p:extLst>
      <p:ext uri="{BB962C8B-B14F-4D97-AF65-F5344CB8AC3E}">
        <p14:creationId xmlns:p14="http://schemas.microsoft.com/office/powerpoint/2010/main" val="10941648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2700" y="11113"/>
            <a:ext cx="91313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en-US" altLang="ko-KR" sz="3400" b="1" dirty="0">
                <a:latin typeface="Gill Sans MT" panose="020B0502020104020203" pitchFamily="34" charset="0"/>
                <a:ea typeface="HY견고딕" panose="02030600000101010101" pitchFamily="18" charset="-127"/>
                <a:cs typeface="+mj-cs"/>
              </a:rPr>
              <a:t>4.4. </a:t>
            </a:r>
            <a:r>
              <a:rPr lang="en-US" altLang="ko-KR" sz="3400" b="1" dirty="0" err="1">
                <a:latin typeface="Gill Sans MT" panose="020B0502020104020203" pitchFamily="34" charset="0"/>
                <a:ea typeface="HY견고딕" panose="02030600000101010101" pitchFamily="18" charset="-127"/>
                <a:cs typeface="+mj-cs"/>
              </a:rPr>
              <a:t>Electrospinning</a:t>
            </a:r>
            <a:endParaRPr lang="en-US" altLang="ko-KR" sz="3400" b="1" dirty="0">
              <a:latin typeface="Gill Sans MT" panose="020B0502020104020203" pitchFamily="34" charset="0"/>
              <a:ea typeface="HY견고딕" panose="02030600000101010101" pitchFamily="18" charset="-127"/>
              <a:cs typeface="+mj-cs"/>
            </a:endParaRPr>
          </a:p>
        </p:txBody>
      </p:sp>
      <p:pic>
        <p:nvPicPr>
          <p:cNvPr id="33796" name="그림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2892425"/>
            <a:ext cx="586105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직사각형 9"/>
          <p:cNvSpPr/>
          <p:nvPr/>
        </p:nvSpPr>
        <p:spPr>
          <a:xfrm>
            <a:off x="387350" y="857250"/>
            <a:ext cx="8382000" cy="1938338"/>
          </a:xfrm>
          <a:prstGeom prst="rect">
            <a:avLst/>
          </a:prstGeom>
        </p:spPr>
        <p:txBody>
          <a:bodyPr>
            <a:spAutoFit/>
          </a:bodyPr>
          <a:lstStyle/>
          <a:p>
            <a:pPr>
              <a:defRPr/>
            </a:pPr>
            <a:r>
              <a:rPr lang="en-US" altLang="ko-KR" dirty="0" err="1">
                <a:solidFill>
                  <a:srgbClr val="C00000"/>
                </a:solidFill>
                <a:cs typeface="Arial" panose="020B0604020202020204" pitchFamily="34" charset="0"/>
              </a:rPr>
              <a:t>Electrospinning</a:t>
            </a:r>
            <a:r>
              <a:rPr lang="en-US" altLang="ko-KR" dirty="0">
                <a:solidFill>
                  <a:srgbClr val="C00000"/>
                </a:solidFill>
                <a:cs typeface="Arial" panose="020B0604020202020204" pitchFamily="34" charset="0"/>
              </a:rPr>
              <a:t> (electrostatic fiber processing) </a:t>
            </a:r>
          </a:p>
          <a:p>
            <a:pPr marL="360000" indent="-342900">
              <a:buFont typeface="Arial" panose="020B0604020202020204" pitchFamily="34" charset="0"/>
              <a:buChar char="-"/>
              <a:defRPr/>
            </a:pPr>
            <a:r>
              <a:rPr lang="en-US" altLang="ko-KR" dirty="0">
                <a:cs typeface="Arial" panose="020B0604020202020204" pitchFamily="34" charset="0"/>
              </a:rPr>
              <a:t>for ultrathin polymer fibers</a:t>
            </a:r>
          </a:p>
          <a:p>
            <a:pPr marL="360000" indent="-342900">
              <a:buFont typeface="Arial" panose="020B0604020202020204" pitchFamily="34" charset="0"/>
              <a:buChar char="-"/>
              <a:defRPr/>
            </a:pPr>
            <a:r>
              <a:rPr lang="en-US" altLang="ko-KR" dirty="0">
                <a:cs typeface="Arial" panose="020B0604020202020204" pitchFamily="34" charset="0"/>
              </a:rPr>
              <a:t>use of electrical forces to produce polymer fibers</a:t>
            </a:r>
          </a:p>
          <a:p>
            <a:pPr marL="360000" indent="-342900">
              <a:buFont typeface="Arial" panose="020B0604020202020204" pitchFamily="34" charset="0"/>
              <a:buChar char="-"/>
              <a:defRPr/>
            </a:pPr>
            <a:r>
              <a:rPr lang="en-US" altLang="ko-KR" dirty="0"/>
              <a:t>charged fibers accelerated by electrical forces and then collected in useful forms</a:t>
            </a:r>
            <a:endParaRPr lang="ko-KR" altLang="en-US" dirty="0">
              <a:cs typeface="Arial" panose="020B0604020202020204"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116</a:t>
            </a:fld>
            <a:endParaRPr lang="ko-KR" altLang="en-US"/>
          </a:p>
        </p:txBody>
      </p:sp>
    </p:spTree>
    <p:extLst>
      <p:ext uri="{BB962C8B-B14F-4D97-AF65-F5344CB8AC3E}">
        <p14:creationId xmlns:p14="http://schemas.microsoft.com/office/powerpoint/2010/main" val="33612551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2700" y="11113"/>
            <a:ext cx="91313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en-US" altLang="ko-KR" sz="3400" b="1" dirty="0">
                <a:latin typeface="Gill Sans MT" panose="020B0502020104020203" pitchFamily="34" charset="0"/>
                <a:ea typeface="HY견고딕" panose="02030600000101010101" pitchFamily="18" charset="-127"/>
                <a:cs typeface="+mj-cs"/>
              </a:rPr>
              <a:t>4.4. </a:t>
            </a:r>
            <a:r>
              <a:rPr lang="en-US" altLang="ko-KR" sz="3400" b="1" dirty="0" err="1">
                <a:latin typeface="Gill Sans MT" panose="020B0502020104020203" pitchFamily="34" charset="0"/>
                <a:ea typeface="HY견고딕" panose="02030600000101010101" pitchFamily="18" charset="-127"/>
                <a:cs typeface="+mj-cs"/>
              </a:rPr>
              <a:t>Electrospinning</a:t>
            </a:r>
            <a:endParaRPr lang="en-US" altLang="ko-KR" sz="3400" b="1" dirty="0">
              <a:latin typeface="Gill Sans MT" panose="020B0502020104020203" pitchFamily="34" charset="0"/>
              <a:ea typeface="HY견고딕" panose="02030600000101010101" pitchFamily="18" charset="-127"/>
              <a:cs typeface="+mj-cs"/>
            </a:endParaRPr>
          </a:p>
        </p:txBody>
      </p:sp>
      <p:sp>
        <p:nvSpPr>
          <p:cNvPr id="11" name="직사각형 10"/>
          <p:cNvSpPr/>
          <p:nvPr/>
        </p:nvSpPr>
        <p:spPr>
          <a:xfrm>
            <a:off x="153988" y="1052513"/>
            <a:ext cx="4210050" cy="3824287"/>
          </a:xfrm>
          <a:prstGeom prst="rect">
            <a:avLst/>
          </a:prstGeom>
        </p:spPr>
        <p:txBody>
          <a:bodyPr>
            <a:spAutoFit/>
          </a:bodyPr>
          <a:lstStyle/>
          <a:p>
            <a:pPr>
              <a:lnSpc>
                <a:spcPts val="3000"/>
              </a:lnSpc>
              <a:spcBef>
                <a:spcPts val="600"/>
              </a:spcBef>
              <a:defRPr/>
            </a:pPr>
            <a:r>
              <a:rPr lang="en-US" altLang="ko-KR" sz="2000" dirty="0">
                <a:solidFill>
                  <a:srgbClr val="C00000"/>
                </a:solidFill>
                <a:cs typeface="Arial" panose="020B0604020202020204" pitchFamily="34" charset="0"/>
              </a:rPr>
              <a:t>Case study: porous TiO</a:t>
            </a:r>
            <a:r>
              <a:rPr lang="en-US" altLang="ko-KR" sz="2000" baseline="-25000" dirty="0">
                <a:solidFill>
                  <a:srgbClr val="C00000"/>
                </a:solidFill>
                <a:cs typeface="Arial" panose="020B0604020202020204" pitchFamily="34" charset="0"/>
              </a:rPr>
              <a:t>2</a:t>
            </a:r>
            <a:r>
              <a:rPr lang="en-US" altLang="ko-KR" sz="2000" dirty="0">
                <a:solidFill>
                  <a:srgbClr val="C00000"/>
                </a:solidFill>
                <a:cs typeface="Arial" panose="020B0604020202020204" pitchFamily="34" charset="0"/>
              </a:rPr>
              <a:t>  NFs </a:t>
            </a:r>
          </a:p>
          <a:p>
            <a:pPr marL="342900" indent="-342900">
              <a:lnSpc>
                <a:spcPts val="3000"/>
              </a:lnSpc>
              <a:spcBef>
                <a:spcPts val="600"/>
              </a:spcBef>
              <a:buFont typeface="Arial" panose="020B0604020202020204" pitchFamily="34" charset="0"/>
              <a:buChar char="-"/>
              <a:defRPr/>
            </a:pPr>
            <a:r>
              <a:rPr lang="en-US" altLang="ko-KR" sz="2000" dirty="0">
                <a:cs typeface="Arial" panose="020B0604020202020204" pitchFamily="34" charset="0"/>
              </a:rPr>
              <a:t>poly(viny1 </a:t>
            </a:r>
            <a:r>
              <a:rPr lang="en-US" altLang="ko-KR" sz="2000" dirty="0" err="1">
                <a:cs typeface="Arial" panose="020B0604020202020204" pitchFamily="34" charset="0"/>
              </a:rPr>
              <a:t>pyrrolidone</a:t>
            </a:r>
            <a:r>
              <a:rPr lang="en-US" altLang="ko-KR" sz="2000" dirty="0">
                <a:cs typeface="Arial" panose="020B0604020202020204" pitchFamily="34" charset="0"/>
              </a:rPr>
              <a:t>) (PVP) and titanium </a:t>
            </a:r>
            <a:r>
              <a:rPr lang="en-US" altLang="ko-KR" sz="2000" dirty="0" err="1">
                <a:cs typeface="Arial" panose="020B0604020202020204" pitchFamily="34" charset="0"/>
              </a:rPr>
              <a:t>tetraisopropoxide</a:t>
            </a:r>
            <a:r>
              <a:rPr lang="en-US" altLang="ko-KR" sz="2000" dirty="0">
                <a:cs typeface="Arial" panose="020B0604020202020204" pitchFamily="34" charset="0"/>
              </a:rPr>
              <a:t> in ethanol</a:t>
            </a:r>
          </a:p>
          <a:p>
            <a:pPr marL="342900" indent="-342900">
              <a:lnSpc>
                <a:spcPts val="3000"/>
              </a:lnSpc>
              <a:spcBef>
                <a:spcPts val="600"/>
              </a:spcBef>
              <a:buFont typeface="Arial" panose="020B0604020202020204" pitchFamily="34" charset="0"/>
              <a:buChar char="-"/>
              <a:defRPr/>
            </a:pPr>
            <a:r>
              <a:rPr lang="en-US" altLang="ko-KR" sz="2000" dirty="0">
                <a:cs typeface="Arial" panose="020B0604020202020204" pitchFamily="34" charset="0"/>
              </a:rPr>
              <a:t>formation of amorphous TiO</a:t>
            </a:r>
            <a:r>
              <a:rPr lang="en-US" altLang="ko-KR" sz="2000" baseline="-25000" dirty="0">
                <a:cs typeface="Arial" panose="020B0604020202020204" pitchFamily="34" charset="0"/>
              </a:rPr>
              <a:t>2</a:t>
            </a:r>
            <a:r>
              <a:rPr lang="en-US" altLang="ko-KR" sz="2000" dirty="0">
                <a:cs typeface="Arial" panose="020B0604020202020204" pitchFamily="34" charset="0"/>
              </a:rPr>
              <a:t>/PVP fibers using </a:t>
            </a:r>
            <a:r>
              <a:rPr lang="en-US" altLang="ko-KR" sz="2000" dirty="0" err="1">
                <a:cs typeface="Arial" panose="020B0604020202020204" pitchFamily="34" charset="0"/>
              </a:rPr>
              <a:t>electrospining</a:t>
            </a:r>
            <a:endParaRPr lang="en-US" altLang="ko-KR" sz="2000" dirty="0">
              <a:cs typeface="Arial" panose="020B0604020202020204" pitchFamily="34" charset="0"/>
            </a:endParaRPr>
          </a:p>
          <a:p>
            <a:pPr marL="342900" indent="-342900">
              <a:lnSpc>
                <a:spcPts val="3000"/>
              </a:lnSpc>
              <a:spcBef>
                <a:spcPts val="600"/>
              </a:spcBef>
              <a:buFont typeface="Arial" panose="020B0604020202020204" pitchFamily="34" charset="0"/>
              <a:buChar char="-"/>
              <a:defRPr/>
            </a:pPr>
            <a:r>
              <a:rPr lang="en-US" altLang="ko-KR" sz="2000" dirty="0">
                <a:cs typeface="Arial" panose="020B0604020202020204" pitchFamily="34" charset="0"/>
              </a:rPr>
              <a:t>pyrolysis of PVP at 500°C in air</a:t>
            </a:r>
          </a:p>
          <a:p>
            <a:pPr marL="342900" indent="-342900">
              <a:lnSpc>
                <a:spcPts val="3000"/>
              </a:lnSpc>
              <a:spcBef>
                <a:spcPts val="600"/>
              </a:spcBef>
              <a:buFont typeface="Arial" panose="020B0604020202020204" pitchFamily="34" charset="0"/>
              <a:buChar char="-"/>
              <a:defRPr/>
            </a:pPr>
            <a:r>
              <a:rPr lang="en-US" altLang="ko-KR" sz="2000" dirty="0">
                <a:cs typeface="Arial" panose="020B0604020202020204" pitchFamily="34" charset="0"/>
              </a:rPr>
              <a:t>Formation of porous TiO</a:t>
            </a:r>
            <a:r>
              <a:rPr lang="en-US" altLang="ko-KR" sz="2000" baseline="-25000" dirty="0">
                <a:cs typeface="Arial" panose="020B0604020202020204" pitchFamily="34" charset="0"/>
              </a:rPr>
              <a:t>2</a:t>
            </a:r>
            <a:r>
              <a:rPr lang="en-US" altLang="ko-KR" sz="2000" dirty="0">
                <a:cs typeface="Arial" panose="020B0604020202020204" pitchFamily="34" charset="0"/>
              </a:rPr>
              <a:t> NFs</a:t>
            </a:r>
            <a:endParaRPr lang="ko-KR" altLang="en-US" sz="2000" dirty="0">
              <a:cs typeface="Arial" panose="020B0604020202020204" pitchFamily="34" charset="0"/>
            </a:endParaRPr>
          </a:p>
        </p:txBody>
      </p:sp>
      <p:pic>
        <p:nvPicPr>
          <p:cNvPr id="34823" name="Picture 3" descr="C:\WINDOWS\바탕 화면\Nanostructures\jpg\04장\4-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042988"/>
            <a:ext cx="4521200"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Box 1"/>
          <p:cNvSpPr txBox="1">
            <a:spLocks noChangeArrowheads="1"/>
          </p:cNvSpPr>
          <p:nvPr/>
        </p:nvSpPr>
        <p:spPr bwMode="auto">
          <a:xfrm>
            <a:off x="4860032" y="2060848"/>
            <a:ext cx="113524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latinLnBrk="0">
              <a:spcBef>
                <a:spcPct val="0"/>
              </a:spcBef>
              <a:buFontTx/>
              <a:buNone/>
            </a:pPr>
            <a:r>
              <a:rPr lang="en-US" altLang="ko-KR" sz="1000" dirty="0">
                <a:solidFill>
                  <a:srgbClr val="00B050"/>
                </a:solidFill>
                <a:latin typeface="Arial" panose="020B0604020202020204" pitchFamily="34" charset="0"/>
                <a:ea typeface="맑은 고딕" panose="020B0503020000020004" pitchFamily="50" charset="-127"/>
              </a:rPr>
              <a:t>TiO</a:t>
            </a:r>
            <a:r>
              <a:rPr lang="en-US" altLang="ko-KR" sz="1000" baseline="-25000" dirty="0">
                <a:solidFill>
                  <a:srgbClr val="00B050"/>
                </a:solidFill>
                <a:latin typeface="Arial" panose="020B0604020202020204" pitchFamily="34" charset="0"/>
                <a:ea typeface="맑은 고딕" panose="020B0503020000020004" pitchFamily="50" charset="-127"/>
              </a:rPr>
              <a:t>2</a:t>
            </a:r>
            <a:r>
              <a:rPr lang="en-US" altLang="ko-KR" sz="1000" dirty="0">
                <a:solidFill>
                  <a:srgbClr val="00B050"/>
                </a:solidFill>
                <a:latin typeface="Arial" panose="020B0604020202020204" pitchFamily="34" charset="0"/>
                <a:ea typeface="맑은 고딕" panose="020B0503020000020004" pitchFamily="50" charset="-127"/>
              </a:rPr>
              <a:t>/PVP nanofibers</a:t>
            </a:r>
            <a:endParaRPr lang="ko-KR" altLang="en-US" sz="1000" dirty="0">
              <a:solidFill>
                <a:srgbClr val="00B050"/>
              </a:solidFill>
              <a:latin typeface="Arial" panose="020B0604020202020204" pitchFamily="34" charset="0"/>
              <a:ea typeface="맑은 고딕" panose="020B0503020000020004" pitchFamily="50" charset="-127"/>
            </a:endParaRPr>
          </a:p>
        </p:txBody>
      </p:sp>
      <p:sp>
        <p:nvSpPr>
          <p:cNvPr id="34825" name="TextBox 8"/>
          <p:cNvSpPr txBox="1">
            <a:spLocks noChangeArrowheads="1"/>
          </p:cNvSpPr>
          <p:nvPr/>
        </p:nvSpPr>
        <p:spPr bwMode="auto">
          <a:xfrm>
            <a:off x="6794143" y="2060848"/>
            <a:ext cx="113524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latinLnBrk="0">
              <a:spcBef>
                <a:spcPct val="0"/>
              </a:spcBef>
              <a:buFontTx/>
              <a:buNone/>
            </a:pPr>
            <a:r>
              <a:rPr lang="en-US" altLang="ko-KR" sz="1000" dirty="0">
                <a:solidFill>
                  <a:srgbClr val="00B050"/>
                </a:solidFill>
                <a:latin typeface="Arial" panose="020B0604020202020204" pitchFamily="34" charset="0"/>
                <a:ea typeface="맑은 고딕" panose="020B0503020000020004" pitchFamily="50" charset="-127"/>
              </a:rPr>
              <a:t>porous TiO</a:t>
            </a:r>
            <a:r>
              <a:rPr lang="en-US" altLang="ko-KR" sz="1000" baseline="-25000" dirty="0">
                <a:solidFill>
                  <a:srgbClr val="00B050"/>
                </a:solidFill>
                <a:latin typeface="Arial" panose="020B0604020202020204" pitchFamily="34" charset="0"/>
                <a:ea typeface="맑은 고딕" panose="020B0503020000020004" pitchFamily="50" charset="-127"/>
              </a:rPr>
              <a:t>2</a:t>
            </a:r>
            <a:r>
              <a:rPr lang="en-US" altLang="ko-KR" sz="1000" dirty="0">
                <a:solidFill>
                  <a:srgbClr val="00B050"/>
                </a:solidFill>
                <a:latin typeface="Arial" panose="020B0604020202020204" pitchFamily="34" charset="0"/>
                <a:ea typeface="맑은 고딕" panose="020B0503020000020004" pitchFamily="50" charset="-127"/>
              </a:rPr>
              <a:t> NFs</a:t>
            </a:r>
          </a:p>
          <a:p>
            <a:pPr algn="ctr" latinLnBrk="0">
              <a:spcBef>
                <a:spcPct val="0"/>
              </a:spcBef>
              <a:buFontTx/>
              <a:buNone/>
            </a:pPr>
            <a:r>
              <a:rPr lang="en-US" altLang="ko-KR" sz="1000" dirty="0">
                <a:solidFill>
                  <a:srgbClr val="00B050"/>
                </a:solidFill>
                <a:latin typeface="Arial" panose="020B0604020202020204" pitchFamily="34" charset="0"/>
                <a:ea typeface="맑은 고딕" panose="020B0503020000020004" pitchFamily="50" charset="-127"/>
              </a:rPr>
              <a:t>(0.1 g/ml)</a:t>
            </a:r>
            <a:endParaRPr lang="ko-KR" altLang="en-US" sz="1000" dirty="0">
              <a:solidFill>
                <a:srgbClr val="00B050"/>
              </a:solidFill>
              <a:latin typeface="Arial" panose="020B0604020202020204" pitchFamily="34" charset="0"/>
              <a:ea typeface="맑은 고딕" panose="020B0503020000020004" pitchFamily="50" charset="-127"/>
            </a:endParaRPr>
          </a:p>
        </p:txBody>
      </p:sp>
      <p:sp>
        <p:nvSpPr>
          <p:cNvPr id="34826" name="TextBox 11"/>
          <p:cNvSpPr txBox="1">
            <a:spLocks noChangeArrowheads="1"/>
          </p:cNvSpPr>
          <p:nvPr/>
        </p:nvSpPr>
        <p:spPr bwMode="auto">
          <a:xfrm>
            <a:off x="4932040" y="3436084"/>
            <a:ext cx="113524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latinLnBrk="0">
              <a:spcBef>
                <a:spcPct val="0"/>
              </a:spcBef>
              <a:buFontTx/>
              <a:buNone/>
            </a:pPr>
            <a:r>
              <a:rPr lang="en-US" altLang="ko-KR" sz="1000" dirty="0">
                <a:solidFill>
                  <a:srgbClr val="00B050"/>
                </a:solidFill>
                <a:latin typeface="Arial" panose="020B0604020202020204" pitchFamily="34" charset="0"/>
                <a:ea typeface="맑은 고딕" panose="020B0503020000020004" pitchFamily="50" charset="-127"/>
              </a:rPr>
              <a:t>porous TiO</a:t>
            </a:r>
            <a:r>
              <a:rPr lang="en-US" altLang="ko-KR" sz="1000" baseline="-25000" dirty="0">
                <a:solidFill>
                  <a:srgbClr val="00B050"/>
                </a:solidFill>
                <a:latin typeface="Arial" panose="020B0604020202020204" pitchFamily="34" charset="0"/>
                <a:ea typeface="맑은 고딕" panose="020B0503020000020004" pitchFamily="50" charset="-127"/>
              </a:rPr>
              <a:t>2</a:t>
            </a:r>
            <a:r>
              <a:rPr lang="en-US" altLang="ko-KR" sz="1000" dirty="0">
                <a:solidFill>
                  <a:srgbClr val="00B050"/>
                </a:solidFill>
                <a:latin typeface="Arial" panose="020B0604020202020204" pitchFamily="34" charset="0"/>
                <a:ea typeface="맑은 고딕" panose="020B0503020000020004" pitchFamily="50" charset="-127"/>
              </a:rPr>
              <a:t> NFs</a:t>
            </a:r>
          </a:p>
          <a:p>
            <a:pPr algn="ctr" latinLnBrk="0">
              <a:spcBef>
                <a:spcPct val="0"/>
              </a:spcBef>
              <a:buFontTx/>
              <a:buNone/>
            </a:pPr>
            <a:r>
              <a:rPr lang="en-US" altLang="ko-KR" sz="1000" dirty="0">
                <a:solidFill>
                  <a:srgbClr val="00B050"/>
                </a:solidFill>
                <a:latin typeface="Arial" panose="020B0604020202020204" pitchFamily="34" charset="0"/>
                <a:ea typeface="맑은 고딕" panose="020B0503020000020004" pitchFamily="50" charset="-127"/>
              </a:rPr>
              <a:t> (0.025 g/ml)</a:t>
            </a:r>
            <a:endParaRPr lang="ko-KR" altLang="en-US" sz="1000" dirty="0">
              <a:solidFill>
                <a:srgbClr val="00B050"/>
              </a:solidFill>
              <a:latin typeface="Arial" panose="020B0604020202020204" pitchFamily="34" charset="0"/>
              <a:ea typeface="맑은 고딕" panose="020B0503020000020004" pitchFamily="50" charset="-127"/>
            </a:endParaRPr>
          </a:p>
        </p:txBody>
      </p:sp>
      <p:sp>
        <p:nvSpPr>
          <p:cNvPr id="34827" name="TextBox 12"/>
          <p:cNvSpPr txBox="1">
            <a:spLocks noChangeArrowheads="1"/>
          </p:cNvSpPr>
          <p:nvPr/>
        </p:nvSpPr>
        <p:spPr bwMode="auto">
          <a:xfrm>
            <a:off x="6804248" y="3423905"/>
            <a:ext cx="113524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latinLnBrk="0">
              <a:spcBef>
                <a:spcPct val="0"/>
              </a:spcBef>
              <a:buFontTx/>
              <a:buNone/>
            </a:pPr>
            <a:r>
              <a:rPr lang="en-US" altLang="ko-KR" sz="1000" dirty="0">
                <a:solidFill>
                  <a:srgbClr val="00B050"/>
                </a:solidFill>
                <a:latin typeface="Arial" panose="020B0604020202020204" pitchFamily="34" charset="0"/>
                <a:ea typeface="맑은 고딕" panose="020B0503020000020004" pitchFamily="50" charset="-127"/>
              </a:rPr>
              <a:t>porous TiO</a:t>
            </a:r>
            <a:r>
              <a:rPr lang="en-US" altLang="ko-KR" sz="1000" baseline="-25000" dirty="0">
                <a:solidFill>
                  <a:srgbClr val="00B050"/>
                </a:solidFill>
                <a:latin typeface="Arial" panose="020B0604020202020204" pitchFamily="34" charset="0"/>
                <a:ea typeface="맑은 고딕" panose="020B0503020000020004" pitchFamily="50" charset="-127"/>
              </a:rPr>
              <a:t>2</a:t>
            </a:r>
            <a:r>
              <a:rPr lang="en-US" altLang="ko-KR" sz="1000" dirty="0">
                <a:solidFill>
                  <a:srgbClr val="00B050"/>
                </a:solidFill>
                <a:latin typeface="Arial" panose="020B0604020202020204" pitchFamily="34" charset="0"/>
                <a:ea typeface="맑은 고딕" panose="020B0503020000020004" pitchFamily="50" charset="-127"/>
              </a:rPr>
              <a:t> NFs</a:t>
            </a:r>
          </a:p>
          <a:p>
            <a:pPr algn="ctr" latinLnBrk="0">
              <a:spcBef>
                <a:spcPct val="0"/>
              </a:spcBef>
              <a:buFontTx/>
              <a:buNone/>
            </a:pPr>
            <a:r>
              <a:rPr lang="en-US" altLang="ko-KR" sz="1000" dirty="0">
                <a:solidFill>
                  <a:srgbClr val="00B050"/>
                </a:solidFill>
                <a:latin typeface="Arial" panose="020B0604020202020204" pitchFamily="34" charset="0"/>
                <a:ea typeface="맑은 고딕" panose="020B0503020000020004" pitchFamily="50" charset="-127"/>
              </a:rPr>
              <a:t> (0.15 g/ml)</a:t>
            </a:r>
            <a:endParaRPr lang="ko-KR" altLang="en-US" sz="1000" dirty="0">
              <a:solidFill>
                <a:srgbClr val="00B050"/>
              </a:solidFill>
              <a:latin typeface="Arial" panose="020B0604020202020204" pitchFamily="34" charset="0"/>
              <a:ea typeface="맑은 고딕" panose="020B0503020000020004" pitchFamily="50" charset="-127"/>
            </a:endParaRPr>
          </a:p>
        </p:txBody>
      </p:sp>
      <p:sp>
        <p:nvSpPr>
          <p:cNvPr id="34822" name="직사각형 2"/>
          <p:cNvSpPr>
            <a:spLocks noChangeArrowheads="1"/>
          </p:cNvSpPr>
          <p:nvPr/>
        </p:nvSpPr>
        <p:spPr bwMode="auto">
          <a:xfrm>
            <a:off x="903288" y="6032500"/>
            <a:ext cx="27098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2400" i="1">
                <a:latin typeface="Arial" panose="020B0604020202020204" pitchFamily="34" charset="0"/>
                <a:ea typeface="맑은 고딕" panose="020B0503020000020004" pitchFamily="50" charset="-127"/>
                <a:cs typeface="Arial" panose="020B0604020202020204" pitchFamily="34" charset="0"/>
              </a:rPr>
              <a:t>*Nanofibers = NFs</a:t>
            </a:r>
            <a:endParaRPr lang="ko-KR" altLang="en-US" sz="2400" i="1">
              <a:latin typeface="Arial" panose="020B0604020202020204" pitchFamily="34" charset="0"/>
              <a:ea typeface="맑은 고딕" panose="020B0503020000020004" pitchFamily="50" charset="-127"/>
              <a:cs typeface="Arial" panose="020B0604020202020204"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117</a:t>
            </a:fld>
            <a:endParaRPr lang="ko-KR" altLang="en-US"/>
          </a:p>
        </p:txBody>
      </p:sp>
    </p:spTree>
    <p:extLst>
      <p:ext uri="{BB962C8B-B14F-4D97-AF65-F5344CB8AC3E}">
        <p14:creationId xmlns:p14="http://schemas.microsoft.com/office/powerpoint/2010/main" val="28776620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2700" y="11113"/>
            <a:ext cx="91313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en-US" altLang="ko-KR" sz="3400" b="1" dirty="0">
                <a:latin typeface="Gill Sans MT" panose="020B0502020104020203" pitchFamily="34" charset="0"/>
                <a:ea typeface="HY견고딕" panose="02030600000101010101" pitchFamily="18" charset="-127"/>
                <a:cs typeface="+mj-cs"/>
              </a:rPr>
              <a:t>4.5. Lithography</a:t>
            </a:r>
          </a:p>
        </p:txBody>
      </p:sp>
      <p:pic>
        <p:nvPicPr>
          <p:cNvPr id="35844" name="Picture 3" descr="C:\WINDOWS\바탕 화면\Nanostructures\jpg\04장\4-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120775"/>
            <a:ext cx="4113212"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 descr="C:\WINDOWS\바탕 화면\Nanostructures\jpg\04장\4-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120775"/>
            <a:ext cx="4945063" cy="4551363"/>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35846" name="직사각형 8"/>
          <p:cNvSpPr>
            <a:spLocks noChangeArrowheads="1"/>
          </p:cNvSpPr>
          <p:nvPr/>
        </p:nvSpPr>
        <p:spPr bwMode="auto">
          <a:xfrm>
            <a:off x="5410200" y="708025"/>
            <a:ext cx="223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pt-BR" altLang="ko-KR" sz="1800">
                <a:latin typeface="Arial" panose="020B0604020202020204" pitchFamily="34" charset="0"/>
                <a:ea typeface="맑은 고딕" panose="020B0503020000020004" pitchFamily="50" charset="-127"/>
                <a:cs typeface="Arial" panose="020B0604020202020204" pitchFamily="34" charset="0"/>
              </a:rPr>
              <a:t>single crystal Si NW</a:t>
            </a:r>
            <a:endParaRPr lang="ko-KR" altLang="en-US" sz="1800">
              <a:latin typeface="Arial" panose="020B0604020202020204" pitchFamily="34" charset="0"/>
              <a:ea typeface="맑은 고딕" panose="020B0503020000020004" pitchFamily="50" charset="-127"/>
              <a:cs typeface="Arial" panose="020B0604020202020204" pitchFamily="34" charset="0"/>
            </a:endParaRPr>
          </a:p>
        </p:txBody>
      </p:sp>
      <p:sp>
        <p:nvSpPr>
          <p:cNvPr id="11" name="직사각형 10"/>
          <p:cNvSpPr/>
          <p:nvPr/>
        </p:nvSpPr>
        <p:spPr>
          <a:xfrm>
            <a:off x="4038600" y="5765800"/>
            <a:ext cx="5105400" cy="1016000"/>
          </a:xfrm>
          <a:prstGeom prst="rect">
            <a:avLst/>
          </a:prstGeom>
        </p:spPr>
        <p:txBody>
          <a:bodyPr>
            <a:spAutoFit/>
          </a:bodyPr>
          <a:lstStyle/>
          <a:p>
            <a:pPr marL="342900" indent="-342900">
              <a:buFont typeface="Wingdings" panose="05000000000000000000" pitchFamily="2" charset="2"/>
              <a:buChar char="v"/>
              <a:defRPr/>
            </a:pPr>
            <a:r>
              <a:rPr lang="en-US" altLang="ko-KR" sz="2000" dirty="0">
                <a:cs typeface="Arial" panose="020B0604020202020204" pitchFamily="34" charset="0"/>
              </a:rPr>
              <a:t>Using various lithography</a:t>
            </a:r>
          </a:p>
          <a:p>
            <a:pPr>
              <a:defRPr/>
            </a:pPr>
            <a:r>
              <a:rPr lang="en-US" altLang="ko-KR" sz="2000" dirty="0">
                <a:cs typeface="Arial" panose="020B0604020202020204" pitchFamily="34" charset="0"/>
              </a:rPr>
              <a:t>    - E-beam, ion-beam, x-ray lithography,  </a:t>
            </a:r>
          </a:p>
          <a:p>
            <a:pPr>
              <a:defRPr/>
            </a:pPr>
            <a:r>
              <a:rPr lang="en-US" altLang="ko-KR" sz="2000" dirty="0">
                <a:cs typeface="Arial" panose="020B0604020202020204" pitchFamily="34" charset="0"/>
              </a:rPr>
              <a:t>    - STM &amp; phase-shift lithography</a:t>
            </a:r>
            <a:endParaRPr lang="ko-KR" altLang="en-US" sz="2000" dirty="0">
              <a:cs typeface="Arial" panose="020B0604020202020204" pitchFamily="34" charset="0"/>
            </a:endParaRPr>
          </a:p>
        </p:txBody>
      </p:sp>
      <p:cxnSp>
        <p:nvCxnSpPr>
          <p:cNvPr id="15" name="직선 화살표 연결선 14"/>
          <p:cNvCxnSpPr>
            <a:stCxn id="35849" idx="3"/>
            <a:endCxn id="35845" idx="1"/>
          </p:cNvCxnSpPr>
          <p:nvPr/>
        </p:nvCxnSpPr>
        <p:spPr>
          <a:xfrm flipV="1">
            <a:off x="2362200" y="3397250"/>
            <a:ext cx="1676400" cy="2478088"/>
          </a:xfrm>
          <a:prstGeom prst="straightConnector1">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849" name="TextBox 15"/>
          <p:cNvSpPr txBox="1">
            <a:spLocks noChangeArrowheads="1"/>
          </p:cNvSpPr>
          <p:nvPr/>
        </p:nvSpPr>
        <p:spPr bwMode="auto">
          <a:xfrm>
            <a:off x="685800" y="5334000"/>
            <a:ext cx="1676400" cy="1082675"/>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endParaRPr lang="ko-KR" altLang="en-US" sz="2400">
              <a:latin typeface="Arial" panose="020B0604020202020204" pitchFamily="34" charset="0"/>
              <a:ea typeface="맑은 고딕" panose="020B0503020000020004" pitchFamily="50" charset="-127"/>
            </a:endParaRPr>
          </a:p>
        </p:txBody>
      </p:sp>
      <p:sp>
        <p:nvSpPr>
          <p:cNvPr id="35850" name="직사각형 18"/>
          <p:cNvSpPr>
            <a:spLocks noChangeArrowheads="1"/>
          </p:cNvSpPr>
          <p:nvPr/>
        </p:nvSpPr>
        <p:spPr bwMode="auto">
          <a:xfrm>
            <a:off x="-26988" y="708025"/>
            <a:ext cx="4224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1800">
                <a:latin typeface="Arial" panose="020B0604020202020204" pitchFamily="34" charset="0"/>
                <a:ea typeface="맑은 고딕" panose="020B0503020000020004" pitchFamily="50" charset="-127"/>
                <a:cs typeface="Arial" panose="020B0604020202020204" pitchFamily="34" charset="0"/>
              </a:rPr>
              <a:t>nanopatterns by phase-shift lithography</a:t>
            </a:r>
            <a:endParaRPr lang="ko-KR" altLang="en-US" sz="1800">
              <a:latin typeface="Arial" panose="020B0604020202020204" pitchFamily="34" charset="0"/>
              <a:ea typeface="맑은 고딕" panose="020B0503020000020004" pitchFamily="50" charset="-127"/>
              <a:cs typeface="Arial" panose="020B0604020202020204"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118</a:t>
            </a:fld>
            <a:endParaRPr lang="ko-KR" altLang="en-US"/>
          </a:p>
        </p:txBody>
      </p:sp>
    </p:spTree>
    <p:extLst>
      <p:ext uri="{BB962C8B-B14F-4D97-AF65-F5344CB8AC3E}">
        <p14:creationId xmlns:p14="http://schemas.microsoft.com/office/powerpoint/2010/main" val="47091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rotWithShape="1">
          <a:blip r:embed="rId2"/>
          <a:srcRect l="55604" t="18496" r="14650" b="7137"/>
          <a:stretch/>
        </p:blipFill>
        <p:spPr>
          <a:xfrm>
            <a:off x="295748" y="1523999"/>
            <a:ext cx="4393414" cy="3609975"/>
          </a:xfrm>
          <a:prstGeom prst="rect">
            <a:avLst/>
          </a:prstGeom>
        </p:spPr>
      </p:pic>
      <p:pic>
        <p:nvPicPr>
          <p:cNvPr id="6" name="그림 5"/>
          <p:cNvPicPr>
            <a:picLocks noChangeAspect="1"/>
          </p:cNvPicPr>
          <p:nvPr/>
        </p:nvPicPr>
        <p:blipFill rotWithShape="1">
          <a:blip r:embed="rId3"/>
          <a:srcRect l="55848" t="18841" r="14777" b="28548"/>
          <a:stretch/>
        </p:blipFill>
        <p:spPr>
          <a:xfrm>
            <a:off x="4863333" y="1523999"/>
            <a:ext cx="3851085" cy="2266951"/>
          </a:xfrm>
          <a:prstGeom prst="rect">
            <a:avLst/>
          </a:prstGeom>
          <a:ln>
            <a:solidFill>
              <a:srgbClr val="FF0000"/>
            </a:solidFill>
          </a:ln>
        </p:spPr>
      </p:pic>
      <p:sp>
        <p:nvSpPr>
          <p:cNvPr id="7" name="직사각형 6"/>
          <p:cNvSpPr/>
          <p:nvPr/>
        </p:nvSpPr>
        <p:spPr>
          <a:xfrm>
            <a:off x="295748" y="964256"/>
            <a:ext cx="4624728" cy="461665"/>
          </a:xfrm>
          <a:prstGeom prst="rect">
            <a:avLst/>
          </a:prstGeom>
        </p:spPr>
        <p:txBody>
          <a:bodyPr wrap="none">
            <a:spAutoFit/>
          </a:bodyPr>
          <a:lstStyle/>
          <a:p>
            <a:r>
              <a:rPr lang="ko-KR" altLang="en-US" sz="2400" dirty="0">
                <a:solidFill>
                  <a:srgbClr val="FF0000"/>
                </a:solidFill>
                <a:latin typeface="Gill Sans MT" panose="020B0502020104020203" pitchFamily="34" charset="0"/>
                <a:hlinkClick r:id="rId4"/>
              </a:rPr>
              <a:t>http://bjcho6885.wixsite.com/mnlab</a:t>
            </a:r>
            <a:endParaRPr lang="ko-KR" altLang="en-US" sz="2400" dirty="0">
              <a:solidFill>
                <a:srgbClr val="FF0000"/>
              </a:solidFill>
              <a:latin typeface="Gill Sans MT" panose="020B0502020104020203" pitchFamily="34" charset="0"/>
            </a:endParaRPr>
          </a:p>
        </p:txBody>
      </p:sp>
      <p:sp>
        <p:nvSpPr>
          <p:cNvPr id="2" name="TextBox 1"/>
          <p:cNvSpPr txBox="1"/>
          <p:nvPr/>
        </p:nvSpPr>
        <p:spPr>
          <a:xfrm>
            <a:off x="295748" y="-57151"/>
            <a:ext cx="9139462" cy="954107"/>
          </a:xfrm>
          <a:prstGeom prst="rect">
            <a:avLst/>
          </a:prstGeom>
          <a:noFill/>
        </p:spPr>
        <p:txBody>
          <a:bodyPr wrap="square" rtlCol="0">
            <a:spAutoFit/>
          </a:bodyPr>
          <a:lstStyle/>
          <a:p>
            <a:r>
              <a:rPr lang="en-US" altLang="ko-KR" sz="2800" dirty="0"/>
              <a:t>Prof. Cho’s Homepage: </a:t>
            </a:r>
          </a:p>
          <a:p>
            <a:r>
              <a:rPr lang="ko-KR" altLang="en-US" sz="2800" dirty="0" err="1"/>
              <a:t>Multi-functional</a:t>
            </a:r>
            <a:r>
              <a:rPr lang="ko-KR" altLang="en-US" sz="2800" dirty="0"/>
              <a:t> </a:t>
            </a:r>
            <a:r>
              <a:rPr lang="ko-KR" altLang="en-US" sz="2800" dirty="0" err="1"/>
              <a:t>Nanoelectronics</a:t>
            </a:r>
            <a:r>
              <a:rPr lang="ko-KR" altLang="en-US" sz="2800" dirty="0"/>
              <a:t> </a:t>
            </a:r>
            <a:r>
              <a:rPr lang="en-US" altLang="ko-KR" sz="2800" dirty="0"/>
              <a:t>Lab.</a:t>
            </a:r>
            <a:endParaRPr lang="ko-KR" altLang="en-US" sz="2800" dirty="0"/>
          </a:p>
        </p:txBody>
      </p:sp>
      <p:sp>
        <p:nvSpPr>
          <p:cNvPr id="3" name="직사각형 2"/>
          <p:cNvSpPr/>
          <p:nvPr/>
        </p:nvSpPr>
        <p:spPr>
          <a:xfrm>
            <a:off x="3400765" y="2278856"/>
            <a:ext cx="647360" cy="2238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295748" y="5526284"/>
            <a:ext cx="8597240" cy="923330"/>
          </a:xfrm>
          <a:prstGeom prst="rect">
            <a:avLst/>
          </a:prstGeom>
          <a:noFill/>
        </p:spPr>
        <p:txBody>
          <a:bodyPr wrap="square" rtlCol="0">
            <a:spAutoFit/>
          </a:bodyPr>
          <a:lstStyle/>
          <a:p>
            <a:r>
              <a:rPr lang="en-US" altLang="ko-KR" sz="2700" dirty="0">
                <a:solidFill>
                  <a:srgbClr val="002060"/>
                </a:solidFill>
              </a:rPr>
              <a:t>Please feel free to contact me if you have a question about this class or our research group !</a:t>
            </a:r>
            <a:endParaRPr lang="ko-KR" altLang="en-US" sz="2700" dirty="0">
              <a:solidFill>
                <a:srgbClr val="002060"/>
              </a:solidFill>
            </a:endParaRPr>
          </a:p>
        </p:txBody>
      </p:sp>
      <p:sp>
        <p:nvSpPr>
          <p:cNvPr id="10" name="슬라이드 번호 개체 틀 9"/>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11</a:t>
            </a:fld>
            <a:endParaRPr lang="ko-KR" altLang="en-US"/>
          </a:p>
        </p:txBody>
      </p:sp>
    </p:spTree>
    <p:extLst>
      <p:ext uri="{BB962C8B-B14F-4D97-AF65-F5344CB8AC3E}">
        <p14:creationId xmlns:p14="http://schemas.microsoft.com/office/powerpoint/2010/main" val="23262450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그림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76358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직사각형 5"/>
          <p:cNvSpPr/>
          <p:nvPr/>
        </p:nvSpPr>
        <p:spPr>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en-US" altLang="ko-KR" sz="3600" b="1" dirty="0">
                <a:latin typeface="Gill Sans MT" panose="020B0502020104020203" pitchFamily="34" charset="0"/>
                <a:ea typeface="HY견고딕" panose="02030600000101010101" pitchFamily="18" charset="-127"/>
                <a:cs typeface="+mj-cs"/>
              </a:rPr>
              <a:t>Reference: phase-shift lithography</a:t>
            </a:r>
            <a:endParaRPr lang="ko-KR" altLang="en-US" sz="3600" b="1" dirty="0">
              <a:latin typeface="Gill Sans MT" panose="020B0502020104020203" pitchFamily="34" charset="0"/>
              <a:ea typeface="HY견고딕" panose="02030600000101010101" pitchFamily="18" charset="-127"/>
              <a:cs typeface="+mj-cs"/>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119</a:t>
            </a:fld>
            <a:endParaRPr lang="ko-KR" altLang="en-US"/>
          </a:p>
        </p:txBody>
      </p:sp>
    </p:spTree>
    <p:extLst>
      <p:ext uri="{BB962C8B-B14F-4D97-AF65-F5344CB8AC3E}">
        <p14:creationId xmlns:p14="http://schemas.microsoft.com/office/powerpoint/2010/main" val="19617978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제목 1"/>
          <p:cNvSpPr>
            <a:spLocks noGrp="1"/>
          </p:cNvSpPr>
          <p:nvPr>
            <p:ph type="ctrTitle"/>
          </p:nvPr>
        </p:nvSpPr>
        <p:spPr>
          <a:xfrm>
            <a:off x="0" y="1109663"/>
            <a:ext cx="9144000" cy="2547937"/>
          </a:xfrm>
        </p:spPr>
        <p:txBody>
          <a:bodyPr>
            <a:normAutofit/>
          </a:bodyPr>
          <a:lstStyle/>
          <a:p>
            <a:pPr eaLnBrk="1" hangingPunct="1">
              <a:lnSpc>
                <a:spcPct val="150000"/>
              </a:lnSpc>
            </a:pPr>
            <a:r>
              <a:rPr lang="en-US" altLang="ko-KR" sz="3600" b="1">
                <a:latin typeface="Gill Sans MT" panose="020B0502020104020203" pitchFamily="34" charset="0"/>
              </a:rPr>
              <a:t>Chapter 5.</a:t>
            </a:r>
            <a:br>
              <a:rPr lang="en-US" altLang="ko-KR" sz="3600" b="1">
                <a:latin typeface="Gill Sans MT" panose="020B0502020104020203" pitchFamily="34" charset="0"/>
              </a:rPr>
            </a:br>
            <a:r>
              <a:rPr lang="en-US" altLang="ko-KR" sz="3600" b="1">
                <a:latin typeface="Gill Sans MT" panose="020B0502020104020203" pitchFamily="34" charset="0"/>
              </a:rPr>
              <a:t>Two-Dimensional Nanostructures:</a:t>
            </a:r>
            <a:br>
              <a:rPr lang="en-US" altLang="ko-KR" sz="3600" b="1">
                <a:latin typeface="Gill Sans MT" panose="020B0502020104020203" pitchFamily="34" charset="0"/>
              </a:rPr>
            </a:br>
            <a:r>
              <a:rPr lang="en-US" altLang="ko-KR" sz="3600" b="1">
                <a:latin typeface="Gill Sans MT" panose="020B0502020104020203" pitchFamily="34" charset="0"/>
              </a:rPr>
              <a:t>Thin Films</a:t>
            </a:r>
            <a:endParaRPr lang="ko-KR" altLang="en-US" sz="3600" b="1">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82928"/>
            <a:ext cx="2133600" cy="365125"/>
          </a:xfrm>
        </p:spPr>
        <p:txBody>
          <a:bodyPr/>
          <a:lstStyle/>
          <a:p>
            <a:fld id="{3956BC05-BAF0-44D8-938E-5DB4310753FA}" type="slidenum">
              <a:rPr lang="ko-KR" altLang="en-US" smtClean="0"/>
              <a:pPr/>
              <a:t>120</a:t>
            </a:fld>
            <a:endParaRPr lang="ko-KR" altLang="en-US"/>
          </a:p>
        </p:txBody>
      </p:sp>
    </p:spTree>
    <p:extLst>
      <p:ext uri="{BB962C8B-B14F-4D97-AF65-F5344CB8AC3E}">
        <p14:creationId xmlns:p14="http://schemas.microsoft.com/office/powerpoint/2010/main" val="11911069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2819400" y="757238"/>
            <a:ext cx="3048000" cy="533400"/>
          </a:xfrm>
          <a:prstGeom prst="rect">
            <a:avLst/>
          </a:prstGeom>
          <a:solidFill>
            <a:schemeClr val="accent3">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ko-KR" dirty="0">
                <a:solidFill>
                  <a:schemeClr val="tx1"/>
                </a:solidFill>
                <a:latin typeface="+mn-ea"/>
              </a:rPr>
              <a:t>Film growth</a:t>
            </a:r>
          </a:p>
        </p:txBody>
      </p:sp>
      <p:sp>
        <p:nvSpPr>
          <p:cNvPr id="10" name="직사각형 9"/>
          <p:cNvSpPr/>
          <p:nvPr/>
        </p:nvSpPr>
        <p:spPr>
          <a:xfrm>
            <a:off x="762000" y="1824038"/>
            <a:ext cx="3505200" cy="785812"/>
          </a:xfrm>
          <a:prstGeom prst="rect">
            <a:avLst/>
          </a:prstGeom>
          <a:solidFill>
            <a:schemeClr val="accent3">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ko-KR" dirty="0">
                <a:solidFill>
                  <a:schemeClr val="tx1"/>
                </a:solidFill>
                <a:latin typeface="+mn-ea"/>
              </a:rPr>
              <a:t>Vapor phase deposition</a:t>
            </a:r>
          </a:p>
        </p:txBody>
      </p:sp>
      <p:sp>
        <p:nvSpPr>
          <p:cNvPr id="12" name="직사각형 11"/>
          <p:cNvSpPr/>
          <p:nvPr/>
        </p:nvSpPr>
        <p:spPr>
          <a:xfrm>
            <a:off x="4991100" y="1808163"/>
            <a:ext cx="3657600" cy="785812"/>
          </a:xfrm>
          <a:prstGeom prst="rect">
            <a:avLst/>
          </a:prstGeom>
          <a:solidFill>
            <a:schemeClr val="accent3">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ko-KR" dirty="0">
                <a:solidFill>
                  <a:schemeClr val="tx1"/>
                </a:solidFill>
                <a:latin typeface="+mn-ea"/>
              </a:rPr>
              <a:t>Liquid phase deposition</a:t>
            </a:r>
          </a:p>
        </p:txBody>
      </p:sp>
      <p:sp>
        <p:nvSpPr>
          <p:cNvPr id="13" name="직사각형 12"/>
          <p:cNvSpPr/>
          <p:nvPr/>
        </p:nvSpPr>
        <p:spPr>
          <a:xfrm>
            <a:off x="541338" y="3197225"/>
            <a:ext cx="3962400" cy="1495425"/>
          </a:xfrm>
          <a:prstGeom prst="rect">
            <a:avLst/>
          </a:prstGeom>
          <a:solidFill>
            <a:schemeClr val="accent3">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0000" indent="-180000" algn="just" eaLnBrk="1" fontAlgn="auto" hangingPunct="1">
              <a:spcBef>
                <a:spcPts val="0"/>
              </a:spcBef>
              <a:spcAft>
                <a:spcPts val="0"/>
              </a:spcAft>
              <a:buFont typeface="Arial" panose="020B0604020202020204" pitchFamily="34" charset="0"/>
              <a:buChar char="•"/>
              <a:defRPr/>
            </a:pPr>
            <a:r>
              <a:rPr lang="en-US" altLang="ko-KR" sz="1800" dirty="0">
                <a:solidFill>
                  <a:schemeClr val="tx1"/>
                </a:solidFill>
                <a:latin typeface="+mn-ea"/>
              </a:rPr>
              <a:t>evaporation</a:t>
            </a:r>
          </a:p>
          <a:p>
            <a:pPr marL="180000" indent="-180000" algn="just" eaLnBrk="1" fontAlgn="auto" hangingPunct="1">
              <a:spcBef>
                <a:spcPts val="0"/>
              </a:spcBef>
              <a:spcAft>
                <a:spcPts val="0"/>
              </a:spcAft>
              <a:buFont typeface="Arial" panose="020B0604020202020204" pitchFamily="34" charset="0"/>
              <a:buChar char="•"/>
              <a:defRPr/>
            </a:pPr>
            <a:r>
              <a:rPr lang="en-US" altLang="ko-KR" sz="1800" dirty="0">
                <a:solidFill>
                  <a:schemeClr val="tx1"/>
                </a:solidFill>
                <a:latin typeface="+mn-ea"/>
              </a:rPr>
              <a:t>molecular beam epitaxy (MBE)</a:t>
            </a:r>
          </a:p>
          <a:p>
            <a:pPr marL="180000" indent="-180000" algn="just" eaLnBrk="1" fontAlgn="auto" hangingPunct="1">
              <a:spcBef>
                <a:spcPts val="0"/>
              </a:spcBef>
              <a:spcAft>
                <a:spcPts val="0"/>
              </a:spcAft>
              <a:buFont typeface="Arial" panose="020B0604020202020204" pitchFamily="34" charset="0"/>
              <a:buChar char="•"/>
              <a:defRPr/>
            </a:pPr>
            <a:r>
              <a:rPr lang="en-US" altLang="ko-KR" sz="1800" dirty="0">
                <a:solidFill>
                  <a:schemeClr val="tx1"/>
                </a:solidFill>
                <a:latin typeface="+mn-ea"/>
              </a:rPr>
              <a:t>sputtering</a:t>
            </a:r>
          </a:p>
          <a:p>
            <a:pPr marL="180000" indent="-180000" algn="just" eaLnBrk="1" fontAlgn="auto" hangingPunct="1">
              <a:spcBef>
                <a:spcPts val="0"/>
              </a:spcBef>
              <a:spcAft>
                <a:spcPts val="0"/>
              </a:spcAft>
              <a:buFont typeface="Arial" panose="020B0604020202020204" pitchFamily="34" charset="0"/>
              <a:buChar char="•"/>
              <a:defRPr/>
            </a:pPr>
            <a:r>
              <a:rPr lang="en-US" altLang="ko-KR" sz="1800" dirty="0">
                <a:solidFill>
                  <a:schemeClr val="tx1"/>
                </a:solidFill>
                <a:latin typeface="+mn-ea"/>
              </a:rPr>
              <a:t>chemical vapor deposition (CVD)</a:t>
            </a:r>
          </a:p>
          <a:p>
            <a:pPr marL="180000" indent="-180000" algn="just" eaLnBrk="1" fontAlgn="auto" hangingPunct="1">
              <a:spcBef>
                <a:spcPts val="0"/>
              </a:spcBef>
              <a:spcAft>
                <a:spcPts val="0"/>
              </a:spcAft>
              <a:buFont typeface="Arial" panose="020B0604020202020204" pitchFamily="34" charset="0"/>
              <a:buChar char="•"/>
              <a:defRPr/>
            </a:pPr>
            <a:r>
              <a:rPr lang="en-US" altLang="ko-KR" sz="1800" dirty="0">
                <a:solidFill>
                  <a:schemeClr val="tx1"/>
                </a:solidFill>
                <a:latin typeface="+mn-ea"/>
              </a:rPr>
              <a:t>atomic layer deposition (ALD)</a:t>
            </a:r>
          </a:p>
        </p:txBody>
      </p:sp>
      <p:sp>
        <p:nvSpPr>
          <p:cNvPr id="14" name="직사각형 13"/>
          <p:cNvSpPr/>
          <p:nvPr/>
        </p:nvSpPr>
        <p:spPr>
          <a:xfrm>
            <a:off x="4991100" y="3230336"/>
            <a:ext cx="4038600" cy="1495425"/>
          </a:xfrm>
          <a:prstGeom prst="rect">
            <a:avLst/>
          </a:prstGeom>
          <a:solidFill>
            <a:schemeClr val="accent3">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0000" indent="-180000" algn="just" eaLnBrk="1" fontAlgn="auto" hangingPunct="1">
              <a:spcBef>
                <a:spcPts val="0"/>
              </a:spcBef>
              <a:spcAft>
                <a:spcPts val="0"/>
              </a:spcAft>
              <a:buFont typeface="Arial" panose="020B0604020202020204" pitchFamily="34" charset="0"/>
              <a:buChar char="•"/>
              <a:defRPr/>
            </a:pPr>
            <a:r>
              <a:rPr lang="en-US" altLang="ko-KR" sz="1800" dirty="0">
                <a:solidFill>
                  <a:schemeClr val="tx1"/>
                </a:solidFill>
                <a:latin typeface="+mn-ea"/>
              </a:rPr>
              <a:t>electrochemical deposition</a:t>
            </a:r>
          </a:p>
          <a:p>
            <a:pPr marL="180000" indent="-180000" algn="just" eaLnBrk="1" fontAlgn="auto" hangingPunct="1">
              <a:spcBef>
                <a:spcPts val="0"/>
              </a:spcBef>
              <a:spcAft>
                <a:spcPts val="0"/>
              </a:spcAft>
              <a:buFont typeface="Arial" panose="020B0604020202020204" pitchFamily="34" charset="0"/>
              <a:buChar char="•"/>
              <a:defRPr/>
            </a:pPr>
            <a:r>
              <a:rPr lang="en-US" altLang="ko-KR" sz="1800" dirty="0">
                <a:solidFill>
                  <a:schemeClr val="tx1"/>
                </a:solidFill>
                <a:latin typeface="+mn-ea"/>
              </a:rPr>
              <a:t>chemical solution deposition</a:t>
            </a:r>
          </a:p>
          <a:p>
            <a:pPr marL="180000" indent="-180000" algn="just" eaLnBrk="1" fontAlgn="auto" hangingPunct="1">
              <a:spcBef>
                <a:spcPts val="0"/>
              </a:spcBef>
              <a:spcAft>
                <a:spcPts val="0"/>
              </a:spcAft>
              <a:buFont typeface="Arial" panose="020B0604020202020204" pitchFamily="34" charset="0"/>
              <a:buChar char="•"/>
              <a:defRPr/>
            </a:pPr>
            <a:r>
              <a:rPr lang="en-US" altLang="ko-KR" sz="1800" dirty="0">
                <a:solidFill>
                  <a:schemeClr val="tx1"/>
                </a:solidFill>
                <a:latin typeface="+mn-ea"/>
              </a:rPr>
              <a:t>Langmuir Blodgett</a:t>
            </a:r>
          </a:p>
          <a:p>
            <a:pPr marL="180000" indent="-180000" algn="just" eaLnBrk="1" fontAlgn="auto" hangingPunct="1">
              <a:spcBef>
                <a:spcPts val="0"/>
              </a:spcBef>
              <a:spcAft>
                <a:spcPts val="0"/>
              </a:spcAft>
              <a:buFont typeface="Arial" panose="020B0604020202020204" pitchFamily="34" charset="0"/>
              <a:buChar char="•"/>
              <a:defRPr/>
            </a:pPr>
            <a:r>
              <a:rPr lang="en-US" altLang="ko-KR" sz="1800" dirty="0">
                <a:solidFill>
                  <a:schemeClr val="tx1"/>
                </a:solidFill>
                <a:latin typeface="+mn-ea"/>
              </a:rPr>
              <a:t>self-assembled monolayers</a:t>
            </a:r>
          </a:p>
        </p:txBody>
      </p:sp>
      <p:cxnSp>
        <p:nvCxnSpPr>
          <p:cNvPr id="7" name="꺾인 연결선 6"/>
          <p:cNvCxnSpPr>
            <a:stCxn id="4" idx="2"/>
            <a:endCxn id="10" idx="0"/>
          </p:cNvCxnSpPr>
          <p:nvPr/>
        </p:nvCxnSpPr>
        <p:spPr>
          <a:xfrm rot="5400000">
            <a:off x="3162300" y="642938"/>
            <a:ext cx="533400" cy="1828800"/>
          </a:xfrm>
          <a:prstGeom prst="bentConnector3">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꺾인 연결선 16"/>
          <p:cNvCxnSpPr>
            <a:stCxn id="4" idx="2"/>
            <a:endCxn id="12" idx="0"/>
          </p:cNvCxnSpPr>
          <p:nvPr/>
        </p:nvCxnSpPr>
        <p:spPr>
          <a:xfrm rot="16200000" flipH="1">
            <a:off x="5322887" y="311151"/>
            <a:ext cx="517525" cy="2476500"/>
          </a:xfrm>
          <a:prstGeom prst="bentConnector3">
            <a:avLst>
              <a:gd name="adj1" fmla="val 50000"/>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꺾인 연결선 19"/>
          <p:cNvCxnSpPr>
            <a:stCxn id="12" idx="2"/>
            <a:endCxn id="14" idx="0"/>
          </p:cNvCxnSpPr>
          <p:nvPr/>
        </p:nvCxnSpPr>
        <p:spPr>
          <a:xfrm rot="16200000" flipH="1">
            <a:off x="6596970" y="2816905"/>
            <a:ext cx="636361" cy="190500"/>
          </a:xfrm>
          <a:prstGeom prst="bentConnector3">
            <a:avLst>
              <a:gd name="adj1" fmla="val 50000"/>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꺾인 연결선 24"/>
          <p:cNvCxnSpPr>
            <a:stCxn id="10" idx="2"/>
            <a:endCxn id="13" idx="0"/>
          </p:cNvCxnSpPr>
          <p:nvPr/>
        </p:nvCxnSpPr>
        <p:spPr>
          <a:xfrm rot="16200000" flipH="1">
            <a:off x="2224881" y="2899569"/>
            <a:ext cx="587375" cy="7938"/>
          </a:xfrm>
          <a:prstGeom prst="bentConnector3">
            <a:avLst>
              <a:gd name="adj1" fmla="val 50000"/>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직사각형 51"/>
          <p:cNvSpPr/>
          <p:nvPr/>
        </p:nvSpPr>
        <p:spPr>
          <a:xfrm>
            <a:off x="274638" y="5003800"/>
            <a:ext cx="8458200" cy="1631950"/>
          </a:xfrm>
          <a:prstGeom prst="rect">
            <a:avLst/>
          </a:prstGeom>
        </p:spPr>
        <p:txBody>
          <a:bodyPr>
            <a:spAutoFit/>
          </a:bodyPr>
          <a:lstStyle/>
          <a:p>
            <a:pPr marL="342900" indent="-342900">
              <a:buFont typeface="Wingdings" panose="05000000000000000000" pitchFamily="2" charset="2"/>
              <a:buChar char="v"/>
              <a:defRPr/>
            </a:pPr>
            <a:r>
              <a:rPr lang="ko-KR" altLang="en-US" sz="2800" dirty="0">
                <a:latin typeface="+mn-ea"/>
              </a:rPr>
              <a:t> heterogeneous </a:t>
            </a:r>
            <a:r>
              <a:rPr lang="ko-KR" altLang="en-US" sz="2800" dirty="0" err="1">
                <a:latin typeface="+mn-ea"/>
              </a:rPr>
              <a:t>processes</a:t>
            </a:r>
            <a:r>
              <a:rPr lang="en-US" altLang="ko-KR" sz="2800" dirty="0">
                <a:latin typeface="+mn-ea"/>
              </a:rPr>
              <a:t> involve</a:t>
            </a:r>
            <a:r>
              <a:rPr lang="ko-KR" altLang="en-US" sz="2800" dirty="0">
                <a:latin typeface="+mn-ea"/>
              </a:rPr>
              <a:t> </a:t>
            </a:r>
            <a:endParaRPr lang="en-US" altLang="ko-KR" sz="2800" dirty="0">
              <a:latin typeface="+mn-ea"/>
            </a:endParaRPr>
          </a:p>
          <a:p>
            <a:pPr marL="522900" indent="-342900">
              <a:buFont typeface="Arial" panose="020B0604020202020204" pitchFamily="34" charset="0"/>
              <a:buChar char="•"/>
              <a:defRPr/>
            </a:pPr>
            <a:r>
              <a:rPr lang="ko-KR" altLang="en-US" dirty="0">
                <a:latin typeface="+mn-ea"/>
              </a:rPr>
              <a:t>heterogeneous </a:t>
            </a:r>
            <a:r>
              <a:rPr lang="ko-KR" altLang="en-US" dirty="0" err="1">
                <a:latin typeface="+mn-ea"/>
              </a:rPr>
              <a:t>chemical</a:t>
            </a:r>
            <a:r>
              <a:rPr lang="ko-KR" altLang="en-US" dirty="0">
                <a:latin typeface="+mn-ea"/>
              </a:rPr>
              <a:t> </a:t>
            </a:r>
            <a:r>
              <a:rPr lang="ko-KR" altLang="en-US" dirty="0" err="1">
                <a:latin typeface="+mn-ea"/>
              </a:rPr>
              <a:t>reactions</a:t>
            </a:r>
            <a:r>
              <a:rPr lang="ko-KR" altLang="en-US" dirty="0">
                <a:latin typeface="+mn-ea"/>
              </a:rPr>
              <a:t>, </a:t>
            </a:r>
            <a:r>
              <a:rPr lang="ko-KR" altLang="en-US" dirty="0" err="1">
                <a:latin typeface="+mn-ea"/>
              </a:rPr>
              <a:t>evaporation</a:t>
            </a:r>
            <a:r>
              <a:rPr lang="ko-KR" altLang="en-US" dirty="0">
                <a:latin typeface="+mn-ea"/>
              </a:rPr>
              <a:t>, </a:t>
            </a:r>
            <a:r>
              <a:rPr lang="ko-KR" altLang="en-US" dirty="0" err="1">
                <a:latin typeface="+mn-ea"/>
              </a:rPr>
              <a:t>adsorption</a:t>
            </a:r>
            <a:r>
              <a:rPr lang="ko-KR" altLang="en-US" dirty="0">
                <a:latin typeface="+mn-ea"/>
              </a:rPr>
              <a:t> and </a:t>
            </a:r>
            <a:r>
              <a:rPr lang="ko-KR" altLang="en-US" dirty="0" err="1">
                <a:latin typeface="+mn-ea"/>
              </a:rPr>
              <a:t>desorption</a:t>
            </a:r>
            <a:r>
              <a:rPr lang="ko-KR" altLang="en-US" dirty="0">
                <a:latin typeface="+mn-ea"/>
              </a:rPr>
              <a:t> </a:t>
            </a:r>
            <a:r>
              <a:rPr lang="ko-KR" altLang="en-US" dirty="0" err="1">
                <a:latin typeface="+mn-ea"/>
              </a:rPr>
              <a:t>on</a:t>
            </a:r>
            <a:r>
              <a:rPr lang="ko-KR" altLang="en-US" dirty="0">
                <a:latin typeface="+mn-ea"/>
              </a:rPr>
              <a:t> </a:t>
            </a:r>
            <a:r>
              <a:rPr lang="ko-KR" altLang="en-US" dirty="0" err="1">
                <a:latin typeface="+mn-ea"/>
              </a:rPr>
              <a:t>growth</a:t>
            </a:r>
            <a:r>
              <a:rPr lang="ko-KR" altLang="en-US" dirty="0">
                <a:latin typeface="+mn-ea"/>
              </a:rPr>
              <a:t> </a:t>
            </a:r>
            <a:r>
              <a:rPr lang="ko-KR" altLang="en-US" dirty="0" err="1">
                <a:latin typeface="+mn-ea"/>
              </a:rPr>
              <a:t>surfaces</a:t>
            </a:r>
            <a:r>
              <a:rPr lang="ko-KR" altLang="en-US" dirty="0">
                <a:latin typeface="+mn-ea"/>
              </a:rPr>
              <a:t>, heterogeneous </a:t>
            </a:r>
            <a:r>
              <a:rPr lang="ko-KR" altLang="en-US" dirty="0" err="1">
                <a:latin typeface="+mn-ea"/>
              </a:rPr>
              <a:t>nucleation</a:t>
            </a:r>
            <a:r>
              <a:rPr lang="ko-KR" altLang="en-US" dirty="0">
                <a:latin typeface="+mn-ea"/>
              </a:rPr>
              <a:t> and surface </a:t>
            </a:r>
            <a:r>
              <a:rPr lang="ko-KR" altLang="en-US" dirty="0" err="1">
                <a:latin typeface="+mn-ea"/>
              </a:rPr>
              <a:t>growth</a:t>
            </a:r>
            <a:endParaRPr lang="ko-KR" altLang="en-US" dirty="0">
              <a:latin typeface="+mn-ea"/>
            </a:endParaRPr>
          </a:p>
        </p:txBody>
      </p:sp>
      <p:sp>
        <p:nvSpPr>
          <p:cNvPr id="6157" name="제목 1"/>
          <p:cNvSpPr txBox="1">
            <a:spLocks/>
          </p:cNvSpPr>
          <p:nvPr/>
        </p:nvSpPr>
        <p:spPr bwMode="auto">
          <a:xfrm>
            <a:off x="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en-US" altLang="ko-KR" sz="3600" b="1">
                <a:latin typeface="Gill Sans MT" panose="020B0502020104020203" pitchFamily="34" charset="0"/>
              </a:rPr>
              <a:t>5.1. Introduction</a:t>
            </a:r>
            <a:endParaRPr lang="ko-KR" altLang="en-US" sz="3600" b="1">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121</a:t>
            </a:fld>
            <a:endParaRPr lang="ko-KR" altLang="en-US"/>
          </a:p>
        </p:txBody>
      </p:sp>
    </p:spTree>
    <p:extLst>
      <p:ext uri="{BB962C8B-B14F-4D97-AF65-F5344CB8AC3E}">
        <p14:creationId xmlns:p14="http://schemas.microsoft.com/office/powerpoint/2010/main" val="5468339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직사각형 1"/>
          <p:cNvSpPr>
            <a:spLocks noChangeArrowheads="1"/>
          </p:cNvSpPr>
          <p:nvPr/>
        </p:nvSpPr>
        <p:spPr bwMode="auto">
          <a:xfrm>
            <a:off x="800100" y="5657850"/>
            <a:ext cx="7543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AutoNum type="arabicParenBoth"/>
            </a:pPr>
            <a:r>
              <a:rPr lang="ko-KR" altLang="en-US" sz="2400" dirty="0" err="1">
                <a:solidFill>
                  <a:srgbClr val="C00000"/>
                </a:solidFill>
                <a:latin typeface="Arial" panose="020B0604020202020204" pitchFamily="34" charset="0"/>
                <a:ea typeface="맑은 고딕" panose="020B0503020000020004" pitchFamily="50" charset="-127"/>
              </a:rPr>
              <a:t>Island</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or</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Volmer-Weber</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growth</a:t>
            </a:r>
            <a:r>
              <a:rPr lang="ko-KR" altLang="en-US" sz="2400" dirty="0">
                <a:latin typeface="Arial" panose="020B0604020202020204" pitchFamily="34" charset="0"/>
                <a:ea typeface="맑은 고딕" panose="020B0503020000020004" pitchFamily="50" charset="-127"/>
              </a:rPr>
              <a:t>, </a:t>
            </a:r>
            <a:endParaRPr lang="en-US" altLang="ko-KR" sz="2400" dirty="0">
              <a:latin typeface="Arial" panose="020B0604020202020204" pitchFamily="34" charset="0"/>
              <a:ea typeface="맑은 고딕" panose="020B0503020000020004" pitchFamily="50" charset="-127"/>
            </a:endParaRPr>
          </a:p>
          <a:p>
            <a:pPr latinLnBrk="0">
              <a:spcBef>
                <a:spcPct val="0"/>
              </a:spcBef>
              <a:buFontTx/>
              <a:buAutoNum type="arabicParenBoth"/>
            </a:pPr>
            <a:r>
              <a:rPr lang="en-US" altLang="ko-KR" sz="2400" dirty="0">
                <a:solidFill>
                  <a:srgbClr val="C00000"/>
                </a:solidFill>
                <a:latin typeface="Arial" panose="020B0604020202020204" pitchFamily="34" charset="0"/>
                <a:ea typeface="맑은 고딕" panose="020B0503020000020004" pitchFamily="50" charset="-127"/>
              </a:rPr>
              <a:t>l</a:t>
            </a:r>
            <a:r>
              <a:rPr lang="ko-KR" altLang="en-US" sz="2400" dirty="0" err="1">
                <a:solidFill>
                  <a:srgbClr val="C00000"/>
                </a:solidFill>
                <a:latin typeface="Arial" panose="020B0604020202020204" pitchFamily="34" charset="0"/>
                <a:ea typeface="맑은 고딕" panose="020B0503020000020004" pitchFamily="50" charset="-127"/>
              </a:rPr>
              <a:t>ayer</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or</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Frank-van</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der</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Merwe</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growth</a:t>
            </a:r>
            <a:r>
              <a:rPr lang="ko-KR" altLang="en-US" sz="2400" dirty="0">
                <a:latin typeface="Arial" panose="020B0604020202020204" pitchFamily="34" charset="0"/>
                <a:ea typeface="맑은 고딕" panose="020B0503020000020004" pitchFamily="50" charset="-127"/>
              </a:rPr>
              <a:t> </a:t>
            </a:r>
            <a:endParaRPr lang="en-US" altLang="ko-KR" sz="2400" dirty="0">
              <a:latin typeface="Arial" panose="020B0604020202020204" pitchFamily="34" charset="0"/>
              <a:ea typeface="맑은 고딕" panose="020B0503020000020004" pitchFamily="50" charset="-127"/>
            </a:endParaRPr>
          </a:p>
          <a:p>
            <a:pPr latinLnBrk="0">
              <a:spcBef>
                <a:spcPct val="0"/>
              </a:spcBef>
              <a:buFontTx/>
              <a:buAutoNum type="arabicParenBoth"/>
            </a:pPr>
            <a:r>
              <a:rPr lang="ko-KR" altLang="en-US" sz="2400" dirty="0" err="1">
                <a:solidFill>
                  <a:srgbClr val="C00000"/>
                </a:solidFill>
                <a:latin typeface="Arial" panose="020B0604020202020204" pitchFamily="34" charset="0"/>
                <a:ea typeface="맑은 고딕" panose="020B0503020000020004" pitchFamily="50" charset="-127"/>
              </a:rPr>
              <a:t>Island-layer</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or</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Stranski-Krastonov</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growth</a:t>
            </a:r>
            <a:r>
              <a:rPr lang="ko-KR" altLang="en-US" sz="2400" dirty="0">
                <a:latin typeface="Arial" panose="020B0604020202020204" pitchFamily="34" charset="0"/>
                <a:ea typeface="맑은 고딕" panose="020B0503020000020004" pitchFamily="50" charset="-127"/>
              </a:rPr>
              <a:t> </a:t>
            </a:r>
          </a:p>
        </p:txBody>
      </p:sp>
      <p:pic>
        <p:nvPicPr>
          <p:cNvPr id="7172" name="Picture 2" descr="C:\WINDOWS\바탕 화면\jpg\05장\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613" y="2151063"/>
            <a:ext cx="5692775"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제목 1"/>
          <p:cNvSpPr txBox="1">
            <a:spLocks/>
          </p:cNvSpPr>
          <p:nvPr/>
        </p:nvSpPr>
        <p:spPr bwMode="auto">
          <a:xfrm>
            <a:off x="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en-US" altLang="ko-KR" sz="3600" b="1">
                <a:latin typeface="Gill Sans MT" panose="020B0502020104020203" pitchFamily="34" charset="0"/>
              </a:rPr>
              <a:t>5.2. Fundamentals of Film Growth </a:t>
            </a:r>
            <a:endParaRPr lang="ko-KR" altLang="en-US" sz="3600" b="1">
              <a:latin typeface="Gill Sans MT" panose="020B0502020104020203" pitchFamily="34" charset="0"/>
            </a:endParaRPr>
          </a:p>
        </p:txBody>
      </p:sp>
      <p:sp>
        <p:nvSpPr>
          <p:cNvPr id="5" name="직사각형 4"/>
          <p:cNvSpPr/>
          <p:nvPr/>
        </p:nvSpPr>
        <p:spPr>
          <a:xfrm>
            <a:off x="304800" y="657225"/>
            <a:ext cx="8534400" cy="1076325"/>
          </a:xfrm>
          <a:prstGeom prst="rect">
            <a:avLst/>
          </a:prstGeom>
        </p:spPr>
        <p:txBody>
          <a:bodyPr>
            <a:spAutoFit/>
          </a:bodyPr>
          <a:lstStyle/>
          <a:p>
            <a:pPr marL="342900" indent="-342900">
              <a:buFont typeface="Wingdings" panose="05000000000000000000" pitchFamily="2" charset="2"/>
              <a:buChar char="v"/>
              <a:defRPr/>
            </a:pPr>
            <a:r>
              <a:rPr lang="ko-KR" altLang="en-US" dirty="0"/>
              <a:t> </a:t>
            </a:r>
            <a:r>
              <a:rPr lang="ko-KR" altLang="en-US" dirty="0" err="1"/>
              <a:t>Growth</a:t>
            </a:r>
            <a:r>
              <a:rPr lang="ko-KR" altLang="en-US" dirty="0"/>
              <a:t> of </a:t>
            </a:r>
            <a:r>
              <a:rPr lang="ko-KR" altLang="en-US" dirty="0" err="1"/>
              <a:t>thin</a:t>
            </a:r>
            <a:r>
              <a:rPr lang="ko-KR" altLang="en-US" dirty="0"/>
              <a:t> </a:t>
            </a:r>
            <a:r>
              <a:rPr lang="ko-KR" altLang="en-US" dirty="0" err="1"/>
              <a:t>films</a:t>
            </a:r>
            <a:endParaRPr lang="en-US" altLang="ko-KR" dirty="0"/>
          </a:p>
          <a:p>
            <a:pPr marL="648000" indent="-720000">
              <a:defRPr/>
            </a:pPr>
            <a:r>
              <a:rPr lang="en-US" altLang="ko-KR" sz="2000" dirty="0"/>
              <a:t>      -  </a:t>
            </a:r>
            <a:r>
              <a:rPr lang="ko-KR" altLang="en-US" sz="2000" dirty="0"/>
              <a:t>the processes of nucleation </a:t>
            </a:r>
            <a:r>
              <a:rPr lang="en-US" altLang="ko-KR" sz="2000" dirty="0"/>
              <a:t>and </a:t>
            </a:r>
            <a:r>
              <a:rPr lang="ko-KR" altLang="en-US" sz="2000" dirty="0"/>
              <a:t>growth on the substrate or growth surfaces</a:t>
            </a:r>
            <a:r>
              <a:rPr lang="en-US" altLang="ko-KR" sz="2000" dirty="0"/>
              <a:t> determine crystallinity and microstructures</a:t>
            </a:r>
            <a:endParaRPr lang="ko-KR" altLang="en-US" sz="2000" dirty="0"/>
          </a:p>
        </p:txBody>
      </p:sp>
      <p:sp>
        <p:nvSpPr>
          <p:cNvPr id="7175" name="직사각형 5"/>
          <p:cNvSpPr>
            <a:spLocks noChangeArrowheads="1"/>
          </p:cNvSpPr>
          <p:nvPr/>
        </p:nvSpPr>
        <p:spPr bwMode="auto">
          <a:xfrm>
            <a:off x="3276600" y="2012950"/>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r" latinLnBrk="0">
              <a:spcBef>
                <a:spcPct val="0"/>
              </a:spcBef>
              <a:buFontTx/>
              <a:buNone/>
            </a:pPr>
            <a:r>
              <a:rPr lang="ko-KR" altLang="en-US" sz="1200">
                <a:latin typeface="Arial" panose="020B0604020202020204" pitchFamily="34" charset="0"/>
                <a:ea typeface="맑은 고딕" panose="020B0503020000020004" pitchFamily="50" charset="-127"/>
              </a:rPr>
              <a:t>more strongly bonded to each other than to the substrate</a:t>
            </a:r>
          </a:p>
        </p:txBody>
      </p:sp>
      <p:sp>
        <p:nvSpPr>
          <p:cNvPr id="7176" name="직사각형 7"/>
          <p:cNvSpPr>
            <a:spLocks noChangeArrowheads="1"/>
          </p:cNvSpPr>
          <p:nvPr/>
        </p:nvSpPr>
        <p:spPr bwMode="auto">
          <a:xfrm>
            <a:off x="3276600" y="2844800"/>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r" latinLnBrk="0">
              <a:spcBef>
                <a:spcPct val="0"/>
              </a:spcBef>
              <a:buFontTx/>
              <a:buNone/>
            </a:pPr>
            <a:r>
              <a:rPr lang="ko-KR" altLang="en-US" sz="1200">
                <a:latin typeface="Arial" panose="020B0604020202020204" pitchFamily="34" charset="0"/>
                <a:ea typeface="맑은 고딕" panose="020B0503020000020004" pitchFamily="50" charset="-127"/>
              </a:rPr>
              <a:t>bound more strongly to the substrate than to each other.</a:t>
            </a: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122</a:t>
            </a:fld>
            <a:endParaRPr lang="ko-KR" altLang="en-US" dirty="0"/>
          </a:p>
        </p:txBody>
      </p:sp>
    </p:spTree>
    <p:extLst>
      <p:ext uri="{BB962C8B-B14F-4D97-AF65-F5344CB8AC3E}">
        <p14:creationId xmlns:p14="http://schemas.microsoft.com/office/powerpoint/2010/main" val="24341683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직사각형 15"/>
          <p:cNvSpPr>
            <a:spLocks noChangeArrowheads="1"/>
          </p:cNvSpPr>
          <p:nvPr/>
        </p:nvSpPr>
        <p:spPr bwMode="auto">
          <a:xfrm>
            <a:off x="276225" y="5738813"/>
            <a:ext cx="85677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pPr>
            <a:r>
              <a:rPr lang="en-US" altLang="ko-KR" sz="2400" dirty="0">
                <a:solidFill>
                  <a:srgbClr val="C00000"/>
                </a:solidFill>
                <a:latin typeface="Gill Sans MT" panose="020B0502020104020203" pitchFamily="34" charset="0"/>
                <a:ea typeface="맑은 고딕" panose="020B0503020000020004" pitchFamily="50" charset="-127"/>
                <a:sym typeface="Wingdings" panose="05000000000000000000" pitchFamily="2" charset="2"/>
              </a:rPr>
              <a:t>heterogeneous nucleation</a:t>
            </a:r>
            <a:r>
              <a:rPr lang="en-US" altLang="ko-KR" sz="2400" dirty="0">
                <a:latin typeface="Gill Sans MT" panose="020B0502020104020203" pitchFamily="34" charset="0"/>
                <a:ea typeface="맑은 고딕" panose="020B0503020000020004" pitchFamily="50" charset="-127"/>
                <a:sym typeface="Wingdings" panose="05000000000000000000" pitchFamily="2" charset="2"/>
              </a:rPr>
              <a:t>: a new phase formation on a surface of another material</a:t>
            </a:r>
            <a:endParaRPr lang="ko-KR" altLang="en-US" sz="2400" dirty="0">
              <a:latin typeface="Gill Sans MT" panose="020B0502020104020203" pitchFamily="34" charset="0"/>
              <a:ea typeface="맑은 고딕" panose="020B0503020000020004" pitchFamily="50" charset="-127"/>
            </a:endParaRPr>
          </a:p>
        </p:txBody>
      </p:sp>
      <p:pic>
        <p:nvPicPr>
          <p:cNvPr id="8196" name="그림 6"/>
          <p:cNvPicPr>
            <a:picLocks noChangeAspect="1"/>
          </p:cNvPicPr>
          <p:nvPr/>
        </p:nvPicPr>
        <p:blipFill>
          <a:blip r:embed="rId2">
            <a:extLst>
              <a:ext uri="{28A0092B-C50C-407E-A947-70E740481C1C}">
                <a14:useLocalDpi xmlns:a14="http://schemas.microsoft.com/office/drawing/2010/main" val="0"/>
              </a:ext>
            </a:extLst>
          </a:blip>
          <a:srcRect l="48824" t="61787" r="24007" b="9863"/>
          <a:stretch>
            <a:fillRect/>
          </a:stretch>
        </p:blipFill>
        <p:spPr bwMode="auto">
          <a:xfrm>
            <a:off x="990600" y="1770063"/>
            <a:ext cx="6961188"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직사각형 12"/>
          <p:cNvSpPr/>
          <p:nvPr/>
        </p:nvSpPr>
        <p:spPr>
          <a:xfrm>
            <a:off x="3787775" y="2546350"/>
            <a:ext cx="358775" cy="36036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8" name="직사각형 17"/>
          <p:cNvSpPr/>
          <p:nvPr/>
        </p:nvSpPr>
        <p:spPr>
          <a:xfrm>
            <a:off x="2700338" y="4206875"/>
            <a:ext cx="358775" cy="360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9" name="직사각형 18"/>
          <p:cNvSpPr/>
          <p:nvPr/>
        </p:nvSpPr>
        <p:spPr>
          <a:xfrm>
            <a:off x="4919663" y="2540000"/>
            <a:ext cx="360362" cy="360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0" name="직사각형 19"/>
          <p:cNvSpPr/>
          <p:nvPr/>
        </p:nvSpPr>
        <p:spPr>
          <a:xfrm>
            <a:off x="4200525" y="2552700"/>
            <a:ext cx="358775" cy="360363"/>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1" name="직사각형 20"/>
          <p:cNvSpPr/>
          <p:nvPr/>
        </p:nvSpPr>
        <p:spPr>
          <a:xfrm>
            <a:off x="3276600" y="3662363"/>
            <a:ext cx="358775" cy="36036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2" name="직사각형 21"/>
          <p:cNvSpPr/>
          <p:nvPr/>
        </p:nvSpPr>
        <p:spPr>
          <a:xfrm>
            <a:off x="3270250" y="4603750"/>
            <a:ext cx="360363" cy="360363"/>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3" name="직사각형 22"/>
          <p:cNvSpPr/>
          <p:nvPr/>
        </p:nvSpPr>
        <p:spPr>
          <a:xfrm>
            <a:off x="2339975" y="1770063"/>
            <a:ext cx="4103688" cy="5032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pic>
        <p:nvPicPr>
          <p:cNvPr id="8204" name="그림 23"/>
          <p:cNvPicPr>
            <a:picLocks noChangeAspect="1"/>
          </p:cNvPicPr>
          <p:nvPr/>
        </p:nvPicPr>
        <p:blipFill>
          <a:blip r:embed="rId3">
            <a:extLst>
              <a:ext uri="{28A0092B-C50C-407E-A947-70E740481C1C}">
                <a14:useLocalDpi xmlns:a14="http://schemas.microsoft.com/office/drawing/2010/main" val="0"/>
              </a:ext>
            </a:extLst>
          </a:blip>
          <a:srcRect l="56694" t="17088" r="31888" b="73988"/>
          <a:stretch>
            <a:fillRect/>
          </a:stretch>
        </p:blipFill>
        <p:spPr bwMode="auto">
          <a:xfrm>
            <a:off x="6767513" y="1470025"/>
            <a:ext cx="2089150" cy="85725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cxnSp>
        <p:nvCxnSpPr>
          <p:cNvPr id="26" name="직선 화살표 연결선 25"/>
          <p:cNvCxnSpPr/>
          <p:nvPr/>
        </p:nvCxnSpPr>
        <p:spPr>
          <a:xfrm flipV="1">
            <a:off x="3451225" y="3571875"/>
            <a:ext cx="1697038" cy="814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06" name="TextBox 26"/>
          <p:cNvSpPr txBox="1">
            <a:spLocks noChangeArrowheads="1"/>
          </p:cNvSpPr>
          <p:nvPr/>
        </p:nvSpPr>
        <p:spPr bwMode="auto">
          <a:xfrm>
            <a:off x="5148263" y="3270250"/>
            <a:ext cx="14795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ts val="600"/>
              </a:spcBef>
              <a:buFontTx/>
              <a:buNone/>
            </a:pPr>
            <a:r>
              <a:rPr lang="en-US" altLang="ko-KR" sz="2400">
                <a:solidFill>
                  <a:srgbClr val="000000"/>
                </a:solidFill>
                <a:latin typeface="Gill Sans MT" panose="020B0502020104020203" pitchFamily="34" charset="0"/>
                <a:ea typeface="宋体" panose="02010600030101010101" pitchFamily="2" charset="-122"/>
              </a:rPr>
              <a:t>Contact angle</a:t>
            </a:r>
            <a:endParaRPr lang="ko-KR" altLang="en-US" sz="2400">
              <a:solidFill>
                <a:srgbClr val="000000"/>
              </a:solidFill>
              <a:latin typeface="Gill Sans MT" panose="020B0502020104020203" pitchFamily="34" charset="0"/>
              <a:ea typeface="宋体" panose="02010600030101010101" pitchFamily="2" charset="-122"/>
            </a:endParaRPr>
          </a:p>
        </p:txBody>
      </p:sp>
      <p:sp>
        <p:nvSpPr>
          <p:cNvPr id="8207" name="TextBox 28"/>
          <p:cNvSpPr txBox="1">
            <a:spLocks noChangeArrowheads="1"/>
          </p:cNvSpPr>
          <p:nvPr/>
        </p:nvSpPr>
        <p:spPr bwMode="auto">
          <a:xfrm>
            <a:off x="6400800" y="1077913"/>
            <a:ext cx="206533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ts val="600"/>
              </a:spcBef>
              <a:buFontTx/>
              <a:buNone/>
            </a:pPr>
            <a:r>
              <a:rPr lang="en-US" altLang="ko-KR" sz="2400">
                <a:solidFill>
                  <a:srgbClr val="000000"/>
                </a:solidFill>
                <a:latin typeface="Gill Sans MT" panose="020B0502020104020203" pitchFamily="34" charset="0"/>
                <a:ea typeface="宋体" panose="02010600030101010101" pitchFamily="2" charset="-122"/>
              </a:rPr>
              <a:t>Geometric constant</a:t>
            </a:r>
            <a:endParaRPr lang="ko-KR" altLang="en-US" sz="2400">
              <a:solidFill>
                <a:srgbClr val="000000"/>
              </a:solidFill>
              <a:latin typeface="Gill Sans MT" panose="020B0502020104020203" pitchFamily="34" charset="0"/>
              <a:ea typeface="宋体" panose="02010600030101010101" pitchFamily="2" charset="-122"/>
            </a:endParaRPr>
          </a:p>
        </p:txBody>
      </p:sp>
      <p:pic>
        <p:nvPicPr>
          <p:cNvPr id="8208" name="그림 29"/>
          <p:cNvPicPr>
            <a:picLocks noChangeAspect="1"/>
          </p:cNvPicPr>
          <p:nvPr/>
        </p:nvPicPr>
        <p:blipFill>
          <a:blip r:embed="rId3">
            <a:extLst>
              <a:ext uri="{28A0092B-C50C-407E-A947-70E740481C1C}">
                <a14:useLocalDpi xmlns:a14="http://schemas.microsoft.com/office/drawing/2010/main" val="0"/>
              </a:ext>
            </a:extLst>
          </a:blip>
          <a:srcRect l="58269" t="32555" r="33463" b="64539"/>
          <a:stretch>
            <a:fillRect/>
          </a:stretch>
        </p:blipFill>
        <p:spPr bwMode="auto">
          <a:xfrm>
            <a:off x="5638800" y="5048250"/>
            <a:ext cx="1978025" cy="37623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25" name="직사각형 24"/>
          <p:cNvSpPr/>
          <p:nvPr/>
        </p:nvSpPr>
        <p:spPr>
          <a:xfrm>
            <a:off x="0" y="771525"/>
            <a:ext cx="9144000" cy="523875"/>
          </a:xfrm>
          <a:prstGeom prst="rect">
            <a:avLst/>
          </a:prstGeom>
        </p:spPr>
        <p:txBody>
          <a:bodyPr anchor="ctr"/>
          <a:lstStyle/>
          <a:p>
            <a:pPr algn="ctr">
              <a:defRPr/>
            </a:pPr>
            <a:r>
              <a:rPr lang="en-US" altLang="ko-KR" sz="2800" b="1" dirty="0">
                <a:latin typeface="Gill Sans MT" panose="020B0502020104020203" pitchFamily="34" charset="0"/>
                <a:ea typeface="HY견고딕" panose="02030600000101010101" pitchFamily="18" charset="-127"/>
                <a:cs typeface="+mj-cs"/>
              </a:rPr>
              <a:t>Fundamentals of heterogeneous nucleation</a:t>
            </a:r>
            <a:endParaRPr lang="ko-KR" altLang="en-US" sz="2800" b="1" dirty="0">
              <a:latin typeface="Gill Sans MT" panose="020B0502020104020203" pitchFamily="34" charset="0"/>
              <a:ea typeface="HY견고딕" panose="02030600000101010101" pitchFamily="18" charset="-127"/>
              <a:cs typeface="+mj-cs"/>
            </a:endParaRPr>
          </a:p>
        </p:txBody>
      </p:sp>
      <p:sp>
        <p:nvSpPr>
          <p:cNvPr id="8210" name="제목 1"/>
          <p:cNvSpPr txBox="1">
            <a:spLocks/>
          </p:cNvSpPr>
          <p:nvPr/>
        </p:nvSpPr>
        <p:spPr bwMode="auto">
          <a:xfrm>
            <a:off x="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en-US" altLang="ko-KR" sz="3600" b="1">
                <a:latin typeface="Gill Sans MT" panose="020B0502020104020203" pitchFamily="34" charset="0"/>
              </a:rPr>
              <a:t>5.2. Fundamentals of Film Growth </a:t>
            </a:r>
            <a:endParaRPr lang="ko-KR" altLang="en-US" sz="3600" b="1">
              <a:latin typeface="Gill Sans MT" panose="020B0502020104020203" pitchFamily="34" charset="0"/>
            </a:endParaRPr>
          </a:p>
        </p:txBody>
      </p:sp>
      <p:sp>
        <p:nvSpPr>
          <p:cNvPr id="24" name="TextBox 23"/>
          <p:cNvSpPr txBox="1">
            <a:spLocks noRot="1" noChangeAspect="1" noMove="1" noResize="1" noEditPoints="1" noAdjustHandles="1" noChangeArrowheads="1" noChangeShapeType="1" noTextEdit="1"/>
          </p:cNvSpPr>
          <p:nvPr/>
        </p:nvSpPr>
        <p:spPr>
          <a:xfrm>
            <a:off x="7167074" y="1998132"/>
            <a:ext cx="1566150" cy="304126"/>
          </a:xfrm>
          <a:prstGeom prst="rect">
            <a:avLst/>
          </a:prstGeom>
          <a:blipFill rotWithShape="0">
            <a:blip r:embed="rId4"/>
            <a:stretch>
              <a:fillRect l="-2724" b="-8000"/>
            </a:stretch>
          </a:blipFill>
        </p:spPr>
        <p:txBody>
          <a:bodyPr/>
          <a:lstStyle/>
          <a:p>
            <a:pPr>
              <a:defRPr/>
            </a:pPr>
            <a:r>
              <a:rPr lang="ko-KR" altLang="en-US">
                <a:noFill/>
              </a:rPr>
              <a:t> </a:t>
            </a: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123</a:t>
            </a:fld>
            <a:endParaRPr lang="ko-KR" altLang="en-US"/>
          </a:p>
        </p:txBody>
      </p:sp>
    </p:spTree>
    <p:extLst>
      <p:ext uri="{BB962C8B-B14F-4D97-AF65-F5344CB8AC3E}">
        <p14:creationId xmlns:p14="http://schemas.microsoft.com/office/powerpoint/2010/main" val="34488183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0" y="847725"/>
            <a:ext cx="9144000" cy="523875"/>
          </a:xfrm>
          <a:prstGeom prst="rect">
            <a:avLst/>
          </a:prstGeom>
        </p:spPr>
        <p:txBody>
          <a:bodyPr anchor="ctr"/>
          <a:lstStyle/>
          <a:p>
            <a:pPr algn="ctr">
              <a:defRPr/>
            </a:pPr>
            <a:r>
              <a:rPr lang="en-US" altLang="ko-KR" sz="2800" b="1" dirty="0">
                <a:latin typeface="Gill Sans MT" panose="020B0502020104020203" pitchFamily="34" charset="0"/>
                <a:ea typeface="HY견고딕" panose="02030600000101010101" pitchFamily="18" charset="-127"/>
                <a:cs typeface="+mj-cs"/>
              </a:rPr>
              <a:t>Fundamentals of heterogeneous nucleation</a:t>
            </a:r>
            <a:endParaRPr lang="ko-KR" altLang="en-US" sz="2800" b="1" dirty="0">
              <a:latin typeface="Gill Sans MT" panose="020B0502020104020203" pitchFamily="34" charset="0"/>
              <a:ea typeface="HY견고딕" panose="02030600000101010101" pitchFamily="18" charset="-127"/>
              <a:cs typeface="+mj-cs"/>
            </a:endParaRPr>
          </a:p>
        </p:txBody>
      </p:sp>
      <p:sp>
        <p:nvSpPr>
          <p:cNvPr id="16" name="직사각형 15"/>
          <p:cNvSpPr>
            <a:spLocks noRot="1" noChangeAspect="1" noMove="1" noResize="1" noEditPoints="1" noAdjustHandles="1" noChangeArrowheads="1" noChangeShapeType="1" noTextEdit="1"/>
          </p:cNvSpPr>
          <p:nvPr/>
        </p:nvSpPr>
        <p:spPr>
          <a:xfrm>
            <a:off x="323527" y="4509120"/>
            <a:ext cx="8694577" cy="2123658"/>
          </a:xfrm>
          <a:prstGeom prst="rect">
            <a:avLst/>
          </a:prstGeom>
          <a:blipFill>
            <a:blip r:embed="rId2"/>
            <a:stretch>
              <a:fillRect l="-771" t="-2011" b="-4885"/>
            </a:stretch>
          </a:blipFill>
        </p:spPr>
        <p:txBody>
          <a:bodyPr/>
          <a:lstStyle/>
          <a:p>
            <a:pPr>
              <a:defRPr/>
            </a:pPr>
            <a:r>
              <a:rPr lang="ko-KR" altLang="en-US">
                <a:noFill/>
              </a:rPr>
              <a:t> </a:t>
            </a:r>
          </a:p>
        </p:txBody>
      </p:sp>
      <p:pic>
        <p:nvPicPr>
          <p:cNvPr id="9221" name="그림 1"/>
          <p:cNvPicPr>
            <a:picLocks noChangeAspect="1"/>
          </p:cNvPicPr>
          <p:nvPr/>
        </p:nvPicPr>
        <p:blipFill>
          <a:blip r:embed="rId3">
            <a:extLst>
              <a:ext uri="{28A0092B-C50C-407E-A947-70E740481C1C}">
                <a14:useLocalDpi xmlns:a14="http://schemas.microsoft.com/office/drawing/2010/main" val="0"/>
              </a:ext>
            </a:extLst>
          </a:blip>
          <a:srcRect l="56694" t="42731" r="30705" b="52322"/>
          <a:stretch>
            <a:fillRect/>
          </a:stretch>
        </p:blipFill>
        <p:spPr bwMode="auto">
          <a:xfrm>
            <a:off x="611188" y="1390650"/>
            <a:ext cx="2881312" cy="61277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9222" name="그림 24"/>
          <p:cNvPicPr>
            <a:picLocks noChangeAspect="1"/>
          </p:cNvPicPr>
          <p:nvPr/>
        </p:nvPicPr>
        <p:blipFill>
          <a:blip r:embed="rId3">
            <a:extLst>
              <a:ext uri="{28A0092B-C50C-407E-A947-70E740481C1C}">
                <a14:useLocalDpi xmlns:a14="http://schemas.microsoft.com/office/drawing/2010/main" val="0"/>
              </a:ext>
            </a:extLst>
          </a:blip>
          <a:srcRect l="56636" t="50871" r="30705" b="43314"/>
          <a:stretch>
            <a:fillRect/>
          </a:stretch>
        </p:blipFill>
        <p:spPr bwMode="auto">
          <a:xfrm>
            <a:off x="598488" y="2182813"/>
            <a:ext cx="2894012" cy="72072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9223" name="그림 27"/>
          <p:cNvPicPr>
            <a:picLocks noChangeAspect="1"/>
          </p:cNvPicPr>
          <p:nvPr/>
        </p:nvPicPr>
        <p:blipFill>
          <a:blip r:embed="rId3">
            <a:extLst>
              <a:ext uri="{28A0092B-C50C-407E-A947-70E740481C1C}">
                <a14:useLocalDpi xmlns:a14="http://schemas.microsoft.com/office/drawing/2010/main" val="0"/>
              </a:ext>
            </a:extLst>
          </a:blip>
          <a:srcRect l="54173" t="60258" r="30705" b="29919"/>
          <a:stretch>
            <a:fillRect/>
          </a:stretch>
        </p:blipFill>
        <p:spPr bwMode="auto">
          <a:xfrm>
            <a:off x="5002213" y="1930400"/>
            <a:ext cx="40163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오른쪽 화살표 5"/>
          <p:cNvSpPr/>
          <p:nvPr/>
        </p:nvSpPr>
        <p:spPr>
          <a:xfrm>
            <a:off x="3995738" y="1390650"/>
            <a:ext cx="720725" cy="2830513"/>
          </a:xfrm>
          <a:prstGeom prst="rightArrow">
            <a:avLst>
              <a:gd name="adj1" fmla="val 50000"/>
              <a:gd name="adj2" fmla="val 4395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8" name="직사각형 7"/>
          <p:cNvSpPr/>
          <p:nvPr/>
        </p:nvSpPr>
        <p:spPr>
          <a:xfrm>
            <a:off x="6858000" y="2635250"/>
            <a:ext cx="1905000" cy="8001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C00000"/>
              </a:solidFill>
            </a:endParaRPr>
          </a:p>
        </p:txBody>
      </p:sp>
      <p:sp>
        <p:nvSpPr>
          <p:cNvPr id="9226" name="TextBox 8"/>
          <p:cNvSpPr txBox="1">
            <a:spLocks noChangeArrowheads="1"/>
          </p:cNvSpPr>
          <p:nvPr/>
        </p:nvSpPr>
        <p:spPr bwMode="auto">
          <a:xfrm>
            <a:off x="6629400" y="3424238"/>
            <a:ext cx="23891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latinLnBrk="0">
              <a:spcBef>
                <a:spcPts val="600"/>
              </a:spcBef>
              <a:buFontTx/>
              <a:buNone/>
            </a:pPr>
            <a:r>
              <a:rPr lang="en-US" altLang="ko-KR" sz="2400">
                <a:solidFill>
                  <a:srgbClr val="00B050"/>
                </a:solidFill>
                <a:latin typeface="Gill Sans MT" panose="020B0502020104020203" pitchFamily="34" charset="0"/>
                <a:ea typeface="宋体" panose="02010600030101010101" pitchFamily="2" charset="-122"/>
              </a:rPr>
              <a:t>Wetting factor</a:t>
            </a:r>
            <a:endParaRPr lang="ko-KR" altLang="en-US" sz="2400">
              <a:solidFill>
                <a:srgbClr val="00B050"/>
              </a:solidFill>
              <a:latin typeface="Gill Sans MT" panose="020B0502020104020203" pitchFamily="34" charset="0"/>
              <a:ea typeface="宋体" panose="02010600030101010101" pitchFamily="2" charset="-122"/>
            </a:endParaRPr>
          </a:p>
        </p:txBody>
      </p:sp>
      <p:sp>
        <p:nvSpPr>
          <p:cNvPr id="9227" name="제목 1"/>
          <p:cNvSpPr txBox="1">
            <a:spLocks/>
          </p:cNvSpPr>
          <p:nvPr/>
        </p:nvSpPr>
        <p:spPr bwMode="auto">
          <a:xfrm>
            <a:off x="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en-US" altLang="ko-KR" sz="3600" b="1">
                <a:latin typeface="Gill Sans MT" panose="020B0502020104020203" pitchFamily="34" charset="0"/>
              </a:rPr>
              <a:t>5.2. Fundamentals of Film Growth </a:t>
            </a:r>
            <a:endParaRPr lang="ko-KR" altLang="en-US" sz="3600" b="1">
              <a:latin typeface="Gill Sans MT" panose="020B0502020104020203" pitchFamily="34" charset="0"/>
            </a:endParaRPr>
          </a:p>
        </p:txBody>
      </p:sp>
      <p:sp>
        <p:nvSpPr>
          <p:cNvPr id="17" name="TextBox 16"/>
          <p:cNvSpPr txBox="1">
            <a:spLocks noRot="1" noChangeAspect="1" noMove="1" noResize="1" noEditPoints="1" noAdjustHandles="1" noChangeArrowheads="1" noChangeShapeType="1" noTextEdit="1"/>
          </p:cNvSpPr>
          <p:nvPr/>
        </p:nvSpPr>
        <p:spPr>
          <a:xfrm>
            <a:off x="5826315" y="2686050"/>
            <a:ext cx="953321" cy="800100"/>
          </a:xfrm>
          <a:prstGeom prst="rect">
            <a:avLst/>
          </a:prstGeom>
          <a:blipFill rotWithShape="0">
            <a:blip r:embed="rId4"/>
            <a:stretch>
              <a:fillRect/>
            </a:stretch>
          </a:blipFill>
        </p:spPr>
        <p:txBody>
          <a:bodyPr/>
          <a:lstStyle/>
          <a:p>
            <a:pPr>
              <a:defRPr/>
            </a:pPr>
            <a:r>
              <a:rPr lang="ko-KR" altLang="en-US">
                <a:noFill/>
              </a:rPr>
              <a:t> </a:t>
            </a:r>
          </a:p>
        </p:txBody>
      </p:sp>
      <p:sp>
        <p:nvSpPr>
          <p:cNvPr id="18" name="TextBox 17"/>
          <p:cNvSpPr txBox="1">
            <a:spLocks noRot="1" noChangeAspect="1" noMove="1" noResize="1" noEditPoints="1" noAdjustHandles="1" noChangeArrowheads="1" noChangeShapeType="1" noTextEdit="1"/>
          </p:cNvSpPr>
          <p:nvPr/>
        </p:nvSpPr>
        <p:spPr>
          <a:xfrm>
            <a:off x="5721624" y="1924049"/>
            <a:ext cx="3305347" cy="670297"/>
          </a:xfrm>
          <a:prstGeom prst="rect">
            <a:avLst/>
          </a:prstGeom>
          <a:blipFill rotWithShape="0">
            <a:blip r:embed="rId5"/>
            <a:stretch>
              <a:fillRect/>
            </a:stretch>
          </a:blipFill>
        </p:spPr>
        <p:txBody>
          <a:bodyPr/>
          <a:lstStyle/>
          <a:p>
            <a:pPr>
              <a:defRPr/>
            </a:pPr>
            <a:r>
              <a:rPr lang="ko-KR" altLang="en-US">
                <a:noFill/>
              </a:rPr>
              <a:t> </a:t>
            </a:r>
          </a:p>
        </p:txBody>
      </p:sp>
      <p:grpSp>
        <p:nvGrpSpPr>
          <p:cNvPr id="9230" name="그룹 1"/>
          <p:cNvGrpSpPr>
            <a:grpSpLocks/>
          </p:cNvGrpSpPr>
          <p:nvPr/>
        </p:nvGrpSpPr>
        <p:grpSpPr bwMode="auto">
          <a:xfrm>
            <a:off x="598488" y="3086100"/>
            <a:ext cx="2860675" cy="1296988"/>
            <a:chOff x="631642" y="3213269"/>
            <a:chExt cx="2088232" cy="857106"/>
          </a:xfrm>
        </p:grpSpPr>
        <p:pic>
          <p:nvPicPr>
            <p:cNvPr id="9231" name="그림 18"/>
            <p:cNvPicPr>
              <a:picLocks noChangeAspect="1"/>
            </p:cNvPicPr>
            <p:nvPr/>
          </p:nvPicPr>
          <p:blipFill>
            <a:blip r:embed="rId3">
              <a:extLst>
                <a:ext uri="{28A0092B-C50C-407E-A947-70E740481C1C}">
                  <a14:useLocalDpi xmlns:a14="http://schemas.microsoft.com/office/drawing/2010/main" val="0"/>
                </a:ext>
              </a:extLst>
            </a:blip>
            <a:srcRect l="56694" t="17088" r="31888" b="73988"/>
            <a:stretch>
              <a:fillRect/>
            </a:stretch>
          </p:blipFill>
          <p:spPr bwMode="auto">
            <a:xfrm>
              <a:off x="631642" y="3213269"/>
              <a:ext cx="2088232" cy="857106"/>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20" name="TextBox 19"/>
            <p:cNvSpPr txBox="1">
              <a:spLocks noRot="1" noChangeAspect="1" noMove="1" noResize="1" noEditPoints="1" noAdjustHandles="1" noChangeArrowheads="1" noChangeShapeType="1" noTextEdit="1"/>
            </p:cNvSpPr>
            <p:nvPr/>
          </p:nvSpPr>
          <p:spPr>
            <a:xfrm>
              <a:off x="1030472" y="3741051"/>
              <a:ext cx="1566150" cy="304126"/>
            </a:xfrm>
            <a:prstGeom prst="rect">
              <a:avLst/>
            </a:prstGeom>
            <a:blipFill rotWithShape="0">
              <a:blip r:embed="rId6"/>
              <a:stretch>
                <a:fillRect l="-1989"/>
              </a:stretch>
            </a:blipFill>
          </p:spPr>
          <p:txBody>
            <a:bodyPr/>
            <a:lstStyle/>
            <a:p>
              <a:pPr>
                <a:defRPr/>
              </a:pPr>
              <a:r>
                <a:rPr lang="ko-KR" altLang="en-US">
                  <a:noFill/>
                </a:rPr>
                <a:t> </a:t>
              </a:r>
            </a:p>
          </p:txBody>
        </p:sp>
      </p:gr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124</a:t>
            </a:fld>
            <a:endParaRPr lang="ko-KR" altLang="en-US"/>
          </a:p>
        </p:txBody>
      </p:sp>
    </p:spTree>
    <p:extLst>
      <p:ext uri="{BB962C8B-B14F-4D97-AF65-F5344CB8AC3E}">
        <p14:creationId xmlns:p14="http://schemas.microsoft.com/office/powerpoint/2010/main" val="41112148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304800" y="990600"/>
            <a:ext cx="8610600" cy="5662613"/>
          </a:xfrm>
          <a:prstGeom prst="rect">
            <a:avLst/>
          </a:prstGeom>
        </p:spPr>
        <p:txBody>
          <a:bodyPr>
            <a:spAutoFit/>
          </a:bodyPr>
          <a:lstStyle/>
          <a:p>
            <a:pPr marL="457200" indent="-457200">
              <a:buFontTx/>
              <a:buAutoNum type="arabicParenBoth"/>
              <a:defRPr/>
            </a:pPr>
            <a:r>
              <a:rPr lang="ko-KR" altLang="en-US" sz="2000" b="1" dirty="0" err="1"/>
              <a:t>Growth</a:t>
            </a:r>
            <a:r>
              <a:rPr lang="ko-KR" altLang="en-US" sz="2000" b="1" dirty="0"/>
              <a:t> of </a:t>
            </a:r>
            <a:r>
              <a:rPr lang="ko-KR" altLang="en-US" sz="2000" b="1" dirty="0" err="1"/>
              <a:t>single</a:t>
            </a:r>
            <a:r>
              <a:rPr lang="ko-KR" altLang="en-US" sz="2000" b="1" dirty="0"/>
              <a:t> </a:t>
            </a:r>
            <a:r>
              <a:rPr lang="ko-KR" altLang="en-US" sz="2000" b="1" dirty="0" err="1"/>
              <a:t>crystal</a:t>
            </a:r>
            <a:r>
              <a:rPr lang="ko-KR" altLang="en-US" sz="2000" b="1" dirty="0"/>
              <a:t> </a:t>
            </a:r>
            <a:r>
              <a:rPr lang="ko-KR" altLang="en-US" sz="2000" b="1" dirty="0" err="1"/>
              <a:t>films</a:t>
            </a:r>
            <a:r>
              <a:rPr lang="ko-KR" altLang="en-US" sz="2000" dirty="0"/>
              <a:t> </a:t>
            </a:r>
            <a:endParaRPr lang="en-US" altLang="ko-KR" sz="2000" dirty="0"/>
          </a:p>
          <a:p>
            <a:pPr marL="540000" indent="-360000">
              <a:buFont typeface="+mj-lt"/>
              <a:buAutoNum type="romanUcPeriod"/>
              <a:defRPr/>
            </a:pPr>
            <a:r>
              <a:rPr lang="ko-KR" altLang="en-US" sz="1800" dirty="0" err="1"/>
              <a:t>a</a:t>
            </a:r>
            <a:r>
              <a:rPr lang="ko-KR" altLang="en-US" sz="1800" dirty="0"/>
              <a:t> </a:t>
            </a:r>
            <a:r>
              <a:rPr lang="ko-KR" altLang="en-US" sz="1800" dirty="0" err="1"/>
              <a:t>single</a:t>
            </a:r>
            <a:r>
              <a:rPr lang="ko-KR" altLang="en-US" sz="1800" dirty="0"/>
              <a:t> </a:t>
            </a:r>
            <a:r>
              <a:rPr lang="ko-KR" altLang="en-US" sz="1800" dirty="0" err="1"/>
              <a:t>crystal</a:t>
            </a:r>
            <a:r>
              <a:rPr lang="ko-KR" altLang="en-US" sz="1800" dirty="0"/>
              <a:t> </a:t>
            </a:r>
            <a:r>
              <a:rPr lang="ko-KR" altLang="en-US" sz="1800" dirty="0" err="1"/>
              <a:t>substrate</a:t>
            </a:r>
            <a:r>
              <a:rPr lang="ko-KR" altLang="en-US" sz="1800" dirty="0"/>
              <a:t> </a:t>
            </a:r>
            <a:r>
              <a:rPr lang="ko-KR" altLang="en-US" sz="1800" dirty="0" err="1"/>
              <a:t>with</a:t>
            </a:r>
            <a:r>
              <a:rPr lang="ko-KR" altLang="en-US" sz="1800" dirty="0"/>
              <a:t> </a:t>
            </a:r>
            <a:r>
              <a:rPr lang="ko-KR" altLang="en-US" sz="1800" dirty="0" err="1"/>
              <a:t>a</a:t>
            </a:r>
            <a:r>
              <a:rPr lang="ko-KR" altLang="en-US" sz="1800" dirty="0"/>
              <a:t> </a:t>
            </a:r>
            <a:r>
              <a:rPr lang="ko-KR" altLang="en-US" sz="1800" dirty="0" err="1"/>
              <a:t>close</a:t>
            </a:r>
            <a:r>
              <a:rPr lang="ko-KR" altLang="en-US" sz="1800" dirty="0"/>
              <a:t> </a:t>
            </a:r>
            <a:r>
              <a:rPr lang="ko-KR" altLang="en-US" sz="1800" dirty="0" err="1"/>
              <a:t>lattice</a:t>
            </a:r>
            <a:r>
              <a:rPr lang="ko-KR" altLang="en-US" sz="1800" dirty="0"/>
              <a:t> </a:t>
            </a:r>
            <a:r>
              <a:rPr lang="ko-KR" altLang="en-US" sz="1800" dirty="0" err="1"/>
              <a:t>match</a:t>
            </a:r>
            <a:r>
              <a:rPr lang="ko-KR" altLang="en-US" sz="1800" dirty="0"/>
              <a:t>, </a:t>
            </a:r>
            <a:endParaRPr lang="en-US" altLang="ko-KR" sz="1800" dirty="0"/>
          </a:p>
          <a:p>
            <a:pPr marL="540000" indent="-360000">
              <a:buFont typeface="+mj-lt"/>
              <a:buAutoNum type="romanUcPeriod"/>
              <a:defRPr/>
            </a:pPr>
            <a:r>
              <a:rPr lang="ko-KR" altLang="en-US" sz="1800" dirty="0" err="1"/>
              <a:t>a</a:t>
            </a:r>
            <a:r>
              <a:rPr lang="ko-KR" altLang="en-US" sz="1800" dirty="0"/>
              <a:t> </a:t>
            </a:r>
            <a:r>
              <a:rPr lang="ko-KR" altLang="en-US" sz="1800" dirty="0" err="1"/>
              <a:t>clean</a:t>
            </a:r>
            <a:r>
              <a:rPr lang="ko-KR" altLang="en-US" sz="1800" dirty="0"/>
              <a:t> </a:t>
            </a:r>
            <a:r>
              <a:rPr lang="ko-KR" altLang="en-US" sz="1800" dirty="0" err="1"/>
              <a:t>substrate</a:t>
            </a:r>
            <a:r>
              <a:rPr lang="ko-KR" altLang="en-US" sz="1800" dirty="0"/>
              <a:t> surface </a:t>
            </a:r>
            <a:r>
              <a:rPr lang="ko-KR" altLang="en-US" sz="1800" dirty="0" err="1"/>
              <a:t>to</a:t>
            </a:r>
            <a:r>
              <a:rPr lang="ko-KR" altLang="en-US" sz="1800" dirty="0"/>
              <a:t> </a:t>
            </a:r>
            <a:r>
              <a:rPr lang="ko-KR" altLang="en-US" sz="1800" dirty="0" err="1"/>
              <a:t>avoid</a:t>
            </a:r>
            <a:r>
              <a:rPr lang="ko-KR" altLang="en-US" sz="1800" dirty="0"/>
              <a:t> </a:t>
            </a:r>
            <a:r>
              <a:rPr lang="ko-KR" altLang="en-US" sz="1800" dirty="0" err="1"/>
              <a:t>possible</a:t>
            </a:r>
            <a:r>
              <a:rPr lang="ko-KR" altLang="en-US" sz="1800" dirty="0"/>
              <a:t> </a:t>
            </a:r>
            <a:r>
              <a:rPr lang="ko-KR" altLang="en-US" sz="1800" dirty="0" err="1"/>
              <a:t>secondary</a:t>
            </a:r>
            <a:r>
              <a:rPr lang="ko-KR" altLang="en-US" sz="1800" dirty="0"/>
              <a:t> </a:t>
            </a:r>
            <a:r>
              <a:rPr lang="ko-KR" altLang="en-US" sz="1800" dirty="0" err="1"/>
              <a:t>nucleation</a:t>
            </a:r>
            <a:r>
              <a:rPr lang="ko-KR" altLang="en-US" sz="1800" dirty="0"/>
              <a:t>, </a:t>
            </a:r>
            <a:endParaRPr lang="en-US" altLang="ko-KR" sz="1800" dirty="0"/>
          </a:p>
          <a:p>
            <a:pPr marL="540000" indent="-360000">
              <a:buFont typeface="+mj-lt"/>
              <a:buAutoNum type="romanUcPeriod"/>
              <a:defRPr/>
            </a:pPr>
            <a:r>
              <a:rPr lang="ko-KR" altLang="en-US" sz="1800" dirty="0" err="1"/>
              <a:t>a</a:t>
            </a:r>
            <a:r>
              <a:rPr lang="ko-KR" altLang="en-US" sz="1800" dirty="0"/>
              <a:t> </a:t>
            </a:r>
            <a:r>
              <a:rPr lang="ko-KR" altLang="en-US" sz="1800" dirty="0" err="1"/>
              <a:t>high</a:t>
            </a:r>
            <a:r>
              <a:rPr lang="ko-KR" altLang="en-US" sz="1800" dirty="0"/>
              <a:t> </a:t>
            </a:r>
            <a:r>
              <a:rPr lang="ko-KR" altLang="en-US" sz="1800" dirty="0" err="1"/>
              <a:t>growth</a:t>
            </a:r>
            <a:r>
              <a:rPr lang="ko-KR" altLang="en-US" sz="1800" dirty="0"/>
              <a:t> </a:t>
            </a:r>
            <a:r>
              <a:rPr lang="ko-KR" altLang="en-US" sz="1800" dirty="0" err="1"/>
              <a:t>temperature</a:t>
            </a:r>
            <a:r>
              <a:rPr lang="ko-KR" altLang="en-US" sz="1800" dirty="0"/>
              <a:t> </a:t>
            </a:r>
            <a:r>
              <a:rPr lang="ko-KR" altLang="en-US" sz="1800" dirty="0" err="1"/>
              <a:t>to</a:t>
            </a:r>
            <a:r>
              <a:rPr lang="ko-KR" altLang="en-US" sz="1800" dirty="0"/>
              <a:t> </a:t>
            </a:r>
            <a:r>
              <a:rPr lang="ko-KR" altLang="en-US" sz="1800" dirty="0" err="1"/>
              <a:t>ensure</a:t>
            </a:r>
            <a:r>
              <a:rPr lang="ko-KR" altLang="en-US" sz="1800" dirty="0"/>
              <a:t> </a:t>
            </a:r>
            <a:r>
              <a:rPr lang="ko-KR" altLang="en-US" sz="1800" dirty="0" err="1"/>
              <a:t>sufficient</a:t>
            </a:r>
            <a:r>
              <a:rPr lang="ko-KR" altLang="en-US" sz="1800" dirty="0"/>
              <a:t> </a:t>
            </a:r>
            <a:r>
              <a:rPr lang="ko-KR" altLang="en-US" sz="1800" dirty="0" err="1"/>
              <a:t>mobility</a:t>
            </a:r>
            <a:r>
              <a:rPr lang="ko-KR" altLang="en-US" sz="1800" dirty="0"/>
              <a:t> of the </a:t>
            </a:r>
            <a:r>
              <a:rPr lang="ko-KR" altLang="en-US" sz="1800" dirty="0" err="1"/>
              <a:t>growth</a:t>
            </a:r>
            <a:r>
              <a:rPr lang="ko-KR" altLang="en-US" sz="1800" dirty="0"/>
              <a:t> </a:t>
            </a:r>
            <a:r>
              <a:rPr lang="ko-KR" altLang="en-US" sz="1800" dirty="0" err="1"/>
              <a:t>species</a:t>
            </a:r>
            <a:endParaRPr lang="en-US" altLang="ko-KR" sz="1800" dirty="0"/>
          </a:p>
          <a:p>
            <a:pPr marL="540000" indent="-360000">
              <a:buFont typeface="+mj-lt"/>
              <a:buAutoNum type="romanUcPeriod"/>
              <a:defRPr/>
            </a:pPr>
            <a:r>
              <a:rPr lang="ko-KR" altLang="en-US" sz="1800" dirty="0"/>
              <a:t>low impinging rate of growth species to ensure sufficient time for surface diffusion</a:t>
            </a:r>
            <a:endParaRPr lang="en-US" altLang="ko-KR" sz="1800" dirty="0"/>
          </a:p>
          <a:p>
            <a:pPr>
              <a:defRPr/>
            </a:pPr>
            <a:endParaRPr lang="en-US" altLang="ko-KR" sz="2000" dirty="0"/>
          </a:p>
          <a:p>
            <a:pPr>
              <a:defRPr/>
            </a:pPr>
            <a:r>
              <a:rPr lang="ko-KR" altLang="en-US" sz="2000" b="1" dirty="0"/>
              <a:t>(2) </a:t>
            </a:r>
            <a:r>
              <a:rPr lang="ko-KR" altLang="en-US" sz="2000" b="1" dirty="0" err="1"/>
              <a:t>Deposition</a:t>
            </a:r>
            <a:r>
              <a:rPr lang="ko-KR" altLang="en-US" sz="2000" b="1" dirty="0"/>
              <a:t> of </a:t>
            </a:r>
            <a:r>
              <a:rPr lang="ko-KR" altLang="en-US" sz="2000" b="1" dirty="0" err="1"/>
              <a:t>amorphous</a:t>
            </a:r>
            <a:r>
              <a:rPr lang="ko-KR" altLang="en-US" sz="2000" b="1" dirty="0"/>
              <a:t> </a:t>
            </a:r>
            <a:r>
              <a:rPr lang="ko-KR" altLang="en-US" sz="2000" b="1" dirty="0" err="1"/>
              <a:t>films</a:t>
            </a:r>
            <a:r>
              <a:rPr lang="ko-KR" altLang="en-US" sz="2000" dirty="0"/>
              <a:t> </a:t>
            </a:r>
            <a:endParaRPr lang="en-US" altLang="ko-KR" sz="2000" dirty="0"/>
          </a:p>
          <a:p>
            <a:pPr marL="540000" indent="-360000">
              <a:buFont typeface="+mj-lt"/>
              <a:buAutoNum type="romanUcPeriod"/>
              <a:defRPr/>
            </a:pPr>
            <a:r>
              <a:rPr lang="ko-KR" altLang="en-US" sz="1800" dirty="0"/>
              <a:t>when </a:t>
            </a:r>
            <a:r>
              <a:rPr lang="ko-KR" altLang="en-US" sz="1800" dirty="0" err="1"/>
              <a:t>a</a:t>
            </a:r>
            <a:r>
              <a:rPr lang="ko-KR" altLang="en-US" sz="1800" dirty="0"/>
              <a:t> </a:t>
            </a:r>
            <a:r>
              <a:rPr lang="ko-KR" altLang="en-US" sz="1800" dirty="0" err="1"/>
              <a:t>low</a:t>
            </a:r>
            <a:r>
              <a:rPr lang="ko-KR" altLang="en-US" sz="1800" dirty="0"/>
              <a:t> </a:t>
            </a:r>
            <a:r>
              <a:rPr lang="ko-KR" altLang="en-US" sz="1800" dirty="0" err="1"/>
              <a:t>growth</a:t>
            </a:r>
            <a:r>
              <a:rPr lang="ko-KR" altLang="en-US" sz="1800" dirty="0"/>
              <a:t> </a:t>
            </a:r>
            <a:r>
              <a:rPr lang="ko-KR" altLang="en-US" sz="1800" dirty="0" err="1"/>
              <a:t>temperature</a:t>
            </a:r>
            <a:r>
              <a:rPr lang="ko-KR" altLang="en-US" sz="1800" dirty="0"/>
              <a:t> </a:t>
            </a:r>
            <a:r>
              <a:rPr lang="ko-KR" altLang="en-US" sz="1800" dirty="0" err="1"/>
              <a:t>is</a:t>
            </a:r>
            <a:r>
              <a:rPr lang="ko-KR" altLang="en-US" sz="1800" dirty="0"/>
              <a:t> </a:t>
            </a:r>
            <a:r>
              <a:rPr lang="ko-KR" altLang="en-US" sz="1800" dirty="0" err="1"/>
              <a:t>applied</a:t>
            </a:r>
            <a:r>
              <a:rPr lang="ko-KR" altLang="en-US" sz="1800" dirty="0"/>
              <a:t>, </a:t>
            </a:r>
            <a:r>
              <a:rPr lang="ko-KR" altLang="en-US" sz="1800" dirty="0" err="1"/>
              <a:t>there</a:t>
            </a:r>
            <a:r>
              <a:rPr lang="ko-KR" altLang="en-US" sz="1800" dirty="0"/>
              <a:t> </a:t>
            </a:r>
            <a:r>
              <a:rPr lang="ko-KR" altLang="en-US" sz="1800" dirty="0" err="1"/>
              <a:t>is</a:t>
            </a:r>
            <a:r>
              <a:rPr lang="ko-KR" altLang="en-US" sz="1800" dirty="0"/>
              <a:t> </a:t>
            </a:r>
            <a:r>
              <a:rPr lang="ko-KR" altLang="en-US" sz="1800" dirty="0" err="1"/>
              <a:t>insufficient</a:t>
            </a:r>
            <a:r>
              <a:rPr lang="ko-KR" altLang="en-US" sz="1800" dirty="0"/>
              <a:t> surface </a:t>
            </a:r>
            <a:r>
              <a:rPr lang="ko-KR" altLang="en-US" sz="1800" dirty="0" err="1"/>
              <a:t>mobility</a:t>
            </a:r>
            <a:r>
              <a:rPr lang="ko-KR" altLang="en-US" sz="1800" dirty="0"/>
              <a:t> of </a:t>
            </a:r>
            <a:r>
              <a:rPr lang="ko-KR" altLang="en-US" sz="1800" dirty="0" err="1"/>
              <a:t>growth</a:t>
            </a:r>
            <a:r>
              <a:rPr lang="ko-KR" altLang="en-US" sz="1800" dirty="0"/>
              <a:t> </a:t>
            </a:r>
            <a:r>
              <a:rPr lang="ko-KR" altLang="en-US" sz="1800" dirty="0" err="1"/>
              <a:t>species</a:t>
            </a:r>
            <a:r>
              <a:rPr lang="ko-KR" altLang="en-US" sz="1800" dirty="0"/>
              <a:t> </a:t>
            </a:r>
            <a:r>
              <a:rPr lang="ko-KR" altLang="en-US" sz="1800" dirty="0" err="1"/>
              <a:t>andor</a:t>
            </a:r>
            <a:r>
              <a:rPr lang="ko-KR" altLang="en-US" sz="1800" dirty="0"/>
              <a:t> </a:t>
            </a:r>
            <a:endParaRPr lang="en-US" altLang="ko-KR" sz="1800" dirty="0"/>
          </a:p>
          <a:p>
            <a:pPr marL="540000" indent="-360000">
              <a:buFont typeface="+mj-lt"/>
              <a:buAutoNum type="romanUcPeriod"/>
              <a:defRPr/>
            </a:pPr>
            <a:r>
              <a:rPr lang="ko-KR" altLang="en-US" sz="1800" dirty="0"/>
              <a:t> when the </a:t>
            </a:r>
            <a:r>
              <a:rPr lang="ko-KR" altLang="en-US" sz="1800" dirty="0" err="1"/>
              <a:t>influx</a:t>
            </a:r>
            <a:r>
              <a:rPr lang="ko-KR" altLang="en-US" sz="1800" dirty="0"/>
              <a:t> of </a:t>
            </a:r>
            <a:r>
              <a:rPr lang="ko-KR" altLang="en-US" sz="1800" dirty="0" err="1"/>
              <a:t>growth</a:t>
            </a:r>
            <a:r>
              <a:rPr lang="ko-KR" altLang="en-US" sz="1800" dirty="0"/>
              <a:t> </a:t>
            </a:r>
            <a:r>
              <a:rPr lang="ko-KR" altLang="en-US" sz="1800" dirty="0" err="1"/>
              <a:t>species</a:t>
            </a:r>
            <a:r>
              <a:rPr lang="ko-KR" altLang="en-US" sz="1800" dirty="0"/>
              <a:t> </a:t>
            </a:r>
            <a:r>
              <a:rPr lang="ko-KR" altLang="en-US" sz="1800" dirty="0" err="1"/>
              <a:t>onto</a:t>
            </a:r>
            <a:r>
              <a:rPr lang="ko-KR" altLang="en-US" sz="1800" dirty="0"/>
              <a:t> the </a:t>
            </a:r>
            <a:r>
              <a:rPr lang="ko-KR" altLang="en-US" sz="1800" dirty="0" err="1"/>
              <a:t>growth</a:t>
            </a:r>
            <a:r>
              <a:rPr lang="ko-KR" altLang="en-US" sz="1800" dirty="0"/>
              <a:t> surface </a:t>
            </a:r>
            <a:r>
              <a:rPr lang="ko-KR" altLang="en-US" sz="1800" dirty="0" err="1"/>
              <a:t>is</a:t>
            </a:r>
            <a:r>
              <a:rPr lang="ko-KR" altLang="en-US" sz="1800" dirty="0"/>
              <a:t> </a:t>
            </a:r>
            <a:r>
              <a:rPr lang="ko-KR" altLang="en-US" sz="1800" dirty="0" err="1"/>
              <a:t>very</a:t>
            </a:r>
            <a:r>
              <a:rPr lang="ko-KR" altLang="en-US" sz="1800" dirty="0"/>
              <a:t> </a:t>
            </a:r>
            <a:r>
              <a:rPr lang="ko-KR" altLang="en-US" sz="1800" dirty="0" err="1"/>
              <a:t>high</a:t>
            </a:r>
            <a:r>
              <a:rPr lang="ko-KR" altLang="en-US" sz="1800" dirty="0"/>
              <a:t>, </a:t>
            </a:r>
            <a:r>
              <a:rPr lang="ko-KR" altLang="en-US" sz="1800" dirty="0" err="1"/>
              <a:t>growth</a:t>
            </a:r>
            <a:r>
              <a:rPr lang="ko-KR" altLang="en-US" sz="1800" dirty="0"/>
              <a:t> </a:t>
            </a:r>
            <a:r>
              <a:rPr lang="ko-KR" altLang="en-US" sz="1800" dirty="0" err="1"/>
              <a:t>species</a:t>
            </a:r>
            <a:r>
              <a:rPr lang="ko-KR" altLang="en-US" sz="1800" dirty="0"/>
              <a:t> </a:t>
            </a:r>
            <a:r>
              <a:rPr lang="ko-KR" altLang="en-US" sz="1800" dirty="0" err="1"/>
              <a:t>does</a:t>
            </a:r>
            <a:r>
              <a:rPr lang="ko-KR" altLang="en-US" sz="1800" dirty="0"/>
              <a:t> </a:t>
            </a:r>
            <a:r>
              <a:rPr lang="ko-KR" altLang="en-US" sz="1800" dirty="0" err="1"/>
              <a:t>not</a:t>
            </a:r>
            <a:r>
              <a:rPr lang="ko-KR" altLang="en-US" sz="1800" dirty="0"/>
              <a:t> </a:t>
            </a:r>
            <a:r>
              <a:rPr lang="ko-KR" altLang="en-US" sz="1800" dirty="0" err="1"/>
              <a:t>have</a:t>
            </a:r>
            <a:r>
              <a:rPr lang="ko-KR" altLang="en-US" sz="1800" dirty="0"/>
              <a:t> </a:t>
            </a:r>
            <a:r>
              <a:rPr lang="ko-KR" altLang="en-US" sz="1800" dirty="0" err="1"/>
              <a:t>enough</a:t>
            </a:r>
            <a:r>
              <a:rPr lang="ko-KR" altLang="en-US" sz="1800" dirty="0"/>
              <a:t> </a:t>
            </a:r>
            <a:r>
              <a:rPr lang="ko-KR" altLang="en-US" sz="1800" dirty="0" err="1"/>
              <a:t>time</a:t>
            </a:r>
            <a:r>
              <a:rPr lang="ko-KR" altLang="en-US" sz="1800" dirty="0"/>
              <a:t> </a:t>
            </a:r>
            <a:r>
              <a:rPr lang="ko-KR" altLang="en-US" sz="1800" dirty="0" err="1"/>
              <a:t>to</a:t>
            </a:r>
            <a:r>
              <a:rPr lang="ko-KR" altLang="en-US" sz="1800" dirty="0"/>
              <a:t> </a:t>
            </a:r>
            <a:r>
              <a:rPr lang="ko-KR" altLang="en-US" sz="1800" dirty="0" err="1"/>
              <a:t>find</a:t>
            </a:r>
            <a:r>
              <a:rPr lang="ko-KR" altLang="en-US" sz="1800" dirty="0"/>
              <a:t> the </a:t>
            </a:r>
            <a:r>
              <a:rPr lang="ko-KR" altLang="en-US" sz="1800" dirty="0" err="1"/>
              <a:t>growth</a:t>
            </a:r>
            <a:r>
              <a:rPr lang="ko-KR" altLang="en-US" sz="1800" dirty="0"/>
              <a:t> </a:t>
            </a:r>
            <a:r>
              <a:rPr lang="ko-KR" altLang="en-US" sz="1800" dirty="0" err="1"/>
              <a:t>sites</a:t>
            </a:r>
            <a:r>
              <a:rPr lang="ko-KR" altLang="en-US" sz="1800" dirty="0"/>
              <a:t> </a:t>
            </a:r>
            <a:endParaRPr lang="en-US" altLang="ko-KR" sz="1800" dirty="0"/>
          </a:p>
          <a:p>
            <a:pPr>
              <a:defRPr/>
            </a:pPr>
            <a:endParaRPr lang="en-US" altLang="ko-KR" sz="2000" dirty="0"/>
          </a:p>
          <a:p>
            <a:pPr>
              <a:defRPr/>
            </a:pPr>
            <a:r>
              <a:rPr lang="ko-KR" altLang="en-US" sz="2000" b="1" dirty="0"/>
              <a:t>(3) </a:t>
            </a:r>
            <a:r>
              <a:rPr lang="en-US" altLang="ko-KR" sz="2000" b="1" dirty="0"/>
              <a:t>P</a:t>
            </a:r>
            <a:r>
              <a:rPr lang="ko-KR" altLang="en-US" sz="2000" b="1" dirty="0" err="1"/>
              <a:t>olycrystalline</a:t>
            </a:r>
            <a:r>
              <a:rPr lang="ko-KR" altLang="en-US" sz="2000" b="1" dirty="0"/>
              <a:t> </a:t>
            </a:r>
            <a:r>
              <a:rPr lang="ko-KR" altLang="en-US" sz="2000" b="1" dirty="0" err="1"/>
              <a:t>crystalline</a:t>
            </a:r>
            <a:r>
              <a:rPr lang="ko-KR" altLang="en-US" sz="2000" b="1" dirty="0"/>
              <a:t> </a:t>
            </a:r>
            <a:r>
              <a:rPr lang="ko-KR" altLang="en-US" sz="2000" b="1" dirty="0" err="1"/>
              <a:t>films</a:t>
            </a:r>
            <a:r>
              <a:rPr lang="ko-KR" altLang="en-US" sz="2000" b="1" dirty="0"/>
              <a:t> </a:t>
            </a:r>
            <a:endParaRPr lang="en-US" altLang="ko-KR" sz="2000" b="1" dirty="0"/>
          </a:p>
          <a:p>
            <a:pPr marL="540000" indent="-360000">
              <a:buFont typeface="+mj-lt"/>
              <a:buAutoNum type="romanUcPeriod"/>
              <a:defRPr/>
            </a:pPr>
            <a:r>
              <a:rPr lang="ko-KR" altLang="en-US" sz="1800" dirty="0"/>
              <a:t>between the conditions of single crystal growth and amorphous film deposition. </a:t>
            </a:r>
            <a:endParaRPr lang="en-US" altLang="ko-KR" sz="1800" dirty="0"/>
          </a:p>
          <a:p>
            <a:pPr marL="540000" indent="-360000">
              <a:buFont typeface="+mj-lt"/>
              <a:buAutoNum type="romanUcPeriod"/>
              <a:defRPr/>
            </a:pPr>
            <a:r>
              <a:rPr lang="ko-KR" altLang="en-US" sz="1800" dirty="0"/>
              <a:t>the </a:t>
            </a:r>
            <a:r>
              <a:rPr lang="ko-KR" altLang="en-US" sz="1800" dirty="0" err="1"/>
              <a:t>deposition</a:t>
            </a:r>
            <a:r>
              <a:rPr lang="ko-KR" altLang="en-US" sz="1800" dirty="0"/>
              <a:t> </a:t>
            </a:r>
            <a:r>
              <a:rPr lang="ko-KR" altLang="en-US" sz="1800" dirty="0" err="1"/>
              <a:t>temperature</a:t>
            </a:r>
            <a:r>
              <a:rPr lang="ko-KR" altLang="en-US" sz="1800" dirty="0"/>
              <a:t> </a:t>
            </a:r>
            <a:r>
              <a:rPr lang="ko-KR" altLang="en-US" sz="1800" dirty="0" err="1"/>
              <a:t>is</a:t>
            </a:r>
            <a:r>
              <a:rPr lang="ko-KR" altLang="en-US" sz="1800" dirty="0"/>
              <a:t> </a:t>
            </a:r>
            <a:r>
              <a:rPr lang="ko-KR" altLang="en-US" sz="1800" dirty="0" err="1"/>
              <a:t>moderate</a:t>
            </a:r>
            <a:r>
              <a:rPr lang="ko-KR" altLang="en-US" sz="1800" dirty="0"/>
              <a:t> </a:t>
            </a:r>
            <a:r>
              <a:rPr lang="ko-KR" altLang="en-US" sz="1800" dirty="0" err="1"/>
              <a:t>ensuring</a:t>
            </a:r>
            <a:r>
              <a:rPr lang="ko-KR" altLang="en-US" sz="1800" dirty="0"/>
              <a:t> </a:t>
            </a:r>
            <a:r>
              <a:rPr lang="ko-KR" altLang="en-US" sz="1800" dirty="0" err="1"/>
              <a:t>a</a:t>
            </a:r>
            <a:r>
              <a:rPr lang="ko-KR" altLang="en-US" sz="1800" dirty="0"/>
              <a:t> </a:t>
            </a:r>
            <a:r>
              <a:rPr lang="ko-KR" altLang="en-US" sz="1800" dirty="0" err="1"/>
              <a:t>reasonable</a:t>
            </a:r>
            <a:r>
              <a:rPr lang="ko-KR" altLang="en-US" sz="1800" dirty="0"/>
              <a:t> surface </a:t>
            </a:r>
            <a:r>
              <a:rPr lang="ko-KR" altLang="en-US" sz="1800" dirty="0" err="1"/>
              <a:t>mobility</a:t>
            </a:r>
            <a:r>
              <a:rPr lang="ko-KR" altLang="en-US" sz="1800" dirty="0"/>
              <a:t> of </a:t>
            </a:r>
            <a:r>
              <a:rPr lang="ko-KR" altLang="en-US" sz="1800" dirty="0" err="1"/>
              <a:t>growth</a:t>
            </a:r>
            <a:r>
              <a:rPr lang="ko-KR" altLang="en-US" sz="1800" dirty="0"/>
              <a:t> </a:t>
            </a:r>
            <a:r>
              <a:rPr lang="ko-KR" altLang="en-US" sz="1800" dirty="0" err="1"/>
              <a:t>species</a:t>
            </a:r>
            <a:endParaRPr lang="en-US" altLang="ko-KR" sz="1800" dirty="0"/>
          </a:p>
          <a:p>
            <a:pPr marL="540000" indent="-360000">
              <a:buFont typeface="+mj-lt"/>
              <a:buAutoNum type="romanUcPeriod"/>
              <a:defRPr/>
            </a:pPr>
            <a:r>
              <a:rPr lang="ko-KR" altLang="en-US" sz="1800" dirty="0"/>
              <a:t>the impinging </a:t>
            </a:r>
            <a:r>
              <a:rPr lang="ko-KR" altLang="en-US" sz="1800" dirty="0" err="1"/>
              <a:t>flux</a:t>
            </a:r>
            <a:r>
              <a:rPr lang="ko-KR" altLang="en-US" sz="1800" dirty="0"/>
              <a:t> of </a:t>
            </a:r>
            <a:r>
              <a:rPr lang="ko-KR" altLang="en-US" sz="1800" dirty="0" err="1"/>
              <a:t>growth</a:t>
            </a:r>
            <a:r>
              <a:rPr lang="ko-KR" altLang="en-US" sz="1800" dirty="0"/>
              <a:t> </a:t>
            </a:r>
            <a:r>
              <a:rPr lang="ko-KR" altLang="en-US" sz="1800" dirty="0" err="1"/>
              <a:t>species</a:t>
            </a:r>
            <a:r>
              <a:rPr lang="ko-KR" altLang="en-US" sz="1800" dirty="0"/>
              <a:t> </a:t>
            </a:r>
            <a:r>
              <a:rPr lang="ko-KR" altLang="en-US" sz="1800" dirty="0" err="1"/>
              <a:t>is</a:t>
            </a:r>
            <a:r>
              <a:rPr lang="ko-KR" altLang="en-US" sz="1800" dirty="0"/>
              <a:t> </a:t>
            </a:r>
            <a:r>
              <a:rPr lang="ko-KR" altLang="en-US" sz="1800" dirty="0" err="1"/>
              <a:t>moderately</a:t>
            </a:r>
            <a:r>
              <a:rPr lang="ko-KR" altLang="en-US" sz="1800" dirty="0"/>
              <a:t> </a:t>
            </a:r>
            <a:r>
              <a:rPr lang="ko-KR" altLang="en-US" sz="1800" dirty="0" err="1"/>
              <a:t>high</a:t>
            </a:r>
            <a:endParaRPr lang="ko-KR" altLang="en-US" sz="1800" dirty="0"/>
          </a:p>
        </p:txBody>
      </p:sp>
      <p:sp>
        <p:nvSpPr>
          <p:cNvPr id="10244" name="제목 1"/>
          <p:cNvSpPr txBox="1">
            <a:spLocks/>
          </p:cNvSpPr>
          <p:nvPr/>
        </p:nvSpPr>
        <p:spPr bwMode="auto">
          <a:xfrm>
            <a:off x="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en-US" altLang="ko-KR" sz="3600" b="1">
                <a:latin typeface="Gill Sans MT" panose="020B0502020104020203" pitchFamily="34" charset="0"/>
              </a:rPr>
              <a:t>5.2. Fundamentals of Film Growth </a:t>
            </a:r>
            <a:endParaRPr lang="ko-KR" altLang="en-US" sz="3600" b="1">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125</a:t>
            </a:fld>
            <a:endParaRPr lang="ko-KR" altLang="en-US"/>
          </a:p>
        </p:txBody>
      </p:sp>
    </p:spTree>
    <p:extLst>
      <p:ext uri="{BB962C8B-B14F-4D97-AF65-F5344CB8AC3E}">
        <p14:creationId xmlns:p14="http://schemas.microsoft.com/office/powerpoint/2010/main" val="9491837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직사각형 4"/>
          <p:cNvSpPr>
            <a:spLocks noChangeArrowheads="1"/>
          </p:cNvSpPr>
          <p:nvPr/>
        </p:nvSpPr>
        <p:spPr bwMode="auto">
          <a:xfrm>
            <a:off x="304800" y="933450"/>
            <a:ext cx="845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ko-KR" altLang="en-US" sz="2400">
                <a:latin typeface="Arial" panose="020B0604020202020204" pitchFamily="34" charset="0"/>
                <a:ea typeface="맑은 고딕" panose="020B0503020000020004" pitchFamily="50" charset="-127"/>
              </a:rPr>
              <a:t>In a gas phase, gas molecules are constantly in motion and colliding among themselves as well as with the container walls. </a:t>
            </a:r>
          </a:p>
        </p:txBody>
      </p:sp>
      <p:sp>
        <p:nvSpPr>
          <p:cNvPr id="11268" name="제목 1"/>
          <p:cNvSpPr txBox="1">
            <a:spLocks/>
          </p:cNvSpPr>
          <p:nvPr/>
        </p:nvSpPr>
        <p:spPr bwMode="auto">
          <a:xfrm>
            <a:off x="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en-US" altLang="ko-KR" sz="3600" b="1">
                <a:latin typeface="Gill Sans MT" panose="020B0502020104020203" pitchFamily="34" charset="0"/>
              </a:rPr>
              <a:t>5.3. Vacuum Science</a:t>
            </a:r>
            <a:endParaRPr lang="ko-KR" altLang="en-US" sz="3600" b="1">
              <a:latin typeface="Gill Sans MT" panose="020B0502020104020203" pitchFamily="34" charset="0"/>
            </a:endParaRPr>
          </a:p>
        </p:txBody>
      </p:sp>
      <p:grpSp>
        <p:nvGrpSpPr>
          <p:cNvPr id="11269" name="그룹 9"/>
          <p:cNvGrpSpPr>
            <a:grpSpLocks/>
          </p:cNvGrpSpPr>
          <p:nvPr/>
        </p:nvGrpSpPr>
        <p:grpSpPr bwMode="auto">
          <a:xfrm>
            <a:off x="292100" y="2397125"/>
            <a:ext cx="8561388" cy="1463675"/>
            <a:chOff x="291353" y="2396492"/>
            <a:chExt cx="8562361" cy="1464308"/>
          </a:xfrm>
        </p:grpSpPr>
        <p:pic>
          <p:nvPicPr>
            <p:cNvPr id="11275" name="그림 7"/>
            <p:cNvPicPr>
              <a:picLocks noChangeAspect="1"/>
            </p:cNvPicPr>
            <p:nvPr/>
          </p:nvPicPr>
          <p:blipFill>
            <a:blip r:embed="rId2">
              <a:extLst>
                <a:ext uri="{28A0092B-C50C-407E-A947-70E740481C1C}">
                  <a14:useLocalDpi xmlns:a14="http://schemas.microsoft.com/office/drawing/2010/main" val="0"/>
                </a:ext>
              </a:extLst>
            </a:blip>
            <a:srcRect l="45416" t="72984" r="25417" b="18428"/>
            <a:stretch>
              <a:fillRect/>
            </a:stretch>
          </p:blipFill>
          <p:spPr bwMode="auto">
            <a:xfrm>
              <a:off x="291353" y="2396492"/>
              <a:ext cx="8471647"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직사각형 8"/>
            <p:cNvSpPr/>
            <p:nvPr/>
          </p:nvSpPr>
          <p:spPr>
            <a:xfrm>
              <a:off x="4938494" y="3403402"/>
              <a:ext cx="3915220" cy="457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pic>
        <p:nvPicPr>
          <p:cNvPr id="11270" name="그림 10"/>
          <p:cNvPicPr>
            <a:picLocks noChangeAspect="1"/>
          </p:cNvPicPr>
          <p:nvPr/>
        </p:nvPicPr>
        <p:blipFill>
          <a:blip r:embed="rId3">
            <a:extLst>
              <a:ext uri="{28A0092B-C50C-407E-A947-70E740481C1C}">
                <a14:useLocalDpi xmlns:a14="http://schemas.microsoft.com/office/drawing/2010/main" val="0"/>
              </a:ext>
            </a:extLst>
          </a:blip>
          <a:srcRect l="45416" t="9962" r="25417" b="76691"/>
          <a:stretch>
            <a:fillRect/>
          </a:stretch>
        </p:blipFill>
        <p:spPr bwMode="auto">
          <a:xfrm>
            <a:off x="752475" y="4113213"/>
            <a:ext cx="8010525"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직사각형 11"/>
          <p:cNvSpPr/>
          <p:nvPr/>
        </p:nvSpPr>
        <p:spPr>
          <a:xfrm>
            <a:off x="3352800" y="2247900"/>
            <a:ext cx="2514600" cy="9017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3" name="직사각형 12"/>
          <p:cNvSpPr/>
          <p:nvPr/>
        </p:nvSpPr>
        <p:spPr>
          <a:xfrm>
            <a:off x="3233738" y="4953000"/>
            <a:ext cx="2971800" cy="66357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1273" name="TextBox 13"/>
          <p:cNvSpPr txBox="1">
            <a:spLocks noChangeArrowheads="1"/>
          </p:cNvSpPr>
          <p:nvPr/>
        </p:nvSpPr>
        <p:spPr bwMode="auto">
          <a:xfrm>
            <a:off x="1135063" y="2397125"/>
            <a:ext cx="20859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2200">
                <a:solidFill>
                  <a:srgbClr val="00B050"/>
                </a:solidFill>
                <a:latin typeface="Arial" panose="020B0604020202020204" pitchFamily="34" charset="0"/>
                <a:ea typeface="맑은 고딕" panose="020B0503020000020004" pitchFamily="50" charset="-127"/>
              </a:rPr>
              <a:t>Mean free path</a:t>
            </a:r>
            <a:endParaRPr lang="ko-KR" altLang="en-US" sz="2200">
              <a:solidFill>
                <a:srgbClr val="00B050"/>
              </a:solidFill>
              <a:latin typeface="Arial" panose="020B0604020202020204" pitchFamily="34" charset="0"/>
              <a:ea typeface="맑은 고딕" panose="020B0503020000020004" pitchFamily="50" charset="-127"/>
            </a:endParaRPr>
          </a:p>
        </p:txBody>
      </p:sp>
      <p:sp>
        <p:nvSpPr>
          <p:cNvPr id="11274" name="TextBox 14"/>
          <p:cNvSpPr txBox="1">
            <a:spLocks noChangeArrowheads="1"/>
          </p:cNvSpPr>
          <p:nvPr/>
        </p:nvSpPr>
        <p:spPr bwMode="auto">
          <a:xfrm>
            <a:off x="304800" y="5097463"/>
            <a:ext cx="29162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2200">
                <a:solidFill>
                  <a:srgbClr val="00B050"/>
                </a:solidFill>
                <a:latin typeface="Arial" panose="020B0604020202020204" pitchFamily="34" charset="0"/>
                <a:ea typeface="맑은 고딕" panose="020B0503020000020004" pitchFamily="50" charset="-127"/>
              </a:rPr>
              <a:t>Gas impingement flux</a:t>
            </a:r>
            <a:endParaRPr lang="ko-KR" altLang="en-US" sz="2200">
              <a:solidFill>
                <a:srgbClr val="00B050"/>
              </a:solidFill>
              <a:latin typeface="Arial" panose="020B0604020202020204" pitchFamily="34" charset="0"/>
              <a:ea typeface="맑은 고딕" panose="020B0503020000020004" pitchFamily="50" charset="-127"/>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126</a:t>
            </a:fld>
            <a:endParaRPr lang="ko-KR" altLang="en-US"/>
          </a:p>
        </p:txBody>
      </p:sp>
    </p:spTree>
    <p:extLst>
      <p:ext uri="{BB962C8B-B14F-4D97-AF65-F5344CB8AC3E}">
        <p14:creationId xmlns:p14="http://schemas.microsoft.com/office/powerpoint/2010/main" val="37944860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C:\WINDOWS\바탕 화면\jpg\05장\5-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692150"/>
            <a:ext cx="69342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제목 1"/>
          <p:cNvSpPr txBox="1">
            <a:spLocks/>
          </p:cNvSpPr>
          <p:nvPr/>
        </p:nvSpPr>
        <p:spPr bwMode="auto">
          <a:xfrm>
            <a:off x="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en-US" altLang="ko-KR" sz="3600" b="1">
                <a:latin typeface="Gill Sans MT" panose="020B0502020104020203" pitchFamily="34" charset="0"/>
              </a:rPr>
              <a:t>5.3. Vacuum Science</a:t>
            </a:r>
            <a:endParaRPr lang="ko-KR" altLang="en-US" sz="3600" b="1">
              <a:latin typeface="Gill Sans MT" panose="020B0502020104020203" pitchFamily="34" charset="0"/>
            </a:endParaRPr>
          </a:p>
        </p:txBody>
      </p:sp>
      <p:sp>
        <p:nvSpPr>
          <p:cNvPr id="12293" name="직사각형 1"/>
          <p:cNvSpPr>
            <a:spLocks noChangeArrowheads="1"/>
          </p:cNvSpPr>
          <p:nvPr/>
        </p:nvSpPr>
        <p:spPr bwMode="auto">
          <a:xfrm>
            <a:off x="228600" y="4997450"/>
            <a:ext cx="8686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pPr>
            <a:r>
              <a:rPr lang="ko-KR" altLang="en-US" sz="2000">
                <a:solidFill>
                  <a:srgbClr val="00B050"/>
                </a:solidFill>
                <a:latin typeface="Arial" panose="020B0604020202020204" pitchFamily="34" charset="0"/>
                <a:ea typeface="맑은 고딕" panose="020B0503020000020004" pitchFamily="50" charset="-127"/>
              </a:rPr>
              <a:t>evaporation</a:t>
            </a:r>
            <a:r>
              <a:rPr lang="en-US" altLang="ko-KR" sz="2000">
                <a:latin typeface="Arial" panose="020B0604020202020204" pitchFamily="34" charset="0"/>
                <a:ea typeface="맑은 고딕" panose="020B0503020000020004" pitchFamily="50" charset="-127"/>
              </a:rPr>
              <a:t>: </a:t>
            </a:r>
            <a:r>
              <a:rPr lang="ko-KR" altLang="en-US" sz="2000">
                <a:latin typeface="Arial" panose="020B0604020202020204" pitchFamily="34" charset="0"/>
                <a:ea typeface="맑은 고딕" panose="020B0503020000020004" pitchFamily="50" charset="-127"/>
              </a:rPr>
              <a:t> a vacuum between the high and ultrahigh regimes</a:t>
            </a:r>
            <a:endParaRPr lang="en-US" altLang="ko-KR" sz="2000">
              <a:latin typeface="Arial" panose="020B0604020202020204" pitchFamily="34" charset="0"/>
              <a:ea typeface="맑은 고딕" panose="020B0503020000020004" pitchFamily="50" charset="-127"/>
            </a:endParaRPr>
          </a:p>
          <a:p>
            <a:pPr latinLnBrk="0">
              <a:spcBef>
                <a:spcPct val="0"/>
              </a:spcBef>
            </a:pPr>
            <a:r>
              <a:rPr lang="en-US" altLang="ko-KR" sz="2000">
                <a:solidFill>
                  <a:srgbClr val="00B050"/>
                </a:solidFill>
                <a:latin typeface="Arial" panose="020B0604020202020204" pitchFamily="34" charset="0"/>
                <a:ea typeface="맑은 고딕" panose="020B0503020000020004" pitchFamily="50" charset="-127"/>
              </a:rPr>
              <a:t>s</a:t>
            </a:r>
            <a:r>
              <a:rPr lang="ko-KR" altLang="en-US" sz="2000">
                <a:solidFill>
                  <a:srgbClr val="00B050"/>
                </a:solidFill>
                <a:latin typeface="Arial" panose="020B0604020202020204" pitchFamily="34" charset="0"/>
                <a:ea typeface="맑은 고딕" panose="020B0503020000020004" pitchFamily="50" charset="-127"/>
              </a:rPr>
              <a:t>puttering </a:t>
            </a:r>
            <a:r>
              <a:rPr lang="ko-KR" altLang="en-US" sz="2000">
                <a:latin typeface="Arial" panose="020B0604020202020204" pitchFamily="34" charset="0"/>
                <a:ea typeface="맑은 고딕" panose="020B0503020000020004" pitchFamily="50" charset="-127"/>
              </a:rPr>
              <a:t>and low pressure chemical vapor deposition</a:t>
            </a:r>
            <a:r>
              <a:rPr lang="en-US" altLang="ko-KR" sz="2000">
                <a:latin typeface="Arial" panose="020B0604020202020204" pitchFamily="34" charset="0"/>
                <a:ea typeface="맑은 고딕" panose="020B0503020000020004" pitchFamily="50" charset="-127"/>
              </a:rPr>
              <a:t>: </a:t>
            </a:r>
            <a:r>
              <a:rPr lang="ko-KR" altLang="en-US" sz="2000">
                <a:latin typeface="Arial" panose="020B0604020202020204" pitchFamily="34" charset="0"/>
                <a:ea typeface="맑은 고딕" panose="020B0503020000020004" pitchFamily="50" charset="-127"/>
              </a:rPr>
              <a:t>at the border between the medium and high vacuum ranges</a:t>
            </a:r>
            <a:endParaRPr lang="en-US" altLang="ko-KR" sz="2000">
              <a:latin typeface="Arial" panose="020B0604020202020204" pitchFamily="34" charset="0"/>
              <a:ea typeface="맑은 고딕" panose="020B0503020000020004" pitchFamily="50" charset="-127"/>
            </a:endParaRPr>
          </a:p>
          <a:p>
            <a:pPr latinLnBrk="0">
              <a:spcBef>
                <a:spcPct val="0"/>
              </a:spcBef>
            </a:pPr>
            <a:r>
              <a:rPr lang="en-US" altLang="ko-KR" sz="2000">
                <a:solidFill>
                  <a:srgbClr val="00B050"/>
                </a:solidFill>
                <a:latin typeface="Arial" panose="020B0604020202020204" pitchFamily="34" charset="0"/>
                <a:ea typeface="맑은 고딕" panose="020B0503020000020004" pitchFamily="50" charset="-127"/>
              </a:rPr>
              <a:t>electron microscopes</a:t>
            </a:r>
            <a:r>
              <a:rPr lang="en-US" altLang="ko-KR" sz="2000">
                <a:latin typeface="Arial" panose="020B0604020202020204" pitchFamily="34" charset="0"/>
                <a:ea typeface="맑은 고딕" panose="020B0503020000020004" pitchFamily="50" charset="-127"/>
              </a:rPr>
              <a:t>: in high vacuum</a:t>
            </a:r>
          </a:p>
          <a:p>
            <a:pPr latinLnBrk="0">
              <a:spcBef>
                <a:spcPct val="0"/>
              </a:spcBef>
            </a:pPr>
            <a:r>
              <a:rPr lang="en-US" altLang="ko-KR" sz="2000">
                <a:solidFill>
                  <a:srgbClr val="00B050"/>
                </a:solidFill>
                <a:latin typeface="Arial" panose="020B0604020202020204" pitchFamily="34" charset="0"/>
                <a:ea typeface="맑은 고딕" panose="020B0503020000020004" pitchFamily="50" charset="-127"/>
              </a:rPr>
              <a:t>surface analytical equipment</a:t>
            </a:r>
            <a:r>
              <a:rPr lang="en-US" altLang="ko-KR" sz="2000">
                <a:latin typeface="Arial" panose="020B0604020202020204" pitchFamily="34" charset="0"/>
                <a:ea typeface="맑은 고딕" panose="020B0503020000020004" pitchFamily="50" charset="-127"/>
              </a:rPr>
              <a:t>: ultrahigh vacuum</a:t>
            </a:r>
            <a:endParaRPr lang="ko-KR" altLang="en-US" sz="2000">
              <a:latin typeface="Arial" panose="020B0604020202020204" pitchFamily="34" charset="0"/>
              <a:ea typeface="맑은 고딕" panose="020B0503020000020004" pitchFamily="50" charset="-127"/>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127</a:t>
            </a:fld>
            <a:endParaRPr lang="ko-KR" altLang="en-US"/>
          </a:p>
        </p:txBody>
      </p:sp>
    </p:spTree>
    <p:extLst>
      <p:ext uri="{BB962C8B-B14F-4D97-AF65-F5344CB8AC3E}">
        <p14:creationId xmlns:p14="http://schemas.microsoft.com/office/powerpoint/2010/main" val="33919568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제목 1"/>
          <p:cNvSpPr txBox="1">
            <a:spLocks/>
          </p:cNvSpPr>
          <p:nvPr/>
        </p:nvSpPr>
        <p:spPr bwMode="auto">
          <a:xfrm>
            <a:off x="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3600" b="1">
                <a:latin typeface="Gill Sans MT" panose="020B0502020104020203" pitchFamily="34" charset="0"/>
              </a:rPr>
              <a:t>5.4. Physical Vapor Deposition (PVD) </a:t>
            </a:r>
          </a:p>
        </p:txBody>
      </p:sp>
      <p:sp>
        <p:nvSpPr>
          <p:cNvPr id="13316" name="직사각형 2"/>
          <p:cNvSpPr>
            <a:spLocks noChangeArrowheads="1"/>
          </p:cNvSpPr>
          <p:nvPr/>
        </p:nvSpPr>
        <p:spPr bwMode="auto">
          <a:xfrm>
            <a:off x="457200" y="1143000"/>
            <a:ext cx="81534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lnSpc>
                <a:spcPct val="150000"/>
              </a:lnSpc>
              <a:spcBef>
                <a:spcPts val="600"/>
              </a:spcBef>
            </a:pPr>
            <a:r>
              <a:rPr lang="ko-KR" altLang="en-US" sz="2000" dirty="0">
                <a:latin typeface="Arial" panose="020B0604020202020204" pitchFamily="34" charset="0"/>
                <a:ea typeface="맑은 고딕" panose="020B0503020000020004" pitchFamily="50" charset="-127"/>
              </a:rPr>
              <a:t>a process of transferring growth species from a source or target and deposit them on a substrate to form a film</a:t>
            </a:r>
            <a:endParaRPr lang="en-US" altLang="ko-KR" sz="2000" dirty="0">
              <a:latin typeface="Arial" panose="020B0604020202020204" pitchFamily="34" charset="0"/>
              <a:ea typeface="맑은 고딕" panose="020B0503020000020004" pitchFamily="50" charset="-127"/>
            </a:endParaRPr>
          </a:p>
          <a:p>
            <a:pPr latinLnBrk="0">
              <a:lnSpc>
                <a:spcPct val="150000"/>
              </a:lnSpc>
              <a:spcBef>
                <a:spcPts val="600"/>
              </a:spcBef>
            </a:pPr>
            <a:r>
              <a:rPr lang="en-US" altLang="ko-KR" sz="2000" dirty="0">
                <a:latin typeface="Arial" panose="020B0604020202020204" pitchFamily="34" charset="0"/>
                <a:ea typeface="맑은 고딕" panose="020B0503020000020004" pitchFamily="50" charset="-127"/>
              </a:rPr>
              <a:t>no chemical reactions</a:t>
            </a:r>
          </a:p>
          <a:p>
            <a:pPr latinLnBrk="0">
              <a:lnSpc>
                <a:spcPct val="150000"/>
              </a:lnSpc>
              <a:spcBef>
                <a:spcPts val="600"/>
              </a:spcBef>
            </a:pPr>
            <a:r>
              <a:rPr lang="en-US" altLang="ko-KR" sz="2000" dirty="0">
                <a:latin typeface="Arial" panose="020B0604020202020204" pitchFamily="34" charset="0"/>
                <a:ea typeface="맑은 고딕" panose="020B0503020000020004" pitchFamily="50" charset="-127"/>
              </a:rPr>
              <a:t>Thickness: from angstroms to millimeters</a:t>
            </a:r>
          </a:p>
          <a:p>
            <a:pPr latinLnBrk="0">
              <a:lnSpc>
                <a:spcPct val="150000"/>
              </a:lnSpc>
              <a:spcBef>
                <a:spcPts val="600"/>
              </a:spcBef>
            </a:pPr>
            <a:r>
              <a:rPr lang="en-US" altLang="ko-KR" sz="2000" dirty="0">
                <a:latin typeface="Arial" panose="020B0604020202020204" pitchFamily="34" charset="0"/>
                <a:ea typeface="맑은 고딕" panose="020B0503020000020004" pitchFamily="50" charset="-127"/>
              </a:rPr>
              <a:t>evaporation: the growth species are removed from the source by thermal means</a:t>
            </a:r>
          </a:p>
          <a:p>
            <a:pPr latinLnBrk="0">
              <a:lnSpc>
                <a:spcPct val="150000"/>
              </a:lnSpc>
              <a:spcBef>
                <a:spcPts val="600"/>
              </a:spcBef>
            </a:pPr>
            <a:r>
              <a:rPr lang="en-US" altLang="ko-KR" sz="2000" dirty="0">
                <a:latin typeface="Arial" panose="020B0604020202020204" pitchFamily="34" charset="0"/>
                <a:ea typeface="맑은 고딕" panose="020B0503020000020004" pitchFamily="50" charset="-127"/>
              </a:rPr>
              <a:t>Sputtering: atoms or molecules are removed from solid target through impact of gaseous ions (plasma)</a:t>
            </a:r>
          </a:p>
          <a:p>
            <a:pPr latinLnBrk="0">
              <a:lnSpc>
                <a:spcPct val="150000"/>
              </a:lnSpc>
              <a:spcBef>
                <a:spcPts val="600"/>
              </a:spcBef>
            </a:pPr>
            <a:endParaRPr lang="ko-KR" altLang="en-US" sz="2000" dirty="0">
              <a:latin typeface="Arial" panose="020B0604020202020204" pitchFamily="34" charset="0"/>
              <a:ea typeface="맑은 고딕" panose="020B0503020000020004" pitchFamily="50" charset="-127"/>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128</a:t>
            </a:fld>
            <a:endParaRPr lang="ko-KR" altLang="en-US"/>
          </a:p>
        </p:txBody>
      </p:sp>
    </p:spTree>
    <p:extLst>
      <p:ext uri="{BB962C8B-B14F-4D97-AF65-F5344CB8AC3E}">
        <p14:creationId xmlns:p14="http://schemas.microsoft.com/office/powerpoint/2010/main" val="4275383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txBox="1">
            <a:spLocks/>
          </p:cNvSpPr>
          <p:nvPr/>
        </p:nvSpPr>
        <p:spPr>
          <a:xfrm>
            <a:off x="0" y="476672"/>
            <a:ext cx="9144000" cy="2547715"/>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a:lnSpc>
                <a:spcPct val="150000"/>
              </a:lnSpc>
            </a:pPr>
            <a:r>
              <a:rPr lang="en-US" altLang="ko-KR" sz="3600" b="1" dirty="0">
                <a:latin typeface="Gill Sans MT" panose="020B0502020104020203" pitchFamily="34" charset="0"/>
              </a:rPr>
              <a:t>Chapter 1. </a:t>
            </a:r>
            <a:br>
              <a:rPr lang="en-US" altLang="ko-KR" sz="3600" b="1" dirty="0">
                <a:latin typeface="Gill Sans MT" panose="020B0502020104020203" pitchFamily="34" charset="0"/>
              </a:rPr>
            </a:br>
            <a:r>
              <a:rPr lang="en-US" altLang="ko-KR" sz="3600" b="1" dirty="0">
                <a:latin typeface="Gill Sans MT" panose="020B0502020104020203" pitchFamily="34" charset="0"/>
              </a:rPr>
              <a:t>Introduction of Nanotechnology</a:t>
            </a:r>
            <a:endParaRPr lang="ko-KR" altLang="en-US" sz="3600" b="1" dirty="0">
              <a:latin typeface="Gill Sans MT" panose="020B0502020104020203" pitchFamily="34" charset="0"/>
            </a:endParaRP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020939"/>
            <a:ext cx="2039768" cy="3100624"/>
          </a:xfrm>
          <a:prstGeom prst="rect">
            <a:avLst/>
          </a:prstGeom>
        </p:spPr>
      </p:pic>
      <p:sp>
        <p:nvSpPr>
          <p:cNvPr id="6" name="직사각형 5"/>
          <p:cNvSpPr/>
          <p:nvPr/>
        </p:nvSpPr>
        <p:spPr>
          <a:xfrm>
            <a:off x="2339752" y="3140968"/>
            <a:ext cx="6338885" cy="2862322"/>
          </a:xfrm>
          <a:prstGeom prst="rect">
            <a:avLst/>
          </a:prstGeom>
        </p:spPr>
        <p:txBody>
          <a:bodyPr wrap="square">
            <a:spAutoFit/>
          </a:bodyPr>
          <a:lstStyle/>
          <a:p>
            <a:r>
              <a:rPr lang="en-US" altLang="ko-KR" sz="1200" dirty="0"/>
              <a:t>21</a:t>
            </a:r>
            <a:r>
              <a:rPr lang="ko-KR" altLang="en-US" sz="1200" dirty="0"/>
              <a:t>세기 새로운 </a:t>
            </a:r>
            <a:r>
              <a:rPr lang="ko-KR" altLang="en-US" sz="1200" dirty="0" err="1"/>
              <a:t>물질혁명과</a:t>
            </a:r>
            <a:r>
              <a:rPr lang="ko-KR" altLang="en-US" sz="1200" dirty="0"/>
              <a:t> 신산업혁명을 가져올 나노기술의 효시가 된 고전</a:t>
            </a:r>
            <a:r>
              <a:rPr lang="en-US" altLang="ko-KR" sz="1200" dirty="0"/>
              <a:t>, 『</a:t>
            </a:r>
            <a:r>
              <a:rPr lang="ko-KR" altLang="en-US" sz="1200" dirty="0"/>
              <a:t>창조의 엔진</a:t>
            </a:r>
            <a:r>
              <a:rPr lang="en-US" altLang="ko-KR" sz="1200" dirty="0"/>
              <a:t>』. </a:t>
            </a:r>
            <a:r>
              <a:rPr lang="ko-KR" altLang="en-US" sz="1200" dirty="0"/>
              <a:t>아직 </a:t>
            </a:r>
            <a:r>
              <a:rPr lang="en-US" altLang="ko-KR" sz="1200" dirty="0"/>
              <a:t>'</a:t>
            </a:r>
            <a:r>
              <a:rPr lang="ko-KR" altLang="en-US" sz="1200" dirty="0"/>
              <a:t>나노</a:t>
            </a:r>
            <a:r>
              <a:rPr lang="en-US" altLang="ko-KR" sz="1200" dirty="0"/>
              <a:t>'</a:t>
            </a:r>
            <a:r>
              <a:rPr lang="ko-KR" altLang="en-US" sz="1200" dirty="0"/>
              <a:t>라는 개념조차 정립되지 않았던 </a:t>
            </a:r>
            <a:r>
              <a:rPr lang="en-US" altLang="ko-KR" sz="1200" dirty="0"/>
              <a:t>1986</a:t>
            </a:r>
            <a:r>
              <a:rPr lang="ko-KR" altLang="en-US" sz="1200" dirty="0"/>
              <a:t>년에 이미 </a:t>
            </a:r>
            <a:r>
              <a:rPr lang="ko-KR" altLang="en-US" sz="1200" dirty="0" err="1"/>
              <a:t>극초정밀</a:t>
            </a:r>
            <a:r>
              <a:rPr lang="ko-KR" altLang="en-US" sz="1200" dirty="0"/>
              <a:t> 제조기술의 위대한 탄생을 알린 이 작품에서 </a:t>
            </a:r>
            <a:r>
              <a:rPr lang="ko-KR" altLang="en-US" sz="1200" dirty="0" err="1"/>
              <a:t>드렉슬러는</a:t>
            </a:r>
            <a:r>
              <a:rPr lang="ko-KR" altLang="en-US" sz="1200" dirty="0"/>
              <a:t> 마치 레고 블록을 조립하듯이 나노미터 크기의 기본 구성 물질을 인간에게 유용한 구조로 재조립하고 배치하는 장치</a:t>
            </a:r>
            <a:r>
              <a:rPr lang="en-US" altLang="ko-KR" sz="1200" dirty="0"/>
              <a:t>(</a:t>
            </a:r>
            <a:r>
              <a:rPr lang="ko-KR" altLang="en-US" sz="1200" dirty="0"/>
              <a:t>어셈블러</a:t>
            </a:r>
            <a:r>
              <a:rPr lang="en-US" altLang="ko-KR" sz="1200" dirty="0"/>
              <a:t>)</a:t>
            </a:r>
            <a:r>
              <a:rPr lang="ko-KR" altLang="en-US" sz="1200" dirty="0"/>
              <a:t>를 제안했다</a:t>
            </a:r>
            <a:r>
              <a:rPr lang="en-US" altLang="ko-KR" sz="1200" dirty="0"/>
              <a:t>. </a:t>
            </a:r>
            <a:r>
              <a:rPr lang="ko-KR" altLang="en-US" sz="1200" dirty="0"/>
              <a:t>너무나 선구적이었던 그의 발상은 이후 과학자들 사이에 큰 논쟁을 촉발함과 동시에 전 세계 과학계에 새로운 비상을 제시하는 계기가 되었다</a:t>
            </a:r>
            <a:r>
              <a:rPr lang="en-US" altLang="ko-KR" sz="1200" dirty="0"/>
              <a:t>.</a:t>
            </a:r>
          </a:p>
          <a:p>
            <a:endParaRPr lang="en-US" altLang="ko-KR" sz="1200" dirty="0"/>
          </a:p>
          <a:p>
            <a:r>
              <a:rPr lang="ko-KR" altLang="en-US" sz="1200" dirty="0"/>
              <a:t>이 책에서 과학적 영감을 얻은 많은 국가들은 이후 경쟁적으로 나노기술의 연구에 박차를 가하기 시작하여</a:t>
            </a:r>
            <a:r>
              <a:rPr lang="en-US" altLang="ko-KR" sz="1200" dirty="0"/>
              <a:t>, </a:t>
            </a:r>
            <a:r>
              <a:rPr lang="ko-KR" altLang="en-US" sz="1200" dirty="0"/>
              <a:t>미국에서는 </a:t>
            </a:r>
            <a:r>
              <a:rPr lang="en-US" altLang="ko-KR" sz="1200" dirty="0"/>
              <a:t>2000</a:t>
            </a:r>
            <a:r>
              <a:rPr lang="ko-KR" altLang="en-US" sz="1200" dirty="0"/>
              <a:t>년 발표된 나노기술계획을 통해 활발한 연구가 진행되고 있다</a:t>
            </a:r>
            <a:r>
              <a:rPr lang="en-US" altLang="ko-KR" sz="1200" dirty="0"/>
              <a:t>. </a:t>
            </a:r>
            <a:r>
              <a:rPr lang="ko-KR" altLang="en-US" sz="1200" dirty="0"/>
              <a:t>영국</a:t>
            </a:r>
            <a:r>
              <a:rPr lang="en-US" altLang="ko-KR" sz="1200" dirty="0"/>
              <a:t>, </a:t>
            </a:r>
            <a:r>
              <a:rPr lang="ko-KR" altLang="en-US" sz="1200" dirty="0"/>
              <a:t>독일</a:t>
            </a:r>
            <a:r>
              <a:rPr lang="en-US" altLang="ko-KR" sz="1200" dirty="0"/>
              <a:t>, </a:t>
            </a:r>
            <a:r>
              <a:rPr lang="ko-KR" altLang="en-US" sz="1200" dirty="0"/>
              <a:t>프랑스 등 유럽 국가는 물론 일본에서도 현재 나노기술 연구에 막대한 지원을 아끼지 않고 있다</a:t>
            </a:r>
            <a:r>
              <a:rPr lang="en-US" altLang="ko-KR" sz="1200" dirty="0"/>
              <a:t>.</a:t>
            </a:r>
          </a:p>
          <a:p>
            <a:endParaRPr lang="en-US" altLang="ko-KR" sz="1200" dirty="0"/>
          </a:p>
          <a:p>
            <a:r>
              <a:rPr lang="ko-KR" altLang="en-US" sz="1200" dirty="0"/>
              <a:t>한편</a:t>
            </a:r>
            <a:r>
              <a:rPr lang="en-US" altLang="ko-KR" sz="1200" dirty="0"/>
              <a:t>, </a:t>
            </a:r>
            <a:r>
              <a:rPr lang="ko-KR" altLang="en-US" sz="1200" dirty="0"/>
              <a:t>전 세계 과학의 향방을 뒤바꾼 이 작품으로 에릭 </a:t>
            </a:r>
            <a:r>
              <a:rPr lang="ko-KR" altLang="en-US" sz="1200" dirty="0" err="1"/>
              <a:t>드렉슬러는</a:t>
            </a:r>
            <a:r>
              <a:rPr lang="ko-KR" altLang="en-US" sz="1200" dirty="0"/>
              <a:t> 일약 과학계의 스타로 떠올랐으며</a:t>
            </a:r>
            <a:r>
              <a:rPr lang="en-US" altLang="ko-KR" sz="1200" dirty="0"/>
              <a:t>, </a:t>
            </a:r>
            <a:r>
              <a:rPr lang="ko-KR" altLang="en-US" sz="1200" dirty="0"/>
              <a:t>그의 주장이 기술적으로 가능하다는 사실이 점차 입증되면서 </a:t>
            </a:r>
            <a:r>
              <a:rPr lang="en-US" altLang="ko-KR" sz="1200" dirty="0"/>
              <a:t>25</a:t>
            </a:r>
            <a:r>
              <a:rPr lang="ko-KR" altLang="en-US" sz="1200" dirty="0"/>
              <a:t>년이 지난 지금까지도 그는 나노기술의 아버지라 불리고 있다</a:t>
            </a:r>
            <a:r>
              <a:rPr lang="en-US" altLang="ko-KR" sz="1200" dirty="0"/>
              <a:t>. </a:t>
            </a:r>
            <a:endParaRPr lang="ko-KR" altLang="en-US" sz="1200" dirty="0"/>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12</a:t>
            </a:fld>
            <a:endParaRPr lang="ko-KR" altLang="en-US"/>
          </a:p>
        </p:txBody>
      </p:sp>
    </p:spTree>
    <p:extLst>
      <p:ext uri="{BB962C8B-B14F-4D97-AF65-F5344CB8AC3E}">
        <p14:creationId xmlns:p14="http://schemas.microsoft.com/office/powerpoint/2010/main" val="316762124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40275" y="1019175"/>
            <a:ext cx="3738563" cy="5343525"/>
          </a:xfrm>
          <a:prstGeom prst="rect">
            <a:avLst/>
          </a:prstGeom>
          <a:blipFill>
            <a:blip r:embed="rId2" cstate="print"/>
            <a:stretch>
              <a:fillRect/>
            </a:stretch>
          </a:blipFill>
        </p:spPr>
        <p:txBody>
          <a:bodyPr lIns="0" tIns="0" rIns="0" bIns="0"/>
          <a:lstStyle/>
          <a:p>
            <a:pPr>
              <a:defRPr/>
            </a:pPr>
            <a:endParaRPr sz="1539"/>
          </a:p>
        </p:txBody>
      </p:sp>
      <p:sp>
        <p:nvSpPr>
          <p:cNvPr id="14339" name="object 4"/>
          <p:cNvSpPr txBox="1">
            <a:spLocks noChangeArrowheads="1"/>
          </p:cNvSpPr>
          <p:nvPr/>
        </p:nvSpPr>
        <p:spPr bwMode="auto">
          <a:xfrm>
            <a:off x="220663" y="1255713"/>
            <a:ext cx="4867275"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03213" indent="-292100" latinLnBrk="1">
              <a:spcBef>
                <a:spcPct val="20000"/>
              </a:spcBef>
              <a:buFont typeface="Arial" panose="020B0604020202020204" pitchFamily="34" charset="0"/>
              <a:buChar char="•"/>
              <a:tabLst>
                <a:tab pos="303213" algn="l"/>
              </a:tabLst>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tabLst>
                <a:tab pos="303213" algn="l"/>
              </a:tabLst>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tabLst>
                <a:tab pos="303213" algn="l"/>
              </a:tabLst>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9pPr>
          </a:lstStyle>
          <a:p>
            <a:pPr latinLnBrk="0">
              <a:spcBef>
                <a:spcPts val="600"/>
              </a:spcBef>
              <a:buFontTx/>
              <a:buChar char="•"/>
            </a:pP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heated</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by</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resistance</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heater</a:t>
            </a:r>
            <a:endParaRPr lang="ko-KR" altLang="ko-KR" sz="2400" dirty="0">
              <a:latin typeface="Arial" panose="020B0604020202020204" pitchFamily="34" charset="0"/>
              <a:ea typeface="맑은 고딕" panose="020B0503020000020004" pitchFamily="50" charset="-127"/>
              <a:cs typeface="Times New Roman" panose="02020603050405020304" pitchFamily="18" charset="0"/>
            </a:endParaRPr>
          </a:p>
          <a:p>
            <a:pPr latinLnBrk="0">
              <a:spcBef>
                <a:spcPts val="600"/>
              </a:spcBef>
              <a:buFontTx/>
              <a:buChar char="•"/>
            </a:pP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As</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material</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becomes</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hot</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the</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charge</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gives</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off</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a</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vapor</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a:t>
            </a:r>
          </a:p>
          <a:p>
            <a:pPr latinLnBrk="0">
              <a:spcBef>
                <a:spcPts val="600"/>
              </a:spcBef>
              <a:buFontTx/>
              <a:buChar char="•"/>
            </a:pP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If</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alloy</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is</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desired</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multiple</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crucibles</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can</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be</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operated</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  </a:t>
            </a:r>
            <a:r>
              <a:rPr lang="ko-KR" altLang="ko-KR" sz="2400" dirty="0" err="1">
                <a:latin typeface="Arial" panose="020B0604020202020204" pitchFamily="34" charset="0"/>
                <a:ea typeface="맑은 고딕" panose="020B0503020000020004" pitchFamily="50" charset="-127"/>
                <a:cs typeface="Times New Roman" panose="02020603050405020304" pitchFamily="18" charset="0"/>
              </a:rPr>
              <a:t>simultaneously</a:t>
            </a:r>
            <a:r>
              <a:rPr lang="ko-KR" altLang="ko-KR" sz="2400" dirty="0">
                <a:latin typeface="Arial" panose="020B0604020202020204" pitchFamily="34" charset="0"/>
                <a:ea typeface="맑은 고딕" panose="020B0503020000020004" pitchFamily="50" charset="-127"/>
                <a:cs typeface="Times New Roman" panose="02020603050405020304" pitchFamily="18" charset="0"/>
              </a:rPr>
              <a:t>.</a:t>
            </a:r>
          </a:p>
        </p:txBody>
      </p:sp>
      <p:pic>
        <p:nvPicPr>
          <p:cNvPr id="14340" name="그림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475" y="4624388"/>
            <a:ext cx="2119313"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그림 6"/>
          <p:cNvPicPr>
            <a:picLocks noChangeAspect="1"/>
          </p:cNvPicPr>
          <p:nvPr/>
        </p:nvPicPr>
        <p:blipFill>
          <a:blip r:embed="rId4">
            <a:extLst>
              <a:ext uri="{28A0092B-C50C-407E-A947-70E740481C1C}">
                <a14:useLocalDpi xmlns:a14="http://schemas.microsoft.com/office/drawing/2010/main" val="0"/>
              </a:ext>
            </a:extLst>
          </a:blip>
          <a:srcRect l="49789" r="24815"/>
          <a:stretch>
            <a:fillRect/>
          </a:stretch>
        </p:blipFill>
        <p:spPr bwMode="auto">
          <a:xfrm>
            <a:off x="2654300" y="4624388"/>
            <a:ext cx="2085975"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직선 화살표 연결선 8"/>
          <p:cNvCxnSpPr>
            <a:endCxn id="14344" idx="0"/>
          </p:cNvCxnSpPr>
          <p:nvPr/>
        </p:nvCxnSpPr>
        <p:spPr>
          <a:xfrm flipH="1">
            <a:off x="1770063" y="2333625"/>
            <a:ext cx="4514850" cy="193675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직선 화살표 연결선 9"/>
          <p:cNvCxnSpPr>
            <a:endCxn id="14345" idx="0"/>
          </p:cNvCxnSpPr>
          <p:nvPr/>
        </p:nvCxnSpPr>
        <p:spPr>
          <a:xfrm flipH="1">
            <a:off x="3883025" y="2333625"/>
            <a:ext cx="2401888" cy="19192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344" name="TextBox 14"/>
          <p:cNvSpPr txBox="1">
            <a:spLocks noChangeArrowheads="1"/>
          </p:cNvSpPr>
          <p:nvPr/>
        </p:nvSpPr>
        <p:spPr bwMode="auto">
          <a:xfrm flipH="1">
            <a:off x="877888" y="4270375"/>
            <a:ext cx="1785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1800" b="1">
                <a:latin typeface="Arial" panose="020B0604020202020204" pitchFamily="34" charset="0"/>
                <a:ea typeface="맑은 고딕" panose="020B0503020000020004" pitchFamily="50" charset="-127"/>
              </a:rPr>
              <a:t>Thermal eva.</a:t>
            </a:r>
            <a:endParaRPr lang="ko-KR" altLang="en-US" sz="1800" b="1">
              <a:latin typeface="Arial" panose="020B0604020202020204" pitchFamily="34" charset="0"/>
              <a:ea typeface="맑은 고딕" panose="020B0503020000020004" pitchFamily="50" charset="-127"/>
            </a:endParaRPr>
          </a:p>
        </p:txBody>
      </p:sp>
      <p:sp>
        <p:nvSpPr>
          <p:cNvPr id="14345" name="TextBox 15"/>
          <p:cNvSpPr txBox="1">
            <a:spLocks noChangeArrowheads="1"/>
          </p:cNvSpPr>
          <p:nvPr/>
        </p:nvSpPr>
        <p:spPr bwMode="auto">
          <a:xfrm flipH="1">
            <a:off x="2990850" y="4252913"/>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1800" b="1">
                <a:latin typeface="Arial" panose="020B0604020202020204" pitchFamily="34" charset="0"/>
                <a:ea typeface="맑은 고딕" panose="020B0503020000020004" pitchFamily="50" charset="-127"/>
              </a:rPr>
              <a:t>E-beam eva.</a:t>
            </a:r>
            <a:endParaRPr lang="ko-KR" altLang="en-US" sz="1800" b="1">
              <a:latin typeface="Arial" panose="020B0604020202020204" pitchFamily="34" charset="0"/>
              <a:ea typeface="맑은 고딕" panose="020B0503020000020004" pitchFamily="50" charset="-127"/>
            </a:endParaRPr>
          </a:p>
        </p:txBody>
      </p:sp>
      <p:sp>
        <p:nvSpPr>
          <p:cNvPr id="14347" name="제목 1"/>
          <p:cNvSpPr txBox="1">
            <a:spLocks/>
          </p:cNvSpPr>
          <p:nvPr/>
        </p:nvSpPr>
        <p:spPr bwMode="auto">
          <a:xfrm>
            <a:off x="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3600" b="1">
                <a:latin typeface="Gill Sans MT" panose="020B0502020104020203" pitchFamily="34" charset="0"/>
              </a:rPr>
              <a:t>5.4.1. Evaporation</a:t>
            </a: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129</a:t>
            </a:fld>
            <a:endParaRPr lang="ko-KR" altLang="en-US"/>
          </a:p>
        </p:txBody>
      </p:sp>
    </p:spTree>
    <p:extLst>
      <p:ext uri="{BB962C8B-B14F-4D97-AF65-F5344CB8AC3E}">
        <p14:creationId xmlns:p14="http://schemas.microsoft.com/office/powerpoint/2010/main" val="11976862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4350" y="1439863"/>
            <a:ext cx="4481513" cy="4951412"/>
          </a:xfrm>
          <a:prstGeom prst="rect">
            <a:avLst/>
          </a:prstGeom>
          <a:blipFill>
            <a:blip r:embed="rId2" cstate="print"/>
            <a:stretch>
              <a:fillRect/>
            </a:stretch>
          </a:blipFill>
        </p:spPr>
        <p:txBody>
          <a:bodyPr lIns="0" tIns="0" rIns="0" bIns="0"/>
          <a:lstStyle/>
          <a:p>
            <a:pPr>
              <a:defRPr/>
            </a:pPr>
            <a:endParaRPr sz="1539"/>
          </a:p>
        </p:txBody>
      </p:sp>
      <p:sp>
        <p:nvSpPr>
          <p:cNvPr id="3" name="object 3"/>
          <p:cNvSpPr txBox="1">
            <a:spLocks noGrp="1"/>
          </p:cNvSpPr>
          <p:nvPr>
            <p:ph type="title"/>
          </p:nvPr>
        </p:nvSpPr>
        <p:spPr>
          <a:xfrm>
            <a:off x="-819150" y="803275"/>
            <a:ext cx="6745288" cy="544513"/>
          </a:xfrm>
        </p:spPr>
        <p:txBody>
          <a:bodyPr lIns="0" tIns="235980" rIns="0" bIns="0" rtlCol="0">
            <a:spAutoFit/>
          </a:bodyPr>
          <a:lstStyle/>
          <a:p>
            <a:pPr marL="720000">
              <a:defRPr/>
            </a:pPr>
            <a:r>
              <a:rPr sz="2000" spc="-4" dirty="0"/>
              <a:t>Phase</a:t>
            </a:r>
            <a:r>
              <a:rPr sz="2000" spc="-60" dirty="0"/>
              <a:t> </a:t>
            </a:r>
            <a:r>
              <a:rPr sz="2000" spc="-4" dirty="0"/>
              <a:t>diagram</a:t>
            </a:r>
          </a:p>
        </p:txBody>
      </p:sp>
      <p:sp>
        <p:nvSpPr>
          <p:cNvPr id="15364" name="object 4"/>
          <p:cNvSpPr txBox="1">
            <a:spLocks noChangeArrowheads="1"/>
          </p:cNvSpPr>
          <p:nvPr/>
        </p:nvSpPr>
        <p:spPr bwMode="auto">
          <a:xfrm>
            <a:off x="4973638" y="1422400"/>
            <a:ext cx="4017962"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03213" indent="-292100" latinLnBrk="1">
              <a:spcBef>
                <a:spcPct val="20000"/>
              </a:spcBef>
              <a:buFont typeface="Arial" panose="020B0604020202020204" pitchFamily="34" charset="0"/>
              <a:buChar char="•"/>
              <a:tabLst>
                <a:tab pos="303213" algn="l"/>
              </a:tabLst>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tabLst>
                <a:tab pos="303213" algn="l"/>
              </a:tabLst>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tabLst>
                <a:tab pos="303213" algn="l"/>
              </a:tabLst>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9pPr>
          </a:lstStyle>
          <a:p>
            <a:pPr latinLnBrk="0">
              <a:spcBef>
                <a:spcPts val="600"/>
              </a:spcBef>
              <a:buFontTx/>
              <a:buChar char="•"/>
            </a:pPr>
            <a:r>
              <a:rPr lang="ko-KR" altLang="ko-KR" sz="2400">
                <a:latin typeface="Arial" panose="020B0604020202020204" pitchFamily="34" charset="0"/>
                <a:ea typeface="맑은 고딕" panose="020B0503020000020004" pitchFamily="50" charset="-127"/>
                <a:cs typeface="Times New Roman" panose="02020603050405020304" pitchFamily="18" charset="0"/>
              </a:rPr>
              <a:t>For single-component  system, phase diagram is  </a:t>
            </a:r>
            <a:r>
              <a:rPr lang="ko-KR" altLang="ko-KR" sz="2400">
                <a:solidFill>
                  <a:srgbClr val="C00000"/>
                </a:solidFill>
                <a:latin typeface="Arial" panose="020B0604020202020204" pitchFamily="34" charset="0"/>
                <a:ea typeface="맑은 고딕" panose="020B0503020000020004" pitchFamily="50" charset="-127"/>
                <a:cs typeface="Times New Roman" panose="02020603050405020304" pitchFamily="18" charset="0"/>
              </a:rPr>
              <a:t>a function of temp and  pressure</a:t>
            </a:r>
          </a:p>
          <a:p>
            <a:pPr latinLnBrk="0">
              <a:spcBef>
                <a:spcPts val="600"/>
              </a:spcBef>
              <a:buFontTx/>
              <a:buChar char="•"/>
            </a:pPr>
            <a:r>
              <a:rPr lang="ko-KR" altLang="ko-KR" sz="2400">
                <a:latin typeface="Arial" panose="020B0604020202020204" pitchFamily="34" charset="0"/>
                <a:ea typeface="맑은 고딕" panose="020B0503020000020004" pitchFamily="50" charset="-127"/>
                <a:cs typeface="Times New Roman" panose="02020603050405020304" pitchFamily="18" charset="0"/>
              </a:rPr>
              <a:t>Evaporation involves  pressure regime well  below 1 torr.</a:t>
            </a:r>
          </a:p>
          <a:p>
            <a:pPr latinLnBrk="0">
              <a:spcBef>
                <a:spcPts val="600"/>
              </a:spcBef>
              <a:buFontTx/>
              <a:buChar char="•"/>
            </a:pPr>
            <a:r>
              <a:rPr lang="ko-KR" altLang="ko-KR" sz="2400">
                <a:latin typeface="Arial" panose="020B0604020202020204" pitchFamily="34" charset="0"/>
                <a:ea typeface="맑은 고딕" panose="020B0503020000020004" pitchFamily="50" charset="-127"/>
                <a:cs typeface="Times New Roman" panose="02020603050405020304" pitchFamily="18" charset="0"/>
              </a:rPr>
              <a:t>To obtain reasonable  deposition rates, </a:t>
            </a:r>
            <a:r>
              <a:rPr lang="ko-KR" altLang="ko-KR" sz="2400">
                <a:solidFill>
                  <a:srgbClr val="C00000"/>
                </a:solidFill>
                <a:latin typeface="Arial" panose="020B0604020202020204" pitchFamily="34" charset="0"/>
                <a:ea typeface="맑은 고딕" panose="020B0503020000020004" pitchFamily="50" charset="-127"/>
                <a:cs typeface="Times New Roman" panose="02020603050405020304" pitchFamily="18" charset="0"/>
              </a:rPr>
              <a:t>sample  vapor pressure must be &gt;  10 mtorr.</a:t>
            </a:r>
          </a:p>
        </p:txBody>
      </p:sp>
      <p:sp>
        <p:nvSpPr>
          <p:cNvPr id="7" name="직사각형 6"/>
          <p:cNvSpPr/>
          <p:nvPr/>
        </p:nvSpPr>
        <p:spPr>
          <a:xfrm>
            <a:off x="1238250" y="1620838"/>
            <a:ext cx="3575050" cy="116205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6" name="직선 연결선 5"/>
          <p:cNvCxnSpPr/>
          <p:nvPr/>
        </p:nvCxnSpPr>
        <p:spPr>
          <a:xfrm>
            <a:off x="1266825" y="2782888"/>
            <a:ext cx="3551238"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 name="직선 화살표 연결선 8"/>
          <p:cNvCxnSpPr/>
          <p:nvPr/>
        </p:nvCxnSpPr>
        <p:spPr>
          <a:xfrm flipV="1">
            <a:off x="2217738" y="1706563"/>
            <a:ext cx="334962" cy="10128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369" name="제목 1"/>
          <p:cNvSpPr txBox="1">
            <a:spLocks/>
          </p:cNvSpPr>
          <p:nvPr/>
        </p:nvSpPr>
        <p:spPr bwMode="auto">
          <a:xfrm>
            <a:off x="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3600" b="1">
                <a:latin typeface="Gill Sans MT" panose="020B0502020104020203" pitchFamily="34" charset="0"/>
              </a:rPr>
              <a:t>5.4.1. Evaporation</a:t>
            </a:r>
          </a:p>
        </p:txBody>
      </p:sp>
      <p:sp>
        <p:nvSpPr>
          <p:cNvPr id="4" name="슬라이드 번호 개체 틀 3"/>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130</a:t>
            </a:fld>
            <a:endParaRPr lang="ko-KR" altLang="en-US"/>
          </a:p>
        </p:txBody>
      </p:sp>
    </p:spTree>
    <p:extLst>
      <p:ext uri="{BB962C8B-B14F-4D97-AF65-F5344CB8AC3E}">
        <p14:creationId xmlns:p14="http://schemas.microsoft.com/office/powerpoint/2010/main" val="32391491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6886311" y="3536899"/>
            <a:ext cx="2263728" cy="3015950"/>
          </a:xfrm>
          <a:prstGeom prst="rect">
            <a:avLst/>
          </a:prstGeom>
        </p:spPr>
      </p:pic>
      <p:sp>
        <p:nvSpPr>
          <p:cNvPr id="16387" name="제목 1"/>
          <p:cNvSpPr txBox="1">
            <a:spLocks/>
          </p:cNvSpPr>
          <p:nvPr/>
        </p:nvSpPr>
        <p:spPr bwMode="auto">
          <a:xfrm>
            <a:off x="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3600" b="1">
                <a:latin typeface="Gill Sans MT" panose="020B0502020104020203" pitchFamily="34" charset="0"/>
              </a:rPr>
              <a:t>5.4.2. Molecular beam epitaxy (MBE) </a:t>
            </a:r>
          </a:p>
        </p:txBody>
      </p:sp>
      <p:sp>
        <p:nvSpPr>
          <p:cNvPr id="16388" name="직사각형 2"/>
          <p:cNvSpPr>
            <a:spLocks noChangeArrowheads="1"/>
          </p:cNvSpPr>
          <p:nvPr/>
        </p:nvSpPr>
        <p:spPr bwMode="auto">
          <a:xfrm>
            <a:off x="304800" y="666750"/>
            <a:ext cx="822960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ts val="600"/>
              </a:spcBef>
            </a:pPr>
            <a:r>
              <a:rPr lang="en-US" altLang="ko-KR" sz="1800" dirty="0">
                <a:latin typeface="Arial" panose="020B0604020202020204" pitchFamily="34" charset="0"/>
                <a:ea typeface="맑은 고딕" panose="020B0503020000020004" pitchFamily="50" charset="-127"/>
                <a:cs typeface="Arial" panose="020B0604020202020204" pitchFamily="34" charset="0"/>
              </a:rPr>
              <a:t>ultrahigh-vacuum of 10</a:t>
            </a:r>
            <a:r>
              <a:rPr lang="en-US" altLang="ko-KR" sz="1800" baseline="30000" dirty="0">
                <a:latin typeface="Arial" panose="020B0604020202020204" pitchFamily="34" charset="0"/>
                <a:ea typeface="맑은 고딕" panose="020B0503020000020004" pitchFamily="50" charset="-127"/>
                <a:cs typeface="Arial" panose="020B0604020202020204" pitchFamily="34" charset="0"/>
              </a:rPr>
              <a:t>-10</a:t>
            </a:r>
            <a:r>
              <a:rPr lang="en-US" altLang="ko-KR" sz="1800" dirty="0">
                <a:latin typeface="Arial" panose="020B0604020202020204" pitchFamily="34" charset="0"/>
                <a:ea typeface="맑은 고딕" panose="020B0503020000020004" pitchFamily="50" charset="-127"/>
                <a:cs typeface="Arial" panose="020B0604020202020204" pitchFamily="34" charset="0"/>
              </a:rPr>
              <a:t> </a:t>
            </a:r>
            <a:r>
              <a:rPr lang="en-US" altLang="ko-KR" sz="1800" dirty="0" err="1">
                <a:latin typeface="Arial" panose="020B0604020202020204" pitchFamily="34" charset="0"/>
                <a:ea typeface="맑은 고딕" panose="020B0503020000020004" pitchFamily="50" charset="-127"/>
                <a:cs typeface="Arial" panose="020B0604020202020204" pitchFamily="34" charset="0"/>
              </a:rPr>
              <a:t>torr</a:t>
            </a:r>
            <a:endParaRPr lang="en-US" altLang="ko-KR" sz="1800" dirty="0">
              <a:latin typeface="Arial" panose="020B0604020202020204" pitchFamily="34" charset="0"/>
              <a:ea typeface="맑은 고딕" panose="020B0503020000020004" pitchFamily="50" charset="-127"/>
              <a:cs typeface="Arial" panose="020B0604020202020204" pitchFamily="34" charset="0"/>
            </a:endParaRPr>
          </a:p>
          <a:p>
            <a:pPr latinLnBrk="0">
              <a:spcBef>
                <a:spcPts val="600"/>
              </a:spcBef>
            </a:pPr>
            <a:r>
              <a:rPr lang="en-US" altLang="ko-KR" sz="1800" dirty="0">
                <a:solidFill>
                  <a:srgbClr val="000000"/>
                </a:solidFill>
                <a:latin typeface="Arial" panose="020B0604020202020204" pitchFamily="34" charset="0"/>
                <a:ea typeface="맑은 고딕" panose="020B0503020000020004" pitchFamily="50" charset="-127"/>
                <a:cs typeface="Arial" panose="020B0604020202020204" pitchFamily="34" charset="0"/>
              </a:rPr>
              <a:t>slow deposition rate (typically less than 1000 nm per hour), which allows the films to grow </a:t>
            </a:r>
            <a:r>
              <a:rPr lang="en-US" altLang="ko-KR" sz="1800" dirty="0" err="1">
                <a:solidFill>
                  <a:srgbClr val="000000"/>
                </a:solidFill>
                <a:latin typeface="Arial" panose="020B0604020202020204" pitchFamily="34" charset="0"/>
                <a:ea typeface="맑은 고딕" panose="020B0503020000020004" pitchFamily="50" charset="-127"/>
                <a:cs typeface="Arial" panose="020B0604020202020204" pitchFamily="34" charset="0"/>
              </a:rPr>
              <a:t>epitaxially</a:t>
            </a:r>
            <a:endParaRPr lang="en-US" altLang="ko-KR" sz="1800" dirty="0">
              <a:latin typeface="Arial" panose="020B0604020202020204" pitchFamily="34" charset="0"/>
              <a:ea typeface="맑은 고딕" panose="020B0503020000020004" pitchFamily="50" charset="-127"/>
              <a:cs typeface="Arial" panose="020B0604020202020204" pitchFamily="34" charset="0"/>
            </a:endParaRPr>
          </a:p>
          <a:p>
            <a:pPr latinLnBrk="0">
              <a:spcBef>
                <a:spcPts val="600"/>
              </a:spcBef>
            </a:pPr>
            <a:r>
              <a:rPr lang="en-US" altLang="ko-KR" sz="1800" dirty="0">
                <a:latin typeface="Arial" panose="020B0604020202020204" pitchFamily="34" charset="0"/>
                <a:ea typeface="맑은 고딕" panose="020B0503020000020004" pitchFamily="50" charset="-127"/>
                <a:cs typeface="Arial" panose="020B0604020202020204" pitchFamily="34" charset="0"/>
              </a:rPr>
              <a:t>Including analytic instruments such as RHEED, XPS, AES</a:t>
            </a:r>
          </a:p>
          <a:p>
            <a:pPr latinLnBrk="0">
              <a:spcBef>
                <a:spcPts val="600"/>
              </a:spcBef>
            </a:pPr>
            <a:r>
              <a:rPr lang="en-US" altLang="ko-KR" sz="1800" dirty="0">
                <a:latin typeface="Arial" panose="020B0604020202020204" pitchFamily="34" charset="0"/>
                <a:ea typeface="맑은 고딕" panose="020B0503020000020004" pitchFamily="50" charset="-127"/>
                <a:cs typeface="Arial" panose="020B0604020202020204" pitchFamily="34" charset="0"/>
              </a:rPr>
              <a:t>the atoms or molecules striking on the single crystal substrate results in the formation of the desired epitaxial film</a:t>
            </a:r>
          </a:p>
          <a:p>
            <a:pPr latinLnBrk="0">
              <a:spcBef>
                <a:spcPts val="600"/>
              </a:spcBef>
            </a:pPr>
            <a:r>
              <a:rPr lang="en-US" altLang="ko-KR" sz="1800" dirty="0">
                <a:latin typeface="Arial" panose="020B0604020202020204" pitchFamily="34" charset="0"/>
                <a:ea typeface="맑은 고딕" panose="020B0503020000020004" pitchFamily="50" charset="-127"/>
                <a:cs typeface="Arial" panose="020B0604020202020204" pitchFamily="34" charset="0"/>
              </a:rPr>
              <a:t>extremely clean environment, the slow growth rate, and independent control of the evaporation of individual sources enable the precise fabrication of nanostructures and nanomaterials</a:t>
            </a:r>
          </a:p>
          <a:p>
            <a:pPr latinLnBrk="0">
              <a:spcBef>
                <a:spcPts val="600"/>
              </a:spcBef>
            </a:pPr>
            <a:r>
              <a:rPr lang="en-US" altLang="ko-KR" sz="1800" dirty="0">
                <a:latin typeface="Arial" panose="020B0604020202020204" pitchFamily="34" charset="0"/>
                <a:ea typeface="맑은 고딕" panose="020B0503020000020004" pitchFamily="50" charset="-127"/>
                <a:cs typeface="Arial" panose="020B0604020202020204" pitchFamily="34" charset="0"/>
              </a:rPr>
              <a:t>absence of impurity or contamination </a:t>
            </a:r>
            <a:r>
              <a:rPr lang="en-US" altLang="ko-KR" sz="1800" dirty="0">
                <a:latin typeface="Arial" panose="020B0604020202020204" pitchFamily="34" charset="0"/>
                <a:ea typeface="맑은 고딕" panose="020B0503020000020004" pitchFamily="50" charset="-127"/>
                <a:cs typeface="Arial" panose="020B0604020202020204" pitchFamily="34" charset="0"/>
                <a:sym typeface="Wingdings" panose="05000000000000000000" pitchFamily="2" charset="2"/>
              </a:rPr>
              <a:t> </a:t>
            </a:r>
            <a:r>
              <a:rPr lang="en-US" altLang="ko-KR" sz="1800" dirty="0">
                <a:latin typeface="Arial" panose="020B0604020202020204" pitchFamily="34" charset="0"/>
                <a:ea typeface="맑은 고딕" panose="020B0503020000020004" pitchFamily="50" charset="-127"/>
                <a:cs typeface="Arial" panose="020B0604020202020204" pitchFamily="34" charset="0"/>
              </a:rPr>
              <a:t>a highly pure film</a:t>
            </a:r>
            <a:endParaRPr lang="ko-KR" altLang="en-US" sz="1800" dirty="0">
              <a:latin typeface="Arial" panose="020B0604020202020204" pitchFamily="34" charset="0"/>
              <a:ea typeface="맑은 고딕" panose="020B0503020000020004" pitchFamily="50" charset="-127"/>
              <a:cs typeface="Arial" panose="020B0604020202020204" pitchFamily="34" charset="0"/>
            </a:endParaRPr>
          </a:p>
        </p:txBody>
      </p:sp>
      <p:grpSp>
        <p:nvGrpSpPr>
          <p:cNvPr id="16389" name="그룹 7"/>
          <p:cNvGrpSpPr>
            <a:grpSpLocks/>
          </p:cNvGrpSpPr>
          <p:nvPr/>
        </p:nvGrpSpPr>
        <p:grpSpPr bwMode="auto">
          <a:xfrm>
            <a:off x="467544" y="4022268"/>
            <a:ext cx="6283325" cy="2500312"/>
            <a:chOff x="381000" y="2733765"/>
            <a:chExt cx="8850150" cy="3521074"/>
          </a:xfrm>
        </p:grpSpPr>
        <p:pic>
          <p:nvPicPr>
            <p:cNvPr id="16390" name="그림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733765"/>
              <a:ext cx="5295628" cy="352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그림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598939"/>
              <a:ext cx="3363750" cy="26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131</a:t>
            </a:fld>
            <a:endParaRPr lang="ko-KR" altLang="en-US"/>
          </a:p>
        </p:txBody>
      </p:sp>
      <p:sp>
        <p:nvSpPr>
          <p:cNvPr id="3" name="직사각형 2"/>
          <p:cNvSpPr/>
          <p:nvPr/>
        </p:nvSpPr>
        <p:spPr>
          <a:xfrm>
            <a:off x="3851920" y="1407182"/>
            <a:ext cx="2772816" cy="246221"/>
          </a:xfrm>
          <a:prstGeom prst="rect">
            <a:avLst/>
          </a:prstGeom>
        </p:spPr>
        <p:txBody>
          <a:bodyPr wrap="square">
            <a:spAutoFit/>
          </a:bodyPr>
          <a:lstStyle/>
          <a:p>
            <a:r>
              <a:rPr lang="en-US" altLang="ko-KR" sz="1000" dirty="0">
                <a:solidFill>
                  <a:srgbClr val="000000"/>
                </a:solidFill>
                <a:latin typeface="+mn-ea"/>
              </a:rPr>
              <a:t>Reflection high-energy electron diffraction</a:t>
            </a:r>
            <a:endParaRPr lang="en-US" altLang="ko-KR" sz="1000" b="0" i="0" dirty="0">
              <a:solidFill>
                <a:srgbClr val="000000"/>
              </a:solidFill>
              <a:effectLst/>
              <a:latin typeface="+mn-ea"/>
            </a:endParaRPr>
          </a:p>
        </p:txBody>
      </p:sp>
      <p:pic>
        <p:nvPicPr>
          <p:cNvPr id="2050" name="Picture 2" descr="Auger electron spectroscopy (AES) - 오제 전자 분광법">
            <a:extLst>
              <a:ext uri="{FF2B5EF4-FFF2-40B4-BE49-F238E27FC236}">
                <a16:creationId xmlns:a16="http://schemas.microsoft.com/office/drawing/2014/main" id="{90012786-AC9D-4AB1-8853-97A0F0C0D4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346075"/>
            <a:ext cx="5762625" cy="416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3529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676275"/>
            <a:ext cx="9144000" cy="546100"/>
          </a:xfrm>
        </p:spPr>
        <p:txBody>
          <a:bodyPr lIns="0" tIns="235980" rIns="0" bIns="0" rtlCol="0">
            <a:spAutoFit/>
          </a:bodyPr>
          <a:lstStyle/>
          <a:p>
            <a:pPr marL="720000">
              <a:defRPr/>
            </a:pPr>
            <a:r>
              <a:rPr sz="2000" spc="-4" dirty="0"/>
              <a:t>Physics of sputtering</a:t>
            </a:r>
          </a:p>
        </p:txBody>
      </p:sp>
      <p:sp>
        <p:nvSpPr>
          <p:cNvPr id="17411" name="object 3"/>
          <p:cNvSpPr txBox="1">
            <a:spLocks noChangeArrowheads="1"/>
          </p:cNvSpPr>
          <p:nvPr/>
        </p:nvSpPr>
        <p:spPr bwMode="auto">
          <a:xfrm>
            <a:off x="304800" y="1676400"/>
            <a:ext cx="4562475"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523875" indent="-514350" latinLnBrk="1">
              <a:spcBef>
                <a:spcPct val="20000"/>
              </a:spcBef>
              <a:buFont typeface="Arial" panose="020B0604020202020204" pitchFamily="34" charset="0"/>
              <a:buChar char="•"/>
              <a:tabLst>
                <a:tab pos="303213" algn="l"/>
              </a:tabLst>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tabLst>
                <a:tab pos="303213" algn="l"/>
              </a:tabLst>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tabLst>
                <a:tab pos="303213" algn="l"/>
              </a:tabLst>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9pPr>
          </a:lstStyle>
          <a:p>
            <a:pPr latinLnBrk="0">
              <a:spcBef>
                <a:spcPts val="1200"/>
              </a:spcBef>
              <a:buFont typeface="맑은 고딕" panose="020B0503020000020004" pitchFamily="50" charset="-127"/>
              <a:buAutoNum type="romanUcPeriod"/>
            </a:pPr>
            <a:r>
              <a:rPr lang="ko-KR" altLang="ko-KR" sz="1800">
                <a:latin typeface="Arial" panose="020B0604020202020204" pitchFamily="34" charset="0"/>
                <a:ea typeface="맑은 고딕" panose="020B0503020000020004" pitchFamily="50" charset="-127"/>
                <a:cs typeface="Times New Roman" panose="02020603050405020304" pitchFamily="18" charset="0"/>
              </a:rPr>
              <a:t>Bombardment of cathode by </a:t>
            </a:r>
            <a:r>
              <a:rPr lang="en-US" altLang="ko-KR" sz="1800">
                <a:latin typeface="Arial" panose="020B0604020202020204" pitchFamily="34" charset="0"/>
                <a:ea typeface="굴림" panose="020B0600000101010101" pitchFamily="50" charset="-127"/>
                <a:cs typeface="Times New Roman" panose="02020603050405020304" pitchFamily="18" charset="0"/>
              </a:rPr>
              <a:t>Ar</a:t>
            </a:r>
            <a:r>
              <a:rPr lang="en-US" altLang="ko-KR" sz="1800" baseline="30000">
                <a:latin typeface="Arial" panose="020B0604020202020204" pitchFamily="34" charset="0"/>
                <a:ea typeface="굴림" panose="020B0600000101010101" pitchFamily="50" charset="-127"/>
                <a:cs typeface="Times New Roman" panose="02020603050405020304" pitchFamily="18" charset="0"/>
              </a:rPr>
              <a:t>+ </a:t>
            </a:r>
            <a:r>
              <a:rPr lang="ko-KR" altLang="ko-KR" sz="1800">
                <a:latin typeface="Arial" panose="020B0604020202020204" pitchFamily="34" charset="0"/>
                <a:ea typeface="맑은 고딕" panose="020B0503020000020004" pitchFamily="50" charset="-127"/>
                <a:cs typeface="Times New Roman" panose="02020603050405020304" pitchFamily="18" charset="0"/>
              </a:rPr>
              <a:t>ion stream</a:t>
            </a:r>
          </a:p>
          <a:p>
            <a:pPr latinLnBrk="0">
              <a:spcBef>
                <a:spcPts val="1200"/>
              </a:spcBef>
              <a:buFont typeface="맑은 고딕" panose="020B0503020000020004" pitchFamily="50" charset="-127"/>
              <a:buAutoNum type="romanUcPeriod"/>
            </a:pPr>
            <a:r>
              <a:rPr lang="ko-KR" altLang="ko-KR" sz="1800">
                <a:latin typeface="Arial" panose="020B0604020202020204" pitchFamily="34" charset="0"/>
                <a:ea typeface="맑은 고딕" panose="020B0503020000020004" pitchFamily="50" charset="-127"/>
                <a:cs typeface="Times New Roman" panose="02020603050405020304" pitchFamily="18" charset="0"/>
              </a:rPr>
              <a:t>When ions strike cathode surface, they  release secondary electrons, which are accelerated away  from cathode.</a:t>
            </a:r>
          </a:p>
          <a:p>
            <a:pPr latinLnBrk="0">
              <a:spcBef>
                <a:spcPts val="1200"/>
              </a:spcBef>
              <a:buFont typeface="맑은 고딕" panose="020B0503020000020004" pitchFamily="50" charset="-127"/>
              <a:buAutoNum type="romanUcPeriod"/>
            </a:pPr>
            <a:r>
              <a:rPr lang="ko-KR" altLang="ko-KR" sz="1800">
                <a:latin typeface="Arial" panose="020B0604020202020204" pitchFamily="34" charset="0"/>
                <a:ea typeface="맑은 고딕" panose="020B0503020000020004" pitchFamily="50" charset="-127"/>
                <a:cs typeface="Times New Roman" panose="02020603050405020304" pitchFamily="18" charset="0"/>
              </a:rPr>
              <a:t>Electrons may collide with neutral species. if energy  transfer is less than ionization potential of gaseous  species, atom can be excited to an energetic state.</a:t>
            </a:r>
            <a:r>
              <a:rPr lang="en-US" altLang="ko-KR" sz="1800">
                <a:latin typeface="Arial" panose="020B0604020202020204" pitchFamily="34" charset="0"/>
                <a:ea typeface="굴림" panose="020B0600000101010101" pitchFamily="50" charset="-127"/>
                <a:cs typeface="Times New Roman" panose="02020603050405020304" pitchFamily="18" charset="0"/>
              </a:rPr>
              <a:t> </a:t>
            </a:r>
            <a:r>
              <a:rPr lang="ko-KR" altLang="ko-KR" sz="1800">
                <a:latin typeface="Arial" panose="020B0604020202020204" pitchFamily="34" charset="0"/>
                <a:ea typeface="맑은 고딕" panose="020B0503020000020004" pitchFamily="50" charset="-127"/>
                <a:cs typeface="Times New Roman" panose="02020603050405020304" pitchFamily="18" charset="0"/>
              </a:rPr>
              <a:t>The  atom decays from excited state through optical transition,  providing glow.</a:t>
            </a:r>
            <a:r>
              <a:rPr lang="en-US" altLang="ko-KR" sz="1800">
                <a:latin typeface="Arial" panose="020B0604020202020204" pitchFamily="34" charset="0"/>
                <a:ea typeface="굴림" panose="020B0600000101010101" pitchFamily="50" charset="-127"/>
                <a:cs typeface="Times New Roman" panose="02020603050405020304" pitchFamily="18" charset="0"/>
              </a:rPr>
              <a:t> </a:t>
            </a:r>
          </a:p>
          <a:p>
            <a:pPr latinLnBrk="0">
              <a:spcBef>
                <a:spcPts val="1200"/>
              </a:spcBef>
              <a:buFont typeface="맑은 고딕" panose="020B0503020000020004" pitchFamily="50" charset="-127"/>
              <a:buAutoNum type="romanUcPeriod"/>
            </a:pPr>
            <a:r>
              <a:rPr lang="ko-KR" altLang="ko-KR" sz="1800">
                <a:latin typeface="Arial" panose="020B0604020202020204" pitchFamily="34" charset="0"/>
                <a:ea typeface="맑은 고딕" panose="020B0503020000020004" pitchFamily="50" charset="-127"/>
                <a:cs typeface="Times New Roman" panose="02020603050405020304" pitchFamily="18" charset="0"/>
              </a:rPr>
              <a:t>If energy transfer is high, atom will  ionize and be accelerated toward cathode.</a:t>
            </a:r>
          </a:p>
        </p:txBody>
      </p:sp>
      <p:pic>
        <p:nvPicPr>
          <p:cNvPr id="17413" name="그림 4"/>
          <p:cNvPicPr>
            <a:picLocks noChangeAspect="1"/>
          </p:cNvPicPr>
          <p:nvPr/>
        </p:nvPicPr>
        <p:blipFill>
          <a:blip r:embed="rId2">
            <a:extLst>
              <a:ext uri="{28A0092B-C50C-407E-A947-70E740481C1C}">
                <a14:useLocalDpi xmlns:a14="http://schemas.microsoft.com/office/drawing/2010/main" val="0"/>
              </a:ext>
            </a:extLst>
          </a:blip>
          <a:srcRect l="4257" t="3197" b="3902"/>
          <a:stretch>
            <a:fillRect/>
          </a:stretch>
        </p:blipFill>
        <p:spPr bwMode="auto">
          <a:xfrm>
            <a:off x="4867275" y="1901825"/>
            <a:ext cx="3895725"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제목 1"/>
          <p:cNvSpPr txBox="1">
            <a:spLocks/>
          </p:cNvSpPr>
          <p:nvPr/>
        </p:nvSpPr>
        <p:spPr bwMode="auto">
          <a:xfrm>
            <a:off x="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3600" b="1">
                <a:latin typeface="Gill Sans MT" panose="020B0502020104020203" pitchFamily="34" charset="0"/>
              </a:rPr>
              <a:t>5.4.3. Sputtering</a:t>
            </a: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132</a:t>
            </a:fld>
            <a:endParaRPr lang="ko-KR" altLang="en-US"/>
          </a:p>
        </p:txBody>
      </p:sp>
    </p:spTree>
    <p:extLst>
      <p:ext uri="{BB962C8B-B14F-4D97-AF65-F5344CB8AC3E}">
        <p14:creationId xmlns:p14="http://schemas.microsoft.com/office/powerpoint/2010/main" val="7211818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bject 3"/>
          <p:cNvSpPr txBox="1">
            <a:spLocks noChangeArrowheads="1"/>
          </p:cNvSpPr>
          <p:nvPr/>
        </p:nvSpPr>
        <p:spPr bwMode="auto">
          <a:xfrm>
            <a:off x="328613" y="4735513"/>
            <a:ext cx="8815387"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03213" indent="-292100" latinLnBrk="1">
              <a:spcBef>
                <a:spcPct val="20000"/>
              </a:spcBef>
              <a:buFont typeface="Arial" panose="020B0604020202020204" pitchFamily="34" charset="0"/>
              <a:buChar char="•"/>
              <a:tabLst>
                <a:tab pos="303213" algn="l"/>
              </a:tabLst>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tabLst>
                <a:tab pos="303213" algn="l"/>
              </a:tabLst>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tabLst>
                <a:tab pos="303213" algn="l"/>
              </a:tabLst>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tabLst>
                <a:tab pos="303213" algn="l"/>
              </a:tabLst>
              <a:defRPr sz="2000">
                <a:solidFill>
                  <a:schemeClr val="tx1"/>
                </a:solidFill>
                <a:latin typeface="HY견고딕" panose="02030600000101010101" pitchFamily="18" charset="-127"/>
                <a:ea typeface="HY견고딕" panose="02030600000101010101" pitchFamily="18" charset="-127"/>
              </a:defRPr>
            </a:lvl9pPr>
          </a:lstStyle>
          <a:p>
            <a:pPr latinLnBrk="0">
              <a:spcBef>
                <a:spcPts val="600"/>
              </a:spcBef>
              <a:buFontTx/>
              <a:buChar char="•"/>
            </a:pPr>
            <a:r>
              <a:rPr lang="ko-KR" altLang="ko-KR" sz="2000">
                <a:latin typeface="Arial" panose="020B0604020202020204" pitchFamily="34" charset="0"/>
                <a:ea typeface="맑은 고딕" panose="020B0503020000020004" pitchFamily="50" charset="-127"/>
                <a:cs typeface="Times New Roman" panose="02020603050405020304" pitchFamily="18" charset="0"/>
              </a:rPr>
              <a:t>Primary alternative to evaporation for metal  deposition</a:t>
            </a:r>
          </a:p>
          <a:p>
            <a:pPr latinLnBrk="0">
              <a:spcBef>
                <a:spcPts val="600"/>
              </a:spcBef>
              <a:buFontTx/>
              <a:buChar char="•"/>
            </a:pPr>
            <a:r>
              <a:rPr lang="en-US" altLang="ko-KR" sz="2000">
                <a:latin typeface="Arial" panose="020B0604020202020204" pitchFamily="34" charset="0"/>
                <a:ea typeface="굴림" panose="020B0600000101010101" pitchFamily="50" charset="-127"/>
                <a:cs typeface="Times New Roman" panose="02020603050405020304" pitchFamily="18" charset="0"/>
              </a:rPr>
              <a:t>B</a:t>
            </a:r>
            <a:r>
              <a:rPr lang="ko-KR" altLang="ko-KR" sz="2000">
                <a:latin typeface="Arial" panose="020B0604020202020204" pitchFamily="34" charset="0"/>
                <a:ea typeface="맑은 고딕" panose="020B0503020000020004" pitchFamily="50" charset="-127"/>
                <a:cs typeface="Times New Roman" panose="02020603050405020304" pitchFamily="18" charset="0"/>
              </a:rPr>
              <a:t>etter step coverage than evaporation</a:t>
            </a:r>
          </a:p>
          <a:p>
            <a:pPr latinLnBrk="0">
              <a:spcBef>
                <a:spcPts val="600"/>
              </a:spcBef>
              <a:buFontTx/>
              <a:buChar char="•"/>
            </a:pPr>
            <a:r>
              <a:rPr lang="ko-KR" altLang="ko-KR" sz="2000">
                <a:latin typeface="Arial" panose="020B0604020202020204" pitchFamily="34" charset="0"/>
                <a:ea typeface="맑은 고딕" panose="020B0503020000020004" pitchFamily="50" charset="-127"/>
                <a:cs typeface="Times New Roman" panose="02020603050405020304" pitchFamily="18" charset="0"/>
              </a:rPr>
              <a:t>Induce less radiation damage than e-beam  evaporation</a:t>
            </a:r>
          </a:p>
          <a:p>
            <a:pPr latinLnBrk="0">
              <a:spcBef>
                <a:spcPts val="600"/>
              </a:spcBef>
              <a:buFontTx/>
              <a:buChar char="•"/>
            </a:pPr>
            <a:r>
              <a:rPr lang="ko-KR" altLang="ko-KR" sz="2000">
                <a:latin typeface="Arial" panose="020B0604020202020204" pitchFamily="34" charset="0"/>
                <a:ea typeface="맑은 고딕" panose="020B0503020000020004" pitchFamily="50" charset="-127"/>
                <a:cs typeface="Times New Roman" panose="02020603050405020304" pitchFamily="18" charset="0"/>
              </a:rPr>
              <a:t>Better at producing layers of compound materials</a:t>
            </a:r>
            <a:r>
              <a:rPr lang="en-US" altLang="ko-KR" sz="2000">
                <a:latin typeface="Arial" panose="020B0604020202020204" pitchFamily="34" charset="0"/>
                <a:ea typeface="굴림" panose="020B0600000101010101" pitchFamily="50" charset="-127"/>
                <a:cs typeface="Times New Roman" panose="02020603050405020304" pitchFamily="18" charset="0"/>
              </a:rPr>
              <a:t> (the composition of the vapor phase will be the same as that of the target)</a:t>
            </a:r>
            <a:endParaRPr lang="ko-KR" altLang="ko-KR" sz="2000">
              <a:latin typeface="Arial" panose="020B0604020202020204" pitchFamily="34" charset="0"/>
              <a:ea typeface="맑은 고딕" panose="020B0503020000020004" pitchFamily="50" charset="-127"/>
              <a:cs typeface="Times New Roman" panose="02020603050405020304" pitchFamily="18" charset="0"/>
            </a:endParaRPr>
          </a:p>
        </p:txBody>
      </p:sp>
      <p:grpSp>
        <p:nvGrpSpPr>
          <p:cNvPr id="18436" name="그룹 8"/>
          <p:cNvGrpSpPr>
            <a:grpSpLocks/>
          </p:cNvGrpSpPr>
          <p:nvPr/>
        </p:nvGrpSpPr>
        <p:grpSpPr bwMode="auto">
          <a:xfrm>
            <a:off x="566738" y="838200"/>
            <a:ext cx="8010525" cy="3660775"/>
            <a:chOff x="713484" y="1123728"/>
            <a:chExt cx="8009601" cy="3660080"/>
          </a:xfrm>
        </p:grpSpPr>
        <p:sp>
          <p:nvSpPr>
            <p:cNvPr id="5" name="object 2"/>
            <p:cNvSpPr/>
            <p:nvPr/>
          </p:nvSpPr>
          <p:spPr>
            <a:xfrm>
              <a:off x="713484" y="1123728"/>
              <a:ext cx="3601622" cy="3660080"/>
            </a:xfrm>
            <a:prstGeom prst="rect">
              <a:avLst/>
            </a:prstGeom>
            <a:blipFill>
              <a:blip r:embed="rId2" cstate="print"/>
              <a:stretch>
                <a:fillRect/>
              </a:stretch>
            </a:blipFill>
          </p:spPr>
          <p:txBody>
            <a:bodyPr lIns="0" tIns="0" rIns="0" bIns="0"/>
            <a:lstStyle/>
            <a:p>
              <a:pPr>
                <a:defRPr/>
              </a:pPr>
              <a:endParaRPr sz="1539"/>
            </a:p>
          </p:txBody>
        </p:sp>
        <p:pic>
          <p:nvPicPr>
            <p:cNvPr id="18439" name="그림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5306" y="1725701"/>
              <a:ext cx="4247779" cy="247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7" name="제목 1"/>
          <p:cNvSpPr txBox="1">
            <a:spLocks/>
          </p:cNvSpPr>
          <p:nvPr/>
        </p:nvSpPr>
        <p:spPr bwMode="auto">
          <a:xfrm>
            <a:off x="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3600" b="1" dirty="0">
                <a:latin typeface="Gill Sans MT" panose="020B0502020104020203" pitchFamily="34" charset="0"/>
              </a:rPr>
              <a:t>5.4.3. Sputtering</a:t>
            </a: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133</a:t>
            </a:fld>
            <a:endParaRPr lang="ko-KR" altLang="en-US"/>
          </a:p>
        </p:txBody>
      </p:sp>
      <p:pic>
        <p:nvPicPr>
          <p:cNvPr id="3074" name="Picture 2" descr="반도체 공정] 5. 증착공정(Deposition)">
            <a:extLst>
              <a:ext uri="{FF2B5EF4-FFF2-40B4-BE49-F238E27FC236}">
                <a16:creationId xmlns:a16="http://schemas.microsoft.com/office/drawing/2014/main" id="{AAC61719-22DD-4AB8-8A71-47F896B2D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2520" y="4150404"/>
            <a:ext cx="5238750" cy="263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74778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제목 1"/>
          <p:cNvSpPr txBox="1">
            <a:spLocks/>
          </p:cNvSpPr>
          <p:nvPr/>
        </p:nvSpPr>
        <p:spPr bwMode="auto">
          <a:xfrm>
            <a:off x="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en-US" altLang="ko-KR" sz="2800" b="1">
                <a:latin typeface="Gill Sans MT" panose="020B0502020104020203" pitchFamily="34" charset="0"/>
              </a:rPr>
              <a:t>5.4.4. Comparison of evaporation and sputtering</a:t>
            </a:r>
          </a:p>
        </p:txBody>
      </p:sp>
      <p:graphicFrame>
        <p:nvGraphicFramePr>
          <p:cNvPr id="8" name="표 7"/>
          <p:cNvGraphicFramePr>
            <a:graphicFrameLocks noGrp="1"/>
          </p:cNvGraphicFramePr>
          <p:nvPr/>
        </p:nvGraphicFramePr>
        <p:xfrm>
          <a:off x="495300" y="965200"/>
          <a:ext cx="8153400" cy="5054600"/>
        </p:xfrm>
        <a:graphic>
          <a:graphicData uri="http://schemas.openxmlformats.org/drawingml/2006/table">
            <a:tbl>
              <a:tblPr firstRow="1" bandRow="1">
                <a:tableStyleId>{5C22544A-7EE6-4342-B048-85BDC9FD1C3A}</a:tableStyleId>
              </a:tblPr>
              <a:tblGrid>
                <a:gridCol w="40767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620082">
                <a:tc>
                  <a:txBody>
                    <a:bodyPr/>
                    <a:lstStyle/>
                    <a:p>
                      <a:pPr algn="ctr" latinLnBrk="1"/>
                      <a:r>
                        <a:rPr lang="en-US" altLang="ko-KR" sz="2400" dirty="0"/>
                        <a:t>evaporation</a:t>
                      </a:r>
                      <a:endParaRPr lang="ko-KR" altLang="en-US" sz="2400" dirty="0"/>
                    </a:p>
                  </a:txBody>
                  <a:tcPr marT="45709" marB="45709" anchor="ctr"/>
                </a:tc>
                <a:tc>
                  <a:txBody>
                    <a:bodyPr/>
                    <a:lstStyle/>
                    <a:p>
                      <a:pPr algn="ctr" latinLnBrk="1"/>
                      <a:r>
                        <a:rPr lang="en-US" altLang="ko-KR" sz="2400" dirty="0"/>
                        <a:t>sputtering</a:t>
                      </a:r>
                      <a:endParaRPr lang="ko-KR" altLang="en-US" sz="2400" dirty="0"/>
                    </a:p>
                  </a:txBody>
                  <a:tcPr marT="45709" marB="45709" anchor="ctr"/>
                </a:tc>
                <a:extLst>
                  <a:ext uri="{0D108BD9-81ED-4DB2-BD59-A6C34878D82A}">
                    <a16:rowId xmlns:a16="http://schemas.microsoft.com/office/drawing/2014/main" val="10000"/>
                  </a:ext>
                </a:extLst>
              </a:tr>
              <a:tr h="4434518">
                <a:tc>
                  <a:txBody>
                    <a:bodyPr/>
                    <a:lstStyle/>
                    <a:p>
                      <a:pPr marL="285750" indent="-285750" latinLnBrk="1">
                        <a:spcBef>
                          <a:spcPts val="1800"/>
                        </a:spcBef>
                        <a:buFont typeface="Arial" panose="020B0604020202020204" pitchFamily="34" charset="0"/>
                        <a:buChar char="•"/>
                      </a:pPr>
                      <a:endParaRPr lang="en-US" altLang="ko-KR" sz="1800" dirty="0"/>
                    </a:p>
                    <a:p>
                      <a:pPr marL="285750" indent="-285750" latinLnBrk="1">
                        <a:spcBef>
                          <a:spcPts val="1800"/>
                        </a:spcBef>
                        <a:buFont typeface="Arial" panose="020B0604020202020204" pitchFamily="34" charset="0"/>
                        <a:buChar char="•"/>
                      </a:pPr>
                      <a:r>
                        <a:rPr lang="en-US" altLang="ko-KR" sz="1800" dirty="0"/>
                        <a:t>low pressure of 10</a:t>
                      </a:r>
                      <a:r>
                        <a:rPr lang="en-US" altLang="ko-KR" sz="1800" baseline="30000" dirty="0"/>
                        <a:t>-3</a:t>
                      </a:r>
                      <a:r>
                        <a:rPr lang="en-US" altLang="ko-KR" sz="1800" dirty="0"/>
                        <a:t> ~ 10</a:t>
                      </a:r>
                      <a:r>
                        <a:rPr lang="en-US" altLang="ko-KR" sz="1800" baseline="30000" dirty="0"/>
                        <a:t>-10</a:t>
                      </a:r>
                      <a:r>
                        <a:rPr lang="en-US" altLang="ko-KR" sz="1800" dirty="0"/>
                        <a:t> </a:t>
                      </a:r>
                      <a:r>
                        <a:rPr lang="en-US" altLang="ko-KR" sz="1800" dirty="0" err="1"/>
                        <a:t>torr</a:t>
                      </a:r>
                      <a:endParaRPr lang="en-US" altLang="ko-KR" sz="1800" dirty="0"/>
                    </a:p>
                    <a:p>
                      <a:pPr marL="285750" indent="-285750" latinLnBrk="1">
                        <a:spcBef>
                          <a:spcPts val="1200"/>
                        </a:spcBef>
                        <a:buFont typeface="Arial" panose="020B0604020202020204" pitchFamily="34" charset="0"/>
                        <a:buChar char="•"/>
                      </a:pPr>
                      <a:r>
                        <a:rPr lang="en-US" altLang="ko-KR" sz="1800" dirty="0"/>
                        <a:t>atoms or molecules do not collide with each other</a:t>
                      </a:r>
                    </a:p>
                    <a:p>
                      <a:pPr marL="285750" indent="-285750" latinLnBrk="1">
                        <a:spcBef>
                          <a:spcPts val="1200"/>
                        </a:spcBef>
                        <a:buFont typeface="Arial" panose="020B0604020202020204" pitchFamily="34" charset="0"/>
                        <a:buChar char="•"/>
                      </a:pPr>
                      <a:r>
                        <a:rPr lang="en-US" altLang="ko-KR" sz="1800" dirty="0"/>
                        <a:t>growth surface is not activated in evaporation</a:t>
                      </a:r>
                    </a:p>
                    <a:p>
                      <a:pPr marL="285750" indent="-285750" latinLnBrk="1">
                        <a:spcBef>
                          <a:spcPts val="1200"/>
                        </a:spcBef>
                        <a:buFont typeface="Arial" panose="020B0604020202020204" pitchFamily="34" charset="0"/>
                        <a:buChar char="•"/>
                      </a:pPr>
                      <a:r>
                        <a:rPr lang="en-US" altLang="ko-KR" sz="1800" dirty="0"/>
                        <a:t>large grains</a:t>
                      </a:r>
                    </a:p>
                    <a:p>
                      <a:pPr marL="285750" indent="-285750" latinLnBrk="1">
                        <a:spcBef>
                          <a:spcPts val="1200"/>
                        </a:spcBef>
                        <a:buFont typeface="Arial" panose="020B0604020202020204" pitchFamily="34" charset="0"/>
                        <a:buChar char="•"/>
                      </a:pPr>
                      <a:r>
                        <a:rPr lang="en-US" altLang="ko-KR" sz="1800" dirty="0"/>
                        <a:t>multi-component systems is a serious challenge </a:t>
                      </a:r>
                      <a:endParaRPr lang="ko-KR" altLang="en-US" sz="1800" dirty="0"/>
                    </a:p>
                  </a:txBody>
                  <a:tcPr marT="45709" marB="45709"/>
                </a:tc>
                <a:tc>
                  <a:txBody>
                    <a:bodyPr/>
                    <a:lstStyle/>
                    <a:p>
                      <a:pPr marL="285750" indent="-285750" latinLnBrk="1">
                        <a:spcBef>
                          <a:spcPts val="1200"/>
                        </a:spcBef>
                        <a:buFont typeface="Arial" panose="020B0604020202020204" pitchFamily="34" charset="0"/>
                        <a:buChar char="•"/>
                      </a:pPr>
                      <a:endParaRPr lang="en-US" altLang="ko-KR" sz="1800" dirty="0"/>
                    </a:p>
                    <a:p>
                      <a:pPr marL="285750" indent="-285750" latinLnBrk="1">
                        <a:spcBef>
                          <a:spcPts val="1200"/>
                        </a:spcBef>
                        <a:buFont typeface="Arial" panose="020B0604020202020204" pitchFamily="34" charset="0"/>
                        <a:buChar char="•"/>
                      </a:pPr>
                      <a:r>
                        <a:rPr lang="en-US" altLang="ko-KR" sz="1800" dirty="0"/>
                        <a:t>high pressure of 100 </a:t>
                      </a:r>
                      <a:r>
                        <a:rPr lang="en-US" altLang="ko-KR" sz="1800" dirty="0" err="1"/>
                        <a:t>torr</a:t>
                      </a:r>
                      <a:endParaRPr lang="en-US" altLang="ko-KR" sz="1800" dirty="0"/>
                    </a:p>
                    <a:p>
                      <a:pPr marL="285750" indent="-285750" latinLnBrk="1">
                        <a:spcBef>
                          <a:spcPts val="1200"/>
                        </a:spcBef>
                        <a:buFont typeface="Arial" panose="020B0604020202020204" pitchFamily="34" charset="0"/>
                        <a:buChar char="•"/>
                      </a:pPr>
                      <a:r>
                        <a:rPr lang="en-US" altLang="ko-KR" sz="1800" dirty="0"/>
                        <a:t>atoms and molecules do collide with each other</a:t>
                      </a:r>
                    </a:p>
                    <a:p>
                      <a:pPr marL="285750" indent="-285750" latinLnBrk="1">
                        <a:spcBef>
                          <a:spcPts val="1200"/>
                        </a:spcBef>
                        <a:buFont typeface="Arial" panose="020B0604020202020204" pitchFamily="34" charset="0"/>
                        <a:buChar char="•"/>
                      </a:pPr>
                      <a:r>
                        <a:rPr lang="en-US" altLang="ko-KR" sz="1800" dirty="0"/>
                        <a:t>growth surface in sputtering is constantly under electron bombardment and thus is highly energetic</a:t>
                      </a:r>
                    </a:p>
                    <a:p>
                      <a:pPr marL="285750" indent="-285750" latinLnBrk="1">
                        <a:spcBef>
                          <a:spcPts val="1200"/>
                        </a:spcBef>
                        <a:buFont typeface="Arial" panose="020B0604020202020204" pitchFamily="34" charset="0"/>
                        <a:buChar char="•"/>
                      </a:pPr>
                      <a:r>
                        <a:rPr lang="en-US" altLang="ko-KR" sz="1800" dirty="0"/>
                        <a:t>smaller grains with better adhesion to the substrates</a:t>
                      </a:r>
                    </a:p>
                    <a:p>
                      <a:pPr marL="285750" indent="-285750" latinLnBrk="1">
                        <a:spcBef>
                          <a:spcPts val="1200"/>
                        </a:spcBef>
                        <a:buFont typeface="Arial" panose="020B0604020202020204" pitchFamily="34" charset="0"/>
                        <a:buChar char="•"/>
                      </a:pPr>
                      <a:r>
                        <a:rPr lang="en-US" altLang="ko-KR" sz="1800" dirty="0"/>
                        <a:t>the composition of the target and the film can be the same. </a:t>
                      </a:r>
                      <a:endParaRPr lang="ko-KR" altLang="en-US" sz="1800" dirty="0"/>
                    </a:p>
                  </a:txBody>
                  <a:tcPr marT="45709" marB="45709"/>
                </a:tc>
                <a:extLst>
                  <a:ext uri="{0D108BD9-81ED-4DB2-BD59-A6C34878D82A}">
                    <a16:rowId xmlns:a16="http://schemas.microsoft.com/office/drawing/2014/main" val="10001"/>
                  </a:ext>
                </a:extLst>
              </a:tr>
            </a:tbl>
          </a:graphicData>
        </a:graphic>
      </p:graphicFrame>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134</a:t>
            </a:fld>
            <a:endParaRPr lang="ko-KR" altLang="en-US"/>
          </a:p>
        </p:txBody>
      </p:sp>
    </p:spTree>
    <p:extLst>
      <p:ext uri="{BB962C8B-B14F-4D97-AF65-F5344CB8AC3E}">
        <p14:creationId xmlns:p14="http://schemas.microsoft.com/office/powerpoint/2010/main" val="36165256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object 3"/>
          <p:cNvSpPr txBox="1">
            <a:spLocks noChangeArrowheads="1"/>
          </p:cNvSpPr>
          <p:nvPr/>
        </p:nvSpPr>
        <p:spPr bwMode="auto">
          <a:xfrm>
            <a:off x="333829" y="1175658"/>
            <a:ext cx="79375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55600" indent="-342900" latinLnBrk="1">
              <a:spcBef>
                <a:spcPct val="20000"/>
              </a:spcBef>
              <a:buFont typeface="Arial" panose="020B0604020202020204" pitchFamily="34" charset="0"/>
              <a:buChar char="•"/>
              <a:tabLst>
                <a:tab pos="354013" algn="l"/>
                <a:tab pos="355600" algn="l"/>
              </a:tabLst>
              <a:defRPr sz="3200">
                <a:solidFill>
                  <a:schemeClr val="tx1"/>
                </a:solidFill>
                <a:latin typeface="HY견고딕" panose="02030600000101010101" pitchFamily="18" charset="-127"/>
                <a:ea typeface="HY견고딕" panose="02030600000101010101" pitchFamily="18" charset="-127"/>
              </a:defRPr>
            </a:lvl1pPr>
            <a:lvl2pPr marL="755650" indent="-285750" latinLnBrk="1">
              <a:spcBef>
                <a:spcPct val="20000"/>
              </a:spcBef>
              <a:buFont typeface="Arial" panose="020B0604020202020204" pitchFamily="34" charset="0"/>
              <a:buChar char="–"/>
              <a:tabLst>
                <a:tab pos="354013" algn="l"/>
                <a:tab pos="355600" algn="l"/>
              </a:tabLst>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tabLst>
                <a:tab pos="354013" algn="l"/>
                <a:tab pos="355600" algn="l"/>
              </a:tabLst>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9pPr>
          </a:lstStyle>
          <a:p>
            <a:pPr latinLnBrk="0">
              <a:spcBef>
                <a:spcPts val="600"/>
              </a:spcBef>
              <a:buFontTx/>
              <a:buChar char="•"/>
            </a:pPr>
            <a:r>
              <a:rPr lang="en-US" altLang="ko-KR" sz="2400" dirty="0">
                <a:solidFill>
                  <a:srgbClr val="FF0000"/>
                </a:solidFill>
                <a:latin typeface="+mj-lt"/>
                <a:ea typeface="굴림" panose="020B0600000101010101" pitchFamily="50" charset="-127"/>
                <a:cs typeface="Times New Roman" panose="02020603050405020304" pitchFamily="18" charset="0"/>
              </a:rPr>
              <a:t>P</a:t>
            </a:r>
            <a:r>
              <a:rPr lang="ko-KR" altLang="ko-KR" sz="2400" dirty="0">
                <a:solidFill>
                  <a:srgbClr val="FF0000"/>
                </a:solidFill>
                <a:latin typeface="+mj-lt"/>
                <a:ea typeface="맑은 고딕" panose="020B0503020000020004" pitchFamily="50" charset="-127"/>
                <a:cs typeface="Times New Roman" panose="02020603050405020304" pitchFamily="18" charset="0"/>
              </a:rPr>
              <a:t>roblems of </a:t>
            </a:r>
            <a:r>
              <a:rPr lang="en-US" altLang="ko-KR" sz="2400" dirty="0">
                <a:solidFill>
                  <a:srgbClr val="FF0000"/>
                </a:solidFill>
                <a:latin typeface="+mj-lt"/>
                <a:ea typeface="맑은 고딕" panose="020B0503020000020004" pitchFamily="50" charset="-127"/>
                <a:cs typeface="Times New Roman" panose="02020603050405020304" pitchFamily="18" charset="0"/>
              </a:rPr>
              <a:t>PVD process (e</a:t>
            </a:r>
            <a:r>
              <a:rPr lang="ko-KR" altLang="ko-KR" sz="2400" dirty="0">
                <a:solidFill>
                  <a:srgbClr val="FF0000"/>
                </a:solidFill>
                <a:latin typeface="+mj-lt"/>
                <a:ea typeface="맑은 고딕" panose="020B0503020000020004" pitchFamily="50" charset="-127"/>
                <a:cs typeface="Times New Roman" panose="02020603050405020304" pitchFamily="18" charset="0"/>
              </a:rPr>
              <a:t>vaporation and sputtering</a:t>
            </a:r>
            <a:r>
              <a:rPr lang="en-US" altLang="ko-KR" sz="2400" dirty="0">
                <a:solidFill>
                  <a:srgbClr val="FF0000"/>
                </a:solidFill>
                <a:latin typeface="+mj-lt"/>
                <a:ea typeface="맑은 고딕" panose="020B0503020000020004" pitchFamily="50" charset="-127"/>
                <a:cs typeface="Times New Roman" panose="02020603050405020304" pitchFamily="18" charset="0"/>
              </a:rPr>
              <a:t>)</a:t>
            </a:r>
            <a:endParaRPr lang="ko-KR" altLang="ko-KR" sz="2400" dirty="0">
              <a:solidFill>
                <a:srgbClr val="FF0000"/>
              </a:solidFill>
              <a:latin typeface="+mj-lt"/>
              <a:ea typeface="맑은 고딕" panose="020B0503020000020004" pitchFamily="50" charset="-127"/>
              <a:cs typeface="Times New Roman" panose="02020603050405020304" pitchFamily="18" charset="0"/>
            </a:endParaRPr>
          </a:p>
          <a:p>
            <a:pPr lvl="1" latinLnBrk="0">
              <a:spcBef>
                <a:spcPts val="600"/>
              </a:spcBef>
              <a:buFontTx/>
              <a:buChar char="–"/>
            </a:pPr>
            <a:r>
              <a:rPr lang="en-US" altLang="ko-KR" sz="2400" dirty="0">
                <a:solidFill>
                  <a:srgbClr val="FF0000"/>
                </a:solidFill>
                <a:latin typeface="+mj-lt"/>
                <a:ea typeface="굴림" panose="020B0600000101010101" pitchFamily="50" charset="-127"/>
                <a:cs typeface="Times New Roman" panose="02020603050405020304" pitchFamily="18" charset="0"/>
              </a:rPr>
              <a:t>s</a:t>
            </a:r>
            <a:r>
              <a:rPr lang="ko-KR" altLang="ko-KR" sz="2400" dirty="0">
                <a:solidFill>
                  <a:srgbClr val="FF0000"/>
                </a:solidFill>
                <a:latin typeface="+mj-lt"/>
                <a:ea typeface="맑은 고딕" panose="020B0503020000020004" pitchFamily="50" charset="-127"/>
                <a:cs typeface="Times New Roman" panose="02020603050405020304" pitchFamily="18" charset="0"/>
              </a:rPr>
              <a:t>tep coverage</a:t>
            </a:r>
            <a:r>
              <a:rPr lang="en-US" altLang="ko-KR" sz="2400" dirty="0">
                <a:solidFill>
                  <a:srgbClr val="FF0000"/>
                </a:solidFill>
                <a:latin typeface="+mj-lt"/>
                <a:ea typeface="굴림" panose="020B0600000101010101" pitchFamily="50" charset="-127"/>
                <a:cs typeface="Times New Roman" panose="02020603050405020304" pitchFamily="18" charset="0"/>
              </a:rPr>
              <a:t> </a:t>
            </a:r>
          </a:p>
          <a:p>
            <a:pPr lvl="1" latinLnBrk="0">
              <a:spcBef>
                <a:spcPts val="600"/>
              </a:spcBef>
              <a:buFontTx/>
              <a:buChar char="–"/>
            </a:pPr>
            <a:r>
              <a:rPr lang="en-US" altLang="ko-KR" sz="2400" dirty="0">
                <a:solidFill>
                  <a:srgbClr val="FF0000"/>
                </a:solidFill>
                <a:latin typeface="+mj-lt"/>
                <a:ea typeface="굴림" panose="020B0600000101010101" pitchFamily="50" charset="-127"/>
                <a:cs typeface="Times New Roman" panose="02020603050405020304" pitchFamily="18" charset="0"/>
              </a:rPr>
              <a:t>impurity problem</a:t>
            </a:r>
            <a:endParaRPr lang="ko-KR" altLang="ko-KR" sz="2400" dirty="0">
              <a:solidFill>
                <a:srgbClr val="FF0000"/>
              </a:solidFill>
              <a:latin typeface="+mj-lt"/>
              <a:ea typeface="맑은 고딕" panose="020B0503020000020004" pitchFamily="50" charset="-127"/>
              <a:cs typeface="Times New Roman" panose="02020603050405020304" pitchFamily="18" charset="0"/>
            </a:endParaRPr>
          </a:p>
          <a:p>
            <a:pPr lvl="1" latinLnBrk="0">
              <a:spcBef>
                <a:spcPts val="600"/>
              </a:spcBef>
              <a:buFontTx/>
              <a:buChar char="–"/>
            </a:pPr>
            <a:r>
              <a:rPr lang="en-US" altLang="ko-KR" sz="2400" dirty="0">
                <a:solidFill>
                  <a:srgbClr val="FF0000"/>
                </a:solidFill>
                <a:latin typeface="+mj-lt"/>
                <a:ea typeface="굴림" panose="020B0600000101010101" pitchFamily="50" charset="-127"/>
                <a:cs typeface="Times New Roman" panose="02020603050405020304" pitchFamily="18" charset="0"/>
              </a:rPr>
              <a:t>n</a:t>
            </a:r>
            <a:r>
              <a:rPr lang="ko-KR" altLang="ko-KR" sz="2400" dirty="0">
                <a:solidFill>
                  <a:srgbClr val="FF0000"/>
                </a:solidFill>
                <a:latin typeface="+mj-lt"/>
                <a:ea typeface="맑은 고딕" panose="020B0503020000020004" pitchFamily="50" charset="-127"/>
                <a:cs typeface="Times New Roman" panose="02020603050405020304" pitchFamily="18" charset="0"/>
              </a:rPr>
              <a:t>ot well suited to insulating or</a:t>
            </a:r>
            <a:r>
              <a:rPr lang="en-US" altLang="ko-KR" sz="2400" dirty="0">
                <a:solidFill>
                  <a:srgbClr val="FF0000"/>
                </a:solidFill>
                <a:latin typeface="+mj-lt"/>
                <a:ea typeface="맑은 고딕" panose="020B0503020000020004" pitchFamily="50" charset="-127"/>
                <a:cs typeface="Times New Roman" panose="02020603050405020304" pitchFamily="18" charset="0"/>
              </a:rPr>
              <a:t> </a:t>
            </a:r>
            <a:r>
              <a:rPr lang="ko-KR" altLang="ko-KR" sz="2400" dirty="0">
                <a:solidFill>
                  <a:srgbClr val="FF0000"/>
                </a:solidFill>
                <a:latin typeface="+mj-lt"/>
                <a:ea typeface="맑은 고딕" panose="020B0503020000020004" pitchFamily="50" charset="-127"/>
                <a:cs typeface="Times New Roman" panose="02020603050405020304" pitchFamily="18" charset="0"/>
              </a:rPr>
              <a:t>semiconducting films</a:t>
            </a:r>
          </a:p>
        </p:txBody>
      </p:sp>
      <p:sp>
        <p:nvSpPr>
          <p:cNvPr id="10" name="object 3"/>
          <p:cNvSpPr txBox="1"/>
          <p:nvPr/>
        </p:nvSpPr>
        <p:spPr>
          <a:xfrm>
            <a:off x="333829" y="3910532"/>
            <a:ext cx="8636916" cy="1923604"/>
          </a:xfrm>
          <a:prstGeom prst="rect">
            <a:avLst/>
          </a:prstGeom>
        </p:spPr>
        <p:txBody>
          <a:bodyPr wrap="square" lIns="0" tIns="0" rIns="0" bIns="0">
            <a:spAutoFit/>
          </a:bodyPr>
          <a:lstStyle/>
          <a:p>
            <a:pPr marL="355600" indent="-342900">
              <a:spcBef>
                <a:spcPts val="600"/>
              </a:spcBef>
              <a:buFontTx/>
              <a:buChar char="•"/>
              <a:tabLst>
                <a:tab pos="354965" algn="l"/>
                <a:tab pos="355600" algn="l"/>
              </a:tabLst>
              <a:defRPr/>
            </a:pPr>
            <a:r>
              <a:rPr lang="en-US" sz="2400" spc="-5" dirty="0">
                <a:cs typeface="Times New Roman"/>
              </a:rPr>
              <a:t>chemically reacting a volatile compound is reacted with other gases, producing a nonvolatile solid deposited atomically on a substrate</a:t>
            </a:r>
          </a:p>
          <a:p>
            <a:pPr marL="355600" indent="-342900">
              <a:spcBef>
                <a:spcPts val="600"/>
              </a:spcBef>
              <a:buFontTx/>
              <a:buChar char="•"/>
              <a:tabLst>
                <a:tab pos="354965" algn="l"/>
                <a:tab pos="355600" algn="l"/>
              </a:tabLst>
              <a:defRPr/>
            </a:pPr>
            <a:r>
              <a:rPr lang="en-US" sz="2400" spc="-5" dirty="0">
                <a:cs typeface="Times New Roman"/>
              </a:rPr>
              <a:t>CVD process has been very extensively studied and very well documented due to the matured Si technology based on the semiconductor process</a:t>
            </a:r>
            <a:endParaRPr sz="2400" dirty="0">
              <a:cs typeface="Times New Roman"/>
            </a:endParaRPr>
          </a:p>
        </p:txBody>
      </p:sp>
      <p:sp>
        <p:nvSpPr>
          <p:cNvPr id="4" name="슬라이드 번호 개체 틀 3"/>
          <p:cNvSpPr>
            <a:spLocks noGrp="1"/>
          </p:cNvSpPr>
          <p:nvPr>
            <p:ph type="sldNum" sz="quarter" idx="4294967295"/>
          </p:nvPr>
        </p:nvSpPr>
        <p:spPr>
          <a:xfrm>
            <a:off x="6982734" y="6492875"/>
            <a:ext cx="2133600" cy="365125"/>
          </a:xfrm>
        </p:spPr>
        <p:txBody>
          <a:bodyPr/>
          <a:lstStyle/>
          <a:p>
            <a:fld id="{CF6469CD-0975-448B-9D63-8CA287E77434}" type="slidenum">
              <a:rPr lang="ko-KR" altLang="en-US" smtClean="0"/>
              <a:pPr/>
              <a:t>135</a:t>
            </a:fld>
            <a:endParaRPr lang="ko-KR" altLang="en-US" dirty="0"/>
          </a:p>
        </p:txBody>
      </p:sp>
      <p:sp>
        <p:nvSpPr>
          <p:cNvPr id="8" name="제목 1"/>
          <p:cNvSpPr txBox="1">
            <a:spLocks/>
          </p:cNvSpPr>
          <p:nvPr/>
        </p:nvSpPr>
        <p:spPr bwMode="auto">
          <a:xfrm>
            <a:off x="-3054" y="3152166"/>
            <a:ext cx="9144000" cy="692150"/>
          </a:xfrm>
          <a:prstGeom prst="rect">
            <a:avLst/>
          </a:prstGeom>
          <a:extLst/>
        </p:spPr>
        <p:txBody>
          <a:bodyPr vert="horz" lIns="91440" tIns="45720" rIns="91440" bIns="45720" rtlCol="0" anchor="b">
            <a:normAutofit/>
          </a:bodyPr>
          <a:lstStyle>
            <a:defPPr>
              <a:defRPr lang="ko-KR"/>
            </a:defPPr>
            <a:lvl1pPr algn="ctr" latinLnBrk="0">
              <a:lnSpc>
                <a:spcPct val="90000"/>
              </a:lnSpc>
              <a:spcBef>
                <a:spcPct val="0"/>
              </a:spcBef>
              <a:buNone/>
              <a:defRPr sz="3200" b="1">
                <a:latin typeface="+mj-lt"/>
                <a:ea typeface="+mj-ea"/>
                <a:cs typeface="+mj-cs"/>
              </a:defRPr>
            </a:lvl1pPr>
          </a:lstStyle>
          <a:p>
            <a:r>
              <a:rPr lang="fr-FR" altLang="ko-KR" dirty="0"/>
              <a:t>What is CVD? </a:t>
            </a:r>
          </a:p>
        </p:txBody>
      </p:sp>
      <p:sp>
        <p:nvSpPr>
          <p:cNvPr id="7" name="제목 1"/>
          <p:cNvSpPr txBox="1">
            <a:spLocks/>
          </p:cNvSpPr>
          <p:nvPr/>
        </p:nvSpPr>
        <p:spPr bwMode="auto">
          <a:xfrm>
            <a:off x="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3600" b="1" dirty="0">
                <a:latin typeface="Gill Sans MT" panose="020B0502020104020203" pitchFamily="34" charset="0"/>
              </a:rPr>
              <a:t>5.5. Chemical Vapor Deposition (CVD) </a:t>
            </a:r>
          </a:p>
        </p:txBody>
      </p:sp>
    </p:spTree>
    <p:extLst>
      <p:ext uri="{BB962C8B-B14F-4D97-AF65-F5344CB8AC3E}">
        <p14:creationId xmlns:p14="http://schemas.microsoft.com/office/powerpoint/2010/main" val="72892917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제목 1"/>
          <p:cNvSpPr txBox="1">
            <a:spLocks/>
          </p:cNvSpPr>
          <p:nvPr/>
        </p:nvSpPr>
        <p:spPr bwMode="auto">
          <a:xfrm>
            <a:off x="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3600" b="1">
                <a:latin typeface="Gill Sans MT" panose="020B0502020104020203" pitchFamily="34" charset="0"/>
              </a:rPr>
              <a:t>5.5.1. Typical chemical reactions</a:t>
            </a:r>
          </a:p>
        </p:txBody>
      </p:sp>
      <p:grpSp>
        <p:nvGrpSpPr>
          <p:cNvPr id="21508" name="그룹 20"/>
          <p:cNvGrpSpPr>
            <a:grpSpLocks/>
          </p:cNvGrpSpPr>
          <p:nvPr/>
        </p:nvGrpSpPr>
        <p:grpSpPr bwMode="auto">
          <a:xfrm>
            <a:off x="2209800" y="846138"/>
            <a:ext cx="4724400" cy="4445000"/>
            <a:chOff x="1447800" y="1451324"/>
            <a:chExt cx="4724400" cy="4444495"/>
          </a:xfrm>
        </p:grpSpPr>
        <p:grpSp>
          <p:nvGrpSpPr>
            <p:cNvPr id="21510" name="그룹 8"/>
            <p:cNvGrpSpPr>
              <a:grpSpLocks/>
            </p:cNvGrpSpPr>
            <p:nvPr/>
          </p:nvGrpSpPr>
          <p:grpSpPr bwMode="auto">
            <a:xfrm>
              <a:off x="1447800" y="1451324"/>
              <a:ext cx="4724400" cy="4337241"/>
              <a:chOff x="1435100" y="1295400"/>
              <a:chExt cx="4203700" cy="3859212"/>
            </a:xfrm>
          </p:grpSpPr>
          <p:pic>
            <p:nvPicPr>
              <p:cNvPr id="21521" name="그림 6"/>
              <p:cNvPicPr>
                <a:picLocks noChangeAspect="1"/>
              </p:cNvPicPr>
              <p:nvPr/>
            </p:nvPicPr>
            <p:blipFill>
              <a:blip r:embed="rId3">
                <a:extLst>
                  <a:ext uri="{28A0092B-C50C-407E-A947-70E740481C1C}">
                    <a14:useLocalDpi xmlns:a14="http://schemas.microsoft.com/office/drawing/2010/main" val="0"/>
                  </a:ext>
                </a:extLst>
              </a:blip>
              <a:srcRect l="47084" t="87692" r="29999" b="3847"/>
              <a:stretch>
                <a:fillRect/>
              </a:stretch>
            </p:blipFill>
            <p:spPr bwMode="auto">
              <a:xfrm>
                <a:off x="1435100" y="1295400"/>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그림 7"/>
              <p:cNvPicPr>
                <a:picLocks noChangeAspect="1"/>
              </p:cNvPicPr>
              <p:nvPr/>
            </p:nvPicPr>
            <p:blipFill>
              <a:blip r:embed="rId4">
                <a:extLst>
                  <a:ext uri="{28A0092B-C50C-407E-A947-70E740481C1C}">
                    <a14:useLocalDpi xmlns:a14="http://schemas.microsoft.com/office/drawing/2010/main" val="0"/>
                  </a:ext>
                </a:extLst>
              </a:blip>
              <a:srcRect l="47083" t="13846" r="30000" b="54614"/>
              <a:stretch>
                <a:fillRect/>
              </a:stretch>
            </p:blipFill>
            <p:spPr bwMode="auto">
              <a:xfrm>
                <a:off x="1447800" y="2030412"/>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타원 9"/>
            <p:cNvSpPr/>
            <p:nvPr/>
          </p:nvSpPr>
          <p:spPr>
            <a:xfrm>
              <a:off x="3702050" y="1622755"/>
              <a:ext cx="381000" cy="32222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1" name="타원 10"/>
            <p:cNvSpPr/>
            <p:nvPr/>
          </p:nvSpPr>
          <p:spPr>
            <a:xfrm>
              <a:off x="3779838" y="1906884"/>
              <a:ext cx="381000" cy="32222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2" name="타원 11"/>
            <p:cNvSpPr/>
            <p:nvPr/>
          </p:nvSpPr>
          <p:spPr>
            <a:xfrm>
              <a:off x="3970338" y="2449748"/>
              <a:ext cx="381000" cy="32222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3" name="타원 12"/>
            <p:cNvSpPr/>
            <p:nvPr/>
          </p:nvSpPr>
          <p:spPr>
            <a:xfrm>
              <a:off x="3970338" y="2714830"/>
              <a:ext cx="381000" cy="32222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4" name="타원 13"/>
            <p:cNvSpPr/>
            <p:nvPr/>
          </p:nvSpPr>
          <p:spPr>
            <a:xfrm>
              <a:off x="3810000" y="3237058"/>
              <a:ext cx="685800" cy="32222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5" name="타원 14"/>
            <p:cNvSpPr/>
            <p:nvPr/>
          </p:nvSpPr>
          <p:spPr>
            <a:xfrm>
              <a:off x="3854450" y="3503728"/>
              <a:ext cx="717550" cy="32222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6" name="타원 15"/>
            <p:cNvSpPr/>
            <p:nvPr/>
          </p:nvSpPr>
          <p:spPr>
            <a:xfrm>
              <a:off x="3854450" y="3997385"/>
              <a:ext cx="625475" cy="32222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7" name="타원 16"/>
            <p:cNvSpPr/>
            <p:nvPr/>
          </p:nvSpPr>
          <p:spPr>
            <a:xfrm>
              <a:off x="3848100" y="4300562"/>
              <a:ext cx="625475" cy="32222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8" name="타원 17"/>
            <p:cNvSpPr/>
            <p:nvPr/>
          </p:nvSpPr>
          <p:spPr>
            <a:xfrm>
              <a:off x="3625850" y="4798981"/>
              <a:ext cx="625475" cy="32222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0" name="타원 19"/>
            <p:cNvSpPr/>
            <p:nvPr/>
          </p:nvSpPr>
          <p:spPr>
            <a:xfrm>
              <a:off x="2909888" y="5543434"/>
              <a:ext cx="960437" cy="35238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sp>
        <p:nvSpPr>
          <p:cNvPr id="21509" name="직사각형 21"/>
          <p:cNvSpPr>
            <a:spLocks noChangeArrowheads="1"/>
          </p:cNvSpPr>
          <p:nvPr/>
        </p:nvSpPr>
        <p:spPr bwMode="auto">
          <a:xfrm>
            <a:off x="293688" y="5334000"/>
            <a:ext cx="8621712"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ts val="600"/>
              </a:spcBef>
            </a:pPr>
            <a:r>
              <a:rPr lang="en-US" altLang="ko-KR" sz="1800">
                <a:latin typeface="Arial" panose="020B0604020202020204" pitchFamily="34" charset="0"/>
                <a:ea typeface="맑은 고딕" panose="020B0503020000020004" pitchFamily="50" charset="-127"/>
              </a:rPr>
              <a:t>rich </a:t>
            </a:r>
            <a:r>
              <a:rPr lang="ko-KR" altLang="en-US" sz="1800">
                <a:latin typeface="Arial" panose="020B0604020202020204" pitchFamily="34" charset="0"/>
                <a:ea typeface="맑은 고딕" panose="020B0503020000020004" pitchFamily="50" charset="-127"/>
              </a:rPr>
              <a:t>chemistry </a:t>
            </a:r>
            <a:r>
              <a:rPr lang="en-US" altLang="ko-KR" sz="1800">
                <a:latin typeface="Arial" panose="020B0604020202020204" pitchFamily="34" charset="0"/>
                <a:ea typeface="맑은 고딕" panose="020B0503020000020004" pitchFamily="50" charset="-127"/>
              </a:rPr>
              <a:t>and various </a:t>
            </a:r>
            <a:r>
              <a:rPr lang="ko-KR" altLang="en-US" sz="1800">
                <a:latin typeface="Arial" panose="020B0604020202020204" pitchFamily="34" charset="0"/>
                <a:ea typeface="맑은 고딕" panose="020B0503020000020004" pitchFamily="50" charset="-127"/>
              </a:rPr>
              <a:t>chemical reactions </a:t>
            </a:r>
            <a:r>
              <a:rPr lang="en-US" altLang="ko-KR" sz="1800">
                <a:latin typeface="Arial" panose="020B0604020202020204" pitchFamily="34" charset="0"/>
                <a:ea typeface="맑은 고딕" panose="020B0503020000020004" pitchFamily="50" charset="-127"/>
              </a:rPr>
              <a:t>involved</a:t>
            </a:r>
          </a:p>
          <a:p>
            <a:pPr latinLnBrk="0">
              <a:spcBef>
                <a:spcPts val="600"/>
              </a:spcBef>
            </a:pPr>
            <a:r>
              <a:rPr lang="en-US" altLang="ko-KR" sz="1800">
                <a:latin typeface="Arial" panose="020B0604020202020204" pitchFamily="34" charset="0"/>
                <a:ea typeface="맑은 고딕" panose="020B0503020000020004" pitchFamily="50" charset="-127"/>
              </a:rPr>
              <a:t>gas phase (homogeneous) reactions and surface (heterogeneous) reactions mixed</a:t>
            </a:r>
          </a:p>
          <a:p>
            <a:pPr latinLnBrk="0">
              <a:spcBef>
                <a:spcPts val="600"/>
              </a:spcBef>
            </a:pPr>
            <a:r>
              <a:rPr lang="en-US" altLang="ko-KR" sz="1800">
                <a:latin typeface="Arial" panose="020B0604020202020204" pitchFamily="34" charset="0"/>
                <a:ea typeface="맑은 고딕" panose="020B0503020000020004" pitchFamily="50" charset="-127"/>
              </a:rPr>
              <a:t>for good quality films, homogeneous nucleation should be avoided</a:t>
            </a:r>
            <a:endParaRPr lang="ko-KR" altLang="en-US" sz="1800">
              <a:latin typeface="Arial" panose="020B0604020202020204" pitchFamily="34" charset="0"/>
              <a:ea typeface="맑은 고딕" panose="020B0503020000020004" pitchFamily="50" charset="-127"/>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136</a:t>
            </a:fld>
            <a:endParaRPr lang="ko-KR" altLang="en-US"/>
          </a:p>
        </p:txBody>
      </p:sp>
    </p:spTree>
    <p:extLst>
      <p:ext uri="{BB962C8B-B14F-4D97-AF65-F5344CB8AC3E}">
        <p14:creationId xmlns:p14="http://schemas.microsoft.com/office/powerpoint/2010/main" val="12631162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3"/>
          <p:cNvSpPr txBox="1">
            <a:spLocks noGrp="1"/>
          </p:cNvSpPr>
          <p:nvPr>
            <p:ph type="title"/>
          </p:nvPr>
        </p:nvSpPr>
        <p:spPr>
          <a:xfrm>
            <a:off x="-12700" y="912813"/>
            <a:ext cx="9144000" cy="611187"/>
          </a:xfrm>
        </p:spPr>
        <p:txBody>
          <a:bodyPr lIns="0" tIns="238759" rIns="0" bIns="0" rtlCol="0">
            <a:spAutoFit/>
          </a:bodyPr>
          <a:lstStyle/>
          <a:p>
            <a:pPr marL="1049020">
              <a:defRPr/>
            </a:pPr>
            <a:r>
              <a:rPr lang="en-US" sz="2400" b="1" dirty="0">
                <a:latin typeface="+mn-lt"/>
              </a:rPr>
              <a:t>T</a:t>
            </a:r>
            <a:r>
              <a:rPr sz="2400" b="1" dirty="0">
                <a:latin typeface="+mn-lt"/>
              </a:rPr>
              <a:t>hermal </a:t>
            </a:r>
            <a:r>
              <a:rPr sz="2400" b="1" spc="-10" dirty="0">
                <a:latin typeface="+mn-lt"/>
              </a:rPr>
              <a:t>CVD</a:t>
            </a:r>
            <a:r>
              <a:rPr sz="2400" b="1" spc="-75" dirty="0">
                <a:latin typeface="+mn-lt"/>
              </a:rPr>
              <a:t> </a:t>
            </a:r>
            <a:r>
              <a:rPr sz="2400" b="1" dirty="0">
                <a:latin typeface="+mn-lt"/>
              </a:rPr>
              <a:t>system</a:t>
            </a:r>
            <a:r>
              <a:rPr lang="en-US" sz="2400" b="1" dirty="0">
                <a:latin typeface="+mn-lt"/>
              </a:rPr>
              <a:t> for Si deposition</a:t>
            </a:r>
            <a:endParaRPr sz="2400" b="1" dirty="0">
              <a:latin typeface="+mn-lt"/>
            </a:endParaRPr>
          </a:p>
        </p:txBody>
      </p:sp>
      <p:sp>
        <p:nvSpPr>
          <p:cNvPr id="22532" name="object 2"/>
          <p:cNvSpPr>
            <a:spLocks noChangeArrowheads="1"/>
          </p:cNvSpPr>
          <p:nvPr/>
        </p:nvSpPr>
        <p:spPr bwMode="auto">
          <a:xfrm>
            <a:off x="1584325" y="3568700"/>
            <a:ext cx="6248400" cy="32893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eaLnBrk="1" hangingPunct="1">
              <a:spcBef>
                <a:spcPct val="0"/>
              </a:spcBef>
              <a:buFontTx/>
              <a:buNone/>
            </a:pPr>
            <a:endParaRPr lang="ko-KR" altLang="ko-KR" sz="1800">
              <a:solidFill>
                <a:srgbClr val="000000"/>
              </a:solidFill>
              <a:latin typeface="Calibri" panose="020F0502020204030204" pitchFamily="34" charset="0"/>
              <a:ea typeface="맑은 고딕" panose="020B0503020000020004" pitchFamily="50" charset="-127"/>
            </a:endParaRPr>
          </a:p>
        </p:txBody>
      </p:sp>
      <p:sp>
        <p:nvSpPr>
          <p:cNvPr id="22533" name="object 4"/>
          <p:cNvSpPr txBox="1">
            <a:spLocks noChangeArrowheads="1"/>
          </p:cNvSpPr>
          <p:nvPr/>
        </p:nvSpPr>
        <p:spPr bwMode="auto">
          <a:xfrm>
            <a:off x="577850" y="1651000"/>
            <a:ext cx="826135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55600" indent="-342900" latinLnBrk="1">
              <a:spcBef>
                <a:spcPct val="20000"/>
              </a:spcBef>
              <a:buFont typeface="Arial" panose="020B0604020202020204" pitchFamily="34" charset="0"/>
              <a:buChar char="•"/>
              <a:tabLst>
                <a:tab pos="354013" algn="l"/>
                <a:tab pos="355600" algn="l"/>
              </a:tabLst>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tabLst>
                <a:tab pos="354013" algn="l"/>
                <a:tab pos="355600" algn="l"/>
              </a:tabLst>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tabLst>
                <a:tab pos="354013" algn="l"/>
                <a:tab pos="355600" algn="l"/>
              </a:tabLst>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9pPr>
          </a:lstStyle>
          <a:p>
            <a:pPr eaLnBrk="1" latinLnBrk="0" hangingPunct="1">
              <a:spcBef>
                <a:spcPct val="0"/>
              </a:spcBef>
              <a:buFontTx/>
              <a:buChar char="•"/>
            </a:pPr>
            <a:r>
              <a:rPr lang="ko-KR" altLang="ko-KR" sz="2400">
                <a:solidFill>
                  <a:srgbClr val="000000"/>
                </a:solidFill>
                <a:latin typeface="Calibri" panose="020F0502020204030204" pitchFamily="34" charset="0"/>
                <a:ea typeface="맑은 고딕" panose="020B0503020000020004" pitchFamily="50" charset="-127"/>
                <a:cs typeface="Times New Roman" panose="02020603050405020304" pitchFamily="18" charset="0"/>
              </a:rPr>
              <a:t>Wafer </a:t>
            </a:r>
            <a:r>
              <a:rPr lang="en-US" altLang="ko-KR" sz="2400">
                <a:solidFill>
                  <a:srgbClr val="000000"/>
                </a:solidFill>
                <a:latin typeface="Calibri" panose="020F0502020204030204" pitchFamily="34" charset="0"/>
                <a:ea typeface="굴림" panose="020B0600000101010101" pitchFamily="50" charset="-127"/>
                <a:cs typeface="Times New Roman" panose="02020603050405020304" pitchFamily="18" charset="0"/>
              </a:rPr>
              <a:t>placed on </a:t>
            </a:r>
            <a:r>
              <a:rPr lang="ko-KR" altLang="ko-KR" sz="2400">
                <a:solidFill>
                  <a:srgbClr val="000000"/>
                </a:solidFill>
                <a:latin typeface="Calibri" panose="020F0502020204030204" pitchFamily="34" charset="0"/>
                <a:ea typeface="맑은 고딕" panose="020B0503020000020004" pitchFamily="50" charset="-127"/>
                <a:cs typeface="Times New Roman" panose="02020603050405020304" pitchFamily="18" charset="0"/>
              </a:rPr>
              <a:t>a heated susceptor</a:t>
            </a:r>
            <a:r>
              <a:rPr lang="en-US" altLang="ko-KR" sz="2400">
                <a:solidFill>
                  <a:srgbClr val="000000"/>
                </a:solidFill>
                <a:latin typeface="Calibri" panose="020F0502020204030204" pitchFamily="34" charset="0"/>
                <a:ea typeface="굴림" panose="020B0600000101010101" pitchFamily="50" charset="-127"/>
                <a:cs typeface="Times New Roman" panose="02020603050405020304" pitchFamily="18" charset="0"/>
              </a:rPr>
              <a:t> (</a:t>
            </a:r>
            <a:r>
              <a:rPr lang="ko-KR" altLang="ko-KR" sz="2400">
                <a:solidFill>
                  <a:srgbClr val="000000"/>
                </a:solidFill>
                <a:latin typeface="Calibri" panose="020F0502020204030204" pitchFamily="34" charset="0"/>
                <a:ea typeface="맑은 고딕" panose="020B0503020000020004" pitchFamily="50" charset="-127"/>
                <a:cs typeface="Times New Roman" panose="02020603050405020304" pitchFamily="18" charset="0"/>
              </a:rPr>
              <a:t>T</a:t>
            </a:r>
            <a:r>
              <a:rPr lang="ko-KR" altLang="ko-KR" sz="2400" baseline="-21000">
                <a:solidFill>
                  <a:srgbClr val="000000"/>
                </a:solidFill>
                <a:latin typeface="Calibri" panose="020F0502020204030204" pitchFamily="34" charset="0"/>
                <a:ea typeface="맑은 고딕" panose="020B0503020000020004" pitchFamily="50" charset="-127"/>
                <a:cs typeface="Times New Roman" panose="02020603050405020304" pitchFamily="18" charset="0"/>
              </a:rPr>
              <a:t>s</a:t>
            </a:r>
            <a:r>
              <a:rPr lang="en-US" altLang="ko-KR" sz="2400" baseline="-21000">
                <a:solidFill>
                  <a:srgbClr val="000000"/>
                </a:solidFill>
                <a:latin typeface="Calibri" panose="020F0502020204030204" pitchFamily="34" charset="0"/>
                <a:ea typeface="굴림" panose="020B0600000101010101" pitchFamily="50" charset="-127"/>
                <a:cs typeface="Times New Roman" panose="02020603050405020304" pitchFamily="18" charset="0"/>
              </a:rPr>
              <a:t>usceptor</a:t>
            </a:r>
            <a:r>
              <a:rPr lang="en-US" altLang="ko-KR" sz="2400">
                <a:solidFill>
                  <a:srgbClr val="000000"/>
                </a:solidFill>
                <a:latin typeface="Calibri" panose="020F0502020204030204" pitchFamily="34" charset="0"/>
                <a:ea typeface="굴림" panose="020B0600000101010101" pitchFamily="50" charset="-127"/>
                <a:cs typeface="Times New Roman" panose="02020603050405020304" pitchFamily="18" charset="0"/>
              </a:rPr>
              <a:t> &gt;&gt; T</a:t>
            </a:r>
            <a:r>
              <a:rPr lang="en-US" altLang="ko-KR" sz="2400" baseline="-25000">
                <a:solidFill>
                  <a:srgbClr val="000000"/>
                </a:solidFill>
                <a:latin typeface="Calibri" panose="020F0502020204030204" pitchFamily="34" charset="0"/>
                <a:ea typeface="굴림" panose="020B0600000101010101" pitchFamily="50" charset="-127"/>
                <a:cs typeface="Times New Roman" panose="02020603050405020304" pitchFamily="18" charset="0"/>
              </a:rPr>
              <a:t>wall</a:t>
            </a:r>
            <a:r>
              <a:rPr lang="en-US" altLang="ko-KR" sz="2400">
                <a:solidFill>
                  <a:srgbClr val="000000"/>
                </a:solidFill>
                <a:latin typeface="Calibri" panose="020F0502020204030204" pitchFamily="34" charset="0"/>
                <a:ea typeface="굴림" panose="020B0600000101010101" pitchFamily="50" charset="-127"/>
                <a:cs typeface="Times New Roman" panose="02020603050405020304" pitchFamily="18" charset="0"/>
              </a:rPr>
              <a:t>)</a:t>
            </a:r>
            <a:endParaRPr lang="ko-KR" altLang="ko-KR" sz="2400">
              <a:solidFill>
                <a:srgbClr val="000000"/>
              </a:solidFill>
              <a:latin typeface="Calibri" panose="020F0502020204030204" pitchFamily="34" charset="0"/>
              <a:ea typeface="맑은 고딕" panose="020B0503020000020004" pitchFamily="50" charset="-127"/>
              <a:cs typeface="Times New Roman" panose="02020603050405020304" pitchFamily="18" charset="0"/>
            </a:endParaRPr>
          </a:p>
          <a:p>
            <a:pPr eaLnBrk="1" latinLnBrk="0" hangingPunct="1">
              <a:lnSpc>
                <a:spcPts val="2588"/>
              </a:lnSpc>
              <a:spcBef>
                <a:spcPts val="613"/>
              </a:spcBef>
              <a:buFontTx/>
              <a:buChar char="•"/>
            </a:pPr>
            <a:r>
              <a:rPr lang="ko-KR" altLang="ko-KR" sz="2400">
                <a:solidFill>
                  <a:srgbClr val="000000"/>
                </a:solidFill>
                <a:latin typeface="Calibri" panose="020F0502020204030204" pitchFamily="34" charset="0"/>
                <a:ea typeface="맑은 고딕" panose="020B0503020000020004" pitchFamily="50" charset="-127"/>
                <a:cs typeface="Times New Roman" panose="02020603050405020304" pitchFamily="18" charset="0"/>
              </a:rPr>
              <a:t>Ex. Decompositionof silane gas (SiH</a:t>
            </a:r>
            <a:r>
              <a:rPr lang="ko-KR" altLang="ko-KR" sz="2400" baseline="-25000">
                <a:solidFill>
                  <a:srgbClr val="000000"/>
                </a:solidFill>
                <a:latin typeface="Calibri" panose="020F0502020204030204" pitchFamily="34" charset="0"/>
                <a:ea typeface="맑은 고딕" panose="020B0503020000020004" pitchFamily="50" charset="-127"/>
                <a:cs typeface="Times New Roman" panose="02020603050405020304" pitchFamily="18" charset="0"/>
              </a:rPr>
              <a:t>4</a:t>
            </a:r>
            <a:r>
              <a:rPr lang="ko-KR" altLang="ko-KR" sz="2400">
                <a:solidFill>
                  <a:srgbClr val="000000"/>
                </a:solidFill>
                <a:latin typeface="Calibri" panose="020F0502020204030204" pitchFamily="34" charset="0"/>
                <a:ea typeface="맑은 고딕" panose="020B0503020000020004" pitchFamily="50" charset="-127"/>
                <a:cs typeface="Times New Roman" panose="02020603050405020304" pitchFamily="18" charset="0"/>
              </a:rPr>
              <a:t>) to form </a:t>
            </a:r>
            <a:r>
              <a:rPr lang="ko-KR" altLang="ko-KR" sz="2400">
                <a:solidFill>
                  <a:srgbClr val="C00000"/>
                </a:solidFill>
                <a:latin typeface="Calibri" panose="020F0502020204030204" pitchFamily="34" charset="0"/>
                <a:ea typeface="맑은 고딕" panose="020B0503020000020004" pitchFamily="50" charset="-127"/>
                <a:cs typeface="Times New Roman" panose="02020603050405020304" pitchFamily="18" charset="0"/>
              </a:rPr>
              <a:t>polycrystalline  Si</a:t>
            </a:r>
            <a:r>
              <a:rPr lang="ko-KR" altLang="ko-KR" sz="2400">
                <a:solidFill>
                  <a:srgbClr val="000000"/>
                </a:solidFill>
                <a:latin typeface="Calibri" panose="020F0502020204030204" pitchFamily="34" charset="0"/>
                <a:ea typeface="맑은 고딕" panose="020B0503020000020004" pitchFamily="50" charset="-127"/>
                <a:cs typeface="Times New Roman" panose="02020603050405020304" pitchFamily="18" charset="0"/>
              </a:rPr>
              <a:t>.</a:t>
            </a:r>
          </a:p>
          <a:p>
            <a:pPr eaLnBrk="1" latinLnBrk="0" hangingPunct="1">
              <a:spcBef>
                <a:spcPts val="238"/>
              </a:spcBef>
              <a:buFontTx/>
              <a:buChar char="•"/>
            </a:pPr>
            <a:r>
              <a:rPr lang="ko-KR" altLang="ko-KR" sz="2400">
                <a:solidFill>
                  <a:srgbClr val="000000"/>
                </a:solidFill>
                <a:latin typeface="Calibri" panose="020F0502020204030204" pitchFamily="34" charset="0"/>
                <a:ea typeface="맑은 고딕" panose="020B0503020000020004" pitchFamily="50" charset="-127"/>
                <a:cs typeface="Times New Roman" panose="02020603050405020304" pitchFamily="18" charset="0"/>
              </a:rPr>
              <a:t>Silane begins to decompose when it </a:t>
            </a:r>
            <a:r>
              <a:rPr lang="en-US" altLang="ko-KR" sz="2400">
                <a:solidFill>
                  <a:srgbClr val="000000"/>
                </a:solidFill>
                <a:latin typeface="Calibri" panose="020F0502020204030204" pitchFamily="34" charset="0"/>
                <a:ea typeface="굴림" panose="020B0600000101010101" pitchFamily="50" charset="-127"/>
                <a:cs typeface="Times New Roman" panose="02020603050405020304" pitchFamily="18" charset="0"/>
              </a:rPr>
              <a:t>a</a:t>
            </a:r>
            <a:r>
              <a:rPr lang="ko-KR" altLang="ko-KR" sz="2400">
                <a:solidFill>
                  <a:srgbClr val="000000"/>
                </a:solidFill>
                <a:latin typeface="Calibri" panose="020F0502020204030204" pitchFamily="34" charset="0"/>
                <a:ea typeface="맑은 고딕" panose="020B0503020000020004" pitchFamily="50" charset="-127"/>
                <a:cs typeface="Times New Roman" panose="02020603050405020304" pitchFamily="18" charset="0"/>
              </a:rPr>
              <a:t>pproaches hot susceptor.</a:t>
            </a:r>
          </a:p>
          <a:p>
            <a:pPr eaLnBrk="1" latinLnBrk="0" hangingPunct="1">
              <a:lnSpc>
                <a:spcPts val="2575"/>
              </a:lnSpc>
              <a:spcBef>
                <a:spcPts val="625"/>
              </a:spcBef>
              <a:buFontTx/>
              <a:buChar char="•"/>
            </a:pPr>
            <a:r>
              <a:rPr lang="ko-KR" altLang="ko-KR" sz="2400">
                <a:solidFill>
                  <a:srgbClr val="000000"/>
                </a:solidFill>
                <a:latin typeface="Calibri" panose="020F0502020204030204" pitchFamily="34" charset="0"/>
                <a:ea typeface="맑은 고딕" panose="020B0503020000020004" pitchFamily="50" charset="-127"/>
                <a:cs typeface="Times New Roman" panose="02020603050405020304" pitchFamily="18" charset="0"/>
              </a:rPr>
              <a:t>Concentration of silane and deposition rate decrease  </a:t>
            </a:r>
            <a:r>
              <a:rPr lang="en-US" altLang="ko-KR" sz="2400">
                <a:solidFill>
                  <a:srgbClr val="000000"/>
                </a:solidFill>
                <a:latin typeface="Calibri" panose="020F0502020204030204" pitchFamily="34" charset="0"/>
                <a:ea typeface="굴림" panose="020B0600000101010101" pitchFamily="50" charset="-127"/>
                <a:cs typeface="Times New Roman" panose="02020603050405020304" pitchFamily="18" charset="0"/>
              </a:rPr>
              <a:t>from left to right</a:t>
            </a:r>
          </a:p>
          <a:p>
            <a:pPr eaLnBrk="1" latinLnBrk="0" hangingPunct="1">
              <a:lnSpc>
                <a:spcPts val="2575"/>
              </a:lnSpc>
              <a:spcBef>
                <a:spcPts val="625"/>
              </a:spcBef>
              <a:buFontTx/>
              <a:buChar char="•"/>
            </a:pPr>
            <a:endParaRPr lang="ko-KR" altLang="ko-KR" sz="2400">
              <a:solidFill>
                <a:srgbClr val="000000"/>
              </a:solidFill>
              <a:latin typeface="Calibri" panose="020F0502020204030204" pitchFamily="34" charset="0"/>
              <a:ea typeface="맑은 고딕" panose="020B0503020000020004" pitchFamily="50" charset="-127"/>
              <a:cs typeface="Times New Roman" panose="02020603050405020304" pitchFamily="18" charset="0"/>
            </a:endParaRPr>
          </a:p>
        </p:txBody>
      </p:sp>
      <p:sp>
        <p:nvSpPr>
          <p:cNvPr id="15" name="직사각형 14"/>
          <p:cNvSpPr/>
          <p:nvPr/>
        </p:nvSpPr>
        <p:spPr>
          <a:xfrm>
            <a:off x="3048000" y="3517900"/>
            <a:ext cx="3048000" cy="461963"/>
          </a:xfrm>
          <a:prstGeom prst="rect">
            <a:avLst/>
          </a:prstGeom>
        </p:spPr>
        <p:txBody>
          <a:bodyPr wrap="none">
            <a:spAutoFit/>
          </a:bodyPr>
          <a:lstStyle/>
          <a:p>
            <a:pPr marL="12700" eaLnBrk="1" fontAlgn="auto" hangingPunct="1">
              <a:spcBef>
                <a:spcPts val="640"/>
              </a:spcBef>
              <a:spcAft>
                <a:spcPts val="0"/>
              </a:spcAft>
              <a:tabLst>
                <a:tab pos="354965" algn="l"/>
                <a:tab pos="355600" algn="l"/>
              </a:tabLst>
              <a:defRPr/>
            </a:pPr>
            <a:r>
              <a:rPr lang="en-US" altLang="ko-KR" spc="-10" dirty="0">
                <a:solidFill>
                  <a:srgbClr val="C00000"/>
                </a:solidFill>
                <a:latin typeface="Calibri" panose="020F0502020204030204"/>
                <a:cs typeface="Times New Roman"/>
              </a:rPr>
              <a:t>SiH</a:t>
            </a:r>
            <a:r>
              <a:rPr lang="en-US" altLang="ko-KR" spc="-10" baseline="-25000" dirty="0">
                <a:solidFill>
                  <a:srgbClr val="C00000"/>
                </a:solidFill>
                <a:latin typeface="Calibri" panose="020F0502020204030204"/>
                <a:cs typeface="Times New Roman"/>
              </a:rPr>
              <a:t>4</a:t>
            </a:r>
            <a:r>
              <a:rPr lang="en-US" altLang="ko-KR" spc="-10" dirty="0">
                <a:solidFill>
                  <a:srgbClr val="C00000"/>
                </a:solidFill>
                <a:latin typeface="Calibri" panose="020F0502020204030204"/>
                <a:cs typeface="Times New Roman"/>
              </a:rPr>
              <a:t>(g) </a:t>
            </a:r>
            <a:r>
              <a:rPr lang="en-US" altLang="ko-KR" spc="-10" dirty="0">
                <a:solidFill>
                  <a:srgbClr val="C00000"/>
                </a:solidFill>
                <a:latin typeface="Calibri" panose="020F0502020204030204"/>
                <a:cs typeface="Times New Roman"/>
                <a:sym typeface="Wingdings" panose="05000000000000000000" pitchFamily="2" charset="2"/>
              </a:rPr>
              <a:t></a:t>
            </a:r>
            <a:r>
              <a:rPr lang="en-US" altLang="ko-KR" spc="-10" dirty="0">
                <a:solidFill>
                  <a:srgbClr val="C00000"/>
                </a:solidFill>
                <a:latin typeface="Calibri" panose="020F0502020204030204"/>
                <a:cs typeface="Times New Roman"/>
              </a:rPr>
              <a:t> </a:t>
            </a:r>
            <a:r>
              <a:rPr lang="en-US" altLang="ko-KR" spc="-5" dirty="0">
                <a:solidFill>
                  <a:srgbClr val="C00000"/>
                </a:solidFill>
                <a:latin typeface="Calibri" panose="020F0502020204030204"/>
                <a:cs typeface="Times New Roman"/>
              </a:rPr>
              <a:t>Si(s) </a:t>
            </a:r>
            <a:r>
              <a:rPr lang="en-US" altLang="ko-KR" dirty="0">
                <a:solidFill>
                  <a:srgbClr val="C00000"/>
                </a:solidFill>
                <a:latin typeface="Calibri" panose="020F0502020204030204"/>
                <a:cs typeface="Times New Roman"/>
              </a:rPr>
              <a:t>+</a:t>
            </a:r>
            <a:r>
              <a:rPr lang="en-US" altLang="ko-KR" spc="-5" dirty="0">
                <a:solidFill>
                  <a:srgbClr val="C00000"/>
                </a:solidFill>
                <a:latin typeface="Calibri" panose="020F0502020204030204"/>
                <a:cs typeface="Times New Roman"/>
              </a:rPr>
              <a:t> 2H</a:t>
            </a:r>
            <a:r>
              <a:rPr lang="en-US" altLang="ko-KR" spc="-5" baseline="-25000" dirty="0">
                <a:solidFill>
                  <a:srgbClr val="C00000"/>
                </a:solidFill>
                <a:latin typeface="Calibri" panose="020F0502020204030204"/>
                <a:cs typeface="Times New Roman"/>
              </a:rPr>
              <a:t>2</a:t>
            </a:r>
            <a:r>
              <a:rPr lang="en-US" altLang="ko-KR" spc="-5" dirty="0">
                <a:solidFill>
                  <a:srgbClr val="C00000"/>
                </a:solidFill>
                <a:latin typeface="Calibri" panose="020F0502020204030204"/>
                <a:cs typeface="Times New Roman"/>
              </a:rPr>
              <a:t>(g)</a:t>
            </a:r>
            <a:endParaRPr lang="en-US" altLang="ko-KR" dirty="0">
              <a:solidFill>
                <a:srgbClr val="C00000"/>
              </a:solidFill>
              <a:latin typeface="Calibri" panose="020F0502020204030204"/>
              <a:cs typeface="Times New Roman"/>
            </a:endParaRPr>
          </a:p>
        </p:txBody>
      </p:sp>
      <p:sp>
        <p:nvSpPr>
          <p:cNvPr id="22535" name="제목 1"/>
          <p:cNvSpPr txBox="1">
            <a:spLocks/>
          </p:cNvSpPr>
          <p:nvPr/>
        </p:nvSpPr>
        <p:spPr bwMode="auto">
          <a:xfrm>
            <a:off x="0" y="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3600" b="1">
                <a:latin typeface="Gill Sans MT" panose="020B0502020104020203" pitchFamily="34" charset="0"/>
              </a:rPr>
              <a:t>5.5.1. Typical chemical reactions</a:t>
            </a: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137</a:t>
            </a:fld>
            <a:endParaRPr lang="ko-KR" altLang="en-US"/>
          </a:p>
        </p:txBody>
      </p:sp>
    </p:spTree>
    <p:extLst>
      <p:ext uri="{BB962C8B-B14F-4D97-AF65-F5344CB8AC3E}">
        <p14:creationId xmlns:p14="http://schemas.microsoft.com/office/powerpoint/2010/main" val="23819523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5" name="그룹 1"/>
          <p:cNvGrpSpPr>
            <a:grpSpLocks/>
          </p:cNvGrpSpPr>
          <p:nvPr/>
        </p:nvGrpSpPr>
        <p:grpSpPr bwMode="auto">
          <a:xfrm>
            <a:off x="250825" y="1182688"/>
            <a:ext cx="8640763" cy="3303587"/>
            <a:chOff x="91506" y="1068877"/>
            <a:chExt cx="10709037" cy="4094066"/>
          </a:xfrm>
        </p:grpSpPr>
        <p:sp>
          <p:nvSpPr>
            <p:cNvPr id="23560" name="object 2"/>
            <p:cNvSpPr>
              <a:spLocks noChangeArrowheads="1"/>
            </p:cNvSpPr>
            <p:nvPr/>
          </p:nvSpPr>
          <p:spPr bwMode="auto">
            <a:xfrm>
              <a:off x="91506" y="1103260"/>
              <a:ext cx="3581400" cy="2948813"/>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endParaRPr lang="ko-KR" altLang="ko-KR" sz="2400">
                <a:latin typeface="Arial" panose="020B0604020202020204" pitchFamily="34" charset="0"/>
                <a:ea typeface="맑은 고딕" panose="020B0503020000020004" pitchFamily="50" charset="-127"/>
              </a:endParaRPr>
            </a:p>
          </p:txBody>
        </p:sp>
        <p:sp>
          <p:nvSpPr>
            <p:cNvPr id="23561" name="object 3"/>
            <p:cNvSpPr>
              <a:spLocks noChangeArrowheads="1"/>
            </p:cNvSpPr>
            <p:nvPr/>
          </p:nvSpPr>
          <p:spPr bwMode="auto">
            <a:xfrm>
              <a:off x="7219143" y="1068877"/>
              <a:ext cx="3581400" cy="294881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endParaRPr lang="ko-KR" altLang="ko-KR" sz="2400">
                <a:latin typeface="Arial" panose="020B0604020202020204" pitchFamily="34" charset="0"/>
                <a:ea typeface="맑은 고딕" panose="020B0503020000020004" pitchFamily="50" charset="-127"/>
              </a:endParaRPr>
            </a:p>
          </p:txBody>
        </p:sp>
        <p:sp>
          <p:nvSpPr>
            <p:cNvPr id="23562" name="object 4"/>
            <p:cNvSpPr>
              <a:spLocks noChangeArrowheads="1"/>
            </p:cNvSpPr>
            <p:nvPr/>
          </p:nvSpPr>
          <p:spPr bwMode="auto">
            <a:xfrm>
              <a:off x="3637744" y="1187527"/>
              <a:ext cx="3581399" cy="294881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endParaRPr lang="ko-KR" altLang="ko-KR" sz="2400">
                <a:latin typeface="Arial" panose="020B0604020202020204" pitchFamily="34" charset="0"/>
                <a:ea typeface="맑은 고딕" panose="020B0503020000020004" pitchFamily="50" charset="-127"/>
              </a:endParaRPr>
            </a:p>
          </p:txBody>
        </p:sp>
        <p:sp>
          <p:nvSpPr>
            <p:cNvPr id="23563" name="object 5"/>
            <p:cNvSpPr>
              <a:spLocks noChangeArrowheads="1"/>
            </p:cNvSpPr>
            <p:nvPr/>
          </p:nvSpPr>
          <p:spPr bwMode="auto">
            <a:xfrm>
              <a:off x="2990600" y="4052074"/>
              <a:ext cx="4724398" cy="1110869"/>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endParaRPr lang="ko-KR" altLang="ko-KR" sz="2400">
                <a:latin typeface="Arial" panose="020B0604020202020204" pitchFamily="34" charset="0"/>
                <a:ea typeface="맑은 고딕" panose="020B0503020000020004" pitchFamily="50" charset="-127"/>
              </a:endParaRPr>
            </a:p>
          </p:txBody>
        </p:sp>
      </p:grpSp>
      <p:sp>
        <p:nvSpPr>
          <p:cNvPr id="8" name="object 2"/>
          <p:cNvSpPr txBox="1">
            <a:spLocks noGrp="1"/>
          </p:cNvSpPr>
          <p:nvPr>
            <p:ph type="title"/>
          </p:nvPr>
        </p:nvSpPr>
        <p:spPr>
          <a:xfrm>
            <a:off x="0" y="601663"/>
            <a:ext cx="9144000" cy="673100"/>
          </a:xfrm>
        </p:spPr>
        <p:txBody>
          <a:bodyPr lIns="0" tIns="238759" rIns="0" bIns="0" rtlCol="0">
            <a:spAutoFit/>
          </a:bodyPr>
          <a:lstStyle/>
          <a:p>
            <a:pPr>
              <a:defRPr/>
            </a:pPr>
            <a:r>
              <a:rPr lang="en-US" sz="2800" spc="-5" dirty="0">
                <a:latin typeface="+mn-lt"/>
              </a:rPr>
              <a:t>SiO</a:t>
            </a:r>
            <a:r>
              <a:rPr lang="en-US" sz="2800" spc="-5" baseline="-25000" dirty="0">
                <a:latin typeface="+mn-lt"/>
              </a:rPr>
              <a:t>2</a:t>
            </a:r>
            <a:r>
              <a:rPr lang="en-US" sz="2800" spc="-5" dirty="0">
                <a:latin typeface="+mn-lt"/>
              </a:rPr>
              <a:t> deposition</a:t>
            </a:r>
            <a:endParaRPr sz="2800" spc="-5" dirty="0">
              <a:latin typeface="+mn-lt"/>
            </a:endParaRPr>
          </a:p>
        </p:txBody>
      </p:sp>
      <p:sp>
        <p:nvSpPr>
          <p:cNvPr id="23557" name="TextBox 8"/>
          <p:cNvSpPr txBox="1">
            <a:spLocks noChangeArrowheads="1"/>
          </p:cNvSpPr>
          <p:nvPr/>
        </p:nvSpPr>
        <p:spPr bwMode="auto">
          <a:xfrm>
            <a:off x="266700" y="5659438"/>
            <a:ext cx="85836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Char char="-"/>
            </a:pPr>
            <a:r>
              <a:rPr lang="en-US" altLang="ko-KR" sz="2000">
                <a:latin typeface="Arial" panose="020B0604020202020204" pitchFamily="34" charset="0"/>
                <a:ea typeface="맑은 고딕" panose="020B0503020000020004" pitchFamily="50" charset="-127"/>
              </a:rPr>
              <a:t>The deposited film depends on pressure, wafer temp, and power</a:t>
            </a:r>
          </a:p>
          <a:p>
            <a:pPr latinLnBrk="0">
              <a:spcBef>
                <a:spcPct val="0"/>
              </a:spcBef>
              <a:buFontTx/>
              <a:buChar char="-"/>
            </a:pPr>
            <a:r>
              <a:rPr lang="en-US" altLang="ko-KR" sz="2000">
                <a:latin typeface="Arial" panose="020B0604020202020204" pitchFamily="34" charset="0"/>
                <a:ea typeface="맑은 고딕" panose="020B0503020000020004" pitchFamily="50" charset="-127"/>
              </a:rPr>
              <a:t>HDP system provide excellent film coverage</a:t>
            </a:r>
          </a:p>
          <a:p>
            <a:pPr latinLnBrk="0">
              <a:spcBef>
                <a:spcPct val="0"/>
              </a:spcBef>
              <a:buFontTx/>
              <a:buChar char="-"/>
            </a:pPr>
            <a:endParaRPr lang="ko-KR" altLang="en-US" sz="2000">
              <a:latin typeface="Arial" panose="020B0604020202020204" pitchFamily="34" charset="0"/>
              <a:ea typeface="맑은 고딕" panose="020B0503020000020004" pitchFamily="50" charset="-127"/>
            </a:endParaRPr>
          </a:p>
        </p:txBody>
      </p:sp>
      <p:sp>
        <p:nvSpPr>
          <p:cNvPr id="23558" name="제목 1"/>
          <p:cNvSpPr txBox="1">
            <a:spLocks/>
          </p:cNvSpPr>
          <p:nvPr/>
        </p:nvSpPr>
        <p:spPr bwMode="auto">
          <a:xfrm>
            <a:off x="0" y="134938"/>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3600" b="1">
                <a:latin typeface="Gill Sans MT" panose="020B0502020104020203" pitchFamily="34" charset="0"/>
              </a:rPr>
              <a:t>5.5.1. Typical chemical reactions</a:t>
            </a:r>
          </a:p>
        </p:txBody>
      </p:sp>
      <p:pic>
        <p:nvPicPr>
          <p:cNvPr id="23559" name="그림 1"/>
          <p:cNvPicPr>
            <a:picLocks noChangeAspect="1"/>
          </p:cNvPicPr>
          <p:nvPr/>
        </p:nvPicPr>
        <p:blipFill>
          <a:blip r:embed="rId6" cstate="print">
            <a:extLst>
              <a:ext uri="{28A0092B-C50C-407E-A947-70E740481C1C}">
                <a14:useLocalDpi xmlns:a14="http://schemas.microsoft.com/office/drawing/2010/main" val="0"/>
              </a:ext>
            </a:extLst>
          </a:blip>
          <a:srcRect t="35954" b="53410"/>
          <a:stretch>
            <a:fillRect/>
          </a:stretch>
        </p:blipFill>
        <p:spPr bwMode="auto">
          <a:xfrm>
            <a:off x="762000" y="4513263"/>
            <a:ext cx="67056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138</a:t>
            </a:fld>
            <a:endParaRPr lang="ko-KR" altLang="en-US"/>
          </a:p>
        </p:txBody>
      </p:sp>
    </p:spTree>
    <p:extLst>
      <p:ext uri="{BB962C8B-B14F-4D97-AF65-F5344CB8AC3E}">
        <p14:creationId xmlns:p14="http://schemas.microsoft.com/office/powerpoint/2010/main" val="76185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6012160" cy="571480"/>
          </a:xfrm>
        </p:spPr>
        <p:txBody>
          <a:bodyPr vert="horz" lIns="91440" tIns="45720" rIns="91440" bIns="45720" rtlCol="0" anchor="ctr">
            <a:normAutofit/>
          </a:bodyPr>
          <a:lstStyle/>
          <a:p>
            <a:pPr algn="l"/>
            <a:r>
              <a:rPr lang="en-US" altLang="ko-KR" sz="2400" b="1" dirty="0">
                <a:latin typeface="Gill Sans MT" panose="020B0502020104020203" pitchFamily="34" charset="0"/>
              </a:rPr>
              <a:t>Nanotechnology</a:t>
            </a:r>
            <a:endParaRPr lang="ko-KR" altLang="en-US" sz="2400" b="1" dirty="0">
              <a:latin typeface="Gill Sans MT" panose="020B0502020104020203" pitchFamily="34" charset="0"/>
            </a:endParaRPr>
          </a:p>
        </p:txBody>
      </p:sp>
      <p:sp>
        <p:nvSpPr>
          <p:cNvPr id="3" name="내용 개체 틀 2"/>
          <p:cNvSpPr>
            <a:spLocks noGrp="1"/>
          </p:cNvSpPr>
          <p:nvPr>
            <p:ph idx="1"/>
          </p:nvPr>
        </p:nvSpPr>
        <p:spPr>
          <a:xfrm>
            <a:off x="251520" y="1067106"/>
            <a:ext cx="8568952" cy="4968552"/>
          </a:xfrm>
        </p:spPr>
        <p:txBody>
          <a:bodyPr>
            <a:normAutofit fontScale="92500" lnSpcReduction="20000"/>
          </a:bodyPr>
          <a:lstStyle/>
          <a:p>
            <a:r>
              <a:rPr lang="en-US" altLang="ko-KR" sz="2400" dirty="0">
                <a:latin typeface="Gill Sans MT" panose="020B0502020104020203" pitchFamily="34" charset="0"/>
              </a:rPr>
              <a:t>Nanotechnology deals with small structures or small sized materials.</a:t>
            </a:r>
          </a:p>
          <a:p>
            <a:r>
              <a:rPr lang="en-US" altLang="ko-KR" sz="2400" dirty="0">
                <a:latin typeface="Gill Sans MT" panose="020B0502020104020203" pitchFamily="34" charset="0"/>
              </a:rPr>
              <a:t>Typical dimension : sub-nanometer to several hundred nanometers</a:t>
            </a:r>
          </a:p>
          <a:p>
            <a:pPr>
              <a:buNone/>
            </a:pPr>
            <a:r>
              <a:rPr lang="en-US" altLang="ko-KR" sz="2400" dirty="0">
                <a:latin typeface="Gill Sans MT" panose="020B0502020104020203" pitchFamily="34" charset="0"/>
              </a:rPr>
              <a:t>        1 nm = 10</a:t>
            </a:r>
            <a:r>
              <a:rPr lang="en-US" altLang="ko-KR" sz="2400" baseline="30000" dirty="0">
                <a:latin typeface="Gill Sans MT" panose="020B0502020104020203" pitchFamily="34" charset="0"/>
              </a:rPr>
              <a:t>-9</a:t>
            </a:r>
            <a:r>
              <a:rPr lang="en-US" altLang="ko-KR" sz="2400" dirty="0">
                <a:latin typeface="Gill Sans MT" panose="020B0502020104020203" pitchFamily="34" charset="0"/>
              </a:rPr>
              <a:t> m (</a:t>
            </a:r>
            <a:r>
              <a:rPr lang="en-US" altLang="ko-KR" sz="2000" dirty="0">
                <a:latin typeface="Gill Sans MT" panose="020B0502020104020203" pitchFamily="34" charset="0"/>
              </a:rPr>
              <a:t>~equivalent to 10 H atoms or 5 Si atoms)</a:t>
            </a:r>
          </a:p>
          <a:p>
            <a:r>
              <a:rPr lang="en-US" altLang="ko-KR" sz="2400" dirty="0">
                <a:latin typeface="Gill Sans MT" panose="020B0502020104020203" pitchFamily="34" charset="0"/>
              </a:rPr>
              <a:t>Small features permit more functionality in a given space.</a:t>
            </a:r>
          </a:p>
          <a:p>
            <a:pPr>
              <a:spcBef>
                <a:spcPts val="1500"/>
              </a:spcBef>
            </a:pPr>
            <a:r>
              <a:rPr lang="en-US" altLang="ko-KR" sz="2400" dirty="0">
                <a:latin typeface="Gill Sans MT" panose="020B0502020104020203" pitchFamily="34" charset="0"/>
              </a:rPr>
              <a:t>Technology of </a:t>
            </a:r>
            <a:r>
              <a:rPr lang="en-US" altLang="ko-KR" sz="2400" dirty="0">
                <a:solidFill>
                  <a:srgbClr val="C00000"/>
                </a:solidFill>
                <a:latin typeface="Gill Sans MT" panose="020B0502020104020203" pitchFamily="34" charset="0"/>
              </a:rPr>
              <a:t>design, fabrication, and applications of nanostructures and nanomaterials</a:t>
            </a:r>
          </a:p>
          <a:p>
            <a:pPr>
              <a:spcBef>
                <a:spcPts val="1500"/>
              </a:spcBef>
            </a:pPr>
            <a:r>
              <a:rPr lang="en-US" altLang="ko-KR" sz="2400" dirty="0">
                <a:latin typeface="Gill Sans MT" panose="020B0502020104020203" pitchFamily="34" charset="0"/>
              </a:rPr>
              <a:t>In the USA, “concerned with materials and systems whose structure and components exhibit novel and </a:t>
            </a:r>
            <a:r>
              <a:rPr lang="en-US" altLang="ko-KR" sz="2400" dirty="0">
                <a:solidFill>
                  <a:srgbClr val="C00000"/>
                </a:solidFill>
                <a:latin typeface="Gill Sans MT" panose="020B0502020104020203" pitchFamily="34" charset="0"/>
              </a:rPr>
              <a:t>significantly improved physical, chemical and biological properties</a:t>
            </a:r>
            <a:r>
              <a:rPr lang="en-US" altLang="ko-KR" sz="2400" dirty="0">
                <a:latin typeface="Gill Sans MT" panose="020B0502020104020203" pitchFamily="34" charset="0"/>
              </a:rPr>
              <a:t>, phenomena and processes due to their </a:t>
            </a:r>
            <a:r>
              <a:rPr lang="en-US" altLang="ko-KR" sz="2400" dirty="0" err="1">
                <a:latin typeface="Gill Sans MT" panose="020B0502020104020203" pitchFamily="34" charset="0"/>
              </a:rPr>
              <a:t>nanoscale</a:t>
            </a:r>
            <a:r>
              <a:rPr lang="en-US" altLang="ko-KR" sz="2400" dirty="0">
                <a:latin typeface="Gill Sans MT" panose="020B0502020104020203" pitchFamily="34" charset="0"/>
              </a:rPr>
              <a:t> size”.</a:t>
            </a:r>
          </a:p>
          <a:p>
            <a:pPr>
              <a:spcBef>
                <a:spcPts val="1500"/>
              </a:spcBef>
            </a:pPr>
            <a:r>
              <a:rPr lang="en-US" altLang="ko-KR" sz="2400" dirty="0" err="1">
                <a:latin typeface="Gill Sans MT" panose="020B0502020104020203" pitchFamily="34" charset="0"/>
              </a:rPr>
              <a:t>Nanostructured</a:t>
            </a:r>
            <a:r>
              <a:rPr lang="en-US" altLang="ko-KR" sz="2400" dirty="0">
                <a:latin typeface="Gill Sans MT" panose="020B0502020104020203" pitchFamily="34" charset="0"/>
              </a:rPr>
              <a:t> materials are those with at least one dimension falling in nanometer scale, and include </a:t>
            </a:r>
            <a:r>
              <a:rPr lang="en-US" altLang="ko-KR" sz="2400" dirty="0" err="1">
                <a:solidFill>
                  <a:srgbClr val="C00000"/>
                </a:solidFill>
                <a:latin typeface="Gill Sans MT" panose="020B0502020104020203" pitchFamily="34" charset="0"/>
              </a:rPr>
              <a:t>nanoparticles</a:t>
            </a:r>
            <a:r>
              <a:rPr lang="en-US" altLang="ko-KR" sz="2400" dirty="0">
                <a:solidFill>
                  <a:srgbClr val="C00000"/>
                </a:solidFill>
                <a:latin typeface="Gill Sans MT" panose="020B0502020104020203" pitchFamily="34" charset="0"/>
              </a:rPr>
              <a:t> (quantum dots) </a:t>
            </a:r>
            <a:r>
              <a:rPr lang="en-US" altLang="ko-KR" sz="2400" dirty="0" err="1">
                <a:solidFill>
                  <a:srgbClr val="C00000"/>
                </a:solidFill>
                <a:latin typeface="Gill Sans MT" panose="020B0502020104020203" pitchFamily="34" charset="0"/>
              </a:rPr>
              <a:t>nanorods</a:t>
            </a:r>
            <a:r>
              <a:rPr lang="en-US" altLang="ko-KR" sz="2400" dirty="0">
                <a:solidFill>
                  <a:srgbClr val="C00000"/>
                </a:solidFill>
                <a:latin typeface="Gill Sans MT" panose="020B0502020104020203" pitchFamily="34" charset="0"/>
              </a:rPr>
              <a:t>, </a:t>
            </a:r>
            <a:r>
              <a:rPr lang="en-US" altLang="ko-KR" sz="2400" dirty="0" err="1">
                <a:solidFill>
                  <a:srgbClr val="C00000"/>
                </a:solidFill>
                <a:latin typeface="Gill Sans MT" panose="020B0502020104020203" pitchFamily="34" charset="0"/>
              </a:rPr>
              <a:t>nanowires</a:t>
            </a:r>
            <a:r>
              <a:rPr lang="en-US" altLang="ko-KR" sz="2400" dirty="0">
                <a:solidFill>
                  <a:srgbClr val="C00000"/>
                </a:solidFill>
                <a:latin typeface="Gill Sans MT" panose="020B0502020104020203" pitchFamily="34" charset="0"/>
              </a:rPr>
              <a:t>, thin films, and bulk materials</a:t>
            </a:r>
            <a:r>
              <a:rPr lang="en-US" altLang="ko-KR" sz="2400" dirty="0">
                <a:latin typeface="Gill Sans MT" panose="020B0502020104020203" pitchFamily="34" charset="0"/>
              </a:rPr>
              <a:t> made of </a:t>
            </a:r>
            <a:r>
              <a:rPr lang="en-US" altLang="ko-KR" sz="2400" dirty="0" err="1">
                <a:latin typeface="Gill Sans MT" panose="020B0502020104020203" pitchFamily="34" charset="0"/>
              </a:rPr>
              <a:t>nanoscale</a:t>
            </a:r>
            <a:r>
              <a:rPr lang="en-US" altLang="ko-KR" sz="2400" dirty="0">
                <a:latin typeface="Gill Sans MT" panose="020B0502020104020203" pitchFamily="34" charset="0"/>
              </a:rPr>
              <a:t> building blocks or consisted of </a:t>
            </a:r>
            <a:r>
              <a:rPr lang="en-US" altLang="ko-KR" sz="2400" dirty="0" err="1">
                <a:latin typeface="Gill Sans MT" panose="020B0502020104020203" pitchFamily="34" charset="0"/>
              </a:rPr>
              <a:t>nanoscale</a:t>
            </a:r>
            <a:r>
              <a:rPr lang="en-US" altLang="ko-KR" sz="2400" dirty="0">
                <a:latin typeface="Gill Sans MT" panose="020B0502020104020203" pitchFamily="34" charset="0"/>
              </a:rPr>
              <a:t> structures.</a:t>
            </a:r>
            <a:endParaRPr lang="ko-KR" altLang="en-US" sz="2400" dirty="0">
              <a:latin typeface="Gill Sans MT" panose="020B0502020104020203" pitchFamily="34" charset="0"/>
            </a:endParaRPr>
          </a:p>
        </p:txBody>
      </p:sp>
      <p:sp>
        <p:nvSpPr>
          <p:cNvPr id="4" name="직사각형 3"/>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ill Sans MT" panose="020B0502020104020203" pitchFamily="34" charset="0"/>
            </a:endParaRPr>
          </a:p>
        </p:txBody>
      </p:sp>
      <p:sp>
        <p:nvSpPr>
          <p:cNvPr id="6" name="슬라이드 번호 개체 틀 5"/>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13</a:t>
            </a:fld>
            <a:endParaRPr lang="ko-KR" altLang="en-US"/>
          </a:p>
        </p:txBody>
      </p:sp>
    </p:spTree>
    <p:extLst>
      <p:ext uri="{BB962C8B-B14F-4D97-AF65-F5344CB8AC3E}">
        <p14:creationId xmlns:p14="http://schemas.microsoft.com/office/powerpoint/2010/main" val="40281649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a:spLocks noGrp="1"/>
          </p:cNvSpPr>
          <p:nvPr>
            <p:ph type="title"/>
          </p:nvPr>
        </p:nvSpPr>
        <p:spPr>
          <a:xfrm>
            <a:off x="0" y="476403"/>
            <a:ext cx="9144000" cy="671513"/>
          </a:xfrm>
        </p:spPr>
        <p:txBody>
          <a:bodyPr lIns="0" tIns="238759" rIns="0" bIns="0" rtlCol="0">
            <a:spAutoFit/>
          </a:bodyPr>
          <a:lstStyle/>
          <a:p>
            <a:pPr>
              <a:defRPr/>
            </a:pPr>
            <a:r>
              <a:rPr sz="2800" spc="-5" dirty="0">
                <a:latin typeface="+mn-lt"/>
              </a:rPr>
              <a:t>Metal CVD</a:t>
            </a:r>
          </a:p>
        </p:txBody>
      </p:sp>
      <p:sp>
        <p:nvSpPr>
          <p:cNvPr id="24580" name="object 3"/>
          <p:cNvSpPr>
            <a:spLocks noChangeArrowheads="1"/>
          </p:cNvSpPr>
          <p:nvPr/>
        </p:nvSpPr>
        <p:spPr bwMode="auto">
          <a:xfrm>
            <a:off x="2955925" y="1217756"/>
            <a:ext cx="3232150" cy="20097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endParaRPr lang="ko-KR" altLang="ko-KR" sz="2400">
              <a:latin typeface="Arial" panose="020B0604020202020204" pitchFamily="34" charset="0"/>
              <a:ea typeface="맑은 고딕" panose="020B0503020000020004" pitchFamily="50" charset="-127"/>
            </a:endParaRPr>
          </a:p>
        </p:txBody>
      </p:sp>
      <p:sp>
        <p:nvSpPr>
          <p:cNvPr id="24581" name="직사각형 6"/>
          <p:cNvSpPr>
            <a:spLocks noChangeArrowheads="1"/>
          </p:cNvSpPr>
          <p:nvPr/>
        </p:nvSpPr>
        <p:spPr bwMode="auto">
          <a:xfrm>
            <a:off x="425450" y="3195638"/>
            <a:ext cx="8293100"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42900" latinLnBrk="1">
              <a:spcBef>
                <a:spcPct val="20000"/>
              </a:spcBef>
              <a:buFont typeface="Arial" panose="020B0604020202020204" pitchFamily="34" charset="0"/>
              <a:buChar char="•"/>
              <a:tabLst>
                <a:tab pos="354013" algn="l"/>
                <a:tab pos="355600" algn="l"/>
              </a:tabLst>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tabLst>
                <a:tab pos="354013" algn="l"/>
                <a:tab pos="355600" algn="l"/>
              </a:tabLst>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tabLst>
                <a:tab pos="354013" algn="l"/>
                <a:tab pos="355600" algn="l"/>
              </a:tabLst>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HY견고딕" panose="02030600000101010101" pitchFamily="18" charset="-127"/>
                <a:ea typeface="HY견고딕" panose="02030600000101010101" pitchFamily="18" charset="-127"/>
              </a:defRPr>
            </a:lvl9pPr>
          </a:lstStyle>
          <a:p>
            <a:pPr latinLnBrk="0">
              <a:lnSpc>
                <a:spcPts val="3825"/>
              </a:lnSpc>
              <a:spcBef>
                <a:spcPct val="0"/>
              </a:spcBef>
              <a:buFont typeface="Wingdings" panose="05000000000000000000" pitchFamily="2" charset="2"/>
              <a:buChar char="v"/>
            </a:pPr>
            <a:r>
              <a:rPr lang="en-US" altLang="ko-KR" sz="2000" dirty="0">
                <a:solidFill>
                  <a:srgbClr val="C00000"/>
                </a:solidFill>
                <a:latin typeface="Arial" panose="020B0604020202020204" pitchFamily="34" charset="0"/>
                <a:ea typeface="맑은 고딕" panose="020B0503020000020004" pitchFamily="50" charset="-127"/>
                <a:cs typeface="Times New Roman" panose="02020603050405020304" pitchFamily="18" charset="0"/>
              </a:rPr>
              <a:t>Tungsten (W)</a:t>
            </a:r>
          </a:p>
          <a:p>
            <a:pPr latinLnBrk="0">
              <a:spcBef>
                <a:spcPts val="725"/>
              </a:spcBef>
              <a:buFont typeface="Calibri" panose="020F0502020204030204" pitchFamily="34" charset="0"/>
              <a:buChar char="–"/>
            </a:pPr>
            <a:r>
              <a:rPr lang="en-US" altLang="ko-KR" sz="2000" dirty="0">
                <a:latin typeface="Arial" panose="020B0604020202020204" pitchFamily="34" charset="0"/>
                <a:ea typeface="맑은 고딕" panose="020B0503020000020004" pitchFamily="50" charset="-127"/>
                <a:cs typeface="Times New Roman" panose="02020603050405020304" pitchFamily="18" charset="0"/>
              </a:rPr>
              <a:t>the primary applications for CVD  W films is the filling of high-aspect ratio  contacts.</a:t>
            </a:r>
          </a:p>
          <a:p>
            <a:pPr latinLnBrk="0">
              <a:spcBef>
                <a:spcPts val="725"/>
              </a:spcBef>
              <a:buFont typeface="Wingdings" panose="05000000000000000000" pitchFamily="2" charset="2"/>
              <a:buChar char="v"/>
            </a:pPr>
            <a:r>
              <a:rPr lang="en-US" altLang="ko-KR" sz="2000" dirty="0">
                <a:solidFill>
                  <a:srgbClr val="C00000"/>
                </a:solidFill>
                <a:latin typeface="Arial" panose="020B0604020202020204" pitchFamily="34" charset="0"/>
                <a:ea typeface="맑은 고딕" panose="020B0503020000020004" pitchFamily="50" charset="-127"/>
                <a:cs typeface="Times New Roman" panose="02020603050405020304" pitchFamily="18" charset="0"/>
              </a:rPr>
              <a:t>Barrier metals (</a:t>
            </a:r>
            <a:r>
              <a:rPr lang="en-US" altLang="ko-KR" sz="2000" dirty="0" err="1">
                <a:solidFill>
                  <a:srgbClr val="C00000"/>
                </a:solidFill>
                <a:latin typeface="Arial" panose="020B0604020202020204" pitchFamily="34" charset="0"/>
                <a:ea typeface="맑은 고딕" panose="020B0503020000020004" pitchFamily="50" charset="-127"/>
                <a:cs typeface="Times New Roman" panose="02020603050405020304" pitchFamily="18" charset="0"/>
              </a:rPr>
              <a:t>TiN</a:t>
            </a:r>
            <a:r>
              <a:rPr lang="en-US" altLang="ko-KR" sz="2000" dirty="0">
                <a:solidFill>
                  <a:srgbClr val="C00000"/>
                </a:solidFill>
                <a:latin typeface="Arial" panose="020B0604020202020204" pitchFamily="34" charset="0"/>
                <a:ea typeface="맑은 고딕" panose="020B0503020000020004" pitchFamily="50" charset="-127"/>
                <a:cs typeface="Times New Roman" panose="02020603050405020304" pitchFamily="18" charset="0"/>
              </a:rPr>
              <a:t> &amp; WN</a:t>
            </a:r>
            <a:r>
              <a:rPr lang="en-US" altLang="ko-KR" sz="2000" dirty="0">
                <a:latin typeface="Arial" panose="020B0604020202020204" pitchFamily="34" charset="0"/>
                <a:ea typeface="맑은 고딕" panose="020B0503020000020004" pitchFamily="50" charset="-127"/>
                <a:cs typeface="Times New Roman" panose="02020603050405020304" pitchFamily="18" charset="0"/>
              </a:rPr>
              <a:t>). </a:t>
            </a:r>
          </a:p>
          <a:p>
            <a:pPr latinLnBrk="0">
              <a:spcBef>
                <a:spcPts val="725"/>
              </a:spcBef>
              <a:buFont typeface="Calibri" panose="020F0502020204030204" pitchFamily="34" charset="0"/>
              <a:buChar char="–"/>
            </a:pPr>
            <a:r>
              <a:rPr lang="en-US" altLang="ko-KR" sz="2000" dirty="0">
                <a:latin typeface="Arial" panose="020B0604020202020204" pitchFamily="34" charset="0"/>
                <a:ea typeface="맑은 고딕" panose="020B0503020000020004" pitchFamily="50" charset="-127"/>
                <a:cs typeface="Times New Roman" panose="02020603050405020304" pitchFamily="18" charset="0"/>
              </a:rPr>
              <a:t>barriers are required  since Cu diffuses rapidly through both Si andSiO2.</a:t>
            </a:r>
          </a:p>
          <a:p>
            <a:pPr latinLnBrk="0">
              <a:spcBef>
                <a:spcPts val="725"/>
              </a:spcBef>
              <a:buFont typeface="Wingdings" panose="05000000000000000000" pitchFamily="2" charset="2"/>
              <a:buChar char="v"/>
            </a:pPr>
            <a:r>
              <a:rPr lang="en-US" altLang="ko-KR" sz="2000" dirty="0">
                <a:solidFill>
                  <a:srgbClr val="C00000"/>
                </a:solidFill>
                <a:latin typeface="Arial" panose="020B0604020202020204" pitchFamily="34" charset="0"/>
                <a:ea typeface="맑은 고딕" panose="020B0503020000020004" pitchFamily="50" charset="-127"/>
                <a:cs typeface="Times New Roman" panose="02020603050405020304" pitchFamily="18" charset="0"/>
              </a:rPr>
              <a:t>Cu</a:t>
            </a:r>
          </a:p>
          <a:p>
            <a:pPr latinLnBrk="0">
              <a:spcBef>
                <a:spcPts val="725"/>
              </a:spcBef>
              <a:buFont typeface="Calibri" panose="020F0502020204030204" pitchFamily="34" charset="0"/>
              <a:buChar char="–"/>
            </a:pPr>
            <a:r>
              <a:rPr lang="en-US" altLang="ko-KR" sz="2000" dirty="0">
                <a:latin typeface="Arial" panose="020B0604020202020204" pitchFamily="34" charset="0"/>
                <a:ea typeface="맑은 고딕" panose="020B0503020000020004" pitchFamily="50" charset="-127"/>
                <a:cs typeface="Times New Roman" panose="02020603050405020304" pitchFamily="18" charset="0"/>
              </a:rPr>
              <a:t>conformal CVD film of Cu on a barrier layer such as </a:t>
            </a:r>
            <a:r>
              <a:rPr lang="en-US" altLang="ko-KR" sz="2000" dirty="0" err="1">
                <a:latin typeface="Arial" panose="020B0604020202020204" pitchFamily="34" charset="0"/>
                <a:ea typeface="맑은 고딕" panose="020B0503020000020004" pitchFamily="50" charset="-127"/>
                <a:cs typeface="Times New Roman" panose="02020603050405020304" pitchFamily="18" charset="0"/>
              </a:rPr>
              <a:t>TiN</a:t>
            </a:r>
            <a:r>
              <a:rPr lang="en-US" altLang="ko-KR" sz="2000" dirty="0">
                <a:latin typeface="Arial" panose="020B0604020202020204" pitchFamily="34" charset="0"/>
                <a:ea typeface="맑은 고딕" panose="020B0503020000020004" pitchFamily="50" charset="-127"/>
                <a:cs typeface="Times New Roman" panose="02020603050405020304" pitchFamily="18" charset="0"/>
              </a:rPr>
              <a:t> would be preferred. </a:t>
            </a:r>
          </a:p>
        </p:txBody>
      </p:sp>
      <p:sp>
        <p:nvSpPr>
          <p:cNvPr id="24582" name="제목 1"/>
          <p:cNvSpPr txBox="1">
            <a:spLocks/>
          </p:cNvSpPr>
          <p:nvPr/>
        </p:nvSpPr>
        <p:spPr bwMode="auto">
          <a:xfrm>
            <a:off x="0" y="-635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3600" b="1" dirty="0">
                <a:latin typeface="Gill Sans MT" panose="020B0502020104020203" pitchFamily="34" charset="0"/>
              </a:rPr>
              <a:t>5.5.1. Typical chemical reactions</a:t>
            </a: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139</a:t>
            </a:fld>
            <a:endParaRPr lang="ko-KR" altLang="en-US" dirty="0"/>
          </a:p>
        </p:txBody>
      </p:sp>
    </p:spTree>
    <p:extLst>
      <p:ext uri="{BB962C8B-B14F-4D97-AF65-F5344CB8AC3E}">
        <p14:creationId xmlns:p14="http://schemas.microsoft.com/office/powerpoint/2010/main" val="11796517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제목 1"/>
          <p:cNvSpPr txBox="1">
            <a:spLocks/>
          </p:cNvSpPr>
          <p:nvPr/>
        </p:nvSpPr>
        <p:spPr bwMode="auto">
          <a:xfrm>
            <a:off x="0" y="-635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en-US" altLang="ko-KR" sz="3600" b="1">
                <a:latin typeface="Gill Sans MT" panose="020B0502020104020203" pitchFamily="34" charset="0"/>
              </a:rPr>
              <a:t>5.6. Atomic Layer Deposition (ALD) </a:t>
            </a:r>
          </a:p>
        </p:txBody>
      </p:sp>
      <p:pic>
        <p:nvPicPr>
          <p:cNvPr id="25604" name="Picture 2" descr="C:\WINDOWS\바탕 화면\jpg\05장\5-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1638"/>
            <a:ext cx="4267200" cy="348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직사각형 6"/>
          <p:cNvSpPr>
            <a:spLocks noChangeArrowheads="1"/>
          </p:cNvSpPr>
          <p:nvPr/>
        </p:nvSpPr>
        <p:spPr bwMode="auto">
          <a:xfrm>
            <a:off x="138113" y="688975"/>
            <a:ext cx="9296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pPr>
            <a:r>
              <a:rPr lang="ko-KR" altLang="en-US" sz="2000">
                <a:latin typeface="Arial" panose="020B0604020202020204" pitchFamily="34" charset="0"/>
                <a:ea typeface="맑은 고딕" panose="020B0503020000020004" pitchFamily="50" charset="-127"/>
              </a:rPr>
              <a:t>a self-limiting growth nature</a:t>
            </a:r>
            <a:r>
              <a:rPr lang="en-US" altLang="ko-KR" sz="2000">
                <a:latin typeface="Arial" panose="020B0604020202020204" pitchFamily="34" charset="0"/>
                <a:ea typeface="맑은 고딕" panose="020B0503020000020004" pitchFamily="50" charset="-127"/>
              </a:rPr>
              <a:t>: </a:t>
            </a:r>
            <a:r>
              <a:rPr lang="ko-KR" altLang="en-US" sz="2000">
                <a:latin typeface="Arial" panose="020B0604020202020204" pitchFamily="34" charset="0"/>
                <a:ea typeface="맑은 고딕" panose="020B0503020000020004" pitchFamily="50" charset="-127"/>
              </a:rPr>
              <a:t>only one atomic or molecular layer can grow</a:t>
            </a:r>
            <a:endParaRPr lang="en-US" altLang="ko-KR" sz="2000">
              <a:latin typeface="Arial" panose="020B0604020202020204" pitchFamily="34" charset="0"/>
              <a:ea typeface="맑은 고딕" panose="020B0503020000020004" pitchFamily="50" charset="-127"/>
            </a:endParaRPr>
          </a:p>
          <a:p>
            <a:pPr latinLnBrk="0">
              <a:spcBef>
                <a:spcPct val="0"/>
              </a:spcBef>
            </a:pPr>
            <a:r>
              <a:rPr lang="en-US" altLang="ko-KR" sz="2000">
                <a:latin typeface="Arial" panose="020B0604020202020204" pitchFamily="34" charset="0"/>
                <a:ea typeface="맑은 고딕" panose="020B0503020000020004" pitchFamily="50" charset="-127"/>
              </a:rPr>
              <a:t>controlling the film thickness and surface smoothness in truly nanometer or subnanometer</a:t>
            </a:r>
            <a:endParaRPr lang="ko-KR" altLang="en-US" sz="2000">
              <a:latin typeface="Arial" panose="020B0604020202020204" pitchFamily="34" charset="0"/>
              <a:ea typeface="맑은 고딕" panose="020B0503020000020004" pitchFamily="50" charset="-127"/>
            </a:endParaRPr>
          </a:p>
        </p:txBody>
      </p:sp>
      <p:sp>
        <p:nvSpPr>
          <p:cNvPr id="25606" name="직사각형 7"/>
          <p:cNvSpPr>
            <a:spLocks noChangeArrowheads="1"/>
          </p:cNvSpPr>
          <p:nvPr/>
        </p:nvSpPr>
        <p:spPr bwMode="auto">
          <a:xfrm>
            <a:off x="182563" y="2132013"/>
            <a:ext cx="2185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1800">
                <a:latin typeface="Arial" panose="020B0604020202020204" pitchFamily="34" charset="0"/>
                <a:ea typeface="맑은 고딕" panose="020B0503020000020004" pitchFamily="50" charset="-127"/>
              </a:rPr>
              <a:t>1. </a:t>
            </a:r>
            <a:r>
              <a:rPr lang="ko-KR" altLang="en-US" sz="1800">
                <a:latin typeface="Arial" panose="020B0604020202020204" pitchFamily="34" charset="0"/>
                <a:ea typeface="맑은 고딕" panose="020B0503020000020004" pitchFamily="50" charset="-127"/>
              </a:rPr>
              <a:t>hydroxylated first</a:t>
            </a:r>
          </a:p>
        </p:txBody>
      </p:sp>
      <p:sp>
        <p:nvSpPr>
          <p:cNvPr id="25607" name="직사각형 8"/>
          <p:cNvSpPr>
            <a:spLocks noChangeArrowheads="1"/>
          </p:cNvSpPr>
          <p:nvPr/>
        </p:nvSpPr>
        <p:spPr bwMode="auto">
          <a:xfrm>
            <a:off x="182563" y="2481263"/>
            <a:ext cx="2711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1800">
                <a:latin typeface="Arial" panose="020B0604020202020204" pitchFamily="34" charset="0"/>
                <a:ea typeface="맑은 고딕" panose="020B0503020000020004" pitchFamily="50" charset="-127"/>
              </a:rPr>
              <a:t>2. </a:t>
            </a:r>
            <a:r>
              <a:rPr lang="ko-KR" altLang="en-US" sz="1800">
                <a:latin typeface="Arial" panose="020B0604020202020204" pitchFamily="34" charset="0"/>
                <a:ea typeface="맑은 고딕" panose="020B0503020000020004" pitchFamily="50" charset="-127"/>
              </a:rPr>
              <a:t>Titanium tetrachloride </a:t>
            </a:r>
          </a:p>
        </p:txBody>
      </p:sp>
      <p:sp>
        <p:nvSpPr>
          <p:cNvPr id="25608" name="직사각형 9"/>
          <p:cNvSpPr>
            <a:spLocks noChangeArrowheads="1"/>
          </p:cNvSpPr>
          <p:nvPr/>
        </p:nvSpPr>
        <p:spPr bwMode="auto">
          <a:xfrm>
            <a:off x="182563" y="2849563"/>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1800">
                <a:latin typeface="Arial" panose="020B0604020202020204" pitchFamily="34" charset="0"/>
                <a:ea typeface="맑은 고딕" panose="020B0503020000020004" pitchFamily="50" charset="-127"/>
              </a:rPr>
              <a:t>3. </a:t>
            </a:r>
            <a:r>
              <a:rPr lang="ko-KR" altLang="en-US" sz="1800">
                <a:latin typeface="Arial" panose="020B0604020202020204" pitchFamily="34" charset="0"/>
                <a:ea typeface="맑은 고딕" panose="020B0503020000020004" pitchFamily="50" charset="-127"/>
              </a:rPr>
              <a:t>by-product </a:t>
            </a:r>
            <a:r>
              <a:rPr lang="en-US" altLang="ko-KR" sz="1800">
                <a:latin typeface="Arial" panose="020B0604020202020204" pitchFamily="34" charset="0"/>
                <a:ea typeface="맑은 고딕" panose="020B0503020000020004" pitchFamily="50" charset="-127"/>
              </a:rPr>
              <a:t>(</a:t>
            </a:r>
            <a:r>
              <a:rPr lang="ko-KR" altLang="en-US" sz="1800">
                <a:latin typeface="Arial" panose="020B0604020202020204" pitchFamily="34" charset="0"/>
                <a:ea typeface="맑은 고딕" panose="020B0503020000020004" pitchFamily="50" charset="-127"/>
              </a:rPr>
              <a:t>HCl</a:t>
            </a:r>
            <a:r>
              <a:rPr lang="en-US" altLang="ko-KR" sz="1800">
                <a:latin typeface="Arial" panose="020B0604020202020204" pitchFamily="34" charset="0"/>
                <a:ea typeface="맑은 고딕" panose="020B0503020000020004" pitchFamily="50" charset="-127"/>
              </a:rPr>
              <a:t>)</a:t>
            </a:r>
            <a:r>
              <a:rPr lang="ko-KR" altLang="en-US" sz="1800">
                <a:latin typeface="Arial" panose="020B0604020202020204" pitchFamily="34" charset="0"/>
                <a:ea typeface="맑은 고딕" panose="020B0503020000020004" pitchFamily="50" charset="-127"/>
              </a:rPr>
              <a:t> and excess precursor  purged</a:t>
            </a:r>
          </a:p>
        </p:txBody>
      </p:sp>
      <p:sp>
        <p:nvSpPr>
          <p:cNvPr id="25609" name="직사각형 10"/>
          <p:cNvSpPr>
            <a:spLocks noChangeArrowheads="1"/>
          </p:cNvSpPr>
          <p:nvPr/>
        </p:nvSpPr>
        <p:spPr bwMode="auto">
          <a:xfrm>
            <a:off x="182563" y="3624263"/>
            <a:ext cx="285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1800" dirty="0">
                <a:latin typeface="Arial" panose="020B0604020202020204" pitchFamily="34" charset="0"/>
                <a:ea typeface="맑은 고딕" panose="020B0503020000020004" pitchFamily="50" charset="-127"/>
              </a:rPr>
              <a:t>4. </a:t>
            </a:r>
            <a:r>
              <a:rPr lang="ko-KR" altLang="en-US" sz="1800" dirty="0" err="1">
                <a:latin typeface="Arial" panose="020B0604020202020204" pitchFamily="34" charset="0"/>
                <a:ea typeface="맑은 고딕" panose="020B0503020000020004" pitchFamily="50" charset="-127"/>
              </a:rPr>
              <a:t>water</a:t>
            </a:r>
            <a:r>
              <a:rPr lang="ko-KR" altLang="en-US" sz="1800" dirty="0">
                <a:latin typeface="Arial" panose="020B0604020202020204" pitchFamily="34" charset="0"/>
                <a:ea typeface="맑은 고딕" panose="020B0503020000020004" pitchFamily="50" charset="-127"/>
              </a:rPr>
              <a:t> </a:t>
            </a:r>
            <a:r>
              <a:rPr lang="ko-KR" altLang="en-US" sz="1800" dirty="0" err="1">
                <a:latin typeface="Arial" panose="020B0604020202020204" pitchFamily="34" charset="0"/>
                <a:ea typeface="맑은 고딕" panose="020B0503020000020004" pitchFamily="50" charset="-127"/>
              </a:rPr>
              <a:t>vapor</a:t>
            </a:r>
            <a:r>
              <a:rPr lang="ko-KR" altLang="en-US" sz="1800" dirty="0">
                <a:latin typeface="Arial" panose="020B0604020202020204" pitchFamily="34" charset="0"/>
                <a:ea typeface="맑은 고딕" panose="020B0503020000020004" pitchFamily="50" charset="-127"/>
              </a:rPr>
              <a:t> </a:t>
            </a:r>
            <a:r>
              <a:rPr lang="en-US" altLang="ko-KR" sz="1800" dirty="0">
                <a:latin typeface="Arial" panose="020B0604020202020204" pitchFamily="34" charset="0"/>
                <a:ea typeface="맑은 고딕" panose="020B0503020000020004" pitchFamily="50" charset="-127"/>
              </a:rPr>
              <a:t>introduced</a:t>
            </a:r>
            <a:r>
              <a:rPr lang="ko-KR" altLang="en-US" sz="1800" dirty="0">
                <a:latin typeface="Arial" panose="020B0604020202020204" pitchFamily="34" charset="0"/>
                <a:ea typeface="맑은 고딕" panose="020B0503020000020004" pitchFamily="50" charset="-127"/>
              </a:rPr>
              <a:t> </a:t>
            </a:r>
          </a:p>
        </p:txBody>
      </p:sp>
      <p:pic>
        <p:nvPicPr>
          <p:cNvPr id="25610" name="그림 12"/>
          <p:cNvPicPr>
            <a:picLocks noChangeAspect="1"/>
          </p:cNvPicPr>
          <p:nvPr/>
        </p:nvPicPr>
        <p:blipFill>
          <a:blip r:embed="rId3">
            <a:extLst>
              <a:ext uri="{28A0092B-C50C-407E-A947-70E740481C1C}">
                <a14:useLocalDpi xmlns:a14="http://schemas.microsoft.com/office/drawing/2010/main" val="0"/>
              </a:ext>
            </a:extLst>
          </a:blip>
          <a:srcRect l="52942" t="61539" r="32108" b="35336"/>
          <a:stretch>
            <a:fillRect/>
          </a:stretch>
        </p:blipFill>
        <p:spPr bwMode="auto">
          <a:xfrm>
            <a:off x="4724400" y="5557838"/>
            <a:ext cx="273367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그림 13"/>
          <p:cNvPicPr>
            <a:picLocks noChangeAspect="1"/>
          </p:cNvPicPr>
          <p:nvPr/>
        </p:nvPicPr>
        <p:blipFill>
          <a:blip r:embed="rId3">
            <a:extLst>
              <a:ext uri="{28A0092B-C50C-407E-A947-70E740481C1C}">
                <a14:useLocalDpi xmlns:a14="http://schemas.microsoft.com/office/drawing/2010/main" val="0"/>
              </a:ext>
            </a:extLst>
          </a:blip>
          <a:srcRect l="51662" t="76862" r="30865" b="20062"/>
          <a:stretch>
            <a:fillRect/>
          </a:stretch>
        </p:blipFill>
        <p:spPr bwMode="auto">
          <a:xfrm>
            <a:off x="3205163" y="5978525"/>
            <a:ext cx="3195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그림 14"/>
          <p:cNvPicPr>
            <a:picLocks noChangeAspect="1"/>
          </p:cNvPicPr>
          <p:nvPr/>
        </p:nvPicPr>
        <p:blipFill>
          <a:blip r:embed="rId3">
            <a:extLst>
              <a:ext uri="{28A0092B-C50C-407E-A947-70E740481C1C}">
                <a14:useLocalDpi xmlns:a14="http://schemas.microsoft.com/office/drawing/2010/main" val="0"/>
              </a:ext>
            </a:extLst>
          </a:blip>
          <a:srcRect l="51250" t="84473" r="30243" b="10001"/>
          <a:stretch>
            <a:fillRect/>
          </a:stretch>
        </p:blipFill>
        <p:spPr bwMode="auto">
          <a:xfrm>
            <a:off x="5562600" y="6400800"/>
            <a:ext cx="2738438"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직사각형 15"/>
          <p:cNvSpPr>
            <a:spLocks noChangeArrowheads="1"/>
          </p:cNvSpPr>
          <p:nvPr/>
        </p:nvSpPr>
        <p:spPr bwMode="auto">
          <a:xfrm>
            <a:off x="100013" y="5427663"/>
            <a:ext cx="579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 typeface="Arial" panose="020B0604020202020204" pitchFamily="34" charset="0"/>
              <a:buNone/>
            </a:pPr>
            <a:r>
              <a:rPr lang="en-US" altLang="ko-KR" sz="2400" dirty="0">
                <a:latin typeface="+mn-ea"/>
                <a:ea typeface="+mn-ea"/>
              </a:rPr>
              <a:t>I. </a:t>
            </a:r>
            <a:r>
              <a:rPr lang="ko-KR" altLang="en-US" sz="2400" dirty="0" err="1">
                <a:latin typeface="+mn-ea"/>
                <a:ea typeface="+mn-ea"/>
              </a:rPr>
              <a:t>surface</a:t>
            </a:r>
            <a:r>
              <a:rPr lang="ko-KR" altLang="en-US" sz="2400" dirty="0">
                <a:latin typeface="+mn-ea"/>
                <a:ea typeface="+mn-ea"/>
              </a:rPr>
              <a:t> </a:t>
            </a:r>
            <a:r>
              <a:rPr lang="ko-KR" altLang="en-US" sz="2400" dirty="0" err="1">
                <a:latin typeface="+mn-ea"/>
                <a:ea typeface="+mn-ea"/>
              </a:rPr>
              <a:t>condensation</a:t>
            </a:r>
            <a:r>
              <a:rPr lang="ko-KR" altLang="en-US" sz="2400" dirty="0">
                <a:latin typeface="+mn-ea"/>
                <a:ea typeface="+mn-ea"/>
              </a:rPr>
              <a:t> </a:t>
            </a:r>
            <a:r>
              <a:rPr lang="ko-KR" altLang="en-US" sz="2400" dirty="0" err="1">
                <a:latin typeface="+mn-ea"/>
                <a:ea typeface="+mn-ea"/>
              </a:rPr>
              <a:t>reaction</a:t>
            </a:r>
            <a:r>
              <a:rPr lang="ko-KR" altLang="en-US" sz="2400" dirty="0">
                <a:latin typeface="+mn-ea"/>
                <a:ea typeface="+mn-ea"/>
              </a:rPr>
              <a:t>:</a:t>
            </a:r>
          </a:p>
        </p:txBody>
      </p:sp>
      <p:sp>
        <p:nvSpPr>
          <p:cNvPr id="25614" name="직사각형 16"/>
          <p:cNvSpPr>
            <a:spLocks noChangeArrowheads="1"/>
          </p:cNvSpPr>
          <p:nvPr/>
        </p:nvSpPr>
        <p:spPr bwMode="auto">
          <a:xfrm>
            <a:off x="100013" y="5884863"/>
            <a:ext cx="33049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 typeface="Arial" panose="020B0604020202020204" pitchFamily="34" charset="0"/>
              <a:buNone/>
            </a:pPr>
            <a:r>
              <a:rPr lang="en-US" altLang="ko-KR" sz="2400" dirty="0">
                <a:latin typeface="+mn-ea"/>
                <a:ea typeface="+mn-ea"/>
              </a:rPr>
              <a:t>II. </a:t>
            </a:r>
            <a:r>
              <a:rPr lang="ko-KR" altLang="en-US" sz="2400" dirty="0" err="1">
                <a:latin typeface="+mn-ea"/>
                <a:ea typeface="+mn-ea"/>
              </a:rPr>
              <a:t>hydrolysis</a:t>
            </a:r>
            <a:r>
              <a:rPr lang="ko-KR" altLang="en-US" sz="2400" dirty="0">
                <a:latin typeface="+mn-ea"/>
                <a:ea typeface="+mn-ea"/>
              </a:rPr>
              <a:t> </a:t>
            </a:r>
            <a:r>
              <a:rPr lang="ko-KR" altLang="en-US" sz="2400" dirty="0" err="1">
                <a:latin typeface="+mn-ea"/>
                <a:ea typeface="+mn-ea"/>
              </a:rPr>
              <a:t>reaction</a:t>
            </a:r>
            <a:r>
              <a:rPr lang="ko-KR" altLang="en-US" sz="2400" dirty="0">
                <a:latin typeface="+mn-ea"/>
                <a:ea typeface="+mn-ea"/>
              </a:rPr>
              <a:t>: </a:t>
            </a:r>
          </a:p>
        </p:txBody>
      </p:sp>
      <p:sp>
        <p:nvSpPr>
          <p:cNvPr id="25615" name="직사각형 17"/>
          <p:cNvSpPr>
            <a:spLocks noChangeArrowheads="1"/>
          </p:cNvSpPr>
          <p:nvPr/>
        </p:nvSpPr>
        <p:spPr bwMode="auto">
          <a:xfrm>
            <a:off x="100013" y="6397625"/>
            <a:ext cx="6381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 typeface="Arial" panose="020B0604020202020204" pitchFamily="34" charset="0"/>
              <a:buNone/>
            </a:pPr>
            <a:r>
              <a:rPr lang="en-US" altLang="ko-KR" sz="2400">
                <a:latin typeface="+mn-ea"/>
                <a:ea typeface="+mn-ea"/>
              </a:rPr>
              <a:t>III. </a:t>
            </a:r>
            <a:r>
              <a:rPr lang="ko-KR" altLang="en-US" sz="2400">
                <a:latin typeface="+mn-ea"/>
                <a:ea typeface="+mn-ea"/>
              </a:rPr>
              <a:t>condensat</a:t>
            </a:r>
            <a:r>
              <a:rPr lang="en-US" altLang="ko-KR" sz="2400">
                <a:latin typeface="+mn-ea"/>
                <a:ea typeface="+mn-ea"/>
              </a:rPr>
              <a:t>ion</a:t>
            </a:r>
            <a:r>
              <a:rPr lang="ko-KR" altLang="en-US" sz="2400">
                <a:latin typeface="+mn-ea"/>
                <a:ea typeface="+mn-ea"/>
              </a:rPr>
              <a:t> to form Ti-0-Ti linkage</a:t>
            </a:r>
            <a:r>
              <a:rPr lang="en-US" altLang="ko-KR" sz="2400">
                <a:latin typeface="+mn-ea"/>
                <a:ea typeface="+mn-ea"/>
              </a:rPr>
              <a:t>:</a:t>
            </a:r>
            <a:endParaRPr lang="ko-KR" altLang="en-US" sz="2400">
              <a:latin typeface="+mn-ea"/>
              <a:ea typeface="+mn-ea"/>
            </a:endParaRPr>
          </a:p>
        </p:txBody>
      </p:sp>
      <p:sp>
        <p:nvSpPr>
          <p:cNvPr id="10" name="오른쪽으로 구부러진 화살표 9"/>
          <p:cNvSpPr/>
          <p:nvPr/>
        </p:nvSpPr>
        <p:spPr>
          <a:xfrm>
            <a:off x="4938713" y="1806575"/>
            <a:ext cx="228600" cy="7334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chemeClr val="tx1"/>
              </a:solidFill>
            </a:endParaRPr>
          </a:p>
        </p:txBody>
      </p:sp>
      <p:sp>
        <p:nvSpPr>
          <p:cNvPr id="27" name="오른쪽으로 구부러진 화살표 26"/>
          <p:cNvSpPr/>
          <p:nvPr/>
        </p:nvSpPr>
        <p:spPr>
          <a:xfrm>
            <a:off x="4938713" y="2687638"/>
            <a:ext cx="228600" cy="8064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chemeClr val="tx1"/>
              </a:solidFill>
            </a:endParaRPr>
          </a:p>
        </p:txBody>
      </p:sp>
      <p:sp>
        <p:nvSpPr>
          <p:cNvPr id="28" name="오른쪽으로 구부러진 화살표 27"/>
          <p:cNvSpPr/>
          <p:nvPr/>
        </p:nvSpPr>
        <p:spPr>
          <a:xfrm>
            <a:off x="4943475" y="3705225"/>
            <a:ext cx="228600" cy="8064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chemeClr val="tx1"/>
              </a:solidFill>
            </a:endParaRPr>
          </a:p>
        </p:txBody>
      </p:sp>
      <p:sp>
        <p:nvSpPr>
          <p:cNvPr id="25619" name="TextBox 10"/>
          <p:cNvSpPr txBox="1">
            <a:spLocks noChangeArrowheads="1"/>
          </p:cNvSpPr>
          <p:nvPr/>
        </p:nvSpPr>
        <p:spPr bwMode="auto">
          <a:xfrm>
            <a:off x="4584700" y="198120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2400">
                <a:latin typeface="Arial" panose="020B0604020202020204" pitchFamily="34" charset="0"/>
                <a:ea typeface="맑은 고딕" panose="020B0503020000020004" pitchFamily="50" charset="-127"/>
              </a:rPr>
              <a:t>I</a:t>
            </a:r>
            <a:endParaRPr lang="ko-KR" altLang="en-US" sz="2400">
              <a:latin typeface="Arial" panose="020B0604020202020204" pitchFamily="34" charset="0"/>
              <a:ea typeface="맑은 고딕" panose="020B0503020000020004" pitchFamily="50" charset="-127"/>
            </a:endParaRPr>
          </a:p>
        </p:txBody>
      </p:sp>
      <p:sp>
        <p:nvSpPr>
          <p:cNvPr id="25620" name="TextBox 29"/>
          <p:cNvSpPr txBox="1">
            <a:spLocks noChangeArrowheads="1"/>
          </p:cNvSpPr>
          <p:nvPr/>
        </p:nvSpPr>
        <p:spPr bwMode="auto">
          <a:xfrm>
            <a:off x="4584700" y="2867025"/>
            <a:ext cx="354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2400">
                <a:latin typeface="Arial" panose="020B0604020202020204" pitchFamily="34" charset="0"/>
                <a:ea typeface="맑은 고딕" panose="020B0503020000020004" pitchFamily="50" charset="-127"/>
              </a:rPr>
              <a:t>II</a:t>
            </a:r>
            <a:endParaRPr lang="ko-KR" altLang="en-US" sz="2400">
              <a:latin typeface="Arial" panose="020B0604020202020204" pitchFamily="34" charset="0"/>
              <a:ea typeface="맑은 고딕" panose="020B0503020000020004" pitchFamily="50" charset="-127"/>
            </a:endParaRPr>
          </a:p>
        </p:txBody>
      </p:sp>
      <p:sp>
        <p:nvSpPr>
          <p:cNvPr id="25621" name="TextBox 30"/>
          <p:cNvSpPr txBox="1">
            <a:spLocks noChangeArrowheads="1"/>
          </p:cNvSpPr>
          <p:nvPr/>
        </p:nvSpPr>
        <p:spPr bwMode="auto">
          <a:xfrm>
            <a:off x="4584700" y="3873500"/>
            <a:ext cx="439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2400">
                <a:latin typeface="Arial" panose="020B0604020202020204" pitchFamily="34" charset="0"/>
                <a:ea typeface="맑은 고딕" panose="020B0503020000020004" pitchFamily="50" charset="-127"/>
              </a:rPr>
              <a:t>III</a:t>
            </a:r>
            <a:endParaRPr lang="ko-KR" altLang="en-US" sz="2400">
              <a:latin typeface="Arial" panose="020B0604020202020204" pitchFamily="34" charset="0"/>
              <a:ea typeface="맑은 고딕" panose="020B0503020000020004" pitchFamily="50" charset="-127"/>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140</a:t>
            </a:fld>
            <a:endParaRPr lang="ko-KR" altLang="en-US"/>
          </a:p>
        </p:txBody>
      </p:sp>
    </p:spTree>
    <p:extLst>
      <p:ext uri="{BB962C8B-B14F-4D97-AF65-F5344CB8AC3E}">
        <p14:creationId xmlns:p14="http://schemas.microsoft.com/office/powerpoint/2010/main" val="42766511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제목 1"/>
          <p:cNvSpPr txBox="1">
            <a:spLocks/>
          </p:cNvSpPr>
          <p:nvPr/>
        </p:nvSpPr>
        <p:spPr bwMode="auto">
          <a:xfrm>
            <a:off x="0" y="-635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en-US" altLang="ko-KR" sz="3600" b="1">
                <a:latin typeface="Gill Sans MT" panose="020B0502020104020203" pitchFamily="34" charset="0"/>
              </a:rPr>
              <a:t>5.6. Atomic Layer Deposition (ALD) </a:t>
            </a:r>
          </a:p>
        </p:txBody>
      </p:sp>
      <p:pic>
        <p:nvPicPr>
          <p:cNvPr id="26628" name="Picture 2" descr="C:\WINDOWS\바탕 화면\jpg\05장\표\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63600"/>
            <a:ext cx="43434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 descr="C:\WINDOWS\바탕 화면\jpg\05장\표\5-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90600"/>
            <a:ext cx="4165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141</a:t>
            </a:fld>
            <a:endParaRPr lang="ko-KR" altLang="en-US"/>
          </a:p>
        </p:txBody>
      </p:sp>
    </p:spTree>
    <p:extLst>
      <p:ext uri="{BB962C8B-B14F-4D97-AF65-F5344CB8AC3E}">
        <p14:creationId xmlns:p14="http://schemas.microsoft.com/office/powerpoint/2010/main" val="18441407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제목 1"/>
          <p:cNvSpPr txBox="1">
            <a:spLocks/>
          </p:cNvSpPr>
          <p:nvPr/>
        </p:nvSpPr>
        <p:spPr bwMode="auto">
          <a:xfrm>
            <a:off x="0" y="-635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en-US" altLang="ko-KR" sz="3600" b="1">
                <a:latin typeface="Gill Sans MT" panose="020B0502020104020203" pitchFamily="34" charset="0"/>
              </a:rPr>
              <a:t>5.6. Atomic Layer Deposition (ALD) </a:t>
            </a:r>
          </a:p>
        </p:txBody>
      </p:sp>
      <p:pic>
        <p:nvPicPr>
          <p:cNvPr id="27652" name="Picture 2" descr="C:\WINDOWS\바탕 화면\jpg\05장\5-16.jpg"/>
          <p:cNvPicPr>
            <a:picLocks noChangeAspect="1" noChangeArrowheads="1"/>
          </p:cNvPicPr>
          <p:nvPr/>
        </p:nvPicPr>
        <p:blipFill>
          <a:blip r:embed="rId2">
            <a:extLst>
              <a:ext uri="{28A0092B-C50C-407E-A947-70E740481C1C}">
                <a14:useLocalDpi xmlns:a14="http://schemas.microsoft.com/office/drawing/2010/main" val="0"/>
              </a:ext>
            </a:extLst>
          </a:blip>
          <a:srcRect t="41327"/>
          <a:stretch>
            <a:fillRect/>
          </a:stretch>
        </p:blipFill>
        <p:spPr bwMode="auto">
          <a:xfrm>
            <a:off x="25400" y="1406525"/>
            <a:ext cx="45720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2" descr="C:\WINDOWS\바탕 화면\jpg\05장\5-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600" y="1524000"/>
            <a:ext cx="45212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직사각형 9"/>
          <p:cNvSpPr/>
          <p:nvPr/>
        </p:nvSpPr>
        <p:spPr>
          <a:xfrm>
            <a:off x="117475" y="3813175"/>
            <a:ext cx="2155825" cy="16192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2" name="직사각형 11"/>
          <p:cNvSpPr/>
          <p:nvPr/>
        </p:nvSpPr>
        <p:spPr>
          <a:xfrm>
            <a:off x="6743700" y="3463925"/>
            <a:ext cx="723900" cy="16033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7656" name="직사각형 12"/>
          <p:cNvSpPr>
            <a:spLocks noChangeArrowheads="1"/>
          </p:cNvSpPr>
          <p:nvPr/>
        </p:nvSpPr>
        <p:spPr bwMode="auto">
          <a:xfrm>
            <a:off x="939800" y="1065213"/>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ko-KR" altLang="en-US" sz="2400">
                <a:latin typeface="Arial" panose="020B0604020202020204" pitchFamily="34" charset="0"/>
                <a:ea typeface="맑은 고딕" panose="020B0503020000020004" pitchFamily="50" charset="-127"/>
              </a:rPr>
              <a:t>perfect conformality</a:t>
            </a:r>
          </a:p>
        </p:txBody>
      </p:sp>
      <p:sp>
        <p:nvSpPr>
          <p:cNvPr id="27657" name="직사각형 13"/>
          <p:cNvSpPr>
            <a:spLocks noChangeArrowheads="1"/>
          </p:cNvSpPr>
          <p:nvPr/>
        </p:nvSpPr>
        <p:spPr bwMode="auto">
          <a:xfrm>
            <a:off x="5330825" y="1062038"/>
            <a:ext cx="2190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ko-KR" altLang="en-US" sz="2400">
                <a:latin typeface="Arial" panose="020B0604020202020204" pitchFamily="34" charset="0"/>
                <a:ea typeface="맑은 고딕" panose="020B0503020000020004" pitchFamily="50" charset="-127"/>
              </a:rPr>
              <a:t>nanolaminates</a:t>
            </a: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142</a:t>
            </a:fld>
            <a:endParaRPr lang="ko-KR" altLang="en-US"/>
          </a:p>
        </p:txBody>
      </p:sp>
    </p:spTree>
    <p:extLst>
      <p:ext uri="{BB962C8B-B14F-4D97-AF65-F5344CB8AC3E}">
        <p14:creationId xmlns:p14="http://schemas.microsoft.com/office/powerpoint/2010/main" val="31290679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제목 1"/>
          <p:cNvSpPr txBox="1">
            <a:spLocks/>
          </p:cNvSpPr>
          <p:nvPr/>
        </p:nvSpPr>
        <p:spPr bwMode="auto">
          <a:xfrm>
            <a:off x="0" y="-635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en-US" altLang="ko-KR" sz="3600" b="1">
                <a:latin typeface="Gill Sans MT" panose="020B0502020104020203" pitchFamily="34" charset="0"/>
              </a:rPr>
              <a:t>5.8. Self-Assembly </a:t>
            </a:r>
          </a:p>
        </p:txBody>
      </p:sp>
      <p:sp>
        <p:nvSpPr>
          <p:cNvPr id="28676" name="직사각형 6"/>
          <p:cNvSpPr>
            <a:spLocks noChangeArrowheads="1"/>
          </p:cNvSpPr>
          <p:nvPr/>
        </p:nvSpPr>
        <p:spPr bwMode="auto">
          <a:xfrm>
            <a:off x="12700" y="990600"/>
            <a:ext cx="89027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ts val="1200"/>
              </a:spcBef>
            </a:pPr>
            <a:r>
              <a:rPr lang="ko-KR" altLang="en-US" sz="2000" dirty="0" err="1">
                <a:latin typeface="Arial" panose="020B0604020202020204" pitchFamily="34" charset="0"/>
                <a:ea typeface="맑은 고딕" panose="020B0503020000020004" pitchFamily="50" charset="-127"/>
              </a:rPr>
              <a:t>ordered</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arrangement</a:t>
            </a:r>
            <a:r>
              <a:rPr lang="ko-KR" altLang="en-US" sz="2000" dirty="0">
                <a:latin typeface="Arial" panose="020B0604020202020204" pitchFamily="34" charset="0"/>
                <a:ea typeface="맑은 고딕" panose="020B0503020000020004" pitchFamily="50" charset="-127"/>
              </a:rPr>
              <a:t> of </a:t>
            </a:r>
            <a:r>
              <a:rPr lang="ko-KR" altLang="en-US" sz="2000" dirty="0" err="1">
                <a:latin typeface="Arial" panose="020B0604020202020204" pitchFamily="34" charset="0"/>
                <a:ea typeface="맑은 고딕" panose="020B0503020000020004" pitchFamily="50" charset="-127"/>
              </a:rPr>
              <a:t>molecules</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occurred</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spontaneously</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under</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the</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influence</a:t>
            </a:r>
            <a:r>
              <a:rPr lang="ko-KR" altLang="en-US" sz="2000" dirty="0">
                <a:latin typeface="Arial" panose="020B0604020202020204" pitchFamily="34" charset="0"/>
                <a:ea typeface="맑은 고딕" panose="020B0503020000020004" pitchFamily="50" charset="-127"/>
              </a:rPr>
              <a:t> of </a:t>
            </a:r>
            <a:r>
              <a:rPr lang="ko-KR" altLang="en-US" sz="2000" dirty="0" err="1">
                <a:latin typeface="Arial" panose="020B0604020202020204" pitchFamily="34" charset="0"/>
                <a:ea typeface="맑은 고딕" panose="020B0503020000020004" pitchFamily="50" charset="-127"/>
              </a:rPr>
              <a:t>certain</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forces</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such</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as</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chemical</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reactions</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electrostatic</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attraction</a:t>
            </a:r>
            <a:r>
              <a:rPr lang="ko-KR" altLang="en-US" sz="2000" dirty="0">
                <a:latin typeface="Arial" panose="020B0604020202020204" pitchFamily="34" charset="0"/>
                <a:ea typeface="맑은 고딕" panose="020B0503020000020004" pitchFamily="50" charset="-127"/>
              </a:rPr>
              <a:t> and </a:t>
            </a:r>
            <a:r>
              <a:rPr lang="ko-KR" altLang="en-US" sz="2000" dirty="0" err="1">
                <a:latin typeface="Arial" panose="020B0604020202020204" pitchFamily="34" charset="0"/>
                <a:ea typeface="맑은 고딕" panose="020B0503020000020004" pitchFamily="50" charset="-127"/>
              </a:rPr>
              <a:t>capillary</a:t>
            </a:r>
            <a:r>
              <a:rPr lang="ko-KR" altLang="en-US" sz="2000" dirty="0">
                <a:latin typeface="Arial" panose="020B0604020202020204" pitchFamily="34" charset="0"/>
                <a:ea typeface="맑은 고딕" panose="020B0503020000020004" pitchFamily="50" charset="-127"/>
              </a:rPr>
              <a:t> </a:t>
            </a:r>
            <a:r>
              <a:rPr lang="ko-KR" altLang="en-US" sz="2000" dirty="0" err="1">
                <a:latin typeface="Arial" panose="020B0604020202020204" pitchFamily="34" charset="0"/>
                <a:ea typeface="맑은 고딕" panose="020B0503020000020004" pitchFamily="50" charset="-127"/>
              </a:rPr>
              <a:t>forces</a:t>
            </a:r>
            <a:endParaRPr lang="en-US" altLang="ko-KR" sz="2000" dirty="0">
              <a:latin typeface="Arial" panose="020B0604020202020204" pitchFamily="34" charset="0"/>
              <a:ea typeface="맑은 고딕" panose="020B0503020000020004" pitchFamily="50" charset="-127"/>
            </a:endParaRPr>
          </a:p>
          <a:p>
            <a:pPr latinLnBrk="0">
              <a:spcBef>
                <a:spcPts val="1200"/>
              </a:spcBef>
            </a:pPr>
            <a:r>
              <a:rPr lang="en-US" altLang="ko-KR" sz="2000" dirty="0">
                <a:latin typeface="Arial" panose="020B0604020202020204" pitchFamily="34" charset="0"/>
                <a:ea typeface="맑은 고딕" panose="020B0503020000020004" pitchFamily="50" charset="-127"/>
              </a:rPr>
              <a:t>chemical bonds are formed between the assembled molecules and the substrate surface,</a:t>
            </a:r>
          </a:p>
          <a:p>
            <a:pPr latinLnBrk="0">
              <a:spcBef>
                <a:spcPts val="1200"/>
              </a:spcBef>
            </a:pPr>
            <a:r>
              <a:rPr lang="en-US" altLang="ko-KR" sz="2000" dirty="0">
                <a:latin typeface="Arial" panose="020B0604020202020204" pitchFamily="34" charset="0"/>
                <a:ea typeface="맑은 고딕" panose="020B0503020000020004" pitchFamily="50" charset="-127"/>
              </a:rPr>
              <a:t>driving force here is the reduction of overall chemical potential</a:t>
            </a:r>
            <a:endParaRPr lang="ko-KR" altLang="en-US" sz="2000" dirty="0">
              <a:latin typeface="Arial" panose="020B0604020202020204" pitchFamily="34" charset="0"/>
              <a:ea typeface="맑은 고딕" panose="020B0503020000020004" pitchFamily="50" charset="-127"/>
            </a:endParaRPr>
          </a:p>
        </p:txBody>
      </p:sp>
      <p:pic>
        <p:nvPicPr>
          <p:cNvPr id="28677" name="Picture 2" descr="C:\WINDOWS\바탕 화면\jpg\05장\5-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86200"/>
            <a:ext cx="4833938"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그림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038600"/>
            <a:ext cx="3333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143</a:t>
            </a:fld>
            <a:endParaRPr lang="ko-KR" altLang="en-US"/>
          </a:p>
        </p:txBody>
      </p:sp>
    </p:spTree>
    <p:extLst>
      <p:ext uri="{BB962C8B-B14F-4D97-AF65-F5344CB8AC3E}">
        <p14:creationId xmlns:p14="http://schemas.microsoft.com/office/powerpoint/2010/main" val="287347184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제목 1"/>
          <p:cNvSpPr txBox="1">
            <a:spLocks/>
          </p:cNvSpPr>
          <p:nvPr/>
        </p:nvSpPr>
        <p:spPr bwMode="auto">
          <a:xfrm>
            <a:off x="0" y="-635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en-US" altLang="ko-KR" sz="3600" b="1" dirty="0">
                <a:latin typeface="Gill Sans MT" panose="020B0502020104020203" pitchFamily="34" charset="0"/>
              </a:rPr>
              <a:t>5.9. Langmuir-Blodgett Films</a:t>
            </a:r>
          </a:p>
        </p:txBody>
      </p:sp>
      <p:pic>
        <p:nvPicPr>
          <p:cNvPr id="29700" name="Picture 2" descr="C:\WINDOWS\바탕 화면\jpg\05장\5-23.jpg"/>
          <p:cNvPicPr>
            <a:picLocks noChangeAspect="1" noChangeArrowheads="1"/>
          </p:cNvPicPr>
          <p:nvPr/>
        </p:nvPicPr>
        <p:blipFill>
          <a:blip r:embed="rId2">
            <a:extLst>
              <a:ext uri="{28A0092B-C50C-407E-A947-70E740481C1C}">
                <a14:useLocalDpi xmlns:a14="http://schemas.microsoft.com/office/drawing/2010/main" val="0"/>
              </a:ext>
            </a:extLst>
          </a:blip>
          <a:srcRect r="2473"/>
          <a:stretch>
            <a:fillRect/>
          </a:stretch>
        </p:blipFill>
        <p:spPr bwMode="auto">
          <a:xfrm>
            <a:off x="304800" y="947738"/>
            <a:ext cx="5257800" cy="383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직사각형 6"/>
          <p:cNvSpPr>
            <a:spLocks noChangeArrowheads="1"/>
          </p:cNvSpPr>
          <p:nvPr/>
        </p:nvSpPr>
        <p:spPr bwMode="auto">
          <a:xfrm>
            <a:off x="152400" y="4913313"/>
            <a:ext cx="89916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pPr>
            <a:r>
              <a:rPr lang="ko-KR" altLang="en-US" sz="2400" dirty="0">
                <a:latin typeface="Arial" panose="020B0604020202020204" pitchFamily="34" charset="0"/>
                <a:ea typeface="맑은 고딕" panose="020B0503020000020004" pitchFamily="50" charset="-127"/>
              </a:rPr>
              <a:t> (LB </a:t>
            </a:r>
            <a:r>
              <a:rPr lang="ko-KR" altLang="en-US" sz="2400" dirty="0" err="1">
                <a:latin typeface="Arial" panose="020B0604020202020204" pitchFamily="34" charset="0"/>
                <a:ea typeface="맑은 고딕" panose="020B0503020000020004" pitchFamily="50" charset="-127"/>
              </a:rPr>
              <a:t>films</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are</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monolayers</a:t>
            </a:r>
            <a:r>
              <a:rPr lang="ko-KR" altLang="en-US" sz="2400" dirty="0">
                <a:latin typeface="Arial" panose="020B0604020202020204" pitchFamily="34" charset="0"/>
                <a:ea typeface="맑은 고딕" panose="020B0503020000020004" pitchFamily="50" charset="-127"/>
              </a:rPr>
              <a:t> and </a:t>
            </a:r>
            <a:r>
              <a:rPr lang="ko-KR" altLang="en-US" sz="2400" dirty="0" err="1">
                <a:latin typeface="Arial" panose="020B0604020202020204" pitchFamily="34" charset="0"/>
                <a:ea typeface="맑은 고딕" panose="020B0503020000020004" pitchFamily="50" charset="-127"/>
              </a:rPr>
              <a:t>multilayers</a:t>
            </a:r>
            <a:r>
              <a:rPr lang="ko-KR" altLang="en-US" sz="2400" dirty="0">
                <a:latin typeface="Arial" panose="020B0604020202020204" pitchFamily="34" charset="0"/>
                <a:ea typeface="맑은 고딕" panose="020B0503020000020004" pitchFamily="50" charset="-127"/>
              </a:rPr>
              <a:t> of </a:t>
            </a:r>
            <a:r>
              <a:rPr lang="ko-KR" altLang="en-US" sz="2400" dirty="0" err="1">
                <a:latin typeface="Arial" panose="020B0604020202020204" pitchFamily="34" charset="0"/>
                <a:ea typeface="맑은 고딕" panose="020B0503020000020004" pitchFamily="50" charset="-127"/>
              </a:rPr>
              <a:t>amphiphilic</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molecules</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transferred</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from</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the</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liquid-gas</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interface</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commonly</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water-air</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interface</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onto</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a</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solid</a:t>
            </a:r>
            <a:r>
              <a:rPr lang="ko-KR" altLang="en-US" sz="2400" dirty="0">
                <a:latin typeface="Arial" panose="020B0604020202020204" pitchFamily="34" charset="0"/>
                <a:ea typeface="맑은 고딕" panose="020B0503020000020004" pitchFamily="50" charset="-127"/>
              </a:rPr>
              <a:t> </a:t>
            </a:r>
            <a:r>
              <a:rPr lang="ko-KR" altLang="en-US" sz="2400" dirty="0" err="1">
                <a:latin typeface="Arial" panose="020B0604020202020204" pitchFamily="34" charset="0"/>
                <a:ea typeface="맑은 고딕" panose="020B0503020000020004" pitchFamily="50" charset="-127"/>
              </a:rPr>
              <a:t>substrat</a:t>
            </a:r>
            <a:endParaRPr lang="ko-KR" altLang="en-US" sz="2400" dirty="0">
              <a:latin typeface="Arial" panose="020B0604020202020204" pitchFamily="34" charset="0"/>
              <a:ea typeface="맑은 고딕" panose="020B0503020000020004" pitchFamily="50" charset="-127"/>
            </a:endParaRPr>
          </a:p>
        </p:txBody>
      </p:sp>
      <p:pic>
        <p:nvPicPr>
          <p:cNvPr id="29702" name="그림 8"/>
          <p:cNvPicPr>
            <a:picLocks noChangeAspect="1"/>
          </p:cNvPicPr>
          <p:nvPr/>
        </p:nvPicPr>
        <p:blipFill>
          <a:blip r:embed="rId3" cstate="print">
            <a:extLst>
              <a:ext uri="{28A0092B-C50C-407E-A947-70E740481C1C}">
                <a14:useLocalDpi xmlns:a14="http://schemas.microsoft.com/office/drawing/2010/main" val="0"/>
              </a:ext>
            </a:extLst>
          </a:blip>
          <a:srcRect t="25555"/>
          <a:stretch>
            <a:fillRect/>
          </a:stretch>
        </p:blipFill>
        <p:spPr bwMode="auto">
          <a:xfrm>
            <a:off x="5213350" y="1106488"/>
            <a:ext cx="3749675" cy="2093912"/>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직선 화살표 연결선 10"/>
          <p:cNvCxnSpPr/>
          <p:nvPr/>
        </p:nvCxnSpPr>
        <p:spPr>
          <a:xfrm flipV="1">
            <a:off x="4051300" y="1981200"/>
            <a:ext cx="1162050" cy="127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704" name="직사각형 12"/>
          <p:cNvSpPr>
            <a:spLocks noChangeArrowheads="1"/>
          </p:cNvSpPr>
          <p:nvPr/>
        </p:nvSpPr>
        <p:spPr bwMode="auto">
          <a:xfrm>
            <a:off x="5562600" y="692150"/>
            <a:ext cx="319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ko-KR" altLang="en-US" sz="2000">
                <a:solidFill>
                  <a:srgbClr val="00B050"/>
                </a:solidFill>
                <a:latin typeface="Arial" panose="020B0604020202020204" pitchFamily="34" charset="0"/>
                <a:ea typeface="맑은 고딕" panose="020B0503020000020004" pitchFamily="50" charset="-127"/>
              </a:rPr>
              <a:t>long-chain carboxylic acid </a:t>
            </a: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144</a:t>
            </a:fld>
            <a:endParaRPr lang="ko-KR" altLang="en-US"/>
          </a:p>
        </p:txBody>
      </p:sp>
    </p:spTree>
    <p:extLst>
      <p:ext uri="{BB962C8B-B14F-4D97-AF65-F5344CB8AC3E}">
        <p14:creationId xmlns:p14="http://schemas.microsoft.com/office/powerpoint/2010/main" val="6106502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07424" y="3816866"/>
            <a:ext cx="4132041" cy="2336537"/>
          </a:xfrm>
          <a:prstGeom prst="rect">
            <a:avLst/>
          </a:prstGeom>
          <a:noFill/>
        </p:spPr>
        <p:txBody>
          <a:bodyPr wrap="square">
            <a:spAutoFit/>
          </a:bodyPr>
          <a:lstStyle/>
          <a:p>
            <a:pPr marL="216000" indent="-180000">
              <a:lnSpc>
                <a:spcPts val="2500"/>
              </a:lnSpc>
              <a:buFont typeface="Wingdings" panose="05000000000000000000" pitchFamily="2" charset="2"/>
              <a:buChar char="Ø"/>
              <a:defRPr/>
            </a:pPr>
            <a:r>
              <a:rPr lang="en-US" altLang="ko-KR" sz="1600" b="1" dirty="0">
                <a:latin typeface="+mn-ea"/>
                <a:cs typeface="Arial" panose="020B0604020202020204" pitchFamily="34" charset="0"/>
              </a:rPr>
              <a:t>Pros of 2D TMDs</a:t>
            </a:r>
          </a:p>
          <a:p>
            <a:pPr marL="432000" indent="-180000">
              <a:lnSpc>
                <a:spcPts val="2500"/>
              </a:lnSpc>
              <a:buFont typeface="Arial" panose="020B0604020202020204" pitchFamily="34" charset="0"/>
              <a:buChar char="•"/>
              <a:defRPr/>
            </a:pPr>
            <a:r>
              <a:rPr lang="en-US" altLang="ko-KR" sz="1600" dirty="0">
                <a:latin typeface="+mn-ea"/>
                <a:cs typeface="Arial" panose="020B0604020202020204" pitchFamily="34" charset="0"/>
              </a:rPr>
              <a:t>extraordinary physical properties beyond bulk</a:t>
            </a:r>
          </a:p>
          <a:p>
            <a:pPr marL="432000" indent="-180000">
              <a:lnSpc>
                <a:spcPts val="2500"/>
              </a:lnSpc>
              <a:buFont typeface="Arial" panose="020B0604020202020204" pitchFamily="34" charset="0"/>
              <a:buChar char="•"/>
              <a:defRPr/>
            </a:pPr>
            <a:r>
              <a:rPr lang="en-US" altLang="ko-KR" sz="1600" dirty="0">
                <a:latin typeface="+mn-ea"/>
                <a:cs typeface="Arial" panose="020B0604020202020204" pitchFamily="34" charset="0"/>
              </a:rPr>
              <a:t>atomically thin layer</a:t>
            </a:r>
          </a:p>
          <a:p>
            <a:pPr marL="432000" indent="-180000">
              <a:lnSpc>
                <a:spcPts val="2500"/>
              </a:lnSpc>
              <a:buFont typeface="Arial" panose="020B0604020202020204" pitchFamily="34" charset="0"/>
              <a:buChar char="•"/>
              <a:defRPr/>
            </a:pPr>
            <a:r>
              <a:rPr lang="en-US" altLang="ko-KR" sz="1600" dirty="0">
                <a:latin typeface="+mn-ea"/>
                <a:cs typeface="Arial" panose="020B0604020202020204" pitchFamily="34" charset="0"/>
              </a:rPr>
              <a:t>extreme flexibility and transparency</a:t>
            </a:r>
          </a:p>
          <a:p>
            <a:pPr marL="432000" indent="-180000">
              <a:lnSpc>
                <a:spcPts val="2500"/>
              </a:lnSpc>
              <a:buFont typeface="Arial" panose="020B0604020202020204" pitchFamily="34" charset="0"/>
              <a:buChar char="•"/>
              <a:defRPr/>
            </a:pPr>
            <a:r>
              <a:rPr lang="en-US" altLang="ko-KR" sz="1600" dirty="0">
                <a:latin typeface="+mn-ea"/>
                <a:cs typeface="Arial" panose="020B0604020202020204" pitchFamily="34" charset="0"/>
              </a:rPr>
              <a:t>various 2D family available</a:t>
            </a:r>
          </a:p>
          <a:p>
            <a:pPr marL="432000" indent="-180000">
              <a:lnSpc>
                <a:spcPts val="2500"/>
              </a:lnSpc>
              <a:buFont typeface="Arial" panose="020B0604020202020204" pitchFamily="34" charset="0"/>
              <a:buChar char="•"/>
              <a:defRPr/>
            </a:pPr>
            <a:r>
              <a:rPr lang="en-US" altLang="ko-KR" sz="1600" dirty="0">
                <a:latin typeface="+mn-ea"/>
                <a:cs typeface="Arial" panose="020B0604020202020204" pitchFamily="34" charset="0"/>
              </a:rPr>
              <a:t>Van-der Waals heterostructures</a:t>
            </a:r>
          </a:p>
        </p:txBody>
      </p:sp>
      <p:grpSp>
        <p:nvGrpSpPr>
          <p:cNvPr id="6" name="그룹 5"/>
          <p:cNvGrpSpPr/>
          <p:nvPr/>
        </p:nvGrpSpPr>
        <p:grpSpPr>
          <a:xfrm>
            <a:off x="149920" y="1167593"/>
            <a:ext cx="5565526" cy="2489738"/>
            <a:chOff x="251520" y="1155285"/>
            <a:chExt cx="5976664" cy="2566756"/>
          </a:xfrm>
        </p:grpSpPr>
        <p:grpSp>
          <p:nvGrpSpPr>
            <p:cNvPr id="7" name="그룹 4"/>
            <p:cNvGrpSpPr>
              <a:grpSpLocks/>
            </p:cNvGrpSpPr>
            <p:nvPr/>
          </p:nvGrpSpPr>
          <p:grpSpPr bwMode="auto">
            <a:xfrm>
              <a:off x="251520" y="1265571"/>
              <a:ext cx="5976664" cy="2456470"/>
              <a:chOff x="1446379" y="1342840"/>
              <a:chExt cx="6300192" cy="2590216"/>
            </a:xfrm>
          </p:grpSpPr>
          <p:pic>
            <p:nvPicPr>
              <p:cNvPr id="17" name="Picture 3"/>
              <p:cNvPicPr>
                <a:picLocks noChangeAspect="1" noChangeArrowheads="1"/>
              </p:cNvPicPr>
              <p:nvPr/>
            </p:nvPicPr>
            <p:blipFill>
              <a:blip r:embed="rId3" cstate="print"/>
              <a:srcRect/>
              <a:stretch>
                <a:fillRect/>
              </a:stretch>
            </p:blipFill>
            <p:spPr bwMode="auto">
              <a:xfrm>
                <a:off x="1446379" y="1342840"/>
                <a:ext cx="6300192" cy="2590216"/>
              </a:xfrm>
              <a:prstGeom prst="rect">
                <a:avLst/>
              </a:prstGeom>
              <a:noFill/>
              <a:ln w="9525">
                <a:noFill/>
                <a:miter lim="800000"/>
                <a:headEnd/>
                <a:tailEnd/>
              </a:ln>
            </p:spPr>
          </p:pic>
          <p:sp>
            <p:nvSpPr>
              <p:cNvPr id="18" name="직사각형 6"/>
              <p:cNvSpPr/>
              <p:nvPr/>
            </p:nvSpPr>
            <p:spPr>
              <a:xfrm>
                <a:off x="2772150" y="1401427"/>
                <a:ext cx="1511538" cy="79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latin typeface="Gill Sans MT" pitchFamily="34" charset="0"/>
                  <a:cs typeface="Arial" panose="020B0604020202020204" pitchFamily="34" charset="0"/>
                </a:endParaRPr>
              </a:p>
            </p:txBody>
          </p:sp>
        </p:grpSp>
        <p:sp>
          <p:nvSpPr>
            <p:cNvPr id="8" name="TextBox 7"/>
            <p:cNvSpPr txBox="1"/>
            <p:nvPr/>
          </p:nvSpPr>
          <p:spPr bwMode="auto">
            <a:xfrm>
              <a:off x="2024609" y="1155285"/>
              <a:ext cx="1243627" cy="380757"/>
            </a:xfrm>
            <a:prstGeom prst="rect">
              <a:avLst/>
            </a:prstGeom>
            <a:noFill/>
            <a:ln>
              <a:noFill/>
            </a:ln>
          </p:spPr>
          <p:txBody>
            <a:bodyPr>
              <a:spAutoFit/>
            </a:bodyPr>
            <a:lstStyle/>
            <a:p>
              <a:pPr>
                <a:defRPr/>
              </a:pPr>
              <a:r>
                <a:rPr lang="en-US" altLang="ko-KR" b="1" dirty="0">
                  <a:ln w="10541" cmpd="sng">
                    <a:solidFill>
                      <a:srgbClr val="7D7D7D">
                        <a:tint val="100000"/>
                        <a:shade val="100000"/>
                        <a:satMod val="110000"/>
                      </a:srgbClr>
                    </a:solidFill>
                    <a:prstDash val="solid"/>
                  </a:ln>
                  <a:solidFill>
                    <a:srgbClr val="0000FF"/>
                  </a:solidFill>
                  <a:latin typeface="Gill Sans MT" pitchFamily="34" charset="0"/>
                  <a:ea typeface="굴림" charset="-127"/>
                  <a:cs typeface="Arial" panose="020B0604020202020204" pitchFamily="34" charset="0"/>
                </a:rPr>
                <a:t>M</a:t>
              </a:r>
              <a:r>
                <a:rPr lang="en-US" altLang="ko-KR" b="1" dirty="0">
                  <a:ln w="10541" cmpd="sng">
                    <a:solidFill>
                      <a:srgbClr val="7D7D7D">
                        <a:tint val="100000"/>
                        <a:shade val="100000"/>
                        <a:satMod val="110000"/>
                      </a:srgbClr>
                    </a:solidFill>
                    <a:prstDash val="solid"/>
                  </a:ln>
                  <a:solidFill>
                    <a:srgbClr val="FF0000"/>
                  </a:solidFill>
                  <a:latin typeface="Gill Sans MT" pitchFamily="34" charset="0"/>
                  <a:ea typeface="굴림" charset="-127"/>
                  <a:cs typeface="Arial" panose="020B0604020202020204" pitchFamily="34" charset="0"/>
                </a:rPr>
                <a:t>X</a:t>
              </a:r>
              <a:r>
                <a:rPr lang="en-US" altLang="ko-KR" b="1" baseline="-25000" dirty="0">
                  <a:ln w="10541" cmpd="sng">
                    <a:solidFill>
                      <a:srgbClr val="7D7D7D">
                        <a:tint val="100000"/>
                        <a:shade val="100000"/>
                        <a:satMod val="110000"/>
                      </a:srgbClr>
                    </a:solidFill>
                    <a:prstDash val="solid"/>
                  </a:ln>
                  <a:solidFill>
                    <a:srgbClr val="FF0000"/>
                  </a:solidFill>
                  <a:latin typeface="Gill Sans MT" pitchFamily="34" charset="0"/>
                  <a:ea typeface="굴림" charset="-127"/>
                  <a:cs typeface="Arial" panose="020B0604020202020204" pitchFamily="34" charset="0"/>
                </a:rPr>
                <a:t>2</a:t>
              </a:r>
            </a:p>
          </p:txBody>
        </p:sp>
        <p:sp>
          <p:nvSpPr>
            <p:cNvPr id="9" name="Rectangle 15"/>
            <p:cNvSpPr/>
            <p:nvPr/>
          </p:nvSpPr>
          <p:spPr bwMode="auto">
            <a:xfrm>
              <a:off x="5179858" y="1983868"/>
              <a:ext cx="376554" cy="10242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0000"/>
                </a:solidFill>
                <a:latin typeface="Gill Sans MT" pitchFamily="34" charset="0"/>
              </a:endParaRPr>
            </a:p>
          </p:txBody>
        </p:sp>
        <p:sp>
          <p:nvSpPr>
            <p:cNvPr id="10" name="Rectangle 16"/>
            <p:cNvSpPr/>
            <p:nvPr/>
          </p:nvSpPr>
          <p:spPr bwMode="auto">
            <a:xfrm>
              <a:off x="1297436" y="2324875"/>
              <a:ext cx="619054" cy="1001031"/>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0000"/>
                </a:solidFill>
                <a:latin typeface="Gill Sans MT" pitchFamily="34" charset="0"/>
              </a:endParaRPr>
            </a:p>
          </p:txBody>
        </p:sp>
        <p:sp>
          <p:nvSpPr>
            <p:cNvPr id="11" name="Rectangle 17"/>
            <p:cNvSpPr/>
            <p:nvPr/>
          </p:nvSpPr>
          <p:spPr bwMode="auto">
            <a:xfrm>
              <a:off x="1935469" y="2663679"/>
              <a:ext cx="635623" cy="662226"/>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0000"/>
                </a:solidFill>
                <a:latin typeface="Gill Sans MT" pitchFamily="34" charset="0"/>
              </a:endParaRPr>
            </a:p>
          </p:txBody>
        </p:sp>
        <p:sp>
          <p:nvSpPr>
            <p:cNvPr id="12" name="Rectangle 18"/>
            <p:cNvSpPr/>
            <p:nvPr/>
          </p:nvSpPr>
          <p:spPr bwMode="auto">
            <a:xfrm>
              <a:off x="2919028" y="2331803"/>
              <a:ext cx="656710" cy="994102"/>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0000"/>
                </a:solidFill>
                <a:latin typeface="Gill Sans MT" pitchFamily="34" charset="0"/>
              </a:endParaRPr>
            </a:p>
          </p:txBody>
        </p:sp>
        <p:sp>
          <p:nvSpPr>
            <p:cNvPr id="13" name="직사각형 12"/>
            <p:cNvSpPr/>
            <p:nvPr/>
          </p:nvSpPr>
          <p:spPr bwMode="auto">
            <a:xfrm>
              <a:off x="3965456" y="1171923"/>
              <a:ext cx="1651462" cy="349027"/>
            </a:xfrm>
            <a:prstGeom prst="rect">
              <a:avLst/>
            </a:prstGeom>
            <a:solidFill>
              <a:schemeClr val="bg1">
                <a:alpha val="50000"/>
              </a:schemeClr>
            </a:solidFill>
            <a:ln>
              <a:noFill/>
            </a:ln>
          </p:spPr>
          <p:txBody>
            <a:bodyPr wrap="none">
              <a:spAutoFit/>
            </a:bodyPr>
            <a:lstStyle/>
            <a:p>
              <a:pPr>
                <a:defRPr/>
              </a:pPr>
              <a:r>
                <a:rPr lang="en-US" altLang="ko-KR" sz="1600" b="1" dirty="0">
                  <a:ln w="1905"/>
                  <a:solidFill>
                    <a:srgbClr val="C00000"/>
                  </a:solidFill>
                  <a:effectLst>
                    <a:innerShdw blurRad="69850" dist="43180" dir="5400000">
                      <a:srgbClr val="000000">
                        <a:alpha val="65000"/>
                      </a:srgbClr>
                    </a:innerShdw>
                  </a:effectLst>
                  <a:latin typeface="Gill Sans MT" pitchFamily="34" charset="0"/>
                  <a:ea typeface="굴림" charset="-127"/>
                  <a:cs typeface="Arial" panose="020B0604020202020204" pitchFamily="34" charset="0"/>
                </a:rPr>
                <a:t>X = </a:t>
              </a:r>
              <a:r>
                <a:rPr lang="en-US" altLang="ko-KR" sz="1600" b="1" dirty="0" err="1">
                  <a:ln w="1905"/>
                  <a:solidFill>
                    <a:srgbClr val="C00000"/>
                  </a:solidFill>
                  <a:effectLst>
                    <a:innerShdw blurRad="69850" dist="43180" dir="5400000">
                      <a:srgbClr val="000000">
                        <a:alpha val="65000"/>
                      </a:srgbClr>
                    </a:innerShdw>
                  </a:effectLst>
                  <a:latin typeface="Gill Sans MT" pitchFamily="34" charset="0"/>
                  <a:ea typeface="굴림" charset="-127"/>
                  <a:cs typeface="Arial" panose="020B0604020202020204" pitchFamily="34" charset="0"/>
                </a:rPr>
                <a:t>chalcogen</a:t>
              </a:r>
              <a:endParaRPr lang="ko-KR" altLang="en-US" sz="1600" b="1" dirty="0">
                <a:ln w="1905"/>
                <a:solidFill>
                  <a:srgbClr val="C00000"/>
                </a:solidFill>
                <a:effectLst>
                  <a:innerShdw blurRad="69850" dist="43180" dir="5400000">
                    <a:srgbClr val="000000">
                      <a:alpha val="65000"/>
                    </a:srgbClr>
                  </a:innerShdw>
                </a:effectLst>
                <a:latin typeface="Gill Sans MT" pitchFamily="34" charset="0"/>
                <a:ea typeface="굴림" charset="-127"/>
                <a:cs typeface="Arial" panose="020B0604020202020204" pitchFamily="34" charset="0"/>
              </a:endParaRPr>
            </a:p>
          </p:txBody>
        </p:sp>
        <p:sp>
          <p:nvSpPr>
            <p:cNvPr id="14" name="직사각형 13"/>
            <p:cNvSpPr/>
            <p:nvPr/>
          </p:nvSpPr>
          <p:spPr bwMode="auto">
            <a:xfrm>
              <a:off x="1266448" y="1702855"/>
              <a:ext cx="2945512" cy="349027"/>
            </a:xfrm>
            <a:prstGeom prst="rect">
              <a:avLst/>
            </a:prstGeom>
            <a:solidFill>
              <a:schemeClr val="bg1">
                <a:alpha val="50000"/>
              </a:schemeClr>
            </a:solidFill>
            <a:ln>
              <a:noFill/>
            </a:ln>
          </p:spPr>
          <p:txBody>
            <a:bodyPr wrap="square">
              <a:spAutoFit/>
            </a:bodyPr>
            <a:lstStyle/>
            <a:p>
              <a:pPr>
                <a:defRPr/>
              </a:pPr>
              <a:r>
                <a:rPr lang="en-US" altLang="ko-KR" sz="1600" b="1" dirty="0">
                  <a:ln w="1905"/>
                  <a:solidFill>
                    <a:srgbClr val="0000FF"/>
                  </a:solidFill>
                  <a:effectLst>
                    <a:innerShdw blurRad="69850" dist="43180" dir="5400000">
                      <a:srgbClr val="000000">
                        <a:alpha val="65000"/>
                      </a:srgbClr>
                    </a:innerShdw>
                  </a:effectLst>
                  <a:latin typeface="Gill Sans MT" pitchFamily="34" charset="0"/>
                  <a:ea typeface="굴림" charset="-127"/>
                  <a:cs typeface="Arial" panose="020B0604020202020204" pitchFamily="34" charset="0"/>
                </a:rPr>
                <a:t>M = transition metal</a:t>
              </a:r>
              <a:endParaRPr lang="ko-KR" altLang="en-US" sz="1600" b="1" dirty="0">
                <a:ln w="1905"/>
                <a:solidFill>
                  <a:srgbClr val="0000FF"/>
                </a:solidFill>
                <a:effectLst>
                  <a:innerShdw blurRad="69850" dist="43180" dir="5400000">
                    <a:srgbClr val="000000">
                      <a:alpha val="65000"/>
                    </a:srgbClr>
                  </a:innerShdw>
                </a:effectLst>
                <a:latin typeface="Gill Sans MT" pitchFamily="34" charset="0"/>
                <a:ea typeface="굴림" charset="-127"/>
                <a:cs typeface="Arial" panose="020B0604020202020204" pitchFamily="34" charset="0"/>
              </a:endParaRPr>
            </a:p>
          </p:txBody>
        </p:sp>
        <p:cxnSp>
          <p:nvCxnSpPr>
            <p:cNvPr id="15" name="직선 연결선 14"/>
            <p:cNvCxnSpPr>
              <a:endCxn id="13" idx="1"/>
            </p:cNvCxnSpPr>
            <p:nvPr/>
          </p:nvCxnSpPr>
          <p:spPr bwMode="auto">
            <a:xfrm flipV="1">
              <a:off x="2708724" y="1346437"/>
              <a:ext cx="1256731" cy="9571"/>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직선 연결선 15"/>
            <p:cNvCxnSpPr/>
            <p:nvPr/>
          </p:nvCxnSpPr>
          <p:spPr bwMode="auto">
            <a:xfrm>
              <a:off x="2226168" y="1536340"/>
              <a:ext cx="0" cy="236475"/>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grpSp>
      <p:sp>
        <p:nvSpPr>
          <p:cNvPr id="19" name="TextBox 11"/>
          <p:cNvSpPr txBox="1">
            <a:spLocks noChangeArrowheads="1"/>
          </p:cNvSpPr>
          <p:nvPr/>
        </p:nvSpPr>
        <p:spPr bwMode="auto">
          <a:xfrm>
            <a:off x="7122753" y="3599438"/>
            <a:ext cx="1893467" cy="261610"/>
          </a:xfrm>
          <a:prstGeom prst="rect">
            <a:avLst/>
          </a:prstGeom>
          <a:noFill/>
          <a:ln w="9525">
            <a:noFill/>
            <a:miter lim="800000"/>
            <a:headEnd/>
            <a:tailEnd/>
          </a:ln>
        </p:spPr>
        <p:txBody>
          <a:bodyPr wrap="none">
            <a:spAutoFit/>
          </a:bodyPr>
          <a:lstStyle/>
          <a:p>
            <a:r>
              <a:rPr lang="en-US" altLang="ko-KR" sz="1100" i="1" dirty="0">
                <a:latin typeface="Gill Sans MT" pitchFamily="34" charset="0"/>
                <a:ea typeface="맑은 고딕" pitchFamily="50" charset="-127"/>
                <a:cs typeface="Arial" pitchFamily="34" charset="0"/>
              </a:rPr>
              <a:t>Nature Chemistry</a:t>
            </a:r>
            <a:r>
              <a:rPr kumimoji="0" lang="en-US" altLang="ko-KR" sz="1100" i="1" dirty="0">
                <a:latin typeface="Gill Sans MT" pitchFamily="34" charset="0"/>
                <a:ea typeface="맑은 고딕" pitchFamily="50" charset="-127"/>
                <a:cs typeface="Arial" pitchFamily="34" charset="0"/>
              </a:rPr>
              <a:t>, </a:t>
            </a:r>
            <a:r>
              <a:rPr kumimoji="0" lang="en-US" altLang="ko-KR" sz="1100" dirty="0">
                <a:latin typeface="Gill Sans MT" pitchFamily="34" charset="0"/>
                <a:ea typeface="맑은 고딕" pitchFamily="50" charset="-127"/>
                <a:cs typeface="Arial" pitchFamily="34" charset="0"/>
              </a:rPr>
              <a:t>5, </a:t>
            </a:r>
            <a:r>
              <a:rPr lang="en-US" altLang="ko-KR" sz="1100" dirty="0">
                <a:latin typeface="Gill Sans MT" pitchFamily="34" charset="0"/>
                <a:ea typeface="맑은 고딕" pitchFamily="50" charset="-127"/>
                <a:cs typeface="Arial" pitchFamily="34" charset="0"/>
              </a:rPr>
              <a:t>263,</a:t>
            </a:r>
            <a:r>
              <a:rPr kumimoji="0" lang="en-US" altLang="ko-KR" sz="1100" dirty="0">
                <a:latin typeface="Gill Sans MT" pitchFamily="34" charset="0"/>
                <a:ea typeface="맑은 고딕" pitchFamily="50" charset="-127"/>
                <a:cs typeface="Arial" pitchFamily="34" charset="0"/>
              </a:rPr>
              <a:t> 2013</a:t>
            </a:r>
            <a:endParaRPr kumimoji="0" lang="ko-KR" altLang="en-US" sz="1100" dirty="0">
              <a:latin typeface="Gill Sans MT" pitchFamily="34" charset="0"/>
              <a:ea typeface="맑은 고딕" pitchFamily="50" charset="-127"/>
              <a:cs typeface="Arial" pitchFamily="34" charset="0"/>
            </a:endParaRPr>
          </a:p>
        </p:txBody>
      </p:sp>
      <p:graphicFrame>
        <p:nvGraphicFramePr>
          <p:cNvPr id="21" name="표 13"/>
          <p:cNvGraphicFramePr>
            <a:graphicFrameLocks noGrp="1"/>
          </p:cNvGraphicFramePr>
          <p:nvPr>
            <p:extLst/>
          </p:nvPr>
        </p:nvGraphicFramePr>
        <p:xfrm>
          <a:off x="5788017" y="1086521"/>
          <a:ext cx="3243249" cy="2464488"/>
        </p:xfrm>
        <a:graphic>
          <a:graphicData uri="http://schemas.openxmlformats.org/drawingml/2006/table">
            <a:tbl>
              <a:tblPr firstRow="1">
                <a:tableStyleId>{BDBED569-4797-4DF1-A0F4-6AAB3CD982D8}</a:tableStyleId>
              </a:tblPr>
              <a:tblGrid>
                <a:gridCol w="1304263">
                  <a:extLst>
                    <a:ext uri="{9D8B030D-6E8A-4147-A177-3AD203B41FA5}">
                      <a16:colId xmlns:a16="http://schemas.microsoft.com/office/drawing/2014/main" val="20000"/>
                    </a:ext>
                  </a:extLst>
                </a:gridCol>
                <a:gridCol w="1938986">
                  <a:extLst>
                    <a:ext uri="{9D8B030D-6E8A-4147-A177-3AD203B41FA5}">
                      <a16:colId xmlns:a16="http://schemas.microsoft.com/office/drawing/2014/main" val="20001"/>
                    </a:ext>
                  </a:extLst>
                </a:gridCol>
              </a:tblGrid>
              <a:tr h="356449">
                <a:tc>
                  <a:txBody>
                    <a:bodyPr/>
                    <a:lstStyle/>
                    <a:p>
                      <a:pPr algn="ctr" latinLnBrk="1">
                        <a:lnSpc>
                          <a:spcPct val="150000"/>
                        </a:lnSpc>
                      </a:pPr>
                      <a:r>
                        <a:rPr lang="en-US" altLang="ko-KR" sz="1200" dirty="0">
                          <a:effectLst/>
                          <a:latin typeface="+mn-ea"/>
                          <a:ea typeface="+mn-ea"/>
                        </a:rPr>
                        <a:t>Electrical properties</a:t>
                      </a:r>
                      <a:endParaRPr lang="ko-KR" altLang="en-US" sz="1200" b="1" dirty="0">
                        <a:solidFill>
                          <a:schemeClr val="bg1"/>
                        </a:solidFill>
                        <a:effectLst/>
                        <a:latin typeface="+mn-ea"/>
                        <a:ea typeface="+mn-ea"/>
                        <a:cs typeface="Arial" panose="020B0604020202020204" pitchFamily="34" charset="0"/>
                      </a:endParaRPr>
                    </a:p>
                  </a:txBody>
                  <a:tcPr marL="91450" marR="91450" marT="45706" marB="45706" anchor="ctr">
                    <a:lnL w="12700" cmpd="sng">
                      <a:noFill/>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latinLnBrk="1">
                        <a:lnSpc>
                          <a:spcPct val="150000"/>
                        </a:lnSpc>
                      </a:pPr>
                      <a:r>
                        <a:rPr lang="en-US" altLang="ko-KR" sz="1200" dirty="0">
                          <a:effectLst/>
                          <a:latin typeface="+mn-ea"/>
                          <a:ea typeface="+mn-ea"/>
                        </a:rPr>
                        <a:t>2D</a:t>
                      </a:r>
                      <a:r>
                        <a:rPr lang="en-US" altLang="ko-KR" sz="1200" baseline="0" dirty="0">
                          <a:effectLst/>
                          <a:latin typeface="+mn-ea"/>
                          <a:ea typeface="+mn-ea"/>
                        </a:rPr>
                        <a:t> TMDs</a:t>
                      </a:r>
                      <a:endParaRPr lang="ko-KR" altLang="en-US" sz="1200" b="1" dirty="0">
                        <a:solidFill>
                          <a:schemeClr val="bg1"/>
                        </a:solidFill>
                        <a:effectLst/>
                        <a:latin typeface="+mn-ea"/>
                        <a:ea typeface="+mn-ea"/>
                        <a:cs typeface="Arial" panose="020B0604020202020204" pitchFamily="34" charset="0"/>
                      </a:endParaRPr>
                    </a:p>
                  </a:txBody>
                  <a:tcPr marL="91450" marR="91450" marT="45706" marB="45706" anchor="ctr">
                    <a:lnL w="9525" cap="flat" cmpd="sng" algn="ctr">
                      <a:solidFill>
                        <a:schemeClr val="tx1"/>
                      </a:solid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715316">
                <a:tc>
                  <a:txBody>
                    <a:bodyPr/>
                    <a:lstStyle/>
                    <a:p>
                      <a:pPr algn="ctr" latinLnBrk="1">
                        <a:lnSpc>
                          <a:spcPct val="150000"/>
                        </a:lnSpc>
                      </a:pPr>
                      <a:r>
                        <a:rPr lang="en-US" altLang="ko-KR" sz="1200" dirty="0">
                          <a:effectLst/>
                          <a:latin typeface="+mn-ea"/>
                          <a:ea typeface="+mn-ea"/>
                        </a:rPr>
                        <a:t>Metal &amp; superconductor</a:t>
                      </a:r>
                      <a:endParaRPr lang="ko-KR" altLang="en-US" sz="1200" b="1" dirty="0">
                        <a:effectLst/>
                        <a:latin typeface="+mn-ea"/>
                        <a:ea typeface="+mn-ea"/>
                        <a:cs typeface="Arial" panose="020B0604020202020204" pitchFamily="34" charset="0"/>
                      </a:endParaRPr>
                    </a:p>
                  </a:txBody>
                  <a:tcPr marL="91450" marR="91450" marT="45706" marB="45706" anchor="ctr">
                    <a:lnL w="12700" cmpd="sng">
                      <a:noFill/>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atinLnBrk="1">
                        <a:lnSpc>
                          <a:spcPct val="150000"/>
                        </a:lnSpc>
                      </a:pPr>
                      <a:r>
                        <a:rPr lang="en-US" altLang="ko-KR" sz="1200" dirty="0">
                          <a:effectLst/>
                          <a:latin typeface="+mn-ea"/>
                          <a:ea typeface="+mn-ea"/>
                        </a:rPr>
                        <a:t>NbSe</a:t>
                      </a:r>
                      <a:r>
                        <a:rPr lang="en-US" altLang="ko-KR" sz="1200" baseline="-25000" dirty="0">
                          <a:effectLst/>
                          <a:latin typeface="+mn-ea"/>
                          <a:ea typeface="+mn-ea"/>
                        </a:rPr>
                        <a:t>2</a:t>
                      </a:r>
                      <a:r>
                        <a:rPr lang="en-US" altLang="ko-KR" sz="1200" dirty="0">
                          <a:effectLst/>
                          <a:latin typeface="+mn-ea"/>
                          <a:ea typeface="+mn-ea"/>
                        </a:rPr>
                        <a:t>,</a:t>
                      </a:r>
                      <a:r>
                        <a:rPr lang="en-US" altLang="ko-KR" sz="1200" baseline="0" dirty="0">
                          <a:effectLst/>
                          <a:latin typeface="+mn-ea"/>
                          <a:ea typeface="+mn-ea"/>
                        </a:rPr>
                        <a:t> NbS</a:t>
                      </a:r>
                      <a:r>
                        <a:rPr lang="en-US" altLang="ko-KR" sz="1200" baseline="-25000" dirty="0">
                          <a:effectLst/>
                          <a:latin typeface="+mn-ea"/>
                          <a:ea typeface="+mn-ea"/>
                        </a:rPr>
                        <a:t>2</a:t>
                      </a:r>
                      <a:r>
                        <a:rPr lang="en-US" altLang="ko-KR" sz="1200" baseline="0" dirty="0">
                          <a:effectLst/>
                          <a:latin typeface="+mn-ea"/>
                          <a:ea typeface="+mn-ea"/>
                        </a:rPr>
                        <a:t>, NbTe</a:t>
                      </a:r>
                      <a:r>
                        <a:rPr lang="en-US" altLang="ko-KR" sz="1200" baseline="-25000" dirty="0">
                          <a:effectLst/>
                          <a:latin typeface="+mn-ea"/>
                          <a:ea typeface="+mn-ea"/>
                        </a:rPr>
                        <a:t>2, </a:t>
                      </a:r>
                      <a:r>
                        <a:rPr lang="en-US" altLang="ko-KR" sz="1200" baseline="0" dirty="0">
                          <a:effectLst/>
                          <a:latin typeface="+mn-ea"/>
                          <a:ea typeface="+mn-ea"/>
                        </a:rPr>
                        <a:t>TaS</a:t>
                      </a:r>
                      <a:r>
                        <a:rPr lang="en-US" altLang="ko-KR" sz="1200" baseline="-25000" dirty="0">
                          <a:effectLst/>
                          <a:latin typeface="+mn-ea"/>
                          <a:ea typeface="+mn-ea"/>
                        </a:rPr>
                        <a:t>2</a:t>
                      </a:r>
                      <a:r>
                        <a:rPr lang="en-US" altLang="ko-KR" sz="1200" baseline="0" dirty="0">
                          <a:effectLst/>
                          <a:latin typeface="+mn-ea"/>
                          <a:ea typeface="+mn-ea"/>
                        </a:rPr>
                        <a:t>, TaSe</a:t>
                      </a:r>
                      <a:r>
                        <a:rPr lang="en-US" altLang="ko-KR" sz="1200" baseline="-25000" dirty="0">
                          <a:effectLst/>
                          <a:latin typeface="+mn-ea"/>
                          <a:ea typeface="+mn-ea"/>
                        </a:rPr>
                        <a:t>2</a:t>
                      </a:r>
                      <a:r>
                        <a:rPr lang="en-US" altLang="ko-KR" sz="1200" baseline="0" dirty="0">
                          <a:effectLst/>
                          <a:latin typeface="+mn-ea"/>
                          <a:ea typeface="+mn-ea"/>
                        </a:rPr>
                        <a:t>, TaTe</a:t>
                      </a:r>
                      <a:r>
                        <a:rPr lang="en-US" altLang="ko-KR" sz="1200" baseline="-25000" dirty="0">
                          <a:effectLst/>
                          <a:latin typeface="+mn-ea"/>
                          <a:ea typeface="+mn-ea"/>
                        </a:rPr>
                        <a:t>2</a:t>
                      </a:r>
                      <a:endParaRPr lang="ko-KR" altLang="en-US" sz="1200" b="1" dirty="0">
                        <a:effectLst/>
                        <a:latin typeface="+mn-ea"/>
                        <a:ea typeface="+mn-ea"/>
                        <a:cs typeface="Arial" panose="020B0604020202020204" pitchFamily="34" charset="0"/>
                      </a:endParaRPr>
                    </a:p>
                  </a:txBody>
                  <a:tcPr marL="91450" marR="91450" marT="45706" marB="45706" anchor="ctr">
                    <a:lnL w="9525" cap="flat" cmpd="sng" algn="ctr">
                      <a:solidFill>
                        <a:schemeClr val="tx1"/>
                      </a:solid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29173">
                <a:tc>
                  <a:txBody>
                    <a:bodyPr/>
                    <a:lstStyle/>
                    <a:p>
                      <a:pPr algn="ctr" latinLnBrk="1">
                        <a:lnSpc>
                          <a:spcPct val="150000"/>
                        </a:lnSpc>
                      </a:pPr>
                      <a:r>
                        <a:rPr lang="en-US" altLang="ko-KR" sz="1200" dirty="0">
                          <a:effectLst/>
                          <a:latin typeface="+mn-ea"/>
                          <a:ea typeface="+mn-ea"/>
                        </a:rPr>
                        <a:t>Semi-metal</a:t>
                      </a:r>
                      <a:endParaRPr lang="ko-KR" altLang="en-US" sz="1200" b="1" dirty="0">
                        <a:effectLst/>
                        <a:latin typeface="+mn-ea"/>
                        <a:ea typeface="+mn-ea"/>
                        <a:cs typeface="Arial" panose="020B0604020202020204" pitchFamily="34" charset="0"/>
                      </a:endParaRPr>
                    </a:p>
                  </a:txBody>
                  <a:tcPr marL="91450" marR="91450" marT="45706" marB="45706" anchor="ctr">
                    <a:lnL w="12700" cmpd="sng">
                      <a:noFill/>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atinLnBrk="1">
                        <a:lnSpc>
                          <a:spcPct val="150000"/>
                        </a:lnSpc>
                      </a:pPr>
                      <a:r>
                        <a:rPr lang="en-US" altLang="ko-KR" sz="1200" dirty="0">
                          <a:effectLst/>
                          <a:latin typeface="+mn-ea"/>
                          <a:ea typeface="+mn-ea"/>
                        </a:rPr>
                        <a:t>TiSe</a:t>
                      </a:r>
                      <a:r>
                        <a:rPr lang="en-US" altLang="ko-KR" sz="1200" baseline="-25000" dirty="0">
                          <a:effectLst/>
                          <a:latin typeface="+mn-ea"/>
                          <a:ea typeface="+mn-ea"/>
                        </a:rPr>
                        <a:t>2</a:t>
                      </a:r>
                      <a:endParaRPr lang="ko-KR" altLang="en-US" sz="1200" b="1" dirty="0">
                        <a:effectLst/>
                        <a:latin typeface="+mn-ea"/>
                        <a:ea typeface="+mn-ea"/>
                        <a:cs typeface="Arial" panose="020B0604020202020204" pitchFamily="34" charset="0"/>
                      </a:endParaRPr>
                    </a:p>
                  </a:txBody>
                  <a:tcPr marL="91450" marR="91450" marT="45706" marB="45706" anchor="ctr">
                    <a:lnL w="9525" cap="flat" cmpd="sng" algn="ctr">
                      <a:solidFill>
                        <a:schemeClr val="tx1"/>
                      </a:solid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15316">
                <a:tc>
                  <a:txBody>
                    <a:bodyPr/>
                    <a:lstStyle/>
                    <a:p>
                      <a:pPr algn="ctr" latinLnBrk="1">
                        <a:lnSpc>
                          <a:spcPct val="150000"/>
                        </a:lnSpc>
                      </a:pPr>
                      <a:r>
                        <a:rPr lang="en-US" altLang="ko-KR" sz="1200" dirty="0">
                          <a:solidFill>
                            <a:srgbClr val="C00000"/>
                          </a:solidFill>
                          <a:effectLst/>
                          <a:latin typeface="+mn-ea"/>
                          <a:ea typeface="+mn-ea"/>
                        </a:rPr>
                        <a:t>Semiconductor</a:t>
                      </a:r>
                      <a:endParaRPr lang="ko-KR" altLang="en-US" sz="1200" b="1" dirty="0">
                        <a:solidFill>
                          <a:srgbClr val="C00000"/>
                        </a:solidFill>
                        <a:effectLst/>
                        <a:latin typeface="+mn-ea"/>
                        <a:ea typeface="+mn-ea"/>
                        <a:cs typeface="Arial" panose="020B0604020202020204" pitchFamily="34" charset="0"/>
                      </a:endParaRPr>
                    </a:p>
                  </a:txBody>
                  <a:tcPr marL="91450" marR="91450" marT="45706" marB="45706" anchor="ctr">
                    <a:lnL w="12700" cmpd="sng">
                      <a:noFill/>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atinLnBrk="1">
                        <a:lnSpc>
                          <a:spcPct val="150000"/>
                        </a:lnSpc>
                      </a:pPr>
                      <a:r>
                        <a:rPr lang="en-US" altLang="ko-KR" sz="1200" dirty="0">
                          <a:solidFill>
                            <a:srgbClr val="C00000"/>
                          </a:solidFill>
                          <a:effectLst/>
                          <a:latin typeface="+mn-ea"/>
                          <a:ea typeface="+mn-ea"/>
                        </a:rPr>
                        <a:t>MoS</a:t>
                      </a:r>
                      <a:r>
                        <a:rPr lang="en-US" altLang="ko-KR" sz="1200" baseline="-25000" dirty="0">
                          <a:solidFill>
                            <a:srgbClr val="C00000"/>
                          </a:solidFill>
                          <a:effectLst/>
                          <a:latin typeface="+mn-ea"/>
                          <a:ea typeface="+mn-ea"/>
                        </a:rPr>
                        <a:t>2</a:t>
                      </a:r>
                      <a:r>
                        <a:rPr lang="en-US" altLang="ko-KR" sz="1200" dirty="0">
                          <a:solidFill>
                            <a:srgbClr val="C00000"/>
                          </a:solidFill>
                          <a:effectLst/>
                          <a:latin typeface="+mn-ea"/>
                          <a:ea typeface="+mn-ea"/>
                        </a:rPr>
                        <a:t>, MoSe</a:t>
                      </a:r>
                      <a:r>
                        <a:rPr lang="en-US" altLang="ko-KR" sz="1200" baseline="-25000" dirty="0">
                          <a:solidFill>
                            <a:srgbClr val="C00000"/>
                          </a:solidFill>
                          <a:effectLst/>
                          <a:latin typeface="+mn-ea"/>
                          <a:ea typeface="+mn-ea"/>
                        </a:rPr>
                        <a:t>2</a:t>
                      </a:r>
                      <a:r>
                        <a:rPr lang="en-US" altLang="ko-KR" sz="1200" dirty="0">
                          <a:solidFill>
                            <a:srgbClr val="C00000"/>
                          </a:solidFill>
                          <a:effectLst/>
                          <a:latin typeface="+mn-ea"/>
                          <a:ea typeface="+mn-ea"/>
                        </a:rPr>
                        <a:t>, WS</a:t>
                      </a:r>
                      <a:r>
                        <a:rPr lang="en-US" altLang="ko-KR" sz="1200" baseline="-25000" dirty="0">
                          <a:solidFill>
                            <a:srgbClr val="C00000"/>
                          </a:solidFill>
                          <a:effectLst/>
                          <a:latin typeface="+mn-ea"/>
                          <a:ea typeface="+mn-ea"/>
                        </a:rPr>
                        <a:t>2</a:t>
                      </a:r>
                      <a:r>
                        <a:rPr lang="en-US" altLang="ko-KR" sz="1200" dirty="0">
                          <a:solidFill>
                            <a:srgbClr val="C00000"/>
                          </a:solidFill>
                          <a:effectLst/>
                          <a:latin typeface="+mn-ea"/>
                          <a:ea typeface="+mn-ea"/>
                        </a:rPr>
                        <a:t>, WSe</a:t>
                      </a:r>
                      <a:r>
                        <a:rPr lang="en-US" altLang="ko-KR" sz="1200" baseline="-25000" dirty="0">
                          <a:solidFill>
                            <a:srgbClr val="C00000"/>
                          </a:solidFill>
                          <a:effectLst/>
                          <a:latin typeface="+mn-ea"/>
                          <a:ea typeface="+mn-ea"/>
                        </a:rPr>
                        <a:t>2</a:t>
                      </a:r>
                      <a:r>
                        <a:rPr lang="en-US" altLang="ko-KR" sz="1200" dirty="0">
                          <a:solidFill>
                            <a:srgbClr val="C00000"/>
                          </a:solidFill>
                          <a:effectLst/>
                          <a:latin typeface="+mn-ea"/>
                          <a:ea typeface="+mn-ea"/>
                        </a:rPr>
                        <a:t>, MoTe</a:t>
                      </a:r>
                      <a:r>
                        <a:rPr lang="en-US" altLang="ko-KR" sz="1200" baseline="-25000" dirty="0">
                          <a:solidFill>
                            <a:srgbClr val="C00000"/>
                          </a:solidFill>
                          <a:effectLst/>
                          <a:latin typeface="+mn-ea"/>
                          <a:ea typeface="+mn-ea"/>
                        </a:rPr>
                        <a:t>2</a:t>
                      </a:r>
                      <a:r>
                        <a:rPr lang="en-US" altLang="ko-KR" sz="1200" dirty="0">
                          <a:solidFill>
                            <a:srgbClr val="C00000"/>
                          </a:solidFill>
                          <a:effectLst/>
                          <a:latin typeface="+mn-ea"/>
                          <a:ea typeface="+mn-ea"/>
                        </a:rPr>
                        <a:t>, WTe</a:t>
                      </a:r>
                      <a:r>
                        <a:rPr lang="en-US" altLang="ko-KR" sz="1200" baseline="-25000" dirty="0">
                          <a:solidFill>
                            <a:srgbClr val="C00000"/>
                          </a:solidFill>
                          <a:effectLst/>
                          <a:latin typeface="+mn-ea"/>
                          <a:ea typeface="+mn-ea"/>
                        </a:rPr>
                        <a:t>2</a:t>
                      </a:r>
                      <a:endParaRPr lang="ko-KR" altLang="en-US" sz="1200" b="1" dirty="0">
                        <a:solidFill>
                          <a:srgbClr val="C00000"/>
                        </a:solidFill>
                        <a:effectLst/>
                        <a:latin typeface="+mn-ea"/>
                        <a:ea typeface="+mn-ea"/>
                        <a:cs typeface="Arial" panose="020B0604020202020204" pitchFamily="34" charset="0"/>
                      </a:endParaRPr>
                    </a:p>
                  </a:txBody>
                  <a:tcPr marL="91450" marR="91450" marT="45706" marB="45706" anchor="ctr">
                    <a:lnL w="9525" cap="flat" cmpd="sng" algn="ctr">
                      <a:solidFill>
                        <a:schemeClr val="tx1"/>
                      </a:solid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pic>
        <p:nvPicPr>
          <p:cNvPr id="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971" t="26296" r="26832" b="40947"/>
          <a:stretch/>
        </p:blipFill>
        <p:spPr bwMode="auto">
          <a:xfrm>
            <a:off x="265609" y="3700829"/>
            <a:ext cx="4696569" cy="220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직사각형 22"/>
          <p:cNvSpPr/>
          <p:nvPr/>
        </p:nvSpPr>
        <p:spPr>
          <a:xfrm>
            <a:off x="2240375" y="5928486"/>
            <a:ext cx="2664296" cy="261610"/>
          </a:xfrm>
          <a:prstGeom prst="rect">
            <a:avLst/>
          </a:prstGeom>
        </p:spPr>
        <p:txBody>
          <a:bodyPr wrap="square">
            <a:spAutoFit/>
          </a:bodyPr>
          <a:lstStyle/>
          <a:p>
            <a:pPr algn="r"/>
            <a:r>
              <a:rPr lang="it-IT" altLang="ko-KR" sz="1100" i="1" dirty="0">
                <a:latin typeface="Gill Sans MT" panose="020B0502020104020203" pitchFamily="34" charset="0"/>
              </a:rPr>
              <a:t>Nano Lett</a:t>
            </a:r>
            <a:r>
              <a:rPr lang="it-IT" altLang="ko-KR" sz="1100" dirty="0">
                <a:latin typeface="Gill Sans MT" panose="020B0502020104020203" pitchFamily="34" charset="0"/>
              </a:rPr>
              <a:t>. </a:t>
            </a:r>
            <a:r>
              <a:rPr lang="it-IT" altLang="ko-KR" sz="1100" i="1" dirty="0">
                <a:latin typeface="Gill Sans MT" panose="020B0502020104020203" pitchFamily="34" charset="0"/>
              </a:rPr>
              <a:t>10</a:t>
            </a:r>
            <a:r>
              <a:rPr lang="it-IT" altLang="ko-KR" sz="1100" dirty="0">
                <a:latin typeface="Gill Sans MT" panose="020B0502020104020203" pitchFamily="34" charset="0"/>
              </a:rPr>
              <a:t>, 1271 (2010) </a:t>
            </a:r>
            <a:endParaRPr lang="ko-KR" altLang="en-US" sz="1100" dirty="0">
              <a:latin typeface="Gill Sans MT" panose="020B0502020104020203" pitchFamily="34" charset="0"/>
            </a:endParaRPr>
          </a:p>
        </p:txBody>
      </p:sp>
      <p:sp>
        <p:nvSpPr>
          <p:cNvPr id="28" name="Title 1"/>
          <p:cNvSpPr txBox="1">
            <a:spLocks/>
          </p:cNvSpPr>
          <p:nvPr/>
        </p:nvSpPr>
        <p:spPr>
          <a:xfrm>
            <a:off x="106856" y="513098"/>
            <a:ext cx="9032610" cy="5396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ctr"/>
            <a:r>
              <a:rPr lang="en-US" sz="2000" dirty="0">
                <a:solidFill>
                  <a:schemeClr val="tx1"/>
                </a:solidFill>
              </a:rPr>
              <a:t>What is 2D Transition Metal Dichalcogenides (TMD)?</a:t>
            </a:r>
            <a:endParaRPr lang="en-IN" sz="2000" dirty="0">
              <a:solidFill>
                <a:schemeClr val="tx1"/>
              </a:solidFill>
            </a:endParaRPr>
          </a:p>
        </p:txBody>
      </p:sp>
      <p:sp>
        <p:nvSpPr>
          <p:cNvPr id="24" name="직사각형 23"/>
          <p:cNvSpPr/>
          <p:nvPr/>
        </p:nvSpPr>
        <p:spPr>
          <a:xfrm>
            <a:off x="1042385" y="6292405"/>
            <a:ext cx="7054693" cy="461665"/>
          </a:xfrm>
          <a:prstGeom prst="rect">
            <a:avLst/>
          </a:prstGeom>
        </p:spPr>
        <p:txBody>
          <a:bodyPr wrap="square">
            <a:spAutoFit/>
          </a:bodyPr>
          <a:lstStyle/>
          <a:p>
            <a:pPr algn="ctr">
              <a:spcBef>
                <a:spcPts val="300"/>
              </a:spcBef>
            </a:pPr>
            <a:r>
              <a:rPr lang="en-US" altLang="ko-KR" sz="2400" dirty="0">
                <a:solidFill>
                  <a:srgbClr val="C00000"/>
                </a:solidFill>
                <a:latin typeface="+mj-lt"/>
                <a:sym typeface="Wingdings" panose="05000000000000000000" pitchFamily="2" charset="2"/>
              </a:rPr>
              <a:t> Obviously different from bulk</a:t>
            </a:r>
            <a:endParaRPr lang="en-US" altLang="ko-KR" sz="2400" b="0" i="0" dirty="0">
              <a:solidFill>
                <a:srgbClr val="C00000"/>
              </a:solidFill>
              <a:effectLst/>
              <a:latin typeface="+mj-lt"/>
            </a:endParaRPr>
          </a:p>
        </p:txBody>
      </p:sp>
      <p:sp>
        <p:nvSpPr>
          <p:cNvPr id="27" name="제목 1"/>
          <p:cNvSpPr txBox="1">
            <a:spLocks/>
          </p:cNvSpPr>
          <p:nvPr/>
        </p:nvSpPr>
        <p:spPr bwMode="auto">
          <a:xfrm>
            <a:off x="0" y="-635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2600" b="1" dirty="0">
                <a:latin typeface="Gill Sans MT" panose="020B0502020104020203" pitchFamily="34" charset="0"/>
              </a:rPr>
              <a:t>Atomically thin 2D transition metal dichacogenides</a:t>
            </a:r>
          </a:p>
        </p:txBody>
      </p:sp>
      <p:sp>
        <p:nvSpPr>
          <p:cNvPr id="2" name="슬라이드 번호 개체 틀 1"/>
          <p:cNvSpPr>
            <a:spLocks noGrp="1"/>
          </p:cNvSpPr>
          <p:nvPr>
            <p:ph type="sldNum" sz="quarter" idx="4294967295"/>
          </p:nvPr>
        </p:nvSpPr>
        <p:spPr>
          <a:xfrm>
            <a:off x="7002686" y="6487413"/>
            <a:ext cx="2133600" cy="365125"/>
          </a:xfrm>
        </p:spPr>
        <p:txBody>
          <a:bodyPr/>
          <a:lstStyle/>
          <a:p>
            <a:fld id="{3956BC05-BAF0-44D8-938E-5DB4310753FA}" type="slidenum">
              <a:rPr lang="ko-KR" altLang="en-US" smtClean="0"/>
              <a:pPr/>
              <a:t>145</a:t>
            </a:fld>
            <a:endParaRPr lang="ko-KR" altLang="en-US" dirty="0"/>
          </a:p>
        </p:txBody>
      </p:sp>
    </p:spTree>
    <p:extLst>
      <p:ext uri="{BB962C8B-B14F-4D97-AF65-F5344CB8AC3E}">
        <p14:creationId xmlns:p14="http://schemas.microsoft.com/office/powerpoint/2010/main" val="298418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3917" y="4342552"/>
            <a:ext cx="8366383" cy="216982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latin typeface="+mj-lt"/>
                <a:cs typeface="Arial" panose="020B0604020202020204" pitchFamily="34" charset="0"/>
              </a:rPr>
              <a:t>TMD: 2D with MX</a:t>
            </a:r>
            <a:r>
              <a:rPr lang="en-US" baseline="-25000" dirty="0">
                <a:latin typeface="+mj-lt"/>
                <a:cs typeface="Arial" panose="020B0604020202020204" pitchFamily="34" charset="0"/>
              </a:rPr>
              <a:t>2</a:t>
            </a:r>
            <a:r>
              <a:rPr lang="en-US" dirty="0">
                <a:latin typeface="+mj-lt"/>
                <a:cs typeface="Arial" panose="020B0604020202020204" pitchFamily="34" charset="0"/>
              </a:rPr>
              <a:t> stoichiometry (e.g. </a:t>
            </a:r>
            <a:r>
              <a:rPr lang="en-US" dirty="0">
                <a:solidFill>
                  <a:srgbClr val="C00000"/>
                </a:solidFill>
                <a:latin typeface="+mj-lt"/>
                <a:cs typeface="Arial" panose="020B0604020202020204" pitchFamily="34" charset="0"/>
              </a:rPr>
              <a:t>MoS</a:t>
            </a:r>
            <a:r>
              <a:rPr lang="en-US" baseline="-25000" dirty="0">
                <a:solidFill>
                  <a:srgbClr val="C00000"/>
                </a:solidFill>
                <a:latin typeface="+mj-lt"/>
                <a:cs typeface="Arial" panose="020B0604020202020204" pitchFamily="34" charset="0"/>
              </a:rPr>
              <a:t>2</a:t>
            </a:r>
            <a:r>
              <a:rPr lang="en-US" dirty="0">
                <a:latin typeface="+mj-lt"/>
                <a:cs typeface="Arial" panose="020B0604020202020204" pitchFamily="34" charset="0"/>
              </a:rPr>
              <a:t>, MoSe</a:t>
            </a:r>
            <a:r>
              <a:rPr lang="en-US" baseline="-25000" dirty="0">
                <a:latin typeface="+mj-lt"/>
                <a:cs typeface="Arial" panose="020B0604020202020204" pitchFamily="34" charset="0"/>
              </a:rPr>
              <a:t>2</a:t>
            </a:r>
            <a:r>
              <a:rPr lang="en-US" dirty="0">
                <a:latin typeface="+mj-lt"/>
                <a:cs typeface="Arial" panose="020B0604020202020204" pitchFamily="34" charset="0"/>
              </a:rPr>
              <a:t>, WS</a:t>
            </a:r>
            <a:r>
              <a:rPr lang="en-US" baseline="-25000" dirty="0">
                <a:latin typeface="+mj-lt"/>
                <a:cs typeface="Arial" panose="020B0604020202020204" pitchFamily="34" charset="0"/>
              </a:rPr>
              <a:t>2</a:t>
            </a:r>
            <a:r>
              <a:rPr lang="en-US" dirty="0">
                <a:latin typeface="+mj-lt"/>
                <a:cs typeface="Arial" panose="020B0604020202020204" pitchFamily="34" charset="0"/>
              </a:rPr>
              <a:t>, WSe</a:t>
            </a:r>
            <a:r>
              <a:rPr lang="en-US" baseline="-25000" dirty="0">
                <a:latin typeface="+mj-lt"/>
                <a:cs typeface="Arial" panose="020B0604020202020204" pitchFamily="34" charset="0"/>
              </a:rPr>
              <a:t>2</a:t>
            </a:r>
            <a:r>
              <a:rPr lang="en-US" dirty="0">
                <a:latin typeface="+mj-lt"/>
                <a:cs typeface="Arial" panose="020B0604020202020204" pitchFamily="34" charset="0"/>
              </a:rPr>
              <a:t>, NbSe</a:t>
            </a:r>
            <a:r>
              <a:rPr lang="en-US" baseline="-25000" dirty="0">
                <a:latin typeface="+mj-lt"/>
                <a:cs typeface="Arial" panose="020B0604020202020204" pitchFamily="34" charset="0"/>
              </a:rPr>
              <a:t>2</a:t>
            </a:r>
            <a:r>
              <a:rPr lang="en-US" dirty="0">
                <a:latin typeface="+mj-lt"/>
                <a:cs typeface="Arial" panose="020B0604020202020204" pitchFamily="34" charset="0"/>
              </a:rPr>
              <a:t>, NbS</a:t>
            </a:r>
            <a:r>
              <a:rPr lang="en-US" baseline="-25000" dirty="0">
                <a:latin typeface="+mj-lt"/>
                <a:cs typeface="Arial" panose="020B0604020202020204" pitchFamily="34" charset="0"/>
              </a:rPr>
              <a:t>2</a:t>
            </a:r>
            <a:r>
              <a:rPr lang="en-US" dirty="0">
                <a:latin typeface="+mj-lt"/>
                <a:cs typeface="Arial" panose="020B0604020202020204" pitchFamily="34" charset="0"/>
              </a:rPr>
              <a:t> </a:t>
            </a:r>
            <a:r>
              <a:rPr lang="en-US" dirty="0" err="1">
                <a:latin typeface="+mj-lt"/>
                <a:cs typeface="Arial" panose="020B0604020202020204" pitchFamily="34" charset="0"/>
              </a:rPr>
              <a:t>etc</a:t>
            </a:r>
            <a:r>
              <a:rPr lang="en-US" dirty="0">
                <a:latin typeface="+mj-lt"/>
                <a:cs typeface="Arial" panose="020B0604020202020204" pitchFamily="34" charset="0"/>
              </a:rPr>
              <a:t>)</a:t>
            </a:r>
          </a:p>
          <a:p>
            <a:pPr marL="342900" indent="-342900">
              <a:lnSpc>
                <a:spcPct val="150000"/>
              </a:lnSpc>
              <a:buFont typeface="Arial" panose="020B0604020202020204" pitchFamily="34" charset="0"/>
              <a:buChar char="•"/>
            </a:pPr>
            <a:r>
              <a:rPr lang="en-US" dirty="0">
                <a:latin typeface="+mj-lt"/>
              </a:rPr>
              <a:t>vertically stacked hexagonal close packed lattice along [0001] direction</a:t>
            </a:r>
          </a:p>
          <a:p>
            <a:pPr marL="342900" indent="-342900">
              <a:lnSpc>
                <a:spcPct val="150000"/>
              </a:lnSpc>
              <a:buFont typeface="Arial" panose="020B0604020202020204" pitchFamily="34" charset="0"/>
              <a:buChar char="•"/>
            </a:pPr>
            <a:r>
              <a:rPr lang="en-US" dirty="0">
                <a:latin typeface="+mj-lt"/>
              </a:rPr>
              <a:t>low surface energy from </a:t>
            </a:r>
            <a:r>
              <a:rPr lang="en-US" dirty="0">
                <a:latin typeface="+mj-lt"/>
                <a:cs typeface="Arial" panose="020B0604020202020204" pitchFamily="34" charset="0"/>
              </a:rPr>
              <a:t>absence of dangling bond</a:t>
            </a:r>
          </a:p>
          <a:p>
            <a:pPr marL="342900" indent="-342900">
              <a:lnSpc>
                <a:spcPct val="150000"/>
              </a:lnSpc>
              <a:buFont typeface="Arial" panose="020B0604020202020204" pitchFamily="34" charset="0"/>
              <a:buChar char="•"/>
            </a:pPr>
            <a:r>
              <a:rPr lang="en-US" dirty="0">
                <a:latin typeface="+mj-lt"/>
                <a:cs typeface="Arial" panose="020B0604020202020204" pitchFamily="34" charset="0"/>
              </a:rPr>
              <a:t>thermal and chemical stability</a:t>
            </a:r>
          </a:p>
          <a:p>
            <a:pPr marL="342900" indent="-342900">
              <a:lnSpc>
                <a:spcPct val="150000"/>
              </a:lnSpc>
              <a:buFont typeface="Arial" panose="020B0604020202020204" pitchFamily="34" charset="0"/>
              <a:buChar char="•"/>
            </a:pPr>
            <a:r>
              <a:rPr lang="en-US" dirty="0">
                <a:latin typeface="+mj-lt"/>
                <a:cs typeface="Arial" panose="020B0604020202020204" pitchFamily="34" charset="0"/>
              </a:rPr>
              <a:t>tunable band gap with the thickness of 2D MoS</a:t>
            </a:r>
            <a:r>
              <a:rPr lang="en-US" baseline="-25000" dirty="0">
                <a:latin typeface="+mj-lt"/>
                <a:cs typeface="Arial" panose="020B0604020202020204" pitchFamily="34" charset="0"/>
              </a:rPr>
              <a:t>2</a:t>
            </a:r>
          </a:p>
        </p:txBody>
      </p:sp>
      <p:sp>
        <p:nvSpPr>
          <p:cNvPr id="7" name="Title 1"/>
          <p:cNvSpPr txBox="1">
            <a:spLocks/>
          </p:cNvSpPr>
          <p:nvPr/>
        </p:nvSpPr>
        <p:spPr>
          <a:xfrm>
            <a:off x="-21704" y="620688"/>
            <a:ext cx="9139466" cy="5396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ctr"/>
            <a:r>
              <a:rPr lang="en-US" sz="2000" dirty="0">
                <a:solidFill>
                  <a:schemeClr val="tx1"/>
                </a:solidFill>
              </a:rPr>
              <a:t>Physical properties of TMD</a:t>
            </a:r>
            <a:endParaRPr lang="en-IN" sz="2000" dirty="0">
              <a:solidFill>
                <a:schemeClr val="tx1"/>
              </a:solidFill>
            </a:endParaRP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2731"/>
          <a:stretch/>
        </p:blipFill>
        <p:spPr bwMode="auto">
          <a:xfrm>
            <a:off x="4445001" y="1234604"/>
            <a:ext cx="4224700" cy="2676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428157" y="3978628"/>
            <a:ext cx="3296745" cy="276999"/>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r"/>
            <a:r>
              <a:rPr lang="en-US" altLang="ko-KR" sz="1200" dirty="0">
                <a:latin typeface="Tahoma" pitchFamily="34" charset="0"/>
                <a:ea typeface="Tahoma" pitchFamily="34" charset="0"/>
                <a:cs typeface="Tahoma" pitchFamily="34" charset="0"/>
              </a:rPr>
              <a:t>PRL, 84, 045409, (2011)</a:t>
            </a: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75" t="23421" r="72422" b="38290"/>
          <a:stretch/>
        </p:blipFill>
        <p:spPr bwMode="auto">
          <a:xfrm>
            <a:off x="497922" y="1196752"/>
            <a:ext cx="3810267" cy="2612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6"/>
          <p:cNvSpPr txBox="1"/>
          <p:nvPr/>
        </p:nvSpPr>
        <p:spPr>
          <a:xfrm>
            <a:off x="596899" y="3978628"/>
            <a:ext cx="3307255" cy="276999"/>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r"/>
            <a:r>
              <a:rPr lang="en-US" altLang="ko-KR" sz="1200" dirty="0">
                <a:latin typeface="Tahoma" pitchFamily="34" charset="0"/>
                <a:ea typeface="Tahoma" pitchFamily="34" charset="0"/>
                <a:cs typeface="Tahoma" pitchFamily="34" charset="0"/>
              </a:rPr>
              <a:t>Nat. </a:t>
            </a:r>
            <a:r>
              <a:rPr lang="en-US" altLang="ko-KR" sz="1200" dirty="0" err="1">
                <a:latin typeface="Tahoma" pitchFamily="34" charset="0"/>
                <a:ea typeface="Tahoma" pitchFamily="34" charset="0"/>
                <a:cs typeface="Tahoma" pitchFamily="34" charset="0"/>
              </a:rPr>
              <a:t>Nanotechnol</a:t>
            </a:r>
            <a:r>
              <a:rPr lang="en-US" altLang="ko-KR" sz="1200" dirty="0">
                <a:latin typeface="Tahoma" pitchFamily="34" charset="0"/>
                <a:ea typeface="Tahoma" pitchFamily="34" charset="0"/>
                <a:cs typeface="Tahoma" pitchFamily="34" charset="0"/>
              </a:rPr>
              <a:t>., 6, 147, (2011)</a:t>
            </a:r>
          </a:p>
        </p:txBody>
      </p:sp>
      <p:sp>
        <p:nvSpPr>
          <p:cNvPr id="2" name="슬라이드 번호 개체 틀 1"/>
          <p:cNvSpPr>
            <a:spLocks noGrp="1"/>
          </p:cNvSpPr>
          <p:nvPr>
            <p:ph type="sldNum" sz="quarter" idx="4294967295"/>
          </p:nvPr>
        </p:nvSpPr>
        <p:spPr>
          <a:xfrm>
            <a:off x="7020272" y="6494859"/>
            <a:ext cx="2133600" cy="365125"/>
          </a:xfrm>
        </p:spPr>
        <p:txBody>
          <a:bodyPr/>
          <a:lstStyle/>
          <a:p>
            <a:fld id="{3956BC05-BAF0-44D8-938E-5DB4310753FA}" type="slidenum">
              <a:rPr lang="ko-KR" altLang="en-US" smtClean="0"/>
              <a:pPr/>
              <a:t>146</a:t>
            </a:fld>
            <a:endParaRPr lang="ko-KR" altLang="en-US" dirty="0"/>
          </a:p>
        </p:txBody>
      </p:sp>
      <p:sp>
        <p:nvSpPr>
          <p:cNvPr id="15" name="제목 1"/>
          <p:cNvSpPr txBox="1">
            <a:spLocks/>
          </p:cNvSpPr>
          <p:nvPr/>
        </p:nvSpPr>
        <p:spPr bwMode="auto">
          <a:xfrm>
            <a:off x="0" y="-635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2600" b="1" dirty="0">
                <a:latin typeface="Gill Sans MT" panose="020B0502020104020203" pitchFamily="34" charset="0"/>
              </a:rPr>
              <a:t>Atomically thin 2D transition metal dichacogenides</a:t>
            </a:r>
          </a:p>
        </p:txBody>
      </p:sp>
    </p:spTree>
    <p:extLst>
      <p:ext uri="{BB962C8B-B14F-4D97-AF65-F5344CB8AC3E}">
        <p14:creationId xmlns:p14="http://schemas.microsoft.com/office/powerpoint/2010/main" val="23598543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p:cNvGrpSpPr/>
          <p:nvPr/>
        </p:nvGrpSpPr>
        <p:grpSpPr>
          <a:xfrm>
            <a:off x="1635914" y="548680"/>
            <a:ext cx="5446151" cy="4648626"/>
            <a:chOff x="1404626" y="766237"/>
            <a:chExt cx="5446151" cy="4648626"/>
          </a:xfrm>
        </p:grpSpPr>
        <p:pic>
          <p:nvPicPr>
            <p:cNvPr id="2" name="그림 1"/>
            <p:cNvPicPr>
              <a:picLocks noChangeAspect="1"/>
            </p:cNvPicPr>
            <p:nvPr/>
          </p:nvPicPr>
          <p:blipFill rotWithShape="1">
            <a:blip r:embed="rId2"/>
            <a:srcRect t="13514"/>
            <a:stretch/>
          </p:blipFill>
          <p:spPr>
            <a:xfrm>
              <a:off x="1474108" y="1308554"/>
              <a:ext cx="5376669" cy="3877432"/>
            </a:xfrm>
            <a:prstGeom prst="rect">
              <a:avLst/>
            </a:prstGeom>
          </p:spPr>
        </p:pic>
        <p:sp>
          <p:nvSpPr>
            <p:cNvPr id="3" name="자유형 2"/>
            <p:cNvSpPr/>
            <p:nvPr/>
          </p:nvSpPr>
          <p:spPr>
            <a:xfrm>
              <a:off x="1404626" y="766237"/>
              <a:ext cx="835235" cy="4648626"/>
            </a:xfrm>
            <a:custGeom>
              <a:avLst/>
              <a:gdLst>
                <a:gd name="connsiteX0" fmla="*/ 46803 w 835235"/>
                <a:gd name="connsiteY0" fmla="*/ 264277 h 4648626"/>
                <a:gd name="connsiteX1" fmla="*/ 816060 w 835235"/>
                <a:gd name="connsiteY1" fmla="*/ 264277 h 4648626"/>
                <a:gd name="connsiteX2" fmla="*/ 598345 w 835235"/>
                <a:gd name="connsiteY2" fmla="*/ 888392 h 4648626"/>
                <a:gd name="connsiteX3" fmla="*/ 554803 w 835235"/>
                <a:gd name="connsiteY3" fmla="*/ 1439934 h 4648626"/>
                <a:gd name="connsiteX4" fmla="*/ 598345 w 835235"/>
                <a:gd name="connsiteY4" fmla="*/ 2078563 h 4648626"/>
                <a:gd name="connsiteX5" fmla="*/ 656403 w 835235"/>
                <a:gd name="connsiteY5" fmla="*/ 2528506 h 4648626"/>
                <a:gd name="connsiteX6" fmla="*/ 641888 w 835235"/>
                <a:gd name="connsiteY6" fmla="*/ 2978449 h 4648626"/>
                <a:gd name="connsiteX7" fmla="*/ 699945 w 835235"/>
                <a:gd name="connsiteY7" fmla="*/ 3370334 h 4648626"/>
                <a:gd name="connsiteX8" fmla="*/ 496745 w 835235"/>
                <a:gd name="connsiteY8" fmla="*/ 4313763 h 4648626"/>
                <a:gd name="connsiteX9" fmla="*/ 119374 w 835235"/>
                <a:gd name="connsiteY9" fmla="*/ 4313763 h 4648626"/>
                <a:gd name="connsiteX10" fmla="*/ 90345 w 835235"/>
                <a:gd name="connsiteY10" fmla="*/ 307820 h 4648626"/>
                <a:gd name="connsiteX11" fmla="*/ 46803 w 835235"/>
                <a:gd name="connsiteY11" fmla="*/ 264277 h 464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5235" h="4648626">
                  <a:moveTo>
                    <a:pt x="46803" y="264277"/>
                  </a:moveTo>
                  <a:cubicBezTo>
                    <a:pt x="167756" y="257020"/>
                    <a:pt x="724136" y="160258"/>
                    <a:pt x="816060" y="264277"/>
                  </a:cubicBezTo>
                  <a:cubicBezTo>
                    <a:pt x="907984" y="368296"/>
                    <a:pt x="641888" y="692449"/>
                    <a:pt x="598345" y="888392"/>
                  </a:cubicBezTo>
                  <a:cubicBezTo>
                    <a:pt x="554802" y="1084335"/>
                    <a:pt x="554803" y="1241572"/>
                    <a:pt x="554803" y="1439934"/>
                  </a:cubicBezTo>
                  <a:cubicBezTo>
                    <a:pt x="554803" y="1638296"/>
                    <a:pt x="581412" y="1897134"/>
                    <a:pt x="598345" y="2078563"/>
                  </a:cubicBezTo>
                  <a:cubicBezTo>
                    <a:pt x="615278" y="2259992"/>
                    <a:pt x="649146" y="2378525"/>
                    <a:pt x="656403" y="2528506"/>
                  </a:cubicBezTo>
                  <a:cubicBezTo>
                    <a:pt x="663660" y="2678487"/>
                    <a:pt x="634631" y="2838144"/>
                    <a:pt x="641888" y="2978449"/>
                  </a:cubicBezTo>
                  <a:cubicBezTo>
                    <a:pt x="649145" y="3118754"/>
                    <a:pt x="724136" y="3147782"/>
                    <a:pt x="699945" y="3370334"/>
                  </a:cubicBezTo>
                  <a:cubicBezTo>
                    <a:pt x="675755" y="3592886"/>
                    <a:pt x="593507" y="4156525"/>
                    <a:pt x="496745" y="4313763"/>
                  </a:cubicBezTo>
                  <a:cubicBezTo>
                    <a:pt x="399983" y="4471001"/>
                    <a:pt x="187107" y="4981420"/>
                    <a:pt x="119374" y="4313763"/>
                  </a:cubicBezTo>
                  <a:cubicBezTo>
                    <a:pt x="51641" y="3646106"/>
                    <a:pt x="104859" y="977896"/>
                    <a:pt x="90345" y="307820"/>
                  </a:cubicBezTo>
                  <a:cubicBezTo>
                    <a:pt x="75831" y="-362256"/>
                    <a:pt x="-74150" y="271534"/>
                    <a:pt x="46803" y="2642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extBox 7"/>
          <p:cNvSpPr txBox="1"/>
          <p:nvPr/>
        </p:nvSpPr>
        <p:spPr>
          <a:xfrm>
            <a:off x="41047" y="4970135"/>
            <a:ext cx="9139465" cy="1759456"/>
          </a:xfrm>
          <a:prstGeom prst="rect">
            <a:avLst/>
          </a:prstGeom>
          <a:noFill/>
        </p:spPr>
        <p:txBody>
          <a:bodyPr wrap="square" rtlCol="0">
            <a:spAutoFit/>
          </a:bodyPr>
          <a:lstStyle/>
          <a:p>
            <a:pPr marL="342900" indent="-342900">
              <a:lnSpc>
                <a:spcPts val="2800"/>
              </a:lnSpc>
              <a:spcBef>
                <a:spcPts val="600"/>
              </a:spcBef>
              <a:buFont typeface="Arial" panose="020B0604020202020204" pitchFamily="34" charset="0"/>
              <a:buChar char="•"/>
            </a:pPr>
            <a:r>
              <a:rPr lang="en-US" altLang="ko-KR" sz="2000" dirty="0">
                <a:solidFill>
                  <a:srgbClr val="C00000"/>
                </a:solidFill>
                <a:latin typeface="+mj-lt"/>
                <a:cs typeface="Arial" panose="020B0604020202020204" pitchFamily="34" charset="0"/>
              </a:rPr>
              <a:t>0.67 nm </a:t>
            </a:r>
            <a:r>
              <a:rPr lang="en-US" altLang="ko-KR" sz="2000" dirty="0">
                <a:latin typeface="+mj-lt"/>
                <a:cs typeface="Arial" panose="020B0604020202020204" pitchFamily="34" charset="0"/>
              </a:rPr>
              <a:t>thick monolayer consisting of Mo atom sandwitched by S atoms</a:t>
            </a:r>
            <a:endParaRPr lang="en-US" sz="2000" dirty="0">
              <a:latin typeface="+mj-lt"/>
              <a:cs typeface="Arial" panose="020B0604020202020204" pitchFamily="34" charset="0"/>
            </a:endParaRPr>
          </a:p>
          <a:p>
            <a:pPr marL="342900" indent="-342900">
              <a:lnSpc>
                <a:spcPts val="2800"/>
              </a:lnSpc>
              <a:spcBef>
                <a:spcPts val="600"/>
              </a:spcBef>
              <a:buFont typeface="Arial" panose="020B0604020202020204" pitchFamily="34" charset="0"/>
              <a:buChar char="•"/>
            </a:pPr>
            <a:r>
              <a:rPr lang="en-US" sz="2000" dirty="0">
                <a:latin typeface="+mj-lt"/>
                <a:cs typeface="Arial" panose="020B0604020202020204" pitchFamily="34" charset="0"/>
              </a:rPr>
              <a:t>chemical activity difference between basal plane and edge plane</a:t>
            </a:r>
          </a:p>
          <a:p>
            <a:pPr marL="342900" indent="-342900">
              <a:lnSpc>
                <a:spcPts val="2800"/>
              </a:lnSpc>
              <a:spcBef>
                <a:spcPts val="600"/>
              </a:spcBef>
              <a:buFont typeface="Arial" panose="020B0604020202020204" pitchFamily="34" charset="0"/>
              <a:buChar char="•"/>
            </a:pPr>
            <a:r>
              <a:rPr lang="en-US" sz="2000" dirty="0">
                <a:solidFill>
                  <a:srgbClr val="C00000"/>
                </a:solidFill>
                <a:latin typeface="+mj-lt"/>
                <a:cs typeface="Arial" panose="020B0604020202020204" pitchFamily="34" charset="0"/>
              </a:rPr>
              <a:t>2H (trigonal prismatic): semiconductor behavior</a:t>
            </a:r>
          </a:p>
          <a:p>
            <a:pPr marL="342900" indent="-342900">
              <a:lnSpc>
                <a:spcPts val="2800"/>
              </a:lnSpc>
              <a:spcBef>
                <a:spcPts val="600"/>
              </a:spcBef>
              <a:buFont typeface="Arial" panose="020B0604020202020204" pitchFamily="34" charset="0"/>
              <a:buChar char="•"/>
            </a:pPr>
            <a:r>
              <a:rPr lang="en-US" sz="2000" dirty="0">
                <a:solidFill>
                  <a:srgbClr val="C00000"/>
                </a:solidFill>
                <a:latin typeface="+mj-lt"/>
                <a:cs typeface="Arial" panose="020B0604020202020204" pitchFamily="34" charset="0"/>
              </a:rPr>
              <a:t>1T (octahedral): metallic behavior</a:t>
            </a:r>
          </a:p>
        </p:txBody>
      </p:sp>
      <p:sp>
        <p:nvSpPr>
          <p:cNvPr id="6" name="Title 1"/>
          <p:cNvSpPr txBox="1">
            <a:spLocks/>
          </p:cNvSpPr>
          <p:nvPr/>
        </p:nvSpPr>
        <p:spPr>
          <a:xfrm>
            <a:off x="4536" y="575039"/>
            <a:ext cx="9139464" cy="5396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ctr"/>
            <a:r>
              <a:rPr lang="en-US" sz="2000" dirty="0">
                <a:solidFill>
                  <a:schemeClr val="tx1"/>
                </a:solidFill>
              </a:rPr>
              <a:t>Crystal structure of 2D MoS</a:t>
            </a:r>
            <a:r>
              <a:rPr lang="en-US" sz="2000" baseline="-25000" dirty="0">
                <a:solidFill>
                  <a:schemeClr val="tx1"/>
                </a:solidFill>
              </a:rPr>
              <a:t>2</a:t>
            </a:r>
            <a:endParaRPr lang="en-IN" sz="2000" baseline="-25000" dirty="0">
              <a:solidFill>
                <a:schemeClr val="tx1"/>
              </a:solidFill>
            </a:endParaRPr>
          </a:p>
        </p:txBody>
      </p:sp>
      <p:sp>
        <p:nvSpPr>
          <p:cNvPr id="4" name="슬라이드 번호 개체 틀 3"/>
          <p:cNvSpPr>
            <a:spLocks noGrp="1"/>
          </p:cNvSpPr>
          <p:nvPr>
            <p:ph type="sldNum" sz="quarter" idx="4294967295"/>
          </p:nvPr>
        </p:nvSpPr>
        <p:spPr>
          <a:xfrm>
            <a:off x="7010400" y="6488481"/>
            <a:ext cx="2133600" cy="365125"/>
          </a:xfrm>
        </p:spPr>
        <p:txBody>
          <a:bodyPr/>
          <a:lstStyle/>
          <a:p>
            <a:fld id="{3956BC05-BAF0-44D8-938E-5DB4310753FA}" type="slidenum">
              <a:rPr lang="ko-KR" altLang="en-US" smtClean="0"/>
              <a:pPr/>
              <a:t>147</a:t>
            </a:fld>
            <a:endParaRPr lang="ko-KR" altLang="en-US" dirty="0"/>
          </a:p>
        </p:txBody>
      </p:sp>
      <p:sp>
        <p:nvSpPr>
          <p:cNvPr id="12" name="제목 1"/>
          <p:cNvSpPr txBox="1">
            <a:spLocks/>
          </p:cNvSpPr>
          <p:nvPr/>
        </p:nvSpPr>
        <p:spPr bwMode="auto">
          <a:xfrm>
            <a:off x="0" y="-635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2600" b="1" dirty="0">
                <a:latin typeface="Gill Sans MT" panose="020B0502020104020203" pitchFamily="34" charset="0"/>
              </a:rPr>
              <a:t>Atomically thin 2D transition metal dichacogenides</a:t>
            </a:r>
          </a:p>
        </p:txBody>
      </p:sp>
    </p:spTree>
    <p:extLst>
      <p:ext uri="{BB962C8B-B14F-4D97-AF65-F5344CB8AC3E}">
        <p14:creationId xmlns:p14="http://schemas.microsoft.com/office/powerpoint/2010/main" val="393783992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377600" y="1123771"/>
            <a:ext cx="8198460" cy="3165830"/>
            <a:chOff x="1031999" y="1057361"/>
            <a:chExt cx="9538457" cy="3683269"/>
          </a:xfrm>
        </p:grpSpPr>
        <p:sp>
          <p:nvSpPr>
            <p:cNvPr id="4" name="직사각형 5"/>
            <p:cNvSpPr/>
            <p:nvPr/>
          </p:nvSpPr>
          <p:spPr>
            <a:xfrm>
              <a:off x="1557097" y="3395378"/>
              <a:ext cx="8934450" cy="457200"/>
            </a:xfrm>
            <a:prstGeom prst="rect">
              <a:avLst/>
            </a:prstGeom>
            <a:gradFill flip="none" rotWithShape="1">
              <a:gsLst>
                <a:gs pos="100000">
                  <a:srgbClr val="75B44A">
                    <a:lumMod val="90000"/>
                  </a:srgbClr>
                </a:gs>
                <a:gs pos="0">
                  <a:schemeClr val="bg1">
                    <a:lumMod val="95000"/>
                  </a:schemeClr>
                </a:gs>
                <a:gs pos="0">
                  <a:schemeClr val="accent6">
                    <a:lumMod val="20000"/>
                    <a:lumOff val="80000"/>
                  </a:schemeClr>
                </a:gs>
                <a:gs pos="0">
                  <a:schemeClr val="accent6">
                    <a:lumMod val="40000"/>
                    <a:lumOff val="60000"/>
                  </a:schemeClr>
                </a:gs>
                <a:gs pos="60000">
                  <a:schemeClr val="accent6">
                    <a:lumMod val="60000"/>
                    <a:lumOff val="40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p:cNvSpPr txBox="1"/>
            <p:nvPr/>
          </p:nvSpPr>
          <p:spPr>
            <a:xfrm>
              <a:off x="1908332" y="3414312"/>
              <a:ext cx="612668"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0.1</a:t>
              </a:r>
              <a:endParaRPr lang="ko-KR" altLang="en-US" sz="2400" b="1">
                <a:latin typeface="Arial" panose="020B0604020202020204" pitchFamily="34" charset="0"/>
                <a:cs typeface="Arial" panose="020B0604020202020204" pitchFamily="34" charset="0"/>
              </a:endParaRPr>
            </a:p>
          </p:txBody>
        </p:sp>
        <p:cxnSp>
          <p:nvCxnSpPr>
            <p:cNvPr id="6" name="직선 연결선 7"/>
            <p:cNvCxnSpPr/>
            <p:nvPr/>
          </p:nvCxnSpPr>
          <p:spPr>
            <a:xfrm flipV="1">
              <a:off x="2523468" y="3397505"/>
              <a:ext cx="0" cy="45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직선 연결선 8"/>
            <p:cNvCxnSpPr/>
            <p:nvPr/>
          </p:nvCxnSpPr>
          <p:spPr>
            <a:xfrm flipV="1">
              <a:off x="4389945" y="3397505"/>
              <a:ext cx="0" cy="45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978625" y="3414311"/>
              <a:ext cx="356188"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1</a:t>
              </a:r>
              <a:endParaRPr lang="ko-KR" altLang="en-US" sz="2400" b="1">
                <a:latin typeface="Arial" panose="020B0604020202020204" pitchFamily="34" charset="0"/>
                <a:cs typeface="Arial" panose="020B0604020202020204" pitchFamily="34" charset="0"/>
              </a:endParaRPr>
            </a:p>
          </p:txBody>
        </p:sp>
        <p:cxnSp>
          <p:nvCxnSpPr>
            <p:cNvPr id="9" name="직선 연결선 11"/>
            <p:cNvCxnSpPr/>
            <p:nvPr/>
          </p:nvCxnSpPr>
          <p:spPr>
            <a:xfrm flipV="1">
              <a:off x="6286803" y="3397505"/>
              <a:ext cx="0" cy="45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67944" y="3442046"/>
              <a:ext cx="527709"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10</a:t>
              </a:r>
              <a:endParaRPr lang="ko-KR" altLang="en-US" sz="2400" b="1">
                <a:latin typeface="Arial" panose="020B0604020202020204" pitchFamily="34" charset="0"/>
                <a:cs typeface="Arial" panose="020B0604020202020204" pitchFamily="34" charset="0"/>
              </a:endParaRPr>
            </a:p>
          </p:txBody>
        </p:sp>
        <p:cxnSp>
          <p:nvCxnSpPr>
            <p:cNvPr id="11" name="직선 연결선 13"/>
            <p:cNvCxnSpPr/>
            <p:nvPr/>
          </p:nvCxnSpPr>
          <p:spPr>
            <a:xfrm flipV="1">
              <a:off x="8104173" y="3397504"/>
              <a:ext cx="0" cy="45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08380" y="3433060"/>
              <a:ext cx="699230"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100</a:t>
              </a:r>
              <a:endParaRPr lang="ko-KR" altLang="en-US" sz="2400" b="1">
                <a:latin typeface="Arial" panose="020B0604020202020204" pitchFamily="34" charset="0"/>
                <a:cs typeface="Arial" panose="020B0604020202020204" pitchFamily="34" charset="0"/>
              </a:endParaRPr>
            </a:p>
          </p:txBody>
        </p:sp>
        <p:sp>
          <p:nvSpPr>
            <p:cNvPr id="13" name="직사각형 15"/>
            <p:cNvSpPr/>
            <p:nvPr/>
          </p:nvSpPr>
          <p:spPr>
            <a:xfrm>
              <a:off x="1477314" y="2969292"/>
              <a:ext cx="125503" cy="1101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6"/>
            <p:cNvSpPr/>
            <p:nvPr/>
          </p:nvSpPr>
          <p:spPr>
            <a:xfrm>
              <a:off x="10428796" y="2963799"/>
              <a:ext cx="125503" cy="1101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왼쪽 중괄호 17"/>
            <p:cNvSpPr/>
            <p:nvPr/>
          </p:nvSpPr>
          <p:spPr>
            <a:xfrm rot="5400000">
              <a:off x="3354543" y="2344964"/>
              <a:ext cx="215901" cy="1839208"/>
            </a:xfrm>
            <a:prstGeom prst="leftBrace">
              <a:avLst>
                <a:gd name="adj1" fmla="val 72382"/>
                <a:gd name="adj2" fmla="val 4955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6" name="TextBox 15"/>
            <p:cNvSpPr txBox="1"/>
            <p:nvPr/>
          </p:nvSpPr>
          <p:spPr>
            <a:xfrm>
              <a:off x="3141731" y="2705375"/>
              <a:ext cx="641522" cy="400110"/>
            </a:xfrm>
            <a:prstGeom prst="rect">
              <a:avLst/>
            </a:prstGeom>
            <a:noFill/>
          </p:spPr>
          <p:txBody>
            <a:bodyPr wrap="none" rtlCol="0">
              <a:spAutoFit/>
            </a:bodyPr>
            <a:lstStyle/>
            <a:p>
              <a:r>
                <a:rPr lang="en-US" altLang="ko-KR" sz="2000" dirty="0">
                  <a:latin typeface="Arial" panose="020B0604020202020204" pitchFamily="34" charset="0"/>
                  <a:cs typeface="Arial" panose="020B0604020202020204" pitchFamily="34" charset="0"/>
                </a:rPr>
                <a:t>a-Si</a:t>
              </a:r>
              <a:endParaRPr lang="ko-KR" altLang="en-US" sz="2000">
                <a:latin typeface="Arial" panose="020B0604020202020204" pitchFamily="34" charset="0"/>
                <a:cs typeface="Arial" panose="020B0604020202020204" pitchFamily="34" charset="0"/>
              </a:endParaRPr>
            </a:p>
          </p:txBody>
        </p:sp>
        <p:sp>
          <p:nvSpPr>
            <p:cNvPr id="17" name="왼쪽 중괄호 19"/>
            <p:cNvSpPr/>
            <p:nvPr/>
          </p:nvSpPr>
          <p:spPr>
            <a:xfrm rot="5400000">
              <a:off x="6159834" y="1423332"/>
              <a:ext cx="191028" cy="3657600"/>
            </a:xfrm>
            <a:prstGeom prst="leftBrace">
              <a:avLst>
                <a:gd name="adj1" fmla="val 72382"/>
                <a:gd name="adj2" fmla="val 49077"/>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8" name="TextBox 17"/>
            <p:cNvSpPr txBox="1"/>
            <p:nvPr/>
          </p:nvSpPr>
          <p:spPr>
            <a:xfrm>
              <a:off x="5213535" y="2705971"/>
              <a:ext cx="3052518" cy="465506"/>
            </a:xfrm>
            <a:prstGeom prst="rect">
              <a:avLst/>
            </a:prstGeom>
            <a:noFill/>
          </p:spPr>
          <p:txBody>
            <a:bodyPr wrap="square" rtlCol="0">
              <a:spAutoFit/>
            </a:bodyPr>
            <a:lstStyle/>
            <a:p>
              <a:r>
                <a:rPr lang="en-US" altLang="ko-KR" sz="2000" b="1" dirty="0">
                  <a:solidFill>
                    <a:srgbClr val="0000FF"/>
                  </a:solidFill>
                  <a:latin typeface="Arial" panose="020B0604020202020204" pitchFamily="34" charset="0"/>
                  <a:cs typeface="Arial" panose="020B0604020202020204" pitchFamily="34" charset="0"/>
                </a:rPr>
                <a:t>Oxide/ 2D TMD</a:t>
              </a:r>
              <a:endParaRPr lang="ko-KR" altLang="en-US" sz="2000" b="1" dirty="0">
                <a:solidFill>
                  <a:srgbClr val="0000FF"/>
                </a:solidFill>
                <a:latin typeface="Arial" panose="020B0604020202020204" pitchFamily="34" charset="0"/>
                <a:cs typeface="Arial" panose="020B0604020202020204" pitchFamily="34" charset="0"/>
              </a:endParaRPr>
            </a:p>
          </p:txBody>
        </p:sp>
        <p:sp>
          <p:nvSpPr>
            <p:cNvPr id="19" name="왼쪽 중괄호 21"/>
            <p:cNvSpPr/>
            <p:nvPr/>
          </p:nvSpPr>
          <p:spPr>
            <a:xfrm rot="5400000" flipH="1">
              <a:off x="7466929" y="3424880"/>
              <a:ext cx="180395" cy="1086476"/>
            </a:xfrm>
            <a:prstGeom prst="leftBrace">
              <a:avLst>
                <a:gd name="adj1" fmla="val 72382"/>
                <a:gd name="adj2" fmla="val 4913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0" name="TextBox 19"/>
            <p:cNvSpPr txBox="1"/>
            <p:nvPr/>
          </p:nvSpPr>
          <p:spPr>
            <a:xfrm>
              <a:off x="7083469" y="4149347"/>
              <a:ext cx="808426" cy="400110"/>
            </a:xfrm>
            <a:prstGeom prst="rect">
              <a:avLst/>
            </a:prstGeom>
            <a:noFill/>
          </p:spPr>
          <p:txBody>
            <a:bodyPr wrap="none" rtlCol="0">
              <a:spAutoFit/>
            </a:bodyPr>
            <a:lstStyle/>
            <a:p>
              <a:r>
                <a:rPr lang="en-US" altLang="ko-KR" sz="2000" dirty="0">
                  <a:latin typeface="Arial" panose="020B0604020202020204" pitchFamily="34" charset="0"/>
                  <a:cs typeface="Arial" panose="020B0604020202020204" pitchFamily="34" charset="0"/>
                </a:rPr>
                <a:t>LTPS</a:t>
              </a:r>
              <a:endParaRPr lang="ko-KR" altLang="en-US" sz="2000">
                <a:latin typeface="Arial" panose="020B0604020202020204" pitchFamily="34" charset="0"/>
                <a:cs typeface="Arial" panose="020B0604020202020204" pitchFamily="34" charset="0"/>
              </a:endParaRPr>
            </a:p>
          </p:txBody>
        </p:sp>
        <p:sp>
          <p:nvSpPr>
            <p:cNvPr id="21" name="왼쪽 중괄호 23"/>
            <p:cNvSpPr/>
            <p:nvPr/>
          </p:nvSpPr>
          <p:spPr>
            <a:xfrm rot="5400000" flipH="1">
              <a:off x="4265906" y="2147949"/>
              <a:ext cx="272191" cy="3757493"/>
            </a:xfrm>
            <a:prstGeom prst="leftBrace">
              <a:avLst>
                <a:gd name="adj1" fmla="val 72382"/>
                <a:gd name="adj2" fmla="val 5076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2" name="TextBox 21"/>
            <p:cNvSpPr txBox="1"/>
            <p:nvPr/>
          </p:nvSpPr>
          <p:spPr>
            <a:xfrm>
              <a:off x="3877291" y="4203767"/>
              <a:ext cx="1082348" cy="400110"/>
            </a:xfrm>
            <a:prstGeom prst="rect">
              <a:avLst/>
            </a:prstGeom>
            <a:noFill/>
          </p:spPr>
          <p:txBody>
            <a:bodyPr wrap="none" rtlCol="0">
              <a:spAutoFit/>
            </a:bodyPr>
            <a:lstStyle/>
            <a:p>
              <a:r>
                <a:rPr lang="en-US" altLang="ko-KR" sz="2000" dirty="0">
                  <a:latin typeface="Arial" panose="020B0604020202020204" pitchFamily="34" charset="0"/>
                  <a:cs typeface="Arial" panose="020B0604020202020204" pitchFamily="34" charset="0"/>
                </a:rPr>
                <a:t>Organic</a:t>
              </a:r>
              <a:endParaRPr lang="ko-KR" altLang="en-US" sz="2000">
                <a:latin typeface="Arial" panose="020B0604020202020204" pitchFamily="34" charset="0"/>
                <a:cs typeface="Arial" panose="020B0604020202020204" pitchFamily="34" charset="0"/>
              </a:endParaRPr>
            </a:p>
          </p:txBody>
        </p:sp>
        <p:sp>
          <p:nvSpPr>
            <p:cNvPr id="23" name="직사각형 25"/>
            <p:cNvSpPr/>
            <p:nvPr/>
          </p:nvSpPr>
          <p:spPr>
            <a:xfrm>
              <a:off x="4407839" y="3413791"/>
              <a:ext cx="3685834" cy="98425"/>
            </a:xfrm>
            <a:prstGeom prst="rect">
              <a:avLst/>
            </a:prstGeom>
            <a:pattFill prst="wdUpDiag">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TextBox 23"/>
            <p:cNvSpPr txBox="1"/>
            <p:nvPr/>
          </p:nvSpPr>
          <p:spPr>
            <a:xfrm>
              <a:off x="1031999" y="2941940"/>
              <a:ext cx="1529778" cy="400110"/>
            </a:xfrm>
            <a:prstGeom prst="rect">
              <a:avLst/>
            </a:prstGeom>
            <a:noFill/>
          </p:spPr>
          <p:txBody>
            <a:bodyPr wrap="none" rtlCol="0">
              <a:spAutoFit/>
            </a:bodyPr>
            <a:lstStyle/>
            <a:p>
              <a:r>
                <a:rPr lang="en-US" altLang="ko-KR" sz="2000" b="1" dirty="0">
                  <a:latin typeface="Times New Roman" panose="02020603050405020304" pitchFamily="18" charset="0"/>
                  <a:cs typeface="Times New Roman" panose="02020603050405020304" pitchFamily="18" charset="0"/>
                </a:rPr>
                <a:t>µ [cm</a:t>
              </a:r>
              <a:r>
                <a:rPr lang="en-US" altLang="ko-KR" sz="2000" b="1" baseline="30000" dirty="0">
                  <a:latin typeface="Times New Roman" panose="02020603050405020304" pitchFamily="18" charset="0"/>
                  <a:cs typeface="Times New Roman" panose="02020603050405020304" pitchFamily="18" charset="0"/>
                </a:rPr>
                <a:t>2</a:t>
              </a:r>
              <a:r>
                <a:rPr lang="en-US" altLang="ko-KR" sz="2000" b="1" dirty="0">
                  <a:latin typeface="Times New Roman" panose="02020603050405020304" pitchFamily="18" charset="0"/>
                  <a:cs typeface="Times New Roman" panose="02020603050405020304" pitchFamily="18" charset="0"/>
                </a:rPr>
                <a:t>V</a:t>
              </a:r>
              <a:r>
                <a:rPr lang="en-US" altLang="ko-KR" sz="2000" b="1" baseline="30000" dirty="0">
                  <a:latin typeface="Times New Roman" panose="02020603050405020304" pitchFamily="18" charset="0"/>
                  <a:cs typeface="Times New Roman" panose="02020603050405020304" pitchFamily="18" charset="0"/>
                </a:rPr>
                <a:t>-1</a:t>
              </a:r>
              <a:r>
                <a:rPr lang="en-US" altLang="ko-KR" sz="2000" b="1" dirty="0">
                  <a:latin typeface="Times New Roman" panose="02020603050405020304" pitchFamily="18" charset="0"/>
                  <a:cs typeface="Times New Roman" panose="02020603050405020304" pitchFamily="18" charset="0"/>
                </a:rPr>
                <a:t>s</a:t>
              </a:r>
              <a:r>
                <a:rPr lang="en-US" altLang="ko-KR" sz="2000" b="1" baseline="30000" dirty="0">
                  <a:latin typeface="Times New Roman" panose="02020603050405020304" pitchFamily="18" charset="0"/>
                  <a:cs typeface="Times New Roman" panose="02020603050405020304" pitchFamily="18" charset="0"/>
                </a:rPr>
                <a:t>-1</a:t>
              </a:r>
              <a:r>
                <a:rPr lang="en-US" altLang="ko-KR" sz="2000" b="1" dirty="0">
                  <a:latin typeface="Times New Roman" panose="02020603050405020304" pitchFamily="18" charset="0"/>
                  <a:cs typeface="Times New Roman" panose="02020603050405020304" pitchFamily="18" charset="0"/>
                </a:rPr>
                <a:t>]</a:t>
              </a:r>
              <a:endParaRPr lang="ko-KR" altLang="en-US" sz="2000" b="1">
                <a:latin typeface="Arial" panose="020B0604020202020204" pitchFamily="34" charset="0"/>
                <a:cs typeface="Arial" panose="020B0604020202020204" pitchFamily="34" charset="0"/>
              </a:endParaRPr>
            </a:p>
          </p:txBody>
        </p:sp>
        <p:pic>
          <p:nvPicPr>
            <p:cNvPr id="25" name="그림 27"/>
            <p:cNvPicPr>
              <a:picLocks noChangeAspect="1"/>
            </p:cNvPicPr>
            <p:nvPr/>
          </p:nvPicPr>
          <p:blipFill>
            <a:blip r:embed="rId2"/>
            <a:stretch>
              <a:fillRect/>
            </a:stretch>
          </p:blipFill>
          <p:spPr>
            <a:xfrm>
              <a:off x="1182630" y="1057361"/>
              <a:ext cx="1905817" cy="1522913"/>
            </a:xfrm>
            <a:prstGeom prst="rect">
              <a:avLst/>
            </a:prstGeom>
          </p:spPr>
        </p:pic>
        <p:pic>
          <p:nvPicPr>
            <p:cNvPr id="26" name="그림 28"/>
            <p:cNvPicPr>
              <a:picLocks noChangeAspect="1"/>
            </p:cNvPicPr>
            <p:nvPr/>
          </p:nvPicPr>
          <p:blipFill>
            <a:blip r:embed="rId3"/>
            <a:stretch>
              <a:fillRect/>
            </a:stretch>
          </p:blipFill>
          <p:spPr>
            <a:xfrm>
              <a:off x="3126546" y="1057361"/>
              <a:ext cx="1673466" cy="1491567"/>
            </a:xfrm>
            <a:prstGeom prst="rect">
              <a:avLst/>
            </a:prstGeom>
          </p:spPr>
        </p:pic>
        <p:pic>
          <p:nvPicPr>
            <p:cNvPr id="27" name="Picture 4" descr="http://9to5mac.files.wordpress.com/2012/01/lg-55-inch-oled-tv_0120120102084751728.jpg?w=1056">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303" r="16430" b="11059"/>
            <a:stretch/>
          </p:blipFill>
          <p:spPr bwMode="auto">
            <a:xfrm>
              <a:off x="5204524" y="1158525"/>
              <a:ext cx="2568336" cy="142313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직선 연결선 30"/>
            <p:cNvCxnSpPr/>
            <p:nvPr/>
          </p:nvCxnSpPr>
          <p:spPr>
            <a:xfrm flipV="1">
              <a:off x="9990884" y="3397504"/>
              <a:ext cx="0" cy="45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121582" y="3437171"/>
              <a:ext cx="870751"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1000</a:t>
              </a:r>
              <a:endParaRPr lang="ko-KR" altLang="en-US" sz="2400" b="1">
                <a:latin typeface="Arial" panose="020B0604020202020204" pitchFamily="34" charset="0"/>
                <a:cs typeface="Arial" panose="020B0604020202020204" pitchFamily="34" charset="0"/>
              </a:endParaRPr>
            </a:p>
          </p:txBody>
        </p:sp>
        <p:sp>
          <p:nvSpPr>
            <p:cNvPr id="30" name="왼쪽 중괄호 32"/>
            <p:cNvSpPr/>
            <p:nvPr/>
          </p:nvSpPr>
          <p:spPr>
            <a:xfrm rot="5400000">
              <a:off x="9243023" y="2480873"/>
              <a:ext cx="215901" cy="1568450"/>
            </a:xfrm>
            <a:prstGeom prst="leftBrace">
              <a:avLst>
                <a:gd name="adj1" fmla="val 72382"/>
                <a:gd name="adj2" fmla="val 4526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1" name="TextBox 30"/>
            <p:cNvSpPr txBox="1"/>
            <p:nvPr/>
          </p:nvSpPr>
          <p:spPr>
            <a:xfrm>
              <a:off x="9225012" y="2733003"/>
              <a:ext cx="413896" cy="400110"/>
            </a:xfrm>
            <a:prstGeom prst="rect">
              <a:avLst/>
            </a:prstGeom>
            <a:noFill/>
          </p:spPr>
          <p:txBody>
            <a:bodyPr wrap="none" rtlCol="0">
              <a:spAutoFit/>
            </a:bodyPr>
            <a:lstStyle/>
            <a:p>
              <a:r>
                <a:rPr lang="en-US" altLang="ko-KR" sz="2000" dirty="0">
                  <a:latin typeface="Arial" panose="020B0604020202020204" pitchFamily="34" charset="0"/>
                  <a:cs typeface="Arial" panose="020B0604020202020204" pitchFamily="34" charset="0"/>
                </a:rPr>
                <a:t>Si</a:t>
              </a:r>
              <a:endParaRPr lang="ko-KR" altLang="en-US" sz="2000">
                <a:latin typeface="Arial" panose="020B0604020202020204" pitchFamily="34" charset="0"/>
                <a:cs typeface="Arial" panose="020B0604020202020204" pitchFamily="34" charset="0"/>
              </a:endParaRPr>
            </a:p>
          </p:txBody>
        </p:sp>
        <p:cxnSp>
          <p:nvCxnSpPr>
            <p:cNvPr id="32" name="직선 화살표 연결선 35"/>
            <p:cNvCxnSpPr/>
            <p:nvPr/>
          </p:nvCxnSpPr>
          <p:spPr>
            <a:xfrm flipV="1">
              <a:off x="10249499" y="3881354"/>
              <a:ext cx="130175" cy="2406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그림 37"/>
            <p:cNvPicPr>
              <a:picLocks noChangeAspect="1"/>
            </p:cNvPicPr>
            <p:nvPr/>
          </p:nvPicPr>
          <p:blipFill rotWithShape="1">
            <a:blip r:embed="rId6"/>
            <a:srcRect l="14561" t="12717" r="7084" b="9472"/>
            <a:stretch/>
          </p:blipFill>
          <p:spPr>
            <a:xfrm>
              <a:off x="8472200" y="1159044"/>
              <a:ext cx="1993198" cy="1483346"/>
            </a:xfrm>
            <a:prstGeom prst="rect">
              <a:avLst/>
            </a:prstGeom>
          </p:spPr>
        </p:pic>
        <p:sp>
          <p:nvSpPr>
            <p:cNvPr id="34" name="TextBox 33"/>
            <p:cNvSpPr txBox="1"/>
            <p:nvPr/>
          </p:nvSpPr>
          <p:spPr>
            <a:xfrm>
              <a:off x="9327808" y="4094299"/>
              <a:ext cx="1242648" cy="646331"/>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Graphene</a:t>
              </a:r>
            </a:p>
            <a:p>
              <a:r>
                <a:rPr lang="en-US" altLang="ko-KR" dirty="0">
                  <a:latin typeface="Arial" panose="020B0604020202020204" pitchFamily="34" charset="0"/>
                  <a:cs typeface="Arial" panose="020B0604020202020204" pitchFamily="34" charset="0"/>
                </a:rPr>
                <a:t>(~10,000)</a:t>
              </a:r>
              <a:endParaRPr lang="ko-KR" altLang="en-US">
                <a:latin typeface="Arial" panose="020B0604020202020204" pitchFamily="34" charset="0"/>
                <a:cs typeface="Arial" panose="020B0604020202020204" pitchFamily="34" charset="0"/>
              </a:endParaRPr>
            </a:p>
          </p:txBody>
        </p:sp>
      </p:grpSp>
      <p:sp>
        <p:nvSpPr>
          <p:cNvPr id="35" name="TextBox 34"/>
          <p:cNvSpPr txBox="1"/>
          <p:nvPr/>
        </p:nvSpPr>
        <p:spPr>
          <a:xfrm>
            <a:off x="107504" y="4531810"/>
            <a:ext cx="8943800" cy="2195473"/>
          </a:xfrm>
          <a:prstGeom prst="rect">
            <a:avLst/>
          </a:prstGeom>
          <a:noFill/>
        </p:spPr>
        <p:txBody>
          <a:bodyPr wrap="square" rtlCol="0">
            <a:spAutoFit/>
          </a:bodyPr>
          <a:lstStyle/>
          <a:p>
            <a:pPr marL="342900" indent="-342900">
              <a:lnSpc>
                <a:spcPts val="2800"/>
              </a:lnSpc>
              <a:spcBef>
                <a:spcPts val="600"/>
              </a:spcBef>
              <a:buFont typeface="Arial" panose="020B0604020202020204" pitchFamily="34" charset="0"/>
              <a:buChar char="•"/>
            </a:pPr>
            <a:r>
              <a:rPr lang="en-US" altLang="ko-KR" dirty="0">
                <a:latin typeface="+mj-lt"/>
                <a:cs typeface="Arial" panose="020B0604020202020204" pitchFamily="34" charset="0"/>
              </a:rPr>
              <a:t>2D platform is better in integration than 0 &amp; 1D nanomaterials</a:t>
            </a:r>
          </a:p>
          <a:p>
            <a:pPr marL="342900" indent="-342900">
              <a:lnSpc>
                <a:spcPts val="2800"/>
              </a:lnSpc>
              <a:spcBef>
                <a:spcPts val="600"/>
              </a:spcBef>
              <a:buFont typeface="Arial" panose="020B0604020202020204" pitchFamily="34" charset="0"/>
              <a:buChar char="•"/>
            </a:pPr>
            <a:r>
              <a:rPr lang="en-US" altLang="ko-KR" dirty="0">
                <a:latin typeface="+mj-lt"/>
                <a:cs typeface="Arial" panose="020B0604020202020204" pitchFamily="34" charset="0"/>
              </a:rPr>
              <a:t>high I</a:t>
            </a:r>
            <a:r>
              <a:rPr lang="en-US" altLang="ko-KR" baseline="-25000" dirty="0">
                <a:latin typeface="+mj-lt"/>
                <a:cs typeface="Arial" panose="020B0604020202020204" pitchFamily="34" charset="0"/>
              </a:rPr>
              <a:t>ON</a:t>
            </a:r>
            <a:r>
              <a:rPr lang="en-US" altLang="ko-KR" dirty="0">
                <a:latin typeface="+mj-lt"/>
                <a:cs typeface="Arial" panose="020B0604020202020204" pitchFamily="34" charset="0"/>
              </a:rPr>
              <a:t>/I</a:t>
            </a:r>
            <a:r>
              <a:rPr lang="en-US" altLang="ko-KR" baseline="-25000" dirty="0">
                <a:latin typeface="+mj-lt"/>
                <a:cs typeface="Arial" panose="020B0604020202020204" pitchFamily="34" charset="0"/>
              </a:rPr>
              <a:t>OFF</a:t>
            </a:r>
            <a:r>
              <a:rPr lang="en-US" altLang="ko-KR" dirty="0">
                <a:latin typeface="+mj-lt"/>
                <a:cs typeface="Arial" panose="020B0604020202020204" pitchFamily="34" charset="0"/>
              </a:rPr>
              <a:t> ratio and mobility necessary for large display TFT application </a:t>
            </a:r>
            <a:endParaRPr lang="en-US" dirty="0">
              <a:latin typeface="+mj-lt"/>
              <a:cs typeface="Arial" panose="020B0604020202020204" pitchFamily="34" charset="0"/>
            </a:endParaRPr>
          </a:p>
          <a:p>
            <a:pPr marL="342900" indent="-342900">
              <a:lnSpc>
                <a:spcPts val="2800"/>
              </a:lnSpc>
              <a:spcBef>
                <a:spcPts val="600"/>
              </a:spcBef>
              <a:buFont typeface="Arial" panose="020B0604020202020204" pitchFamily="34" charset="0"/>
              <a:buChar char="•"/>
            </a:pPr>
            <a:r>
              <a:rPr lang="en-US" dirty="0">
                <a:latin typeface="+mj-lt"/>
                <a:cs typeface="Arial" panose="020B0604020202020204" pitchFamily="34" charset="0"/>
              </a:rPr>
              <a:t>high immunity to scaling-down issue </a:t>
            </a:r>
          </a:p>
          <a:p>
            <a:pPr marL="342900" indent="-342900">
              <a:lnSpc>
                <a:spcPts val="2800"/>
              </a:lnSpc>
              <a:spcBef>
                <a:spcPts val="600"/>
              </a:spcBef>
              <a:buFont typeface="Arial" panose="020B0604020202020204" pitchFamily="34" charset="0"/>
              <a:buChar char="•"/>
            </a:pPr>
            <a:r>
              <a:rPr lang="en-US" dirty="0">
                <a:latin typeface="+mj-lt"/>
                <a:cs typeface="Arial" panose="020B0604020202020204" pitchFamily="34" charset="0"/>
              </a:rPr>
              <a:t>free from short channel effect (ultimate scaling of ~1 nm)</a:t>
            </a:r>
          </a:p>
          <a:p>
            <a:pPr marL="342900" indent="-342900">
              <a:lnSpc>
                <a:spcPts val="2800"/>
              </a:lnSpc>
              <a:spcBef>
                <a:spcPts val="600"/>
              </a:spcBef>
              <a:buFont typeface="Arial" panose="020B0604020202020204" pitchFamily="34" charset="0"/>
              <a:buChar char="•"/>
            </a:pPr>
            <a:r>
              <a:rPr lang="en-US" dirty="0">
                <a:latin typeface="+mj-lt"/>
                <a:cs typeface="Arial" panose="020B0604020202020204" pitchFamily="34" charset="0"/>
              </a:rPr>
              <a:t>extremely low stand-by power consumption</a:t>
            </a:r>
          </a:p>
        </p:txBody>
      </p:sp>
      <p:sp>
        <p:nvSpPr>
          <p:cNvPr id="36" name="Title 1"/>
          <p:cNvSpPr txBox="1">
            <a:spLocks/>
          </p:cNvSpPr>
          <p:nvPr/>
        </p:nvSpPr>
        <p:spPr>
          <a:xfrm>
            <a:off x="144955" y="592841"/>
            <a:ext cx="8431105" cy="539638"/>
          </a:xfrm>
          <a:prstGeom prst="rect">
            <a:avLst/>
          </a:prstGeom>
        </p:spPr>
        <p:txBody>
          <a:bodyPr vert="horz" lIns="91440" tIns="45720" rIns="91440" bIns="45720" rtlCol="0" anchor="b">
            <a:normAutofit/>
          </a:bodyPr>
          <a:lstStyle>
            <a:defPPr>
              <a:defRPr lang="ko-KR"/>
            </a:defPPr>
            <a:lvl1pPr algn="ctr" latinLnBrk="0">
              <a:lnSpc>
                <a:spcPct val="90000"/>
              </a:lnSpc>
              <a:spcBef>
                <a:spcPct val="0"/>
              </a:spcBef>
              <a:buNone/>
              <a:defRPr sz="3200" b="1">
                <a:latin typeface="+mj-lt"/>
                <a:ea typeface="+mj-ea"/>
                <a:cs typeface="+mj-cs"/>
              </a:defRPr>
            </a:lvl1pPr>
          </a:lstStyle>
          <a:p>
            <a:r>
              <a:rPr lang="en-US" sz="2000" dirty="0"/>
              <a:t>Electrical Properties of 2D TMD</a:t>
            </a:r>
            <a:endParaRPr lang="en-IN" sz="2000" dirty="0"/>
          </a:p>
        </p:txBody>
      </p:sp>
      <p:sp>
        <p:nvSpPr>
          <p:cNvPr id="3" name="슬라이드 번호 개체 틀 2"/>
          <p:cNvSpPr>
            <a:spLocks noGrp="1"/>
          </p:cNvSpPr>
          <p:nvPr>
            <p:ph type="sldNum" sz="quarter" idx="4294967295"/>
          </p:nvPr>
        </p:nvSpPr>
        <p:spPr>
          <a:xfrm>
            <a:off x="7010400" y="6473966"/>
            <a:ext cx="2133600" cy="365125"/>
          </a:xfrm>
        </p:spPr>
        <p:txBody>
          <a:bodyPr/>
          <a:lstStyle/>
          <a:p>
            <a:fld id="{3956BC05-BAF0-44D8-938E-5DB4310753FA}" type="slidenum">
              <a:rPr lang="ko-KR" altLang="en-US" smtClean="0"/>
              <a:pPr/>
              <a:t>148</a:t>
            </a:fld>
            <a:endParaRPr lang="ko-KR" altLang="en-US" dirty="0"/>
          </a:p>
        </p:txBody>
      </p:sp>
      <p:sp>
        <p:nvSpPr>
          <p:cNvPr id="40" name="제목 1"/>
          <p:cNvSpPr txBox="1">
            <a:spLocks/>
          </p:cNvSpPr>
          <p:nvPr/>
        </p:nvSpPr>
        <p:spPr bwMode="auto">
          <a:xfrm>
            <a:off x="0" y="-635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2600" b="1" dirty="0">
                <a:latin typeface="Gill Sans MT" panose="020B0502020104020203" pitchFamily="34" charset="0"/>
              </a:rPr>
              <a:t>Atomically thin 2D transition metal dichacogenides</a:t>
            </a:r>
          </a:p>
        </p:txBody>
      </p:sp>
    </p:spTree>
    <p:extLst>
      <p:ext uri="{BB962C8B-B14F-4D97-AF65-F5344CB8AC3E}">
        <p14:creationId xmlns:p14="http://schemas.microsoft.com/office/powerpoint/2010/main" val="976073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8229600" cy="571480"/>
          </a:xfrm>
        </p:spPr>
        <p:txBody>
          <a:bodyPr vert="horz" lIns="91440" tIns="45720" rIns="91440" bIns="45720" rtlCol="0" anchor="ctr">
            <a:normAutofit/>
          </a:bodyPr>
          <a:lstStyle/>
          <a:p>
            <a:pPr algn="l"/>
            <a:r>
              <a:rPr lang="en-US" altLang="ko-KR" sz="2400" b="1" dirty="0">
                <a:latin typeface="Gill Sans MT" panose="020B0502020104020203" pitchFamily="34" charset="0"/>
              </a:rPr>
              <a:t>Nanomaterials with their typical dimensions</a:t>
            </a:r>
            <a:endParaRPr lang="ko-KR" altLang="en-US" sz="2400" b="1" dirty="0">
              <a:latin typeface="Gill Sans MT" panose="020B0502020104020203" pitchFamily="34" charset="0"/>
            </a:endParaRPr>
          </a:p>
        </p:txBody>
      </p:sp>
      <p:pic>
        <p:nvPicPr>
          <p:cNvPr id="1027" name="Picture 3"/>
          <p:cNvPicPr>
            <a:picLocks noChangeAspect="1" noChangeArrowheads="1"/>
          </p:cNvPicPr>
          <p:nvPr/>
        </p:nvPicPr>
        <p:blipFill>
          <a:blip r:embed="rId3" cstate="print"/>
          <a:srcRect/>
          <a:stretch>
            <a:fillRect/>
          </a:stretch>
        </p:blipFill>
        <p:spPr bwMode="auto">
          <a:xfrm>
            <a:off x="251520" y="1214968"/>
            <a:ext cx="6023961" cy="4643470"/>
          </a:xfrm>
          <a:prstGeom prst="rect">
            <a:avLst/>
          </a:prstGeom>
          <a:noFill/>
          <a:ln w="9525">
            <a:noFill/>
            <a:miter lim="800000"/>
            <a:headEnd/>
            <a:tailEnd/>
          </a:ln>
          <a:effectLst/>
        </p:spPr>
      </p:pic>
      <p:sp>
        <p:nvSpPr>
          <p:cNvPr id="4" name="직사각형 3"/>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ill Sans MT" panose="020B0502020104020203" pitchFamily="34" charset="0"/>
            </a:endParaRPr>
          </a:p>
        </p:txBody>
      </p:sp>
      <p:pic>
        <p:nvPicPr>
          <p:cNvPr id="3" name="그림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481" y="3429000"/>
            <a:ext cx="2868519" cy="1443395"/>
          </a:xfrm>
          <a:prstGeom prst="rect">
            <a:avLst/>
          </a:prstGeom>
        </p:spPr>
      </p:pic>
      <p:pic>
        <p:nvPicPr>
          <p:cNvPr id="5" name="그림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6245" y="1518320"/>
            <a:ext cx="2890831" cy="1482208"/>
          </a:xfrm>
          <a:prstGeom prst="rect">
            <a:avLst/>
          </a:prstGeom>
        </p:spPr>
      </p:pic>
      <p:sp>
        <p:nvSpPr>
          <p:cNvPr id="6" name="TextBox 5"/>
          <p:cNvSpPr txBox="1"/>
          <p:nvPr/>
        </p:nvSpPr>
        <p:spPr>
          <a:xfrm>
            <a:off x="4067944" y="3899603"/>
            <a:ext cx="864096" cy="465501"/>
          </a:xfrm>
          <a:prstGeom prst="rect">
            <a:avLst/>
          </a:prstGeom>
          <a:noFill/>
          <a:ln>
            <a:solidFill>
              <a:srgbClr val="FF0000"/>
            </a:solidFill>
          </a:ln>
        </p:spPr>
        <p:txBody>
          <a:bodyPr wrap="square" rtlCol="0">
            <a:noAutofit/>
          </a:bodyPr>
          <a:lstStyle/>
          <a:p>
            <a:endParaRPr lang="ko-KR" altLang="en-US" dirty="0"/>
          </a:p>
        </p:txBody>
      </p:sp>
      <p:sp>
        <p:nvSpPr>
          <p:cNvPr id="8" name="TextBox 7"/>
          <p:cNvSpPr txBox="1"/>
          <p:nvPr/>
        </p:nvSpPr>
        <p:spPr>
          <a:xfrm>
            <a:off x="4932040" y="3685196"/>
            <a:ext cx="728096" cy="575908"/>
          </a:xfrm>
          <a:prstGeom prst="rect">
            <a:avLst/>
          </a:prstGeom>
          <a:noFill/>
          <a:ln>
            <a:solidFill>
              <a:srgbClr val="FF0000"/>
            </a:solidFill>
          </a:ln>
        </p:spPr>
        <p:txBody>
          <a:bodyPr wrap="square" rtlCol="0">
            <a:noAutofit/>
          </a:bodyPr>
          <a:lstStyle/>
          <a:p>
            <a:endParaRPr lang="ko-KR" altLang="en-US" dirty="0"/>
          </a:p>
        </p:txBody>
      </p:sp>
      <p:sp>
        <p:nvSpPr>
          <p:cNvPr id="9" name="TextBox 8"/>
          <p:cNvSpPr txBox="1"/>
          <p:nvPr/>
        </p:nvSpPr>
        <p:spPr>
          <a:xfrm>
            <a:off x="3203848" y="1556792"/>
            <a:ext cx="556563" cy="215444"/>
          </a:xfrm>
          <a:prstGeom prst="rect">
            <a:avLst/>
          </a:prstGeom>
          <a:noFill/>
        </p:spPr>
        <p:txBody>
          <a:bodyPr wrap="none" rtlCol="0">
            <a:spAutoFit/>
          </a:bodyPr>
          <a:lstStyle>
            <a:defPPr>
              <a:defRPr lang="ko-KR"/>
            </a:defPPr>
            <a:lvl1pPr>
              <a:defRPr sz="800"/>
            </a:lvl1pPr>
          </a:lstStyle>
          <a:p>
            <a:r>
              <a:rPr lang="en-US" altLang="ko-KR" dirty="0"/>
              <a:t>(</a:t>
            </a:r>
            <a:r>
              <a:rPr lang="ko-KR" altLang="en-US" dirty="0"/>
              <a:t>꽃가루</a:t>
            </a:r>
            <a:r>
              <a:rPr lang="en-US" altLang="ko-KR" dirty="0"/>
              <a:t>)</a:t>
            </a:r>
            <a:endParaRPr lang="ko-KR" altLang="en-US" dirty="0"/>
          </a:p>
        </p:txBody>
      </p:sp>
      <p:sp>
        <p:nvSpPr>
          <p:cNvPr id="11" name="TextBox 10"/>
          <p:cNvSpPr txBox="1"/>
          <p:nvPr/>
        </p:nvSpPr>
        <p:spPr>
          <a:xfrm>
            <a:off x="2291732" y="3685196"/>
            <a:ext cx="659155" cy="215444"/>
          </a:xfrm>
          <a:prstGeom prst="rect">
            <a:avLst/>
          </a:prstGeom>
          <a:noFill/>
        </p:spPr>
        <p:txBody>
          <a:bodyPr wrap="none" rtlCol="0">
            <a:spAutoFit/>
          </a:bodyPr>
          <a:lstStyle/>
          <a:p>
            <a:r>
              <a:rPr lang="en-US" altLang="ko-KR" sz="800" dirty="0"/>
              <a:t>(</a:t>
            </a:r>
            <a:r>
              <a:rPr lang="ko-KR" altLang="en-US" sz="800" dirty="0" err="1"/>
              <a:t>발열인자</a:t>
            </a:r>
            <a:r>
              <a:rPr lang="en-US" altLang="ko-KR" sz="800" dirty="0"/>
              <a:t>)</a:t>
            </a:r>
            <a:endParaRPr lang="ko-KR" altLang="en-US" sz="800" dirty="0"/>
          </a:p>
        </p:txBody>
      </p:sp>
      <p:sp>
        <p:nvSpPr>
          <p:cNvPr id="12" name="TextBox 11"/>
          <p:cNvSpPr txBox="1"/>
          <p:nvPr/>
        </p:nvSpPr>
        <p:spPr>
          <a:xfrm>
            <a:off x="4221710" y="1874784"/>
            <a:ext cx="556563" cy="215444"/>
          </a:xfrm>
          <a:prstGeom prst="rect">
            <a:avLst/>
          </a:prstGeom>
          <a:noFill/>
        </p:spPr>
        <p:txBody>
          <a:bodyPr wrap="none" rtlCol="0">
            <a:spAutoFit/>
          </a:bodyPr>
          <a:lstStyle>
            <a:defPPr>
              <a:defRPr lang="ko-KR"/>
            </a:defPPr>
            <a:lvl1pPr>
              <a:defRPr sz="800"/>
            </a:lvl1pPr>
          </a:lstStyle>
          <a:p>
            <a:r>
              <a:rPr lang="en-US" altLang="ko-KR" dirty="0"/>
              <a:t>(</a:t>
            </a:r>
            <a:r>
              <a:rPr lang="ko-KR" altLang="en-US" dirty="0"/>
              <a:t>효모균</a:t>
            </a:r>
            <a:r>
              <a:rPr lang="en-US" altLang="ko-KR" dirty="0"/>
              <a:t>)</a:t>
            </a:r>
            <a:endParaRPr lang="ko-KR" altLang="en-US" dirty="0"/>
          </a:p>
        </p:txBody>
      </p:sp>
      <p:sp>
        <p:nvSpPr>
          <p:cNvPr id="13" name="TextBox 12"/>
          <p:cNvSpPr txBox="1"/>
          <p:nvPr/>
        </p:nvSpPr>
        <p:spPr>
          <a:xfrm>
            <a:off x="5017806" y="2565484"/>
            <a:ext cx="659155" cy="215444"/>
          </a:xfrm>
          <a:prstGeom prst="rect">
            <a:avLst/>
          </a:prstGeom>
          <a:noFill/>
        </p:spPr>
        <p:txBody>
          <a:bodyPr wrap="none" rtlCol="0">
            <a:spAutoFit/>
          </a:bodyPr>
          <a:lstStyle>
            <a:defPPr>
              <a:defRPr lang="ko-KR"/>
            </a:defPPr>
            <a:lvl1pPr>
              <a:defRPr sz="800"/>
            </a:lvl1pPr>
          </a:lstStyle>
          <a:p>
            <a:r>
              <a:rPr lang="en-US" altLang="ko-KR" dirty="0"/>
              <a:t>(</a:t>
            </a:r>
            <a:r>
              <a:rPr lang="ko-KR" altLang="en-US" dirty="0" err="1"/>
              <a:t>동물비듬</a:t>
            </a:r>
            <a:r>
              <a:rPr lang="en-US" altLang="ko-KR" dirty="0"/>
              <a:t>)</a:t>
            </a:r>
            <a:endParaRPr lang="ko-KR" altLang="en-US" dirty="0"/>
          </a:p>
        </p:txBody>
      </p:sp>
      <p:sp>
        <p:nvSpPr>
          <p:cNvPr id="14" name="직사각형 13"/>
          <p:cNvSpPr/>
          <p:nvPr/>
        </p:nvSpPr>
        <p:spPr>
          <a:xfrm>
            <a:off x="6236245" y="4897547"/>
            <a:ext cx="2731806" cy="646331"/>
          </a:xfrm>
          <a:prstGeom prst="rect">
            <a:avLst/>
          </a:prstGeom>
        </p:spPr>
        <p:txBody>
          <a:bodyPr wrap="square">
            <a:spAutoFit/>
          </a:bodyPr>
          <a:lstStyle/>
          <a:p>
            <a:r>
              <a:rPr lang="ko-KR" altLang="en-US" sz="1200" dirty="0"/>
              <a:t>계면 활성제의 분자 또는 이온이 수중에서 형성하는 집합체</a:t>
            </a:r>
            <a:r>
              <a:rPr lang="en-US" altLang="ko-KR" sz="1200" dirty="0"/>
              <a:t>. </a:t>
            </a:r>
            <a:r>
              <a:rPr lang="ko-KR" altLang="en-US" sz="1200" dirty="0" err="1"/>
              <a:t>미셀은</a:t>
            </a:r>
            <a:r>
              <a:rPr lang="ko-KR" altLang="en-US" sz="1200" dirty="0"/>
              <a:t> 임계 미셀 농도 이상이 되야 형성</a:t>
            </a:r>
          </a:p>
        </p:txBody>
      </p:sp>
      <p:sp>
        <p:nvSpPr>
          <p:cNvPr id="10" name="슬라이드 번호 개체 틀 9"/>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14</a:t>
            </a:fld>
            <a:endParaRPr lang="ko-KR" altLang="en-US"/>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0409" y="441090"/>
            <a:ext cx="8479391" cy="5396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ctr"/>
            <a:r>
              <a:rPr lang="en-US" sz="2000" dirty="0">
                <a:solidFill>
                  <a:schemeClr val="tx1"/>
                </a:solidFill>
              </a:rPr>
              <a:t>Mechanical properties of 2D TMDs</a:t>
            </a:r>
            <a:endParaRPr lang="en-IN" sz="2000" dirty="0">
              <a:solidFill>
                <a:schemeClr val="tx1"/>
              </a:solidFill>
            </a:endParaRPr>
          </a:p>
        </p:txBody>
      </p:sp>
      <p:sp>
        <p:nvSpPr>
          <p:cNvPr id="7" name="TextBox 6"/>
          <p:cNvSpPr txBox="1"/>
          <p:nvPr/>
        </p:nvSpPr>
        <p:spPr>
          <a:xfrm>
            <a:off x="80409" y="4474007"/>
            <a:ext cx="9046356" cy="1990288"/>
          </a:xfrm>
          <a:prstGeom prst="rect">
            <a:avLst/>
          </a:prstGeom>
          <a:noFill/>
        </p:spPr>
        <p:txBody>
          <a:bodyPr wrap="square" rtlCol="0">
            <a:spAutoFit/>
          </a:bodyPr>
          <a:lstStyle/>
          <a:p>
            <a:pPr marL="342900" indent="-342900">
              <a:lnSpc>
                <a:spcPts val="2600"/>
              </a:lnSpc>
              <a:spcBef>
                <a:spcPts val="600"/>
              </a:spcBef>
              <a:buFont typeface="Arial" panose="020B0604020202020204" pitchFamily="34" charset="0"/>
              <a:buChar char="•"/>
            </a:pPr>
            <a:r>
              <a:rPr lang="en-US" altLang="ko-KR" dirty="0">
                <a:latin typeface="+mj-lt"/>
                <a:cs typeface="Arial" panose="020B0604020202020204" pitchFamily="34" charset="0"/>
              </a:rPr>
              <a:t>graphene and CNT has the largest Young’s modulus</a:t>
            </a:r>
          </a:p>
          <a:p>
            <a:pPr marL="342900" indent="-342900">
              <a:lnSpc>
                <a:spcPts val="2600"/>
              </a:lnSpc>
              <a:spcBef>
                <a:spcPts val="600"/>
              </a:spcBef>
              <a:buFont typeface="Arial" panose="020B0604020202020204" pitchFamily="34" charset="0"/>
              <a:buChar char="•"/>
            </a:pPr>
            <a:r>
              <a:rPr lang="en-US" altLang="ko-KR" dirty="0">
                <a:latin typeface="+mj-lt"/>
                <a:cs typeface="Arial" panose="020B0604020202020204" pitchFamily="34" charset="0"/>
              </a:rPr>
              <a:t>mechanical properties of the free-standing MoS2 films probed by indenting the center of each film with cantilevers of AFM</a:t>
            </a:r>
          </a:p>
          <a:p>
            <a:pPr marL="342900" indent="-342900">
              <a:lnSpc>
                <a:spcPts val="2600"/>
              </a:lnSpc>
              <a:spcBef>
                <a:spcPts val="600"/>
              </a:spcBef>
              <a:buFont typeface="Arial" panose="020B0604020202020204" pitchFamily="34" charset="0"/>
              <a:buChar char="•"/>
            </a:pPr>
            <a:r>
              <a:rPr lang="en-US" altLang="ko-KR" dirty="0">
                <a:solidFill>
                  <a:srgbClr val="C00000"/>
                </a:solidFill>
                <a:latin typeface="+mj-lt"/>
                <a:cs typeface="Arial" panose="020B0604020202020204" pitchFamily="34" charset="0"/>
              </a:rPr>
              <a:t>bulk MoS</a:t>
            </a:r>
            <a:r>
              <a:rPr lang="en-US" altLang="ko-KR" baseline="-25000" dirty="0">
                <a:solidFill>
                  <a:srgbClr val="C00000"/>
                </a:solidFill>
                <a:latin typeface="+mj-lt"/>
                <a:cs typeface="Arial" panose="020B0604020202020204" pitchFamily="34" charset="0"/>
              </a:rPr>
              <a:t>2</a:t>
            </a:r>
            <a:r>
              <a:rPr lang="en-US" altLang="ko-KR" dirty="0">
                <a:solidFill>
                  <a:srgbClr val="C00000"/>
                </a:solidFill>
                <a:latin typeface="+mj-lt"/>
                <a:cs typeface="Arial" panose="020B0604020202020204" pitchFamily="34" charset="0"/>
              </a:rPr>
              <a:t>: 238 </a:t>
            </a:r>
            <a:r>
              <a:rPr lang="en-US" altLang="ko-KR" dirty="0" err="1">
                <a:solidFill>
                  <a:srgbClr val="C00000"/>
                </a:solidFill>
                <a:latin typeface="+mj-lt"/>
                <a:cs typeface="Arial" panose="020B0604020202020204" pitchFamily="34" charset="0"/>
              </a:rPr>
              <a:t>GPa</a:t>
            </a:r>
            <a:r>
              <a:rPr lang="en-US" altLang="ko-KR" dirty="0">
                <a:solidFill>
                  <a:srgbClr val="C00000"/>
                </a:solidFill>
                <a:latin typeface="+mj-lt"/>
                <a:cs typeface="Arial" panose="020B0604020202020204" pitchFamily="34" charset="0"/>
              </a:rPr>
              <a:t>, monolayer MoS</a:t>
            </a:r>
            <a:r>
              <a:rPr lang="en-US" altLang="ko-KR" baseline="-25000" dirty="0">
                <a:solidFill>
                  <a:srgbClr val="C00000"/>
                </a:solidFill>
                <a:latin typeface="+mj-lt"/>
                <a:cs typeface="Arial" panose="020B0604020202020204" pitchFamily="34" charset="0"/>
              </a:rPr>
              <a:t>2</a:t>
            </a:r>
            <a:r>
              <a:rPr lang="en-US" altLang="ko-KR" dirty="0">
                <a:solidFill>
                  <a:srgbClr val="C00000"/>
                </a:solidFill>
                <a:latin typeface="+mj-lt"/>
                <a:cs typeface="Arial" panose="020B0604020202020204" pitchFamily="34" charset="0"/>
              </a:rPr>
              <a:t>: 270 </a:t>
            </a:r>
            <a:r>
              <a:rPr lang="en-US" altLang="ko-KR" dirty="0" err="1">
                <a:solidFill>
                  <a:srgbClr val="C00000"/>
                </a:solidFill>
                <a:latin typeface="+mj-lt"/>
                <a:cs typeface="Arial" panose="020B0604020202020204" pitchFamily="34" charset="0"/>
              </a:rPr>
              <a:t>GPa</a:t>
            </a:r>
            <a:endParaRPr lang="en-US" altLang="ko-KR" dirty="0">
              <a:solidFill>
                <a:srgbClr val="C00000"/>
              </a:solidFill>
              <a:latin typeface="+mj-lt"/>
              <a:cs typeface="Arial" panose="020B0604020202020204" pitchFamily="34" charset="0"/>
            </a:endParaRPr>
          </a:p>
          <a:p>
            <a:pPr marL="342900" indent="-342900">
              <a:lnSpc>
                <a:spcPts val="2600"/>
              </a:lnSpc>
              <a:spcBef>
                <a:spcPts val="600"/>
              </a:spcBef>
              <a:buFont typeface="Arial" panose="020B0604020202020204" pitchFamily="34" charset="0"/>
              <a:buChar char="•"/>
            </a:pPr>
            <a:r>
              <a:rPr lang="en-US" altLang="ko-KR" dirty="0">
                <a:latin typeface="+mj-lt"/>
                <a:cs typeface="Arial" panose="020B0604020202020204" pitchFamily="34" charset="0"/>
              </a:rPr>
              <a:t>mechanical properties of MoS</a:t>
            </a:r>
            <a:r>
              <a:rPr lang="en-US" altLang="ko-KR" baseline="-25000" dirty="0">
                <a:latin typeface="+mj-lt"/>
                <a:cs typeface="Arial" panose="020B0604020202020204" pitchFamily="34" charset="0"/>
              </a:rPr>
              <a:t>2</a:t>
            </a:r>
            <a:r>
              <a:rPr lang="en-US" altLang="ko-KR" dirty="0">
                <a:latin typeface="+mj-lt"/>
                <a:cs typeface="Arial" panose="020B0604020202020204" pitchFamily="34" charset="0"/>
              </a:rPr>
              <a:t> suitable for flexible electronic devices</a:t>
            </a:r>
            <a:endParaRPr lang="en-US" dirty="0">
              <a:latin typeface="+mj-lt"/>
              <a:cs typeface="Arial" panose="020B0604020202020204" pitchFamily="34" charset="0"/>
            </a:endParaRPr>
          </a:p>
        </p:txBody>
      </p:sp>
      <p:grpSp>
        <p:nvGrpSpPr>
          <p:cNvPr id="11" name="그룹 10"/>
          <p:cNvGrpSpPr/>
          <p:nvPr/>
        </p:nvGrpSpPr>
        <p:grpSpPr>
          <a:xfrm>
            <a:off x="739794" y="908720"/>
            <a:ext cx="7146906" cy="3618550"/>
            <a:chOff x="523894" y="629323"/>
            <a:chExt cx="8060772" cy="4081249"/>
          </a:xfrm>
        </p:grpSpPr>
        <p:sp>
          <p:nvSpPr>
            <p:cNvPr id="5" name="Title 1"/>
            <p:cNvSpPr txBox="1">
              <a:spLocks/>
            </p:cNvSpPr>
            <p:nvPr/>
          </p:nvSpPr>
          <p:spPr>
            <a:xfrm>
              <a:off x="4279572" y="4346999"/>
              <a:ext cx="4305094" cy="3635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r"/>
              <a:r>
                <a:rPr lang="en-US" sz="1000" b="0" dirty="0">
                  <a:solidFill>
                    <a:schemeClr val="tx1"/>
                  </a:solidFill>
                </a:rPr>
                <a:t>S. </a:t>
              </a:r>
              <a:r>
                <a:rPr lang="en-US" sz="1000" b="0" dirty="0" err="1">
                  <a:solidFill>
                    <a:schemeClr val="tx1"/>
                  </a:solidFill>
                </a:rPr>
                <a:t>Bertolazzi</a:t>
              </a:r>
              <a:r>
                <a:rPr lang="en-US" sz="1000" b="0" dirty="0">
                  <a:solidFill>
                    <a:schemeClr val="tx1"/>
                  </a:solidFill>
                </a:rPr>
                <a:t> et al., Nano. Lett., 5, 9703 (2011)</a:t>
              </a:r>
              <a:endParaRPr lang="en-IN" sz="1000" b="0" dirty="0">
                <a:solidFill>
                  <a:schemeClr val="tx1"/>
                </a:solidFill>
              </a:endParaRPr>
            </a:p>
          </p:txBody>
        </p:sp>
        <p:pic>
          <p:nvPicPr>
            <p:cNvPr id="6" name="Picture 1"/>
            <p:cNvPicPr>
              <a:picLocks noChangeAspect="1"/>
            </p:cNvPicPr>
            <p:nvPr/>
          </p:nvPicPr>
          <p:blipFill>
            <a:blip r:embed="rId2"/>
            <a:stretch>
              <a:fillRect/>
            </a:stretch>
          </p:blipFill>
          <p:spPr>
            <a:xfrm>
              <a:off x="523894" y="629323"/>
              <a:ext cx="4090022" cy="3977864"/>
            </a:xfrm>
            <a:prstGeom prst="rect">
              <a:avLst/>
            </a:prstGeom>
          </p:spPr>
        </p:pic>
        <p:grpSp>
          <p:nvGrpSpPr>
            <p:cNvPr id="8" name="그룹 7"/>
            <p:cNvGrpSpPr/>
            <p:nvPr/>
          </p:nvGrpSpPr>
          <p:grpSpPr>
            <a:xfrm>
              <a:off x="4991102" y="629323"/>
              <a:ext cx="3593564" cy="3729097"/>
              <a:chOff x="647701" y="745262"/>
              <a:chExt cx="4740536" cy="4919328"/>
            </a:xfrm>
          </p:grpSpPr>
          <p:pic>
            <p:nvPicPr>
              <p:cNvPr id="9" name="Picture 3"/>
              <p:cNvPicPr>
                <a:picLocks noChangeAspect="1"/>
              </p:cNvPicPr>
              <p:nvPr/>
            </p:nvPicPr>
            <p:blipFill>
              <a:blip r:embed="rId3"/>
              <a:stretch>
                <a:fillRect/>
              </a:stretch>
            </p:blipFill>
            <p:spPr>
              <a:xfrm>
                <a:off x="647701" y="745262"/>
                <a:ext cx="4740536" cy="4919328"/>
              </a:xfrm>
              <a:prstGeom prst="rect">
                <a:avLst/>
              </a:prstGeom>
            </p:spPr>
          </p:pic>
          <p:sp>
            <p:nvSpPr>
              <p:cNvPr id="10" name="Rectangle 4"/>
              <p:cNvSpPr/>
              <p:nvPr/>
            </p:nvSpPr>
            <p:spPr>
              <a:xfrm>
                <a:off x="1845384" y="2175435"/>
                <a:ext cx="1145690" cy="33832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 name="슬라이드 번호 개체 틀 1"/>
          <p:cNvSpPr>
            <a:spLocks noGrp="1"/>
          </p:cNvSpPr>
          <p:nvPr>
            <p:ph type="sldNum" sz="quarter" idx="4294967295"/>
          </p:nvPr>
        </p:nvSpPr>
        <p:spPr>
          <a:xfrm>
            <a:off x="7010400" y="6488366"/>
            <a:ext cx="2133600" cy="365125"/>
          </a:xfrm>
        </p:spPr>
        <p:txBody>
          <a:bodyPr/>
          <a:lstStyle/>
          <a:p>
            <a:fld id="{3956BC05-BAF0-44D8-938E-5DB4310753FA}" type="slidenum">
              <a:rPr lang="ko-KR" altLang="en-US" smtClean="0"/>
              <a:pPr/>
              <a:t>149</a:t>
            </a:fld>
            <a:endParaRPr lang="ko-KR" altLang="en-US" dirty="0"/>
          </a:p>
        </p:txBody>
      </p:sp>
      <p:sp>
        <p:nvSpPr>
          <p:cNvPr id="14" name="제목 1"/>
          <p:cNvSpPr txBox="1">
            <a:spLocks/>
          </p:cNvSpPr>
          <p:nvPr/>
        </p:nvSpPr>
        <p:spPr bwMode="auto">
          <a:xfrm>
            <a:off x="0" y="-635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2600" b="1" dirty="0">
                <a:latin typeface="Gill Sans MT" panose="020B0502020104020203" pitchFamily="34" charset="0"/>
              </a:rPr>
              <a:t>Atomically thin 2D transition metal dichacogenides</a:t>
            </a:r>
          </a:p>
        </p:txBody>
      </p:sp>
    </p:spTree>
    <p:extLst>
      <p:ext uri="{BB962C8B-B14F-4D97-AF65-F5344CB8AC3E}">
        <p14:creationId xmlns:p14="http://schemas.microsoft.com/office/powerpoint/2010/main" val="7642654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843" y="3645024"/>
            <a:ext cx="8728257" cy="301621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latin typeface="+mj-lt"/>
                <a:cs typeface="Arial" panose="020B0604020202020204" pitchFamily="34" charset="0"/>
              </a:rPr>
              <a:t>TMD layers are held by week van der Waals force</a:t>
            </a:r>
          </a:p>
          <a:p>
            <a:pPr marL="342900" indent="-342900">
              <a:lnSpc>
                <a:spcPct val="150000"/>
              </a:lnSpc>
              <a:buFont typeface="Arial" panose="020B0604020202020204" pitchFamily="34" charset="0"/>
              <a:buChar char="•"/>
            </a:pPr>
            <a:r>
              <a:rPr lang="en-US" sz="2000" dirty="0">
                <a:latin typeface="+mj-lt"/>
                <a:cs typeface="Arial" panose="020B0604020202020204" pitchFamily="34" charset="0"/>
              </a:rPr>
              <a:t>Single or few layer TMD can be exfoliated as the case of graphene</a:t>
            </a:r>
          </a:p>
          <a:p>
            <a:pPr marL="342900" indent="-342900">
              <a:lnSpc>
                <a:spcPct val="150000"/>
              </a:lnSpc>
              <a:buFont typeface="Arial" panose="020B0604020202020204" pitchFamily="34" charset="0"/>
              <a:buChar char="•"/>
            </a:pPr>
            <a:r>
              <a:rPr lang="en-US" sz="2000" dirty="0">
                <a:latin typeface="+mj-lt"/>
                <a:cs typeface="Arial" panose="020B0604020202020204" pitchFamily="34" charset="0"/>
              </a:rPr>
              <a:t>We can achieve small flakes of high quality TMDC by the mechanical exfoliation method</a:t>
            </a:r>
          </a:p>
          <a:p>
            <a:pPr marL="342900" indent="-342900">
              <a:lnSpc>
                <a:spcPct val="150000"/>
              </a:lnSpc>
              <a:buFont typeface="Arial" panose="020B0604020202020204" pitchFamily="34" charset="0"/>
              <a:buChar char="•"/>
            </a:pPr>
            <a:r>
              <a:rPr lang="en-US" sz="2000" dirty="0">
                <a:latin typeface="+mj-lt"/>
                <a:cs typeface="Arial" panose="020B0604020202020204" pitchFamily="34" charset="0"/>
              </a:rPr>
              <a:t>But, it is too small that it is not compatible for CMOS Si technology</a:t>
            </a:r>
          </a:p>
          <a:p>
            <a:pPr algn="ctr">
              <a:lnSpc>
                <a:spcPct val="150000"/>
              </a:lnSpc>
              <a:spcBef>
                <a:spcPts val="1200"/>
              </a:spcBef>
            </a:pPr>
            <a:r>
              <a:rPr lang="en-US" sz="2000" dirty="0">
                <a:latin typeface="+mj-lt"/>
                <a:cs typeface="Arial" panose="020B0604020202020204" pitchFamily="34" charset="0"/>
              </a:rPr>
              <a:t>    </a:t>
            </a:r>
            <a:r>
              <a:rPr lang="en-US" sz="2000" dirty="0">
                <a:solidFill>
                  <a:srgbClr val="C00000"/>
                </a:solidFill>
                <a:latin typeface="+mj-lt"/>
                <a:cs typeface="Arial" panose="020B0604020202020204" pitchFamily="34" charset="0"/>
                <a:sym typeface="Wingdings" panose="05000000000000000000" pitchFamily="2" charset="2"/>
              </a:rPr>
              <a:t> We need large area synthesis method for high quality 2D TMDs</a:t>
            </a:r>
            <a:endParaRPr lang="en-US" sz="2000" dirty="0">
              <a:solidFill>
                <a:srgbClr val="C00000"/>
              </a:solidFill>
              <a:latin typeface="+mj-lt"/>
              <a:cs typeface="Arial" panose="020B0604020202020204" pitchFamily="34" charset="0"/>
            </a:endParaRPr>
          </a:p>
        </p:txBody>
      </p:sp>
      <p:sp>
        <p:nvSpPr>
          <p:cNvPr id="5" name="Title 1"/>
          <p:cNvSpPr txBox="1">
            <a:spLocks/>
          </p:cNvSpPr>
          <p:nvPr/>
        </p:nvSpPr>
        <p:spPr>
          <a:xfrm>
            <a:off x="89669" y="598974"/>
            <a:ext cx="8838431" cy="5396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ctr"/>
            <a:r>
              <a:rPr lang="en-US" sz="2000" dirty="0">
                <a:solidFill>
                  <a:schemeClr val="tx1"/>
                </a:solidFill>
              </a:rPr>
              <a:t>Synthesis: mechanical exfoliation of 2D TMD</a:t>
            </a:r>
          </a:p>
        </p:txBody>
      </p:sp>
      <p:grpSp>
        <p:nvGrpSpPr>
          <p:cNvPr id="2" name="그룹 1"/>
          <p:cNvGrpSpPr/>
          <p:nvPr/>
        </p:nvGrpSpPr>
        <p:grpSpPr>
          <a:xfrm>
            <a:off x="305864" y="1196752"/>
            <a:ext cx="8416779" cy="2338589"/>
            <a:chOff x="305864" y="972029"/>
            <a:chExt cx="11088995" cy="3081060"/>
          </a:xfrm>
        </p:grpSpPr>
        <p:sp>
          <p:nvSpPr>
            <p:cNvPr id="6" name="Title 1"/>
            <p:cNvSpPr txBox="1">
              <a:spLocks/>
            </p:cNvSpPr>
            <p:nvPr/>
          </p:nvSpPr>
          <p:spPr>
            <a:xfrm>
              <a:off x="1071054" y="3652908"/>
              <a:ext cx="1510782" cy="363573"/>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500" b="0" dirty="0">
                  <a:solidFill>
                    <a:schemeClr val="tx1"/>
                  </a:solidFill>
                </a:rPr>
                <a:t>Bulk TMDC</a:t>
              </a:r>
              <a:endParaRPr lang="en-IN" sz="1500" b="0" dirty="0">
                <a:solidFill>
                  <a:schemeClr val="tx1"/>
                </a:solidFill>
              </a:endParaRPr>
            </a:p>
          </p:txBody>
        </p:sp>
        <p:sp>
          <p:nvSpPr>
            <p:cNvPr id="7" name="Title 1"/>
            <p:cNvSpPr txBox="1">
              <a:spLocks/>
            </p:cNvSpPr>
            <p:nvPr/>
          </p:nvSpPr>
          <p:spPr>
            <a:xfrm>
              <a:off x="4435333" y="3641794"/>
              <a:ext cx="2477177" cy="363573"/>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500" b="0" dirty="0">
                  <a:solidFill>
                    <a:schemeClr val="tx1"/>
                  </a:solidFill>
                </a:rPr>
                <a:t>Mechanical exfoliation</a:t>
              </a:r>
              <a:endParaRPr lang="en-IN" sz="1500" b="0" dirty="0">
                <a:solidFill>
                  <a:schemeClr val="tx1"/>
                </a:solidFill>
              </a:endParaRPr>
            </a:p>
          </p:txBody>
        </p:sp>
        <p:sp>
          <p:nvSpPr>
            <p:cNvPr id="8" name="Title 1"/>
            <p:cNvSpPr txBox="1">
              <a:spLocks/>
            </p:cNvSpPr>
            <p:nvPr/>
          </p:nvSpPr>
          <p:spPr>
            <a:xfrm>
              <a:off x="7483504" y="3689516"/>
              <a:ext cx="3846985" cy="363573"/>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500" b="0" dirty="0">
                  <a:solidFill>
                    <a:schemeClr val="tx1"/>
                  </a:solidFill>
                </a:rPr>
                <a:t>Transferred single and few layer TMDC</a:t>
              </a:r>
              <a:endParaRPr lang="en-IN" sz="1500" b="0" dirty="0">
                <a:solidFill>
                  <a:schemeClr val="tx1"/>
                </a:solidFill>
              </a:endParaRPr>
            </a:p>
          </p:txBody>
        </p:sp>
        <p:pic>
          <p:nvPicPr>
            <p:cNvPr id="9" name="Picture 12"/>
            <p:cNvPicPr>
              <a:picLocks noChangeAspect="1"/>
            </p:cNvPicPr>
            <p:nvPr/>
          </p:nvPicPr>
          <p:blipFill>
            <a:blip r:embed="rId2"/>
            <a:stretch>
              <a:fillRect/>
            </a:stretch>
          </p:blipFill>
          <p:spPr>
            <a:xfrm>
              <a:off x="305864" y="1005452"/>
              <a:ext cx="3286125" cy="2609850"/>
            </a:xfrm>
            <a:prstGeom prst="rect">
              <a:avLst/>
            </a:prstGeom>
          </p:spPr>
        </p:pic>
        <p:pic>
          <p:nvPicPr>
            <p:cNvPr id="10" name="Picture 2"/>
            <p:cNvPicPr>
              <a:picLocks noChangeAspect="1"/>
            </p:cNvPicPr>
            <p:nvPr/>
          </p:nvPicPr>
          <p:blipFill>
            <a:blip r:embed="rId3"/>
            <a:stretch>
              <a:fillRect/>
            </a:stretch>
          </p:blipFill>
          <p:spPr>
            <a:xfrm>
              <a:off x="3995132" y="1087664"/>
              <a:ext cx="2917378" cy="2451502"/>
            </a:xfrm>
            <a:prstGeom prst="rect">
              <a:avLst/>
            </a:prstGeom>
          </p:spPr>
        </p:pic>
        <p:pic>
          <p:nvPicPr>
            <p:cNvPr id="11" name="Picture 9"/>
            <p:cNvPicPr>
              <a:picLocks noChangeAspect="1"/>
            </p:cNvPicPr>
            <p:nvPr/>
          </p:nvPicPr>
          <p:blipFill rotWithShape="1">
            <a:blip r:embed="rId4"/>
            <a:srcRect b="34287"/>
            <a:stretch/>
          </p:blipFill>
          <p:spPr>
            <a:xfrm>
              <a:off x="7419132" y="972029"/>
              <a:ext cx="3975727" cy="2609850"/>
            </a:xfrm>
            <a:prstGeom prst="rect">
              <a:avLst/>
            </a:prstGeom>
          </p:spPr>
        </p:pic>
      </p:gr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150</a:t>
            </a:fld>
            <a:endParaRPr lang="ko-KR" altLang="en-US" dirty="0"/>
          </a:p>
        </p:txBody>
      </p:sp>
      <p:sp>
        <p:nvSpPr>
          <p:cNvPr id="15" name="제목 1"/>
          <p:cNvSpPr txBox="1">
            <a:spLocks/>
          </p:cNvSpPr>
          <p:nvPr/>
        </p:nvSpPr>
        <p:spPr bwMode="auto">
          <a:xfrm>
            <a:off x="0" y="-635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2600" b="1" dirty="0">
                <a:latin typeface="Gill Sans MT" panose="020B0502020104020203" pitchFamily="34" charset="0"/>
              </a:rPr>
              <a:t>Atomically thin 2D transition metal dichacogenides</a:t>
            </a:r>
          </a:p>
        </p:txBody>
      </p:sp>
    </p:spTree>
    <p:extLst>
      <p:ext uri="{BB962C8B-B14F-4D97-AF65-F5344CB8AC3E}">
        <p14:creationId xmlns:p14="http://schemas.microsoft.com/office/powerpoint/2010/main" val="375880081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p:cNvGrpSpPr/>
          <p:nvPr/>
        </p:nvGrpSpPr>
        <p:grpSpPr>
          <a:xfrm>
            <a:off x="1899698" y="1124744"/>
            <a:ext cx="5324457" cy="3970237"/>
            <a:chOff x="1950114" y="837507"/>
            <a:chExt cx="5324457" cy="3970237"/>
          </a:xfrm>
        </p:grpSpPr>
        <p:pic>
          <p:nvPicPr>
            <p:cNvPr id="6" name="그림 5"/>
            <p:cNvPicPr>
              <a:picLocks noChangeAspect="1"/>
            </p:cNvPicPr>
            <p:nvPr/>
          </p:nvPicPr>
          <p:blipFill rotWithShape="1">
            <a:blip r:embed="rId2"/>
            <a:srcRect l="9788" t="72068" r="35763"/>
            <a:stretch/>
          </p:blipFill>
          <p:spPr>
            <a:xfrm>
              <a:off x="2010293" y="3197385"/>
              <a:ext cx="5264278" cy="1610359"/>
            </a:xfrm>
            <a:prstGeom prst="rect">
              <a:avLst/>
            </a:prstGeom>
          </p:spPr>
        </p:pic>
        <p:pic>
          <p:nvPicPr>
            <p:cNvPr id="3" name="그림 2"/>
            <p:cNvPicPr>
              <a:picLocks noChangeAspect="1"/>
            </p:cNvPicPr>
            <p:nvPr/>
          </p:nvPicPr>
          <p:blipFill rotWithShape="1">
            <a:blip r:embed="rId2"/>
            <a:srcRect l="9788" r="15589" b="43659"/>
            <a:stretch/>
          </p:blipFill>
          <p:spPr>
            <a:xfrm>
              <a:off x="1950114" y="837507"/>
              <a:ext cx="5297708" cy="2385108"/>
            </a:xfrm>
            <a:prstGeom prst="rect">
              <a:avLst/>
            </a:prstGeom>
          </p:spPr>
        </p:pic>
      </p:grpSp>
      <p:sp>
        <p:nvSpPr>
          <p:cNvPr id="11" name="직사각형 21"/>
          <p:cNvSpPr>
            <a:spLocks noChangeArrowheads="1"/>
          </p:cNvSpPr>
          <p:nvPr/>
        </p:nvSpPr>
        <p:spPr bwMode="auto">
          <a:xfrm>
            <a:off x="35496" y="5188184"/>
            <a:ext cx="909754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marL="216000" indent="-180000" latinLnBrk="0">
              <a:spcBef>
                <a:spcPct val="0"/>
              </a:spcBef>
            </a:pPr>
            <a:r>
              <a:rPr lang="en-US" altLang="ko-KR" sz="1800" dirty="0">
                <a:latin typeface="+mj-lt"/>
                <a:ea typeface="맑은 고딕" panose="020B0503020000020004" pitchFamily="50" charset="-127"/>
              </a:rPr>
              <a:t>the most popular CVD method for MoS</a:t>
            </a:r>
            <a:r>
              <a:rPr lang="en-US" altLang="ko-KR" sz="1800" baseline="-25000" dirty="0">
                <a:latin typeface="+mj-lt"/>
                <a:ea typeface="맑은 고딕" panose="020B0503020000020004" pitchFamily="50" charset="-127"/>
              </a:rPr>
              <a:t>2</a:t>
            </a:r>
            <a:r>
              <a:rPr lang="en-US" altLang="ko-KR" sz="1800" dirty="0">
                <a:latin typeface="+mj-lt"/>
                <a:ea typeface="맑은 고딕" panose="020B0503020000020004" pitchFamily="50" charset="-127"/>
              </a:rPr>
              <a:t> synthesis</a:t>
            </a:r>
            <a:endParaRPr lang="pt-BR" altLang="ko-KR" sz="1800" dirty="0">
              <a:latin typeface="+mj-lt"/>
              <a:ea typeface="맑은 고딕" panose="020B0503020000020004" pitchFamily="50" charset="-127"/>
            </a:endParaRPr>
          </a:p>
          <a:p>
            <a:pPr marL="216000" indent="-180000" latinLnBrk="0">
              <a:spcBef>
                <a:spcPct val="0"/>
              </a:spcBef>
            </a:pPr>
            <a:r>
              <a:rPr lang="pt-BR" altLang="ko-KR" sz="1800" dirty="0">
                <a:solidFill>
                  <a:srgbClr val="C00000"/>
                </a:solidFill>
                <a:latin typeface="+mj-lt"/>
                <a:ea typeface="맑은 고딕" panose="020B0503020000020004" pitchFamily="50" charset="-127"/>
              </a:rPr>
              <a:t>sublimitated MoO</a:t>
            </a:r>
            <a:r>
              <a:rPr lang="pt-BR" altLang="ko-KR" sz="1800" baseline="-25000" dirty="0">
                <a:solidFill>
                  <a:srgbClr val="C00000"/>
                </a:solidFill>
                <a:latin typeface="+mj-lt"/>
                <a:ea typeface="맑은 고딕" panose="020B0503020000020004" pitchFamily="50" charset="-127"/>
              </a:rPr>
              <a:t>3</a:t>
            </a:r>
            <a:r>
              <a:rPr lang="pt-BR" altLang="ko-KR" sz="1800" dirty="0">
                <a:solidFill>
                  <a:srgbClr val="C00000"/>
                </a:solidFill>
                <a:latin typeface="+mj-lt"/>
                <a:ea typeface="맑은 고딕" panose="020B0503020000020004" pitchFamily="50" charset="-127"/>
              </a:rPr>
              <a:t> (g) + sublimated S or H</a:t>
            </a:r>
            <a:r>
              <a:rPr lang="pt-BR" altLang="ko-KR" sz="1800" baseline="-25000" dirty="0">
                <a:solidFill>
                  <a:srgbClr val="C00000"/>
                </a:solidFill>
                <a:latin typeface="+mj-lt"/>
                <a:ea typeface="맑은 고딕" panose="020B0503020000020004" pitchFamily="50" charset="-127"/>
              </a:rPr>
              <a:t>2</a:t>
            </a:r>
            <a:r>
              <a:rPr lang="pt-BR" altLang="ko-KR" sz="1800" dirty="0">
                <a:solidFill>
                  <a:srgbClr val="C00000"/>
                </a:solidFill>
                <a:latin typeface="+mj-lt"/>
                <a:ea typeface="맑은 고딕" panose="020B0503020000020004" pitchFamily="50" charset="-127"/>
              </a:rPr>
              <a:t>S (g) </a:t>
            </a:r>
            <a:r>
              <a:rPr lang="en-US" altLang="ko-KR" sz="1800" dirty="0">
                <a:solidFill>
                  <a:srgbClr val="C00000"/>
                </a:solidFill>
                <a:latin typeface="+mj-lt"/>
                <a:ea typeface="맑은 고딕" panose="020B0503020000020004" pitchFamily="50" charset="-127"/>
                <a:sym typeface="Wingdings" panose="05000000000000000000" pitchFamily="2" charset="2"/>
              </a:rPr>
              <a:t> MoS</a:t>
            </a:r>
            <a:r>
              <a:rPr lang="en-US" altLang="ko-KR" sz="1800" baseline="-25000" dirty="0">
                <a:solidFill>
                  <a:srgbClr val="C00000"/>
                </a:solidFill>
                <a:latin typeface="+mj-lt"/>
                <a:ea typeface="맑은 고딕" panose="020B0503020000020004" pitchFamily="50" charset="-127"/>
                <a:sym typeface="Wingdings" panose="05000000000000000000" pitchFamily="2" charset="2"/>
              </a:rPr>
              <a:t>2 </a:t>
            </a:r>
            <a:r>
              <a:rPr lang="en-US" altLang="ko-KR" sz="1800" dirty="0">
                <a:solidFill>
                  <a:srgbClr val="C00000"/>
                </a:solidFill>
                <a:latin typeface="+mj-lt"/>
                <a:ea typeface="맑은 고딕" panose="020B0503020000020004" pitchFamily="50" charset="-127"/>
                <a:sym typeface="Wingdings" panose="05000000000000000000" pitchFamily="2" charset="2"/>
              </a:rPr>
              <a:t>(s) on substrate</a:t>
            </a:r>
          </a:p>
          <a:p>
            <a:pPr marL="216000" indent="-180000" latinLnBrk="0">
              <a:spcBef>
                <a:spcPct val="0"/>
              </a:spcBef>
            </a:pPr>
            <a:r>
              <a:rPr lang="en-US" altLang="ko-KR" sz="1800" dirty="0">
                <a:latin typeface="+mj-lt"/>
                <a:ea typeface="맑은 고딕" panose="020B0503020000020004" pitchFamily="50" charset="-127"/>
                <a:sym typeface="Wingdings" panose="05000000000000000000" pitchFamily="2" charset="2"/>
              </a:rPr>
              <a:t>triangle-shaped single crystalline but not fully covered continuous 2D MoS</a:t>
            </a:r>
            <a:r>
              <a:rPr lang="en-US" altLang="ko-KR" sz="1800" baseline="-25000" dirty="0">
                <a:latin typeface="+mj-lt"/>
                <a:ea typeface="맑은 고딕" panose="020B0503020000020004" pitchFamily="50" charset="-127"/>
                <a:sym typeface="Wingdings" panose="05000000000000000000" pitchFamily="2" charset="2"/>
              </a:rPr>
              <a:t>2</a:t>
            </a:r>
          </a:p>
          <a:p>
            <a:pPr marL="216000" indent="-180000" latinLnBrk="0">
              <a:spcBef>
                <a:spcPct val="0"/>
              </a:spcBef>
            </a:pPr>
            <a:r>
              <a:rPr lang="en-US" altLang="ko-KR" sz="1800" dirty="0">
                <a:latin typeface="+mj-lt"/>
                <a:ea typeface="맑은 고딕" panose="020B0503020000020004" pitchFamily="50" charset="-127"/>
                <a:sym typeface="Wingdings" panose="05000000000000000000" pitchFamily="2" charset="2"/>
              </a:rPr>
              <a:t>addition of promoter (</a:t>
            </a:r>
            <a:r>
              <a:rPr lang="en-US" altLang="ko-KR" sz="1800" dirty="0" err="1">
                <a:latin typeface="+mj-lt"/>
                <a:ea typeface="맑은 고딕" panose="020B0503020000020004" pitchFamily="50" charset="-127"/>
                <a:sym typeface="Wingdings" panose="05000000000000000000" pitchFamily="2" charset="2"/>
              </a:rPr>
              <a:t>NaCl</a:t>
            </a:r>
            <a:r>
              <a:rPr lang="en-US" altLang="ko-KR" sz="1800" dirty="0">
                <a:latin typeface="+mj-lt"/>
                <a:ea typeface="맑은 고딕" panose="020B0503020000020004" pitchFamily="50" charset="-127"/>
                <a:sym typeface="Wingdings" panose="05000000000000000000" pitchFamily="2" charset="2"/>
              </a:rPr>
              <a:t>) can increase the grain size by a few hundreds of ~nm</a:t>
            </a:r>
            <a:endParaRPr lang="en-US" altLang="ko-KR" sz="1800" dirty="0">
              <a:latin typeface="+mj-lt"/>
              <a:ea typeface="맑은 고딕" panose="020B0503020000020004" pitchFamily="50" charset="-127"/>
            </a:endParaRPr>
          </a:p>
        </p:txBody>
      </p:sp>
      <p:sp>
        <p:nvSpPr>
          <p:cNvPr id="2" name="TextBox 1"/>
          <p:cNvSpPr txBox="1"/>
          <p:nvPr/>
        </p:nvSpPr>
        <p:spPr>
          <a:xfrm>
            <a:off x="6620051" y="4956482"/>
            <a:ext cx="2120132" cy="276999"/>
          </a:xfrm>
          <a:prstGeom prst="rect">
            <a:avLst/>
          </a:prstGeom>
          <a:noFill/>
        </p:spPr>
        <p:txBody>
          <a:bodyPr wrap="none" rtlCol="0">
            <a:spAutoFit/>
          </a:bodyPr>
          <a:lstStyle/>
          <a:p>
            <a:r>
              <a:rPr lang="en-US" altLang="ko-KR" sz="1200" dirty="0"/>
              <a:t>Nature Chemistry, 5, 264, 2013</a:t>
            </a:r>
            <a:endParaRPr lang="ko-KR" altLang="en-US" sz="1200" dirty="0"/>
          </a:p>
        </p:txBody>
      </p:sp>
      <p:sp>
        <p:nvSpPr>
          <p:cNvPr id="10" name="Title 1"/>
          <p:cNvSpPr txBox="1">
            <a:spLocks/>
          </p:cNvSpPr>
          <p:nvPr/>
        </p:nvSpPr>
        <p:spPr>
          <a:xfrm>
            <a:off x="93479" y="620688"/>
            <a:ext cx="8910145" cy="5396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ctr"/>
            <a:r>
              <a:rPr lang="en-US" sz="2000" dirty="0">
                <a:solidFill>
                  <a:schemeClr val="tx1"/>
                </a:solidFill>
              </a:rPr>
              <a:t>Thermal CVD MoS</a:t>
            </a:r>
            <a:r>
              <a:rPr lang="en-US" sz="2000" baseline="-25000" dirty="0">
                <a:solidFill>
                  <a:schemeClr val="tx1"/>
                </a:solidFill>
              </a:rPr>
              <a:t>2</a:t>
            </a:r>
            <a:r>
              <a:rPr lang="en-US" sz="2000" dirty="0">
                <a:solidFill>
                  <a:schemeClr val="tx1"/>
                </a:solidFill>
              </a:rPr>
              <a:t>: one-step synthesis</a:t>
            </a:r>
            <a:endParaRPr lang="en-IN" sz="2000" baseline="-25000" dirty="0">
              <a:solidFill>
                <a:schemeClr val="tx1"/>
              </a:solidFill>
            </a:endParaRPr>
          </a:p>
        </p:txBody>
      </p:sp>
      <p:sp>
        <p:nvSpPr>
          <p:cNvPr id="7" name="슬라이드 번호 개체 틀 6"/>
          <p:cNvSpPr>
            <a:spLocks noGrp="1"/>
          </p:cNvSpPr>
          <p:nvPr>
            <p:ph type="sldNum" sz="quarter" idx="4294967295"/>
          </p:nvPr>
        </p:nvSpPr>
        <p:spPr>
          <a:xfrm>
            <a:off x="7010400" y="6494859"/>
            <a:ext cx="2133600" cy="365125"/>
          </a:xfrm>
        </p:spPr>
        <p:txBody>
          <a:bodyPr/>
          <a:lstStyle/>
          <a:p>
            <a:fld id="{3956BC05-BAF0-44D8-938E-5DB4310753FA}" type="slidenum">
              <a:rPr lang="ko-KR" altLang="en-US" smtClean="0"/>
              <a:pPr/>
              <a:t>151</a:t>
            </a:fld>
            <a:endParaRPr lang="ko-KR" altLang="en-US" dirty="0"/>
          </a:p>
        </p:txBody>
      </p:sp>
      <p:sp>
        <p:nvSpPr>
          <p:cNvPr id="13" name="제목 1"/>
          <p:cNvSpPr txBox="1">
            <a:spLocks/>
          </p:cNvSpPr>
          <p:nvPr/>
        </p:nvSpPr>
        <p:spPr bwMode="auto">
          <a:xfrm>
            <a:off x="0" y="-635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2600" b="1" dirty="0">
                <a:latin typeface="Gill Sans MT" panose="020B0502020104020203" pitchFamily="34" charset="0"/>
              </a:rPr>
              <a:t>Atomically thin 2D transition metal dichacogenides</a:t>
            </a:r>
          </a:p>
        </p:txBody>
      </p:sp>
    </p:spTree>
    <p:extLst>
      <p:ext uri="{BB962C8B-B14F-4D97-AF65-F5344CB8AC3E}">
        <p14:creationId xmlns:p14="http://schemas.microsoft.com/office/powerpoint/2010/main" val="30353453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2"/>
          <a:srcRect t="2739" b="30203"/>
          <a:stretch/>
        </p:blipFill>
        <p:spPr>
          <a:xfrm>
            <a:off x="1857171" y="1007733"/>
            <a:ext cx="5409511" cy="4142057"/>
          </a:xfrm>
          <a:prstGeom prst="rect">
            <a:avLst/>
          </a:prstGeom>
        </p:spPr>
      </p:pic>
      <p:sp>
        <p:nvSpPr>
          <p:cNvPr id="5" name="Title 1"/>
          <p:cNvSpPr txBox="1">
            <a:spLocks/>
          </p:cNvSpPr>
          <p:nvPr/>
        </p:nvSpPr>
        <p:spPr>
          <a:xfrm>
            <a:off x="106853" y="476672"/>
            <a:ext cx="8910145" cy="5396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ctr"/>
            <a:r>
              <a:rPr lang="en-US" sz="2000" dirty="0">
                <a:solidFill>
                  <a:schemeClr val="tx1"/>
                </a:solidFill>
              </a:rPr>
              <a:t>Thermal CVD MoS</a:t>
            </a:r>
            <a:r>
              <a:rPr lang="en-US" sz="2000" baseline="-25000" dirty="0">
                <a:solidFill>
                  <a:schemeClr val="tx1"/>
                </a:solidFill>
              </a:rPr>
              <a:t>2</a:t>
            </a:r>
            <a:r>
              <a:rPr lang="en-US" sz="2000" dirty="0">
                <a:solidFill>
                  <a:schemeClr val="tx1"/>
                </a:solidFill>
              </a:rPr>
              <a:t>: two-step synthesis</a:t>
            </a:r>
            <a:endParaRPr lang="en-IN" sz="2000" baseline="-25000" dirty="0">
              <a:solidFill>
                <a:schemeClr val="tx1"/>
              </a:solidFill>
            </a:endParaRPr>
          </a:p>
        </p:txBody>
      </p:sp>
      <p:sp>
        <p:nvSpPr>
          <p:cNvPr id="7" name="직사각형 21"/>
          <p:cNvSpPr>
            <a:spLocks noChangeArrowheads="1"/>
          </p:cNvSpPr>
          <p:nvPr/>
        </p:nvSpPr>
        <p:spPr bwMode="auto">
          <a:xfrm>
            <a:off x="144016" y="5301208"/>
            <a:ext cx="889248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pPr>
            <a:r>
              <a:rPr lang="en-US" altLang="ko-KR" sz="2000" dirty="0">
                <a:solidFill>
                  <a:srgbClr val="C00000"/>
                </a:solidFill>
                <a:latin typeface="+mj-lt"/>
                <a:ea typeface="맑은 고딕" panose="020B0503020000020004" pitchFamily="50" charset="-127"/>
              </a:rPr>
              <a:t>pre-deposited Mo (s) + S or H</a:t>
            </a:r>
            <a:r>
              <a:rPr lang="en-US" altLang="ko-KR" sz="2000" baseline="-25000" dirty="0">
                <a:solidFill>
                  <a:srgbClr val="C00000"/>
                </a:solidFill>
                <a:latin typeface="+mj-lt"/>
                <a:ea typeface="맑은 고딕" panose="020B0503020000020004" pitchFamily="50" charset="-127"/>
              </a:rPr>
              <a:t>2</a:t>
            </a:r>
            <a:r>
              <a:rPr lang="en-US" altLang="ko-KR" sz="2000" dirty="0">
                <a:solidFill>
                  <a:srgbClr val="C00000"/>
                </a:solidFill>
                <a:latin typeface="+mj-lt"/>
                <a:ea typeface="맑은 고딕" panose="020B0503020000020004" pitchFamily="50" charset="-127"/>
              </a:rPr>
              <a:t>S (g) </a:t>
            </a:r>
            <a:r>
              <a:rPr lang="en-US" altLang="ko-KR" sz="2000" dirty="0">
                <a:solidFill>
                  <a:srgbClr val="C00000"/>
                </a:solidFill>
                <a:latin typeface="+mj-lt"/>
                <a:ea typeface="맑은 고딕" panose="020B0503020000020004" pitchFamily="50" charset="-127"/>
                <a:sym typeface="Wingdings" panose="05000000000000000000" pitchFamily="2" charset="2"/>
              </a:rPr>
              <a:t> MoS</a:t>
            </a:r>
            <a:r>
              <a:rPr lang="en-US" altLang="ko-KR" sz="2000" baseline="-25000" dirty="0">
                <a:solidFill>
                  <a:srgbClr val="C00000"/>
                </a:solidFill>
                <a:latin typeface="+mj-lt"/>
                <a:ea typeface="맑은 고딕" panose="020B0503020000020004" pitchFamily="50" charset="-127"/>
                <a:sym typeface="Wingdings" panose="05000000000000000000" pitchFamily="2" charset="2"/>
              </a:rPr>
              <a:t>2</a:t>
            </a:r>
            <a:r>
              <a:rPr lang="en-US" altLang="ko-KR" sz="2000" dirty="0">
                <a:solidFill>
                  <a:srgbClr val="C00000"/>
                </a:solidFill>
                <a:latin typeface="+mj-lt"/>
                <a:ea typeface="맑은 고딕" panose="020B0503020000020004" pitchFamily="50" charset="-127"/>
                <a:sym typeface="Wingdings" panose="05000000000000000000" pitchFamily="2" charset="2"/>
              </a:rPr>
              <a:t>(s) </a:t>
            </a:r>
          </a:p>
          <a:p>
            <a:pPr latinLnBrk="0">
              <a:spcBef>
                <a:spcPct val="0"/>
              </a:spcBef>
            </a:pPr>
            <a:r>
              <a:rPr lang="pt-BR" altLang="ko-KR" sz="2000" dirty="0">
                <a:solidFill>
                  <a:srgbClr val="C00000"/>
                </a:solidFill>
                <a:latin typeface="+mj-lt"/>
                <a:ea typeface="맑은 고딕" panose="020B0503020000020004" pitchFamily="50" charset="-127"/>
              </a:rPr>
              <a:t>pre-deposited MoO</a:t>
            </a:r>
            <a:r>
              <a:rPr lang="pt-BR" altLang="ko-KR" sz="2000" baseline="-25000" dirty="0">
                <a:solidFill>
                  <a:srgbClr val="C00000"/>
                </a:solidFill>
                <a:latin typeface="+mj-lt"/>
                <a:ea typeface="맑은 고딕" panose="020B0503020000020004" pitchFamily="50" charset="-127"/>
              </a:rPr>
              <a:t>3</a:t>
            </a:r>
            <a:r>
              <a:rPr lang="pt-BR" altLang="ko-KR" sz="2000" dirty="0">
                <a:solidFill>
                  <a:srgbClr val="C00000"/>
                </a:solidFill>
                <a:latin typeface="+mj-lt"/>
                <a:ea typeface="맑은 고딕" panose="020B0503020000020004" pitchFamily="50" charset="-127"/>
              </a:rPr>
              <a:t> (s) + S or H</a:t>
            </a:r>
            <a:r>
              <a:rPr lang="pt-BR" altLang="ko-KR" sz="2000" baseline="-25000" dirty="0">
                <a:solidFill>
                  <a:srgbClr val="C00000"/>
                </a:solidFill>
                <a:latin typeface="+mj-lt"/>
                <a:ea typeface="맑은 고딕" panose="020B0503020000020004" pitchFamily="50" charset="-127"/>
              </a:rPr>
              <a:t>2</a:t>
            </a:r>
            <a:r>
              <a:rPr lang="pt-BR" altLang="ko-KR" sz="2000" dirty="0">
                <a:solidFill>
                  <a:srgbClr val="C00000"/>
                </a:solidFill>
                <a:latin typeface="+mj-lt"/>
                <a:ea typeface="맑은 고딕" panose="020B0503020000020004" pitchFamily="50" charset="-127"/>
              </a:rPr>
              <a:t>S (g) </a:t>
            </a:r>
            <a:r>
              <a:rPr lang="en-US" altLang="ko-KR" sz="2000" dirty="0">
                <a:solidFill>
                  <a:srgbClr val="C00000"/>
                </a:solidFill>
                <a:latin typeface="+mj-lt"/>
                <a:ea typeface="맑은 고딕" panose="020B0503020000020004" pitchFamily="50" charset="-127"/>
                <a:sym typeface="Wingdings" panose="05000000000000000000" pitchFamily="2" charset="2"/>
              </a:rPr>
              <a:t> MoS</a:t>
            </a:r>
            <a:r>
              <a:rPr lang="en-US" altLang="ko-KR" sz="2000" baseline="-25000" dirty="0">
                <a:solidFill>
                  <a:srgbClr val="C00000"/>
                </a:solidFill>
                <a:latin typeface="+mj-lt"/>
                <a:ea typeface="맑은 고딕" panose="020B0503020000020004" pitchFamily="50" charset="-127"/>
                <a:sym typeface="Wingdings" panose="05000000000000000000" pitchFamily="2" charset="2"/>
              </a:rPr>
              <a:t>2</a:t>
            </a:r>
            <a:r>
              <a:rPr lang="en-US" altLang="ko-KR" sz="2000" dirty="0">
                <a:solidFill>
                  <a:srgbClr val="C00000"/>
                </a:solidFill>
                <a:latin typeface="+mj-lt"/>
                <a:ea typeface="맑은 고딕" panose="020B0503020000020004" pitchFamily="50" charset="-127"/>
                <a:sym typeface="Wingdings" panose="05000000000000000000" pitchFamily="2" charset="2"/>
              </a:rPr>
              <a:t>(s) </a:t>
            </a:r>
          </a:p>
          <a:p>
            <a:pPr latinLnBrk="0">
              <a:spcBef>
                <a:spcPct val="0"/>
              </a:spcBef>
            </a:pPr>
            <a:r>
              <a:rPr lang="en-US" altLang="ko-KR" sz="2000" dirty="0">
                <a:latin typeface="+mj-lt"/>
                <a:ea typeface="맑은 고딕" panose="020B0503020000020004" pitchFamily="50" charset="-127"/>
                <a:sym typeface="Wingdings" panose="05000000000000000000" pitchFamily="2" charset="2"/>
              </a:rPr>
              <a:t>continuous MoS</a:t>
            </a:r>
            <a:r>
              <a:rPr lang="en-US" altLang="ko-KR" sz="2000" baseline="-25000" dirty="0">
                <a:latin typeface="+mj-lt"/>
                <a:ea typeface="맑은 고딕" panose="020B0503020000020004" pitchFamily="50" charset="-127"/>
                <a:sym typeface="Wingdings" panose="05000000000000000000" pitchFamily="2" charset="2"/>
              </a:rPr>
              <a:t>2</a:t>
            </a:r>
            <a:r>
              <a:rPr lang="en-US" altLang="ko-KR" sz="2000" dirty="0">
                <a:latin typeface="+mj-lt"/>
                <a:ea typeface="맑은 고딕" panose="020B0503020000020004" pitchFamily="50" charset="-127"/>
                <a:sym typeface="Wingdings" panose="05000000000000000000" pitchFamily="2" charset="2"/>
              </a:rPr>
              <a:t> film but small grain size of a few nm</a:t>
            </a:r>
          </a:p>
          <a:p>
            <a:pPr latinLnBrk="0">
              <a:spcBef>
                <a:spcPct val="0"/>
              </a:spcBef>
            </a:pPr>
            <a:r>
              <a:rPr lang="en-US" altLang="ko-KR" sz="2000" dirty="0">
                <a:latin typeface="+mj-lt"/>
                <a:ea typeface="맑은 고딕" panose="020B0503020000020004" pitchFamily="50" charset="-127"/>
                <a:sym typeface="Wingdings" panose="05000000000000000000" pitchFamily="2" charset="2"/>
              </a:rPr>
              <a:t>quasi-epitaxy MoS</a:t>
            </a:r>
            <a:r>
              <a:rPr lang="en-US" altLang="ko-KR" sz="2000" baseline="-25000" dirty="0">
                <a:latin typeface="+mj-lt"/>
                <a:ea typeface="맑은 고딕" panose="020B0503020000020004" pitchFamily="50" charset="-127"/>
                <a:sym typeface="Wingdings" panose="05000000000000000000" pitchFamily="2" charset="2"/>
              </a:rPr>
              <a:t>2</a:t>
            </a:r>
            <a:r>
              <a:rPr lang="en-US" altLang="ko-KR" sz="2000" dirty="0">
                <a:latin typeface="+mj-lt"/>
                <a:ea typeface="맑은 고딕" panose="020B0503020000020004" pitchFamily="50" charset="-127"/>
                <a:sym typeface="Wingdings" panose="05000000000000000000" pitchFamily="2" charset="2"/>
              </a:rPr>
              <a:t> film can be obtained by use of crystalline substrate </a:t>
            </a:r>
            <a:endParaRPr lang="en-US" altLang="ko-KR" sz="2000" dirty="0">
              <a:latin typeface="+mj-lt"/>
              <a:ea typeface="맑은 고딕" panose="020B0503020000020004" pitchFamily="50" charset="-127"/>
            </a:endParaRPr>
          </a:p>
        </p:txBody>
      </p:sp>
      <p:sp>
        <p:nvSpPr>
          <p:cNvPr id="2" name="슬라이드 번호 개체 틀 1"/>
          <p:cNvSpPr>
            <a:spLocks noGrp="1"/>
          </p:cNvSpPr>
          <p:nvPr>
            <p:ph type="sldNum" sz="quarter" idx="4294967295"/>
          </p:nvPr>
        </p:nvSpPr>
        <p:spPr>
          <a:xfrm>
            <a:off x="7010400" y="6520259"/>
            <a:ext cx="2133600" cy="365125"/>
          </a:xfrm>
        </p:spPr>
        <p:txBody>
          <a:bodyPr/>
          <a:lstStyle/>
          <a:p>
            <a:fld id="{3956BC05-BAF0-44D8-938E-5DB4310753FA}" type="slidenum">
              <a:rPr lang="ko-KR" altLang="en-US" smtClean="0"/>
              <a:pPr/>
              <a:t>152</a:t>
            </a:fld>
            <a:endParaRPr lang="ko-KR" altLang="en-US" dirty="0"/>
          </a:p>
        </p:txBody>
      </p:sp>
      <p:sp>
        <p:nvSpPr>
          <p:cNvPr id="10" name="제목 1"/>
          <p:cNvSpPr txBox="1">
            <a:spLocks/>
          </p:cNvSpPr>
          <p:nvPr/>
        </p:nvSpPr>
        <p:spPr bwMode="auto">
          <a:xfrm>
            <a:off x="0" y="-635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2600" b="1" dirty="0">
                <a:latin typeface="Gill Sans MT" panose="020B0502020104020203" pitchFamily="34" charset="0"/>
              </a:rPr>
              <a:t>Atomically thin 2D transition metal dichacogenides</a:t>
            </a:r>
          </a:p>
        </p:txBody>
      </p:sp>
    </p:spTree>
    <p:extLst>
      <p:ext uri="{BB962C8B-B14F-4D97-AF65-F5344CB8AC3E}">
        <p14:creationId xmlns:p14="http://schemas.microsoft.com/office/powerpoint/2010/main" val="35700067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1005466" y="959928"/>
            <a:ext cx="7105299" cy="4197264"/>
          </a:xfrm>
          <a:prstGeom prst="rect">
            <a:avLst/>
          </a:prstGeom>
        </p:spPr>
      </p:pic>
      <p:sp>
        <p:nvSpPr>
          <p:cNvPr id="5" name="Title 1"/>
          <p:cNvSpPr txBox="1">
            <a:spLocks/>
          </p:cNvSpPr>
          <p:nvPr/>
        </p:nvSpPr>
        <p:spPr>
          <a:xfrm>
            <a:off x="55216" y="579143"/>
            <a:ext cx="8910145" cy="5396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ctr"/>
            <a:r>
              <a:rPr lang="en-US" sz="2000" dirty="0">
                <a:solidFill>
                  <a:schemeClr val="tx1"/>
                </a:solidFill>
              </a:rPr>
              <a:t>Thermal CVD MoS</a:t>
            </a:r>
            <a:r>
              <a:rPr lang="en-US" sz="2000" baseline="-25000" dirty="0">
                <a:solidFill>
                  <a:schemeClr val="tx1"/>
                </a:solidFill>
              </a:rPr>
              <a:t>2</a:t>
            </a:r>
            <a:r>
              <a:rPr lang="en-US" sz="2000" dirty="0">
                <a:solidFill>
                  <a:schemeClr val="tx1"/>
                </a:solidFill>
              </a:rPr>
              <a:t>: 2D </a:t>
            </a:r>
            <a:r>
              <a:rPr lang="en-US" sz="2000" dirty="0" err="1">
                <a:solidFill>
                  <a:schemeClr val="tx1"/>
                </a:solidFill>
              </a:rPr>
              <a:t>heterosturucture</a:t>
            </a:r>
            <a:endParaRPr lang="en-IN" sz="2000" baseline="-25000" dirty="0">
              <a:solidFill>
                <a:schemeClr val="tx1"/>
              </a:solidFill>
            </a:endParaRPr>
          </a:p>
        </p:txBody>
      </p:sp>
      <p:sp>
        <p:nvSpPr>
          <p:cNvPr id="6" name="직사각형 21"/>
          <p:cNvSpPr>
            <a:spLocks noChangeArrowheads="1"/>
          </p:cNvSpPr>
          <p:nvPr/>
        </p:nvSpPr>
        <p:spPr bwMode="auto">
          <a:xfrm>
            <a:off x="272382" y="5325015"/>
            <a:ext cx="87641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pPr>
            <a:r>
              <a:rPr lang="pt-BR" altLang="ko-KR" sz="1800" dirty="0">
                <a:solidFill>
                  <a:srgbClr val="C00000"/>
                </a:solidFill>
                <a:latin typeface="+mj-lt"/>
                <a:ea typeface="맑은 고딕" panose="020B0503020000020004" pitchFamily="50" charset="-127"/>
              </a:rPr>
              <a:t>syntehsis of diverse </a:t>
            </a:r>
            <a:r>
              <a:rPr lang="en-US" altLang="ko-KR" sz="1800" dirty="0">
                <a:solidFill>
                  <a:srgbClr val="C00000"/>
                </a:solidFill>
                <a:latin typeface="+mj-lt"/>
                <a:ea typeface="맑은 고딕" panose="020B0503020000020004" pitchFamily="50" charset="-127"/>
                <a:sym typeface="Wingdings" panose="05000000000000000000" pitchFamily="2" charset="2"/>
              </a:rPr>
              <a:t>2D heterostructure(MoSe</a:t>
            </a:r>
            <a:r>
              <a:rPr lang="en-US" altLang="ko-KR" sz="1800" baseline="-25000" dirty="0">
                <a:solidFill>
                  <a:srgbClr val="C00000"/>
                </a:solidFill>
                <a:latin typeface="+mj-lt"/>
                <a:ea typeface="맑은 고딕" panose="020B0503020000020004" pitchFamily="50" charset="-127"/>
                <a:sym typeface="Wingdings" panose="05000000000000000000" pitchFamily="2" charset="2"/>
              </a:rPr>
              <a:t>2</a:t>
            </a:r>
            <a:r>
              <a:rPr lang="en-US" altLang="ko-KR" sz="1800" dirty="0">
                <a:solidFill>
                  <a:srgbClr val="C00000"/>
                </a:solidFill>
                <a:latin typeface="+mj-lt"/>
                <a:ea typeface="맑은 고딕" panose="020B0503020000020004" pitchFamily="50" charset="-127"/>
                <a:sym typeface="Wingdings" panose="05000000000000000000" pitchFamily="2" charset="2"/>
              </a:rPr>
              <a:t>-WSe</a:t>
            </a:r>
            <a:r>
              <a:rPr lang="en-US" altLang="ko-KR" sz="1800" baseline="-25000" dirty="0">
                <a:solidFill>
                  <a:srgbClr val="C00000"/>
                </a:solidFill>
                <a:latin typeface="+mj-lt"/>
                <a:ea typeface="맑은 고딕" panose="020B0503020000020004" pitchFamily="50" charset="-127"/>
                <a:sym typeface="Wingdings" panose="05000000000000000000" pitchFamily="2" charset="2"/>
              </a:rPr>
              <a:t>2</a:t>
            </a:r>
            <a:r>
              <a:rPr lang="en-US" altLang="ko-KR" sz="1800" dirty="0">
                <a:solidFill>
                  <a:srgbClr val="C00000"/>
                </a:solidFill>
                <a:latin typeface="+mj-lt"/>
                <a:ea typeface="맑은 고딕" panose="020B0503020000020004" pitchFamily="50" charset="-127"/>
                <a:sym typeface="Wingdings" panose="05000000000000000000" pitchFamily="2" charset="2"/>
              </a:rPr>
              <a:t>, WS</a:t>
            </a:r>
            <a:r>
              <a:rPr lang="en-US" altLang="ko-KR" sz="1800" baseline="-25000" dirty="0">
                <a:solidFill>
                  <a:srgbClr val="C00000"/>
                </a:solidFill>
                <a:latin typeface="+mj-lt"/>
                <a:ea typeface="맑은 고딕" panose="020B0503020000020004" pitchFamily="50" charset="-127"/>
                <a:sym typeface="Wingdings" panose="05000000000000000000" pitchFamily="2" charset="2"/>
              </a:rPr>
              <a:t>2</a:t>
            </a:r>
            <a:r>
              <a:rPr lang="en-US" altLang="ko-KR" sz="1800" dirty="0">
                <a:solidFill>
                  <a:srgbClr val="C00000"/>
                </a:solidFill>
                <a:latin typeface="+mj-lt"/>
                <a:ea typeface="맑은 고딕" panose="020B0503020000020004" pitchFamily="50" charset="-127"/>
                <a:sym typeface="Wingdings" panose="05000000000000000000" pitchFamily="2" charset="2"/>
              </a:rPr>
              <a:t>/MoS</a:t>
            </a:r>
            <a:r>
              <a:rPr lang="en-US" altLang="ko-KR" sz="1800" baseline="-25000" dirty="0">
                <a:solidFill>
                  <a:srgbClr val="C00000"/>
                </a:solidFill>
                <a:latin typeface="+mj-lt"/>
                <a:ea typeface="맑은 고딕" panose="020B0503020000020004" pitchFamily="50" charset="-127"/>
                <a:sym typeface="Wingdings" panose="05000000000000000000" pitchFamily="2" charset="2"/>
              </a:rPr>
              <a:t>2</a:t>
            </a:r>
            <a:r>
              <a:rPr lang="en-US" altLang="ko-KR" sz="1800" dirty="0">
                <a:solidFill>
                  <a:srgbClr val="C00000"/>
                </a:solidFill>
                <a:latin typeface="+mj-lt"/>
                <a:ea typeface="맑은 고딕" panose="020B0503020000020004" pitchFamily="50" charset="-127"/>
                <a:sym typeface="Wingdings" panose="05000000000000000000" pitchFamily="2" charset="2"/>
              </a:rPr>
              <a:t>, WS</a:t>
            </a:r>
            <a:r>
              <a:rPr lang="en-US" altLang="ko-KR" sz="1800" baseline="-25000" dirty="0">
                <a:solidFill>
                  <a:srgbClr val="C00000"/>
                </a:solidFill>
                <a:latin typeface="+mj-lt"/>
                <a:ea typeface="맑은 고딕" panose="020B0503020000020004" pitchFamily="50" charset="-127"/>
                <a:sym typeface="Wingdings" panose="05000000000000000000" pitchFamily="2" charset="2"/>
              </a:rPr>
              <a:t>2</a:t>
            </a:r>
            <a:r>
              <a:rPr lang="en-US" altLang="ko-KR" sz="1800" dirty="0">
                <a:solidFill>
                  <a:srgbClr val="C00000"/>
                </a:solidFill>
                <a:latin typeface="+mj-lt"/>
                <a:ea typeface="맑은 고딕" panose="020B0503020000020004" pitchFamily="50" charset="-127"/>
                <a:sym typeface="Wingdings" panose="05000000000000000000" pitchFamily="2" charset="2"/>
              </a:rPr>
              <a:t>-WSe</a:t>
            </a:r>
            <a:r>
              <a:rPr lang="en-US" altLang="ko-KR" sz="1800" baseline="-25000" dirty="0">
                <a:solidFill>
                  <a:srgbClr val="C00000"/>
                </a:solidFill>
                <a:latin typeface="+mj-lt"/>
                <a:ea typeface="맑은 고딕" panose="020B0503020000020004" pitchFamily="50" charset="-127"/>
                <a:sym typeface="Wingdings" panose="05000000000000000000" pitchFamily="2" charset="2"/>
              </a:rPr>
              <a:t>2</a:t>
            </a:r>
            <a:r>
              <a:rPr lang="en-US" altLang="ko-KR" sz="1800" dirty="0">
                <a:solidFill>
                  <a:srgbClr val="C00000"/>
                </a:solidFill>
                <a:latin typeface="+mj-lt"/>
                <a:ea typeface="맑은 고딕" panose="020B0503020000020004" pitchFamily="50" charset="-127"/>
                <a:sym typeface="Wingdings" panose="05000000000000000000" pitchFamily="2" charset="2"/>
              </a:rPr>
              <a:t>, MoS</a:t>
            </a:r>
            <a:r>
              <a:rPr lang="en-US" altLang="ko-KR" sz="1800" baseline="-25000" dirty="0">
                <a:solidFill>
                  <a:srgbClr val="C00000"/>
                </a:solidFill>
                <a:latin typeface="+mj-lt"/>
                <a:ea typeface="맑은 고딕" panose="020B0503020000020004" pitchFamily="50" charset="-127"/>
                <a:sym typeface="Wingdings" panose="05000000000000000000" pitchFamily="2" charset="2"/>
              </a:rPr>
              <a:t>2</a:t>
            </a:r>
            <a:r>
              <a:rPr lang="en-US" altLang="ko-KR" sz="1800" dirty="0">
                <a:solidFill>
                  <a:srgbClr val="C00000"/>
                </a:solidFill>
                <a:latin typeface="+mj-lt"/>
                <a:ea typeface="맑은 고딕" panose="020B0503020000020004" pitchFamily="50" charset="-127"/>
                <a:sym typeface="Wingdings" panose="05000000000000000000" pitchFamily="2" charset="2"/>
              </a:rPr>
              <a:t>-MoSe</a:t>
            </a:r>
            <a:r>
              <a:rPr lang="en-US" altLang="ko-KR" sz="1800" baseline="-25000" dirty="0">
                <a:solidFill>
                  <a:srgbClr val="C00000"/>
                </a:solidFill>
                <a:latin typeface="+mj-lt"/>
                <a:ea typeface="맑은 고딕" panose="020B0503020000020004" pitchFamily="50" charset="-127"/>
                <a:sym typeface="Wingdings" panose="05000000000000000000" pitchFamily="2" charset="2"/>
              </a:rPr>
              <a:t>2</a:t>
            </a:r>
            <a:r>
              <a:rPr lang="en-US" altLang="ko-KR" sz="1800" dirty="0">
                <a:solidFill>
                  <a:srgbClr val="C00000"/>
                </a:solidFill>
                <a:latin typeface="+mj-lt"/>
                <a:ea typeface="맑은 고딕" panose="020B0503020000020004" pitchFamily="50" charset="-127"/>
                <a:sym typeface="Wingdings" panose="05000000000000000000" pitchFamily="2" charset="2"/>
              </a:rPr>
              <a:t>)</a:t>
            </a:r>
          </a:p>
          <a:p>
            <a:pPr latinLnBrk="0">
              <a:spcBef>
                <a:spcPct val="0"/>
              </a:spcBef>
            </a:pPr>
            <a:r>
              <a:rPr lang="en-US" altLang="ko-KR" sz="1800" dirty="0">
                <a:latin typeface="+mj-lt"/>
                <a:ea typeface="맑은 고딕" panose="020B0503020000020004" pitchFamily="50" charset="-127"/>
                <a:sym typeface="Wingdings" panose="05000000000000000000" pitchFamily="2" charset="2"/>
              </a:rPr>
              <a:t>Modified CVD process can drive diverse 2D heterostructures: e.g., precursor optimization and freely moving heating zone</a:t>
            </a:r>
            <a:endParaRPr lang="en-US" altLang="ko-KR" sz="1800" baseline="-25000" dirty="0">
              <a:latin typeface="+mj-lt"/>
              <a:ea typeface="맑은 고딕" panose="020B0503020000020004" pitchFamily="50" charset="-127"/>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153</a:t>
            </a:fld>
            <a:endParaRPr lang="ko-KR" altLang="en-US"/>
          </a:p>
        </p:txBody>
      </p:sp>
      <p:sp>
        <p:nvSpPr>
          <p:cNvPr id="10" name="제목 1"/>
          <p:cNvSpPr txBox="1">
            <a:spLocks/>
          </p:cNvSpPr>
          <p:nvPr/>
        </p:nvSpPr>
        <p:spPr bwMode="auto">
          <a:xfrm>
            <a:off x="0" y="-635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2600" b="1" dirty="0">
                <a:latin typeface="Gill Sans MT" panose="020B0502020104020203" pitchFamily="34" charset="0"/>
              </a:rPr>
              <a:t>Atomically thin 2D transition metal dichacogenides</a:t>
            </a:r>
          </a:p>
        </p:txBody>
      </p:sp>
    </p:spTree>
    <p:extLst>
      <p:ext uri="{BB962C8B-B14F-4D97-AF65-F5344CB8AC3E}">
        <p14:creationId xmlns:p14="http://schemas.microsoft.com/office/powerpoint/2010/main" val="38681042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그룹 10"/>
          <p:cNvGrpSpPr/>
          <p:nvPr/>
        </p:nvGrpSpPr>
        <p:grpSpPr>
          <a:xfrm>
            <a:off x="1026246" y="841747"/>
            <a:ext cx="7091507" cy="5082510"/>
            <a:chOff x="945779" y="663858"/>
            <a:chExt cx="7232296" cy="5183414"/>
          </a:xfrm>
        </p:grpSpPr>
        <p:pic>
          <p:nvPicPr>
            <p:cNvPr id="4" name="그림 3"/>
            <p:cNvPicPr>
              <a:picLocks noChangeAspect="1"/>
            </p:cNvPicPr>
            <p:nvPr/>
          </p:nvPicPr>
          <p:blipFill rotWithShape="1">
            <a:blip r:embed="rId2"/>
            <a:srcRect t="1339" b="4989"/>
            <a:stretch/>
          </p:blipFill>
          <p:spPr>
            <a:xfrm>
              <a:off x="945779" y="663858"/>
              <a:ext cx="7232296" cy="5183414"/>
            </a:xfrm>
            <a:prstGeom prst="rect">
              <a:avLst/>
            </a:prstGeom>
          </p:spPr>
        </p:pic>
        <p:pic>
          <p:nvPicPr>
            <p:cNvPr id="8" name="그림 7"/>
            <p:cNvPicPr>
              <a:picLocks noChangeAspect="1"/>
            </p:cNvPicPr>
            <p:nvPr/>
          </p:nvPicPr>
          <p:blipFill>
            <a:blip r:embed="rId3"/>
            <a:stretch>
              <a:fillRect/>
            </a:stretch>
          </p:blipFill>
          <p:spPr>
            <a:xfrm>
              <a:off x="5471465" y="4550915"/>
              <a:ext cx="1868488" cy="1218579"/>
            </a:xfrm>
            <a:prstGeom prst="rect">
              <a:avLst/>
            </a:prstGeom>
          </p:spPr>
        </p:pic>
        <p:sp>
          <p:nvSpPr>
            <p:cNvPr id="2" name="직사각형 1"/>
            <p:cNvSpPr/>
            <p:nvPr/>
          </p:nvSpPr>
          <p:spPr>
            <a:xfrm>
              <a:off x="1762125" y="2451100"/>
              <a:ext cx="1031875" cy="1323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 name="Title 1"/>
          <p:cNvSpPr txBox="1">
            <a:spLocks/>
          </p:cNvSpPr>
          <p:nvPr/>
        </p:nvSpPr>
        <p:spPr>
          <a:xfrm>
            <a:off x="106854" y="469328"/>
            <a:ext cx="8910145" cy="5396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ctr"/>
            <a:r>
              <a:rPr lang="en-US" sz="2000" dirty="0">
                <a:solidFill>
                  <a:schemeClr val="tx1"/>
                </a:solidFill>
              </a:rPr>
              <a:t>Metal organic CVD MoS</a:t>
            </a:r>
            <a:r>
              <a:rPr lang="en-US" sz="2000" baseline="-25000" dirty="0">
                <a:solidFill>
                  <a:schemeClr val="tx1"/>
                </a:solidFill>
              </a:rPr>
              <a:t>2</a:t>
            </a:r>
            <a:endParaRPr lang="en-IN" sz="2000" baseline="-25000" dirty="0">
              <a:solidFill>
                <a:schemeClr val="tx1"/>
              </a:solidFill>
            </a:endParaRPr>
          </a:p>
        </p:txBody>
      </p:sp>
      <p:sp>
        <p:nvSpPr>
          <p:cNvPr id="6" name="직사각형 21"/>
          <p:cNvSpPr>
            <a:spLocks noChangeArrowheads="1"/>
          </p:cNvSpPr>
          <p:nvPr/>
        </p:nvSpPr>
        <p:spPr bwMode="auto">
          <a:xfrm>
            <a:off x="179870" y="6069534"/>
            <a:ext cx="87641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pPr>
            <a:r>
              <a:rPr lang="en-US" altLang="ko-KR" sz="2000" dirty="0">
                <a:latin typeface="+mj-lt"/>
                <a:ea typeface="맑은 고딕" panose="020B0503020000020004" pitchFamily="50" charset="-127"/>
              </a:rPr>
              <a:t>MOCVD process of MoS</a:t>
            </a:r>
            <a:r>
              <a:rPr lang="en-US" altLang="ko-KR" sz="2000" baseline="-25000" dirty="0">
                <a:latin typeface="+mj-lt"/>
                <a:ea typeface="맑은 고딕" panose="020B0503020000020004" pitchFamily="50" charset="-127"/>
              </a:rPr>
              <a:t>2</a:t>
            </a:r>
            <a:r>
              <a:rPr lang="en-US" altLang="ko-KR" sz="2000" dirty="0">
                <a:latin typeface="+mj-lt"/>
                <a:ea typeface="맑은 고딕" panose="020B0503020000020004" pitchFamily="50" charset="-127"/>
              </a:rPr>
              <a:t> with wafer-scale homogeneity was recently reported </a:t>
            </a:r>
            <a:endParaRPr lang="en-US" altLang="ko-KR" sz="2000" baseline="-25000" dirty="0">
              <a:latin typeface="+mj-lt"/>
              <a:ea typeface="맑은 고딕" panose="020B0503020000020004" pitchFamily="50" charset="-127"/>
            </a:endParaRPr>
          </a:p>
        </p:txBody>
      </p:sp>
      <p:grpSp>
        <p:nvGrpSpPr>
          <p:cNvPr id="14" name="그룹 13"/>
          <p:cNvGrpSpPr/>
          <p:nvPr/>
        </p:nvGrpSpPr>
        <p:grpSpPr>
          <a:xfrm>
            <a:off x="6948264" y="5649137"/>
            <a:ext cx="1169489" cy="300143"/>
            <a:chOff x="6948264" y="5649137"/>
            <a:chExt cx="1169489" cy="300143"/>
          </a:xfrm>
        </p:grpSpPr>
        <p:sp>
          <p:nvSpPr>
            <p:cNvPr id="12" name="직사각형 11"/>
            <p:cNvSpPr/>
            <p:nvPr/>
          </p:nvSpPr>
          <p:spPr>
            <a:xfrm>
              <a:off x="7295947" y="5649137"/>
              <a:ext cx="821806" cy="27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6948264" y="5849852"/>
              <a:ext cx="504056" cy="99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7" name="Title 1"/>
          <p:cNvSpPr txBox="1">
            <a:spLocks/>
          </p:cNvSpPr>
          <p:nvPr/>
        </p:nvSpPr>
        <p:spPr>
          <a:xfrm>
            <a:off x="6036092" y="5862960"/>
            <a:ext cx="2424340" cy="230336"/>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r"/>
            <a:r>
              <a:rPr lang="en-US" sz="1000" b="0" dirty="0">
                <a:solidFill>
                  <a:schemeClr val="tx1"/>
                </a:solidFill>
              </a:rPr>
              <a:t>Nature 520, 657 (2015)</a:t>
            </a:r>
            <a:endParaRPr lang="en-IN" sz="1000" b="0" dirty="0">
              <a:solidFill>
                <a:schemeClr val="tx1"/>
              </a:solidFill>
            </a:endParaRPr>
          </a:p>
        </p:txBody>
      </p:sp>
      <p:sp>
        <p:nvSpPr>
          <p:cNvPr id="16" name="슬라이드 번호 개체 틀 15"/>
          <p:cNvSpPr>
            <a:spLocks noGrp="1"/>
          </p:cNvSpPr>
          <p:nvPr>
            <p:ph type="sldNum" sz="quarter" idx="4294967295"/>
          </p:nvPr>
        </p:nvSpPr>
        <p:spPr>
          <a:xfrm>
            <a:off x="7010400" y="6520259"/>
            <a:ext cx="2133600" cy="365125"/>
          </a:xfrm>
        </p:spPr>
        <p:txBody>
          <a:bodyPr/>
          <a:lstStyle/>
          <a:p>
            <a:fld id="{3956BC05-BAF0-44D8-938E-5DB4310753FA}" type="slidenum">
              <a:rPr lang="ko-KR" altLang="en-US" smtClean="0"/>
              <a:pPr/>
              <a:t>154</a:t>
            </a:fld>
            <a:endParaRPr lang="ko-KR" altLang="en-US" dirty="0"/>
          </a:p>
        </p:txBody>
      </p:sp>
      <p:sp>
        <p:nvSpPr>
          <p:cNvPr id="17" name="제목 1"/>
          <p:cNvSpPr txBox="1">
            <a:spLocks/>
          </p:cNvSpPr>
          <p:nvPr/>
        </p:nvSpPr>
        <p:spPr bwMode="auto">
          <a:xfrm>
            <a:off x="0" y="-635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algn="ctr" eaLnBrk="1" hangingPunct="1">
              <a:spcBef>
                <a:spcPct val="0"/>
              </a:spcBef>
              <a:buFontTx/>
              <a:buNone/>
            </a:pPr>
            <a:r>
              <a:rPr lang="fr-FR" altLang="ko-KR" sz="2600" b="1" dirty="0">
                <a:latin typeface="Gill Sans MT" panose="020B0502020104020203" pitchFamily="34" charset="0"/>
              </a:rPr>
              <a:t>Atomically thin 2D transition metal dichacogenides</a:t>
            </a:r>
          </a:p>
        </p:txBody>
      </p:sp>
    </p:spTree>
    <p:extLst>
      <p:ext uri="{BB962C8B-B14F-4D97-AF65-F5344CB8AC3E}">
        <p14:creationId xmlns:p14="http://schemas.microsoft.com/office/powerpoint/2010/main" val="27598993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0" y="1052736"/>
            <a:ext cx="9144000" cy="2547715"/>
          </a:xfrm>
        </p:spPr>
        <p:txBody>
          <a:bodyPr>
            <a:normAutofit/>
          </a:bodyPr>
          <a:lstStyle/>
          <a:p>
            <a:pPr>
              <a:lnSpc>
                <a:spcPct val="150000"/>
              </a:lnSpc>
            </a:pPr>
            <a:r>
              <a:rPr lang="en-US" altLang="ko-KR" sz="3600" b="1" dirty="0">
                <a:latin typeface="Gill Sans MT" panose="020B0502020104020203" pitchFamily="34" charset="0"/>
              </a:rPr>
              <a:t>Chapter 6. </a:t>
            </a:r>
            <a:br>
              <a:rPr lang="en-US" altLang="ko-KR" sz="3600" b="1" dirty="0">
                <a:latin typeface="Gill Sans MT" panose="020B0502020104020203" pitchFamily="34" charset="0"/>
              </a:rPr>
            </a:br>
            <a:r>
              <a:rPr lang="en-US" altLang="ko-KR" sz="3600" b="1" dirty="0">
                <a:latin typeface="Gill Sans MT" panose="020B0502020104020203" pitchFamily="34" charset="0"/>
              </a:rPr>
              <a:t>Carbon Nanomaterials</a:t>
            </a:r>
            <a:endParaRPr lang="ko-KR" altLang="en-US" sz="3600" b="1" dirty="0">
              <a:latin typeface="Gill Sans MT" panose="020B0502020104020203" pitchFamily="34" charset="0"/>
            </a:endParaRP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155</a:t>
            </a:fld>
            <a:endParaRPr lang="ko-KR" altLang="en-US" dirty="0"/>
          </a:p>
        </p:txBody>
      </p:sp>
    </p:spTree>
    <p:extLst>
      <p:ext uri="{BB962C8B-B14F-4D97-AF65-F5344CB8AC3E}">
        <p14:creationId xmlns:p14="http://schemas.microsoft.com/office/powerpoint/2010/main" val="53652430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6.1. Introduction </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직사각형 1"/>
          <p:cNvSpPr/>
          <p:nvPr/>
        </p:nvSpPr>
        <p:spPr>
          <a:xfrm>
            <a:off x="34663" y="935142"/>
            <a:ext cx="9109337" cy="2800767"/>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ko-KR" sz="2400" dirty="0">
                <a:latin typeface="Gill Sans MT" panose="020B0502020104020203" pitchFamily="34" charset="0"/>
              </a:rPr>
              <a:t>Special nanomaterials</a:t>
            </a:r>
          </a:p>
          <a:p>
            <a:r>
              <a:rPr lang="en-US" altLang="ko-KR" sz="2000" dirty="0">
                <a:solidFill>
                  <a:prstClr val="black"/>
                </a:solidFill>
                <a:latin typeface="Gill Sans MT" panose="020B0502020104020203" pitchFamily="34" charset="0"/>
              </a:rPr>
              <a:t>     - carbon fullerenes</a:t>
            </a:r>
          </a:p>
          <a:p>
            <a:r>
              <a:rPr lang="en-US" altLang="ko-KR" sz="2000" dirty="0">
                <a:solidFill>
                  <a:prstClr val="black"/>
                </a:solidFill>
                <a:latin typeface="Gill Sans MT" panose="020B0502020104020203" pitchFamily="34" charset="0"/>
              </a:rPr>
              <a:t>     - nanotubes </a:t>
            </a:r>
          </a:p>
          <a:p>
            <a:r>
              <a:rPr lang="en-US" altLang="ko-KR" sz="2000" dirty="0">
                <a:solidFill>
                  <a:prstClr val="black"/>
                </a:solidFill>
                <a:latin typeface="Gill Sans MT" panose="020B0502020104020203" pitchFamily="34" charset="0"/>
              </a:rPr>
              <a:t>     - ordered mesoporous materials         </a:t>
            </a:r>
          </a:p>
          <a:p>
            <a:r>
              <a:rPr lang="en-US" altLang="ko-KR" sz="2000" dirty="0">
                <a:solidFill>
                  <a:prstClr val="black"/>
                </a:solidFill>
                <a:latin typeface="Gill Sans MT" panose="020B0502020104020203" pitchFamily="34" charset="0"/>
              </a:rPr>
              <a:t>     - organic-inorganic hybrids</a:t>
            </a:r>
          </a:p>
          <a:p>
            <a:r>
              <a:rPr lang="en-US" altLang="ko-KR" sz="2000" dirty="0">
                <a:solidFill>
                  <a:prstClr val="black"/>
                </a:solidFill>
                <a:latin typeface="Gill Sans MT" panose="020B0502020104020203" pitchFamily="34" charset="0"/>
              </a:rPr>
              <a:t>     - intercalation compounds</a:t>
            </a:r>
          </a:p>
          <a:p>
            <a:r>
              <a:rPr lang="en-US" altLang="ko-KR" sz="2000" dirty="0">
                <a:solidFill>
                  <a:prstClr val="black"/>
                </a:solidFill>
                <a:latin typeface="Gill Sans MT" panose="020B0502020104020203" pitchFamily="34" charset="0"/>
              </a:rPr>
              <a:t>     - oxide-metal core-shell structures</a:t>
            </a:r>
          </a:p>
          <a:p>
            <a:r>
              <a:rPr lang="en-US" altLang="ko-KR" sz="2000" dirty="0">
                <a:solidFill>
                  <a:prstClr val="black"/>
                </a:solidFill>
                <a:latin typeface="Gill Sans MT" panose="020B0502020104020203" pitchFamily="34" charset="0"/>
              </a:rPr>
              <a:t>     - bulk with </a:t>
            </a:r>
            <a:r>
              <a:rPr lang="en-US" altLang="ko-KR" sz="2000" dirty="0" err="1">
                <a:solidFill>
                  <a:prstClr val="black"/>
                </a:solidFill>
                <a:latin typeface="Gill Sans MT" panose="020B0502020104020203" pitchFamily="34" charset="0"/>
              </a:rPr>
              <a:t>nanosized</a:t>
            </a:r>
            <a:r>
              <a:rPr lang="en-US" altLang="ko-KR" sz="2000" dirty="0">
                <a:solidFill>
                  <a:prstClr val="black"/>
                </a:solidFill>
                <a:latin typeface="Gill Sans MT" panose="020B0502020104020203" pitchFamily="34" charset="0"/>
              </a:rPr>
              <a:t> building blocks: </a:t>
            </a:r>
            <a:r>
              <a:rPr lang="en-US" altLang="ko-KR" sz="2000" dirty="0" err="1">
                <a:solidFill>
                  <a:prstClr val="black"/>
                </a:solidFill>
                <a:latin typeface="Gill Sans MT" panose="020B0502020104020203" pitchFamily="34" charset="0"/>
              </a:rPr>
              <a:t>nanograined</a:t>
            </a:r>
            <a:r>
              <a:rPr lang="en-US" altLang="ko-KR" sz="2000" dirty="0">
                <a:solidFill>
                  <a:prstClr val="black"/>
                </a:solidFill>
                <a:latin typeface="Gill Sans MT" panose="020B0502020104020203" pitchFamily="34" charset="0"/>
              </a:rPr>
              <a:t> ceramics, nanocomposites</a:t>
            </a:r>
            <a:endParaRPr lang="ko-KR" altLang="en-US" sz="2000" dirty="0">
              <a:solidFill>
                <a:prstClr val="black"/>
              </a:solidFill>
              <a:latin typeface="Gill Sans MT" panose="020B0502020104020203" pitchFamily="34" charset="0"/>
            </a:endParaRPr>
          </a:p>
        </p:txBody>
      </p:sp>
      <p:sp>
        <p:nvSpPr>
          <p:cNvPr id="6" name="직사각형 5"/>
          <p:cNvSpPr/>
          <p:nvPr/>
        </p:nvSpPr>
        <p:spPr>
          <a:xfrm>
            <a:off x="1311264" y="4214978"/>
            <a:ext cx="7200800" cy="1815882"/>
          </a:xfrm>
          <a:prstGeom prst="rect">
            <a:avLst/>
          </a:prstGeom>
        </p:spPr>
        <p:txBody>
          <a:bodyPr wrap="square">
            <a:spAutoFit/>
          </a:bodyPr>
          <a:lstStyle/>
          <a:p>
            <a:pPr marL="285750" indent="-285750">
              <a:buFont typeface="Wingdings" panose="05000000000000000000" pitchFamily="2" charset="2"/>
              <a:buChar char="ü"/>
            </a:pPr>
            <a:r>
              <a:rPr lang="en-US" altLang="ko-KR" sz="2800" dirty="0">
                <a:latin typeface="Gill Sans MT" panose="020B0502020104020203" pitchFamily="34" charset="0"/>
              </a:rPr>
              <a:t>unique </a:t>
            </a:r>
          </a:p>
          <a:p>
            <a:pPr marL="285750" indent="-285750">
              <a:buFont typeface="Wingdings" panose="05000000000000000000" pitchFamily="2" charset="2"/>
              <a:buChar char="ü"/>
            </a:pPr>
            <a:r>
              <a:rPr lang="en-US" altLang="ko-KR" sz="2800" dirty="0">
                <a:latin typeface="Gill Sans MT" panose="020B0502020104020203" pitchFamily="34" charset="0"/>
              </a:rPr>
              <a:t>not exist in nature</a:t>
            </a:r>
          </a:p>
          <a:p>
            <a:pPr marL="285750" indent="-285750">
              <a:buFont typeface="Wingdings" panose="05000000000000000000" pitchFamily="2" charset="2"/>
              <a:buChar char="ü"/>
            </a:pPr>
            <a:r>
              <a:rPr lang="en-US" altLang="ko-KR" sz="2800" dirty="0">
                <a:latin typeface="Gill Sans MT" panose="020B0502020104020203" pitchFamily="34" charset="0"/>
              </a:rPr>
              <a:t>truly “man-made” relatively recently</a:t>
            </a:r>
          </a:p>
          <a:p>
            <a:pPr marL="285750" indent="-285750">
              <a:buFont typeface="Wingdings" panose="05000000000000000000" pitchFamily="2" charset="2"/>
              <a:buChar char="ü"/>
            </a:pPr>
            <a:endParaRPr lang="ko-KR" altLang="en-US" sz="2800" dirty="0">
              <a:latin typeface="Gill Sans MT" panose="020B0502020104020203" pitchFamily="34" charset="0"/>
            </a:endParaRPr>
          </a:p>
        </p:txBody>
      </p:sp>
      <p:grpSp>
        <p:nvGrpSpPr>
          <p:cNvPr id="25" name="그룹 24"/>
          <p:cNvGrpSpPr/>
          <p:nvPr/>
        </p:nvGrpSpPr>
        <p:grpSpPr>
          <a:xfrm>
            <a:off x="4139952" y="1076593"/>
            <a:ext cx="4650142" cy="2267603"/>
            <a:chOff x="6334443" y="-2186391"/>
            <a:chExt cx="5673950" cy="2766854"/>
          </a:xfrm>
        </p:grpSpPr>
        <p:pic>
          <p:nvPicPr>
            <p:cNvPr id="18" name="그림 17"/>
            <p:cNvPicPr>
              <a:picLocks noChangeAspect="1"/>
            </p:cNvPicPr>
            <p:nvPr/>
          </p:nvPicPr>
          <p:blipFill rotWithShape="1">
            <a:blip r:embed="rId2" cstate="print">
              <a:extLst>
                <a:ext uri="{28A0092B-C50C-407E-A947-70E740481C1C}">
                  <a14:useLocalDpi xmlns:a14="http://schemas.microsoft.com/office/drawing/2010/main" val="0"/>
                </a:ext>
              </a:extLst>
            </a:blip>
            <a:srcRect l="4429" t="6290" r="51138" b="3391"/>
            <a:stretch/>
          </p:blipFill>
          <p:spPr>
            <a:xfrm>
              <a:off x="8505605" y="-2186391"/>
              <a:ext cx="1015814" cy="1649548"/>
            </a:xfrm>
            <a:prstGeom prst="rect">
              <a:avLst/>
            </a:prstGeom>
          </p:spPr>
        </p:pic>
        <p:pic>
          <p:nvPicPr>
            <p:cNvPr id="19" name="그림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443" y="-2147400"/>
              <a:ext cx="1883235" cy="1649548"/>
            </a:xfrm>
            <a:prstGeom prst="rect">
              <a:avLst/>
            </a:prstGeom>
          </p:spPr>
        </p:pic>
        <p:pic>
          <p:nvPicPr>
            <p:cNvPr id="20" name="그림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0390" y="-2147401"/>
              <a:ext cx="2278003" cy="1622687"/>
            </a:xfrm>
            <a:prstGeom prst="rect">
              <a:avLst/>
            </a:prstGeom>
          </p:spPr>
        </p:pic>
        <p:pic>
          <p:nvPicPr>
            <p:cNvPr id="21" name="그림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4443" y="-522002"/>
              <a:ext cx="1549925" cy="1102465"/>
            </a:xfrm>
            <a:prstGeom prst="rect">
              <a:avLst/>
            </a:prstGeom>
          </p:spPr>
        </p:pic>
        <p:pic>
          <p:nvPicPr>
            <p:cNvPr id="22" name="그림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369" y="-522002"/>
              <a:ext cx="2509228" cy="998673"/>
            </a:xfrm>
            <a:prstGeom prst="rect">
              <a:avLst/>
            </a:prstGeom>
          </p:spPr>
        </p:pic>
        <p:pic>
          <p:nvPicPr>
            <p:cNvPr id="24" name="그림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93597" y="-522002"/>
              <a:ext cx="1614796" cy="1001384"/>
            </a:xfrm>
            <a:prstGeom prst="rect">
              <a:avLst/>
            </a:prstGeom>
          </p:spPr>
        </p:pic>
      </p:grpSp>
      <p:sp>
        <p:nvSpPr>
          <p:cNvPr id="5" name="슬라이드 번호 개체 틀 4"/>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156</a:t>
            </a:fld>
            <a:endParaRPr lang="ko-KR" altLang="en-US"/>
          </a:p>
        </p:txBody>
      </p:sp>
    </p:spTree>
    <p:extLst>
      <p:ext uri="{BB962C8B-B14F-4D97-AF65-F5344CB8AC3E}">
        <p14:creationId xmlns:p14="http://schemas.microsoft.com/office/powerpoint/2010/main" val="162077760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6.2.1. Carbon fullerenes </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직사각형 1"/>
          <p:cNvSpPr/>
          <p:nvPr/>
        </p:nvSpPr>
        <p:spPr>
          <a:xfrm>
            <a:off x="323528" y="908720"/>
            <a:ext cx="8748464" cy="1692771"/>
          </a:xfrm>
          <a:prstGeom prst="rect">
            <a:avLst/>
          </a:prstGeom>
        </p:spPr>
        <p:txBody>
          <a:bodyPr wrap="square">
            <a:spAutoFit/>
          </a:bodyPr>
          <a:lstStyle/>
          <a:p>
            <a:pPr marL="342900" indent="-342900">
              <a:buFont typeface="Arial" panose="020B0604020202020204" pitchFamily="34" charset="0"/>
              <a:buChar char="•"/>
            </a:pPr>
            <a:r>
              <a:rPr lang="en-US" altLang="ko-KR" sz="2400" dirty="0">
                <a:latin typeface="Gill Sans MT" panose="020B0502020104020203" pitchFamily="34" charset="0"/>
              </a:rPr>
              <a:t>Carbon fullerene</a:t>
            </a:r>
          </a:p>
          <a:p>
            <a:pPr marL="396000"/>
            <a:r>
              <a:rPr lang="en-US" altLang="ko-KR" sz="2000" dirty="0">
                <a:latin typeface="Gill Sans MT" panose="020B0502020104020203" pitchFamily="34" charset="0"/>
              </a:rPr>
              <a:t>- C60, most widely studied (</a:t>
            </a:r>
            <a:r>
              <a:rPr lang="en-US" altLang="ko-KR" sz="2000" dirty="0" err="1">
                <a:latin typeface="Gill Sans MT" panose="020B0502020104020203" pitchFamily="34" charset="0"/>
              </a:rPr>
              <a:t>buckminster</a:t>
            </a:r>
            <a:r>
              <a:rPr lang="en-US" altLang="ko-KR" sz="2000" dirty="0">
                <a:latin typeface="Gill Sans MT" panose="020B0502020104020203" pitchFamily="34" charset="0"/>
              </a:rPr>
              <a:t> fullerene or </a:t>
            </a:r>
            <a:r>
              <a:rPr lang="en-US" altLang="ko-KR" sz="2000" dirty="0" err="1">
                <a:latin typeface="Gill Sans MT" panose="020B0502020104020203" pitchFamily="34" charset="0"/>
              </a:rPr>
              <a:t>buckyball</a:t>
            </a:r>
            <a:r>
              <a:rPr lang="en-US" altLang="ko-KR" sz="2000" dirty="0">
                <a:latin typeface="Gill Sans MT" panose="020B0502020104020203" pitchFamily="34" charset="0"/>
              </a:rPr>
              <a:t>)</a:t>
            </a:r>
          </a:p>
          <a:p>
            <a:pPr marL="396000"/>
            <a:r>
              <a:rPr lang="en-US" altLang="ko-KR" sz="2000" dirty="0">
                <a:latin typeface="Gill Sans MT" panose="020B0502020104020203" pitchFamily="34" charset="0"/>
              </a:rPr>
              <a:t>- larger molecular weight fullerenes are C</a:t>
            </a:r>
            <a:r>
              <a:rPr lang="en-US" altLang="ko-KR" sz="2000" baseline="-25000" dirty="0">
                <a:latin typeface="Gill Sans MT" panose="020B0502020104020203" pitchFamily="34" charset="0"/>
              </a:rPr>
              <a:t>70</a:t>
            </a:r>
            <a:r>
              <a:rPr lang="en-US" altLang="ko-KR" sz="2000" dirty="0">
                <a:latin typeface="Gill Sans MT" panose="020B0502020104020203" pitchFamily="34" charset="0"/>
              </a:rPr>
              <a:t>, C</a:t>
            </a:r>
            <a:r>
              <a:rPr lang="en-US" altLang="ko-KR" sz="2000" baseline="-25000" dirty="0">
                <a:latin typeface="Gill Sans MT" panose="020B0502020104020203" pitchFamily="34" charset="0"/>
              </a:rPr>
              <a:t>76</a:t>
            </a:r>
            <a:r>
              <a:rPr lang="en-US" altLang="ko-KR" sz="2000" dirty="0">
                <a:latin typeface="Gill Sans MT" panose="020B0502020104020203" pitchFamily="34" charset="0"/>
              </a:rPr>
              <a:t>, C</a:t>
            </a:r>
            <a:r>
              <a:rPr lang="en-US" altLang="ko-KR" sz="2000" baseline="-25000" dirty="0">
                <a:latin typeface="Gill Sans MT" panose="020B0502020104020203" pitchFamily="34" charset="0"/>
              </a:rPr>
              <a:t>78</a:t>
            </a:r>
            <a:r>
              <a:rPr lang="en-US" altLang="ko-KR" sz="2000" dirty="0">
                <a:latin typeface="Gill Sans MT" panose="020B0502020104020203" pitchFamily="34" charset="0"/>
              </a:rPr>
              <a:t>, C</a:t>
            </a:r>
            <a:r>
              <a:rPr lang="en-US" altLang="ko-KR" sz="2000" baseline="-25000" dirty="0">
                <a:latin typeface="Gill Sans MT" panose="020B0502020104020203" pitchFamily="34" charset="0"/>
              </a:rPr>
              <a:t>80</a:t>
            </a:r>
          </a:p>
          <a:p>
            <a:pPr marL="396000"/>
            <a:r>
              <a:rPr lang="en-US" altLang="ko-KR" sz="2000" dirty="0">
                <a:latin typeface="Gill Sans MT" panose="020B0502020104020203" pitchFamily="34" charset="0"/>
              </a:rPr>
              <a:t>-</a:t>
            </a:r>
            <a:r>
              <a:rPr lang="en-US" altLang="ko-KR" sz="2000" dirty="0">
                <a:solidFill>
                  <a:prstClr val="black"/>
                </a:solidFill>
                <a:latin typeface="Gill Sans MT" panose="020B0502020104020203" pitchFamily="34" charset="0"/>
              </a:rPr>
              <a:t> </a:t>
            </a:r>
            <a:r>
              <a:rPr lang="en-US" altLang="ko-KR" sz="2000" dirty="0">
                <a:latin typeface="Gill Sans MT" panose="020B0502020104020203" pitchFamily="34" charset="0"/>
              </a:rPr>
              <a:t>different geometric structure: (a) C60 icosahedral, (b) C70 rugby ball, (c) C80 extended rugby ball</a:t>
            </a:r>
            <a:endParaRPr lang="ko-KR" altLang="en-US" sz="2000" dirty="0">
              <a:solidFill>
                <a:prstClr val="black"/>
              </a:solidFill>
              <a:latin typeface="Gill Sans MT" panose="020B0502020104020203" pitchFamily="34" charset="0"/>
            </a:endParaRPr>
          </a:p>
        </p:txBody>
      </p:sp>
      <p:pic>
        <p:nvPicPr>
          <p:cNvPr id="7" name="Picture 2" descr="C:\WINDOWS\바탕 화면\jpg\06장\6-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1297" y="2633430"/>
            <a:ext cx="5492926" cy="4042007"/>
          </a:xfrm>
          <a:prstGeom prst="rect">
            <a:avLst/>
          </a:prstGeom>
          <a:noFill/>
          <a:extLst>
            <a:ext uri="{909E8E84-426E-40DD-AFC4-6F175D3DCCD1}">
              <a14:hiddenFill xmlns:a14="http://schemas.microsoft.com/office/drawing/2010/main">
                <a:solidFill>
                  <a:srgbClr val="FFFFFF"/>
                </a:solidFill>
              </a14:hiddenFill>
            </a:ext>
          </a:extLst>
        </p:spPr>
      </p:pic>
      <p:sp>
        <p:nvSpPr>
          <p:cNvPr id="5" name="슬라이드 번호 개체 틀 4"/>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157</a:t>
            </a:fld>
            <a:endParaRPr lang="ko-KR" altLang="en-US"/>
          </a:p>
        </p:txBody>
      </p:sp>
    </p:spTree>
    <p:extLst>
      <p:ext uri="{BB962C8B-B14F-4D97-AF65-F5344CB8AC3E}">
        <p14:creationId xmlns:p14="http://schemas.microsoft.com/office/powerpoint/2010/main" val="23744722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6.2.1. Carbon fullerenes </a:t>
            </a:r>
            <a:endParaRPr lang="ko-KR" altLang="en-US" sz="2800" b="1" dirty="0">
              <a:latin typeface="Gill Sans MT" panose="020B0502020104020203" pitchFamily="34" charset="0"/>
              <a:ea typeface="HY견고딕" panose="02030600000101010101" pitchFamily="18" charset="-127"/>
              <a:cs typeface="+mj-cs"/>
            </a:endParaRPr>
          </a:p>
        </p:txBody>
      </p:sp>
      <mc:AlternateContent xmlns:mc="http://schemas.openxmlformats.org/markup-compatibility/2006" xmlns:a14="http://schemas.microsoft.com/office/drawing/2010/main">
        <mc:Choice Requires="a14">
          <p:sp>
            <p:nvSpPr>
              <p:cNvPr id="2" name="직사각형 1"/>
              <p:cNvSpPr/>
              <p:nvPr/>
            </p:nvSpPr>
            <p:spPr>
              <a:xfrm>
                <a:off x="2208" y="764704"/>
                <a:ext cx="9141792" cy="2615973"/>
              </a:xfrm>
              <a:prstGeom prst="rect">
                <a:avLst/>
              </a:prstGeom>
            </p:spPr>
            <p:txBody>
              <a:bodyPr wrap="square">
                <a:spAutoFit/>
              </a:bodyPr>
              <a:lstStyle/>
              <a:p>
                <a:pPr marL="342900" indent="-342900">
                  <a:buFont typeface="Arial" panose="020B0604020202020204" pitchFamily="34" charset="0"/>
                  <a:buChar char="•"/>
                </a:pPr>
                <a:r>
                  <a:rPr lang="en-US" altLang="ko-KR" sz="2400" dirty="0">
                    <a:latin typeface="Gill Sans MT" panose="020B0502020104020203" pitchFamily="34" charset="0"/>
                  </a:rPr>
                  <a:t>C60</a:t>
                </a:r>
              </a:p>
              <a:p>
                <a:pPr marL="396000"/>
                <a:r>
                  <a:rPr lang="en-US" altLang="ko-KR" sz="2000" dirty="0">
                    <a:latin typeface="Gill Sans MT" panose="020B0502020104020203" pitchFamily="34" charset="0"/>
                  </a:rPr>
                  <a:t>- C-C distant (1.44 </a:t>
                </a:r>
                <a14:m>
                  <m:oMath xmlns:m="http://schemas.openxmlformats.org/officeDocument/2006/math">
                    <m:r>
                      <a:rPr lang="en-US" altLang="ko-KR" sz="2000" i="1" smtClean="0">
                        <a:latin typeface="Cambria Math" panose="02040503050406030204" pitchFamily="18" charset="0"/>
                        <a:ea typeface="Cambria Math" panose="02040503050406030204" pitchFamily="18" charset="0"/>
                      </a:rPr>
                      <m:t>Å</m:t>
                    </m:r>
                  </m:oMath>
                </a14:m>
                <a:r>
                  <a:rPr lang="en-US" altLang="ko-KR" sz="2000" dirty="0">
                    <a:latin typeface="Gill Sans MT" panose="020B0502020104020203" pitchFamily="34" charset="0"/>
                  </a:rPr>
                  <a:t>): almost identical to that in graphite (1.42 </a:t>
                </a:r>
                <a14:m>
                  <m:oMath xmlns:m="http://schemas.openxmlformats.org/officeDocument/2006/math">
                    <m:r>
                      <a:rPr lang="en-US" altLang="ko-KR" sz="2000" i="1">
                        <a:latin typeface="Cambria Math" panose="02040503050406030204" pitchFamily="18" charset="0"/>
                        <a:ea typeface="Cambria Math" panose="02040503050406030204" pitchFamily="18" charset="0"/>
                      </a:rPr>
                      <m:t>Å</m:t>
                    </m:r>
                  </m:oMath>
                </a14:m>
                <a:r>
                  <a:rPr lang="en-US" altLang="ko-KR" sz="2000" dirty="0">
                    <a:latin typeface="Gill Sans MT" panose="020B0502020104020203" pitchFamily="34" charset="0"/>
                  </a:rPr>
                  <a:t>)</a:t>
                </a:r>
              </a:p>
              <a:p>
                <a:pPr marL="396000">
                  <a:buFontTx/>
                  <a:buChar char="-"/>
                </a:pPr>
                <a:r>
                  <a:rPr lang="en-US" altLang="ko-KR" sz="2000" dirty="0">
                    <a:latin typeface="Gill Sans MT" panose="020B0502020104020203" pitchFamily="34" charset="0"/>
                  </a:rPr>
                  <a:t> </a:t>
                </a:r>
                <a:r>
                  <a:rPr lang="en-US" altLang="ko-KR" sz="2000" dirty="0" err="1">
                    <a:latin typeface="Gill Sans MT" panose="020B0502020104020203" pitchFamily="34" charset="0"/>
                  </a:rPr>
                  <a:t>trigonally</a:t>
                </a:r>
                <a:r>
                  <a:rPr lang="en-US" altLang="ko-KR" sz="2000" dirty="0">
                    <a:latin typeface="Gill Sans MT" panose="020B0502020104020203" pitchFamily="34" charset="0"/>
                  </a:rPr>
                  <a:t> bonded</a:t>
                </a:r>
                <a:endParaRPr lang="en-US" altLang="ko-KR" sz="2000" dirty="0">
                  <a:latin typeface="Gill Sans MT" panose="020B0502020104020203" pitchFamily="34" charset="0"/>
                  <a:sym typeface="Wingdings" panose="05000000000000000000" pitchFamily="2" charset="2"/>
                </a:endParaRPr>
              </a:p>
              <a:p>
                <a:pPr marL="396000">
                  <a:buFontTx/>
                  <a:buChar char="-"/>
                </a:pPr>
                <a:r>
                  <a:rPr lang="en-US" altLang="ko-KR" sz="2000" dirty="0">
                    <a:latin typeface="Gill Sans MT" panose="020B0502020104020203" pitchFamily="34" charset="0"/>
                  </a:rPr>
                  <a:t> 20 hexagonal faces and 12 additional pentagonal faces</a:t>
                </a:r>
              </a:p>
              <a:p>
                <a:pPr marL="396000">
                  <a:buFontTx/>
                  <a:buChar char="-"/>
                </a:pPr>
                <a:r>
                  <a:rPr lang="en-US" altLang="ko-KR" sz="2000" dirty="0">
                    <a:latin typeface="Gill Sans MT" panose="020B0502020104020203" pitchFamily="34" charset="0"/>
                  </a:rPr>
                  <a:t> a molecule diameter of 7.10 </a:t>
                </a:r>
                <a14:m>
                  <m:oMath xmlns:m="http://schemas.openxmlformats.org/officeDocument/2006/math">
                    <m:r>
                      <a:rPr lang="en-US" altLang="ko-KR" sz="2000" i="1">
                        <a:latin typeface="Cambria Math" panose="02040503050406030204" pitchFamily="18" charset="0"/>
                        <a:ea typeface="Cambria Math" panose="02040503050406030204" pitchFamily="18" charset="0"/>
                      </a:rPr>
                      <m:t>Å </m:t>
                    </m:r>
                  </m:oMath>
                </a14:m>
                <a:endParaRPr lang="en-US" altLang="ko-KR" sz="2000" dirty="0">
                  <a:latin typeface="Gill Sans MT" panose="020B0502020104020203" pitchFamily="34" charset="0"/>
                </a:endParaRPr>
              </a:p>
              <a:p>
                <a:pPr marL="396000">
                  <a:buFontTx/>
                  <a:buChar char="-"/>
                </a:pPr>
                <a:r>
                  <a:rPr lang="en-US" altLang="ko-KR" sz="2000" dirty="0">
                    <a:latin typeface="Gill Sans MT" panose="020B0502020104020203" pitchFamily="34" charset="0"/>
                  </a:rPr>
                  <a:t> sp2 </a:t>
                </a:r>
                <a:r>
                  <a:rPr lang="en-US" altLang="ko-KR" sz="2000" dirty="0" err="1">
                    <a:latin typeface="Gill Sans MT" panose="020B0502020104020203" pitchFamily="34" charset="0"/>
                  </a:rPr>
                  <a:t>hybridiazation</a:t>
                </a:r>
                <a:r>
                  <a:rPr lang="en-US" altLang="ko-KR" sz="2000" dirty="0">
                    <a:latin typeface="Gill Sans MT" panose="020B0502020104020203" pitchFamily="34" charset="0"/>
                  </a:rPr>
                  <a:t> orbital</a:t>
                </a:r>
              </a:p>
              <a:p>
                <a:pPr marL="396000">
                  <a:buFontTx/>
                  <a:buChar char="-"/>
                </a:pPr>
                <a:r>
                  <a:rPr lang="en-US" altLang="ko-KR" sz="2000" dirty="0">
                    <a:latin typeface="Gill Sans MT" panose="020B0502020104020203" pitchFamily="34" charset="0"/>
                  </a:rPr>
                  <a:t> usu</a:t>
                </a:r>
                <a:r>
                  <a:rPr lang="en-US" altLang="ko-KR" dirty="0">
                    <a:latin typeface="Gill Sans MT" panose="020B0502020104020203" pitchFamily="34" charset="0"/>
                  </a:rPr>
                  <a:t>ally synthesized by an arc discharge between graphite electrodes (1990 first demo) </a:t>
                </a:r>
                <a:r>
                  <a:rPr lang="en-US" altLang="ko-KR" dirty="0">
                    <a:latin typeface="Gill Sans MT" panose="020B0502020104020203" pitchFamily="34" charset="0"/>
                    <a:sym typeface="Wingdings" panose="05000000000000000000" pitchFamily="2" charset="2"/>
                  </a:rPr>
                  <a:t> C</a:t>
                </a:r>
                <a:r>
                  <a:rPr lang="en-US" altLang="ko-KR" dirty="0">
                    <a:latin typeface="Gill Sans MT" panose="020B0502020104020203" pitchFamily="34" charset="0"/>
                  </a:rPr>
                  <a:t>60 (~13%) and C70 (~2%)</a:t>
                </a:r>
                <a:endParaRPr lang="en-US" altLang="ko-KR" sz="2000" dirty="0">
                  <a:latin typeface="Gill Sans MT" panose="020B0502020104020203" pitchFamily="34" charset="0"/>
                </a:endParaRPr>
              </a:p>
            </p:txBody>
          </p:sp>
        </mc:Choice>
        <mc:Fallback xmlns="">
          <p:sp>
            <p:nvSpPr>
              <p:cNvPr id="2" name="직사각형 1"/>
              <p:cNvSpPr>
                <a:spLocks noRot="1" noChangeAspect="1" noMove="1" noResize="1" noEditPoints="1" noAdjustHandles="1" noChangeArrowheads="1" noChangeShapeType="1" noTextEdit="1"/>
              </p:cNvSpPr>
              <p:nvPr/>
            </p:nvSpPr>
            <p:spPr>
              <a:xfrm>
                <a:off x="2208" y="764704"/>
                <a:ext cx="9141792" cy="2615973"/>
              </a:xfrm>
              <a:prstGeom prst="rect">
                <a:avLst/>
              </a:prstGeom>
              <a:blipFill rotWithShape="0">
                <a:blip r:embed="rId2"/>
                <a:stretch>
                  <a:fillRect l="-867" t="-1860" b="-2558"/>
                </a:stretch>
              </a:blipFill>
            </p:spPr>
            <p:txBody>
              <a:bodyPr/>
              <a:lstStyle/>
              <a:p>
                <a:r>
                  <a:rPr lang="ko-KR" altLang="en-US">
                    <a:noFill/>
                  </a:rPr>
                  <a:t> </a:t>
                </a:r>
              </a:p>
            </p:txBody>
          </p:sp>
        </mc:Fallback>
      </mc:AlternateContent>
      <p:pic>
        <p:nvPicPr>
          <p:cNvPr id="5" name="그림 4"/>
          <p:cNvPicPr>
            <a:picLocks noChangeAspect="1"/>
          </p:cNvPicPr>
          <p:nvPr/>
        </p:nvPicPr>
        <p:blipFill rotWithShape="1">
          <a:blip r:embed="rId3">
            <a:extLst>
              <a:ext uri="{28A0092B-C50C-407E-A947-70E740481C1C}">
                <a14:useLocalDpi xmlns:a14="http://schemas.microsoft.com/office/drawing/2010/main" val="0"/>
              </a:ext>
            </a:extLst>
          </a:blip>
          <a:srcRect t="23793"/>
          <a:stretch/>
        </p:blipFill>
        <p:spPr>
          <a:xfrm>
            <a:off x="2117795" y="3789040"/>
            <a:ext cx="4908410" cy="2808312"/>
          </a:xfrm>
          <a:prstGeom prst="rect">
            <a:avLst/>
          </a:prstGeom>
        </p:spPr>
      </p:pic>
      <p:sp>
        <p:nvSpPr>
          <p:cNvPr id="6" name="슬라이드 번호 개체 틀 5"/>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158</a:t>
            </a:fld>
            <a:endParaRPr lang="ko-KR" altLang="en-US"/>
          </a:p>
        </p:txBody>
      </p:sp>
    </p:spTree>
    <p:extLst>
      <p:ext uri="{BB962C8B-B14F-4D97-AF65-F5344CB8AC3E}">
        <p14:creationId xmlns:p14="http://schemas.microsoft.com/office/powerpoint/2010/main" val="3234881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21156"/>
            <a:ext cx="7380312" cy="592636"/>
          </a:xfrm>
        </p:spPr>
        <p:txBody>
          <a:bodyPr vert="horz" lIns="91440" tIns="45720" rIns="91440" bIns="45720" rtlCol="0" anchor="ctr">
            <a:normAutofit/>
          </a:bodyPr>
          <a:lstStyle/>
          <a:p>
            <a:pPr algn="l"/>
            <a:r>
              <a:rPr lang="en-US" altLang="ko-KR" sz="2400" b="1" dirty="0">
                <a:latin typeface="Gill Sans MT" panose="020B0502020104020203" pitchFamily="34" charset="0"/>
              </a:rPr>
              <a:t>Different Physical Properties from bulk</a:t>
            </a:r>
            <a:endParaRPr lang="ko-KR" altLang="en-US" sz="2400" b="1" dirty="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3" name="내용 개체 틀 2"/>
              <p:cNvSpPr>
                <a:spLocks noGrp="1"/>
              </p:cNvSpPr>
              <p:nvPr>
                <p:ph idx="1"/>
              </p:nvPr>
            </p:nvSpPr>
            <p:spPr>
              <a:xfrm>
                <a:off x="323528" y="1236124"/>
                <a:ext cx="8686800" cy="4525963"/>
              </a:xfrm>
            </p:spPr>
            <p:txBody>
              <a:bodyPr>
                <a:normAutofit fontScale="92500" lnSpcReduction="10000"/>
              </a:bodyPr>
              <a:lstStyle/>
              <a:p>
                <a:r>
                  <a:rPr lang="en-US" altLang="ko-KR" sz="2800" dirty="0">
                    <a:latin typeface="Gill Sans MT" panose="020B0502020104020203" pitchFamily="34" charset="0"/>
                  </a:rPr>
                  <a:t>Relatively lower melting point</a:t>
                </a:r>
                <a:endParaRPr lang="en-US" altLang="ko-KR" sz="2800" dirty="0">
                  <a:latin typeface="Gill Sans MT" panose="020B0502020104020203" pitchFamily="34" charset="0"/>
                  <a:sym typeface="Symbol"/>
                </a:endParaRPr>
              </a:p>
              <a:p>
                <a:endParaRPr lang="en-US" altLang="ko-KR" sz="2800" dirty="0">
                  <a:latin typeface="Gill Sans MT" panose="020B0502020104020203" pitchFamily="34" charset="0"/>
                  <a:sym typeface="Symbol"/>
                </a:endParaRPr>
              </a:p>
              <a:p>
                <a:r>
                  <a:rPr lang="en-US" altLang="ko-KR" sz="2800" dirty="0">
                    <a:latin typeface="Gill Sans MT" panose="020B0502020104020203" pitchFamily="34" charset="0"/>
                  </a:rPr>
                  <a:t>reduced lattice constant</a:t>
                </a:r>
              </a:p>
              <a:p>
                <a:pPr marL="741600">
                  <a:buFont typeface="Wingdings" panose="05000000000000000000" pitchFamily="2" charset="2"/>
                  <a:buChar char="ü"/>
                </a:pPr>
                <a:r>
                  <a:rPr lang="en-US" altLang="ko-KR" sz="2400" dirty="0">
                    <a:solidFill>
                      <a:srgbClr val="C00000"/>
                    </a:solidFill>
                    <a:latin typeface="Gill Sans MT" panose="020B0502020104020203" pitchFamily="34" charset="0"/>
                  </a:rPr>
                  <a:t>surface energy </a:t>
                </a:r>
                <a:r>
                  <a:rPr lang="en-US" altLang="ko-KR" sz="2400" dirty="0">
                    <a:latin typeface="Gill Sans MT" panose="020B0502020104020203" pitchFamily="34" charset="0"/>
                  </a:rPr>
                  <a:t>plays significant role in thermal stability</a:t>
                </a:r>
              </a:p>
              <a:p>
                <a:endParaRPr lang="en-US" altLang="ko-KR" sz="2800" dirty="0">
                  <a:latin typeface="Gill Sans MT" panose="020B0502020104020203" pitchFamily="34" charset="0"/>
                </a:endParaRPr>
              </a:p>
              <a:p>
                <a:r>
                  <a:rPr lang="en-US" altLang="ko-KR" sz="2800" dirty="0">
                    <a:latin typeface="Gill Sans MT" panose="020B0502020104020203" pitchFamily="34" charset="0"/>
                  </a:rPr>
                  <a:t>stable crystal structure at much lower T</a:t>
                </a:r>
              </a:p>
              <a:p>
                <a:pPr lvl="1">
                  <a:buFont typeface="Wingdings" pitchFamily="2" charset="2"/>
                  <a:buChar char="ü"/>
                </a:pPr>
                <a:r>
                  <a:rPr lang="en-US" altLang="ko-KR" sz="2400" dirty="0">
                    <a:latin typeface="Gill Sans MT" panose="020B0502020104020203" pitchFamily="34" charset="0"/>
                  </a:rPr>
                  <a:t>Ex 1. Ferroelectrics and </a:t>
                </a:r>
                <a:r>
                  <a:rPr lang="en-US" altLang="ko-KR" sz="2400" dirty="0" err="1">
                    <a:latin typeface="Gill Sans MT" panose="020B0502020104020203" pitchFamily="34" charset="0"/>
                  </a:rPr>
                  <a:t>ferromagnetics</a:t>
                </a:r>
                <a:r>
                  <a:rPr lang="en-US" altLang="ko-KR" sz="2400" dirty="0">
                    <a:latin typeface="Gill Sans MT" panose="020B0502020104020203" pitchFamily="34" charset="0"/>
                  </a:rPr>
                  <a:t> may lose their </a:t>
                </a:r>
                <a:r>
                  <a:rPr lang="en-US" altLang="ko-KR" sz="2400" dirty="0" err="1">
                    <a:latin typeface="Gill Sans MT" panose="020B0502020104020203" pitchFamily="34" charset="0"/>
                  </a:rPr>
                  <a:t>ferroelectricity</a:t>
                </a:r>
                <a:r>
                  <a:rPr lang="en-US" altLang="ko-KR" sz="2400" dirty="0">
                    <a:latin typeface="Gill Sans MT" panose="020B0502020104020203" pitchFamily="34" charset="0"/>
                  </a:rPr>
                  <a:t> and ferromagnetism in </a:t>
                </a:r>
                <a:r>
                  <a:rPr lang="en-US" altLang="ko-KR" sz="2400" dirty="0" err="1">
                    <a:latin typeface="Gill Sans MT" panose="020B0502020104020203" pitchFamily="34" charset="0"/>
                  </a:rPr>
                  <a:t>nano</a:t>
                </a:r>
                <a:r>
                  <a:rPr lang="en-US" altLang="ko-KR" sz="2400" dirty="0">
                    <a:latin typeface="Gill Sans MT" panose="020B0502020104020203" pitchFamily="34" charset="0"/>
                  </a:rPr>
                  <a:t> scale</a:t>
                </a:r>
              </a:p>
              <a:p>
                <a:pPr lvl="1">
                  <a:buFont typeface="Wingdings" pitchFamily="2" charset="2"/>
                  <a:buChar char="ü"/>
                </a:pPr>
                <a:r>
                  <a:rPr lang="en-US" altLang="ko-KR" sz="2400" dirty="0">
                    <a:latin typeface="Gill Sans MT" panose="020B0502020104020203" pitchFamily="34" charset="0"/>
                  </a:rPr>
                  <a:t>Ex 2. Insulator </a:t>
                </a:r>
                <a14:m>
                  <m:oMath xmlns:m="http://schemas.openxmlformats.org/officeDocument/2006/math">
                    <m:r>
                      <a:rPr lang="en-US" altLang="ko-KR" sz="2400" i="1" smtClean="0">
                        <a:latin typeface="Cambria Math" panose="02040503050406030204" pitchFamily="18" charset="0"/>
                        <a:ea typeface="Cambria Math" panose="02040503050406030204" pitchFamily="18" charset="0"/>
                      </a:rPr>
                      <m:t>↔</m:t>
                    </m:r>
                  </m:oMath>
                </a14:m>
                <a:r>
                  <a:rPr lang="en-US" altLang="ko-KR" sz="2400" dirty="0">
                    <a:latin typeface="Gill Sans MT" panose="020B0502020104020203" pitchFamily="34" charset="0"/>
                  </a:rPr>
                  <a:t> semiconductor</a:t>
                </a:r>
              </a:p>
              <a:p>
                <a:pPr lvl="1">
                  <a:buFont typeface="Wingdings" pitchFamily="2" charset="2"/>
                  <a:buChar char="ü"/>
                </a:pPr>
                <a:r>
                  <a:rPr lang="en-US" altLang="ko-KR" sz="2400" dirty="0">
                    <a:latin typeface="Gill Sans MT" panose="020B0502020104020203" pitchFamily="34" charset="0"/>
                  </a:rPr>
                  <a:t>Ex 3. </a:t>
                </a:r>
                <a:r>
                  <a:rPr lang="en-US" altLang="ko-KR" sz="2400" dirty="0" err="1">
                    <a:latin typeface="Gill Sans MT" panose="020B0502020104020203" pitchFamily="34" charset="0"/>
                  </a:rPr>
                  <a:t>Nano</a:t>
                </a:r>
                <a:r>
                  <a:rPr lang="en-US" altLang="ko-KR" sz="2400" dirty="0">
                    <a:latin typeface="Gill Sans MT" panose="020B0502020104020203" pitchFamily="34" charset="0"/>
                  </a:rPr>
                  <a:t> gold demonstrate excellent low temperature catalyst while bulk gold does not exhibit catalysis properties</a:t>
                </a:r>
              </a:p>
              <a:p>
                <a:endParaRPr lang="en-US" altLang="ko-KR" sz="2000" dirty="0">
                  <a:latin typeface="Gill Sans MT" panose="020B0502020104020203" pitchFamily="34" charset="0"/>
                </a:endParaRPr>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xfrm>
                <a:off x="323528" y="1236124"/>
                <a:ext cx="8686800" cy="4525963"/>
              </a:xfrm>
              <a:blipFill>
                <a:blip r:embed="rId2"/>
                <a:stretch>
                  <a:fillRect l="-1053" t="-2022"/>
                </a:stretch>
              </a:blipFill>
            </p:spPr>
            <p:txBody>
              <a:bodyPr/>
              <a:lstStyle/>
              <a:p>
                <a:r>
                  <a:rPr lang="ko-KR" altLang="en-US">
                    <a:noFill/>
                  </a:rPr>
                  <a:t> </a:t>
                </a:r>
              </a:p>
            </p:txBody>
          </p:sp>
        </mc:Fallback>
      </mc:AlternateContent>
      <p:sp>
        <p:nvSpPr>
          <p:cNvPr id="4" name="직사각형 3"/>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ill Sans MT" panose="020B0502020104020203" pitchFamily="34" charset="0"/>
            </a:endParaRPr>
          </a:p>
        </p:txBody>
      </p:sp>
      <p:sp>
        <p:nvSpPr>
          <p:cNvPr id="6" name="슬라이드 번호 개체 틀 5"/>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15</a:t>
            </a:fld>
            <a:endParaRPr lang="ko-KR" altLang="en-US"/>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6.2.3. Carbon nanotubes</a:t>
            </a:r>
            <a:endParaRPr lang="ko-KR" altLang="en-US" sz="2800" b="1" dirty="0">
              <a:latin typeface="Gill Sans MT" panose="020B0502020104020203" pitchFamily="34" charset="0"/>
              <a:ea typeface="HY견고딕" panose="02030600000101010101" pitchFamily="18" charset="-127"/>
              <a:cs typeface="+mj-cs"/>
            </a:endParaRPr>
          </a:p>
        </p:txBody>
      </p:sp>
      <mc:AlternateContent xmlns:mc="http://schemas.openxmlformats.org/markup-compatibility/2006" xmlns:a14="http://schemas.microsoft.com/office/drawing/2010/main">
        <mc:Choice Requires="a14">
          <p:sp>
            <p:nvSpPr>
              <p:cNvPr id="2" name="직사각형 1"/>
              <p:cNvSpPr/>
              <p:nvPr/>
            </p:nvSpPr>
            <p:spPr>
              <a:xfrm>
                <a:off x="0" y="908720"/>
                <a:ext cx="8460432" cy="2585323"/>
              </a:xfrm>
              <a:prstGeom prst="rect">
                <a:avLst/>
              </a:prstGeom>
            </p:spPr>
            <p:txBody>
              <a:bodyPr wrap="square">
                <a:spAutoFit/>
              </a:bodyPr>
              <a:lstStyle/>
              <a:p>
                <a:pPr marL="342900" indent="-342900">
                  <a:buFont typeface="Arial" panose="020B0604020202020204" pitchFamily="34" charset="0"/>
                  <a:buChar char="•"/>
                </a:pPr>
                <a:r>
                  <a:rPr lang="en-US" altLang="ko-KR" dirty="0">
                    <a:latin typeface="Gill Sans MT" panose="020B0502020104020203" pitchFamily="34" charset="0"/>
                  </a:rPr>
                  <a:t>CNT</a:t>
                </a:r>
              </a:p>
              <a:p>
                <a:pPr marL="540000" indent="-180000">
                  <a:buFontTx/>
                  <a:buChar char="-"/>
                </a:pPr>
                <a:r>
                  <a:rPr lang="en-US" altLang="ko-KR" dirty="0">
                    <a:latin typeface="Gill Sans MT" panose="020B0502020104020203" pitchFamily="34" charset="0"/>
                  </a:rPr>
                  <a:t>SWCNT (single-wall carbon nanotube) or MWCNT (multi-wall carbon nanotube)</a:t>
                </a:r>
              </a:p>
              <a:p>
                <a:pPr marL="540000" indent="-180000">
                  <a:buFontTx/>
                  <a:buChar char="-"/>
                </a:pPr>
                <a:r>
                  <a:rPr lang="en-US" altLang="ko-KR" dirty="0" err="1">
                    <a:latin typeface="Gill Sans MT" panose="020B0502020104020203" pitchFamily="34" charset="0"/>
                  </a:rPr>
                  <a:t>C</a:t>
                </a:r>
                <a:r>
                  <a:rPr lang="en-US" altLang="ko-KR" baseline="-25000" dirty="0" err="1">
                    <a:latin typeface="Gill Sans MT" panose="020B0502020104020203" pitchFamily="34" charset="0"/>
                  </a:rPr>
                  <a:t>h</a:t>
                </a:r>
                <a:r>
                  <a:rPr lang="en-US" altLang="ko-KR" dirty="0">
                    <a:latin typeface="Gill Sans MT" panose="020B0502020104020203" pitchFamily="34" charset="0"/>
                  </a:rPr>
                  <a:t> = na</a:t>
                </a:r>
                <a:r>
                  <a:rPr lang="en-US" altLang="ko-KR" baseline="-25000" dirty="0">
                    <a:latin typeface="Gill Sans MT" panose="020B0502020104020203" pitchFamily="34" charset="0"/>
                  </a:rPr>
                  <a:t>1</a:t>
                </a:r>
                <a:r>
                  <a:rPr lang="en-US" altLang="ko-KR" dirty="0">
                    <a:latin typeface="Gill Sans MT" panose="020B0502020104020203" pitchFamily="34" charset="0"/>
                  </a:rPr>
                  <a:t> + ma</a:t>
                </a:r>
                <a:r>
                  <a:rPr lang="en-US" altLang="ko-KR" baseline="-25000" dirty="0">
                    <a:latin typeface="Gill Sans MT" panose="020B0502020104020203" pitchFamily="34" charset="0"/>
                  </a:rPr>
                  <a:t>2</a:t>
                </a:r>
              </a:p>
              <a:p>
                <a:pPr marL="540000" indent="-180000">
                  <a:buFontTx/>
                  <a:buChar char="-"/>
                </a:pPr>
                <a:r>
                  <a:rPr lang="en-US" altLang="ko-KR" dirty="0">
                    <a:latin typeface="Gill Sans MT" panose="020B0502020104020203" pitchFamily="34" charset="0"/>
                  </a:rPr>
                  <a:t>armchair (</a:t>
                </a:r>
                <a14:m>
                  <m:oMath xmlns:m="http://schemas.openxmlformats.org/officeDocument/2006/math">
                    <m:r>
                      <a:rPr lang="ko-KR" altLang="en-US" i="1">
                        <a:latin typeface="Cambria Math" panose="02040503050406030204" pitchFamily="18" charset="0"/>
                      </a:rPr>
                      <m:t>𝜃</m:t>
                    </m:r>
                    <m:r>
                      <a:rPr lang="en-US" altLang="ko-KR" i="1">
                        <a:latin typeface="Cambria Math" panose="02040503050406030204" pitchFamily="18" charset="0"/>
                      </a:rPr>
                      <m:t> </m:t>
                    </m:r>
                  </m:oMath>
                </a14:m>
                <a:r>
                  <a:rPr lang="en-US" altLang="ko-KR" dirty="0">
                    <a:latin typeface="Gill Sans MT" panose="020B0502020104020203" pitchFamily="34" charset="0"/>
                  </a:rPr>
                  <a:t>= 30</a:t>
                </a:r>
                <a14:m>
                  <m:oMath xmlns:m="http://schemas.openxmlformats.org/officeDocument/2006/math">
                    <m:r>
                      <a:rPr lang="en-US" altLang="ko-KR" i="1">
                        <a:latin typeface="Cambria Math" panose="02040503050406030204" pitchFamily="18" charset="0"/>
                        <a:ea typeface="Cambria Math" panose="02040503050406030204" pitchFamily="18" charset="0"/>
                      </a:rPr>
                      <m:t>°</m:t>
                    </m:r>
                  </m:oMath>
                </a14:m>
                <a:r>
                  <a:rPr lang="en-US" altLang="ko-KR" dirty="0">
                    <a:latin typeface="Gill Sans MT" panose="020B0502020104020203" pitchFamily="34" charset="0"/>
                  </a:rPr>
                  <a:t>), zigzag (</a:t>
                </a:r>
                <a14:m>
                  <m:oMath xmlns:m="http://schemas.openxmlformats.org/officeDocument/2006/math">
                    <m:r>
                      <a:rPr lang="ko-KR" altLang="en-US" i="1">
                        <a:latin typeface="Cambria Math" panose="02040503050406030204" pitchFamily="18" charset="0"/>
                      </a:rPr>
                      <m:t>𝜃</m:t>
                    </m:r>
                    <m:r>
                      <a:rPr lang="en-US" altLang="ko-KR" i="1">
                        <a:latin typeface="Cambria Math" panose="02040503050406030204" pitchFamily="18" charset="0"/>
                      </a:rPr>
                      <m:t> </m:t>
                    </m:r>
                  </m:oMath>
                </a14:m>
                <a:r>
                  <a:rPr lang="en-US" altLang="ko-KR" dirty="0">
                    <a:latin typeface="Gill Sans MT" panose="020B0502020104020203" pitchFamily="34" charset="0"/>
                  </a:rPr>
                  <a:t>= 0</a:t>
                </a:r>
                <a14:m>
                  <m:oMath xmlns:m="http://schemas.openxmlformats.org/officeDocument/2006/math">
                    <m:r>
                      <a:rPr lang="en-US" altLang="ko-KR" i="1">
                        <a:latin typeface="Cambria Math" panose="02040503050406030204" pitchFamily="18" charset="0"/>
                        <a:ea typeface="Cambria Math" panose="02040503050406030204" pitchFamily="18" charset="0"/>
                      </a:rPr>
                      <m:t>°</m:t>
                    </m:r>
                  </m:oMath>
                </a14:m>
                <a:r>
                  <a:rPr lang="en-US" altLang="ko-KR" dirty="0">
                    <a:latin typeface="Gill Sans MT" panose="020B0502020104020203" pitchFamily="34" charset="0"/>
                  </a:rPr>
                  <a:t>), chiral (0&lt;</a:t>
                </a:r>
                <a14:m>
                  <m:oMath xmlns:m="http://schemas.openxmlformats.org/officeDocument/2006/math">
                    <m:r>
                      <a:rPr lang="ko-KR" altLang="en-US" i="1">
                        <a:latin typeface="Cambria Math" panose="02040503050406030204" pitchFamily="18" charset="0"/>
                      </a:rPr>
                      <m:t>𝜃</m:t>
                    </m:r>
                    <m:r>
                      <a:rPr lang="en-US" altLang="ko-KR" i="1">
                        <a:latin typeface="Cambria Math" panose="02040503050406030204" pitchFamily="18" charset="0"/>
                      </a:rPr>
                      <m:t> </m:t>
                    </m:r>
                  </m:oMath>
                </a14:m>
                <a:r>
                  <a:rPr lang="en-US" altLang="ko-KR" dirty="0">
                    <a:latin typeface="Gill Sans MT" panose="020B0502020104020203" pitchFamily="34" charset="0"/>
                  </a:rPr>
                  <a:t>&lt;30</a:t>
                </a:r>
                <a14:m>
                  <m:oMath xmlns:m="http://schemas.openxmlformats.org/officeDocument/2006/math">
                    <m:r>
                      <a:rPr lang="en-US" altLang="ko-KR" i="1">
                        <a:latin typeface="Cambria Math" panose="02040503050406030204" pitchFamily="18" charset="0"/>
                        <a:ea typeface="Cambria Math" panose="02040503050406030204" pitchFamily="18" charset="0"/>
                      </a:rPr>
                      <m:t>°</m:t>
                    </m:r>
                  </m:oMath>
                </a14:m>
                <a:r>
                  <a:rPr lang="en-US" altLang="ko-KR" dirty="0">
                    <a:latin typeface="Gill Sans MT" panose="020B0502020104020203" pitchFamily="34" charset="0"/>
                  </a:rPr>
                  <a:t>),</a:t>
                </a:r>
                <a:r>
                  <a:rPr lang="en-US" altLang="ko-KR" baseline="-25000" dirty="0">
                    <a:latin typeface="Gill Sans MT" panose="020B0502020104020203" pitchFamily="34" charset="0"/>
                  </a:rPr>
                  <a:t> </a:t>
                </a:r>
              </a:p>
              <a:p>
                <a:pPr marL="540000" indent="-180000">
                  <a:buFontTx/>
                  <a:buChar char="-"/>
                </a:pPr>
                <a:r>
                  <a:rPr lang="en-US" altLang="ko-KR" dirty="0">
                    <a:latin typeface="Gill Sans MT" panose="020B0502020104020203" pitchFamily="34" charset="0"/>
                  </a:rPr>
                  <a:t>MWCNT: several nested coaxial </a:t>
                </a:r>
                <a:r>
                  <a:rPr lang="en-US" altLang="ko-KR" dirty="0" err="1">
                    <a:latin typeface="Gill Sans MT" panose="020B0502020104020203" pitchFamily="34" charset="0"/>
                  </a:rPr>
                  <a:t>singlewall</a:t>
                </a:r>
                <a:r>
                  <a:rPr lang="en-US" altLang="ko-KR" dirty="0">
                    <a:latin typeface="Gill Sans MT" panose="020B0502020104020203" pitchFamily="34" charset="0"/>
                  </a:rPr>
                  <a:t> tubules </a:t>
                </a:r>
              </a:p>
              <a:p>
                <a:pPr marL="540000" indent="-540000"/>
                <a:r>
                  <a:rPr lang="en-US" altLang="ko-KR" dirty="0">
                    <a:latin typeface="Gill Sans MT" panose="020B0502020104020203" pitchFamily="34" charset="0"/>
                  </a:rPr>
                  <a:t>        (outer d: 2~20 nm, inner d: 1~3 nm, length: 1~100 um, </a:t>
                </a:r>
                <a:r>
                  <a:rPr lang="en-US" altLang="ko-KR" dirty="0" err="1">
                    <a:latin typeface="Gill Sans MT" panose="020B0502020104020203" pitchFamily="34" charset="0"/>
                  </a:rPr>
                  <a:t>intertubular</a:t>
                </a:r>
                <a:r>
                  <a:rPr lang="en-US" altLang="ko-KR" dirty="0">
                    <a:latin typeface="Gill Sans MT" panose="020B0502020104020203" pitchFamily="34" charset="0"/>
                  </a:rPr>
                  <a:t> distance: 0.340nm</a:t>
                </a:r>
              </a:p>
              <a:p>
                <a:pPr marL="540000" indent="-180000">
                  <a:buFontTx/>
                  <a:buChar char="-"/>
                </a:pPr>
                <a:r>
                  <a:rPr lang="pt-BR" altLang="ko-KR" dirty="0">
                    <a:latin typeface="Gill Sans MT" panose="020B0502020104020203" pitchFamily="34" charset="0"/>
                  </a:rPr>
                  <a:t>arc evaporation ,laser </a:t>
                </a:r>
                <a:r>
                  <a:rPr lang="en-US" altLang="ko-KR" dirty="0">
                    <a:latin typeface="Gill Sans MT" panose="020B0502020104020203" pitchFamily="34" charset="0"/>
                  </a:rPr>
                  <a:t>ablation, pyrolysis, PECVD, electrochemical method (first synthesized by </a:t>
                </a:r>
                <a:r>
                  <a:rPr lang="en-US" altLang="ko-KR" dirty="0" err="1">
                    <a:latin typeface="Gill Sans MT" panose="020B0502020104020203" pitchFamily="34" charset="0"/>
                  </a:rPr>
                  <a:t>Iijima</a:t>
                </a:r>
                <a:r>
                  <a:rPr lang="en-US" altLang="ko-KR" dirty="0">
                    <a:latin typeface="Gill Sans MT" panose="020B0502020104020203" pitchFamily="34" charset="0"/>
                  </a:rPr>
                  <a:t> in 1991 in the carbon cathode by arc discharge)</a:t>
                </a:r>
              </a:p>
            </p:txBody>
          </p:sp>
        </mc:Choice>
        <mc:Fallback xmlns="">
          <p:sp>
            <p:nvSpPr>
              <p:cNvPr id="2" name="직사각형 1"/>
              <p:cNvSpPr>
                <a:spLocks noRot="1" noChangeAspect="1" noMove="1" noResize="1" noEditPoints="1" noAdjustHandles="1" noChangeArrowheads="1" noChangeShapeType="1" noTextEdit="1"/>
              </p:cNvSpPr>
              <p:nvPr/>
            </p:nvSpPr>
            <p:spPr>
              <a:xfrm>
                <a:off x="0" y="908720"/>
                <a:ext cx="8460432" cy="2585323"/>
              </a:xfrm>
              <a:prstGeom prst="rect">
                <a:avLst/>
              </a:prstGeom>
              <a:blipFill rotWithShape="0">
                <a:blip r:embed="rId2"/>
                <a:stretch>
                  <a:fillRect l="-432" t="-1179" b="-2830"/>
                </a:stretch>
              </a:blipFill>
            </p:spPr>
            <p:txBody>
              <a:bodyPr/>
              <a:lstStyle/>
              <a:p>
                <a:r>
                  <a:rPr lang="ko-KR" altLang="en-US">
                    <a:noFill/>
                  </a:rPr>
                  <a:t> </a:t>
                </a:r>
              </a:p>
            </p:txBody>
          </p:sp>
        </mc:Fallback>
      </mc:AlternateContent>
      <p:grpSp>
        <p:nvGrpSpPr>
          <p:cNvPr id="9" name="그룹 8"/>
          <p:cNvGrpSpPr/>
          <p:nvPr/>
        </p:nvGrpSpPr>
        <p:grpSpPr>
          <a:xfrm>
            <a:off x="0" y="3514630"/>
            <a:ext cx="9144000" cy="3154730"/>
            <a:chOff x="-521407" y="3003738"/>
            <a:chExt cx="11083416" cy="3823838"/>
          </a:xfrm>
        </p:grpSpPr>
        <p:pic>
          <p:nvPicPr>
            <p:cNvPr id="6" name="Picture 2" descr="C:\WINDOWS\바탕 화면\jpg\06장\6-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407" y="3003738"/>
              <a:ext cx="6078327" cy="38238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WINDOWS\바탕 화면\jpg\06장\6-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1449" y="3003738"/>
              <a:ext cx="5040560" cy="382383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직선 화살표 연결선 10"/>
          <p:cNvCxnSpPr/>
          <p:nvPr/>
        </p:nvCxnSpPr>
        <p:spPr>
          <a:xfrm flipV="1">
            <a:off x="2068389" y="4610100"/>
            <a:ext cx="631949" cy="391172"/>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직선 화살표 연결선 12"/>
          <p:cNvCxnSpPr/>
          <p:nvPr/>
        </p:nvCxnSpPr>
        <p:spPr>
          <a:xfrm>
            <a:off x="2064544" y="5022056"/>
            <a:ext cx="309562" cy="195263"/>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직선 화살표 연결선 18"/>
          <p:cNvCxnSpPr/>
          <p:nvPr/>
        </p:nvCxnSpPr>
        <p:spPr>
          <a:xfrm flipV="1">
            <a:off x="2061246" y="4814888"/>
            <a:ext cx="320004" cy="205434"/>
          </a:xfrm>
          <a:prstGeom prst="straightConnector1">
            <a:avLst/>
          </a:prstGeom>
          <a:ln>
            <a:solidFill>
              <a:srgbClr val="0000C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직선 화살표 연결선 20"/>
          <p:cNvCxnSpPr/>
          <p:nvPr/>
        </p:nvCxnSpPr>
        <p:spPr>
          <a:xfrm>
            <a:off x="2074526" y="5015558"/>
            <a:ext cx="307914" cy="192882"/>
          </a:xfrm>
          <a:prstGeom prst="straightConnector1">
            <a:avLst/>
          </a:prstGeom>
          <a:ln>
            <a:solidFill>
              <a:srgbClr val="0000C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직선 화살표 연결선 24"/>
          <p:cNvCxnSpPr/>
          <p:nvPr/>
        </p:nvCxnSpPr>
        <p:spPr>
          <a:xfrm>
            <a:off x="2061246" y="5019676"/>
            <a:ext cx="629567" cy="0"/>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p:cNvCxnSpPr/>
          <p:nvPr/>
        </p:nvCxnSpPr>
        <p:spPr>
          <a:xfrm flipV="1">
            <a:off x="2074069" y="4822031"/>
            <a:ext cx="947737" cy="1976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p:cNvCxnSpPr/>
          <p:nvPr/>
        </p:nvCxnSpPr>
        <p:spPr>
          <a:xfrm flipV="1">
            <a:off x="2064421" y="4524375"/>
            <a:ext cx="783554" cy="48642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직선 화살표 연결선 35"/>
          <p:cNvCxnSpPr/>
          <p:nvPr/>
        </p:nvCxnSpPr>
        <p:spPr>
          <a:xfrm>
            <a:off x="3575588" y="4518745"/>
            <a:ext cx="629567" cy="0"/>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37" name="직선 화살표 연결선 36"/>
          <p:cNvCxnSpPr/>
          <p:nvPr/>
        </p:nvCxnSpPr>
        <p:spPr>
          <a:xfrm flipV="1">
            <a:off x="3580573" y="4321100"/>
            <a:ext cx="947737" cy="1976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직선 화살표 연결선 37"/>
          <p:cNvCxnSpPr/>
          <p:nvPr/>
        </p:nvCxnSpPr>
        <p:spPr>
          <a:xfrm flipV="1">
            <a:off x="3575588" y="4037953"/>
            <a:ext cx="783554" cy="48642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bwMode="auto">
          <a:xfrm>
            <a:off x="4572000" y="4129248"/>
            <a:ext cx="13147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pPr>
            <a:r>
              <a:rPr lang="en-US" altLang="ko-KR" dirty="0">
                <a:solidFill>
                  <a:srgbClr val="FF0000"/>
                </a:solidFill>
                <a:latin typeface="Gill Sans MT" panose="020B0502020104020203" pitchFamily="34" charset="0"/>
                <a:ea typeface="宋体" panose="02010600030101010101" pitchFamily="2" charset="-122"/>
              </a:rPr>
              <a:t>Chiral (</a:t>
            </a:r>
            <a:r>
              <a:rPr lang="en-US" altLang="ko-KR" dirty="0" err="1">
                <a:solidFill>
                  <a:srgbClr val="FF0000"/>
                </a:solidFill>
                <a:latin typeface="Gill Sans MT" panose="020B0502020104020203" pitchFamily="34" charset="0"/>
                <a:ea typeface="宋体" panose="02010600030101010101" pitchFamily="2" charset="-122"/>
              </a:rPr>
              <a:t>n,m</a:t>
            </a:r>
            <a:r>
              <a:rPr lang="en-US" altLang="ko-KR" dirty="0">
                <a:solidFill>
                  <a:srgbClr val="FF0000"/>
                </a:solidFill>
                <a:latin typeface="Gill Sans MT" panose="020B0502020104020203" pitchFamily="34" charset="0"/>
                <a:ea typeface="宋体" panose="02010600030101010101" pitchFamily="2" charset="-122"/>
              </a:rPr>
              <a:t>)</a:t>
            </a:r>
            <a:endParaRPr lang="ko-KR" altLang="en-US" dirty="0">
              <a:solidFill>
                <a:srgbClr val="FF0000"/>
              </a:solidFill>
              <a:latin typeface="Gill Sans MT" panose="020B0502020104020203" pitchFamily="34" charset="0"/>
              <a:ea typeface="宋体" panose="02010600030101010101" pitchFamily="2" charset="-122"/>
            </a:endParaRPr>
          </a:p>
        </p:txBody>
      </p:sp>
      <p:sp>
        <p:nvSpPr>
          <p:cNvPr id="40" name="TextBox 39"/>
          <p:cNvSpPr txBox="1"/>
          <p:nvPr/>
        </p:nvSpPr>
        <p:spPr bwMode="auto">
          <a:xfrm>
            <a:off x="4572000" y="4333084"/>
            <a:ext cx="15616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pPr>
            <a:r>
              <a:rPr lang="en-US" altLang="ko-KR" dirty="0">
                <a:solidFill>
                  <a:srgbClr val="0000CC"/>
                </a:solidFill>
                <a:latin typeface="Gill Sans MT" panose="020B0502020104020203" pitchFamily="34" charset="0"/>
                <a:ea typeface="宋体" panose="02010600030101010101" pitchFamily="2" charset="-122"/>
              </a:rPr>
              <a:t>Armchair (</a:t>
            </a:r>
            <a:r>
              <a:rPr lang="en-US" altLang="ko-KR" dirty="0" err="1">
                <a:solidFill>
                  <a:srgbClr val="0000CC"/>
                </a:solidFill>
                <a:latin typeface="Gill Sans MT" panose="020B0502020104020203" pitchFamily="34" charset="0"/>
                <a:ea typeface="宋体" panose="02010600030101010101" pitchFamily="2" charset="-122"/>
              </a:rPr>
              <a:t>n,n</a:t>
            </a:r>
            <a:r>
              <a:rPr lang="en-US" altLang="ko-KR" dirty="0">
                <a:solidFill>
                  <a:srgbClr val="0000CC"/>
                </a:solidFill>
                <a:latin typeface="Gill Sans MT" panose="020B0502020104020203" pitchFamily="34" charset="0"/>
                <a:ea typeface="宋体" panose="02010600030101010101" pitchFamily="2" charset="-122"/>
              </a:rPr>
              <a:t>)</a:t>
            </a:r>
            <a:endParaRPr lang="ko-KR" altLang="en-US" dirty="0">
              <a:solidFill>
                <a:srgbClr val="0000CC"/>
              </a:solidFill>
              <a:latin typeface="Gill Sans MT" panose="020B0502020104020203" pitchFamily="34" charset="0"/>
              <a:ea typeface="宋体" panose="02010600030101010101" pitchFamily="2" charset="-122"/>
            </a:endParaRPr>
          </a:p>
        </p:txBody>
      </p:sp>
      <p:sp>
        <p:nvSpPr>
          <p:cNvPr id="41" name="TextBox 40"/>
          <p:cNvSpPr txBox="1"/>
          <p:nvPr/>
        </p:nvSpPr>
        <p:spPr bwMode="auto">
          <a:xfrm>
            <a:off x="4572000" y="3803725"/>
            <a:ext cx="12715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pPr>
            <a:r>
              <a:rPr lang="en-US" altLang="ko-KR" dirty="0">
                <a:solidFill>
                  <a:srgbClr val="00B050"/>
                </a:solidFill>
                <a:latin typeface="Gill Sans MT" panose="020B0502020104020203" pitchFamily="34" charset="0"/>
                <a:ea typeface="宋体" panose="02010600030101010101" pitchFamily="2" charset="-122"/>
              </a:rPr>
              <a:t>Zigzag (n,0)</a:t>
            </a:r>
            <a:endParaRPr lang="ko-KR" altLang="en-US" dirty="0">
              <a:solidFill>
                <a:srgbClr val="00B050"/>
              </a:solidFill>
              <a:latin typeface="Gill Sans MT" panose="020B0502020104020203" pitchFamily="34" charset="0"/>
              <a:ea typeface="宋体" panose="02010600030101010101" pitchFamily="2" charset="-122"/>
            </a:endParaRPr>
          </a:p>
        </p:txBody>
      </p:sp>
      <p:sp>
        <p:nvSpPr>
          <p:cNvPr id="42" name="TextBox 41"/>
          <p:cNvSpPr txBox="1"/>
          <p:nvPr/>
        </p:nvSpPr>
        <p:spPr bwMode="auto">
          <a:xfrm>
            <a:off x="8077200" y="4436354"/>
            <a:ext cx="7216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pPr>
            <a:r>
              <a:rPr lang="en-US" altLang="ko-KR" dirty="0">
                <a:solidFill>
                  <a:srgbClr val="00B050"/>
                </a:solidFill>
                <a:latin typeface="Gill Sans MT" panose="020B0502020104020203" pitchFamily="34" charset="0"/>
                <a:ea typeface="宋体" panose="02010600030101010101" pitchFamily="2" charset="-122"/>
              </a:rPr>
              <a:t>zigzag</a:t>
            </a:r>
            <a:endParaRPr lang="ko-KR" altLang="en-US" dirty="0">
              <a:solidFill>
                <a:srgbClr val="00B050"/>
              </a:solidFill>
              <a:latin typeface="Gill Sans MT" panose="020B0502020104020203" pitchFamily="34" charset="0"/>
              <a:ea typeface="宋体" panose="02010600030101010101" pitchFamily="2" charset="-122"/>
            </a:endParaRPr>
          </a:p>
        </p:txBody>
      </p:sp>
      <p:sp>
        <p:nvSpPr>
          <p:cNvPr id="43" name="TextBox 42"/>
          <p:cNvSpPr txBox="1"/>
          <p:nvPr/>
        </p:nvSpPr>
        <p:spPr bwMode="auto">
          <a:xfrm>
            <a:off x="8077200" y="5212010"/>
            <a:ext cx="6928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pPr>
            <a:r>
              <a:rPr lang="en-US" altLang="ko-KR" dirty="0">
                <a:solidFill>
                  <a:srgbClr val="FF0000"/>
                </a:solidFill>
                <a:latin typeface="Gill Sans MT" panose="020B0502020104020203" pitchFamily="34" charset="0"/>
                <a:ea typeface="宋体" panose="02010600030101010101" pitchFamily="2" charset="-122"/>
              </a:rPr>
              <a:t>chiral</a:t>
            </a:r>
            <a:endParaRPr lang="ko-KR" altLang="en-US" dirty="0">
              <a:solidFill>
                <a:srgbClr val="FF0000"/>
              </a:solidFill>
              <a:latin typeface="Gill Sans MT" panose="020B0502020104020203" pitchFamily="34" charset="0"/>
              <a:ea typeface="宋体" panose="02010600030101010101" pitchFamily="2" charset="-122"/>
            </a:endParaRPr>
          </a:p>
        </p:txBody>
      </p:sp>
      <p:sp>
        <p:nvSpPr>
          <p:cNvPr id="44" name="TextBox 43"/>
          <p:cNvSpPr txBox="1"/>
          <p:nvPr/>
        </p:nvSpPr>
        <p:spPr bwMode="auto">
          <a:xfrm>
            <a:off x="8077200" y="3779748"/>
            <a:ext cx="10086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pPr>
            <a:r>
              <a:rPr lang="en-US" altLang="ko-KR" dirty="0">
                <a:solidFill>
                  <a:srgbClr val="0000CC"/>
                </a:solidFill>
                <a:latin typeface="Gill Sans MT" panose="020B0502020104020203" pitchFamily="34" charset="0"/>
                <a:ea typeface="宋体" panose="02010600030101010101" pitchFamily="2" charset="-122"/>
              </a:rPr>
              <a:t>armchair</a:t>
            </a:r>
            <a:endParaRPr lang="ko-KR" altLang="en-US" dirty="0">
              <a:solidFill>
                <a:srgbClr val="0000CC"/>
              </a:solidFill>
              <a:latin typeface="Gill Sans MT" panose="020B0502020104020203" pitchFamily="34" charset="0"/>
              <a:ea typeface="宋体" panose="02010600030101010101" pitchFamily="2" charset="-122"/>
            </a:endParaRPr>
          </a:p>
        </p:txBody>
      </p:sp>
      <p:cxnSp>
        <p:nvCxnSpPr>
          <p:cNvPr id="7" name="직선 연결선 6"/>
          <p:cNvCxnSpPr/>
          <p:nvPr/>
        </p:nvCxnSpPr>
        <p:spPr>
          <a:xfrm>
            <a:off x="2707023" y="4610100"/>
            <a:ext cx="315577" cy="219075"/>
          </a:xfrm>
          <a:prstGeom prst="line">
            <a:avLst/>
          </a:prstGeom>
          <a:ln>
            <a:solidFill>
              <a:srgbClr val="FF0000">
                <a:alpha val="5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직선 연결선 25"/>
          <p:cNvCxnSpPr/>
          <p:nvPr/>
        </p:nvCxnSpPr>
        <p:spPr>
          <a:xfrm flipV="1">
            <a:off x="2379998" y="4829175"/>
            <a:ext cx="633077" cy="396875"/>
          </a:xfrm>
          <a:prstGeom prst="line">
            <a:avLst/>
          </a:prstGeom>
          <a:ln>
            <a:solidFill>
              <a:srgbClr val="FF0000">
                <a:alpha val="5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직선 연결선 29"/>
          <p:cNvCxnSpPr/>
          <p:nvPr/>
        </p:nvCxnSpPr>
        <p:spPr>
          <a:xfrm flipV="1">
            <a:off x="2381250" y="5022057"/>
            <a:ext cx="298328" cy="188118"/>
          </a:xfrm>
          <a:prstGeom prst="line">
            <a:avLst/>
          </a:prstGeom>
          <a:ln>
            <a:solidFill>
              <a:srgbClr val="0000CC">
                <a:alpha val="5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직선 연결선 32"/>
          <p:cNvCxnSpPr/>
          <p:nvPr/>
        </p:nvCxnSpPr>
        <p:spPr>
          <a:xfrm>
            <a:off x="2375358" y="4826795"/>
            <a:ext cx="317042" cy="189705"/>
          </a:xfrm>
          <a:prstGeom prst="line">
            <a:avLst/>
          </a:prstGeom>
          <a:ln>
            <a:solidFill>
              <a:srgbClr val="0000CC">
                <a:alpha val="50000"/>
              </a:srgbClr>
            </a:solidFill>
            <a:prstDash val="sysDash"/>
          </a:ln>
        </p:spPr>
        <p:style>
          <a:lnRef idx="1">
            <a:schemeClr val="accent1"/>
          </a:lnRef>
          <a:fillRef idx="0">
            <a:schemeClr val="accent1"/>
          </a:fillRef>
          <a:effectRef idx="0">
            <a:schemeClr val="accent1"/>
          </a:effectRef>
          <a:fontRef idx="minor">
            <a:schemeClr val="tx1"/>
          </a:fontRef>
        </p:style>
      </p:cxnSp>
      <p:sp>
        <p:nvSpPr>
          <p:cNvPr id="5" name="슬라이드 번호 개체 틀 4"/>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159</a:t>
            </a:fld>
            <a:endParaRPr lang="ko-KR" altLang="en-US"/>
          </a:p>
        </p:txBody>
      </p:sp>
    </p:spTree>
    <p:extLst>
      <p:ext uri="{BB962C8B-B14F-4D97-AF65-F5344CB8AC3E}">
        <p14:creationId xmlns:p14="http://schemas.microsoft.com/office/powerpoint/2010/main" val="172725390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그림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6275" y="1340768"/>
            <a:ext cx="525145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직사각형 6"/>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6.2.3. Carbon nanotubes</a:t>
            </a:r>
            <a:endParaRPr lang="ko-KR" altLang="en-US" sz="2800" b="1" dirty="0">
              <a:latin typeface="Gill Sans MT" panose="020B0502020104020203" pitchFamily="34" charset="0"/>
              <a:ea typeface="HY견고딕" panose="02030600000101010101" pitchFamily="18" charset="-127"/>
              <a:cs typeface="+mj-cs"/>
            </a:endParaRPr>
          </a:p>
        </p:txBody>
      </p:sp>
      <p:sp>
        <p:nvSpPr>
          <p:cNvPr id="3" name="직사각형 2"/>
          <p:cNvSpPr/>
          <p:nvPr/>
        </p:nvSpPr>
        <p:spPr>
          <a:xfrm>
            <a:off x="539552" y="4591992"/>
            <a:ext cx="7091750" cy="1769715"/>
          </a:xfrm>
          <a:prstGeom prst="rect">
            <a:avLst/>
          </a:prstGeom>
        </p:spPr>
        <p:txBody>
          <a:bodyPr wrap="none">
            <a:spAutoFit/>
          </a:bodyPr>
          <a:lstStyle/>
          <a:p>
            <a:pPr marL="342900" indent="-342900">
              <a:buFont typeface="Arial" panose="020B0604020202020204" pitchFamily="34" charset="0"/>
              <a:buChar char="•"/>
            </a:pPr>
            <a:r>
              <a:rPr lang="en-US" altLang="ko-KR" sz="2400" dirty="0">
                <a:latin typeface="Gill Sans MT" panose="020B0502020104020203" pitchFamily="34" charset="0"/>
              </a:rPr>
              <a:t>Electrical properties of CNT</a:t>
            </a:r>
          </a:p>
          <a:p>
            <a:pPr marL="540000" indent="-285750">
              <a:spcBef>
                <a:spcPts val="600"/>
              </a:spcBef>
              <a:buFont typeface="Gill Sans MT" panose="020B0502020104020203" pitchFamily="34" charset="0"/>
              <a:buChar char="-"/>
            </a:pPr>
            <a:r>
              <a:rPr lang="en-US" altLang="zh-CN" sz="2000" dirty="0">
                <a:solidFill>
                  <a:srgbClr val="000000"/>
                </a:solidFill>
                <a:latin typeface="Gill Sans MT" panose="020B0502020104020203" pitchFamily="34" charset="0"/>
                <a:ea typeface="SimSun" panose="02010600030101010101" pitchFamily="2" charset="-122"/>
              </a:rPr>
              <a:t>3 ways to roll up the graphite sheet to form CNT</a:t>
            </a:r>
          </a:p>
          <a:p>
            <a:pPr marL="540000" indent="-285750">
              <a:buFont typeface="Gill Sans MT" panose="020B0502020104020203" pitchFamily="34" charset="0"/>
              <a:buChar char="-"/>
            </a:pPr>
            <a:r>
              <a:rPr lang="en-US" altLang="zh-CN" sz="2000" dirty="0">
                <a:solidFill>
                  <a:srgbClr val="000000"/>
                </a:solidFill>
                <a:latin typeface="Gill Sans MT" panose="020B0502020104020203" pitchFamily="34" charset="0"/>
                <a:ea typeface="SimSun" panose="02010600030101010101" pitchFamily="2" charset="-122"/>
              </a:rPr>
              <a:t>This configuration defined as Chirality</a:t>
            </a:r>
          </a:p>
          <a:p>
            <a:pPr marL="540000" indent="-285750">
              <a:buFont typeface="Gill Sans MT" panose="020B0502020104020203" pitchFamily="34" charset="0"/>
              <a:buChar char="-"/>
            </a:pPr>
            <a:r>
              <a:rPr lang="en-US" altLang="zh-CN" sz="2000" dirty="0">
                <a:solidFill>
                  <a:srgbClr val="000000"/>
                </a:solidFill>
                <a:latin typeface="Gill Sans MT" panose="020B0502020104020203" pitchFamily="34" charset="0"/>
                <a:ea typeface="SimSun" panose="02010600030101010101" pitchFamily="2" charset="-122"/>
              </a:rPr>
              <a:t>The electronic properties of CNT determined by its chirality.</a:t>
            </a:r>
          </a:p>
          <a:p>
            <a:pPr marL="540000" indent="-285750">
              <a:buFont typeface="Gill Sans MT" panose="020B0502020104020203" pitchFamily="34" charset="0"/>
              <a:buChar char="-"/>
            </a:pPr>
            <a:r>
              <a:rPr lang="en-US" altLang="zh-CN" sz="2000" dirty="0">
                <a:solidFill>
                  <a:srgbClr val="000000"/>
                </a:solidFill>
                <a:latin typeface="Gill Sans MT" panose="020B0502020104020203" pitchFamily="34" charset="0"/>
                <a:ea typeface="SimSun" panose="02010600030101010101" pitchFamily="2" charset="-122"/>
              </a:rPr>
              <a:t>It can be semiconductor or metals  </a:t>
            </a:r>
            <a:endParaRPr lang="en-US" altLang="ko-KR" sz="2400" dirty="0">
              <a:latin typeface="Gill Sans MT" panose="020B0502020104020203" pitchFamily="34" charset="0"/>
            </a:endParaRPr>
          </a:p>
        </p:txBody>
      </p:sp>
      <p:sp>
        <p:nvSpPr>
          <p:cNvPr id="9" name="Rectangle 4"/>
          <p:cNvSpPr>
            <a:spLocks noGrp="1" noChangeArrowheads="1"/>
          </p:cNvSpPr>
          <p:nvPr>
            <p:ph type="title"/>
          </p:nvPr>
        </p:nvSpPr>
        <p:spPr bwMode="auto">
          <a:xfrm>
            <a:off x="0" y="884478"/>
            <a:ext cx="9144000" cy="4562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zh-CN" sz="2400" b="1" dirty="0">
                <a:solidFill>
                  <a:srgbClr val="C00000"/>
                </a:solidFill>
                <a:effectLst/>
                <a:latin typeface="Gill Sans MT" panose="020B0502020104020203" pitchFamily="34" charset="0"/>
                <a:ea typeface="SimSun" panose="02010600030101010101" pitchFamily="2" charset="-122"/>
              </a:rPr>
              <a:t>chirality</a:t>
            </a:r>
            <a:endParaRPr lang="en-US" altLang="ko-KR" sz="2400" b="1" dirty="0">
              <a:solidFill>
                <a:srgbClr val="C00000"/>
              </a:solidFill>
              <a:effectLst/>
              <a:latin typeface="Gill Sans MT" panose="020B0502020104020203" pitchFamily="34" charset="0"/>
              <a:ea typeface="SimSun" panose="02010600030101010101" pitchFamily="2" charset="-122"/>
            </a:endParaRPr>
          </a:p>
        </p:txBody>
      </p:sp>
      <p:sp>
        <p:nvSpPr>
          <p:cNvPr id="2" name="슬라이드 번호 개체 틀 1"/>
          <p:cNvSpPr>
            <a:spLocks noGrp="1"/>
          </p:cNvSpPr>
          <p:nvPr>
            <p:ph type="sldNum" sz="quarter" idx="4294967295"/>
          </p:nvPr>
        </p:nvSpPr>
        <p:spPr>
          <a:xfrm>
            <a:off x="7010400" y="6491882"/>
            <a:ext cx="2133600" cy="365125"/>
          </a:xfrm>
        </p:spPr>
        <p:txBody>
          <a:bodyPr/>
          <a:lstStyle/>
          <a:p>
            <a:fld id="{3956BC05-BAF0-44D8-938E-5DB4310753FA}" type="slidenum">
              <a:rPr lang="ko-KR" altLang="en-US" smtClean="0"/>
              <a:pPr/>
              <a:t>160</a:t>
            </a:fld>
            <a:endParaRPr lang="ko-KR" altLang="en-US"/>
          </a:p>
        </p:txBody>
      </p:sp>
    </p:spTree>
    <p:extLst>
      <p:ext uri="{BB962C8B-B14F-4D97-AF65-F5344CB8AC3E}">
        <p14:creationId xmlns:p14="http://schemas.microsoft.com/office/powerpoint/2010/main" val="423500106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bwMode="auto">
          <a:xfrm>
            <a:off x="0" y="980728"/>
            <a:ext cx="9144000" cy="4562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zh-CN" sz="2400" b="1" dirty="0">
                <a:solidFill>
                  <a:srgbClr val="C00000"/>
                </a:solidFill>
                <a:effectLst/>
                <a:latin typeface="Gill Sans MT" panose="020B0502020104020203" pitchFamily="34" charset="0"/>
                <a:ea typeface="SimSun" panose="02010600030101010101" pitchFamily="2" charset="-122"/>
              </a:rPr>
              <a:t>CNT synthesis methods</a:t>
            </a:r>
            <a:endParaRPr lang="en-US" altLang="ko-KR" sz="2400" b="1" dirty="0">
              <a:solidFill>
                <a:srgbClr val="C00000"/>
              </a:solidFill>
              <a:effectLst/>
              <a:latin typeface="Gill Sans MT" panose="020B0502020104020203" pitchFamily="34" charset="0"/>
              <a:ea typeface="SimSun" panose="02010600030101010101" pitchFamily="2" charset="-122"/>
            </a:endParaRPr>
          </a:p>
        </p:txBody>
      </p:sp>
      <p:sp>
        <p:nvSpPr>
          <p:cNvPr id="6" name="직사각형 5"/>
          <p:cNvSpPr/>
          <p:nvPr/>
        </p:nvSpPr>
        <p:spPr>
          <a:xfrm>
            <a:off x="107504" y="4804395"/>
            <a:ext cx="9036496" cy="2000548"/>
          </a:xfrm>
          <a:prstGeom prst="rect">
            <a:avLst/>
          </a:prstGeom>
        </p:spPr>
        <p:txBody>
          <a:bodyPr wrap="square">
            <a:spAutoFit/>
          </a:bodyPr>
          <a:lstStyle/>
          <a:p>
            <a:pPr marL="342900" indent="-342900">
              <a:buFont typeface="Arial" panose="020B0604020202020204" pitchFamily="34" charset="0"/>
              <a:buChar char="•"/>
            </a:pPr>
            <a:r>
              <a:rPr lang="en-US" altLang="ko-KR" sz="2400" dirty="0">
                <a:latin typeface="Gill Sans MT" panose="020B0502020104020203" pitchFamily="34" charset="0"/>
              </a:rPr>
              <a:t>Synthesis by </a:t>
            </a:r>
            <a:r>
              <a:rPr lang="en-US" altLang="ko-KR" sz="2400" dirty="0">
                <a:solidFill>
                  <a:srgbClr val="C00000"/>
                </a:solidFill>
                <a:latin typeface="Gill Sans MT" panose="020B0502020104020203" pitchFamily="34" charset="0"/>
              </a:rPr>
              <a:t>arc-discharge</a:t>
            </a:r>
          </a:p>
          <a:p>
            <a:pPr marL="720000" indent="-360000">
              <a:buFont typeface="+mj-lt"/>
              <a:buAutoNum type="romanUcPeriod"/>
            </a:pPr>
            <a:r>
              <a:rPr lang="en-US" altLang="ko-KR" sz="2000" dirty="0">
                <a:latin typeface="Gill Sans MT" panose="020B0502020104020203" pitchFamily="34" charset="0"/>
              </a:rPr>
              <a:t>The presence of an electric field in the arc-discharge </a:t>
            </a:r>
            <a:r>
              <a:rPr lang="en-US" altLang="ko-KR" sz="2000" dirty="0">
                <a:latin typeface="Gill Sans MT" panose="020B0502020104020203" pitchFamily="34" charset="0"/>
                <a:sym typeface="Wingdings" panose="05000000000000000000" pitchFamily="2" charset="2"/>
              </a:rPr>
              <a:t> </a:t>
            </a:r>
            <a:r>
              <a:rPr lang="en-US" altLang="ko-KR" sz="2000" dirty="0">
                <a:latin typeface="Gill Sans MT" panose="020B0502020104020203" pitchFamily="34" charset="0"/>
              </a:rPr>
              <a:t>promote the growth of CNT</a:t>
            </a:r>
          </a:p>
          <a:p>
            <a:pPr marL="720000" indent="-360000">
              <a:buFont typeface="+mj-lt"/>
              <a:buAutoNum type="romanUcPeriod"/>
            </a:pPr>
            <a:r>
              <a:rPr lang="en-US" altLang="ko-KR" sz="2000" dirty="0">
                <a:latin typeface="Gill Sans MT" panose="020B0502020104020203" pitchFamily="34" charset="0"/>
              </a:rPr>
              <a:t>100A, 20V, high temperature of 2000 ~ 3000°C</a:t>
            </a:r>
          </a:p>
          <a:p>
            <a:pPr marL="720000" indent="-360000">
              <a:buFont typeface="+mj-lt"/>
              <a:buAutoNum type="romanUcPeriod"/>
            </a:pPr>
            <a:r>
              <a:rPr lang="en-US" altLang="ko-KR" sz="2000" dirty="0">
                <a:latin typeface="Gill Sans MT" panose="020B0502020104020203" pitchFamily="34" charset="0"/>
              </a:rPr>
              <a:t>The extremely high growth temperatures in the arc discharge can cause the grown carbon nanotubes to sinter</a:t>
            </a:r>
          </a:p>
        </p:txBody>
      </p:sp>
      <p:grpSp>
        <p:nvGrpSpPr>
          <p:cNvPr id="4" name="그룹 3"/>
          <p:cNvGrpSpPr/>
          <p:nvPr/>
        </p:nvGrpSpPr>
        <p:grpSpPr>
          <a:xfrm>
            <a:off x="1619672" y="1472441"/>
            <a:ext cx="5871923" cy="3174239"/>
            <a:chOff x="1475656" y="1472441"/>
            <a:chExt cx="5871923" cy="3174239"/>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472441"/>
              <a:ext cx="5871923" cy="3174239"/>
            </a:xfrm>
            <a:prstGeom prst="rect">
              <a:avLst/>
            </a:prstGeom>
          </p:spPr>
        </p:pic>
        <p:sp>
          <p:nvSpPr>
            <p:cNvPr id="3" name="직사각형 2"/>
            <p:cNvSpPr/>
            <p:nvPr/>
          </p:nvSpPr>
          <p:spPr>
            <a:xfrm>
              <a:off x="1494706" y="1478791"/>
              <a:ext cx="2736304" cy="16948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0" name="직사각형 9"/>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6.2.3. Carbon nanotubes</a:t>
            </a:r>
            <a:endParaRPr lang="ko-KR" altLang="en-US" sz="2800" b="1" dirty="0">
              <a:latin typeface="Gill Sans MT" panose="020B0502020104020203" pitchFamily="34" charset="0"/>
              <a:ea typeface="HY견고딕" panose="02030600000101010101" pitchFamily="18" charset="-127"/>
              <a:cs typeface="+mj-cs"/>
            </a:endParaRPr>
          </a:p>
        </p:txBody>
      </p:sp>
      <p:sp>
        <p:nvSpPr>
          <p:cNvPr id="5" name="슬라이드 번호 개체 틀 4"/>
          <p:cNvSpPr>
            <a:spLocks noGrp="1"/>
          </p:cNvSpPr>
          <p:nvPr>
            <p:ph type="sldNum" sz="quarter" idx="4294967295"/>
          </p:nvPr>
        </p:nvSpPr>
        <p:spPr>
          <a:xfrm>
            <a:off x="7023298" y="6492875"/>
            <a:ext cx="2133600" cy="365125"/>
          </a:xfrm>
        </p:spPr>
        <p:txBody>
          <a:bodyPr/>
          <a:lstStyle/>
          <a:p>
            <a:fld id="{3956BC05-BAF0-44D8-938E-5DB4310753FA}" type="slidenum">
              <a:rPr lang="ko-KR" altLang="en-US" smtClean="0"/>
              <a:pPr/>
              <a:t>161</a:t>
            </a:fld>
            <a:endParaRPr lang="ko-KR" altLang="en-US" dirty="0"/>
          </a:p>
        </p:txBody>
      </p:sp>
    </p:spTree>
    <p:extLst>
      <p:ext uri="{BB962C8B-B14F-4D97-AF65-F5344CB8AC3E}">
        <p14:creationId xmlns:p14="http://schemas.microsoft.com/office/powerpoint/2010/main" val="414361720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a:spLocks noGrp="1" noChangeArrowheads="1"/>
          </p:cNvSpPr>
          <p:nvPr>
            <p:ph type="title"/>
          </p:nvPr>
        </p:nvSpPr>
        <p:spPr bwMode="auto">
          <a:xfrm>
            <a:off x="0" y="980728"/>
            <a:ext cx="9144000" cy="4562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zh-CN" sz="2400" b="1" dirty="0">
                <a:solidFill>
                  <a:srgbClr val="C00000"/>
                </a:solidFill>
                <a:effectLst/>
                <a:latin typeface="Gill Sans MT" panose="020B0502020104020203" pitchFamily="34" charset="0"/>
                <a:ea typeface="SimSun" panose="02010600030101010101" pitchFamily="2" charset="-122"/>
              </a:rPr>
              <a:t>CNT synthesis methods</a:t>
            </a:r>
            <a:endParaRPr lang="en-US" altLang="ko-KR" sz="2400" b="1" dirty="0">
              <a:solidFill>
                <a:srgbClr val="C00000"/>
              </a:solidFill>
              <a:effectLst/>
              <a:latin typeface="Gill Sans MT" panose="020B0502020104020203" pitchFamily="34" charset="0"/>
              <a:ea typeface="SimSun" panose="02010600030101010101" pitchFamily="2" charset="-122"/>
            </a:endParaRPr>
          </a:p>
        </p:txBody>
      </p:sp>
      <p:grpSp>
        <p:nvGrpSpPr>
          <p:cNvPr id="13" name="그룹 12"/>
          <p:cNvGrpSpPr/>
          <p:nvPr/>
        </p:nvGrpSpPr>
        <p:grpSpPr>
          <a:xfrm>
            <a:off x="1619672" y="1472441"/>
            <a:ext cx="5871923" cy="3174239"/>
            <a:chOff x="1475656" y="1472441"/>
            <a:chExt cx="5871923" cy="3174239"/>
          </a:xfrm>
        </p:grpSpPr>
        <p:pic>
          <p:nvPicPr>
            <p:cNvPr id="14" name="그림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472441"/>
              <a:ext cx="5871923" cy="3174239"/>
            </a:xfrm>
            <a:prstGeom prst="rect">
              <a:avLst/>
            </a:prstGeom>
          </p:spPr>
        </p:pic>
        <p:sp>
          <p:nvSpPr>
            <p:cNvPr id="15" name="직사각형 14"/>
            <p:cNvSpPr/>
            <p:nvPr/>
          </p:nvSpPr>
          <p:spPr>
            <a:xfrm>
              <a:off x="1494284" y="3170546"/>
              <a:ext cx="2750716" cy="14761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6" name="직사각형 15"/>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6.2.3. Carbon nanotubes</a:t>
            </a:r>
            <a:endParaRPr lang="ko-KR" altLang="en-US" sz="2800" b="1" dirty="0">
              <a:latin typeface="Gill Sans MT" panose="020B0502020104020203" pitchFamily="34" charset="0"/>
              <a:ea typeface="HY견고딕" panose="02030600000101010101" pitchFamily="18" charset="-127"/>
              <a:cs typeface="+mj-cs"/>
            </a:endParaRPr>
          </a:p>
        </p:txBody>
      </p:sp>
      <p:sp>
        <p:nvSpPr>
          <p:cNvPr id="17" name="직사각형 16"/>
          <p:cNvSpPr/>
          <p:nvPr/>
        </p:nvSpPr>
        <p:spPr>
          <a:xfrm>
            <a:off x="107504" y="4804395"/>
            <a:ext cx="9036496" cy="2000548"/>
          </a:xfrm>
          <a:prstGeom prst="rect">
            <a:avLst/>
          </a:prstGeom>
        </p:spPr>
        <p:txBody>
          <a:bodyPr wrap="square">
            <a:spAutoFit/>
          </a:bodyPr>
          <a:lstStyle/>
          <a:p>
            <a:pPr marL="342900" indent="-342900">
              <a:buFont typeface="Arial" panose="020B0604020202020204" pitchFamily="34" charset="0"/>
              <a:buChar char="•"/>
            </a:pPr>
            <a:r>
              <a:rPr lang="en-US" altLang="ko-KR" sz="2400" dirty="0">
                <a:latin typeface="Gill Sans MT" panose="020B0502020104020203" pitchFamily="34" charset="0"/>
              </a:rPr>
              <a:t>Synthesis by </a:t>
            </a:r>
            <a:r>
              <a:rPr lang="en-US" altLang="ko-KR" sz="2400" dirty="0">
                <a:solidFill>
                  <a:srgbClr val="C00000"/>
                </a:solidFill>
                <a:latin typeface="Gill Sans MT" panose="020B0502020104020203" pitchFamily="34" charset="0"/>
              </a:rPr>
              <a:t>laser vaporization</a:t>
            </a:r>
          </a:p>
          <a:p>
            <a:pPr marL="360000" indent="360000">
              <a:buFont typeface="+mj-lt"/>
              <a:buAutoNum type="romanUcPeriod"/>
            </a:pPr>
            <a:r>
              <a:rPr lang="en-US" altLang="ko-KR" sz="2000" dirty="0">
                <a:latin typeface="Gill Sans MT" panose="020B0502020104020203" pitchFamily="34" charset="0"/>
              </a:rPr>
              <a:t>graphite pellet containing catalysts in quartz tube</a:t>
            </a:r>
          </a:p>
          <a:p>
            <a:pPr marL="360000" indent="360000">
              <a:buFont typeface="+mj-lt"/>
              <a:buAutoNum type="romanUcPeriod"/>
            </a:pPr>
            <a:r>
              <a:rPr lang="en-US" altLang="ko-KR" sz="2000" dirty="0">
                <a:latin typeface="Gill Sans MT" panose="020B0502020104020203" pitchFamily="34" charset="0"/>
              </a:rPr>
              <a:t>temperature of 1200°C</a:t>
            </a:r>
          </a:p>
          <a:p>
            <a:pPr marL="360000" indent="360000">
              <a:buFont typeface="+mj-lt"/>
              <a:buAutoNum type="romanUcPeriod"/>
            </a:pPr>
            <a:r>
              <a:rPr lang="en-US" altLang="ko-KR" sz="2000" dirty="0">
                <a:latin typeface="Gill Sans MT" panose="020B0502020104020203" pitchFamily="34" charset="0"/>
              </a:rPr>
              <a:t>energy of the laser beam focused on the pellet</a:t>
            </a:r>
          </a:p>
          <a:p>
            <a:pPr marL="360000" indent="360000">
              <a:buFont typeface="+mj-lt"/>
              <a:buAutoNum type="romanUcPeriod"/>
            </a:pPr>
            <a:r>
              <a:rPr lang="en-US" altLang="ko-KR" sz="2000" dirty="0">
                <a:latin typeface="Gill Sans MT" panose="020B0502020104020203" pitchFamily="34" charset="0"/>
              </a:rPr>
              <a:t>vaporize and sublime the graphite</a:t>
            </a:r>
          </a:p>
          <a:p>
            <a:pPr marL="360000" indent="360000">
              <a:buFont typeface="+mj-lt"/>
              <a:buAutoNum type="romanUcPeriod"/>
            </a:pPr>
            <a:r>
              <a:rPr lang="en-US" altLang="ko-KR" sz="2000" dirty="0">
                <a:latin typeface="Gill Sans MT" panose="020B0502020104020203" pitchFamily="34" charset="0"/>
              </a:rPr>
              <a:t>carbon species deposited in water cooled collector</a:t>
            </a:r>
          </a:p>
        </p:txBody>
      </p:sp>
      <p:sp>
        <p:nvSpPr>
          <p:cNvPr id="2" name="슬라이드 번호 개체 틀 1"/>
          <p:cNvSpPr>
            <a:spLocks noGrp="1"/>
          </p:cNvSpPr>
          <p:nvPr>
            <p:ph type="sldNum" sz="quarter" idx="4294967295"/>
          </p:nvPr>
        </p:nvSpPr>
        <p:spPr>
          <a:xfrm>
            <a:off x="6979865" y="6520259"/>
            <a:ext cx="2133600" cy="365125"/>
          </a:xfrm>
        </p:spPr>
        <p:txBody>
          <a:bodyPr/>
          <a:lstStyle/>
          <a:p>
            <a:fld id="{3956BC05-BAF0-44D8-938E-5DB4310753FA}" type="slidenum">
              <a:rPr lang="ko-KR" altLang="en-US" smtClean="0"/>
              <a:pPr/>
              <a:t>162</a:t>
            </a:fld>
            <a:endParaRPr lang="ko-KR" altLang="en-US" dirty="0"/>
          </a:p>
        </p:txBody>
      </p:sp>
    </p:spTree>
    <p:extLst>
      <p:ext uri="{BB962C8B-B14F-4D97-AF65-F5344CB8AC3E}">
        <p14:creationId xmlns:p14="http://schemas.microsoft.com/office/powerpoint/2010/main" val="276629793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0" y="843168"/>
            <a:ext cx="9144000" cy="4562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zh-CN" sz="2400" b="1" dirty="0">
                <a:solidFill>
                  <a:srgbClr val="C00000"/>
                </a:solidFill>
                <a:effectLst/>
                <a:latin typeface="Gill Sans MT" panose="020B0502020104020203" pitchFamily="34" charset="0"/>
                <a:ea typeface="SimSun" panose="02010600030101010101" pitchFamily="2" charset="-122"/>
              </a:rPr>
              <a:t>CNT synthesis methods</a:t>
            </a:r>
            <a:endParaRPr lang="en-US" altLang="ko-KR" sz="2400" b="1" dirty="0">
              <a:solidFill>
                <a:srgbClr val="C00000"/>
              </a:solidFill>
              <a:effectLst/>
              <a:latin typeface="Gill Sans MT" panose="020B0502020104020203" pitchFamily="34" charset="0"/>
              <a:ea typeface="SimSun" panose="02010600030101010101" pitchFamily="2" charset="-122"/>
            </a:endParaRPr>
          </a:p>
        </p:txBody>
      </p:sp>
      <p:grpSp>
        <p:nvGrpSpPr>
          <p:cNvPr id="5" name="그룹 4"/>
          <p:cNvGrpSpPr/>
          <p:nvPr/>
        </p:nvGrpSpPr>
        <p:grpSpPr>
          <a:xfrm>
            <a:off x="1619672" y="1334881"/>
            <a:ext cx="5871923" cy="3174239"/>
            <a:chOff x="1475656" y="1472441"/>
            <a:chExt cx="5871923" cy="3174239"/>
          </a:xfrm>
        </p:grpSpPr>
        <p:pic>
          <p:nvPicPr>
            <p:cNvPr id="6" name="그림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472441"/>
              <a:ext cx="5871923" cy="3174239"/>
            </a:xfrm>
            <a:prstGeom prst="rect">
              <a:avLst/>
            </a:prstGeom>
          </p:spPr>
        </p:pic>
        <p:sp>
          <p:nvSpPr>
            <p:cNvPr id="7" name="직사각형 6"/>
            <p:cNvSpPr/>
            <p:nvPr/>
          </p:nvSpPr>
          <p:spPr>
            <a:xfrm>
              <a:off x="4224784" y="1493386"/>
              <a:ext cx="3091542" cy="16562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직사각형 7"/>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6.2.3. Carbon nanotubes</a:t>
            </a:r>
            <a:endParaRPr lang="ko-KR" altLang="en-US" sz="2800" b="1" dirty="0">
              <a:latin typeface="Gill Sans MT" panose="020B0502020104020203" pitchFamily="34" charset="0"/>
              <a:ea typeface="HY견고딕" panose="02030600000101010101" pitchFamily="18" charset="-127"/>
              <a:cs typeface="+mj-cs"/>
            </a:endParaRPr>
          </a:p>
        </p:txBody>
      </p:sp>
      <p:sp>
        <p:nvSpPr>
          <p:cNvPr id="9" name="직사각형 8"/>
          <p:cNvSpPr/>
          <p:nvPr/>
        </p:nvSpPr>
        <p:spPr>
          <a:xfrm>
            <a:off x="35496" y="4437112"/>
            <a:ext cx="9144000" cy="2400657"/>
          </a:xfrm>
          <a:prstGeom prst="rect">
            <a:avLst/>
          </a:prstGeom>
        </p:spPr>
        <p:txBody>
          <a:bodyPr wrap="square">
            <a:spAutoFit/>
          </a:bodyPr>
          <a:lstStyle/>
          <a:p>
            <a:pPr marL="342900" indent="-342900">
              <a:buFont typeface="Arial" panose="020B0604020202020204" pitchFamily="34" charset="0"/>
              <a:buChar char="•"/>
            </a:pPr>
            <a:r>
              <a:rPr lang="en-US" altLang="ko-KR" sz="2400" dirty="0">
                <a:latin typeface="Gill Sans MT" panose="020B0502020104020203" pitchFamily="34" charset="0"/>
              </a:rPr>
              <a:t>Synthesis by </a:t>
            </a:r>
            <a:r>
              <a:rPr lang="en-US" altLang="ko-KR" sz="2400" dirty="0">
                <a:solidFill>
                  <a:srgbClr val="C00000"/>
                </a:solidFill>
                <a:latin typeface="Gill Sans MT" panose="020B0502020104020203" pitchFamily="34" charset="0"/>
              </a:rPr>
              <a:t>CVD</a:t>
            </a:r>
          </a:p>
          <a:p>
            <a:pPr marL="540000" indent="-285750">
              <a:buFont typeface="맑은 고딕" panose="020B0503020000020004" pitchFamily="50" charset="-127"/>
              <a:buChar char="-"/>
            </a:pPr>
            <a:r>
              <a:rPr lang="en-US" altLang="ko-KR" sz="1400" dirty="0">
                <a:latin typeface="Gill Sans MT" panose="020B0502020104020203" pitchFamily="34" charset="0"/>
              </a:rPr>
              <a:t>growth of aligned carbon nanotubes was first demonstrated by CVD directly on Fe nanoparticles embedded in </a:t>
            </a:r>
            <a:r>
              <a:rPr lang="en-US" altLang="ko-KR" sz="1400" dirty="0" err="1">
                <a:latin typeface="Gill Sans MT" panose="020B0502020104020203" pitchFamily="34" charset="0"/>
              </a:rPr>
              <a:t>mesoporous</a:t>
            </a:r>
            <a:r>
              <a:rPr lang="en-US" altLang="ko-KR" sz="1400" dirty="0">
                <a:latin typeface="Gill Sans MT" panose="020B0502020104020203" pitchFamily="34" charset="0"/>
              </a:rPr>
              <a:t> silica</a:t>
            </a:r>
          </a:p>
          <a:p>
            <a:pPr marL="540000" indent="-285750">
              <a:buFont typeface="맑은 고딕" panose="020B0503020000020004" pitchFamily="50" charset="-127"/>
              <a:buChar char="-"/>
            </a:pPr>
            <a:r>
              <a:rPr lang="en-US" altLang="ko-KR" sz="1400" dirty="0">
                <a:latin typeface="Gill Sans MT" panose="020B0502020104020203" pitchFamily="34" charset="0"/>
              </a:rPr>
              <a:t>the diameter, growth rate and density of vertically aligned CNTs dependent on the size of the catalyst</a:t>
            </a:r>
          </a:p>
          <a:p>
            <a:pPr marL="540000" indent="-285750">
              <a:buFont typeface="맑은 고딕" panose="020B0503020000020004" pitchFamily="50" charset="-127"/>
              <a:buChar char="-"/>
            </a:pPr>
            <a:r>
              <a:rPr lang="en-US" altLang="ko-KR" sz="1400" dirty="0">
                <a:latin typeface="Gill Sans MT" panose="020B0502020104020203" pitchFamily="34" charset="0"/>
              </a:rPr>
              <a:t>the catalyst growth mechanism of CNT similar to that of VLS growth of NWs</a:t>
            </a:r>
          </a:p>
          <a:p>
            <a:pPr marL="540000" indent="-285750">
              <a:buFont typeface="맑은 고딕" panose="020B0503020000020004" pitchFamily="50" charset="-127"/>
              <a:buChar char="-"/>
            </a:pPr>
            <a:r>
              <a:rPr lang="en-US" altLang="ko-KR" sz="1400" dirty="0">
                <a:latin typeface="Gill Sans MT" panose="020B0502020104020203" pitchFamily="34" charset="0"/>
              </a:rPr>
              <a:t>atomic carbon dissolves into the metal droplets, then diffuses to and deposits at the growth surface, </a:t>
            </a:r>
            <a:r>
              <a:rPr lang="en-US" altLang="ko-KR" sz="1400" dirty="0">
                <a:latin typeface="Gill Sans MT" panose="020B0502020104020203" pitchFamily="34" charset="0"/>
                <a:sym typeface="Wingdings" panose="05000000000000000000" pitchFamily="2" charset="2"/>
              </a:rPr>
              <a:t> </a:t>
            </a:r>
            <a:r>
              <a:rPr lang="en-US" altLang="ko-KR" sz="1400" dirty="0">
                <a:latin typeface="Gill Sans MT" panose="020B0502020104020203" pitchFamily="34" charset="0"/>
              </a:rPr>
              <a:t>the growth of CNTs</a:t>
            </a:r>
          </a:p>
          <a:p>
            <a:pPr marL="540000" indent="-285750">
              <a:buFont typeface="맑은 고딕" panose="020B0503020000020004" pitchFamily="50" charset="-127"/>
              <a:buChar char="-"/>
            </a:pPr>
            <a:r>
              <a:rPr lang="en-US" altLang="ko-KR" sz="1400" dirty="0">
                <a:latin typeface="Gill Sans MT" panose="020B0502020104020203" pitchFamily="34" charset="0"/>
              </a:rPr>
              <a:t>Advantages of catalyst growth: relatively easy to prepare patterned carbon nanotube films by standard lithographic technique and to grow aligned CNTs</a:t>
            </a:r>
          </a:p>
          <a:p>
            <a:pPr marL="540000" indent="-285750">
              <a:buFont typeface="맑은 고딕" panose="020B0503020000020004" pitchFamily="50" charset="-127"/>
              <a:buChar char="-"/>
            </a:pPr>
            <a:r>
              <a:rPr lang="en-US" altLang="ko-KR" sz="1400" dirty="0">
                <a:latin typeface="Gill Sans MT" panose="020B0502020104020203" pitchFamily="34" charset="0"/>
              </a:rPr>
              <a:t>much lower growth temperatures (700 or 800 </a:t>
            </a:r>
            <a:r>
              <a:rPr lang="en-US" altLang="ko-KR" sz="1400" dirty="0">
                <a:latin typeface="Gill Sans MT" panose="020B0502020104020203" pitchFamily="34" charset="0"/>
                <a:sym typeface="Wingdings" panose="05000000000000000000" pitchFamily="2" charset="2"/>
              </a:rPr>
              <a:t>°C)</a:t>
            </a:r>
            <a:endParaRPr lang="en-US" altLang="ko-KR" sz="1400" dirty="0">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520259"/>
            <a:ext cx="2133600" cy="365125"/>
          </a:xfrm>
        </p:spPr>
        <p:txBody>
          <a:bodyPr/>
          <a:lstStyle/>
          <a:p>
            <a:fld id="{3956BC05-BAF0-44D8-938E-5DB4310753FA}" type="slidenum">
              <a:rPr lang="ko-KR" altLang="en-US" smtClean="0"/>
              <a:pPr/>
              <a:t>163</a:t>
            </a:fld>
            <a:endParaRPr lang="ko-KR" altLang="en-US" dirty="0"/>
          </a:p>
        </p:txBody>
      </p:sp>
    </p:spTree>
    <p:extLst>
      <p:ext uri="{BB962C8B-B14F-4D97-AF65-F5344CB8AC3E}">
        <p14:creationId xmlns:p14="http://schemas.microsoft.com/office/powerpoint/2010/main" val="331320872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8"/>
          <p:cNvSpPr txBox="1">
            <a:spLocks noChangeArrowheads="1"/>
          </p:cNvSpPr>
          <p:nvPr/>
        </p:nvSpPr>
        <p:spPr bwMode="auto">
          <a:xfrm>
            <a:off x="4359041" y="1760960"/>
            <a:ext cx="431741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342900" indent="-342900">
              <a:buFont typeface="Wingdings" panose="05000000000000000000" pitchFamily="2" charset="2"/>
              <a:buChar char="u"/>
            </a:pPr>
            <a:r>
              <a:rPr lang="en-US" altLang="zh-CN" sz="2000" dirty="0">
                <a:solidFill>
                  <a:srgbClr val="000000"/>
                </a:solidFill>
                <a:latin typeface="Gill Sans MT" panose="020B0502020104020203" pitchFamily="34" charset="0"/>
                <a:ea typeface="SimSun" panose="02010600030101010101" pitchFamily="2" charset="-122"/>
              </a:rPr>
              <a:t>growth mechanism</a:t>
            </a:r>
          </a:p>
          <a:p>
            <a:pPr marL="694350" indent="-514350">
              <a:spcBef>
                <a:spcPts val="600"/>
              </a:spcBef>
              <a:buFont typeface="+mj-lt"/>
              <a:buAutoNum type="romanUcPeriod"/>
            </a:pPr>
            <a:r>
              <a:rPr lang="en-US" altLang="zh-CN" sz="2000" dirty="0">
                <a:solidFill>
                  <a:srgbClr val="000000"/>
                </a:solidFill>
                <a:latin typeface="Gill Sans MT" panose="020B0502020104020203" pitchFamily="34" charset="0"/>
                <a:ea typeface="SimSun" panose="02010600030101010101" pitchFamily="2" charset="-122"/>
              </a:rPr>
              <a:t>transition metal (Fe, Co, Ni </a:t>
            </a:r>
            <a:r>
              <a:rPr lang="en-US" altLang="zh-CN" sz="2000" dirty="0" err="1">
                <a:solidFill>
                  <a:srgbClr val="000000"/>
                </a:solidFill>
                <a:latin typeface="Gill Sans MT" panose="020B0502020104020203" pitchFamily="34" charset="0"/>
                <a:ea typeface="SimSun" panose="02010600030101010101" pitchFamily="2" charset="-122"/>
              </a:rPr>
              <a:t>etc</a:t>
            </a:r>
            <a:r>
              <a:rPr lang="en-US" altLang="zh-CN" sz="2000" dirty="0">
                <a:solidFill>
                  <a:srgbClr val="000000"/>
                </a:solidFill>
                <a:latin typeface="Gill Sans MT" panose="020B0502020104020203" pitchFamily="34" charset="0"/>
                <a:ea typeface="SimSun" panose="02010600030101010101" pitchFamily="2" charset="-122"/>
              </a:rPr>
              <a:t>)  as catalyst</a:t>
            </a:r>
          </a:p>
          <a:p>
            <a:pPr marL="694350" indent="-514350">
              <a:spcBef>
                <a:spcPts val="600"/>
              </a:spcBef>
              <a:buFont typeface="+mj-lt"/>
              <a:buAutoNum type="romanUcPeriod"/>
            </a:pPr>
            <a:r>
              <a:rPr lang="en-US" altLang="zh-CN" sz="2000" dirty="0">
                <a:solidFill>
                  <a:srgbClr val="000000"/>
                </a:solidFill>
                <a:latin typeface="Gill Sans MT" panose="020B0502020104020203" pitchFamily="34" charset="0"/>
                <a:ea typeface="SimSun" panose="02010600030101010101" pitchFamily="2" charset="-122"/>
              </a:rPr>
              <a:t>hydrocarbon dissociate at metal surface into H and C.</a:t>
            </a:r>
          </a:p>
          <a:p>
            <a:pPr marL="694350" indent="-514350">
              <a:spcBef>
                <a:spcPts val="600"/>
              </a:spcBef>
              <a:buFont typeface="+mj-lt"/>
              <a:buAutoNum type="romanUcPeriod"/>
            </a:pPr>
            <a:r>
              <a:rPr lang="en-US" altLang="zh-CN" sz="2000" dirty="0">
                <a:solidFill>
                  <a:srgbClr val="000000"/>
                </a:solidFill>
                <a:latin typeface="Gill Sans MT" panose="020B0502020104020203" pitchFamily="34" charset="0"/>
                <a:ea typeface="SimSun" panose="02010600030101010101" pitchFamily="2" charset="-122"/>
              </a:rPr>
              <a:t>once surface saturated with C, it starts to form as graphite sheet with fullerene cap</a:t>
            </a:r>
          </a:p>
          <a:p>
            <a:pPr marL="694350" indent="-514350">
              <a:spcBef>
                <a:spcPts val="600"/>
              </a:spcBef>
              <a:buFont typeface="+mj-lt"/>
              <a:buAutoNum type="romanUcPeriod"/>
            </a:pPr>
            <a:r>
              <a:rPr lang="en-US" altLang="zh-CN" sz="2000" dirty="0">
                <a:solidFill>
                  <a:srgbClr val="000000"/>
                </a:solidFill>
                <a:latin typeface="Gill Sans MT" panose="020B0502020104020203" pitchFamily="34" charset="0"/>
                <a:ea typeface="SimSun" panose="02010600030101010101" pitchFamily="2" charset="-122"/>
              </a:rPr>
              <a:t>more C atoms can be inserted into Metal-C bond so the tube get growing longer</a:t>
            </a:r>
            <a:endParaRPr lang="en-US" altLang="ko-KR" sz="2000" dirty="0">
              <a:solidFill>
                <a:srgbClr val="000000"/>
              </a:solidFill>
              <a:latin typeface="Gill Sans MT" panose="020B0502020104020203" pitchFamily="34" charset="0"/>
              <a:ea typeface="SimSun" panose="02010600030101010101" pitchFamily="2" charset="-122"/>
            </a:endParaRPr>
          </a:p>
        </p:txBody>
      </p:sp>
      <p:grpSp>
        <p:nvGrpSpPr>
          <p:cNvPr id="3" name="그룹 2"/>
          <p:cNvGrpSpPr/>
          <p:nvPr/>
        </p:nvGrpSpPr>
        <p:grpSpPr>
          <a:xfrm>
            <a:off x="265832" y="1823030"/>
            <a:ext cx="4093209" cy="4236830"/>
            <a:chOff x="245864" y="1648266"/>
            <a:chExt cx="4343400" cy="4495800"/>
          </a:xfrm>
        </p:grpSpPr>
        <p:pic>
          <p:nvPicPr>
            <p:cNvPr id="28675" name="Picture 7" descr="cnt9"/>
            <p:cNvPicPr>
              <a:picLocks noChangeAspect="1" noChangeArrowheads="1"/>
            </p:cNvPicPr>
            <p:nvPr/>
          </p:nvPicPr>
          <p:blipFill>
            <a:blip r:embed="rId2">
              <a:extLst>
                <a:ext uri="{28A0092B-C50C-407E-A947-70E740481C1C}">
                  <a14:useLocalDpi xmlns:a14="http://schemas.microsoft.com/office/drawing/2010/main" val="0"/>
                </a:ext>
              </a:extLst>
            </a:blip>
            <a:srcRect l="8824" t="5608" r="35294" b="75780"/>
            <a:stretch>
              <a:fillRect/>
            </a:stretch>
          </p:blipFill>
          <p:spPr bwMode="auto">
            <a:xfrm>
              <a:off x="245864" y="1648266"/>
              <a:ext cx="4343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9" descr="CNT5"/>
            <p:cNvPicPr>
              <a:picLocks noChangeAspect="1" noChangeArrowheads="1"/>
            </p:cNvPicPr>
            <p:nvPr/>
          </p:nvPicPr>
          <p:blipFill>
            <a:blip r:embed="rId3">
              <a:extLst>
                <a:ext uri="{28A0092B-C50C-407E-A947-70E740481C1C}">
                  <a14:useLocalDpi xmlns:a14="http://schemas.microsoft.com/office/drawing/2010/main" val="0"/>
                </a:ext>
              </a:extLst>
            </a:blip>
            <a:srcRect l="8185" t="33154" r="10777" b="32031"/>
            <a:stretch>
              <a:fillRect/>
            </a:stretch>
          </p:blipFill>
          <p:spPr bwMode="auto">
            <a:xfrm>
              <a:off x="245864" y="3781866"/>
              <a:ext cx="4343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8" name="Text Box 10"/>
          <p:cNvSpPr txBox="1">
            <a:spLocks noChangeArrowheads="1"/>
          </p:cNvSpPr>
          <p:nvPr/>
        </p:nvSpPr>
        <p:spPr bwMode="auto">
          <a:xfrm>
            <a:off x="86320" y="6048876"/>
            <a:ext cx="4335016" cy="249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en-US" altLang="zh-CN" sz="1000" dirty="0">
                <a:solidFill>
                  <a:srgbClr val="000000"/>
                </a:solidFill>
                <a:latin typeface="Gill Sans MT" panose="020B0502020104020203" pitchFamily="34" charset="0"/>
                <a:ea typeface="SimSun" panose="02010600030101010101" pitchFamily="2" charset="-122"/>
              </a:rPr>
              <a:t>Courtesy from Rainer </a:t>
            </a:r>
            <a:r>
              <a:rPr lang="en-US" altLang="zh-CN" sz="1000" dirty="0" err="1">
                <a:solidFill>
                  <a:srgbClr val="000000"/>
                </a:solidFill>
                <a:latin typeface="Gill Sans MT" panose="020B0502020104020203" pitchFamily="34" charset="0"/>
                <a:ea typeface="SimSun" panose="02010600030101010101" pitchFamily="2" charset="-122"/>
              </a:rPr>
              <a:t>Waser</a:t>
            </a:r>
            <a:r>
              <a:rPr lang="en-US" altLang="zh-CN" sz="1000" dirty="0">
                <a:solidFill>
                  <a:srgbClr val="000000"/>
                </a:solidFill>
                <a:latin typeface="Gill Sans MT" panose="020B0502020104020203" pitchFamily="34" charset="0"/>
                <a:ea typeface="SimSun" panose="02010600030101010101" pitchFamily="2" charset="-122"/>
              </a:rPr>
              <a:t> Nano-electronics and Information technology</a:t>
            </a:r>
            <a:endParaRPr lang="en-US" altLang="ko-KR" sz="1000" dirty="0">
              <a:solidFill>
                <a:srgbClr val="000000"/>
              </a:solidFill>
              <a:latin typeface="Gill Sans MT" panose="020B0502020104020203" pitchFamily="34" charset="0"/>
              <a:ea typeface="굴림" panose="020B0600000101010101" pitchFamily="50" charset="-127"/>
            </a:endParaRPr>
          </a:p>
        </p:txBody>
      </p:sp>
      <p:sp>
        <p:nvSpPr>
          <p:cNvPr id="11" name="Rectangle 4"/>
          <p:cNvSpPr>
            <a:spLocks noGrp="1" noChangeArrowheads="1"/>
          </p:cNvSpPr>
          <p:nvPr>
            <p:ph type="title"/>
          </p:nvPr>
        </p:nvSpPr>
        <p:spPr bwMode="auto">
          <a:xfrm>
            <a:off x="0" y="843168"/>
            <a:ext cx="9144000" cy="4562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zh-CN" sz="2400" b="1" dirty="0">
                <a:solidFill>
                  <a:srgbClr val="C00000"/>
                </a:solidFill>
                <a:effectLst/>
                <a:latin typeface="Gill Sans MT" panose="020B0502020104020203" pitchFamily="34" charset="0"/>
                <a:ea typeface="SimSun" panose="02010600030101010101" pitchFamily="2" charset="-122"/>
              </a:rPr>
              <a:t>CNT growth mechanism</a:t>
            </a:r>
            <a:endParaRPr lang="en-US" altLang="ko-KR" sz="2400" b="1" dirty="0">
              <a:solidFill>
                <a:srgbClr val="C00000"/>
              </a:solidFill>
              <a:effectLst/>
              <a:latin typeface="Gill Sans MT" panose="020B0502020104020203" pitchFamily="34" charset="0"/>
              <a:ea typeface="SimSun" panose="02010600030101010101" pitchFamily="2" charset="-122"/>
            </a:endParaRPr>
          </a:p>
        </p:txBody>
      </p:sp>
      <p:sp>
        <p:nvSpPr>
          <p:cNvPr id="12" name="직사각형 11"/>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6.2.3. Carbon nanotubes</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164</a:t>
            </a:fld>
            <a:endParaRPr lang="ko-KR" altLang="en-US" dirty="0"/>
          </a:p>
        </p:txBody>
      </p:sp>
    </p:spTree>
    <p:extLst>
      <p:ext uri="{BB962C8B-B14F-4D97-AF65-F5344CB8AC3E}">
        <p14:creationId xmlns:p14="http://schemas.microsoft.com/office/powerpoint/2010/main" val="281814001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95536" y="1401634"/>
            <a:ext cx="8172908" cy="1938992"/>
          </a:xfrm>
          <a:prstGeom prst="rect">
            <a:avLst/>
          </a:prstGeom>
        </p:spPr>
        <p:txBody>
          <a:bodyPr wrap="square">
            <a:spAutoFit/>
          </a:bodyPr>
          <a:lstStyle/>
          <a:p>
            <a:pPr marL="285750" indent="-285750">
              <a:buFont typeface="Wingdings" panose="05000000000000000000" pitchFamily="2" charset="2"/>
              <a:buChar char="ü"/>
            </a:pPr>
            <a:r>
              <a:rPr lang="en-US" altLang="ko-KR" sz="2400" dirty="0">
                <a:latin typeface="Gill Sans MT" panose="020B0502020104020203" pitchFamily="34" charset="0"/>
              </a:rPr>
              <a:t>In almost all the synthesis methods, CNTs found with other carbon materials (amorphous carbon and carbon NPs) </a:t>
            </a:r>
            <a:r>
              <a:rPr lang="en-US" altLang="ko-KR" sz="2400" dirty="0">
                <a:latin typeface="Gill Sans MT" panose="020B0502020104020203" pitchFamily="34" charset="0"/>
                <a:sym typeface="Wingdings" panose="05000000000000000000" pitchFamily="2" charset="2"/>
              </a:rPr>
              <a:t> p</a:t>
            </a:r>
            <a:r>
              <a:rPr lang="en-US" altLang="ko-KR" sz="2400" dirty="0">
                <a:latin typeface="Gill Sans MT" panose="020B0502020104020203" pitchFamily="34" charset="0"/>
              </a:rPr>
              <a:t>urification process required</a:t>
            </a:r>
          </a:p>
          <a:p>
            <a:pPr marL="285750" indent="-285750">
              <a:buFont typeface="Wingdings" panose="05000000000000000000" pitchFamily="2" charset="2"/>
              <a:buChar char="ü"/>
            </a:pPr>
            <a:r>
              <a:rPr lang="en-US" altLang="ko-KR" sz="2400" dirty="0">
                <a:latin typeface="Gill Sans MT" panose="020B0502020104020203" pitchFamily="34" charset="0"/>
              </a:rPr>
              <a:t>Three basic methods  for purification: gas phase, liquid phase and intercalation methods</a:t>
            </a:r>
            <a:endParaRPr lang="ko-KR" altLang="en-US" sz="2400" dirty="0">
              <a:latin typeface="Gill Sans MT" panose="020B0502020104020203" pitchFamily="34" charset="0"/>
            </a:endParaRPr>
          </a:p>
        </p:txBody>
      </p:sp>
      <p:sp>
        <p:nvSpPr>
          <p:cNvPr id="5" name="Rectangle 4"/>
          <p:cNvSpPr>
            <a:spLocks noGrp="1" noChangeArrowheads="1"/>
          </p:cNvSpPr>
          <p:nvPr>
            <p:ph type="title"/>
          </p:nvPr>
        </p:nvSpPr>
        <p:spPr bwMode="auto">
          <a:xfrm>
            <a:off x="0" y="843168"/>
            <a:ext cx="9144000" cy="4562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zh-CN" sz="2400" b="1" dirty="0">
                <a:solidFill>
                  <a:srgbClr val="C00000"/>
                </a:solidFill>
                <a:effectLst/>
                <a:latin typeface="Gill Sans MT" panose="020B0502020104020203" pitchFamily="34" charset="0"/>
                <a:ea typeface="SimSun" panose="02010600030101010101" pitchFamily="2" charset="-122"/>
              </a:rPr>
              <a:t>CNT purification</a:t>
            </a:r>
            <a:endParaRPr lang="en-US" altLang="ko-KR" sz="2400" b="1" dirty="0">
              <a:solidFill>
                <a:srgbClr val="C00000"/>
              </a:solidFill>
              <a:effectLst/>
              <a:latin typeface="Gill Sans MT" panose="020B0502020104020203" pitchFamily="34" charset="0"/>
              <a:ea typeface="SimSun" panose="02010600030101010101" pitchFamily="2" charset="-122"/>
            </a:endParaRPr>
          </a:p>
        </p:txBody>
      </p:sp>
      <p:sp>
        <p:nvSpPr>
          <p:cNvPr id="6" name="직사각형 5"/>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6.2.3. Carbon nanotubes</a:t>
            </a:r>
            <a:endParaRPr lang="ko-KR" altLang="en-US" sz="2800" b="1" dirty="0">
              <a:latin typeface="Gill Sans MT" panose="020B0502020104020203" pitchFamily="34" charset="0"/>
              <a:ea typeface="HY견고딕" panose="02030600000101010101" pitchFamily="18" charset="-127"/>
              <a:cs typeface="+mj-cs"/>
            </a:endParaRPr>
          </a:p>
        </p:txBody>
      </p:sp>
      <p:graphicFrame>
        <p:nvGraphicFramePr>
          <p:cNvPr id="7" name="표 6"/>
          <p:cNvGraphicFramePr>
            <a:graphicFrameLocks noGrp="1"/>
          </p:cNvGraphicFramePr>
          <p:nvPr>
            <p:extLst/>
          </p:nvPr>
        </p:nvGraphicFramePr>
        <p:xfrm>
          <a:off x="575556" y="3442803"/>
          <a:ext cx="7992888" cy="2723731"/>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1151570600"/>
                    </a:ext>
                  </a:extLst>
                </a:gridCol>
                <a:gridCol w="2664296">
                  <a:extLst>
                    <a:ext uri="{9D8B030D-6E8A-4147-A177-3AD203B41FA5}">
                      <a16:colId xmlns:a16="http://schemas.microsoft.com/office/drawing/2014/main" val="1718994282"/>
                    </a:ext>
                  </a:extLst>
                </a:gridCol>
                <a:gridCol w="2664296">
                  <a:extLst>
                    <a:ext uri="{9D8B030D-6E8A-4147-A177-3AD203B41FA5}">
                      <a16:colId xmlns:a16="http://schemas.microsoft.com/office/drawing/2014/main" val="3140280909"/>
                    </a:ext>
                  </a:extLst>
                </a:gridCol>
              </a:tblGrid>
              <a:tr h="455970">
                <a:tc>
                  <a:txBody>
                    <a:bodyPr/>
                    <a:lstStyle/>
                    <a:p>
                      <a:pPr algn="ctr" latinLnBrk="1"/>
                      <a:r>
                        <a:rPr lang="en-US" altLang="ko-KR" sz="2400" dirty="0">
                          <a:latin typeface="Gill Sans MT" panose="020B0502020104020203" pitchFamily="34" charset="0"/>
                        </a:rPr>
                        <a:t>gas phase</a:t>
                      </a:r>
                      <a:endParaRPr lang="ko-KR" altLang="en-US" sz="2400" dirty="0">
                        <a:latin typeface="Gill Sans MT" panose="020B0502020104020203" pitchFamily="34" charset="0"/>
                      </a:endParaRPr>
                    </a:p>
                  </a:txBody>
                  <a:tcPr/>
                </a:tc>
                <a:tc>
                  <a:txBody>
                    <a:bodyPr/>
                    <a:lstStyle/>
                    <a:p>
                      <a:pPr algn="ctr" latinLnBrk="1"/>
                      <a:r>
                        <a:rPr lang="en-US" altLang="ko-KR" sz="2400" dirty="0">
                          <a:latin typeface="Gill Sans MT" panose="020B0502020104020203" pitchFamily="34" charset="0"/>
                        </a:rPr>
                        <a:t>liquid phase</a:t>
                      </a:r>
                      <a:endParaRPr lang="ko-KR" altLang="en-US" sz="2400" dirty="0">
                        <a:latin typeface="Gill Sans MT" panose="020B0502020104020203" pitchFamily="34" charset="0"/>
                      </a:endParaRPr>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400" dirty="0">
                          <a:latin typeface="Gill Sans MT" panose="020B0502020104020203" pitchFamily="34" charset="0"/>
                        </a:rPr>
                        <a:t>intercalation</a:t>
                      </a:r>
                      <a:endParaRPr lang="ko-KR" altLang="en-US" sz="2400" dirty="0">
                        <a:latin typeface="Gill Sans MT" panose="020B0502020104020203" pitchFamily="34" charset="0"/>
                      </a:endParaRPr>
                    </a:p>
                  </a:txBody>
                  <a:tcPr/>
                </a:tc>
                <a:extLst>
                  <a:ext uri="{0D108BD9-81ED-4DB2-BD59-A6C34878D82A}">
                    <a16:rowId xmlns:a16="http://schemas.microsoft.com/office/drawing/2014/main" val="1426240779"/>
                  </a:ext>
                </a:extLst>
              </a:tr>
              <a:tr h="2266531">
                <a:tc>
                  <a:txBody>
                    <a:bodyPr/>
                    <a:lstStyle/>
                    <a:p>
                      <a:pPr marL="285750" indent="-285750">
                        <a:buFont typeface="Arial" panose="020B0604020202020204" pitchFamily="34" charset="0"/>
                        <a:buChar char="•"/>
                      </a:pPr>
                      <a:r>
                        <a:rPr lang="en-US" altLang="ko-KR" sz="2000" b="0" i="0" u="none" strike="noStrike" kern="1200" baseline="0" dirty="0">
                          <a:solidFill>
                            <a:schemeClr val="dk1"/>
                          </a:solidFill>
                          <a:latin typeface="Gill Sans MT" panose="020B0502020104020203" pitchFamily="34" charset="0"/>
                          <a:ea typeface="+mn-ea"/>
                          <a:cs typeface="+mn-cs"/>
                        </a:rPr>
                        <a:t>removed by oxidation process</a:t>
                      </a:r>
                    </a:p>
                    <a:p>
                      <a:pPr marL="285750" indent="-285750">
                        <a:buFont typeface="Arial" panose="020B0604020202020204" pitchFamily="34" charset="0"/>
                        <a:buChar char="•"/>
                      </a:pPr>
                      <a:r>
                        <a:rPr lang="en-US" altLang="ko-KR" sz="2000" b="0" i="0" u="none" strike="noStrike" kern="1200" baseline="0" dirty="0">
                          <a:solidFill>
                            <a:schemeClr val="dk1"/>
                          </a:solidFill>
                          <a:latin typeface="Gill Sans MT" panose="020B0502020104020203" pitchFamily="34" charset="0"/>
                          <a:ea typeface="+mn-ea"/>
                          <a:cs typeface="+mn-cs"/>
                        </a:rPr>
                        <a:t>burn off particularly  smaller diameter nanotubes</a:t>
                      </a:r>
                      <a:endParaRPr lang="ko-KR" altLang="en-US" sz="2000" dirty="0">
                        <a:latin typeface="Gill Sans MT" panose="020B0502020104020203" pitchFamily="34" charset="0"/>
                      </a:endParaRPr>
                    </a:p>
                  </a:txBody>
                  <a:tcPr/>
                </a:tc>
                <a:tc>
                  <a:txBody>
                    <a:bodyPr/>
                    <a:lstStyle/>
                    <a:p>
                      <a:pPr marL="285750" indent="-285750">
                        <a:buFont typeface="Arial" panose="020B0604020202020204" pitchFamily="34" charset="0"/>
                        <a:buChar char="•"/>
                      </a:pPr>
                      <a:r>
                        <a:rPr lang="en-US" altLang="ko-KR" sz="2000" b="0" i="0" u="none" strike="noStrike" kern="1200" baseline="0" dirty="0">
                          <a:solidFill>
                            <a:schemeClr val="dk1"/>
                          </a:solidFill>
                          <a:latin typeface="Gill Sans MT" panose="020B0502020104020203" pitchFamily="34" charset="0"/>
                          <a:ea typeface="+mn-ea"/>
                          <a:cs typeface="+mn-cs"/>
                        </a:rPr>
                        <a:t>using a potassium permanganate, KMnO</a:t>
                      </a:r>
                      <a:r>
                        <a:rPr lang="en-US" altLang="ko-KR" sz="2000" b="0" i="0" u="none" strike="noStrike" kern="1200" baseline="-25000" dirty="0">
                          <a:solidFill>
                            <a:schemeClr val="dk1"/>
                          </a:solidFill>
                          <a:latin typeface="Gill Sans MT" panose="020B0502020104020203" pitchFamily="34" charset="0"/>
                          <a:ea typeface="+mn-ea"/>
                          <a:cs typeface="+mn-cs"/>
                        </a:rPr>
                        <a:t>4</a:t>
                      </a:r>
                      <a:r>
                        <a:rPr lang="en-US" altLang="ko-KR" sz="2000" b="0" i="0" u="none" strike="noStrike" kern="1200" baseline="0" dirty="0">
                          <a:solidFill>
                            <a:schemeClr val="dk1"/>
                          </a:solidFill>
                          <a:latin typeface="Gill Sans MT" panose="020B0502020104020203" pitchFamily="34" charset="0"/>
                          <a:ea typeface="+mn-ea"/>
                          <a:cs typeface="+mn-cs"/>
                        </a:rPr>
                        <a:t> treatment</a:t>
                      </a:r>
                    </a:p>
                    <a:p>
                      <a:pPr marL="285750" indent="-285750">
                        <a:buFont typeface="Arial" panose="020B0604020202020204" pitchFamily="34" charset="0"/>
                        <a:buChar char="•"/>
                      </a:pPr>
                      <a:r>
                        <a:rPr lang="en-US" altLang="ko-KR" sz="2000" dirty="0">
                          <a:latin typeface="Gill Sans MT" panose="020B0502020104020203" pitchFamily="34" charset="0"/>
                        </a:rPr>
                        <a:t>a higher yield than gas phase purification, but with shorter length</a:t>
                      </a:r>
                      <a:endParaRPr lang="ko-KR" altLang="en-US" sz="2000" dirty="0">
                        <a:latin typeface="Gill Sans MT" panose="020B0502020104020203" pitchFamily="34" charset="0"/>
                      </a:endParaRPr>
                    </a:p>
                  </a:txBody>
                  <a:tcPr/>
                </a:tc>
                <a:tc>
                  <a:txBody>
                    <a:bodyPr/>
                    <a:lstStyle/>
                    <a:p>
                      <a:pPr marL="285750" indent="-285750" latinLnBrk="1">
                        <a:buFont typeface="Arial" panose="020B0604020202020204" pitchFamily="34" charset="0"/>
                        <a:buChar char="•"/>
                      </a:pPr>
                      <a:r>
                        <a:rPr lang="en-US" altLang="ko-KR" sz="2000" b="0" i="0" u="none" strike="noStrike" kern="1200" baseline="0" dirty="0">
                          <a:solidFill>
                            <a:schemeClr val="dk1"/>
                          </a:solidFill>
                          <a:latin typeface="Gill Sans MT" panose="020B0502020104020203" pitchFamily="34" charset="0"/>
                          <a:ea typeface="+mn-ea"/>
                          <a:cs typeface="+mn-cs"/>
                        </a:rPr>
                        <a:t>intercalated by reacting with CuCl</a:t>
                      </a:r>
                      <a:r>
                        <a:rPr lang="en-US" altLang="ko-KR" sz="2000" b="0" i="0" u="none" strike="noStrike" kern="1200" baseline="-25000" dirty="0">
                          <a:solidFill>
                            <a:schemeClr val="dk1"/>
                          </a:solidFill>
                          <a:latin typeface="Gill Sans MT" panose="020B0502020104020203" pitchFamily="34" charset="0"/>
                          <a:ea typeface="+mn-ea"/>
                          <a:cs typeface="+mn-cs"/>
                        </a:rPr>
                        <a:t>2</a:t>
                      </a:r>
                      <a:r>
                        <a:rPr lang="en-US" altLang="ko-KR" sz="2000" b="0" i="0" u="none" strike="noStrike" kern="1200" baseline="0" dirty="0">
                          <a:solidFill>
                            <a:schemeClr val="dk1"/>
                          </a:solidFill>
                          <a:latin typeface="Gill Sans MT" panose="020B0502020104020203" pitchFamily="34" charset="0"/>
                          <a:ea typeface="+mn-ea"/>
                          <a:cs typeface="+mn-cs"/>
                        </a:rPr>
                        <a:t>-KC1</a:t>
                      </a:r>
                    </a:p>
                    <a:p>
                      <a:pPr marL="285750" indent="-285750" latinLnBrk="1">
                        <a:buFont typeface="Arial" panose="020B0604020202020204" pitchFamily="34" charset="0"/>
                        <a:buChar char="•"/>
                      </a:pPr>
                      <a:r>
                        <a:rPr lang="en-US" altLang="ko-KR" sz="2000" dirty="0">
                          <a:latin typeface="Gill Sans MT" panose="020B0502020104020203" pitchFamily="34" charset="0"/>
                        </a:rPr>
                        <a:t>Subsequent chemical reactions remove the intercalated species</a:t>
                      </a:r>
                      <a:endParaRPr lang="ko-KR" altLang="en-US" sz="2000" dirty="0">
                        <a:latin typeface="Gill Sans MT" panose="020B0502020104020203" pitchFamily="34" charset="0"/>
                      </a:endParaRPr>
                    </a:p>
                  </a:txBody>
                  <a:tcPr/>
                </a:tc>
                <a:extLst>
                  <a:ext uri="{0D108BD9-81ED-4DB2-BD59-A6C34878D82A}">
                    <a16:rowId xmlns:a16="http://schemas.microsoft.com/office/drawing/2014/main" val="640926899"/>
                  </a:ext>
                </a:extLst>
              </a:tr>
            </a:tbl>
          </a:graphicData>
        </a:graphic>
      </p:graphicFrame>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165</a:t>
            </a:fld>
            <a:endParaRPr lang="ko-KR" altLang="en-US" dirty="0"/>
          </a:p>
        </p:txBody>
      </p:sp>
    </p:spTree>
    <p:extLst>
      <p:ext uri="{BB962C8B-B14F-4D97-AF65-F5344CB8AC3E}">
        <p14:creationId xmlns:p14="http://schemas.microsoft.com/office/powerpoint/2010/main" val="73430344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179512" y="1299458"/>
            <a:ext cx="8712968" cy="5262979"/>
          </a:xfrm>
          <a:prstGeom prst="rect">
            <a:avLst/>
          </a:prstGeom>
        </p:spPr>
        <p:txBody>
          <a:bodyPr wrap="square">
            <a:spAutoFit/>
          </a:bodyPr>
          <a:lstStyle/>
          <a:p>
            <a:pPr marL="285750" indent="-285750">
              <a:buFont typeface="Wingdings" panose="05000000000000000000" pitchFamily="2" charset="2"/>
              <a:buChar char="ü"/>
            </a:pPr>
            <a:r>
              <a:rPr lang="en-US" altLang="ko-KR" sz="2400" dirty="0">
                <a:latin typeface="Gill Sans MT" panose="020B0502020104020203" pitchFamily="34" charset="0"/>
              </a:rPr>
              <a:t>excellent candidates for stiff and robust structures, since the C-C bond in graphite is one of the strongest in nature</a:t>
            </a:r>
          </a:p>
          <a:p>
            <a:pPr marL="285750" indent="-285750">
              <a:buFont typeface="Wingdings" panose="05000000000000000000" pitchFamily="2" charset="2"/>
              <a:buChar char="ü"/>
            </a:pPr>
            <a:r>
              <a:rPr lang="en-US" altLang="ko-KR" sz="2400" dirty="0">
                <a:latin typeface="Gill Sans MT" panose="020B0502020104020203" pitchFamily="34" charset="0"/>
              </a:rPr>
              <a:t>flexible and do not break upon bending</a:t>
            </a:r>
          </a:p>
          <a:p>
            <a:pPr marL="285750" indent="-285750">
              <a:buFont typeface="Wingdings" panose="05000000000000000000" pitchFamily="2" charset="2"/>
              <a:buChar char="ü"/>
            </a:pPr>
            <a:r>
              <a:rPr lang="en-US" altLang="ko-KR" sz="2400" dirty="0">
                <a:latin typeface="Gill Sans MT" panose="020B0502020104020203" pitchFamily="34" charset="0"/>
              </a:rPr>
              <a:t>extremely high electrical and thermal conductivity </a:t>
            </a:r>
          </a:p>
          <a:p>
            <a:pPr marL="285750" indent="-285750">
              <a:buFont typeface="Wingdings" panose="05000000000000000000" pitchFamily="2" charset="2"/>
              <a:buChar char="ü"/>
            </a:pPr>
            <a:r>
              <a:rPr lang="en-US" altLang="ko-KR" sz="2400" dirty="0">
                <a:latin typeface="Gill Sans MT" panose="020B0502020104020203" pitchFamily="34" charset="0"/>
              </a:rPr>
              <a:t>a wide spectrum of potential applications</a:t>
            </a:r>
          </a:p>
          <a:p>
            <a:r>
              <a:rPr lang="en-US" altLang="ko-KR" sz="2400" dirty="0">
                <a:latin typeface="Gill Sans MT" panose="020B0502020104020203" pitchFamily="34" charset="0"/>
              </a:rPr>
              <a:t>    - catalysis</a:t>
            </a:r>
          </a:p>
          <a:p>
            <a:r>
              <a:rPr lang="en-US" altLang="ko-KR" sz="2400" dirty="0">
                <a:latin typeface="Gill Sans MT" panose="020B0502020104020203" pitchFamily="34" charset="0"/>
              </a:rPr>
              <a:t>    - gas storage</a:t>
            </a:r>
          </a:p>
          <a:p>
            <a:r>
              <a:rPr lang="en-US" altLang="ko-KR" sz="2400" dirty="0">
                <a:latin typeface="Gill Sans MT" panose="020B0502020104020203" pitchFamily="34" charset="0"/>
              </a:rPr>
              <a:t>    - biological cell electrode</a:t>
            </a:r>
          </a:p>
          <a:p>
            <a:r>
              <a:rPr lang="en-US" altLang="ko-KR" sz="2400" dirty="0">
                <a:latin typeface="Gill Sans MT" panose="020B0502020104020203" pitchFamily="34" charset="0"/>
              </a:rPr>
              <a:t>    - quantum resistors</a:t>
            </a:r>
          </a:p>
          <a:p>
            <a:r>
              <a:rPr lang="en-US" altLang="ko-KR" sz="2400" dirty="0">
                <a:latin typeface="Gill Sans MT" panose="020B0502020104020203" pitchFamily="34" charset="0"/>
              </a:rPr>
              <a:t>    - nanoscale electronic and mechanical devices</a:t>
            </a:r>
          </a:p>
          <a:p>
            <a:r>
              <a:rPr lang="en-US" altLang="ko-KR" sz="2400" dirty="0">
                <a:latin typeface="Gill Sans MT" panose="020B0502020104020203" pitchFamily="34" charset="0"/>
              </a:rPr>
              <a:t>    - electron field emission tips</a:t>
            </a:r>
          </a:p>
          <a:p>
            <a:r>
              <a:rPr lang="en-US" altLang="ko-KR" sz="2400" dirty="0">
                <a:latin typeface="Gill Sans MT" panose="020B0502020104020203" pitchFamily="34" charset="0"/>
              </a:rPr>
              <a:t>    - scanning probe tip</a:t>
            </a:r>
          </a:p>
          <a:p>
            <a:r>
              <a:rPr lang="en-US" altLang="ko-KR" sz="2400" dirty="0">
                <a:latin typeface="Gill Sans MT" panose="020B0502020104020203" pitchFamily="34" charset="0"/>
              </a:rPr>
              <a:t>    - flow sensor</a:t>
            </a:r>
          </a:p>
          <a:p>
            <a:r>
              <a:rPr lang="en-US" altLang="ko-KR" sz="2400" dirty="0">
                <a:latin typeface="Gill Sans MT" panose="020B0502020104020203" pitchFamily="34" charset="0"/>
              </a:rPr>
              <a:t>    - nanocomposites</a:t>
            </a:r>
            <a:endParaRPr lang="ko-KR" altLang="en-US" sz="2400" dirty="0">
              <a:latin typeface="Gill Sans MT" panose="020B0502020104020203" pitchFamily="34" charset="0"/>
            </a:endParaRPr>
          </a:p>
        </p:txBody>
      </p:sp>
      <p:sp>
        <p:nvSpPr>
          <p:cNvPr id="8" name="Rectangle 4"/>
          <p:cNvSpPr>
            <a:spLocks noGrp="1" noChangeArrowheads="1"/>
          </p:cNvSpPr>
          <p:nvPr>
            <p:ph type="title"/>
          </p:nvPr>
        </p:nvSpPr>
        <p:spPr bwMode="auto">
          <a:xfrm>
            <a:off x="0" y="843168"/>
            <a:ext cx="9144000" cy="4562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zh-CN" sz="2400" b="1" dirty="0">
                <a:solidFill>
                  <a:srgbClr val="C00000"/>
                </a:solidFill>
                <a:effectLst/>
                <a:latin typeface="Gill Sans MT" panose="020B0502020104020203" pitchFamily="34" charset="0"/>
                <a:ea typeface="SimSun" panose="02010600030101010101" pitchFamily="2" charset="-122"/>
              </a:rPr>
              <a:t>CNT properties</a:t>
            </a:r>
            <a:endParaRPr lang="en-US" altLang="ko-KR" sz="2400" b="1" dirty="0">
              <a:solidFill>
                <a:srgbClr val="C00000"/>
              </a:solidFill>
              <a:effectLst/>
              <a:latin typeface="Gill Sans MT" panose="020B0502020104020203" pitchFamily="34" charset="0"/>
              <a:ea typeface="SimSun" panose="02010600030101010101" pitchFamily="2" charset="-122"/>
            </a:endParaRPr>
          </a:p>
        </p:txBody>
      </p:sp>
      <p:sp>
        <p:nvSpPr>
          <p:cNvPr id="9" name="직사각형 8"/>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6.2.3. Carbon nanotubes</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슬라이드 번호 개체 틀 1"/>
          <p:cNvSpPr>
            <a:spLocks noGrp="1"/>
          </p:cNvSpPr>
          <p:nvPr>
            <p:ph type="sldNum" sz="quarter" idx="4294967295"/>
          </p:nvPr>
        </p:nvSpPr>
        <p:spPr>
          <a:xfrm>
            <a:off x="7020272" y="6501978"/>
            <a:ext cx="2133600" cy="365125"/>
          </a:xfrm>
        </p:spPr>
        <p:txBody>
          <a:bodyPr/>
          <a:lstStyle/>
          <a:p>
            <a:fld id="{3956BC05-BAF0-44D8-938E-5DB4310753FA}" type="slidenum">
              <a:rPr lang="ko-KR" altLang="en-US" smtClean="0"/>
              <a:pPr/>
              <a:t>166</a:t>
            </a:fld>
            <a:endParaRPr lang="ko-KR" altLang="en-US" dirty="0"/>
          </a:p>
        </p:txBody>
      </p:sp>
    </p:spTree>
    <p:extLst>
      <p:ext uri="{BB962C8B-B14F-4D97-AF65-F5344CB8AC3E}">
        <p14:creationId xmlns:p14="http://schemas.microsoft.com/office/powerpoint/2010/main" val="16772186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14" y="2182829"/>
            <a:ext cx="4392488" cy="2398299"/>
          </a:xfrm>
          <a:prstGeom prst="rect">
            <a:avLst/>
          </a:prstGeom>
        </p:spPr>
      </p:pic>
      <p:pic>
        <p:nvPicPr>
          <p:cNvPr id="5" name="그림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4234" y="1988840"/>
            <a:ext cx="3386198" cy="2592288"/>
          </a:xfrm>
          <a:prstGeom prst="rect">
            <a:avLst/>
          </a:prstGeom>
        </p:spPr>
      </p:pic>
      <p:sp>
        <p:nvSpPr>
          <p:cNvPr id="6" name="직사각형 5"/>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6.2.3. Carbon nanotubes</a:t>
            </a:r>
            <a:endParaRPr lang="ko-KR" altLang="en-US" sz="2800" b="1" dirty="0">
              <a:latin typeface="Gill Sans MT" panose="020B0502020104020203" pitchFamily="34" charset="0"/>
              <a:ea typeface="HY견고딕" panose="02030600000101010101" pitchFamily="18" charset="-127"/>
              <a:cs typeface="+mj-cs"/>
            </a:endParaRPr>
          </a:p>
        </p:txBody>
      </p:sp>
      <p:sp>
        <p:nvSpPr>
          <p:cNvPr id="7" name="Rectangle 4"/>
          <p:cNvSpPr>
            <a:spLocks noGrp="1" noChangeArrowheads="1"/>
          </p:cNvSpPr>
          <p:nvPr>
            <p:ph type="title"/>
          </p:nvPr>
        </p:nvSpPr>
        <p:spPr bwMode="auto">
          <a:xfrm>
            <a:off x="0" y="1388534"/>
            <a:ext cx="9144000" cy="4562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zh-CN" sz="2400" b="1" dirty="0">
                <a:solidFill>
                  <a:srgbClr val="C00000"/>
                </a:solidFill>
                <a:effectLst/>
                <a:latin typeface="Gill Sans MT" panose="020B0502020104020203" pitchFamily="34" charset="0"/>
                <a:ea typeface="SimSun" panose="02010600030101010101" pitchFamily="2" charset="-122"/>
              </a:rPr>
              <a:t>Application</a:t>
            </a:r>
            <a:r>
              <a:rPr lang="en-US" altLang="zh-CN" sz="2400" b="1" dirty="0">
                <a:solidFill>
                  <a:srgbClr val="C00000"/>
                </a:solidFill>
                <a:latin typeface="Gill Sans MT" panose="020B0502020104020203" pitchFamily="34" charset="0"/>
                <a:ea typeface="SimSun" panose="02010600030101010101" pitchFamily="2" charset="-122"/>
              </a:rPr>
              <a:t>s: Catalyst for Chemical Reactions</a:t>
            </a:r>
            <a:endParaRPr lang="en-US" altLang="ko-KR" sz="2400" b="1" dirty="0">
              <a:solidFill>
                <a:srgbClr val="C00000"/>
              </a:solidFill>
              <a:effectLst/>
              <a:latin typeface="Gill Sans MT" panose="020B0502020104020203" pitchFamily="34" charset="0"/>
              <a:ea typeface="SimSun" panose="02010600030101010101" pitchFamily="2" charset="-122"/>
            </a:endParaRPr>
          </a:p>
        </p:txBody>
      </p:sp>
      <p:sp>
        <p:nvSpPr>
          <p:cNvPr id="2" name="슬라이드 번호 개체 틀 1"/>
          <p:cNvSpPr>
            <a:spLocks noGrp="1"/>
          </p:cNvSpPr>
          <p:nvPr>
            <p:ph type="sldNum" sz="quarter" idx="4294967295"/>
          </p:nvPr>
        </p:nvSpPr>
        <p:spPr>
          <a:xfrm>
            <a:off x="7010400" y="6520259"/>
            <a:ext cx="2133600" cy="365125"/>
          </a:xfrm>
        </p:spPr>
        <p:txBody>
          <a:bodyPr/>
          <a:lstStyle/>
          <a:p>
            <a:fld id="{3956BC05-BAF0-44D8-938E-5DB4310753FA}" type="slidenum">
              <a:rPr lang="ko-KR" altLang="en-US" smtClean="0"/>
              <a:pPr/>
              <a:t>167</a:t>
            </a:fld>
            <a:endParaRPr lang="ko-KR" altLang="en-US" dirty="0"/>
          </a:p>
        </p:txBody>
      </p:sp>
    </p:spTree>
    <p:extLst>
      <p:ext uri="{BB962C8B-B14F-4D97-AF65-F5344CB8AC3E}">
        <p14:creationId xmlns:p14="http://schemas.microsoft.com/office/powerpoint/2010/main" val="55514333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368" y="1700808"/>
            <a:ext cx="4860032" cy="3131030"/>
          </a:xfrm>
          <a:prstGeom prst="rect">
            <a:avLst/>
          </a:prstGeom>
        </p:spPr>
      </p:pic>
      <p:sp>
        <p:nvSpPr>
          <p:cNvPr id="5" name="직사각형 4"/>
          <p:cNvSpPr/>
          <p:nvPr/>
        </p:nvSpPr>
        <p:spPr>
          <a:xfrm>
            <a:off x="2130524" y="4831838"/>
            <a:ext cx="4879876" cy="1015663"/>
          </a:xfrm>
          <a:prstGeom prst="rect">
            <a:avLst/>
          </a:prstGeom>
        </p:spPr>
        <p:txBody>
          <a:bodyPr wrap="square">
            <a:spAutoFit/>
          </a:bodyPr>
          <a:lstStyle/>
          <a:p>
            <a:r>
              <a:rPr lang="en-US" altLang="ko-KR" sz="1200" dirty="0"/>
              <a:t>Hydrogen adsorption in CNTs. Hydrogen gas adsorbed in an array of (10,10) carbon nanotubes. The hydrogen inside the nanotubes and in the interstitial channels is at a much higher density than that of the bulk gas. </a:t>
            </a:r>
          </a:p>
          <a:p>
            <a:pPr algn="r"/>
            <a:r>
              <a:rPr lang="en-US" altLang="ko-KR" sz="1200" i="1" dirty="0"/>
              <a:t>Copyright J. Karl Johnson, University of Pittsburgh</a:t>
            </a:r>
            <a:endParaRPr lang="ko-KR" altLang="en-US" sz="1200" i="1" dirty="0"/>
          </a:p>
        </p:txBody>
      </p:sp>
      <p:sp>
        <p:nvSpPr>
          <p:cNvPr id="6" name="직사각형 5"/>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6.2.3. Carbon nanotubes</a:t>
            </a:r>
            <a:endParaRPr lang="ko-KR" altLang="en-US" sz="2800" b="1" dirty="0">
              <a:latin typeface="Gill Sans MT" panose="020B0502020104020203" pitchFamily="34" charset="0"/>
              <a:ea typeface="HY견고딕" panose="02030600000101010101" pitchFamily="18" charset="-127"/>
              <a:cs typeface="+mj-cs"/>
            </a:endParaRPr>
          </a:p>
        </p:txBody>
      </p:sp>
      <p:sp>
        <p:nvSpPr>
          <p:cNvPr id="7" name="Rectangle 4"/>
          <p:cNvSpPr>
            <a:spLocks noGrp="1" noChangeArrowheads="1"/>
          </p:cNvSpPr>
          <p:nvPr>
            <p:ph type="title"/>
          </p:nvPr>
        </p:nvSpPr>
        <p:spPr bwMode="auto">
          <a:xfrm>
            <a:off x="0" y="956486"/>
            <a:ext cx="9144000" cy="4562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zh-CN" sz="2400" b="1" dirty="0">
                <a:solidFill>
                  <a:srgbClr val="C00000"/>
                </a:solidFill>
                <a:effectLst/>
                <a:latin typeface="Gill Sans MT" panose="020B0502020104020203" pitchFamily="34" charset="0"/>
                <a:ea typeface="SimSun" panose="02010600030101010101" pitchFamily="2" charset="-122"/>
              </a:rPr>
              <a:t>Application</a:t>
            </a:r>
            <a:r>
              <a:rPr lang="en-US" altLang="zh-CN" sz="2400" b="1" dirty="0">
                <a:solidFill>
                  <a:srgbClr val="C00000"/>
                </a:solidFill>
                <a:latin typeface="Gill Sans MT" panose="020B0502020104020203" pitchFamily="34" charset="0"/>
                <a:ea typeface="SimSun" panose="02010600030101010101" pitchFamily="2" charset="-122"/>
              </a:rPr>
              <a:t>s: Gas Storage</a:t>
            </a:r>
            <a:endParaRPr lang="en-US" altLang="ko-KR" sz="2400" b="1" dirty="0">
              <a:solidFill>
                <a:srgbClr val="C00000"/>
              </a:solidFill>
              <a:effectLst/>
              <a:latin typeface="Gill Sans MT" panose="020B0502020104020203" pitchFamily="34" charset="0"/>
              <a:ea typeface="SimSun" panose="02010600030101010101" pitchFamily="2" charset="-122"/>
            </a:endParaRPr>
          </a:p>
        </p:txBody>
      </p:sp>
      <p:sp>
        <p:nvSpPr>
          <p:cNvPr id="2" name="슬라이드 번호 개체 틀 1"/>
          <p:cNvSpPr>
            <a:spLocks noGrp="1"/>
          </p:cNvSpPr>
          <p:nvPr>
            <p:ph type="sldNum" sz="quarter" idx="4294967295"/>
          </p:nvPr>
        </p:nvSpPr>
        <p:spPr>
          <a:xfrm>
            <a:off x="7010400" y="6520259"/>
            <a:ext cx="2133600" cy="365125"/>
          </a:xfrm>
        </p:spPr>
        <p:txBody>
          <a:bodyPr/>
          <a:lstStyle/>
          <a:p>
            <a:fld id="{3956BC05-BAF0-44D8-938E-5DB4310753FA}" type="slidenum">
              <a:rPr lang="ko-KR" altLang="en-US" smtClean="0"/>
              <a:pPr/>
              <a:t>168</a:t>
            </a:fld>
            <a:endParaRPr lang="ko-KR" altLang="en-US" dirty="0"/>
          </a:p>
        </p:txBody>
      </p:sp>
    </p:spTree>
    <p:extLst>
      <p:ext uri="{BB962C8B-B14F-4D97-AF65-F5344CB8AC3E}">
        <p14:creationId xmlns:p14="http://schemas.microsoft.com/office/powerpoint/2010/main" val="1164579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8532440" cy="571480"/>
          </a:xfrm>
        </p:spPr>
        <p:txBody>
          <a:bodyPr vert="horz" lIns="91440" tIns="45720" rIns="91440" bIns="45720" rtlCol="0" anchor="ctr">
            <a:normAutofit/>
          </a:bodyPr>
          <a:lstStyle/>
          <a:p>
            <a:pPr algn="l"/>
            <a:r>
              <a:rPr lang="en-US" altLang="ko-KR" sz="2400" b="1" dirty="0">
                <a:latin typeface="Gill Sans MT" panose="020B0502020104020203" pitchFamily="34" charset="0"/>
              </a:rPr>
              <a:t>Fabrication process of nanostructures and nanomaterials </a:t>
            </a:r>
            <a:endParaRPr lang="ko-KR" altLang="en-US" sz="2400" b="1" dirty="0">
              <a:latin typeface="Gill Sans MT" panose="020B0502020104020203" pitchFamily="34" charset="0"/>
            </a:endParaRPr>
          </a:p>
        </p:txBody>
      </p:sp>
      <p:sp>
        <p:nvSpPr>
          <p:cNvPr id="3" name="내용 개체 틀 2"/>
          <p:cNvSpPr>
            <a:spLocks noGrp="1"/>
          </p:cNvSpPr>
          <p:nvPr>
            <p:ph idx="1"/>
          </p:nvPr>
        </p:nvSpPr>
        <p:spPr>
          <a:xfrm>
            <a:off x="107504" y="908720"/>
            <a:ext cx="8928992" cy="5785964"/>
          </a:xfrm>
        </p:spPr>
        <p:txBody>
          <a:bodyPr>
            <a:noAutofit/>
          </a:bodyPr>
          <a:lstStyle/>
          <a:p>
            <a:r>
              <a:rPr lang="en-US" altLang="ko-KR" sz="2400" dirty="0">
                <a:solidFill>
                  <a:srgbClr val="0000CC"/>
                </a:solidFill>
                <a:latin typeface="Gill Sans MT" panose="020B0502020104020203" pitchFamily="34" charset="0"/>
              </a:rPr>
              <a:t>Vapor phase growth</a:t>
            </a:r>
          </a:p>
          <a:p>
            <a:pPr lvl="1">
              <a:buNone/>
            </a:pPr>
            <a:r>
              <a:rPr lang="en-US" altLang="ko-KR" sz="2400" dirty="0">
                <a:latin typeface="Gill Sans MT" panose="020B0502020104020203" pitchFamily="34" charset="0"/>
              </a:rPr>
              <a:t>Laser reaction pyrolysis, atomic layer deposition(ALD)</a:t>
            </a:r>
          </a:p>
          <a:p>
            <a:pPr lvl="1">
              <a:buNone/>
            </a:pPr>
            <a:endParaRPr lang="en-US" altLang="ko-KR" sz="2400" dirty="0">
              <a:latin typeface="Gill Sans MT" panose="020B0502020104020203" pitchFamily="34" charset="0"/>
            </a:endParaRPr>
          </a:p>
          <a:p>
            <a:r>
              <a:rPr lang="en-US" altLang="ko-KR" sz="2400" dirty="0">
                <a:solidFill>
                  <a:srgbClr val="0000CC"/>
                </a:solidFill>
                <a:latin typeface="Gill Sans MT" panose="020B0502020104020203" pitchFamily="34" charset="0"/>
              </a:rPr>
              <a:t>Liquid phase growth</a:t>
            </a:r>
          </a:p>
          <a:p>
            <a:pPr lvl="1">
              <a:buNone/>
            </a:pPr>
            <a:r>
              <a:rPr lang="en-US" altLang="ko-KR" sz="2400" dirty="0">
                <a:latin typeface="Gill Sans MT" panose="020B0502020104020203" pitchFamily="34" charset="0"/>
              </a:rPr>
              <a:t>Colloidal processing, self-assembly of monolayer</a:t>
            </a:r>
          </a:p>
          <a:p>
            <a:pPr lvl="1">
              <a:buNone/>
            </a:pPr>
            <a:endParaRPr lang="en-US" altLang="ko-KR" sz="2400" dirty="0">
              <a:latin typeface="Gill Sans MT" panose="020B0502020104020203" pitchFamily="34" charset="0"/>
            </a:endParaRPr>
          </a:p>
          <a:p>
            <a:r>
              <a:rPr lang="en-US" altLang="ko-KR" sz="2400" dirty="0">
                <a:solidFill>
                  <a:srgbClr val="0000CC"/>
                </a:solidFill>
                <a:latin typeface="Gill Sans MT" panose="020B0502020104020203" pitchFamily="34" charset="0"/>
              </a:rPr>
              <a:t>Solid phase formation</a:t>
            </a:r>
          </a:p>
          <a:p>
            <a:pPr lvl="1">
              <a:buNone/>
            </a:pPr>
            <a:r>
              <a:rPr lang="en-US" altLang="ko-KR" sz="2400" dirty="0">
                <a:latin typeface="Gill Sans MT" panose="020B0502020104020203" pitchFamily="34" charset="0"/>
              </a:rPr>
              <a:t>Phase segregation, two-photon-included polymerization </a:t>
            </a:r>
          </a:p>
          <a:p>
            <a:pPr lvl="1">
              <a:buNone/>
            </a:pPr>
            <a:endParaRPr lang="en-US" altLang="ko-KR" sz="2400" dirty="0">
              <a:latin typeface="Gill Sans MT" panose="020B0502020104020203" pitchFamily="34" charset="0"/>
            </a:endParaRPr>
          </a:p>
          <a:p>
            <a:r>
              <a:rPr lang="en-US" altLang="ko-KR" sz="2400" dirty="0">
                <a:solidFill>
                  <a:srgbClr val="0000CC"/>
                </a:solidFill>
                <a:latin typeface="Gill Sans MT" panose="020B0502020104020203" pitchFamily="34" charset="0"/>
              </a:rPr>
              <a:t>Hybrid growth</a:t>
            </a:r>
          </a:p>
          <a:p>
            <a:pPr lvl="1">
              <a:buNone/>
            </a:pPr>
            <a:r>
              <a:rPr lang="en-US" altLang="ko-KR" sz="2400" dirty="0">
                <a:latin typeface="Gill Sans MT" panose="020B0502020104020203" pitchFamily="34" charset="0"/>
              </a:rPr>
              <a:t>vapor-liquid-solid(VLS) growth of </a:t>
            </a:r>
            <a:r>
              <a:rPr lang="en-US" altLang="ko-KR" sz="2400" dirty="0" err="1">
                <a:latin typeface="Gill Sans MT" panose="020B0502020104020203" pitchFamily="34" charset="0"/>
              </a:rPr>
              <a:t>nanowires</a:t>
            </a:r>
            <a:endParaRPr lang="ko-KR" altLang="en-US" sz="2400" dirty="0">
              <a:latin typeface="Gill Sans MT" panose="020B0502020104020203" pitchFamily="34" charset="0"/>
            </a:endParaRPr>
          </a:p>
        </p:txBody>
      </p:sp>
      <p:sp>
        <p:nvSpPr>
          <p:cNvPr id="4" name="직사각형 3"/>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ill Sans MT" panose="020B0502020104020203" pitchFamily="34" charset="0"/>
            </a:endParaRPr>
          </a:p>
        </p:txBody>
      </p:sp>
      <p:pic>
        <p:nvPicPr>
          <p:cNvPr id="5" name="그림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693690"/>
            <a:ext cx="1584176" cy="1355383"/>
          </a:xfrm>
          <a:prstGeom prst="rect">
            <a:avLst/>
          </a:prstGeom>
        </p:spPr>
      </p:pic>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2012333"/>
            <a:ext cx="1413036" cy="1744216"/>
          </a:xfrm>
          <a:prstGeom prst="rect">
            <a:avLst/>
          </a:prstGeom>
        </p:spPr>
      </p:pic>
      <p:pic>
        <p:nvPicPr>
          <p:cNvPr id="7" name="그림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9062" y="3826830"/>
            <a:ext cx="1464938" cy="1485975"/>
          </a:xfrm>
          <a:prstGeom prst="rect">
            <a:avLst/>
          </a:prstGeom>
        </p:spPr>
      </p:pic>
      <p:pic>
        <p:nvPicPr>
          <p:cNvPr id="8" name="그림 7"/>
          <p:cNvPicPr>
            <a:picLocks noChangeAspect="1"/>
          </p:cNvPicPr>
          <p:nvPr/>
        </p:nvPicPr>
        <p:blipFill rotWithShape="1">
          <a:blip r:embed="rId6">
            <a:extLst>
              <a:ext uri="{28A0092B-C50C-407E-A947-70E740481C1C}">
                <a14:useLocalDpi xmlns:a14="http://schemas.microsoft.com/office/drawing/2010/main" val="0"/>
              </a:ext>
            </a:extLst>
          </a:blip>
          <a:srcRect l="10897" t="16856" r="16821" b="42109"/>
          <a:stretch/>
        </p:blipFill>
        <p:spPr>
          <a:xfrm>
            <a:off x="6166894" y="5417014"/>
            <a:ext cx="3024336" cy="1289062"/>
          </a:xfrm>
          <a:prstGeom prst="rect">
            <a:avLst/>
          </a:prstGeom>
        </p:spPr>
      </p:pic>
      <p:sp>
        <p:nvSpPr>
          <p:cNvPr id="10" name="슬라이드 번호 개체 틀 9"/>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16</a:t>
            </a:fld>
            <a:endParaRPr lang="ko-KR" altLang="en-US"/>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rotWithShape="1">
          <a:blip r:embed="rId2">
            <a:extLst>
              <a:ext uri="{28A0092B-C50C-407E-A947-70E740481C1C}">
                <a14:useLocalDpi xmlns:a14="http://schemas.microsoft.com/office/drawing/2010/main" val="0"/>
              </a:ext>
            </a:extLst>
          </a:blip>
          <a:srcRect b="58565"/>
          <a:stretch/>
        </p:blipFill>
        <p:spPr>
          <a:xfrm>
            <a:off x="467544" y="1772816"/>
            <a:ext cx="7837714" cy="2160240"/>
          </a:xfrm>
          <a:prstGeom prst="rect">
            <a:avLst/>
          </a:prstGeom>
        </p:spPr>
      </p:pic>
      <p:sp>
        <p:nvSpPr>
          <p:cNvPr id="6" name="직사각형 5"/>
          <p:cNvSpPr/>
          <p:nvPr/>
        </p:nvSpPr>
        <p:spPr>
          <a:xfrm>
            <a:off x="611560" y="5034662"/>
            <a:ext cx="7693698" cy="338554"/>
          </a:xfrm>
          <a:prstGeom prst="rect">
            <a:avLst/>
          </a:prstGeom>
        </p:spPr>
        <p:txBody>
          <a:bodyPr wrap="square">
            <a:spAutoFit/>
          </a:bodyPr>
          <a:lstStyle/>
          <a:p>
            <a:pPr algn="r"/>
            <a:r>
              <a:rPr lang="en-US" altLang="ko-KR" sz="1600" i="1" dirty="0">
                <a:latin typeface="Gill Sans MT" panose="020B0502020104020203" pitchFamily="34" charset="0"/>
              </a:rPr>
              <a:t>Biosensors and Bioelectronics, 90, 238 (2017)</a:t>
            </a:r>
          </a:p>
        </p:txBody>
      </p:sp>
      <p:sp>
        <p:nvSpPr>
          <p:cNvPr id="7" name="직사각형 6"/>
          <p:cNvSpPr/>
          <p:nvPr/>
        </p:nvSpPr>
        <p:spPr>
          <a:xfrm>
            <a:off x="611560" y="3851289"/>
            <a:ext cx="7693698" cy="1200329"/>
          </a:xfrm>
          <a:prstGeom prst="rect">
            <a:avLst/>
          </a:prstGeom>
        </p:spPr>
        <p:txBody>
          <a:bodyPr wrap="square">
            <a:spAutoFit/>
          </a:bodyPr>
          <a:lstStyle/>
          <a:p>
            <a:r>
              <a:rPr lang="en-US" altLang="ko-KR" sz="1200" dirty="0"/>
              <a:t>Enhanced surface property of single wall carbon nanotubes (SWCNTs) via two-step plasma treatment on a fully integrated three-electrode system. (a) SEM image (inset) of a representative electrochemical system, composed of SWCNT for working electrode, platinum (Pt) for counter electrode, and Ag/</a:t>
            </a:r>
            <a:r>
              <a:rPr lang="en-US" altLang="ko-KR" sz="1200" dirty="0" err="1"/>
              <a:t>AgCl</a:t>
            </a:r>
            <a:r>
              <a:rPr lang="en-US" altLang="ko-KR" sz="1200" dirty="0"/>
              <a:t> for reference electrode. (b) Descriptions (upper) and SEM images (lower) of chemical structure of carboxyl group on the surface of SWCNT films before (left) and after (middle) one- and two-step (right) plasma treatments. Optimization of 2-step O</a:t>
            </a:r>
            <a:r>
              <a:rPr lang="en-US" altLang="ko-KR" sz="1200" baseline="-25000" dirty="0"/>
              <a:t>2</a:t>
            </a:r>
            <a:r>
              <a:rPr lang="en-US" altLang="ko-KR" sz="1200" dirty="0"/>
              <a:t>-plasma treatment conditions.</a:t>
            </a:r>
            <a:endParaRPr lang="ko-KR" altLang="en-US" sz="1200" dirty="0"/>
          </a:p>
        </p:txBody>
      </p:sp>
      <p:sp>
        <p:nvSpPr>
          <p:cNvPr id="8" name="직사각형 7"/>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6.2.3. Carbon nanotubes</a:t>
            </a:r>
            <a:endParaRPr lang="ko-KR" altLang="en-US" sz="2800" b="1" dirty="0">
              <a:latin typeface="Gill Sans MT" panose="020B0502020104020203" pitchFamily="34" charset="0"/>
              <a:ea typeface="HY견고딕" panose="02030600000101010101" pitchFamily="18" charset="-127"/>
              <a:cs typeface="+mj-cs"/>
            </a:endParaRPr>
          </a:p>
        </p:txBody>
      </p:sp>
      <p:sp>
        <p:nvSpPr>
          <p:cNvPr id="9" name="Rectangle 4"/>
          <p:cNvSpPr>
            <a:spLocks noGrp="1" noChangeArrowheads="1"/>
          </p:cNvSpPr>
          <p:nvPr>
            <p:ph type="title"/>
          </p:nvPr>
        </p:nvSpPr>
        <p:spPr bwMode="auto">
          <a:xfrm>
            <a:off x="0" y="1172510"/>
            <a:ext cx="9144000" cy="4562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altLang="zh-CN" sz="2400" b="1" dirty="0">
                <a:solidFill>
                  <a:srgbClr val="C00000"/>
                </a:solidFill>
                <a:effectLst/>
                <a:latin typeface="Gill Sans MT" panose="020B0502020104020203" pitchFamily="34" charset="0"/>
                <a:ea typeface="SimSun" panose="02010600030101010101" pitchFamily="2" charset="-122"/>
              </a:rPr>
              <a:t>Application</a:t>
            </a:r>
            <a:r>
              <a:rPr lang="en-US" altLang="zh-CN" sz="2400" b="1" dirty="0">
                <a:solidFill>
                  <a:srgbClr val="C00000"/>
                </a:solidFill>
                <a:latin typeface="Gill Sans MT" panose="020B0502020104020203" pitchFamily="34" charset="0"/>
                <a:ea typeface="SimSun" panose="02010600030101010101" pitchFamily="2" charset="-122"/>
              </a:rPr>
              <a:t>s: Biological Cell Electrode</a:t>
            </a:r>
            <a:endParaRPr lang="en-US" altLang="ko-KR" sz="2400" b="1" dirty="0">
              <a:solidFill>
                <a:srgbClr val="C00000"/>
              </a:solidFill>
              <a:effectLst/>
              <a:latin typeface="Gill Sans MT" panose="020B0502020104020203" pitchFamily="34" charset="0"/>
              <a:ea typeface="SimSun" panose="02010600030101010101" pitchFamily="2" charset="-122"/>
            </a:endParaRPr>
          </a:p>
        </p:txBody>
      </p:sp>
      <p:sp>
        <p:nvSpPr>
          <p:cNvPr id="2" name="슬라이드 번호 개체 틀 1"/>
          <p:cNvSpPr>
            <a:spLocks noGrp="1"/>
          </p:cNvSpPr>
          <p:nvPr>
            <p:ph type="sldNum" sz="quarter" idx="4294967295"/>
          </p:nvPr>
        </p:nvSpPr>
        <p:spPr>
          <a:xfrm>
            <a:off x="7010400" y="6502975"/>
            <a:ext cx="2133600" cy="365125"/>
          </a:xfrm>
        </p:spPr>
        <p:txBody>
          <a:bodyPr/>
          <a:lstStyle/>
          <a:p>
            <a:fld id="{3956BC05-BAF0-44D8-938E-5DB4310753FA}" type="slidenum">
              <a:rPr lang="ko-KR" altLang="en-US" smtClean="0"/>
              <a:pPr/>
              <a:t>169</a:t>
            </a:fld>
            <a:endParaRPr lang="ko-KR" altLang="en-US" dirty="0"/>
          </a:p>
        </p:txBody>
      </p:sp>
    </p:spTree>
    <p:extLst>
      <p:ext uri="{BB962C8B-B14F-4D97-AF65-F5344CB8AC3E}">
        <p14:creationId xmlns:p14="http://schemas.microsoft.com/office/powerpoint/2010/main" val="182861812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4" descr="CNT6"/>
          <p:cNvPicPr>
            <a:picLocks noChangeAspect="1" noChangeArrowheads="1"/>
          </p:cNvPicPr>
          <p:nvPr/>
        </p:nvPicPr>
        <p:blipFill>
          <a:blip r:embed="rId2">
            <a:extLst>
              <a:ext uri="{28A0092B-C50C-407E-A947-70E740481C1C}">
                <a14:useLocalDpi xmlns:a14="http://schemas.microsoft.com/office/drawing/2010/main" val="0"/>
              </a:ext>
            </a:extLst>
          </a:blip>
          <a:srcRect l="8429" t="19450" b="9674"/>
          <a:stretch>
            <a:fillRect/>
          </a:stretch>
        </p:blipFill>
        <p:spPr bwMode="auto">
          <a:xfrm>
            <a:off x="762000" y="1772806"/>
            <a:ext cx="75533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5"/>
          <p:cNvSpPr txBox="1">
            <a:spLocks noChangeArrowheads="1"/>
          </p:cNvSpPr>
          <p:nvPr/>
        </p:nvSpPr>
        <p:spPr bwMode="auto">
          <a:xfrm>
            <a:off x="5331202" y="6135107"/>
            <a:ext cx="295465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zh-CN" sz="1000" i="1" dirty="0">
                <a:solidFill>
                  <a:srgbClr val="000000"/>
                </a:solidFill>
                <a:latin typeface="Gill Sans MT" panose="020B0502020104020203" pitchFamily="34" charset="0"/>
                <a:ea typeface="SimSun" panose="02010600030101010101" pitchFamily="2" charset="-122"/>
              </a:rPr>
              <a:t>Courtesy from Stanley Wolfe: Advanced Silicon Processing</a:t>
            </a:r>
            <a:endParaRPr lang="en-US" altLang="ko-KR" sz="1000" i="1" dirty="0">
              <a:solidFill>
                <a:srgbClr val="000000"/>
              </a:solidFill>
              <a:latin typeface="Gill Sans MT" panose="020B0502020104020203" pitchFamily="34" charset="0"/>
              <a:ea typeface="굴림" panose="020B0600000101010101" pitchFamily="50" charset="-127"/>
            </a:endParaRPr>
          </a:p>
        </p:txBody>
      </p:sp>
      <p:sp>
        <p:nvSpPr>
          <p:cNvPr id="6" name="직사각형 5"/>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6.2.3. Carbon nanotubes</a:t>
            </a:r>
            <a:endParaRPr lang="ko-KR" altLang="en-US" sz="2800" b="1" dirty="0">
              <a:latin typeface="Gill Sans MT" panose="020B0502020104020203" pitchFamily="34" charset="0"/>
              <a:ea typeface="HY견고딕" panose="02030600000101010101" pitchFamily="18" charset="-127"/>
              <a:cs typeface="+mj-cs"/>
            </a:endParaRPr>
          </a:p>
        </p:txBody>
      </p:sp>
      <p:sp>
        <p:nvSpPr>
          <p:cNvPr id="7" name="Rectangle 4"/>
          <p:cNvSpPr txBox="1">
            <a:spLocks noChangeArrowheads="1"/>
          </p:cNvSpPr>
          <p:nvPr/>
        </p:nvSpPr>
        <p:spPr bwMode="auto">
          <a:xfrm>
            <a:off x="0" y="1131190"/>
            <a:ext cx="9144000" cy="4562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defTabSz="914400" rtl="0" eaLnBrk="1" latinLnBrk="1" hangingPunct="1">
              <a:spcBef>
                <a:spcPct val="0"/>
              </a:spcBef>
              <a:buNone/>
              <a:defRPr sz="4400" kern="1200">
                <a:solidFill>
                  <a:schemeClr val="tx1"/>
                </a:solidFill>
                <a:latin typeface="HY견고딕" panose="02030600000101010101" pitchFamily="18" charset="-127"/>
                <a:ea typeface="HY견고딕" panose="02030600000101010101" pitchFamily="18" charset="-127"/>
                <a:cs typeface="+mj-cs"/>
              </a:defRPr>
            </a:lvl1pPr>
          </a:lstStyle>
          <a:p>
            <a:r>
              <a:rPr lang="en-US" altLang="zh-CN" sz="2400" b="1" dirty="0">
                <a:solidFill>
                  <a:srgbClr val="C00000"/>
                </a:solidFill>
                <a:latin typeface="Gill Sans MT" panose="020B0502020104020203" pitchFamily="34" charset="0"/>
                <a:ea typeface="SimSun" panose="02010600030101010101" pitchFamily="2" charset="-122"/>
              </a:rPr>
              <a:t>Applications: Interconnector</a:t>
            </a:r>
            <a:endParaRPr lang="en-US" altLang="ko-KR" sz="2400" b="1" dirty="0">
              <a:solidFill>
                <a:srgbClr val="C00000"/>
              </a:solidFill>
              <a:latin typeface="Gill Sans MT" panose="020B0502020104020203" pitchFamily="34" charset="0"/>
              <a:ea typeface="SimSun" panose="02010600030101010101" pitchFamily="2" charset="-122"/>
            </a:endParaRPr>
          </a:p>
        </p:txBody>
      </p:sp>
      <p:sp>
        <p:nvSpPr>
          <p:cNvPr id="2" name="슬라이드 번호 개체 틀 1"/>
          <p:cNvSpPr>
            <a:spLocks noGrp="1"/>
          </p:cNvSpPr>
          <p:nvPr>
            <p:ph type="sldNum" sz="quarter" idx="4294967295"/>
          </p:nvPr>
        </p:nvSpPr>
        <p:spPr>
          <a:xfrm>
            <a:off x="7013773" y="6492875"/>
            <a:ext cx="2133600" cy="365125"/>
          </a:xfrm>
        </p:spPr>
        <p:txBody>
          <a:bodyPr/>
          <a:lstStyle/>
          <a:p>
            <a:fld id="{3956BC05-BAF0-44D8-938E-5DB4310753FA}" type="slidenum">
              <a:rPr lang="ko-KR" altLang="en-US" smtClean="0"/>
              <a:pPr/>
              <a:t>170</a:t>
            </a:fld>
            <a:endParaRPr lang="ko-KR" altLang="en-US" dirty="0"/>
          </a:p>
        </p:txBody>
      </p:sp>
    </p:spTree>
    <p:extLst>
      <p:ext uri="{BB962C8B-B14F-4D97-AF65-F5344CB8AC3E}">
        <p14:creationId xmlns:p14="http://schemas.microsoft.com/office/powerpoint/2010/main" val="12341576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1844824"/>
            <a:ext cx="5940661" cy="2376264"/>
          </a:xfrm>
          <a:prstGeom prst="rect">
            <a:avLst/>
          </a:prstGeom>
        </p:spPr>
      </p:pic>
      <p:grpSp>
        <p:nvGrpSpPr>
          <p:cNvPr id="7" name="그룹 6"/>
          <p:cNvGrpSpPr/>
          <p:nvPr/>
        </p:nvGrpSpPr>
        <p:grpSpPr>
          <a:xfrm>
            <a:off x="1619672" y="4365104"/>
            <a:ext cx="5796645" cy="1484009"/>
            <a:chOff x="-900608" y="3570239"/>
            <a:chExt cx="11416027" cy="2922636"/>
          </a:xfrm>
        </p:grpSpPr>
        <p:pic>
          <p:nvPicPr>
            <p:cNvPr id="5" name="그림 4"/>
            <p:cNvPicPr>
              <a:picLocks noChangeAspect="1"/>
            </p:cNvPicPr>
            <p:nvPr/>
          </p:nvPicPr>
          <p:blipFill rotWithShape="1">
            <a:blip r:embed="rId3">
              <a:extLst>
                <a:ext uri="{28A0092B-C50C-407E-A947-70E740481C1C}">
                  <a14:useLocalDpi xmlns:a14="http://schemas.microsoft.com/office/drawing/2010/main" val="0"/>
                </a:ext>
              </a:extLst>
            </a:blip>
            <a:srcRect t="28732" r="50233" b="43488"/>
            <a:stretch/>
          </p:blipFill>
          <p:spPr>
            <a:xfrm>
              <a:off x="-900608" y="3573016"/>
              <a:ext cx="6967121" cy="2919859"/>
            </a:xfrm>
            <a:prstGeom prst="rect">
              <a:avLst/>
            </a:prstGeom>
          </p:spPr>
        </p:pic>
        <p:pic>
          <p:nvPicPr>
            <p:cNvPr id="6" name="그림 5"/>
            <p:cNvPicPr>
              <a:picLocks noChangeAspect="1"/>
            </p:cNvPicPr>
            <p:nvPr/>
          </p:nvPicPr>
          <p:blipFill rotWithShape="1">
            <a:blip r:embed="rId3">
              <a:extLst>
                <a:ext uri="{28A0092B-C50C-407E-A947-70E740481C1C}">
                  <a14:useLocalDpi xmlns:a14="http://schemas.microsoft.com/office/drawing/2010/main" val="0"/>
                </a:ext>
              </a:extLst>
            </a:blip>
            <a:srcRect t="56513" r="50233"/>
            <a:stretch/>
          </p:blipFill>
          <p:spPr>
            <a:xfrm>
              <a:off x="6060484" y="3570239"/>
              <a:ext cx="4454935" cy="2922636"/>
            </a:xfrm>
            <a:prstGeom prst="rect">
              <a:avLst/>
            </a:prstGeom>
          </p:spPr>
        </p:pic>
      </p:grpSp>
      <p:sp>
        <p:nvSpPr>
          <p:cNvPr id="8" name="직사각형 7"/>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6.2.3. Carbon nanotubes</a:t>
            </a:r>
            <a:endParaRPr lang="ko-KR" altLang="en-US" sz="2800" b="1" dirty="0">
              <a:latin typeface="Gill Sans MT" panose="020B0502020104020203" pitchFamily="34" charset="0"/>
              <a:ea typeface="HY견고딕" panose="02030600000101010101" pitchFamily="18" charset="-127"/>
              <a:cs typeface="+mj-cs"/>
            </a:endParaRPr>
          </a:p>
        </p:txBody>
      </p:sp>
      <p:sp>
        <p:nvSpPr>
          <p:cNvPr id="9" name="Rectangle 4"/>
          <p:cNvSpPr>
            <a:spLocks noGrp="1" noChangeArrowheads="1"/>
          </p:cNvSpPr>
          <p:nvPr>
            <p:ph type="title"/>
          </p:nvPr>
        </p:nvSpPr>
        <p:spPr bwMode="auto">
          <a:xfrm>
            <a:off x="0" y="1172510"/>
            <a:ext cx="9144000" cy="4562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altLang="zh-CN" sz="2400" b="1" dirty="0">
                <a:solidFill>
                  <a:srgbClr val="C00000"/>
                </a:solidFill>
                <a:effectLst/>
                <a:latin typeface="Gill Sans MT" panose="020B0502020104020203" pitchFamily="34" charset="0"/>
                <a:ea typeface="SimSun" panose="02010600030101010101" pitchFamily="2" charset="-122"/>
              </a:rPr>
              <a:t>Application</a:t>
            </a:r>
            <a:r>
              <a:rPr lang="en-US" altLang="zh-CN" sz="2400" b="1" dirty="0">
                <a:solidFill>
                  <a:srgbClr val="C00000"/>
                </a:solidFill>
                <a:latin typeface="Gill Sans MT" panose="020B0502020104020203" pitchFamily="34" charset="0"/>
                <a:ea typeface="SimSun" panose="02010600030101010101" pitchFamily="2" charset="-122"/>
              </a:rPr>
              <a:t>s: Electron Field Emission Tips</a:t>
            </a:r>
            <a:br>
              <a:rPr lang="en-US" altLang="zh-CN" sz="2400" b="1" dirty="0">
                <a:solidFill>
                  <a:srgbClr val="C00000"/>
                </a:solidFill>
                <a:latin typeface="Gill Sans MT" panose="020B0502020104020203" pitchFamily="34" charset="0"/>
                <a:ea typeface="SimSun" panose="02010600030101010101" pitchFamily="2" charset="-122"/>
              </a:rPr>
            </a:br>
            <a:endParaRPr lang="en-US" altLang="ko-KR" sz="2400" b="1" dirty="0">
              <a:solidFill>
                <a:srgbClr val="C00000"/>
              </a:solidFill>
              <a:effectLst/>
              <a:latin typeface="Gill Sans MT" panose="020B0502020104020203" pitchFamily="34" charset="0"/>
              <a:ea typeface="SimSun" panose="02010600030101010101" pitchFamily="2" charset="-122"/>
            </a:endParaRPr>
          </a:p>
        </p:txBody>
      </p:sp>
      <p:sp>
        <p:nvSpPr>
          <p:cNvPr id="2" name="슬라이드 번호 개체 틀 1"/>
          <p:cNvSpPr>
            <a:spLocks noGrp="1"/>
          </p:cNvSpPr>
          <p:nvPr>
            <p:ph type="sldNum" sz="quarter" idx="4294967295"/>
          </p:nvPr>
        </p:nvSpPr>
        <p:spPr>
          <a:xfrm>
            <a:off x="7003107" y="6492875"/>
            <a:ext cx="2133600" cy="365125"/>
          </a:xfrm>
        </p:spPr>
        <p:txBody>
          <a:bodyPr/>
          <a:lstStyle/>
          <a:p>
            <a:fld id="{3956BC05-BAF0-44D8-938E-5DB4310753FA}" type="slidenum">
              <a:rPr lang="ko-KR" altLang="en-US" smtClean="0"/>
              <a:pPr/>
              <a:t>171</a:t>
            </a:fld>
            <a:endParaRPr lang="ko-KR" altLang="en-US" dirty="0"/>
          </a:p>
        </p:txBody>
      </p:sp>
    </p:spTree>
    <p:extLst>
      <p:ext uri="{BB962C8B-B14F-4D97-AF65-F5344CB8AC3E}">
        <p14:creationId xmlns:p14="http://schemas.microsoft.com/office/powerpoint/2010/main" val="68130367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688" y="2324638"/>
            <a:ext cx="7816607" cy="3024336"/>
          </a:xfrm>
          <a:prstGeom prst="rect">
            <a:avLst/>
          </a:prstGeom>
        </p:spPr>
      </p:pic>
      <p:sp>
        <p:nvSpPr>
          <p:cNvPr id="7" name="직사각형 6"/>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6.2.3. Carbon nanotubes</a:t>
            </a:r>
            <a:endParaRPr lang="ko-KR" altLang="en-US" sz="2800" b="1" dirty="0">
              <a:latin typeface="Gill Sans MT" panose="020B0502020104020203" pitchFamily="34" charset="0"/>
              <a:ea typeface="HY견고딕" panose="02030600000101010101" pitchFamily="18" charset="-127"/>
              <a:cs typeface="+mj-cs"/>
            </a:endParaRPr>
          </a:p>
        </p:txBody>
      </p:sp>
      <p:sp>
        <p:nvSpPr>
          <p:cNvPr id="8" name="Rectangle 4"/>
          <p:cNvSpPr>
            <a:spLocks noGrp="1" noChangeArrowheads="1"/>
          </p:cNvSpPr>
          <p:nvPr>
            <p:ph type="title"/>
          </p:nvPr>
        </p:nvSpPr>
        <p:spPr bwMode="auto">
          <a:xfrm>
            <a:off x="0" y="1340768"/>
            <a:ext cx="9144000" cy="4562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altLang="zh-CN" sz="2400" b="1" dirty="0">
                <a:solidFill>
                  <a:srgbClr val="C00000"/>
                </a:solidFill>
                <a:effectLst/>
                <a:latin typeface="Gill Sans MT" panose="020B0502020104020203" pitchFamily="34" charset="0"/>
                <a:ea typeface="SimSun" panose="02010600030101010101" pitchFamily="2" charset="-122"/>
              </a:rPr>
              <a:t>Application</a:t>
            </a:r>
            <a:r>
              <a:rPr lang="en-US" altLang="zh-CN" sz="2400" b="1" dirty="0">
                <a:solidFill>
                  <a:srgbClr val="C00000"/>
                </a:solidFill>
                <a:latin typeface="Gill Sans MT" panose="020B0502020104020203" pitchFamily="34" charset="0"/>
                <a:ea typeface="SimSun" panose="02010600030101010101" pitchFamily="2" charset="-122"/>
              </a:rPr>
              <a:t>s: Scanning Probe Tip</a:t>
            </a:r>
            <a:br>
              <a:rPr lang="en-US" altLang="zh-CN" sz="2400" b="1" dirty="0">
                <a:solidFill>
                  <a:srgbClr val="C00000"/>
                </a:solidFill>
                <a:latin typeface="Gill Sans MT" panose="020B0502020104020203" pitchFamily="34" charset="0"/>
                <a:ea typeface="SimSun" panose="02010600030101010101" pitchFamily="2" charset="-122"/>
              </a:rPr>
            </a:br>
            <a:br>
              <a:rPr lang="en-US" altLang="zh-CN" sz="2400" b="1" dirty="0">
                <a:solidFill>
                  <a:srgbClr val="C00000"/>
                </a:solidFill>
                <a:latin typeface="Gill Sans MT" panose="020B0502020104020203" pitchFamily="34" charset="0"/>
                <a:ea typeface="SimSun" panose="02010600030101010101" pitchFamily="2" charset="-122"/>
              </a:rPr>
            </a:br>
            <a:endParaRPr lang="en-US" altLang="ko-KR" sz="2400" b="1" dirty="0">
              <a:solidFill>
                <a:srgbClr val="C00000"/>
              </a:solidFill>
              <a:effectLst/>
              <a:latin typeface="Gill Sans MT" panose="020B0502020104020203" pitchFamily="34" charset="0"/>
              <a:ea typeface="SimSun" panose="02010600030101010101" pitchFamily="2" charset="-122"/>
            </a:endParaRPr>
          </a:p>
        </p:txBody>
      </p:sp>
      <p:sp>
        <p:nvSpPr>
          <p:cNvPr id="9" name="직사각형 8"/>
          <p:cNvSpPr/>
          <p:nvPr/>
        </p:nvSpPr>
        <p:spPr>
          <a:xfrm>
            <a:off x="4860032" y="2085090"/>
            <a:ext cx="3816424" cy="343214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p:cNvSpPr>
            <a:spLocks noGrp="1"/>
          </p:cNvSpPr>
          <p:nvPr>
            <p:ph type="sldNum" sz="quarter" idx="4294967295"/>
          </p:nvPr>
        </p:nvSpPr>
        <p:spPr>
          <a:xfrm>
            <a:off x="7010400" y="6496645"/>
            <a:ext cx="2133600" cy="365125"/>
          </a:xfrm>
        </p:spPr>
        <p:txBody>
          <a:bodyPr/>
          <a:lstStyle/>
          <a:p>
            <a:fld id="{3956BC05-BAF0-44D8-938E-5DB4310753FA}" type="slidenum">
              <a:rPr lang="ko-KR" altLang="en-US" smtClean="0"/>
              <a:pPr/>
              <a:t>172</a:t>
            </a:fld>
            <a:endParaRPr lang="ko-KR" altLang="en-US" dirty="0"/>
          </a:p>
        </p:txBody>
      </p:sp>
    </p:spTree>
    <p:extLst>
      <p:ext uri="{BB962C8B-B14F-4D97-AF65-F5344CB8AC3E}">
        <p14:creationId xmlns:p14="http://schemas.microsoft.com/office/powerpoint/2010/main" val="266573239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3" name="그룹 7"/>
          <p:cNvGrpSpPr>
            <a:grpSpLocks/>
          </p:cNvGrpSpPr>
          <p:nvPr/>
        </p:nvGrpSpPr>
        <p:grpSpPr bwMode="auto">
          <a:xfrm>
            <a:off x="1600200" y="1578247"/>
            <a:ext cx="5943600" cy="5091113"/>
            <a:chOff x="838200" y="457200"/>
            <a:chExt cx="7258286" cy="6218130"/>
          </a:xfrm>
        </p:grpSpPr>
        <p:pic>
          <p:nvPicPr>
            <p:cNvPr id="35845" name="그림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598984"/>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그림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7258286" cy="264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그림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380137"/>
              <a:ext cx="3753086" cy="329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직사각형 7"/>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6.2.3. Carbon nanotubes</a:t>
            </a:r>
            <a:endParaRPr lang="ko-KR" altLang="en-US" sz="2800" b="1" dirty="0">
              <a:latin typeface="Gill Sans MT" panose="020B0502020104020203" pitchFamily="34" charset="0"/>
              <a:ea typeface="HY견고딕" panose="02030600000101010101" pitchFamily="18" charset="-127"/>
              <a:cs typeface="+mj-cs"/>
            </a:endParaRPr>
          </a:p>
        </p:txBody>
      </p:sp>
      <p:sp>
        <p:nvSpPr>
          <p:cNvPr id="9" name="Rectangle 4"/>
          <p:cNvSpPr txBox="1">
            <a:spLocks noChangeArrowheads="1"/>
          </p:cNvSpPr>
          <p:nvPr/>
        </p:nvSpPr>
        <p:spPr bwMode="auto">
          <a:xfrm>
            <a:off x="0" y="1124744"/>
            <a:ext cx="9144000" cy="4562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defTabSz="914400" rtl="0" eaLnBrk="1" latinLnBrk="1" hangingPunct="1">
              <a:spcBef>
                <a:spcPct val="0"/>
              </a:spcBef>
              <a:buNone/>
              <a:defRPr sz="4400" kern="1200">
                <a:solidFill>
                  <a:schemeClr val="tx1"/>
                </a:solidFill>
                <a:latin typeface="HY견고딕" panose="02030600000101010101" pitchFamily="18" charset="-127"/>
                <a:ea typeface="HY견고딕" panose="02030600000101010101" pitchFamily="18" charset="-127"/>
                <a:cs typeface="+mj-cs"/>
              </a:defRPr>
            </a:lvl1pPr>
          </a:lstStyle>
          <a:p>
            <a:r>
              <a:rPr lang="en-US" altLang="zh-CN" sz="2400" b="1" dirty="0">
                <a:solidFill>
                  <a:srgbClr val="C00000"/>
                </a:solidFill>
                <a:latin typeface="Gill Sans MT" panose="020B0502020104020203" pitchFamily="34" charset="0"/>
                <a:ea typeface="SimSun" panose="02010600030101010101" pitchFamily="2" charset="-122"/>
              </a:rPr>
              <a:t>Applications: Sensors</a:t>
            </a:r>
            <a:endParaRPr lang="en-US" altLang="ko-KR" sz="2400" b="1" dirty="0">
              <a:solidFill>
                <a:srgbClr val="C00000"/>
              </a:solidFill>
              <a:latin typeface="Gill Sans MT" panose="020B0502020104020203" pitchFamily="34" charset="0"/>
              <a:ea typeface="SimSun" panose="02010600030101010101" pitchFamily="2" charset="-122"/>
            </a:endParaRPr>
          </a:p>
        </p:txBody>
      </p:sp>
      <p:sp>
        <p:nvSpPr>
          <p:cNvPr id="2" name="슬라이드 번호 개체 틀 1"/>
          <p:cNvSpPr>
            <a:spLocks noGrp="1"/>
          </p:cNvSpPr>
          <p:nvPr>
            <p:ph type="sldNum" sz="quarter" idx="4294967295"/>
          </p:nvPr>
        </p:nvSpPr>
        <p:spPr>
          <a:xfrm>
            <a:off x="6989390" y="6520259"/>
            <a:ext cx="2133600" cy="365125"/>
          </a:xfrm>
        </p:spPr>
        <p:txBody>
          <a:bodyPr/>
          <a:lstStyle/>
          <a:p>
            <a:fld id="{3956BC05-BAF0-44D8-938E-5DB4310753FA}" type="slidenum">
              <a:rPr lang="ko-KR" altLang="en-US" smtClean="0"/>
              <a:pPr/>
              <a:t>173</a:t>
            </a:fld>
            <a:endParaRPr lang="ko-KR" altLang="en-US" dirty="0"/>
          </a:p>
        </p:txBody>
      </p:sp>
    </p:spTree>
    <p:extLst>
      <p:ext uri="{BB962C8B-B14F-4D97-AF65-F5344CB8AC3E}">
        <p14:creationId xmlns:p14="http://schemas.microsoft.com/office/powerpoint/2010/main" val="36936756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그룹 4"/>
          <p:cNvGrpSpPr>
            <a:grpSpLocks/>
          </p:cNvGrpSpPr>
          <p:nvPr/>
        </p:nvGrpSpPr>
        <p:grpSpPr bwMode="auto">
          <a:xfrm>
            <a:off x="412750" y="2209800"/>
            <a:ext cx="8077200" cy="2490788"/>
            <a:chOff x="0" y="1905000"/>
            <a:chExt cx="9144000" cy="2819400"/>
          </a:xfrm>
        </p:grpSpPr>
        <p:pic>
          <p:nvPicPr>
            <p:cNvPr id="34823" name="Picture 5" descr="CNT7"/>
            <p:cNvPicPr>
              <a:picLocks noChangeAspect="1" noChangeArrowheads="1"/>
            </p:cNvPicPr>
            <p:nvPr/>
          </p:nvPicPr>
          <p:blipFill>
            <a:blip r:embed="rId3">
              <a:extLst>
                <a:ext uri="{28A0092B-C50C-407E-A947-70E740481C1C}">
                  <a14:useLocalDpi xmlns:a14="http://schemas.microsoft.com/office/drawing/2010/main" val="0"/>
                </a:ext>
              </a:extLst>
            </a:blip>
            <a:srcRect l="45932" t="52223" r="7593" b="6447"/>
            <a:stretch>
              <a:fillRect/>
            </a:stretch>
          </p:blipFill>
          <p:spPr bwMode="auto">
            <a:xfrm>
              <a:off x="4800600" y="1905000"/>
              <a:ext cx="4343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6" descr="CNT7"/>
            <p:cNvPicPr>
              <a:picLocks noChangeAspect="1" noChangeArrowheads="1"/>
            </p:cNvPicPr>
            <p:nvPr/>
          </p:nvPicPr>
          <p:blipFill>
            <a:blip r:embed="rId3">
              <a:extLst>
                <a:ext uri="{28A0092B-C50C-407E-A947-70E740481C1C}">
                  <a14:useLocalDpi xmlns:a14="http://schemas.microsoft.com/office/drawing/2010/main" val="0"/>
                </a:ext>
              </a:extLst>
            </a:blip>
            <a:srcRect l="7610" r="40207" b="58948"/>
            <a:stretch>
              <a:fillRect/>
            </a:stretch>
          </p:blipFill>
          <p:spPr bwMode="auto">
            <a:xfrm>
              <a:off x="0" y="1905000"/>
              <a:ext cx="4876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20" name="Text Box 7"/>
          <p:cNvSpPr txBox="1">
            <a:spLocks noChangeArrowheads="1"/>
          </p:cNvSpPr>
          <p:nvPr/>
        </p:nvSpPr>
        <p:spPr bwMode="auto">
          <a:xfrm>
            <a:off x="412750" y="4736177"/>
            <a:ext cx="80772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en-US" altLang="zh-CN" sz="1200" i="1" dirty="0">
                <a:solidFill>
                  <a:srgbClr val="000000"/>
                </a:solidFill>
                <a:latin typeface="Gill Sans MT" panose="020B0502020104020203" pitchFamily="34" charset="0"/>
                <a:ea typeface="SimSun" panose="02010600030101010101" pitchFamily="2" charset="-122"/>
              </a:rPr>
              <a:t>Courtesy from Stanley Wolfe: Advanced Silicon Processing</a:t>
            </a:r>
            <a:endParaRPr lang="en-US" altLang="ko-KR" sz="1200" i="1" dirty="0">
              <a:solidFill>
                <a:srgbClr val="000000"/>
              </a:solidFill>
              <a:latin typeface="Gill Sans MT" panose="020B0502020104020203" pitchFamily="34" charset="0"/>
              <a:ea typeface="굴림" panose="020B0600000101010101" pitchFamily="50" charset="-127"/>
            </a:endParaRPr>
          </a:p>
        </p:txBody>
      </p:sp>
      <p:sp>
        <p:nvSpPr>
          <p:cNvPr id="34821" name="Text Box 8"/>
          <p:cNvSpPr txBox="1">
            <a:spLocks noChangeArrowheads="1"/>
          </p:cNvSpPr>
          <p:nvPr/>
        </p:nvSpPr>
        <p:spPr bwMode="auto">
          <a:xfrm>
            <a:off x="412750" y="1844824"/>
            <a:ext cx="8077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zh-CN" sz="1800" dirty="0">
                <a:solidFill>
                  <a:srgbClr val="000000"/>
                </a:solidFill>
                <a:latin typeface="Gill Sans MT" panose="020B0502020104020203" pitchFamily="34" charset="0"/>
                <a:ea typeface="SimSun" panose="02010600030101010101" pitchFamily="2" charset="-122"/>
              </a:rPr>
              <a:t>Single or Multiple Carbon Nano Tube as FET Channel</a:t>
            </a:r>
            <a:endParaRPr lang="en-US" altLang="ko-KR" sz="1800" dirty="0">
              <a:solidFill>
                <a:srgbClr val="000000"/>
              </a:solidFill>
              <a:latin typeface="Gill Sans MT" panose="020B0502020104020203" pitchFamily="34" charset="0"/>
              <a:ea typeface="굴림" panose="020B0600000101010101" pitchFamily="50" charset="-127"/>
            </a:endParaRPr>
          </a:p>
        </p:txBody>
      </p:sp>
      <p:sp>
        <p:nvSpPr>
          <p:cNvPr id="10" name="직사각형 9"/>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6.2.3. Carbon nanotubes</a:t>
            </a:r>
            <a:endParaRPr lang="ko-KR" altLang="en-US" sz="2800" b="1" dirty="0">
              <a:latin typeface="Gill Sans MT" panose="020B0502020104020203" pitchFamily="34" charset="0"/>
              <a:ea typeface="HY견고딕" panose="02030600000101010101" pitchFamily="18" charset="-127"/>
              <a:cs typeface="+mj-cs"/>
            </a:endParaRPr>
          </a:p>
        </p:txBody>
      </p:sp>
      <p:sp>
        <p:nvSpPr>
          <p:cNvPr id="11" name="Rectangle 4"/>
          <p:cNvSpPr txBox="1">
            <a:spLocks noChangeArrowheads="1"/>
          </p:cNvSpPr>
          <p:nvPr/>
        </p:nvSpPr>
        <p:spPr bwMode="auto">
          <a:xfrm>
            <a:off x="0" y="1244518"/>
            <a:ext cx="9144000" cy="4562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defTabSz="914400" rtl="0" eaLnBrk="1" latinLnBrk="1" hangingPunct="1">
              <a:spcBef>
                <a:spcPct val="0"/>
              </a:spcBef>
              <a:buNone/>
              <a:defRPr sz="4400" kern="1200">
                <a:solidFill>
                  <a:schemeClr val="tx1"/>
                </a:solidFill>
                <a:latin typeface="HY견고딕" panose="02030600000101010101" pitchFamily="18" charset="-127"/>
                <a:ea typeface="HY견고딕" panose="02030600000101010101" pitchFamily="18" charset="-127"/>
                <a:cs typeface="+mj-cs"/>
              </a:defRPr>
            </a:lvl1pPr>
          </a:lstStyle>
          <a:p>
            <a:r>
              <a:rPr lang="en-US" altLang="zh-CN" sz="2400" b="1" dirty="0">
                <a:solidFill>
                  <a:srgbClr val="C00000"/>
                </a:solidFill>
                <a:latin typeface="Gill Sans MT" panose="020B0502020104020203" pitchFamily="34" charset="0"/>
                <a:ea typeface="SimSun" panose="02010600030101010101" pitchFamily="2" charset="-122"/>
              </a:rPr>
              <a:t>Applications: Field Effect Transistor</a:t>
            </a:r>
            <a:endParaRPr lang="en-US" altLang="ko-KR" sz="2400" b="1" dirty="0">
              <a:solidFill>
                <a:srgbClr val="C00000"/>
              </a:solidFill>
              <a:latin typeface="Gill Sans MT" panose="020B0502020104020203" pitchFamily="34" charset="0"/>
              <a:ea typeface="SimSun" panose="02010600030101010101" pitchFamily="2" charset="-122"/>
            </a:endParaRPr>
          </a:p>
        </p:txBody>
      </p:sp>
      <p:sp>
        <p:nvSpPr>
          <p:cNvPr id="2" name="슬라이드 번호 개체 틀 1"/>
          <p:cNvSpPr>
            <a:spLocks noGrp="1"/>
          </p:cNvSpPr>
          <p:nvPr>
            <p:ph type="sldNum" sz="quarter" idx="4294967295"/>
          </p:nvPr>
        </p:nvSpPr>
        <p:spPr>
          <a:xfrm>
            <a:off x="7010400" y="6520259"/>
            <a:ext cx="2133600" cy="365125"/>
          </a:xfrm>
        </p:spPr>
        <p:txBody>
          <a:bodyPr/>
          <a:lstStyle/>
          <a:p>
            <a:fld id="{3956BC05-BAF0-44D8-938E-5DB4310753FA}" type="slidenum">
              <a:rPr lang="ko-KR" altLang="en-US" smtClean="0"/>
              <a:pPr/>
              <a:t>174</a:t>
            </a:fld>
            <a:endParaRPr lang="ko-KR" altLang="en-US"/>
          </a:p>
        </p:txBody>
      </p:sp>
    </p:spTree>
    <p:extLst>
      <p:ext uri="{BB962C8B-B14F-4D97-AF65-F5344CB8AC3E}">
        <p14:creationId xmlns:p14="http://schemas.microsoft.com/office/powerpoint/2010/main" val="266045818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직사각형 2"/>
          <p:cNvSpPr>
            <a:spLocks noChangeArrowheads="1"/>
          </p:cNvSpPr>
          <p:nvPr/>
        </p:nvSpPr>
        <p:spPr bwMode="auto">
          <a:xfrm>
            <a:off x="1350963" y="6327775"/>
            <a:ext cx="76914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nb-NO" altLang="ko-KR" sz="1000">
                <a:solidFill>
                  <a:srgbClr val="B61B00"/>
                </a:solidFill>
                <a:latin typeface="Gill Sans MT" panose="020B0502020104020203" pitchFamily="34" charset="0"/>
                <a:ea typeface="굴림" panose="020B0600000101010101" pitchFamily="50" charset="-127"/>
                <a:cs typeface="Arial" panose="020B0604020202020204" pitchFamily="34" charset="0"/>
              </a:rPr>
              <a:t>Cho et al., </a:t>
            </a:r>
            <a:r>
              <a:rPr lang="nb-NO" altLang="ko-KR" sz="1000" b="1" i="1">
                <a:solidFill>
                  <a:srgbClr val="B61B00"/>
                </a:solidFill>
                <a:latin typeface="Gill Sans MT" panose="020B0502020104020203" pitchFamily="34" charset="0"/>
                <a:ea typeface="굴림" panose="020B0600000101010101" pitchFamily="50" charset="-127"/>
                <a:cs typeface="Arial" panose="020B0604020202020204" pitchFamily="34" charset="0"/>
              </a:rPr>
              <a:t>Small</a:t>
            </a:r>
            <a:r>
              <a:rPr lang="nb-NO" altLang="ko-KR" sz="1000">
                <a:solidFill>
                  <a:srgbClr val="B61B00"/>
                </a:solidFill>
                <a:latin typeface="Gill Sans MT" panose="020B0502020104020203" pitchFamily="34" charset="0"/>
                <a:ea typeface="굴림" panose="020B0600000101010101" pitchFamily="50" charset="-127"/>
                <a:cs typeface="Arial" panose="020B0604020202020204" pitchFamily="34" charset="0"/>
              </a:rPr>
              <a:t>, 9, 2283 (2013) </a:t>
            </a:r>
          </a:p>
        </p:txBody>
      </p:sp>
      <p:pic>
        <p:nvPicPr>
          <p:cNvPr id="36869" name="그림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625" y="1754188"/>
            <a:ext cx="4941888"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6870" name="Object 7"/>
          <p:cNvGraphicFramePr>
            <a:graphicFrameLocks noChangeAspect="1"/>
          </p:cNvGraphicFramePr>
          <p:nvPr/>
        </p:nvGraphicFramePr>
        <p:xfrm>
          <a:off x="2144713" y="4327525"/>
          <a:ext cx="2592387" cy="1995488"/>
        </p:xfrm>
        <a:graphic>
          <a:graphicData uri="http://schemas.openxmlformats.org/presentationml/2006/ole">
            <mc:AlternateContent xmlns:mc="http://schemas.openxmlformats.org/markup-compatibility/2006">
              <mc:Choice xmlns:v="urn:schemas-microsoft-com:vml" Requires="v">
                <p:oleObj spid="_x0000_s1300" name="Graph" r:id="rId4" imgW="3877056" imgH="2987040" progId="Origin50.Graph">
                  <p:embed/>
                </p:oleObj>
              </mc:Choice>
              <mc:Fallback>
                <p:oleObj name="Graph" r:id="rId4" imgW="3877056" imgH="2987040" progId="Origin50.Graph">
                  <p:embed/>
                  <p:pic>
                    <p:nvPicPr>
                      <p:cNvPr id="3687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713" y="4327525"/>
                        <a:ext cx="2592387"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871" name="Object 26"/>
          <p:cNvGraphicFramePr>
            <a:graphicFrameLocks noChangeAspect="1"/>
          </p:cNvGraphicFramePr>
          <p:nvPr/>
        </p:nvGraphicFramePr>
        <p:xfrm>
          <a:off x="4386263" y="4324350"/>
          <a:ext cx="2835275" cy="2005013"/>
        </p:xfrm>
        <a:graphic>
          <a:graphicData uri="http://schemas.openxmlformats.org/presentationml/2006/ole">
            <mc:AlternateContent xmlns:mc="http://schemas.openxmlformats.org/markup-compatibility/2006">
              <mc:Choice xmlns:v="urn:schemas-microsoft-com:vml" Requires="v">
                <p:oleObj spid="_x0000_s1301" name="Graph" r:id="rId6" imgW="4276954" imgH="3022397" progId="Origin50.Graph">
                  <p:embed/>
                </p:oleObj>
              </mc:Choice>
              <mc:Fallback>
                <p:oleObj name="Graph" r:id="rId6" imgW="4276954" imgH="3022397" progId="Origin50.Graph">
                  <p:embed/>
                  <p:pic>
                    <p:nvPicPr>
                      <p:cNvPr id="36871" name="Object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6263" y="4324350"/>
                        <a:ext cx="2835275"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872" name="직사각형 10"/>
          <p:cNvSpPr>
            <a:spLocks noChangeArrowheads="1"/>
          </p:cNvSpPr>
          <p:nvPr/>
        </p:nvSpPr>
        <p:spPr bwMode="auto">
          <a:xfrm>
            <a:off x="14288" y="3795713"/>
            <a:ext cx="912971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ko-KR" sz="2200">
                <a:solidFill>
                  <a:srgbClr val="001E57"/>
                </a:solidFill>
                <a:latin typeface="Gill Sans MT" panose="020B0502020104020203" pitchFamily="34" charset="0"/>
                <a:ea typeface="Arial Unicode MS" pitchFamily="50" charset="-127"/>
                <a:cs typeface="Arial" panose="020B0604020202020204" pitchFamily="34" charset="0"/>
              </a:rPr>
              <a:t> Electrical Characterization of Synapse Devices</a:t>
            </a:r>
          </a:p>
          <a:p>
            <a:pPr algn="ctr"/>
            <a:r>
              <a:rPr lang="en-US" altLang="ko-KR" sz="1600">
                <a:solidFill>
                  <a:srgbClr val="001E57"/>
                </a:solidFill>
                <a:latin typeface="Gill Sans MT" panose="020B0502020104020203" pitchFamily="34" charset="0"/>
                <a:ea typeface="Arial Unicode MS" pitchFamily="50" charset="-127"/>
                <a:cs typeface="Arial" panose="020B0604020202020204" pitchFamily="34" charset="0"/>
              </a:rPr>
              <a:t>learning, memory, and process</a:t>
            </a:r>
            <a:endParaRPr lang="ko-KR" altLang="en-US" sz="1600">
              <a:solidFill>
                <a:srgbClr val="001E57"/>
              </a:solidFill>
              <a:latin typeface="Gill Sans MT" panose="020B0502020104020203" pitchFamily="34" charset="0"/>
              <a:ea typeface="Arial Unicode MS" pitchFamily="50" charset="-127"/>
              <a:cs typeface="Arial" panose="020B0604020202020204" pitchFamily="34" charset="0"/>
            </a:endParaRPr>
          </a:p>
        </p:txBody>
      </p:sp>
      <p:pic>
        <p:nvPicPr>
          <p:cNvPr id="36873" name="그림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2625" y="4525963"/>
            <a:ext cx="200977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그림 12"/>
          <p:cNvPicPr>
            <a:picLocks noChangeAspect="1"/>
          </p:cNvPicPr>
          <p:nvPr/>
        </p:nvPicPr>
        <p:blipFill>
          <a:blip r:embed="rId9">
            <a:extLst>
              <a:ext uri="{28A0092B-C50C-407E-A947-70E740481C1C}">
                <a14:useLocalDpi xmlns:a14="http://schemas.microsoft.com/office/drawing/2010/main" val="0"/>
              </a:ext>
            </a:extLst>
          </a:blip>
          <a:srcRect l="-1117" t="6413" r="33939" b="14616"/>
          <a:stretch>
            <a:fillRect/>
          </a:stretch>
        </p:blipFill>
        <p:spPr bwMode="auto">
          <a:xfrm>
            <a:off x="254000" y="4525963"/>
            <a:ext cx="184150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그림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0113" y="1739900"/>
            <a:ext cx="235267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직사각형 2"/>
          <p:cNvSpPr>
            <a:spLocks noChangeArrowheads="1"/>
          </p:cNvSpPr>
          <p:nvPr/>
        </p:nvSpPr>
        <p:spPr bwMode="auto">
          <a:xfrm>
            <a:off x="5664200" y="3587750"/>
            <a:ext cx="26892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nb-NO" altLang="ko-KR" sz="1000">
                <a:solidFill>
                  <a:srgbClr val="B61B00"/>
                </a:solidFill>
                <a:latin typeface="Gill Sans MT" panose="020B0502020104020203" pitchFamily="34" charset="0"/>
                <a:ea typeface="굴림" panose="020B0600000101010101" pitchFamily="50" charset="-127"/>
                <a:cs typeface="Arial" panose="020B0604020202020204" pitchFamily="34" charset="0"/>
              </a:rPr>
              <a:t>Shen et al., </a:t>
            </a:r>
            <a:r>
              <a:rPr lang="nb-NO" altLang="ko-KR" sz="1000" b="1" i="1">
                <a:solidFill>
                  <a:srgbClr val="B61B00"/>
                </a:solidFill>
                <a:latin typeface="Gill Sans MT" panose="020B0502020104020203" pitchFamily="34" charset="0"/>
                <a:ea typeface="굴림" panose="020B0600000101010101" pitchFamily="50" charset="-127"/>
                <a:cs typeface="Arial" panose="020B0604020202020204" pitchFamily="34" charset="0"/>
              </a:rPr>
              <a:t>ACS Nano</a:t>
            </a:r>
            <a:r>
              <a:rPr lang="nb-NO" altLang="ko-KR" sz="1000">
                <a:solidFill>
                  <a:srgbClr val="B61B00"/>
                </a:solidFill>
                <a:latin typeface="Gill Sans MT" panose="020B0502020104020203" pitchFamily="34" charset="0"/>
                <a:ea typeface="굴림" panose="020B0600000101010101" pitchFamily="50" charset="-127"/>
                <a:cs typeface="Arial" panose="020B0604020202020204" pitchFamily="34" charset="0"/>
              </a:rPr>
              <a:t>, 7, 6117 (2013)</a:t>
            </a:r>
            <a:endParaRPr lang="fr-FR" altLang="ko-KR" sz="1000">
              <a:solidFill>
                <a:srgbClr val="B61B00"/>
              </a:solidFill>
              <a:latin typeface="Gill Sans MT" panose="020B0502020104020203" pitchFamily="34" charset="0"/>
              <a:ea typeface="굴림" panose="020B0600000101010101" pitchFamily="50" charset="-127"/>
              <a:cs typeface="Arial" panose="020B0604020202020204" pitchFamily="34" charset="0"/>
            </a:endParaRPr>
          </a:p>
        </p:txBody>
      </p:sp>
      <p:sp>
        <p:nvSpPr>
          <p:cNvPr id="36877" name="직사각형 2"/>
          <p:cNvSpPr>
            <a:spLocks noChangeArrowheads="1"/>
          </p:cNvSpPr>
          <p:nvPr/>
        </p:nvSpPr>
        <p:spPr bwMode="auto">
          <a:xfrm>
            <a:off x="3487738" y="3587750"/>
            <a:ext cx="23209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nb-NO" altLang="ko-KR" sz="1000">
                <a:solidFill>
                  <a:srgbClr val="B61B00"/>
                </a:solidFill>
                <a:latin typeface="Gill Sans MT" panose="020B0502020104020203" pitchFamily="34" charset="0"/>
                <a:ea typeface="굴림" panose="020B0600000101010101" pitchFamily="50" charset="-127"/>
                <a:cs typeface="Arial" panose="020B0604020202020204" pitchFamily="34" charset="0"/>
              </a:rPr>
              <a:t>Cho et al., </a:t>
            </a:r>
            <a:r>
              <a:rPr lang="nb-NO" altLang="ko-KR" sz="1000" b="1" i="1">
                <a:solidFill>
                  <a:srgbClr val="B61B00"/>
                </a:solidFill>
                <a:latin typeface="Gill Sans MT" panose="020B0502020104020203" pitchFamily="34" charset="0"/>
                <a:ea typeface="굴림" panose="020B0600000101010101" pitchFamily="50" charset="-127"/>
                <a:cs typeface="Arial" panose="020B0604020202020204" pitchFamily="34" charset="0"/>
              </a:rPr>
              <a:t>Small</a:t>
            </a:r>
            <a:r>
              <a:rPr lang="nb-NO" altLang="ko-KR" sz="1000">
                <a:solidFill>
                  <a:srgbClr val="B61B00"/>
                </a:solidFill>
                <a:latin typeface="Gill Sans MT" panose="020B0502020104020203" pitchFamily="34" charset="0"/>
                <a:ea typeface="굴림" panose="020B0600000101010101" pitchFamily="50" charset="-127"/>
                <a:cs typeface="Arial" panose="020B0604020202020204" pitchFamily="34" charset="0"/>
              </a:rPr>
              <a:t>, 9, 2283 (2013) </a:t>
            </a:r>
          </a:p>
        </p:txBody>
      </p:sp>
      <p:sp>
        <p:nvSpPr>
          <p:cNvPr id="17" name="직사각형 16"/>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6.2.3. Carbon nanotubes</a:t>
            </a:r>
            <a:endParaRPr lang="ko-KR" altLang="en-US" sz="2800" b="1" dirty="0">
              <a:latin typeface="Gill Sans MT" panose="020B0502020104020203" pitchFamily="34" charset="0"/>
              <a:ea typeface="HY견고딕" panose="02030600000101010101" pitchFamily="18" charset="-127"/>
              <a:cs typeface="+mj-cs"/>
            </a:endParaRPr>
          </a:p>
        </p:txBody>
      </p:sp>
      <p:sp>
        <p:nvSpPr>
          <p:cNvPr id="18" name="Rectangle 4"/>
          <p:cNvSpPr txBox="1">
            <a:spLocks noChangeArrowheads="1"/>
          </p:cNvSpPr>
          <p:nvPr/>
        </p:nvSpPr>
        <p:spPr bwMode="auto">
          <a:xfrm>
            <a:off x="0" y="1172510"/>
            <a:ext cx="9144000" cy="4562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defTabSz="914400" rtl="0" eaLnBrk="1" latinLnBrk="1" hangingPunct="1">
              <a:spcBef>
                <a:spcPct val="0"/>
              </a:spcBef>
              <a:buNone/>
              <a:defRPr sz="4400" kern="1200">
                <a:solidFill>
                  <a:schemeClr val="tx1"/>
                </a:solidFill>
                <a:latin typeface="HY견고딕" panose="02030600000101010101" pitchFamily="18" charset="-127"/>
                <a:ea typeface="HY견고딕" panose="02030600000101010101" pitchFamily="18" charset="-127"/>
                <a:cs typeface="+mj-cs"/>
              </a:defRPr>
            </a:lvl1pPr>
          </a:lstStyle>
          <a:p>
            <a:r>
              <a:rPr lang="en-US" altLang="zh-CN" sz="2400" b="1" dirty="0">
                <a:solidFill>
                  <a:srgbClr val="C00000"/>
                </a:solidFill>
                <a:latin typeface="Gill Sans MT" panose="020B0502020104020203" pitchFamily="34" charset="0"/>
                <a:ea typeface="SimSun" panose="02010600030101010101" pitchFamily="2" charset="-122"/>
              </a:rPr>
              <a:t>Applications: </a:t>
            </a:r>
            <a:r>
              <a:rPr lang="en-US" altLang="zh-CN" sz="2400" b="1" dirty="0" err="1">
                <a:solidFill>
                  <a:srgbClr val="C00000"/>
                </a:solidFill>
                <a:latin typeface="Gill Sans MT" panose="020B0502020104020203" pitchFamily="34" charset="0"/>
                <a:ea typeface="SimSun" panose="02010600030101010101" pitchFamily="2" charset="-122"/>
              </a:rPr>
              <a:t>Synapstor</a:t>
            </a:r>
            <a:endParaRPr lang="en-US" altLang="ko-KR" sz="2400" b="1" dirty="0">
              <a:solidFill>
                <a:srgbClr val="C00000"/>
              </a:solidFill>
              <a:latin typeface="Gill Sans MT" panose="020B0502020104020203" pitchFamily="34" charset="0"/>
              <a:ea typeface="SimSun" panose="02010600030101010101" pitchFamily="2" charset="-122"/>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175</a:t>
            </a:fld>
            <a:endParaRPr lang="ko-KR" altLang="en-US" dirty="0"/>
          </a:p>
        </p:txBody>
      </p:sp>
    </p:spTree>
    <p:extLst>
      <p:ext uri="{BB962C8B-B14F-4D97-AF65-F5344CB8AC3E}">
        <p14:creationId xmlns:p14="http://schemas.microsoft.com/office/powerpoint/2010/main" val="207916707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2"/>
          <a:srcRect t="15309"/>
          <a:stretch/>
        </p:blipFill>
        <p:spPr>
          <a:xfrm>
            <a:off x="0" y="1053763"/>
            <a:ext cx="9153978" cy="4701014"/>
          </a:xfrm>
          <a:prstGeom prst="rect">
            <a:avLst/>
          </a:prstGeom>
        </p:spPr>
      </p:pic>
      <p:sp>
        <p:nvSpPr>
          <p:cNvPr id="8" name="직사각형 7"/>
          <p:cNvSpPr/>
          <p:nvPr/>
        </p:nvSpPr>
        <p:spPr>
          <a:xfrm>
            <a:off x="1426507" y="5835325"/>
            <a:ext cx="7450793" cy="285551"/>
          </a:xfrm>
          <a:prstGeom prst="rect">
            <a:avLst/>
          </a:prstGeom>
        </p:spPr>
        <p:txBody>
          <a:bodyPr wrap="square">
            <a:spAutoFit/>
          </a:bodyPr>
          <a:lstStyle/>
          <a:p>
            <a:pPr algn="r"/>
            <a:r>
              <a:rPr lang="en-US" altLang="ko-KR" sz="1000" dirty="0">
                <a:hlinkClick r:id="rId3"/>
              </a:rPr>
              <a:t>https://www.reichertspr.com/blog/2016/08/17/the-graphene-invention-from-nobel-prize-to-spr-application/</a:t>
            </a:r>
            <a:endParaRPr lang="ko-KR" altLang="en-US" sz="1000" dirty="0"/>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176</a:t>
            </a:fld>
            <a:endParaRPr lang="ko-KR" altLang="en-US"/>
          </a:p>
        </p:txBody>
      </p:sp>
      <p:sp>
        <p:nvSpPr>
          <p:cNvPr id="7" name="직사각형 6"/>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3200" b="1" dirty="0">
                <a:latin typeface="Gill Sans MT" panose="020B0502020104020203" pitchFamily="34" charset="0"/>
                <a:ea typeface="HY견고딕" panose="02030600000101010101" pitchFamily="18" charset="-127"/>
                <a:cs typeface="+mj-cs"/>
              </a:rPr>
              <a:t>Graphene</a:t>
            </a:r>
            <a:endParaRPr lang="ko-KR" altLang="en-US" sz="3200" b="1" dirty="0">
              <a:latin typeface="Gill Sans MT" panose="020B0502020104020203" pitchFamily="34" charset="0"/>
              <a:ea typeface="HY견고딕" panose="02030600000101010101" pitchFamily="18" charset="-127"/>
              <a:cs typeface="+mj-cs"/>
            </a:endParaRPr>
          </a:p>
        </p:txBody>
      </p:sp>
    </p:spTree>
    <p:extLst>
      <p:ext uri="{BB962C8B-B14F-4D97-AF65-F5344CB8AC3E}">
        <p14:creationId xmlns:p14="http://schemas.microsoft.com/office/powerpoint/2010/main" val="49799618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TextBox 9"/>
              <p:cNvSpPr txBox="1"/>
              <p:nvPr/>
            </p:nvSpPr>
            <p:spPr>
              <a:xfrm>
                <a:off x="257704" y="4149080"/>
                <a:ext cx="8766629" cy="2708434"/>
              </a:xfrm>
              <a:prstGeom prst="rect">
                <a:avLst/>
              </a:prstGeom>
              <a:noFill/>
            </p:spPr>
            <p:txBody>
              <a:bodyPr wrap="square" rtlCol="0">
                <a:spAutoFit/>
              </a:bodyPr>
              <a:lstStyle/>
              <a:p>
                <a:pPr marL="342900" indent="-342900">
                  <a:lnSpc>
                    <a:spcPts val="1800"/>
                  </a:lnSpc>
                  <a:spcBef>
                    <a:spcPts val="600"/>
                  </a:spcBef>
                  <a:buFont typeface="Arial" panose="020B0604020202020204" pitchFamily="34" charset="0"/>
                  <a:buChar char="•"/>
                </a:pPr>
                <a:r>
                  <a:rPr lang="en-US" sz="1400" dirty="0">
                    <a:solidFill>
                      <a:srgbClr val="C00000"/>
                    </a:solidFill>
                    <a:latin typeface="+mn-ea"/>
                    <a:cs typeface="Arial" panose="020B0604020202020204" pitchFamily="34" charset="0"/>
                  </a:rPr>
                  <a:t>2D building blocks </a:t>
                </a:r>
                <a:r>
                  <a:rPr lang="en-US" sz="1400" dirty="0">
                    <a:latin typeface="+mn-ea"/>
                    <a:cs typeface="Arial" panose="020B0604020202020204" pitchFamily="34" charset="0"/>
                  </a:rPr>
                  <a:t>consisting of pure carbon atoms with honeycomb structure</a:t>
                </a:r>
              </a:p>
              <a:p>
                <a:pPr marL="342900" indent="-342900">
                  <a:lnSpc>
                    <a:spcPts val="1800"/>
                  </a:lnSpc>
                  <a:spcBef>
                    <a:spcPts val="600"/>
                  </a:spcBef>
                  <a:buFont typeface="Arial" panose="020B0604020202020204" pitchFamily="34" charset="0"/>
                  <a:buChar char="•"/>
                </a:pPr>
                <a:r>
                  <a:rPr lang="en-US" sz="1400" dirty="0">
                    <a:latin typeface="+mn-ea"/>
                    <a:cs typeface="Arial" panose="020B0604020202020204" pitchFamily="34" charset="0"/>
                  </a:rPr>
                  <a:t>single layer graphene is  </a:t>
                </a:r>
                <a:r>
                  <a:rPr lang="en-US" sz="1400" dirty="0">
                    <a:solidFill>
                      <a:srgbClr val="C00000"/>
                    </a:solidFill>
                    <a:latin typeface="+mn-ea"/>
                    <a:cs typeface="Arial" panose="020B0604020202020204" pitchFamily="34" charset="0"/>
                  </a:rPr>
                  <a:t>0.3 nm</a:t>
                </a:r>
                <a:r>
                  <a:rPr lang="en-US" sz="1400" dirty="0">
                    <a:latin typeface="+mn-ea"/>
                    <a:cs typeface="Arial" panose="020B0604020202020204" pitchFamily="34" charset="0"/>
                  </a:rPr>
                  <a:t> thick</a:t>
                </a:r>
              </a:p>
              <a:p>
                <a:pPr marL="342900" indent="-342900">
                  <a:lnSpc>
                    <a:spcPts val="1800"/>
                  </a:lnSpc>
                  <a:spcBef>
                    <a:spcPts val="600"/>
                  </a:spcBef>
                  <a:buFont typeface="Arial" panose="020B0604020202020204" pitchFamily="34" charset="0"/>
                  <a:buChar char="•"/>
                </a:pPr>
                <a:r>
                  <a:rPr lang="en-US" altLang="ko-KR" sz="1400" dirty="0">
                    <a:solidFill>
                      <a:srgbClr val="C00000"/>
                    </a:solidFill>
                    <a:latin typeface="+mn-ea"/>
                    <a:cs typeface="Arial" panose="020B0604020202020204" pitchFamily="34" charset="0"/>
                  </a:rPr>
                  <a:t>covalent bonding material</a:t>
                </a:r>
                <a:r>
                  <a:rPr lang="en-US" altLang="ko-KR" sz="1400" dirty="0">
                    <a:latin typeface="+mn-ea"/>
                    <a:cs typeface="Arial" panose="020B0604020202020204" pitchFamily="34" charset="0"/>
                  </a:rPr>
                  <a:t> with sp</a:t>
                </a:r>
                <a:r>
                  <a:rPr lang="en-US" altLang="ko-KR" sz="1400" baseline="30000" dirty="0">
                    <a:latin typeface="+mn-ea"/>
                    <a:cs typeface="Arial" panose="020B0604020202020204" pitchFamily="34" charset="0"/>
                  </a:rPr>
                  <a:t>2</a:t>
                </a:r>
                <a:r>
                  <a:rPr lang="en-US" altLang="ko-KR" sz="1400" dirty="0">
                    <a:latin typeface="+mn-ea"/>
                    <a:cs typeface="Arial" panose="020B0604020202020204" pitchFamily="34" charset="0"/>
                  </a:rPr>
                  <a:t> hybrid orbital</a:t>
                </a:r>
                <a:r>
                  <a:rPr lang="ko-KR" altLang="en-US" sz="1400" dirty="0">
                    <a:latin typeface="+mn-ea"/>
                    <a:cs typeface="Arial" panose="020B0604020202020204" pitchFamily="34" charset="0"/>
                  </a:rPr>
                  <a:t> </a:t>
                </a:r>
                <a:r>
                  <a:rPr lang="en-US" altLang="ko-KR" sz="1400" dirty="0">
                    <a:latin typeface="+mn-ea"/>
                    <a:cs typeface="Arial" panose="020B0604020202020204" pitchFamily="34" charset="0"/>
                  </a:rPr>
                  <a:t>in lateral direction (strong sigma bonding) and  </a:t>
                </a:r>
                <a:r>
                  <a:rPr lang="en-US" altLang="ko-KR" sz="1400" dirty="0" err="1">
                    <a:latin typeface="+mn-ea"/>
                    <a:cs typeface="Arial" panose="020B0604020202020204" pitchFamily="34" charset="0"/>
                  </a:rPr>
                  <a:t>P</a:t>
                </a:r>
                <a:r>
                  <a:rPr lang="en-US" altLang="ko-KR" sz="1400" baseline="-25000" dirty="0" err="1">
                    <a:latin typeface="+mn-ea"/>
                    <a:cs typeface="Arial" panose="020B0604020202020204" pitchFamily="34" charset="0"/>
                  </a:rPr>
                  <a:t>z</a:t>
                </a:r>
                <a:r>
                  <a:rPr lang="en-US" altLang="ko-KR" sz="1400" dirty="0">
                    <a:latin typeface="+mn-ea"/>
                    <a:cs typeface="Arial" panose="020B0604020202020204" pitchFamily="34" charset="0"/>
                  </a:rPr>
                  <a:t> orbital in vertical direction (weak van der Waals bonding), making a stable carbon monolayer</a:t>
                </a:r>
                <a:endParaRPr lang="en-US" sz="1400" dirty="0">
                  <a:latin typeface="+mn-ea"/>
                  <a:cs typeface="Arial" panose="020B0604020202020204" pitchFamily="34" charset="0"/>
                </a:endParaRPr>
              </a:p>
              <a:p>
                <a:pPr marL="342900" indent="-342900">
                  <a:lnSpc>
                    <a:spcPts val="1800"/>
                  </a:lnSpc>
                  <a:spcBef>
                    <a:spcPts val="600"/>
                  </a:spcBef>
                  <a:buFont typeface="Arial" panose="020B0604020202020204" pitchFamily="34" charset="0"/>
                  <a:buChar char="•"/>
                </a:pPr>
                <a:r>
                  <a:rPr lang="en-US" altLang="ko-KR" sz="1400" dirty="0">
                    <a:latin typeface="+mn-ea"/>
                    <a:cs typeface="Arial" panose="020B0604020202020204" pitchFamily="34" charset="0"/>
                  </a:rPr>
                  <a:t>extremely high mobility (µ</a:t>
                </a:r>
                <a:r>
                  <a:rPr lang="en-US" altLang="ko-KR" sz="1400" baseline="-25000" dirty="0">
                    <a:latin typeface="+mn-ea"/>
                    <a:cs typeface="Arial" panose="020B0604020202020204" pitchFamily="34" charset="0"/>
                  </a:rPr>
                  <a:t>FE</a:t>
                </a:r>
                <a:r>
                  <a:rPr lang="en-US" altLang="ko-KR" sz="1400" dirty="0">
                    <a:latin typeface="+mn-ea"/>
                    <a:cs typeface="Arial" panose="020B0604020202020204" pitchFamily="34" charset="0"/>
                  </a:rPr>
                  <a:t> ~ </a:t>
                </a:r>
                <a:r>
                  <a:rPr lang="en-US" altLang="ko-KR" sz="1400" dirty="0">
                    <a:solidFill>
                      <a:srgbClr val="C00000"/>
                    </a:solidFill>
                    <a:latin typeface="+mn-ea"/>
                    <a:cs typeface="Arial" panose="020B0604020202020204" pitchFamily="34" charset="0"/>
                  </a:rPr>
                  <a:t>200,000cm</a:t>
                </a:r>
                <a:r>
                  <a:rPr lang="en-US" altLang="ko-KR" sz="1400" baseline="30000" dirty="0">
                    <a:solidFill>
                      <a:srgbClr val="C00000"/>
                    </a:solidFill>
                    <a:latin typeface="+mn-ea"/>
                    <a:cs typeface="Arial" panose="020B0604020202020204" pitchFamily="34" charset="0"/>
                  </a:rPr>
                  <a:t>2</a:t>
                </a:r>
                <a:r>
                  <a:rPr lang="en-US" altLang="ko-KR" sz="1400" dirty="0">
                    <a:solidFill>
                      <a:srgbClr val="C00000"/>
                    </a:solidFill>
                    <a:latin typeface="+mn-ea"/>
                    <a:cs typeface="Arial" panose="020B0604020202020204" pitchFamily="34" charset="0"/>
                  </a:rPr>
                  <a:t>/Vs</a:t>
                </a:r>
                <a:r>
                  <a:rPr lang="en-US" altLang="ko-KR" sz="1400" dirty="0">
                    <a:latin typeface="+mn-ea"/>
                    <a:cs typeface="Arial" panose="020B0604020202020204" pitchFamily="34" charset="0"/>
                  </a:rPr>
                  <a:t> with suspended graphene)</a:t>
                </a:r>
              </a:p>
              <a:p>
                <a:pPr marL="342900" indent="-342900">
                  <a:lnSpc>
                    <a:spcPts val="1800"/>
                  </a:lnSpc>
                  <a:spcBef>
                    <a:spcPts val="600"/>
                  </a:spcBef>
                  <a:buFont typeface="Arial" panose="020B0604020202020204" pitchFamily="34" charset="0"/>
                  <a:buChar char="•"/>
                </a:pPr>
                <a:r>
                  <a:rPr lang="en-US" sz="1400" dirty="0">
                    <a:latin typeface="+mn-ea"/>
                    <a:cs typeface="Arial" panose="020B0604020202020204" pitchFamily="34" charset="0"/>
                  </a:rPr>
                  <a:t>electrical </a:t>
                </a:r>
                <a:r>
                  <a:rPr lang="en-US" sz="1400" dirty="0">
                    <a:solidFill>
                      <a:srgbClr val="0000CC"/>
                    </a:solidFill>
                    <a:latin typeface="+mn-ea"/>
                    <a:cs typeface="Arial" panose="020B0604020202020204" pitchFamily="34" charset="0"/>
                  </a:rPr>
                  <a:t>resistivity</a:t>
                </a:r>
                <a:r>
                  <a:rPr lang="en-US" sz="1400" dirty="0">
                    <a:latin typeface="+mn-ea"/>
                    <a:cs typeface="Arial" panose="020B0604020202020204" pitchFamily="34" charset="0"/>
                  </a:rPr>
                  <a:t> (</a:t>
                </a:r>
                <a:r>
                  <a:rPr lang="en-US" sz="1400" dirty="0">
                    <a:solidFill>
                      <a:srgbClr val="C00000"/>
                    </a:solidFill>
                    <a:latin typeface="+mn-ea"/>
                    <a:cs typeface="Arial" panose="020B0604020202020204" pitchFamily="34" charset="0"/>
                  </a:rPr>
                  <a:t>172 </a:t>
                </a:r>
                <a14:m>
                  <m:oMath xmlns:m="http://schemas.openxmlformats.org/officeDocument/2006/math">
                    <m:r>
                      <a:rPr lang="en-US" sz="1400" i="1" smtClean="0">
                        <a:solidFill>
                          <a:srgbClr val="C00000"/>
                        </a:solidFill>
                        <a:latin typeface="Cambria Math" panose="02040503050406030204" pitchFamily="18" charset="0"/>
                        <a:cs typeface="Arial" panose="020B0604020202020204" pitchFamily="34" charset="0"/>
                      </a:rPr>
                      <m:t>𝜇</m:t>
                    </m:r>
                    <m:r>
                      <m:rPr>
                        <m:sty m:val="p"/>
                      </m:rPr>
                      <a:rPr lang="el-GR" sz="1400" i="1" smtClean="0">
                        <a:solidFill>
                          <a:srgbClr val="C00000"/>
                        </a:solidFill>
                        <a:latin typeface="Cambria Math" panose="02040503050406030204" pitchFamily="18" charset="0"/>
                        <a:cs typeface="Arial" panose="020B0604020202020204" pitchFamily="34" charset="0"/>
                      </a:rPr>
                      <m:t>Ω</m:t>
                    </m:r>
                    <m:r>
                      <a:rPr lang="el-GR" sz="1400" i="1" smtClean="0">
                        <a:solidFill>
                          <a:srgbClr val="C00000"/>
                        </a:solidFill>
                        <a:latin typeface="Cambria Math" panose="02040503050406030204" pitchFamily="18" charset="0"/>
                        <a:cs typeface="Arial" panose="020B0604020202020204" pitchFamily="34" charset="0"/>
                      </a:rPr>
                      <m:t>∙</m:t>
                    </m:r>
                    <m:r>
                      <a:rPr lang="en-US" sz="1400" b="0" i="1" smtClean="0">
                        <a:solidFill>
                          <a:srgbClr val="C00000"/>
                        </a:solidFill>
                        <a:latin typeface="Cambria Math" panose="02040503050406030204" pitchFamily="18" charset="0"/>
                        <a:cs typeface="Arial" panose="020B0604020202020204" pitchFamily="34" charset="0"/>
                      </a:rPr>
                      <m:t>𝑐𝑚</m:t>
                    </m:r>
                  </m:oMath>
                </a14:m>
                <a:r>
                  <a:rPr lang="en-US" sz="1400" dirty="0">
                    <a:latin typeface="+mn-ea"/>
                    <a:cs typeface="Arial" panose="020B0604020202020204" pitchFamily="34" charset="0"/>
                  </a:rPr>
                  <a:t>, 100 times </a:t>
                </a:r>
                <a:r>
                  <a:rPr lang="en-US" sz="1400" dirty="0">
                    <a:solidFill>
                      <a:srgbClr val="0000CC"/>
                    </a:solidFill>
                    <a:latin typeface="+mn-ea"/>
                    <a:cs typeface="Arial" panose="020B0604020202020204" pitchFamily="34" charset="0"/>
                  </a:rPr>
                  <a:t>lower</a:t>
                </a:r>
                <a:r>
                  <a:rPr lang="en-US" sz="1400" dirty="0">
                    <a:latin typeface="+mn-ea"/>
                    <a:cs typeface="Arial" panose="020B0604020202020204" pitchFamily="34" charset="0"/>
                  </a:rPr>
                  <a:t> than Cu)</a:t>
                </a:r>
              </a:p>
              <a:p>
                <a:pPr marL="342900" indent="-342900">
                  <a:lnSpc>
                    <a:spcPts val="1800"/>
                  </a:lnSpc>
                  <a:spcBef>
                    <a:spcPts val="600"/>
                  </a:spcBef>
                  <a:buFont typeface="Arial" panose="020B0604020202020204" pitchFamily="34" charset="0"/>
                  <a:buChar char="•"/>
                </a:pPr>
                <a:r>
                  <a:rPr lang="en-US" altLang="ko-KR" sz="1400" dirty="0">
                    <a:latin typeface="+mn-ea"/>
                  </a:rPr>
                  <a:t>thermal conductivity (</a:t>
                </a:r>
                <a:r>
                  <a:rPr lang="en-US" altLang="ko-KR" sz="1400" dirty="0">
                    <a:solidFill>
                      <a:srgbClr val="C00000"/>
                    </a:solidFill>
                    <a:latin typeface="+mn-ea"/>
                  </a:rPr>
                  <a:t>5000 W/m</a:t>
                </a:r>
                <a:r>
                  <a:rPr lang="el-GR" altLang="ko-KR" sz="1400" dirty="0">
                    <a:solidFill>
                      <a:srgbClr val="C00000"/>
                    </a:solidFill>
                    <a:latin typeface="+mn-ea"/>
                    <a:cs typeface="Arial" panose="020B0604020202020204" pitchFamily="34" charset="0"/>
                  </a:rPr>
                  <a:t> </a:t>
                </a:r>
                <a14:m>
                  <m:oMath xmlns:m="http://schemas.openxmlformats.org/officeDocument/2006/math">
                    <m:r>
                      <a:rPr lang="el-GR" altLang="ko-KR" sz="1400" i="1">
                        <a:solidFill>
                          <a:srgbClr val="C00000"/>
                        </a:solidFill>
                        <a:latin typeface="Cambria Math" panose="02040503050406030204" pitchFamily="18" charset="0"/>
                        <a:cs typeface="Arial" panose="020B0604020202020204" pitchFamily="34" charset="0"/>
                      </a:rPr>
                      <m:t>∙ </m:t>
                    </m:r>
                  </m:oMath>
                </a14:m>
                <a:r>
                  <a:rPr lang="en-US" altLang="ko-KR" sz="1400" dirty="0">
                    <a:solidFill>
                      <a:srgbClr val="C00000"/>
                    </a:solidFill>
                    <a:latin typeface="+mn-ea"/>
                  </a:rPr>
                  <a:t>K, </a:t>
                </a:r>
                <a:r>
                  <a:rPr lang="en-US" altLang="ko-KR" sz="1400" dirty="0">
                    <a:latin typeface="+mn-ea"/>
                  </a:rPr>
                  <a:t>10 times higher than Cu)</a:t>
                </a:r>
              </a:p>
              <a:p>
                <a:pPr marL="342900" indent="-342900">
                  <a:lnSpc>
                    <a:spcPts val="1800"/>
                  </a:lnSpc>
                  <a:spcBef>
                    <a:spcPts val="600"/>
                  </a:spcBef>
                  <a:buFont typeface="Arial" panose="020B0604020202020204" pitchFamily="34" charset="0"/>
                  <a:buChar char="•"/>
                </a:pPr>
                <a:r>
                  <a:rPr lang="en-US" altLang="ko-KR" sz="1400" dirty="0">
                    <a:latin typeface="+mn-ea"/>
                    <a:cs typeface="Arial" panose="020B0604020202020204" pitchFamily="34" charset="0"/>
                  </a:rPr>
                  <a:t>excellent optical properties (</a:t>
                </a:r>
                <a:r>
                  <a:rPr lang="en-US" altLang="ko-KR" sz="1400" dirty="0">
                    <a:solidFill>
                      <a:srgbClr val="C00000"/>
                    </a:solidFill>
                    <a:latin typeface="+mn-ea"/>
                    <a:cs typeface="Arial" panose="020B0604020202020204" pitchFamily="34" charset="0"/>
                  </a:rPr>
                  <a:t>light adsorption of 2.3%</a:t>
                </a:r>
                <a:r>
                  <a:rPr lang="en-US" altLang="ko-KR" sz="1400" dirty="0">
                    <a:latin typeface="+mn-ea"/>
                    <a:cs typeface="Arial" panose="020B0604020202020204" pitchFamily="34" charset="0"/>
                  </a:rPr>
                  <a:t> even in single layer graphene)</a:t>
                </a:r>
              </a:p>
              <a:p>
                <a:pPr marL="342900" indent="-342900">
                  <a:lnSpc>
                    <a:spcPts val="1800"/>
                  </a:lnSpc>
                  <a:spcBef>
                    <a:spcPts val="600"/>
                  </a:spcBef>
                  <a:buFont typeface="Arial" panose="020B0604020202020204" pitchFamily="34" charset="0"/>
                  <a:buChar char="•"/>
                </a:pPr>
                <a:r>
                  <a:rPr lang="en-US" altLang="ko-KR" sz="1400" dirty="0">
                    <a:latin typeface="+mn-ea"/>
                    <a:cs typeface="Arial" panose="020B0604020202020204" pitchFamily="34" charset="0"/>
                  </a:rPr>
                  <a:t>high Young’s modulus (</a:t>
                </a:r>
                <a:r>
                  <a:rPr lang="en-US" altLang="ko-KR" sz="1400" dirty="0">
                    <a:solidFill>
                      <a:srgbClr val="C00000"/>
                    </a:solidFill>
                    <a:latin typeface="+mn-ea"/>
                    <a:cs typeface="Arial" panose="020B0604020202020204" pitchFamily="34" charset="0"/>
                  </a:rPr>
                  <a:t>Y ~ 1 </a:t>
                </a:r>
                <a:r>
                  <a:rPr lang="en-US" altLang="ko-KR" sz="1400" dirty="0" err="1">
                    <a:solidFill>
                      <a:srgbClr val="C00000"/>
                    </a:solidFill>
                    <a:latin typeface="+mn-ea"/>
                    <a:cs typeface="Arial" panose="020B0604020202020204" pitchFamily="34" charset="0"/>
                  </a:rPr>
                  <a:t>Tpa</a:t>
                </a:r>
                <a:r>
                  <a:rPr lang="en-US" altLang="ko-KR" sz="1400" dirty="0">
                    <a:latin typeface="+mn-ea"/>
                    <a:cs typeface="Arial" panose="020B0604020202020204" pitchFamily="34" charset="0"/>
                  </a:rPr>
                  <a:t>)</a:t>
                </a:r>
                <a:endParaRPr lang="en-US" sz="1400" dirty="0">
                  <a:latin typeface="+mn-ea"/>
                  <a:cs typeface="Arial" panose="020B060402020202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57704" y="4149080"/>
                <a:ext cx="8766629" cy="2708434"/>
              </a:xfrm>
              <a:prstGeom prst="rect">
                <a:avLst/>
              </a:prstGeom>
              <a:blipFill>
                <a:blip r:embed="rId3"/>
                <a:stretch>
                  <a:fillRect l="-70" t="-450" b="-676"/>
                </a:stretch>
              </a:blipFill>
            </p:spPr>
            <p:txBody>
              <a:bodyPr/>
              <a:lstStyle/>
              <a:p>
                <a:r>
                  <a:rPr lang="en-US">
                    <a:noFill/>
                  </a:rPr>
                  <a:t> </a:t>
                </a:r>
              </a:p>
            </p:txBody>
          </p:sp>
        </mc:Fallback>
      </mc:AlternateContent>
      <p:sp>
        <p:nvSpPr>
          <p:cNvPr id="16" name="Title 1"/>
          <p:cNvSpPr txBox="1">
            <a:spLocks/>
          </p:cNvSpPr>
          <p:nvPr/>
        </p:nvSpPr>
        <p:spPr>
          <a:xfrm>
            <a:off x="133198" y="332656"/>
            <a:ext cx="8996891" cy="539638"/>
          </a:xfrm>
          <a:prstGeom prst="rect">
            <a:avLst/>
          </a:prstGeom>
        </p:spPr>
        <p:txBody>
          <a:bodyPr vert="horz" lIns="91440" tIns="45720" rIns="91440" bIns="45720" rtlCol="0" anchor="b">
            <a:normAutofit/>
          </a:bodyPr>
          <a:lstStyle>
            <a:defPPr>
              <a:defRPr lang="ko-KR"/>
            </a:defPPr>
            <a:lvl1pPr algn="ctr" latinLnBrk="0">
              <a:lnSpc>
                <a:spcPct val="90000"/>
              </a:lnSpc>
              <a:spcBef>
                <a:spcPct val="0"/>
              </a:spcBef>
              <a:buNone/>
              <a:defRPr sz="3200" b="1">
                <a:latin typeface="+mj-lt"/>
                <a:ea typeface="+mj-ea"/>
                <a:cs typeface="+mj-cs"/>
              </a:defRPr>
            </a:lvl1pPr>
          </a:lstStyle>
          <a:p>
            <a:r>
              <a:rPr lang="en-US" sz="1800" dirty="0"/>
              <a:t>Physical properties of graphene</a:t>
            </a:r>
            <a:endParaRPr lang="en-IN" sz="1800" dirty="0"/>
          </a:p>
        </p:txBody>
      </p:sp>
      <p:grpSp>
        <p:nvGrpSpPr>
          <p:cNvPr id="6" name="그룹 5"/>
          <p:cNvGrpSpPr/>
          <p:nvPr/>
        </p:nvGrpSpPr>
        <p:grpSpPr>
          <a:xfrm>
            <a:off x="872429" y="808330"/>
            <a:ext cx="8007745" cy="3340750"/>
            <a:chOff x="872429" y="611731"/>
            <a:chExt cx="8007745" cy="3340750"/>
          </a:xfrm>
        </p:grpSpPr>
        <p:pic>
          <p:nvPicPr>
            <p:cNvPr id="12" name="Picture 2"/>
            <p:cNvPicPr>
              <a:picLocks noChangeAspect="1"/>
            </p:cNvPicPr>
            <p:nvPr/>
          </p:nvPicPr>
          <p:blipFill rotWithShape="1">
            <a:blip r:embed="rId4"/>
            <a:srcRect l="70268" b="7547"/>
            <a:stretch/>
          </p:blipFill>
          <p:spPr>
            <a:xfrm>
              <a:off x="3439886" y="757727"/>
              <a:ext cx="1086328" cy="3067180"/>
            </a:xfrm>
            <a:prstGeom prst="rect">
              <a:avLst/>
            </a:prstGeom>
          </p:spPr>
        </p:pic>
        <p:pic>
          <p:nvPicPr>
            <p:cNvPr id="14" name="Picture 4"/>
            <p:cNvPicPr>
              <a:picLocks noChangeAspect="1"/>
            </p:cNvPicPr>
            <p:nvPr/>
          </p:nvPicPr>
          <p:blipFill>
            <a:blip r:embed="rId5"/>
            <a:stretch>
              <a:fillRect/>
            </a:stretch>
          </p:blipFill>
          <p:spPr>
            <a:xfrm>
              <a:off x="4922695" y="611731"/>
              <a:ext cx="3002105" cy="3158964"/>
            </a:xfrm>
            <a:prstGeom prst="rect">
              <a:avLst/>
            </a:prstGeom>
          </p:spPr>
        </p:pic>
        <p:sp>
          <p:nvSpPr>
            <p:cNvPr id="15" name="Title 1"/>
            <p:cNvSpPr txBox="1">
              <a:spLocks/>
            </p:cNvSpPr>
            <p:nvPr/>
          </p:nvSpPr>
          <p:spPr>
            <a:xfrm>
              <a:off x="5283956" y="3588908"/>
              <a:ext cx="3596218" cy="3635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r"/>
              <a:r>
                <a:rPr lang="en-US" sz="1000" b="0" dirty="0">
                  <a:solidFill>
                    <a:schemeClr val="tx1"/>
                  </a:solidFill>
                </a:rPr>
                <a:t>A. K. </a:t>
              </a:r>
              <a:r>
                <a:rPr lang="en-US" sz="1000" b="0" dirty="0" err="1">
                  <a:solidFill>
                    <a:schemeClr val="tx1"/>
                  </a:solidFill>
                </a:rPr>
                <a:t>Geim</a:t>
              </a:r>
              <a:r>
                <a:rPr lang="en-US" sz="1000" b="0" dirty="0">
                  <a:solidFill>
                    <a:schemeClr val="tx1"/>
                  </a:solidFill>
                </a:rPr>
                <a:t> et al., Nat. Mater., 6, 183 (2007)</a:t>
              </a:r>
              <a:endParaRPr lang="en-IN" sz="1000" b="0" dirty="0">
                <a:solidFill>
                  <a:schemeClr val="tx1"/>
                </a:solidFill>
              </a:endParaRPr>
            </a:p>
          </p:txBody>
        </p:sp>
        <p:pic>
          <p:nvPicPr>
            <p:cNvPr id="13314" name="Picture 2" descr="https://upload.wikimedia.org/wikipedia/commons/thumb/5/53/Graphene_SPM.jpg/220px-Graphene_SPM.jpg"/>
            <p:cNvPicPr>
              <a:picLocks noChangeAspect="1" noChangeArrowheads="1"/>
            </p:cNvPicPr>
            <p:nvPr/>
          </p:nvPicPr>
          <p:blipFill rotWithShape="1">
            <a:blip r:embed="rId6">
              <a:extLst>
                <a:ext uri="{28A0092B-C50C-407E-A947-70E740481C1C}">
                  <a14:useLocalDpi xmlns:a14="http://schemas.microsoft.com/office/drawing/2010/main" val="0"/>
                </a:ext>
              </a:extLst>
            </a:blip>
            <a:srcRect b="11297"/>
            <a:stretch/>
          </p:blipFill>
          <p:spPr bwMode="auto">
            <a:xfrm>
              <a:off x="872429" y="793023"/>
              <a:ext cx="2397776" cy="303188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직선 화살표 연결선 2"/>
            <p:cNvCxnSpPr/>
            <p:nvPr/>
          </p:nvCxnSpPr>
          <p:spPr>
            <a:xfrm flipH="1" flipV="1">
              <a:off x="3270206" y="793024"/>
              <a:ext cx="532174" cy="342356"/>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직선 화살표 연결선 12"/>
            <p:cNvCxnSpPr/>
            <p:nvPr/>
          </p:nvCxnSpPr>
          <p:spPr>
            <a:xfrm flipH="1">
              <a:off x="3270206" y="1189592"/>
              <a:ext cx="532174" cy="2616399"/>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31573" y="1799754"/>
              <a:ext cx="794641" cy="307777"/>
            </a:xfrm>
            <a:prstGeom prst="rect">
              <a:avLst/>
            </a:prstGeom>
            <a:noFill/>
          </p:spPr>
          <p:txBody>
            <a:bodyPr wrap="none" rtlCol="0">
              <a:spAutoFit/>
            </a:bodyPr>
            <a:lstStyle/>
            <a:p>
              <a:r>
                <a:rPr lang="en-US" altLang="ko-KR" sz="1400" dirty="0"/>
                <a:t>graphite</a:t>
              </a:r>
              <a:endParaRPr lang="ko-KR" altLang="en-US" sz="1400" dirty="0"/>
            </a:p>
          </p:txBody>
        </p:sp>
        <p:sp>
          <p:nvSpPr>
            <p:cNvPr id="20" name="TextBox 19"/>
            <p:cNvSpPr txBox="1"/>
            <p:nvPr/>
          </p:nvSpPr>
          <p:spPr>
            <a:xfrm>
              <a:off x="3967321" y="1069457"/>
              <a:ext cx="878317" cy="307777"/>
            </a:xfrm>
            <a:prstGeom prst="rect">
              <a:avLst/>
            </a:prstGeom>
            <a:noFill/>
          </p:spPr>
          <p:txBody>
            <a:bodyPr wrap="none" rtlCol="0">
              <a:spAutoFit/>
            </a:bodyPr>
            <a:lstStyle/>
            <a:p>
              <a:r>
                <a:rPr lang="en-US" altLang="ko-KR" sz="1400" dirty="0"/>
                <a:t>graphene</a:t>
              </a:r>
              <a:endParaRPr lang="ko-KR" altLang="en-US" sz="1400" dirty="0"/>
            </a:p>
          </p:txBody>
        </p:sp>
      </p:grpSp>
      <p:sp>
        <p:nvSpPr>
          <p:cNvPr id="5" name="슬라이드 번호 개체 틀 4"/>
          <p:cNvSpPr>
            <a:spLocks noGrp="1"/>
          </p:cNvSpPr>
          <p:nvPr>
            <p:ph type="sldNum" sz="quarter" idx="4294967295"/>
          </p:nvPr>
        </p:nvSpPr>
        <p:spPr>
          <a:xfrm>
            <a:off x="7005865" y="6520259"/>
            <a:ext cx="2133600" cy="365125"/>
          </a:xfrm>
        </p:spPr>
        <p:txBody>
          <a:bodyPr/>
          <a:lstStyle/>
          <a:p>
            <a:fld id="{3956BC05-BAF0-44D8-938E-5DB4310753FA}" type="slidenum">
              <a:rPr lang="ko-KR" altLang="en-US" smtClean="0"/>
              <a:pPr/>
              <a:t>177</a:t>
            </a:fld>
            <a:endParaRPr lang="ko-KR" altLang="en-US" dirty="0"/>
          </a:p>
        </p:txBody>
      </p:sp>
      <p:sp>
        <p:nvSpPr>
          <p:cNvPr id="19" name="직사각형 18"/>
          <p:cNvSpPr/>
          <p:nvPr/>
        </p:nvSpPr>
        <p:spPr>
          <a:xfrm>
            <a:off x="0" y="44624"/>
            <a:ext cx="9144000" cy="523220"/>
          </a:xfrm>
          <a:prstGeom prst="rect">
            <a:avLst/>
          </a:prstGeom>
        </p:spPr>
        <p:txBody>
          <a:bodyPr vert="horz" lIns="91440" tIns="45720" rIns="91440" bIns="45720" rtlCol="0" anchor="ctr">
            <a:noAutofit/>
          </a:bodyPr>
          <a:lstStyle/>
          <a:p>
            <a:pPr algn="ctr">
              <a:spcBef>
                <a:spcPct val="0"/>
              </a:spcBef>
            </a:pPr>
            <a:r>
              <a:rPr lang="en-US" altLang="ko-KR" sz="3200" b="1" dirty="0">
                <a:latin typeface="Gill Sans MT" panose="020B0502020104020203" pitchFamily="34" charset="0"/>
                <a:ea typeface="HY견고딕" panose="02030600000101010101" pitchFamily="18" charset="-127"/>
                <a:cs typeface="+mj-cs"/>
              </a:rPr>
              <a:t>Graphene</a:t>
            </a:r>
            <a:endParaRPr lang="ko-KR" altLang="en-US" sz="3200" b="1" dirty="0">
              <a:latin typeface="Gill Sans MT" panose="020B0502020104020203" pitchFamily="34" charset="0"/>
              <a:ea typeface="HY견고딕" panose="02030600000101010101" pitchFamily="18" charset="-127"/>
              <a:cs typeface="+mj-cs"/>
            </a:endParaRPr>
          </a:p>
        </p:txBody>
      </p:sp>
    </p:spTree>
    <p:extLst>
      <p:ext uri="{BB962C8B-B14F-4D97-AF65-F5344CB8AC3E}">
        <p14:creationId xmlns:p14="http://schemas.microsoft.com/office/powerpoint/2010/main" val="381377908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6393" y="4421127"/>
            <a:ext cx="8139790" cy="1785104"/>
          </a:xfrm>
          <a:prstGeom prst="rect">
            <a:avLst/>
          </a:prstGeom>
          <a:noFill/>
        </p:spPr>
        <p:txBody>
          <a:bodyPr wrap="square" rtlCol="0">
            <a:spAutoFit/>
          </a:bodyPr>
          <a:lstStyle/>
          <a:p>
            <a:pPr marL="342900" indent="-342900" algn="just">
              <a:lnSpc>
                <a:spcPts val="3300"/>
              </a:lnSpc>
              <a:buFont typeface="Arial" panose="020B0604020202020204" pitchFamily="34" charset="0"/>
              <a:buChar char="•"/>
            </a:pPr>
            <a:r>
              <a:rPr lang="en-US" dirty="0">
                <a:latin typeface="+mj-lt"/>
                <a:cs typeface="Arial" panose="020B0604020202020204" pitchFamily="34" charset="0"/>
              </a:rPr>
              <a:t>conduction band touches the valence band (E</a:t>
            </a:r>
            <a:r>
              <a:rPr lang="en-US" baseline="-25000" dirty="0">
                <a:latin typeface="+mj-lt"/>
                <a:cs typeface="Arial" panose="020B0604020202020204" pitchFamily="34" charset="0"/>
              </a:rPr>
              <a:t>F </a:t>
            </a:r>
            <a:r>
              <a:rPr lang="en-US" dirty="0">
                <a:latin typeface="+mj-lt"/>
                <a:cs typeface="Arial" panose="020B0604020202020204" pitchFamily="34" charset="0"/>
              </a:rPr>
              <a:t>at the </a:t>
            </a:r>
            <a:r>
              <a:rPr lang="en-US" dirty="0">
                <a:solidFill>
                  <a:srgbClr val="C00000"/>
                </a:solidFill>
                <a:latin typeface="+mj-lt"/>
                <a:cs typeface="Arial" panose="020B0604020202020204" pitchFamily="34" charset="0"/>
              </a:rPr>
              <a:t>Dirac points</a:t>
            </a:r>
            <a:r>
              <a:rPr lang="en-US" dirty="0">
                <a:latin typeface="+mj-lt"/>
                <a:cs typeface="Arial" panose="020B0604020202020204" pitchFamily="34" charset="0"/>
              </a:rPr>
              <a:t>)</a:t>
            </a:r>
          </a:p>
          <a:p>
            <a:pPr marL="342900" indent="-342900" algn="just">
              <a:lnSpc>
                <a:spcPts val="3300"/>
              </a:lnSpc>
              <a:buFont typeface="Arial" panose="020B0604020202020204" pitchFamily="34" charset="0"/>
              <a:buChar char="•"/>
            </a:pPr>
            <a:r>
              <a:rPr lang="en-US" dirty="0">
                <a:latin typeface="+mj-lt"/>
                <a:cs typeface="Arial" panose="020B0604020202020204" pitchFamily="34" charset="0"/>
              </a:rPr>
              <a:t>graphene has </a:t>
            </a:r>
            <a:r>
              <a:rPr lang="en-US" dirty="0" err="1">
                <a:latin typeface="+mj-lt"/>
                <a:cs typeface="Arial" panose="020B0604020202020204" pitchFamily="34" charset="0"/>
              </a:rPr>
              <a:t>ambipolar</a:t>
            </a:r>
            <a:r>
              <a:rPr lang="en-US" dirty="0">
                <a:latin typeface="+mj-lt"/>
                <a:cs typeface="Arial" panose="020B0604020202020204" pitchFamily="34" charset="0"/>
              </a:rPr>
              <a:t> behavior, which means change of E</a:t>
            </a:r>
            <a:r>
              <a:rPr lang="en-US" baseline="-25000" dirty="0">
                <a:latin typeface="+mj-lt"/>
                <a:cs typeface="Arial" panose="020B0604020202020204" pitchFamily="34" charset="0"/>
              </a:rPr>
              <a:t>F</a:t>
            </a:r>
          </a:p>
          <a:p>
            <a:pPr marL="342900" indent="-342900" algn="just">
              <a:lnSpc>
                <a:spcPts val="3300"/>
              </a:lnSpc>
              <a:buFont typeface="Arial" panose="020B0604020202020204" pitchFamily="34" charset="0"/>
              <a:buChar char="•"/>
            </a:pPr>
            <a:r>
              <a:rPr lang="en-US" dirty="0">
                <a:latin typeface="+mj-lt"/>
                <a:cs typeface="Arial" panose="020B0604020202020204" pitchFamily="34" charset="0"/>
              </a:rPr>
              <a:t>extremely high mobility (µ</a:t>
            </a:r>
            <a:r>
              <a:rPr lang="en-US" baseline="-25000" dirty="0">
                <a:latin typeface="+mj-lt"/>
                <a:cs typeface="Arial" panose="020B0604020202020204" pitchFamily="34" charset="0"/>
              </a:rPr>
              <a:t>FE</a:t>
            </a:r>
            <a:r>
              <a:rPr lang="en-US" dirty="0">
                <a:latin typeface="+mj-lt"/>
                <a:cs typeface="Arial" panose="020B0604020202020204" pitchFamily="34" charset="0"/>
              </a:rPr>
              <a:t> ~ </a:t>
            </a:r>
            <a:r>
              <a:rPr lang="en-US" dirty="0">
                <a:solidFill>
                  <a:srgbClr val="C00000"/>
                </a:solidFill>
                <a:latin typeface="+mj-lt"/>
                <a:cs typeface="Arial" panose="020B0604020202020204" pitchFamily="34" charset="0"/>
              </a:rPr>
              <a:t>200,000 cm</a:t>
            </a:r>
            <a:r>
              <a:rPr lang="en-US" baseline="30000" dirty="0">
                <a:solidFill>
                  <a:srgbClr val="C00000"/>
                </a:solidFill>
                <a:latin typeface="+mj-lt"/>
                <a:cs typeface="Arial" panose="020B0604020202020204" pitchFamily="34" charset="0"/>
              </a:rPr>
              <a:t>2</a:t>
            </a:r>
            <a:r>
              <a:rPr lang="en-US" dirty="0">
                <a:solidFill>
                  <a:srgbClr val="C00000"/>
                </a:solidFill>
                <a:latin typeface="+mj-lt"/>
                <a:cs typeface="Arial" panose="020B0604020202020204" pitchFamily="34" charset="0"/>
              </a:rPr>
              <a:t>/</a:t>
            </a:r>
            <a:r>
              <a:rPr lang="en-US" dirty="0" err="1">
                <a:solidFill>
                  <a:srgbClr val="C00000"/>
                </a:solidFill>
                <a:latin typeface="+mj-lt"/>
                <a:cs typeface="Arial" panose="020B0604020202020204" pitchFamily="34" charset="0"/>
              </a:rPr>
              <a:t>Vs</a:t>
            </a:r>
            <a:r>
              <a:rPr lang="en-US" dirty="0">
                <a:latin typeface="+mj-lt"/>
                <a:cs typeface="Arial" panose="020B0604020202020204" pitchFamily="34" charset="0"/>
              </a:rPr>
              <a:t>)</a:t>
            </a:r>
          </a:p>
          <a:p>
            <a:pPr marL="342900" indent="-342900" algn="just">
              <a:lnSpc>
                <a:spcPts val="3300"/>
              </a:lnSpc>
              <a:buFont typeface="Arial" panose="020B0604020202020204" pitchFamily="34" charset="0"/>
              <a:buChar char="•"/>
            </a:pPr>
            <a:r>
              <a:rPr lang="en-US" dirty="0">
                <a:latin typeface="+mj-lt"/>
                <a:cs typeface="Arial" panose="020B0604020202020204" pitchFamily="34" charset="0"/>
              </a:rPr>
              <a:t>I</a:t>
            </a:r>
            <a:r>
              <a:rPr lang="en-US" baseline="-25000" dirty="0">
                <a:latin typeface="+mj-lt"/>
                <a:cs typeface="Arial" panose="020B0604020202020204" pitchFamily="34" charset="0"/>
              </a:rPr>
              <a:t>ON</a:t>
            </a:r>
            <a:r>
              <a:rPr lang="en-US" dirty="0">
                <a:latin typeface="+mj-lt"/>
                <a:cs typeface="Arial" panose="020B0604020202020204" pitchFamily="34" charset="0"/>
              </a:rPr>
              <a:t>/I</a:t>
            </a:r>
            <a:r>
              <a:rPr lang="en-US" baseline="-25000" dirty="0">
                <a:latin typeface="+mj-lt"/>
                <a:cs typeface="Arial" panose="020B0604020202020204" pitchFamily="34" charset="0"/>
              </a:rPr>
              <a:t>OFF</a:t>
            </a:r>
            <a:r>
              <a:rPr lang="en-US" dirty="0">
                <a:latin typeface="+mj-lt"/>
                <a:cs typeface="Arial" panose="020B0604020202020204" pitchFamily="34" charset="0"/>
              </a:rPr>
              <a:t> ratio is very low due to </a:t>
            </a:r>
            <a:r>
              <a:rPr lang="en-US" dirty="0">
                <a:solidFill>
                  <a:srgbClr val="C00000"/>
                </a:solidFill>
                <a:latin typeface="+mj-lt"/>
                <a:cs typeface="Arial" panose="020B0604020202020204" pitchFamily="34" charset="0"/>
              </a:rPr>
              <a:t>zero </a:t>
            </a:r>
            <a:r>
              <a:rPr lang="en-US" dirty="0" err="1">
                <a:solidFill>
                  <a:srgbClr val="C00000"/>
                </a:solidFill>
                <a:latin typeface="+mj-lt"/>
                <a:cs typeface="Arial" panose="020B0604020202020204" pitchFamily="34" charset="0"/>
              </a:rPr>
              <a:t>bandgap</a:t>
            </a:r>
            <a:r>
              <a:rPr lang="en-US" dirty="0">
                <a:solidFill>
                  <a:srgbClr val="C00000"/>
                </a:solidFill>
                <a:latin typeface="+mj-lt"/>
                <a:cs typeface="Arial" panose="020B0604020202020204" pitchFamily="34" charset="0"/>
              </a:rPr>
              <a:t> (called semi-metallic)</a:t>
            </a:r>
          </a:p>
        </p:txBody>
      </p:sp>
      <p:sp>
        <p:nvSpPr>
          <p:cNvPr id="5" name="Title 1"/>
          <p:cNvSpPr txBox="1">
            <a:spLocks/>
          </p:cNvSpPr>
          <p:nvPr/>
        </p:nvSpPr>
        <p:spPr>
          <a:xfrm>
            <a:off x="198287" y="602048"/>
            <a:ext cx="8747426" cy="5396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ctr"/>
            <a:r>
              <a:rPr lang="en-US" sz="1800" dirty="0">
                <a:solidFill>
                  <a:schemeClr val="tx1"/>
                </a:solidFill>
              </a:rPr>
              <a:t>Electrical Properties of graphene</a:t>
            </a:r>
            <a:endParaRPr lang="en-IN" sz="1800" dirty="0">
              <a:solidFill>
                <a:schemeClr val="tx1"/>
              </a:solidFill>
            </a:endParaRPr>
          </a:p>
        </p:txBody>
      </p:sp>
      <p:grpSp>
        <p:nvGrpSpPr>
          <p:cNvPr id="2" name="그룹 1"/>
          <p:cNvGrpSpPr/>
          <p:nvPr/>
        </p:nvGrpSpPr>
        <p:grpSpPr>
          <a:xfrm>
            <a:off x="117174" y="1105418"/>
            <a:ext cx="9026826" cy="3029107"/>
            <a:chOff x="1012462" y="456069"/>
            <a:chExt cx="11089891" cy="3624195"/>
          </a:xfrm>
        </p:grpSpPr>
        <p:sp>
          <p:nvSpPr>
            <p:cNvPr id="6" name="Title 1"/>
            <p:cNvSpPr txBox="1">
              <a:spLocks/>
            </p:cNvSpPr>
            <p:nvPr/>
          </p:nvSpPr>
          <p:spPr>
            <a:xfrm>
              <a:off x="1935247" y="3716691"/>
              <a:ext cx="4904705" cy="3635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0" dirty="0">
                  <a:solidFill>
                    <a:schemeClr val="tx1"/>
                  </a:solidFill>
                </a:rPr>
                <a:t>A. H. Castro et al., Reviews of Modern Physics, 81, 109 (2009)</a:t>
              </a:r>
              <a:endParaRPr lang="en-IN" sz="1000" b="0" dirty="0">
                <a:solidFill>
                  <a:schemeClr val="tx1"/>
                </a:solidFill>
              </a:endParaRPr>
            </a:p>
          </p:txBody>
        </p:sp>
        <p:pic>
          <p:nvPicPr>
            <p:cNvPr id="7" name="Picture 1"/>
            <p:cNvPicPr>
              <a:picLocks noChangeAspect="1"/>
            </p:cNvPicPr>
            <p:nvPr/>
          </p:nvPicPr>
          <p:blipFill>
            <a:blip r:embed="rId2"/>
            <a:stretch>
              <a:fillRect/>
            </a:stretch>
          </p:blipFill>
          <p:spPr>
            <a:xfrm>
              <a:off x="1012462" y="723086"/>
              <a:ext cx="4874296" cy="2790627"/>
            </a:xfrm>
            <a:prstGeom prst="rect">
              <a:avLst/>
            </a:prstGeom>
          </p:spPr>
        </p:pic>
        <p:sp>
          <p:nvSpPr>
            <p:cNvPr id="8" name="Title 1"/>
            <p:cNvSpPr txBox="1">
              <a:spLocks/>
            </p:cNvSpPr>
            <p:nvPr/>
          </p:nvSpPr>
          <p:spPr>
            <a:xfrm>
              <a:off x="1193754" y="456069"/>
              <a:ext cx="4793651" cy="363573"/>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500" b="0" dirty="0">
                  <a:solidFill>
                    <a:schemeClr val="tx1"/>
                  </a:solidFill>
                </a:rPr>
                <a:t>The energy dispersions of graphene crystal lattice</a:t>
              </a:r>
              <a:endParaRPr lang="en-IN" sz="1500" b="0" dirty="0">
                <a:solidFill>
                  <a:schemeClr val="tx1"/>
                </a:solidFill>
              </a:endParaRPr>
            </a:p>
          </p:txBody>
        </p:sp>
        <p:pic>
          <p:nvPicPr>
            <p:cNvPr id="9" name="Picture 4"/>
            <p:cNvPicPr>
              <a:picLocks noChangeAspect="1"/>
            </p:cNvPicPr>
            <p:nvPr/>
          </p:nvPicPr>
          <p:blipFill>
            <a:blip r:embed="rId3"/>
            <a:stretch>
              <a:fillRect/>
            </a:stretch>
          </p:blipFill>
          <p:spPr>
            <a:xfrm>
              <a:off x="6370725" y="760016"/>
              <a:ext cx="3093197" cy="2989514"/>
            </a:xfrm>
            <a:prstGeom prst="rect">
              <a:avLst/>
            </a:prstGeom>
          </p:spPr>
        </p:pic>
        <p:sp>
          <p:nvSpPr>
            <p:cNvPr id="10" name="Title 1"/>
            <p:cNvSpPr txBox="1">
              <a:spLocks/>
            </p:cNvSpPr>
            <p:nvPr/>
          </p:nvSpPr>
          <p:spPr>
            <a:xfrm>
              <a:off x="6367182" y="456069"/>
              <a:ext cx="4793651" cy="363573"/>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500" b="0" dirty="0" err="1">
                  <a:solidFill>
                    <a:schemeClr val="tx1"/>
                  </a:solidFill>
                </a:rPr>
                <a:t>Ambipolar</a:t>
              </a:r>
              <a:r>
                <a:rPr lang="en-US" sz="1500" b="0" dirty="0">
                  <a:solidFill>
                    <a:schemeClr val="tx1"/>
                  </a:solidFill>
                </a:rPr>
                <a:t> electric field effect in single-layer graphene</a:t>
              </a:r>
              <a:endParaRPr lang="en-IN" sz="1500" b="0" dirty="0">
                <a:solidFill>
                  <a:schemeClr val="tx1"/>
                </a:solidFill>
              </a:endParaRPr>
            </a:p>
          </p:txBody>
        </p:sp>
        <p:sp>
          <p:nvSpPr>
            <p:cNvPr id="11" name="Title 1"/>
            <p:cNvSpPr txBox="1">
              <a:spLocks/>
            </p:cNvSpPr>
            <p:nvPr/>
          </p:nvSpPr>
          <p:spPr>
            <a:xfrm>
              <a:off x="9598393" y="1443662"/>
              <a:ext cx="2503960" cy="738072"/>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500" b="0" dirty="0">
                  <a:solidFill>
                    <a:schemeClr val="tx1"/>
                  </a:solidFill>
                </a:rPr>
                <a:t>The position of the Fermi energy E</a:t>
              </a:r>
              <a:r>
                <a:rPr lang="en-US" sz="1500" b="0" baseline="-25000" dirty="0">
                  <a:solidFill>
                    <a:schemeClr val="tx1"/>
                  </a:solidFill>
                </a:rPr>
                <a:t>F</a:t>
              </a:r>
              <a:r>
                <a:rPr lang="en-US" sz="1500" b="0" dirty="0">
                  <a:solidFill>
                    <a:schemeClr val="tx1"/>
                  </a:solidFill>
                </a:rPr>
                <a:t> with varying gate voltage V</a:t>
              </a:r>
              <a:r>
                <a:rPr lang="en-US" sz="1500" b="0" baseline="-25000" dirty="0">
                  <a:solidFill>
                    <a:schemeClr val="tx1"/>
                  </a:solidFill>
                </a:rPr>
                <a:t>g</a:t>
              </a:r>
              <a:endParaRPr lang="en-IN" sz="1500" b="0" baseline="-25000" dirty="0">
                <a:solidFill>
                  <a:schemeClr val="tx1"/>
                </a:solidFill>
              </a:endParaRPr>
            </a:p>
          </p:txBody>
        </p:sp>
        <p:cxnSp>
          <p:nvCxnSpPr>
            <p:cNvPr id="12" name="Straight Arrow Connector 17"/>
            <p:cNvCxnSpPr/>
            <p:nvPr/>
          </p:nvCxnSpPr>
          <p:spPr>
            <a:xfrm flipV="1">
              <a:off x="9197788" y="2318274"/>
              <a:ext cx="750101" cy="569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6776071" y="3716691"/>
              <a:ext cx="4119511" cy="3635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0" dirty="0">
                  <a:solidFill>
                    <a:schemeClr val="tx1"/>
                  </a:solidFill>
                </a:rPr>
                <a:t>A. K. </a:t>
              </a:r>
              <a:r>
                <a:rPr lang="en-US" sz="1000" b="0" dirty="0" err="1">
                  <a:solidFill>
                    <a:schemeClr val="tx1"/>
                  </a:solidFill>
                </a:rPr>
                <a:t>Geim</a:t>
              </a:r>
              <a:r>
                <a:rPr lang="en-US" sz="1000" b="0" dirty="0">
                  <a:solidFill>
                    <a:schemeClr val="tx1"/>
                  </a:solidFill>
                </a:rPr>
                <a:t> et al., Nat. Mater., 6, 183 (2007)</a:t>
              </a:r>
              <a:endParaRPr lang="en-IN" sz="1000" b="0" dirty="0">
                <a:solidFill>
                  <a:schemeClr val="tx1"/>
                </a:solidFill>
              </a:endParaRPr>
            </a:p>
          </p:txBody>
        </p:sp>
      </p:grpSp>
      <p:sp>
        <p:nvSpPr>
          <p:cNvPr id="15" name="TextBox 14"/>
          <p:cNvSpPr txBox="1"/>
          <p:nvPr/>
        </p:nvSpPr>
        <p:spPr>
          <a:xfrm>
            <a:off x="4535" y="6298369"/>
            <a:ext cx="9134930" cy="400110"/>
          </a:xfrm>
          <a:prstGeom prst="rect">
            <a:avLst/>
          </a:prstGeom>
          <a:noFill/>
        </p:spPr>
        <p:txBody>
          <a:bodyPr wrap="square" rtlCol="0">
            <a:spAutoFit/>
          </a:bodyPr>
          <a:lstStyle/>
          <a:p>
            <a:pPr algn="ctr"/>
            <a:r>
              <a:rPr lang="en-US" altLang="ko-KR" sz="2000" dirty="0">
                <a:solidFill>
                  <a:srgbClr val="C00000"/>
                </a:solidFill>
                <a:sym typeface="Wingdings" panose="05000000000000000000" pitchFamily="2" charset="2"/>
              </a:rPr>
              <a:t> Graphene is not a perfect semiconductor for replacement of Si</a:t>
            </a:r>
            <a:endParaRPr lang="ko-KR" altLang="en-US" sz="2000" dirty="0">
              <a:solidFill>
                <a:srgbClr val="C00000"/>
              </a:solidFill>
            </a:endParaRPr>
          </a:p>
        </p:txBody>
      </p:sp>
      <p:sp>
        <p:nvSpPr>
          <p:cNvPr id="3" name="슬라이드 번호 개체 틀 2"/>
          <p:cNvSpPr>
            <a:spLocks noGrp="1"/>
          </p:cNvSpPr>
          <p:nvPr>
            <p:ph type="sldNum" sz="quarter" idx="4294967295"/>
          </p:nvPr>
        </p:nvSpPr>
        <p:spPr>
          <a:xfrm>
            <a:off x="6996399" y="6520259"/>
            <a:ext cx="2133600" cy="365125"/>
          </a:xfrm>
        </p:spPr>
        <p:txBody>
          <a:bodyPr/>
          <a:lstStyle/>
          <a:p>
            <a:fld id="{3956BC05-BAF0-44D8-938E-5DB4310753FA}" type="slidenum">
              <a:rPr lang="ko-KR" altLang="en-US" smtClean="0"/>
              <a:pPr/>
              <a:t>178</a:t>
            </a:fld>
            <a:endParaRPr lang="ko-KR" altLang="en-US" dirty="0"/>
          </a:p>
        </p:txBody>
      </p:sp>
      <p:sp>
        <p:nvSpPr>
          <p:cNvPr id="17" name="직사각형 16"/>
          <p:cNvSpPr/>
          <p:nvPr/>
        </p:nvSpPr>
        <p:spPr>
          <a:xfrm>
            <a:off x="0" y="44624"/>
            <a:ext cx="9144000" cy="523220"/>
          </a:xfrm>
          <a:prstGeom prst="rect">
            <a:avLst/>
          </a:prstGeom>
        </p:spPr>
        <p:txBody>
          <a:bodyPr vert="horz" lIns="91440" tIns="45720" rIns="91440" bIns="45720" rtlCol="0" anchor="ctr">
            <a:noAutofit/>
          </a:bodyPr>
          <a:lstStyle/>
          <a:p>
            <a:pPr algn="ctr">
              <a:spcBef>
                <a:spcPct val="0"/>
              </a:spcBef>
            </a:pPr>
            <a:r>
              <a:rPr lang="en-US" altLang="ko-KR" sz="3200" b="1" dirty="0">
                <a:latin typeface="Gill Sans MT" panose="020B0502020104020203" pitchFamily="34" charset="0"/>
                <a:ea typeface="HY견고딕" panose="02030600000101010101" pitchFamily="18" charset="-127"/>
                <a:cs typeface="+mj-cs"/>
              </a:rPr>
              <a:t>Graphene</a:t>
            </a:r>
            <a:endParaRPr lang="ko-KR" altLang="en-US" sz="3200" b="1" dirty="0">
              <a:latin typeface="Gill Sans MT" panose="020B0502020104020203" pitchFamily="34" charset="0"/>
              <a:ea typeface="HY견고딕" panose="02030600000101010101" pitchFamily="18" charset="-127"/>
              <a:cs typeface="+mj-cs"/>
            </a:endParaRPr>
          </a:p>
        </p:txBody>
      </p:sp>
    </p:spTree>
    <p:extLst>
      <p:ext uri="{BB962C8B-B14F-4D97-AF65-F5344CB8AC3E}">
        <p14:creationId xmlns:p14="http://schemas.microsoft.com/office/powerpoint/2010/main" val="170825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7236296" cy="571480"/>
          </a:xfrm>
        </p:spPr>
        <p:txBody>
          <a:bodyPr vert="horz" lIns="91440" tIns="45720" rIns="91440" bIns="45720" rtlCol="0" anchor="ctr">
            <a:normAutofit/>
          </a:bodyPr>
          <a:lstStyle/>
          <a:p>
            <a:pPr algn="l"/>
            <a:r>
              <a:rPr lang="en-US" altLang="ko-KR" sz="2400" b="1" dirty="0">
                <a:latin typeface="Gill Sans MT" panose="020B0502020104020203" pitchFamily="34" charset="0"/>
              </a:rPr>
              <a:t>Kind of nanostructures and nanomaterials</a:t>
            </a:r>
            <a:endParaRPr lang="ko-KR" altLang="en-US" sz="2400" b="1" dirty="0">
              <a:latin typeface="Gill Sans MT" panose="020B0502020104020203" pitchFamily="34" charset="0"/>
            </a:endParaRPr>
          </a:p>
        </p:txBody>
      </p:sp>
      <p:sp>
        <p:nvSpPr>
          <p:cNvPr id="3" name="내용 개체 틀 2"/>
          <p:cNvSpPr>
            <a:spLocks noGrp="1"/>
          </p:cNvSpPr>
          <p:nvPr>
            <p:ph idx="1"/>
          </p:nvPr>
        </p:nvSpPr>
        <p:spPr>
          <a:xfrm>
            <a:off x="323528" y="1142960"/>
            <a:ext cx="8712968" cy="4525963"/>
          </a:xfrm>
        </p:spPr>
        <p:txBody>
          <a:bodyPr>
            <a:normAutofit fontScale="92500" lnSpcReduction="20000"/>
          </a:bodyPr>
          <a:lstStyle/>
          <a:p>
            <a:r>
              <a:rPr lang="en-US" altLang="ko-KR" dirty="0" err="1">
                <a:solidFill>
                  <a:srgbClr val="0000CC"/>
                </a:solidFill>
                <a:latin typeface="Gill Sans MT" panose="020B0502020104020203" pitchFamily="34" charset="0"/>
              </a:rPr>
              <a:t>Nanoparticles</a:t>
            </a:r>
            <a:endParaRPr lang="en-US" altLang="ko-KR" dirty="0">
              <a:solidFill>
                <a:srgbClr val="0000CC"/>
              </a:solidFill>
              <a:latin typeface="Gill Sans MT" panose="020B0502020104020203" pitchFamily="34" charset="0"/>
            </a:endParaRPr>
          </a:p>
          <a:p>
            <a:pPr>
              <a:buNone/>
            </a:pPr>
            <a:r>
              <a:rPr lang="en-US" altLang="ko-KR" sz="2400" dirty="0">
                <a:latin typeface="Gill Sans MT" panose="020B0502020104020203" pitchFamily="34" charset="0"/>
              </a:rPr>
              <a:t>	Colloidal processing, flame combustion, phase segregation</a:t>
            </a:r>
          </a:p>
          <a:p>
            <a:pPr>
              <a:buNone/>
            </a:pPr>
            <a:endParaRPr lang="en-US" altLang="ko-KR" sz="2400" dirty="0">
              <a:latin typeface="Gill Sans MT" panose="020B0502020104020203" pitchFamily="34" charset="0"/>
            </a:endParaRPr>
          </a:p>
          <a:p>
            <a:r>
              <a:rPr lang="en-US" altLang="ko-KR" dirty="0" err="1">
                <a:solidFill>
                  <a:srgbClr val="0000CC"/>
                </a:solidFill>
                <a:latin typeface="Gill Sans MT" panose="020B0502020104020203" pitchFamily="34" charset="0"/>
              </a:rPr>
              <a:t>Nanoods</a:t>
            </a:r>
            <a:r>
              <a:rPr lang="en-US" altLang="ko-KR" dirty="0">
                <a:solidFill>
                  <a:srgbClr val="0000CC"/>
                </a:solidFill>
                <a:latin typeface="Gill Sans MT" panose="020B0502020104020203" pitchFamily="34" charset="0"/>
              </a:rPr>
              <a:t> and </a:t>
            </a:r>
            <a:r>
              <a:rPr lang="en-US" altLang="ko-KR" dirty="0" err="1">
                <a:solidFill>
                  <a:srgbClr val="0000CC"/>
                </a:solidFill>
                <a:latin typeface="Gill Sans MT" panose="020B0502020104020203" pitchFamily="34" charset="0"/>
              </a:rPr>
              <a:t>nanowires</a:t>
            </a:r>
            <a:endParaRPr lang="en-US" altLang="ko-KR" dirty="0">
              <a:solidFill>
                <a:srgbClr val="0000CC"/>
              </a:solidFill>
              <a:latin typeface="Gill Sans MT" panose="020B0502020104020203" pitchFamily="34" charset="0"/>
            </a:endParaRPr>
          </a:p>
          <a:p>
            <a:pPr>
              <a:buNone/>
            </a:pPr>
            <a:r>
              <a:rPr lang="en-US" altLang="ko-KR" sz="2200" dirty="0">
                <a:latin typeface="Gill Sans MT" panose="020B0502020104020203" pitchFamily="34" charset="0"/>
              </a:rPr>
              <a:t>	</a:t>
            </a:r>
            <a:r>
              <a:rPr lang="en-US" altLang="ko-KR" sz="2400" dirty="0">
                <a:latin typeface="Gill Sans MT" panose="020B0502020104020203" pitchFamily="34" charset="0"/>
              </a:rPr>
              <a:t>Template-base electroplating, solution-liquid-solid(SLS), and spontaneous anisotropic growth</a:t>
            </a:r>
          </a:p>
          <a:p>
            <a:pPr>
              <a:buNone/>
            </a:pPr>
            <a:endParaRPr lang="en-US" altLang="ko-KR" sz="2200" dirty="0">
              <a:latin typeface="Gill Sans MT" panose="020B0502020104020203" pitchFamily="34" charset="0"/>
            </a:endParaRPr>
          </a:p>
          <a:p>
            <a:r>
              <a:rPr lang="en-US" altLang="ko-KR" dirty="0">
                <a:solidFill>
                  <a:srgbClr val="0000CC"/>
                </a:solidFill>
                <a:latin typeface="Gill Sans MT" panose="020B0502020104020203" pitchFamily="34" charset="0"/>
              </a:rPr>
              <a:t>Thin film</a:t>
            </a:r>
          </a:p>
          <a:p>
            <a:pPr>
              <a:buNone/>
            </a:pPr>
            <a:r>
              <a:rPr lang="en-US" altLang="ko-KR" sz="2600" dirty="0">
                <a:latin typeface="Gill Sans MT" panose="020B0502020104020203" pitchFamily="34" charset="0"/>
              </a:rPr>
              <a:t>	Molecular beam epitaxy(MBE) and atomic layer deposition(ALD)</a:t>
            </a:r>
          </a:p>
          <a:p>
            <a:pPr>
              <a:buNone/>
            </a:pPr>
            <a:endParaRPr lang="en-US" altLang="ko-KR" sz="2600" dirty="0">
              <a:latin typeface="Gill Sans MT" panose="020B0502020104020203" pitchFamily="34" charset="0"/>
            </a:endParaRPr>
          </a:p>
          <a:p>
            <a:r>
              <a:rPr lang="en-US" altLang="ko-KR" dirty="0" err="1">
                <a:solidFill>
                  <a:srgbClr val="0000CC"/>
                </a:solidFill>
                <a:latin typeface="Gill Sans MT" panose="020B0502020104020203" pitchFamily="34" charset="0"/>
              </a:rPr>
              <a:t>Nanostructured</a:t>
            </a:r>
            <a:r>
              <a:rPr lang="en-US" altLang="ko-KR" dirty="0">
                <a:solidFill>
                  <a:srgbClr val="0000CC"/>
                </a:solidFill>
                <a:latin typeface="Gill Sans MT" panose="020B0502020104020203" pitchFamily="34" charset="0"/>
              </a:rPr>
              <a:t> bulk materials</a:t>
            </a:r>
          </a:p>
          <a:p>
            <a:pPr>
              <a:buNone/>
            </a:pPr>
            <a:r>
              <a:rPr lang="en-US" altLang="ko-KR" sz="2400" dirty="0">
                <a:latin typeface="Gill Sans MT" panose="020B0502020104020203" pitchFamily="34" charset="0"/>
              </a:rPr>
              <a:t>	photonic band gap crystal by self-assembly of </a:t>
            </a:r>
            <a:r>
              <a:rPr lang="en-US" altLang="ko-KR" sz="2400" dirty="0" err="1">
                <a:latin typeface="Gill Sans MT" panose="020B0502020104020203" pitchFamily="34" charset="0"/>
              </a:rPr>
              <a:t>nanosized</a:t>
            </a:r>
            <a:r>
              <a:rPr lang="en-US" altLang="ko-KR" sz="2400" dirty="0">
                <a:latin typeface="Gill Sans MT" panose="020B0502020104020203" pitchFamily="34" charset="0"/>
              </a:rPr>
              <a:t> particles </a:t>
            </a:r>
            <a:endParaRPr lang="ko-KR" altLang="en-US" sz="2400" dirty="0">
              <a:latin typeface="Gill Sans MT" panose="020B0502020104020203" pitchFamily="34" charset="0"/>
            </a:endParaRPr>
          </a:p>
        </p:txBody>
      </p:sp>
      <p:sp>
        <p:nvSpPr>
          <p:cNvPr id="4" name="직사각형 3"/>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ill Sans MT" panose="020B0502020104020203" pitchFamily="34" charset="0"/>
            </a:endParaRPr>
          </a:p>
        </p:txBody>
      </p:sp>
      <p:sp>
        <p:nvSpPr>
          <p:cNvPr id="6" name="슬라이드 번호 개체 틀 5"/>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17</a:t>
            </a:fld>
            <a:endParaRPr lang="ko-KR" altLang="en-US"/>
          </a:p>
        </p:txBody>
      </p:sp>
      <p:pic>
        <p:nvPicPr>
          <p:cNvPr id="2050" name="Picture 2" descr="nanoparticles phase segregationì ëí ì´ë¯¸ì§ ê²ìê²°ê³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865840"/>
            <a:ext cx="2376264" cy="6982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ê´ë ¨ ì´ë¯¸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5639835"/>
            <a:ext cx="3168352" cy="1213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305" y="4794137"/>
            <a:ext cx="8738695" cy="1887696"/>
          </a:xfrm>
          <a:prstGeom prst="rect">
            <a:avLst/>
          </a:prstGeom>
          <a:noFill/>
        </p:spPr>
        <p:txBody>
          <a:bodyPr wrap="square" rtlCol="0">
            <a:spAutoFit/>
          </a:bodyPr>
          <a:lstStyle/>
          <a:p>
            <a:pPr marL="342900" indent="-342900">
              <a:lnSpc>
                <a:spcPts val="2800"/>
              </a:lnSpc>
              <a:buFont typeface="Arial" panose="020B0604020202020204" pitchFamily="34" charset="0"/>
              <a:buChar char="•"/>
            </a:pPr>
            <a:r>
              <a:rPr lang="en-US" dirty="0">
                <a:latin typeface="+mj-lt"/>
                <a:cs typeface="Arial" panose="020B0604020202020204" pitchFamily="34" charset="0"/>
              </a:rPr>
              <a:t>mechanically exfoliated graphene membrane samples were prepared</a:t>
            </a:r>
          </a:p>
          <a:p>
            <a:pPr marL="342900" indent="-342900">
              <a:lnSpc>
                <a:spcPts val="2800"/>
              </a:lnSpc>
              <a:buFont typeface="Arial" panose="020B0604020202020204" pitchFamily="34" charset="0"/>
              <a:buChar char="•"/>
            </a:pPr>
            <a:r>
              <a:rPr lang="en-US" dirty="0">
                <a:latin typeface="+mj-lt"/>
                <a:cs typeface="Arial" panose="020B0604020202020204" pitchFamily="34" charset="0"/>
              </a:rPr>
              <a:t>arrays of circular holes of 1µm and 1.5µm were fabricated</a:t>
            </a:r>
          </a:p>
          <a:p>
            <a:pPr marL="342900" indent="-342900">
              <a:lnSpc>
                <a:spcPts val="2800"/>
              </a:lnSpc>
              <a:buFont typeface="Arial" panose="020B0604020202020204" pitchFamily="34" charset="0"/>
              <a:buChar char="•"/>
            </a:pPr>
            <a:r>
              <a:rPr lang="en-US" dirty="0">
                <a:latin typeface="+mj-lt"/>
                <a:cs typeface="Arial" panose="020B0604020202020204" pitchFamily="34" charset="0"/>
              </a:rPr>
              <a:t>mechanical properties of the free-standing films were probed by pushing the center of graphene film with AFM tip</a:t>
            </a:r>
          </a:p>
          <a:p>
            <a:pPr marL="342900" indent="-342900">
              <a:lnSpc>
                <a:spcPts val="2800"/>
              </a:lnSpc>
              <a:buFont typeface="Arial" panose="020B0604020202020204" pitchFamily="34" charset="0"/>
              <a:buChar char="•"/>
            </a:pPr>
            <a:r>
              <a:rPr lang="en-US" dirty="0">
                <a:latin typeface="+mj-lt"/>
                <a:cs typeface="Arial" panose="020B0604020202020204" pitchFamily="34" charset="0"/>
              </a:rPr>
              <a:t>graphene has high Young’s modulus (</a:t>
            </a:r>
            <a:r>
              <a:rPr lang="en-US" dirty="0">
                <a:solidFill>
                  <a:srgbClr val="C00000"/>
                </a:solidFill>
                <a:latin typeface="+mj-lt"/>
                <a:cs typeface="Arial" panose="020B0604020202020204" pitchFamily="34" charset="0"/>
              </a:rPr>
              <a:t>E=1000GPa</a:t>
            </a:r>
            <a:r>
              <a:rPr lang="en-US" dirty="0">
                <a:latin typeface="+mj-lt"/>
                <a:cs typeface="Arial" panose="020B0604020202020204" pitchFamily="34" charset="0"/>
              </a:rPr>
              <a:t>): suitable for conformal shaping</a:t>
            </a:r>
          </a:p>
        </p:txBody>
      </p:sp>
      <p:sp>
        <p:nvSpPr>
          <p:cNvPr id="5" name="Title 1"/>
          <p:cNvSpPr txBox="1">
            <a:spLocks/>
          </p:cNvSpPr>
          <p:nvPr/>
        </p:nvSpPr>
        <p:spPr>
          <a:xfrm>
            <a:off x="132254" y="585106"/>
            <a:ext cx="8776795" cy="539638"/>
          </a:xfrm>
          <a:prstGeom prst="rect">
            <a:avLst/>
          </a:prstGeom>
        </p:spPr>
        <p:txBody>
          <a:bodyPr vert="horz" lIns="91440" tIns="45720" rIns="91440" bIns="45720" rtlCol="0" anchor="b">
            <a:normAutofit/>
          </a:bodyPr>
          <a:lstStyle>
            <a:defPPr>
              <a:defRPr lang="ko-KR"/>
            </a:defPPr>
            <a:lvl1pPr algn="ctr" latinLnBrk="0">
              <a:lnSpc>
                <a:spcPct val="90000"/>
              </a:lnSpc>
              <a:spcBef>
                <a:spcPct val="0"/>
              </a:spcBef>
              <a:buNone/>
              <a:defRPr sz="3200" b="1">
                <a:latin typeface="+mj-lt"/>
                <a:ea typeface="+mj-ea"/>
                <a:cs typeface="+mj-cs"/>
              </a:defRPr>
            </a:lvl1pPr>
          </a:lstStyle>
          <a:p>
            <a:r>
              <a:rPr lang="en-US" sz="1800" dirty="0"/>
              <a:t>Mechanical properties of graphene</a:t>
            </a:r>
            <a:endParaRPr lang="en-IN" sz="1800" dirty="0"/>
          </a:p>
        </p:txBody>
      </p:sp>
      <p:sp>
        <p:nvSpPr>
          <p:cNvPr id="6" name="Title 1"/>
          <p:cNvSpPr txBox="1">
            <a:spLocks/>
          </p:cNvSpPr>
          <p:nvPr/>
        </p:nvSpPr>
        <p:spPr>
          <a:xfrm>
            <a:off x="5962589" y="4537634"/>
            <a:ext cx="3176876" cy="363573"/>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500" b="0" dirty="0">
                <a:solidFill>
                  <a:schemeClr val="tx1"/>
                </a:solidFill>
              </a:rPr>
              <a:t> C. Lee et al., Science, 321, 385 (2008)</a:t>
            </a:r>
            <a:endParaRPr lang="en-IN" sz="1500" b="0" dirty="0">
              <a:solidFill>
                <a:schemeClr val="tx1"/>
              </a:solidFill>
            </a:endParaRPr>
          </a:p>
        </p:txBody>
      </p:sp>
      <p:pic>
        <p:nvPicPr>
          <p:cNvPr id="7" name="Picture 2"/>
          <p:cNvPicPr>
            <a:picLocks noChangeAspect="1"/>
          </p:cNvPicPr>
          <p:nvPr/>
        </p:nvPicPr>
        <p:blipFill>
          <a:blip r:embed="rId2"/>
          <a:stretch>
            <a:fillRect/>
          </a:stretch>
        </p:blipFill>
        <p:spPr>
          <a:xfrm>
            <a:off x="2267744" y="1233315"/>
            <a:ext cx="4254114" cy="3282987"/>
          </a:xfrm>
          <a:prstGeom prst="rect">
            <a:avLst/>
          </a:prstGeom>
        </p:spPr>
      </p:pic>
      <p:sp>
        <p:nvSpPr>
          <p:cNvPr id="2" name="슬라이드 번호 개체 틀 1"/>
          <p:cNvSpPr>
            <a:spLocks noGrp="1"/>
          </p:cNvSpPr>
          <p:nvPr>
            <p:ph type="sldNum" sz="quarter" idx="4294967295"/>
          </p:nvPr>
        </p:nvSpPr>
        <p:spPr>
          <a:xfrm>
            <a:off x="7005865" y="6520259"/>
            <a:ext cx="2133600" cy="365125"/>
          </a:xfrm>
        </p:spPr>
        <p:txBody>
          <a:bodyPr/>
          <a:lstStyle/>
          <a:p>
            <a:fld id="{3956BC05-BAF0-44D8-938E-5DB4310753FA}" type="slidenum">
              <a:rPr lang="ko-KR" altLang="en-US" smtClean="0"/>
              <a:pPr/>
              <a:t>179</a:t>
            </a:fld>
            <a:endParaRPr lang="ko-KR" altLang="en-US" dirty="0"/>
          </a:p>
        </p:txBody>
      </p:sp>
      <p:sp>
        <p:nvSpPr>
          <p:cNvPr id="9" name="직사각형 8"/>
          <p:cNvSpPr/>
          <p:nvPr/>
        </p:nvSpPr>
        <p:spPr>
          <a:xfrm>
            <a:off x="0" y="44624"/>
            <a:ext cx="9144000" cy="523220"/>
          </a:xfrm>
          <a:prstGeom prst="rect">
            <a:avLst/>
          </a:prstGeom>
        </p:spPr>
        <p:txBody>
          <a:bodyPr vert="horz" lIns="91440" tIns="45720" rIns="91440" bIns="45720" rtlCol="0" anchor="ctr">
            <a:noAutofit/>
          </a:bodyPr>
          <a:lstStyle/>
          <a:p>
            <a:pPr algn="ctr">
              <a:spcBef>
                <a:spcPct val="0"/>
              </a:spcBef>
            </a:pPr>
            <a:r>
              <a:rPr lang="en-US" altLang="ko-KR" sz="3200" b="1" dirty="0">
                <a:latin typeface="Gill Sans MT" panose="020B0502020104020203" pitchFamily="34" charset="0"/>
                <a:ea typeface="HY견고딕" panose="02030600000101010101" pitchFamily="18" charset="-127"/>
                <a:cs typeface="+mj-cs"/>
              </a:rPr>
              <a:t>Graphene</a:t>
            </a:r>
            <a:endParaRPr lang="ko-KR" altLang="en-US" sz="3200" b="1" dirty="0">
              <a:latin typeface="Gill Sans MT" panose="020B0502020104020203" pitchFamily="34" charset="0"/>
              <a:ea typeface="HY견고딕" panose="02030600000101010101" pitchFamily="18" charset="-127"/>
              <a:cs typeface="+mj-cs"/>
            </a:endParaRPr>
          </a:p>
        </p:txBody>
      </p:sp>
    </p:spTree>
    <p:extLst>
      <p:ext uri="{BB962C8B-B14F-4D97-AF65-F5344CB8AC3E}">
        <p14:creationId xmlns:p14="http://schemas.microsoft.com/office/powerpoint/2010/main" val="346170266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ig.Â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40" y="1212770"/>
            <a:ext cx="8614422" cy="3390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87624" y="4762024"/>
            <a:ext cx="7488832" cy="1746632"/>
          </a:xfrm>
          <a:prstGeom prst="rect">
            <a:avLst/>
          </a:prstGeom>
          <a:noFill/>
        </p:spPr>
        <p:txBody>
          <a:bodyPr wrap="square" rtlCol="0">
            <a:spAutoFit/>
          </a:bodyPr>
          <a:lstStyle/>
          <a:p>
            <a:pPr marL="342900" indent="-342900">
              <a:lnSpc>
                <a:spcPts val="3000"/>
              </a:lnSpc>
              <a:buFont typeface="Arial" panose="020B0604020202020204" pitchFamily="34" charset="0"/>
              <a:buChar char="•"/>
            </a:pPr>
            <a:r>
              <a:rPr lang="en-US" sz="2000" dirty="0">
                <a:solidFill>
                  <a:srgbClr val="C00000"/>
                </a:solidFill>
                <a:latin typeface="+mj-lt"/>
                <a:cs typeface="Arial" panose="020B0604020202020204" pitchFamily="34" charset="0"/>
              </a:rPr>
              <a:t>Top down (mechanical exfoliation and chemical synthesis)  </a:t>
            </a:r>
            <a:r>
              <a:rPr lang="en-US" sz="2000" dirty="0">
                <a:solidFill>
                  <a:srgbClr val="C00000"/>
                </a:solidFill>
                <a:latin typeface="+mj-lt"/>
                <a:cs typeface="Arial" panose="020B0604020202020204" pitchFamily="34" charset="0"/>
                <a:sym typeface="Wingdings" panose="05000000000000000000" pitchFamily="2" charset="2"/>
              </a:rPr>
              <a:t> </a:t>
            </a:r>
            <a:r>
              <a:rPr lang="en-US" sz="2000" dirty="0">
                <a:solidFill>
                  <a:srgbClr val="C00000"/>
                </a:solidFill>
                <a:latin typeface="+mj-lt"/>
                <a:cs typeface="Arial" panose="020B0604020202020204" pitchFamily="34" charset="0"/>
              </a:rPr>
              <a:t>it start with bulk graphite</a:t>
            </a:r>
          </a:p>
          <a:p>
            <a:pPr marL="342900" indent="-342900">
              <a:lnSpc>
                <a:spcPts val="3000"/>
              </a:lnSpc>
              <a:spcBef>
                <a:spcPts val="900"/>
              </a:spcBef>
              <a:buFont typeface="Arial" panose="020B0604020202020204" pitchFamily="34" charset="0"/>
              <a:buChar char="•"/>
            </a:pPr>
            <a:r>
              <a:rPr lang="en-US" sz="2000" dirty="0">
                <a:solidFill>
                  <a:srgbClr val="0070C0"/>
                </a:solidFill>
                <a:latin typeface="+mj-lt"/>
                <a:cs typeface="Arial" panose="020B0604020202020204" pitchFamily="34" charset="0"/>
              </a:rPr>
              <a:t>Bottom-up (Thermal CVD)</a:t>
            </a:r>
          </a:p>
          <a:p>
            <a:pPr>
              <a:lnSpc>
                <a:spcPts val="3000"/>
              </a:lnSpc>
            </a:pPr>
            <a:r>
              <a:rPr lang="en-US" sz="2000" dirty="0">
                <a:solidFill>
                  <a:srgbClr val="0070C0"/>
                </a:solidFill>
                <a:latin typeface="+mj-lt"/>
                <a:cs typeface="Arial" panose="020B0604020202020204" pitchFamily="34" charset="0"/>
              </a:rPr>
              <a:t>     </a:t>
            </a:r>
            <a:r>
              <a:rPr lang="en-US" sz="2000" dirty="0">
                <a:solidFill>
                  <a:srgbClr val="0070C0"/>
                </a:solidFill>
                <a:latin typeface="+mj-lt"/>
                <a:cs typeface="Arial" panose="020B0604020202020204" pitchFamily="34" charset="0"/>
                <a:sym typeface="Wingdings" panose="05000000000000000000" pitchFamily="2" charset="2"/>
              </a:rPr>
              <a:t> </a:t>
            </a:r>
            <a:r>
              <a:rPr lang="en-US" sz="2000" dirty="0">
                <a:solidFill>
                  <a:srgbClr val="0070C0"/>
                </a:solidFill>
                <a:latin typeface="+mj-lt"/>
                <a:cs typeface="Arial" panose="020B0604020202020204" pitchFamily="34" charset="0"/>
              </a:rPr>
              <a:t>it start with C molecule gas (CH</a:t>
            </a:r>
            <a:r>
              <a:rPr lang="en-US" sz="2000" baseline="-25000" dirty="0">
                <a:solidFill>
                  <a:srgbClr val="0070C0"/>
                </a:solidFill>
                <a:latin typeface="+mj-lt"/>
                <a:cs typeface="Arial" panose="020B0604020202020204" pitchFamily="34" charset="0"/>
              </a:rPr>
              <a:t>4</a:t>
            </a:r>
            <a:r>
              <a:rPr lang="en-US" sz="2000" dirty="0">
                <a:solidFill>
                  <a:srgbClr val="0070C0"/>
                </a:solidFill>
                <a:latin typeface="+mj-lt"/>
                <a:cs typeface="Arial" panose="020B0604020202020204" pitchFamily="34" charset="0"/>
              </a:rPr>
              <a:t>)</a:t>
            </a:r>
          </a:p>
        </p:txBody>
      </p:sp>
      <p:sp>
        <p:nvSpPr>
          <p:cNvPr id="6" name="Title 1"/>
          <p:cNvSpPr txBox="1">
            <a:spLocks/>
          </p:cNvSpPr>
          <p:nvPr/>
        </p:nvSpPr>
        <p:spPr>
          <a:xfrm>
            <a:off x="308049" y="476672"/>
            <a:ext cx="8584431" cy="539638"/>
          </a:xfrm>
          <a:prstGeom prst="rect">
            <a:avLst/>
          </a:prstGeom>
        </p:spPr>
        <p:txBody>
          <a:bodyPr vert="horz" lIns="91440" tIns="45720" rIns="91440" bIns="45720" rtlCol="0" anchor="b">
            <a:normAutofit/>
          </a:bodyPr>
          <a:lstStyle>
            <a:defPPr>
              <a:defRPr lang="ko-KR"/>
            </a:defPPr>
            <a:lvl1pPr algn="ctr" latinLnBrk="0">
              <a:lnSpc>
                <a:spcPct val="90000"/>
              </a:lnSpc>
              <a:spcBef>
                <a:spcPct val="0"/>
              </a:spcBef>
              <a:buNone/>
              <a:defRPr sz="3200" b="1">
                <a:latin typeface="+mj-lt"/>
                <a:ea typeface="+mj-ea"/>
                <a:cs typeface="+mj-cs"/>
              </a:defRPr>
            </a:lvl1pPr>
          </a:lstStyle>
          <a:p>
            <a:r>
              <a:rPr lang="en-US" sz="1800" dirty="0"/>
              <a:t>Synthesis techniques of 2D materials</a:t>
            </a:r>
          </a:p>
        </p:txBody>
      </p:sp>
      <p:sp>
        <p:nvSpPr>
          <p:cNvPr id="4" name="직사각형 3"/>
          <p:cNvSpPr/>
          <p:nvPr/>
        </p:nvSpPr>
        <p:spPr>
          <a:xfrm>
            <a:off x="290740" y="3816270"/>
            <a:ext cx="1144360" cy="836866"/>
          </a:xfrm>
          <a:prstGeom prst="rect">
            <a:avLst/>
          </a:prstGeom>
          <a:solidFill>
            <a:srgbClr val="FF0000">
              <a:alpha val="21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862920" y="2908220"/>
            <a:ext cx="1144360" cy="836866"/>
          </a:xfrm>
          <a:prstGeom prst="rect">
            <a:avLst/>
          </a:prstGeom>
          <a:solidFill>
            <a:srgbClr val="FF0000">
              <a:alpha val="21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2007280" y="2004519"/>
            <a:ext cx="1144360" cy="836866"/>
          </a:xfrm>
          <a:prstGeom prst="rect">
            <a:avLst/>
          </a:prstGeom>
          <a:solidFill>
            <a:srgbClr val="FF0000">
              <a:alpha val="21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6007780" y="2004519"/>
            <a:ext cx="1144360" cy="836866"/>
          </a:xfrm>
          <a:prstGeom prst="rect">
            <a:avLst/>
          </a:prstGeom>
          <a:solidFill>
            <a:schemeClr val="accent1">
              <a:lumMod val="75000"/>
              <a:alpha val="21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p:cNvSpPr/>
          <p:nvPr/>
        </p:nvSpPr>
        <p:spPr>
          <a:xfrm>
            <a:off x="6608535" y="2941304"/>
            <a:ext cx="1144360" cy="836866"/>
          </a:xfrm>
          <a:prstGeom prst="rect">
            <a:avLst/>
          </a:prstGeom>
          <a:solidFill>
            <a:schemeClr val="accent1">
              <a:lumMod val="75000"/>
              <a:alpha val="21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p:cNvSpPr/>
          <p:nvPr/>
        </p:nvSpPr>
        <p:spPr>
          <a:xfrm>
            <a:off x="6036355" y="3764963"/>
            <a:ext cx="1144360" cy="836866"/>
          </a:xfrm>
          <a:prstGeom prst="rect">
            <a:avLst/>
          </a:prstGeom>
          <a:solidFill>
            <a:schemeClr val="accent1">
              <a:lumMod val="75000"/>
              <a:alpha val="21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3177835" y="2896694"/>
            <a:ext cx="1144360" cy="836866"/>
          </a:xfrm>
          <a:prstGeom prst="rect">
            <a:avLst/>
          </a:prstGeom>
          <a:solidFill>
            <a:srgbClr val="FF0000">
              <a:alpha val="21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3701710" y="3764963"/>
            <a:ext cx="1144360" cy="836866"/>
          </a:xfrm>
          <a:prstGeom prst="rect">
            <a:avLst/>
          </a:prstGeom>
          <a:solidFill>
            <a:srgbClr val="FF0000">
              <a:alpha val="21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p:cNvSpPr>
            <a:spLocks noGrp="1"/>
          </p:cNvSpPr>
          <p:nvPr>
            <p:ph type="sldNum" sz="quarter" idx="4294967295"/>
          </p:nvPr>
        </p:nvSpPr>
        <p:spPr>
          <a:xfrm>
            <a:off x="7020272" y="6520259"/>
            <a:ext cx="2133600" cy="365125"/>
          </a:xfrm>
        </p:spPr>
        <p:txBody>
          <a:bodyPr/>
          <a:lstStyle/>
          <a:p>
            <a:fld id="{3956BC05-BAF0-44D8-938E-5DB4310753FA}" type="slidenum">
              <a:rPr lang="ko-KR" altLang="en-US" smtClean="0"/>
              <a:pPr/>
              <a:t>180</a:t>
            </a:fld>
            <a:endParaRPr lang="ko-KR" altLang="en-US" dirty="0"/>
          </a:p>
        </p:txBody>
      </p:sp>
      <p:sp>
        <p:nvSpPr>
          <p:cNvPr id="16" name="직사각형 15"/>
          <p:cNvSpPr/>
          <p:nvPr/>
        </p:nvSpPr>
        <p:spPr>
          <a:xfrm>
            <a:off x="0" y="44624"/>
            <a:ext cx="9144000" cy="523220"/>
          </a:xfrm>
          <a:prstGeom prst="rect">
            <a:avLst/>
          </a:prstGeom>
        </p:spPr>
        <p:txBody>
          <a:bodyPr vert="horz" lIns="91440" tIns="45720" rIns="91440" bIns="45720" rtlCol="0" anchor="ctr">
            <a:noAutofit/>
          </a:bodyPr>
          <a:lstStyle/>
          <a:p>
            <a:pPr algn="ctr">
              <a:spcBef>
                <a:spcPct val="0"/>
              </a:spcBef>
            </a:pPr>
            <a:r>
              <a:rPr lang="en-US" altLang="ko-KR" sz="3200" b="1" dirty="0">
                <a:latin typeface="Gill Sans MT" panose="020B0502020104020203" pitchFamily="34" charset="0"/>
                <a:ea typeface="HY견고딕" panose="02030600000101010101" pitchFamily="18" charset="-127"/>
                <a:cs typeface="+mj-cs"/>
              </a:rPr>
              <a:t>Graphene</a:t>
            </a:r>
            <a:endParaRPr lang="ko-KR" altLang="en-US" sz="3200" b="1" dirty="0">
              <a:latin typeface="Gill Sans MT" panose="020B0502020104020203" pitchFamily="34" charset="0"/>
              <a:ea typeface="HY견고딕" panose="02030600000101010101" pitchFamily="18" charset="-127"/>
              <a:cs typeface="+mj-cs"/>
            </a:endParaRPr>
          </a:p>
        </p:txBody>
      </p:sp>
    </p:spTree>
    <p:extLst>
      <p:ext uri="{BB962C8B-B14F-4D97-AF65-F5344CB8AC3E}">
        <p14:creationId xmlns:p14="http://schemas.microsoft.com/office/powerpoint/2010/main" val="225501635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499" y="4293096"/>
            <a:ext cx="8532587" cy="1913344"/>
          </a:xfrm>
          <a:prstGeom prst="rect">
            <a:avLst/>
          </a:prstGeom>
          <a:noFill/>
        </p:spPr>
        <p:txBody>
          <a:bodyPr wrap="square" rtlCol="0">
            <a:spAutoFit/>
          </a:bodyPr>
          <a:lstStyle/>
          <a:p>
            <a:pPr marL="342900" indent="-342900">
              <a:lnSpc>
                <a:spcPts val="2600"/>
              </a:lnSpc>
              <a:spcBef>
                <a:spcPts val="600"/>
              </a:spcBef>
              <a:buFont typeface="Arial" panose="020B0604020202020204" pitchFamily="34" charset="0"/>
              <a:buChar char="•"/>
            </a:pPr>
            <a:r>
              <a:rPr lang="en-US" sz="1600" dirty="0">
                <a:latin typeface="+mj-lt"/>
                <a:cs typeface="Arial" panose="020B0604020202020204" pitchFamily="34" charset="0"/>
              </a:rPr>
              <a:t>Graphene layers are held by week van der Waals force</a:t>
            </a:r>
          </a:p>
          <a:p>
            <a:pPr marL="342900" indent="-342900">
              <a:lnSpc>
                <a:spcPts val="2600"/>
              </a:lnSpc>
              <a:spcBef>
                <a:spcPts val="600"/>
              </a:spcBef>
              <a:buFont typeface="Arial" panose="020B0604020202020204" pitchFamily="34" charset="0"/>
              <a:buChar char="•"/>
            </a:pPr>
            <a:r>
              <a:rPr lang="en-US" sz="1600" dirty="0">
                <a:latin typeface="+mj-lt"/>
                <a:cs typeface="Arial" panose="020B0604020202020204" pitchFamily="34" charset="0"/>
              </a:rPr>
              <a:t>Single layer or few layer graphene can be exfoliated with a scotch tape method from bulk graphite</a:t>
            </a:r>
          </a:p>
          <a:p>
            <a:pPr marL="342900" indent="-342900">
              <a:lnSpc>
                <a:spcPts val="2600"/>
              </a:lnSpc>
              <a:spcBef>
                <a:spcPts val="600"/>
              </a:spcBef>
              <a:buFont typeface="Arial" panose="020B0604020202020204" pitchFamily="34" charset="0"/>
              <a:buChar char="•"/>
            </a:pPr>
            <a:r>
              <a:rPr lang="en-US" altLang="ko-KR" sz="1600" dirty="0">
                <a:latin typeface="+mj-lt"/>
                <a:cs typeface="Arial" panose="020B0604020202020204" pitchFamily="34" charset="0"/>
              </a:rPr>
              <a:t>With the mechanical exfoliation method, w</a:t>
            </a:r>
            <a:r>
              <a:rPr lang="en-US" sz="1600" dirty="0">
                <a:latin typeface="+mj-lt"/>
                <a:cs typeface="Arial" panose="020B0604020202020204" pitchFamily="34" charset="0"/>
              </a:rPr>
              <a:t>e can achieve high quality but </a:t>
            </a:r>
            <a:r>
              <a:rPr lang="en-US" sz="1600" dirty="0">
                <a:solidFill>
                  <a:srgbClr val="C00000"/>
                </a:solidFill>
                <a:latin typeface="+mj-lt"/>
                <a:cs typeface="Arial" panose="020B0604020202020204" pitchFamily="34" charset="0"/>
              </a:rPr>
              <a:t>very tiny graphene flakes usually less than ~1 mm</a:t>
            </a:r>
          </a:p>
        </p:txBody>
      </p:sp>
      <p:sp>
        <p:nvSpPr>
          <p:cNvPr id="5" name="Title 1"/>
          <p:cNvSpPr txBox="1">
            <a:spLocks/>
          </p:cNvSpPr>
          <p:nvPr/>
        </p:nvSpPr>
        <p:spPr>
          <a:xfrm>
            <a:off x="254769" y="643240"/>
            <a:ext cx="8584431" cy="5396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ctr"/>
            <a:r>
              <a:rPr lang="en-US" sz="1800" dirty="0">
                <a:solidFill>
                  <a:schemeClr val="tx1"/>
                </a:solidFill>
              </a:rPr>
              <a:t>Mechanical exfoliation</a:t>
            </a:r>
          </a:p>
        </p:txBody>
      </p:sp>
      <p:grpSp>
        <p:nvGrpSpPr>
          <p:cNvPr id="12" name="그룹 11"/>
          <p:cNvGrpSpPr/>
          <p:nvPr/>
        </p:nvGrpSpPr>
        <p:grpSpPr>
          <a:xfrm>
            <a:off x="681024" y="1378823"/>
            <a:ext cx="8158176" cy="2914273"/>
            <a:chOff x="459681" y="1136998"/>
            <a:chExt cx="12121821" cy="3093149"/>
          </a:xfrm>
        </p:grpSpPr>
        <p:pic>
          <p:nvPicPr>
            <p:cNvPr id="6" name="Picture 1"/>
            <p:cNvPicPr>
              <a:picLocks noChangeAspect="1"/>
            </p:cNvPicPr>
            <p:nvPr/>
          </p:nvPicPr>
          <p:blipFill>
            <a:blip r:embed="rId2"/>
            <a:stretch>
              <a:fillRect/>
            </a:stretch>
          </p:blipFill>
          <p:spPr>
            <a:xfrm>
              <a:off x="3267507" y="1168671"/>
              <a:ext cx="3644601" cy="2679854"/>
            </a:xfrm>
            <a:prstGeom prst="rect">
              <a:avLst/>
            </a:prstGeom>
          </p:spPr>
        </p:pic>
        <p:pic>
          <p:nvPicPr>
            <p:cNvPr id="7" name="Picture 3"/>
            <p:cNvPicPr>
              <a:picLocks noChangeAspect="1"/>
            </p:cNvPicPr>
            <p:nvPr/>
          </p:nvPicPr>
          <p:blipFill>
            <a:blip r:embed="rId3"/>
            <a:stretch>
              <a:fillRect/>
            </a:stretch>
          </p:blipFill>
          <p:spPr>
            <a:xfrm>
              <a:off x="7196083" y="1136998"/>
              <a:ext cx="4798711" cy="2743200"/>
            </a:xfrm>
            <a:prstGeom prst="rect">
              <a:avLst/>
            </a:prstGeom>
          </p:spPr>
        </p:pic>
        <p:pic>
          <p:nvPicPr>
            <p:cNvPr id="8" name="Picture 11"/>
            <p:cNvPicPr>
              <a:picLocks noChangeAspect="1"/>
            </p:cNvPicPr>
            <p:nvPr/>
          </p:nvPicPr>
          <p:blipFill>
            <a:blip r:embed="rId4"/>
            <a:stretch>
              <a:fillRect/>
            </a:stretch>
          </p:blipFill>
          <p:spPr>
            <a:xfrm>
              <a:off x="459681" y="1168671"/>
              <a:ext cx="2652155" cy="2679854"/>
            </a:xfrm>
            <a:prstGeom prst="rect">
              <a:avLst/>
            </a:prstGeom>
          </p:spPr>
        </p:pic>
        <p:sp>
          <p:nvSpPr>
            <p:cNvPr id="9" name="Title 1"/>
            <p:cNvSpPr txBox="1">
              <a:spLocks/>
            </p:cNvSpPr>
            <p:nvPr/>
          </p:nvSpPr>
          <p:spPr>
            <a:xfrm>
              <a:off x="1071055" y="3825031"/>
              <a:ext cx="3044898" cy="3635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200" b="0" dirty="0">
                  <a:solidFill>
                    <a:schemeClr val="tx1"/>
                  </a:solidFill>
                </a:rPr>
                <a:t>Bulk graphite</a:t>
              </a:r>
              <a:endParaRPr lang="en-IN" sz="1200" b="0" dirty="0">
                <a:solidFill>
                  <a:schemeClr val="tx1"/>
                </a:solidFill>
              </a:endParaRPr>
            </a:p>
          </p:txBody>
        </p:sp>
        <p:sp>
          <p:nvSpPr>
            <p:cNvPr id="10" name="Title 1"/>
            <p:cNvSpPr txBox="1">
              <a:spLocks/>
            </p:cNvSpPr>
            <p:nvPr/>
          </p:nvSpPr>
          <p:spPr>
            <a:xfrm>
              <a:off x="3966653" y="3866574"/>
              <a:ext cx="2477177" cy="363573"/>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200" b="0" dirty="0">
                  <a:solidFill>
                    <a:schemeClr val="tx1"/>
                  </a:solidFill>
                </a:rPr>
                <a:t>Mechanical exfoliation</a:t>
              </a:r>
              <a:endParaRPr lang="en-IN" sz="1200" b="0" dirty="0">
                <a:solidFill>
                  <a:schemeClr val="tx1"/>
                </a:solidFill>
              </a:endParaRPr>
            </a:p>
          </p:txBody>
        </p:sp>
        <p:sp>
          <p:nvSpPr>
            <p:cNvPr id="11" name="Title 1"/>
            <p:cNvSpPr txBox="1">
              <a:spLocks/>
            </p:cNvSpPr>
            <p:nvPr/>
          </p:nvSpPr>
          <p:spPr>
            <a:xfrm>
              <a:off x="7447946" y="3861639"/>
              <a:ext cx="5133556" cy="36357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200" b="0" dirty="0">
                  <a:solidFill>
                    <a:schemeClr val="tx1"/>
                  </a:solidFill>
                </a:rPr>
                <a:t>Transferred single and few layer graphene</a:t>
              </a:r>
              <a:endParaRPr lang="en-IN" sz="1200" b="0" dirty="0">
                <a:solidFill>
                  <a:schemeClr val="tx1"/>
                </a:solidFill>
              </a:endParaRPr>
            </a:p>
          </p:txBody>
        </p:sp>
      </p:grpSp>
      <p:sp>
        <p:nvSpPr>
          <p:cNvPr id="14" name="TextBox 13"/>
          <p:cNvSpPr txBox="1"/>
          <p:nvPr/>
        </p:nvSpPr>
        <p:spPr>
          <a:xfrm>
            <a:off x="4535" y="6202119"/>
            <a:ext cx="9134930" cy="400110"/>
          </a:xfrm>
          <a:prstGeom prst="rect">
            <a:avLst/>
          </a:prstGeom>
          <a:noFill/>
        </p:spPr>
        <p:txBody>
          <a:bodyPr wrap="square" rtlCol="0">
            <a:spAutoFit/>
          </a:bodyPr>
          <a:lstStyle/>
          <a:p>
            <a:pPr algn="ctr"/>
            <a:r>
              <a:rPr lang="en-US" altLang="ko-KR" sz="2000" dirty="0">
                <a:solidFill>
                  <a:srgbClr val="C00000"/>
                </a:solidFill>
                <a:sym typeface="Wingdings" panose="05000000000000000000" pitchFamily="2" charset="2"/>
              </a:rPr>
              <a:t> </a:t>
            </a:r>
            <a:r>
              <a:rPr lang="en-US" altLang="ko-KR" sz="2000" dirty="0">
                <a:solidFill>
                  <a:srgbClr val="C00000"/>
                </a:solidFill>
              </a:rPr>
              <a:t>We need to artificially synthesize it for scale-up </a:t>
            </a:r>
            <a:endParaRPr lang="ko-KR" altLang="en-US" sz="2000" dirty="0">
              <a:solidFill>
                <a:srgbClr val="C00000"/>
              </a:solidFill>
            </a:endParaRPr>
          </a:p>
        </p:txBody>
      </p:sp>
      <p:sp>
        <p:nvSpPr>
          <p:cNvPr id="2" name="슬라이드 번호 개체 틀 1"/>
          <p:cNvSpPr>
            <a:spLocks noGrp="1"/>
          </p:cNvSpPr>
          <p:nvPr>
            <p:ph type="sldNum" sz="quarter" idx="4294967295"/>
          </p:nvPr>
        </p:nvSpPr>
        <p:spPr>
          <a:xfrm>
            <a:off x="7020272" y="6520259"/>
            <a:ext cx="2133600" cy="365125"/>
          </a:xfrm>
        </p:spPr>
        <p:txBody>
          <a:bodyPr/>
          <a:lstStyle/>
          <a:p>
            <a:fld id="{3956BC05-BAF0-44D8-938E-5DB4310753FA}" type="slidenum">
              <a:rPr lang="ko-KR" altLang="en-US" smtClean="0"/>
              <a:pPr/>
              <a:t>181</a:t>
            </a:fld>
            <a:endParaRPr lang="ko-KR" altLang="en-US" dirty="0"/>
          </a:p>
        </p:txBody>
      </p:sp>
      <p:sp>
        <p:nvSpPr>
          <p:cNvPr id="16" name="직사각형 15"/>
          <p:cNvSpPr/>
          <p:nvPr/>
        </p:nvSpPr>
        <p:spPr>
          <a:xfrm>
            <a:off x="0" y="44624"/>
            <a:ext cx="9144000" cy="523220"/>
          </a:xfrm>
          <a:prstGeom prst="rect">
            <a:avLst/>
          </a:prstGeom>
        </p:spPr>
        <p:txBody>
          <a:bodyPr vert="horz" lIns="91440" tIns="45720" rIns="91440" bIns="45720" rtlCol="0" anchor="ctr">
            <a:noAutofit/>
          </a:bodyPr>
          <a:lstStyle/>
          <a:p>
            <a:pPr algn="ctr">
              <a:spcBef>
                <a:spcPct val="0"/>
              </a:spcBef>
            </a:pPr>
            <a:r>
              <a:rPr lang="en-US" altLang="ko-KR" sz="3200" b="1" dirty="0">
                <a:latin typeface="Gill Sans MT" panose="020B0502020104020203" pitchFamily="34" charset="0"/>
                <a:ea typeface="HY견고딕" panose="02030600000101010101" pitchFamily="18" charset="-127"/>
                <a:cs typeface="+mj-cs"/>
              </a:rPr>
              <a:t>Graphene</a:t>
            </a:r>
            <a:endParaRPr lang="ko-KR" altLang="en-US" sz="3200" b="1" dirty="0">
              <a:latin typeface="Gill Sans MT" panose="020B0502020104020203" pitchFamily="34" charset="0"/>
              <a:ea typeface="HY견고딕" panose="02030600000101010101" pitchFamily="18" charset="-127"/>
              <a:cs typeface="+mj-cs"/>
            </a:endParaRPr>
          </a:p>
        </p:txBody>
      </p:sp>
    </p:spTree>
    <p:extLst>
      <p:ext uri="{BB962C8B-B14F-4D97-AF65-F5344CB8AC3E}">
        <p14:creationId xmlns:p14="http://schemas.microsoft.com/office/powerpoint/2010/main" val="265183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675" y="513098"/>
            <a:ext cx="9115726" cy="5396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ctr"/>
            <a:r>
              <a:rPr lang="en-US" sz="1800" dirty="0">
                <a:solidFill>
                  <a:schemeClr val="tx1"/>
                </a:solidFill>
              </a:rPr>
              <a:t>Chemical vapor deposition (CVD)</a:t>
            </a:r>
            <a:endParaRPr lang="en-IN" sz="1800" dirty="0">
              <a:solidFill>
                <a:schemeClr val="tx1"/>
              </a:solidFill>
            </a:endParaRPr>
          </a:p>
        </p:txBody>
      </p:sp>
      <p:pic>
        <p:nvPicPr>
          <p:cNvPr id="5" name="Picture 1"/>
          <p:cNvPicPr>
            <a:picLocks noChangeAspect="1"/>
          </p:cNvPicPr>
          <p:nvPr/>
        </p:nvPicPr>
        <p:blipFill>
          <a:blip r:embed="rId2"/>
          <a:stretch>
            <a:fillRect/>
          </a:stretch>
        </p:blipFill>
        <p:spPr>
          <a:xfrm>
            <a:off x="267764" y="1159483"/>
            <a:ext cx="2789500" cy="2751246"/>
          </a:xfrm>
          <a:prstGeom prst="rect">
            <a:avLst/>
          </a:prstGeom>
        </p:spPr>
      </p:pic>
      <p:pic>
        <p:nvPicPr>
          <p:cNvPr id="6" name="Picture 2"/>
          <p:cNvPicPr>
            <a:picLocks noChangeAspect="1"/>
          </p:cNvPicPr>
          <p:nvPr/>
        </p:nvPicPr>
        <p:blipFill>
          <a:blip r:embed="rId3"/>
          <a:stretch>
            <a:fillRect/>
          </a:stretch>
        </p:blipFill>
        <p:spPr>
          <a:xfrm>
            <a:off x="6003837" y="1064235"/>
            <a:ext cx="2864784" cy="2751246"/>
          </a:xfrm>
          <a:prstGeom prst="rect">
            <a:avLst/>
          </a:prstGeom>
        </p:spPr>
      </p:pic>
      <p:sp>
        <p:nvSpPr>
          <p:cNvPr id="8" name="Title 1"/>
          <p:cNvSpPr txBox="1">
            <a:spLocks/>
          </p:cNvSpPr>
          <p:nvPr/>
        </p:nvSpPr>
        <p:spPr>
          <a:xfrm>
            <a:off x="892959" y="3891681"/>
            <a:ext cx="1329551" cy="363573"/>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500" b="0" dirty="0">
                <a:solidFill>
                  <a:schemeClr val="tx1"/>
                </a:solidFill>
              </a:rPr>
              <a:t>CVD and Cu foil</a:t>
            </a:r>
            <a:endParaRPr lang="en-IN" sz="1500" b="0" dirty="0">
              <a:solidFill>
                <a:schemeClr val="tx1"/>
              </a:solidFill>
            </a:endParaRPr>
          </a:p>
        </p:txBody>
      </p:sp>
      <p:sp>
        <p:nvSpPr>
          <p:cNvPr id="10" name="Title 1"/>
          <p:cNvSpPr txBox="1">
            <a:spLocks/>
          </p:cNvSpPr>
          <p:nvPr/>
        </p:nvSpPr>
        <p:spPr>
          <a:xfrm>
            <a:off x="6100216" y="3891681"/>
            <a:ext cx="3039249" cy="3635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500" b="0" dirty="0">
                <a:solidFill>
                  <a:schemeClr val="tx1"/>
                </a:solidFill>
              </a:rPr>
              <a:t>Transferred graphene on SiO2</a:t>
            </a:r>
            <a:endParaRPr lang="en-IN" sz="1500" b="0" dirty="0">
              <a:solidFill>
                <a:schemeClr val="tx1"/>
              </a:solidFill>
            </a:endParaRPr>
          </a:p>
        </p:txBody>
      </p:sp>
      <p:sp>
        <p:nvSpPr>
          <p:cNvPr id="11" name="TextBox 10"/>
          <p:cNvSpPr txBox="1"/>
          <p:nvPr/>
        </p:nvSpPr>
        <p:spPr>
          <a:xfrm>
            <a:off x="35496" y="4433044"/>
            <a:ext cx="8929540" cy="2062103"/>
          </a:xfrm>
          <a:prstGeom prst="rect">
            <a:avLst/>
          </a:prstGeom>
          <a:noFill/>
        </p:spPr>
        <p:txBody>
          <a:bodyPr wrap="square" rtlCol="0">
            <a:spAutoFit/>
          </a:bodyPr>
          <a:lstStyle/>
          <a:p>
            <a:pPr marL="342900" indent="-342900">
              <a:buFont typeface="Arial" panose="020B0604020202020204" pitchFamily="34" charset="0"/>
              <a:buChar char="•"/>
            </a:pPr>
            <a:r>
              <a:rPr lang="en-US" sz="1600" dirty="0">
                <a:solidFill>
                  <a:srgbClr val="C00000"/>
                </a:solidFill>
                <a:latin typeface="+mj-lt"/>
                <a:cs typeface="Arial" panose="020B0604020202020204" pitchFamily="34" charset="0"/>
              </a:rPr>
              <a:t>graphene with proper quality and relatively large size can be achieved by CVD process </a:t>
            </a:r>
          </a:p>
          <a:p>
            <a:pPr marL="342900" indent="-342900">
              <a:buFont typeface="Arial" panose="020B0604020202020204" pitchFamily="34" charset="0"/>
              <a:buChar char="•"/>
            </a:pPr>
            <a:r>
              <a:rPr lang="en-US" sz="1600" dirty="0">
                <a:latin typeface="+mj-lt"/>
                <a:cs typeface="Arial" panose="020B0604020202020204" pitchFamily="34" charset="0"/>
              </a:rPr>
              <a:t>we can use Cu or Ni as catalytic materials of growth substrates (usually Cu for single-layer &amp; Ni for multi-layer)</a:t>
            </a:r>
          </a:p>
          <a:p>
            <a:pPr marL="342900" indent="-342900">
              <a:buFont typeface="Arial" panose="020B0604020202020204" pitchFamily="34" charset="0"/>
              <a:buChar char="•"/>
            </a:pPr>
            <a:r>
              <a:rPr lang="en-US" altLang="ko-KR" sz="1600" dirty="0">
                <a:latin typeface="+mj-lt"/>
              </a:rPr>
              <a:t>on Cu, solubility of C to Cu film is much low, leading to surface reaction </a:t>
            </a:r>
            <a:r>
              <a:rPr lang="en-US" altLang="ko-KR" sz="1600" dirty="0">
                <a:latin typeface="+mj-lt"/>
                <a:sym typeface="Wingdings" panose="05000000000000000000" pitchFamily="2" charset="2"/>
              </a:rPr>
              <a:t> monolayer</a:t>
            </a:r>
            <a:r>
              <a:rPr lang="en-US" altLang="ko-KR" sz="1600" dirty="0">
                <a:latin typeface="+mj-lt"/>
              </a:rPr>
              <a:t> </a:t>
            </a:r>
            <a:endParaRPr lang="en-US" altLang="ko-KR" sz="1600" dirty="0">
              <a:latin typeface="+mj-lt"/>
              <a:cs typeface="Arial" panose="020B0604020202020204" pitchFamily="34" charset="0"/>
            </a:endParaRPr>
          </a:p>
          <a:p>
            <a:pPr marL="342900" indent="-342900">
              <a:buFont typeface="Arial" panose="020B0604020202020204" pitchFamily="34" charset="0"/>
              <a:buChar char="•"/>
            </a:pPr>
            <a:r>
              <a:rPr lang="en-US" altLang="ko-KR" sz="1600" dirty="0">
                <a:latin typeface="+mj-lt"/>
              </a:rPr>
              <a:t>on Ni, CVD growth of graphene is governed by bulk diffusion due to the high solubility of carbon and then segregation </a:t>
            </a:r>
            <a:r>
              <a:rPr lang="en-US" altLang="ko-KR" sz="1600" dirty="0">
                <a:latin typeface="+mj-lt"/>
                <a:sym typeface="Wingdings" panose="05000000000000000000" pitchFamily="2" charset="2"/>
              </a:rPr>
              <a:t> multilayer</a:t>
            </a:r>
            <a:endParaRPr lang="en-US" altLang="ko-KR" sz="1600" dirty="0">
              <a:latin typeface="+mj-lt"/>
            </a:endParaRPr>
          </a:p>
          <a:p>
            <a:pPr marL="342900" indent="-342900">
              <a:buFont typeface="Arial" panose="020B0604020202020204" pitchFamily="34" charset="0"/>
              <a:buChar char="•"/>
            </a:pPr>
            <a:r>
              <a:rPr lang="en-US" sz="1600" dirty="0">
                <a:latin typeface="+mj-lt"/>
                <a:cs typeface="Arial" panose="020B0604020202020204" pitchFamily="34" charset="0"/>
              </a:rPr>
              <a:t>With the help of PMMA-assisted method, as-grown graphene can be transferred on any arbitrary substrates to characterize it and then apply for the potential device applications</a:t>
            </a:r>
          </a:p>
        </p:txBody>
      </p:sp>
      <p:cxnSp>
        <p:nvCxnSpPr>
          <p:cNvPr id="14" name="직선 화살표 연결선 13"/>
          <p:cNvCxnSpPr/>
          <p:nvPr/>
        </p:nvCxnSpPr>
        <p:spPr>
          <a:xfrm flipV="1">
            <a:off x="1333500" y="1064235"/>
            <a:ext cx="1977826" cy="208536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직선 화살표 연결선 14"/>
          <p:cNvCxnSpPr/>
          <p:nvPr/>
        </p:nvCxnSpPr>
        <p:spPr>
          <a:xfrm>
            <a:off x="1333500" y="3149600"/>
            <a:ext cx="1977826" cy="74986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a:xfrm>
            <a:off x="3946762" y="3891681"/>
            <a:ext cx="1329551" cy="3635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ctr"/>
            <a:r>
              <a:rPr lang="en-US" sz="1500" b="0" dirty="0">
                <a:solidFill>
                  <a:schemeClr val="tx1"/>
                </a:solidFill>
              </a:rPr>
              <a:t>CVD process</a:t>
            </a:r>
            <a:endParaRPr lang="en-IN" sz="1500" b="0" dirty="0">
              <a:solidFill>
                <a:schemeClr val="tx1"/>
              </a:solidFill>
            </a:endParaRPr>
          </a:p>
        </p:txBody>
      </p:sp>
      <p:pic>
        <p:nvPicPr>
          <p:cNvPr id="12290" name="Picture 2" descr="graphene cvd ch4ì ëí ì´ë¯¸ì§ ê²ìê²°ê³¼"/>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41" b="7617"/>
          <a:stretch/>
        </p:blipFill>
        <p:spPr bwMode="auto">
          <a:xfrm>
            <a:off x="3311326" y="1064236"/>
            <a:ext cx="2543374" cy="284649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2" name="슬라이드 번호 개체 틀 1"/>
          <p:cNvSpPr>
            <a:spLocks noGrp="1"/>
          </p:cNvSpPr>
          <p:nvPr>
            <p:ph type="sldNum" sz="quarter" idx="4294967295"/>
          </p:nvPr>
        </p:nvSpPr>
        <p:spPr>
          <a:xfrm>
            <a:off x="7020272" y="6520259"/>
            <a:ext cx="2133600" cy="365125"/>
          </a:xfrm>
        </p:spPr>
        <p:txBody>
          <a:bodyPr/>
          <a:lstStyle/>
          <a:p>
            <a:fld id="{3956BC05-BAF0-44D8-938E-5DB4310753FA}" type="slidenum">
              <a:rPr lang="ko-KR" altLang="en-US" smtClean="0"/>
              <a:pPr/>
              <a:t>182</a:t>
            </a:fld>
            <a:endParaRPr lang="ko-KR" altLang="en-US" dirty="0"/>
          </a:p>
        </p:txBody>
      </p:sp>
      <p:sp>
        <p:nvSpPr>
          <p:cNvPr id="17" name="직사각형 16"/>
          <p:cNvSpPr/>
          <p:nvPr/>
        </p:nvSpPr>
        <p:spPr>
          <a:xfrm>
            <a:off x="0" y="44624"/>
            <a:ext cx="9144000" cy="523220"/>
          </a:xfrm>
          <a:prstGeom prst="rect">
            <a:avLst/>
          </a:prstGeom>
        </p:spPr>
        <p:txBody>
          <a:bodyPr vert="horz" lIns="91440" tIns="45720" rIns="91440" bIns="45720" rtlCol="0" anchor="ctr">
            <a:noAutofit/>
          </a:bodyPr>
          <a:lstStyle/>
          <a:p>
            <a:pPr algn="ctr">
              <a:spcBef>
                <a:spcPct val="0"/>
              </a:spcBef>
            </a:pPr>
            <a:r>
              <a:rPr lang="en-US" altLang="ko-KR" sz="3200" b="1" dirty="0">
                <a:latin typeface="Gill Sans MT" panose="020B0502020104020203" pitchFamily="34" charset="0"/>
                <a:ea typeface="HY견고딕" panose="02030600000101010101" pitchFamily="18" charset="-127"/>
                <a:cs typeface="+mj-cs"/>
              </a:rPr>
              <a:t>Graphene</a:t>
            </a:r>
            <a:endParaRPr lang="ko-KR" altLang="en-US" sz="3200" b="1" dirty="0">
              <a:latin typeface="Gill Sans MT" panose="020B0502020104020203" pitchFamily="34" charset="0"/>
              <a:ea typeface="HY견고딕" panose="02030600000101010101" pitchFamily="18" charset="-127"/>
              <a:cs typeface="+mj-cs"/>
            </a:endParaRPr>
          </a:p>
        </p:txBody>
      </p:sp>
    </p:spTree>
    <p:extLst>
      <p:ext uri="{BB962C8B-B14F-4D97-AF65-F5344CB8AC3E}">
        <p14:creationId xmlns:p14="http://schemas.microsoft.com/office/powerpoint/2010/main" val="399041564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967579" y="5373216"/>
            <a:ext cx="2355004" cy="276999"/>
          </a:xfrm>
          <a:prstGeom prst="rect">
            <a:avLst/>
          </a:prstGeom>
        </p:spPr>
        <p:txBody>
          <a:bodyPr wrap="none">
            <a:spAutoFit/>
          </a:bodyPr>
          <a:lstStyle/>
          <a:p>
            <a:r>
              <a:rPr lang="ko-KR" altLang="en-US" sz="1200" dirty="0"/>
              <a:t>Advances In Physics 65</a:t>
            </a:r>
            <a:r>
              <a:rPr lang="en-US" altLang="ko-KR" sz="1200" dirty="0"/>
              <a:t>, </a:t>
            </a:r>
            <a:r>
              <a:rPr lang="ko-KR" altLang="en-US" sz="1200" dirty="0"/>
              <a:t>553</a:t>
            </a:r>
            <a:r>
              <a:rPr lang="en-US" altLang="ko-KR" sz="1200" dirty="0"/>
              <a:t>, </a:t>
            </a:r>
            <a:r>
              <a:rPr lang="ko-KR" altLang="en-US" sz="1200" dirty="0"/>
              <a:t> </a:t>
            </a:r>
            <a:r>
              <a:rPr lang="en-US" altLang="ko-KR" sz="1200" dirty="0"/>
              <a:t>2016</a:t>
            </a:r>
            <a:endParaRPr lang="ko-KR" altLang="en-US" sz="1200" dirty="0"/>
          </a:p>
        </p:txBody>
      </p:sp>
      <p:sp>
        <p:nvSpPr>
          <p:cNvPr id="6" name="직사각형 5"/>
          <p:cNvSpPr/>
          <p:nvPr/>
        </p:nvSpPr>
        <p:spPr>
          <a:xfrm>
            <a:off x="179512" y="5744946"/>
            <a:ext cx="8424936" cy="907941"/>
          </a:xfrm>
          <a:prstGeom prst="rect">
            <a:avLst/>
          </a:prstGeom>
        </p:spPr>
        <p:txBody>
          <a:bodyPr wrap="square">
            <a:spAutoFit/>
          </a:bodyPr>
          <a:lstStyle/>
          <a:p>
            <a:pPr>
              <a:spcBef>
                <a:spcPts val="300"/>
              </a:spcBef>
            </a:pPr>
            <a:r>
              <a:rPr lang="en-US" altLang="ko-KR" sz="1600" dirty="0">
                <a:solidFill>
                  <a:srgbClr val="111111"/>
                </a:solidFill>
                <a:latin typeface="+mj-lt"/>
              </a:rPr>
              <a:t>(a) Schematic of a typical setup for graphene synthesis in a CVD system</a:t>
            </a:r>
          </a:p>
          <a:p>
            <a:pPr>
              <a:spcBef>
                <a:spcPts val="300"/>
              </a:spcBef>
            </a:pPr>
            <a:r>
              <a:rPr lang="en-US" altLang="ko-KR" sz="1600" dirty="0">
                <a:solidFill>
                  <a:srgbClr val="111111"/>
                </a:solidFill>
                <a:latin typeface="+mj-lt"/>
              </a:rPr>
              <a:t>(b) transfer process of graphene from a growing Cu foil to a target substrate. </a:t>
            </a:r>
          </a:p>
          <a:p>
            <a:pPr>
              <a:spcBef>
                <a:spcPts val="300"/>
              </a:spcBef>
            </a:pPr>
            <a:r>
              <a:rPr lang="en-US" altLang="ko-KR" sz="1600" dirty="0">
                <a:solidFill>
                  <a:srgbClr val="111111"/>
                </a:solidFill>
                <a:latin typeface="+mj-lt"/>
              </a:rPr>
              <a:t>(c) transparent ultra large-area graphene film transferred on a 35-inch PET sheet</a:t>
            </a:r>
            <a:endParaRPr lang="en-US" altLang="ko-KR" sz="1600" b="0" i="0" dirty="0">
              <a:solidFill>
                <a:srgbClr val="111111"/>
              </a:solidFill>
              <a:effectLst/>
              <a:latin typeface="+mj-lt"/>
            </a:endParaRPr>
          </a:p>
        </p:txBody>
      </p:sp>
      <p:grpSp>
        <p:nvGrpSpPr>
          <p:cNvPr id="3" name="그룹 2"/>
          <p:cNvGrpSpPr/>
          <p:nvPr/>
        </p:nvGrpSpPr>
        <p:grpSpPr>
          <a:xfrm>
            <a:off x="360040" y="768307"/>
            <a:ext cx="8460432" cy="4613950"/>
            <a:chOff x="0" y="476672"/>
            <a:chExt cx="9139465" cy="4984265"/>
          </a:xfrm>
        </p:grpSpPr>
        <p:pic>
          <p:nvPicPr>
            <p:cNvPr id="10242" name="Picture 2" descr="graphene cvd synthesis methodsì ëí ì´ë¯¸ì§ ê²ìê²°ê³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741" y="953928"/>
              <a:ext cx="6198960" cy="4507009"/>
            </a:xfrm>
            <a:prstGeom prst="rect">
              <a:avLst/>
            </a:prstGeom>
            <a:noFill/>
            <a:extLst>
              <a:ext uri="{909E8E84-426E-40DD-AFC4-6F175D3DCCD1}">
                <a14:hiddenFill xmlns:a14="http://schemas.microsoft.com/office/drawing/2010/main">
                  <a:solidFill>
                    <a:srgbClr val="FFFFFF"/>
                  </a:solidFill>
                </a14:hiddenFill>
              </a:ext>
            </a:extLst>
          </p:spPr>
        </p:pic>
        <p:sp>
          <p:nvSpPr>
            <p:cNvPr id="7" name="직사각형 6"/>
            <p:cNvSpPr/>
            <p:nvPr/>
          </p:nvSpPr>
          <p:spPr>
            <a:xfrm>
              <a:off x="0" y="476672"/>
              <a:ext cx="9139465" cy="536643"/>
            </a:xfrm>
            <a:prstGeom prst="rect">
              <a:avLst/>
            </a:prstGeom>
          </p:spPr>
          <p:txBody>
            <a:bodyPr vert="horz" lIns="91440" tIns="45720" rIns="91440" bIns="45720" rtlCol="0" anchor="b">
              <a:normAutofit/>
            </a:bodyPr>
            <a:lstStyle/>
            <a:p>
              <a:pPr algn="ctr" latinLnBrk="0">
                <a:lnSpc>
                  <a:spcPct val="90000"/>
                </a:lnSpc>
                <a:spcBef>
                  <a:spcPct val="0"/>
                </a:spcBef>
              </a:pPr>
              <a:r>
                <a:rPr lang="en-US" altLang="ko-KR" b="1" dirty="0">
                  <a:latin typeface="+mj-lt"/>
                  <a:ea typeface="+mj-ea"/>
                  <a:cs typeface="+mj-cs"/>
                </a:rPr>
                <a:t>Large scale graphene synthesis</a:t>
              </a:r>
              <a:endParaRPr lang="ko-KR" altLang="en-US" b="1" dirty="0">
                <a:latin typeface="+mj-lt"/>
                <a:ea typeface="+mj-ea"/>
                <a:cs typeface="+mj-cs"/>
              </a:endParaRPr>
            </a:p>
          </p:txBody>
        </p:sp>
      </p:grpSp>
      <p:sp>
        <p:nvSpPr>
          <p:cNvPr id="2" name="슬라이드 번호 개체 틀 1"/>
          <p:cNvSpPr>
            <a:spLocks noGrp="1"/>
          </p:cNvSpPr>
          <p:nvPr>
            <p:ph type="sldNum" sz="quarter" idx="4294967295"/>
          </p:nvPr>
        </p:nvSpPr>
        <p:spPr>
          <a:xfrm>
            <a:off x="7005865" y="6520259"/>
            <a:ext cx="2133600" cy="365125"/>
          </a:xfrm>
        </p:spPr>
        <p:txBody>
          <a:bodyPr/>
          <a:lstStyle/>
          <a:p>
            <a:fld id="{3956BC05-BAF0-44D8-938E-5DB4310753FA}" type="slidenum">
              <a:rPr lang="ko-KR" altLang="en-US" smtClean="0"/>
              <a:pPr/>
              <a:t>183</a:t>
            </a:fld>
            <a:endParaRPr lang="ko-KR" altLang="en-US" dirty="0"/>
          </a:p>
        </p:txBody>
      </p:sp>
      <p:sp>
        <p:nvSpPr>
          <p:cNvPr id="11" name="직사각형 10"/>
          <p:cNvSpPr/>
          <p:nvPr/>
        </p:nvSpPr>
        <p:spPr>
          <a:xfrm>
            <a:off x="0" y="44624"/>
            <a:ext cx="9144000" cy="523220"/>
          </a:xfrm>
          <a:prstGeom prst="rect">
            <a:avLst/>
          </a:prstGeom>
        </p:spPr>
        <p:txBody>
          <a:bodyPr vert="horz" lIns="91440" tIns="45720" rIns="91440" bIns="45720" rtlCol="0" anchor="ctr">
            <a:noAutofit/>
          </a:bodyPr>
          <a:lstStyle/>
          <a:p>
            <a:pPr algn="ctr">
              <a:spcBef>
                <a:spcPct val="0"/>
              </a:spcBef>
            </a:pPr>
            <a:r>
              <a:rPr lang="en-US" altLang="ko-KR" sz="3200" b="1" dirty="0">
                <a:latin typeface="Gill Sans MT" panose="020B0502020104020203" pitchFamily="34" charset="0"/>
                <a:ea typeface="HY견고딕" panose="02030600000101010101" pitchFamily="18" charset="-127"/>
                <a:cs typeface="+mj-cs"/>
              </a:rPr>
              <a:t>Graphene</a:t>
            </a:r>
            <a:endParaRPr lang="ko-KR" altLang="en-US" sz="3200" b="1" dirty="0">
              <a:latin typeface="Gill Sans MT" panose="020B0502020104020203" pitchFamily="34" charset="0"/>
              <a:ea typeface="HY견고딕" panose="02030600000101010101" pitchFamily="18" charset="-127"/>
              <a:cs typeface="+mj-cs"/>
            </a:endParaRPr>
          </a:p>
        </p:txBody>
      </p:sp>
    </p:spTree>
    <p:extLst>
      <p:ext uri="{BB962C8B-B14F-4D97-AF65-F5344CB8AC3E}">
        <p14:creationId xmlns:p14="http://schemas.microsoft.com/office/powerpoint/2010/main" val="288099127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2"/>
          <a:srcRect l="3740" t="16057" r="5522" b="14732"/>
          <a:stretch/>
        </p:blipFill>
        <p:spPr>
          <a:xfrm>
            <a:off x="391886" y="960505"/>
            <a:ext cx="8453106" cy="4773387"/>
          </a:xfrm>
          <a:prstGeom prst="rect">
            <a:avLst/>
          </a:prstGeom>
        </p:spPr>
      </p:pic>
      <p:sp>
        <p:nvSpPr>
          <p:cNvPr id="5" name="직사각형 4"/>
          <p:cNvSpPr/>
          <p:nvPr/>
        </p:nvSpPr>
        <p:spPr>
          <a:xfrm>
            <a:off x="1580593" y="5741103"/>
            <a:ext cx="7206343" cy="246221"/>
          </a:xfrm>
          <a:prstGeom prst="rect">
            <a:avLst/>
          </a:prstGeom>
        </p:spPr>
        <p:txBody>
          <a:bodyPr wrap="square">
            <a:spAutoFit/>
          </a:bodyPr>
          <a:lstStyle/>
          <a:p>
            <a:pPr algn="r"/>
            <a:r>
              <a:rPr lang="en-US" altLang="ko-KR" sz="1000" dirty="0">
                <a:latin typeface="+mj-lt"/>
                <a:hlinkClick r:id="rId3"/>
              </a:rPr>
              <a:t>https://www.eit.lth.se/fileadmin/eit/courses/fff160/Redwing_2D_Lecture_Lund_4-14-16.pdf</a:t>
            </a:r>
            <a:endParaRPr lang="ko-KR" altLang="en-US" sz="1000" dirty="0">
              <a:latin typeface="+mj-lt"/>
            </a:endParaRPr>
          </a:p>
        </p:txBody>
      </p:sp>
      <p:sp>
        <p:nvSpPr>
          <p:cNvPr id="6" name="직사각형 5"/>
          <p:cNvSpPr/>
          <p:nvPr/>
        </p:nvSpPr>
        <p:spPr>
          <a:xfrm>
            <a:off x="48706" y="247559"/>
            <a:ext cx="9139465" cy="536643"/>
          </a:xfrm>
          <a:prstGeom prst="rect">
            <a:avLst/>
          </a:prstGeom>
        </p:spPr>
        <p:txBody>
          <a:bodyPr vert="horz" lIns="91440" tIns="45720" rIns="91440" bIns="45720" rtlCol="0" anchor="ctr">
            <a:noAutofit/>
          </a:bodyPr>
          <a:lstStyle/>
          <a:p>
            <a:pPr algn="ctr">
              <a:spcBef>
                <a:spcPct val="0"/>
              </a:spcBef>
            </a:pPr>
            <a:r>
              <a:rPr lang="en-US" altLang="ko-KR" sz="3200" b="1" dirty="0">
                <a:latin typeface="Gill Sans MT" panose="020B0502020104020203" pitchFamily="34" charset="0"/>
                <a:ea typeface="HY견고딕" panose="02030600000101010101" pitchFamily="18" charset="-127"/>
                <a:cs typeface="+mj-cs"/>
              </a:rPr>
              <a:t>What is the next beyond Graphene?</a:t>
            </a:r>
            <a:endParaRPr lang="ko-KR" altLang="en-US" sz="3200" b="1" dirty="0">
              <a:latin typeface="Gill Sans MT" panose="020B0502020104020203" pitchFamily="34" charset="0"/>
              <a:ea typeface="HY견고딕" panose="02030600000101010101" pitchFamily="18" charset="-127"/>
              <a:cs typeface="+mj-cs"/>
            </a:endParaRPr>
          </a:p>
        </p:txBody>
      </p:sp>
      <p:sp>
        <p:nvSpPr>
          <p:cNvPr id="8" name="직사각형 7"/>
          <p:cNvSpPr/>
          <p:nvPr/>
        </p:nvSpPr>
        <p:spPr>
          <a:xfrm>
            <a:off x="391886" y="6032523"/>
            <a:ext cx="8395049" cy="707886"/>
          </a:xfrm>
          <a:prstGeom prst="rect">
            <a:avLst/>
          </a:prstGeom>
        </p:spPr>
        <p:txBody>
          <a:bodyPr wrap="square">
            <a:spAutoFit/>
          </a:bodyPr>
          <a:lstStyle/>
          <a:p>
            <a:pPr algn="ctr">
              <a:spcBef>
                <a:spcPts val="300"/>
              </a:spcBef>
            </a:pPr>
            <a:r>
              <a:rPr lang="en-US" altLang="ko-KR" sz="2000" dirty="0">
                <a:solidFill>
                  <a:srgbClr val="C00000"/>
                </a:solidFill>
                <a:latin typeface="+mj-lt"/>
                <a:sym typeface="Wingdings" panose="05000000000000000000" pitchFamily="2" charset="2"/>
              </a:rPr>
              <a:t> </a:t>
            </a:r>
            <a:r>
              <a:rPr lang="en-US" altLang="ko-KR" sz="2000" dirty="0">
                <a:solidFill>
                  <a:srgbClr val="C00000"/>
                </a:solidFill>
                <a:latin typeface="+mj-lt"/>
              </a:rPr>
              <a:t>Electronic devices does not require only semiconductor but various materials such as insulator, semiconductor, and metal.  </a:t>
            </a:r>
            <a:endParaRPr lang="en-US" altLang="ko-KR" sz="2000" b="0" i="0" dirty="0">
              <a:solidFill>
                <a:srgbClr val="C00000"/>
              </a:solidFill>
              <a:effectLst/>
              <a:latin typeface="+mj-lt"/>
            </a:endParaRPr>
          </a:p>
        </p:txBody>
      </p:sp>
      <p:sp>
        <p:nvSpPr>
          <p:cNvPr id="2" name="슬라이드 번호 개체 틀 1"/>
          <p:cNvSpPr>
            <a:spLocks noGrp="1"/>
          </p:cNvSpPr>
          <p:nvPr>
            <p:ph type="sldNum" sz="quarter" idx="4294967295"/>
          </p:nvPr>
        </p:nvSpPr>
        <p:spPr>
          <a:xfrm>
            <a:off x="7022954" y="6520259"/>
            <a:ext cx="2133600" cy="365125"/>
          </a:xfrm>
        </p:spPr>
        <p:txBody>
          <a:bodyPr/>
          <a:lstStyle/>
          <a:p>
            <a:fld id="{3956BC05-BAF0-44D8-938E-5DB4310753FA}" type="slidenum">
              <a:rPr lang="ko-KR" altLang="en-US" smtClean="0"/>
              <a:pPr/>
              <a:t>184</a:t>
            </a:fld>
            <a:endParaRPr lang="ko-KR" altLang="en-US" dirty="0"/>
          </a:p>
        </p:txBody>
      </p:sp>
    </p:spTree>
    <p:extLst>
      <p:ext uri="{BB962C8B-B14F-4D97-AF65-F5344CB8AC3E}">
        <p14:creationId xmlns:p14="http://schemas.microsoft.com/office/powerpoint/2010/main" val="174247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p:cNvGrpSpPr/>
          <p:nvPr/>
        </p:nvGrpSpPr>
        <p:grpSpPr>
          <a:xfrm>
            <a:off x="1717959" y="1183313"/>
            <a:ext cx="5978241" cy="3626349"/>
            <a:chOff x="1115616" y="1133385"/>
            <a:chExt cx="7589972" cy="4604013"/>
          </a:xfrm>
        </p:grpSpPr>
        <p:pic>
          <p:nvPicPr>
            <p:cNvPr id="6"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133385"/>
              <a:ext cx="6912768" cy="4527863"/>
            </a:xfrm>
            <a:prstGeom prst="rect">
              <a:avLst/>
            </a:prstGeom>
          </p:spPr>
        </p:pic>
        <p:sp>
          <p:nvSpPr>
            <p:cNvPr id="7" name="TextBox 6"/>
            <p:cNvSpPr txBox="1"/>
            <p:nvPr/>
          </p:nvSpPr>
          <p:spPr>
            <a:xfrm>
              <a:off x="6700536" y="5385720"/>
              <a:ext cx="2005052" cy="351678"/>
            </a:xfrm>
            <a:prstGeom prst="rect">
              <a:avLst/>
            </a:prstGeom>
            <a:noFill/>
          </p:spPr>
          <p:txBody>
            <a:bodyPr wrap="none" rtlCol="0">
              <a:spAutoFit/>
            </a:bodyPr>
            <a:lstStyle/>
            <a:p>
              <a:pPr algn="r"/>
              <a:r>
                <a:rPr lang="en-US" altLang="ko-KR" sz="1200" i="1" dirty="0">
                  <a:latin typeface="+mj-lt"/>
                </a:rPr>
                <a:t>Nature 499, 419, 2013</a:t>
              </a:r>
              <a:endParaRPr lang="ko-KR" altLang="en-US" sz="1200" i="1" dirty="0">
                <a:latin typeface="+mj-lt"/>
              </a:endParaRPr>
            </a:p>
          </p:txBody>
        </p:sp>
      </p:grpSp>
      <p:sp>
        <p:nvSpPr>
          <p:cNvPr id="9" name="직사각형 8"/>
          <p:cNvSpPr/>
          <p:nvPr/>
        </p:nvSpPr>
        <p:spPr>
          <a:xfrm>
            <a:off x="1" y="665479"/>
            <a:ext cx="9143999" cy="461665"/>
          </a:xfrm>
          <a:prstGeom prst="rect">
            <a:avLst/>
          </a:prstGeom>
        </p:spPr>
        <p:txBody>
          <a:bodyPr wrap="square">
            <a:spAutoFit/>
          </a:bodyPr>
          <a:lstStyle/>
          <a:p>
            <a:pPr algn="ctr"/>
            <a:r>
              <a:rPr lang="en-US" altLang="ko-KR" sz="2400" dirty="0">
                <a:solidFill>
                  <a:srgbClr val="FF0000"/>
                </a:solidFill>
                <a:latin typeface="+mj-lt"/>
              </a:rPr>
              <a:t> “Atomic scale </a:t>
            </a:r>
            <a:r>
              <a:rPr lang="en-US" altLang="ko-KR" sz="2400" dirty="0" err="1">
                <a:solidFill>
                  <a:srgbClr val="FF0000"/>
                </a:solidFill>
                <a:latin typeface="+mj-lt"/>
              </a:rPr>
              <a:t>lego</a:t>
            </a:r>
            <a:r>
              <a:rPr lang="en-US" altLang="ko-KR" sz="2400" dirty="0">
                <a:solidFill>
                  <a:srgbClr val="FF0000"/>
                </a:solidFill>
                <a:latin typeface="+mj-lt"/>
              </a:rPr>
              <a:t> system”</a:t>
            </a:r>
            <a:endParaRPr lang="ko-KR" altLang="en-US" sz="2400" dirty="0">
              <a:solidFill>
                <a:srgbClr val="FF0000"/>
              </a:solidFill>
              <a:latin typeface="+mj-lt"/>
            </a:endParaRPr>
          </a:p>
        </p:txBody>
      </p:sp>
      <p:sp>
        <p:nvSpPr>
          <p:cNvPr id="2" name="직사각형 1"/>
          <p:cNvSpPr/>
          <p:nvPr/>
        </p:nvSpPr>
        <p:spPr>
          <a:xfrm>
            <a:off x="152399" y="4987042"/>
            <a:ext cx="8987065" cy="1754326"/>
          </a:xfrm>
          <a:prstGeom prst="rect">
            <a:avLst/>
          </a:prstGeom>
        </p:spPr>
        <p:txBody>
          <a:bodyPr wrap="square">
            <a:spAutoFit/>
          </a:bodyPr>
          <a:lstStyle/>
          <a:p>
            <a:pPr marL="342900" indent="-342900">
              <a:buFont typeface="Arial" panose="020B0604020202020204" pitchFamily="34" charset="0"/>
              <a:buChar char="•"/>
            </a:pPr>
            <a:r>
              <a:rPr lang="en-US" altLang="ko-KR" dirty="0">
                <a:latin typeface="+mj-lt"/>
              </a:rPr>
              <a:t>Van der Waals bonding enables stacking of different materials without need to form chemical bonds</a:t>
            </a:r>
          </a:p>
          <a:p>
            <a:pPr marL="342900" indent="-342900">
              <a:buFont typeface="Arial" panose="020B0604020202020204" pitchFamily="34" charset="0"/>
              <a:buChar char="•"/>
            </a:pPr>
            <a:r>
              <a:rPr lang="en-US" altLang="ko-KR" dirty="0">
                <a:latin typeface="+mj-lt"/>
              </a:rPr>
              <a:t>Thus, 2D can create exactly new 3D materials with novel functionality or extraordinary high performance</a:t>
            </a:r>
          </a:p>
          <a:p>
            <a:pPr marL="342900" indent="-342900">
              <a:buFont typeface="Arial" panose="020B0604020202020204" pitchFamily="34" charset="0"/>
              <a:buChar char="•"/>
            </a:pPr>
            <a:r>
              <a:rPr lang="en-US" altLang="ko-KR" dirty="0">
                <a:latin typeface="+mj-lt"/>
              </a:rPr>
              <a:t>It can enable more practical way toward realization of nanotechnology rather than precise engineering of individual atom</a:t>
            </a:r>
            <a:endParaRPr lang="ko-KR" altLang="en-US" dirty="0">
              <a:latin typeface="+mj-lt"/>
            </a:endParaRPr>
          </a:p>
        </p:txBody>
      </p:sp>
      <p:sp>
        <p:nvSpPr>
          <p:cNvPr id="10" name="Title 1"/>
          <p:cNvSpPr txBox="1">
            <a:spLocks/>
          </p:cNvSpPr>
          <p:nvPr/>
        </p:nvSpPr>
        <p:spPr>
          <a:xfrm>
            <a:off x="106855" y="110154"/>
            <a:ext cx="8865695" cy="5396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ctr"/>
            <a:r>
              <a:rPr lang="en-US" dirty="0">
                <a:solidFill>
                  <a:schemeClr val="tx1"/>
                </a:solidFill>
              </a:rPr>
              <a:t>2D heterostructure</a:t>
            </a:r>
            <a:endParaRPr lang="en-IN" dirty="0">
              <a:solidFill>
                <a:schemeClr val="tx1"/>
              </a:solidFill>
            </a:endParaRP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185</a:t>
            </a:fld>
            <a:endParaRPr lang="ko-KR" altLang="en-US"/>
          </a:p>
        </p:txBody>
      </p:sp>
    </p:spTree>
    <p:extLst>
      <p:ext uri="{BB962C8B-B14F-4D97-AF65-F5344CB8AC3E}">
        <p14:creationId xmlns:p14="http://schemas.microsoft.com/office/powerpoint/2010/main" val="177764291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0" y="1052736"/>
            <a:ext cx="9144000" cy="2547715"/>
          </a:xfrm>
        </p:spPr>
        <p:txBody>
          <a:bodyPr>
            <a:normAutofit/>
          </a:bodyPr>
          <a:lstStyle/>
          <a:p>
            <a:pPr>
              <a:lnSpc>
                <a:spcPct val="150000"/>
              </a:lnSpc>
            </a:pPr>
            <a:r>
              <a:rPr lang="en-US" altLang="ko-KR" sz="3600" b="1" dirty="0">
                <a:latin typeface="Gill Sans MT" panose="020B0502020104020203" pitchFamily="34" charset="0"/>
              </a:rPr>
              <a:t>Chapter 7. </a:t>
            </a:r>
            <a:br>
              <a:rPr lang="en-US" altLang="ko-KR" sz="3600" b="1" dirty="0">
                <a:latin typeface="Gill Sans MT" panose="020B0502020104020203" pitchFamily="34" charset="0"/>
              </a:rPr>
            </a:br>
            <a:r>
              <a:rPr lang="en-US" altLang="ko-KR" sz="3600" b="1" dirty="0">
                <a:latin typeface="Gill Sans MT" panose="020B0502020104020203" pitchFamily="34" charset="0"/>
              </a:rPr>
              <a:t>Nanostructures Fabricated by</a:t>
            </a:r>
            <a:br>
              <a:rPr lang="en-US" altLang="ko-KR" sz="3600" b="1" dirty="0">
                <a:latin typeface="Gill Sans MT" panose="020B0502020104020203" pitchFamily="34" charset="0"/>
              </a:rPr>
            </a:br>
            <a:r>
              <a:rPr lang="en-US" altLang="ko-KR" sz="3600" b="1" dirty="0">
                <a:latin typeface="Gill Sans MT" panose="020B0502020104020203" pitchFamily="34" charset="0"/>
              </a:rPr>
              <a:t>Physical Techniques</a:t>
            </a:r>
            <a:endParaRPr lang="ko-KR" altLang="en-US" sz="3600" b="1" dirty="0">
              <a:latin typeface="Gill Sans MT" panose="020B0502020104020203" pitchFamily="34" charset="0"/>
            </a:endParaRPr>
          </a:p>
        </p:txBody>
      </p:sp>
      <p:sp>
        <p:nvSpPr>
          <p:cNvPr id="3" name="슬라이드 번호 개체 틀 2"/>
          <p:cNvSpPr>
            <a:spLocks noGrp="1"/>
          </p:cNvSpPr>
          <p:nvPr>
            <p:ph type="sldNum" sz="quarter" idx="4294967295"/>
          </p:nvPr>
        </p:nvSpPr>
        <p:spPr>
          <a:xfrm>
            <a:off x="7008440" y="6492875"/>
            <a:ext cx="2133600" cy="365125"/>
          </a:xfrm>
        </p:spPr>
        <p:txBody>
          <a:bodyPr/>
          <a:lstStyle/>
          <a:p>
            <a:fld id="{3956BC05-BAF0-44D8-938E-5DB4310753FA}" type="slidenum">
              <a:rPr lang="ko-KR" altLang="en-US" smtClean="0"/>
              <a:pPr/>
              <a:t>186</a:t>
            </a:fld>
            <a:endParaRPr lang="ko-KR" altLang="en-US" dirty="0"/>
          </a:p>
        </p:txBody>
      </p:sp>
    </p:spTree>
    <p:extLst>
      <p:ext uri="{BB962C8B-B14F-4D97-AF65-F5344CB8AC3E}">
        <p14:creationId xmlns:p14="http://schemas.microsoft.com/office/powerpoint/2010/main" val="71521465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7.1. Introduction </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직사각형 1"/>
          <p:cNvSpPr/>
          <p:nvPr/>
        </p:nvSpPr>
        <p:spPr>
          <a:xfrm>
            <a:off x="34663" y="935142"/>
            <a:ext cx="9109337" cy="1569660"/>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ko-KR" sz="2400" dirty="0">
                <a:latin typeface="Gill Sans MT" panose="020B0502020104020203" pitchFamily="34" charset="0"/>
              </a:rPr>
              <a:t>physical fabrication techniques</a:t>
            </a:r>
          </a:p>
          <a:p>
            <a:r>
              <a:rPr lang="en-US" altLang="ko-KR" sz="2000" dirty="0">
                <a:solidFill>
                  <a:prstClr val="black"/>
                </a:solidFill>
                <a:latin typeface="Gill Sans MT" panose="020B0502020104020203" pitchFamily="34" charset="0"/>
              </a:rPr>
              <a:t>     - top-down process</a:t>
            </a:r>
          </a:p>
          <a:p>
            <a:r>
              <a:rPr lang="en-US" altLang="ko-KR" sz="2000" dirty="0">
                <a:solidFill>
                  <a:prstClr val="black"/>
                </a:solidFill>
                <a:latin typeface="Gill Sans MT" panose="020B0502020104020203" pitchFamily="34" charset="0"/>
              </a:rPr>
              <a:t>     - derived from the techniques for microstructures in semiconductor industry</a:t>
            </a:r>
          </a:p>
          <a:p>
            <a:r>
              <a:rPr lang="en-US" altLang="ko-KR" sz="2000" dirty="0">
                <a:solidFill>
                  <a:prstClr val="black"/>
                </a:solidFill>
                <a:latin typeface="Gill Sans MT" panose="020B0502020104020203" pitchFamily="34" charset="0"/>
              </a:rPr>
              <a:t>     - techniques for the fabrication of nanostructures and </a:t>
            </a:r>
            <a:r>
              <a:rPr lang="en-US" altLang="ko-KR" sz="2000" dirty="0" err="1">
                <a:solidFill>
                  <a:prstClr val="black"/>
                </a:solidFill>
                <a:latin typeface="Gill Sans MT" panose="020B0502020104020203" pitchFamily="34" charset="0"/>
              </a:rPr>
              <a:t>nanopatterns</a:t>
            </a:r>
            <a:endParaRPr lang="ko-KR" altLang="en-US" sz="2000" dirty="0">
              <a:solidFill>
                <a:prstClr val="black"/>
              </a:solidFill>
              <a:latin typeface="Gill Sans MT" panose="020B0502020104020203" pitchFamily="34" charset="0"/>
            </a:endParaRPr>
          </a:p>
        </p:txBody>
      </p:sp>
      <p:graphicFrame>
        <p:nvGraphicFramePr>
          <p:cNvPr id="11" name="표 10"/>
          <p:cNvGraphicFramePr>
            <a:graphicFrameLocks noGrp="1"/>
          </p:cNvGraphicFramePr>
          <p:nvPr>
            <p:extLst/>
          </p:nvPr>
        </p:nvGraphicFramePr>
        <p:xfrm>
          <a:off x="323528" y="2636912"/>
          <a:ext cx="8544213" cy="3471849"/>
        </p:xfrm>
        <a:graphic>
          <a:graphicData uri="http://schemas.openxmlformats.org/drawingml/2006/table">
            <a:tbl>
              <a:tblPr firstRow="1" bandRow="1">
                <a:tableStyleId>{5C22544A-7EE6-4342-B048-85BDC9FD1C3A}</a:tableStyleId>
              </a:tblPr>
              <a:tblGrid>
                <a:gridCol w="2848071">
                  <a:extLst>
                    <a:ext uri="{9D8B030D-6E8A-4147-A177-3AD203B41FA5}">
                      <a16:colId xmlns:a16="http://schemas.microsoft.com/office/drawing/2014/main" val="532913471"/>
                    </a:ext>
                  </a:extLst>
                </a:gridCol>
                <a:gridCol w="2848071">
                  <a:extLst>
                    <a:ext uri="{9D8B030D-6E8A-4147-A177-3AD203B41FA5}">
                      <a16:colId xmlns:a16="http://schemas.microsoft.com/office/drawing/2014/main" val="2604408866"/>
                    </a:ext>
                  </a:extLst>
                </a:gridCol>
                <a:gridCol w="2848071">
                  <a:extLst>
                    <a:ext uri="{9D8B030D-6E8A-4147-A177-3AD203B41FA5}">
                      <a16:colId xmlns:a16="http://schemas.microsoft.com/office/drawing/2014/main" val="995724779"/>
                    </a:ext>
                  </a:extLst>
                </a:gridCol>
              </a:tblGrid>
              <a:tr h="92419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b="1" dirty="0">
                          <a:latin typeface="Gill Sans MT" panose="020B0502020104020203" pitchFamily="34" charset="0"/>
                        </a:rPr>
                        <a:t>Lithographic techniques</a:t>
                      </a:r>
                    </a:p>
                    <a:p>
                      <a:pPr latinLnBrk="1"/>
                      <a:endParaRPr lang="ko-KR" altLang="en-US" sz="1400" dirty="0">
                        <a:latin typeface="Gill Sans MT" panose="020B0502020104020203" pitchFamily="34" charset="0"/>
                      </a:endParaRPr>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b="1" dirty="0" err="1">
                          <a:latin typeface="Gill Sans MT" panose="020B0502020104020203" pitchFamily="34" charset="0"/>
                        </a:rPr>
                        <a:t>Nanomanipulation</a:t>
                      </a:r>
                      <a:r>
                        <a:rPr lang="en-US" altLang="ko-KR" sz="1400" b="1" dirty="0">
                          <a:latin typeface="Gill Sans MT" panose="020B0502020104020203" pitchFamily="34" charset="0"/>
                        </a:rPr>
                        <a:t> and nanolithography</a:t>
                      </a:r>
                    </a:p>
                    <a:p>
                      <a:pPr latinLnBrk="1"/>
                      <a:endParaRPr lang="ko-KR" altLang="en-US" sz="1400" dirty="0">
                        <a:latin typeface="Gill Sans MT" panose="020B0502020104020203" pitchFamily="34" charset="0"/>
                      </a:endParaRPr>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b="1" dirty="0">
                          <a:latin typeface="Gill Sans MT" panose="020B0502020104020203" pitchFamily="34" charset="0"/>
                        </a:rPr>
                        <a:t>Soft lithography</a:t>
                      </a:r>
                    </a:p>
                    <a:p>
                      <a:pPr latinLnBrk="1"/>
                      <a:endParaRPr lang="ko-KR" altLang="en-US" sz="1400" dirty="0">
                        <a:latin typeface="Gill Sans MT" panose="020B0502020104020203" pitchFamily="34" charset="0"/>
                      </a:endParaRPr>
                    </a:p>
                  </a:txBody>
                  <a:tcPr/>
                </a:tc>
                <a:extLst>
                  <a:ext uri="{0D108BD9-81ED-4DB2-BD59-A6C34878D82A}">
                    <a16:rowId xmlns:a16="http://schemas.microsoft.com/office/drawing/2014/main" val="758098980"/>
                  </a:ext>
                </a:extLst>
              </a:tr>
              <a:tr h="2547651">
                <a:tc>
                  <a:txBody>
                    <a:bodyPr/>
                    <a:lstStyle/>
                    <a:p>
                      <a:pPr marL="342900" indent="-342900">
                        <a:buFont typeface="+mj-lt"/>
                        <a:buAutoNum type="arabicPeriod"/>
                      </a:pPr>
                      <a:r>
                        <a:rPr lang="en-US" altLang="ko-KR" sz="1400" dirty="0">
                          <a:latin typeface="Gill Sans MT" panose="020B0502020104020203" pitchFamily="34" charset="0"/>
                        </a:rPr>
                        <a:t>Photolithography</a:t>
                      </a:r>
                    </a:p>
                    <a:p>
                      <a:pPr marL="342900" indent="-342900">
                        <a:buFont typeface="+mj-lt"/>
                        <a:buAutoNum type="arabicPeriod"/>
                      </a:pPr>
                      <a:r>
                        <a:rPr lang="en-US" altLang="ko-KR" sz="1400" dirty="0">
                          <a:latin typeface="Gill Sans MT" panose="020B0502020104020203" pitchFamily="34" charset="0"/>
                        </a:rPr>
                        <a:t>Phase shifting optical lithography</a:t>
                      </a:r>
                    </a:p>
                    <a:p>
                      <a:pPr marL="342900" indent="-342900">
                        <a:buFont typeface="+mj-lt"/>
                        <a:buAutoNum type="arabicPeriod"/>
                      </a:pPr>
                      <a:r>
                        <a:rPr lang="en-US" altLang="ko-KR" sz="1400" dirty="0">
                          <a:latin typeface="Gill Sans MT" panose="020B0502020104020203" pitchFamily="34" charset="0"/>
                        </a:rPr>
                        <a:t>Electron beam lithography</a:t>
                      </a:r>
                    </a:p>
                    <a:p>
                      <a:pPr marL="342900" indent="-342900">
                        <a:buFont typeface="+mj-lt"/>
                        <a:buAutoNum type="arabicPeriod"/>
                      </a:pPr>
                      <a:r>
                        <a:rPr lang="en-US" altLang="ko-KR" sz="1400" dirty="0">
                          <a:latin typeface="Gill Sans MT" panose="020B0502020104020203" pitchFamily="34" charset="0"/>
                        </a:rPr>
                        <a:t>X-ray lithography</a:t>
                      </a:r>
                    </a:p>
                    <a:p>
                      <a:pPr marL="342900" indent="-342900">
                        <a:buFont typeface="+mj-lt"/>
                        <a:buAutoNum type="arabicPeriod"/>
                      </a:pPr>
                      <a:r>
                        <a:rPr lang="en-US" altLang="ko-KR" sz="1400" dirty="0">
                          <a:latin typeface="Gill Sans MT" panose="020B0502020104020203" pitchFamily="34" charset="0"/>
                        </a:rPr>
                        <a:t>Focused ion beam lithography</a:t>
                      </a:r>
                    </a:p>
                    <a:p>
                      <a:pPr marL="342900" indent="-342900">
                        <a:buFont typeface="+mj-lt"/>
                        <a:buAutoNum type="arabicPeriod"/>
                      </a:pPr>
                      <a:r>
                        <a:rPr lang="en-US" altLang="ko-KR" sz="1400" dirty="0">
                          <a:latin typeface="Gill Sans MT" panose="020B0502020104020203" pitchFamily="34" charset="0"/>
                        </a:rPr>
                        <a:t>Neutral atomic beam lithography</a:t>
                      </a:r>
                      <a:endParaRPr lang="ko-KR" altLang="en-US" sz="1400" dirty="0">
                        <a:latin typeface="Gill Sans MT" panose="020B0502020104020203" pitchFamily="34" charset="0"/>
                      </a:endParaRPr>
                    </a:p>
                    <a:p>
                      <a:pPr marL="342900" indent="-342900" latinLnBrk="1">
                        <a:buFont typeface="+mj-lt"/>
                        <a:buAutoNum type="arabicPeriod"/>
                      </a:pPr>
                      <a:endParaRPr lang="ko-KR" altLang="en-US" sz="1400" dirty="0">
                        <a:latin typeface="Gill Sans MT" panose="020B0502020104020203" pitchFamily="34" charset="0"/>
                      </a:endParaRPr>
                    </a:p>
                  </a:txBody>
                  <a:tcPr/>
                </a:tc>
                <a:tc>
                  <a:txBody>
                    <a:bodyPr/>
                    <a:lstStyle/>
                    <a:p>
                      <a:pPr marL="342900" indent="-342900">
                        <a:buFont typeface="+mj-lt"/>
                        <a:buAutoNum type="arabicPeriod"/>
                      </a:pPr>
                      <a:r>
                        <a:rPr lang="en-US" altLang="ko-KR" sz="1400" dirty="0">
                          <a:latin typeface="Gill Sans MT" panose="020B0502020104020203" pitchFamily="34" charset="0"/>
                        </a:rPr>
                        <a:t>Scanning tunneling microscopy (STM)</a:t>
                      </a:r>
                    </a:p>
                    <a:p>
                      <a:pPr marL="342900" indent="-342900">
                        <a:buFont typeface="+mj-lt"/>
                        <a:buAutoNum type="arabicPeriod"/>
                      </a:pPr>
                      <a:r>
                        <a:rPr lang="en-US" altLang="ko-KR" sz="1400" dirty="0">
                          <a:latin typeface="Gill Sans MT" panose="020B0502020104020203" pitchFamily="34" charset="0"/>
                        </a:rPr>
                        <a:t>Atomic force microscopy (AFM)</a:t>
                      </a:r>
                    </a:p>
                    <a:p>
                      <a:pPr marL="342900" indent="-342900">
                        <a:buFont typeface="+mj-lt"/>
                        <a:buAutoNum type="arabicPeriod"/>
                      </a:pPr>
                      <a:r>
                        <a:rPr lang="en-US" altLang="ko-KR" sz="1400" dirty="0">
                          <a:latin typeface="Gill Sans MT" panose="020B0502020104020203" pitchFamily="34" charset="0"/>
                        </a:rPr>
                        <a:t>Near-field scanning optical microscopy (NSOM)</a:t>
                      </a:r>
                    </a:p>
                    <a:p>
                      <a:pPr marL="342900" indent="-342900">
                        <a:buFont typeface="+mj-lt"/>
                        <a:buAutoNum type="arabicPeriod"/>
                      </a:pPr>
                      <a:r>
                        <a:rPr lang="en-US" altLang="ko-KR" sz="1400" dirty="0" err="1">
                          <a:latin typeface="Gill Sans MT" panose="020B0502020104020203" pitchFamily="34" charset="0"/>
                        </a:rPr>
                        <a:t>Nanomanipulation</a:t>
                      </a:r>
                      <a:endParaRPr lang="en-US" altLang="ko-KR" sz="1400" dirty="0">
                        <a:latin typeface="Gill Sans MT" panose="020B0502020104020203" pitchFamily="34" charset="0"/>
                      </a:endParaRPr>
                    </a:p>
                    <a:p>
                      <a:pPr marL="342900" indent="-342900">
                        <a:buFont typeface="+mj-lt"/>
                        <a:buAutoNum type="arabicPeriod"/>
                      </a:pPr>
                      <a:r>
                        <a:rPr lang="en-US" altLang="ko-KR" sz="1400" dirty="0">
                          <a:latin typeface="Gill Sans MT" panose="020B0502020104020203" pitchFamily="34" charset="0"/>
                        </a:rPr>
                        <a:t>Nanolithography</a:t>
                      </a:r>
                      <a:endParaRPr lang="ko-KR" altLang="en-US" sz="1400" dirty="0">
                        <a:latin typeface="Gill Sans MT" panose="020B0502020104020203" pitchFamily="34" charset="0"/>
                      </a:endParaRPr>
                    </a:p>
                    <a:p>
                      <a:pPr marL="342900" indent="-342900" latinLnBrk="1">
                        <a:buFont typeface="+mj-lt"/>
                        <a:buAutoNum type="arabicPeriod"/>
                      </a:pPr>
                      <a:endParaRPr lang="ko-KR" altLang="en-US" sz="1400" dirty="0">
                        <a:latin typeface="Gill Sans MT" panose="020B0502020104020203" pitchFamily="34" charset="0"/>
                      </a:endParaRPr>
                    </a:p>
                  </a:txBody>
                  <a:tcPr/>
                </a:tc>
                <a:tc>
                  <a:txBody>
                    <a:bodyPr/>
                    <a:lstStyle/>
                    <a:p>
                      <a:pPr marL="342900" indent="-342900">
                        <a:buFont typeface="+mj-lt"/>
                        <a:buAutoNum type="arabicPeriod"/>
                      </a:pPr>
                      <a:r>
                        <a:rPr lang="en-US" altLang="ko-KR" sz="1400" dirty="0" err="1">
                          <a:latin typeface="Gill Sans MT" panose="020B0502020104020203" pitchFamily="34" charset="0"/>
                        </a:rPr>
                        <a:t>Microcontact</a:t>
                      </a:r>
                      <a:r>
                        <a:rPr lang="en-US" altLang="ko-KR" sz="1400" dirty="0">
                          <a:latin typeface="Gill Sans MT" panose="020B0502020104020203" pitchFamily="34" charset="0"/>
                        </a:rPr>
                        <a:t> printing</a:t>
                      </a:r>
                    </a:p>
                    <a:p>
                      <a:pPr marL="342900" indent="-342900">
                        <a:buFont typeface="+mj-lt"/>
                        <a:buAutoNum type="arabicPeriod"/>
                      </a:pPr>
                      <a:r>
                        <a:rPr lang="en-US" altLang="ko-KR" sz="1400" dirty="0">
                          <a:latin typeface="Gill Sans MT" panose="020B0502020104020203" pitchFamily="34" charset="0"/>
                        </a:rPr>
                        <a:t>Molding</a:t>
                      </a:r>
                    </a:p>
                    <a:p>
                      <a:pPr marL="342900" indent="-342900">
                        <a:buFont typeface="+mj-lt"/>
                        <a:buAutoNum type="arabicPeriod"/>
                      </a:pPr>
                      <a:r>
                        <a:rPr lang="en-US" altLang="ko-KR" sz="1400" dirty="0">
                          <a:latin typeface="Gill Sans MT" panose="020B0502020104020203" pitchFamily="34" charset="0"/>
                        </a:rPr>
                        <a:t>Nanoimprint</a:t>
                      </a:r>
                    </a:p>
                    <a:p>
                      <a:pPr marL="342900" indent="-342900">
                        <a:buFont typeface="+mj-lt"/>
                        <a:buAutoNum type="arabicPeriod"/>
                      </a:pPr>
                      <a:r>
                        <a:rPr lang="en-US" altLang="ko-KR" sz="1400" dirty="0">
                          <a:latin typeface="Gill Sans MT" panose="020B0502020104020203" pitchFamily="34" charset="0"/>
                        </a:rPr>
                        <a:t>Dip-pen nanolithography</a:t>
                      </a:r>
                      <a:endParaRPr lang="ko-KR" altLang="en-US" sz="1400" dirty="0">
                        <a:latin typeface="Gill Sans MT" panose="020B0502020104020203" pitchFamily="34" charset="0"/>
                      </a:endParaRPr>
                    </a:p>
                    <a:p>
                      <a:pPr marL="342900" indent="-342900" latinLnBrk="1">
                        <a:buFont typeface="+mj-lt"/>
                        <a:buAutoNum type="arabicPeriod"/>
                      </a:pPr>
                      <a:endParaRPr lang="ko-KR" altLang="en-US" sz="1400" dirty="0">
                        <a:latin typeface="Gill Sans MT" panose="020B0502020104020203" pitchFamily="34" charset="0"/>
                      </a:endParaRPr>
                    </a:p>
                  </a:txBody>
                  <a:tcPr/>
                </a:tc>
                <a:extLst>
                  <a:ext uri="{0D108BD9-81ED-4DB2-BD59-A6C34878D82A}">
                    <a16:rowId xmlns:a16="http://schemas.microsoft.com/office/drawing/2014/main" val="1467222304"/>
                  </a:ext>
                </a:extLst>
              </a:tr>
            </a:tbl>
          </a:graphicData>
        </a:graphic>
      </p:graphicFrame>
      <p:sp>
        <p:nvSpPr>
          <p:cNvPr id="5" name="슬라이드 번호 개체 틀 4"/>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187</a:t>
            </a:fld>
            <a:endParaRPr lang="ko-KR" altLang="en-US"/>
          </a:p>
        </p:txBody>
      </p:sp>
    </p:spTree>
    <p:extLst>
      <p:ext uri="{BB962C8B-B14F-4D97-AF65-F5344CB8AC3E}">
        <p14:creationId xmlns:p14="http://schemas.microsoft.com/office/powerpoint/2010/main" val="55224230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7.2. Lithography</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직사각형 1"/>
          <p:cNvSpPr/>
          <p:nvPr/>
        </p:nvSpPr>
        <p:spPr>
          <a:xfrm>
            <a:off x="34663" y="935142"/>
            <a:ext cx="9109337" cy="3847207"/>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ko-KR" sz="2400" dirty="0">
                <a:latin typeface="Gill Sans MT" panose="020B0502020104020203" pitchFamily="34" charset="0"/>
              </a:rPr>
              <a:t>lithography</a:t>
            </a:r>
          </a:p>
          <a:p>
            <a:pPr marL="540000" indent="-540000">
              <a:spcBef>
                <a:spcPts val="600"/>
              </a:spcBef>
            </a:pPr>
            <a:r>
              <a:rPr lang="en-US" altLang="ko-KR" sz="2400" dirty="0">
                <a:solidFill>
                  <a:prstClr val="black"/>
                </a:solidFill>
                <a:latin typeface="Gill Sans MT" panose="020B0502020104020203" pitchFamily="34" charset="0"/>
              </a:rPr>
              <a:t>     - referred to as photoengraving</a:t>
            </a:r>
          </a:p>
          <a:p>
            <a:pPr marL="540000" indent="-540000">
              <a:spcBef>
                <a:spcPts val="600"/>
              </a:spcBef>
            </a:pPr>
            <a:r>
              <a:rPr lang="en-US" altLang="ko-KR" sz="2400" dirty="0">
                <a:solidFill>
                  <a:prstClr val="black"/>
                </a:solidFill>
                <a:latin typeface="Gill Sans MT" panose="020B0502020104020203" pitchFamily="34" charset="0"/>
              </a:rPr>
              <a:t>     - a mask pattern </a:t>
            </a:r>
            <a:r>
              <a:rPr lang="en-US" altLang="ko-KR" sz="2400" dirty="0">
                <a:solidFill>
                  <a:prstClr val="black"/>
                </a:solidFill>
                <a:latin typeface="Gill Sans MT" panose="020B0502020104020203" pitchFamily="34" charset="0"/>
                <a:sym typeface="Wingdings" panose="05000000000000000000" pitchFamily="2" charset="2"/>
              </a:rPr>
              <a:t> </a:t>
            </a:r>
            <a:r>
              <a:rPr lang="en-US" altLang="ko-KR" sz="2400" dirty="0">
                <a:solidFill>
                  <a:prstClr val="black"/>
                </a:solidFill>
                <a:latin typeface="Gill Sans MT" panose="020B0502020104020203" pitchFamily="34" charset="0"/>
              </a:rPr>
              <a:t>a reactive polymer film(photoresist) </a:t>
            </a:r>
            <a:r>
              <a:rPr lang="en-US" altLang="ko-KR" sz="2400" dirty="0">
                <a:solidFill>
                  <a:prstClr val="black"/>
                </a:solidFill>
                <a:latin typeface="Gill Sans MT" panose="020B0502020104020203" pitchFamily="34" charset="0"/>
                <a:sym typeface="Wingdings" panose="05000000000000000000" pitchFamily="2" charset="2"/>
              </a:rPr>
              <a:t> </a:t>
            </a:r>
            <a:r>
              <a:rPr lang="en-US" altLang="ko-KR" sz="2400" dirty="0">
                <a:solidFill>
                  <a:prstClr val="black"/>
                </a:solidFill>
                <a:latin typeface="Gill Sans MT" panose="020B0502020104020203" pitchFamily="34" charset="0"/>
              </a:rPr>
              <a:t>replicate that pattern into an underlying thin film or substrate</a:t>
            </a:r>
          </a:p>
          <a:p>
            <a:pPr marL="540000" indent="-540000">
              <a:spcBef>
                <a:spcPts val="600"/>
              </a:spcBef>
            </a:pPr>
            <a:r>
              <a:rPr lang="en-US" altLang="ko-KR" sz="2400" dirty="0">
                <a:solidFill>
                  <a:prstClr val="black"/>
                </a:solidFill>
                <a:latin typeface="Gill Sans MT" panose="020B0502020104020203" pitchFamily="34" charset="0"/>
              </a:rPr>
              <a:t>     - various lens systems and exposure radiation sources (photons, X-rays, electrons, ions and neutral atoms)</a:t>
            </a:r>
          </a:p>
          <a:p>
            <a:pPr marL="540000" indent="-540000">
              <a:spcBef>
                <a:spcPts val="600"/>
              </a:spcBef>
            </a:pPr>
            <a:r>
              <a:rPr lang="en-US" altLang="ko-KR" sz="2400" dirty="0">
                <a:solidFill>
                  <a:prstClr val="black"/>
                </a:solidFill>
                <a:latin typeface="Gill Sans MT" panose="020B0502020104020203" pitchFamily="34" charset="0"/>
              </a:rPr>
              <a:t>     - the most widely used technique in microelectronic fabrication (mass production of integrated circuit)</a:t>
            </a:r>
          </a:p>
          <a:p>
            <a:pPr marL="540000" indent="-540000"/>
            <a:endParaRPr lang="ko-KR" altLang="en-US" sz="2000" dirty="0">
              <a:solidFill>
                <a:prstClr val="black"/>
              </a:solidFill>
              <a:latin typeface="Gill Sans MT" panose="020B0502020104020203" pitchFamily="34" charset="0"/>
            </a:endParaRPr>
          </a:p>
        </p:txBody>
      </p:sp>
      <p:sp>
        <p:nvSpPr>
          <p:cNvPr id="5" name="슬라이드 번호 개체 틀 4"/>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188</a:t>
            </a:fld>
            <a:endParaRPr lang="ko-KR" altLang="en-US"/>
          </a:p>
        </p:txBody>
      </p:sp>
    </p:spTree>
    <p:extLst>
      <p:ext uri="{BB962C8B-B14F-4D97-AF65-F5344CB8AC3E}">
        <p14:creationId xmlns:p14="http://schemas.microsoft.com/office/powerpoint/2010/main" val="4270252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986" y="0"/>
            <a:ext cx="6583238" cy="571480"/>
          </a:xfrm>
        </p:spPr>
        <p:txBody>
          <a:bodyPr vert="horz" lIns="91440" tIns="45720" rIns="91440" bIns="45720" rtlCol="0" anchor="ctr">
            <a:normAutofit/>
          </a:bodyPr>
          <a:lstStyle/>
          <a:p>
            <a:pPr algn="l"/>
            <a:r>
              <a:rPr lang="en-US" altLang="ko-KR" sz="2400" b="1" dirty="0">
                <a:latin typeface="Gill Sans MT" panose="020B0502020104020203" pitchFamily="34" charset="0"/>
              </a:rPr>
              <a:t>Emergence of nanotechnology</a:t>
            </a:r>
            <a:endParaRPr lang="ko-KR" altLang="en-US" sz="2400" b="1" dirty="0">
              <a:latin typeface="Gill Sans MT" panose="020B0502020104020203" pitchFamily="34" charset="0"/>
            </a:endParaRPr>
          </a:p>
        </p:txBody>
      </p:sp>
      <p:sp>
        <p:nvSpPr>
          <p:cNvPr id="3" name="내용 개체 틀 2"/>
          <p:cNvSpPr>
            <a:spLocks noGrp="1"/>
          </p:cNvSpPr>
          <p:nvPr>
            <p:ph idx="1"/>
          </p:nvPr>
        </p:nvSpPr>
        <p:spPr>
          <a:xfrm>
            <a:off x="310208" y="1230620"/>
            <a:ext cx="8510264" cy="4862676"/>
          </a:xfrm>
        </p:spPr>
        <p:txBody>
          <a:bodyPr>
            <a:normAutofit lnSpcReduction="10000"/>
          </a:bodyPr>
          <a:lstStyle/>
          <a:p>
            <a:pPr>
              <a:spcBef>
                <a:spcPts val="1200"/>
              </a:spcBef>
            </a:pPr>
            <a:r>
              <a:rPr lang="en-US" altLang="ko-KR" sz="2800" dirty="0">
                <a:latin typeface="Gill Sans MT" panose="020B0502020104020203" pitchFamily="34" charset="0"/>
              </a:rPr>
              <a:t>Research on nanometer scale is not new</a:t>
            </a:r>
          </a:p>
          <a:p>
            <a:pPr>
              <a:spcBef>
                <a:spcPts val="1200"/>
              </a:spcBef>
            </a:pPr>
            <a:r>
              <a:rPr lang="en-US" altLang="ko-KR" sz="2800" dirty="0">
                <a:latin typeface="Gill Sans MT" panose="020B0502020104020203" pitchFamily="34" charset="0"/>
              </a:rPr>
              <a:t>Colloidal dispersions, metallic quantum dots, and </a:t>
            </a:r>
            <a:r>
              <a:rPr lang="en-US" altLang="ko-KR" sz="2800" dirty="0" err="1">
                <a:latin typeface="Gill Sans MT" panose="020B0502020104020203" pitchFamily="34" charset="0"/>
              </a:rPr>
              <a:t>catlaysts</a:t>
            </a:r>
            <a:r>
              <a:rPr lang="en-US" altLang="ko-KR" sz="2800" dirty="0">
                <a:latin typeface="Gill Sans MT" panose="020B0502020104020203" pitchFamily="34" charset="0"/>
              </a:rPr>
              <a:t> in nanometer regime for centuries</a:t>
            </a:r>
          </a:p>
          <a:p>
            <a:pPr>
              <a:spcBef>
                <a:spcPts val="1200"/>
              </a:spcBef>
            </a:pPr>
            <a:r>
              <a:rPr lang="en-US" altLang="ko-KR" sz="2800" dirty="0">
                <a:solidFill>
                  <a:srgbClr val="C00000"/>
                </a:solidFill>
                <a:latin typeface="Gill Sans MT" panose="020B0502020104020203" pitchFamily="34" charset="0"/>
              </a:rPr>
              <a:t>Au </a:t>
            </a:r>
            <a:r>
              <a:rPr lang="en-US" altLang="ko-KR" sz="2800" dirty="0" err="1">
                <a:solidFill>
                  <a:srgbClr val="C00000"/>
                </a:solidFill>
                <a:latin typeface="Gill Sans MT" panose="020B0502020104020203" pitchFamily="34" charset="0"/>
              </a:rPr>
              <a:t>nanoparticles</a:t>
            </a:r>
            <a:r>
              <a:rPr lang="en-US" altLang="ko-KR" sz="2800" dirty="0">
                <a:solidFill>
                  <a:srgbClr val="C00000"/>
                </a:solidFill>
                <a:latin typeface="Gill Sans MT" panose="020B0502020104020203" pitchFamily="34" charset="0"/>
              </a:rPr>
              <a:t> as red color dye</a:t>
            </a:r>
            <a:r>
              <a:rPr lang="en-US" altLang="ko-KR" sz="2800" dirty="0">
                <a:latin typeface="Gill Sans MT" panose="020B0502020104020203" pitchFamily="34" charset="0"/>
              </a:rPr>
              <a:t> in ceramics by Chinese</a:t>
            </a:r>
          </a:p>
          <a:p>
            <a:pPr>
              <a:spcBef>
                <a:spcPts val="1200"/>
              </a:spcBef>
            </a:pPr>
            <a:r>
              <a:rPr lang="en-US" altLang="ko-KR" sz="2800" dirty="0">
                <a:latin typeface="Gill Sans MT" panose="020B0502020104020203" pitchFamily="34" charset="0"/>
              </a:rPr>
              <a:t>Comprehensive study on the preparation and properties of </a:t>
            </a:r>
            <a:r>
              <a:rPr lang="en-US" altLang="ko-KR" sz="2800" dirty="0">
                <a:solidFill>
                  <a:srgbClr val="C00000"/>
                </a:solidFill>
                <a:latin typeface="Gill Sans MT" panose="020B0502020104020203" pitchFamily="34" charset="0"/>
              </a:rPr>
              <a:t>colloidal gold </a:t>
            </a:r>
            <a:r>
              <a:rPr lang="en-US" altLang="ko-KR" sz="2800" dirty="0">
                <a:latin typeface="Gill Sans MT" panose="020B0502020104020203" pitchFamily="34" charset="0"/>
              </a:rPr>
              <a:t>first published by Faraday in 1857</a:t>
            </a:r>
          </a:p>
          <a:p>
            <a:pPr>
              <a:spcBef>
                <a:spcPts val="1200"/>
              </a:spcBef>
            </a:pPr>
            <a:r>
              <a:rPr lang="en-US" altLang="ko-KR" sz="2800" dirty="0">
                <a:solidFill>
                  <a:srgbClr val="C00000"/>
                </a:solidFill>
                <a:latin typeface="Gill Sans MT" panose="020B0502020104020203" pitchFamily="34" charset="0"/>
              </a:rPr>
              <a:t>Medical application of Au</a:t>
            </a:r>
            <a:r>
              <a:rPr lang="en-US" altLang="ko-KR" sz="2800" dirty="0">
                <a:latin typeface="Gill Sans MT" panose="020B0502020104020203" pitchFamily="34" charset="0"/>
              </a:rPr>
              <a:t> for treatment of arthritis (</a:t>
            </a:r>
            <a:r>
              <a:rPr lang="ko-KR" altLang="en-US" sz="2800" dirty="0">
                <a:latin typeface="Gill Sans MT" panose="020B0502020104020203" pitchFamily="34" charset="0"/>
              </a:rPr>
              <a:t>관절염</a:t>
            </a:r>
            <a:r>
              <a:rPr lang="en-US" altLang="ko-KR" sz="2800" dirty="0">
                <a:latin typeface="Gill Sans MT" panose="020B0502020104020203" pitchFamily="34" charset="0"/>
              </a:rPr>
              <a:t>)</a:t>
            </a:r>
          </a:p>
          <a:p>
            <a:pPr>
              <a:spcBef>
                <a:spcPts val="1200"/>
              </a:spcBef>
            </a:pPr>
            <a:endParaRPr lang="ko-KR" altLang="en-US" sz="2800" dirty="0">
              <a:latin typeface="Gill Sans MT" panose="020B0502020104020203" pitchFamily="34" charset="0"/>
            </a:endParaRPr>
          </a:p>
        </p:txBody>
      </p:sp>
      <p:sp>
        <p:nvSpPr>
          <p:cNvPr id="4" name="직사각형 3"/>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ill Sans MT" panose="020B0502020104020203" pitchFamily="34" charset="0"/>
            </a:endParaRPr>
          </a:p>
        </p:txBody>
      </p:sp>
      <p:sp>
        <p:nvSpPr>
          <p:cNvPr id="6" name="슬라이드 번호 개체 틀 5"/>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18</a:t>
            </a:fld>
            <a:endParaRPr lang="ko-KR" altLang="en-US"/>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그룹 22"/>
          <p:cNvGrpSpPr/>
          <p:nvPr/>
        </p:nvGrpSpPr>
        <p:grpSpPr>
          <a:xfrm>
            <a:off x="1264849" y="962218"/>
            <a:ext cx="6648964" cy="4066294"/>
            <a:chOff x="587332" y="1524323"/>
            <a:chExt cx="8124283" cy="4968552"/>
          </a:xfrm>
        </p:grpSpPr>
        <p:pic>
          <p:nvPicPr>
            <p:cNvPr id="7" name="Picture 2" descr="C:\WINDOWS\바탕 화면\jpg\07장\7-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3299" y="1524323"/>
              <a:ext cx="6752064" cy="4968552"/>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p:nvSpPr>
          <p:spPr>
            <a:xfrm>
              <a:off x="587332" y="2539986"/>
              <a:ext cx="1728192" cy="1466666"/>
            </a:xfrm>
            <a:prstGeom prst="rect">
              <a:avLst/>
            </a:prstGeom>
            <a:ln>
              <a:solidFill>
                <a:schemeClr val="accent1"/>
              </a:solidFill>
            </a:ln>
          </p:spPr>
          <p:txBody>
            <a:bodyPr wrap="square">
              <a:spAutoFit/>
            </a:bodyPr>
            <a:lstStyle/>
            <a:p>
              <a:r>
                <a:rPr lang="en-US" altLang="ko-KR" sz="1200" dirty="0">
                  <a:latin typeface="Times New Roman" panose="02020603050405020304" pitchFamily="18" charset="0"/>
                </a:rPr>
                <a:t>the exposed areas more soluble in some</a:t>
              </a:r>
            </a:p>
            <a:p>
              <a:r>
                <a:rPr lang="en-US" altLang="ko-KR" sz="1200" dirty="0">
                  <a:latin typeface="Times New Roman" panose="02020603050405020304" pitchFamily="18" charset="0"/>
                </a:rPr>
                <a:t>developing solvent than the unexposed areas, </a:t>
              </a:r>
              <a:endParaRPr lang="ko-KR" altLang="en-US" sz="1200" dirty="0"/>
            </a:p>
          </p:txBody>
        </p:sp>
        <p:sp>
          <p:nvSpPr>
            <p:cNvPr id="9" name="직사각형 8"/>
            <p:cNvSpPr/>
            <p:nvPr/>
          </p:nvSpPr>
          <p:spPr>
            <a:xfrm>
              <a:off x="6767398" y="2755430"/>
              <a:ext cx="1944217" cy="1015384"/>
            </a:xfrm>
            <a:prstGeom prst="rect">
              <a:avLst/>
            </a:prstGeom>
            <a:ln>
              <a:solidFill>
                <a:schemeClr val="accent1"/>
              </a:solidFill>
            </a:ln>
          </p:spPr>
          <p:txBody>
            <a:bodyPr wrap="square">
              <a:spAutoFit/>
            </a:bodyPr>
            <a:lstStyle/>
            <a:p>
              <a:r>
                <a:rPr lang="en-US" altLang="ko-KR" sz="1200" dirty="0">
                  <a:latin typeface="Times New Roman" panose="02020603050405020304" pitchFamily="18" charset="0"/>
                </a:rPr>
                <a:t>the exposed areas less soluble, producing a negative tone image of the mask</a:t>
              </a:r>
              <a:endParaRPr lang="ko-KR" altLang="en-US" sz="1200" dirty="0"/>
            </a:p>
          </p:txBody>
        </p:sp>
        <p:cxnSp>
          <p:nvCxnSpPr>
            <p:cNvPr id="11" name="직선 화살표 연결선 10"/>
            <p:cNvCxnSpPr>
              <a:endCxn id="8" idx="3"/>
            </p:cNvCxnSpPr>
            <p:nvPr/>
          </p:nvCxnSpPr>
          <p:spPr>
            <a:xfrm flipH="1" flipV="1">
              <a:off x="2315524" y="3273320"/>
              <a:ext cx="744308" cy="83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직선 화살표 연결선 11"/>
            <p:cNvCxnSpPr>
              <a:endCxn id="9" idx="1"/>
            </p:cNvCxnSpPr>
            <p:nvPr/>
          </p:nvCxnSpPr>
          <p:spPr>
            <a:xfrm flipV="1">
              <a:off x="5220072" y="3263123"/>
              <a:ext cx="1547327" cy="93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7.2.1. Photolithography</a:t>
            </a:r>
            <a:endParaRPr lang="ko-KR" altLang="en-US" sz="2800" b="1" dirty="0">
              <a:latin typeface="Gill Sans MT" panose="020B0502020104020203" pitchFamily="34" charset="0"/>
              <a:ea typeface="HY견고딕" panose="02030600000101010101" pitchFamily="18" charset="-127"/>
              <a:cs typeface="+mj-cs"/>
            </a:endParaRPr>
          </a:p>
        </p:txBody>
      </p:sp>
      <p:sp>
        <p:nvSpPr>
          <p:cNvPr id="6" name="직사각형 5"/>
          <p:cNvSpPr/>
          <p:nvPr/>
        </p:nvSpPr>
        <p:spPr>
          <a:xfrm>
            <a:off x="34663" y="935142"/>
            <a:ext cx="9109337" cy="1015663"/>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ko-KR" sz="2400" dirty="0">
                <a:latin typeface="Gill Sans MT" panose="020B0502020104020203" pitchFamily="34" charset="0"/>
              </a:rPr>
              <a:t>photolithography</a:t>
            </a:r>
          </a:p>
          <a:p>
            <a:pPr marL="540000" indent="-540000"/>
            <a:r>
              <a:rPr lang="en-US" altLang="ko-KR" sz="2400" dirty="0">
                <a:solidFill>
                  <a:prstClr val="black"/>
                </a:solidFill>
                <a:latin typeface="Gill Sans MT" panose="020B0502020104020203" pitchFamily="34" charset="0"/>
              </a:rPr>
              <a:t> </a:t>
            </a:r>
            <a:endParaRPr lang="ko-KR" altLang="en-US" sz="2400" dirty="0">
              <a:solidFill>
                <a:prstClr val="black"/>
              </a:solidFill>
              <a:latin typeface="Gill Sans MT" panose="020B0502020104020203" pitchFamily="34" charset="0"/>
            </a:endParaRPr>
          </a:p>
        </p:txBody>
      </p:sp>
      <p:pic>
        <p:nvPicPr>
          <p:cNvPr id="22" name="그림 21"/>
          <p:cNvPicPr>
            <a:picLocks noChangeAspect="1"/>
          </p:cNvPicPr>
          <p:nvPr/>
        </p:nvPicPr>
        <p:blipFill rotWithShape="1">
          <a:blip r:embed="rId3"/>
          <a:srcRect t="7415" b="8050"/>
          <a:stretch/>
        </p:blipFill>
        <p:spPr>
          <a:xfrm>
            <a:off x="425315" y="5516645"/>
            <a:ext cx="1987533" cy="667941"/>
          </a:xfrm>
          <a:prstGeom prst="rect">
            <a:avLst/>
          </a:prstGeom>
          <a:ln>
            <a:solidFill>
              <a:srgbClr val="C00000"/>
            </a:solidFill>
          </a:ln>
        </p:spPr>
      </p:pic>
      <p:sp>
        <p:nvSpPr>
          <p:cNvPr id="24" name="직사각형 23"/>
          <p:cNvSpPr/>
          <p:nvPr/>
        </p:nvSpPr>
        <p:spPr>
          <a:xfrm>
            <a:off x="120745" y="5028512"/>
            <a:ext cx="8838728" cy="369332"/>
          </a:xfrm>
          <a:prstGeom prst="rect">
            <a:avLst/>
          </a:prstGeom>
        </p:spPr>
        <p:txBody>
          <a:bodyPr wrap="square">
            <a:spAutoFit/>
          </a:bodyPr>
          <a:lstStyle/>
          <a:p>
            <a:pPr marL="285750" indent="-285750">
              <a:buFont typeface="Wingdings" panose="05000000000000000000" pitchFamily="2" charset="2"/>
              <a:buChar char="Ø"/>
            </a:pPr>
            <a:r>
              <a:rPr lang="en-US" altLang="ko-KR" dirty="0">
                <a:latin typeface="Gill Sans MT" panose="020B0502020104020203" pitchFamily="34" charset="0"/>
              </a:rPr>
              <a:t>The theoretical resolution capability for a mask with equal lines and spaces of width b</a:t>
            </a:r>
            <a:endParaRPr lang="ko-KR" altLang="en-US" dirty="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25" name="직사각형 24"/>
              <p:cNvSpPr/>
              <p:nvPr/>
            </p:nvSpPr>
            <p:spPr>
              <a:xfrm>
                <a:off x="378839" y="6154399"/>
                <a:ext cx="5968843" cy="738664"/>
              </a:xfrm>
              <a:prstGeom prst="rect">
                <a:avLst/>
              </a:prstGeom>
            </p:spPr>
            <p:txBody>
              <a:bodyPr wrap="square">
                <a:spAutoFit/>
              </a:bodyPr>
              <a:lstStyle/>
              <a:p>
                <a:r>
                  <a:rPr lang="en-US" altLang="ko-KR" sz="1400" dirty="0">
                    <a:latin typeface="+mn-ea"/>
                  </a:rPr>
                  <a:t>S:  the gap width between the mask and PR</a:t>
                </a:r>
              </a:p>
              <a:p>
                <a14:m>
                  <m:oMath xmlns:m="http://schemas.openxmlformats.org/officeDocument/2006/math">
                    <m:r>
                      <a:rPr lang="ko-KR" altLang="en-US" sz="1400" i="1" smtClean="0">
                        <a:latin typeface="Cambria Math" panose="02040503050406030204" pitchFamily="18" charset="0"/>
                      </a:rPr>
                      <m:t>𝜆</m:t>
                    </m:r>
                  </m:oMath>
                </a14:m>
                <a:r>
                  <a:rPr lang="en-US" altLang="ko-KR" sz="1400" dirty="0">
                    <a:latin typeface="+mn-ea"/>
                  </a:rPr>
                  <a:t>:  wavelength</a:t>
                </a:r>
              </a:p>
              <a:p>
                <a:r>
                  <a:rPr lang="en-US" altLang="ko-KR" sz="1400" dirty="0">
                    <a:latin typeface="+mn-ea"/>
                  </a:rPr>
                  <a:t>d: photoresist thickness </a:t>
                </a:r>
                <a:endParaRPr lang="ko-KR" altLang="en-US" sz="1400" dirty="0">
                  <a:latin typeface="+mn-ea"/>
                </a:endParaRPr>
              </a:p>
            </p:txBody>
          </p:sp>
        </mc:Choice>
        <mc:Fallback xmlns="">
          <p:sp>
            <p:nvSpPr>
              <p:cNvPr id="25" name="직사각형 24"/>
              <p:cNvSpPr>
                <a:spLocks noRot="1" noChangeAspect="1" noMove="1" noResize="1" noEditPoints="1" noAdjustHandles="1" noChangeArrowheads="1" noChangeShapeType="1" noTextEdit="1"/>
              </p:cNvSpPr>
              <p:nvPr/>
            </p:nvSpPr>
            <p:spPr>
              <a:xfrm>
                <a:off x="378839" y="6154399"/>
                <a:ext cx="5968843" cy="738664"/>
              </a:xfrm>
              <a:prstGeom prst="rect">
                <a:avLst/>
              </a:prstGeom>
              <a:blipFill>
                <a:blip r:embed="rId4"/>
                <a:stretch>
                  <a:fillRect l="-306" t="-1653" b="-743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bwMode="auto">
              <a:xfrm>
                <a:off x="4716016" y="5543155"/>
                <a:ext cx="2870016" cy="984885"/>
              </a:xfrm>
              <a:prstGeom prst="rect">
                <a:avLst/>
              </a:prstGeom>
              <a:noFill/>
              <a:ln w="9525">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none" rtlCol="0">
                <a:spAutoFit/>
              </a:bodyPr>
              <a:lstStyle/>
              <a:p>
                <a:pPr>
                  <a:spcBef>
                    <a:spcPts val="600"/>
                  </a:spcBef>
                </a:pPr>
                <a:r>
                  <a:rPr lang="en-US" altLang="ko-KR" sz="1600" dirty="0">
                    <a:solidFill>
                      <a:srgbClr val="000000"/>
                    </a:solidFill>
                    <a:latin typeface="+mn-ea"/>
                  </a:rPr>
                  <a:t>Ex) For hard contact printing</a:t>
                </a:r>
              </a:p>
              <a:p>
                <a:pPr>
                  <a:spcBef>
                    <a:spcPts val="600"/>
                  </a:spcBef>
                </a:pPr>
                <a:r>
                  <a:rPr lang="en-US" altLang="ko-KR" sz="1600" dirty="0">
                    <a:solidFill>
                      <a:srgbClr val="000000"/>
                    </a:solidFill>
                    <a:latin typeface="+mn-ea"/>
                  </a:rPr>
                  <a:t> - S=0, </a:t>
                </a:r>
                <a:r>
                  <a:rPr lang="en-US" altLang="ko-KR" sz="1600" dirty="0">
                    <a:latin typeface="+mn-ea"/>
                  </a:rPr>
                  <a:t>d=1</a:t>
                </a:r>
                <a14:m>
                  <m:oMath xmlns:m="http://schemas.openxmlformats.org/officeDocument/2006/math">
                    <m:r>
                      <a:rPr lang="ko-KR" altLang="en-US" sz="1600" i="1" smtClean="0">
                        <a:latin typeface="Cambria Math" panose="02040503050406030204" pitchFamily="18" charset="0"/>
                      </a:rPr>
                      <m:t>𝜇</m:t>
                    </m:r>
                    <m:r>
                      <a:rPr lang="en-US" altLang="ko-KR" sz="1600" b="0" i="1" smtClean="0">
                        <a:latin typeface="Cambria Math" panose="02040503050406030204" pitchFamily="18" charset="0"/>
                      </a:rPr>
                      <m:t>𝑚</m:t>
                    </m:r>
                  </m:oMath>
                </a14:m>
                <a:r>
                  <a:rPr lang="en-US" altLang="ko-KR" sz="1600" dirty="0">
                    <a:solidFill>
                      <a:srgbClr val="000000"/>
                    </a:solidFill>
                    <a:latin typeface="+mn-ea"/>
                  </a:rPr>
                  <a:t>, </a:t>
                </a:r>
                <a14:m>
                  <m:oMath xmlns:m="http://schemas.openxmlformats.org/officeDocument/2006/math">
                    <m:r>
                      <a:rPr lang="ko-KR" altLang="en-US" sz="1600" i="1">
                        <a:latin typeface="Cambria Math" panose="02040503050406030204" pitchFamily="18" charset="0"/>
                      </a:rPr>
                      <m:t>𝜆</m:t>
                    </m:r>
                  </m:oMath>
                </a14:m>
                <a:r>
                  <a:rPr lang="en-US" altLang="ko-KR" sz="1600" dirty="0">
                    <a:latin typeface="+mn-ea"/>
                  </a:rPr>
                  <a:t>=400 nm</a:t>
                </a:r>
              </a:p>
              <a:p>
                <a:pPr>
                  <a:spcBef>
                    <a:spcPts val="600"/>
                  </a:spcBef>
                </a:pPr>
                <a:r>
                  <a:rPr lang="en-US" altLang="ko-KR" sz="1600" dirty="0">
                    <a:latin typeface="+mn-ea"/>
                  </a:rPr>
                  <a:t> - </a:t>
                </a:r>
                <a:r>
                  <a:rPr lang="en-US" altLang="ko-KR" sz="1600" dirty="0" err="1">
                    <a:latin typeface="+mn-ea"/>
                  </a:rPr>
                  <a:t>B</a:t>
                </a:r>
                <a:r>
                  <a:rPr lang="en-US" altLang="ko-KR" sz="1600" baseline="-25000" dirty="0" err="1">
                    <a:latin typeface="+mn-ea"/>
                  </a:rPr>
                  <a:t>min</a:t>
                </a:r>
                <a:r>
                  <a:rPr lang="en-US" altLang="ko-KR" sz="1600" baseline="-25000" dirty="0">
                    <a:latin typeface="+mn-ea"/>
                  </a:rPr>
                  <a:t> </a:t>
                </a:r>
                <a:r>
                  <a:rPr lang="en-US" altLang="ko-KR" sz="1600" dirty="0">
                    <a:latin typeface="+mn-ea"/>
                  </a:rPr>
                  <a:t> </a:t>
                </a:r>
                <a:endParaRPr lang="ko-KR" altLang="en-US" sz="1600" dirty="0">
                  <a:solidFill>
                    <a:srgbClr val="000000"/>
                  </a:solidFill>
                  <a:latin typeface="Gill Sans MT" panose="020B0502020104020203" pitchFamily="34" charset="0"/>
                  <a:ea typeface="宋体" panose="02010600030101010101" pitchFamily="2" charset="-122"/>
                </a:endParaRPr>
              </a:p>
            </p:txBody>
          </p:sp>
        </mc:Choice>
        <mc:Fallback xmlns="">
          <p:sp>
            <p:nvSpPr>
              <p:cNvPr id="26" name="TextBox 25"/>
              <p:cNvSpPr txBox="1">
                <a:spLocks noRot="1" noChangeAspect="1" noMove="1" noResize="1" noEditPoints="1" noAdjustHandles="1" noChangeArrowheads="1" noChangeShapeType="1" noTextEdit="1"/>
              </p:cNvSpPr>
              <p:nvPr/>
            </p:nvSpPr>
            <p:spPr bwMode="auto">
              <a:xfrm>
                <a:off x="4716016" y="5543155"/>
                <a:ext cx="2870016" cy="984885"/>
              </a:xfrm>
              <a:prstGeom prst="rect">
                <a:avLst/>
              </a:prstGeom>
              <a:blipFill>
                <a:blip r:embed="rId5"/>
                <a:stretch>
                  <a:fillRect l="-1277" t="-1852" b="-6173"/>
                </a:stretch>
              </a:blip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7" name="직사각형 26"/>
              <p:cNvSpPr/>
              <p:nvPr/>
            </p:nvSpPr>
            <p:spPr>
              <a:xfrm>
                <a:off x="5430402" y="6154399"/>
                <a:ext cx="797782" cy="369332"/>
              </a:xfrm>
              <a:prstGeom prst="rect">
                <a:avLst/>
              </a:prstGeom>
            </p:spPr>
            <p:txBody>
              <a:bodyPr wrap="none">
                <a:spAutoFit/>
              </a:bodyPr>
              <a:lstStyle/>
              <a:p>
                <a:pPr>
                  <a:spcBef>
                    <a:spcPts val="600"/>
                  </a:spcBef>
                </a:pPr>
                <a:r>
                  <a:rPr lang="en-US" altLang="ko-KR" dirty="0">
                    <a:latin typeface="+mn-ea"/>
                  </a:rPr>
                  <a:t>&lt;1</a:t>
                </a:r>
                <a14:m>
                  <m:oMath xmlns:m="http://schemas.openxmlformats.org/officeDocument/2006/math">
                    <m:r>
                      <a:rPr lang="ko-KR" altLang="en-US" i="1">
                        <a:latin typeface="Cambria Math" panose="02040503050406030204" pitchFamily="18" charset="0"/>
                      </a:rPr>
                      <m:t>𝜇</m:t>
                    </m:r>
                    <m:r>
                      <a:rPr lang="en-US" altLang="ko-KR" i="1">
                        <a:latin typeface="Cambria Math" panose="02040503050406030204" pitchFamily="18" charset="0"/>
                      </a:rPr>
                      <m:t>𝑚</m:t>
                    </m:r>
                  </m:oMath>
                </a14:m>
                <a:endParaRPr lang="ko-KR" altLang="en-US" dirty="0">
                  <a:solidFill>
                    <a:srgbClr val="000000"/>
                  </a:solidFill>
                  <a:latin typeface="Gill Sans MT" panose="020B0502020104020203" pitchFamily="34" charset="0"/>
                  <a:ea typeface="宋体" panose="02010600030101010101" pitchFamily="2" charset="-122"/>
                </a:endParaRPr>
              </a:p>
            </p:txBody>
          </p:sp>
        </mc:Choice>
        <mc:Fallback xmlns="">
          <p:sp>
            <p:nvSpPr>
              <p:cNvPr id="27" name="직사각형 26"/>
              <p:cNvSpPr>
                <a:spLocks noRot="1" noChangeAspect="1" noMove="1" noResize="1" noEditPoints="1" noAdjustHandles="1" noChangeArrowheads="1" noChangeShapeType="1" noTextEdit="1"/>
              </p:cNvSpPr>
              <p:nvPr/>
            </p:nvSpPr>
            <p:spPr>
              <a:xfrm>
                <a:off x="5430402" y="6154399"/>
                <a:ext cx="797782" cy="369332"/>
              </a:xfrm>
              <a:prstGeom prst="rect">
                <a:avLst/>
              </a:prstGeom>
              <a:blipFill>
                <a:blip r:embed="rId6"/>
                <a:stretch>
                  <a:fillRect l="-6870" t="-11667" b="-25000"/>
                </a:stretch>
              </a:blipFill>
            </p:spPr>
            <p:txBody>
              <a:bodyPr/>
              <a:lstStyle/>
              <a:p>
                <a:r>
                  <a:rPr lang="ko-KR" altLang="en-US">
                    <a:noFill/>
                  </a:rPr>
                  <a:t> </a:t>
                </a:r>
              </a:p>
            </p:txBody>
          </p:sp>
        </mc:Fallback>
      </mc:AlternateContent>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189</a:t>
            </a:fld>
            <a:endParaRPr lang="ko-KR" altLang="en-US"/>
          </a:p>
        </p:txBody>
      </p:sp>
    </p:spTree>
    <p:extLst>
      <p:ext uri="{BB962C8B-B14F-4D97-AF65-F5344CB8AC3E}">
        <p14:creationId xmlns:p14="http://schemas.microsoft.com/office/powerpoint/2010/main" val="371786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7.2.1. Photolithography</a:t>
            </a:r>
            <a:endParaRPr lang="ko-KR" altLang="en-US" sz="2800" b="1" dirty="0">
              <a:latin typeface="Gill Sans MT" panose="020B0502020104020203" pitchFamily="34" charset="0"/>
              <a:ea typeface="HY견고딕" panose="02030600000101010101" pitchFamily="18" charset="-127"/>
              <a:cs typeface="+mj-cs"/>
            </a:endParaRPr>
          </a:p>
        </p:txBody>
      </p:sp>
      <p:pic>
        <p:nvPicPr>
          <p:cNvPr id="9" name="그림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88" y="924444"/>
            <a:ext cx="7416824" cy="5568431"/>
          </a:xfrm>
          <a:prstGeom prst="rect">
            <a:avLst/>
          </a:prstGeom>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190</a:t>
            </a:fld>
            <a:endParaRPr lang="ko-KR" altLang="en-US"/>
          </a:p>
        </p:txBody>
      </p:sp>
    </p:spTree>
    <p:extLst>
      <p:ext uri="{BB962C8B-B14F-4D97-AF65-F5344CB8AC3E}">
        <p14:creationId xmlns:p14="http://schemas.microsoft.com/office/powerpoint/2010/main" val="120842260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7.2.1. Photolithography</a:t>
            </a:r>
            <a:endParaRPr lang="ko-KR" altLang="en-US" sz="2800" b="1" dirty="0">
              <a:latin typeface="Gill Sans MT" panose="020B0502020104020203" pitchFamily="34" charset="0"/>
              <a:ea typeface="HY견고딕" panose="02030600000101010101" pitchFamily="18" charset="-127"/>
              <a:cs typeface="+mj-cs"/>
            </a:endParaRPr>
          </a:p>
        </p:txBody>
      </p:sp>
      <p:graphicFrame>
        <p:nvGraphicFramePr>
          <p:cNvPr id="3" name="표 2"/>
          <p:cNvGraphicFramePr>
            <a:graphicFrameLocks noGrp="1"/>
          </p:cNvGraphicFramePr>
          <p:nvPr>
            <p:extLst>
              <p:ext uri="{D42A27DB-BD31-4B8C-83A1-F6EECF244321}">
                <p14:modId xmlns:p14="http://schemas.microsoft.com/office/powerpoint/2010/main" val="616013855"/>
              </p:ext>
            </p:extLst>
          </p:nvPr>
        </p:nvGraphicFramePr>
        <p:xfrm>
          <a:off x="286578" y="1488203"/>
          <a:ext cx="8570844" cy="4281172"/>
        </p:xfrm>
        <a:graphic>
          <a:graphicData uri="http://schemas.openxmlformats.org/drawingml/2006/table">
            <a:tbl>
              <a:tblPr firstRow="1" bandRow="1">
                <a:tableStyleId>{5C22544A-7EE6-4342-B048-85BDC9FD1C3A}</a:tableStyleId>
              </a:tblPr>
              <a:tblGrid>
                <a:gridCol w="1008111">
                  <a:extLst>
                    <a:ext uri="{9D8B030D-6E8A-4147-A177-3AD203B41FA5}">
                      <a16:colId xmlns:a16="http://schemas.microsoft.com/office/drawing/2014/main" val="190148097"/>
                    </a:ext>
                  </a:extLst>
                </a:gridCol>
                <a:gridCol w="2448272">
                  <a:extLst>
                    <a:ext uri="{9D8B030D-6E8A-4147-A177-3AD203B41FA5}">
                      <a16:colId xmlns:a16="http://schemas.microsoft.com/office/drawing/2014/main" val="3597882052"/>
                    </a:ext>
                  </a:extLst>
                </a:gridCol>
                <a:gridCol w="2448272">
                  <a:extLst>
                    <a:ext uri="{9D8B030D-6E8A-4147-A177-3AD203B41FA5}">
                      <a16:colId xmlns:a16="http://schemas.microsoft.com/office/drawing/2014/main" val="669682046"/>
                    </a:ext>
                  </a:extLst>
                </a:gridCol>
                <a:gridCol w="2666189">
                  <a:extLst>
                    <a:ext uri="{9D8B030D-6E8A-4147-A177-3AD203B41FA5}">
                      <a16:colId xmlns:a16="http://schemas.microsoft.com/office/drawing/2014/main" val="3165275827"/>
                    </a:ext>
                  </a:extLst>
                </a:gridCol>
              </a:tblGrid>
              <a:tr h="661942">
                <a:tc>
                  <a:txBody>
                    <a:bodyPr/>
                    <a:lstStyle/>
                    <a:p>
                      <a:pPr latinLnBrk="1"/>
                      <a:endParaRPr lang="ko-KR" altLang="en-US" dirty="0">
                        <a:latin typeface="+mn-ea"/>
                        <a:ea typeface="+mn-ea"/>
                      </a:endParaRPr>
                    </a:p>
                  </a:txBody>
                  <a:tcPr/>
                </a:tc>
                <a:tc>
                  <a:txBody>
                    <a:bodyPr/>
                    <a:lstStyle/>
                    <a:p>
                      <a:pPr algn="ctr" latinLnBrk="1"/>
                      <a:r>
                        <a:rPr lang="en-US" altLang="ko-KR" sz="1800" b="0" i="0" u="none" strike="noStrike" kern="1200" baseline="0" dirty="0">
                          <a:solidFill>
                            <a:schemeClr val="lt1"/>
                          </a:solidFill>
                          <a:latin typeface="+mn-ea"/>
                          <a:ea typeface="+mn-ea"/>
                          <a:cs typeface="+mn-cs"/>
                        </a:rPr>
                        <a:t>Contact printing</a:t>
                      </a:r>
                      <a:endParaRPr lang="ko-KR" altLang="en-US" b="0" dirty="0">
                        <a:latin typeface="+mn-ea"/>
                        <a:ea typeface="+mn-ea"/>
                      </a:endParaRPr>
                    </a:p>
                  </a:txBody>
                  <a:tcPr anchor="ctr"/>
                </a:tc>
                <a:tc>
                  <a:txBody>
                    <a:bodyPr/>
                    <a:lstStyle/>
                    <a:p>
                      <a:pPr algn="ctr" latinLnBrk="1"/>
                      <a:r>
                        <a:rPr lang="en-US" altLang="ko-KR" sz="1800" b="0" i="0" u="none" strike="noStrike" kern="1200" baseline="0" dirty="0">
                          <a:solidFill>
                            <a:schemeClr val="lt1"/>
                          </a:solidFill>
                          <a:latin typeface="+mn-ea"/>
                          <a:ea typeface="+mn-ea"/>
                          <a:cs typeface="+mn-cs"/>
                        </a:rPr>
                        <a:t>proximity printing</a:t>
                      </a:r>
                      <a:endParaRPr lang="ko-KR" altLang="en-US" b="0" dirty="0">
                        <a:latin typeface="+mn-ea"/>
                        <a:ea typeface="+mn-ea"/>
                      </a:endParaRPr>
                    </a:p>
                  </a:txBody>
                  <a:tcPr anchor="ctr"/>
                </a:tc>
                <a:tc>
                  <a:txBody>
                    <a:bodyPr/>
                    <a:lstStyle/>
                    <a:p>
                      <a:pPr algn="ctr" latinLnBrk="1"/>
                      <a:r>
                        <a:rPr lang="en-US" altLang="ko-KR" sz="1800" b="0" i="0" u="none" strike="noStrike" kern="1200" baseline="0" dirty="0">
                          <a:solidFill>
                            <a:schemeClr val="lt1"/>
                          </a:solidFill>
                          <a:latin typeface="+mn-lt"/>
                          <a:ea typeface="+mn-ea"/>
                          <a:cs typeface="+mn-cs"/>
                        </a:rPr>
                        <a:t>Projection printing</a:t>
                      </a:r>
                      <a:endParaRPr lang="ko-KR" altLang="en-US" b="0" dirty="0">
                        <a:latin typeface="+mn-ea"/>
                        <a:ea typeface="+mn-ea"/>
                      </a:endParaRPr>
                    </a:p>
                  </a:txBody>
                  <a:tcPr anchor="ctr"/>
                </a:tc>
                <a:extLst>
                  <a:ext uri="{0D108BD9-81ED-4DB2-BD59-A6C34878D82A}">
                    <a16:rowId xmlns:a16="http://schemas.microsoft.com/office/drawing/2014/main" val="178013876"/>
                  </a:ext>
                </a:extLst>
              </a:tr>
              <a:tr h="1562849">
                <a:tc>
                  <a:txBody>
                    <a:bodyPr/>
                    <a:lstStyle/>
                    <a:p>
                      <a:r>
                        <a:rPr lang="en-US" altLang="ko-KR" dirty="0">
                          <a:latin typeface="+mn-ea"/>
                          <a:ea typeface="+mn-ea"/>
                        </a:rPr>
                        <a:t>Pros</a:t>
                      </a:r>
                      <a:endParaRPr lang="ko-KR" altLang="en-US" dirty="0">
                        <a:latin typeface="+mn-ea"/>
                        <a:ea typeface="+mn-ea"/>
                      </a:endParaRPr>
                    </a:p>
                  </a:txBody>
                  <a:tcPr/>
                </a:tc>
                <a:tc>
                  <a:txBody>
                    <a:bodyPr/>
                    <a:lstStyle/>
                    <a:p>
                      <a:pPr marL="285750" indent="-285750">
                        <a:buFont typeface="Arial" panose="020B0604020202020204" pitchFamily="34" charset="0"/>
                        <a:buChar char="•"/>
                      </a:pPr>
                      <a:r>
                        <a:rPr lang="en-US" altLang="ko-KR" sz="1800" b="0" i="0" u="none" strike="noStrike" kern="1200" baseline="0" dirty="0">
                          <a:solidFill>
                            <a:schemeClr val="dk1"/>
                          </a:solidFill>
                          <a:latin typeface="+mn-ea"/>
                          <a:ea typeface="+mn-ea"/>
                          <a:cs typeface="+mn-cs"/>
                        </a:rPr>
                        <a:t>the mask and wafer are in intimate contact</a:t>
                      </a:r>
                    </a:p>
                    <a:p>
                      <a:pPr marL="285750" indent="-285750">
                        <a:buFont typeface="Arial" panose="020B0604020202020204" pitchFamily="34" charset="0"/>
                        <a:buChar char="•"/>
                      </a:pPr>
                      <a:r>
                        <a:rPr lang="en-US" altLang="ko-KR" sz="1800" b="0" i="0" u="none" strike="noStrike" kern="1200" baseline="0" dirty="0">
                          <a:solidFill>
                            <a:schemeClr val="dk1"/>
                          </a:solidFill>
                          <a:latin typeface="+mn-ea"/>
                          <a:ea typeface="+mn-ea"/>
                          <a:cs typeface="+mn-cs"/>
                        </a:rPr>
                        <a:t>highest resolution of 100% accuracy</a:t>
                      </a:r>
                      <a:endParaRPr lang="ko-KR" altLang="en-US" b="0" dirty="0">
                        <a:latin typeface="+mn-ea"/>
                        <a:ea typeface="+mn-ea"/>
                      </a:endParaRPr>
                    </a:p>
                  </a:txBody>
                  <a:tcPr/>
                </a:tc>
                <a:tc>
                  <a:txBody>
                    <a:bodyPr/>
                    <a:lstStyle/>
                    <a:p>
                      <a:pPr marL="285750" indent="-285750" latinLnBrk="1">
                        <a:buFont typeface="Arial" panose="020B0604020202020204" pitchFamily="34" charset="0"/>
                        <a:buChar char="•"/>
                      </a:pPr>
                      <a:r>
                        <a:rPr lang="en-US" altLang="ko-KR" sz="1800" b="0" i="0" u="none" strike="noStrike" kern="1200" baseline="0" dirty="0">
                          <a:solidFill>
                            <a:schemeClr val="dk1"/>
                          </a:solidFill>
                          <a:latin typeface="+mn-ea"/>
                          <a:ea typeface="+mn-ea"/>
                          <a:cs typeface="+mn-cs"/>
                        </a:rPr>
                        <a:t>Existence of gap between the mask and the wafer</a:t>
                      </a:r>
                      <a:endParaRPr lang="ko-KR" altLang="en-US" b="0" dirty="0">
                        <a:latin typeface="+mn-ea"/>
                        <a:ea typeface="+mn-ea"/>
                      </a:endParaRPr>
                    </a:p>
                  </a:txBody>
                  <a:tcPr/>
                </a:tc>
                <a:tc>
                  <a:txBody>
                    <a:bodyPr/>
                    <a:lstStyle/>
                    <a:p>
                      <a:pPr marL="285750" indent="-285750">
                        <a:buFont typeface="Arial" panose="020B0604020202020204" pitchFamily="34" charset="0"/>
                        <a:buChar char="•"/>
                      </a:pPr>
                      <a:r>
                        <a:rPr lang="en-US" altLang="ko-KR" sz="1800" b="0" i="0" u="none" strike="noStrike" kern="1200" baseline="0" dirty="0">
                          <a:solidFill>
                            <a:schemeClr val="dk1"/>
                          </a:solidFill>
                          <a:latin typeface="+mn-ea"/>
                          <a:ea typeface="+mn-ea"/>
                          <a:cs typeface="+mn-cs"/>
                        </a:rPr>
                        <a:t>lens elements are used to focus the mask image onto a wafer</a:t>
                      </a:r>
                      <a:endParaRPr lang="ko-KR" altLang="en-US" sz="1800" b="0" i="0" u="none" strike="noStrike" kern="1200" baseline="0" dirty="0">
                        <a:solidFill>
                          <a:schemeClr val="dk1"/>
                        </a:solidFill>
                        <a:latin typeface="+mn-ea"/>
                        <a:ea typeface="+mn-ea"/>
                        <a:cs typeface="+mn-cs"/>
                      </a:endParaRPr>
                    </a:p>
                  </a:txBody>
                  <a:tcPr/>
                </a:tc>
                <a:extLst>
                  <a:ext uri="{0D108BD9-81ED-4DB2-BD59-A6C34878D82A}">
                    <a16:rowId xmlns:a16="http://schemas.microsoft.com/office/drawing/2014/main" val="2422487325"/>
                  </a:ext>
                </a:extLst>
              </a:tr>
              <a:tr h="2056381">
                <a:tc>
                  <a:txBody>
                    <a:bodyPr/>
                    <a:lstStyle/>
                    <a:p>
                      <a:r>
                        <a:rPr lang="en-US" altLang="ko-KR" dirty="0">
                          <a:latin typeface="+mn-ea"/>
                          <a:ea typeface="+mn-ea"/>
                        </a:rPr>
                        <a:t>cons</a:t>
                      </a:r>
                      <a:endParaRPr lang="ko-KR" altLang="en-US" dirty="0">
                        <a:latin typeface="+mn-ea"/>
                        <a:ea typeface="+mn-ea"/>
                      </a:endParaRPr>
                    </a:p>
                  </a:txBody>
                  <a:tcPr/>
                </a:tc>
                <a:tc>
                  <a:txBody>
                    <a:bodyPr/>
                    <a:lstStyle/>
                    <a:p>
                      <a:pPr marL="285750" indent="-285750">
                        <a:buFont typeface="Arial" panose="020B0604020202020204" pitchFamily="34" charset="0"/>
                        <a:buChar char="•"/>
                      </a:pPr>
                      <a:r>
                        <a:rPr lang="en-US" altLang="ko-KR" sz="1800" b="0" i="0" u="none" strike="noStrike" kern="1200" baseline="0" dirty="0">
                          <a:solidFill>
                            <a:schemeClr val="dk1"/>
                          </a:solidFill>
                          <a:latin typeface="+mn-ea"/>
                          <a:ea typeface="+mn-ea"/>
                          <a:cs typeface="+mn-cs"/>
                        </a:rPr>
                        <a:t>dust on substrates and non-uniformity of the thickness of the photoresist</a:t>
                      </a:r>
                    </a:p>
                    <a:p>
                      <a:pPr marL="285750" indent="-285750">
                        <a:buFont typeface="Arial" panose="020B0604020202020204" pitchFamily="34" charset="0"/>
                        <a:buChar char="•"/>
                      </a:pPr>
                      <a:r>
                        <a:rPr lang="en-US" altLang="ko-KR" sz="1800" b="0" i="0" u="none" strike="noStrike" kern="1200" baseline="0" dirty="0">
                          <a:solidFill>
                            <a:schemeClr val="dk1"/>
                          </a:solidFill>
                          <a:latin typeface="+mn-ea"/>
                          <a:ea typeface="+mn-ea"/>
                          <a:cs typeface="+mn-cs"/>
                        </a:rPr>
                        <a:t>and the substrate.</a:t>
                      </a:r>
                      <a:endParaRPr lang="ko-KR" altLang="en-US" b="0" dirty="0">
                        <a:latin typeface="+mn-ea"/>
                        <a:ea typeface="+mn-ea"/>
                      </a:endParaRPr>
                    </a:p>
                  </a:txBody>
                  <a:tcPr/>
                </a:tc>
                <a:tc>
                  <a:txBody>
                    <a:bodyPr/>
                    <a:lstStyle/>
                    <a:p>
                      <a:pPr marL="285750" indent="-285750" latinLnBrk="1">
                        <a:buFont typeface="Arial" panose="020B0604020202020204" pitchFamily="34" charset="0"/>
                        <a:buChar char="•"/>
                      </a:pPr>
                      <a:r>
                        <a:rPr lang="en-US" altLang="ko-KR" sz="1800" b="0" i="0" u="none" strike="noStrike" kern="1200" baseline="0" dirty="0">
                          <a:solidFill>
                            <a:schemeClr val="dk1"/>
                          </a:solidFill>
                          <a:latin typeface="+mn-ea"/>
                          <a:ea typeface="+mn-ea"/>
                          <a:cs typeface="+mn-cs"/>
                        </a:rPr>
                        <a:t>increasing the gap degrades the resolution</a:t>
                      </a:r>
                    </a:p>
                    <a:p>
                      <a:pPr marL="285750" indent="-285750" latinLnBrk="1">
                        <a:buFont typeface="Arial" panose="020B0604020202020204" pitchFamily="34" charset="0"/>
                        <a:buChar char="•"/>
                      </a:pPr>
                      <a:r>
                        <a:rPr lang="en-US" altLang="ko-KR" sz="1800" b="0" i="0" u="none" strike="noStrike" kern="1200" baseline="0" dirty="0">
                          <a:solidFill>
                            <a:schemeClr val="dk1"/>
                          </a:solidFill>
                          <a:latin typeface="+mn-ea"/>
                          <a:ea typeface="+mn-ea"/>
                          <a:cs typeface="+mn-cs"/>
                        </a:rPr>
                        <a:t>diffraction</a:t>
                      </a:r>
                      <a:endParaRPr lang="ko-KR" altLang="en-US" b="0" dirty="0">
                        <a:latin typeface="+mn-ea"/>
                        <a:ea typeface="+mn-ea"/>
                      </a:endParaRPr>
                    </a:p>
                  </a:txBody>
                  <a:tcPr/>
                </a:tc>
                <a:tc>
                  <a:txBody>
                    <a:bodyPr/>
                    <a:lstStyle/>
                    <a:p>
                      <a:pPr marL="285750" indent="-285750" latinLnBrk="1">
                        <a:buFont typeface="Arial" panose="020B0604020202020204" pitchFamily="34" charset="0"/>
                        <a:buChar char="•"/>
                      </a:pPr>
                      <a:r>
                        <a:rPr lang="en-US" altLang="ko-KR" sz="1800" b="0" i="0" u="none" strike="noStrike" kern="1200" baseline="0" dirty="0">
                          <a:solidFill>
                            <a:schemeClr val="dk1"/>
                          </a:solidFill>
                          <a:latin typeface="+mn-lt"/>
                          <a:ea typeface="+mn-ea"/>
                          <a:cs typeface="+mn-cs"/>
                        </a:rPr>
                        <a:t>lower resolution capability due to lens imperfections and diffraction considerations</a:t>
                      </a:r>
                      <a:endParaRPr lang="ko-KR" altLang="en-US" b="0" dirty="0">
                        <a:latin typeface="+mn-ea"/>
                        <a:ea typeface="+mn-ea"/>
                      </a:endParaRPr>
                    </a:p>
                  </a:txBody>
                  <a:tcPr/>
                </a:tc>
                <a:extLst>
                  <a:ext uri="{0D108BD9-81ED-4DB2-BD59-A6C34878D82A}">
                    <a16:rowId xmlns:a16="http://schemas.microsoft.com/office/drawing/2014/main" val="1411795579"/>
                  </a:ext>
                </a:extLst>
              </a:tr>
            </a:tbl>
          </a:graphicData>
        </a:graphic>
      </p:graphicFrame>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191</a:t>
            </a:fld>
            <a:endParaRPr lang="ko-KR" altLang="en-US"/>
          </a:p>
        </p:txBody>
      </p:sp>
    </p:spTree>
    <p:extLst>
      <p:ext uri="{BB962C8B-B14F-4D97-AF65-F5344CB8AC3E}">
        <p14:creationId xmlns:p14="http://schemas.microsoft.com/office/powerpoint/2010/main" val="330566495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l.jpg                                                          00096971Macintosh HD                   BBA76DE9:"/>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123728" y="1369757"/>
            <a:ext cx="5691768" cy="3111500"/>
          </a:xfrm>
          <a:prstGeom prst="rect">
            <a:avLst/>
          </a:prstGeom>
        </p:spPr>
      </p:pic>
      <p:sp>
        <p:nvSpPr>
          <p:cNvPr id="10" name="TextBox 9"/>
          <p:cNvSpPr txBox="1"/>
          <p:nvPr/>
        </p:nvSpPr>
        <p:spPr>
          <a:xfrm>
            <a:off x="3450551" y="1743544"/>
            <a:ext cx="433132" cy="584775"/>
          </a:xfrm>
          <a:prstGeom prst="rect">
            <a:avLst/>
          </a:prstGeom>
          <a:noFill/>
        </p:spPr>
        <p:txBody>
          <a:bodyPr wrap="none" rtlCol="0">
            <a:spAutoFit/>
          </a:bodyPr>
          <a:lstStyle/>
          <a:p>
            <a:r>
              <a:rPr lang="en-US" altLang="ko-KR" sz="3200" dirty="0">
                <a:latin typeface="Gill Sans MT" panose="020B0502020104020203" pitchFamily="34" charset="0"/>
              </a:rPr>
              <a:t>R</a:t>
            </a:r>
            <a:endParaRPr lang="ko-KR" altLang="en-US" sz="3200" dirty="0">
              <a:latin typeface="Gill Sans MT" panose="020B0502020104020203" pitchFamily="34" charset="0"/>
            </a:endParaRPr>
          </a:p>
        </p:txBody>
      </p:sp>
      <p:sp>
        <p:nvSpPr>
          <p:cNvPr id="11" name="TextBox 10"/>
          <p:cNvSpPr txBox="1"/>
          <p:nvPr/>
        </p:nvSpPr>
        <p:spPr>
          <a:xfrm rot="5400000">
            <a:off x="3451970" y="2143594"/>
            <a:ext cx="425116" cy="584775"/>
          </a:xfrm>
          <a:prstGeom prst="rect">
            <a:avLst/>
          </a:prstGeom>
          <a:noFill/>
        </p:spPr>
        <p:txBody>
          <a:bodyPr wrap="none" rtlCol="0">
            <a:spAutoFit/>
          </a:bodyPr>
          <a:lstStyle/>
          <a:p>
            <a:r>
              <a:rPr lang="en-US" altLang="ko-KR" sz="3200" dirty="0">
                <a:latin typeface="Gill Sans MT" panose="020B0502020104020203" pitchFamily="34" charset="0"/>
              </a:rPr>
              <a:t>=</a:t>
            </a:r>
            <a:endParaRPr lang="ko-KR" altLang="en-US" sz="3200" dirty="0">
              <a:latin typeface="Gill Sans MT" panose="020B0502020104020203" pitchFamily="34" charset="0"/>
            </a:endParaRPr>
          </a:p>
        </p:txBody>
      </p:sp>
      <p:sp>
        <p:nvSpPr>
          <p:cNvPr id="2" name="직사각형 1"/>
          <p:cNvSpPr/>
          <p:nvPr/>
        </p:nvSpPr>
        <p:spPr>
          <a:xfrm>
            <a:off x="461740" y="2523816"/>
            <a:ext cx="2518575" cy="461665"/>
          </a:xfrm>
          <a:prstGeom prst="rect">
            <a:avLst/>
          </a:prstGeom>
        </p:spPr>
        <p:txBody>
          <a:bodyPr wrap="none">
            <a:spAutoFit/>
          </a:bodyPr>
          <a:lstStyle/>
          <a:p>
            <a:r>
              <a:rPr lang="en-US" altLang="ko-KR" sz="2400" dirty="0">
                <a:latin typeface="Gill Sans MT" panose="020B0502020104020203" pitchFamily="34" charset="0"/>
              </a:rPr>
              <a:t>Rayleigh’s equation</a:t>
            </a:r>
            <a:endParaRPr lang="ko-KR" altLang="en-US" sz="2400" dirty="0">
              <a:latin typeface="Gill Sans MT" panose="020B0502020104020203" pitchFamily="34" charset="0"/>
            </a:endParaRPr>
          </a:p>
        </p:txBody>
      </p:sp>
      <p:sp>
        <p:nvSpPr>
          <p:cNvPr id="3" name="직사각형 2"/>
          <p:cNvSpPr/>
          <p:nvPr/>
        </p:nvSpPr>
        <p:spPr>
          <a:xfrm>
            <a:off x="0" y="969647"/>
            <a:ext cx="9144000" cy="400110"/>
          </a:xfrm>
          <a:prstGeom prst="rect">
            <a:avLst/>
          </a:prstGeom>
        </p:spPr>
        <p:txBody>
          <a:bodyPr wrap="square">
            <a:spAutoFit/>
          </a:bodyPr>
          <a:lstStyle/>
          <a:p>
            <a:pPr algn="ctr"/>
            <a:r>
              <a:rPr lang="en-US" altLang="ko-KR" sz="2000" dirty="0">
                <a:latin typeface="Gill Sans MT" panose="020B0502020104020203" pitchFamily="34" charset="0"/>
              </a:rPr>
              <a:t>resolution limit in conventional projection photolithography</a:t>
            </a:r>
            <a:endParaRPr lang="ko-KR" altLang="en-US" sz="2000" dirty="0">
              <a:latin typeface="Gill Sans MT" panose="020B0502020104020203" pitchFamily="34" charset="0"/>
            </a:endParaRPr>
          </a:p>
        </p:txBody>
      </p:sp>
      <p:sp>
        <p:nvSpPr>
          <p:cNvPr id="9" name="직사각형 8"/>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7.2.1. Photolithography</a:t>
            </a:r>
            <a:endParaRPr lang="ko-KR" altLang="en-US" sz="2800" b="1" dirty="0">
              <a:latin typeface="Gill Sans MT" panose="020B0502020104020203" pitchFamily="34" charset="0"/>
              <a:ea typeface="HY견고딕" panose="02030600000101010101" pitchFamily="18" charset="-127"/>
              <a:cs typeface="+mj-cs"/>
            </a:endParaRPr>
          </a:p>
        </p:txBody>
      </p:sp>
      <mc:AlternateContent xmlns:mc="http://schemas.openxmlformats.org/markup-compatibility/2006" xmlns:a14="http://schemas.microsoft.com/office/drawing/2010/main">
        <mc:Choice Requires="a14">
          <p:sp>
            <p:nvSpPr>
              <p:cNvPr id="7" name="TextBox 6"/>
              <p:cNvSpPr txBox="1"/>
              <p:nvPr/>
            </p:nvSpPr>
            <p:spPr bwMode="auto">
              <a:xfrm>
                <a:off x="3654293" y="4401719"/>
                <a:ext cx="1869679"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rtlCol="0">
                <a:spAutoFit/>
              </a:bodyPr>
              <a:lstStyle/>
              <a:p>
                <a:pPr>
                  <a:spcBef>
                    <a:spcPts val="600"/>
                  </a:spcBef>
                </a:pPr>
                <a14:m>
                  <m:oMathPara xmlns:m="http://schemas.openxmlformats.org/officeDocument/2006/math">
                    <m:oMathParaPr>
                      <m:jc m:val="centerGroup"/>
                    </m:oMathParaPr>
                    <m:oMath xmlns:m="http://schemas.openxmlformats.org/officeDocument/2006/math">
                      <m:r>
                        <a:rPr lang="en-US" altLang="ko-KR" sz="2400" b="0" i="1" smtClean="0">
                          <a:solidFill>
                            <a:srgbClr val="000000"/>
                          </a:solidFill>
                          <a:latin typeface="Cambria Math" panose="02040503050406030204" pitchFamily="18" charset="0"/>
                          <a:ea typeface="宋体" panose="02010600030101010101" pitchFamily="2" charset="-122"/>
                        </a:rPr>
                        <m:t>𝑁𝐴</m:t>
                      </m:r>
                      <m:r>
                        <a:rPr lang="en-US" altLang="ko-KR" sz="2400" b="0" i="1" smtClean="0">
                          <a:solidFill>
                            <a:srgbClr val="000000"/>
                          </a:solidFill>
                          <a:latin typeface="Cambria Math" panose="02040503050406030204" pitchFamily="18" charset="0"/>
                          <a:ea typeface="宋体" panose="02010600030101010101" pitchFamily="2" charset="-122"/>
                        </a:rPr>
                        <m:t>=</m:t>
                      </m:r>
                      <m:r>
                        <a:rPr lang="en-US" altLang="ko-KR" sz="2400" b="0" i="1" smtClean="0">
                          <a:solidFill>
                            <a:srgbClr val="000000"/>
                          </a:solidFill>
                          <a:latin typeface="Cambria Math" panose="02040503050406030204" pitchFamily="18" charset="0"/>
                          <a:ea typeface="宋体" panose="02010600030101010101" pitchFamily="2" charset="-122"/>
                        </a:rPr>
                        <m:t>𝑛𝑠𝑖𝑛</m:t>
                      </m:r>
                      <m:r>
                        <a:rPr lang="ko-KR" altLang="en-US" sz="2400" b="0" i="1" smtClean="0">
                          <a:solidFill>
                            <a:srgbClr val="000000"/>
                          </a:solidFill>
                          <a:latin typeface="Cambria Math" panose="02040503050406030204" pitchFamily="18" charset="0"/>
                          <a:ea typeface="宋体" panose="02010600030101010101" pitchFamily="2" charset="-122"/>
                        </a:rPr>
                        <m:t>𝜃</m:t>
                      </m:r>
                    </m:oMath>
                  </m:oMathPara>
                </a14:m>
                <a:endParaRPr lang="ko-KR" altLang="en-US" sz="2400" dirty="0">
                  <a:solidFill>
                    <a:srgbClr val="000000"/>
                  </a:solidFill>
                  <a:latin typeface="Gill Sans MT" panose="020B0502020104020203" pitchFamily="34" charset="0"/>
                  <a:ea typeface="宋体" panose="02010600030101010101" pitchFamily="2" charset="-122"/>
                </a:endParaRPr>
              </a:p>
            </p:txBody>
          </p:sp>
        </mc:Choice>
        <mc:Fallback xmlns="">
          <p:sp>
            <p:nvSpPr>
              <p:cNvPr id="7" name="TextBox 6"/>
              <p:cNvSpPr txBox="1">
                <a:spLocks noRot="1" noChangeAspect="1" noMove="1" noResize="1" noEditPoints="1" noAdjustHandles="1" noChangeArrowheads="1" noChangeShapeType="1" noTextEdit="1"/>
              </p:cNvSpPr>
              <p:nvPr/>
            </p:nvSpPr>
            <p:spPr bwMode="auto">
              <a:xfrm>
                <a:off x="3654293" y="4401719"/>
                <a:ext cx="1869679" cy="461665"/>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bwMode="auto">
              <a:xfrm>
                <a:off x="5591700" y="4397523"/>
                <a:ext cx="3182153"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rtlCol="0">
                <a:spAutoFit/>
              </a:bodyPr>
              <a:lstStyle/>
              <a:p>
                <a:pPr>
                  <a:spcBef>
                    <a:spcPts val="600"/>
                  </a:spcBef>
                </a:pPr>
                <a14:m>
                  <m:oMathPara xmlns:m="http://schemas.openxmlformats.org/officeDocument/2006/math">
                    <m:oMathParaPr>
                      <m:jc m:val="centerGroup"/>
                    </m:oMathParaPr>
                    <m:oMath xmlns:m="http://schemas.openxmlformats.org/officeDocument/2006/math">
                      <m:r>
                        <a:rPr lang="en-US" altLang="ko-KR" sz="2400" b="0" i="1" smtClean="0">
                          <a:solidFill>
                            <a:srgbClr val="000000"/>
                          </a:solidFill>
                          <a:latin typeface="Cambria Math" panose="02040503050406030204" pitchFamily="18" charset="0"/>
                          <a:ea typeface="宋体" panose="02010600030101010101" pitchFamily="2" charset="-122"/>
                        </a:rPr>
                        <m:t>(</m:t>
                      </m:r>
                      <m:r>
                        <a:rPr lang="en-US" altLang="ko-KR" sz="2400" b="0" i="1" smtClean="0">
                          <a:solidFill>
                            <a:srgbClr val="000000"/>
                          </a:solidFill>
                          <a:latin typeface="Cambria Math" panose="02040503050406030204" pitchFamily="18" charset="0"/>
                          <a:ea typeface="宋体" panose="02010600030101010101" pitchFamily="2" charset="-122"/>
                        </a:rPr>
                        <m:t>𝑛</m:t>
                      </m:r>
                      <m:r>
                        <a:rPr lang="en-US" altLang="ko-KR" sz="2400" b="0" i="1" smtClean="0">
                          <a:solidFill>
                            <a:srgbClr val="000000"/>
                          </a:solidFill>
                          <a:latin typeface="Cambria Math" panose="02040503050406030204" pitchFamily="18" charset="0"/>
                          <a:ea typeface="宋体" panose="02010600030101010101" pitchFamily="2" charset="-122"/>
                        </a:rPr>
                        <m:t>=</m:t>
                      </m:r>
                      <m:r>
                        <m:rPr>
                          <m:sty m:val="p"/>
                        </m:rPr>
                        <a:rPr lang="en-US" altLang="ko-KR" sz="2400" b="0" i="0" smtClean="0">
                          <a:solidFill>
                            <a:srgbClr val="000000"/>
                          </a:solidFill>
                          <a:latin typeface="Cambria Math" panose="02040503050406030204" pitchFamily="18" charset="0"/>
                          <a:ea typeface="宋体" panose="02010600030101010101" pitchFamily="2" charset="-122"/>
                        </a:rPr>
                        <m:t>refractive</m:t>
                      </m:r>
                      <m:r>
                        <a:rPr lang="en-US" altLang="ko-KR" sz="2400" b="0" i="0" smtClean="0">
                          <a:solidFill>
                            <a:srgbClr val="000000"/>
                          </a:solidFill>
                          <a:latin typeface="Cambria Math" panose="02040503050406030204" pitchFamily="18" charset="0"/>
                          <a:ea typeface="宋体" panose="02010600030101010101" pitchFamily="2" charset="-122"/>
                        </a:rPr>
                        <m:t> </m:t>
                      </m:r>
                      <m:r>
                        <m:rPr>
                          <m:sty m:val="p"/>
                        </m:rPr>
                        <a:rPr lang="en-US" altLang="ko-KR" sz="2400" b="0" i="0" smtClean="0">
                          <a:solidFill>
                            <a:srgbClr val="000000"/>
                          </a:solidFill>
                          <a:latin typeface="Cambria Math" panose="02040503050406030204" pitchFamily="18" charset="0"/>
                          <a:ea typeface="宋体" panose="02010600030101010101" pitchFamily="2" charset="-122"/>
                        </a:rPr>
                        <m:t>index</m:t>
                      </m:r>
                      <m:r>
                        <a:rPr lang="en-US" altLang="ko-KR" sz="2400" b="0" i="0" smtClean="0">
                          <a:solidFill>
                            <a:srgbClr val="000000"/>
                          </a:solidFill>
                          <a:latin typeface="Cambria Math" panose="02040503050406030204" pitchFamily="18" charset="0"/>
                          <a:ea typeface="宋体" panose="02010600030101010101" pitchFamily="2" charset="-122"/>
                        </a:rPr>
                        <m:t>)</m:t>
                      </m:r>
                    </m:oMath>
                  </m:oMathPara>
                </a14:m>
                <a:endParaRPr lang="ko-KR" altLang="en-US" sz="2400" dirty="0">
                  <a:solidFill>
                    <a:srgbClr val="000000"/>
                  </a:solidFill>
                  <a:latin typeface="Gill Sans MT" panose="020B0502020104020203" pitchFamily="34" charset="0"/>
                  <a:ea typeface="宋体" panose="02010600030101010101" pitchFamily="2" charset="-122"/>
                </a:endParaRPr>
              </a:p>
            </p:txBody>
          </p:sp>
        </mc:Choice>
        <mc:Fallback xmlns="">
          <p:sp>
            <p:nvSpPr>
              <p:cNvPr id="12" name="TextBox 11"/>
              <p:cNvSpPr txBox="1">
                <a:spLocks noRot="1" noChangeAspect="1" noMove="1" noResize="1" noEditPoints="1" noAdjustHandles="1" noChangeArrowheads="1" noChangeShapeType="1" noTextEdit="1"/>
              </p:cNvSpPr>
              <p:nvPr/>
            </p:nvSpPr>
            <p:spPr bwMode="auto">
              <a:xfrm>
                <a:off x="5591700" y="4397523"/>
                <a:ext cx="3182153" cy="461665"/>
              </a:xfrm>
              <a:prstGeom prst="rect">
                <a:avLst/>
              </a:prstGeom>
              <a:blipFill>
                <a:blip r:embed="rId4"/>
                <a:stretch>
                  <a:fillRect b="-1842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ko-KR" altLang="en-US">
                    <a:noFill/>
                  </a:rPr>
                  <a:t> </a:t>
                </a:r>
              </a:p>
            </p:txBody>
          </p:sp>
        </mc:Fallback>
      </mc:AlternateContent>
      <p:sp>
        <p:nvSpPr>
          <p:cNvPr id="13" name="직사각형 12"/>
          <p:cNvSpPr/>
          <p:nvPr/>
        </p:nvSpPr>
        <p:spPr>
          <a:xfrm>
            <a:off x="630179" y="4397523"/>
            <a:ext cx="2648674" cy="461665"/>
          </a:xfrm>
          <a:prstGeom prst="rect">
            <a:avLst/>
          </a:prstGeom>
        </p:spPr>
        <p:txBody>
          <a:bodyPr wrap="none">
            <a:spAutoFit/>
          </a:bodyPr>
          <a:lstStyle/>
          <a:p>
            <a:r>
              <a:rPr lang="en-US" altLang="ko-KR" sz="2400" dirty="0">
                <a:latin typeface="Gill Sans MT" panose="020B0502020104020203" pitchFamily="34" charset="0"/>
              </a:rPr>
              <a:t>Numerical aperture</a:t>
            </a:r>
            <a:endParaRPr lang="ko-KR" altLang="en-US" sz="2400" dirty="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8" name="TextBox 7"/>
              <p:cNvSpPr txBox="1"/>
              <p:nvPr/>
            </p:nvSpPr>
            <p:spPr bwMode="auto">
              <a:xfrm>
                <a:off x="251520" y="5142403"/>
                <a:ext cx="9144000" cy="43088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lIns="0" tIns="0" rIns="0" bIns="0" rtlCol="0">
                <a:spAutoFit/>
              </a:bodyPr>
              <a:lstStyle/>
              <a:p>
                <a:pPr algn="ctr">
                  <a:spcBef>
                    <a:spcPts val="600"/>
                  </a:spcBef>
                </a:pPr>
                <a14:m>
                  <m:oMath xmlns:m="http://schemas.openxmlformats.org/officeDocument/2006/math">
                    <m:r>
                      <m:rPr>
                        <m:nor/>
                      </m:rPr>
                      <a:rPr lang="en-US" altLang="ko-KR" sz="2800" dirty="0" smtClean="0">
                        <a:solidFill>
                          <a:srgbClr val="C00000"/>
                        </a:solidFill>
                        <a:latin typeface="Gill Sans MT" panose="020B0502020104020203" pitchFamily="34" charset="0"/>
                        <a:ea typeface="宋体" panose="02010600030101010101" pitchFamily="2" charset="-122"/>
                      </a:rPr>
                      <m:t>k</m:t>
                    </m:r>
                    <m:r>
                      <m:rPr>
                        <m:nor/>
                      </m:rPr>
                      <a:rPr lang="en-US" altLang="ko-KR" sz="2800" baseline="-25000" dirty="0" smtClean="0">
                        <a:solidFill>
                          <a:srgbClr val="C00000"/>
                        </a:solidFill>
                        <a:latin typeface="Gill Sans MT" panose="020B0502020104020203" pitchFamily="34" charset="0"/>
                        <a:ea typeface="宋体" panose="02010600030101010101" pitchFamily="2" charset="-122"/>
                      </a:rPr>
                      <m:t>1</m:t>
                    </m:r>
                    <m:r>
                      <a:rPr lang="ko-KR" altLang="en-US" sz="2800" i="1">
                        <a:solidFill>
                          <a:srgbClr val="C00000"/>
                        </a:solidFill>
                        <a:latin typeface="Cambria Math" panose="02040503050406030204" pitchFamily="18" charset="0"/>
                        <a:ea typeface="宋体" panose="02010600030101010101" pitchFamily="2" charset="-122"/>
                      </a:rPr>
                      <m:t>↓</m:t>
                    </m:r>
                    <m:r>
                      <a:rPr lang="en-US" altLang="ko-KR" sz="2800" b="0" i="1" smtClean="0">
                        <a:solidFill>
                          <a:srgbClr val="C00000"/>
                        </a:solidFill>
                        <a:latin typeface="Cambria Math" panose="02040503050406030204" pitchFamily="18" charset="0"/>
                        <a:ea typeface="宋体" panose="02010600030101010101" pitchFamily="2" charset="-122"/>
                      </a:rPr>
                      <m:t>    </m:t>
                    </m:r>
                    <m:r>
                      <a:rPr lang="ko-KR" altLang="en-US" sz="2800" i="1">
                        <a:solidFill>
                          <a:srgbClr val="C00000"/>
                        </a:solidFill>
                        <a:latin typeface="Cambria Math" panose="02040503050406030204" pitchFamily="18" charset="0"/>
                        <a:ea typeface="宋体" panose="02010600030101010101" pitchFamily="2" charset="-122"/>
                      </a:rPr>
                      <m:t>𝜆</m:t>
                    </m:r>
                    <m:r>
                      <a:rPr lang="ko-KR" altLang="en-US" sz="2800" i="1">
                        <a:solidFill>
                          <a:srgbClr val="C00000"/>
                        </a:solidFill>
                        <a:latin typeface="Cambria Math" panose="02040503050406030204" pitchFamily="18" charset="0"/>
                        <a:ea typeface="宋体" panose="02010600030101010101" pitchFamily="2" charset="-122"/>
                      </a:rPr>
                      <m:t>↓    </m:t>
                    </m:r>
                    <m:r>
                      <a:rPr lang="en-US" altLang="ko-KR" sz="2800" b="0" i="1" smtClean="0">
                        <a:solidFill>
                          <a:srgbClr val="C00000"/>
                        </a:solidFill>
                        <a:latin typeface="Cambria Math" panose="02040503050406030204" pitchFamily="18" charset="0"/>
                        <a:ea typeface="宋体" panose="02010600030101010101" pitchFamily="2" charset="-122"/>
                      </a:rPr>
                      <m:t>𝑁𝐴</m:t>
                    </m:r>
                    <m:r>
                      <a:rPr lang="en-US" altLang="ko-KR" sz="2800" b="0" i="1" smtClean="0">
                        <a:solidFill>
                          <a:srgbClr val="C00000"/>
                        </a:solidFill>
                        <a:latin typeface="Cambria Math" panose="02040503050406030204" pitchFamily="18" charset="0"/>
                        <a:ea typeface="Cambria Math" panose="02040503050406030204" pitchFamily="18" charset="0"/>
                      </a:rPr>
                      <m:t>↑</m:t>
                    </m:r>
                  </m:oMath>
                </a14:m>
                <a:r>
                  <a:rPr lang="ko-KR" altLang="en-US" sz="2800" dirty="0">
                    <a:solidFill>
                      <a:srgbClr val="C00000"/>
                    </a:solidFill>
                    <a:latin typeface="Gill Sans MT" panose="020B0502020104020203" pitchFamily="34" charset="0"/>
                    <a:ea typeface="宋体" panose="02010600030101010101" pitchFamily="2" charset="-122"/>
                  </a:rPr>
                  <a:t>  </a:t>
                </a:r>
                <a:r>
                  <a:rPr lang="en-US" altLang="ko-KR" sz="2800" dirty="0">
                    <a:solidFill>
                      <a:srgbClr val="C00000"/>
                    </a:solidFill>
                    <a:latin typeface="Gill Sans MT" panose="020B0502020104020203" pitchFamily="34" charset="0"/>
                    <a:ea typeface="宋体" panose="02010600030101010101" pitchFamily="2" charset="-122"/>
                    <a:sym typeface="Wingdings" panose="05000000000000000000" pitchFamily="2" charset="2"/>
                  </a:rPr>
                  <a:t>    </a:t>
                </a:r>
                <a:r>
                  <a:rPr lang="en-US" altLang="ko-KR" sz="2800" dirty="0" err="1">
                    <a:solidFill>
                      <a:srgbClr val="C00000"/>
                    </a:solidFill>
                    <a:latin typeface="Gill Sans MT" panose="020B0502020104020203" pitchFamily="34" charset="0"/>
                    <a:ea typeface="宋体" panose="02010600030101010101" pitchFamily="2" charset="-122"/>
                    <a:sym typeface="Wingdings" panose="05000000000000000000" pitchFamily="2" charset="2"/>
                  </a:rPr>
                  <a:t>W</a:t>
                </a:r>
                <a:r>
                  <a:rPr lang="en-US" altLang="ko-KR" sz="2800" baseline="-25000" dirty="0" err="1">
                    <a:solidFill>
                      <a:srgbClr val="C00000"/>
                    </a:solidFill>
                    <a:latin typeface="Gill Sans MT" panose="020B0502020104020203" pitchFamily="34" charset="0"/>
                    <a:ea typeface="宋体" panose="02010600030101010101" pitchFamily="2" charset="-122"/>
                    <a:sym typeface="Wingdings" panose="05000000000000000000" pitchFamily="2" charset="2"/>
                  </a:rPr>
                  <a:t>min</a:t>
                </a:r>
                <a:r>
                  <a:rPr lang="ko-KR" altLang="en-US" sz="2800" dirty="0">
                    <a:solidFill>
                      <a:srgbClr val="C00000"/>
                    </a:solidFill>
                    <a:latin typeface="Gill Sans MT" panose="020B0502020104020203" pitchFamily="34" charset="0"/>
                    <a:ea typeface="宋体" panose="02010600030101010101" pitchFamily="2" charset="-122"/>
                  </a:rPr>
                  <a:t> </a:t>
                </a:r>
                <a14:m>
                  <m:oMath xmlns:m="http://schemas.openxmlformats.org/officeDocument/2006/math">
                    <m:r>
                      <a:rPr lang="ko-KR" altLang="en-US" sz="2800" i="1">
                        <a:solidFill>
                          <a:srgbClr val="C00000"/>
                        </a:solidFill>
                        <a:latin typeface="Cambria Math" panose="02040503050406030204" pitchFamily="18" charset="0"/>
                        <a:ea typeface="宋体" panose="02010600030101010101" pitchFamily="2" charset="-122"/>
                      </a:rPr>
                      <m:t>↓</m:t>
                    </m:r>
                  </m:oMath>
                </a14:m>
                <a:endParaRPr lang="ko-KR" altLang="en-US" sz="2800" dirty="0">
                  <a:solidFill>
                    <a:srgbClr val="C00000"/>
                  </a:solidFill>
                  <a:latin typeface="Gill Sans MT" panose="020B0502020104020203" pitchFamily="34" charset="0"/>
                  <a:ea typeface="宋体" panose="02010600030101010101" pitchFamily="2" charset="-122"/>
                </a:endParaRPr>
              </a:p>
            </p:txBody>
          </p:sp>
        </mc:Choice>
        <mc:Fallback xmlns="">
          <p:sp>
            <p:nvSpPr>
              <p:cNvPr id="8" name="TextBox 7"/>
              <p:cNvSpPr txBox="1">
                <a:spLocks noRot="1" noChangeAspect="1" noMove="1" noResize="1" noEditPoints="1" noAdjustHandles="1" noChangeArrowheads="1" noChangeShapeType="1" noTextEdit="1"/>
              </p:cNvSpPr>
              <p:nvPr/>
            </p:nvSpPr>
            <p:spPr bwMode="auto">
              <a:xfrm>
                <a:off x="251520" y="5142403"/>
                <a:ext cx="9144000" cy="430887"/>
              </a:xfrm>
              <a:prstGeom prst="rect">
                <a:avLst/>
              </a:prstGeom>
              <a:blipFill>
                <a:blip r:embed="rId5"/>
                <a:stretch>
                  <a:fillRect t="-27143" b="-50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ko-KR" altLang="en-US">
                    <a:noFill/>
                  </a:rPr>
                  <a:t> </a:t>
                </a:r>
              </a:p>
            </p:txBody>
          </p:sp>
        </mc:Fallback>
      </mc:AlternateContent>
      <p:sp>
        <p:nvSpPr>
          <p:cNvPr id="14" name="TextBox 13"/>
          <p:cNvSpPr txBox="1"/>
          <p:nvPr/>
        </p:nvSpPr>
        <p:spPr bwMode="auto">
          <a:xfrm>
            <a:off x="251520" y="5821140"/>
            <a:ext cx="90111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285750" indent="-285750">
              <a:spcBef>
                <a:spcPts val="600"/>
              </a:spcBef>
              <a:buFont typeface="Wingdings" panose="05000000000000000000" pitchFamily="2" charset="2"/>
              <a:buChar char="Ø"/>
            </a:pPr>
            <a:r>
              <a:rPr lang="en-US" altLang="ko-KR" sz="2400" dirty="0">
                <a:latin typeface="Gill Sans MT" panose="020B0502020104020203" pitchFamily="34" charset="0"/>
              </a:rPr>
              <a:t> For higher resolution, shorter wavelength light and lens systems with larger NA</a:t>
            </a:r>
            <a:endParaRPr lang="ko-KR" altLang="en-US" sz="2400" dirty="0">
              <a:solidFill>
                <a:srgbClr val="000000"/>
              </a:solidFill>
              <a:latin typeface="Gill Sans MT" panose="020B0502020104020203" pitchFamily="34" charset="0"/>
              <a:ea typeface="宋体" panose="02010600030101010101" pitchFamily="2" charset="-122"/>
            </a:endParaRPr>
          </a:p>
        </p:txBody>
      </p:sp>
      <p:sp>
        <p:nvSpPr>
          <p:cNvPr id="5" name="슬라이드 번호 개체 틀 4"/>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192</a:t>
            </a:fld>
            <a:endParaRPr lang="ko-KR" altLang="en-US"/>
          </a:p>
        </p:txBody>
      </p:sp>
    </p:spTree>
    <p:extLst>
      <p:ext uri="{BB962C8B-B14F-4D97-AF65-F5344CB8AC3E}">
        <p14:creationId xmlns:p14="http://schemas.microsoft.com/office/powerpoint/2010/main" val="401678415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직사각형 1"/>
              <p:cNvSpPr/>
              <p:nvPr/>
            </p:nvSpPr>
            <p:spPr>
              <a:xfrm>
                <a:off x="366356" y="1627026"/>
                <a:ext cx="8454115" cy="2985433"/>
              </a:xfrm>
              <a:prstGeom prst="rect">
                <a:avLst/>
              </a:prstGeom>
            </p:spPr>
            <p:txBody>
              <a:bodyPr wrap="square">
                <a:spAutoFit/>
              </a:bodyPr>
              <a:lstStyle/>
              <a:p>
                <a:pPr marL="355600" indent="-342900">
                  <a:spcBef>
                    <a:spcPts val="600"/>
                  </a:spcBef>
                  <a:buFont typeface="Wingdings" panose="05000000000000000000" pitchFamily="2" charset="2"/>
                  <a:buChar char="v"/>
                  <a:tabLst>
                    <a:tab pos="354965" algn="l"/>
                    <a:tab pos="355600" algn="l"/>
                  </a:tabLst>
                </a:pPr>
                <a:r>
                  <a:rPr lang="en-US" altLang="ko-KR" sz="2400" spc="-5" dirty="0" err="1">
                    <a:latin typeface="Times New Roman"/>
                    <a:cs typeface="Times New Roman"/>
                  </a:rPr>
                  <a:t>W</a:t>
                </a:r>
                <a:r>
                  <a:rPr lang="en-US" altLang="ko-KR" sz="2400" spc="-5" baseline="-25000" dirty="0" err="1">
                    <a:latin typeface="Times New Roman"/>
                    <a:cs typeface="Times New Roman"/>
                  </a:rPr>
                  <a:t>min</a:t>
                </a:r>
                <a:r>
                  <a:rPr lang="en-US" altLang="ko-KR" sz="2400" spc="-5" dirty="0">
                    <a:latin typeface="Times New Roman"/>
                    <a:cs typeface="Times New Roman"/>
                  </a:rPr>
                  <a:t>=k</a:t>
                </a:r>
                <a:r>
                  <a:rPr lang="en-US" altLang="ko-KR" sz="2400" spc="-5" dirty="0">
                    <a:latin typeface="Symbol"/>
                    <a:cs typeface="Symbol"/>
                  </a:rPr>
                  <a:t></a:t>
                </a:r>
                <a:r>
                  <a:rPr lang="en-US" altLang="ko-KR" sz="2400" spc="-5" dirty="0">
                    <a:latin typeface="Times New Roman"/>
                    <a:cs typeface="Times New Roman"/>
                  </a:rPr>
                  <a:t>/NA</a:t>
                </a:r>
                <a:endParaRPr lang="en-US" altLang="ko-KR" sz="2400" dirty="0">
                  <a:latin typeface="Times New Roman"/>
                  <a:cs typeface="Times New Roman"/>
                </a:endParaRPr>
              </a:p>
              <a:p>
                <a:pPr marL="641350" marR="5080" indent="-285750">
                  <a:spcBef>
                    <a:spcPts val="600"/>
                  </a:spcBef>
                  <a:buFont typeface="Arial" panose="020B0604020202020204" pitchFamily="34" charset="0"/>
                  <a:buChar char="•"/>
                </a:pPr>
                <a:r>
                  <a:rPr lang="en-US" altLang="ko-KR" sz="2400" dirty="0">
                    <a:latin typeface="Times New Roman"/>
                    <a:cs typeface="Times New Roman"/>
                  </a:rPr>
                  <a:t>k: </a:t>
                </a:r>
                <a:r>
                  <a:rPr lang="en-US" altLang="ko-KR" sz="2400" spc="-5" dirty="0" err="1">
                    <a:latin typeface="Times New Roman"/>
                    <a:cs typeface="Times New Roman"/>
                  </a:rPr>
                  <a:t>consant</a:t>
                </a:r>
                <a:r>
                  <a:rPr lang="en-US" altLang="ko-KR" sz="2400" spc="-5" dirty="0">
                    <a:latin typeface="Times New Roman"/>
                    <a:cs typeface="Times New Roman"/>
                  </a:rPr>
                  <a:t> depends on the ability </a:t>
                </a:r>
                <a:r>
                  <a:rPr lang="en-US" altLang="ko-KR" sz="2400" dirty="0">
                    <a:latin typeface="Times New Roman"/>
                    <a:cs typeface="Times New Roman"/>
                  </a:rPr>
                  <a:t>of </a:t>
                </a:r>
                <a:r>
                  <a:rPr lang="en-US" altLang="ko-KR" sz="2400" spc="-5" dirty="0">
                    <a:latin typeface="Times New Roman"/>
                    <a:cs typeface="Times New Roman"/>
                  </a:rPr>
                  <a:t>resist to distinguish </a:t>
                </a:r>
                <a:r>
                  <a:rPr lang="en-US" altLang="ko-KR" sz="2400" dirty="0">
                    <a:latin typeface="Times New Roman"/>
                    <a:cs typeface="Times New Roman"/>
                  </a:rPr>
                  <a:t>between </a:t>
                </a:r>
                <a:r>
                  <a:rPr lang="en-US" altLang="ko-KR" sz="2400" spc="-5" dirty="0">
                    <a:latin typeface="Times New Roman"/>
                    <a:cs typeface="Times New Roman"/>
                  </a:rPr>
                  <a:t>small </a:t>
                </a:r>
                <a:r>
                  <a:rPr lang="en-US" altLang="ko-KR" sz="2400" dirty="0">
                    <a:latin typeface="Times New Roman"/>
                    <a:cs typeface="Times New Roman"/>
                  </a:rPr>
                  <a:t>changes </a:t>
                </a:r>
                <a:r>
                  <a:rPr lang="en-US" altLang="ko-KR" sz="2400" spc="-10" dirty="0">
                    <a:latin typeface="Times New Roman"/>
                    <a:cs typeface="Times New Roman"/>
                  </a:rPr>
                  <a:t>in </a:t>
                </a:r>
                <a:r>
                  <a:rPr lang="en-US" altLang="ko-KR" sz="2400" spc="-5" dirty="0">
                    <a:latin typeface="Times New Roman"/>
                    <a:cs typeface="Times New Roman"/>
                  </a:rPr>
                  <a:t>intensity  (k~0.75)</a:t>
                </a:r>
              </a:p>
              <a:p>
                <a:pPr marL="641350" marR="5080" indent="-285750">
                  <a:spcBef>
                    <a:spcPts val="600"/>
                  </a:spcBef>
                  <a:buFont typeface="Arial" panose="020B0604020202020204" pitchFamily="34" charset="0"/>
                  <a:buChar char="•"/>
                </a:pPr>
                <a:r>
                  <a:rPr lang="en-US" altLang="ko-KR" sz="2400" spc="-5" dirty="0">
                    <a:latin typeface="Times New Roman"/>
                    <a:cs typeface="Times New Roman"/>
                  </a:rPr>
                  <a:t>NA=n*sin(</a:t>
                </a:r>
                <a14:m>
                  <m:oMath xmlns:m="http://schemas.openxmlformats.org/officeDocument/2006/math">
                    <m:r>
                      <a:rPr lang="ko-KR" altLang="en-US" sz="2400" i="1">
                        <a:solidFill>
                          <a:srgbClr val="000000"/>
                        </a:solidFill>
                        <a:latin typeface="Cambria Math" panose="02040503050406030204" pitchFamily="18" charset="0"/>
                        <a:ea typeface="宋体" panose="02010600030101010101" pitchFamily="2" charset="-122"/>
                      </a:rPr>
                      <m:t>𝜃</m:t>
                    </m:r>
                  </m:oMath>
                </a14:m>
                <a:r>
                  <a:rPr lang="en-US" altLang="ko-KR" sz="2400" spc="-5" dirty="0">
                    <a:latin typeface="Times New Roman"/>
                    <a:cs typeface="Times New Roman"/>
                  </a:rPr>
                  <a:t>)</a:t>
                </a:r>
              </a:p>
              <a:p>
                <a:pPr marL="641350" marR="5080" indent="-285750">
                  <a:spcBef>
                    <a:spcPts val="600"/>
                  </a:spcBef>
                  <a:buFont typeface="Arial" panose="020B0604020202020204" pitchFamily="34" charset="0"/>
                  <a:buChar char="•"/>
                </a:pPr>
                <a:r>
                  <a:rPr lang="en-US" altLang="ko-KR" sz="2400" dirty="0">
                    <a:latin typeface="Times New Roman"/>
                    <a:cs typeface="Times New Roman"/>
                  </a:rPr>
                  <a:t>n: </a:t>
                </a:r>
                <a:r>
                  <a:rPr lang="en-US" altLang="ko-KR" sz="2400" spc="-5" dirty="0">
                    <a:latin typeface="Times New Roman"/>
                    <a:cs typeface="Times New Roman"/>
                  </a:rPr>
                  <a:t>refractive index </a:t>
                </a:r>
                <a:r>
                  <a:rPr lang="en-US" altLang="ko-KR" sz="2400" dirty="0">
                    <a:latin typeface="Times New Roman"/>
                    <a:cs typeface="Times New Roman"/>
                  </a:rPr>
                  <a:t>of </a:t>
                </a:r>
                <a:r>
                  <a:rPr lang="en-US" altLang="ko-KR" sz="2400" spc="-10" dirty="0">
                    <a:latin typeface="Times New Roman"/>
                    <a:cs typeface="Times New Roman"/>
                  </a:rPr>
                  <a:t>the </a:t>
                </a:r>
                <a:r>
                  <a:rPr lang="en-US" altLang="ko-KR" sz="2400" spc="-5" dirty="0">
                    <a:latin typeface="Times New Roman"/>
                    <a:cs typeface="Times New Roman"/>
                  </a:rPr>
                  <a:t>media </a:t>
                </a:r>
                <a:r>
                  <a:rPr lang="en-US" altLang="ko-KR" sz="2400" dirty="0">
                    <a:latin typeface="Times New Roman"/>
                    <a:cs typeface="Times New Roman"/>
                  </a:rPr>
                  <a:t>between the  objective </a:t>
                </a:r>
                <a:r>
                  <a:rPr lang="en-US" altLang="ko-KR" sz="2400" spc="-5" dirty="0">
                    <a:latin typeface="Times New Roman"/>
                    <a:cs typeface="Times New Roman"/>
                  </a:rPr>
                  <a:t>and</a:t>
                </a:r>
                <a:r>
                  <a:rPr lang="en-US" altLang="ko-KR" sz="2400" spc="-95" dirty="0">
                    <a:latin typeface="Times New Roman"/>
                    <a:cs typeface="Times New Roman"/>
                  </a:rPr>
                  <a:t> </a:t>
                </a:r>
                <a:r>
                  <a:rPr lang="en-US" altLang="ko-KR" sz="2400" dirty="0">
                    <a:latin typeface="Times New Roman"/>
                    <a:cs typeface="Times New Roman"/>
                  </a:rPr>
                  <a:t>wafer.</a:t>
                </a:r>
              </a:p>
              <a:p>
                <a:pPr marL="641350" marR="5080" indent="-285750">
                  <a:spcBef>
                    <a:spcPts val="600"/>
                  </a:spcBef>
                  <a:buFont typeface="Arial" panose="020B0604020202020204" pitchFamily="34" charset="0"/>
                  <a:buChar char="•"/>
                </a:pPr>
                <a14:m>
                  <m:oMath xmlns:m="http://schemas.openxmlformats.org/officeDocument/2006/math">
                    <m:r>
                      <a:rPr lang="ko-KR" altLang="en-US" sz="2400" i="1">
                        <a:solidFill>
                          <a:srgbClr val="000000"/>
                        </a:solidFill>
                        <a:latin typeface="Cambria Math" panose="02040503050406030204" pitchFamily="18" charset="0"/>
                        <a:ea typeface="宋体" panose="02010600030101010101" pitchFamily="2" charset="-122"/>
                      </a:rPr>
                      <m:t>𝜃</m:t>
                    </m:r>
                  </m:oMath>
                </a14:m>
                <a:r>
                  <a:rPr lang="en-US" altLang="ko-KR" sz="2400" spc="-5" dirty="0">
                    <a:latin typeface="Times New Roman"/>
                    <a:cs typeface="Times New Roman"/>
                  </a:rPr>
                  <a:t>: one-half </a:t>
                </a:r>
                <a:r>
                  <a:rPr lang="en-US" altLang="ko-KR" sz="2400" spc="-10" dirty="0">
                    <a:latin typeface="Times New Roman"/>
                    <a:cs typeface="Times New Roman"/>
                  </a:rPr>
                  <a:t>angle </a:t>
                </a:r>
                <a:r>
                  <a:rPr lang="en-US" altLang="ko-KR" sz="2400" spc="-5" dirty="0">
                    <a:latin typeface="Times New Roman"/>
                    <a:cs typeface="Times New Roman"/>
                  </a:rPr>
                  <a:t>of </a:t>
                </a:r>
                <a:r>
                  <a:rPr lang="en-US" altLang="ko-KR" sz="2400" dirty="0">
                    <a:latin typeface="Times New Roman"/>
                    <a:cs typeface="Times New Roman"/>
                  </a:rPr>
                  <a:t>acceptance </a:t>
                </a:r>
                <a:r>
                  <a:rPr lang="en-US" altLang="ko-KR" sz="2400" spc="-5" dirty="0">
                    <a:latin typeface="Times New Roman"/>
                    <a:cs typeface="Times New Roman"/>
                  </a:rPr>
                  <a:t>of objective  </a:t>
                </a:r>
                <a:r>
                  <a:rPr lang="en-US" altLang="ko-KR" sz="2400" dirty="0">
                    <a:latin typeface="Times New Roman"/>
                    <a:cs typeface="Times New Roman"/>
                  </a:rPr>
                  <a:t>lens.</a:t>
                </a:r>
              </a:p>
            </p:txBody>
          </p:sp>
        </mc:Choice>
        <mc:Fallback xmlns="">
          <p:sp>
            <p:nvSpPr>
              <p:cNvPr id="2" name="직사각형 1"/>
              <p:cNvSpPr>
                <a:spLocks noRot="1" noChangeAspect="1" noMove="1" noResize="1" noEditPoints="1" noAdjustHandles="1" noChangeArrowheads="1" noChangeShapeType="1" noTextEdit="1"/>
              </p:cNvSpPr>
              <p:nvPr/>
            </p:nvSpPr>
            <p:spPr>
              <a:xfrm>
                <a:off x="366356" y="1627026"/>
                <a:ext cx="8454115" cy="2985433"/>
              </a:xfrm>
              <a:prstGeom prst="rect">
                <a:avLst/>
              </a:prstGeom>
              <a:blipFill rotWithShape="0">
                <a:blip r:embed="rId3"/>
                <a:stretch>
                  <a:fillRect l="-793" t="-1837" b="-3673"/>
                </a:stretch>
              </a:blipFill>
            </p:spPr>
            <p:txBody>
              <a:bodyPr/>
              <a:lstStyle/>
              <a:p>
                <a:r>
                  <a:rPr lang="ko-KR" altLang="en-US">
                    <a:noFill/>
                  </a:rPr>
                  <a:t> </a:t>
                </a:r>
              </a:p>
            </p:txBody>
          </p:sp>
        </mc:Fallback>
      </mc:AlternateContent>
      <p:sp>
        <p:nvSpPr>
          <p:cNvPr id="4" name="직사각형 3"/>
          <p:cNvSpPr/>
          <p:nvPr/>
        </p:nvSpPr>
        <p:spPr>
          <a:xfrm>
            <a:off x="458213" y="5182096"/>
            <a:ext cx="8661400" cy="1302921"/>
          </a:xfrm>
          <a:prstGeom prst="rect">
            <a:avLst/>
          </a:prstGeom>
        </p:spPr>
        <p:txBody>
          <a:bodyPr wrap="square">
            <a:spAutoFit/>
          </a:bodyPr>
          <a:lstStyle/>
          <a:p>
            <a:pPr marL="355600" marR="5080" indent="-342900">
              <a:lnSpc>
                <a:spcPct val="100000"/>
              </a:lnSpc>
              <a:spcBef>
                <a:spcPts val="5"/>
              </a:spcBef>
              <a:buChar char="•"/>
              <a:tabLst>
                <a:tab pos="354965" algn="l"/>
                <a:tab pos="355600" algn="l"/>
              </a:tabLst>
            </a:pPr>
            <a:r>
              <a:rPr lang="en-US" altLang="ko-KR" sz="2400" spc="-5" dirty="0">
                <a:latin typeface="Times New Roman"/>
                <a:cs typeface="Times New Roman"/>
              </a:rPr>
              <a:t>Projection aligner with NA=0.6, 365nm source,  </a:t>
            </a:r>
            <a:r>
              <a:rPr lang="en-US" altLang="ko-KR" sz="2400" dirty="0">
                <a:latin typeface="Times New Roman"/>
                <a:cs typeface="Times New Roman"/>
              </a:rPr>
              <a:t>what </a:t>
            </a:r>
            <a:r>
              <a:rPr lang="en-US" altLang="ko-KR" sz="2400" spc="-5" dirty="0">
                <a:latin typeface="Times New Roman"/>
                <a:cs typeface="Times New Roman"/>
              </a:rPr>
              <a:t>is the min width of </a:t>
            </a:r>
            <a:r>
              <a:rPr lang="en-US" altLang="ko-KR" sz="2400" spc="-10" dirty="0">
                <a:latin typeface="Times New Roman"/>
                <a:cs typeface="Times New Roman"/>
              </a:rPr>
              <a:t>the </a:t>
            </a:r>
            <a:r>
              <a:rPr lang="en-US" altLang="ko-KR" sz="2400" spc="-5" dirty="0">
                <a:latin typeface="Times New Roman"/>
                <a:cs typeface="Times New Roman"/>
              </a:rPr>
              <a:t>image</a:t>
            </a:r>
            <a:r>
              <a:rPr lang="en-US" altLang="ko-KR" sz="2400" spc="30" dirty="0">
                <a:latin typeface="Times New Roman"/>
                <a:cs typeface="Times New Roman"/>
              </a:rPr>
              <a:t> </a:t>
            </a:r>
            <a:r>
              <a:rPr lang="en-US" altLang="ko-KR" sz="2400" spc="-5" dirty="0">
                <a:latin typeface="Times New Roman"/>
                <a:cs typeface="Times New Roman"/>
              </a:rPr>
              <a:t>lines?</a:t>
            </a:r>
            <a:endParaRPr lang="en-US" altLang="ko-KR" sz="2400" dirty="0">
              <a:latin typeface="Times New Roman"/>
              <a:cs typeface="Times New Roman"/>
            </a:endParaRPr>
          </a:p>
          <a:p>
            <a:pPr marL="317500">
              <a:lnSpc>
                <a:spcPct val="100000"/>
              </a:lnSpc>
              <a:spcBef>
                <a:spcPts val="825"/>
              </a:spcBef>
            </a:pPr>
            <a:r>
              <a:rPr lang="en-US" altLang="ko-KR" sz="2400" spc="-5" dirty="0">
                <a:latin typeface="Times New Roman"/>
                <a:cs typeface="Times New Roman"/>
              </a:rPr>
              <a:t>=&gt;</a:t>
            </a:r>
            <a:endParaRPr lang="en-US" altLang="ko-KR" sz="2400" dirty="0">
              <a:latin typeface="Times New Roman"/>
              <a:cs typeface="Times New Roman"/>
            </a:endParaRPr>
          </a:p>
        </p:txBody>
      </p:sp>
      <p:sp>
        <p:nvSpPr>
          <p:cNvPr id="8" name="직사각형 7"/>
          <p:cNvSpPr/>
          <p:nvPr/>
        </p:nvSpPr>
        <p:spPr>
          <a:xfrm>
            <a:off x="3779912" y="4680104"/>
            <a:ext cx="1237390" cy="461665"/>
          </a:xfrm>
          <a:prstGeom prst="rect">
            <a:avLst/>
          </a:prstGeom>
        </p:spPr>
        <p:txBody>
          <a:bodyPr wrap="none">
            <a:spAutoFit/>
          </a:bodyPr>
          <a:lstStyle/>
          <a:p>
            <a:r>
              <a:rPr lang="en-US" altLang="ko-KR" sz="2400" spc="-5" dirty="0"/>
              <a:t>Example</a:t>
            </a:r>
            <a:endParaRPr lang="ko-KR" altLang="en-US" sz="2400" b="1" dirty="0"/>
          </a:p>
        </p:txBody>
      </p:sp>
      <p:sp>
        <p:nvSpPr>
          <p:cNvPr id="9" name="직사각형 8"/>
          <p:cNvSpPr/>
          <p:nvPr/>
        </p:nvSpPr>
        <p:spPr>
          <a:xfrm>
            <a:off x="1404211" y="6006480"/>
            <a:ext cx="982961" cy="461665"/>
          </a:xfrm>
          <a:prstGeom prst="rect">
            <a:avLst/>
          </a:prstGeom>
        </p:spPr>
        <p:txBody>
          <a:bodyPr wrap="none">
            <a:spAutoFit/>
          </a:bodyPr>
          <a:lstStyle/>
          <a:p>
            <a:r>
              <a:rPr lang="en-US" altLang="ko-KR" sz="2400" spc="-5" dirty="0">
                <a:solidFill>
                  <a:srgbClr val="C00000"/>
                </a:solidFill>
                <a:latin typeface="Times New Roman"/>
                <a:cs typeface="Times New Roman"/>
              </a:rPr>
              <a:t>0.4</a:t>
            </a:r>
            <a:r>
              <a:rPr lang="en-US" altLang="ko-KR" sz="2400" spc="-5" dirty="0">
                <a:solidFill>
                  <a:srgbClr val="C00000"/>
                </a:solidFill>
                <a:latin typeface="Symbol"/>
                <a:cs typeface="Symbol"/>
              </a:rPr>
              <a:t></a:t>
            </a:r>
            <a:r>
              <a:rPr lang="en-US" altLang="ko-KR" sz="2400" spc="-5" dirty="0">
                <a:solidFill>
                  <a:srgbClr val="C00000"/>
                </a:solidFill>
                <a:latin typeface="Times New Roman"/>
                <a:cs typeface="Times New Roman"/>
              </a:rPr>
              <a:t>m</a:t>
            </a:r>
            <a:endParaRPr lang="ko-KR" altLang="en-US" sz="2400" dirty="0">
              <a:solidFill>
                <a:srgbClr val="C00000"/>
              </a:solidFill>
            </a:endParaRPr>
          </a:p>
        </p:txBody>
      </p:sp>
      <p:sp>
        <p:nvSpPr>
          <p:cNvPr id="10" name="직사각형 9"/>
          <p:cNvSpPr/>
          <p:nvPr/>
        </p:nvSpPr>
        <p:spPr>
          <a:xfrm>
            <a:off x="1247900" y="5949280"/>
            <a:ext cx="1295581"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solidFill>
                  <a:srgbClr val="C00000"/>
                </a:solidFill>
              </a:rPr>
              <a:t>?</a:t>
            </a:r>
            <a:endParaRPr lang="ko-KR" altLang="en-US" sz="2400" dirty="0">
              <a:solidFill>
                <a:srgbClr val="C00000"/>
              </a:solidFill>
            </a:endParaRPr>
          </a:p>
        </p:txBody>
      </p:sp>
      <p:sp>
        <p:nvSpPr>
          <p:cNvPr id="11" name="직사각형 10"/>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7.2.1. Photolithography</a:t>
            </a:r>
            <a:endParaRPr lang="ko-KR" altLang="en-US" sz="2800" b="1" dirty="0">
              <a:latin typeface="Gill Sans MT" panose="020B0502020104020203" pitchFamily="34" charset="0"/>
              <a:ea typeface="HY견고딕" panose="02030600000101010101" pitchFamily="18" charset="-127"/>
              <a:cs typeface="+mj-cs"/>
            </a:endParaRPr>
          </a:p>
        </p:txBody>
      </p:sp>
      <p:pic>
        <p:nvPicPr>
          <p:cNvPr id="12" name="Picture 5" descr="NA12.jpg                                                       00031A80Macintosh HD                   BBA76DE9:"/>
          <p:cNvPicPr>
            <a:picLocks noChangeAspect="1" noChangeArrowheads="1"/>
          </p:cNvPicPr>
          <p:nvPr/>
        </p:nvPicPr>
        <p:blipFill rotWithShape="1">
          <a:blip r:embed="rId4">
            <a:extLst>
              <a:ext uri="{28A0092B-C50C-407E-A947-70E740481C1C}">
                <a14:useLocalDpi xmlns:a14="http://schemas.microsoft.com/office/drawing/2010/main" val="0"/>
              </a:ext>
            </a:extLst>
          </a:blip>
          <a:srcRect l="10962" t="28790" r="7470"/>
          <a:stretch/>
        </p:blipFill>
        <p:spPr bwMode="auto">
          <a:xfrm>
            <a:off x="6743349" y="42310"/>
            <a:ext cx="2376264" cy="1894610"/>
          </a:xfrm>
          <a:prstGeom prst="rect">
            <a:avLst/>
          </a:prstGeom>
          <a:noFill/>
          <a:extLst>
            <a:ext uri="{909E8E84-426E-40DD-AFC4-6F175D3DCCD1}">
              <a14:hiddenFill xmlns:a14="http://schemas.microsoft.com/office/drawing/2010/main">
                <a:solidFill>
                  <a:srgbClr val="FFFFFF"/>
                </a:solidFill>
              </a14:hiddenFill>
            </a:ext>
          </a:extLst>
        </p:spPr>
      </p:pic>
      <p:sp>
        <p:nvSpPr>
          <p:cNvPr id="5" name="슬라이드 번호 개체 틀 4"/>
          <p:cNvSpPr>
            <a:spLocks noGrp="1"/>
          </p:cNvSpPr>
          <p:nvPr>
            <p:ph type="sldNum" sz="quarter" idx="4294967295"/>
          </p:nvPr>
        </p:nvSpPr>
        <p:spPr>
          <a:xfrm>
            <a:off x="6974904" y="6491014"/>
            <a:ext cx="2133600" cy="365125"/>
          </a:xfrm>
        </p:spPr>
        <p:txBody>
          <a:bodyPr/>
          <a:lstStyle/>
          <a:p>
            <a:fld id="{3956BC05-BAF0-44D8-938E-5DB4310753FA}" type="slidenum">
              <a:rPr lang="ko-KR" altLang="en-US" smtClean="0"/>
              <a:pPr/>
              <a:t>193</a:t>
            </a:fld>
            <a:endParaRPr lang="ko-KR" altLang="en-US" dirty="0"/>
          </a:p>
        </p:txBody>
      </p:sp>
    </p:spTree>
    <p:extLst>
      <p:ext uri="{BB962C8B-B14F-4D97-AF65-F5344CB8AC3E}">
        <p14:creationId xmlns:p14="http://schemas.microsoft.com/office/powerpoint/2010/main" val="65065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직사각형 1"/>
              <p:cNvSpPr/>
              <p:nvPr/>
            </p:nvSpPr>
            <p:spPr>
              <a:xfrm>
                <a:off x="323528" y="1400507"/>
                <a:ext cx="5154553" cy="830997"/>
              </a:xfrm>
              <a:prstGeom prst="rect">
                <a:avLst/>
              </a:prstGeom>
            </p:spPr>
            <p:txBody>
              <a:bodyPr wrap="none">
                <a:spAutoFit/>
              </a:bodyPr>
              <a:lstStyle/>
              <a:p>
                <a:pPr marL="342900" indent="-342900">
                  <a:buFont typeface="Wingdings" panose="05000000000000000000" pitchFamily="2" charset="2"/>
                  <a:buChar char="u"/>
                </a:pPr>
                <a:r>
                  <a:rPr lang="en-US" altLang="ko-KR" sz="2400" dirty="0">
                    <a:latin typeface="Gill Sans MT" panose="020B0502020104020203" pitchFamily="34" charset="0"/>
                  </a:rPr>
                  <a:t>Deep Ultra-Violet lithography (DUV)</a:t>
                </a:r>
              </a:p>
              <a:p>
                <a:r>
                  <a:rPr lang="en-US" altLang="ko-KR" sz="2400" dirty="0">
                    <a:latin typeface="Gill Sans MT" panose="020B0502020104020203" pitchFamily="34" charset="0"/>
                  </a:rPr>
                  <a:t>     - </a:t>
                </a:r>
                <a14:m>
                  <m:oMath xmlns:m="http://schemas.openxmlformats.org/officeDocument/2006/math">
                    <m:r>
                      <a:rPr lang="ko-KR" altLang="en-US" sz="2400" i="1" smtClean="0">
                        <a:latin typeface="Cambria Math" panose="02040503050406030204" pitchFamily="18" charset="0"/>
                      </a:rPr>
                      <m:t>𝜆</m:t>
                    </m:r>
                    <m:r>
                      <a:rPr lang="en-US" altLang="ko-KR" sz="2400" b="0" i="1" smtClean="0">
                        <a:latin typeface="Cambria Math" panose="02040503050406030204" pitchFamily="18" charset="0"/>
                      </a:rPr>
                      <m:t> </m:t>
                    </m:r>
                  </m:oMath>
                </a14:m>
                <a:r>
                  <a:rPr lang="en-US" altLang="ko-KR" sz="2400" dirty="0">
                    <a:latin typeface="Gill Sans MT" panose="020B0502020104020203" pitchFamily="34" charset="0"/>
                  </a:rPr>
                  <a:t>&lt; 300 nm</a:t>
                </a:r>
                <a:endParaRPr lang="ko-KR" altLang="en-US" sz="2400" dirty="0">
                  <a:latin typeface="Gill Sans MT" panose="020B0502020104020203" pitchFamily="34" charset="0"/>
                </a:endParaRPr>
              </a:p>
            </p:txBody>
          </p:sp>
        </mc:Choice>
        <mc:Fallback xmlns="">
          <p:sp>
            <p:nvSpPr>
              <p:cNvPr id="2" name="직사각형 1"/>
              <p:cNvSpPr>
                <a:spLocks noRot="1" noChangeAspect="1" noMove="1" noResize="1" noEditPoints="1" noAdjustHandles="1" noChangeArrowheads="1" noChangeShapeType="1" noTextEdit="1"/>
              </p:cNvSpPr>
              <p:nvPr/>
            </p:nvSpPr>
            <p:spPr>
              <a:xfrm>
                <a:off x="323528" y="1400507"/>
                <a:ext cx="5154553" cy="830997"/>
              </a:xfrm>
              <a:prstGeom prst="rect">
                <a:avLst/>
              </a:prstGeom>
              <a:blipFill>
                <a:blip r:embed="rId2"/>
                <a:stretch>
                  <a:fillRect l="-1537" t="-5882" r="-827" b="-16176"/>
                </a:stretch>
              </a:blipFill>
            </p:spPr>
            <p:txBody>
              <a:bodyPr/>
              <a:lstStyle/>
              <a:p>
                <a:r>
                  <a:rPr lang="ko-KR" altLang="en-US">
                    <a:noFill/>
                  </a:rPr>
                  <a:t> </a:t>
                </a:r>
              </a:p>
            </p:txBody>
          </p:sp>
        </mc:Fallback>
      </mc:AlternateContent>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7.2.1. Photolithography</a:t>
            </a:r>
            <a:endParaRPr lang="ko-KR" altLang="en-US" sz="2800" b="1" dirty="0">
              <a:latin typeface="Gill Sans MT" panose="020B0502020104020203" pitchFamily="34" charset="0"/>
              <a:ea typeface="HY견고딕" panose="02030600000101010101" pitchFamily="18" charset="-127"/>
              <a:cs typeface="+mj-cs"/>
            </a:endParaRPr>
          </a:p>
        </p:txBody>
      </p:sp>
      <p:pic>
        <p:nvPicPr>
          <p:cNvPr id="6" name="Picture 6" descr="DUV.jpg                                                        00031A80Macintosh HD                   BBA76D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231504"/>
            <a:ext cx="6858000" cy="2133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직사각형 2"/>
              <p:cNvSpPr/>
              <p:nvPr/>
            </p:nvSpPr>
            <p:spPr>
              <a:xfrm>
                <a:off x="323528" y="4792480"/>
                <a:ext cx="8820472" cy="1200329"/>
              </a:xfrm>
              <a:prstGeom prst="rect">
                <a:avLst/>
              </a:prstGeom>
            </p:spPr>
            <p:txBody>
              <a:bodyPr wrap="square">
                <a:spAutoFit/>
              </a:bodyPr>
              <a:lstStyle/>
              <a:p>
                <a:pPr marL="342900" indent="-342900">
                  <a:buFont typeface="Wingdings" panose="05000000000000000000" pitchFamily="2" charset="2"/>
                  <a:buChar char="u"/>
                </a:pPr>
                <a:r>
                  <a:rPr lang="en-US" altLang="ko-KR" sz="2400" dirty="0">
                    <a:latin typeface="Gill Sans MT" panose="020B0502020104020203" pitchFamily="34" charset="0"/>
                  </a:rPr>
                  <a:t>Extreme </a:t>
                </a:r>
                <a:r>
                  <a:rPr lang="en-US" altLang="ko-KR" sz="2400" i="1" dirty="0">
                    <a:latin typeface="Gill Sans MT" panose="020B0502020104020203" pitchFamily="34" charset="0"/>
                  </a:rPr>
                  <a:t>UV </a:t>
                </a:r>
                <a:r>
                  <a:rPr lang="en-US" altLang="ko-KR" sz="2400" dirty="0">
                    <a:latin typeface="Gill Sans MT" panose="020B0502020104020203" pitchFamily="34" charset="0"/>
                  </a:rPr>
                  <a:t>(EUV)</a:t>
                </a:r>
              </a:p>
              <a:p>
                <a:r>
                  <a:rPr lang="en-US" altLang="ko-KR" sz="2400" dirty="0">
                    <a:latin typeface="Gill Sans MT" panose="020B0502020104020203" pitchFamily="34" charset="0"/>
                  </a:rPr>
                  <a:t>     - </a:t>
                </a:r>
                <a14:m>
                  <m:oMath xmlns:m="http://schemas.openxmlformats.org/officeDocument/2006/math">
                    <m:r>
                      <a:rPr lang="ko-KR" altLang="en-US" sz="2400" i="1">
                        <a:latin typeface="Cambria Math" panose="02040503050406030204" pitchFamily="18" charset="0"/>
                      </a:rPr>
                      <m:t>𝜆</m:t>
                    </m:r>
                    <m:r>
                      <a:rPr lang="ko-KR" altLang="en-US" sz="2400" i="1">
                        <a:latin typeface="Cambria Math" panose="02040503050406030204" pitchFamily="18" charset="0"/>
                      </a:rPr>
                      <m:t> </m:t>
                    </m:r>
                  </m:oMath>
                </a14:m>
                <a:r>
                  <a:rPr lang="en-US" altLang="ko-KR" sz="2400" dirty="0">
                    <a:latin typeface="Gill Sans MT" panose="020B0502020104020203" pitchFamily="34" charset="0"/>
                  </a:rPr>
                  <a:t>~ 11-13 nm</a:t>
                </a:r>
              </a:p>
              <a:p>
                <a:r>
                  <a:rPr lang="en-US" altLang="ko-KR" sz="2400" dirty="0">
                    <a:latin typeface="Gill Sans MT" panose="020B0502020104020203" pitchFamily="34" charset="0"/>
                  </a:rPr>
                  <a:t>     - a strong candidate for achieving dimensions of 70nm and below</a:t>
                </a:r>
                <a:endParaRPr lang="ko-KR" altLang="en-US" sz="2400" dirty="0">
                  <a:latin typeface="Gill Sans MT" panose="020B0502020104020203" pitchFamily="34" charset="0"/>
                </a:endParaRPr>
              </a:p>
            </p:txBody>
          </p:sp>
        </mc:Choice>
        <mc:Fallback xmlns="">
          <p:sp>
            <p:nvSpPr>
              <p:cNvPr id="3" name="직사각형 2"/>
              <p:cNvSpPr>
                <a:spLocks noRot="1" noChangeAspect="1" noMove="1" noResize="1" noEditPoints="1" noAdjustHandles="1" noChangeArrowheads="1" noChangeShapeType="1" noTextEdit="1"/>
              </p:cNvSpPr>
              <p:nvPr/>
            </p:nvSpPr>
            <p:spPr>
              <a:xfrm>
                <a:off x="323528" y="4792480"/>
                <a:ext cx="8820472" cy="1200329"/>
              </a:xfrm>
              <a:prstGeom prst="rect">
                <a:avLst/>
              </a:prstGeom>
              <a:blipFill>
                <a:blip r:embed="rId4"/>
                <a:stretch>
                  <a:fillRect l="-898" t="-4061" b="-10660"/>
                </a:stretch>
              </a:blipFill>
            </p:spPr>
            <p:txBody>
              <a:bodyPr/>
              <a:lstStyle/>
              <a:p>
                <a:r>
                  <a:rPr lang="ko-KR" altLang="en-US">
                    <a:noFill/>
                  </a:rPr>
                  <a:t> </a:t>
                </a:r>
              </a:p>
            </p:txBody>
          </p:sp>
        </mc:Fallback>
      </mc:AlternateContent>
      <p:sp>
        <p:nvSpPr>
          <p:cNvPr id="7" name="슬라이드 번호 개체 틀 6"/>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194</a:t>
            </a:fld>
            <a:endParaRPr lang="ko-KR" altLang="en-US"/>
          </a:p>
        </p:txBody>
      </p:sp>
    </p:spTree>
    <p:extLst>
      <p:ext uri="{BB962C8B-B14F-4D97-AF65-F5344CB8AC3E}">
        <p14:creationId xmlns:p14="http://schemas.microsoft.com/office/powerpoint/2010/main" val="97753344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251520" y="1020267"/>
            <a:ext cx="4450537" cy="5472608"/>
          </a:xfrm>
          <a:prstGeom prst="rect">
            <a:avLst/>
          </a:prstGeom>
        </p:spPr>
      </p:pic>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734" y="997323"/>
            <a:ext cx="4025637" cy="2179095"/>
          </a:xfrm>
          <a:prstGeom prst="rect">
            <a:avLst/>
          </a:prstGeom>
        </p:spPr>
      </p:pic>
      <p:sp>
        <p:nvSpPr>
          <p:cNvPr id="3" name="직사각형 2"/>
          <p:cNvSpPr/>
          <p:nvPr/>
        </p:nvSpPr>
        <p:spPr>
          <a:xfrm>
            <a:off x="4916684" y="3337030"/>
            <a:ext cx="4024064" cy="2834622"/>
          </a:xfrm>
          <a:prstGeom prst="rect">
            <a:avLst/>
          </a:prstGeom>
        </p:spPr>
        <p:txBody>
          <a:bodyPr wrap="square">
            <a:spAutoFit/>
          </a:bodyPr>
          <a:lstStyle/>
          <a:p>
            <a:pPr marL="285750" indent="-285750">
              <a:lnSpc>
                <a:spcPct val="90000"/>
              </a:lnSpc>
              <a:buFont typeface="Arial" panose="020B0604020202020204" pitchFamily="34" charset="0"/>
              <a:buChar char="•"/>
            </a:pPr>
            <a:r>
              <a:rPr lang="en-US" altLang="ko-KR" dirty="0">
                <a:ea typeface="굴림" panose="020B0600000101010101" pitchFamily="50" charset="-127"/>
              </a:rPr>
              <a:t>Uses very short </a:t>
            </a:r>
            <a:r>
              <a:rPr lang="en-US" altLang="ko-KR" dirty="0">
                <a:solidFill>
                  <a:srgbClr val="C00000"/>
                </a:solidFill>
                <a:ea typeface="굴림" panose="020B0600000101010101" pitchFamily="50" charset="-127"/>
              </a:rPr>
              <a:t>13.4 nm light</a:t>
            </a:r>
          </a:p>
          <a:p>
            <a:pPr marL="285750" indent="-285750">
              <a:lnSpc>
                <a:spcPct val="90000"/>
              </a:lnSpc>
              <a:buFont typeface="Arial" panose="020B0604020202020204" pitchFamily="34" charset="0"/>
              <a:buChar char="•"/>
            </a:pPr>
            <a:r>
              <a:rPr lang="en-US" altLang="ko-KR" dirty="0">
                <a:ea typeface="굴림" panose="020B0600000101010101" pitchFamily="50" charset="-127"/>
              </a:rPr>
              <a:t>All reflective optics (at this wavelength all materials absorb!)</a:t>
            </a:r>
          </a:p>
          <a:p>
            <a:pPr marL="285750" indent="-285750">
              <a:lnSpc>
                <a:spcPct val="90000"/>
              </a:lnSpc>
              <a:buFont typeface="Arial" panose="020B0604020202020204" pitchFamily="34" charset="0"/>
              <a:buChar char="•"/>
            </a:pPr>
            <a:r>
              <a:rPr lang="en-US" altLang="ko-KR" dirty="0">
                <a:ea typeface="굴림" panose="020B0600000101010101" pitchFamily="50" charset="-127"/>
              </a:rPr>
              <a:t>Uses reduction optics (4 X)</a:t>
            </a:r>
          </a:p>
          <a:p>
            <a:pPr marL="285750" indent="-285750">
              <a:lnSpc>
                <a:spcPct val="90000"/>
              </a:lnSpc>
              <a:buFont typeface="Arial" panose="020B0604020202020204" pitchFamily="34" charset="0"/>
              <a:buChar char="•"/>
            </a:pPr>
            <a:r>
              <a:rPr lang="en-US" altLang="ko-KR" dirty="0">
                <a:ea typeface="굴림" panose="020B0600000101010101" pitchFamily="50" charset="-127"/>
              </a:rPr>
              <a:t>Step and scan printing</a:t>
            </a:r>
          </a:p>
          <a:p>
            <a:pPr marL="285750" indent="-285750">
              <a:lnSpc>
                <a:spcPct val="90000"/>
              </a:lnSpc>
              <a:buFont typeface="Arial" panose="020B0604020202020204" pitchFamily="34" charset="0"/>
              <a:buChar char="•"/>
            </a:pPr>
            <a:r>
              <a:rPr lang="en-US" altLang="ko-KR" dirty="0">
                <a:ea typeface="굴림" panose="020B0600000101010101" pitchFamily="50" charset="-127"/>
              </a:rPr>
              <a:t>Optical tricks seen before all apply: off axis illumination (OAI), phase shift masks and OPC</a:t>
            </a:r>
          </a:p>
          <a:p>
            <a:pPr marL="285750" indent="-285750">
              <a:lnSpc>
                <a:spcPct val="90000"/>
              </a:lnSpc>
              <a:buFont typeface="Arial" panose="020B0604020202020204" pitchFamily="34" charset="0"/>
              <a:buChar char="•"/>
            </a:pPr>
            <a:r>
              <a:rPr lang="en-US" altLang="ko-KR" dirty="0">
                <a:ea typeface="굴림" panose="020B0600000101010101" pitchFamily="50" charset="-127"/>
              </a:rPr>
              <a:t>Vacuum operation</a:t>
            </a:r>
          </a:p>
          <a:p>
            <a:pPr marL="285750" indent="-285750">
              <a:lnSpc>
                <a:spcPct val="90000"/>
              </a:lnSpc>
              <a:buFont typeface="Arial" panose="020B0604020202020204" pitchFamily="34" charset="0"/>
              <a:buChar char="•"/>
            </a:pPr>
            <a:r>
              <a:rPr lang="en-US" altLang="ko-KR" dirty="0">
                <a:solidFill>
                  <a:srgbClr val="C00000"/>
                </a:solidFill>
                <a:ea typeface="굴림" panose="020B0600000101010101" pitchFamily="50" charset="-127"/>
              </a:rPr>
              <a:t>Laser plasma source</a:t>
            </a:r>
          </a:p>
          <a:p>
            <a:pPr marL="285750" indent="-285750">
              <a:lnSpc>
                <a:spcPct val="90000"/>
              </a:lnSpc>
              <a:buFont typeface="Arial" panose="020B0604020202020204" pitchFamily="34" charset="0"/>
              <a:buChar char="•"/>
            </a:pPr>
            <a:r>
              <a:rPr lang="en-US" altLang="ko-KR" dirty="0">
                <a:ea typeface="굴림" panose="020B0600000101010101" pitchFamily="50" charset="-127"/>
              </a:rPr>
              <a:t>Very expensive system</a:t>
            </a:r>
          </a:p>
        </p:txBody>
      </p:sp>
      <p:sp>
        <p:nvSpPr>
          <p:cNvPr id="6" name="직사각형 5"/>
          <p:cNvSpPr/>
          <p:nvPr/>
        </p:nvSpPr>
        <p:spPr>
          <a:xfrm>
            <a:off x="-1" y="175824"/>
            <a:ext cx="9144001" cy="523220"/>
          </a:xfrm>
          <a:prstGeom prst="rect">
            <a:avLst/>
          </a:prstGeom>
        </p:spPr>
        <p:txBody>
          <a:bodyPr wrap="square">
            <a:spAutoFit/>
          </a:bodyPr>
          <a:lstStyle/>
          <a:p>
            <a:pPr algn="ctr"/>
            <a:r>
              <a:rPr lang="en-US" altLang="ko-KR" sz="2800" b="1" dirty="0">
                <a:ea typeface="굴림" panose="020B0600000101010101" pitchFamily="50" charset="-127"/>
              </a:rPr>
              <a:t>Reference: EUV</a:t>
            </a:r>
            <a:endParaRPr lang="ko-KR" altLang="en-US" sz="2800" b="1" dirty="0"/>
          </a:p>
        </p:txBody>
      </p:sp>
      <p:sp>
        <p:nvSpPr>
          <p:cNvPr id="7" name="슬라이드 번호 개체 틀 6"/>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195</a:t>
            </a:fld>
            <a:endParaRPr lang="ko-KR" altLang="en-US"/>
          </a:p>
        </p:txBody>
      </p:sp>
    </p:spTree>
    <p:extLst>
      <p:ext uri="{BB962C8B-B14F-4D97-AF65-F5344CB8AC3E}">
        <p14:creationId xmlns:p14="http://schemas.microsoft.com/office/powerpoint/2010/main" val="87786684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7.2.2. Phase-shifting photolithography</a:t>
            </a:r>
            <a:endParaRPr lang="ko-KR" altLang="en-US" sz="2800" b="1" dirty="0">
              <a:latin typeface="Gill Sans MT" panose="020B0502020104020203" pitchFamily="34" charset="0"/>
              <a:ea typeface="HY견고딕" panose="02030600000101010101" pitchFamily="18" charset="-127"/>
              <a:cs typeface="+mj-cs"/>
            </a:endParaRPr>
          </a:p>
        </p:txBody>
      </p:sp>
      <mc:AlternateContent xmlns:mc="http://schemas.openxmlformats.org/markup-compatibility/2006" xmlns:a14="http://schemas.microsoft.com/office/drawing/2010/main">
        <mc:Choice Requires="a14">
          <p:sp>
            <p:nvSpPr>
              <p:cNvPr id="3" name="직사각형 2"/>
              <p:cNvSpPr/>
              <p:nvPr/>
            </p:nvSpPr>
            <p:spPr>
              <a:xfrm>
                <a:off x="63018" y="5401263"/>
                <a:ext cx="9017963" cy="1569660"/>
              </a:xfrm>
              <a:prstGeom prst="rect">
                <a:avLst/>
              </a:prstGeom>
            </p:spPr>
            <p:txBody>
              <a:bodyPr wrap="square">
                <a:spAutoFit/>
              </a:bodyPr>
              <a:lstStyle/>
              <a:p>
                <a:pPr marL="342900" indent="-342900">
                  <a:buFont typeface="Arial" panose="020B0604020202020204" pitchFamily="34" charset="0"/>
                  <a:buChar char="•"/>
                </a:pPr>
                <a:r>
                  <a:rPr lang="en-US" altLang="ko-KR" sz="2400" dirty="0">
                    <a:latin typeface="Gill Sans MT" panose="020B0502020104020203" pitchFamily="34" charset="0"/>
                  </a:rPr>
                  <a:t>the phase angle of the exposure light passing through the film shifts by the amount of </a:t>
                </a:r>
                <a14:m>
                  <m:oMath xmlns:m="http://schemas.openxmlformats.org/officeDocument/2006/math">
                    <m:r>
                      <a:rPr lang="ko-KR" altLang="en-US" sz="2400" b="0" i="1" smtClean="0">
                        <a:latin typeface="Cambria Math" panose="02040503050406030204" pitchFamily="18" charset="0"/>
                      </a:rPr>
                      <m:t>𝜋</m:t>
                    </m:r>
                  </m:oMath>
                </a14:m>
                <a:r>
                  <a:rPr lang="en-US" altLang="ko-KR" sz="2400" i="1" dirty="0">
                    <a:latin typeface="Gill Sans MT" panose="020B0502020104020203" pitchFamily="34" charset="0"/>
                  </a:rPr>
                  <a:t> </a:t>
                </a:r>
                <a:r>
                  <a:rPr lang="en-US" altLang="ko-KR" sz="2400" dirty="0">
                    <a:latin typeface="Gill Sans MT" panose="020B0502020104020203" pitchFamily="34" charset="0"/>
                  </a:rPr>
                  <a:t>to the incident light arriving at the surface of the photoresist</a:t>
                </a:r>
              </a:p>
              <a:p>
                <a:pPr marL="342900" indent="-342900">
                  <a:buFont typeface="Arial" panose="020B0604020202020204" pitchFamily="34" charset="0"/>
                  <a:buChar char="•"/>
                </a:pPr>
                <a:endParaRPr lang="ko-KR" altLang="en-US" sz="2400" dirty="0">
                  <a:latin typeface="Gill Sans MT" panose="020B0502020104020203" pitchFamily="34" charset="0"/>
                </a:endParaRPr>
              </a:p>
            </p:txBody>
          </p:sp>
        </mc:Choice>
        <mc:Fallback xmlns="">
          <p:sp>
            <p:nvSpPr>
              <p:cNvPr id="3" name="직사각형 2"/>
              <p:cNvSpPr>
                <a:spLocks noRot="1" noChangeAspect="1" noMove="1" noResize="1" noEditPoints="1" noAdjustHandles="1" noChangeArrowheads="1" noChangeShapeType="1" noTextEdit="1"/>
              </p:cNvSpPr>
              <p:nvPr/>
            </p:nvSpPr>
            <p:spPr>
              <a:xfrm>
                <a:off x="63018" y="5401263"/>
                <a:ext cx="9017963" cy="1569660"/>
              </a:xfrm>
              <a:prstGeom prst="rect">
                <a:avLst/>
              </a:prstGeom>
              <a:blipFill>
                <a:blip r:embed="rId2"/>
                <a:stretch>
                  <a:fillRect l="-878" t="-3101" r="-1689"/>
                </a:stretch>
              </a:blipFill>
            </p:spPr>
            <p:txBody>
              <a:bodyPr/>
              <a:lstStyle/>
              <a:p>
                <a:r>
                  <a:rPr lang="ko-KR" altLang="en-US">
                    <a:noFill/>
                  </a:rPr>
                  <a:t> </a:t>
                </a:r>
              </a:p>
            </p:txBody>
          </p:sp>
        </mc:Fallback>
      </mc:AlternateContent>
      <p:pic>
        <p:nvPicPr>
          <p:cNvPr id="6" name="Picture 2" descr="C:\WINDOWS\바탕 화면\jpg\07장\7-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268760"/>
            <a:ext cx="6756995" cy="4132503"/>
          </a:xfrm>
          <a:prstGeom prst="rect">
            <a:avLst/>
          </a:prstGeom>
          <a:noFill/>
          <a:extLst>
            <a:ext uri="{909E8E84-426E-40DD-AFC4-6F175D3DCCD1}">
              <a14:hiddenFill xmlns:a14="http://schemas.microsoft.com/office/drawing/2010/main">
                <a:solidFill>
                  <a:srgbClr val="FFFFFF"/>
                </a:solidFill>
              </a14:hiddenFill>
            </a:ext>
          </a:extLst>
        </p:spPr>
      </p:pic>
      <p:sp>
        <p:nvSpPr>
          <p:cNvPr id="7" name="직사각형 6"/>
          <p:cNvSpPr/>
          <p:nvPr/>
        </p:nvSpPr>
        <p:spPr>
          <a:xfrm>
            <a:off x="0" y="954198"/>
            <a:ext cx="9144000" cy="400110"/>
          </a:xfrm>
          <a:prstGeom prst="rect">
            <a:avLst/>
          </a:prstGeom>
        </p:spPr>
        <p:txBody>
          <a:bodyPr wrap="square">
            <a:spAutoFit/>
          </a:bodyPr>
          <a:lstStyle/>
          <a:p>
            <a:pPr algn="ctr"/>
            <a:r>
              <a:rPr lang="en-US" altLang="ko-KR" sz="2000" dirty="0">
                <a:latin typeface="Gill Sans MT" panose="020B0502020104020203" pitchFamily="34" charset="0"/>
              </a:rPr>
              <a:t>the principles of phase-shifting lithography</a:t>
            </a:r>
            <a:endParaRPr lang="ko-KR" altLang="en-US" sz="2000" dirty="0">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196</a:t>
            </a:fld>
            <a:endParaRPr lang="ko-KR" altLang="en-US"/>
          </a:p>
        </p:txBody>
      </p:sp>
    </p:spTree>
    <p:extLst>
      <p:ext uri="{BB962C8B-B14F-4D97-AF65-F5344CB8AC3E}">
        <p14:creationId xmlns:p14="http://schemas.microsoft.com/office/powerpoint/2010/main" val="177826419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7.2.3. Electron beam lithography</a:t>
            </a:r>
            <a:endParaRPr lang="ko-KR" altLang="en-US" sz="2800" b="1" dirty="0">
              <a:latin typeface="Gill Sans MT" panose="020B0502020104020203" pitchFamily="34" charset="0"/>
              <a:ea typeface="HY견고딕" panose="02030600000101010101" pitchFamily="18" charset="-127"/>
              <a:cs typeface="+mj-cs"/>
            </a:endParaRPr>
          </a:p>
        </p:txBody>
      </p:sp>
      <p:sp>
        <p:nvSpPr>
          <p:cNvPr id="6" name="Rectangle 124"/>
          <p:cNvSpPr>
            <a:spLocks noChangeArrowheads="1"/>
          </p:cNvSpPr>
          <p:nvPr/>
        </p:nvSpPr>
        <p:spPr bwMode="auto">
          <a:xfrm>
            <a:off x="323528" y="824569"/>
            <a:ext cx="835292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buClr>
                <a:schemeClr val="accent2"/>
              </a:buClr>
              <a:buSzPct val="50000"/>
              <a:buFont typeface="Wingdings" panose="05000000000000000000" pitchFamily="2" charset="2"/>
              <a:buChar char="l"/>
            </a:pPr>
            <a:r>
              <a:rPr lang="en-US" altLang="ko-KR" sz="1800" b="0" dirty="0">
                <a:latin typeface="Gill Sans MT" panose="020B0502020104020203" pitchFamily="34" charset="0"/>
                <a:ea typeface="굴림" panose="020B0600000101010101" pitchFamily="50" charset="-127"/>
              </a:rPr>
              <a:t>Diffraction is not a limitation on resolution (l &lt; 1 Å for 10-50 </a:t>
            </a:r>
            <a:r>
              <a:rPr lang="en-US" altLang="ko-KR" sz="1800" b="0" dirty="0" err="1">
                <a:latin typeface="Gill Sans MT" panose="020B0502020104020203" pitchFamily="34" charset="0"/>
                <a:ea typeface="굴림" panose="020B0600000101010101" pitchFamily="50" charset="-127"/>
              </a:rPr>
              <a:t>keV</a:t>
            </a:r>
            <a:r>
              <a:rPr lang="en-US" altLang="ko-KR" sz="1800" b="0" dirty="0">
                <a:latin typeface="Gill Sans MT" panose="020B0502020104020203" pitchFamily="34" charset="0"/>
                <a:ea typeface="굴림" panose="020B0600000101010101" pitchFamily="50" charset="-127"/>
              </a:rPr>
              <a:t> electrons)</a:t>
            </a:r>
          </a:p>
          <a:p>
            <a:pPr marL="285750" indent="-285750">
              <a:buClr>
                <a:schemeClr val="accent2"/>
              </a:buClr>
              <a:buSzPct val="50000"/>
              <a:buFont typeface="Wingdings" panose="05000000000000000000" pitchFamily="2" charset="2"/>
              <a:buChar char="l"/>
            </a:pPr>
            <a:r>
              <a:rPr lang="en-US" altLang="ko-KR" sz="1800" b="0" dirty="0">
                <a:latin typeface="Gill Sans MT" panose="020B0502020104020203" pitchFamily="34" charset="0"/>
                <a:ea typeface="굴림" panose="020B0600000101010101" pitchFamily="50" charset="-127"/>
              </a:rPr>
              <a:t>Resolution depends on electron scattering and beam optics the size of the beam, can reach ~ 5 nm</a:t>
            </a:r>
          </a:p>
          <a:p>
            <a:pPr marL="285750" indent="-285750">
              <a:buClr>
                <a:schemeClr val="accent2"/>
              </a:buClr>
              <a:buSzPct val="50000"/>
              <a:buFont typeface="Wingdings" panose="05000000000000000000" pitchFamily="2" charset="2"/>
              <a:buChar char="l"/>
            </a:pPr>
            <a:r>
              <a:rPr lang="en-US" altLang="ko-KR" sz="1800" b="0" dirty="0">
                <a:latin typeface="Gill Sans MT" panose="020B0502020104020203" pitchFamily="34" charset="0"/>
                <a:ea typeface="굴림" panose="020B0600000101010101" pitchFamily="50" charset="-127"/>
              </a:rPr>
              <a:t>Two modes of operation:</a:t>
            </a:r>
          </a:p>
          <a:p>
            <a:pPr marL="742950" lvl="1" indent="-285750">
              <a:buClr>
                <a:schemeClr val="accent2"/>
              </a:buClr>
              <a:buSzPct val="50000"/>
              <a:buFont typeface="Wingdings" panose="05000000000000000000" pitchFamily="2" charset="2"/>
              <a:buChar char="§"/>
            </a:pPr>
            <a:r>
              <a:rPr lang="en-US" altLang="ko-KR" sz="1800" b="0" dirty="0">
                <a:latin typeface="Gill Sans MT" panose="020B0502020104020203" pitchFamily="34" charset="0"/>
                <a:ea typeface="굴림" panose="020B0600000101010101" pitchFamily="50" charset="-127"/>
              </a:rPr>
              <a:t>Direct writing with narrow beam </a:t>
            </a:r>
          </a:p>
          <a:p>
            <a:pPr marL="742950" lvl="1" indent="-285750">
              <a:buClr>
                <a:schemeClr val="accent2"/>
              </a:buClr>
              <a:buSzPct val="50000"/>
              <a:buFont typeface="Wingdings" panose="05000000000000000000" pitchFamily="2" charset="2"/>
              <a:buChar char="§"/>
            </a:pPr>
            <a:r>
              <a:rPr lang="en-US" altLang="ko-KR" sz="1800" b="0" dirty="0">
                <a:latin typeface="Gill Sans MT" panose="020B0502020104020203" pitchFamily="34" charset="0"/>
                <a:ea typeface="굴림" panose="020B0600000101010101" pitchFamily="50" charset="-127"/>
              </a:rPr>
              <a:t>Electron projection lithography using a mask :EPL  </a:t>
            </a:r>
          </a:p>
          <a:p>
            <a:pPr marL="285750" indent="-285750">
              <a:buClr>
                <a:schemeClr val="accent2"/>
              </a:buClr>
              <a:buSzPct val="50000"/>
              <a:buFont typeface="Wingdings" panose="05000000000000000000" pitchFamily="2" charset="2"/>
              <a:buChar char="l"/>
            </a:pPr>
            <a:r>
              <a:rPr lang="en-US" altLang="ko-KR" sz="1800" b="0" dirty="0">
                <a:latin typeface="Gill Sans MT" panose="020B0502020104020203" pitchFamily="34" charset="0"/>
                <a:ea typeface="굴림" panose="020B0600000101010101" pitchFamily="50" charset="-127"/>
              </a:rPr>
              <a:t>Issues:</a:t>
            </a:r>
          </a:p>
          <a:p>
            <a:pPr marL="742950" lvl="1" indent="-285750">
              <a:buClr>
                <a:schemeClr val="accent2"/>
              </a:buClr>
              <a:buSzPct val="50000"/>
              <a:buFont typeface="Wingdings" panose="05000000000000000000" pitchFamily="2" charset="2"/>
              <a:buChar char="§"/>
            </a:pPr>
            <a:r>
              <a:rPr lang="en-US" altLang="ko-KR" sz="1800" b="0" dirty="0">
                <a:latin typeface="Gill Sans MT" panose="020B0502020104020203" pitchFamily="34" charset="0"/>
                <a:ea typeface="굴림" panose="020B0600000101010101" pitchFamily="50" charset="-127"/>
              </a:rPr>
              <a:t>Throughput of direct writing is very low : research tool  or low pattern density manufacturing</a:t>
            </a:r>
          </a:p>
          <a:p>
            <a:pPr marL="742950" lvl="1" indent="-285750">
              <a:buClr>
                <a:schemeClr val="accent2"/>
              </a:buClr>
              <a:buSzPct val="50000"/>
              <a:buFont typeface="Wingdings" panose="05000000000000000000" pitchFamily="2" charset="2"/>
              <a:buChar char="§"/>
            </a:pPr>
            <a:r>
              <a:rPr lang="en-US" altLang="ko-KR" sz="1800" b="0" dirty="0">
                <a:latin typeface="Gill Sans MT" panose="020B0502020104020203" pitchFamily="34" charset="0"/>
                <a:ea typeface="굴림" panose="020B0600000101010101" pitchFamily="50" charset="-127"/>
              </a:rPr>
              <a:t>Back-scattering and second electron result in proximity  effect –reduce resolution with dense patterns there is also the proximity effect</a:t>
            </a:r>
          </a:p>
          <a:p>
            <a:pPr marL="742950" lvl="1" indent="-285750">
              <a:buClr>
                <a:schemeClr val="accent2"/>
              </a:buClr>
              <a:buSzPct val="50000"/>
              <a:buFont typeface="Wingdings" panose="05000000000000000000" pitchFamily="2" charset="2"/>
              <a:buChar char="§"/>
            </a:pPr>
            <a:r>
              <a:rPr lang="en-US" altLang="ko-KR" sz="1800" b="0" dirty="0">
                <a:latin typeface="Gill Sans MT" panose="020B0502020104020203" pitchFamily="34" charset="0"/>
                <a:ea typeface="굴림" panose="020B0600000101010101" pitchFamily="50" charset="-127"/>
              </a:rPr>
              <a:t>Operates in high vacuum (10</a:t>
            </a:r>
            <a:r>
              <a:rPr lang="en-US" altLang="ko-KR" sz="1800" b="0" baseline="30000" dirty="0">
                <a:latin typeface="Gill Sans MT" panose="020B0502020104020203" pitchFamily="34" charset="0"/>
                <a:ea typeface="굴림" panose="020B0600000101010101" pitchFamily="50" charset="-127"/>
              </a:rPr>
              <a:t>-6</a:t>
            </a:r>
            <a:r>
              <a:rPr lang="en-US" altLang="ko-KR" sz="1800" b="0" dirty="0">
                <a:latin typeface="Gill Sans MT" panose="020B0502020104020203" pitchFamily="34" charset="0"/>
                <a:ea typeface="굴림" panose="020B0600000101010101" pitchFamily="50" charset="-127"/>
              </a:rPr>
              <a:t> ~10</a:t>
            </a:r>
            <a:r>
              <a:rPr lang="en-US" altLang="ko-KR" sz="1800" b="0" baseline="30000" dirty="0">
                <a:latin typeface="Gill Sans MT" panose="020B0502020104020203" pitchFamily="34" charset="0"/>
                <a:ea typeface="굴림" panose="020B0600000101010101" pitchFamily="50" charset="-127"/>
              </a:rPr>
              <a:t>-10</a:t>
            </a:r>
            <a:r>
              <a:rPr lang="en-US" altLang="ko-KR" sz="1800" b="0" dirty="0">
                <a:latin typeface="Gill Sans MT" panose="020B0502020104020203" pitchFamily="34" charset="0"/>
                <a:ea typeface="굴림" panose="020B0600000101010101" pitchFamily="50" charset="-127"/>
              </a:rPr>
              <a:t> </a:t>
            </a:r>
            <a:r>
              <a:rPr lang="en-US" altLang="ko-KR" sz="1800" b="0" dirty="0" err="1">
                <a:latin typeface="Gill Sans MT" panose="020B0502020104020203" pitchFamily="34" charset="0"/>
                <a:ea typeface="굴림" panose="020B0600000101010101" pitchFamily="50" charset="-127"/>
              </a:rPr>
              <a:t>torr</a:t>
            </a:r>
            <a:r>
              <a:rPr lang="en-US" altLang="ko-KR" sz="1800" b="0" dirty="0">
                <a:latin typeface="Gill Sans MT" panose="020B0502020104020203" pitchFamily="34" charset="0"/>
                <a:ea typeface="굴림" panose="020B0600000101010101" pitchFamily="50" charset="-127"/>
              </a:rPr>
              <a:t>) – slow and expensive</a:t>
            </a:r>
          </a:p>
        </p:txBody>
      </p:sp>
      <p:pic>
        <p:nvPicPr>
          <p:cNvPr id="8" name="Picture 6" descr="dosedistri.jpg                                                 00031A80Macintosh HD                   BBA76DE9:"/>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l="30195" t="6010" r="20839" b="38089"/>
          <a:stretch/>
        </p:blipFill>
        <p:spPr>
          <a:xfrm>
            <a:off x="1115616" y="4519842"/>
            <a:ext cx="4176464" cy="2155595"/>
          </a:xfrm>
          <a:prstGeom prst="rect">
            <a:avLst/>
          </a:prstGeom>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197</a:t>
            </a:fld>
            <a:endParaRPr lang="ko-KR" altLang="en-US" dirty="0"/>
          </a:p>
        </p:txBody>
      </p:sp>
    </p:spTree>
    <p:extLst>
      <p:ext uri="{BB962C8B-B14F-4D97-AF65-F5344CB8AC3E}">
        <p14:creationId xmlns:p14="http://schemas.microsoft.com/office/powerpoint/2010/main" val="259946690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type="body" sz="half" idx="1"/>
          </p:nvPr>
        </p:nvSpPr>
        <p:spPr>
          <a:xfrm>
            <a:off x="251520" y="1628799"/>
            <a:ext cx="4770548" cy="4863169"/>
          </a:xfrm>
        </p:spPr>
        <p:txBody>
          <a:bodyPr>
            <a:noAutofit/>
          </a:bodyPr>
          <a:lstStyle/>
          <a:p>
            <a:pPr>
              <a:lnSpc>
                <a:spcPct val="90000"/>
              </a:lnSpc>
            </a:pPr>
            <a:r>
              <a:rPr lang="en-US" altLang="ko-KR" sz="2000" dirty="0">
                <a:latin typeface="Gill Sans MT" panose="020B0502020104020203" pitchFamily="34" charset="0"/>
                <a:ea typeface="굴림" panose="020B0600000101010101" pitchFamily="50" charset="-127"/>
              </a:rPr>
              <a:t>Electron scattering in resist and substrate</a:t>
            </a:r>
          </a:p>
          <a:p>
            <a:pPr>
              <a:lnSpc>
                <a:spcPct val="90000"/>
              </a:lnSpc>
            </a:pPr>
            <a:r>
              <a:rPr lang="en-US" altLang="ko-KR" sz="2000" dirty="0">
                <a:latin typeface="Gill Sans MT" panose="020B0502020104020203" pitchFamily="34" charset="0"/>
                <a:ea typeface="굴림" panose="020B0600000101010101" pitchFamily="50" charset="-127"/>
              </a:rPr>
              <a:t>The scattered electrons also expose the resist</a:t>
            </a:r>
          </a:p>
          <a:p>
            <a:pPr>
              <a:lnSpc>
                <a:spcPct val="90000"/>
              </a:lnSpc>
            </a:pPr>
            <a:r>
              <a:rPr lang="en-US" altLang="ko-KR" sz="2000" dirty="0">
                <a:latin typeface="Gill Sans MT" panose="020B0502020104020203" pitchFamily="34" charset="0"/>
                <a:ea typeface="굴림" panose="020B0600000101010101" pitchFamily="50" charset="-127"/>
              </a:rPr>
              <a:t>Interaction of e- and substrate + resist leads to beam spreading</a:t>
            </a:r>
          </a:p>
          <a:p>
            <a:pPr lvl="1">
              <a:lnSpc>
                <a:spcPct val="90000"/>
              </a:lnSpc>
            </a:pPr>
            <a:r>
              <a:rPr lang="en-US" altLang="ko-KR" sz="2000" dirty="0">
                <a:latin typeface="Gill Sans MT" panose="020B0502020104020203" pitchFamily="34" charset="0"/>
                <a:ea typeface="굴림" panose="020B0600000101010101" pitchFamily="50" charset="-127"/>
              </a:rPr>
              <a:t>Elastic and in-elastic scattering in the resist</a:t>
            </a:r>
          </a:p>
          <a:p>
            <a:pPr lvl="1">
              <a:lnSpc>
                <a:spcPct val="90000"/>
              </a:lnSpc>
            </a:pPr>
            <a:r>
              <a:rPr lang="en-US" altLang="ko-KR" sz="2000" dirty="0">
                <a:latin typeface="Gill Sans MT" panose="020B0502020104020203" pitchFamily="34" charset="0"/>
                <a:ea typeface="굴림" panose="020B0600000101010101" pitchFamily="50" charset="-127"/>
              </a:rPr>
              <a:t>Back-scattering from substrate and generation of secondary e-</a:t>
            </a:r>
          </a:p>
          <a:p>
            <a:pPr lvl="1">
              <a:lnSpc>
                <a:spcPct val="90000"/>
              </a:lnSpc>
            </a:pPr>
            <a:r>
              <a:rPr lang="en-US" altLang="ko-KR" sz="2000" dirty="0">
                <a:latin typeface="Gill Sans MT" panose="020B0502020104020203" pitchFamily="34" charset="0"/>
                <a:ea typeface="굴림" panose="020B0600000101010101" pitchFamily="50" charset="-127"/>
              </a:rPr>
              <a:t>100 Å e-beam become 0.2 µm line</a:t>
            </a:r>
          </a:p>
          <a:p>
            <a:r>
              <a:rPr lang="en-US" altLang="ko-KR" sz="2000" dirty="0">
                <a:latin typeface="Gill Sans MT" panose="020B0502020104020203" pitchFamily="34" charset="0"/>
                <a:ea typeface="굴림" panose="020B0600000101010101" pitchFamily="50" charset="-127"/>
              </a:rPr>
              <a:t>The magnitude of electron scattering depends on </a:t>
            </a:r>
            <a:r>
              <a:rPr lang="en-US" altLang="ko-KR" sz="2000" dirty="0">
                <a:solidFill>
                  <a:srgbClr val="C00000"/>
                </a:solidFill>
                <a:latin typeface="Gill Sans MT" panose="020B0502020104020203" pitchFamily="34" charset="0"/>
                <a:ea typeface="굴림" panose="020B0600000101010101" pitchFamily="50" charset="-127"/>
              </a:rPr>
              <a:t>the atomic number and density of both the resist and substrate </a:t>
            </a:r>
            <a:r>
              <a:rPr lang="en-US" altLang="ko-KR" sz="2000" dirty="0">
                <a:latin typeface="Gill Sans MT" panose="020B0502020104020203" pitchFamily="34" charset="0"/>
                <a:ea typeface="굴림" panose="020B0600000101010101" pitchFamily="50" charset="-127"/>
              </a:rPr>
              <a:t>as well as </a:t>
            </a:r>
            <a:r>
              <a:rPr lang="en-US" altLang="ko-KR" sz="2000" dirty="0">
                <a:solidFill>
                  <a:srgbClr val="C00000"/>
                </a:solidFill>
                <a:latin typeface="Gill Sans MT" panose="020B0502020104020203" pitchFamily="34" charset="0"/>
                <a:ea typeface="굴림" panose="020B0600000101010101" pitchFamily="50" charset="-127"/>
              </a:rPr>
              <a:t>the velocity of the electrons</a:t>
            </a:r>
            <a:r>
              <a:rPr lang="en-US" altLang="ko-KR" sz="2000" dirty="0">
                <a:latin typeface="Gill Sans MT" panose="020B0502020104020203" pitchFamily="34" charset="0"/>
                <a:ea typeface="굴림" panose="020B0600000101010101" pitchFamily="50" charset="-127"/>
              </a:rPr>
              <a:t> or the </a:t>
            </a:r>
            <a:r>
              <a:rPr lang="en-US" altLang="ko-KR" sz="2000" dirty="0">
                <a:solidFill>
                  <a:srgbClr val="C00000"/>
                </a:solidFill>
                <a:latin typeface="Gill Sans MT" panose="020B0502020104020203" pitchFamily="34" charset="0"/>
                <a:ea typeface="굴림" panose="020B0600000101010101" pitchFamily="50" charset="-127"/>
              </a:rPr>
              <a:t>accelerating voltage</a:t>
            </a:r>
            <a:r>
              <a:rPr lang="en-US" altLang="ko-KR" sz="2000" dirty="0">
                <a:latin typeface="Gill Sans MT" panose="020B0502020104020203" pitchFamily="34" charset="0"/>
                <a:ea typeface="굴림" panose="020B0600000101010101" pitchFamily="50" charset="-127"/>
              </a:rPr>
              <a:t>.</a:t>
            </a:r>
          </a:p>
        </p:txBody>
      </p:sp>
      <p:pic>
        <p:nvPicPr>
          <p:cNvPr id="123910" name="Picture 6" descr="Escattering.jpg                                                00031A80Macintosh HD                   BBA76DE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69668" y="1113736"/>
            <a:ext cx="4267200" cy="2787650"/>
          </a:xfrm>
        </p:spPr>
      </p:pic>
      <p:pic>
        <p:nvPicPr>
          <p:cNvPr id="123911" name="Picture 7" descr="&#10;Expsoe.jpg                                                     00031A80Macintosh HD                   BBA76D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068" y="3856936"/>
            <a:ext cx="34163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슬라이드 번호 개체 틀 2"/>
          <p:cNvSpPr txBox="1">
            <a:spLocks/>
          </p:cNvSpPr>
          <p:nvPr/>
        </p:nvSpPr>
        <p:spPr>
          <a:xfrm>
            <a:off x="7086600" y="6491969"/>
            <a:ext cx="2057400" cy="365125"/>
          </a:xfrm>
          <a:prstGeom prst="rect">
            <a:avLst/>
          </a:prstGeom>
        </p:spPr>
        <p:txBody>
          <a:bodyPr vert="horz" lIns="91440" tIns="45720" rIns="91440" bIns="45720" rtlCol="0" anchor="ctr"/>
          <a:lstStyle>
            <a:defPPr>
              <a:defRPr lang="ko-KR"/>
            </a:defPPr>
            <a:lvl1pPr algn="r">
              <a:defRPr sz="1200">
                <a:solidFill>
                  <a:schemeClr val="tx1">
                    <a:tint val="75000"/>
                  </a:schemeClr>
                </a:solidFill>
              </a:defRPr>
            </a:lvl1pPr>
          </a:lstStyle>
          <a:p>
            <a:fld id="{B6030C2A-4213-4771-8792-D783EF3BA6B4}" type="slidenum">
              <a:rPr lang="ko-KR" altLang="en-US"/>
              <a:pPr/>
              <a:t>198</a:t>
            </a:fld>
            <a:endParaRPr lang="ko-KR" altLang="en-US" dirty="0"/>
          </a:p>
        </p:txBody>
      </p:sp>
      <p:sp>
        <p:nvSpPr>
          <p:cNvPr id="7" name="직사각형 6"/>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7.2.3. Electron beam lithography</a:t>
            </a:r>
            <a:endParaRPr lang="ko-KR" altLang="en-US" sz="2800" b="1" dirty="0">
              <a:latin typeface="Gill Sans MT" panose="020B0502020104020203" pitchFamily="34" charset="0"/>
              <a:ea typeface="HY견고딕" panose="02030600000101010101" pitchFamily="18" charset="-127"/>
              <a:cs typeface="+mj-cs"/>
            </a:endParaRPr>
          </a:p>
        </p:txBody>
      </p:sp>
    </p:spTree>
    <p:extLst>
      <p:ext uri="{BB962C8B-B14F-4D97-AF65-F5344CB8AC3E}">
        <p14:creationId xmlns:p14="http://schemas.microsoft.com/office/powerpoint/2010/main" val="3055842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683578" y="3146872"/>
            <a:ext cx="308770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20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20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9pPr>
          </a:lstStyle>
          <a:p>
            <a:pPr eaLnBrk="1" hangingPunct="1">
              <a:lnSpc>
                <a:spcPct val="150000"/>
              </a:lnSpc>
            </a:pPr>
            <a:r>
              <a:rPr lang="ko-KR" altLang="en-US" sz="2400" b="1" dirty="0">
                <a:latin typeface="Arial" panose="020B0604020202020204" pitchFamily="34" charset="0"/>
              </a:rPr>
              <a:t>출석</a:t>
            </a:r>
            <a:r>
              <a:rPr lang="en-US" altLang="ko-KR" sz="2400" b="1" dirty="0">
                <a:latin typeface="Arial" panose="020B0604020202020204" pitchFamily="34" charset="0"/>
              </a:rPr>
              <a:t>: 10%</a:t>
            </a:r>
          </a:p>
          <a:p>
            <a:pPr eaLnBrk="1" hangingPunct="1">
              <a:lnSpc>
                <a:spcPct val="150000"/>
              </a:lnSpc>
            </a:pPr>
            <a:r>
              <a:rPr lang="ko-KR" altLang="en-US" sz="2400" b="1" dirty="0">
                <a:latin typeface="Arial" panose="020B0604020202020204" pitchFamily="34" charset="0"/>
              </a:rPr>
              <a:t>중간고사</a:t>
            </a:r>
            <a:r>
              <a:rPr lang="en-US" altLang="ko-KR" sz="2400" b="1" dirty="0">
                <a:latin typeface="Arial" panose="020B0604020202020204" pitchFamily="34" charset="0"/>
              </a:rPr>
              <a:t>: 45% (</a:t>
            </a:r>
            <a:r>
              <a:rPr lang="ko-KR" altLang="en-US" sz="2400" b="1" dirty="0">
                <a:latin typeface="Arial" panose="020B0604020202020204" pitchFamily="34" charset="0"/>
              </a:rPr>
              <a:t>대면</a:t>
            </a:r>
            <a:r>
              <a:rPr lang="en-US" altLang="ko-KR" sz="2400" b="1" dirty="0">
                <a:latin typeface="Arial" panose="020B0604020202020204" pitchFamily="34" charset="0"/>
              </a:rPr>
              <a:t>)</a:t>
            </a:r>
          </a:p>
          <a:p>
            <a:pPr eaLnBrk="1" hangingPunct="1">
              <a:lnSpc>
                <a:spcPct val="150000"/>
              </a:lnSpc>
            </a:pPr>
            <a:r>
              <a:rPr lang="ko-KR" altLang="en-US" sz="2400" b="1" dirty="0">
                <a:latin typeface="Arial" panose="020B0604020202020204" pitchFamily="34" charset="0"/>
              </a:rPr>
              <a:t>기말고사</a:t>
            </a:r>
            <a:r>
              <a:rPr lang="en-US" altLang="ko-KR" sz="2400" b="1">
                <a:latin typeface="Arial" panose="020B0604020202020204" pitchFamily="34" charset="0"/>
              </a:rPr>
              <a:t>: 45% </a:t>
            </a:r>
            <a:r>
              <a:rPr lang="en-US" altLang="ko-KR" sz="2400" b="1" dirty="0">
                <a:latin typeface="Arial" panose="020B0604020202020204" pitchFamily="34" charset="0"/>
              </a:rPr>
              <a:t>(</a:t>
            </a:r>
            <a:r>
              <a:rPr lang="ko-KR" altLang="en-US" sz="2400" b="1" dirty="0">
                <a:latin typeface="Arial" panose="020B0604020202020204" pitchFamily="34" charset="0"/>
              </a:rPr>
              <a:t>대면</a:t>
            </a:r>
            <a:r>
              <a:rPr lang="en-US" altLang="ko-KR" sz="2400" b="1" dirty="0">
                <a:latin typeface="Arial" panose="020B0604020202020204" pitchFamily="34" charset="0"/>
              </a:rPr>
              <a:t>)</a:t>
            </a:r>
          </a:p>
        </p:txBody>
      </p:sp>
      <p:sp>
        <p:nvSpPr>
          <p:cNvPr id="5" name="Rectangle 5"/>
          <p:cNvSpPr>
            <a:spLocks noChangeArrowheads="1"/>
          </p:cNvSpPr>
          <p:nvPr/>
        </p:nvSpPr>
        <p:spPr bwMode="auto">
          <a:xfrm>
            <a:off x="4326616" y="2542422"/>
            <a:ext cx="4004584" cy="3517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0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20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20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6" name="Text Box 6"/>
          <p:cNvSpPr txBox="1">
            <a:spLocks noChangeArrowheads="1"/>
          </p:cNvSpPr>
          <p:nvPr/>
        </p:nvSpPr>
        <p:spPr bwMode="auto">
          <a:xfrm>
            <a:off x="19957" y="591597"/>
            <a:ext cx="9124043"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20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20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9pPr>
          </a:lstStyle>
          <a:p>
            <a:pPr eaLnBrk="1" hangingPunct="1">
              <a:lnSpc>
                <a:spcPct val="150000"/>
              </a:lnSpc>
            </a:pPr>
            <a:r>
              <a:rPr lang="ko-KR" altLang="en-US" sz="2400" dirty="0">
                <a:latin typeface="Arial" panose="020B0604020202020204" pitchFamily="34" charset="0"/>
              </a:rPr>
              <a:t>학습자료</a:t>
            </a:r>
            <a:r>
              <a:rPr lang="en-US" altLang="ko-KR" sz="2400" dirty="0">
                <a:latin typeface="Arial" panose="020B0604020202020204" pitchFamily="34" charset="0"/>
              </a:rPr>
              <a:t> </a:t>
            </a:r>
          </a:p>
          <a:p>
            <a:pPr marL="180000" indent="-180000" eaLnBrk="1" hangingPunct="1">
              <a:lnSpc>
                <a:spcPct val="150000"/>
              </a:lnSpc>
              <a:buFontTx/>
              <a:buChar char="•"/>
            </a:pPr>
            <a:r>
              <a:rPr lang="ko-KR" altLang="en-US" sz="1800" dirty="0">
                <a:solidFill>
                  <a:srgbClr val="0000FF"/>
                </a:solidFill>
                <a:latin typeface="Arial" panose="020B0604020202020204" pitchFamily="34" charset="0"/>
                <a:ea typeface="한양신명조,한컴돋움"/>
                <a:cs typeface="한양신명조,한컴돋움"/>
              </a:rPr>
              <a:t>주 교재</a:t>
            </a:r>
            <a:r>
              <a:rPr lang="en-US" altLang="ko-KR" sz="1800" dirty="0">
                <a:solidFill>
                  <a:srgbClr val="0000FF"/>
                </a:solidFill>
                <a:latin typeface="Arial" panose="020B0604020202020204" pitchFamily="34" charset="0"/>
                <a:ea typeface="한양신명조,한컴돋움"/>
                <a:cs typeface="한양신명조,한컴돋움"/>
              </a:rPr>
              <a:t>: </a:t>
            </a:r>
            <a:r>
              <a:rPr lang="ko-KR" altLang="en-US" sz="1800" dirty="0">
                <a:solidFill>
                  <a:srgbClr val="0000FF"/>
                </a:solidFill>
                <a:latin typeface="Arial" panose="020B0604020202020204" pitchFamily="34" charset="0"/>
                <a:ea typeface="한양신명조,한컴돋움"/>
                <a:cs typeface="한양신명조,한컴돋움"/>
              </a:rPr>
              <a:t>나노구조체와 </a:t>
            </a:r>
            <a:r>
              <a:rPr lang="ko-KR" altLang="en-US" sz="1800" dirty="0" err="1">
                <a:solidFill>
                  <a:srgbClr val="0000FF"/>
                </a:solidFill>
                <a:latin typeface="Arial" panose="020B0604020202020204" pitchFamily="34" charset="0"/>
                <a:ea typeface="한양신명조,한컴돋움"/>
                <a:cs typeface="한양신명조,한컴돋움"/>
              </a:rPr>
              <a:t>나노재료</a:t>
            </a:r>
            <a:r>
              <a:rPr lang="ko-KR" altLang="en-US" sz="1800" dirty="0">
                <a:solidFill>
                  <a:srgbClr val="0000FF"/>
                </a:solidFill>
                <a:latin typeface="Arial" panose="020B0604020202020204" pitchFamily="34" charset="0"/>
                <a:ea typeface="한양신명조,한컴돋움"/>
                <a:cs typeface="한양신명조,한컴돋움"/>
              </a:rPr>
              <a:t> </a:t>
            </a:r>
            <a:r>
              <a:rPr lang="en-US" altLang="ko-KR" sz="1800" dirty="0">
                <a:solidFill>
                  <a:srgbClr val="0000FF"/>
                </a:solidFill>
                <a:latin typeface="Arial" panose="020B0604020202020204" pitchFamily="34" charset="0"/>
                <a:ea typeface="한양신명조,한컴돋움"/>
                <a:cs typeface="한양신명조,한컴돋움"/>
              </a:rPr>
              <a:t>(</a:t>
            </a:r>
            <a:r>
              <a:rPr lang="ko-KR" altLang="en-US" sz="1800" dirty="0">
                <a:solidFill>
                  <a:srgbClr val="0000FF"/>
                </a:solidFill>
                <a:latin typeface="Arial" panose="020B0604020202020204" pitchFamily="34" charset="0"/>
                <a:ea typeface="한양신명조,한컴돋움"/>
                <a:cs typeface="한양신명조,한컴돋움"/>
              </a:rPr>
              <a:t>합성</a:t>
            </a:r>
            <a:r>
              <a:rPr lang="en-US" altLang="ko-KR" sz="1800" dirty="0">
                <a:solidFill>
                  <a:srgbClr val="0000FF"/>
                </a:solidFill>
                <a:latin typeface="Arial" panose="020B0604020202020204" pitchFamily="34" charset="0"/>
                <a:ea typeface="한양신명조,한컴돋움"/>
                <a:cs typeface="한양신명조,한컴돋움"/>
              </a:rPr>
              <a:t>, </a:t>
            </a:r>
            <a:r>
              <a:rPr lang="ko-KR" altLang="en-US" sz="1800" dirty="0">
                <a:solidFill>
                  <a:srgbClr val="0000FF"/>
                </a:solidFill>
                <a:latin typeface="Arial" panose="020B0604020202020204" pitchFamily="34" charset="0"/>
                <a:ea typeface="한양신명조,한컴돋움"/>
                <a:cs typeface="한양신명조,한컴돋움"/>
              </a:rPr>
              <a:t>특성</a:t>
            </a:r>
            <a:r>
              <a:rPr lang="en-US" altLang="ko-KR" sz="1800" dirty="0">
                <a:solidFill>
                  <a:srgbClr val="0000FF"/>
                </a:solidFill>
                <a:latin typeface="Arial" panose="020B0604020202020204" pitchFamily="34" charset="0"/>
                <a:ea typeface="한양신명조,한컴돋움"/>
                <a:cs typeface="한양신명조,한컴돋움"/>
              </a:rPr>
              <a:t>, </a:t>
            </a:r>
            <a:r>
              <a:rPr lang="ko-KR" altLang="en-US" sz="1800" dirty="0">
                <a:solidFill>
                  <a:srgbClr val="0000FF"/>
                </a:solidFill>
                <a:latin typeface="Arial" panose="020B0604020202020204" pitchFamily="34" charset="0"/>
                <a:ea typeface="한양신명조,한컴돋움"/>
                <a:cs typeface="한양신명조,한컴돋움"/>
              </a:rPr>
              <a:t>그리고 응용</a:t>
            </a:r>
            <a:r>
              <a:rPr lang="en-US" altLang="ko-KR" sz="1800" dirty="0">
                <a:solidFill>
                  <a:srgbClr val="0000FF"/>
                </a:solidFill>
                <a:latin typeface="Arial" panose="020B0604020202020204" pitchFamily="34" charset="0"/>
                <a:ea typeface="한양신명조,한컴돋움"/>
                <a:cs typeface="한양신명조,한컴돋움"/>
              </a:rPr>
              <a:t>) [</a:t>
            </a:r>
            <a:r>
              <a:rPr lang="en-US" altLang="ko-KR" sz="1800" dirty="0" err="1">
                <a:solidFill>
                  <a:srgbClr val="0000FF"/>
                </a:solidFill>
                <a:latin typeface="Arial" panose="020B0604020202020204" pitchFamily="34" charset="0"/>
                <a:ea typeface="한양신명조,한컴돋움"/>
                <a:cs typeface="한양신명조,한컴돋움"/>
              </a:rPr>
              <a:t>Guozhong</a:t>
            </a:r>
            <a:r>
              <a:rPr lang="en-US" altLang="ko-KR" sz="1800" dirty="0">
                <a:solidFill>
                  <a:srgbClr val="0000FF"/>
                </a:solidFill>
                <a:latin typeface="Arial" panose="020B0604020202020204" pitchFamily="34" charset="0"/>
                <a:ea typeface="한양신명조,한컴돋움"/>
                <a:cs typeface="한양신명조,한컴돋움"/>
              </a:rPr>
              <a:t> Cao, Ying Wang]</a:t>
            </a:r>
          </a:p>
          <a:p>
            <a:pPr marL="180000" indent="-180000" eaLnBrk="1" hangingPunct="1">
              <a:lnSpc>
                <a:spcPct val="150000"/>
              </a:lnSpc>
              <a:buFontTx/>
              <a:buChar char="•"/>
            </a:pPr>
            <a:r>
              <a:rPr lang="en-US" altLang="ko-KR" sz="1800" dirty="0">
                <a:solidFill>
                  <a:srgbClr val="0000FF"/>
                </a:solidFill>
                <a:latin typeface="Arial" panose="020B0604020202020204" pitchFamily="34" charset="0"/>
              </a:rPr>
              <a:t>PPT</a:t>
            </a:r>
            <a:r>
              <a:rPr lang="ko-KR" altLang="en-US" sz="1800" dirty="0">
                <a:solidFill>
                  <a:srgbClr val="0000FF"/>
                </a:solidFill>
                <a:latin typeface="Arial" panose="020B0604020202020204" pitchFamily="34" charset="0"/>
              </a:rPr>
              <a:t>발표 자료</a:t>
            </a:r>
            <a:endParaRPr lang="en-US" altLang="ko-KR" sz="1800" dirty="0">
              <a:solidFill>
                <a:srgbClr val="0000FF"/>
              </a:solidFill>
              <a:latin typeface="Arial" panose="020B0604020202020204" pitchFamily="34" charset="0"/>
            </a:endParaRPr>
          </a:p>
        </p:txBody>
      </p:sp>
      <p:pic>
        <p:nvPicPr>
          <p:cNvPr id="7" name="그림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971" y="2542422"/>
            <a:ext cx="2861259" cy="3517225"/>
          </a:xfrm>
          <a:prstGeom prst="rect">
            <a:avLst/>
          </a:prstGeom>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a:t>
            </a:fld>
            <a:endParaRPr lang="ko-KR" altLang="en-US" dirty="0"/>
          </a:p>
        </p:txBody>
      </p:sp>
    </p:spTree>
    <p:extLst>
      <p:ext uri="{BB962C8B-B14F-4D97-AF65-F5344CB8AC3E}">
        <p14:creationId xmlns:p14="http://schemas.microsoft.com/office/powerpoint/2010/main" val="3688386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21156"/>
            <a:ext cx="5940152" cy="592636"/>
          </a:xfrm>
        </p:spPr>
        <p:txBody>
          <a:bodyPr vert="horz" lIns="91440" tIns="45720" rIns="91440" bIns="45720" rtlCol="0" anchor="ctr">
            <a:normAutofit/>
          </a:bodyPr>
          <a:lstStyle/>
          <a:p>
            <a:pPr algn="l"/>
            <a:r>
              <a:rPr lang="en-US" altLang="ko-KR" sz="2400" b="1" dirty="0">
                <a:latin typeface="Gill Sans MT" panose="020B0502020104020203" pitchFamily="34" charset="0"/>
              </a:rPr>
              <a:t>Emergence of nanotechnology</a:t>
            </a:r>
            <a:endParaRPr lang="ko-KR" altLang="en-US" sz="2400" b="1" dirty="0">
              <a:latin typeface="Gill Sans MT" panose="020B0502020104020203" pitchFamily="34" charset="0"/>
            </a:endParaRPr>
          </a:p>
        </p:txBody>
      </p:sp>
      <p:sp>
        <p:nvSpPr>
          <p:cNvPr id="3" name="내용 개체 틀 2"/>
          <p:cNvSpPr>
            <a:spLocks noGrp="1"/>
          </p:cNvSpPr>
          <p:nvPr>
            <p:ph idx="1"/>
          </p:nvPr>
        </p:nvSpPr>
        <p:spPr>
          <a:xfrm>
            <a:off x="395536" y="1484784"/>
            <a:ext cx="8507288" cy="4525963"/>
          </a:xfrm>
        </p:spPr>
        <p:txBody>
          <a:bodyPr>
            <a:normAutofit/>
          </a:bodyPr>
          <a:lstStyle/>
          <a:p>
            <a:r>
              <a:rPr lang="en-US" altLang="ko-KR" dirty="0">
                <a:solidFill>
                  <a:srgbClr val="0000CC"/>
                </a:solidFill>
                <a:latin typeface="Gill Sans MT" panose="020B0502020104020203" pitchFamily="34" charset="0"/>
              </a:rPr>
              <a:t>What has changed recently? </a:t>
            </a:r>
            <a:r>
              <a:rPr lang="en-US" altLang="ko-KR" dirty="0">
                <a:latin typeface="Gill Sans MT" panose="020B0502020104020203" pitchFamily="34" charset="0"/>
              </a:rPr>
              <a:t>Explosion in our ability to image, engineer, and </a:t>
            </a:r>
            <a:r>
              <a:rPr lang="en-US" altLang="ko-KR" dirty="0" err="1">
                <a:latin typeface="Gill Sans MT" panose="020B0502020104020203" pitchFamily="34" charset="0"/>
              </a:rPr>
              <a:t>manupulate</a:t>
            </a:r>
            <a:r>
              <a:rPr lang="en-US" altLang="ko-KR" dirty="0">
                <a:latin typeface="Gill Sans MT" panose="020B0502020104020203" pitchFamily="34" charset="0"/>
              </a:rPr>
              <a:t> systems in the nanometer scale</a:t>
            </a:r>
          </a:p>
          <a:p>
            <a:endParaRPr lang="en-US" altLang="ko-KR" dirty="0">
              <a:latin typeface="Gill Sans MT" panose="020B0502020104020203" pitchFamily="34" charset="0"/>
            </a:endParaRPr>
          </a:p>
          <a:p>
            <a:r>
              <a:rPr lang="en-US" altLang="ko-KR" dirty="0">
                <a:solidFill>
                  <a:srgbClr val="0000CC"/>
                </a:solidFill>
                <a:latin typeface="Gill Sans MT" panose="020B0502020104020203" pitchFamily="34" charset="0"/>
              </a:rPr>
              <a:t>What is new? </a:t>
            </a:r>
            <a:r>
              <a:rPr lang="en-US" altLang="ko-KR" dirty="0">
                <a:latin typeface="Gill Sans MT" panose="020B0502020104020203" pitchFamily="34" charset="0"/>
              </a:rPr>
              <a:t>Combination of our ability to see and manipulate matter on the </a:t>
            </a:r>
            <a:r>
              <a:rPr lang="en-US" altLang="ko-KR" dirty="0" err="1">
                <a:latin typeface="Gill Sans MT" panose="020B0502020104020203" pitchFamily="34" charset="0"/>
              </a:rPr>
              <a:t>nanoscale</a:t>
            </a:r>
            <a:r>
              <a:rPr lang="en-US" altLang="ko-KR" dirty="0">
                <a:latin typeface="Gill Sans MT" panose="020B0502020104020203" pitchFamily="34" charset="0"/>
              </a:rPr>
              <a:t> and our understanding of atomic scale interactions</a:t>
            </a:r>
          </a:p>
        </p:txBody>
      </p:sp>
      <p:sp>
        <p:nvSpPr>
          <p:cNvPr id="4" name="직사각형 3"/>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ill Sans MT" panose="020B0502020104020203" pitchFamily="34" charset="0"/>
            </a:endParaRPr>
          </a:p>
        </p:txBody>
      </p:sp>
      <p:sp>
        <p:nvSpPr>
          <p:cNvPr id="6" name="슬라이드 번호 개체 틀 5"/>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19</a:t>
            </a:fld>
            <a:endParaRPr lang="ko-KR" altLang="en-US"/>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2"/>
          <p:cNvSpPr txBox="1">
            <a:spLocks/>
          </p:cNvSpPr>
          <p:nvPr/>
        </p:nvSpPr>
        <p:spPr>
          <a:xfrm>
            <a:off x="7086600" y="6491969"/>
            <a:ext cx="2057400" cy="365125"/>
          </a:xfrm>
          <a:prstGeom prst="rect">
            <a:avLst/>
          </a:prstGeom>
        </p:spPr>
        <p:txBody>
          <a:bodyPr vert="horz" lIns="91440" tIns="45720" rIns="91440" bIns="45720" rtlCol="0" anchor="ctr"/>
          <a:lstStyle>
            <a:defPPr>
              <a:defRPr lang="ko-KR"/>
            </a:defPPr>
            <a:lvl1pPr algn="r">
              <a:defRPr sz="1200">
                <a:solidFill>
                  <a:schemeClr val="tx1">
                    <a:tint val="75000"/>
                  </a:schemeClr>
                </a:solidFill>
              </a:defRPr>
            </a:lvl1pPr>
          </a:lstStyle>
          <a:p>
            <a:fld id="{B6030C2A-4213-4771-8792-D783EF3BA6B4}" type="slidenum">
              <a:rPr lang="ko-KR" altLang="en-US"/>
              <a:pPr/>
              <a:t>199</a:t>
            </a:fld>
            <a:endParaRPr lang="ko-KR" altLang="en-US" dirty="0"/>
          </a:p>
        </p:txBody>
      </p:sp>
      <p:sp>
        <p:nvSpPr>
          <p:cNvPr id="9" name="직사각형 8"/>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7.2.3. Electron beam lithography</a:t>
            </a:r>
            <a:endParaRPr lang="ko-KR" altLang="en-US" sz="2800" b="1" dirty="0">
              <a:latin typeface="Gill Sans MT" panose="020B0502020104020203" pitchFamily="34" charset="0"/>
              <a:ea typeface="HY견고딕" panose="02030600000101010101" pitchFamily="18" charset="-127"/>
              <a:cs typeface="+mj-cs"/>
            </a:endParaRPr>
          </a:p>
        </p:txBody>
      </p:sp>
      <p:grpSp>
        <p:nvGrpSpPr>
          <p:cNvPr id="2" name="그룹 1"/>
          <p:cNvGrpSpPr/>
          <p:nvPr/>
        </p:nvGrpSpPr>
        <p:grpSpPr>
          <a:xfrm>
            <a:off x="18150" y="924023"/>
            <a:ext cx="9090354" cy="3279916"/>
            <a:chOff x="0" y="1742949"/>
            <a:chExt cx="10434347" cy="3764846"/>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2949"/>
              <a:ext cx="5019795" cy="3764846"/>
            </a:xfrm>
            <a:prstGeom prst="rect">
              <a:avLst/>
            </a:prstGeom>
          </p:spPr>
        </p:pic>
        <p:pic>
          <p:nvPicPr>
            <p:cNvPr id="10" name="Picture 2" descr="C:\WINDOWS\바탕 화면\jpg\07장\7-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804940"/>
              <a:ext cx="5646323" cy="366393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그림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621" y="4310389"/>
            <a:ext cx="6876190" cy="2342857"/>
          </a:xfrm>
          <a:prstGeom prst="rect">
            <a:avLst/>
          </a:prstGeom>
        </p:spPr>
      </p:pic>
      <p:sp>
        <p:nvSpPr>
          <p:cNvPr id="4" name="직사각형 3"/>
          <p:cNvSpPr/>
          <p:nvPr/>
        </p:nvSpPr>
        <p:spPr>
          <a:xfrm>
            <a:off x="7040811" y="4346476"/>
            <a:ext cx="2058678" cy="2308324"/>
          </a:xfrm>
          <a:prstGeom prst="rect">
            <a:avLst/>
          </a:prstGeom>
        </p:spPr>
        <p:txBody>
          <a:bodyPr wrap="square">
            <a:spAutoFit/>
          </a:bodyPr>
          <a:lstStyle/>
          <a:p>
            <a:r>
              <a:rPr lang="en-US" altLang="ko-KR" sz="1200" b="1" dirty="0">
                <a:latin typeface="Times" panose="02020603050405020304" pitchFamily="18" charset="0"/>
              </a:rPr>
              <a:t>Cross-section and top-view SEM micrographs of dense nanoscale gratings fabricated </a:t>
            </a:r>
            <a:endParaRPr lang="en-US" altLang="ko-KR" sz="1200" dirty="0"/>
          </a:p>
          <a:p>
            <a:r>
              <a:rPr lang="en-US" altLang="ko-KR" sz="1200" b="1" dirty="0">
                <a:latin typeface="Times" panose="02020603050405020304" pitchFamily="18" charset="0"/>
              </a:rPr>
              <a:t>in PMMA using 10 </a:t>
            </a:r>
            <a:r>
              <a:rPr lang="en-US" altLang="ko-KR" sz="1200" b="1" dirty="0" err="1">
                <a:latin typeface="Times" panose="02020603050405020304" pitchFamily="18" charset="0"/>
              </a:rPr>
              <a:t>keV</a:t>
            </a:r>
            <a:r>
              <a:rPr lang="en-US" altLang="ko-KR" sz="1200" b="1" dirty="0">
                <a:latin typeface="Times" panose="02020603050405020304" pitchFamily="18" charset="0"/>
              </a:rPr>
              <a:t> voltage, and employing various development temperatures: </a:t>
            </a:r>
            <a:endParaRPr lang="en-US" altLang="ko-KR" sz="1200" dirty="0"/>
          </a:p>
          <a:p>
            <a:pPr marL="228600" indent="-228600">
              <a:buAutoNum type="alphaLcParenBoth"/>
            </a:pPr>
            <a:r>
              <a:rPr lang="en-US" altLang="ko-KR" sz="1200" b="1" dirty="0">
                <a:latin typeface="Times" panose="02020603050405020304" pitchFamily="18" charset="0"/>
              </a:rPr>
              <a:t>70nm pitch;(b) 50nm pitch; and (c) 40nm pitch [</a:t>
            </a:r>
            <a:r>
              <a:rPr lang="en-US" altLang="ko-KR" sz="1200" b="1" dirty="0">
                <a:latin typeface="Times" panose="02020603050405020304" pitchFamily="18" charset="0"/>
                <a:hlinkClick r:id="rId5"/>
              </a:rPr>
              <a:t>JVST-B 2010</a:t>
            </a:r>
            <a:r>
              <a:rPr lang="en-US" altLang="ko-KR" sz="1200" b="1" dirty="0">
                <a:latin typeface="Times" panose="02020603050405020304" pitchFamily="18" charset="0"/>
              </a:rPr>
              <a:t>].</a:t>
            </a:r>
            <a:endParaRPr lang="en-US" altLang="ko-KR" sz="1200" dirty="0"/>
          </a:p>
          <a:p>
            <a:r>
              <a:rPr lang="en-US" altLang="ko-KR" sz="1200" dirty="0"/>
              <a:t> </a:t>
            </a:r>
            <a:endParaRPr lang="en-US" altLang="ko-KR" sz="1200" dirty="0">
              <a:effectLst/>
            </a:endParaRPr>
          </a:p>
        </p:txBody>
      </p:sp>
    </p:spTree>
    <p:extLst>
      <p:ext uri="{BB962C8B-B14F-4D97-AF65-F5344CB8AC3E}">
        <p14:creationId xmlns:p14="http://schemas.microsoft.com/office/powerpoint/2010/main" val="140050800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7.2.5. Focused ion beam (FIB) lithography</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직사각형 1"/>
          <p:cNvSpPr/>
          <p:nvPr/>
        </p:nvSpPr>
        <p:spPr>
          <a:xfrm>
            <a:off x="467544" y="1146458"/>
            <a:ext cx="8496944" cy="2246769"/>
          </a:xfrm>
          <a:prstGeom prst="rect">
            <a:avLst/>
          </a:prstGeom>
        </p:spPr>
        <p:txBody>
          <a:bodyPr wrap="square">
            <a:spAutoFit/>
          </a:bodyPr>
          <a:lstStyle/>
          <a:p>
            <a:pPr marL="342900" indent="-342900">
              <a:buFont typeface="Arial" panose="020B0604020202020204" pitchFamily="34" charset="0"/>
              <a:buChar char="•"/>
            </a:pPr>
            <a:r>
              <a:rPr lang="en-US" altLang="ko-KR" sz="2000" dirty="0">
                <a:latin typeface="Gill Sans MT" panose="020B0502020104020203" pitchFamily="34" charset="0"/>
              </a:rPr>
              <a:t>Since the development of liquid metal ion (LMI) source, focused ion beam has been rapidly developed into a very attractive tool in lithography, etching, deposition, and doping</a:t>
            </a:r>
          </a:p>
          <a:p>
            <a:pPr marL="342900" indent="-342900">
              <a:buFont typeface="Arial" panose="020B0604020202020204" pitchFamily="34" charset="0"/>
              <a:buChar char="•"/>
            </a:pPr>
            <a:r>
              <a:rPr lang="en-US" altLang="ko-KR" sz="2000" dirty="0">
                <a:latin typeface="Gill Sans MT" panose="020B0502020104020203" pitchFamily="34" charset="0"/>
              </a:rPr>
              <a:t>Less scattering of ions than that for electrons (its negligible ion scattering in the resist and low back scattering from the substrate) </a:t>
            </a:r>
            <a:r>
              <a:rPr lang="en-US" altLang="ko-KR" sz="2000" dirty="0">
                <a:latin typeface="Gill Sans MT" panose="020B0502020104020203" pitchFamily="34" charset="0"/>
                <a:sym typeface="Wingdings" panose="05000000000000000000" pitchFamily="2" charset="2"/>
              </a:rPr>
              <a:t> higher resolution</a:t>
            </a:r>
          </a:p>
          <a:p>
            <a:pPr marL="342900" indent="-342900">
              <a:buFont typeface="Arial" panose="020B0604020202020204" pitchFamily="34" charset="0"/>
              <a:buChar char="•"/>
            </a:pPr>
            <a:r>
              <a:rPr lang="en-US" altLang="ko-KR" sz="2000" dirty="0">
                <a:latin typeface="Gill Sans MT" panose="020B0502020104020203" pitchFamily="34" charset="0"/>
                <a:sym typeface="Wingdings" panose="05000000000000000000" pitchFamily="2" charset="2"/>
              </a:rPr>
              <a:t>FIB: </a:t>
            </a:r>
            <a:r>
              <a:rPr lang="en-US" altLang="ko-KR" sz="2000" dirty="0">
                <a:latin typeface="Gill Sans MT" panose="020B0502020104020203" pitchFamily="34" charset="0"/>
              </a:rPr>
              <a:t>Ga and Au-Si-Be alloys due to their long lifetime and high stability</a:t>
            </a:r>
          </a:p>
          <a:p>
            <a:pPr marL="342900" indent="-342900">
              <a:buFont typeface="Arial" panose="020B0604020202020204" pitchFamily="34" charset="0"/>
              <a:buChar char="•"/>
            </a:pPr>
            <a:r>
              <a:rPr lang="en-US" altLang="ko-KR" sz="2000" dirty="0">
                <a:latin typeface="Gill Sans MT" panose="020B0502020104020203" pitchFamily="34" charset="0"/>
              </a:rPr>
              <a:t>some drawbacks such as lower throughput and extensive substrate damage</a:t>
            </a:r>
            <a:endParaRPr lang="ko-KR" altLang="en-US" sz="2000" dirty="0">
              <a:latin typeface="Gill Sans MT" panose="020B0502020104020203" pitchFamily="34" charset="0"/>
            </a:endParaRPr>
          </a:p>
        </p:txBody>
      </p:sp>
      <p:sp>
        <p:nvSpPr>
          <p:cNvPr id="5" name="직사각형 4"/>
          <p:cNvSpPr/>
          <p:nvPr/>
        </p:nvSpPr>
        <p:spPr>
          <a:xfrm>
            <a:off x="193533" y="790218"/>
            <a:ext cx="3163558" cy="430887"/>
          </a:xfrm>
          <a:prstGeom prst="rect">
            <a:avLst/>
          </a:prstGeom>
        </p:spPr>
        <p:txBody>
          <a:bodyPr wrap="none">
            <a:spAutoFit/>
          </a:bodyPr>
          <a:lstStyle/>
          <a:p>
            <a:pPr marL="285750" indent="-285750">
              <a:buFont typeface="Wingdings" panose="05000000000000000000" pitchFamily="2" charset="2"/>
              <a:buChar char="u"/>
            </a:pPr>
            <a:r>
              <a:rPr lang="en-US" altLang="ko-KR" sz="2200" dirty="0">
                <a:latin typeface="Gill Sans MT" panose="020B0502020104020203" pitchFamily="34" charset="0"/>
                <a:ea typeface="HY견고딕" panose="02030600000101010101" pitchFamily="18" charset="-127"/>
              </a:rPr>
              <a:t>Focused ion beam (FIB)</a:t>
            </a:r>
            <a:endParaRPr lang="ko-KR" altLang="en-US" sz="2200" dirty="0"/>
          </a:p>
        </p:txBody>
      </p:sp>
      <p:sp>
        <p:nvSpPr>
          <p:cNvPr id="6" name="직사각형 5"/>
          <p:cNvSpPr/>
          <p:nvPr/>
        </p:nvSpPr>
        <p:spPr>
          <a:xfrm>
            <a:off x="193533" y="3526086"/>
            <a:ext cx="1731564" cy="430887"/>
          </a:xfrm>
          <a:prstGeom prst="rect">
            <a:avLst/>
          </a:prstGeom>
        </p:spPr>
        <p:txBody>
          <a:bodyPr wrap="none">
            <a:spAutoFit/>
          </a:bodyPr>
          <a:lstStyle/>
          <a:p>
            <a:pPr marL="285750" indent="-285750">
              <a:buFont typeface="Wingdings" panose="05000000000000000000" pitchFamily="2" charset="2"/>
              <a:buChar char="u"/>
            </a:pPr>
            <a:r>
              <a:rPr lang="en-US" altLang="ko-KR" sz="2200" dirty="0">
                <a:latin typeface="Gill Sans MT" panose="020B0502020104020203" pitchFamily="34" charset="0"/>
                <a:ea typeface="HY견고딕" panose="02030600000101010101" pitchFamily="18" charset="-127"/>
              </a:rPr>
              <a:t>FIB etching</a:t>
            </a:r>
            <a:endParaRPr lang="ko-KR" altLang="en-US" sz="2200" dirty="0"/>
          </a:p>
        </p:txBody>
      </p:sp>
      <p:sp>
        <p:nvSpPr>
          <p:cNvPr id="7" name="직사각형 6"/>
          <p:cNvSpPr/>
          <p:nvPr/>
        </p:nvSpPr>
        <p:spPr>
          <a:xfrm>
            <a:off x="467544" y="3855467"/>
            <a:ext cx="8496944" cy="1323439"/>
          </a:xfrm>
          <a:prstGeom prst="rect">
            <a:avLst/>
          </a:prstGeom>
        </p:spPr>
        <p:txBody>
          <a:bodyPr wrap="square">
            <a:spAutoFit/>
          </a:bodyPr>
          <a:lstStyle/>
          <a:p>
            <a:pPr marL="342900" indent="-342900">
              <a:buFont typeface="Arial" panose="020B0604020202020204" pitchFamily="34" charset="0"/>
              <a:buChar char="•"/>
            </a:pPr>
            <a:r>
              <a:rPr lang="en-US" altLang="ko-KR" sz="2000" dirty="0">
                <a:latin typeface="Gill Sans MT" panose="020B0502020104020203" pitchFamily="34" charset="0"/>
              </a:rPr>
              <a:t>physical sputtering etching: using highly energetic ion beams to bombard the area to be etched </a:t>
            </a:r>
          </a:p>
          <a:p>
            <a:pPr marL="342900" indent="-342900">
              <a:buFont typeface="Arial" panose="020B0604020202020204" pitchFamily="34" charset="0"/>
              <a:buChar char="•"/>
            </a:pPr>
            <a:r>
              <a:rPr lang="en-US" altLang="ko-KR" sz="2000" dirty="0">
                <a:latin typeface="Gill Sans MT" panose="020B0502020104020203" pitchFamily="34" charset="0"/>
              </a:rPr>
              <a:t>chemical assisted etching: using chemical reactions between the substrate surface and gas molecules adsorbed on the substrate</a:t>
            </a:r>
            <a:endParaRPr lang="ko-KR" altLang="en-US" sz="2000" dirty="0">
              <a:latin typeface="Gill Sans MT" panose="020B0502020104020203" pitchFamily="34" charset="0"/>
            </a:endParaRPr>
          </a:p>
        </p:txBody>
      </p:sp>
      <p:sp>
        <p:nvSpPr>
          <p:cNvPr id="8" name="직사각형 7"/>
          <p:cNvSpPr/>
          <p:nvPr/>
        </p:nvSpPr>
        <p:spPr>
          <a:xfrm>
            <a:off x="193533" y="5231804"/>
            <a:ext cx="2079415" cy="430887"/>
          </a:xfrm>
          <a:prstGeom prst="rect">
            <a:avLst/>
          </a:prstGeom>
        </p:spPr>
        <p:txBody>
          <a:bodyPr wrap="none">
            <a:spAutoFit/>
          </a:bodyPr>
          <a:lstStyle/>
          <a:p>
            <a:pPr marL="285750" indent="-285750">
              <a:buFont typeface="Wingdings" panose="05000000000000000000" pitchFamily="2" charset="2"/>
              <a:buChar char="u"/>
            </a:pPr>
            <a:r>
              <a:rPr lang="en-US" altLang="ko-KR" sz="2200" dirty="0">
                <a:latin typeface="Gill Sans MT" panose="020B0502020104020203" pitchFamily="34" charset="0"/>
                <a:ea typeface="HY견고딕" panose="02030600000101010101" pitchFamily="18" charset="-127"/>
              </a:rPr>
              <a:t>FIB depositing</a:t>
            </a:r>
            <a:endParaRPr lang="ko-KR" altLang="en-US" sz="2200" dirty="0"/>
          </a:p>
        </p:txBody>
      </p:sp>
      <p:sp>
        <p:nvSpPr>
          <p:cNvPr id="9" name="직사각형 8"/>
          <p:cNvSpPr/>
          <p:nvPr/>
        </p:nvSpPr>
        <p:spPr>
          <a:xfrm>
            <a:off x="467544" y="5603403"/>
            <a:ext cx="8496944" cy="1015663"/>
          </a:xfrm>
          <a:prstGeom prst="rect">
            <a:avLst/>
          </a:prstGeom>
        </p:spPr>
        <p:txBody>
          <a:bodyPr wrap="square">
            <a:spAutoFit/>
          </a:bodyPr>
          <a:lstStyle/>
          <a:p>
            <a:pPr marL="342900" indent="-342900">
              <a:buFont typeface="Arial" panose="020B0604020202020204" pitchFamily="34" charset="0"/>
              <a:buChar char="•"/>
            </a:pPr>
            <a:r>
              <a:rPr lang="en-US" altLang="ko-KR" sz="2000" dirty="0">
                <a:latin typeface="Gill Sans MT" panose="020B0502020104020203" pitchFamily="34" charset="0"/>
              </a:rPr>
              <a:t>direct deposition: using low energy ions</a:t>
            </a:r>
          </a:p>
          <a:p>
            <a:pPr marL="342900" indent="-342900">
              <a:buFont typeface="Arial" panose="020B0604020202020204" pitchFamily="34" charset="0"/>
              <a:buChar char="•"/>
            </a:pPr>
            <a:r>
              <a:rPr lang="en-US" altLang="ko-KR" sz="2000" dirty="0">
                <a:latin typeface="Gill Sans MT" panose="020B0502020104020203" pitchFamily="34" charset="0"/>
              </a:rPr>
              <a:t>chemical assisted deposition: based on chemical reactions between the substrate and molecules</a:t>
            </a:r>
            <a:endParaRPr lang="ko-KR" altLang="en-US" sz="2000" dirty="0">
              <a:latin typeface="Gill Sans MT" panose="020B0502020104020203" pitchFamily="34" charset="0"/>
            </a:endParaRPr>
          </a:p>
        </p:txBody>
      </p:sp>
      <p:sp>
        <p:nvSpPr>
          <p:cNvPr id="10" name="슬라이드 번호 개체 틀 9"/>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200</a:t>
            </a:fld>
            <a:endParaRPr lang="ko-KR" altLang="en-US"/>
          </a:p>
        </p:txBody>
      </p:sp>
    </p:spTree>
    <p:extLst>
      <p:ext uri="{BB962C8B-B14F-4D97-AF65-F5344CB8AC3E}">
        <p14:creationId xmlns:p14="http://schemas.microsoft.com/office/powerpoint/2010/main" val="349023642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7.2.5. Focused ion beam (FIB) lithography</a:t>
            </a:r>
            <a:endParaRPr lang="ko-KR" altLang="en-US" sz="2800" b="1" dirty="0">
              <a:latin typeface="Gill Sans MT" panose="020B0502020104020203" pitchFamily="34" charset="0"/>
              <a:ea typeface="HY견고딕" panose="02030600000101010101" pitchFamily="18" charset="-127"/>
              <a:cs typeface="+mj-cs"/>
            </a:endParaRPr>
          </a:p>
        </p:txBody>
      </p:sp>
      <p:sp>
        <p:nvSpPr>
          <p:cNvPr id="8" name="직사각형 7"/>
          <p:cNvSpPr/>
          <p:nvPr/>
        </p:nvSpPr>
        <p:spPr>
          <a:xfrm>
            <a:off x="395536" y="4787032"/>
            <a:ext cx="2426242" cy="461665"/>
          </a:xfrm>
          <a:prstGeom prst="rect">
            <a:avLst/>
          </a:prstGeom>
        </p:spPr>
        <p:txBody>
          <a:bodyPr wrap="none">
            <a:spAutoFit/>
          </a:bodyPr>
          <a:lstStyle/>
          <a:p>
            <a:pPr marL="285750" indent="-285750">
              <a:buFont typeface="Wingdings" panose="05000000000000000000" pitchFamily="2" charset="2"/>
              <a:buChar char="u"/>
            </a:pPr>
            <a:r>
              <a:rPr lang="en-US" altLang="ko-KR" sz="2400" dirty="0">
                <a:latin typeface="Gill Sans MT" panose="020B0502020104020203" pitchFamily="34" charset="0"/>
                <a:ea typeface="HY견고딕" panose="02030600000101010101" pitchFamily="18" charset="-127"/>
              </a:rPr>
              <a:t> FIB lithography</a:t>
            </a:r>
            <a:endParaRPr lang="ko-KR" altLang="en-US" sz="2400" dirty="0"/>
          </a:p>
        </p:txBody>
      </p:sp>
      <p:sp>
        <p:nvSpPr>
          <p:cNvPr id="11" name="직사각형 10"/>
          <p:cNvSpPr/>
          <p:nvPr/>
        </p:nvSpPr>
        <p:spPr>
          <a:xfrm>
            <a:off x="790056" y="5138480"/>
            <a:ext cx="8331372" cy="1323439"/>
          </a:xfrm>
          <a:prstGeom prst="rect">
            <a:avLst/>
          </a:prstGeom>
        </p:spPr>
        <p:txBody>
          <a:bodyPr wrap="square">
            <a:spAutoFit/>
          </a:bodyPr>
          <a:lstStyle/>
          <a:p>
            <a:pPr marL="342900" indent="-342900">
              <a:buFont typeface="Arial" panose="020B0604020202020204" pitchFamily="34" charset="0"/>
              <a:buChar char="•"/>
            </a:pPr>
            <a:r>
              <a:rPr lang="en-US" altLang="ko-KR" sz="2000" dirty="0">
                <a:latin typeface="Gill Sans MT" panose="020B0502020104020203" pitchFamily="34" charset="0"/>
              </a:rPr>
              <a:t>Ions substantially heavier than electrons </a:t>
            </a:r>
            <a:r>
              <a:rPr lang="en-US" altLang="ko-KR" sz="2000" dirty="0">
                <a:latin typeface="Gill Sans MT" panose="020B0502020104020203" pitchFamily="34" charset="0"/>
                <a:sym typeface="Wingdings" panose="05000000000000000000" pitchFamily="2" charset="2"/>
              </a:rPr>
              <a:t> </a:t>
            </a:r>
            <a:r>
              <a:rPr lang="en-US" altLang="ko-KR" sz="2000" dirty="0">
                <a:latin typeface="Gill Sans MT" panose="020B0502020104020203" pitchFamily="34" charset="0"/>
              </a:rPr>
              <a:t>less influenced by magnetic properties of the materials</a:t>
            </a:r>
          </a:p>
          <a:p>
            <a:pPr marL="342900" indent="-342900">
              <a:buFont typeface="Arial" panose="020B0604020202020204" pitchFamily="34" charset="0"/>
              <a:buChar char="•"/>
            </a:pPr>
            <a:r>
              <a:rPr lang="en-US" altLang="ko-KR" sz="2000" dirty="0">
                <a:latin typeface="Gill Sans MT" panose="020B0502020104020203" pitchFamily="34" charset="0"/>
              </a:rPr>
              <a:t>its ability of achieving direct etching and/or deposition without using extra patterning steps</a:t>
            </a:r>
            <a:endParaRPr lang="ko-KR" altLang="en-US" sz="2000" dirty="0">
              <a:latin typeface="Gill Sans MT" panose="020B0502020104020203" pitchFamily="34" charset="0"/>
            </a:endParaRPr>
          </a:p>
        </p:txBody>
      </p:sp>
      <p:sp>
        <p:nvSpPr>
          <p:cNvPr id="12" name="직사각형 11"/>
          <p:cNvSpPr/>
          <p:nvPr/>
        </p:nvSpPr>
        <p:spPr>
          <a:xfrm>
            <a:off x="395536" y="1048149"/>
            <a:ext cx="3917932" cy="461665"/>
          </a:xfrm>
          <a:prstGeom prst="rect">
            <a:avLst/>
          </a:prstGeom>
        </p:spPr>
        <p:txBody>
          <a:bodyPr wrap="none">
            <a:spAutoFit/>
          </a:bodyPr>
          <a:lstStyle/>
          <a:p>
            <a:pPr marL="285750" indent="-285750">
              <a:buFont typeface="Wingdings" panose="05000000000000000000" pitchFamily="2" charset="2"/>
              <a:buChar char="u"/>
            </a:pPr>
            <a:r>
              <a:rPr lang="en-US" altLang="ko-KR" sz="2400" dirty="0">
                <a:latin typeface="Gill Sans MT" panose="020B0502020104020203" pitchFamily="34" charset="0"/>
                <a:ea typeface="HY견고딕" panose="02030600000101010101" pitchFamily="18" charset="-127"/>
              </a:rPr>
              <a:t> Au pillars by FIB depositing</a:t>
            </a:r>
            <a:endParaRPr lang="ko-KR" altLang="en-US" sz="2400" dirty="0"/>
          </a:p>
        </p:txBody>
      </p:sp>
      <p:pic>
        <p:nvPicPr>
          <p:cNvPr id="13" name="Picture 2" descr="C:\WINDOWS\바탕 화면\jpg\07장\7-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6290" y="1417481"/>
            <a:ext cx="5731420" cy="3484129"/>
          </a:xfrm>
          <a:prstGeom prst="rect">
            <a:avLst/>
          </a:prstGeom>
          <a:noFill/>
          <a:extLst>
            <a:ext uri="{909E8E84-426E-40DD-AFC4-6F175D3DCCD1}">
              <a14:hiddenFill xmlns:a14="http://schemas.microsoft.com/office/drawing/2010/main">
                <a:solidFill>
                  <a:srgbClr val="FFFFFF"/>
                </a:solidFill>
              </a14:hiddenFill>
            </a:ext>
          </a:extLst>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201</a:t>
            </a:fld>
            <a:endParaRPr lang="ko-KR" altLang="en-US"/>
          </a:p>
        </p:txBody>
      </p:sp>
    </p:spTree>
    <p:extLst>
      <p:ext uri="{BB962C8B-B14F-4D97-AF65-F5344CB8AC3E}">
        <p14:creationId xmlns:p14="http://schemas.microsoft.com/office/powerpoint/2010/main" val="180009530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7.3. </a:t>
            </a:r>
            <a:r>
              <a:rPr lang="en-US" altLang="ko-KR" sz="2800" b="1" dirty="0" err="1">
                <a:latin typeface="Gill Sans MT" panose="020B0502020104020203" pitchFamily="34" charset="0"/>
                <a:ea typeface="HY견고딕" panose="02030600000101010101" pitchFamily="18" charset="-127"/>
                <a:cs typeface="+mj-cs"/>
              </a:rPr>
              <a:t>Nanomanipulation</a:t>
            </a:r>
            <a:r>
              <a:rPr lang="en-US" altLang="ko-KR" sz="2800" b="1" dirty="0">
                <a:latin typeface="Gill Sans MT" panose="020B0502020104020203" pitchFamily="34" charset="0"/>
                <a:ea typeface="HY견고딕" panose="02030600000101010101" pitchFamily="18" charset="-127"/>
                <a:cs typeface="+mj-cs"/>
              </a:rPr>
              <a:t> and Nanolithography</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직사각형 1"/>
          <p:cNvSpPr/>
          <p:nvPr/>
        </p:nvSpPr>
        <p:spPr>
          <a:xfrm>
            <a:off x="179512" y="939413"/>
            <a:ext cx="5497595" cy="461665"/>
          </a:xfrm>
          <a:prstGeom prst="rect">
            <a:avLst/>
          </a:prstGeom>
        </p:spPr>
        <p:txBody>
          <a:bodyPr wrap="none">
            <a:spAutoFit/>
          </a:bodyPr>
          <a:lstStyle/>
          <a:p>
            <a:pPr marL="342900" indent="-342900">
              <a:buFont typeface="Wingdings" panose="05000000000000000000" pitchFamily="2" charset="2"/>
              <a:buChar char="u"/>
            </a:pPr>
            <a:r>
              <a:rPr lang="en-US" altLang="ko-KR" sz="2400" dirty="0">
                <a:latin typeface="Gill Sans MT" panose="020B0502020104020203" pitchFamily="34" charset="0"/>
              </a:rPr>
              <a:t> </a:t>
            </a:r>
            <a:r>
              <a:rPr lang="en-US" altLang="ko-KR" sz="2400" dirty="0" err="1">
                <a:latin typeface="Gill Sans MT" panose="020B0502020104020203" pitchFamily="34" charset="0"/>
              </a:rPr>
              <a:t>Nanomanipulation</a:t>
            </a:r>
            <a:r>
              <a:rPr lang="en-US" altLang="ko-KR" sz="2400" dirty="0">
                <a:latin typeface="Gill Sans MT" panose="020B0502020104020203" pitchFamily="34" charset="0"/>
              </a:rPr>
              <a:t> and nanolithography</a:t>
            </a:r>
            <a:endParaRPr lang="ko-KR" altLang="en-US" sz="2400" dirty="0">
              <a:latin typeface="Gill Sans MT" panose="020B0502020104020203" pitchFamily="34" charset="0"/>
            </a:endParaRPr>
          </a:p>
        </p:txBody>
      </p:sp>
      <p:sp>
        <p:nvSpPr>
          <p:cNvPr id="5" name="직사각형 4"/>
          <p:cNvSpPr/>
          <p:nvPr/>
        </p:nvSpPr>
        <p:spPr>
          <a:xfrm>
            <a:off x="611560" y="1401078"/>
            <a:ext cx="7272808" cy="2554545"/>
          </a:xfrm>
          <a:prstGeom prst="rect">
            <a:avLst/>
          </a:prstGeom>
        </p:spPr>
        <p:txBody>
          <a:bodyPr wrap="square">
            <a:spAutoFit/>
          </a:bodyPr>
          <a:lstStyle/>
          <a:p>
            <a:pPr marL="342900" indent="-342900">
              <a:buFont typeface="Arial" panose="020B0604020202020204" pitchFamily="34" charset="0"/>
              <a:buChar char="•"/>
            </a:pPr>
            <a:r>
              <a:rPr lang="en-US" altLang="ko-KR" sz="2000" dirty="0">
                <a:latin typeface="Gill Sans MT" panose="020B0502020104020203" pitchFamily="34" charset="0"/>
              </a:rPr>
              <a:t>based on scanning probe microscopy (SPM).</a:t>
            </a:r>
          </a:p>
          <a:p>
            <a:pPr marL="342900" indent="-342900">
              <a:buFont typeface="Arial" panose="020B0604020202020204" pitchFamily="34" charset="0"/>
              <a:buChar char="•"/>
            </a:pPr>
            <a:r>
              <a:rPr lang="en-US" altLang="ko-KR" sz="2000" dirty="0">
                <a:latin typeface="Gill Sans MT" panose="020B0502020104020203" pitchFamily="34" charset="0"/>
              </a:rPr>
              <a:t>Different from SEM and TEM</a:t>
            </a:r>
          </a:p>
          <a:p>
            <a:pPr marL="342900" indent="-342900">
              <a:buFont typeface="Arial" panose="020B0604020202020204" pitchFamily="34" charset="0"/>
              <a:buChar char="•"/>
            </a:pPr>
            <a:r>
              <a:rPr lang="en-US" altLang="ko-KR" sz="2000" dirty="0">
                <a:latin typeface="Gill Sans MT" panose="020B0502020104020203" pitchFamily="34" charset="0"/>
              </a:rPr>
              <a:t>offers the possibility to manipulate molecules and nanostructures on a surface</a:t>
            </a:r>
          </a:p>
          <a:p>
            <a:pPr marL="342900" indent="-342900">
              <a:buFont typeface="Arial" panose="020B0604020202020204" pitchFamily="34" charset="0"/>
              <a:buChar char="•"/>
            </a:pPr>
            <a:r>
              <a:rPr lang="en-US" altLang="ko-KR" sz="2000" dirty="0">
                <a:latin typeface="Gill Sans MT" panose="020B0502020104020203" pitchFamily="34" charset="0"/>
              </a:rPr>
              <a:t>scanning tunneling microscopy (STM): for electrically conductive materials</a:t>
            </a:r>
          </a:p>
          <a:p>
            <a:pPr marL="342900" indent="-342900">
              <a:buFont typeface="Arial" panose="020B0604020202020204" pitchFamily="34" charset="0"/>
              <a:buChar char="•"/>
            </a:pPr>
            <a:r>
              <a:rPr lang="en-US" altLang="ko-KR" sz="2000" dirty="0">
                <a:latin typeface="Gill Sans MT" panose="020B0502020104020203" pitchFamily="34" charset="0"/>
              </a:rPr>
              <a:t>atomic force microscopy (AFM): for dielectrics</a:t>
            </a:r>
          </a:p>
          <a:p>
            <a:pPr marL="342900" indent="-342900">
              <a:buFont typeface="Arial" panose="020B0604020202020204" pitchFamily="34" charset="0"/>
              <a:buChar char="•"/>
            </a:pPr>
            <a:endParaRPr lang="ko-KR" altLang="en-US" sz="2000" dirty="0">
              <a:latin typeface="Gill Sans MT" panose="020B0502020104020203" pitchFamily="34" charset="0"/>
            </a:endParaRPr>
          </a:p>
        </p:txBody>
      </p:sp>
      <p:pic>
        <p:nvPicPr>
          <p:cNvPr id="6" name="그림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2531" y="3834358"/>
            <a:ext cx="5138938" cy="2779782"/>
          </a:xfrm>
          <a:prstGeom prst="rect">
            <a:avLst/>
          </a:prstGeom>
        </p:spPr>
      </p:pic>
      <p:sp>
        <p:nvSpPr>
          <p:cNvPr id="7" name="슬라이드 번호 개체 틀 6"/>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202</a:t>
            </a:fld>
            <a:endParaRPr lang="ko-KR" altLang="en-US"/>
          </a:p>
        </p:txBody>
      </p:sp>
    </p:spTree>
    <p:extLst>
      <p:ext uri="{BB962C8B-B14F-4D97-AF65-F5344CB8AC3E}">
        <p14:creationId xmlns:p14="http://schemas.microsoft.com/office/powerpoint/2010/main" val="137239864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nn-NO" altLang="ko-KR" sz="2800" b="1" dirty="0">
                <a:latin typeface="Gill Sans MT" panose="020B0502020104020203" pitchFamily="34" charset="0"/>
                <a:ea typeface="HY견고딕" panose="02030600000101010101" pitchFamily="18" charset="-127"/>
                <a:cs typeface="+mj-cs"/>
              </a:rPr>
              <a:t>7.3.1. Scanning tunneling microscopy (STM)</a:t>
            </a:r>
            <a:endParaRPr lang="ko-KR" altLang="en-US" sz="2800" b="1" dirty="0">
              <a:latin typeface="Gill Sans MT" panose="020B0502020104020203" pitchFamily="34" charset="0"/>
              <a:ea typeface="HY견고딕" panose="02030600000101010101" pitchFamily="18" charset="-127"/>
              <a:cs typeface="+mj-cs"/>
            </a:endParaRPr>
          </a:p>
        </p:txBody>
      </p:sp>
      <p:pic>
        <p:nvPicPr>
          <p:cNvPr id="5" name="Picture 2" descr="C:\WINDOWS\바탕 화면\jpg\07장\7-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525" y="2285635"/>
            <a:ext cx="6162675" cy="4311717"/>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436455" y="1052736"/>
            <a:ext cx="8567840" cy="923330"/>
          </a:xfrm>
          <a:prstGeom prst="rect">
            <a:avLst/>
          </a:prstGeom>
        </p:spPr>
        <p:txBody>
          <a:bodyPr wrap="square">
            <a:spAutoFit/>
          </a:bodyPr>
          <a:lstStyle/>
          <a:p>
            <a:pPr marL="285750" indent="-285750">
              <a:buFont typeface="Arial" panose="020B0604020202020204" pitchFamily="34" charset="0"/>
              <a:buChar char="•"/>
            </a:pPr>
            <a:r>
              <a:rPr lang="en-US" altLang="ko-KR" dirty="0">
                <a:latin typeface="Gill Sans MT" panose="020B0502020104020203" pitchFamily="34" charset="0"/>
              </a:rPr>
              <a:t>relies on electron tunneling</a:t>
            </a:r>
          </a:p>
          <a:p>
            <a:pPr marL="285750" indent="-285750">
              <a:buFont typeface="Arial" panose="020B0604020202020204" pitchFamily="34" charset="0"/>
              <a:buChar char="•"/>
            </a:pPr>
            <a:r>
              <a:rPr lang="en-US" altLang="ko-KR" dirty="0">
                <a:latin typeface="Gill Sans MT" panose="020B0502020104020203" pitchFamily="34" charset="0"/>
              </a:rPr>
              <a:t>a voltage between the two metal </a:t>
            </a:r>
            <a:r>
              <a:rPr lang="en-US" altLang="ko-KR" dirty="0">
                <a:latin typeface="Gill Sans MT" panose="020B0502020104020203" pitchFamily="34" charset="0"/>
                <a:sym typeface="Wingdings" panose="05000000000000000000" pitchFamily="2" charset="2"/>
              </a:rPr>
              <a:t> change in </a:t>
            </a:r>
            <a:r>
              <a:rPr lang="en-US" altLang="ko-KR" dirty="0">
                <a:latin typeface="Gill Sans MT" panose="020B0502020104020203" pitchFamily="34" charset="0"/>
              </a:rPr>
              <a:t>the shape of the energy barrier </a:t>
            </a:r>
            <a:r>
              <a:rPr lang="en-US" altLang="ko-KR" dirty="0">
                <a:latin typeface="Gill Sans MT" panose="020B0502020104020203" pitchFamily="34" charset="0"/>
                <a:sym typeface="Wingdings" panose="05000000000000000000" pitchFamily="2" charset="2"/>
              </a:rPr>
              <a:t> </a:t>
            </a:r>
            <a:r>
              <a:rPr lang="en-US" altLang="ko-KR" dirty="0">
                <a:latin typeface="Gill Sans MT" panose="020B0502020104020203" pitchFamily="34" charset="0"/>
              </a:rPr>
              <a:t>a driving force for electrons to move across the barrier by tunneling </a:t>
            </a:r>
            <a:r>
              <a:rPr lang="en-US" altLang="ko-KR" dirty="0">
                <a:latin typeface="Gill Sans MT" panose="020B0502020104020203" pitchFamily="34" charset="0"/>
                <a:sym typeface="Wingdings" panose="05000000000000000000" pitchFamily="2" charset="2"/>
              </a:rPr>
              <a:t> </a:t>
            </a:r>
            <a:r>
              <a:rPr lang="en-US" altLang="ko-KR" dirty="0">
                <a:latin typeface="Gill Sans MT" panose="020B0502020104020203" pitchFamily="34" charset="0"/>
              </a:rPr>
              <a:t>a small current</a:t>
            </a:r>
          </a:p>
        </p:txBody>
      </p:sp>
      <mc:AlternateContent xmlns:mc="http://schemas.openxmlformats.org/markup-compatibility/2006" xmlns:a14="http://schemas.microsoft.com/office/drawing/2010/main">
        <mc:Choice Requires="a14">
          <p:sp>
            <p:nvSpPr>
              <p:cNvPr id="7" name="TextBox 6"/>
              <p:cNvSpPr txBox="1"/>
              <p:nvPr/>
            </p:nvSpPr>
            <p:spPr bwMode="auto">
              <a:xfrm>
                <a:off x="6484928" y="2539866"/>
                <a:ext cx="1914178" cy="53091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rtlCol="0">
                <a:spAutoFit/>
              </a:bodyPr>
              <a:lstStyle/>
              <a:p>
                <a:pPr>
                  <a:spcBef>
                    <a:spcPts val="600"/>
                  </a:spcBef>
                </a:pPr>
                <a14:m>
                  <m:oMathPara xmlns:m="http://schemas.openxmlformats.org/officeDocument/2006/math">
                    <m:oMathParaPr>
                      <m:jc m:val="centerGroup"/>
                    </m:oMathParaPr>
                    <m:oMath xmlns:m="http://schemas.openxmlformats.org/officeDocument/2006/math">
                      <m:r>
                        <a:rPr lang="en-US" altLang="ko-KR" sz="2800" b="0" i="1" smtClean="0">
                          <a:solidFill>
                            <a:srgbClr val="000000"/>
                          </a:solidFill>
                          <a:latin typeface="Cambria Math" panose="02040503050406030204" pitchFamily="18" charset="0"/>
                          <a:ea typeface="宋体" panose="02010600030101010101" pitchFamily="2" charset="-122"/>
                        </a:rPr>
                        <m:t>𝐼</m:t>
                      </m:r>
                      <m:r>
                        <a:rPr lang="en-US" altLang="ko-KR" sz="2800" b="0" i="1" smtClean="0">
                          <a:solidFill>
                            <a:srgbClr val="000000"/>
                          </a:solidFill>
                          <a:latin typeface="Cambria Math" panose="02040503050406030204" pitchFamily="18" charset="0"/>
                          <a:ea typeface="宋体" panose="02010600030101010101" pitchFamily="2" charset="-122"/>
                        </a:rPr>
                        <m:t> ∝</m:t>
                      </m:r>
                      <m:sSup>
                        <m:sSupPr>
                          <m:ctrlPr>
                            <a:rPr lang="en-US" altLang="ko-KR" sz="2800" b="0" i="1" smtClean="0">
                              <a:solidFill>
                                <a:srgbClr val="000000"/>
                              </a:solidFill>
                              <a:latin typeface="Cambria Math" panose="02040503050406030204" pitchFamily="18" charset="0"/>
                              <a:ea typeface="Cambria Math" panose="02040503050406030204" pitchFamily="18" charset="0"/>
                            </a:rPr>
                          </m:ctrlPr>
                        </m:sSupPr>
                        <m:e>
                          <m:r>
                            <a:rPr lang="en-US" altLang="ko-KR" sz="2800" i="1">
                              <a:solidFill>
                                <a:srgbClr val="000000"/>
                              </a:solidFill>
                              <a:latin typeface="Cambria Math" panose="02040503050406030204" pitchFamily="18" charset="0"/>
                              <a:ea typeface="Cambria Math" panose="02040503050406030204" pitchFamily="18" charset="0"/>
                            </a:rPr>
                            <m:t>𝑒</m:t>
                          </m:r>
                        </m:e>
                        <m:sup>
                          <m:r>
                            <a:rPr lang="en-US" altLang="ko-KR" sz="2800" i="1">
                              <a:solidFill>
                                <a:srgbClr val="000000"/>
                              </a:solidFill>
                              <a:latin typeface="Cambria Math" panose="02040503050406030204" pitchFamily="18" charset="0"/>
                              <a:ea typeface="Cambria Math" panose="02040503050406030204" pitchFamily="18" charset="0"/>
                            </a:rPr>
                            <m:t>−2</m:t>
                          </m:r>
                          <m:r>
                            <a:rPr lang="en-US" altLang="ko-KR" sz="2800" i="1">
                              <a:solidFill>
                                <a:srgbClr val="000000"/>
                              </a:solidFill>
                              <a:latin typeface="Cambria Math" panose="02040503050406030204" pitchFamily="18" charset="0"/>
                              <a:ea typeface="Cambria Math" panose="02040503050406030204" pitchFamily="18" charset="0"/>
                            </a:rPr>
                            <m:t>𝑘𝑧</m:t>
                          </m:r>
                          <m:r>
                            <m:rPr>
                              <m:nor/>
                            </m:rPr>
                            <a:rPr lang="ko-KR" altLang="en-US" sz="2800" dirty="0">
                              <a:solidFill>
                                <a:srgbClr val="000000"/>
                              </a:solidFill>
                              <a:latin typeface="Gill Sans MT" panose="020B0502020104020203" pitchFamily="34" charset="0"/>
                              <a:ea typeface="宋体" panose="02010600030101010101" pitchFamily="2" charset="-122"/>
                            </a:rPr>
                            <m:t> </m:t>
                          </m:r>
                        </m:sup>
                      </m:sSup>
                    </m:oMath>
                  </m:oMathPara>
                </a14:m>
                <a:endParaRPr lang="ko-KR" altLang="en-US" sz="2800" dirty="0">
                  <a:solidFill>
                    <a:srgbClr val="000000"/>
                  </a:solidFill>
                  <a:latin typeface="Gill Sans MT" panose="020B0502020104020203" pitchFamily="34" charset="0"/>
                  <a:ea typeface="宋体" panose="02010600030101010101" pitchFamily="2" charset="-122"/>
                </a:endParaRPr>
              </a:p>
            </p:txBody>
          </p:sp>
        </mc:Choice>
        <mc:Fallback xmlns="">
          <p:sp>
            <p:nvSpPr>
              <p:cNvPr id="7" name="TextBox 6"/>
              <p:cNvSpPr txBox="1">
                <a:spLocks noRot="1" noChangeAspect="1" noMove="1" noResize="1" noEditPoints="1" noAdjustHandles="1" noChangeArrowheads="1" noChangeShapeType="1" noTextEdit="1"/>
              </p:cNvSpPr>
              <p:nvPr/>
            </p:nvSpPr>
            <p:spPr bwMode="auto">
              <a:xfrm>
                <a:off x="6484928" y="2539866"/>
                <a:ext cx="1914178" cy="530915"/>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bwMode="auto">
              <a:xfrm>
                <a:off x="6516216" y="3433961"/>
                <a:ext cx="2147639" cy="75283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rtlCol="0">
                <a:spAutoFit/>
              </a:bodyPr>
              <a:lstStyle/>
              <a:p>
                <a:pPr>
                  <a:spcBef>
                    <a:spcPts val="600"/>
                  </a:spcBef>
                </a:pPr>
                <a14:m>
                  <m:oMathPara xmlns:m="http://schemas.openxmlformats.org/officeDocument/2006/math">
                    <m:oMathParaPr>
                      <m:jc m:val="centerGroup"/>
                    </m:oMathParaPr>
                    <m:oMath xmlns:m="http://schemas.openxmlformats.org/officeDocument/2006/math">
                      <m:r>
                        <a:rPr lang="en-US" altLang="ko-KR" sz="2000" b="0" i="1" smtClean="0">
                          <a:solidFill>
                            <a:srgbClr val="000000"/>
                          </a:solidFill>
                          <a:latin typeface="Cambria Math" panose="02040503050406030204" pitchFamily="18" charset="0"/>
                          <a:ea typeface="宋体" panose="02010600030101010101" pitchFamily="2" charset="-122"/>
                        </a:rPr>
                        <m:t>𝑘</m:t>
                      </m:r>
                      <m:r>
                        <a:rPr lang="en-US" altLang="ko-KR" sz="2000" b="0" i="1" smtClean="0">
                          <a:solidFill>
                            <a:srgbClr val="000000"/>
                          </a:solidFill>
                          <a:latin typeface="Cambria Math" panose="02040503050406030204" pitchFamily="18" charset="0"/>
                          <a:ea typeface="宋体" panose="02010600030101010101" pitchFamily="2" charset="-122"/>
                        </a:rPr>
                        <m:t>=</m:t>
                      </m:r>
                      <m:f>
                        <m:fPr>
                          <m:ctrlPr>
                            <a:rPr lang="en-US" altLang="ko-KR" sz="2000" b="0" i="1" smtClean="0">
                              <a:solidFill>
                                <a:srgbClr val="000000"/>
                              </a:solidFill>
                              <a:latin typeface="Cambria Math" panose="02040503050406030204" pitchFamily="18" charset="0"/>
                              <a:ea typeface="宋体" panose="02010600030101010101" pitchFamily="2" charset="-122"/>
                            </a:rPr>
                          </m:ctrlPr>
                        </m:fPr>
                        <m:num>
                          <m:rad>
                            <m:radPr>
                              <m:degHide m:val="on"/>
                              <m:ctrlPr>
                                <a:rPr lang="en-US" altLang="ko-KR" sz="2000" i="1">
                                  <a:solidFill>
                                    <a:srgbClr val="000000"/>
                                  </a:solidFill>
                                  <a:latin typeface="Cambria Math" panose="02040503050406030204" pitchFamily="18" charset="0"/>
                                  <a:ea typeface="宋体" panose="02010600030101010101" pitchFamily="2" charset="-122"/>
                                </a:rPr>
                              </m:ctrlPr>
                            </m:radPr>
                            <m:deg/>
                            <m:e>
                              <m:r>
                                <a:rPr lang="en-US" altLang="ko-KR" sz="2000" b="0" i="1" smtClean="0">
                                  <a:solidFill>
                                    <a:srgbClr val="000000"/>
                                  </a:solidFill>
                                  <a:latin typeface="Cambria Math" panose="02040503050406030204" pitchFamily="18" charset="0"/>
                                  <a:ea typeface="宋体" panose="02010600030101010101" pitchFamily="2" charset="-122"/>
                                </a:rPr>
                                <m:t>2</m:t>
                              </m:r>
                              <m:r>
                                <a:rPr lang="en-US" altLang="ko-KR" sz="2000" b="0" i="1" smtClean="0">
                                  <a:solidFill>
                                    <a:srgbClr val="000000"/>
                                  </a:solidFill>
                                  <a:latin typeface="Cambria Math" panose="02040503050406030204" pitchFamily="18" charset="0"/>
                                  <a:ea typeface="宋体" panose="02010600030101010101" pitchFamily="2" charset="-122"/>
                                </a:rPr>
                                <m:t>𝑚</m:t>
                              </m:r>
                              <m:r>
                                <a:rPr lang="en-US" altLang="ko-KR" sz="2000" b="0" i="1" smtClean="0">
                                  <a:solidFill>
                                    <a:srgbClr val="000000"/>
                                  </a:solidFill>
                                  <a:latin typeface="Cambria Math" panose="02040503050406030204" pitchFamily="18" charset="0"/>
                                  <a:ea typeface="宋体" panose="02010600030101010101" pitchFamily="2" charset="-122"/>
                                </a:rPr>
                                <m:t>(</m:t>
                              </m:r>
                              <m:r>
                                <a:rPr lang="en-US" altLang="ko-KR" sz="2000" b="0" i="1" smtClean="0">
                                  <a:solidFill>
                                    <a:srgbClr val="C00000"/>
                                  </a:solidFill>
                                  <a:latin typeface="Cambria Math" panose="02040503050406030204" pitchFamily="18" charset="0"/>
                                  <a:ea typeface="宋体" panose="02010600030101010101" pitchFamily="2" charset="-122"/>
                                </a:rPr>
                                <m:t>𝑉</m:t>
                              </m:r>
                              <m:r>
                                <a:rPr lang="en-US" altLang="ko-KR" sz="2000" b="0" i="1" smtClean="0">
                                  <a:solidFill>
                                    <a:srgbClr val="000000"/>
                                  </a:solidFill>
                                  <a:latin typeface="Cambria Math" panose="02040503050406030204" pitchFamily="18" charset="0"/>
                                  <a:ea typeface="宋体" panose="02010600030101010101" pitchFamily="2" charset="-122"/>
                                </a:rPr>
                                <m:t>−</m:t>
                              </m:r>
                              <m:r>
                                <a:rPr lang="en-US" altLang="ko-KR" sz="2000" b="0" i="1" smtClean="0">
                                  <a:solidFill>
                                    <a:srgbClr val="000000"/>
                                  </a:solidFill>
                                  <a:latin typeface="Cambria Math" panose="02040503050406030204" pitchFamily="18" charset="0"/>
                                  <a:ea typeface="宋体" panose="02010600030101010101" pitchFamily="2" charset="-122"/>
                                </a:rPr>
                                <m:t>𝐸</m:t>
                              </m:r>
                              <m:r>
                                <a:rPr lang="en-US" altLang="ko-KR" sz="2000" b="0" i="1" smtClean="0">
                                  <a:solidFill>
                                    <a:srgbClr val="000000"/>
                                  </a:solidFill>
                                  <a:latin typeface="Cambria Math" panose="02040503050406030204" pitchFamily="18" charset="0"/>
                                  <a:ea typeface="宋体" panose="02010600030101010101" pitchFamily="2" charset="-122"/>
                                </a:rPr>
                                <m:t>)</m:t>
                              </m:r>
                            </m:e>
                          </m:rad>
                        </m:num>
                        <m:den>
                          <m:r>
                            <a:rPr lang="en-US" altLang="ko-KR" sz="2000" b="0" i="1" smtClean="0">
                              <a:solidFill>
                                <a:srgbClr val="000000"/>
                              </a:solidFill>
                              <a:latin typeface="Cambria Math" panose="02040503050406030204" pitchFamily="18" charset="0"/>
                              <a:ea typeface="宋体" panose="02010600030101010101" pitchFamily="2" charset="-122"/>
                            </a:rPr>
                            <m:t>h</m:t>
                          </m:r>
                        </m:den>
                      </m:f>
                    </m:oMath>
                  </m:oMathPara>
                </a14:m>
                <a:endParaRPr lang="ko-KR" altLang="en-US" sz="2000" dirty="0">
                  <a:solidFill>
                    <a:srgbClr val="000000"/>
                  </a:solidFill>
                  <a:latin typeface="Gill Sans MT" panose="020B0502020104020203" pitchFamily="34" charset="0"/>
                  <a:ea typeface="宋体" panose="02010600030101010101" pitchFamily="2" charset="-122"/>
                </a:endParaRPr>
              </a:p>
            </p:txBody>
          </p:sp>
        </mc:Choice>
        <mc:Fallback xmlns="">
          <p:sp>
            <p:nvSpPr>
              <p:cNvPr id="8" name="TextBox 7"/>
              <p:cNvSpPr txBox="1">
                <a:spLocks noRot="1" noChangeAspect="1" noMove="1" noResize="1" noEditPoints="1" noAdjustHandles="1" noChangeArrowheads="1" noChangeShapeType="1" noTextEdit="1"/>
              </p:cNvSpPr>
              <p:nvPr/>
            </p:nvSpPr>
            <p:spPr bwMode="auto">
              <a:xfrm>
                <a:off x="6516216" y="3433961"/>
                <a:ext cx="2147639" cy="752835"/>
              </a:xfrm>
              <a:prstGeom prst="rect">
                <a:avLst/>
              </a:prstGeom>
              <a:blipFill>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ko-KR" altLang="en-US">
                    <a:noFill/>
                  </a:rPr>
                  <a:t> </a:t>
                </a:r>
              </a:p>
            </p:txBody>
          </p:sp>
        </mc:Fallback>
      </mc:AlternateContent>
      <p:cxnSp>
        <p:nvCxnSpPr>
          <p:cNvPr id="11" name="직선 화살표 연결선 10"/>
          <p:cNvCxnSpPr>
            <a:stCxn id="8" idx="0"/>
          </p:cNvCxnSpPr>
          <p:nvPr/>
        </p:nvCxnSpPr>
        <p:spPr>
          <a:xfrm flipV="1">
            <a:off x="7590036" y="2806898"/>
            <a:ext cx="294332" cy="627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직사각형 15"/>
          <p:cNvSpPr/>
          <p:nvPr/>
        </p:nvSpPr>
        <p:spPr>
          <a:xfrm>
            <a:off x="6609503" y="4949116"/>
            <a:ext cx="2408813" cy="1477328"/>
          </a:xfrm>
          <a:prstGeom prst="rect">
            <a:avLst/>
          </a:prstGeom>
        </p:spPr>
        <p:txBody>
          <a:bodyPr wrap="square">
            <a:spAutoFit/>
          </a:bodyPr>
          <a:lstStyle/>
          <a:p>
            <a:pPr algn="ctr"/>
            <a:r>
              <a:rPr lang="en-US" altLang="ko-KR" dirty="0">
                <a:latin typeface="Gill Sans MT" panose="020B0502020104020203" pitchFamily="34" charset="0"/>
              </a:rPr>
              <a:t>0.1 nm decrease in </a:t>
            </a:r>
            <a:r>
              <a:rPr lang="en-US" altLang="ko-KR" dirty="0">
                <a:solidFill>
                  <a:srgbClr val="C00000"/>
                </a:solidFill>
                <a:latin typeface="Gill Sans MT" panose="020B0502020104020203" pitchFamily="34" charset="0"/>
              </a:rPr>
              <a:t>z</a:t>
            </a:r>
          </a:p>
          <a:p>
            <a:endParaRPr lang="en-US" altLang="ko-KR" dirty="0">
              <a:latin typeface="Gill Sans MT" panose="020B0502020104020203" pitchFamily="34" charset="0"/>
            </a:endParaRPr>
          </a:p>
          <a:p>
            <a:endParaRPr lang="en-US" altLang="ko-KR" dirty="0">
              <a:latin typeface="Gill Sans MT" panose="020B0502020104020203" pitchFamily="34" charset="0"/>
            </a:endParaRPr>
          </a:p>
          <a:p>
            <a:pPr algn="ctr"/>
            <a:r>
              <a:rPr lang="en-US" altLang="ko-KR" dirty="0">
                <a:latin typeface="Gill Sans MT" panose="020B0502020104020203" pitchFamily="34" charset="0"/>
              </a:rPr>
              <a:t>10x increase in the tunneling current</a:t>
            </a:r>
            <a:endParaRPr lang="ko-KR" altLang="en-US" dirty="0">
              <a:latin typeface="Gill Sans MT" panose="020B0502020104020203" pitchFamily="34" charset="0"/>
            </a:endParaRPr>
          </a:p>
        </p:txBody>
      </p:sp>
      <p:sp>
        <p:nvSpPr>
          <p:cNvPr id="17" name="아래쪽 화살표 16"/>
          <p:cNvSpPr/>
          <p:nvPr/>
        </p:nvSpPr>
        <p:spPr>
          <a:xfrm>
            <a:off x="7442017" y="5456237"/>
            <a:ext cx="792088" cy="3286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203</a:t>
            </a:fld>
            <a:endParaRPr lang="ko-KR" altLang="en-US"/>
          </a:p>
        </p:txBody>
      </p:sp>
    </p:spTree>
    <p:extLst>
      <p:ext uri="{BB962C8B-B14F-4D97-AF65-F5344CB8AC3E}">
        <p14:creationId xmlns:p14="http://schemas.microsoft.com/office/powerpoint/2010/main" val="404190691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nn-NO" altLang="ko-KR" sz="2800" b="1" dirty="0">
                <a:latin typeface="Gill Sans MT" panose="020B0502020104020203" pitchFamily="34" charset="0"/>
                <a:ea typeface="HY견고딕" panose="02030600000101010101" pitchFamily="18" charset="-127"/>
                <a:cs typeface="+mj-cs"/>
              </a:rPr>
              <a:t>7.3.1. Scanning tunneling microscopy (STM)</a:t>
            </a:r>
            <a:endParaRPr lang="ko-KR" altLang="en-US" sz="2800" b="1" dirty="0">
              <a:latin typeface="Gill Sans MT" panose="020B0502020104020203" pitchFamily="34" charset="0"/>
              <a:ea typeface="HY견고딕" panose="02030600000101010101" pitchFamily="18" charset="-127"/>
              <a:cs typeface="+mj-cs"/>
            </a:endParaRPr>
          </a:p>
        </p:txBody>
      </p:sp>
      <p:pic>
        <p:nvPicPr>
          <p:cNvPr id="5" name="Picture 2" descr="C:\WINDOWS\바탕 화면\jpg\07장\7-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83" y="921865"/>
            <a:ext cx="5894784" cy="4250404"/>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a:xfrm>
            <a:off x="179512" y="5329430"/>
            <a:ext cx="8784976" cy="1200329"/>
          </a:xfrm>
          <a:prstGeom prst="rect">
            <a:avLst/>
          </a:prstGeom>
        </p:spPr>
        <p:txBody>
          <a:bodyPr wrap="square">
            <a:spAutoFit/>
          </a:bodyPr>
          <a:lstStyle/>
          <a:p>
            <a:pPr marL="285750" indent="-285750">
              <a:buFont typeface="Arial" panose="020B0604020202020204" pitchFamily="34" charset="0"/>
              <a:buChar char="•"/>
            </a:pPr>
            <a:r>
              <a:rPr lang="en-US" altLang="ko-KR" dirty="0">
                <a:latin typeface="Gill Sans MT" panose="020B0502020104020203" pitchFamily="34" charset="0"/>
              </a:rPr>
              <a:t>When the tip moves back and forth across the sample surface at very small intervals, the height of the tip is continually adjusted to keep the tunneling current constant</a:t>
            </a:r>
          </a:p>
          <a:p>
            <a:pPr marL="285750" indent="-285750">
              <a:buFont typeface="Arial" panose="020B0604020202020204" pitchFamily="34" charset="0"/>
              <a:buChar char="•"/>
            </a:pPr>
            <a:r>
              <a:rPr lang="en-US" altLang="ko-KR" dirty="0">
                <a:latin typeface="Gill Sans MT" panose="020B0502020104020203" pitchFamily="34" charset="0"/>
              </a:rPr>
              <a:t>The tip positions are used to construct a topographic map of the surface</a:t>
            </a:r>
          </a:p>
          <a:p>
            <a:pPr marL="285750" indent="-285750">
              <a:buFont typeface="Arial" panose="020B0604020202020204" pitchFamily="34" charset="0"/>
              <a:buChar char="•"/>
            </a:pPr>
            <a:r>
              <a:rPr lang="en-US" altLang="ko-KR" dirty="0">
                <a:latin typeface="Gill Sans MT" panose="020B0502020104020203" pitchFamily="34" charset="0"/>
              </a:rPr>
              <a:t>Vertical distance: 0.2 ~ 0.6 nm, </a:t>
            </a:r>
            <a:r>
              <a:rPr lang="en-US" altLang="ko-KR" dirty="0">
                <a:latin typeface="Gill Sans MT" panose="020B0502020104020203" pitchFamily="34" charset="0"/>
                <a:sym typeface="Wingdings" panose="05000000000000000000" pitchFamily="2" charset="2"/>
              </a:rPr>
              <a:t> current: 0.1 ~ 10nA, resolution: 0.01 nm in XY</a:t>
            </a:r>
            <a:endParaRPr lang="ko-KR" altLang="en-US" dirty="0">
              <a:latin typeface="Gill Sans MT" panose="020B0502020104020203" pitchFamily="34" charset="0"/>
            </a:endParaRPr>
          </a:p>
        </p:txBody>
      </p:sp>
      <p:sp>
        <p:nvSpPr>
          <p:cNvPr id="6" name="직사각형 5"/>
          <p:cNvSpPr/>
          <p:nvPr/>
        </p:nvSpPr>
        <p:spPr>
          <a:xfrm>
            <a:off x="6444208" y="1254576"/>
            <a:ext cx="2156296" cy="369332"/>
          </a:xfrm>
          <a:prstGeom prst="rect">
            <a:avLst/>
          </a:prstGeom>
        </p:spPr>
        <p:txBody>
          <a:bodyPr wrap="none">
            <a:spAutoFit/>
          </a:bodyPr>
          <a:lstStyle/>
          <a:p>
            <a:r>
              <a:rPr lang="en-US" altLang="ko-KR" dirty="0"/>
              <a:t>Si(111) 7x7 surface</a:t>
            </a:r>
            <a:endParaRPr lang="ko-KR" altLang="en-US" dirty="0"/>
          </a:p>
        </p:txBody>
      </p:sp>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197" y="1623908"/>
            <a:ext cx="2846318" cy="2846318"/>
          </a:xfrm>
          <a:prstGeom prst="rect">
            <a:avLst/>
          </a:prstGeom>
        </p:spPr>
      </p:pic>
      <p:sp>
        <p:nvSpPr>
          <p:cNvPr id="8" name="슬라이드 번호 개체 틀 7"/>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204</a:t>
            </a:fld>
            <a:endParaRPr lang="ko-KR" altLang="en-US"/>
          </a:p>
        </p:txBody>
      </p:sp>
    </p:spTree>
    <p:extLst>
      <p:ext uri="{BB962C8B-B14F-4D97-AF65-F5344CB8AC3E}">
        <p14:creationId xmlns:p14="http://schemas.microsoft.com/office/powerpoint/2010/main" val="287598763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7.3.2. Atomic force microscopy (AFM)</a:t>
            </a:r>
            <a:endParaRPr lang="ko-KR" altLang="en-US" sz="2800" b="1" dirty="0">
              <a:latin typeface="Gill Sans MT" panose="020B0502020104020203" pitchFamily="34" charset="0"/>
              <a:ea typeface="HY견고딕" panose="02030600000101010101" pitchFamily="18" charset="-127"/>
              <a:cs typeface="+mj-cs"/>
            </a:endParaRPr>
          </a:p>
        </p:txBody>
      </p:sp>
      <p:sp>
        <p:nvSpPr>
          <p:cNvPr id="5" name="직사각형 4"/>
          <p:cNvSpPr/>
          <p:nvPr/>
        </p:nvSpPr>
        <p:spPr>
          <a:xfrm>
            <a:off x="179512" y="784421"/>
            <a:ext cx="8784976" cy="2585323"/>
          </a:xfrm>
          <a:prstGeom prst="rect">
            <a:avLst/>
          </a:prstGeom>
        </p:spPr>
        <p:txBody>
          <a:bodyPr wrap="square">
            <a:spAutoFit/>
          </a:bodyPr>
          <a:lstStyle/>
          <a:p>
            <a:pPr marL="285750" indent="-285750">
              <a:buFont typeface="Arial" panose="020B0604020202020204" pitchFamily="34" charset="0"/>
              <a:buChar char="•"/>
            </a:pPr>
            <a:r>
              <a:rPr lang="en-US" altLang="ko-KR" dirty="0">
                <a:latin typeface="Gill Sans MT" panose="020B0502020104020203" pitchFamily="34" charset="0"/>
              </a:rPr>
              <a:t>developed as a modification of STM for dielectric materials</a:t>
            </a:r>
          </a:p>
          <a:p>
            <a:pPr marL="285750" indent="-285750">
              <a:buFont typeface="Arial" panose="020B0604020202020204" pitchFamily="34" charset="0"/>
              <a:buChar char="•"/>
            </a:pPr>
            <a:r>
              <a:rPr lang="en-US" altLang="ko-KR" dirty="0">
                <a:latin typeface="Gill Sans MT" panose="020B0502020104020203" pitchFamily="34" charset="0"/>
              </a:rPr>
              <a:t>based on the van der Waals interactions; permanent dipoles, induced dipoles and electronic polarization</a:t>
            </a:r>
          </a:p>
          <a:p>
            <a:pPr marL="285750" indent="-285750">
              <a:buFont typeface="Arial" panose="020B0604020202020204" pitchFamily="34" charset="0"/>
              <a:buChar char="•"/>
            </a:pPr>
            <a:r>
              <a:rPr lang="en-US" altLang="ko-KR" dirty="0">
                <a:latin typeface="Gill Sans MT" panose="020B0502020104020203" pitchFamily="34" charset="0"/>
              </a:rPr>
              <a:t>the </a:t>
            </a:r>
            <a:r>
              <a:rPr lang="en-US" altLang="ko-KR" b="1" dirty="0">
                <a:latin typeface="Gill Sans MT" panose="020B0502020104020203" pitchFamily="34" charset="0"/>
              </a:rPr>
              <a:t>AFM </a:t>
            </a:r>
            <a:r>
              <a:rPr lang="en-US" altLang="ko-KR" dirty="0">
                <a:latin typeface="Gill Sans MT" panose="020B0502020104020203" pitchFamily="34" charset="0"/>
              </a:rPr>
              <a:t>measures the minute upward and downward deflections of the tip cantilever while maintaining a constant force of contact.</a:t>
            </a:r>
            <a:endParaRPr lang="ko-KR" altLang="en-US" dirty="0">
              <a:latin typeface="Gill Sans MT" panose="020B0502020104020203" pitchFamily="34" charset="0"/>
            </a:endParaRPr>
          </a:p>
          <a:p>
            <a:pPr marL="540000" indent="-216000">
              <a:buFont typeface="맑은 고딕" panose="020B0503020000020004" pitchFamily="50" charset="-127"/>
              <a:buChar char="-"/>
            </a:pPr>
            <a:r>
              <a:rPr lang="en-US" altLang="ko-KR" dirty="0">
                <a:latin typeface="Gill Sans MT" panose="020B0502020104020203" pitchFamily="34" charset="0"/>
              </a:rPr>
              <a:t>A cantilever with a nanoscale tip</a:t>
            </a:r>
          </a:p>
          <a:p>
            <a:pPr marL="540000" indent="-216000">
              <a:buFont typeface="맑은 고딕" panose="020B0503020000020004" pitchFamily="50" charset="-127"/>
              <a:buChar char="-"/>
            </a:pPr>
            <a:r>
              <a:rPr lang="en-US" altLang="ko-KR" dirty="0">
                <a:latin typeface="Gill Sans MT" panose="020B0502020104020203" pitchFamily="34" charset="0"/>
              </a:rPr>
              <a:t>a laser pointing at the end of a cantilever</a:t>
            </a:r>
          </a:p>
          <a:p>
            <a:pPr marL="540000" indent="-216000">
              <a:buFont typeface="맑은 고딕" panose="020B0503020000020004" pitchFamily="50" charset="-127"/>
              <a:buChar char="-"/>
            </a:pPr>
            <a:r>
              <a:rPr lang="en-US" altLang="ko-KR" dirty="0">
                <a:latin typeface="Gill Sans MT" panose="020B0502020104020203" pitchFamily="34" charset="0"/>
              </a:rPr>
              <a:t>a mirror and a photodiode collecting the reflected laser beam</a:t>
            </a:r>
          </a:p>
          <a:p>
            <a:pPr marL="540000" indent="-216000">
              <a:buFont typeface="맑은 고딕" panose="020B0503020000020004" pitchFamily="50" charset="-127"/>
              <a:buChar char="-"/>
            </a:pPr>
            <a:r>
              <a:rPr lang="en-US" altLang="ko-KR" dirty="0">
                <a:latin typeface="Gill Sans MT" panose="020B0502020104020203" pitchFamily="34" charset="0"/>
              </a:rPr>
              <a:t>sample stage made of an array of </a:t>
            </a:r>
            <a:r>
              <a:rPr lang="en-US" altLang="ko-KR" dirty="0" err="1">
                <a:latin typeface="Gill Sans MT" panose="020B0502020104020203" pitchFamily="34" charset="0"/>
              </a:rPr>
              <a:t>piezoelectrics</a:t>
            </a:r>
            <a:r>
              <a:rPr lang="en-US" altLang="ko-KR" dirty="0">
                <a:latin typeface="Gill Sans MT" panose="020B0502020104020203" pitchFamily="34" charset="0"/>
              </a:rPr>
              <a:t>.</a:t>
            </a:r>
            <a:endParaRPr lang="ko-KR" altLang="en-US" dirty="0">
              <a:latin typeface="Gill Sans MT" panose="020B0502020104020203" pitchFamily="34" charset="0"/>
            </a:endParaRPr>
          </a:p>
        </p:txBody>
      </p:sp>
      <p:pic>
        <p:nvPicPr>
          <p:cNvPr id="6" name="Picture 2" descr="C:\WINDOWS\바탕 화면\jpg\07장\7-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606" y="3357483"/>
            <a:ext cx="5460404" cy="35005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그룹 9"/>
          <p:cNvGrpSpPr/>
          <p:nvPr/>
        </p:nvGrpSpPr>
        <p:grpSpPr>
          <a:xfrm>
            <a:off x="5492104" y="3212976"/>
            <a:ext cx="3394248" cy="3181543"/>
            <a:chOff x="5868144" y="3212976"/>
            <a:chExt cx="2622190" cy="2457867"/>
          </a:xfrm>
        </p:grpSpPr>
        <p:pic>
          <p:nvPicPr>
            <p:cNvPr id="8" name="그림 7"/>
            <p:cNvPicPr>
              <a:picLocks noChangeAspect="1"/>
            </p:cNvPicPr>
            <p:nvPr/>
          </p:nvPicPr>
          <p:blipFill rotWithShape="1">
            <a:blip r:embed="rId3" cstate="print">
              <a:extLst>
                <a:ext uri="{28A0092B-C50C-407E-A947-70E740481C1C}">
                  <a14:useLocalDpi xmlns:a14="http://schemas.microsoft.com/office/drawing/2010/main" val="0"/>
                </a:ext>
              </a:extLst>
            </a:blip>
            <a:srcRect l="65619"/>
            <a:stretch/>
          </p:blipFill>
          <p:spPr>
            <a:xfrm>
              <a:off x="7452320" y="3405343"/>
              <a:ext cx="1038014" cy="2073131"/>
            </a:xfrm>
            <a:prstGeom prst="rect">
              <a:avLst/>
            </a:prstGeom>
          </p:spPr>
        </p:pic>
        <p:pic>
          <p:nvPicPr>
            <p:cNvPr id="9" name="그림 8"/>
            <p:cNvPicPr>
              <a:picLocks noChangeAspect="1"/>
            </p:cNvPicPr>
            <p:nvPr/>
          </p:nvPicPr>
          <p:blipFill rotWithShape="1">
            <a:blip r:embed="rId4">
              <a:extLst>
                <a:ext uri="{28A0092B-C50C-407E-A947-70E740481C1C}">
                  <a14:useLocalDpi xmlns:a14="http://schemas.microsoft.com/office/drawing/2010/main" val="0"/>
                </a:ext>
              </a:extLst>
            </a:blip>
            <a:srcRect l="57189"/>
            <a:stretch/>
          </p:blipFill>
          <p:spPr>
            <a:xfrm>
              <a:off x="5868144" y="3212976"/>
              <a:ext cx="1401527" cy="2457867"/>
            </a:xfrm>
            <a:prstGeom prst="rect">
              <a:avLst/>
            </a:prstGeom>
          </p:spPr>
        </p:pic>
      </p:gr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205</a:t>
            </a:fld>
            <a:endParaRPr lang="ko-KR" altLang="en-US"/>
          </a:p>
        </p:txBody>
      </p:sp>
    </p:spTree>
    <p:extLst>
      <p:ext uri="{BB962C8B-B14F-4D97-AF65-F5344CB8AC3E}">
        <p14:creationId xmlns:p14="http://schemas.microsoft.com/office/powerpoint/2010/main" val="316085353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7.3.4. Nanomanipulation</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직사각형 1"/>
          <p:cNvSpPr/>
          <p:nvPr/>
        </p:nvSpPr>
        <p:spPr>
          <a:xfrm>
            <a:off x="34663" y="935142"/>
            <a:ext cx="9109337" cy="1200329"/>
          </a:xfrm>
          <a:prstGeom prst="rect">
            <a:avLst/>
          </a:prstGeom>
        </p:spPr>
        <p:txBody>
          <a:bodyPr wrap="square">
            <a:spAutoFit/>
          </a:bodyPr>
          <a:lstStyle/>
          <a:p>
            <a:pPr marL="342900" indent="-342900">
              <a:buFont typeface="Arial" panose="020B0604020202020204" pitchFamily="34" charset="0"/>
              <a:buChar char="•"/>
            </a:pPr>
            <a:r>
              <a:rPr lang="en-US" altLang="ko-KR" sz="2400" dirty="0">
                <a:solidFill>
                  <a:srgbClr val="C00000"/>
                </a:solidFill>
                <a:latin typeface="Gill Sans MT" panose="020B0502020104020203" pitchFamily="34" charset="0"/>
              </a:rPr>
              <a:t>interactions or forces between the tip and the sample </a:t>
            </a:r>
            <a:r>
              <a:rPr lang="en-US" altLang="ko-KR" sz="2400" dirty="0">
                <a:latin typeface="Gill Sans MT" panose="020B0502020104020203" pitchFamily="34" charset="0"/>
              </a:rPr>
              <a:t>surface offer a means to carry out </a:t>
            </a:r>
            <a:r>
              <a:rPr lang="en-US" altLang="ko-KR" sz="2400" dirty="0">
                <a:solidFill>
                  <a:srgbClr val="C00000"/>
                </a:solidFill>
                <a:latin typeface="Gill Sans MT" panose="020B0502020104020203" pitchFamily="34" charset="0"/>
              </a:rPr>
              <a:t>precise and controlled manipulation of atoms, molecules</a:t>
            </a:r>
            <a:endParaRPr lang="ko-KR" altLang="en-US" sz="2400" dirty="0">
              <a:solidFill>
                <a:srgbClr val="C00000"/>
              </a:solidFill>
              <a:latin typeface="Gill Sans MT" panose="020B0502020104020203" pitchFamily="34" charset="0"/>
            </a:endParaRPr>
          </a:p>
        </p:txBody>
      </p:sp>
      <p:sp>
        <p:nvSpPr>
          <p:cNvPr id="7" name="직사각형 6">
            <a:extLst>
              <a:ext uri="{FF2B5EF4-FFF2-40B4-BE49-F238E27FC236}">
                <a16:creationId xmlns:a16="http://schemas.microsoft.com/office/drawing/2014/main" id="{B82BDE63-9B12-4A96-AA6A-1FA299E56412}"/>
              </a:ext>
            </a:extLst>
          </p:cNvPr>
          <p:cNvSpPr/>
          <p:nvPr/>
        </p:nvSpPr>
        <p:spPr>
          <a:xfrm>
            <a:off x="179512" y="5475108"/>
            <a:ext cx="8424936" cy="1200329"/>
          </a:xfrm>
          <a:prstGeom prst="rect">
            <a:avLst/>
          </a:prstGeom>
        </p:spPr>
        <p:txBody>
          <a:bodyPr wrap="square">
            <a:spAutoFit/>
          </a:bodyPr>
          <a:lstStyle/>
          <a:p>
            <a:pPr marL="360000" indent="-360000"/>
            <a:r>
              <a:rPr lang="en-US" altLang="ko-KR" sz="2400" dirty="0">
                <a:latin typeface="Gill Sans MT" panose="020B0502020104020203" pitchFamily="34" charset="0"/>
              </a:rPr>
              <a:t>Ex) pulse voltage applied via a STM tip to move and place xenon atoms onto an orderly patterned structure (in ultrahigh vacuum and ultra low temperature).</a:t>
            </a:r>
            <a:endParaRPr lang="ko-KR" altLang="en-US" sz="2400" dirty="0">
              <a:latin typeface="Gill Sans MT" panose="020B0502020104020203" pitchFamily="34" charset="0"/>
            </a:endParaRPr>
          </a:p>
        </p:txBody>
      </p:sp>
      <p:pic>
        <p:nvPicPr>
          <p:cNvPr id="10" name="Picture 2" descr="C:\WINDOWS\바탕 화면\jpg\07장\7-13.jpg">
            <a:extLst>
              <a:ext uri="{FF2B5EF4-FFF2-40B4-BE49-F238E27FC236}">
                <a16:creationId xmlns:a16="http://schemas.microsoft.com/office/drawing/2014/main" id="{96DF0681-6BF7-4B91-AEB6-ABB0E970EC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932" y="2219419"/>
            <a:ext cx="5980136" cy="3033350"/>
          </a:xfrm>
          <a:prstGeom prst="rect">
            <a:avLst/>
          </a:prstGeom>
          <a:noFill/>
          <a:extLst>
            <a:ext uri="{909E8E84-426E-40DD-AFC4-6F175D3DCCD1}">
              <a14:hiddenFill xmlns:a14="http://schemas.microsoft.com/office/drawing/2010/main">
                <a:solidFill>
                  <a:srgbClr val="FFFFFF"/>
                </a:solidFill>
              </a14:hiddenFill>
            </a:ext>
          </a:extLst>
        </p:spPr>
      </p:pic>
      <p:sp>
        <p:nvSpPr>
          <p:cNvPr id="5" name="슬라이드 번호 개체 틀 4"/>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206</a:t>
            </a:fld>
            <a:endParaRPr lang="ko-KR" altLang="en-US"/>
          </a:p>
        </p:txBody>
      </p:sp>
    </p:spTree>
    <p:extLst>
      <p:ext uri="{BB962C8B-B14F-4D97-AF65-F5344CB8AC3E}">
        <p14:creationId xmlns:p14="http://schemas.microsoft.com/office/powerpoint/2010/main" val="19316086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7.3.4. Nanomanipulation</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직사각형 1">
            <a:extLst>
              <a:ext uri="{FF2B5EF4-FFF2-40B4-BE49-F238E27FC236}">
                <a16:creationId xmlns:a16="http://schemas.microsoft.com/office/drawing/2014/main" id="{F8648B8F-2BA2-475F-86FE-50601527443F}"/>
              </a:ext>
            </a:extLst>
          </p:cNvPr>
          <p:cNvSpPr/>
          <p:nvPr/>
        </p:nvSpPr>
        <p:spPr>
          <a:xfrm>
            <a:off x="670617" y="5475108"/>
            <a:ext cx="7488832" cy="1200329"/>
          </a:xfrm>
          <a:prstGeom prst="rect">
            <a:avLst/>
          </a:prstGeom>
        </p:spPr>
        <p:txBody>
          <a:bodyPr wrap="square">
            <a:spAutoFit/>
          </a:bodyPr>
          <a:lstStyle/>
          <a:p>
            <a:pPr marL="342900" indent="-342900">
              <a:buFont typeface="Arial" panose="020B0604020202020204" pitchFamily="34" charset="0"/>
              <a:buChar char="•"/>
            </a:pPr>
            <a:r>
              <a:rPr lang="en-US" altLang="ko-KR" sz="2400" dirty="0">
                <a:latin typeface="Gill Sans MT" panose="020B0502020104020203" pitchFamily="34" charset="0"/>
              </a:rPr>
              <a:t>the construction of </a:t>
            </a:r>
            <a:r>
              <a:rPr lang="en-US" altLang="ko-KR" sz="2400" dirty="0">
                <a:solidFill>
                  <a:srgbClr val="C00000"/>
                </a:solidFill>
                <a:latin typeface="Gill Sans MT" panose="020B0502020104020203" pitchFamily="34" charset="0"/>
              </a:rPr>
              <a:t>a quantum corral of Fe atoms on Cu (111)</a:t>
            </a:r>
            <a:r>
              <a:rPr lang="en-US" altLang="ko-KR" sz="2400" dirty="0">
                <a:latin typeface="Gill Sans MT" panose="020B0502020104020203" pitchFamily="34" charset="0"/>
              </a:rPr>
              <a:t> surface by STM </a:t>
            </a:r>
            <a:r>
              <a:rPr lang="en-US" altLang="ko-KR" sz="2400" dirty="0" err="1">
                <a:latin typeface="Gill Sans MT" panose="020B0502020104020203" pitchFamily="34" charset="0"/>
              </a:rPr>
              <a:t>nano</a:t>
            </a:r>
            <a:r>
              <a:rPr lang="en-US" altLang="ko-KR" sz="2400" dirty="0">
                <a:latin typeface="Gill Sans MT" panose="020B0502020104020203" pitchFamily="34" charset="0"/>
              </a:rPr>
              <a:t>-manipulation was in situ monitored using the same STM instrument</a:t>
            </a:r>
            <a:endParaRPr lang="ko-KR" altLang="en-US" sz="2400" dirty="0">
              <a:latin typeface="Gill Sans MT" panose="020B0502020104020203" pitchFamily="34" charset="0"/>
            </a:endParaRPr>
          </a:p>
        </p:txBody>
      </p:sp>
      <p:pic>
        <p:nvPicPr>
          <p:cNvPr id="7" name="Picture 2" descr="C:\WINDOWS\바탕 화면\jpg\07장\7-17.jpg">
            <a:extLst>
              <a:ext uri="{FF2B5EF4-FFF2-40B4-BE49-F238E27FC236}">
                <a16:creationId xmlns:a16="http://schemas.microsoft.com/office/drawing/2014/main" id="{086B8298-803D-4201-943D-A129EBD40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44" y="969470"/>
            <a:ext cx="7672387" cy="4379913"/>
          </a:xfrm>
          <a:prstGeom prst="rect">
            <a:avLst/>
          </a:prstGeom>
          <a:noFill/>
          <a:extLst>
            <a:ext uri="{909E8E84-426E-40DD-AFC4-6F175D3DCCD1}">
              <a14:hiddenFill xmlns:a14="http://schemas.microsoft.com/office/drawing/2010/main">
                <a:solidFill>
                  <a:srgbClr val="FFFFFF"/>
                </a:solidFill>
              </a14:hiddenFill>
            </a:ext>
          </a:extLst>
        </p:spPr>
      </p:pic>
      <p:sp>
        <p:nvSpPr>
          <p:cNvPr id="5" name="슬라이드 번호 개체 틀 4"/>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207</a:t>
            </a:fld>
            <a:endParaRPr lang="ko-KR" altLang="en-US"/>
          </a:p>
        </p:txBody>
      </p:sp>
    </p:spTree>
    <p:extLst>
      <p:ext uri="{BB962C8B-B14F-4D97-AF65-F5344CB8AC3E}">
        <p14:creationId xmlns:p14="http://schemas.microsoft.com/office/powerpoint/2010/main" val="106441568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7.3.4. Nanomanipulation</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직사각형 1">
            <a:extLst>
              <a:ext uri="{FF2B5EF4-FFF2-40B4-BE49-F238E27FC236}">
                <a16:creationId xmlns:a16="http://schemas.microsoft.com/office/drawing/2014/main" id="{F8648B8F-2BA2-475F-86FE-50601527443F}"/>
              </a:ext>
            </a:extLst>
          </p:cNvPr>
          <p:cNvSpPr/>
          <p:nvPr/>
        </p:nvSpPr>
        <p:spPr>
          <a:xfrm>
            <a:off x="323528" y="1122173"/>
            <a:ext cx="8280920" cy="4237057"/>
          </a:xfrm>
          <a:prstGeom prst="rect">
            <a:avLst/>
          </a:prstGeom>
        </p:spPr>
        <p:txBody>
          <a:bodyPr wrap="square">
            <a:spAutoFit/>
          </a:bodyPr>
          <a:lstStyle/>
          <a:p>
            <a:pPr marL="342900" indent="-342900">
              <a:lnSpc>
                <a:spcPct val="150000"/>
              </a:lnSpc>
              <a:buFont typeface="Wingdings" panose="05000000000000000000" pitchFamily="2" charset="2"/>
              <a:buChar char="u"/>
            </a:pPr>
            <a:r>
              <a:rPr lang="en-US" altLang="ko-KR" sz="2400" dirty="0">
                <a:solidFill>
                  <a:srgbClr val="C00000"/>
                </a:solidFill>
                <a:latin typeface="Gill Sans MT" panose="020B0502020104020203" pitchFamily="34" charset="0"/>
              </a:rPr>
              <a:t>Limitations</a:t>
            </a:r>
            <a:r>
              <a:rPr lang="en-US" altLang="ko-KR" sz="2400" dirty="0">
                <a:latin typeface="Gill Sans MT" panose="020B0502020104020203" pitchFamily="34" charset="0"/>
              </a:rPr>
              <a:t> on </a:t>
            </a:r>
            <a:r>
              <a:rPr lang="en-US" altLang="ko-KR" sz="2400" dirty="0" err="1">
                <a:latin typeface="Gill Sans MT" panose="020B0502020104020203" pitchFamily="34" charset="0"/>
              </a:rPr>
              <a:t>nanomanipulation</a:t>
            </a:r>
            <a:r>
              <a:rPr lang="en-US" altLang="ko-KR" sz="2400" dirty="0">
                <a:latin typeface="Gill Sans MT" panose="020B0502020104020203" pitchFamily="34" charset="0"/>
              </a:rPr>
              <a:t> and fabrication</a:t>
            </a:r>
          </a:p>
          <a:p>
            <a:pPr marL="720000" indent="-342900">
              <a:lnSpc>
                <a:spcPts val="3500"/>
              </a:lnSpc>
              <a:buFont typeface="Arial" panose="020B0604020202020204" pitchFamily="34" charset="0"/>
              <a:buChar char="•"/>
            </a:pPr>
            <a:r>
              <a:rPr lang="en-US" altLang="ko-KR" sz="2400" dirty="0">
                <a:latin typeface="Gill Sans MT" panose="020B0502020104020203" pitchFamily="34" charset="0"/>
              </a:rPr>
              <a:t>Small scanning area (250 X 250 um)</a:t>
            </a:r>
          </a:p>
          <a:p>
            <a:pPr marL="720000" indent="-342900">
              <a:lnSpc>
                <a:spcPts val="3500"/>
              </a:lnSpc>
              <a:buFont typeface="Arial" panose="020B0604020202020204" pitchFamily="34" charset="0"/>
              <a:buChar char="•"/>
            </a:pPr>
            <a:r>
              <a:rPr lang="en-US" altLang="ko-KR" sz="2400" dirty="0">
                <a:latin typeface="Gill Sans MT" panose="020B0502020104020203" pitchFamily="34" charset="0"/>
              </a:rPr>
              <a:t>Slow scanning speed </a:t>
            </a:r>
          </a:p>
          <a:p>
            <a:pPr marL="720000" indent="-342900">
              <a:lnSpc>
                <a:spcPts val="3500"/>
              </a:lnSpc>
              <a:buFont typeface="Arial" panose="020B0604020202020204" pitchFamily="34" charset="0"/>
              <a:buChar char="•"/>
            </a:pPr>
            <a:r>
              <a:rPr lang="en-US" altLang="ko-KR" sz="2400" dirty="0">
                <a:latin typeface="Gill Sans MT" panose="020B0502020104020203" pitchFamily="34" charset="0"/>
              </a:rPr>
              <a:t>SPM tips easily damaged and contaminated </a:t>
            </a:r>
            <a:r>
              <a:rPr lang="en-US" altLang="ko-KR" sz="2400" dirty="0">
                <a:latin typeface="Gill Sans MT" panose="020B0502020104020203" pitchFamily="34" charset="0"/>
                <a:sym typeface="Wingdings" panose="05000000000000000000" pitchFamily="2" charset="2"/>
              </a:rPr>
              <a:t> </a:t>
            </a:r>
            <a:r>
              <a:rPr lang="en-US" altLang="ko-KR" sz="2400" dirty="0">
                <a:latin typeface="Gill Sans MT" panose="020B0502020104020203" pitchFamily="34" charset="0"/>
              </a:rPr>
              <a:t>a great deviation in the resultant nanostructure</a:t>
            </a:r>
          </a:p>
          <a:p>
            <a:pPr marL="720000" indent="-342900">
              <a:lnSpc>
                <a:spcPts val="3500"/>
              </a:lnSpc>
              <a:buFont typeface="Arial" panose="020B0604020202020204" pitchFamily="34" charset="0"/>
              <a:buChar char="•"/>
            </a:pPr>
            <a:r>
              <a:rPr lang="en-US" altLang="ko-KR" sz="2400" dirty="0">
                <a:latin typeface="Gill Sans MT" panose="020B0502020104020203" pitchFamily="34" charset="0"/>
              </a:rPr>
              <a:t>extremely flat and smooth Surface with no contamination required </a:t>
            </a:r>
          </a:p>
          <a:p>
            <a:pPr marL="720000" indent="-342900">
              <a:lnSpc>
                <a:spcPts val="3500"/>
              </a:lnSpc>
              <a:buFont typeface="Arial" panose="020B0604020202020204" pitchFamily="34" charset="0"/>
              <a:buChar char="•"/>
            </a:pPr>
            <a:r>
              <a:rPr lang="en-US" altLang="ko-KR" sz="2400" dirty="0">
                <a:latin typeface="Gill Sans MT" panose="020B0502020104020203" pitchFamily="34" charset="0"/>
              </a:rPr>
              <a:t>a well-controlled fabrication environment (UHV and extremely low temperatures) required</a:t>
            </a:r>
            <a:endParaRPr lang="ko-KR" altLang="en-US" sz="2400" dirty="0">
              <a:latin typeface="Gill Sans MT" panose="020B0502020104020203" pitchFamily="34" charset="0"/>
            </a:endParaRPr>
          </a:p>
        </p:txBody>
      </p:sp>
      <p:sp>
        <p:nvSpPr>
          <p:cNvPr id="5" name="슬라이드 번호 개체 틀 4"/>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208</a:t>
            </a:fld>
            <a:endParaRPr lang="ko-KR" altLang="en-US"/>
          </a:p>
        </p:txBody>
      </p:sp>
    </p:spTree>
    <p:extLst>
      <p:ext uri="{BB962C8B-B14F-4D97-AF65-F5344CB8AC3E}">
        <p14:creationId xmlns:p14="http://schemas.microsoft.com/office/powerpoint/2010/main" val="2372089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44624"/>
            <a:ext cx="7308304" cy="501859"/>
          </a:xfrm>
        </p:spPr>
        <p:txBody>
          <a:bodyPr vert="horz" lIns="91440" tIns="45720" rIns="91440" bIns="45720" rtlCol="0" anchor="ctr">
            <a:normAutofit/>
          </a:bodyPr>
          <a:lstStyle/>
          <a:p>
            <a:pPr algn="l"/>
            <a:r>
              <a:rPr lang="en-US" altLang="ko-KR" sz="2400" b="1" dirty="0">
                <a:latin typeface="Gill Sans MT" panose="020B0502020104020203" pitchFamily="34" charset="0"/>
              </a:rPr>
              <a:t>Shrinkage of devices in semiconductor industry</a:t>
            </a:r>
            <a:endParaRPr lang="ko-KR" altLang="en-US" sz="2400" b="1" dirty="0">
              <a:latin typeface="Gill Sans MT" panose="020B0502020104020203" pitchFamily="34" charset="0"/>
            </a:endParaRPr>
          </a:p>
        </p:txBody>
      </p:sp>
      <p:sp>
        <p:nvSpPr>
          <p:cNvPr id="3" name="내용 개체 틀 2"/>
          <p:cNvSpPr>
            <a:spLocks noGrp="1"/>
          </p:cNvSpPr>
          <p:nvPr>
            <p:ph idx="1"/>
          </p:nvPr>
        </p:nvSpPr>
        <p:spPr>
          <a:xfrm>
            <a:off x="107504" y="750430"/>
            <a:ext cx="8821812" cy="1813831"/>
          </a:xfrm>
        </p:spPr>
        <p:txBody>
          <a:bodyPr>
            <a:noAutofit/>
          </a:bodyPr>
          <a:lstStyle/>
          <a:p>
            <a:r>
              <a:rPr lang="en-US" altLang="ko-KR" sz="2000" dirty="0">
                <a:latin typeface="Gill Sans MT" panose="020B0502020104020203" pitchFamily="34" charset="0"/>
              </a:rPr>
              <a:t>Moore’s law (1965) dimension of device halves every 18 months (Figure 1.2)</a:t>
            </a:r>
          </a:p>
          <a:p>
            <a:r>
              <a:rPr lang="en-US" altLang="ko-KR" sz="2000" dirty="0">
                <a:latin typeface="Gill Sans MT" panose="020B0502020104020203" pitchFamily="34" charset="0"/>
              </a:rPr>
              <a:t>(1947) </a:t>
            </a:r>
            <a:r>
              <a:rPr lang="en-US" altLang="ko-KR" sz="2000" dirty="0" err="1">
                <a:latin typeface="Gill Sans MT" panose="020B0502020104020203" pitchFamily="34" charset="0"/>
              </a:rPr>
              <a:t>Orignial</a:t>
            </a:r>
            <a:r>
              <a:rPr lang="en-US" altLang="ko-KR" sz="2000" dirty="0">
                <a:latin typeface="Gill Sans MT" panose="020B0502020104020203" pitchFamily="34" charset="0"/>
              </a:rPr>
              <a:t> centimeter scale contact transistor at AT&amp;T Bell Lab. (Figure 1.3)</a:t>
            </a:r>
          </a:p>
          <a:p>
            <a:r>
              <a:rPr lang="en-US" altLang="ko-KR" sz="2000" dirty="0">
                <a:latin typeface="Gill Sans MT" panose="020B0502020104020203" pitchFamily="34" charset="0"/>
              </a:rPr>
              <a:t>(1996) Electronic device of Au nanoparticle bridging two molecular monolayers for electric studies (Figure 1.4)</a:t>
            </a:r>
          </a:p>
          <a:p>
            <a:endParaRPr lang="en-US" altLang="ko-KR" sz="2000" dirty="0">
              <a:latin typeface="Gill Sans MT" panose="020B0502020104020203"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508177" y="2389346"/>
            <a:ext cx="3641612" cy="2804735"/>
          </a:xfrm>
          <a:prstGeom prst="rect">
            <a:avLst/>
          </a:prstGeom>
          <a:noFill/>
          <a:ln w="9525">
            <a:noFill/>
            <a:miter lim="800000"/>
            <a:headEnd/>
            <a:tailEnd/>
          </a:ln>
          <a:effectLst/>
        </p:spPr>
      </p:pic>
      <p:sp>
        <p:nvSpPr>
          <p:cNvPr id="6" name="직사각형 5"/>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ill Sans MT" panose="020B0502020104020203" pitchFamily="34" charset="0"/>
            </a:endParaRPr>
          </a:p>
        </p:txBody>
      </p:sp>
      <p:grpSp>
        <p:nvGrpSpPr>
          <p:cNvPr id="11" name="그룹 10"/>
          <p:cNvGrpSpPr/>
          <p:nvPr/>
        </p:nvGrpSpPr>
        <p:grpSpPr>
          <a:xfrm>
            <a:off x="4745246" y="2032016"/>
            <a:ext cx="3588612" cy="3677295"/>
            <a:chOff x="4644008" y="2082954"/>
            <a:chExt cx="3390018" cy="4714065"/>
          </a:xfrm>
        </p:grpSpPr>
        <p:pic>
          <p:nvPicPr>
            <p:cNvPr id="5" name="Picture 3"/>
            <p:cNvPicPr>
              <a:picLocks noChangeAspect="1" noChangeArrowheads="1"/>
            </p:cNvPicPr>
            <p:nvPr/>
          </p:nvPicPr>
          <p:blipFill>
            <a:blip r:embed="rId3" cstate="print"/>
            <a:srcRect/>
            <a:stretch>
              <a:fillRect/>
            </a:stretch>
          </p:blipFill>
          <p:spPr bwMode="auto">
            <a:xfrm>
              <a:off x="4860033" y="2082954"/>
              <a:ext cx="2491328" cy="2221566"/>
            </a:xfrm>
            <a:prstGeom prst="rect">
              <a:avLst/>
            </a:prstGeom>
            <a:noFill/>
            <a:ln w="9525">
              <a:noFill/>
              <a:miter lim="800000"/>
              <a:headEnd/>
              <a:tailEnd/>
            </a:ln>
            <a:effectLst/>
          </p:spPr>
        </p:pic>
        <p:pic>
          <p:nvPicPr>
            <p:cNvPr id="7" name="Picture 2" descr="C:\WINDOWS\바탕 화면\Nanostructures\jpg\01장\1-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4416980"/>
              <a:ext cx="2934368" cy="2380039"/>
            </a:xfrm>
            <a:prstGeom prst="rect">
              <a:avLst/>
            </a:prstGeom>
            <a:noFill/>
            <a:extLst>
              <a:ext uri="{909E8E84-426E-40DD-AFC4-6F175D3DCCD1}">
                <a14:hiddenFill xmlns:a14="http://schemas.microsoft.com/office/drawing/2010/main">
                  <a:solidFill>
                    <a:srgbClr val="FFFFFF"/>
                  </a:solidFill>
                </a14:hiddenFill>
              </a:ext>
            </a:extLst>
          </p:spPr>
        </p:pic>
        <p:sp>
          <p:nvSpPr>
            <p:cNvPr id="8" name="오른쪽으로 구부러진 화살표 7"/>
            <p:cNvSpPr/>
            <p:nvPr/>
          </p:nvSpPr>
          <p:spPr>
            <a:xfrm flipH="1">
              <a:off x="7122726" y="2874249"/>
              <a:ext cx="911300" cy="2660765"/>
            </a:xfrm>
            <a:prstGeom prst="curvedRightArrow">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10" name="직사각형 9"/>
          <p:cNvSpPr/>
          <p:nvPr/>
        </p:nvSpPr>
        <p:spPr>
          <a:xfrm>
            <a:off x="107504" y="5598740"/>
            <a:ext cx="9036496" cy="1323439"/>
          </a:xfrm>
          <a:prstGeom prst="rect">
            <a:avLst/>
          </a:prstGeom>
        </p:spPr>
        <p:txBody>
          <a:bodyPr wrap="square">
            <a:spAutoFit/>
          </a:bodyPr>
          <a:lstStyle/>
          <a:p>
            <a:pPr marL="342000" indent="-342000">
              <a:buFont typeface="Arial" pitchFamily="34" charset="0"/>
              <a:buChar char="•"/>
            </a:pPr>
            <a:r>
              <a:rPr lang="en-US" altLang="ko-KR" sz="2000" dirty="0">
                <a:latin typeface="Gill Sans MT" panose="020B0502020104020203" pitchFamily="34" charset="0"/>
              </a:rPr>
              <a:t>Exponential Increase in Off-currents of a metal oxide semiconductor field-effect transistor(MOSFET) with device scaling.  </a:t>
            </a:r>
          </a:p>
          <a:p>
            <a:pPr marL="342000" indent="-342000">
              <a:buFont typeface="Arial" pitchFamily="34" charset="0"/>
              <a:buChar char="•"/>
            </a:pPr>
            <a:r>
              <a:rPr lang="en-US" altLang="ko-KR" sz="2000" dirty="0">
                <a:latin typeface="Gill Sans MT" panose="020B0502020104020203" pitchFamily="34" charset="0"/>
              </a:rPr>
              <a:t>Power dissipation and overheating of chips become serious issue in further reduction of device sizes.</a:t>
            </a:r>
            <a:endParaRPr lang="ko-KR" altLang="en-US" sz="2000" dirty="0">
              <a:latin typeface="Gill Sans MT" panose="020B0502020104020203" pitchFamily="34" charset="0"/>
            </a:endParaRPr>
          </a:p>
        </p:txBody>
      </p:sp>
      <p:sp>
        <p:nvSpPr>
          <p:cNvPr id="12" name="슬라이드 번호 개체 틀 1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20</a:t>
            </a:fld>
            <a:endParaRPr lang="ko-KR" altLang="en-US"/>
          </a:p>
        </p:txBody>
      </p:sp>
    </p:spTree>
    <p:extLst>
      <p:ext uri="{BB962C8B-B14F-4D97-AF65-F5344CB8AC3E}">
        <p14:creationId xmlns:p14="http://schemas.microsoft.com/office/powerpoint/2010/main" val="142207786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7.3.5. Nanolithography</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직사각형 1"/>
          <p:cNvSpPr/>
          <p:nvPr/>
        </p:nvSpPr>
        <p:spPr>
          <a:xfrm>
            <a:off x="539552" y="1628800"/>
            <a:ext cx="6696744" cy="1938992"/>
          </a:xfrm>
          <a:prstGeom prst="rect">
            <a:avLst/>
          </a:prstGeom>
        </p:spPr>
        <p:txBody>
          <a:bodyPr wrap="square">
            <a:spAutoFit/>
          </a:bodyPr>
          <a:lstStyle/>
          <a:p>
            <a:pPr marL="285750" indent="-285750">
              <a:buFont typeface="Arial" panose="020B0604020202020204" pitchFamily="34" charset="0"/>
              <a:buChar char="•"/>
            </a:pPr>
            <a:r>
              <a:rPr lang="en-US" altLang="ko-KR" sz="2400" dirty="0">
                <a:latin typeface="Gill Sans MT" panose="020B0502020104020203" pitchFamily="34" charset="0"/>
              </a:rPr>
              <a:t>local oxidation</a:t>
            </a:r>
          </a:p>
          <a:p>
            <a:pPr marL="285750" indent="-285750">
              <a:buFont typeface="Arial" panose="020B0604020202020204" pitchFamily="34" charset="0"/>
              <a:buChar char="•"/>
            </a:pPr>
            <a:r>
              <a:rPr lang="en-US" altLang="ko-KR" sz="2400" dirty="0">
                <a:latin typeface="Gill Sans MT" panose="020B0502020104020203" pitchFamily="34" charset="0"/>
              </a:rPr>
              <a:t>localized chemical vapor deposition</a:t>
            </a:r>
          </a:p>
          <a:p>
            <a:pPr marL="285750" indent="-285750">
              <a:buFont typeface="Arial" panose="020B0604020202020204" pitchFamily="34" charset="0"/>
              <a:buChar char="•"/>
            </a:pPr>
            <a:r>
              <a:rPr lang="en-US" altLang="ko-KR" sz="2400" dirty="0">
                <a:latin typeface="Gill Sans MT" panose="020B0502020104020203" pitchFamily="34" charset="0"/>
              </a:rPr>
              <a:t>electrodeposition</a:t>
            </a:r>
          </a:p>
          <a:p>
            <a:pPr marL="285750" indent="-285750">
              <a:buFont typeface="Arial" panose="020B0604020202020204" pitchFamily="34" charset="0"/>
              <a:buChar char="•"/>
            </a:pPr>
            <a:r>
              <a:rPr lang="en-US" altLang="ko-KR" sz="2400" dirty="0">
                <a:latin typeface="Gill Sans MT" panose="020B0502020104020203" pitchFamily="34" charset="0"/>
              </a:rPr>
              <a:t>mechanical contact of the tip with the surface </a:t>
            </a:r>
          </a:p>
          <a:p>
            <a:pPr marL="285750" indent="-285750">
              <a:buFont typeface="Arial" panose="020B0604020202020204" pitchFamily="34" charset="0"/>
              <a:buChar char="•"/>
            </a:pPr>
            <a:r>
              <a:rPr lang="en-US" altLang="ko-KR" sz="2400" dirty="0">
                <a:latin typeface="Gill Sans MT" panose="020B0502020104020203" pitchFamily="34" charset="0"/>
              </a:rPr>
              <a:t>deformation of the surface by electrical pulses</a:t>
            </a:r>
            <a:endParaRPr lang="ko-KR" altLang="en-US" sz="2400" dirty="0">
              <a:latin typeface="Gill Sans MT" panose="020B0502020104020203" pitchFamily="34" charset="0"/>
            </a:endParaRPr>
          </a:p>
        </p:txBody>
      </p:sp>
      <p:sp>
        <p:nvSpPr>
          <p:cNvPr id="5" name="직사각형 4"/>
          <p:cNvSpPr/>
          <p:nvPr/>
        </p:nvSpPr>
        <p:spPr>
          <a:xfrm>
            <a:off x="251520" y="1196752"/>
            <a:ext cx="4055084" cy="461665"/>
          </a:xfrm>
          <a:prstGeom prst="rect">
            <a:avLst/>
          </a:prstGeom>
        </p:spPr>
        <p:txBody>
          <a:bodyPr wrap="none">
            <a:spAutoFit/>
          </a:bodyPr>
          <a:lstStyle/>
          <a:p>
            <a:r>
              <a:rPr lang="en-US" altLang="ko-KR" sz="2400" dirty="0">
                <a:solidFill>
                  <a:srgbClr val="C00000"/>
                </a:solidFill>
                <a:latin typeface="Gill Sans MT" panose="020B0502020104020203" pitchFamily="34" charset="0"/>
              </a:rPr>
              <a:t>SPM-based nanolithography </a:t>
            </a:r>
            <a:r>
              <a:rPr lang="en-US" altLang="ko-KR" sz="2400" dirty="0">
                <a:latin typeface="Gill Sans MT" panose="020B0502020104020203" pitchFamily="34" charset="0"/>
              </a:rPr>
              <a:t>by </a:t>
            </a:r>
            <a:endParaRPr lang="ko-KR" altLang="en-US" sz="2400" dirty="0">
              <a:latin typeface="Gill Sans MT" panose="020B0502020104020203" pitchFamily="34" charset="0"/>
            </a:endParaRPr>
          </a:p>
        </p:txBody>
      </p:sp>
      <p:sp>
        <p:nvSpPr>
          <p:cNvPr id="6" name="직사각형 5"/>
          <p:cNvSpPr/>
          <p:nvPr/>
        </p:nvSpPr>
        <p:spPr>
          <a:xfrm>
            <a:off x="251520" y="3815219"/>
            <a:ext cx="8696359" cy="2677656"/>
          </a:xfrm>
          <a:prstGeom prst="rect">
            <a:avLst/>
          </a:prstGeom>
        </p:spPr>
        <p:txBody>
          <a:bodyPr wrap="square">
            <a:spAutoFit/>
          </a:bodyPr>
          <a:lstStyle/>
          <a:p>
            <a:r>
              <a:rPr lang="en-US" altLang="ko-KR" sz="2400" dirty="0">
                <a:solidFill>
                  <a:srgbClr val="C00000"/>
                </a:solidFill>
                <a:latin typeface="Gill Sans MT" panose="020B0502020104020203" pitchFamily="34" charset="0"/>
              </a:rPr>
              <a:t>Case study</a:t>
            </a:r>
            <a:r>
              <a:rPr lang="en-US" altLang="ko-KR" sz="2400" dirty="0">
                <a:latin typeface="Gill Sans MT" panose="020B0502020104020203" pitchFamily="34" charset="0"/>
              </a:rPr>
              <a:t> (holes of 7 nm deep and 6 nm wide on HOPG substrate)</a:t>
            </a:r>
          </a:p>
          <a:p>
            <a:pPr marL="400050" indent="-400050">
              <a:buFont typeface="+mj-lt"/>
              <a:buAutoNum type="romanUcPeriod"/>
            </a:pPr>
            <a:r>
              <a:rPr lang="en-US" altLang="ko-KR" sz="2400" dirty="0">
                <a:latin typeface="Gill Sans MT" panose="020B0502020104020203" pitchFamily="34" charset="0"/>
              </a:rPr>
              <a:t> by applying a -7 V pulse to the tip for 130 </a:t>
            </a:r>
            <a:r>
              <a:rPr lang="en-US" altLang="ko-KR" sz="2400" dirty="0" err="1">
                <a:latin typeface="Gill Sans MT" panose="020B0502020104020203" pitchFamily="34" charset="0"/>
              </a:rPr>
              <a:t>ms</a:t>
            </a:r>
            <a:r>
              <a:rPr lang="en-US" altLang="ko-KR" sz="2400" dirty="0">
                <a:latin typeface="Gill Sans MT" panose="020B0502020104020203" pitchFamily="34" charset="0"/>
              </a:rPr>
              <a:t> with the distance between the tip and the substrate</a:t>
            </a:r>
          </a:p>
          <a:p>
            <a:pPr marL="400050" indent="-400050">
              <a:buFont typeface="+mj-lt"/>
              <a:buAutoNum type="romanUcPeriod"/>
            </a:pPr>
            <a:r>
              <a:rPr lang="en-US" altLang="ko-KR" sz="2400" dirty="0">
                <a:latin typeface="Gill Sans MT" panose="020B0502020104020203" pitchFamily="34" charset="0"/>
              </a:rPr>
              <a:t>the electric field induces the ionization of gas molecules near the STM tip, and accelerates the ions towards the substrate</a:t>
            </a:r>
          </a:p>
          <a:p>
            <a:pPr marL="400050" indent="-400050">
              <a:buFont typeface="+mj-lt"/>
              <a:buAutoNum type="romanUcPeriod"/>
            </a:pPr>
            <a:r>
              <a:rPr lang="en-US" altLang="ko-KR" sz="2400" dirty="0">
                <a:latin typeface="Gill Sans MT" panose="020B0502020104020203" pitchFamily="34" charset="0"/>
              </a:rPr>
              <a:t>Ions bombard the substrate and consequently nanometer-sized holes created</a:t>
            </a:r>
            <a:endParaRPr lang="ko-KR" altLang="en-US" sz="2400" dirty="0">
              <a:latin typeface="Gill Sans MT" panose="020B0502020104020203" pitchFamily="34" charset="0"/>
            </a:endParaRPr>
          </a:p>
        </p:txBody>
      </p:sp>
      <p:sp>
        <p:nvSpPr>
          <p:cNvPr id="7" name="슬라이드 번호 개체 틀 6"/>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209</a:t>
            </a:fld>
            <a:endParaRPr lang="ko-KR" altLang="en-US"/>
          </a:p>
        </p:txBody>
      </p:sp>
    </p:spTree>
    <p:extLst>
      <p:ext uri="{BB962C8B-B14F-4D97-AF65-F5344CB8AC3E}">
        <p14:creationId xmlns:p14="http://schemas.microsoft.com/office/powerpoint/2010/main" val="381615625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7.3.5. Nanolithography</a:t>
            </a:r>
            <a:endParaRPr lang="ko-KR" altLang="en-US" sz="2800" b="1" dirty="0">
              <a:latin typeface="Gill Sans MT" panose="020B0502020104020203" pitchFamily="34" charset="0"/>
              <a:ea typeface="HY견고딕" panose="02030600000101010101" pitchFamily="18" charset="-127"/>
              <a:cs typeface="+mj-cs"/>
            </a:endParaRPr>
          </a:p>
        </p:txBody>
      </p:sp>
      <p:pic>
        <p:nvPicPr>
          <p:cNvPr id="6" name="Picture 3" descr="C:\WINDOWS\바탕 화면\jpg\07장\7-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5" y="865311"/>
            <a:ext cx="7067550" cy="3963987"/>
          </a:xfrm>
          <a:prstGeom prst="rect">
            <a:avLst/>
          </a:prstGeom>
          <a:noFill/>
          <a:extLst>
            <a:ext uri="{909E8E84-426E-40DD-AFC4-6F175D3DCCD1}">
              <a14:hiddenFill xmlns:a14="http://schemas.microsoft.com/office/drawing/2010/main">
                <a:solidFill>
                  <a:srgbClr val="FFFFFF"/>
                </a:solidFill>
              </a14:hiddenFill>
            </a:ext>
          </a:extLst>
        </p:spPr>
      </p:pic>
      <p:sp>
        <p:nvSpPr>
          <p:cNvPr id="7" name="직사각형 6"/>
          <p:cNvSpPr/>
          <p:nvPr/>
        </p:nvSpPr>
        <p:spPr>
          <a:xfrm>
            <a:off x="107504" y="4929906"/>
            <a:ext cx="4202497" cy="461665"/>
          </a:xfrm>
          <a:prstGeom prst="rect">
            <a:avLst/>
          </a:prstGeom>
        </p:spPr>
        <p:txBody>
          <a:bodyPr wrap="none">
            <a:spAutoFit/>
          </a:bodyPr>
          <a:lstStyle/>
          <a:p>
            <a:r>
              <a:rPr lang="en-US" altLang="ko-KR" sz="2400" b="1" dirty="0">
                <a:latin typeface="Gill Sans MT" panose="020B0502020104020203" pitchFamily="34" charset="0"/>
              </a:rPr>
              <a:t>AFM based nanolithography</a:t>
            </a:r>
            <a:endParaRPr lang="ko-KR" altLang="en-US" sz="2400" dirty="0">
              <a:latin typeface="Gill Sans MT" panose="020B0502020104020203" pitchFamily="34" charset="0"/>
            </a:endParaRPr>
          </a:p>
        </p:txBody>
      </p:sp>
      <p:sp>
        <p:nvSpPr>
          <p:cNvPr id="8" name="직사각형 7"/>
          <p:cNvSpPr/>
          <p:nvPr/>
        </p:nvSpPr>
        <p:spPr>
          <a:xfrm>
            <a:off x="287016" y="5358755"/>
            <a:ext cx="8784975" cy="1477328"/>
          </a:xfrm>
          <a:prstGeom prst="rect">
            <a:avLst/>
          </a:prstGeom>
        </p:spPr>
        <p:txBody>
          <a:bodyPr wrap="square">
            <a:spAutoFit/>
          </a:bodyPr>
          <a:lstStyle/>
          <a:p>
            <a:pPr marL="285750" indent="-285750">
              <a:buFont typeface="Arial" panose="020B0604020202020204" pitchFamily="34" charset="0"/>
              <a:buChar char="•"/>
            </a:pPr>
            <a:r>
              <a:rPr lang="en-US" altLang="ko-KR" dirty="0">
                <a:latin typeface="Gill Sans MT" panose="020B0502020104020203" pitchFamily="34" charset="0"/>
              </a:rPr>
              <a:t>direct contacting, writing, or scratching</a:t>
            </a:r>
          </a:p>
          <a:p>
            <a:pPr marL="285750" indent="-285750">
              <a:buFont typeface="Arial" panose="020B0604020202020204" pitchFamily="34" charset="0"/>
              <a:buChar char="•"/>
            </a:pPr>
            <a:r>
              <a:rPr lang="en-US" altLang="ko-KR" dirty="0">
                <a:latin typeface="Gill Sans MT" panose="020B0502020104020203" pitchFamily="34" charset="0"/>
              </a:rPr>
              <a:t>mechanical action of the AFM tip used as a sharply pointed tool in order to produce fine grooves on sample surface</a:t>
            </a:r>
          </a:p>
          <a:p>
            <a:endParaRPr lang="en-US" altLang="ko-KR" dirty="0">
              <a:latin typeface="Gill Sans MT" panose="020B0502020104020203" pitchFamily="34" charset="0"/>
            </a:endParaRPr>
          </a:p>
          <a:p>
            <a:r>
              <a:rPr lang="en-US" altLang="ko-KR" dirty="0">
                <a:latin typeface="Gill Sans MT" panose="020B0502020104020203" pitchFamily="34" charset="0"/>
              </a:rPr>
              <a:t>But, wear during the process </a:t>
            </a:r>
            <a:r>
              <a:rPr lang="en-US" altLang="ko-KR" dirty="0">
                <a:latin typeface="Gill Sans MT" panose="020B0502020104020203" pitchFamily="34" charset="0"/>
                <a:sym typeface="Wingdings" panose="05000000000000000000" pitchFamily="2" charset="2"/>
              </a:rPr>
              <a:t> scratching on a soft resist polymer layer</a:t>
            </a:r>
            <a:endParaRPr lang="ko-KR" altLang="en-US" dirty="0">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210</a:t>
            </a:fld>
            <a:endParaRPr lang="ko-KR" altLang="en-US"/>
          </a:p>
        </p:txBody>
      </p:sp>
    </p:spTree>
    <p:extLst>
      <p:ext uri="{BB962C8B-B14F-4D97-AF65-F5344CB8AC3E}">
        <p14:creationId xmlns:p14="http://schemas.microsoft.com/office/powerpoint/2010/main" val="149997686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7.3.5. Nanolithography</a:t>
            </a:r>
            <a:endParaRPr lang="ko-KR" altLang="en-US" sz="2800" b="1" dirty="0">
              <a:latin typeface="Gill Sans MT" panose="020B0502020104020203" pitchFamily="34" charset="0"/>
              <a:ea typeface="HY견고딕" panose="02030600000101010101" pitchFamily="18" charset="-127"/>
              <a:cs typeface="+mj-cs"/>
            </a:endParaRPr>
          </a:p>
        </p:txBody>
      </p:sp>
      <p:pic>
        <p:nvPicPr>
          <p:cNvPr id="9" name="Picture 2" descr="C:\WINDOWS\바탕 화면\jpg\07장\7-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7569" y="1340768"/>
            <a:ext cx="4468862" cy="4185971"/>
          </a:xfrm>
          <a:prstGeom prst="rect">
            <a:avLst/>
          </a:prstGeom>
          <a:noFill/>
          <a:extLst>
            <a:ext uri="{909E8E84-426E-40DD-AFC4-6F175D3DCCD1}">
              <a14:hiddenFill xmlns:a14="http://schemas.microsoft.com/office/drawing/2010/main">
                <a:solidFill>
                  <a:srgbClr val="FFFFFF"/>
                </a:solidFill>
              </a14:hiddenFill>
            </a:ext>
          </a:extLst>
        </p:spPr>
      </p:pic>
      <p:sp>
        <p:nvSpPr>
          <p:cNvPr id="10" name="직사각형 9"/>
          <p:cNvSpPr/>
          <p:nvPr/>
        </p:nvSpPr>
        <p:spPr>
          <a:xfrm>
            <a:off x="251520" y="879103"/>
            <a:ext cx="184731" cy="830997"/>
          </a:xfrm>
          <a:prstGeom prst="rect">
            <a:avLst/>
          </a:prstGeom>
        </p:spPr>
        <p:txBody>
          <a:bodyPr wrap="none">
            <a:spAutoFit/>
          </a:bodyPr>
          <a:lstStyle/>
          <a:p>
            <a:endParaRPr lang="en-US" altLang="ko-KR" sz="2400" b="1" dirty="0">
              <a:latin typeface="Gill Sans MT" panose="020B0502020104020203" pitchFamily="34" charset="0"/>
            </a:endParaRPr>
          </a:p>
          <a:p>
            <a:endParaRPr lang="ko-KR" altLang="en-US" sz="2400" dirty="0">
              <a:latin typeface="Gill Sans MT" panose="020B0502020104020203" pitchFamily="34" charset="0"/>
            </a:endParaRPr>
          </a:p>
        </p:txBody>
      </p:sp>
      <p:sp>
        <p:nvSpPr>
          <p:cNvPr id="2" name="직사각형 1"/>
          <p:cNvSpPr/>
          <p:nvPr/>
        </p:nvSpPr>
        <p:spPr>
          <a:xfrm>
            <a:off x="251520" y="5659774"/>
            <a:ext cx="8541978" cy="1015663"/>
          </a:xfrm>
          <a:prstGeom prst="rect">
            <a:avLst/>
          </a:prstGeom>
        </p:spPr>
        <p:txBody>
          <a:bodyPr wrap="square">
            <a:spAutoFit/>
          </a:bodyPr>
          <a:lstStyle/>
          <a:p>
            <a:pPr marL="285750" indent="-285750">
              <a:buFont typeface="Arial" panose="020B0604020202020204" pitchFamily="34" charset="0"/>
              <a:buChar char="•"/>
            </a:pPr>
            <a:r>
              <a:rPr lang="en-US" altLang="ko-KR" sz="2000" dirty="0">
                <a:latin typeface="Gill Sans MT" panose="020B0502020104020203" pitchFamily="34" charset="0"/>
              </a:rPr>
              <a:t>reduced tip damage due to soft polymer</a:t>
            </a:r>
          </a:p>
          <a:p>
            <a:pPr marL="285750" indent="-285750">
              <a:buFont typeface="Arial" panose="020B0604020202020204" pitchFamily="34" charset="0"/>
              <a:buChar char="•"/>
            </a:pPr>
            <a:r>
              <a:rPr lang="en-US" altLang="ko-KR" sz="2000" dirty="0">
                <a:latin typeface="Gill Sans MT" panose="020B0502020104020203" pitchFamily="34" charset="0"/>
              </a:rPr>
              <a:t>two-layer mask consisting of a thin layer of polycarbonate of 50-100 nm and a film of easy-to-deform and fusible metal (In or Sn)</a:t>
            </a:r>
            <a:endParaRPr lang="ko-KR" altLang="en-US" sz="2000" dirty="0">
              <a:latin typeface="Gill Sans MT" panose="020B0502020104020203" pitchFamily="34" charset="0"/>
            </a:endParaRPr>
          </a:p>
        </p:txBody>
      </p:sp>
      <p:sp>
        <p:nvSpPr>
          <p:cNvPr id="3" name="직사각형 2"/>
          <p:cNvSpPr/>
          <p:nvPr/>
        </p:nvSpPr>
        <p:spPr>
          <a:xfrm>
            <a:off x="0" y="943972"/>
            <a:ext cx="9144000" cy="400110"/>
          </a:xfrm>
          <a:prstGeom prst="rect">
            <a:avLst/>
          </a:prstGeom>
        </p:spPr>
        <p:txBody>
          <a:bodyPr wrap="square">
            <a:spAutoFit/>
          </a:bodyPr>
          <a:lstStyle/>
          <a:p>
            <a:pPr algn="ctr"/>
            <a:r>
              <a:rPr lang="en-US" altLang="ko-KR" sz="2000" dirty="0">
                <a:latin typeface="Gill Sans MT" panose="020B0502020104020203" pitchFamily="34" charset="0"/>
                <a:sym typeface="Wingdings" panose="05000000000000000000" pitchFamily="2" charset="2"/>
              </a:rPr>
              <a:t>to combine scratching on a soft resist polymer layer</a:t>
            </a:r>
            <a:endParaRPr lang="ko-KR" altLang="en-US" sz="2000" dirty="0"/>
          </a:p>
        </p:txBody>
      </p:sp>
      <p:sp>
        <p:nvSpPr>
          <p:cNvPr id="6" name="슬라이드 번호 개체 틀 5"/>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211</a:t>
            </a:fld>
            <a:endParaRPr lang="ko-KR" altLang="en-US"/>
          </a:p>
        </p:txBody>
      </p:sp>
    </p:spTree>
    <p:extLst>
      <p:ext uri="{BB962C8B-B14F-4D97-AF65-F5344CB8AC3E}">
        <p14:creationId xmlns:p14="http://schemas.microsoft.com/office/powerpoint/2010/main" val="325961629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7.4. Soft Lithography</a:t>
            </a:r>
            <a:endParaRPr lang="ko-KR" altLang="en-US" sz="2800" b="1" dirty="0">
              <a:latin typeface="Gill Sans MT" panose="020B0502020104020203" pitchFamily="34" charset="0"/>
              <a:ea typeface="HY견고딕" panose="02030600000101010101" pitchFamily="18" charset="-127"/>
              <a:cs typeface="+mj-cs"/>
            </a:endParaRPr>
          </a:p>
        </p:txBody>
      </p:sp>
      <p:sp>
        <p:nvSpPr>
          <p:cNvPr id="6" name="직사각형 5"/>
          <p:cNvSpPr/>
          <p:nvPr/>
        </p:nvSpPr>
        <p:spPr>
          <a:xfrm>
            <a:off x="390525" y="1124744"/>
            <a:ext cx="8357939" cy="3416320"/>
          </a:xfrm>
          <a:prstGeom prst="rect">
            <a:avLst/>
          </a:prstGeom>
        </p:spPr>
        <p:txBody>
          <a:bodyPr wrap="square">
            <a:spAutoFit/>
          </a:bodyPr>
          <a:lstStyle/>
          <a:p>
            <a:pPr marL="342900" indent="-342900">
              <a:buFont typeface="Arial" panose="020B0604020202020204" pitchFamily="34" charset="0"/>
              <a:buChar char="•"/>
            </a:pPr>
            <a:r>
              <a:rPr lang="en-US" altLang="ko-KR" sz="2400" dirty="0">
                <a:solidFill>
                  <a:srgbClr val="C00000"/>
                </a:solidFill>
                <a:latin typeface="Gill Sans MT" panose="020B0502020104020203" pitchFamily="34" charset="0"/>
              </a:rPr>
              <a:t>non-photolithographic techniques</a:t>
            </a:r>
            <a:r>
              <a:rPr lang="en-US" altLang="ko-KR" sz="2400" dirty="0">
                <a:latin typeface="Gill Sans MT" panose="020B0502020104020203" pitchFamily="34" charset="0"/>
              </a:rPr>
              <a:t> for microfabrication that are based on the printing of SAMs and molding of liquid precursors</a:t>
            </a:r>
          </a:p>
          <a:p>
            <a:pPr marL="342900" indent="-342900">
              <a:buFont typeface="Arial" panose="020B0604020202020204" pitchFamily="34" charset="0"/>
              <a:buChar char="•"/>
            </a:pPr>
            <a:r>
              <a:rPr lang="en-US" altLang="ko-KR" sz="2400" dirty="0">
                <a:latin typeface="Gill Sans MT" panose="020B0502020104020203" pitchFamily="34" charset="0"/>
              </a:rPr>
              <a:t>as an alternative to photolithography and a replication technology for both micro- and nanofabrication.</a:t>
            </a:r>
          </a:p>
          <a:p>
            <a:endParaRPr lang="en-US" altLang="ko-KR" sz="2400" dirty="0">
              <a:latin typeface="Gill Sans MT" panose="020B0502020104020203" pitchFamily="34" charset="0"/>
            </a:endParaRPr>
          </a:p>
          <a:p>
            <a:pPr marL="720000" indent="-342900" algn="just">
              <a:buFont typeface="Wingdings" panose="05000000000000000000" pitchFamily="2" charset="2"/>
              <a:buChar char="ü"/>
            </a:pPr>
            <a:r>
              <a:rPr lang="en-US" altLang="ko-KR" sz="2400" dirty="0">
                <a:latin typeface="Gill Sans MT" panose="020B0502020104020203" pitchFamily="34" charset="0"/>
              </a:rPr>
              <a:t>Microcontact printing</a:t>
            </a:r>
          </a:p>
          <a:p>
            <a:pPr marL="720000" indent="-342900" algn="just">
              <a:buFont typeface="Wingdings" panose="05000000000000000000" pitchFamily="2" charset="2"/>
              <a:buChar char="ü"/>
            </a:pPr>
            <a:r>
              <a:rPr lang="en-US" altLang="ko-KR" sz="2400" dirty="0">
                <a:latin typeface="Gill Sans MT" panose="020B0502020104020203" pitchFamily="34" charset="0"/>
              </a:rPr>
              <a:t>Molding</a:t>
            </a:r>
          </a:p>
          <a:p>
            <a:pPr marL="720000" indent="-342900" algn="just">
              <a:buFont typeface="Wingdings" panose="05000000000000000000" pitchFamily="2" charset="2"/>
              <a:buChar char="ü"/>
            </a:pPr>
            <a:r>
              <a:rPr lang="en-US" altLang="ko-KR" sz="2400" dirty="0">
                <a:latin typeface="Gill Sans MT" panose="020B0502020104020203" pitchFamily="34" charset="0"/>
              </a:rPr>
              <a:t>Nanoimprint</a:t>
            </a:r>
          </a:p>
          <a:p>
            <a:pPr marL="720000" indent="-342900" algn="just">
              <a:buFont typeface="Wingdings" panose="05000000000000000000" pitchFamily="2" charset="2"/>
              <a:buChar char="ü"/>
            </a:pPr>
            <a:r>
              <a:rPr lang="en-US" altLang="ko-KR" sz="2400" dirty="0">
                <a:latin typeface="Gill Sans MT" panose="020B0502020104020203" pitchFamily="34" charset="0"/>
              </a:rPr>
              <a:t>Dip-pen nanolithography</a:t>
            </a:r>
            <a:endParaRPr lang="ko-KR" altLang="en-US" sz="2400" dirty="0">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212</a:t>
            </a:fld>
            <a:endParaRPr lang="ko-KR" altLang="en-US"/>
          </a:p>
        </p:txBody>
      </p:sp>
    </p:spTree>
    <p:extLst>
      <p:ext uri="{BB962C8B-B14F-4D97-AF65-F5344CB8AC3E}">
        <p14:creationId xmlns:p14="http://schemas.microsoft.com/office/powerpoint/2010/main" val="401963421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7.4.1. Microcontact printing</a:t>
            </a:r>
            <a:endParaRPr lang="ko-KR" altLang="en-US" sz="2800" b="1" dirty="0">
              <a:latin typeface="Gill Sans MT" panose="020B0502020104020203" pitchFamily="34" charset="0"/>
              <a:ea typeface="HY견고딕" panose="02030600000101010101" pitchFamily="18" charset="-127"/>
              <a:cs typeface="+mj-cs"/>
            </a:endParaRPr>
          </a:p>
        </p:txBody>
      </p:sp>
      <p:pic>
        <p:nvPicPr>
          <p:cNvPr id="7" name="Picture 2" descr="C:\WINDOWS\바탕 화면\jpg\07장\7-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68760"/>
            <a:ext cx="4928250" cy="5328592"/>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a:xfrm>
            <a:off x="5107762" y="1287924"/>
            <a:ext cx="4036238" cy="5324535"/>
          </a:xfrm>
          <a:prstGeom prst="rect">
            <a:avLst/>
          </a:prstGeom>
        </p:spPr>
        <p:txBody>
          <a:bodyPr wrap="square">
            <a:spAutoFit/>
          </a:bodyPr>
          <a:lstStyle/>
          <a:p>
            <a:pPr marL="285750" indent="-285750">
              <a:buFont typeface="Arial" panose="020B0604020202020204" pitchFamily="34" charset="0"/>
              <a:buChar char="•"/>
            </a:pPr>
            <a:r>
              <a:rPr lang="en-US" altLang="ko-KR" sz="2000" dirty="0">
                <a:latin typeface="Gill Sans MT" panose="020B0502020104020203" pitchFamily="34" charset="0"/>
              </a:rPr>
              <a:t>Use of </a:t>
            </a:r>
            <a:r>
              <a:rPr lang="en-US" altLang="ko-KR" sz="2000" dirty="0">
                <a:solidFill>
                  <a:srgbClr val="C00000"/>
                </a:solidFill>
                <a:latin typeface="Gill Sans MT" panose="020B0502020104020203" pitchFamily="34" charset="0"/>
              </a:rPr>
              <a:t>an elastomeric stamp </a:t>
            </a:r>
            <a:r>
              <a:rPr lang="en-US" altLang="ko-KR" sz="2000" dirty="0">
                <a:latin typeface="Gill Sans MT" panose="020B0502020104020203" pitchFamily="34" charset="0"/>
              </a:rPr>
              <a:t>with relief on its surface to generate patterned </a:t>
            </a:r>
            <a:r>
              <a:rPr lang="en-US" altLang="ko-KR" sz="2000" dirty="0">
                <a:solidFill>
                  <a:srgbClr val="C00000"/>
                </a:solidFill>
                <a:latin typeface="Gill Sans MT" panose="020B0502020104020203" pitchFamily="34" charset="0"/>
              </a:rPr>
              <a:t>SAMs</a:t>
            </a:r>
            <a:r>
              <a:rPr lang="en-US" altLang="ko-KR" sz="2000" dirty="0">
                <a:latin typeface="Gill Sans MT" panose="020B0502020104020203" pitchFamily="34" charset="0"/>
              </a:rPr>
              <a:t> on the surface of both planar and curved substrate</a:t>
            </a:r>
          </a:p>
          <a:p>
            <a:pPr marL="285750" indent="-285750">
              <a:buFont typeface="Arial" panose="020B0604020202020204" pitchFamily="34" charset="0"/>
              <a:buChar char="•"/>
            </a:pPr>
            <a:r>
              <a:rPr lang="en-US" altLang="ko-KR" sz="2000" dirty="0">
                <a:latin typeface="Gill Sans MT" panose="020B0502020104020203" pitchFamily="34" charset="0"/>
              </a:rPr>
              <a:t>the capability to fabricate a patterned structure on a curved surface</a:t>
            </a:r>
          </a:p>
          <a:p>
            <a:pPr marL="285750" indent="-285750">
              <a:buFont typeface="Arial" panose="020B0604020202020204" pitchFamily="34" charset="0"/>
              <a:buChar char="•"/>
            </a:pPr>
            <a:endParaRPr lang="en-US" altLang="ko-KR" sz="2000" dirty="0">
              <a:latin typeface="Gill Sans MT" panose="020B0502020104020203" pitchFamily="34" charset="0"/>
            </a:endParaRPr>
          </a:p>
          <a:p>
            <a:r>
              <a:rPr lang="en-US" altLang="ko-KR" sz="2000" dirty="0">
                <a:latin typeface="Gill Sans MT" panose="020B0502020104020203" pitchFamily="34" charset="0"/>
              </a:rPr>
              <a:t>Requirements for reliable process</a:t>
            </a:r>
          </a:p>
          <a:p>
            <a:pPr marL="285750" indent="-285750">
              <a:buFont typeface="Wingdings" panose="05000000000000000000" pitchFamily="2" charset="2"/>
              <a:buChar char="ü"/>
            </a:pPr>
            <a:r>
              <a:rPr lang="en-US" altLang="ko-KR" sz="2000" dirty="0">
                <a:solidFill>
                  <a:srgbClr val="C00000"/>
                </a:solidFill>
                <a:latin typeface="Gill Sans MT" panose="020B0502020104020203" pitchFamily="34" charset="0"/>
              </a:rPr>
              <a:t>conformal contact </a:t>
            </a:r>
            <a:r>
              <a:rPr lang="en-US" altLang="ko-KR" sz="2000" dirty="0">
                <a:latin typeface="Gill Sans MT" panose="020B0502020104020203" pitchFamily="34" charset="0"/>
              </a:rPr>
              <a:t>between the stamp and the surface of the substrate </a:t>
            </a:r>
          </a:p>
          <a:p>
            <a:pPr marL="285750" indent="-285750">
              <a:buFont typeface="Wingdings" panose="05000000000000000000" pitchFamily="2" charset="2"/>
              <a:buChar char="ü"/>
            </a:pPr>
            <a:r>
              <a:rPr lang="en-US" altLang="ko-KR" sz="2000" dirty="0">
                <a:solidFill>
                  <a:srgbClr val="C00000"/>
                </a:solidFill>
                <a:latin typeface="Gill Sans MT" panose="020B0502020104020203" pitchFamily="34" charset="0"/>
              </a:rPr>
              <a:t>highly ordered SAM</a:t>
            </a:r>
          </a:p>
          <a:p>
            <a:pPr marL="285750" indent="-285750">
              <a:buFont typeface="Wingdings" panose="05000000000000000000" pitchFamily="2" charset="2"/>
              <a:buChar char="ü"/>
            </a:pPr>
            <a:r>
              <a:rPr lang="en-US" altLang="ko-KR" sz="2000" dirty="0">
                <a:solidFill>
                  <a:srgbClr val="C00000"/>
                </a:solidFill>
                <a:latin typeface="Gill Sans MT" panose="020B0502020104020203" pitchFamily="34" charset="0"/>
              </a:rPr>
              <a:t>autophobicity</a:t>
            </a:r>
            <a:r>
              <a:rPr lang="en-US" altLang="ko-KR" sz="2000" dirty="0">
                <a:latin typeface="Gill Sans MT" panose="020B0502020104020203" pitchFamily="34" charset="0"/>
              </a:rPr>
              <a:t> of the SAM, which effectively blocks the reactive spreading of the ink across the surface</a:t>
            </a:r>
            <a:endParaRPr lang="ko-KR" altLang="en-US" sz="2000" dirty="0">
              <a:latin typeface="Gill Sans MT" panose="020B0502020104020203" pitchFamily="34" charset="0"/>
            </a:endParaRPr>
          </a:p>
        </p:txBody>
      </p:sp>
      <p:cxnSp>
        <p:nvCxnSpPr>
          <p:cNvPr id="8" name="직선 화살표 연결선 7"/>
          <p:cNvCxnSpPr/>
          <p:nvPr/>
        </p:nvCxnSpPr>
        <p:spPr>
          <a:xfrm flipV="1">
            <a:off x="2643637" y="1268760"/>
            <a:ext cx="632219"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직사각형 8"/>
          <p:cNvSpPr/>
          <p:nvPr/>
        </p:nvSpPr>
        <p:spPr>
          <a:xfrm>
            <a:off x="2051720" y="991687"/>
            <a:ext cx="3528392" cy="276999"/>
          </a:xfrm>
          <a:prstGeom prst="rect">
            <a:avLst/>
          </a:prstGeom>
        </p:spPr>
        <p:txBody>
          <a:bodyPr wrap="square">
            <a:spAutoFit/>
          </a:bodyPr>
          <a:lstStyle/>
          <a:p>
            <a:r>
              <a:rPr lang="en-US" altLang="ko-KR" sz="1200" dirty="0">
                <a:latin typeface="Times New Roman" panose="02020603050405020304" pitchFamily="18" charset="0"/>
              </a:rPr>
              <a:t>By photolith or other </a:t>
            </a:r>
            <a:r>
              <a:rPr lang="en-US" altLang="ko-KR" sz="1200" dirty="0" err="1">
                <a:latin typeface="Times New Roman" panose="02020603050405020304" pitchFamily="18" charset="0"/>
              </a:rPr>
              <a:t>litho</a:t>
            </a:r>
            <a:r>
              <a:rPr lang="en-US" altLang="ko-KR" sz="1200" dirty="0">
                <a:latin typeface="Times New Roman" panose="02020603050405020304" pitchFamily="18" charset="0"/>
              </a:rPr>
              <a:t> techs</a:t>
            </a:r>
            <a:endParaRPr lang="ko-KR" altLang="en-US" sz="1200" dirty="0"/>
          </a:p>
        </p:txBody>
      </p:sp>
      <p:sp>
        <p:nvSpPr>
          <p:cNvPr id="10" name="직사각형 9"/>
          <p:cNvSpPr/>
          <p:nvPr/>
        </p:nvSpPr>
        <p:spPr>
          <a:xfrm>
            <a:off x="3612651" y="1584235"/>
            <a:ext cx="1521570" cy="461665"/>
          </a:xfrm>
          <a:prstGeom prst="rect">
            <a:avLst/>
          </a:prstGeom>
        </p:spPr>
        <p:txBody>
          <a:bodyPr wrap="none">
            <a:spAutoFit/>
          </a:bodyPr>
          <a:lstStyle/>
          <a:p>
            <a:pPr algn="ctr"/>
            <a:r>
              <a:rPr lang="en-US" altLang="ko-KR" sz="1200" dirty="0" err="1">
                <a:latin typeface="Times New Roman" panose="02020603050405020304" pitchFamily="18" charset="0"/>
              </a:rPr>
              <a:t>alkanethiolate</a:t>
            </a:r>
            <a:r>
              <a:rPr lang="en-US" altLang="ko-KR" sz="1200" dirty="0">
                <a:latin typeface="Times New Roman" panose="02020603050405020304" pitchFamily="18" charset="0"/>
              </a:rPr>
              <a:t> SAMs </a:t>
            </a:r>
          </a:p>
          <a:p>
            <a:pPr algn="ctr"/>
            <a:r>
              <a:rPr lang="en-US" altLang="ko-KR" sz="1200" dirty="0">
                <a:latin typeface="Times New Roman" panose="02020603050405020304" pitchFamily="18" charset="0"/>
              </a:rPr>
              <a:t>on gold</a:t>
            </a:r>
            <a:endParaRPr lang="ko-KR" altLang="en-US" sz="1200" dirty="0"/>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213</a:t>
            </a:fld>
            <a:endParaRPr lang="ko-KR" altLang="en-US"/>
          </a:p>
        </p:txBody>
      </p:sp>
    </p:spTree>
    <p:extLst>
      <p:ext uri="{BB962C8B-B14F-4D97-AF65-F5344CB8AC3E}">
        <p14:creationId xmlns:p14="http://schemas.microsoft.com/office/powerpoint/2010/main" val="423599502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7.4.2. </a:t>
            </a:r>
            <a:r>
              <a:rPr lang="en-US" altLang="ko-KR" sz="2800" b="1" dirty="0" err="1">
                <a:latin typeface="Gill Sans MT" panose="020B0502020104020203" pitchFamily="34" charset="0"/>
                <a:ea typeface="HY견고딕" panose="02030600000101010101" pitchFamily="18" charset="-127"/>
                <a:cs typeface="+mj-cs"/>
              </a:rPr>
              <a:t>Microtransfer</a:t>
            </a:r>
            <a:r>
              <a:rPr lang="en-US" altLang="ko-KR" sz="2800" b="1" dirty="0">
                <a:latin typeface="Gill Sans MT" panose="020B0502020104020203" pitchFamily="34" charset="0"/>
                <a:ea typeface="HY견고딕" panose="02030600000101010101" pitchFamily="18" charset="-127"/>
                <a:cs typeface="+mj-cs"/>
              </a:rPr>
              <a:t> Molding</a:t>
            </a:r>
            <a:endParaRPr lang="ko-KR" altLang="en-US" sz="2800" b="1" dirty="0">
              <a:latin typeface="Gill Sans MT" panose="020B0502020104020203" pitchFamily="34" charset="0"/>
              <a:ea typeface="HY견고딕" panose="02030600000101010101" pitchFamily="18" charset="-127"/>
              <a:cs typeface="+mj-cs"/>
            </a:endParaRPr>
          </a:p>
        </p:txBody>
      </p:sp>
      <p:pic>
        <p:nvPicPr>
          <p:cNvPr id="13" name="Picture 2" descr="C:\WINDOWS\바탕 화면\jpg\07장\7-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1149059"/>
            <a:ext cx="3672408" cy="3081678"/>
          </a:xfrm>
          <a:prstGeom prst="rect">
            <a:avLst/>
          </a:prstGeom>
          <a:noFill/>
          <a:extLst>
            <a:ext uri="{909E8E84-426E-40DD-AFC4-6F175D3DCCD1}">
              <a14:hiddenFill xmlns:a14="http://schemas.microsoft.com/office/drawing/2010/main">
                <a:solidFill>
                  <a:srgbClr val="FFFFFF"/>
                </a:solidFill>
              </a14:hiddenFill>
            </a:ext>
          </a:extLst>
        </p:spPr>
      </p:pic>
      <p:sp>
        <p:nvSpPr>
          <p:cNvPr id="14" name="직사각형 13"/>
          <p:cNvSpPr/>
          <p:nvPr/>
        </p:nvSpPr>
        <p:spPr>
          <a:xfrm>
            <a:off x="114626" y="5530006"/>
            <a:ext cx="9029374" cy="923330"/>
          </a:xfrm>
          <a:prstGeom prst="rect">
            <a:avLst/>
          </a:prstGeom>
        </p:spPr>
        <p:txBody>
          <a:bodyPr wrap="square">
            <a:spAutoFit/>
          </a:bodyPr>
          <a:lstStyle/>
          <a:p>
            <a:pPr marL="400050" indent="-400050">
              <a:buFont typeface="+mj-lt"/>
              <a:buAutoNum type="romanUcPeriod"/>
            </a:pPr>
            <a:r>
              <a:rPr lang="en-US" altLang="ko-KR" dirty="0">
                <a:latin typeface="Gill Sans MT" panose="020B0502020104020203" pitchFamily="34" charset="0"/>
              </a:rPr>
              <a:t>recessed regions of an elastomeric mold are filled with a liquid precursor</a:t>
            </a:r>
          </a:p>
          <a:p>
            <a:pPr marL="400050" indent="-400050">
              <a:buFont typeface="+mj-lt"/>
              <a:buAutoNum type="romanUcPeriod"/>
            </a:pPr>
            <a:r>
              <a:rPr lang="en-US" altLang="ko-KR" dirty="0">
                <a:latin typeface="Gill Sans MT" panose="020B0502020104020203" pitchFamily="34" charset="0"/>
              </a:rPr>
              <a:t>and the filled mold is brought into contact with a substrate. </a:t>
            </a:r>
          </a:p>
          <a:p>
            <a:pPr marL="400050" indent="-400050">
              <a:buFont typeface="+mj-lt"/>
              <a:buAutoNum type="romanUcPeriod"/>
            </a:pPr>
            <a:r>
              <a:rPr lang="en-US" altLang="ko-KR" dirty="0">
                <a:latin typeface="Gill Sans MT" panose="020B0502020104020203" pitchFamily="34" charset="0"/>
              </a:rPr>
              <a:t>After solidifying, the mold is removed, leaving a micro- or nanostructure on the substrate</a:t>
            </a:r>
            <a:endParaRPr lang="ko-KR" altLang="en-US" dirty="0">
              <a:latin typeface="Gill Sans MT" panose="020B0502020104020203" pitchFamily="34" charset="0"/>
            </a:endParaRPr>
          </a:p>
        </p:txBody>
      </p:sp>
      <p:grpSp>
        <p:nvGrpSpPr>
          <p:cNvPr id="16" name="그룹 15"/>
          <p:cNvGrpSpPr/>
          <p:nvPr/>
        </p:nvGrpSpPr>
        <p:grpSpPr>
          <a:xfrm>
            <a:off x="179512" y="1124744"/>
            <a:ext cx="5040560" cy="4361656"/>
            <a:chOff x="323528" y="1124744"/>
            <a:chExt cx="5040560" cy="4361656"/>
          </a:xfrm>
        </p:grpSpPr>
        <p:grpSp>
          <p:nvGrpSpPr>
            <p:cNvPr id="11" name="그룹 10"/>
            <p:cNvGrpSpPr/>
            <p:nvPr/>
          </p:nvGrpSpPr>
          <p:grpSpPr>
            <a:xfrm>
              <a:off x="323528" y="1124744"/>
              <a:ext cx="5040560" cy="4361656"/>
              <a:chOff x="1965467" y="1206500"/>
              <a:chExt cx="5040560" cy="4361656"/>
            </a:xfrm>
          </p:grpSpPr>
          <p:pic>
            <p:nvPicPr>
              <p:cNvPr id="3" name="그림 2"/>
              <p:cNvPicPr>
                <a:picLocks noChangeAspect="1"/>
              </p:cNvPicPr>
              <p:nvPr/>
            </p:nvPicPr>
            <p:blipFill rotWithShape="1">
              <a:blip r:embed="rId3">
                <a:extLst>
                  <a:ext uri="{28A0092B-C50C-407E-A947-70E740481C1C}">
                    <a14:useLocalDpi xmlns:a14="http://schemas.microsoft.com/office/drawing/2010/main" val="0"/>
                  </a:ext>
                </a:extLst>
              </a:blip>
              <a:srcRect t="11346" r="27551" b="5065"/>
              <a:stretch/>
            </p:blipFill>
            <p:spPr>
              <a:xfrm>
                <a:off x="1965467" y="1206500"/>
                <a:ext cx="5040560" cy="4361656"/>
              </a:xfrm>
              <a:prstGeom prst="rect">
                <a:avLst/>
              </a:prstGeom>
            </p:spPr>
          </p:pic>
          <p:sp>
            <p:nvSpPr>
              <p:cNvPr id="6" name="TextBox 5"/>
              <p:cNvSpPr txBox="1"/>
              <p:nvPr/>
            </p:nvSpPr>
            <p:spPr bwMode="auto">
              <a:xfrm>
                <a:off x="6516216" y="1206500"/>
                <a:ext cx="489811" cy="792088"/>
              </a:xfrm>
              <a:prstGeom prst="rect">
                <a:avLst/>
              </a:prstGeom>
              <a:solidFill>
                <a:schemeClr val="bg1"/>
              </a:solidFill>
              <a:ln>
                <a:noFill/>
              </a:ln>
              <a:effectLst/>
              <a:extLst/>
            </p:spPr>
            <p:txBody>
              <a:bodyPr wrap="square" rtlCol="0">
                <a:spAutoFit/>
              </a:bodyPr>
              <a:lstStyle/>
              <a:p>
                <a:pPr>
                  <a:spcBef>
                    <a:spcPts val="600"/>
                  </a:spcBef>
                  <a:buFontTx/>
                  <a:buChar char="•"/>
                </a:pPr>
                <a:endParaRPr lang="ko-KR" altLang="en-US" dirty="0">
                  <a:solidFill>
                    <a:srgbClr val="000000"/>
                  </a:solidFill>
                  <a:latin typeface="Gill Sans MT" panose="020B0502020104020203" pitchFamily="34" charset="0"/>
                  <a:ea typeface="宋体" panose="02010600030101010101" pitchFamily="2" charset="-122"/>
                </a:endParaRPr>
              </a:p>
            </p:txBody>
          </p:sp>
        </p:grpSp>
        <p:sp>
          <p:nvSpPr>
            <p:cNvPr id="15" name="TextBox 14"/>
            <p:cNvSpPr txBox="1"/>
            <p:nvPr/>
          </p:nvSpPr>
          <p:spPr bwMode="auto">
            <a:xfrm>
              <a:off x="539552" y="5229200"/>
              <a:ext cx="3312368" cy="257200"/>
            </a:xfrm>
            <a:prstGeom prst="rect">
              <a:avLst/>
            </a:prstGeom>
            <a:solidFill>
              <a:schemeClr val="bg1"/>
            </a:solidFill>
            <a:ln>
              <a:noFill/>
            </a:ln>
            <a:effectLst/>
            <a:extLst/>
          </p:spPr>
          <p:txBody>
            <a:bodyPr wrap="square" rtlCol="0">
              <a:noAutofit/>
            </a:bodyPr>
            <a:lstStyle/>
            <a:p>
              <a:pPr>
                <a:spcBef>
                  <a:spcPts val="600"/>
                </a:spcBef>
                <a:buFontTx/>
                <a:buChar char="•"/>
              </a:pPr>
              <a:endParaRPr lang="ko-KR" altLang="en-US" dirty="0">
                <a:solidFill>
                  <a:srgbClr val="000000"/>
                </a:solidFill>
                <a:latin typeface="Gill Sans MT" panose="020B0502020104020203" pitchFamily="34" charset="0"/>
                <a:ea typeface="宋体" panose="02010600030101010101" pitchFamily="2" charset="-122"/>
              </a:endParaRPr>
            </a:p>
          </p:txBody>
        </p:sp>
      </p:gr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214</a:t>
            </a:fld>
            <a:endParaRPr lang="ko-KR" altLang="en-US"/>
          </a:p>
        </p:txBody>
      </p:sp>
    </p:spTree>
    <p:extLst>
      <p:ext uri="{BB962C8B-B14F-4D97-AF65-F5344CB8AC3E}">
        <p14:creationId xmlns:p14="http://schemas.microsoft.com/office/powerpoint/2010/main" val="28142531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7.4.3. Nanoimprint</a:t>
            </a:r>
            <a:endParaRPr lang="ko-KR" altLang="en-US" sz="2800" b="1" dirty="0">
              <a:latin typeface="Gill Sans MT" panose="020B0502020104020203" pitchFamily="34" charset="0"/>
              <a:ea typeface="HY견고딕" panose="02030600000101010101" pitchFamily="18" charset="-127"/>
              <a:cs typeface="+mj-cs"/>
            </a:endParaRPr>
          </a:p>
        </p:txBody>
      </p:sp>
      <p:pic>
        <p:nvPicPr>
          <p:cNvPr id="12" name="Picture 2" descr="C:\WINDOWS\바탕 화면\jpg\07장\7-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4954" y="690720"/>
            <a:ext cx="6274089" cy="4148545"/>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a:xfrm>
            <a:off x="323526" y="4921111"/>
            <a:ext cx="8496946" cy="1846659"/>
          </a:xfrm>
          <a:prstGeom prst="rect">
            <a:avLst/>
          </a:prstGeom>
        </p:spPr>
        <p:txBody>
          <a:bodyPr wrap="square">
            <a:spAutoFit/>
          </a:bodyPr>
          <a:lstStyle/>
          <a:p>
            <a:r>
              <a:rPr lang="en-US" altLang="ko-KR" sz="2400" dirty="0">
                <a:latin typeface="Gill Sans MT" panose="020B0502020104020203" pitchFamily="34" charset="0"/>
              </a:rPr>
              <a:t>Nanoimprinting fabrication process</a:t>
            </a:r>
          </a:p>
          <a:p>
            <a:pPr marL="540000" indent="-400050">
              <a:buFont typeface="+mj-lt"/>
              <a:buAutoNum type="romanUcPeriod"/>
            </a:pPr>
            <a:r>
              <a:rPr lang="en-US" altLang="ko-KR" dirty="0">
                <a:latin typeface="Gill Sans MT" panose="020B0502020104020203" pitchFamily="34" charset="0"/>
              </a:rPr>
              <a:t>stamp fabrication by e-beam or other </a:t>
            </a:r>
            <a:r>
              <a:rPr lang="en-US" altLang="ko-KR" dirty="0" err="1">
                <a:latin typeface="Gill Sans MT" panose="020B0502020104020203" pitchFamily="34" charset="0"/>
              </a:rPr>
              <a:t>lithographies</a:t>
            </a:r>
            <a:endParaRPr lang="en-US" altLang="ko-KR" dirty="0">
              <a:latin typeface="Gill Sans MT" panose="020B0502020104020203" pitchFamily="34" charset="0"/>
            </a:endParaRPr>
          </a:p>
          <a:p>
            <a:pPr marL="540000" indent="-400050">
              <a:buFont typeface="+mj-lt"/>
              <a:buAutoNum type="romanUcPeriod"/>
            </a:pPr>
            <a:r>
              <a:rPr lang="en-US" altLang="ko-KR" dirty="0">
                <a:latin typeface="Gill Sans MT" panose="020B0502020104020203" pitchFamily="34" charset="0"/>
              </a:rPr>
              <a:t>coating of a thermoplastic polymer</a:t>
            </a:r>
          </a:p>
          <a:p>
            <a:pPr marL="540000" indent="-400050">
              <a:buFont typeface="+mj-lt"/>
              <a:buAutoNum type="romanUcPeriod"/>
            </a:pPr>
            <a:r>
              <a:rPr lang="en-US" altLang="ko-KR" dirty="0">
                <a:latin typeface="Gill Sans MT" panose="020B0502020104020203" pitchFamily="34" charset="0"/>
              </a:rPr>
              <a:t>pressing the stamp on the polymer layer with the temperature (&gt;</a:t>
            </a:r>
            <a:r>
              <a:rPr lang="en-US" altLang="ko-KR" dirty="0" err="1">
                <a:latin typeface="Gill Sans MT" panose="020B0502020104020203" pitchFamily="34" charset="0"/>
              </a:rPr>
              <a:t>Tg</a:t>
            </a:r>
            <a:r>
              <a:rPr lang="en-US" altLang="ko-KR" dirty="0">
                <a:latin typeface="Gill Sans MT" panose="020B0502020104020203" pitchFamily="34" charset="0"/>
              </a:rPr>
              <a:t>)</a:t>
            </a:r>
          </a:p>
          <a:p>
            <a:pPr marL="540000" indent="-400050">
              <a:buFont typeface="+mj-lt"/>
              <a:buAutoNum type="romanUcPeriod"/>
            </a:pPr>
            <a:r>
              <a:rPr lang="en-US" altLang="ko-KR" dirty="0">
                <a:latin typeface="Gill Sans MT" panose="020B0502020104020203" pitchFamily="34" charset="0"/>
              </a:rPr>
              <a:t>Stamp separation after cooling</a:t>
            </a:r>
          </a:p>
          <a:p>
            <a:pPr marL="540000" indent="-400050">
              <a:buFont typeface="+mj-lt"/>
              <a:buAutoNum type="romanUcPeriod"/>
            </a:pPr>
            <a:r>
              <a:rPr lang="en-US" altLang="ko-KR" dirty="0">
                <a:latin typeface="Gill Sans MT" panose="020B0502020104020203" pitchFamily="34" charset="0"/>
              </a:rPr>
              <a:t>The patterned polymer left for further processing (dry etching or lift-off)</a:t>
            </a:r>
            <a:endParaRPr lang="ko-KR" altLang="en-US" dirty="0">
              <a:latin typeface="Gill Sans MT" panose="020B0502020104020203" pitchFamily="34" charset="0"/>
            </a:endParaRPr>
          </a:p>
        </p:txBody>
      </p:sp>
      <p:sp>
        <p:nvSpPr>
          <p:cNvPr id="7" name="직사각형 6"/>
          <p:cNvSpPr/>
          <p:nvPr/>
        </p:nvSpPr>
        <p:spPr>
          <a:xfrm>
            <a:off x="683568" y="1628800"/>
            <a:ext cx="2376264" cy="707886"/>
          </a:xfrm>
          <a:prstGeom prst="rect">
            <a:avLst/>
          </a:prstGeom>
        </p:spPr>
        <p:txBody>
          <a:bodyPr wrap="square">
            <a:spAutoFit/>
          </a:bodyPr>
          <a:lstStyle/>
          <a:p>
            <a:r>
              <a:rPr lang="en-US" altLang="ko-KR" sz="2000" dirty="0">
                <a:solidFill>
                  <a:srgbClr val="C00000"/>
                </a:solidFill>
                <a:latin typeface="Gill Sans MT" panose="020B0502020104020203" pitchFamily="34" charset="0"/>
              </a:rPr>
              <a:t>For high resolution and high throughput</a:t>
            </a: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215</a:t>
            </a:fld>
            <a:endParaRPr lang="ko-KR" altLang="en-US"/>
          </a:p>
        </p:txBody>
      </p:sp>
    </p:spTree>
    <p:extLst>
      <p:ext uri="{BB962C8B-B14F-4D97-AF65-F5344CB8AC3E}">
        <p14:creationId xmlns:p14="http://schemas.microsoft.com/office/powerpoint/2010/main" val="142060227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7.4.4. Dip-pen nanolithography</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직사각형 1"/>
          <p:cNvSpPr/>
          <p:nvPr/>
        </p:nvSpPr>
        <p:spPr>
          <a:xfrm>
            <a:off x="107504" y="5777036"/>
            <a:ext cx="8568952" cy="923330"/>
          </a:xfrm>
          <a:prstGeom prst="rect">
            <a:avLst/>
          </a:prstGeom>
        </p:spPr>
        <p:txBody>
          <a:bodyPr wrap="square">
            <a:spAutoFit/>
          </a:bodyPr>
          <a:lstStyle/>
          <a:p>
            <a:pPr marL="285750" indent="-285750">
              <a:buFont typeface="Arial" panose="020B0604020202020204" pitchFamily="34" charset="0"/>
              <a:buChar char="•"/>
            </a:pPr>
            <a:r>
              <a:rPr lang="en-US" altLang="ko-KR" dirty="0">
                <a:solidFill>
                  <a:srgbClr val="C00000"/>
                </a:solidFill>
                <a:latin typeface="Gill Sans MT" panose="020B0502020104020203" pitchFamily="34" charset="0"/>
              </a:rPr>
              <a:t>a direct-write method </a:t>
            </a:r>
            <a:r>
              <a:rPr lang="en-US" altLang="ko-KR" dirty="0">
                <a:latin typeface="Gill Sans MT" panose="020B0502020104020203" pitchFamily="34" charset="0"/>
              </a:rPr>
              <a:t>based upon an AFM</a:t>
            </a:r>
          </a:p>
          <a:p>
            <a:pPr marL="285750" indent="-285750">
              <a:buFont typeface="Arial" panose="020B0604020202020204" pitchFamily="34" charset="0"/>
              <a:buChar char="•"/>
            </a:pPr>
            <a:r>
              <a:rPr lang="en-US" altLang="ko-KR" dirty="0">
                <a:solidFill>
                  <a:srgbClr val="C00000"/>
                </a:solidFill>
                <a:latin typeface="Gill Sans MT" panose="020B0502020104020203" pitchFamily="34" charset="0"/>
              </a:rPr>
              <a:t>Chemisorption</a:t>
            </a:r>
            <a:r>
              <a:rPr lang="en-US" altLang="ko-KR" dirty="0">
                <a:latin typeface="Gill Sans MT" panose="020B0502020104020203" pitchFamily="34" charset="0"/>
              </a:rPr>
              <a:t>: a driving force for moving the molecules from AFM to the substrate via water filled capillary</a:t>
            </a:r>
            <a:endParaRPr lang="ko-KR" altLang="en-US" dirty="0">
              <a:latin typeface="Gill Sans MT" panose="020B0502020104020203" pitchFamily="34" charset="0"/>
            </a:endParaRPr>
          </a:p>
        </p:txBody>
      </p:sp>
      <p:pic>
        <p:nvPicPr>
          <p:cNvPr id="7" name="Picture 2" descr="C:\WINDOWS\바탕 화면\jpg\07장\7-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656" y="764704"/>
            <a:ext cx="7786687" cy="4937125"/>
          </a:xfrm>
          <a:prstGeom prst="rect">
            <a:avLst/>
          </a:prstGeom>
          <a:noFill/>
          <a:extLst>
            <a:ext uri="{909E8E84-426E-40DD-AFC4-6F175D3DCCD1}">
              <a14:hiddenFill xmlns:a14="http://schemas.microsoft.com/office/drawing/2010/main">
                <a:solidFill>
                  <a:srgbClr val="FFFFFF"/>
                </a:solidFill>
              </a14:hiddenFill>
            </a:ext>
          </a:extLst>
        </p:spPr>
      </p:pic>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216</a:t>
            </a:fld>
            <a:endParaRPr lang="ko-KR" altLang="en-US"/>
          </a:p>
        </p:txBody>
      </p:sp>
    </p:spTree>
    <p:extLst>
      <p:ext uri="{BB962C8B-B14F-4D97-AF65-F5344CB8AC3E}">
        <p14:creationId xmlns:p14="http://schemas.microsoft.com/office/powerpoint/2010/main" val="25456997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0" y="1052736"/>
            <a:ext cx="9144000" cy="2547715"/>
          </a:xfrm>
        </p:spPr>
        <p:txBody>
          <a:bodyPr>
            <a:normAutofit/>
          </a:bodyPr>
          <a:lstStyle/>
          <a:p>
            <a:pPr>
              <a:lnSpc>
                <a:spcPct val="150000"/>
              </a:lnSpc>
            </a:pPr>
            <a:r>
              <a:rPr lang="en-US" altLang="ko-KR" sz="3600" b="1" dirty="0">
                <a:latin typeface="Gill Sans MT" panose="020B0502020104020203" pitchFamily="34" charset="0"/>
              </a:rPr>
              <a:t>Chapter 8. </a:t>
            </a:r>
            <a:br>
              <a:rPr lang="en-US" altLang="ko-KR" sz="3600" b="1" dirty="0">
                <a:latin typeface="Gill Sans MT" panose="020B0502020104020203" pitchFamily="34" charset="0"/>
              </a:rPr>
            </a:br>
            <a:r>
              <a:rPr lang="en-US" altLang="ko-KR" sz="3600" b="1" dirty="0">
                <a:latin typeface="Gill Sans MT" panose="020B0502020104020203" pitchFamily="34" charset="0"/>
              </a:rPr>
              <a:t>Characterization and Properties of Nanomaterials</a:t>
            </a:r>
            <a:endParaRPr lang="ko-KR" altLang="en-US" sz="3600" b="1" dirty="0">
              <a:latin typeface="Gill Sans MT" panose="020B0502020104020203" pitchFamily="34" charset="0"/>
            </a:endParaRP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217</a:t>
            </a:fld>
            <a:endParaRPr lang="ko-KR" altLang="en-US"/>
          </a:p>
        </p:txBody>
      </p:sp>
    </p:spTree>
    <p:extLst>
      <p:ext uri="{BB962C8B-B14F-4D97-AF65-F5344CB8AC3E}">
        <p14:creationId xmlns:p14="http://schemas.microsoft.com/office/powerpoint/2010/main" val="406634146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8.1. Introduction</a:t>
            </a:r>
            <a:endParaRPr lang="ko-KR" altLang="en-US" sz="2800" b="1" dirty="0">
              <a:latin typeface="Gill Sans MT" panose="020B0502020104020203" pitchFamily="34" charset="0"/>
              <a:ea typeface="HY견고딕" panose="02030600000101010101" pitchFamily="18" charset="-127"/>
              <a:cs typeface="+mj-cs"/>
            </a:endParaRPr>
          </a:p>
        </p:txBody>
      </p:sp>
      <p:sp>
        <p:nvSpPr>
          <p:cNvPr id="5" name="직사각형 4"/>
          <p:cNvSpPr/>
          <p:nvPr/>
        </p:nvSpPr>
        <p:spPr>
          <a:xfrm>
            <a:off x="200038" y="797883"/>
            <a:ext cx="8810065" cy="1200329"/>
          </a:xfrm>
          <a:prstGeom prst="rect">
            <a:avLst/>
          </a:prstGeom>
        </p:spPr>
        <p:txBody>
          <a:bodyPr wrap="square">
            <a:spAutoFit/>
          </a:bodyPr>
          <a:lstStyle/>
          <a:p>
            <a:pPr marL="342900" indent="-342900">
              <a:buFont typeface="Wingdings" panose="05000000000000000000" pitchFamily="2" charset="2"/>
              <a:buChar char="v"/>
            </a:pPr>
            <a:r>
              <a:rPr lang="en-US" altLang="ko-KR" sz="2400" dirty="0">
                <a:latin typeface="Gill Sans MT" panose="020B0502020104020203" pitchFamily="34" charset="0"/>
              </a:rPr>
              <a:t>critical challenges in nanomaterials development</a:t>
            </a:r>
          </a:p>
          <a:p>
            <a:r>
              <a:rPr lang="en-US" altLang="ko-KR" sz="2400" dirty="0">
                <a:latin typeface="Gill Sans MT" panose="020B0502020104020203" pitchFamily="34" charset="0"/>
              </a:rPr>
              <a:t> - the lack of instruments to observe, measure and manipulate the materials at the nanometer level</a:t>
            </a:r>
            <a:endParaRPr lang="ko-KR" altLang="en-US" sz="2400" dirty="0">
              <a:latin typeface="Gill Sans MT" panose="020B0502020104020203" pitchFamily="34" charset="0"/>
            </a:endParaRPr>
          </a:p>
        </p:txBody>
      </p:sp>
      <p:sp>
        <p:nvSpPr>
          <p:cNvPr id="6" name="직사각형 5"/>
          <p:cNvSpPr/>
          <p:nvPr/>
        </p:nvSpPr>
        <p:spPr>
          <a:xfrm>
            <a:off x="501452" y="2949289"/>
            <a:ext cx="3641750" cy="1661993"/>
          </a:xfrm>
          <a:prstGeom prst="rect">
            <a:avLst/>
          </a:prstGeom>
        </p:spPr>
        <p:txBody>
          <a:bodyPr wrap="square">
            <a:spAutoFit/>
          </a:bodyPr>
          <a:lstStyle/>
          <a:p>
            <a:r>
              <a:rPr lang="en-US" altLang="ko-KR" sz="2400" dirty="0">
                <a:solidFill>
                  <a:schemeClr val="bg1">
                    <a:lumMod val="50000"/>
                  </a:schemeClr>
                </a:solidFill>
                <a:latin typeface="Gill Sans MT" panose="020B0502020104020203" pitchFamily="34" charset="0"/>
              </a:rPr>
              <a:t>Past</a:t>
            </a:r>
          </a:p>
          <a:p>
            <a:endParaRPr lang="en-US" altLang="ko-KR" dirty="0">
              <a:latin typeface="Gill Sans MT" panose="020B0502020104020203" pitchFamily="34" charset="0"/>
            </a:endParaRPr>
          </a:p>
          <a:p>
            <a:r>
              <a:rPr lang="en-US" altLang="ko-KR" sz="2000" dirty="0">
                <a:solidFill>
                  <a:srgbClr val="C00000"/>
                </a:solidFill>
                <a:latin typeface="Gill Sans MT" panose="020B0502020104020203" pitchFamily="34" charset="0"/>
              </a:rPr>
              <a:t>collective behaviors </a:t>
            </a:r>
            <a:r>
              <a:rPr lang="en-US" altLang="ko-KR" sz="2000" dirty="0">
                <a:solidFill>
                  <a:schemeClr val="bg1">
                    <a:lumMod val="50000"/>
                  </a:schemeClr>
                </a:solidFill>
                <a:latin typeface="Gill Sans MT" panose="020B0502020104020203" pitchFamily="34" charset="0"/>
              </a:rPr>
              <a:t>and properties of a large number of nanostructured materials</a:t>
            </a:r>
            <a:endParaRPr lang="ko-KR" altLang="en-US" sz="2000" dirty="0">
              <a:solidFill>
                <a:schemeClr val="bg1">
                  <a:lumMod val="50000"/>
                </a:schemeClr>
              </a:solidFill>
              <a:latin typeface="Gill Sans MT" panose="020B0502020104020203" pitchFamily="34" charset="0"/>
            </a:endParaRPr>
          </a:p>
        </p:txBody>
      </p:sp>
      <p:sp>
        <p:nvSpPr>
          <p:cNvPr id="8" name="직사각형 7"/>
          <p:cNvSpPr/>
          <p:nvPr/>
        </p:nvSpPr>
        <p:spPr>
          <a:xfrm>
            <a:off x="4881418" y="2962143"/>
            <a:ext cx="4333002" cy="1661993"/>
          </a:xfrm>
          <a:prstGeom prst="rect">
            <a:avLst/>
          </a:prstGeom>
        </p:spPr>
        <p:txBody>
          <a:bodyPr wrap="square">
            <a:spAutoFit/>
          </a:bodyPr>
          <a:lstStyle/>
          <a:p>
            <a:r>
              <a:rPr lang="en-US" altLang="ko-KR" sz="2400" dirty="0">
                <a:latin typeface="Gill Sans MT" panose="020B0502020104020203" pitchFamily="34" charset="0"/>
              </a:rPr>
              <a:t>Now</a:t>
            </a:r>
          </a:p>
          <a:p>
            <a:endParaRPr lang="en-US" altLang="ko-KR" dirty="0">
              <a:latin typeface="Gill Sans MT" panose="020B0502020104020203" pitchFamily="34" charset="0"/>
            </a:endParaRPr>
          </a:p>
          <a:p>
            <a:r>
              <a:rPr lang="en-US" altLang="ko-KR" sz="2000" dirty="0">
                <a:latin typeface="Gill Sans MT" panose="020B0502020104020203" pitchFamily="34" charset="0"/>
              </a:rPr>
              <a:t>the ability and instrumentation to observe, measure and manipulate the </a:t>
            </a:r>
            <a:r>
              <a:rPr lang="en-US" altLang="ko-KR" sz="2000" dirty="0">
                <a:solidFill>
                  <a:srgbClr val="C00000"/>
                </a:solidFill>
                <a:latin typeface="Gill Sans MT" panose="020B0502020104020203" pitchFamily="34" charset="0"/>
              </a:rPr>
              <a:t>individual nanomaterials</a:t>
            </a:r>
            <a:endParaRPr lang="ko-KR" altLang="en-US" sz="2000" dirty="0">
              <a:solidFill>
                <a:srgbClr val="C00000"/>
              </a:solidFill>
              <a:latin typeface="Gill Sans MT" panose="020B0502020104020203" pitchFamily="34" charset="0"/>
            </a:endParaRPr>
          </a:p>
        </p:txBody>
      </p:sp>
      <p:sp>
        <p:nvSpPr>
          <p:cNvPr id="11" name="직사각형 10"/>
          <p:cNvSpPr/>
          <p:nvPr/>
        </p:nvSpPr>
        <p:spPr>
          <a:xfrm>
            <a:off x="435102" y="2158068"/>
            <a:ext cx="8431824" cy="707886"/>
          </a:xfrm>
          <a:prstGeom prst="rect">
            <a:avLst/>
          </a:prstGeom>
        </p:spPr>
        <p:txBody>
          <a:bodyPr wrap="square">
            <a:spAutoFit/>
          </a:bodyPr>
          <a:lstStyle/>
          <a:p>
            <a:pPr algn="ctr"/>
            <a:r>
              <a:rPr lang="en-US" altLang="ko-KR" sz="2000" dirty="0">
                <a:latin typeface="Gill Sans MT" panose="020B0502020104020203" pitchFamily="34" charset="0"/>
              </a:rPr>
              <a:t>Various microscopies </a:t>
            </a:r>
          </a:p>
          <a:p>
            <a:pPr algn="ctr"/>
            <a:r>
              <a:rPr lang="en-US" altLang="ko-KR" sz="2000" dirty="0">
                <a:latin typeface="Gill Sans MT" panose="020B0502020104020203" pitchFamily="34" charset="0"/>
              </a:rPr>
              <a:t>with extreme sensitivity, accuracy, and atomic-level resolution</a:t>
            </a:r>
            <a:endParaRPr lang="ko-KR" altLang="en-US" sz="2000" dirty="0">
              <a:latin typeface="Gill Sans MT" panose="020B0502020104020203" pitchFamily="34" charset="0"/>
            </a:endParaRPr>
          </a:p>
        </p:txBody>
      </p:sp>
      <p:sp>
        <p:nvSpPr>
          <p:cNvPr id="12" name="직사각형 11"/>
          <p:cNvSpPr/>
          <p:nvPr/>
        </p:nvSpPr>
        <p:spPr>
          <a:xfrm>
            <a:off x="200039" y="5459084"/>
            <a:ext cx="8921886" cy="1200329"/>
          </a:xfrm>
          <a:prstGeom prst="rect">
            <a:avLst/>
          </a:prstGeom>
        </p:spPr>
        <p:txBody>
          <a:bodyPr wrap="square">
            <a:spAutoFit/>
          </a:bodyPr>
          <a:lstStyle/>
          <a:p>
            <a:pPr marL="342900" indent="-342900">
              <a:buFont typeface="Wingdings" panose="05000000000000000000" pitchFamily="2" charset="2"/>
              <a:buChar char="Ø"/>
            </a:pPr>
            <a:r>
              <a:rPr lang="en-US" altLang="ko-KR" sz="2400" dirty="0">
                <a:latin typeface="Gill Sans MT" panose="020B0502020104020203" pitchFamily="34" charset="0"/>
              </a:rPr>
              <a:t>X-ray diffraction (XRD), scanning electron microscopy (SEM), transmission microscopy (TEM), and scanning probe microscopy (SPM)</a:t>
            </a:r>
            <a:endParaRPr lang="ko-KR" altLang="en-US" sz="2400" dirty="0">
              <a:latin typeface="Gill Sans MT" panose="020B0502020104020203" pitchFamily="34" charset="0"/>
            </a:endParaRPr>
          </a:p>
        </p:txBody>
      </p:sp>
      <p:sp>
        <p:nvSpPr>
          <p:cNvPr id="13" name="아래쪽 화살표 12"/>
          <p:cNvSpPr/>
          <p:nvPr/>
        </p:nvSpPr>
        <p:spPr>
          <a:xfrm>
            <a:off x="3185029" y="5043432"/>
            <a:ext cx="2460818" cy="4022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435102" y="2943051"/>
            <a:ext cx="3895320" cy="185410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p:cNvSpPr/>
          <p:nvPr/>
        </p:nvSpPr>
        <p:spPr>
          <a:xfrm>
            <a:off x="4505588" y="2943051"/>
            <a:ext cx="4361338" cy="18541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218</a:t>
            </a:fld>
            <a:endParaRPr lang="ko-KR" altLang="en-US"/>
          </a:p>
        </p:txBody>
      </p:sp>
    </p:spTree>
    <p:extLst>
      <p:ext uri="{BB962C8B-B14F-4D97-AF65-F5344CB8AC3E}">
        <p14:creationId xmlns:p14="http://schemas.microsoft.com/office/powerpoint/2010/main" val="321607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205680" y="836712"/>
            <a:ext cx="8686800" cy="5544616"/>
          </a:xfrm>
        </p:spPr>
        <p:txBody>
          <a:bodyPr>
            <a:noAutofit/>
          </a:bodyPr>
          <a:lstStyle/>
          <a:p>
            <a:r>
              <a:rPr lang="en-US" altLang="ko-KR" sz="2400" dirty="0">
                <a:solidFill>
                  <a:srgbClr val="0000CC"/>
                </a:solidFill>
                <a:latin typeface="Gill Sans MT" panose="020B0502020104020203" pitchFamily="34" charset="0"/>
              </a:rPr>
              <a:t>Top down : </a:t>
            </a:r>
          </a:p>
          <a:p>
            <a:pPr lvl="1">
              <a:buFont typeface="Wingdings" pitchFamily="2" charset="2"/>
              <a:buChar char="ü"/>
            </a:pPr>
            <a:r>
              <a:rPr lang="en-US" altLang="ko-KR" sz="2000" dirty="0">
                <a:latin typeface="Gill Sans MT" panose="020B0502020104020203" pitchFamily="34" charset="0"/>
              </a:rPr>
              <a:t>Attrition Milling process :</a:t>
            </a:r>
          </a:p>
          <a:p>
            <a:pPr lvl="1">
              <a:buFont typeface="Wingdings" pitchFamily="2" charset="2"/>
              <a:buChar char="ü"/>
            </a:pPr>
            <a:r>
              <a:rPr lang="en-US" altLang="ko-KR" sz="2000" dirty="0" err="1">
                <a:latin typeface="Gill Sans MT" panose="020B0502020104020203" pitchFamily="34" charset="0"/>
              </a:rPr>
              <a:t>Extention</a:t>
            </a:r>
            <a:r>
              <a:rPr lang="en-US" altLang="ko-KR" sz="2000" dirty="0">
                <a:latin typeface="Gill Sans MT" panose="020B0502020104020203" pitchFamily="34" charset="0"/>
              </a:rPr>
              <a:t> of lithography (etching)</a:t>
            </a:r>
          </a:p>
          <a:p>
            <a:pPr lvl="1">
              <a:buFont typeface="Wingdings" pitchFamily="2" charset="2"/>
              <a:buChar char="ü"/>
            </a:pPr>
            <a:r>
              <a:rPr lang="en-US" altLang="ko-KR" sz="2000" dirty="0">
                <a:solidFill>
                  <a:srgbClr val="C00000"/>
                </a:solidFill>
                <a:latin typeface="Gill Sans MT" panose="020B0502020104020203" pitchFamily="34" charset="0"/>
              </a:rPr>
              <a:t>imperfection of surface structure</a:t>
            </a:r>
          </a:p>
          <a:p>
            <a:pPr lvl="1">
              <a:buFont typeface="Wingdings" pitchFamily="2" charset="2"/>
              <a:buChar char="ü"/>
            </a:pPr>
            <a:endParaRPr lang="en-US" altLang="ko-KR" sz="2000" dirty="0">
              <a:solidFill>
                <a:srgbClr val="0000CC"/>
              </a:solidFill>
              <a:latin typeface="Gill Sans MT" panose="020B0502020104020203" pitchFamily="34" charset="0"/>
            </a:endParaRPr>
          </a:p>
          <a:p>
            <a:r>
              <a:rPr lang="en-US" altLang="ko-KR" sz="2400" dirty="0">
                <a:solidFill>
                  <a:srgbClr val="0000CC"/>
                </a:solidFill>
                <a:latin typeface="Gill Sans MT" panose="020B0502020104020203" pitchFamily="34" charset="0"/>
              </a:rPr>
              <a:t>Bottom up : </a:t>
            </a:r>
            <a:endParaRPr lang="en-US" altLang="ko-KR" sz="2000" dirty="0">
              <a:solidFill>
                <a:srgbClr val="0000CC"/>
              </a:solidFill>
              <a:latin typeface="Gill Sans MT" panose="020B0502020104020203" pitchFamily="34" charset="0"/>
            </a:endParaRPr>
          </a:p>
          <a:p>
            <a:pPr lvl="1">
              <a:buFont typeface="Wingdings" pitchFamily="2" charset="2"/>
              <a:buChar char="ü"/>
            </a:pPr>
            <a:r>
              <a:rPr lang="en-US" altLang="ko-KR" sz="2000" dirty="0">
                <a:latin typeface="Gill Sans MT" panose="020B0502020104020203" pitchFamily="34" charset="0"/>
              </a:rPr>
              <a:t>Colloidal dispersion</a:t>
            </a:r>
          </a:p>
          <a:p>
            <a:pPr lvl="1">
              <a:buFont typeface="Wingdings" pitchFamily="2" charset="2"/>
              <a:buChar char="ü"/>
            </a:pPr>
            <a:r>
              <a:rPr lang="en-US" altLang="ko-KR" sz="2000" dirty="0" err="1">
                <a:latin typeface="Gill Sans MT" panose="020B0502020104020203" pitchFamily="34" charset="0"/>
              </a:rPr>
              <a:t>Extention</a:t>
            </a:r>
            <a:r>
              <a:rPr lang="en-US" altLang="ko-KR" sz="2000" dirty="0">
                <a:latin typeface="Gill Sans MT" panose="020B0502020104020203" pitchFamily="34" charset="0"/>
              </a:rPr>
              <a:t> of lithography (growth of thin film)</a:t>
            </a:r>
          </a:p>
          <a:p>
            <a:pPr lvl="1">
              <a:buFont typeface="Wingdings" pitchFamily="2" charset="2"/>
              <a:buChar char="ü"/>
            </a:pPr>
            <a:r>
              <a:rPr lang="en-US" altLang="ko-KR" sz="2000" dirty="0">
                <a:latin typeface="Gill Sans MT" panose="020B0502020104020203" pitchFamily="34" charset="0"/>
              </a:rPr>
              <a:t>Synthesis of large polymer : building blocks assembled to a large molecule or polymerized into bulk</a:t>
            </a:r>
          </a:p>
          <a:p>
            <a:pPr lvl="1">
              <a:buFont typeface="Wingdings" pitchFamily="2" charset="2"/>
              <a:buChar char="ü"/>
            </a:pPr>
            <a:r>
              <a:rPr lang="en-US" altLang="ko-KR" sz="2000" dirty="0">
                <a:latin typeface="Gill Sans MT" panose="020B0502020104020203" pitchFamily="34" charset="0"/>
              </a:rPr>
              <a:t>Crystal growth : growth species(atoms, ions, molecules) orderly assemble into desired crystal structure</a:t>
            </a:r>
          </a:p>
          <a:p>
            <a:pPr lvl="1">
              <a:buFont typeface="Wingdings" pitchFamily="2" charset="2"/>
              <a:buChar char="ü"/>
            </a:pPr>
            <a:r>
              <a:rPr lang="en-US" altLang="ko-KR" sz="2000" dirty="0">
                <a:solidFill>
                  <a:srgbClr val="C00000"/>
                </a:solidFill>
                <a:latin typeface="Gill Sans MT" panose="020B0502020104020203" pitchFamily="34" charset="0"/>
              </a:rPr>
              <a:t>Less defects, more homogeneous chemical compositions, better short and long range ordering</a:t>
            </a:r>
            <a:endParaRPr lang="ko-KR" altLang="en-US" sz="2000" dirty="0">
              <a:solidFill>
                <a:srgbClr val="C00000"/>
              </a:solidFill>
              <a:latin typeface="Gill Sans MT" panose="020B0502020104020203" pitchFamily="34" charset="0"/>
            </a:endParaRPr>
          </a:p>
        </p:txBody>
      </p:sp>
      <p:sp>
        <p:nvSpPr>
          <p:cNvPr id="4" name="제목 1"/>
          <p:cNvSpPr>
            <a:spLocks noGrp="1"/>
          </p:cNvSpPr>
          <p:nvPr>
            <p:ph type="title"/>
          </p:nvPr>
        </p:nvSpPr>
        <p:spPr>
          <a:xfrm>
            <a:off x="0" y="22523"/>
            <a:ext cx="8028384" cy="548957"/>
          </a:xfrm>
        </p:spPr>
        <p:txBody>
          <a:bodyPr vert="horz" lIns="91440" tIns="45720" rIns="91440" bIns="45720" rtlCol="0" anchor="ctr">
            <a:normAutofit/>
          </a:bodyPr>
          <a:lstStyle/>
          <a:p>
            <a:pPr algn="l"/>
            <a:r>
              <a:rPr lang="en-US" altLang="ko-KR" sz="2400" b="1" dirty="0">
                <a:latin typeface="Gill Sans MT" panose="020B0502020104020203" pitchFamily="34" charset="0"/>
              </a:rPr>
              <a:t>Fabrication of nanostructures and nanomaterials</a:t>
            </a:r>
            <a:endParaRPr lang="ko-KR" altLang="en-US" sz="2400" b="1" dirty="0">
              <a:latin typeface="Gill Sans MT" panose="020B0502020104020203" pitchFamily="34" charset="0"/>
            </a:endParaRPr>
          </a:p>
        </p:txBody>
      </p:sp>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ill Sans MT" panose="020B0502020104020203" pitchFamily="34" charset="0"/>
            </a:endParaRPr>
          </a:p>
        </p:txBody>
      </p:sp>
      <p:sp>
        <p:nvSpPr>
          <p:cNvPr id="6" name="슬라이드 번호 개체 틀 5"/>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21</a:t>
            </a:fld>
            <a:endParaRPr lang="ko-KR" altLang="en-US"/>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직사각형 15"/>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8.2. Structural Characterization</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직사각형 1"/>
          <p:cNvSpPr/>
          <p:nvPr/>
        </p:nvSpPr>
        <p:spPr>
          <a:xfrm>
            <a:off x="431540" y="1340768"/>
            <a:ext cx="7645660" cy="954107"/>
          </a:xfrm>
          <a:prstGeom prst="rect">
            <a:avLst/>
          </a:prstGeom>
        </p:spPr>
        <p:txBody>
          <a:bodyPr wrap="square">
            <a:spAutoFit/>
          </a:bodyPr>
          <a:lstStyle/>
          <a:p>
            <a:pPr marL="342900" indent="-342900">
              <a:buFont typeface="Arial" panose="020B0604020202020204" pitchFamily="34" charset="0"/>
              <a:buChar char="•"/>
            </a:pPr>
            <a:r>
              <a:rPr lang="en-US" altLang="ko-KR" sz="2800" dirty="0">
                <a:latin typeface="Gill Sans MT" panose="020B0502020104020203" pitchFamily="34" charset="0"/>
              </a:rPr>
              <a:t>surface analysis techniques </a:t>
            </a:r>
          </a:p>
          <a:p>
            <a:pPr marL="342900" indent="-342900">
              <a:buFont typeface="Arial" panose="020B0604020202020204" pitchFamily="34" charset="0"/>
              <a:buChar char="•"/>
            </a:pPr>
            <a:r>
              <a:rPr lang="en-US" altLang="ko-KR" sz="2800" dirty="0">
                <a:latin typeface="Gill Sans MT" panose="020B0502020104020203" pitchFamily="34" charset="0"/>
              </a:rPr>
              <a:t>conventional characterization for bulk materials</a:t>
            </a:r>
            <a:endParaRPr lang="ko-KR" altLang="en-US" sz="2800" dirty="0">
              <a:latin typeface="Gill Sans MT" panose="020B0502020104020203" pitchFamily="34" charset="0"/>
            </a:endParaRPr>
          </a:p>
        </p:txBody>
      </p:sp>
      <p:sp>
        <p:nvSpPr>
          <p:cNvPr id="7" name="TextBox 6"/>
          <p:cNvSpPr txBox="1"/>
          <p:nvPr/>
        </p:nvSpPr>
        <p:spPr bwMode="auto">
          <a:xfrm>
            <a:off x="215516" y="3140968"/>
            <a:ext cx="8712968" cy="368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342900" indent="-342900">
              <a:lnSpc>
                <a:spcPts val="3500"/>
              </a:lnSpc>
              <a:buFont typeface="Wingdings" panose="05000000000000000000" pitchFamily="2" charset="2"/>
              <a:buChar char="v"/>
            </a:pPr>
            <a:r>
              <a:rPr lang="en-US" altLang="ko-KR" sz="2400" dirty="0">
                <a:latin typeface="Gill Sans MT" panose="020B0502020104020203" pitchFamily="34" charset="0"/>
              </a:rPr>
              <a:t> Examples</a:t>
            </a:r>
          </a:p>
          <a:p>
            <a:pPr marL="720000" indent="-342900">
              <a:lnSpc>
                <a:spcPts val="3500"/>
              </a:lnSpc>
              <a:buFont typeface="Arial" panose="020B0604020202020204" pitchFamily="34" charset="0"/>
              <a:buChar char="•"/>
            </a:pPr>
            <a:r>
              <a:rPr lang="en-US" altLang="ko-KR" sz="2400" dirty="0">
                <a:solidFill>
                  <a:srgbClr val="C00000"/>
                </a:solidFill>
                <a:latin typeface="Gill Sans MT" panose="020B0502020104020203" pitchFamily="34" charset="0"/>
              </a:rPr>
              <a:t>XRD</a:t>
            </a:r>
            <a:r>
              <a:rPr lang="en-US" altLang="ko-KR" sz="2400" dirty="0">
                <a:latin typeface="Gill Sans MT" panose="020B0502020104020203" pitchFamily="34" charset="0"/>
              </a:rPr>
              <a:t>: crystallinity, crystal structures and lattice constants</a:t>
            </a:r>
          </a:p>
          <a:p>
            <a:pPr marL="720000" indent="-342900">
              <a:lnSpc>
                <a:spcPts val="3500"/>
              </a:lnSpc>
              <a:buFont typeface="Arial" panose="020B0604020202020204" pitchFamily="34" charset="0"/>
              <a:buChar char="•"/>
            </a:pPr>
            <a:r>
              <a:rPr lang="en-US" altLang="ko-KR" sz="2400" dirty="0">
                <a:solidFill>
                  <a:srgbClr val="C00000"/>
                </a:solidFill>
                <a:latin typeface="Gill Sans MT" panose="020B0502020104020203" pitchFamily="34" charset="0"/>
              </a:rPr>
              <a:t>SEM &amp; TEM</a:t>
            </a:r>
            <a:r>
              <a:rPr lang="en-US" altLang="ko-KR" sz="2400" dirty="0">
                <a:latin typeface="Gill Sans MT" panose="020B0502020104020203" pitchFamily="34" charset="0"/>
              </a:rPr>
              <a:t>: using electron diffraction commonly used in characterization of nanoparticles</a:t>
            </a:r>
          </a:p>
          <a:p>
            <a:pPr marL="720000" indent="-342900">
              <a:lnSpc>
                <a:spcPts val="3500"/>
              </a:lnSpc>
              <a:buFont typeface="Arial" panose="020B0604020202020204" pitchFamily="34" charset="0"/>
              <a:buChar char="•"/>
            </a:pPr>
            <a:r>
              <a:rPr lang="en-US" altLang="ko-KR" sz="2400" dirty="0">
                <a:solidFill>
                  <a:srgbClr val="C00000"/>
                </a:solidFill>
                <a:latin typeface="Gill Sans MT" panose="020B0502020104020203" pitchFamily="34" charset="0"/>
              </a:rPr>
              <a:t>optical spectroscopy</a:t>
            </a:r>
            <a:r>
              <a:rPr lang="en-US" altLang="ko-KR" sz="2400" dirty="0">
                <a:latin typeface="Gill Sans MT" panose="020B0502020104020203" pitchFamily="34" charset="0"/>
              </a:rPr>
              <a:t>:  checking the size of semiconductor quantum dots. </a:t>
            </a:r>
          </a:p>
          <a:p>
            <a:pPr marL="720000" indent="-342900">
              <a:lnSpc>
                <a:spcPts val="3500"/>
              </a:lnSpc>
              <a:buFont typeface="Arial" panose="020B0604020202020204" pitchFamily="34" charset="0"/>
              <a:buChar char="•"/>
            </a:pPr>
            <a:r>
              <a:rPr lang="en-US" altLang="ko-KR" sz="2400" dirty="0">
                <a:solidFill>
                  <a:srgbClr val="C00000"/>
                </a:solidFill>
                <a:latin typeface="Gill Sans MT" panose="020B0502020104020203" pitchFamily="34" charset="0"/>
              </a:rPr>
              <a:t>SPM</a:t>
            </a:r>
            <a:r>
              <a:rPr lang="en-US" altLang="ko-KR" sz="2400" dirty="0">
                <a:latin typeface="Gill Sans MT" panose="020B0502020104020203" pitchFamily="34" charset="0"/>
              </a:rPr>
              <a:t>: true surface image techniques such as scanning tunneling</a:t>
            </a:r>
          </a:p>
          <a:p>
            <a:pPr marL="377100">
              <a:lnSpc>
                <a:spcPts val="3500"/>
              </a:lnSpc>
            </a:pPr>
            <a:r>
              <a:rPr lang="en-US" altLang="ko-KR" sz="2400" dirty="0">
                <a:latin typeface="Gill Sans MT" panose="020B0502020104020203" pitchFamily="34" charset="0"/>
              </a:rPr>
              <a:t>     microscopy (STM) and atomic force microscopy (AFM)</a:t>
            </a:r>
            <a:endParaRPr lang="ko-KR" altLang="en-US" sz="2400" dirty="0">
              <a:solidFill>
                <a:srgbClr val="000000"/>
              </a:solidFill>
              <a:latin typeface="Gill Sans MT" panose="020B0502020104020203" pitchFamily="34" charset="0"/>
              <a:ea typeface="宋体" panose="02010600030101010101" pitchFamily="2" charset="-122"/>
            </a:endParaRP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219</a:t>
            </a:fld>
            <a:endParaRPr lang="ko-KR" altLang="en-US"/>
          </a:p>
        </p:txBody>
      </p:sp>
    </p:spTree>
    <p:extLst>
      <p:ext uri="{BB962C8B-B14F-4D97-AF65-F5344CB8AC3E}">
        <p14:creationId xmlns:p14="http://schemas.microsoft.com/office/powerpoint/2010/main" val="404929834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8.2.1. X-ray diffraction (XRD)</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직사각형 1"/>
          <p:cNvSpPr/>
          <p:nvPr/>
        </p:nvSpPr>
        <p:spPr>
          <a:xfrm>
            <a:off x="539552" y="932215"/>
            <a:ext cx="6912768" cy="2554545"/>
          </a:xfrm>
          <a:prstGeom prst="rect">
            <a:avLst/>
          </a:prstGeom>
        </p:spPr>
        <p:txBody>
          <a:bodyPr wrap="square">
            <a:spAutoFit/>
          </a:bodyPr>
          <a:lstStyle/>
          <a:p>
            <a:r>
              <a:rPr lang="en-US" altLang="ko-KR" sz="2000" b="1" dirty="0">
                <a:latin typeface="Gill Sans MT" panose="020B0502020104020203" pitchFamily="34" charset="0"/>
              </a:rPr>
              <a:t>Information obtained from XRD</a:t>
            </a:r>
          </a:p>
          <a:p>
            <a:pPr marL="252000" indent="-180000">
              <a:buFont typeface="Arial" panose="020B0604020202020204" pitchFamily="34" charset="0"/>
              <a:buChar char="•"/>
            </a:pPr>
            <a:r>
              <a:rPr lang="en-US" altLang="ko-KR" sz="2000" dirty="0">
                <a:latin typeface="Gill Sans MT" panose="020B0502020104020203" pitchFamily="34" charset="0"/>
              </a:rPr>
              <a:t>crystal structure of solids</a:t>
            </a:r>
          </a:p>
          <a:p>
            <a:pPr marL="252000" indent="-180000">
              <a:buFont typeface="Arial" panose="020B0604020202020204" pitchFamily="34" charset="0"/>
              <a:buChar char="•"/>
            </a:pPr>
            <a:r>
              <a:rPr lang="en-US" altLang="ko-KR" sz="2000" dirty="0">
                <a:latin typeface="Gill Sans MT" panose="020B0502020104020203" pitchFamily="34" charset="0"/>
              </a:rPr>
              <a:t>lattice constants</a:t>
            </a:r>
          </a:p>
          <a:p>
            <a:pPr marL="252000" indent="-180000">
              <a:buFont typeface="Arial" panose="020B0604020202020204" pitchFamily="34" charset="0"/>
              <a:buChar char="•"/>
            </a:pPr>
            <a:r>
              <a:rPr lang="en-US" altLang="ko-KR" sz="2000" dirty="0">
                <a:latin typeface="Gill Sans MT" panose="020B0502020104020203" pitchFamily="34" charset="0"/>
              </a:rPr>
              <a:t>geometry</a:t>
            </a:r>
          </a:p>
          <a:p>
            <a:pPr marL="252000" indent="-180000">
              <a:buFont typeface="Arial" panose="020B0604020202020204" pitchFamily="34" charset="0"/>
              <a:buChar char="•"/>
            </a:pPr>
            <a:r>
              <a:rPr lang="en-US" altLang="ko-KR" sz="2000" dirty="0">
                <a:latin typeface="Gill Sans MT" panose="020B0502020104020203" pitchFamily="34" charset="0"/>
              </a:rPr>
              <a:t>identification of unknown materials</a:t>
            </a:r>
          </a:p>
          <a:p>
            <a:pPr marL="252000" indent="-180000">
              <a:buFont typeface="Arial" panose="020B0604020202020204" pitchFamily="34" charset="0"/>
              <a:buChar char="•"/>
            </a:pPr>
            <a:r>
              <a:rPr lang="en-US" altLang="ko-KR" sz="2000" dirty="0">
                <a:latin typeface="Gill Sans MT" panose="020B0502020104020203" pitchFamily="34" charset="0"/>
              </a:rPr>
              <a:t>orientation of single crystals</a:t>
            </a:r>
          </a:p>
          <a:p>
            <a:pPr marL="252000" indent="-180000">
              <a:buFont typeface="Arial" panose="020B0604020202020204" pitchFamily="34" charset="0"/>
              <a:buChar char="•"/>
            </a:pPr>
            <a:r>
              <a:rPr lang="en-US" altLang="ko-KR" sz="2000" dirty="0">
                <a:latin typeface="Gill Sans MT" panose="020B0502020104020203" pitchFamily="34" charset="0"/>
              </a:rPr>
              <a:t>preferred orientation of </a:t>
            </a:r>
            <a:r>
              <a:rPr lang="en-US" altLang="ko-KR" sz="2000" dirty="0" err="1">
                <a:latin typeface="Gill Sans MT" panose="020B0502020104020203" pitchFamily="34" charset="0"/>
              </a:rPr>
              <a:t>polycrystals</a:t>
            </a:r>
            <a:r>
              <a:rPr lang="en-US" altLang="ko-KR" sz="2000" dirty="0">
                <a:latin typeface="Gill Sans MT" panose="020B0502020104020203" pitchFamily="34" charset="0"/>
              </a:rPr>
              <a:t> </a:t>
            </a:r>
          </a:p>
          <a:p>
            <a:pPr marL="252000" indent="-180000">
              <a:buFont typeface="Arial" panose="020B0604020202020204" pitchFamily="34" charset="0"/>
              <a:buChar char="•"/>
            </a:pPr>
            <a:r>
              <a:rPr lang="en-US" altLang="ko-KR" sz="2000" dirty="0">
                <a:latin typeface="Gill Sans MT" panose="020B0502020104020203" pitchFamily="34" charset="0"/>
              </a:rPr>
              <a:t>defects, stresses</a:t>
            </a:r>
            <a:endParaRPr lang="ko-KR" altLang="en-US" sz="2000" dirty="0">
              <a:latin typeface="Gill Sans MT" panose="020B0502020104020203" pitchFamily="34" charset="0"/>
            </a:endParaRPr>
          </a:p>
        </p:txBody>
      </p:sp>
      <p:pic>
        <p:nvPicPr>
          <p:cNvPr id="6" name="그림 5"/>
          <p:cNvPicPr>
            <a:picLocks noChangeAspect="1"/>
          </p:cNvPicPr>
          <p:nvPr/>
        </p:nvPicPr>
        <p:blipFill rotWithShape="1">
          <a:blip r:embed="rId2">
            <a:extLst>
              <a:ext uri="{28A0092B-C50C-407E-A947-70E740481C1C}">
                <a14:useLocalDpi xmlns:a14="http://schemas.microsoft.com/office/drawing/2010/main" val="0"/>
              </a:ext>
            </a:extLst>
          </a:blip>
          <a:srcRect l="2488" t="3334" r="1710" b="4212"/>
          <a:stretch/>
        </p:blipFill>
        <p:spPr>
          <a:xfrm>
            <a:off x="1170547" y="3912830"/>
            <a:ext cx="3794076" cy="1675306"/>
          </a:xfrm>
          <a:prstGeom prst="rect">
            <a:avLst/>
          </a:prstGeom>
        </p:spPr>
      </p:pic>
      <mc:AlternateContent xmlns:mc="http://schemas.openxmlformats.org/markup-compatibility/2006" xmlns:a14="http://schemas.microsoft.com/office/drawing/2010/main">
        <mc:Choice Requires="a14">
          <p:sp>
            <p:nvSpPr>
              <p:cNvPr id="7" name="직사각형 6"/>
              <p:cNvSpPr/>
              <p:nvPr/>
            </p:nvSpPr>
            <p:spPr>
              <a:xfrm>
                <a:off x="6283869" y="4313238"/>
                <a:ext cx="1726370" cy="830997"/>
              </a:xfrm>
              <a:prstGeom prst="rect">
                <a:avLst/>
              </a:prstGeom>
            </p:spPr>
            <p:txBody>
              <a:bodyPr wrap="none">
                <a:spAutoFit/>
              </a:bodyPr>
              <a:lstStyle/>
              <a:p>
                <a:pPr algn="ctr"/>
                <a:r>
                  <a:rPr lang="en-US" altLang="ko-KR" sz="2400" dirty="0">
                    <a:latin typeface="Gill Sans MT" panose="020B0502020104020203" pitchFamily="34" charset="0"/>
                  </a:rPr>
                  <a:t>Bragg’s laws</a:t>
                </a:r>
              </a:p>
              <a:p>
                <a:pPr algn="ctr"/>
                <a14:m>
                  <m:oMathPara xmlns:m="http://schemas.openxmlformats.org/officeDocument/2006/math">
                    <m:oMathParaPr>
                      <m:jc m:val="centerGroup"/>
                    </m:oMathParaPr>
                    <m:oMath xmlns:m="http://schemas.openxmlformats.org/officeDocument/2006/math">
                      <m:r>
                        <m:rPr>
                          <m:sty m:val="p"/>
                        </m:rPr>
                        <a:rPr lang="ko-KR" altLang="en-US" sz="2400" b="0" i="0" smtClean="0">
                          <a:solidFill>
                            <a:srgbClr val="C00000"/>
                          </a:solidFill>
                          <a:latin typeface="Cambria Math" panose="02040503050406030204" pitchFamily="18" charset="0"/>
                        </a:rPr>
                        <m:t>λ</m:t>
                      </m:r>
                      <m:r>
                        <a:rPr lang="en-US" altLang="ko-KR" sz="2400" b="0" i="0" smtClean="0">
                          <a:solidFill>
                            <a:srgbClr val="C00000"/>
                          </a:solidFill>
                          <a:latin typeface="Cambria Math" panose="02040503050406030204" pitchFamily="18" charset="0"/>
                        </a:rPr>
                        <m:t>=2</m:t>
                      </m:r>
                      <m:r>
                        <m:rPr>
                          <m:sty m:val="p"/>
                        </m:rPr>
                        <a:rPr lang="en-US" altLang="ko-KR" sz="2400" b="0" i="0" smtClean="0">
                          <a:solidFill>
                            <a:srgbClr val="C00000"/>
                          </a:solidFill>
                          <a:latin typeface="Cambria Math" panose="02040503050406030204" pitchFamily="18" charset="0"/>
                        </a:rPr>
                        <m:t>dsinθ</m:t>
                      </m:r>
                    </m:oMath>
                  </m:oMathPara>
                </a14:m>
                <a:endParaRPr lang="ko-KR" altLang="en-US" dirty="0">
                  <a:solidFill>
                    <a:srgbClr val="C00000"/>
                  </a:solidFill>
                  <a:latin typeface="Gill Sans MT" panose="020B0502020104020203" pitchFamily="34" charset="0"/>
                </a:endParaRPr>
              </a:p>
            </p:txBody>
          </p:sp>
        </mc:Choice>
        <mc:Fallback xmlns="">
          <p:sp>
            <p:nvSpPr>
              <p:cNvPr id="7" name="직사각형 6"/>
              <p:cNvSpPr>
                <a:spLocks noRot="1" noChangeAspect="1" noMove="1" noResize="1" noEditPoints="1" noAdjustHandles="1" noChangeArrowheads="1" noChangeShapeType="1" noTextEdit="1"/>
              </p:cNvSpPr>
              <p:nvPr/>
            </p:nvSpPr>
            <p:spPr>
              <a:xfrm>
                <a:off x="6283869" y="4313238"/>
                <a:ext cx="1726370" cy="830997"/>
              </a:xfrm>
              <a:prstGeom prst="rect">
                <a:avLst/>
              </a:prstGeom>
              <a:blipFill rotWithShape="0">
                <a:blip r:embed="rId3"/>
                <a:stretch>
                  <a:fillRect l="-2827" t="-5882" r="-247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 name="직사각형 7"/>
              <p:cNvSpPr/>
              <p:nvPr/>
            </p:nvSpPr>
            <p:spPr>
              <a:xfrm>
                <a:off x="5754793" y="5199223"/>
                <a:ext cx="2835570" cy="584775"/>
              </a:xfrm>
              <a:prstGeom prst="rect">
                <a:avLst/>
              </a:prstGeom>
            </p:spPr>
            <p:txBody>
              <a:bodyPr wrap="square">
                <a:spAutoFit/>
              </a:bodyPr>
              <a:lstStyle/>
              <a:p>
                <a:r>
                  <a:rPr lang="en-US" altLang="ko-KR" sz="1600" i="1" dirty="0">
                    <a:latin typeface="Gill Sans MT" panose="020B0502020104020203" pitchFamily="34" charset="0"/>
                  </a:rPr>
                  <a:t>d: spacing between atomic planes</a:t>
                </a:r>
              </a:p>
              <a:p>
                <a14:m>
                  <m:oMath xmlns:m="http://schemas.openxmlformats.org/officeDocument/2006/math">
                    <m:r>
                      <a:rPr lang="ko-KR" altLang="en-US" sz="1600" i="1">
                        <a:latin typeface="Cambria Math" panose="02040503050406030204" pitchFamily="18" charset="0"/>
                      </a:rPr>
                      <m:t>𝜆</m:t>
                    </m:r>
                    <m:r>
                      <a:rPr lang="en-US" altLang="ko-KR" sz="1600" b="0" i="1" smtClean="0">
                        <a:latin typeface="Cambria Math" panose="02040503050406030204" pitchFamily="18" charset="0"/>
                      </a:rPr>
                      <m:t>: </m:t>
                    </m:r>
                  </m:oMath>
                </a14:m>
                <a:r>
                  <a:rPr lang="en-US" altLang="ko-KR" sz="1600" i="1" dirty="0">
                    <a:latin typeface="Gill Sans MT" panose="020B0502020104020203" pitchFamily="34" charset="0"/>
                  </a:rPr>
                  <a:t>X-ray wavelength</a:t>
                </a:r>
                <a:endParaRPr lang="ko-KR" altLang="en-US" sz="1600" i="1" dirty="0">
                  <a:latin typeface="Gill Sans MT" panose="020B0502020104020203" pitchFamily="34" charset="0"/>
                </a:endParaRPr>
              </a:p>
            </p:txBody>
          </p:sp>
        </mc:Choice>
        <mc:Fallback xmlns="">
          <p:sp>
            <p:nvSpPr>
              <p:cNvPr id="8" name="직사각형 7"/>
              <p:cNvSpPr>
                <a:spLocks noRot="1" noChangeAspect="1" noMove="1" noResize="1" noEditPoints="1" noAdjustHandles="1" noChangeArrowheads="1" noChangeShapeType="1" noTextEdit="1"/>
              </p:cNvSpPr>
              <p:nvPr/>
            </p:nvSpPr>
            <p:spPr>
              <a:xfrm>
                <a:off x="5754793" y="5199223"/>
                <a:ext cx="2835570" cy="584775"/>
              </a:xfrm>
              <a:prstGeom prst="rect">
                <a:avLst/>
              </a:prstGeom>
              <a:blipFill rotWithShape="0">
                <a:blip r:embed="rId4"/>
                <a:stretch>
                  <a:fillRect l="-1075" t="-3125" b="-125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 name="직사각형 4"/>
              <p:cNvSpPr/>
              <p:nvPr/>
            </p:nvSpPr>
            <p:spPr>
              <a:xfrm>
                <a:off x="5444386" y="6027870"/>
                <a:ext cx="3419872" cy="415435"/>
              </a:xfrm>
              <a:prstGeom prst="rect">
                <a:avLst/>
              </a:prstGeom>
            </p:spPr>
            <p:txBody>
              <a:bodyPr wrap="square">
                <a:spAutoFit/>
              </a:bodyPr>
              <a:lstStyle/>
              <a:p>
                <a:r>
                  <a:rPr lang="en-US" altLang="ko-KR" sz="2000" dirty="0">
                    <a:latin typeface="Gill Sans MT" panose="020B0502020104020203" pitchFamily="34" charset="0"/>
                  </a:rPr>
                  <a:t>X-ray wavelength of 0.7 ~ 2 </a:t>
                </a:r>
                <a14:m>
                  <m:oMath xmlns:m="http://schemas.openxmlformats.org/officeDocument/2006/math">
                    <m:r>
                      <a:rPr lang="en-US" altLang="ko-KR" sz="2000" b="0" i="0">
                        <a:latin typeface="Cambria Math" panose="02040503050406030204" pitchFamily="18" charset="0"/>
                      </a:rPr>
                      <m:t>Å</m:t>
                    </m:r>
                  </m:oMath>
                </a14:m>
                <a:endParaRPr lang="ko-KR" altLang="en-US" sz="2000" dirty="0">
                  <a:latin typeface="Gill Sans MT" panose="020B0502020104020203" pitchFamily="34" charset="0"/>
                </a:endParaRPr>
              </a:p>
            </p:txBody>
          </p:sp>
        </mc:Choice>
        <mc:Fallback xmlns="">
          <p:sp>
            <p:nvSpPr>
              <p:cNvPr id="5" name="직사각형 4"/>
              <p:cNvSpPr>
                <a:spLocks noRot="1" noChangeAspect="1" noMove="1" noResize="1" noEditPoints="1" noAdjustHandles="1" noChangeArrowheads="1" noChangeShapeType="1" noTextEdit="1"/>
              </p:cNvSpPr>
              <p:nvPr/>
            </p:nvSpPr>
            <p:spPr>
              <a:xfrm>
                <a:off x="5444386" y="6027870"/>
                <a:ext cx="3419872" cy="415435"/>
              </a:xfrm>
              <a:prstGeom prst="rect">
                <a:avLst/>
              </a:prstGeom>
              <a:blipFill rotWithShape="0">
                <a:blip r:embed="rId5"/>
                <a:stretch>
                  <a:fillRect l="-1783" t="-4412" b="-26471"/>
                </a:stretch>
              </a:blipFill>
            </p:spPr>
            <p:txBody>
              <a:bodyPr/>
              <a:lstStyle/>
              <a:p>
                <a:r>
                  <a:rPr lang="ko-KR" altLang="en-US">
                    <a:noFill/>
                  </a:rPr>
                  <a:t> </a:t>
                </a:r>
              </a:p>
            </p:txBody>
          </p:sp>
        </mc:Fallback>
      </mc:AlternateContent>
      <p:pic>
        <p:nvPicPr>
          <p:cNvPr id="10" name="그림 9"/>
          <p:cNvPicPr>
            <a:picLocks noChangeAspect="1"/>
          </p:cNvPicPr>
          <p:nvPr/>
        </p:nvPicPr>
        <p:blipFill>
          <a:blip r:embed="rId6"/>
          <a:stretch>
            <a:fillRect/>
          </a:stretch>
        </p:blipFill>
        <p:spPr>
          <a:xfrm>
            <a:off x="5436012" y="984376"/>
            <a:ext cx="3508808" cy="2491188"/>
          </a:xfrm>
          <a:prstGeom prst="rect">
            <a:avLst/>
          </a:prstGeom>
          <a:ln>
            <a:solidFill>
              <a:schemeClr val="bg1">
                <a:lumMod val="50000"/>
              </a:schemeClr>
            </a:solidFill>
          </a:ln>
        </p:spPr>
      </p:pic>
      <p:cxnSp>
        <p:nvCxnSpPr>
          <p:cNvPr id="12" name="직선 연결선 11"/>
          <p:cNvCxnSpPr/>
          <p:nvPr/>
        </p:nvCxnSpPr>
        <p:spPr>
          <a:xfrm>
            <a:off x="191552" y="3717032"/>
            <a:ext cx="875979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3" name="그림 12"/>
          <p:cNvPicPr>
            <a:picLocks noChangeAspect="1"/>
          </p:cNvPicPr>
          <p:nvPr/>
        </p:nvPicPr>
        <p:blipFill rotWithShape="1">
          <a:blip r:embed="rId7">
            <a:extLst>
              <a:ext uri="{28A0092B-C50C-407E-A947-70E740481C1C}">
                <a14:useLocalDpi xmlns:a14="http://schemas.microsoft.com/office/drawing/2010/main" val="0"/>
              </a:ext>
            </a:extLst>
          </a:blip>
          <a:srcRect l="15230" t="52918" r="12684" b="18654"/>
          <a:stretch/>
        </p:blipFill>
        <p:spPr>
          <a:xfrm>
            <a:off x="971600" y="5575831"/>
            <a:ext cx="4191970" cy="1239878"/>
          </a:xfrm>
          <a:prstGeom prst="rect">
            <a:avLst/>
          </a:prstGeom>
        </p:spPr>
      </p:pic>
      <p:sp>
        <p:nvSpPr>
          <p:cNvPr id="9" name="슬라이드 번호 개체 틀 8"/>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220</a:t>
            </a:fld>
            <a:endParaRPr lang="ko-KR" altLang="en-US"/>
          </a:p>
        </p:txBody>
      </p:sp>
    </p:spTree>
    <p:extLst>
      <p:ext uri="{BB962C8B-B14F-4D97-AF65-F5344CB8AC3E}">
        <p14:creationId xmlns:p14="http://schemas.microsoft.com/office/powerpoint/2010/main" val="51092148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a:picLocks noChangeAspect="1"/>
          </p:cNvPicPr>
          <p:nvPr/>
        </p:nvPicPr>
        <p:blipFill>
          <a:blip r:embed="rId2"/>
          <a:stretch>
            <a:fillRect/>
          </a:stretch>
        </p:blipFill>
        <p:spPr>
          <a:xfrm>
            <a:off x="1079612" y="848692"/>
            <a:ext cx="6984776" cy="5388620"/>
          </a:xfrm>
          <a:prstGeom prst="rect">
            <a:avLst/>
          </a:prstGeom>
        </p:spPr>
      </p:pic>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8.2.1. X-ray diffraction (XRD)</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221</a:t>
            </a:fld>
            <a:endParaRPr lang="ko-KR" altLang="en-US"/>
          </a:p>
        </p:txBody>
      </p:sp>
    </p:spTree>
    <p:extLst>
      <p:ext uri="{BB962C8B-B14F-4D97-AF65-F5344CB8AC3E}">
        <p14:creationId xmlns:p14="http://schemas.microsoft.com/office/powerpoint/2010/main" val="327055808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1058512" y="908720"/>
            <a:ext cx="7026975" cy="5184576"/>
          </a:xfrm>
          <a:prstGeom prst="rect">
            <a:avLst/>
          </a:prstGeom>
        </p:spPr>
      </p:pic>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8.2.1. X-ray diffraction (XRD)</a:t>
            </a:r>
            <a:endParaRPr lang="ko-KR" altLang="en-US" sz="2800" b="1" dirty="0">
              <a:latin typeface="Gill Sans MT" panose="020B0502020104020203" pitchFamily="34" charset="0"/>
              <a:ea typeface="HY견고딕" panose="02030600000101010101" pitchFamily="18" charset="-127"/>
              <a:cs typeface="+mj-cs"/>
            </a:endParaRP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222</a:t>
            </a:fld>
            <a:endParaRPr lang="ko-KR" altLang="en-US"/>
          </a:p>
        </p:txBody>
      </p:sp>
      <p:pic>
        <p:nvPicPr>
          <p:cNvPr id="2052" name="Picture 4" descr="nacl 구조에 대한 이미지 검색결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60" y="158377"/>
            <a:ext cx="1907704" cy="1500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49321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stretch>
            <a:fillRect/>
          </a:stretch>
        </p:blipFill>
        <p:spPr>
          <a:xfrm>
            <a:off x="1259632" y="948259"/>
            <a:ext cx="7156501" cy="5544616"/>
          </a:xfrm>
          <a:prstGeom prst="rect">
            <a:avLst/>
          </a:prstGeom>
        </p:spPr>
      </p:pic>
      <p:sp>
        <p:nvSpPr>
          <p:cNvPr id="7" name="직사각형 6"/>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8.2.1. X-ray diffraction (XRD)</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223</a:t>
            </a:fld>
            <a:endParaRPr lang="ko-KR" altLang="en-US"/>
          </a:p>
        </p:txBody>
      </p:sp>
    </p:spTree>
    <p:extLst>
      <p:ext uri="{BB962C8B-B14F-4D97-AF65-F5344CB8AC3E}">
        <p14:creationId xmlns:p14="http://schemas.microsoft.com/office/powerpoint/2010/main" val="236712689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8.2.1. X-ray diffraction (XRD)</a:t>
            </a:r>
            <a:endParaRPr lang="ko-KR" altLang="en-US" sz="2800" b="1" dirty="0">
              <a:latin typeface="Gill Sans MT" panose="020B0502020104020203" pitchFamily="34" charset="0"/>
              <a:ea typeface="HY견고딕" panose="02030600000101010101" pitchFamily="18" charset="-127"/>
              <a:cs typeface="+mj-cs"/>
            </a:endParaRPr>
          </a:p>
        </p:txBody>
      </p:sp>
      <p:graphicFrame>
        <p:nvGraphicFramePr>
          <p:cNvPr id="9" name="표 8"/>
          <p:cNvGraphicFramePr>
            <a:graphicFrameLocks noGrp="1"/>
          </p:cNvGraphicFramePr>
          <p:nvPr>
            <p:extLst>
              <p:ext uri="{D42A27DB-BD31-4B8C-83A1-F6EECF244321}">
                <p14:modId xmlns:p14="http://schemas.microsoft.com/office/powerpoint/2010/main" val="3289453875"/>
              </p:ext>
            </p:extLst>
          </p:nvPr>
        </p:nvGraphicFramePr>
        <p:xfrm>
          <a:off x="667793" y="5669597"/>
          <a:ext cx="8008663" cy="1005840"/>
        </p:xfrm>
        <a:graphic>
          <a:graphicData uri="http://schemas.openxmlformats.org/drawingml/2006/table">
            <a:tbl>
              <a:tblPr firstRow="1" bandRow="1">
                <a:tableStyleId>{5C22544A-7EE6-4342-B048-85BDC9FD1C3A}</a:tableStyleId>
              </a:tblPr>
              <a:tblGrid>
                <a:gridCol w="2044765">
                  <a:extLst>
                    <a:ext uri="{9D8B030D-6E8A-4147-A177-3AD203B41FA5}">
                      <a16:colId xmlns:a16="http://schemas.microsoft.com/office/drawing/2014/main" val="2689762297"/>
                    </a:ext>
                  </a:extLst>
                </a:gridCol>
                <a:gridCol w="5963898">
                  <a:extLst>
                    <a:ext uri="{9D8B030D-6E8A-4147-A177-3AD203B41FA5}">
                      <a16:colId xmlns:a16="http://schemas.microsoft.com/office/drawing/2014/main" val="3453116500"/>
                    </a:ext>
                  </a:extLst>
                </a:gridCol>
              </a:tblGrid>
              <a:tr h="422496">
                <a:tc>
                  <a:txBody>
                    <a:bodyPr/>
                    <a:lstStyle/>
                    <a:p>
                      <a:pPr latinLnBrk="1"/>
                      <a:r>
                        <a:rPr lang="en-US" altLang="ko-KR" sz="1800" b="0" dirty="0">
                          <a:solidFill>
                            <a:schemeClr val="tx1"/>
                          </a:solidFill>
                          <a:latin typeface="Gill Sans MT" panose="020B0502020104020203" pitchFamily="34" charset="0"/>
                        </a:rPr>
                        <a:t>Pros</a:t>
                      </a:r>
                      <a:endParaRPr lang="ko-KR" altLang="en-US" sz="1800" b="0" dirty="0">
                        <a:solidFill>
                          <a:schemeClr val="tx1"/>
                        </a:solidFill>
                        <a:latin typeface="Gill Sans MT" panose="020B0502020104020203" pitchFamily="34" charset="0"/>
                      </a:endParaRPr>
                    </a:p>
                  </a:txBody>
                  <a:tcPr anchor="ctr"/>
                </a:tc>
                <a:tc>
                  <a:txBody>
                    <a:bodyPr/>
                    <a:lstStyle/>
                    <a:p>
                      <a:pPr marL="342900" indent="-342900">
                        <a:buFont typeface="Arial" panose="020B0604020202020204" pitchFamily="34" charset="0"/>
                        <a:buChar char="•"/>
                      </a:pPr>
                      <a:r>
                        <a:rPr lang="en-US" altLang="ko-KR" sz="1800" b="0" dirty="0">
                          <a:solidFill>
                            <a:schemeClr val="tx1"/>
                          </a:solidFill>
                          <a:latin typeface="Gill Sans MT" panose="020B0502020104020203" pitchFamily="34" charset="0"/>
                        </a:rPr>
                        <a:t>nondestructive</a:t>
                      </a:r>
                    </a:p>
                    <a:p>
                      <a:pPr marL="342900" indent="-342900">
                        <a:buFont typeface="Arial" panose="020B0604020202020204" pitchFamily="34" charset="0"/>
                        <a:buChar char="•"/>
                      </a:pPr>
                      <a:r>
                        <a:rPr lang="en-US" altLang="ko-KR" sz="1800" b="0" dirty="0">
                          <a:solidFill>
                            <a:schemeClr val="tx1"/>
                          </a:solidFill>
                          <a:latin typeface="Gill Sans MT" panose="020B0502020104020203" pitchFamily="34" charset="0"/>
                        </a:rPr>
                        <a:t>easy sample preparation</a:t>
                      </a:r>
                      <a:endParaRPr lang="ko-KR" altLang="en-US" sz="1800" b="0" dirty="0">
                        <a:solidFill>
                          <a:schemeClr val="tx1"/>
                        </a:solidFill>
                        <a:latin typeface="Gill Sans MT" panose="020B0502020104020203" pitchFamily="34" charset="0"/>
                      </a:endParaRPr>
                    </a:p>
                  </a:txBody>
                  <a:tcPr anchor="ctr"/>
                </a:tc>
                <a:extLst>
                  <a:ext uri="{0D108BD9-81ED-4DB2-BD59-A6C34878D82A}">
                    <a16:rowId xmlns:a16="http://schemas.microsoft.com/office/drawing/2014/main" val="2327982882"/>
                  </a:ext>
                </a:extLst>
              </a:tr>
              <a:tr h="241426">
                <a:tc>
                  <a:txBody>
                    <a:bodyPr/>
                    <a:lstStyle/>
                    <a:p>
                      <a:pPr latinLnBrk="1"/>
                      <a:r>
                        <a:rPr lang="en-US" altLang="ko-KR" sz="1800" b="0" dirty="0">
                          <a:solidFill>
                            <a:schemeClr val="tx1"/>
                          </a:solidFill>
                          <a:latin typeface="Gill Sans MT" panose="020B0502020104020203" pitchFamily="34" charset="0"/>
                        </a:rPr>
                        <a:t>Cons</a:t>
                      </a:r>
                      <a:endParaRPr lang="ko-KR" altLang="en-US" sz="1800" b="0" dirty="0">
                        <a:solidFill>
                          <a:schemeClr val="tx1"/>
                        </a:solidFill>
                        <a:latin typeface="Gill Sans MT" panose="020B0502020104020203" pitchFamily="34" charset="0"/>
                      </a:endParaRPr>
                    </a:p>
                  </a:txBody>
                  <a:tcPr anchor="ctr"/>
                </a:tc>
                <a:tc>
                  <a:txBody>
                    <a:bodyPr/>
                    <a:lstStyle/>
                    <a:p>
                      <a:pPr marL="342900" marR="0" indent="-3429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800" b="0" dirty="0">
                          <a:solidFill>
                            <a:schemeClr val="tx1"/>
                          </a:solidFill>
                          <a:latin typeface="Gill Sans MT" panose="020B0502020104020203" pitchFamily="34" charset="0"/>
                        </a:rPr>
                        <a:t>low intensity of diffracted X-rays (for low-Z materials)</a:t>
                      </a:r>
                      <a:endParaRPr lang="ko-KR" altLang="en-US" sz="1800" b="0" dirty="0">
                        <a:solidFill>
                          <a:schemeClr val="tx1"/>
                        </a:solidFill>
                        <a:latin typeface="Gill Sans MT" panose="020B0502020104020203" pitchFamily="34" charset="0"/>
                      </a:endParaRPr>
                    </a:p>
                  </a:txBody>
                  <a:tcPr anchor="ctr"/>
                </a:tc>
                <a:extLst>
                  <a:ext uri="{0D108BD9-81ED-4DB2-BD59-A6C34878D82A}">
                    <a16:rowId xmlns:a16="http://schemas.microsoft.com/office/drawing/2014/main" val="397374908"/>
                  </a:ext>
                </a:extLst>
              </a:tr>
            </a:tbl>
          </a:graphicData>
        </a:graphic>
      </p:graphicFrame>
      <p:pic>
        <p:nvPicPr>
          <p:cNvPr id="11" name="Picture 2" descr="C:\WINDOWS\바탕 화면\jpg\08장\8-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3" y="763262"/>
            <a:ext cx="5633850" cy="4680520"/>
          </a:xfrm>
          <a:prstGeom prst="rect">
            <a:avLst/>
          </a:prstGeom>
          <a:noFill/>
          <a:extLst>
            <a:ext uri="{909E8E84-426E-40DD-AFC4-6F175D3DCCD1}">
              <a14:hiddenFill xmlns:a14="http://schemas.microsoft.com/office/drawing/2010/main">
                <a:solidFill>
                  <a:srgbClr val="FFFFFF"/>
                </a:solidFill>
              </a14:hiddenFill>
            </a:ext>
          </a:extLst>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224</a:t>
            </a:fld>
            <a:endParaRPr lang="ko-KR" altLang="en-US"/>
          </a:p>
        </p:txBody>
      </p:sp>
    </p:spTree>
    <p:extLst>
      <p:ext uri="{BB962C8B-B14F-4D97-AF65-F5344CB8AC3E}">
        <p14:creationId xmlns:p14="http://schemas.microsoft.com/office/powerpoint/2010/main" val="411210748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890" y="869020"/>
            <a:ext cx="4026232" cy="3196828"/>
          </a:xfrm>
          <a:prstGeom prst="rect">
            <a:avLst/>
          </a:prstGeom>
        </p:spPr>
      </p:pic>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8.2.1. Scanning electron microscopy (SEM)</a:t>
            </a:r>
            <a:endParaRPr lang="ko-KR" altLang="en-US" sz="2800" b="1" dirty="0">
              <a:latin typeface="Gill Sans MT" panose="020B0502020104020203" pitchFamily="34" charset="0"/>
              <a:ea typeface="HY견고딕" panose="02030600000101010101" pitchFamily="18" charset="-127"/>
              <a:cs typeface="+mj-cs"/>
            </a:endParaRPr>
          </a:p>
        </p:txBody>
      </p:sp>
      <p:sp>
        <p:nvSpPr>
          <p:cNvPr id="3" name="직사각형 2"/>
          <p:cNvSpPr/>
          <p:nvPr/>
        </p:nvSpPr>
        <p:spPr>
          <a:xfrm>
            <a:off x="160512" y="969963"/>
            <a:ext cx="5347592" cy="3046988"/>
          </a:xfrm>
          <a:prstGeom prst="rect">
            <a:avLst/>
          </a:prstGeom>
        </p:spPr>
        <p:txBody>
          <a:bodyPr wrap="square">
            <a:spAutoFit/>
          </a:bodyPr>
          <a:lstStyle/>
          <a:p>
            <a:pPr marL="342900" indent="-342900">
              <a:buFont typeface="Arial" panose="020B0604020202020204" pitchFamily="34" charset="0"/>
              <a:buChar char="•"/>
            </a:pPr>
            <a:r>
              <a:rPr lang="en-US" altLang="ko-KR" sz="2400" dirty="0">
                <a:latin typeface="Gill Sans MT" panose="020B0502020104020203" pitchFamily="34" charset="0"/>
              </a:rPr>
              <a:t>one of the most widely used techniques used in characterization of nanomaterials</a:t>
            </a:r>
          </a:p>
          <a:p>
            <a:pPr marL="342900" indent="-342900">
              <a:buFont typeface="Arial" panose="020B0604020202020204" pitchFamily="34" charset="0"/>
              <a:buChar char="•"/>
            </a:pPr>
            <a:r>
              <a:rPr lang="en-US" altLang="ko-KR" sz="2400" dirty="0">
                <a:latin typeface="Gill Sans MT" panose="020B0502020104020203" pitchFamily="34" charset="0"/>
              </a:rPr>
              <a:t>~ nm resolution (5 nm e-beam spot,), E ~ </a:t>
            </a:r>
            <a:r>
              <a:rPr lang="en-US" altLang="ko-KR" sz="2400" dirty="0">
                <a:solidFill>
                  <a:srgbClr val="C00000"/>
                </a:solidFill>
                <a:latin typeface="Gill Sans MT" panose="020B0502020104020203" pitchFamily="34" charset="0"/>
              </a:rPr>
              <a:t>50 </a:t>
            </a:r>
            <a:r>
              <a:rPr lang="en-US" altLang="ko-KR" sz="2400" dirty="0" err="1">
                <a:solidFill>
                  <a:srgbClr val="C00000"/>
                </a:solidFill>
                <a:latin typeface="Gill Sans MT" panose="020B0502020104020203" pitchFamily="34" charset="0"/>
              </a:rPr>
              <a:t>keV</a:t>
            </a:r>
            <a:r>
              <a:rPr lang="en-US" altLang="ko-KR" sz="2400" dirty="0">
                <a:latin typeface="Gill Sans MT" panose="020B0502020104020203" pitchFamily="34" charset="0"/>
              </a:rPr>
              <a:t>)</a:t>
            </a:r>
          </a:p>
          <a:p>
            <a:pPr marL="342900" indent="-342900">
              <a:buFont typeface="Arial" panose="020B0604020202020204" pitchFamily="34" charset="0"/>
              <a:buChar char="•"/>
            </a:pPr>
            <a:r>
              <a:rPr lang="en-US" altLang="ko-KR" sz="2400" dirty="0">
                <a:latin typeface="Gill Sans MT" panose="020B0502020104020203" pitchFamily="34" charset="0"/>
              </a:rPr>
              <a:t>magnifications of </a:t>
            </a:r>
            <a:r>
              <a:rPr lang="en-US" altLang="ko-KR" sz="2400" dirty="0">
                <a:solidFill>
                  <a:srgbClr val="C00000"/>
                </a:solidFill>
                <a:latin typeface="Gill Sans MT" panose="020B0502020104020203" pitchFamily="34" charset="0"/>
              </a:rPr>
              <a:t>10 ~ 300,000 </a:t>
            </a:r>
            <a:r>
              <a:rPr lang="en-US" altLang="ko-KR" sz="2400" dirty="0">
                <a:latin typeface="Gill Sans MT" panose="020B0502020104020203" pitchFamily="34" charset="0"/>
              </a:rPr>
              <a:t>X</a:t>
            </a:r>
          </a:p>
          <a:p>
            <a:pPr marL="342900" indent="-342900">
              <a:buFont typeface="Arial" panose="020B0604020202020204" pitchFamily="34" charset="0"/>
              <a:buChar char="•"/>
            </a:pPr>
            <a:r>
              <a:rPr lang="en-US" altLang="ko-KR" sz="2400" dirty="0">
                <a:solidFill>
                  <a:srgbClr val="FF0000"/>
                </a:solidFill>
                <a:latin typeface="Gill Sans MT" panose="020B0502020104020203" pitchFamily="34" charset="0"/>
              </a:rPr>
              <a:t>Surface topography</a:t>
            </a:r>
          </a:p>
          <a:p>
            <a:pPr marL="342900" indent="-342900">
              <a:buFont typeface="Arial" panose="020B0604020202020204" pitchFamily="34" charset="0"/>
              <a:buChar char="•"/>
            </a:pPr>
            <a:r>
              <a:rPr lang="en-US" altLang="ko-KR" sz="2400" dirty="0">
                <a:solidFill>
                  <a:srgbClr val="0000CC"/>
                </a:solidFill>
                <a:latin typeface="Gill Sans MT" panose="020B0502020104020203" pitchFamily="34" charset="0"/>
              </a:rPr>
              <a:t>the chemical composition</a:t>
            </a:r>
            <a:endParaRPr lang="ko-KR" altLang="en-US" sz="2400" dirty="0">
              <a:solidFill>
                <a:srgbClr val="0000CC"/>
              </a:solidFill>
              <a:latin typeface="Gill Sans MT" panose="020B0502020104020203" pitchFamily="34" charset="0"/>
            </a:endParaRPr>
          </a:p>
        </p:txBody>
      </p:sp>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4260141"/>
            <a:ext cx="6857702" cy="2597859"/>
          </a:xfrm>
          <a:prstGeom prst="rect">
            <a:avLst/>
          </a:prstGeom>
        </p:spPr>
      </p:pic>
      <p:sp>
        <p:nvSpPr>
          <p:cNvPr id="8" name="직사각형 7"/>
          <p:cNvSpPr/>
          <p:nvPr/>
        </p:nvSpPr>
        <p:spPr>
          <a:xfrm>
            <a:off x="3563888" y="4653136"/>
            <a:ext cx="992872" cy="543704"/>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1698030" y="4698999"/>
            <a:ext cx="683220" cy="241147"/>
          </a:xfrm>
          <a:prstGeom prst="rect">
            <a:avLst/>
          </a:prstGeom>
          <a:noFill/>
          <a:ln>
            <a:solidFill>
              <a:srgbClr val="0000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2" name="꺾인 연결선 11"/>
          <p:cNvCxnSpPr>
            <a:stCxn id="8" idx="0"/>
          </p:cNvCxnSpPr>
          <p:nvPr/>
        </p:nvCxnSpPr>
        <p:spPr>
          <a:xfrm rot="16200000" flipV="1">
            <a:off x="2912006" y="3504818"/>
            <a:ext cx="1224136" cy="1072500"/>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꺾인 연결선 14"/>
          <p:cNvCxnSpPr>
            <a:stCxn id="9" idx="0"/>
          </p:cNvCxnSpPr>
          <p:nvPr/>
        </p:nvCxnSpPr>
        <p:spPr>
          <a:xfrm rot="16200000" flipV="1">
            <a:off x="1338673" y="3998032"/>
            <a:ext cx="765943" cy="635992"/>
          </a:xfrm>
          <a:prstGeom prst="bentConnector3">
            <a:avLst>
              <a:gd name="adj1" fmla="val 50000"/>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225</a:t>
            </a:fld>
            <a:endParaRPr lang="ko-KR" altLang="en-US"/>
          </a:p>
        </p:txBody>
      </p:sp>
    </p:spTree>
    <p:extLst>
      <p:ext uri="{BB962C8B-B14F-4D97-AF65-F5344CB8AC3E}">
        <p14:creationId xmlns:p14="http://schemas.microsoft.com/office/powerpoint/2010/main" val="193721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79541"/>
            <a:ext cx="5882835" cy="2561575"/>
          </a:xfrm>
          <a:prstGeom prst="rect">
            <a:avLst/>
          </a:prstGeom>
        </p:spPr>
      </p:pic>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8.2.1. Scanning electron microscopy (SEM)</a:t>
            </a:r>
            <a:endParaRPr lang="ko-KR" altLang="en-US" sz="2800" b="1" dirty="0">
              <a:latin typeface="Gill Sans MT" panose="020B0502020104020203" pitchFamily="34" charset="0"/>
              <a:ea typeface="HY견고딕" panose="02030600000101010101" pitchFamily="18" charset="-127"/>
              <a:cs typeface="+mj-cs"/>
            </a:endParaRPr>
          </a:p>
        </p:txBody>
      </p:sp>
      <p:sp>
        <p:nvSpPr>
          <p:cNvPr id="25" name="직사각형 24"/>
          <p:cNvSpPr/>
          <p:nvPr/>
        </p:nvSpPr>
        <p:spPr>
          <a:xfrm>
            <a:off x="33784" y="3797166"/>
            <a:ext cx="9110216" cy="3016210"/>
          </a:xfrm>
          <a:prstGeom prst="rect">
            <a:avLst/>
          </a:prstGeom>
        </p:spPr>
        <p:txBody>
          <a:bodyPr wrap="square">
            <a:spAutoFit/>
          </a:bodyPr>
          <a:lstStyle/>
          <a:p>
            <a:pPr marL="342900" indent="-342900">
              <a:spcBef>
                <a:spcPts val="600"/>
              </a:spcBef>
              <a:buFont typeface="Arial" panose="020B0604020202020204" pitchFamily="34" charset="0"/>
              <a:buChar char="•"/>
            </a:pPr>
            <a:r>
              <a:rPr lang="en-US" altLang="ko-KR" sz="2000" dirty="0">
                <a:solidFill>
                  <a:srgbClr val="C00000"/>
                </a:solidFill>
                <a:latin typeface="Gill Sans MT" panose="020B0502020104020203" pitchFamily="34" charset="0"/>
              </a:rPr>
              <a:t>secondary electron</a:t>
            </a:r>
            <a:r>
              <a:rPr lang="en-US" altLang="ko-KR" sz="2000" dirty="0">
                <a:latin typeface="Gill Sans MT" panose="020B0502020104020203" pitchFamily="34" charset="0"/>
              </a:rPr>
              <a:t>:  In an inelastic collision with an electron, the primary electron transfers part of its energy to the other electron. When the energy transferred is large enough, the other electron will emit from the sample. If the emitted electron has energy of less than 50 eV, it is referred to as a secondary electron.</a:t>
            </a:r>
          </a:p>
          <a:p>
            <a:pPr marL="342900" indent="-342900">
              <a:spcBef>
                <a:spcPts val="600"/>
              </a:spcBef>
              <a:buFont typeface="Arial" panose="020B0604020202020204" pitchFamily="34" charset="0"/>
              <a:buChar char="•"/>
            </a:pPr>
            <a:r>
              <a:rPr lang="en-US" altLang="ko-KR" sz="2000" dirty="0">
                <a:solidFill>
                  <a:srgbClr val="C00000"/>
                </a:solidFill>
                <a:latin typeface="Gill Sans MT" panose="020B0502020104020203" pitchFamily="34" charset="0"/>
              </a:rPr>
              <a:t>backscattered electrons</a:t>
            </a:r>
            <a:r>
              <a:rPr lang="en-US" altLang="ko-KR" sz="2000" dirty="0">
                <a:latin typeface="Gill Sans MT" panose="020B0502020104020203" pitchFamily="34" charset="0"/>
              </a:rPr>
              <a:t>: the high energy electrons that are elastically scattered and possess the same energy as the incident or primary electrons. (different contrast for different atoms)</a:t>
            </a:r>
          </a:p>
          <a:p>
            <a:pPr marL="342900" indent="-342900">
              <a:spcBef>
                <a:spcPts val="600"/>
              </a:spcBef>
              <a:buFont typeface="Arial" panose="020B0604020202020204" pitchFamily="34" charset="0"/>
              <a:buChar char="•"/>
            </a:pPr>
            <a:r>
              <a:rPr lang="en-US" altLang="ko-KR" sz="2000" dirty="0">
                <a:solidFill>
                  <a:srgbClr val="C00000"/>
                </a:solidFill>
                <a:latin typeface="Gill Sans MT" panose="020B0502020104020203" pitchFamily="34" charset="0"/>
              </a:rPr>
              <a:t>X-ray</a:t>
            </a:r>
            <a:r>
              <a:rPr lang="en-US" altLang="ko-KR" sz="2000" dirty="0">
                <a:latin typeface="Gill Sans MT" panose="020B0502020104020203" pitchFamily="34" charset="0"/>
              </a:rPr>
              <a:t>:  excited atom will decay to its ground state by emitting either a characteristic X-ray photon or an Auger electron (for chemical characterization)</a:t>
            </a:r>
            <a:endParaRPr lang="ko-KR" altLang="en-US" sz="2000" dirty="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26" name="TextBox 25"/>
              <p:cNvSpPr txBox="1"/>
              <p:nvPr/>
            </p:nvSpPr>
            <p:spPr bwMode="auto">
              <a:xfrm>
                <a:off x="6588224" y="2252788"/>
                <a:ext cx="2435572" cy="10484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lIns="0" tIns="0" rIns="0" bIns="0" rtlCol="0">
                <a:spAutoFit/>
              </a:bodyPr>
              <a:lstStyle/>
              <a:p>
                <a:pPr>
                  <a:spcBef>
                    <a:spcPts val="600"/>
                  </a:spcBef>
                </a:pPr>
                <a14:m>
                  <m:oMathPara xmlns:m="http://schemas.openxmlformats.org/officeDocument/2006/math">
                    <m:oMathParaPr>
                      <m:jc m:val="centerGroup"/>
                    </m:oMathParaPr>
                    <m:oMath xmlns:m="http://schemas.openxmlformats.org/officeDocument/2006/math">
                      <m:r>
                        <a:rPr lang="en-US" altLang="ko-KR" sz="3600" b="0" i="1" smtClean="0">
                          <a:solidFill>
                            <a:srgbClr val="C00000"/>
                          </a:solidFill>
                          <a:latin typeface="Cambria Math" panose="02040503050406030204" pitchFamily="18" charset="0"/>
                          <a:ea typeface="宋体" panose="02010600030101010101" pitchFamily="2" charset="-122"/>
                        </a:rPr>
                        <m:t>𝑅</m:t>
                      </m:r>
                      <m:r>
                        <a:rPr lang="en-US" altLang="ko-KR" sz="3600" b="0" i="1" smtClean="0">
                          <a:solidFill>
                            <a:srgbClr val="C00000"/>
                          </a:solidFill>
                          <a:latin typeface="Cambria Math" panose="02040503050406030204" pitchFamily="18" charset="0"/>
                          <a:ea typeface="宋体" panose="02010600030101010101" pitchFamily="2" charset="-122"/>
                        </a:rPr>
                        <m:t>=</m:t>
                      </m:r>
                      <m:f>
                        <m:fPr>
                          <m:ctrlPr>
                            <a:rPr lang="en-US" altLang="ko-KR" sz="3600" b="0" i="1" smtClean="0">
                              <a:solidFill>
                                <a:srgbClr val="C00000"/>
                              </a:solidFill>
                              <a:latin typeface="Cambria Math" panose="02040503050406030204" pitchFamily="18" charset="0"/>
                              <a:ea typeface="宋体" panose="02010600030101010101" pitchFamily="2" charset="-122"/>
                            </a:rPr>
                          </m:ctrlPr>
                        </m:fPr>
                        <m:num>
                          <m:r>
                            <a:rPr lang="ko-KR" altLang="en-US" sz="3600" b="0" i="1" smtClean="0">
                              <a:solidFill>
                                <a:srgbClr val="C00000"/>
                              </a:solidFill>
                              <a:latin typeface="Cambria Math" panose="02040503050406030204" pitchFamily="18" charset="0"/>
                              <a:ea typeface="宋体" panose="02010600030101010101" pitchFamily="2" charset="-122"/>
                            </a:rPr>
                            <m:t>𝜆</m:t>
                          </m:r>
                        </m:num>
                        <m:den>
                          <m:r>
                            <a:rPr lang="en-US" altLang="ko-KR" sz="3600" b="0" i="1" smtClean="0">
                              <a:solidFill>
                                <a:srgbClr val="C00000"/>
                              </a:solidFill>
                              <a:latin typeface="Cambria Math" panose="02040503050406030204" pitchFamily="18" charset="0"/>
                              <a:ea typeface="宋体" panose="02010600030101010101" pitchFamily="2" charset="-122"/>
                            </a:rPr>
                            <m:t>2</m:t>
                          </m:r>
                          <m:r>
                            <a:rPr lang="en-US" altLang="ko-KR" sz="3600" b="0" i="1" smtClean="0">
                              <a:solidFill>
                                <a:srgbClr val="C00000"/>
                              </a:solidFill>
                              <a:latin typeface="Cambria Math" panose="02040503050406030204" pitchFamily="18" charset="0"/>
                              <a:ea typeface="宋体" panose="02010600030101010101" pitchFamily="2" charset="-122"/>
                            </a:rPr>
                            <m:t>𝑁𝐴</m:t>
                          </m:r>
                        </m:den>
                      </m:f>
                    </m:oMath>
                  </m:oMathPara>
                </a14:m>
                <a:endParaRPr lang="ko-KR" altLang="en-US" sz="3600" dirty="0">
                  <a:solidFill>
                    <a:srgbClr val="C00000"/>
                  </a:solidFill>
                  <a:latin typeface="Gill Sans MT" panose="020B0502020104020203" pitchFamily="34" charset="0"/>
                  <a:ea typeface="宋体" panose="02010600030101010101" pitchFamily="2" charset="-122"/>
                </a:endParaRPr>
              </a:p>
            </p:txBody>
          </p:sp>
        </mc:Choice>
        <mc:Fallback xmlns="">
          <p:sp>
            <p:nvSpPr>
              <p:cNvPr id="26" name="TextBox 25"/>
              <p:cNvSpPr txBox="1">
                <a:spLocks noRot="1" noChangeAspect="1" noMove="1" noResize="1" noEditPoints="1" noAdjustHandles="1" noChangeArrowheads="1" noChangeShapeType="1" noTextEdit="1"/>
              </p:cNvSpPr>
              <p:nvPr/>
            </p:nvSpPr>
            <p:spPr bwMode="auto">
              <a:xfrm>
                <a:off x="6588224" y="2252788"/>
                <a:ext cx="2435572" cy="1048429"/>
              </a:xfrm>
              <a:prstGeom prst="rect">
                <a:avLst/>
              </a:prstGeom>
              <a:blipFill rotWithShape="0">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ko-KR" altLang="en-US">
                    <a:noFill/>
                  </a:rPr>
                  <a:t> </a:t>
                </a:r>
              </a:p>
            </p:txBody>
          </p:sp>
        </mc:Fallback>
      </mc:AlternateContent>
      <p:sp>
        <p:nvSpPr>
          <p:cNvPr id="29" name="직사각형 28"/>
          <p:cNvSpPr/>
          <p:nvPr/>
        </p:nvSpPr>
        <p:spPr>
          <a:xfrm>
            <a:off x="6753111" y="1671191"/>
            <a:ext cx="2246897" cy="461665"/>
          </a:xfrm>
          <a:prstGeom prst="rect">
            <a:avLst/>
          </a:prstGeom>
        </p:spPr>
        <p:txBody>
          <a:bodyPr wrap="none">
            <a:spAutoFit/>
          </a:bodyPr>
          <a:lstStyle/>
          <a:p>
            <a:r>
              <a:rPr lang="en-US" altLang="ko-KR" sz="2400" dirty="0">
                <a:latin typeface="Gill Sans MT" panose="020B0502020104020203" pitchFamily="34" charset="0"/>
              </a:rPr>
              <a:t>Resolving Power</a:t>
            </a:r>
            <a:endParaRPr lang="ko-KR" altLang="en-US" sz="2400" dirty="0">
              <a:latin typeface="Gill Sans MT" panose="020B0502020104020203" pitchFamily="34" charset="0"/>
            </a:endParaRPr>
          </a:p>
        </p:txBody>
      </p:sp>
      <p:cxnSp>
        <p:nvCxnSpPr>
          <p:cNvPr id="31" name="직선 연결선 30"/>
          <p:cNvCxnSpPr/>
          <p:nvPr/>
        </p:nvCxnSpPr>
        <p:spPr>
          <a:xfrm>
            <a:off x="6486333" y="1179541"/>
            <a:ext cx="0" cy="25615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직선 연결선 35"/>
          <p:cNvCxnSpPr/>
          <p:nvPr/>
        </p:nvCxnSpPr>
        <p:spPr>
          <a:xfrm>
            <a:off x="6486332" y="3717032"/>
            <a:ext cx="255016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226</a:t>
            </a:fld>
            <a:endParaRPr lang="ko-KR" altLang="en-US"/>
          </a:p>
        </p:txBody>
      </p:sp>
    </p:spTree>
    <p:extLst>
      <p:ext uri="{BB962C8B-B14F-4D97-AF65-F5344CB8AC3E}">
        <p14:creationId xmlns:p14="http://schemas.microsoft.com/office/powerpoint/2010/main" val="172461475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144116" y="1157731"/>
            <a:ext cx="7317324" cy="461665"/>
          </a:xfrm>
          <a:prstGeom prst="rect">
            <a:avLst/>
          </a:prstGeom>
        </p:spPr>
        <p:txBody>
          <a:bodyPr wrap="none">
            <a:spAutoFit/>
          </a:bodyPr>
          <a:lstStyle/>
          <a:p>
            <a:r>
              <a:rPr lang="en-US" altLang="ko-KR" sz="2400" b="1" dirty="0">
                <a:latin typeface="Gill Sans MT" panose="020B0502020104020203" pitchFamily="34" charset="0"/>
              </a:rPr>
              <a:t>Energy-dispersive X-ray spectroscopy (EDS</a:t>
            </a:r>
            <a:r>
              <a:rPr lang="en-US" altLang="ko-KR" sz="2400" dirty="0">
                <a:latin typeface="Gill Sans MT" panose="020B0502020104020203" pitchFamily="34" charset="0"/>
              </a:rPr>
              <a:t>, </a:t>
            </a:r>
            <a:r>
              <a:rPr lang="en-US" altLang="ko-KR" sz="2400" b="1" dirty="0">
                <a:latin typeface="Gill Sans MT" panose="020B0502020104020203" pitchFamily="34" charset="0"/>
              </a:rPr>
              <a:t>EDX)</a:t>
            </a:r>
            <a:endParaRPr lang="ko-KR" altLang="en-US" sz="2400" dirty="0">
              <a:latin typeface="Gill Sans MT" panose="020B0502020104020203" pitchFamily="34" charset="0"/>
            </a:endParaRPr>
          </a:p>
        </p:txBody>
      </p:sp>
      <p:sp>
        <p:nvSpPr>
          <p:cNvPr id="6" name="직사각형 5"/>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8.2.1. Scanning electron microscopy (SEM)</a:t>
            </a:r>
            <a:endParaRPr lang="ko-KR" altLang="en-US" sz="2800" b="1" dirty="0">
              <a:latin typeface="Gill Sans MT" panose="020B0502020104020203" pitchFamily="34" charset="0"/>
              <a:ea typeface="HY견고딕" panose="02030600000101010101" pitchFamily="18" charset="-127"/>
              <a:cs typeface="+mj-cs"/>
            </a:endParaRPr>
          </a:p>
        </p:txBody>
      </p:sp>
      <p:sp>
        <p:nvSpPr>
          <p:cNvPr id="9" name="직사각형 8"/>
          <p:cNvSpPr/>
          <p:nvPr/>
        </p:nvSpPr>
        <p:spPr>
          <a:xfrm>
            <a:off x="251520" y="1657722"/>
            <a:ext cx="3744416" cy="4678204"/>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ko-KR" sz="2400" dirty="0">
                <a:latin typeface="Gill Sans MT" panose="020B0502020104020203" pitchFamily="34" charset="0"/>
              </a:rPr>
              <a:t>elemental analysis or chemical characterization. </a:t>
            </a:r>
          </a:p>
          <a:p>
            <a:pPr marL="285750" indent="-285750">
              <a:spcBef>
                <a:spcPts val="600"/>
              </a:spcBef>
              <a:buFont typeface="Arial" panose="020B0604020202020204" pitchFamily="34" charset="0"/>
              <a:buChar char="•"/>
            </a:pPr>
            <a:r>
              <a:rPr lang="en-US" altLang="ko-KR" sz="2400" dirty="0">
                <a:latin typeface="Gill Sans MT" panose="020B0502020104020203" pitchFamily="34" charset="0"/>
              </a:rPr>
              <a:t>relies on an interaction of some source of X-ray excitation and a sample</a:t>
            </a:r>
          </a:p>
          <a:p>
            <a:pPr marL="285750" indent="-285750">
              <a:spcBef>
                <a:spcPts val="600"/>
              </a:spcBef>
              <a:buFont typeface="Arial" panose="020B0604020202020204" pitchFamily="34" charset="0"/>
              <a:buChar char="•"/>
            </a:pPr>
            <a:r>
              <a:rPr lang="en-US" altLang="ko-KR" sz="2400" dirty="0">
                <a:latin typeface="Gill Sans MT" panose="020B0502020104020203" pitchFamily="34" charset="0"/>
              </a:rPr>
              <a:t>each element has a unique atomic structure allowing a </a:t>
            </a:r>
            <a:r>
              <a:rPr lang="en-US" altLang="ko-KR" sz="2400" dirty="0">
                <a:solidFill>
                  <a:srgbClr val="C00000"/>
                </a:solidFill>
                <a:latin typeface="Gill Sans MT" panose="020B0502020104020203" pitchFamily="34" charset="0"/>
              </a:rPr>
              <a:t>unique set of peaks on its electromagnetic emission spectrum</a:t>
            </a:r>
            <a:r>
              <a:rPr lang="en-US" altLang="ko-KR" sz="2400" dirty="0">
                <a:latin typeface="Gill Sans MT" panose="020B0502020104020203" pitchFamily="34" charset="0"/>
              </a:rPr>
              <a:t> which is the main principle of spectroscopy.</a:t>
            </a:r>
            <a:endParaRPr lang="ko-KR" altLang="en-US" sz="2400" dirty="0">
              <a:latin typeface="Gill Sans MT" panose="020B0502020104020203" pitchFamily="34" charset="0"/>
            </a:endParaRPr>
          </a:p>
        </p:txBody>
      </p:sp>
      <p:pic>
        <p:nvPicPr>
          <p:cNvPr id="11" name="그림 10"/>
          <p:cNvPicPr>
            <a:picLocks noChangeAspect="1"/>
          </p:cNvPicPr>
          <p:nvPr/>
        </p:nvPicPr>
        <p:blipFill>
          <a:blip r:embed="rId2"/>
          <a:stretch>
            <a:fillRect/>
          </a:stretch>
        </p:blipFill>
        <p:spPr>
          <a:xfrm>
            <a:off x="4427984" y="1657722"/>
            <a:ext cx="3435067" cy="2573288"/>
          </a:xfrm>
          <a:prstGeom prst="rect">
            <a:avLst/>
          </a:prstGeom>
        </p:spPr>
      </p:pic>
      <p:pic>
        <p:nvPicPr>
          <p:cNvPr id="12" name="그림 11"/>
          <p:cNvPicPr>
            <a:picLocks noChangeAspect="1"/>
          </p:cNvPicPr>
          <p:nvPr/>
        </p:nvPicPr>
        <p:blipFill rotWithShape="1">
          <a:blip r:embed="rId3" cstate="print">
            <a:extLst>
              <a:ext uri="{28A0092B-C50C-407E-A947-70E740481C1C}">
                <a14:useLocalDpi xmlns:a14="http://schemas.microsoft.com/office/drawing/2010/main" val="0"/>
              </a:ext>
            </a:extLst>
          </a:blip>
          <a:srcRect t="2881"/>
          <a:stretch/>
        </p:blipFill>
        <p:spPr>
          <a:xfrm>
            <a:off x="4560292" y="4260850"/>
            <a:ext cx="4292194" cy="2568798"/>
          </a:xfrm>
          <a:prstGeom prst="rect">
            <a:avLst/>
          </a:prstGeom>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227</a:t>
            </a:fld>
            <a:endParaRPr lang="ko-KR" altLang="en-US"/>
          </a:p>
        </p:txBody>
      </p:sp>
    </p:spTree>
    <p:extLst>
      <p:ext uri="{BB962C8B-B14F-4D97-AF65-F5344CB8AC3E}">
        <p14:creationId xmlns:p14="http://schemas.microsoft.com/office/powerpoint/2010/main" val="358764552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WINDOWS\바탕 화면\jpg\08장\8-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4895" y="847890"/>
            <a:ext cx="6374210" cy="5561798"/>
          </a:xfrm>
          <a:prstGeom prst="rect">
            <a:avLst/>
          </a:prstGeom>
          <a:noFill/>
          <a:extLst>
            <a:ext uri="{909E8E84-426E-40DD-AFC4-6F175D3DCCD1}">
              <a14:hiddenFill xmlns:a14="http://schemas.microsoft.com/office/drawing/2010/main">
                <a:solidFill>
                  <a:srgbClr val="FFFFFF"/>
                </a:solidFill>
              </a14:hiddenFill>
            </a:ext>
          </a:extLst>
        </p:spPr>
      </p:pic>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8.2.1. Scanning electron microscopy (SEM)</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228</a:t>
            </a:fld>
            <a:endParaRPr lang="ko-KR" altLang="en-US"/>
          </a:p>
        </p:txBody>
      </p:sp>
    </p:spTree>
    <p:extLst>
      <p:ext uri="{BB962C8B-B14F-4D97-AF65-F5344CB8AC3E}">
        <p14:creationId xmlns:p14="http://schemas.microsoft.com/office/powerpoint/2010/main" val="1008013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7092280" cy="571480"/>
          </a:xfrm>
        </p:spPr>
        <p:txBody>
          <a:bodyPr vert="horz" lIns="91440" tIns="45720" rIns="91440" bIns="45720" rtlCol="0" anchor="ctr">
            <a:normAutofit/>
          </a:bodyPr>
          <a:lstStyle/>
          <a:p>
            <a:pPr algn="l"/>
            <a:r>
              <a:rPr lang="en-US" altLang="ko-KR" sz="2400" b="1" dirty="0">
                <a:latin typeface="Gill Sans MT" panose="020B0502020104020203" pitchFamily="34" charset="0"/>
              </a:rPr>
              <a:t>Challenges in Nanotechnology</a:t>
            </a:r>
            <a:endParaRPr lang="ko-KR" altLang="en-US" sz="2400" b="1" dirty="0">
              <a:latin typeface="Gill Sans MT" panose="020B0502020104020203" pitchFamily="34" charset="0"/>
            </a:endParaRPr>
          </a:p>
        </p:txBody>
      </p:sp>
      <p:sp>
        <p:nvSpPr>
          <p:cNvPr id="3" name="내용 개체 틀 2"/>
          <p:cNvSpPr>
            <a:spLocks noGrp="1"/>
          </p:cNvSpPr>
          <p:nvPr>
            <p:ph idx="1"/>
          </p:nvPr>
        </p:nvSpPr>
        <p:spPr>
          <a:xfrm>
            <a:off x="323528" y="1192634"/>
            <a:ext cx="8229600" cy="4968552"/>
          </a:xfrm>
        </p:spPr>
        <p:txBody>
          <a:bodyPr>
            <a:normAutofit fontScale="85000" lnSpcReduction="10000"/>
          </a:bodyPr>
          <a:lstStyle/>
          <a:p>
            <a:pPr>
              <a:lnSpc>
                <a:spcPct val="130000"/>
              </a:lnSpc>
            </a:pPr>
            <a:r>
              <a:rPr lang="en-US" altLang="ko-KR" sz="2400" dirty="0">
                <a:solidFill>
                  <a:srgbClr val="C00000"/>
                </a:solidFill>
                <a:latin typeface="Gill Sans MT" panose="020B0502020104020203" pitchFamily="34" charset="0"/>
              </a:rPr>
              <a:t>Integration</a:t>
            </a:r>
            <a:r>
              <a:rPr lang="en-US" altLang="ko-KR" sz="2400" dirty="0">
                <a:latin typeface="Gill Sans MT" panose="020B0502020104020203" pitchFamily="34" charset="0"/>
              </a:rPr>
              <a:t> of nanostructures and </a:t>
            </a:r>
            <a:r>
              <a:rPr lang="en-US" altLang="ko-KR" sz="2400" dirty="0" err="1">
                <a:latin typeface="Gill Sans MT" panose="020B0502020104020203" pitchFamily="34" charset="0"/>
              </a:rPr>
              <a:t>nanomaterials</a:t>
            </a:r>
            <a:r>
              <a:rPr lang="en-US" altLang="ko-KR" sz="2400" dirty="0">
                <a:latin typeface="Gill Sans MT" panose="020B0502020104020203" pitchFamily="34" charset="0"/>
              </a:rPr>
              <a:t> into or with macroscopic systems that can interface with people.</a:t>
            </a:r>
          </a:p>
          <a:p>
            <a:pPr>
              <a:lnSpc>
                <a:spcPct val="130000"/>
              </a:lnSpc>
            </a:pPr>
            <a:r>
              <a:rPr lang="en-US" altLang="ko-KR" sz="2400" dirty="0">
                <a:solidFill>
                  <a:srgbClr val="C00000"/>
                </a:solidFill>
                <a:latin typeface="Gill Sans MT" panose="020B0502020104020203" pitchFamily="34" charset="0"/>
              </a:rPr>
              <a:t>Measurements</a:t>
            </a:r>
            <a:r>
              <a:rPr lang="en-US" altLang="ko-KR" sz="2400" dirty="0">
                <a:latin typeface="Gill Sans MT" panose="020B0502020104020203" pitchFamily="34" charset="0"/>
              </a:rPr>
              <a:t> of physical properties </a:t>
            </a:r>
          </a:p>
          <a:p>
            <a:pPr>
              <a:lnSpc>
                <a:spcPct val="130000"/>
              </a:lnSpc>
              <a:buNone/>
            </a:pPr>
            <a:r>
              <a:rPr lang="en-US" altLang="ko-KR" sz="2200" dirty="0">
                <a:latin typeface="Gill Sans MT" panose="020B0502020104020203" pitchFamily="34" charset="0"/>
              </a:rPr>
              <a:t>	(electrical conductivity, dielectric constant, tensile strength, etc)</a:t>
            </a:r>
          </a:p>
          <a:p>
            <a:pPr>
              <a:lnSpc>
                <a:spcPct val="130000"/>
              </a:lnSpc>
            </a:pPr>
            <a:r>
              <a:rPr lang="en-US" altLang="ko-KR" sz="2400" dirty="0">
                <a:solidFill>
                  <a:srgbClr val="C00000"/>
                </a:solidFill>
                <a:latin typeface="Gill Sans MT" panose="020B0502020104020203" pitchFamily="34" charset="0"/>
              </a:rPr>
              <a:t>Reproducible and uniform distribution </a:t>
            </a:r>
            <a:r>
              <a:rPr lang="en-US" altLang="ko-KR" sz="2400" dirty="0">
                <a:latin typeface="Gill Sans MT" panose="020B0502020104020203" pitchFamily="34" charset="0"/>
              </a:rPr>
              <a:t>of </a:t>
            </a:r>
            <a:r>
              <a:rPr lang="en-US" altLang="ko-KR" sz="2400" dirty="0" err="1">
                <a:latin typeface="Gill Sans MT" panose="020B0502020104020203" pitchFamily="34" charset="0"/>
              </a:rPr>
              <a:t>dopant</a:t>
            </a:r>
            <a:r>
              <a:rPr lang="en-US" altLang="ko-KR" sz="2400" dirty="0">
                <a:latin typeface="Gill Sans MT" panose="020B0502020104020203" pitchFamily="34" charset="0"/>
              </a:rPr>
              <a:t> atoms in the nanometer scale, but also to precisely control the location of </a:t>
            </a:r>
            <a:r>
              <a:rPr lang="en-US" altLang="ko-KR" sz="2400" dirty="0" err="1">
                <a:latin typeface="Gill Sans MT" panose="020B0502020104020203" pitchFamily="34" charset="0"/>
              </a:rPr>
              <a:t>dopant</a:t>
            </a:r>
            <a:r>
              <a:rPr lang="en-US" altLang="ko-KR" sz="2400" dirty="0">
                <a:latin typeface="Gill Sans MT" panose="020B0502020104020203" pitchFamily="34" charset="0"/>
              </a:rPr>
              <a:t> atoms</a:t>
            </a:r>
          </a:p>
          <a:p>
            <a:pPr>
              <a:lnSpc>
                <a:spcPct val="130000"/>
              </a:lnSpc>
            </a:pPr>
            <a:r>
              <a:rPr lang="en-US" altLang="ko-KR" sz="2400" dirty="0">
                <a:latin typeface="Gill Sans MT" panose="020B0502020104020203" pitchFamily="34" charset="0"/>
              </a:rPr>
              <a:t>Overcome </a:t>
            </a:r>
            <a:r>
              <a:rPr lang="en-US" altLang="ko-KR" sz="2400" dirty="0">
                <a:solidFill>
                  <a:srgbClr val="C00000"/>
                </a:solidFill>
                <a:latin typeface="Gill Sans MT" panose="020B0502020104020203" pitchFamily="34" charset="0"/>
              </a:rPr>
              <a:t>high surface energy</a:t>
            </a:r>
          </a:p>
          <a:p>
            <a:pPr>
              <a:lnSpc>
                <a:spcPct val="130000"/>
              </a:lnSpc>
            </a:pPr>
            <a:r>
              <a:rPr lang="en-US" altLang="ko-KR" sz="2400" dirty="0">
                <a:solidFill>
                  <a:srgbClr val="C00000"/>
                </a:solidFill>
                <a:latin typeface="Gill Sans MT" panose="020B0502020104020203" pitchFamily="34" charset="0"/>
              </a:rPr>
              <a:t>How we can obtain desired physical property</a:t>
            </a:r>
            <a:r>
              <a:rPr lang="en-US" altLang="ko-KR" sz="2400" dirty="0">
                <a:latin typeface="Gill Sans MT" panose="020B0502020104020203" pitchFamily="34" charset="0"/>
              </a:rPr>
              <a:t> from desired size, uniform size distribution, morphology, crystallinity, chemical composition, and microstructure  </a:t>
            </a:r>
          </a:p>
          <a:p>
            <a:pPr>
              <a:lnSpc>
                <a:spcPct val="130000"/>
              </a:lnSpc>
            </a:pPr>
            <a:r>
              <a:rPr lang="en-US" altLang="ko-KR" sz="2400" dirty="0">
                <a:latin typeface="Gill Sans MT" panose="020B0502020104020203" pitchFamily="34" charset="0"/>
              </a:rPr>
              <a:t>Prevent </a:t>
            </a:r>
            <a:r>
              <a:rPr lang="en-US" altLang="ko-KR" sz="2400" dirty="0">
                <a:solidFill>
                  <a:srgbClr val="C00000"/>
                </a:solidFill>
                <a:latin typeface="Gill Sans MT" panose="020B0502020104020203" pitchFamily="34" charset="0"/>
              </a:rPr>
              <a:t>coarsening</a:t>
            </a:r>
            <a:r>
              <a:rPr lang="en-US" altLang="ko-KR" sz="2400" dirty="0">
                <a:latin typeface="Gill Sans MT" panose="020B0502020104020203" pitchFamily="34" charset="0"/>
              </a:rPr>
              <a:t> through either Ostwald ripening or agglomeration</a:t>
            </a:r>
            <a:endParaRPr lang="ko-KR" altLang="en-US" sz="2400" dirty="0">
              <a:latin typeface="Gill Sans MT" panose="020B0502020104020203" pitchFamily="34" charset="0"/>
            </a:endParaRPr>
          </a:p>
        </p:txBody>
      </p:sp>
      <p:sp>
        <p:nvSpPr>
          <p:cNvPr id="4" name="TextBox 3"/>
          <p:cNvSpPr txBox="1"/>
          <p:nvPr/>
        </p:nvSpPr>
        <p:spPr>
          <a:xfrm>
            <a:off x="6143755" y="6488668"/>
            <a:ext cx="2746714" cy="369332"/>
          </a:xfrm>
          <a:prstGeom prst="rect">
            <a:avLst/>
          </a:prstGeom>
          <a:noFill/>
        </p:spPr>
        <p:txBody>
          <a:bodyPr wrap="none" rtlCol="0">
            <a:spAutoFit/>
          </a:bodyPr>
          <a:lstStyle/>
          <a:p>
            <a:r>
              <a:rPr lang="en-US" altLang="ko-KR" dirty="0">
                <a:latin typeface="Gill Sans MT" panose="020B0502020104020203" pitchFamily="34" charset="0"/>
              </a:rPr>
              <a:t>Concept of </a:t>
            </a:r>
            <a:r>
              <a:rPr lang="en-US" altLang="ko-KR" dirty="0" err="1">
                <a:latin typeface="Gill Sans MT" panose="020B0502020104020203" pitchFamily="34" charset="0"/>
              </a:rPr>
              <a:t>Nanochemistry</a:t>
            </a:r>
            <a:endParaRPr lang="ko-KR" altLang="en-US" dirty="0">
              <a:latin typeface="Gill Sans MT" panose="020B0502020104020203" pitchFamily="34" charset="0"/>
            </a:endParaRPr>
          </a:p>
        </p:txBody>
      </p:sp>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ill Sans MT" panose="020B0502020104020203" pitchFamily="34" charset="0"/>
            </a:endParaRPr>
          </a:p>
        </p:txBody>
      </p:sp>
      <p:sp>
        <p:nvSpPr>
          <p:cNvPr id="7" name="슬라이드 번호 개체 틀 6"/>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22</a:t>
            </a:fld>
            <a:endParaRPr lang="ko-KR" altLang="en-US"/>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972" y="1206044"/>
            <a:ext cx="5100428" cy="4464496"/>
          </a:xfrm>
          <a:prstGeom prst="rect">
            <a:avLst/>
          </a:prstGeom>
        </p:spPr>
      </p:pic>
      <p:sp>
        <p:nvSpPr>
          <p:cNvPr id="6" name="직사각형 5"/>
          <p:cNvSpPr/>
          <p:nvPr/>
        </p:nvSpPr>
        <p:spPr>
          <a:xfrm>
            <a:off x="323528" y="5684615"/>
            <a:ext cx="8496944" cy="1015663"/>
          </a:xfrm>
          <a:prstGeom prst="rect">
            <a:avLst/>
          </a:prstGeom>
        </p:spPr>
        <p:txBody>
          <a:bodyPr wrap="square">
            <a:spAutoFit/>
          </a:bodyPr>
          <a:lstStyle/>
          <a:p>
            <a:r>
              <a:rPr lang="en-US" altLang="ko-KR" sz="1200" dirty="0"/>
              <a:t>Summary of SEM-EDS analysis results of Nb@TiO2 NPs: (a) EDS spectrum of Nb@TiO2 NPs. Cr coating for a conductive surface of a specimen in the SEM analysis causing the detection of the Cr element. The inset table shows the compositional ratio of </a:t>
            </a:r>
            <a:r>
              <a:rPr lang="en-US" altLang="ko-KR" sz="1200" dirty="0" err="1"/>
              <a:t>Nb</a:t>
            </a:r>
            <a:r>
              <a:rPr lang="en-US" altLang="ko-KR" sz="1200" dirty="0"/>
              <a:t> to Ti in the Nb@TiO2 NPs not considering other elements, such as O, C and Cr. (b)–(d) EDS mapping result from (b) a SEM image showing the distribution of (c) Ti and (d) </a:t>
            </a:r>
            <a:r>
              <a:rPr lang="en-US" altLang="ko-KR" sz="1200" dirty="0" err="1"/>
              <a:t>Nb</a:t>
            </a:r>
            <a:r>
              <a:rPr lang="en-US" altLang="ko-KR" sz="1200" dirty="0"/>
              <a:t> in a mass of Nb@TiO2 NPs. The black substrate underneath the Nb@TiO2 NPs is carbon tape, which was used to fix the specimen.</a:t>
            </a:r>
            <a:endParaRPr lang="ko-KR" altLang="en-US" sz="1200" dirty="0"/>
          </a:p>
        </p:txBody>
      </p:sp>
      <p:sp>
        <p:nvSpPr>
          <p:cNvPr id="7" name="직사각형 6"/>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8.2.1. Scanning electron microscopy (SEM)</a:t>
            </a:r>
            <a:endParaRPr lang="ko-KR" altLang="en-US" sz="2800" b="1" dirty="0">
              <a:latin typeface="Gill Sans MT" panose="020B0502020104020203" pitchFamily="34" charset="0"/>
              <a:ea typeface="HY견고딕" panose="02030600000101010101" pitchFamily="18" charset="-127"/>
              <a:cs typeface="+mj-cs"/>
            </a:endParaRPr>
          </a:p>
        </p:txBody>
      </p:sp>
      <p:sp>
        <p:nvSpPr>
          <p:cNvPr id="8" name="직사각형 7"/>
          <p:cNvSpPr/>
          <p:nvPr/>
        </p:nvSpPr>
        <p:spPr>
          <a:xfrm>
            <a:off x="1909972" y="796642"/>
            <a:ext cx="5100428" cy="400110"/>
          </a:xfrm>
          <a:prstGeom prst="rect">
            <a:avLst/>
          </a:prstGeom>
        </p:spPr>
        <p:txBody>
          <a:bodyPr wrap="square">
            <a:spAutoFit/>
          </a:bodyPr>
          <a:lstStyle/>
          <a:p>
            <a:pPr algn="ctr"/>
            <a:r>
              <a:rPr lang="en-US" altLang="ko-KR" sz="2000" dirty="0">
                <a:latin typeface="Gill Sans MT" panose="020B0502020104020203" pitchFamily="34" charset="0"/>
              </a:rPr>
              <a:t>SEM-EDS analysis</a:t>
            </a:r>
            <a:endParaRPr lang="ko-KR" altLang="en-US" sz="2000" dirty="0">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229</a:t>
            </a:fld>
            <a:endParaRPr lang="ko-KR" altLang="en-US"/>
          </a:p>
        </p:txBody>
      </p:sp>
    </p:spTree>
    <p:extLst>
      <p:ext uri="{BB962C8B-B14F-4D97-AF65-F5344CB8AC3E}">
        <p14:creationId xmlns:p14="http://schemas.microsoft.com/office/powerpoint/2010/main" val="337426356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pt-BR" altLang="ko-KR" sz="2800" b="1" dirty="0">
                <a:latin typeface="Gill Sans MT" panose="020B0502020104020203" pitchFamily="34" charset="0"/>
                <a:ea typeface="HY견고딕" panose="02030600000101010101" pitchFamily="18" charset="-127"/>
                <a:cs typeface="+mj-cs"/>
              </a:rPr>
              <a:t>8.2.4. Transmission electron microscopy (TEM)</a:t>
            </a:r>
            <a:endParaRPr lang="ko-KR" altLang="en-US" sz="2800" b="1" dirty="0">
              <a:latin typeface="Gill Sans MT" panose="020B0502020104020203" pitchFamily="34" charset="0"/>
              <a:ea typeface="HY견고딕" panose="02030600000101010101" pitchFamily="18" charset="-127"/>
              <a:cs typeface="+mj-cs"/>
            </a:endParaRPr>
          </a:p>
        </p:txBody>
      </p:sp>
      <p:sp>
        <p:nvSpPr>
          <p:cNvPr id="5" name="직사각형 4"/>
          <p:cNvSpPr/>
          <p:nvPr/>
        </p:nvSpPr>
        <p:spPr>
          <a:xfrm>
            <a:off x="160512" y="843993"/>
            <a:ext cx="8875984" cy="3908762"/>
          </a:xfrm>
          <a:prstGeom prst="rect">
            <a:avLst/>
          </a:prstGeom>
        </p:spPr>
        <p:txBody>
          <a:bodyPr wrap="square">
            <a:spAutoFit/>
          </a:bodyPr>
          <a:lstStyle/>
          <a:p>
            <a:pPr marL="342900" indent="-342900">
              <a:buFont typeface="Arial" panose="020B0604020202020204" pitchFamily="34" charset="0"/>
              <a:buChar char="•"/>
            </a:pPr>
            <a:r>
              <a:rPr lang="en-US" altLang="ko-KR" sz="2400" dirty="0">
                <a:latin typeface="Gill Sans MT" panose="020B0502020104020203" pitchFamily="34" charset="0"/>
              </a:rPr>
              <a:t>electrons accelerated to </a:t>
            </a:r>
            <a:r>
              <a:rPr lang="en-US" altLang="ko-KR" sz="2400" dirty="0">
                <a:solidFill>
                  <a:srgbClr val="C00000"/>
                </a:solidFill>
                <a:latin typeface="Gill Sans MT" panose="020B0502020104020203" pitchFamily="34" charset="0"/>
              </a:rPr>
              <a:t>100 </a:t>
            </a:r>
            <a:r>
              <a:rPr lang="en-US" altLang="ko-KR" sz="2400" dirty="0" err="1">
                <a:solidFill>
                  <a:srgbClr val="C00000"/>
                </a:solidFill>
                <a:latin typeface="Gill Sans MT" panose="020B0502020104020203" pitchFamily="34" charset="0"/>
              </a:rPr>
              <a:t>KeV</a:t>
            </a:r>
            <a:r>
              <a:rPr lang="en-US" altLang="ko-KR" sz="2400" dirty="0">
                <a:latin typeface="Gill Sans MT" panose="020B0502020104020203" pitchFamily="34" charset="0"/>
              </a:rPr>
              <a:t> or higher (up to 1 MeV),</a:t>
            </a:r>
          </a:p>
          <a:p>
            <a:pPr marL="342900" indent="-342900">
              <a:buFont typeface="Arial" panose="020B0604020202020204" pitchFamily="34" charset="0"/>
              <a:buChar char="•"/>
            </a:pPr>
            <a:r>
              <a:rPr lang="en-US" altLang="ko-KR" sz="2400" dirty="0">
                <a:latin typeface="Gill Sans MT" panose="020B0502020104020203" pitchFamily="34" charset="0"/>
              </a:rPr>
              <a:t>projected onto a thin specimen (less than 200nm) and penetrate the sample thickness either </a:t>
            </a:r>
            <a:r>
              <a:rPr lang="en-US" altLang="ko-KR" sz="2400" dirty="0" err="1">
                <a:latin typeface="Gill Sans MT" panose="020B0502020104020203" pitchFamily="34" charset="0"/>
              </a:rPr>
              <a:t>undeflected</a:t>
            </a:r>
            <a:r>
              <a:rPr lang="en-US" altLang="ko-KR" sz="2400" dirty="0">
                <a:latin typeface="Gill Sans MT" panose="020B0502020104020203" pitchFamily="34" charset="0"/>
              </a:rPr>
              <a:t> or deflected</a:t>
            </a:r>
          </a:p>
          <a:p>
            <a:pPr marL="342900" indent="-342900">
              <a:buFont typeface="Arial" panose="020B0604020202020204" pitchFamily="34" charset="0"/>
              <a:buChar char="•"/>
            </a:pPr>
            <a:r>
              <a:rPr lang="en-US" altLang="ko-KR" sz="2400" dirty="0">
                <a:latin typeface="Gill Sans MT" panose="020B0502020104020203" pitchFamily="34" charset="0"/>
              </a:rPr>
              <a:t>high magnification of </a:t>
            </a:r>
            <a:r>
              <a:rPr lang="en-US" altLang="ko-KR" sz="2400" dirty="0">
                <a:solidFill>
                  <a:srgbClr val="C00000"/>
                </a:solidFill>
                <a:latin typeface="Gill Sans MT" panose="020B0502020104020203" pitchFamily="34" charset="0"/>
              </a:rPr>
              <a:t>50 ~10</a:t>
            </a:r>
            <a:r>
              <a:rPr lang="en-US" altLang="ko-KR" sz="2400" baseline="30000" dirty="0">
                <a:solidFill>
                  <a:srgbClr val="C00000"/>
                </a:solidFill>
                <a:latin typeface="Gill Sans MT" panose="020B0502020104020203" pitchFamily="34" charset="0"/>
              </a:rPr>
              <a:t>6</a:t>
            </a:r>
          </a:p>
          <a:p>
            <a:pPr marL="342900" indent="-342900">
              <a:buFont typeface="Arial" panose="020B0604020202020204" pitchFamily="34" charset="0"/>
              <a:buChar char="•"/>
            </a:pPr>
            <a:r>
              <a:rPr lang="en-US" altLang="ko-KR" sz="2400" dirty="0">
                <a:latin typeface="Gill Sans MT" panose="020B0502020104020203" pitchFamily="34" charset="0"/>
              </a:rPr>
              <a:t>image and diffraction information (atomic scale resolution)</a:t>
            </a:r>
          </a:p>
          <a:p>
            <a:pPr marL="342900" indent="-342900">
              <a:buFont typeface="Arial" panose="020B0604020202020204" pitchFamily="34" charset="0"/>
              <a:buChar char="•"/>
            </a:pPr>
            <a:r>
              <a:rPr lang="en-US" altLang="ko-KR" sz="2400" dirty="0">
                <a:latin typeface="Gill Sans MT" panose="020B0502020104020203" pitchFamily="34" charset="0"/>
              </a:rPr>
              <a:t>scattering through the specimen determine the kind of information</a:t>
            </a:r>
          </a:p>
          <a:p>
            <a:pPr marL="360000" indent="-180000">
              <a:buFont typeface="Gill Sans MT" panose="020B0502020104020203" pitchFamily="34" charset="0"/>
              <a:buChar char="-"/>
            </a:pPr>
            <a:r>
              <a:rPr lang="en-US" altLang="ko-KR" sz="2000" dirty="0">
                <a:latin typeface="Gill Sans MT" panose="020B0502020104020203" pitchFamily="34" charset="0"/>
              </a:rPr>
              <a:t> </a:t>
            </a:r>
            <a:r>
              <a:rPr lang="en-US" altLang="ko-KR" sz="2000" dirty="0">
                <a:solidFill>
                  <a:srgbClr val="C00000"/>
                </a:solidFill>
                <a:latin typeface="Gill Sans MT" panose="020B0502020104020203" pitchFamily="34" charset="0"/>
              </a:rPr>
              <a:t>elastic scattering:</a:t>
            </a:r>
            <a:r>
              <a:rPr lang="en-US" altLang="ko-KR" sz="2000" dirty="0">
                <a:latin typeface="Gill Sans MT" panose="020B0502020104020203" pitchFamily="34" charset="0"/>
              </a:rPr>
              <a:t> involves no energy loss (diffraction patterns)</a:t>
            </a:r>
          </a:p>
          <a:p>
            <a:pPr marL="360000" indent="-180000">
              <a:buFont typeface="Gill Sans MT" panose="020B0502020104020203" pitchFamily="34" charset="0"/>
              <a:buChar char="-"/>
            </a:pPr>
            <a:r>
              <a:rPr lang="en-US" altLang="ko-KR" sz="2000" dirty="0">
                <a:latin typeface="Gill Sans MT" panose="020B0502020104020203" pitchFamily="34" charset="0"/>
              </a:rPr>
              <a:t> </a:t>
            </a:r>
            <a:r>
              <a:rPr lang="en-US" altLang="ko-KR" sz="2000" dirty="0">
                <a:solidFill>
                  <a:srgbClr val="C00000"/>
                </a:solidFill>
                <a:latin typeface="Gill Sans MT" panose="020B0502020104020203" pitchFamily="34" charset="0"/>
              </a:rPr>
              <a:t>inelastic scattering: </a:t>
            </a:r>
            <a:r>
              <a:rPr lang="en-US" altLang="ko-KR" sz="2000" dirty="0">
                <a:latin typeface="Gill Sans MT" panose="020B0502020104020203" pitchFamily="34" charset="0"/>
              </a:rPr>
              <a:t>grain boundaries, dislocations, second-phase particles, defects, density variations</a:t>
            </a:r>
          </a:p>
          <a:p>
            <a:pPr marL="360000" indent="-180000">
              <a:buFont typeface="Gill Sans MT" panose="020B0502020104020203" pitchFamily="34" charset="0"/>
              <a:buChar char="-"/>
            </a:pPr>
            <a:r>
              <a:rPr lang="en-US" altLang="ko-KR" sz="2000" dirty="0">
                <a:latin typeface="Gill Sans MT" panose="020B0502020104020203" pitchFamily="34" charset="0"/>
              </a:rPr>
              <a:t> leading to a spatial variation in the intensity of the transmitted electrons</a:t>
            </a:r>
            <a:endParaRPr lang="ko-KR" altLang="en-US" sz="2000" dirty="0">
              <a:latin typeface="Gill Sans MT" panose="020B0502020104020203" pitchFamily="34" charset="0"/>
            </a:endParaRPr>
          </a:p>
          <a:p>
            <a:pPr marL="342900" indent="-342900">
              <a:buFont typeface="Gill Sans MT" panose="020B0502020104020203" pitchFamily="34" charset="0"/>
              <a:buChar char="-"/>
            </a:pPr>
            <a:endParaRPr lang="ko-KR" altLang="en-US" sz="2400" dirty="0">
              <a:latin typeface="Gill Sans MT" panose="020B0502020104020203" pitchFamily="34" charset="0"/>
            </a:endParaRPr>
          </a:p>
        </p:txBody>
      </p:sp>
      <p:sp>
        <p:nvSpPr>
          <p:cNvPr id="6" name="직사각형 5"/>
          <p:cNvSpPr/>
          <p:nvPr/>
        </p:nvSpPr>
        <p:spPr>
          <a:xfrm>
            <a:off x="768450" y="5089180"/>
            <a:ext cx="4055511" cy="461665"/>
          </a:xfrm>
          <a:prstGeom prst="rect">
            <a:avLst/>
          </a:prstGeom>
        </p:spPr>
        <p:txBody>
          <a:bodyPr wrap="square">
            <a:spAutoFit/>
          </a:bodyPr>
          <a:lstStyle/>
          <a:p>
            <a:r>
              <a:rPr lang="en-US" altLang="ko-KR" sz="2400" dirty="0">
                <a:latin typeface="Gill Sans MT" panose="020B0502020104020203" pitchFamily="34" charset="0"/>
              </a:rPr>
              <a:t>effective electron wavelengths: </a:t>
            </a:r>
            <a:endParaRPr lang="ko-KR" altLang="en-US" sz="2400" dirty="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7" name="TextBox 6"/>
              <p:cNvSpPr txBox="1"/>
              <p:nvPr/>
            </p:nvSpPr>
            <p:spPr bwMode="auto">
              <a:xfrm>
                <a:off x="4163015" y="4904965"/>
                <a:ext cx="2880320" cy="99892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lIns="0" tIns="0" rIns="0" bIns="0" rtlCol="0">
                <a:spAutoFit/>
              </a:bodyPr>
              <a:lstStyle/>
              <a:p>
                <a:pPr>
                  <a:spcBef>
                    <a:spcPts val="600"/>
                  </a:spcBef>
                </a:pPr>
                <a14:m>
                  <m:oMathPara xmlns:m="http://schemas.openxmlformats.org/officeDocument/2006/math">
                    <m:oMathParaPr>
                      <m:jc m:val="centerGroup"/>
                    </m:oMathParaPr>
                    <m:oMath xmlns:m="http://schemas.openxmlformats.org/officeDocument/2006/math">
                      <m:r>
                        <a:rPr lang="ko-KR" altLang="en-US" sz="2800" i="1" smtClean="0">
                          <a:solidFill>
                            <a:srgbClr val="C00000"/>
                          </a:solidFill>
                          <a:latin typeface="Cambria Math" panose="02040503050406030204" pitchFamily="18" charset="0"/>
                          <a:ea typeface="宋体" panose="02010600030101010101" pitchFamily="2" charset="-122"/>
                        </a:rPr>
                        <m:t>𝜆</m:t>
                      </m:r>
                      <m:r>
                        <a:rPr lang="en-US" altLang="ko-KR" sz="2800" b="0" i="1" smtClean="0">
                          <a:solidFill>
                            <a:srgbClr val="C00000"/>
                          </a:solidFill>
                          <a:latin typeface="Cambria Math" panose="02040503050406030204" pitchFamily="18" charset="0"/>
                          <a:ea typeface="宋体" panose="02010600030101010101" pitchFamily="2" charset="-122"/>
                        </a:rPr>
                        <m:t>=</m:t>
                      </m:r>
                      <m:f>
                        <m:fPr>
                          <m:ctrlPr>
                            <a:rPr lang="en-US" altLang="ko-KR" sz="2800" b="0" i="1" smtClean="0">
                              <a:solidFill>
                                <a:srgbClr val="C00000"/>
                              </a:solidFill>
                              <a:latin typeface="Cambria Math" panose="02040503050406030204" pitchFamily="18" charset="0"/>
                              <a:ea typeface="宋体" panose="02010600030101010101" pitchFamily="2" charset="-122"/>
                            </a:rPr>
                          </m:ctrlPr>
                        </m:fPr>
                        <m:num>
                          <m:r>
                            <a:rPr lang="en-US" altLang="ko-KR" sz="2800" b="0" i="1" smtClean="0">
                              <a:solidFill>
                                <a:srgbClr val="C00000"/>
                              </a:solidFill>
                              <a:latin typeface="Cambria Math" panose="02040503050406030204" pitchFamily="18" charset="0"/>
                              <a:ea typeface="宋体" panose="02010600030101010101" pitchFamily="2" charset="-122"/>
                            </a:rPr>
                            <m:t>h</m:t>
                          </m:r>
                        </m:num>
                        <m:den>
                          <m:rad>
                            <m:radPr>
                              <m:degHide m:val="on"/>
                              <m:ctrlPr>
                                <a:rPr lang="en-US" altLang="ko-KR" sz="2800" b="0" i="1" smtClean="0">
                                  <a:solidFill>
                                    <a:srgbClr val="C00000"/>
                                  </a:solidFill>
                                  <a:latin typeface="Cambria Math" panose="02040503050406030204" pitchFamily="18" charset="0"/>
                                  <a:ea typeface="宋体" panose="02010600030101010101" pitchFamily="2" charset="-122"/>
                                </a:rPr>
                              </m:ctrlPr>
                            </m:radPr>
                            <m:deg/>
                            <m:e>
                              <m:r>
                                <a:rPr lang="en-US" altLang="ko-KR" sz="2800" b="0" i="1" smtClean="0">
                                  <a:solidFill>
                                    <a:srgbClr val="C00000"/>
                                  </a:solidFill>
                                  <a:latin typeface="Cambria Math" panose="02040503050406030204" pitchFamily="18" charset="0"/>
                                  <a:ea typeface="宋体" panose="02010600030101010101" pitchFamily="2" charset="-122"/>
                                </a:rPr>
                                <m:t>2</m:t>
                              </m:r>
                              <m:r>
                                <a:rPr lang="en-US" altLang="ko-KR" sz="2800" b="0" i="1" smtClean="0">
                                  <a:solidFill>
                                    <a:srgbClr val="C00000"/>
                                  </a:solidFill>
                                  <a:latin typeface="Cambria Math" panose="02040503050406030204" pitchFamily="18" charset="0"/>
                                  <a:ea typeface="宋体" panose="02010600030101010101" pitchFamily="2" charset="-122"/>
                                </a:rPr>
                                <m:t>𝑚𝑞𝑉</m:t>
                              </m:r>
                            </m:e>
                          </m:rad>
                        </m:den>
                      </m:f>
                    </m:oMath>
                  </m:oMathPara>
                </a14:m>
                <a:endParaRPr lang="ko-KR" altLang="en-US" sz="2800" dirty="0">
                  <a:solidFill>
                    <a:srgbClr val="C00000"/>
                  </a:solidFill>
                  <a:latin typeface="Gill Sans MT" panose="020B0502020104020203" pitchFamily="34" charset="0"/>
                  <a:ea typeface="宋体" panose="02010600030101010101" pitchFamily="2" charset="-122"/>
                </a:endParaRPr>
              </a:p>
            </p:txBody>
          </p:sp>
        </mc:Choice>
        <mc:Fallback xmlns="">
          <p:sp>
            <p:nvSpPr>
              <p:cNvPr id="7" name="TextBox 6"/>
              <p:cNvSpPr txBox="1">
                <a:spLocks noRot="1" noChangeAspect="1" noMove="1" noResize="1" noEditPoints="1" noAdjustHandles="1" noChangeArrowheads="1" noChangeShapeType="1" noTextEdit="1"/>
              </p:cNvSpPr>
              <p:nvPr/>
            </p:nvSpPr>
            <p:spPr bwMode="auto">
              <a:xfrm>
                <a:off x="4163015" y="4904965"/>
                <a:ext cx="2880320" cy="998928"/>
              </a:xfrm>
              <a:prstGeom prst="rect">
                <a:avLst/>
              </a:prstGeom>
              <a:blipFill>
                <a:blip r:embed="rId2"/>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ko-KR" altLang="en-US">
                    <a:noFill/>
                  </a:rPr>
                  <a:t> </a:t>
                </a:r>
              </a:p>
            </p:txBody>
          </p:sp>
        </mc:Fallback>
      </mc:AlternateContent>
      <p:sp>
        <p:nvSpPr>
          <p:cNvPr id="8" name="직사각형 7"/>
          <p:cNvSpPr/>
          <p:nvPr/>
        </p:nvSpPr>
        <p:spPr>
          <a:xfrm>
            <a:off x="4554050" y="4506276"/>
            <a:ext cx="2529860" cy="400110"/>
          </a:xfrm>
          <a:prstGeom prst="rect">
            <a:avLst/>
          </a:prstGeom>
        </p:spPr>
        <p:txBody>
          <a:bodyPr wrap="none">
            <a:spAutoFit/>
          </a:bodyPr>
          <a:lstStyle/>
          <a:p>
            <a:r>
              <a:rPr lang="en-US" altLang="ko-KR" sz="2000" dirty="0">
                <a:latin typeface="Gill Sans MT" panose="020B0502020104020203" pitchFamily="34" charset="0"/>
              </a:rPr>
              <a:t>de Broglie relationship</a:t>
            </a:r>
            <a:endParaRPr lang="ko-KR" altLang="en-US" sz="2000" dirty="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9" name="TextBox 8"/>
              <p:cNvSpPr txBox="1"/>
              <p:nvPr/>
            </p:nvSpPr>
            <p:spPr bwMode="auto">
              <a:xfrm>
                <a:off x="1187624" y="6196280"/>
                <a:ext cx="2523576"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rtlCol="0">
                <a:spAutoFit/>
              </a:bodyPr>
              <a:lstStyle/>
              <a:p>
                <a:pPr>
                  <a:spcBef>
                    <a:spcPts val="600"/>
                  </a:spcBef>
                </a:pPr>
                <a:r>
                  <a:rPr lang="en-US" altLang="ko-KR" dirty="0">
                    <a:solidFill>
                      <a:srgbClr val="FF0000"/>
                    </a:solidFill>
                    <a:latin typeface="Gill Sans MT" panose="020B0502020104020203" pitchFamily="34" charset="0"/>
                    <a:ea typeface="宋体" panose="02010600030101010101" pitchFamily="2" charset="-122"/>
                  </a:rPr>
                  <a:t>Ex) 100 </a:t>
                </a:r>
                <a:r>
                  <a:rPr lang="en-US" altLang="ko-KR" dirty="0" err="1">
                    <a:solidFill>
                      <a:srgbClr val="FF0000"/>
                    </a:solidFill>
                    <a:latin typeface="Gill Sans MT" panose="020B0502020104020203" pitchFamily="34" charset="0"/>
                    <a:ea typeface="宋体" panose="02010600030101010101" pitchFamily="2" charset="-122"/>
                  </a:rPr>
                  <a:t>keV</a:t>
                </a:r>
                <a:r>
                  <a:rPr lang="en-US" altLang="ko-KR" dirty="0">
                    <a:solidFill>
                      <a:srgbClr val="FF0000"/>
                    </a:solidFill>
                    <a:latin typeface="Gill Sans MT" panose="020B0502020104020203" pitchFamily="34" charset="0"/>
                    <a:ea typeface="宋体" panose="02010600030101010101" pitchFamily="2" charset="-122"/>
                  </a:rPr>
                  <a:t>, </a:t>
                </a:r>
                <a14:m>
                  <m:oMath xmlns:m="http://schemas.openxmlformats.org/officeDocument/2006/math">
                    <m:r>
                      <a:rPr lang="ko-KR" altLang="en-US" i="1">
                        <a:solidFill>
                          <a:srgbClr val="FF0000"/>
                        </a:solidFill>
                        <a:latin typeface="Cambria Math" panose="02040503050406030204" pitchFamily="18" charset="0"/>
                        <a:ea typeface="宋体" panose="02010600030101010101" pitchFamily="2" charset="-122"/>
                      </a:rPr>
                      <m:t>𝜆</m:t>
                    </m:r>
                  </m:oMath>
                </a14:m>
                <a:r>
                  <a:rPr lang="ko-KR" altLang="en-US" dirty="0">
                    <a:solidFill>
                      <a:srgbClr val="FF0000"/>
                    </a:solidFill>
                    <a:latin typeface="Gill Sans MT" panose="020B0502020104020203" pitchFamily="34" charset="0"/>
                    <a:ea typeface="宋体" panose="02010600030101010101" pitchFamily="2" charset="-122"/>
                  </a:rPr>
                  <a:t> </a:t>
                </a:r>
                <a:r>
                  <a:rPr lang="en-US" altLang="ko-KR" dirty="0">
                    <a:solidFill>
                      <a:srgbClr val="FF0000"/>
                    </a:solidFill>
                    <a:latin typeface="Gill Sans MT" panose="020B0502020104020203" pitchFamily="34" charset="0"/>
                    <a:ea typeface="宋体" panose="02010600030101010101" pitchFamily="2" charset="-122"/>
                  </a:rPr>
                  <a:t>= 0.37 nm</a:t>
                </a:r>
                <a:endParaRPr lang="ko-KR" altLang="en-US" dirty="0">
                  <a:solidFill>
                    <a:srgbClr val="FF0000"/>
                  </a:solidFill>
                  <a:latin typeface="Gill Sans MT" panose="020B0502020104020203" pitchFamily="34" charset="0"/>
                  <a:ea typeface="宋体" panose="02010600030101010101" pitchFamily="2" charset="-122"/>
                </a:endParaRPr>
              </a:p>
            </p:txBody>
          </p:sp>
        </mc:Choice>
        <mc:Fallback xmlns="">
          <p:sp>
            <p:nvSpPr>
              <p:cNvPr id="9" name="TextBox 8"/>
              <p:cNvSpPr txBox="1">
                <a:spLocks noRot="1" noChangeAspect="1" noMove="1" noResize="1" noEditPoints="1" noAdjustHandles="1" noChangeArrowheads="1" noChangeShapeType="1" noTextEdit="1"/>
              </p:cNvSpPr>
              <p:nvPr/>
            </p:nvSpPr>
            <p:spPr bwMode="auto">
              <a:xfrm>
                <a:off x="1187624" y="6196280"/>
                <a:ext cx="2523576" cy="369332"/>
              </a:xfrm>
              <a:prstGeom prst="rect">
                <a:avLst/>
              </a:prstGeom>
              <a:blipFill rotWithShape="0">
                <a:blip r:embed="rId3"/>
                <a:stretch>
                  <a:fillRect l="-2174" t="-8197" r="-966" b="-245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ko-KR" altLang="en-US">
                    <a:noFill/>
                  </a:rPr>
                  <a:t> </a:t>
                </a:r>
              </a:p>
            </p:txBody>
          </p:sp>
        </mc:Fallback>
      </mc:AlternateContent>
      <p:sp>
        <p:nvSpPr>
          <p:cNvPr id="10" name="직사각형 9"/>
          <p:cNvSpPr/>
          <p:nvPr/>
        </p:nvSpPr>
        <p:spPr>
          <a:xfrm>
            <a:off x="4551661" y="6056103"/>
            <a:ext cx="2997832" cy="784830"/>
          </a:xfrm>
          <a:prstGeom prst="rect">
            <a:avLst/>
          </a:prstGeom>
        </p:spPr>
        <p:txBody>
          <a:bodyPr wrap="square">
            <a:spAutoFit/>
          </a:bodyPr>
          <a:lstStyle/>
          <a:p>
            <a:pPr>
              <a:lnSpc>
                <a:spcPts val="1800"/>
              </a:lnSpc>
            </a:pPr>
            <a:r>
              <a:rPr lang="en-US" altLang="ko-KR" i="1" dirty="0">
                <a:latin typeface="Gill Sans MT" panose="020B0502020104020203" pitchFamily="34" charset="0"/>
              </a:rPr>
              <a:t>m &amp; q: electron mass &amp; charge</a:t>
            </a:r>
          </a:p>
          <a:p>
            <a:pPr>
              <a:lnSpc>
                <a:spcPts val="1800"/>
              </a:lnSpc>
            </a:pPr>
            <a:r>
              <a:rPr lang="en-US" altLang="ko-KR" i="1" dirty="0">
                <a:latin typeface="Gill Sans MT" panose="020B0502020104020203" pitchFamily="34" charset="0"/>
              </a:rPr>
              <a:t>h: Planck's constant</a:t>
            </a:r>
          </a:p>
          <a:p>
            <a:pPr>
              <a:lnSpc>
                <a:spcPts val="1800"/>
              </a:lnSpc>
            </a:pPr>
            <a:r>
              <a:rPr lang="en-US" altLang="ko-KR" i="1" dirty="0">
                <a:latin typeface="Gill Sans MT" panose="020B0502020104020203" pitchFamily="34" charset="0"/>
              </a:rPr>
              <a:t>V: potential difference</a:t>
            </a:r>
            <a:endParaRPr lang="ko-KR" altLang="en-US" i="1" dirty="0">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230</a:t>
            </a:fld>
            <a:endParaRPr lang="ko-KR" altLang="en-US"/>
          </a:p>
        </p:txBody>
      </p:sp>
    </p:spTree>
    <p:extLst>
      <p:ext uri="{BB962C8B-B14F-4D97-AF65-F5344CB8AC3E}">
        <p14:creationId xmlns:p14="http://schemas.microsoft.com/office/powerpoint/2010/main" val="21530679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598" y="1637670"/>
            <a:ext cx="6080483" cy="2583418"/>
          </a:xfrm>
          <a:prstGeom prst="rect">
            <a:avLst/>
          </a:prstGeom>
        </p:spPr>
      </p:pic>
      <p:sp>
        <p:nvSpPr>
          <p:cNvPr id="5" name="직사각형 4"/>
          <p:cNvSpPr/>
          <p:nvPr/>
        </p:nvSpPr>
        <p:spPr>
          <a:xfrm>
            <a:off x="3185719" y="1329712"/>
            <a:ext cx="2228239" cy="369332"/>
          </a:xfrm>
          <a:prstGeom prst="rect">
            <a:avLst/>
          </a:prstGeom>
        </p:spPr>
        <p:txBody>
          <a:bodyPr wrap="none">
            <a:spAutoFit/>
          </a:bodyPr>
          <a:lstStyle/>
          <a:p>
            <a:r>
              <a:rPr lang="en-US" altLang="ko-KR" dirty="0">
                <a:latin typeface="Gill Sans MT" panose="020B0502020104020203" pitchFamily="34" charset="0"/>
              </a:rPr>
              <a:t>Side-view TEM images</a:t>
            </a:r>
            <a:endParaRPr lang="ko-KR" altLang="en-US" dirty="0">
              <a:latin typeface="Gill Sans MT" panose="020B0502020104020203" pitchFamily="34" charset="0"/>
            </a:endParaRPr>
          </a:p>
        </p:txBody>
      </p:sp>
      <p:grpSp>
        <p:nvGrpSpPr>
          <p:cNvPr id="9" name="그룹 8"/>
          <p:cNvGrpSpPr/>
          <p:nvPr/>
        </p:nvGrpSpPr>
        <p:grpSpPr>
          <a:xfrm>
            <a:off x="1647821" y="4544268"/>
            <a:ext cx="5304036" cy="2197100"/>
            <a:chOff x="1702555" y="4369244"/>
            <a:chExt cx="5304036" cy="2197100"/>
          </a:xfrm>
        </p:grpSpPr>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291" y="4369244"/>
              <a:ext cx="2527300" cy="2197100"/>
            </a:xfrm>
            <a:prstGeom prst="rect">
              <a:avLst/>
            </a:prstGeom>
          </p:spPr>
        </p:pic>
        <p:pic>
          <p:nvPicPr>
            <p:cNvPr id="7" name="그림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555" y="4369244"/>
              <a:ext cx="2743200" cy="2197100"/>
            </a:xfrm>
            <a:prstGeom prst="rect">
              <a:avLst/>
            </a:prstGeom>
          </p:spPr>
        </p:pic>
      </p:grpSp>
      <p:sp>
        <p:nvSpPr>
          <p:cNvPr id="8" name="직사각형 7"/>
          <p:cNvSpPr/>
          <p:nvPr/>
        </p:nvSpPr>
        <p:spPr>
          <a:xfrm>
            <a:off x="4492016" y="4176398"/>
            <a:ext cx="2459841" cy="369332"/>
          </a:xfrm>
          <a:prstGeom prst="rect">
            <a:avLst/>
          </a:prstGeom>
        </p:spPr>
        <p:txBody>
          <a:bodyPr wrap="none">
            <a:spAutoFit/>
          </a:bodyPr>
          <a:lstStyle/>
          <a:p>
            <a:r>
              <a:rPr lang="en-US" altLang="ko-KR" dirty="0">
                <a:latin typeface="Gill Sans MT" panose="020B0502020104020203" pitchFamily="34" charset="0"/>
              </a:rPr>
              <a:t>Planar-view TEM images</a:t>
            </a:r>
            <a:endParaRPr lang="ko-KR" altLang="en-US" dirty="0">
              <a:latin typeface="Gill Sans MT" panose="020B0502020104020203" pitchFamily="34" charset="0"/>
            </a:endParaRPr>
          </a:p>
        </p:txBody>
      </p:sp>
      <p:sp>
        <p:nvSpPr>
          <p:cNvPr id="10" name="직사각형 9"/>
          <p:cNvSpPr/>
          <p:nvPr/>
        </p:nvSpPr>
        <p:spPr>
          <a:xfrm>
            <a:off x="2579738" y="4174936"/>
            <a:ext cx="888385" cy="369332"/>
          </a:xfrm>
          <a:prstGeom prst="rect">
            <a:avLst/>
          </a:prstGeom>
        </p:spPr>
        <p:txBody>
          <a:bodyPr wrap="none">
            <a:spAutoFit/>
          </a:bodyPr>
          <a:lstStyle/>
          <a:p>
            <a:r>
              <a:rPr lang="en-US" altLang="ko-KR" dirty="0">
                <a:latin typeface="Gill Sans MT" panose="020B0502020104020203" pitchFamily="34" charset="0"/>
              </a:rPr>
              <a:t>scheme</a:t>
            </a:r>
            <a:endParaRPr lang="ko-KR" altLang="en-US" dirty="0">
              <a:latin typeface="Gill Sans MT" panose="020B0502020104020203" pitchFamily="34" charset="0"/>
            </a:endParaRPr>
          </a:p>
        </p:txBody>
      </p:sp>
      <p:sp>
        <p:nvSpPr>
          <p:cNvPr id="11" name="직사각형 10"/>
          <p:cNvSpPr/>
          <p:nvPr/>
        </p:nvSpPr>
        <p:spPr>
          <a:xfrm>
            <a:off x="0" y="879103"/>
            <a:ext cx="9144000" cy="461665"/>
          </a:xfrm>
          <a:prstGeom prst="rect">
            <a:avLst/>
          </a:prstGeom>
        </p:spPr>
        <p:txBody>
          <a:bodyPr wrap="square">
            <a:spAutoFit/>
          </a:bodyPr>
          <a:lstStyle/>
          <a:p>
            <a:pPr algn="ctr"/>
            <a:r>
              <a:rPr lang="en-US" altLang="ko-KR" sz="2400" dirty="0" err="1">
                <a:solidFill>
                  <a:srgbClr val="C00000"/>
                </a:solidFill>
                <a:latin typeface="Gill Sans MT" panose="020B0502020104020203" pitchFamily="34" charset="0"/>
              </a:rPr>
              <a:t>Graphene</a:t>
            </a:r>
            <a:r>
              <a:rPr lang="en-US" altLang="ko-KR" sz="2400" dirty="0">
                <a:solidFill>
                  <a:srgbClr val="C00000"/>
                </a:solidFill>
                <a:latin typeface="Gill Sans MT" panose="020B0502020104020203" pitchFamily="34" charset="0"/>
              </a:rPr>
              <a:t> sheet consisting of honeycomb atomic structure </a:t>
            </a:r>
            <a:endParaRPr lang="ko-KR" altLang="en-US" sz="2400" dirty="0">
              <a:solidFill>
                <a:srgbClr val="C00000"/>
              </a:solidFill>
              <a:latin typeface="Gill Sans MT" panose="020B0502020104020203" pitchFamily="34" charset="0"/>
            </a:endParaRPr>
          </a:p>
        </p:txBody>
      </p:sp>
      <p:sp>
        <p:nvSpPr>
          <p:cNvPr id="12" name="직사각형 11"/>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pt-BR" altLang="ko-KR" sz="2800" b="1" dirty="0">
                <a:latin typeface="Gill Sans MT" panose="020B0502020104020203" pitchFamily="34" charset="0"/>
                <a:ea typeface="HY견고딕" panose="02030600000101010101" pitchFamily="18" charset="-127"/>
                <a:cs typeface="+mj-cs"/>
              </a:rPr>
              <a:t>8.2.4. Transmission electron microscopy (TEM)</a:t>
            </a:r>
            <a:endParaRPr lang="ko-KR" altLang="en-US" sz="2800" b="1" dirty="0">
              <a:latin typeface="Gill Sans MT" panose="020B0502020104020203" pitchFamily="34" charset="0"/>
              <a:ea typeface="HY견고딕" panose="02030600000101010101" pitchFamily="18" charset="-127"/>
              <a:cs typeface="+mj-cs"/>
            </a:endParaRP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231</a:t>
            </a:fld>
            <a:endParaRPr lang="ko-KR" altLang="en-US"/>
          </a:p>
        </p:txBody>
      </p:sp>
    </p:spTree>
    <p:extLst>
      <p:ext uri="{BB962C8B-B14F-4D97-AF65-F5344CB8AC3E}">
        <p14:creationId xmlns:p14="http://schemas.microsoft.com/office/powerpoint/2010/main" val="230667126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pt-BR" altLang="ko-KR" sz="2800" b="1" dirty="0">
                <a:latin typeface="Gill Sans MT" panose="020B0502020104020203" pitchFamily="34" charset="0"/>
                <a:ea typeface="HY견고딕" panose="02030600000101010101" pitchFamily="18" charset="-127"/>
                <a:cs typeface="+mj-cs"/>
              </a:rPr>
              <a:t>8.2.4. Transmission electron microscopy (TEM)</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직사각형 1"/>
          <p:cNvSpPr/>
          <p:nvPr/>
        </p:nvSpPr>
        <p:spPr>
          <a:xfrm>
            <a:off x="287524" y="908720"/>
            <a:ext cx="8064896" cy="1661993"/>
          </a:xfrm>
          <a:prstGeom prst="rect">
            <a:avLst/>
          </a:prstGeom>
        </p:spPr>
        <p:txBody>
          <a:bodyPr wrap="square">
            <a:spAutoFit/>
          </a:bodyPr>
          <a:lstStyle/>
          <a:p>
            <a:r>
              <a:rPr lang="en-US" altLang="ko-KR" sz="2400" b="1" dirty="0">
                <a:latin typeface="Gill Sans MT" panose="020B0502020104020203" pitchFamily="34" charset="0"/>
              </a:rPr>
              <a:t>Selected-area diffraction (SAD)</a:t>
            </a:r>
          </a:p>
          <a:p>
            <a:pPr marL="342900" indent="-342900">
              <a:buFont typeface="Arial" panose="020B0604020202020204" pitchFamily="34" charset="0"/>
              <a:buChar char="•"/>
            </a:pPr>
            <a:r>
              <a:rPr lang="en-US" altLang="ko-KR" sz="2000" dirty="0">
                <a:latin typeface="Gill Sans MT" panose="020B0502020104020203" pitchFamily="34" charset="0"/>
              </a:rPr>
              <a:t>to determine the </a:t>
            </a:r>
            <a:r>
              <a:rPr lang="en-US" altLang="ko-KR" sz="2000" dirty="0">
                <a:solidFill>
                  <a:srgbClr val="C00000"/>
                </a:solidFill>
                <a:latin typeface="Gill Sans MT" panose="020B0502020104020203" pitchFamily="34" charset="0"/>
              </a:rPr>
              <a:t>crystal structure </a:t>
            </a:r>
            <a:r>
              <a:rPr lang="en-US" altLang="ko-KR" sz="2000" dirty="0">
                <a:latin typeface="Gill Sans MT" panose="020B0502020104020203" pitchFamily="34" charset="0"/>
              </a:rPr>
              <a:t>of individual nanomaterials, such as </a:t>
            </a:r>
            <a:r>
              <a:rPr lang="en-US" altLang="ko-KR" sz="2000" dirty="0" err="1">
                <a:latin typeface="Gill Sans MT" panose="020B0502020104020203" pitchFamily="34" charset="0"/>
              </a:rPr>
              <a:t>nanocrystals</a:t>
            </a:r>
            <a:r>
              <a:rPr lang="en-US" altLang="ko-KR" sz="2000" dirty="0">
                <a:latin typeface="Gill Sans MT" panose="020B0502020104020203" pitchFamily="34" charset="0"/>
              </a:rPr>
              <a:t> and </a:t>
            </a:r>
            <a:r>
              <a:rPr lang="en-US" altLang="ko-KR" sz="2000" dirty="0" err="1">
                <a:latin typeface="Gill Sans MT" panose="020B0502020104020203" pitchFamily="34" charset="0"/>
              </a:rPr>
              <a:t>nanorods</a:t>
            </a:r>
            <a:r>
              <a:rPr lang="en-US" altLang="ko-KR" sz="2000" dirty="0">
                <a:latin typeface="Gill Sans MT" panose="020B0502020104020203" pitchFamily="34" charset="0"/>
              </a:rPr>
              <a:t>, and the crystal structures of different parts of a sample</a:t>
            </a:r>
          </a:p>
          <a:p>
            <a:endParaRPr lang="ko-KR" altLang="en-US" dirty="0">
              <a:latin typeface="Gill Sans MT" panose="020B0502020104020203" pitchFamily="34" charset="0"/>
            </a:endParaRPr>
          </a:p>
        </p:txBody>
      </p:sp>
      <p:pic>
        <p:nvPicPr>
          <p:cNvPr id="6"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718" y="2544951"/>
            <a:ext cx="2929098" cy="3514917"/>
          </a:xfrm>
          <a:prstGeom prst="rect">
            <a:avLst/>
          </a:prstGeom>
        </p:spPr>
      </p:pic>
      <p:sp>
        <p:nvSpPr>
          <p:cNvPr id="7" name="직사각형 6"/>
          <p:cNvSpPr/>
          <p:nvPr/>
        </p:nvSpPr>
        <p:spPr>
          <a:xfrm>
            <a:off x="35396" y="6030892"/>
            <a:ext cx="4608612" cy="646331"/>
          </a:xfrm>
          <a:prstGeom prst="rect">
            <a:avLst/>
          </a:prstGeom>
        </p:spPr>
        <p:txBody>
          <a:bodyPr wrap="square">
            <a:spAutoFit/>
          </a:bodyPr>
          <a:lstStyle/>
          <a:p>
            <a:r>
              <a:rPr lang="en-US" altLang="ko-KR" sz="1200" dirty="0"/>
              <a:t>( a ) TEM images; ( b ) selected-area electron diffraction pattern; and ( c ) powder XRD pattern of the Ag/cylindrical </a:t>
            </a:r>
            <a:r>
              <a:rPr lang="en-US" altLang="ko-KR" sz="1200" dirty="0" err="1"/>
              <a:t>mesoporous</a:t>
            </a:r>
            <a:r>
              <a:rPr lang="en-US" altLang="ko-KR" sz="1200" dirty="0"/>
              <a:t> carbon</a:t>
            </a:r>
            <a:endParaRPr lang="ko-KR" altLang="en-US" sz="1200" dirty="0"/>
          </a:p>
        </p:txBody>
      </p:sp>
      <p:pic>
        <p:nvPicPr>
          <p:cNvPr id="8" name="그림 7"/>
          <p:cNvPicPr>
            <a:picLocks noChangeAspect="1"/>
          </p:cNvPicPr>
          <p:nvPr/>
        </p:nvPicPr>
        <p:blipFill rotWithShape="1">
          <a:blip r:embed="rId3">
            <a:extLst>
              <a:ext uri="{28A0092B-C50C-407E-A947-70E740481C1C}">
                <a14:useLocalDpi xmlns:a14="http://schemas.microsoft.com/office/drawing/2010/main" val="0"/>
              </a:ext>
            </a:extLst>
          </a:blip>
          <a:srcRect l="236" t="11231" r="50830" b="11756"/>
          <a:stretch/>
        </p:blipFill>
        <p:spPr>
          <a:xfrm>
            <a:off x="5010869" y="2562344"/>
            <a:ext cx="3528393" cy="3528392"/>
          </a:xfrm>
          <a:prstGeom prst="rect">
            <a:avLst/>
          </a:prstGeom>
        </p:spPr>
      </p:pic>
      <p:sp>
        <p:nvSpPr>
          <p:cNvPr id="9" name="타원 8"/>
          <p:cNvSpPr/>
          <p:nvPr/>
        </p:nvSpPr>
        <p:spPr>
          <a:xfrm>
            <a:off x="6018982" y="3426440"/>
            <a:ext cx="1656184" cy="1656184"/>
          </a:xfrm>
          <a:prstGeom prst="ellipse">
            <a:avLst/>
          </a:prstGeom>
          <a:noFill/>
          <a:ln>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타원 9"/>
          <p:cNvSpPr/>
          <p:nvPr/>
        </p:nvSpPr>
        <p:spPr>
          <a:xfrm>
            <a:off x="5903350" y="3311967"/>
            <a:ext cx="1872000" cy="1872000"/>
          </a:xfrm>
          <a:prstGeom prst="ellipse">
            <a:avLst/>
          </a:prstGeom>
          <a:noFill/>
          <a:ln>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2" name="타원 11"/>
          <p:cNvSpPr/>
          <p:nvPr/>
        </p:nvSpPr>
        <p:spPr>
          <a:xfrm>
            <a:off x="5471544" y="2900975"/>
            <a:ext cx="2700000" cy="2700000"/>
          </a:xfrm>
          <a:prstGeom prst="ellipse">
            <a:avLst/>
          </a:prstGeom>
          <a:noFill/>
          <a:ln>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5010869" y="6160740"/>
            <a:ext cx="3528393" cy="276999"/>
          </a:xfrm>
          <a:prstGeom prst="rect">
            <a:avLst/>
          </a:prstGeom>
        </p:spPr>
        <p:txBody>
          <a:bodyPr wrap="square">
            <a:spAutoFit/>
          </a:bodyPr>
          <a:lstStyle/>
          <a:p>
            <a:r>
              <a:rPr lang="en-US" altLang="ko-KR" sz="1200" dirty="0"/>
              <a:t>the SAD pattern of </a:t>
            </a:r>
            <a:r>
              <a:rPr lang="en-US" altLang="ko-KR" sz="1200" dirty="0" err="1"/>
              <a:t>sinlge</a:t>
            </a:r>
            <a:r>
              <a:rPr lang="en-US" altLang="ko-KR" sz="1200" dirty="0"/>
              <a:t> Al alloy </a:t>
            </a:r>
            <a:endParaRPr lang="ko-KR" altLang="en-US" sz="1200" dirty="0"/>
          </a:p>
        </p:txBody>
      </p:sp>
      <p:sp>
        <p:nvSpPr>
          <p:cNvPr id="5" name="슬라이드 번호 개체 틀 4"/>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232</a:t>
            </a:fld>
            <a:endParaRPr lang="ko-KR" altLang="en-US"/>
          </a:p>
        </p:txBody>
      </p:sp>
    </p:spTree>
    <p:extLst>
      <p:ext uri="{BB962C8B-B14F-4D97-AF65-F5344CB8AC3E}">
        <p14:creationId xmlns:p14="http://schemas.microsoft.com/office/powerpoint/2010/main" val="131939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85044" y="876251"/>
            <a:ext cx="7920880" cy="2308324"/>
          </a:xfrm>
          <a:prstGeom prst="rect">
            <a:avLst/>
          </a:prstGeom>
        </p:spPr>
        <p:txBody>
          <a:bodyPr wrap="square">
            <a:spAutoFit/>
          </a:bodyPr>
          <a:lstStyle/>
          <a:p>
            <a:r>
              <a:rPr lang="en-US" altLang="ko-KR" sz="2400" b="1" dirty="0">
                <a:latin typeface="Gill Sans MT" panose="020B0502020104020203" pitchFamily="34" charset="0"/>
              </a:rPr>
              <a:t>Energy-dispersive X-ray Spectroscopy (EDS)</a:t>
            </a:r>
          </a:p>
          <a:p>
            <a:r>
              <a:rPr lang="en-US" altLang="ko-KR" sz="2400" b="1" dirty="0">
                <a:latin typeface="Gill Sans MT" panose="020B0502020104020203" pitchFamily="34" charset="0"/>
              </a:rPr>
              <a:t>Electron Energy Loss Spectroscopy (EELS)</a:t>
            </a:r>
          </a:p>
          <a:p>
            <a:pPr marL="342900" indent="-342900">
              <a:buFont typeface="Arial" panose="020B0604020202020204" pitchFamily="34" charset="0"/>
              <a:buChar char="•"/>
            </a:pPr>
            <a:r>
              <a:rPr lang="en-US" altLang="ko-KR" sz="2400" dirty="0">
                <a:latin typeface="Gill Sans MT" panose="020B0502020104020203" pitchFamily="34" charset="0"/>
              </a:rPr>
              <a:t>although TEM has no inherent ability to distinguish atomic species, electron scattering is exceedingly sensitive to the target element and various spectroscopy are developed for the </a:t>
            </a:r>
            <a:r>
              <a:rPr lang="en-US" altLang="ko-KR" sz="2400" dirty="0">
                <a:solidFill>
                  <a:srgbClr val="C00000"/>
                </a:solidFill>
                <a:latin typeface="Gill Sans MT" panose="020B0502020104020203" pitchFamily="34" charset="0"/>
              </a:rPr>
              <a:t>chemical composition analysis</a:t>
            </a:r>
            <a:endParaRPr lang="ko-KR" altLang="en-US" sz="2400" dirty="0">
              <a:solidFill>
                <a:srgbClr val="C00000"/>
              </a:solidFill>
              <a:latin typeface="Gill Sans MT" panose="020B0502020104020203" pitchFamily="34" charset="0"/>
            </a:endParaRPr>
          </a:p>
        </p:txBody>
      </p:sp>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pt-BR" altLang="ko-KR" sz="2800" b="1" dirty="0">
                <a:latin typeface="Gill Sans MT" panose="020B0502020104020203" pitchFamily="34" charset="0"/>
                <a:ea typeface="HY견고딕" panose="02030600000101010101" pitchFamily="18" charset="-127"/>
                <a:cs typeface="+mj-cs"/>
              </a:rPr>
              <a:t>8.2.4. Transmission electron microscopy (TEM)</a:t>
            </a:r>
            <a:endParaRPr lang="ko-KR" altLang="en-US" sz="2800" b="1" dirty="0">
              <a:latin typeface="Gill Sans MT" panose="020B0502020104020203" pitchFamily="34" charset="0"/>
              <a:ea typeface="HY견고딕" panose="02030600000101010101" pitchFamily="18" charset="-127"/>
              <a:cs typeface="+mj-cs"/>
            </a:endParaRPr>
          </a:p>
        </p:txBody>
      </p:sp>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3595459"/>
            <a:ext cx="2664296" cy="3244322"/>
          </a:xfrm>
          <a:prstGeom prst="rect">
            <a:avLst/>
          </a:prstGeom>
        </p:spPr>
      </p:pic>
      <p:sp>
        <p:nvSpPr>
          <p:cNvPr id="8" name="직사각형 7"/>
          <p:cNvSpPr/>
          <p:nvPr/>
        </p:nvSpPr>
        <p:spPr>
          <a:xfrm>
            <a:off x="1544527" y="3214787"/>
            <a:ext cx="654346" cy="369332"/>
          </a:xfrm>
          <a:prstGeom prst="rect">
            <a:avLst/>
          </a:prstGeom>
        </p:spPr>
        <p:txBody>
          <a:bodyPr wrap="none">
            <a:spAutoFit/>
          </a:bodyPr>
          <a:lstStyle/>
          <a:p>
            <a:r>
              <a:rPr lang="en-US" altLang="ko-KR" b="1" dirty="0">
                <a:latin typeface="Gill Sans MT" panose="020B0502020104020203" pitchFamily="34" charset="0"/>
              </a:rPr>
              <a:t>EDS</a:t>
            </a:r>
            <a:endParaRPr lang="ko-KR" altLang="en-US" dirty="0"/>
          </a:p>
        </p:txBody>
      </p:sp>
      <p:sp>
        <p:nvSpPr>
          <p:cNvPr id="11" name="직사각형 10"/>
          <p:cNvSpPr/>
          <p:nvPr/>
        </p:nvSpPr>
        <p:spPr>
          <a:xfrm>
            <a:off x="6352969" y="3291321"/>
            <a:ext cx="758541" cy="369332"/>
          </a:xfrm>
          <a:prstGeom prst="rect">
            <a:avLst/>
          </a:prstGeom>
        </p:spPr>
        <p:txBody>
          <a:bodyPr wrap="none">
            <a:spAutoFit/>
          </a:bodyPr>
          <a:lstStyle/>
          <a:p>
            <a:r>
              <a:rPr lang="en-US" altLang="ko-KR" b="1" dirty="0">
                <a:latin typeface="Gill Sans MT" panose="020B0502020104020203" pitchFamily="34" charset="0"/>
              </a:rPr>
              <a:t>EELS</a:t>
            </a:r>
            <a:endParaRPr lang="ko-KR" altLang="en-US" dirty="0"/>
          </a:p>
        </p:txBody>
      </p:sp>
      <p:pic>
        <p:nvPicPr>
          <p:cNvPr id="14" name="그림 13"/>
          <p:cNvPicPr>
            <a:picLocks noChangeAspect="1"/>
          </p:cNvPicPr>
          <p:nvPr/>
        </p:nvPicPr>
        <p:blipFill>
          <a:blip r:embed="rId4"/>
          <a:stretch>
            <a:fillRect/>
          </a:stretch>
        </p:blipFill>
        <p:spPr>
          <a:xfrm>
            <a:off x="3775147" y="3767399"/>
            <a:ext cx="5237945" cy="2249398"/>
          </a:xfrm>
          <a:prstGeom prst="rect">
            <a:avLst/>
          </a:prstGeom>
        </p:spPr>
      </p:pic>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233</a:t>
            </a:fld>
            <a:endParaRPr lang="ko-KR" altLang="en-US"/>
          </a:p>
        </p:txBody>
      </p:sp>
    </p:spTree>
    <p:extLst>
      <p:ext uri="{BB962C8B-B14F-4D97-AF65-F5344CB8AC3E}">
        <p14:creationId xmlns:p14="http://schemas.microsoft.com/office/powerpoint/2010/main" val="338872892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162" y="1988840"/>
            <a:ext cx="4443675" cy="4463513"/>
          </a:xfrm>
          <a:prstGeom prst="rect">
            <a:avLst/>
          </a:prstGeom>
        </p:spPr>
      </p:pic>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pt-BR" altLang="ko-KR" sz="2800" b="1" dirty="0">
                <a:latin typeface="Gill Sans MT" panose="020B0502020104020203" pitchFamily="34" charset="0"/>
                <a:ea typeface="HY견고딕" panose="02030600000101010101" pitchFamily="18" charset="-127"/>
                <a:cs typeface="+mj-cs"/>
              </a:rPr>
              <a:t>8.2.4. Transmission electron microscopy (TEM)</a:t>
            </a:r>
            <a:endParaRPr lang="ko-KR" altLang="en-US" sz="2800" b="1" dirty="0">
              <a:latin typeface="Gill Sans MT" panose="020B0502020104020203" pitchFamily="34" charset="0"/>
              <a:ea typeface="HY견고딕" panose="02030600000101010101" pitchFamily="18" charset="-127"/>
              <a:cs typeface="+mj-cs"/>
            </a:endParaRPr>
          </a:p>
        </p:txBody>
      </p:sp>
      <p:sp>
        <p:nvSpPr>
          <p:cNvPr id="6" name="직사각형 5"/>
          <p:cNvSpPr/>
          <p:nvPr/>
        </p:nvSpPr>
        <p:spPr>
          <a:xfrm>
            <a:off x="185044" y="876251"/>
            <a:ext cx="7920880" cy="830997"/>
          </a:xfrm>
          <a:prstGeom prst="rect">
            <a:avLst/>
          </a:prstGeom>
        </p:spPr>
        <p:txBody>
          <a:bodyPr wrap="square">
            <a:spAutoFit/>
          </a:bodyPr>
          <a:lstStyle/>
          <a:p>
            <a:r>
              <a:rPr lang="en-US" altLang="ko-KR" sz="2400" b="1" dirty="0">
                <a:latin typeface="Gill Sans MT" panose="020B0502020104020203" pitchFamily="34" charset="0"/>
              </a:rPr>
              <a:t>Energy-dispersive X-ray Spectroscopy (EDS)</a:t>
            </a:r>
          </a:p>
          <a:p>
            <a:r>
              <a:rPr lang="en-US" altLang="ko-KR" sz="2400" b="1" dirty="0">
                <a:latin typeface="Gill Sans MT" panose="020B0502020104020203" pitchFamily="34" charset="0"/>
              </a:rPr>
              <a:t>Electron Energy Loss Spectroscopy (EELS)</a:t>
            </a: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234</a:t>
            </a:fld>
            <a:endParaRPr lang="ko-KR" altLang="en-US"/>
          </a:p>
        </p:txBody>
      </p:sp>
    </p:spTree>
    <p:extLst>
      <p:ext uri="{BB962C8B-B14F-4D97-AF65-F5344CB8AC3E}">
        <p14:creationId xmlns:p14="http://schemas.microsoft.com/office/powerpoint/2010/main" val="99687395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8.2.5. Scanning probe microscopy (SPM)</a:t>
            </a:r>
            <a:endParaRPr lang="ko-KR" altLang="en-US" sz="2800" b="1" dirty="0">
              <a:latin typeface="Gill Sans MT" panose="020B0502020104020203" pitchFamily="34" charset="0"/>
              <a:ea typeface="HY견고딕" panose="02030600000101010101" pitchFamily="18" charset="-127"/>
              <a:cs typeface="+mj-cs"/>
            </a:endParaRPr>
          </a:p>
        </p:txBody>
      </p:sp>
      <p:sp>
        <p:nvSpPr>
          <p:cNvPr id="5" name="직사각형 4"/>
          <p:cNvSpPr/>
          <p:nvPr/>
        </p:nvSpPr>
        <p:spPr>
          <a:xfrm>
            <a:off x="166967" y="980728"/>
            <a:ext cx="8810065" cy="1938992"/>
          </a:xfrm>
          <a:prstGeom prst="rect">
            <a:avLst/>
          </a:prstGeom>
        </p:spPr>
        <p:txBody>
          <a:bodyPr wrap="square">
            <a:spAutoFit/>
          </a:bodyPr>
          <a:lstStyle/>
          <a:p>
            <a:pPr marL="342900" indent="-342900">
              <a:buFont typeface="Wingdings" panose="05000000000000000000" pitchFamily="2" charset="2"/>
              <a:buChar char="Ø"/>
            </a:pPr>
            <a:r>
              <a:rPr lang="en-US" altLang="ko-KR" sz="2400" dirty="0">
                <a:latin typeface="Gill Sans MT" panose="020B0502020104020203" pitchFamily="34" charset="0"/>
              </a:rPr>
              <a:t>a general term for a family of microscopes depending on the probing forces used</a:t>
            </a:r>
            <a:endParaRPr lang="ko-KR" altLang="en-US" sz="2400" dirty="0">
              <a:latin typeface="Gill Sans MT" panose="020B0502020104020203" pitchFamily="34" charset="0"/>
            </a:endParaRPr>
          </a:p>
          <a:p>
            <a:pPr marL="342900" indent="-342900">
              <a:buFont typeface="Wingdings" panose="05000000000000000000" pitchFamily="2" charset="2"/>
              <a:buChar char="Ø"/>
            </a:pPr>
            <a:r>
              <a:rPr lang="en-US" altLang="ko-KR" sz="2400" dirty="0">
                <a:latin typeface="Gill Sans MT" panose="020B0502020104020203" pitchFamily="34" charset="0"/>
              </a:rPr>
              <a:t>providing unique imaging techniques  &amp; 3D real-space images</a:t>
            </a:r>
          </a:p>
          <a:p>
            <a:pPr marL="342900" indent="-342900">
              <a:buFont typeface="Wingdings" panose="05000000000000000000" pitchFamily="2" charset="2"/>
              <a:buChar char="Ø"/>
            </a:pPr>
            <a:r>
              <a:rPr lang="en-US" altLang="ko-KR" sz="2400" dirty="0">
                <a:latin typeface="Gill Sans MT" panose="020B0502020104020203" pitchFamily="34" charset="0"/>
              </a:rPr>
              <a:t>spatially localized measurements of structure and properties</a:t>
            </a:r>
          </a:p>
          <a:p>
            <a:pPr marL="342900" indent="-342900">
              <a:buFont typeface="Wingdings" panose="05000000000000000000" pitchFamily="2" charset="2"/>
              <a:buChar char="Ø"/>
            </a:pPr>
            <a:r>
              <a:rPr lang="en-US" altLang="ko-KR" sz="2400" dirty="0">
                <a:latin typeface="Gill Sans MT" panose="020B0502020104020203" pitchFamily="34" charset="0"/>
              </a:rPr>
              <a:t>subatomic spatial resolution</a:t>
            </a:r>
          </a:p>
        </p:txBody>
      </p:sp>
      <p:sp>
        <p:nvSpPr>
          <p:cNvPr id="2" name="TextBox 1"/>
          <p:cNvSpPr txBox="1"/>
          <p:nvPr/>
        </p:nvSpPr>
        <p:spPr bwMode="auto">
          <a:xfrm>
            <a:off x="-1" y="2874134"/>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spcBef>
                <a:spcPts val="600"/>
              </a:spcBef>
            </a:pPr>
            <a:r>
              <a:rPr lang="en-US" altLang="ko-KR" sz="2800" dirty="0">
                <a:solidFill>
                  <a:srgbClr val="000000"/>
                </a:solidFill>
                <a:latin typeface="Gill Sans MT" panose="020B0502020104020203" pitchFamily="34" charset="0"/>
                <a:ea typeface="宋体" panose="02010600030101010101" pitchFamily="2" charset="-122"/>
              </a:rPr>
              <a:t>SPM</a:t>
            </a:r>
            <a:endParaRPr lang="ko-KR" altLang="en-US" sz="2800" dirty="0">
              <a:solidFill>
                <a:srgbClr val="000000"/>
              </a:solidFill>
              <a:latin typeface="Gill Sans MT" panose="020B0502020104020203" pitchFamily="34" charset="0"/>
              <a:ea typeface="宋体" panose="02010600030101010101" pitchFamily="2" charset="-122"/>
            </a:endParaRPr>
          </a:p>
        </p:txBody>
      </p:sp>
      <p:sp>
        <p:nvSpPr>
          <p:cNvPr id="16" name="TextBox 15"/>
          <p:cNvSpPr txBox="1"/>
          <p:nvPr/>
        </p:nvSpPr>
        <p:spPr bwMode="auto">
          <a:xfrm>
            <a:off x="2267743" y="3861316"/>
            <a:ext cx="6575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pPr>
            <a:r>
              <a:rPr lang="en-US" altLang="ko-KR" sz="2000" dirty="0">
                <a:solidFill>
                  <a:srgbClr val="000000"/>
                </a:solidFill>
                <a:latin typeface="Gill Sans MT" panose="020B0502020104020203" pitchFamily="34" charset="0"/>
                <a:ea typeface="宋体" panose="02010600030101010101" pitchFamily="2" charset="-122"/>
              </a:rPr>
              <a:t>STM</a:t>
            </a:r>
            <a:endParaRPr lang="ko-KR" altLang="en-US" sz="2000" dirty="0">
              <a:solidFill>
                <a:srgbClr val="000000"/>
              </a:solidFill>
              <a:latin typeface="Gill Sans MT" panose="020B0502020104020203" pitchFamily="34" charset="0"/>
              <a:ea typeface="宋体" panose="02010600030101010101" pitchFamily="2" charset="-122"/>
            </a:endParaRPr>
          </a:p>
        </p:txBody>
      </p:sp>
      <p:sp>
        <p:nvSpPr>
          <p:cNvPr id="17" name="TextBox 16"/>
          <p:cNvSpPr txBox="1"/>
          <p:nvPr/>
        </p:nvSpPr>
        <p:spPr bwMode="auto">
          <a:xfrm>
            <a:off x="6156175" y="3861316"/>
            <a:ext cx="6767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pPr>
            <a:r>
              <a:rPr lang="en-US" altLang="ko-KR" sz="2000" dirty="0">
                <a:solidFill>
                  <a:srgbClr val="000000"/>
                </a:solidFill>
                <a:latin typeface="Gill Sans MT" panose="020B0502020104020203" pitchFamily="34" charset="0"/>
                <a:ea typeface="宋体" panose="02010600030101010101" pitchFamily="2" charset="-122"/>
              </a:rPr>
              <a:t>AFM</a:t>
            </a:r>
            <a:endParaRPr lang="ko-KR" altLang="en-US" sz="2000" dirty="0">
              <a:solidFill>
                <a:srgbClr val="000000"/>
              </a:solidFill>
              <a:latin typeface="Gill Sans MT" panose="020B0502020104020203" pitchFamily="34" charset="0"/>
              <a:ea typeface="宋体" panose="02010600030101010101" pitchFamily="2" charset="-122"/>
            </a:endParaRPr>
          </a:p>
        </p:txBody>
      </p:sp>
      <p:cxnSp>
        <p:nvCxnSpPr>
          <p:cNvPr id="9" name="꺾인 연결선 8"/>
          <p:cNvCxnSpPr>
            <a:stCxn id="2" idx="2"/>
            <a:endCxn id="16" idx="0"/>
          </p:cNvCxnSpPr>
          <p:nvPr/>
        </p:nvCxnSpPr>
        <p:spPr>
          <a:xfrm rot="5400000">
            <a:off x="3352278" y="2641595"/>
            <a:ext cx="463962" cy="197548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꺾인 연결선 17"/>
          <p:cNvCxnSpPr>
            <a:stCxn id="2" idx="2"/>
            <a:endCxn id="17" idx="0"/>
          </p:cNvCxnSpPr>
          <p:nvPr/>
        </p:nvCxnSpPr>
        <p:spPr>
          <a:xfrm rot="16200000" flipH="1">
            <a:off x="5301303" y="2668050"/>
            <a:ext cx="463962" cy="192257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bwMode="auto">
          <a:xfrm>
            <a:off x="407589" y="4261426"/>
            <a:ext cx="4164410"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buFontTx/>
              <a:buChar char="•"/>
            </a:pPr>
            <a:r>
              <a:rPr lang="en-US" altLang="ko-KR" sz="1600" dirty="0">
                <a:solidFill>
                  <a:srgbClr val="000000"/>
                </a:solidFill>
                <a:latin typeface="Gill Sans MT" panose="020B0502020104020203" pitchFamily="34" charset="0"/>
                <a:ea typeface="宋体" panose="02010600030101010101" pitchFamily="2" charset="-122"/>
              </a:rPr>
              <a:t>developed by Binnig and his coworkers in 1981</a:t>
            </a:r>
          </a:p>
          <a:p>
            <a:pPr>
              <a:spcBef>
                <a:spcPts val="600"/>
              </a:spcBef>
              <a:buFontTx/>
              <a:buChar char="•"/>
            </a:pPr>
            <a:r>
              <a:rPr lang="en-US" altLang="ko-KR" sz="1600" dirty="0"/>
              <a:t>electrically conductive sample surface</a:t>
            </a:r>
            <a:endParaRPr lang="ko-KR" altLang="en-US" sz="1600" dirty="0">
              <a:solidFill>
                <a:srgbClr val="000000"/>
              </a:solidFill>
              <a:latin typeface="Gill Sans MT" panose="020B0502020104020203" pitchFamily="34" charset="0"/>
              <a:ea typeface="宋体" panose="02010600030101010101" pitchFamily="2" charset="-122"/>
            </a:endParaRPr>
          </a:p>
        </p:txBody>
      </p:sp>
      <p:sp>
        <p:nvSpPr>
          <p:cNvPr id="22" name="TextBox 21"/>
          <p:cNvSpPr txBox="1"/>
          <p:nvPr/>
        </p:nvSpPr>
        <p:spPr bwMode="auto">
          <a:xfrm>
            <a:off x="4571999" y="4270166"/>
            <a:ext cx="4164410"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buFontTx/>
              <a:buChar char="•"/>
            </a:pPr>
            <a:r>
              <a:rPr lang="en-US" altLang="ko-KR" sz="1600" dirty="0">
                <a:solidFill>
                  <a:srgbClr val="000000"/>
                </a:solidFill>
                <a:latin typeface="Gill Sans MT" panose="020B0502020104020203" pitchFamily="34" charset="0"/>
                <a:ea typeface="宋体" panose="02010600030101010101" pitchFamily="2" charset="-122"/>
              </a:rPr>
              <a:t>developed by Binnig and his coworkers in 1986</a:t>
            </a:r>
          </a:p>
          <a:p>
            <a:pPr>
              <a:spcBef>
                <a:spcPts val="600"/>
              </a:spcBef>
              <a:buFontTx/>
              <a:buChar char="•"/>
            </a:pPr>
            <a:r>
              <a:rPr lang="en-US" altLang="ko-KR" sz="1600" dirty="0"/>
              <a:t>Insulated sample surface</a:t>
            </a:r>
            <a:endParaRPr lang="ko-KR" altLang="en-US" sz="1600" dirty="0">
              <a:solidFill>
                <a:srgbClr val="000000"/>
              </a:solidFill>
              <a:latin typeface="Gill Sans MT" panose="020B0502020104020203" pitchFamily="34" charset="0"/>
              <a:ea typeface="宋体" panose="02010600030101010101" pitchFamily="2" charset="-122"/>
            </a:endParaRPr>
          </a:p>
        </p:txBody>
      </p:sp>
      <p:pic>
        <p:nvPicPr>
          <p:cNvPr id="24" name="그림 23"/>
          <p:cNvPicPr>
            <a:picLocks noChangeAspect="1"/>
          </p:cNvPicPr>
          <p:nvPr/>
        </p:nvPicPr>
        <p:blipFill rotWithShape="1">
          <a:blip r:embed="rId2">
            <a:extLst>
              <a:ext uri="{28A0092B-C50C-407E-A947-70E740481C1C}">
                <a14:useLocalDpi xmlns:a14="http://schemas.microsoft.com/office/drawing/2010/main" val="0"/>
              </a:ext>
            </a:extLst>
          </a:blip>
          <a:srcRect t="28683" r="33326" b="1"/>
          <a:stretch/>
        </p:blipFill>
        <p:spPr>
          <a:xfrm>
            <a:off x="1246721" y="4923146"/>
            <a:ext cx="6650556" cy="1934854"/>
          </a:xfrm>
          <a:prstGeom prst="rect">
            <a:avLst/>
          </a:prstGeom>
        </p:spPr>
      </p:pic>
      <p:sp>
        <p:nvSpPr>
          <p:cNvPr id="6" name="슬라이드 번호 개체 틀 5"/>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235</a:t>
            </a:fld>
            <a:endParaRPr lang="ko-KR" altLang="en-US"/>
          </a:p>
        </p:txBody>
      </p:sp>
    </p:spTree>
    <p:extLst>
      <p:ext uri="{BB962C8B-B14F-4D97-AF65-F5344CB8AC3E}">
        <p14:creationId xmlns:p14="http://schemas.microsoft.com/office/powerpoint/2010/main" val="36289984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8.2.5. Scanning probe microscopy (SPM)</a:t>
            </a:r>
            <a:endParaRPr lang="ko-KR" altLang="en-US" sz="2800" b="1" dirty="0">
              <a:latin typeface="Gill Sans MT" panose="020B0502020104020203" pitchFamily="34" charset="0"/>
              <a:ea typeface="HY견고딕" panose="02030600000101010101" pitchFamily="18" charset="-127"/>
              <a:cs typeface="+mj-cs"/>
            </a:endParaRPr>
          </a:p>
        </p:txBody>
      </p:sp>
      <p:pic>
        <p:nvPicPr>
          <p:cNvPr id="9" name="Picture 2" descr="C:\WINDOWS\바탕 화면\jpg\08장\8-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168" y="1345992"/>
            <a:ext cx="4185816" cy="36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그림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6607" y="1129968"/>
            <a:ext cx="3788997" cy="2167834"/>
          </a:xfrm>
          <a:prstGeom prst="rect">
            <a:avLst/>
          </a:prstGeom>
        </p:spPr>
      </p:pic>
      <p:sp>
        <p:nvSpPr>
          <p:cNvPr id="10" name="직사각형 9"/>
          <p:cNvSpPr/>
          <p:nvPr/>
        </p:nvSpPr>
        <p:spPr>
          <a:xfrm>
            <a:off x="4932040" y="3362216"/>
            <a:ext cx="3853564" cy="1938992"/>
          </a:xfrm>
          <a:prstGeom prst="rect">
            <a:avLst/>
          </a:prstGeom>
        </p:spPr>
        <p:txBody>
          <a:bodyPr wrap="square">
            <a:spAutoFit/>
          </a:bodyPr>
          <a:lstStyle/>
          <a:p>
            <a:pPr fontAlgn="t"/>
            <a:r>
              <a:rPr lang="en-US" altLang="ko-KR" sz="1000" dirty="0">
                <a:latin typeface="Tahoma" panose="020B0604030504040204" pitchFamily="34" charset="0"/>
              </a:rPr>
              <a:t>Atomically clean surface of </a:t>
            </a:r>
            <a:r>
              <a:rPr lang="en-US" altLang="ko-KR" sz="1000" dirty="0">
                <a:solidFill>
                  <a:srgbClr val="C00000"/>
                </a:solidFill>
                <a:latin typeface="Tahoma" panose="020B0604030504040204" pitchFamily="34" charset="0"/>
              </a:rPr>
              <a:t>Si(111) 7×7</a:t>
            </a:r>
            <a:r>
              <a:rPr lang="en-US" altLang="ko-KR" sz="1000" dirty="0">
                <a:latin typeface="Tahoma" panose="020B0604030504040204" pitchFamily="34" charset="0"/>
              </a:rPr>
              <a:t>. STM images of (а) filled and unfilled (b) electron states of surface; c — schematic representation of surface (plan and side views) in accordance with </a:t>
            </a:r>
            <a:r>
              <a:rPr lang="en-US" altLang="ko-KR" sz="1000" dirty="0" err="1">
                <a:latin typeface="Tahoma" panose="020B0604030504040204" pitchFamily="34" charset="0"/>
              </a:rPr>
              <a:t>Takayanagi</a:t>
            </a:r>
            <a:r>
              <a:rPr lang="en-US" altLang="ko-KR" sz="1000" dirty="0">
                <a:latin typeface="Tahoma" panose="020B0604030504040204" pitchFamily="34" charset="0"/>
              </a:rPr>
              <a:t> DAS model (dimer-</a:t>
            </a:r>
            <a:r>
              <a:rPr lang="en-US" altLang="ko-KR" sz="1000" dirty="0" err="1">
                <a:latin typeface="Tahoma" panose="020B0604030504040204" pitchFamily="34" charset="0"/>
              </a:rPr>
              <a:t>adatom</a:t>
            </a:r>
            <a:r>
              <a:rPr lang="en-US" altLang="ko-KR" sz="1000" dirty="0">
                <a:latin typeface="Tahoma" panose="020B0604030504040204" pitchFamily="34" charset="0"/>
              </a:rPr>
              <a:t>-stacking fault). Yellow circles represent Si atoms, red circles - </a:t>
            </a:r>
            <a:r>
              <a:rPr lang="en-US" altLang="ko-KR" sz="1000" dirty="0" err="1">
                <a:latin typeface="Tahoma" panose="020B0604030504040204" pitchFamily="34" charset="0"/>
              </a:rPr>
              <a:t>dimerizated</a:t>
            </a:r>
            <a:r>
              <a:rPr lang="en-US" altLang="ko-KR" sz="1000" dirty="0">
                <a:latin typeface="Tahoma" panose="020B0604030504040204" pitchFamily="34" charset="0"/>
              </a:rPr>
              <a:t> Si atoms, and blue - second layer Si rest-atoms. Elementary cell 7x7 is highlighted with a diamond. Half of the elementary cell with package defect is marked as FH (faulted half); the half with no package defect is marked as UH (</a:t>
            </a:r>
            <a:r>
              <a:rPr lang="en-US" altLang="ko-KR" sz="1000" dirty="0" err="1">
                <a:latin typeface="Tahoma" panose="020B0604030504040204" pitchFamily="34" charset="0"/>
              </a:rPr>
              <a:t>unfaulted</a:t>
            </a:r>
            <a:r>
              <a:rPr lang="en-US" altLang="ko-KR" sz="1000" dirty="0">
                <a:latin typeface="Tahoma" panose="020B0604030504040204" pitchFamily="34" charset="0"/>
              </a:rPr>
              <a:t> half). You may see that the half of the cell with package defect depicted in the STM image of filled states (a) appears brighter than the other half. Maximums in the STM image correspond to </a:t>
            </a:r>
            <a:r>
              <a:rPr lang="en-US" altLang="ko-KR" sz="1000" dirty="0" err="1">
                <a:latin typeface="Tahoma" panose="020B0604030504040204" pitchFamily="34" charset="0"/>
              </a:rPr>
              <a:t>adatoms</a:t>
            </a:r>
            <a:r>
              <a:rPr lang="en-US" altLang="ko-KR" sz="1000" dirty="0">
                <a:latin typeface="Tahoma" panose="020B0604030504040204" pitchFamily="34" charset="0"/>
              </a:rPr>
              <a:t>.</a:t>
            </a:r>
            <a:endParaRPr lang="en-US" altLang="ko-KR" sz="1000" dirty="0">
              <a:effectLst/>
              <a:latin typeface="Tahoma" panose="020B0604030504040204" pitchFamily="34" charset="0"/>
            </a:endParaRPr>
          </a:p>
        </p:txBody>
      </p:sp>
      <p:sp>
        <p:nvSpPr>
          <p:cNvPr id="11" name="TextBox 10"/>
          <p:cNvSpPr txBox="1"/>
          <p:nvPr/>
        </p:nvSpPr>
        <p:spPr bwMode="auto">
          <a:xfrm>
            <a:off x="323528" y="908720"/>
            <a:ext cx="10038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342900" indent="-342900">
              <a:spcBef>
                <a:spcPts val="600"/>
              </a:spcBef>
              <a:buFont typeface="Wingdings" panose="05000000000000000000" pitchFamily="2" charset="2"/>
              <a:buChar char="u"/>
            </a:pPr>
            <a:r>
              <a:rPr lang="en-US" altLang="ko-KR" sz="2000" dirty="0">
                <a:solidFill>
                  <a:srgbClr val="000000"/>
                </a:solidFill>
                <a:latin typeface="Gill Sans MT" panose="020B0502020104020203" pitchFamily="34" charset="0"/>
                <a:ea typeface="宋体" panose="02010600030101010101" pitchFamily="2" charset="-122"/>
              </a:rPr>
              <a:t>STM</a:t>
            </a:r>
            <a:endParaRPr lang="ko-KR" altLang="en-US" sz="2000" dirty="0">
              <a:solidFill>
                <a:srgbClr val="000000"/>
              </a:solidFill>
              <a:latin typeface="Gill Sans MT" panose="020B0502020104020203" pitchFamily="34" charset="0"/>
              <a:ea typeface="宋体" panose="02010600030101010101" pitchFamily="2" charset="-122"/>
            </a:endParaRPr>
          </a:p>
        </p:txBody>
      </p:sp>
      <p:sp>
        <p:nvSpPr>
          <p:cNvPr id="12" name="직사각형 11"/>
          <p:cNvSpPr/>
          <p:nvPr/>
        </p:nvSpPr>
        <p:spPr>
          <a:xfrm>
            <a:off x="107504" y="5229200"/>
            <a:ext cx="8694712" cy="1569660"/>
          </a:xfrm>
          <a:prstGeom prst="rect">
            <a:avLst/>
          </a:prstGeom>
        </p:spPr>
        <p:txBody>
          <a:bodyPr wrap="square">
            <a:spAutoFit/>
          </a:bodyPr>
          <a:lstStyle/>
          <a:p>
            <a:pPr marL="285750" indent="-285750">
              <a:buFont typeface="Wingdings" panose="05000000000000000000" pitchFamily="2" charset="2"/>
              <a:buChar char="Ø"/>
            </a:pPr>
            <a:r>
              <a:rPr lang="en-US" altLang="ko-KR" sz="1600" dirty="0">
                <a:latin typeface="Gill Sans MT" panose="020B0502020104020203" pitchFamily="34" charset="0"/>
              </a:rPr>
              <a:t>7 X 7 reconstruction on Si (111) surface </a:t>
            </a:r>
          </a:p>
          <a:p>
            <a:pPr marL="360000" indent="-252000">
              <a:buFont typeface="+mj-lt"/>
              <a:buAutoNum type="romanUcPeriod"/>
            </a:pPr>
            <a:r>
              <a:rPr lang="en-US" altLang="ko-KR" sz="1600" dirty="0">
                <a:latin typeface="Gill Sans MT" panose="020B0502020104020203" pitchFamily="34" charset="0"/>
              </a:rPr>
              <a:t>after etching the oxide with an HF solution, (111) silicon wafer transferred to UHV chamber </a:t>
            </a:r>
          </a:p>
          <a:p>
            <a:pPr marL="360000" indent="-252000">
              <a:buFont typeface="+mj-lt"/>
              <a:buAutoNum type="romanUcPeriod"/>
            </a:pPr>
            <a:r>
              <a:rPr lang="en-US" altLang="ko-KR" sz="1600" dirty="0">
                <a:latin typeface="Gill Sans MT" panose="020B0502020104020203" pitchFamily="34" charset="0"/>
              </a:rPr>
              <a:t>repeated heating to 900°C in a vacuum not exceeding </a:t>
            </a:r>
            <a:r>
              <a:rPr lang="en-US" altLang="ko-KR" sz="1600" i="1" dirty="0">
                <a:latin typeface="Gill Sans MT" panose="020B0502020104020203" pitchFamily="34" charset="0"/>
              </a:rPr>
              <a:t>3 </a:t>
            </a:r>
            <a:r>
              <a:rPr lang="en-US" altLang="ko-KR" sz="1600" dirty="0">
                <a:latin typeface="Gill Sans MT" panose="020B0502020104020203" pitchFamily="34" charset="0"/>
              </a:rPr>
              <a:t>X 10</a:t>
            </a:r>
            <a:r>
              <a:rPr lang="en-US" altLang="ko-KR" sz="1600" baseline="30000" dirty="0">
                <a:latin typeface="Gill Sans MT" panose="020B0502020104020203" pitchFamily="34" charset="0"/>
              </a:rPr>
              <a:t>-8</a:t>
            </a:r>
            <a:r>
              <a:rPr lang="en-US" altLang="ko-KR" sz="1600" dirty="0">
                <a:latin typeface="Gill Sans MT" panose="020B0502020104020203" pitchFamily="34" charset="0"/>
              </a:rPr>
              <a:t> Pa resulted in effective sublimation of the </a:t>
            </a:r>
            <a:r>
              <a:rPr lang="en-US" altLang="ko-KR" sz="1600" dirty="0" err="1">
                <a:latin typeface="Gill Sans MT" panose="020B0502020104020203" pitchFamily="34" charset="0"/>
              </a:rPr>
              <a:t>SiO</a:t>
            </a:r>
            <a:r>
              <a:rPr lang="en-US" altLang="ko-KR" sz="1600" dirty="0">
                <a:latin typeface="Gill Sans MT" panose="020B0502020104020203" pitchFamily="34" charset="0"/>
              </a:rPr>
              <a:t> layer grown during the transfer, resulting in a clean surface</a:t>
            </a:r>
          </a:p>
          <a:p>
            <a:pPr marL="360000" indent="-252000">
              <a:buFont typeface="+mj-lt"/>
              <a:buAutoNum type="romanUcPeriod"/>
            </a:pPr>
            <a:r>
              <a:rPr lang="en-US" altLang="ko-KR" sz="1600" dirty="0">
                <a:latin typeface="Gill Sans MT" panose="020B0502020104020203" pitchFamily="34" charset="0"/>
              </a:rPr>
              <a:t>2.9 V with tip positive </a:t>
            </a:r>
          </a:p>
          <a:p>
            <a:pPr marL="360000" indent="-252000">
              <a:buFont typeface="+mj-lt"/>
              <a:buAutoNum type="romanUcPeriod"/>
            </a:pPr>
            <a:r>
              <a:rPr lang="en-US" altLang="ko-KR" sz="1600" dirty="0">
                <a:latin typeface="Gill Sans MT" panose="020B0502020104020203" pitchFamily="34" charset="0"/>
              </a:rPr>
              <a:t>unidirectional scans to avoid nonlinear effects of the scanning piezoelectric drives</a:t>
            </a:r>
            <a:endParaRPr lang="ko-KR" altLang="en-US" sz="1600" dirty="0">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236</a:t>
            </a:fld>
            <a:endParaRPr lang="ko-KR" altLang="en-US"/>
          </a:p>
        </p:txBody>
      </p:sp>
    </p:spTree>
    <p:extLst>
      <p:ext uri="{BB962C8B-B14F-4D97-AF65-F5344CB8AC3E}">
        <p14:creationId xmlns:p14="http://schemas.microsoft.com/office/powerpoint/2010/main" val="149539798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8.2.5. Scanning probe microscopy (SPM)</a:t>
            </a:r>
            <a:endParaRPr lang="ko-KR" altLang="en-US" sz="2800" b="1" dirty="0">
              <a:latin typeface="Gill Sans MT" panose="020B0502020104020203" pitchFamily="34" charset="0"/>
              <a:ea typeface="HY견고딕" panose="02030600000101010101" pitchFamily="18" charset="-127"/>
              <a:cs typeface="+mj-cs"/>
            </a:endParaRPr>
          </a:p>
        </p:txBody>
      </p:sp>
      <p:sp>
        <p:nvSpPr>
          <p:cNvPr id="7" name="TextBox 6"/>
          <p:cNvSpPr txBox="1"/>
          <p:nvPr/>
        </p:nvSpPr>
        <p:spPr bwMode="auto">
          <a:xfrm>
            <a:off x="179512" y="836712"/>
            <a:ext cx="10038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342900" indent="-342900">
              <a:spcBef>
                <a:spcPts val="600"/>
              </a:spcBef>
              <a:buFont typeface="Wingdings" panose="05000000000000000000" pitchFamily="2" charset="2"/>
              <a:buChar char="u"/>
            </a:pPr>
            <a:r>
              <a:rPr lang="en-US" altLang="ko-KR" sz="2000" dirty="0">
                <a:solidFill>
                  <a:srgbClr val="000000"/>
                </a:solidFill>
                <a:latin typeface="Gill Sans MT" panose="020B0502020104020203" pitchFamily="34" charset="0"/>
                <a:ea typeface="宋体" panose="02010600030101010101" pitchFamily="2" charset="-122"/>
              </a:rPr>
              <a:t>STM</a:t>
            </a:r>
            <a:endParaRPr lang="ko-KR" altLang="en-US" sz="2000" dirty="0">
              <a:solidFill>
                <a:srgbClr val="000000"/>
              </a:solidFill>
              <a:latin typeface="Gill Sans MT" panose="020B0502020104020203" pitchFamily="34" charset="0"/>
              <a:ea typeface="宋体" panose="02010600030101010101" pitchFamily="2" charset="-122"/>
            </a:endParaRPr>
          </a:p>
        </p:txBody>
      </p:sp>
      <p:pic>
        <p:nvPicPr>
          <p:cNvPr id="11" name="Picture 2" descr="C:\WINDOWS\바탕 화면\jpg\08장\8-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68" y="2095855"/>
            <a:ext cx="4824536" cy="3796307"/>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a:xfrm>
            <a:off x="344922" y="1178119"/>
            <a:ext cx="7755470" cy="707886"/>
          </a:xfrm>
          <a:prstGeom prst="rect">
            <a:avLst/>
          </a:prstGeom>
        </p:spPr>
        <p:txBody>
          <a:bodyPr wrap="square">
            <a:spAutoFit/>
          </a:bodyPr>
          <a:lstStyle/>
          <a:p>
            <a:pPr marL="180000" indent="-180000">
              <a:buFont typeface="Arial" panose="020B0604020202020204" pitchFamily="34" charset="0"/>
              <a:buChar char="•"/>
            </a:pPr>
            <a:r>
              <a:rPr lang="en-US" altLang="ko-KR" sz="2000" dirty="0">
                <a:latin typeface="Gill Sans MT" panose="020B0502020104020203" pitchFamily="34" charset="0"/>
              </a:rPr>
              <a:t>wide spectrum of techniques using various probe and sample surface interactions</a:t>
            </a:r>
            <a:endParaRPr lang="ko-KR" altLang="en-US" sz="2000" dirty="0">
              <a:latin typeface="Gill Sans MT" panose="020B0502020104020203" pitchFamily="34" charset="0"/>
            </a:endParaRPr>
          </a:p>
        </p:txBody>
      </p:sp>
      <p:sp>
        <p:nvSpPr>
          <p:cNvPr id="3" name="직사각형 2"/>
          <p:cNvSpPr/>
          <p:nvPr/>
        </p:nvSpPr>
        <p:spPr>
          <a:xfrm>
            <a:off x="4932040" y="1700808"/>
            <a:ext cx="4104456" cy="4708981"/>
          </a:xfrm>
          <a:prstGeom prst="rect">
            <a:avLst/>
          </a:prstGeom>
        </p:spPr>
        <p:txBody>
          <a:bodyPr wrap="square">
            <a:spAutoFit/>
          </a:bodyPr>
          <a:lstStyle/>
          <a:p>
            <a:pPr marL="360000" indent="-360000">
              <a:spcBef>
                <a:spcPts val="600"/>
              </a:spcBef>
              <a:buFont typeface="+mj-lt"/>
              <a:buAutoNum type="romanUcPeriod"/>
            </a:pPr>
            <a:r>
              <a:rPr lang="en-US" altLang="ko-KR" sz="2000" dirty="0">
                <a:solidFill>
                  <a:srgbClr val="C00000"/>
                </a:solidFill>
                <a:latin typeface="Gill Sans MT" panose="020B0502020104020203" pitchFamily="34" charset="0"/>
              </a:rPr>
              <a:t>Electrostatic force microscopy</a:t>
            </a:r>
            <a:r>
              <a:rPr lang="en-US" altLang="ko-KR" sz="2000" dirty="0">
                <a:latin typeface="Gill Sans MT" panose="020B0502020104020203" pitchFamily="34" charset="0"/>
              </a:rPr>
              <a:t>: local distribution of electric charge </a:t>
            </a:r>
          </a:p>
          <a:p>
            <a:pPr marL="360000" indent="-360000">
              <a:spcBef>
                <a:spcPts val="600"/>
              </a:spcBef>
              <a:buFont typeface="+mj-lt"/>
              <a:buAutoNum type="romanUcPeriod"/>
            </a:pPr>
            <a:r>
              <a:rPr lang="en-US" altLang="ko-KR" sz="2000" dirty="0">
                <a:solidFill>
                  <a:srgbClr val="C00000"/>
                </a:solidFill>
                <a:latin typeface="Gill Sans MT" panose="020B0502020104020203" pitchFamily="34" charset="0"/>
              </a:rPr>
              <a:t>Magnetic forces microscopy</a:t>
            </a:r>
            <a:r>
              <a:rPr lang="en-US" altLang="ko-KR" sz="2000" dirty="0">
                <a:latin typeface="Gill Sans MT" panose="020B0502020104020203" pitchFamily="34" charset="0"/>
              </a:rPr>
              <a:t>: magnetic structure of the sample (tip with magnetic material, Fe)</a:t>
            </a:r>
          </a:p>
          <a:p>
            <a:pPr marL="360000" indent="-360000">
              <a:spcBef>
                <a:spcPts val="600"/>
              </a:spcBef>
              <a:buFont typeface="+mj-lt"/>
              <a:buAutoNum type="romanUcPeriod"/>
            </a:pPr>
            <a:r>
              <a:rPr lang="en-US" altLang="ko-KR" sz="2000" dirty="0">
                <a:solidFill>
                  <a:srgbClr val="C00000"/>
                </a:solidFill>
                <a:latin typeface="Gill Sans MT" panose="020B0502020104020203" pitchFamily="34" charset="0"/>
              </a:rPr>
              <a:t>Scanning thermal microscopy</a:t>
            </a:r>
            <a:r>
              <a:rPr lang="en-US" altLang="ko-KR" sz="2000" dirty="0">
                <a:latin typeface="Gill Sans MT" panose="020B0502020104020203" pitchFamily="34" charset="0"/>
              </a:rPr>
              <a:t>: temperature distribution (tip with thermal couple)</a:t>
            </a:r>
          </a:p>
          <a:p>
            <a:pPr marL="360000" indent="-360000">
              <a:spcBef>
                <a:spcPts val="600"/>
              </a:spcBef>
              <a:buFont typeface="+mj-lt"/>
              <a:buAutoNum type="romanUcPeriod"/>
            </a:pPr>
            <a:r>
              <a:rPr lang="en-US" altLang="ko-KR" sz="2000" dirty="0">
                <a:solidFill>
                  <a:srgbClr val="C00000"/>
                </a:solidFill>
                <a:latin typeface="Gill Sans MT" panose="020B0502020104020203" pitchFamily="34" charset="0"/>
              </a:rPr>
              <a:t>Scanning capacitance microscopy</a:t>
            </a:r>
            <a:r>
              <a:rPr lang="en-US" altLang="ko-KR" sz="2000" dirty="0">
                <a:latin typeface="Gill Sans MT" panose="020B0502020104020203" pitchFamily="34" charset="0"/>
              </a:rPr>
              <a:t>: capacity change between tip and sample</a:t>
            </a:r>
          </a:p>
          <a:p>
            <a:pPr marL="360000" indent="-360000">
              <a:spcBef>
                <a:spcPts val="600"/>
              </a:spcBef>
              <a:buFont typeface="+mj-lt"/>
              <a:buAutoNum type="romanUcPeriod"/>
            </a:pPr>
            <a:r>
              <a:rPr lang="en-US" altLang="ko-KR" sz="2000" dirty="0">
                <a:solidFill>
                  <a:srgbClr val="C00000"/>
                </a:solidFill>
                <a:latin typeface="Gill Sans MT" panose="020B0502020104020203" pitchFamily="34" charset="0"/>
              </a:rPr>
              <a:t>Kelvin probe microscopy</a:t>
            </a:r>
            <a:r>
              <a:rPr lang="en-US" altLang="ko-KR" sz="2000" dirty="0">
                <a:latin typeface="Gill Sans MT" panose="020B0502020104020203" pitchFamily="34" charset="0"/>
              </a:rPr>
              <a:t>: chemical potential</a:t>
            </a:r>
            <a:endParaRPr lang="ko-KR" altLang="en-US" sz="2000" dirty="0">
              <a:latin typeface="Gill Sans MT" panose="020B0502020104020203" pitchFamily="34" charset="0"/>
            </a:endParaRPr>
          </a:p>
        </p:txBody>
      </p:sp>
      <p:sp>
        <p:nvSpPr>
          <p:cNvPr id="5" name="슬라이드 번호 개체 틀 4"/>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237</a:t>
            </a:fld>
            <a:endParaRPr lang="ko-KR" altLang="en-US"/>
          </a:p>
        </p:txBody>
      </p:sp>
    </p:spTree>
    <p:extLst>
      <p:ext uri="{BB962C8B-B14F-4D97-AF65-F5344CB8AC3E}">
        <p14:creationId xmlns:p14="http://schemas.microsoft.com/office/powerpoint/2010/main" val="97211296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340768"/>
            <a:ext cx="7485423" cy="4608512"/>
          </a:xfrm>
          <a:prstGeom prst="rect">
            <a:avLst/>
          </a:prstGeom>
        </p:spPr>
      </p:pic>
      <p:sp>
        <p:nvSpPr>
          <p:cNvPr id="6" name="직사각형 5"/>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8.2.5. Scanning probe microscopy (SPM)</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238</a:t>
            </a:fld>
            <a:endParaRPr lang="ko-KR" altLang="en-US"/>
          </a:p>
        </p:txBody>
      </p:sp>
    </p:spTree>
    <p:extLst>
      <p:ext uri="{BB962C8B-B14F-4D97-AF65-F5344CB8AC3E}">
        <p14:creationId xmlns:p14="http://schemas.microsoft.com/office/powerpoint/2010/main" val="2000045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8229600" cy="571480"/>
          </a:xfrm>
        </p:spPr>
        <p:txBody>
          <a:bodyPr vert="horz" lIns="91440" tIns="45720" rIns="91440" bIns="45720" rtlCol="0" anchor="ctr">
            <a:normAutofit/>
          </a:bodyPr>
          <a:lstStyle/>
          <a:p>
            <a:pPr algn="l"/>
            <a:r>
              <a:rPr lang="en-US" altLang="ko-KR" sz="2400" b="1" dirty="0">
                <a:latin typeface="Gill Sans MT" panose="020B0502020104020203" pitchFamily="34" charset="0"/>
              </a:rPr>
              <a:t>Nanotechnology, Why should we care?</a:t>
            </a:r>
            <a:endParaRPr lang="ko-KR" altLang="en-US" sz="2400" b="1" dirty="0">
              <a:latin typeface="Gill Sans MT" panose="020B0502020104020203" pitchFamily="34" charset="0"/>
            </a:endParaRPr>
          </a:p>
        </p:txBody>
      </p:sp>
      <p:sp>
        <p:nvSpPr>
          <p:cNvPr id="4" name="TextBox 3"/>
          <p:cNvSpPr txBox="1"/>
          <p:nvPr/>
        </p:nvSpPr>
        <p:spPr>
          <a:xfrm>
            <a:off x="6143755" y="6488668"/>
            <a:ext cx="2746714" cy="369332"/>
          </a:xfrm>
          <a:prstGeom prst="rect">
            <a:avLst/>
          </a:prstGeom>
          <a:noFill/>
        </p:spPr>
        <p:txBody>
          <a:bodyPr wrap="none" rtlCol="0">
            <a:spAutoFit/>
          </a:bodyPr>
          <a:lstStyle/>
          <a:p>
            <a:r>
              <a:rPr lang="en-US" altLang="ko-KR" dirty="0">
                <a:latin typeface="Gill Sans MT" panose="020B0502020104020203" pitchFamily="34" charset="0"/>
              </a:rPr>
              <a:t>Concept of </a:t>
            </a:r>
            <a:r>
              <a:rPr lang="en-US" altLang="ko-KR" dirty="0" err="1">
                <a:latin typeface="Gill Sans MT" panose="020B0502020104020203" pitchFamily="34" charset="0"/>
              </a:rPr>
              <a:t>Nanochemistry</a:t>
            </a:r>
            <a:endParaRPr lang="ko-KR" altLang="en-US" dirty="0">
              <a:latin typeface="Gill Sans MT" panose="020B0502020104020203" pitchFamily="34" charset="0"/>
            </a:endParaRPr>
          </a:p>
        </p:txBody>
      </p:sp>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ill Sans MT" panose="020B0502020104020203" pitchFamily="34" charset="0"/>
            </a:endParaRPr>
          </a:p>
        </p:txBody>
      </p:sp>
      <p:sp>
        <p:nvSpPr>
          <p:cNvPr id="8" name="내용 개체 틀 2"/>
          <p:cNvSpPr txBox="1">
            <a:spLocks/>
          </p:cNvSpPr>
          <p:nvPr/>
        </p:nvSpPr>
        <p:spPr>
          <a:xfrm>
            <a:off x="323528" y="835044"/>
            <a:ext cx="8352928" cy="5462067"/>
          </a:xfrm>
          <a:prstGeom prst="rect">
            <a:avLst/>
          </a:prstGeom>
        </p:spPr>
        <p:txBody>
          <a:bodyPr vert="horz" lIns="91440" tIns="45720" rIns="91440" bIns="45720" rtlCol="0">
            <a:no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spcBef>
                <a:spcPts val="1800"/>
              </a:spcBef>
            </a:pPr>
            <a:r>
              <a:rPr lang="en-US" altLang="ko-KR" sz="2800" dirty="0">
                <a:latin typeface="Gill Sans MT" panose="020B0502020104020203" pitchFamily="34" charset="0"/>
              </a:rPr>
              <a:t>What is the promise of nanotechnology? </a:t>
            </a:r>
          </a:p>
          <a:p>
            <a:pPr lvl="1">
              <a:spcBef>
                <a:spcPts val="1800"/>
              </a:spcBef>
            </a:pPr>
            <a:r>
              <a:rPr lang="en-US" altLang="ko-KR" sz="2000" dirty="0">
                <a:latin typeface="Gill Sans MT" panose="020B0502020104020203" pitchFamily="34" charset="0"/>
              </a:rPr>
              <a:t>It will empower the developing nations with cheaper solutions for their problems, leading their people to </a:t>
            </a:r>
            <a:r>
              <a:rPr lang="en-US" altLang="ko-KR" sz="2000" dirty="0">
                <a:solidFill>
                  <a:srgbClr val="C00000"/>
                </a:solidFill>
                <a:latin typeface="Gill Sans MT" panose="020B0502020104020203" pitchFamily="34" charset="0"/>
              </a:rPr>
              <a:t>healthier </a:t>
            </a:r>
            <a:r>
              <a:rPr lang="en-US" altLang="ko-KR" sz="2000" dirty="0">
                <a:latin typeface="Gill Sans MT" panose="020B0502020104020203" pitchFamily="34" charset="0"/>
              </a:rPr>
              <a:t>and</a:t>
            </a:r>
            <a:r>
              <a:rPr lang="en-US" altLang="ko-KR" sz="2000" dirty="0">
                <a:solidFill>
                  <a:srgbClr val="C00000"/>
                </a:solidFill>
                <a:latin typeface="Gill Sans MT" panose="020B0502020104020203" pitchFamily="34" charset="0"/>
              </a:rPr>
              <a:t> longer </a:t>
            </a:r>
            <a:r>
              <a:rPr lang="en-US" altLang="ko-KR" sz="2000" dirty="0">
                <a:latin typeface="Gill Sans MT" panose="020B0502020104020203" pitchFamily="34" charset="0"/>
              </a:rPr>
              <a:t>lives </a:t>
            </a:r>
          </a:p>
          <a:p>
            <a:pPr lvl="1">
              <a:spcBef>
                <a:spcPts val="1800"/>
              </a:spcBef>
            </a:pPr>
            <a:r>
              <a:rPr lang="en-US" altLang="ko-KR" sz="2000" dirty="0">
                <a:latin typeface="Gill Sans MT" panose="020B0502020104020203" pitchFamily="34" charset="0"/>
              </a:rPr>
              <a:t>It will bring </a:t>
            </a:r>
            <a:r>
              <a:rPr lang="en-US" altLang="ko-KR" sz="2000" dirty="0">
                <a:solidFill>
                  <a:srgbClr val="C00000"/>
                </a:solidFill>
                <a:latin typeface="Gill Sans MT" panose="020B0502020104020203" pitchFamily="34" charset="0"/>
              </a:rPr>
              <a:t>better</a:t>
            </a:r>
            <a:r>
              <a:rPr lang="en-US" altLang="ko-KR" sz="2000" dirty="0">
                <a:latin typeface="Gill Sans MT" panose="020B0502020104020203" pitchFamily="34" charset="0"/>
              </a:rPr>
              <a:t> solar cells, </a:t>
            </a:r>
            <a:r>
              <a:rPr lang="en-US" altLang="ko-KR" sz="2000" dirty="0">
                <a:solidFill>
                  <a:srgbClr val="C00000"/>
                </a:solidFill>
                <a:latin typeface="Gill Sans MT" panose="020B0502020104020203" pitchFamily="34" charset="0"/>
              </a:rPr>
              <a:t>smaller</a:t>
            </a:r>
            <a:r>
              <a:rPr lang="en-US" altLang="ko-KR" sz="2000" dirty="0">
                <a:latin typeface="Gill Sans MT" panose="020B0502020104020203" pitchFamily="34" charset="0"/>
              </a:rPr>
              <a:t> and </a:t>
            </a:r>
            <a:r>
              <a:rPr lang="en-US" altLang="ko-KR" sz="2000" dirty="0">
                <a:solidFill>
                  <a:srgbClr val="C00000"/>
                </a:solidFill>
                <a:latin typeface="Gill Sans MT" panose="020B0502020104020203" pitchFamily="34" charset="0"/>
              </a:rPr>
              <a:t>faster</a:t>
            </a:r>
            <a:r>
              <a:rPr lang="en-US" altLang="ko-KR" sz="2000" dirty="0">
                <a:latin typeface="Gill Sans MT" panose="020B0502020104020203" pitchFamily="34" charset="0"/>
              </a:rPr>
              <a:t> computers, environmental remediation solutions, and the next cure for cancer, solution for global warming, etc.</a:t>
            </a:r>
          </a:p>
          <a:p>
            <a:pPr lvl="1">
              <a:spcBef>
                <a:spcPts val="1800"/>
              </a:spcBef>
            </a:pPr>
            <a:r>
              <a:rPr lang="en-US" altLang="ko-KR" sz="2000" dirty="0">
                <a:solidFill>
                  <a:srgbClr val="C00000"/>
                </a:solidFill>
                <a:latin typeface="Gill Sans MT" panose="020B0502020104020203" pitchFamily="34" charset="0"/>
              </a:rPr>
              <a:t>Concern about toxicity</a:t>
            </a:r>
            <a:r>
              <a:rPr lang="en-US" altLang="ko-KR" sz="2000" dirty="0">
                <a:latin typeface="Gill Sans MT" panose="020B0502020104020203" pitchFamily="34" charset="0"/>
              </a:rPr>
              <a:t>, because of the most promising area of application is in medical diagnostics and therapeutics</a:t>
            </a:r>
          </a:p>
          <a:p>
            <a:pPr lvl="1">
              <a:spcBef>
                <a:spcPts val="1800"/>
              </a:spcBef>
            </a:pPr>
            <a:r>
              <a:rPr lang="en-US" altLang="ko-KR" sz="2000" dirty="0">
                <a:latin typeface="Gill Sans MT" panose="020B0502020104020203" pitchFamily="34" charset="0"/>
              </a:rPr>
              <a:t>Nanoscience is </a:t>
            </a:r>
            <a:r>
              <a:rPr lang="en-US" altLang="ko-KR" sz="2000" dirty="0">
                <a:solidFill>
                  <a:srgbClr val="C00000"/>
                </a:solidFill>
                <a:latin typeface="Gill Sans MT" panose="020B0502020104020203" pitchFamily="34" charset="0"/>
              </a:rPr>
              <a:t>interdisciplinary</a:t>
            </a:r>
            <a:r>
              <a:rPr lang="en-US" altLang="ko-KR" sz="2000" dirty="0">
                <a:latin typeface="Gill Sans MT" panose="020B0502020104020203" pitchFamily="34" charset="0"/>
              </a:rPr>
              <a:t> and crosses boundaries between chemistry, physics, biology, medicine, and material science and engineering</a:t>
            </a: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23</a:t>
            </a:fld>
            <a:endParaRPr lang="ko-KR" altLang="en-US"/>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8.3. Chemical characterization</a:t>
            </a:r>
            <a:endParaRPr lang="ko-KR" altLang="en-US" sz="2800" b="1" dirty="0">
              <a:latin typeface="Gill Sans MT" panose="020B0502020104020203" pitchFamily="34" charset="0"/>
              <a:ea typeface="HY견고딕" panose="02030600000101010101" pitchFamily="18" charset="-127"/>
              <a:cs typeface="+mj-cs"/>
            </a:endParaRPr>
          </a:p>
        </p:txBody>
      </p:sp>
      <p:sp>
        <p:nvSpPr>
          <p:cNvPr id="7" name="직사각형 6"/>
          <p:cNvSpPr/>
          <p:nvPr/>
        </p:nvSpPr>
        <p:spPr>
          <a:xfrm>
            <a:off x="678283" y="671589"/>
            <a:ext cx="8280920" cy="707886"/>
          </a:xfrm>
          <a:prstGeom prst="rect">
            <a:avLst/>
          </a:prstGeom>
        </p:spPr>
        <p:txBody>
          <a:bodyPr wrap="square">
            <a:spAutoFit/>
          </a:bodyPr>
          <a:lstStyle/>
          <a:p>
            <a:r>
              <a:rPr lang="en-US" altLang="ko-KR" sz="2000" dirty="0">
                <a:latin typeface="Gill Sans MT" panose="020B0502020104020203" pitchFamily="34" charset="0"/>
              </a:rPr>
              <a:t>to determine the surface and interior atoms and compounds as well as their spatial distributions.</a:t>
            </a:r>
            <a:endParaRPr lang="ko-KR" altLang="en-US" sz="2000" dirty="0">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239</a:t>
            </a:fld>
            <a:endParaRPr lang="ko-KR" altLang="en-US"/>
          </a:p>
        </p:txBody>
      </p:sp>
      <p:sp>
        <p:nvSpPr>
          <p:cNvPr id="10" name="직사각형 9"/>
          <p:cNvSpPr/>
          <p:nvPr/>
        </p:nvSpPr>
        <p:spPr>
          <a:xfrm>
            <a:off x="246743" y="1416817"/>
            <a:ext cx="9144000" cy="523220"/>
          </a:xfrm>
          <a:prstGeom prst="rect">
            <a:avLst/>
          </a:prstGeom>
        </p:spPr>
        <p:txBody>
          <a:bodyPr vert="horz" lIns="91440" tIns="45720" rIns="91440" bIns="45720" rtlCol="0" anchor="ctr">
            <a:noAutofit/>
          </a:bodyPr>
          <a:lstStyle/>
          <a:p>
            <a:pPr>
              <a:spcBef>
                <a:spcPct val="0"/>
              </a:spcBef>
            </a:pPr>
            <a:r>
              <a:rPr lang="en-US" altLang="ko-KR" sz="2400" b="1" dirty="0">
                <a:latin typeface="+mj-lt"/>
                <a:ea typeface="HY견고딕" panose="02030600000101010101" pitchFamily="18" charset="-127"/>
                <a:cs typeface="+mj-cs"/>
              </a:rPr>
              <a:t>8.3.1 Optical spectroscopy</a:t>
            </a:r>
            <a:endParaRPr lang="ko-KR" altLang="en-US" sz="2400" b="1" dirty="0">
              <a:latin typeface="+mj-lt"/>
              <a:ea typeface="HY견고딕" panose="02030600000101010101" pitchFamily="18" charset="-127"/>
              <a:cs typeface="+mj-cs"/>
            </a:endParaRPr>
          </a:p>
        </p:txBody>
      </p:sp>
      <p:sp>
        <p:nvSpPr>
          <p:cNvPr id="11" name="직사각형 10"/>
          <p:cNvSpPr/>
          <p:nvPr/>
        </p:nvSpPr>
        <p:spPr>
          <a:xfrm>
            <a:off x="395535" y="1773785"/>
            <a:ext cx="8352928" cy="2031325"/>
          </a:xfrm>
          <a:prstGeom prst="rect">
            <a:avLst/>
          </a:prstGeom>
        </p:spPr>
        <p:txBody>
          <a:bodyPr wrap="square">
            <a:spAutoFit/>
          </a:bodyPr>
          <a:lstStyle/>
          <a:p>
            <a:pPr marL="180000">
              <a:buFont typeface="Wingdings" panose="05000000000000000000" pitchFamily="2" charset="2"/>
              <a:buChar char="v"/>
            </a:pPr>
            <a:r>
              <a:rPr lang="en-US" altLang="ko-KR" dirty="0">
                <a:solidFill>
                  <a:srgbClr val="C00000"/>
                </a:solidFill>
                <a:latin typeface="+mj-lt"/>
              </a:rPr>
              <a:t>absorption and emission spectroscopy (Absorbance &amp; PL)</a:t>
            </a:r>
            <a:r>
              <a:rPr lang="en-US" altLang="ko-KR" dirty="0">
                <a:latin typeface="+mj-lt"/>
              </a:rPr>
              <a:t> </a:t>
            </a:r>
          </a:p>
          <a:p>
            <a:pPr marL="180000"/>
            <a:r>
              <a:rPr lang="en-US" altLang="ko-KR" dirty="0">
                <a:latin typeface="+mj-lt"/>
              </a:rPr>
              <a:t>the electronic structures of atoms, ions, molecules or crystals through exciting electrons from the ground to excited states (absorption) and relaxing from the excited to ground states (emission) </a:t>
            </a:r>
          </a:p>
          <a:p>
            <a:pPr marL="180000">
              <a:buFont typeface="Wingdings" panose="05000000000000000000" pitchFamily="2" charset="2"/>
              <a:buChar char="v"/>
            </a:pPr>
            <a:r>
              <a:rPr lang="en-US" altLang="ko-KR" dirty="0">
                <a:solidFill>
                  <a:srgbClr val="C00000"/>
                </a:solidFill>
                <a:latin typeface="+mj-lt"/>
              </a:rPr>
              <a:t>vibrational spectroscopy (Raman)</a:t>
            </a:r>
            <a:r>
              <a:rPr lang="en-US" altLang="ko-KR" dirty="0">
                <a:latin typeface="+mj-lt"/>
              </a:rPr>
              <a:t> </a:t>
            </a:r>
          </a:p>
          <a:p>
            <a:pPr marL="180000"/>
            <a:r>
              <a:rPr lang="en-US" altLang="ko-KR" dirty="0">
                <a:latin typeface="+mj-lt"/>
              </a:rPr>
              <a:t>involving the interactions of photons with species</a:t>
            </a:r>
          </a:p>
          <a:p>
            <a:pPr marL="180000"/>
            <a:r>
              <a:rPr lang="en-US" altLang="ko-KR" dirty="0">
                <a:latin typeface="+mj-lt"/>
              </a:rPr>
              <a:t>information of chemical bonds in the detecting samples</a:t>
            </a:r>
            <a:endParaRPr lang="ko-KR" altLang="en-US" dirty="0">
              <a:latin typeface="+mj-lt"/>
            </a:endParaRPr>
          </a:p>
        </p:txBody>
      </p:sp>
      <p:sp>
        <p:nvSpPr>
          <p:cNvPr id="12" name="직사각형 11"/>
          <p:cNvSpPr/>
          <p:nvPr/>
        </p:nvSpPr>
        <p:spPr>
          <a:xfrm>
            <a:off x="246743" y="3780120"/>
            <a:ext cx="9144000" cy="523220"/>
          </a:xfrm>
          <a:prstGeom prst="rect">
            <a:avLst/>
          </a:prstGeom>
        </p:spPr>
        <p:txBody>
          <a:bodyPr vert="horz" lIns="91440" tIns="45720" rIns="91440" bIns="45720" rtlCol="0" anchor="ctr">
            <a:noAutofit/>
          </a:bodyPr>
          <a:lstStyle/>
          <a:p>
            <a:pPr>
              <a:spcBef>
                <a:spcPct val="0"/>
              </a:spcBef>
            </a:pPr>
            <a:r>
              <a:rPr lang="en-US" altLang="ko-KR" sz="2400" b="1" dirty="0">
                <a:ea typeface="HY견고딕" panose="02030600000101010101" pitchFamily="18" charset="-127"/>
              </a:rPr>
              <a:t>8.3.2 </a:t>
            </a:r>
            <a:r>
              <a:rPr lang="en-US" altLang="ko-KR" sz="2400" b="1" dirty="0">
                <a:latin typeface="+mj-lt"/>
                <a:ea typeface="HY견고딕" panose="02030600000101010101" pitchFamily="18" charset="-127"/>
                <a:cs typeface="+mj-cs"/>
              </a:rPr>
              <a:t>Electron spectroscopy</a:t>
            </a:r>
            <a:endParaRPr lang="ko-KR" altLang="en-US" sz="2400" b="1" dirty="0">
              <a:latin typeface="+mj-lt"/>
              <a:ea typeface="HY견고딕" panose="02030600000101010101" pitchFamily="18" charset="-127"/>
              <a:cs typeface="+mj-cs"/>
            </a:endParaRPr>
          </a:p>
        </p:txBody>
      </p:sp>
      <p:sp>
        <p:nvSpPr>
          <p:cNvPr id="13" name="직사각형 12"/>
          <p:cNvSpPr/>
          <p:nvPr/>
        </p:nvSpPr>
        <p:spPr>
          <a:xfrm>
            <a:off x="246743" y="5448783"/>
            <a:ext cx="9144000" cy="523220"/>
          </a:xfrm>
          <a:prstGeom prst="rect">
            <a:avLst/>
          </a:prstGeom>
        </p:spPr>
        <p:txBody>
          <a:bodyPr vert="horz" lIns="91440" tIns="45720" rIns="91440" bIns="45720" rtlCol="0" anchor="ctr">
            <a:noAutofit/>
          </a:bodyPr>
          <a:lstStyle/>
          <a:p>
            <a:pPr>
              <a:spcBef>
                <a:spcPct val="0"/>
              </a:spcBef>
            </a:pPr>
            <a:r>
              <a:rPr lang="en-US" altLang="ko-KR" sz="2400" b="1" dirty="0">
                <a:ea typeface="HY견고딕" panose="02030600000101010101" pitchFamily="18" charset="-127"/>
              </a:rPr>
              <a:t>8.3.3 </a:t>
            </a:r>
            <a:r>
              <a:rPr lang="en-US" altLang="ko-KR" sz="2400" b="1" dirty="0">
                <a:latin typeface="+mj-lt"/>
                <a:ea typeface="HY견고딕" panose="02030600000101010101" pitchFamily="18" charset="-127"/>
                <a:cs typeface="+mj-cs"/>
              </a:rPr>
              <a:t>Ion spectroscopy</a:t>
            </a:r>
            <a:endParaRPr lang="ko-KR" altLang="en-US" sz="2400" b="1" dirty="0">
              <a:latin typeface="+mj-lt"/>
              <a:ea typeface="HY견고딕" panose="02030600000101010101" pitchFamily="18" charset="-127"/>
              <a:cs typeface="+mj-cs"/>
            </a:endParaRPr>
          </a:p>
        </p:txBody>
      </p:sp>
      <p:sp>
        <p:nvSpPr>
          <p:cNvPr id="14" name="직사각형 13"/>
          <p:cNvSpPr/>
          <p:nvPr/>
        </p:nvSpPr>
        <p:spPr>
          <a:xfrm>
            <a:off x="395535" y="4211112"/>
            <a:ext cx="8748465" cy="1200329"/>
          </a:xfrm>
          <a:prstGeom prst="rect">
            <a:avLst/>
          </a:prstGeom>
        </p:spPr>
        <p:txBody>
          <a:bodyPr wrap="square">
            <a:spAutoFit/>
          </a:bodyPr>
          <a:lstStyle/>
          <a:p>
            <a:pPr marL="180000">
              <a:buFont typeface="Wingdings" panose="05000000000000000000" pitchFamily="2" charset="2"/>
              <a:buChar char="v"/>
            </a:pPr>
            <a:r>
              <a:rPr lang="en-US" altLang="ko-KR" dirty="0">
                <a:solidFill>
                  <a:srgbClr val="C00000"/>
                </a:solidFill>
                <a:latin typeface="+mj-lt"/>
              </a:rPr>
              <a:t>Energy Dispersive X-ray Spectroscopy (EDS), Auger Electron Spectroscopy (AES), and X-ray Photoelectron Spectroscopy (XPS)</a:t>
            </a:r>
          </a:p>
          <a:p>
            <a:pPr marL="180000"/>
            <a:r>
              <a:rPr lang="en-US" altLang="ko-KR" dirty="0"/>
              <a:t>The electron spectroscopy relies on the unique energy levels of the emission of</a:t>
            </a:r>
          </a:p>
          <a:p>
            <a:pPr marL="180000"/>
            <a:r>
              <a:rPr lang="en-US" altLang="ko-KR" dirty="0"/>
              <a:t>photons (X-ray) or electrons ejected from the atoms in question</a:t>
            </a:r>
          </a:p>
        </p:txBody>
      </p:sp>
      <p:sp>
        <p:nvSpPr>
          <p:cNvPr id="15" name="직사각형 14"/>
          <p:cNvSpPr/>
          <p:nvPr/>
        </p:nvSpPr>
        <p:spPr>
          <a:xfrm>
            <a:off x="395535" y="5922261"/>
            <a:ext cx="7827494" cy="923330"/>
          </a:xfrm>
          <a:prstGeom prst="rect">
            <a:avLst/>
          </a:prstGeom>
        </p:spPr>
        <p:txBody>
          <a:bodyPr wrap="square">
            <a:spAutoFit/>
          </a:bodyPr>
          <a:lstStyle/>
          <a:p>
            <a:pPr marL="180000">
              <a:buFont typeface="Wingdings" panose="05000000000000000000" pitchFamily="2" charset="2"/>
              <a:buChar char="v"/>
            </a:pPr>
            <a:r>
              <a:rPr lang="en-US" altLang="ko-KR" dirty="0">
                <a:solidFill>
                  <a:srgbClr val="C00000"/>
                </a:solidFill>
                <a:latin typeface="+mj-lt"/>
              </a:rPr>
              <a:t>Rutherford Backscattering Spectrometry (RBS) &amp; Secondary Ion Mass Spectrometry (SIMS) </a:t>
            </a:r>
          </a:p>
          <a:p>
            <a:pPr marL="180000"/>
            <a:r>
              <a:rPr lang="en-US" altLang="ko-KR" dirty="0"/>
              <a:t>is capable of detecting an extremely low concentration in a solid</a:t>
            </a:r>
          </a:p>
        </p:txBody>
      </p:sp>
    </p:spTree>
    <p:extLst>
      <p:ext uri="{BB962C8B-B14F-4D97-AF65-F5344CB8AC3E}">
        <p14:creationId xmlns:p14="http://schemas.microsoft.com/office/powerpoint/2010/main" val="323301410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816" y="1196752"/>
            <a:ext cx="7884368" cy="4434957"/>
          </a:xfrm>
          <a:prstGeom prst="rect">
            <a:avLst/>
          </a:prstGeom>
        </p:spPr>
      </p:pic>
      <p:sp>
        <p:nvSpPr>
          <p:cNvPr id="6" name="직사각형 5"/>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rPr>
              <a:t>8.3.1. Optical spectroscopy</a:t>
            </a:r>
            <a:endParaRPr lang="ko-KR" altLang="en-US" sz="2800" b="1" dirty="0">
              <a:latin typeface="Gill Sans MT" panose="020B0502020104020203" pitchFamily="34" charset="0"/>
              <a:ea typeface="HY견고딕" panose="02030600000101010101" pitchFamily="18" charset="-127"/>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240</a:t>
            </a:fld>
            <a:endParaRPr lang="ko-KR" altLang="en-US"/>
          </a:p>
        </p:txBody>
      </p:sp>
    </p:spTree>
    <p:extLst>
      <p:ext uri="{BB962C8B-B14F-4D97-AF65-F5344CB8AC3E}">
        <p14:creationId xmlns:p14="http://schemas.microsoft.com/office/powerpoint/2010/main" val="223126059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rPr>
              <a:t>8.3.1. Optical spectroscopy</a:t>
            </a:r>
            <a:endParaRPr lang="ko-KR" altLang="en-US" sz="2800" b="1" dirty="0">
              <a:latin typeface="Gill Sans MT" panose="020B0502020104020203" pitchFamily="34" charset="0"/>
              <a:ea typeface="HY견고딕" panose="02030600000101010101" pitchFamily="18" charset="-127"/>
            </a:endParaRPr>
          </a:p>
        </p:txBody>
      </p:sp>
      <p:sp>
        <p:nvSpPr>
          <p:cNvPr id="6" name="직사각형 5"/>
          <p:cNvSpPr/>
          <p:nvPr/>
        </p:nvSpPr>
        <p:spPr>
          <a:xfrm>
            <a:off x="-27384" y="972939"/>
            <a:ext cx="5896551" cy="461665"/>
          </a:xfrm>
          <a:prstGeom prst="rect">
            <a:avLst/>
          </a:prstGeom>
        </p:spPr>
        <p:txBody>
          <a:bodyPr wrap="none">
            <a:spAutoFit/>
          </a:bodyPr>
          <a:lstStyle/>
          <a:p>
            <a:pPr marL="342900" indent="-342900">
              <a:buFont typeface="Wingdings" panose="05000000000000000000" pitchFamily="2" charset="2"/>
              <a:buChar char="v"/>
            </a:pPr>
            <a:r>
              <a:rPr lang="en-US" altLang="ko-KR" sz="2400" dirty="0">
                <a:solidFill>
                  <a:srgbClr val="C00000"/>
                </a:solidFill>
                <a:latin typeface="Gill Sans MT" panose="020B0502020104020203" pitchFamily="34" charset="0"/>
              </a:rPr>
              <a:t>absorption and transmission spectroscopy</a:t>
            </a:r>
            <a:r>
              <a:rPr lang="en-US" altLang="ko-KR" sz="2400" dirty="0">
                <a:latin typeface="Gill Sans MT" panose="020B0502020104020203" pitchFamily="34" charset="0"/>
              </a:rPr>
              <a:t>: </a:t>
            </a:r>
          </a:p>
        </p:txBody>
      </p:sp>
      <p:sp>
        <p:nvSpPr>
          <p:cNvPr id="7" name="직사각형 6"/>
          <p:cNvSpPr/>
          <p:nvPr/>
        </p:nvSpPr>
        <p:spPr>
          <a:xfrm>
            <a:off x="323528" y="1947604"/>
            <a:ext cx="8568952" cy="3785652"/>
          </a:xfrm>
          <a:prstGeom prst="rect">
            <a:avLst/>
          </a:prstGeom>
        </p:spPr>
        <p:txBody>
          <a:bodyPr wrap="square">
            <a:spAutoFit/>
          </a:bodyPr>
          <a:lstStyle/>
          <a:p>
            <a:r>
              <a:rPr lang="en-US" altLang="ko-KR" sz="2000" dirty="0">
                <a:solidFill>
                  <a:srgbClr val="C00000"/>
                </a:solidFill>
                <a:latin typeface="Gill Sans MT" panose="020B0502020104020203" pitchFamily="34" charset="0"/>
              </a:rPr>
              <a:t>isolated atoms and ions</a:t>
            </a:r>
            <a:r>
              <a:rPr lang="en-US" altLang="ko-KR" sz="2000" dirty="0">
                <a:latin typeface="Gill Sans MT" panose="020B0502020104020203" pitchFamily="34" charset="0"/>
              </a:rPr>
              <a:t>:  the absorption and emission spectra are extremely sharp  due to transitions between quantum levels (characteristic of a particular atom or ion and can be used for identification purposes)</a:t>
            </a:r>
          </a:p>
          <a:p>
            <a:endParaRPr lang="en-US" altLang="ko-KR" sz="2000" dirty="0">
              <a:latin typeface="Gill Sans MT" panose="020B0502020104020203" pitchFamily="34" charset="0"/>
            </a:endParaRPr>
          </a:p>
          <a:p>
            <a:r>
              <a:rPr lang="en-US" altLang="ko-KR" sz="2000" dirty="0">
                <a:solidFill>
                  <a:srgbClr val="C00000"/>
                </a:solidFill>
                <a:latin typeface="Gill Sans MT" panose="020B0502020104020203" pitchFamily="34" charset="0"/>
              </a:rPr>
              <a:t>molecule</a:t>
            </a:r>
            <a:r>
              <a:rPr lang="en-US" altLang="ko-KR" sz="2000" dirty="0">
                <a:latin typeface="Gill Sans MT" panose="020B0502020104020203" pitchFamily="34" charset="0"/>
              </a:rPr>
              <a:t>: usually less sharp than atomic spectra, are also relatively sharp. </a:t>
            </a:r>
          </a:p>
          <a:p>
            <a:r>
              <a:rPr lang="en-US" altLang="ko-KR" sz="2000" dirty="0">
                <a:latin typeface="Gill Sans MT" panose="020B0502020104020203" pitchFamily="34" charset="0"/>
              </a:rPr>
              <a:t>the electronic structure of molecules, showing (the highest occupied</a:t>
            </a:r>
          </a:p>
          <a:p>
            <a:r>
              <a:rPr lang="en-US" altLang="ko-KR" sz="2000" dirty="0">
                <a:latin typeface="Gill Sans MT" panose="020B0502020104020203" pitchFamily="34" charset="0"/>
              </a:rPr>
              <a:t>molecular orbital, HOMO) and the lowest lying conduction (the lowest</a:t>
            </a:r>
          </a:p>
          <a:p>
            <a:r>
              <a:rPr lang="en-US" altLang="ko-KR" sz="2000" dirty="0">
                <a:latin typeface="Gill Sans MT" panose="020B0502020104020203" pitchFamily="34" charset="0"/>
              </a:rPr>
              <a:t>unoccupied molecular orbital, LUMO) bands </a:t>
            </a:r>
          </a:p>
          <a:p>
            <a:endParaRPr lang="en-US" altLang="ko-KR" sz="2000" dirty="0">
              <a:latin typeface="Gill Sans MT" panose="020B0502020104020203" pitchFamily="34" charset="0"/>
            </a:endParaRPr>
          </a:p>
          <a:p>
            <a:r>
              <a:rPr lang="en-US" altLang="ko-KR" sz="2000" dirty="0">
                <a:solidFill>
                  <a:srgbClr val="C00000"/>
                </a:solidFill>
                <a:latin typeface="Gill Sans MT" panose="020B0502020104020203" pitchFamily="34" charset="0"/>
              </a:rPr>
              <a:t>bulk</a:t>
            </a:r>
            <a:r>
              <a:rPr lang="en-US" altLang="ko-KR" sz="2000" dirty="0">
                <a:latin typeface="Gill Sans MT" panose="020B0502020104020203" pitchFamily="34" charset="0"/>
              </a:rPr>
              <a:t>: 50 nm small penetration depths limit the applications of optical absorption spectroscopy for the characterization of bulk solids</a:t>
            </a:r>
          </a:p>
          <a:p>
            <a:r>
              <a:rPr lang="en-US" altLang="ko-KR" sz="2000" dirty="0">
                <a:latin typeface="Gill Sans MT" panose="020B0502020104020203" pitchFamily="34" charset="0"/>
              </a:rPr>
              <a:t>But, applicable for characterization of nanostructures</a:t>
            </a:r>
            <a:endParaRPr lang="ko-KR" altLang="en-US" sz="2000" dirty="0">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241</a:t>
            </a:fld>
            <a:endParaRPr lang="ko-KR" altLang="en-US"/>
          </a:p>
        </p:txBody>
      </p:sp>
    </p:spTree>
    <p:extLst>
      <p:ext uri="{BB962C8B-B14F-4D97-AF65-F5344CB8AC3E}">
        <p14:creationId xmlns:p14="http://schemas.microsoft.com/office/powerpoint/2010/main" val="302997529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WINDOWS\바탕 화면\jpg\08장\8-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855794"/>
            <a:ext cx="5904656" cy="6002206"/>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rPr>
              <a:t>8.3.1. Optical spectroscopy</a:t>
            </a:r>
            <a:endParaRPr lang="ko-KR" altLang="en-US" sz="2800" b="1" dirty="0">
              <a:latin typeface="Gill Sans MT" panose="020B0502020104020203" pitchFamily="34" charset="0"/>
              <a:ea typeface="HY견고딕" panose="02030600000101010101" pitchFamily="18" charset="-127"/>
            </a:endParaRPr>
          </a:p>
        </p:txBody>
      </p:sp>
      <p:sp>
        <p:nvSpPr>
          <p:cNvPr id="7" name="직사각형 6"/>
          <p:cNvSpPr/>
          <p:nvPr/>
        </p:nvSpPr>
        <p:spPr>
          <a:xfrm>
            <a:off x="5004048" y="1340768"/>
            <a:ext cx="4032448" cy="3785652"/>
          </a:xfrm>
          <a:prstGeom prst="rect">
            <a:avLst/>
          </a:prstGeom>
        </p:spPr>
        <p:txBody>
          <a:bodyPr wrap="square">
            <a:spAutoFit/>
          </a:bodyPr>
          <a:lstStyle/>
          <a:p>
            <a:r>
              <a:rPr lang="en-US" altLang="ko-KR" sz="2400" dirty="0">
                <a:latin typeface="Gill Sans MT" panose="020B0502020104020203" pitchFamily="34" charset="0"/>
              </a:rPr>
              <a:t>Figure (A) </a:t>
            </a:r>
          </a:p>
          <a:p>
            <a:pPr marL="360000" indent="-180000">
              <a:buFont typeface="Gill Sans MT" panose="020B0502020104020203" pitchFamily="34" charset="0"/>
              <a:buChar char="-"/>
            </a:pPr>
            <a:r>
              <a:rPr lang="en-US" altLang="ko-KR" sz="2400" dirty="0">
                <a:latin typeface="Gill Sans MT" panose="020B0502020104020203" pitchFamily="34" charset="0"/>
              </a:rPr>
              <a:t>a blue shift in the absorption edge (increased band gap) for </a:t>
            </a:r>
            <a:r>
              <a:rPr lang="en-US" altLang="ko-KR" sz="2400" dirty="0" err="1">
                <a:latin typeface="Gill Sans MT" panose="020B0502020104020203" pitchFamily="34" charset="0"/>
              </a:rPr>
              <a:t>CdSe</a:t>
            </a:r>
            <a:r>
              <a:rPr lang="en-US" altLang="ko-KR" sz="2400" dirty="0">
                <a:latin typeface="Gill Sans MT" panose="020B0502020104020203" pitchFamily="34" charset="0"/>
              </a:rPr>
              <a:t> NCs</a:t>
            </a:r>
          </a:p>
          <a:p>
            <a:endParaRPr lang="en-US" altLang="ko-KR" sz="2400" dirty="0">
              <a:latin typeface="Gill Sans MT" panose="020B0502020104020203" pitchFamily="34" charset="0"/>
            </a:endParaRPr>
          </a:p>
          <a:p>
            <a:endParaRPr lang="en-US" altLang="ko-KR" sz="2400" dirty="0">
              <a:latin typeface="Gill Sans MT" panose="020B0502020104020203" pitchFamily="34" charset="0"/>
            </a:endParaRPr>
          </a:p>
          <a:p>
            <a:r>
              <a:rPr lang="en-US" altLang="ko-KR" sz="2400" dirty="0">
                <a:latin typeface="Gill Sans MT" panose="020B0502020104020203" pitchFamily="34" charset="0"/>
              </a:rPr>
              <a:t>Figure (b)</a:t>
            </a:r>
          </a:p>
          <a:p>
            <a:pPr marL="360000" indent="-180000"/>
            <a:r>
              <a:rPr lang="en-US" altLang="ko-KR" sz="2400" dirty="0">
                <a:latin typeface="Gill Sans MT" panose="020B0502020104020203" pitchFamily="34" charset="0"/>
              </a:rPr>
              <a:t> - discrete electronic transitions in optical absorption for </a:t>
            </a:r>
            <a:r>
              <a:rPr lang="en-US" altLang="ko-KR" sz="2400" dirty="0" err="1">
                <a:latin typeface="Gill Sans MT" panose="020B0502020104020203" pitchFamily="34" charset="0"/>
              </a:rPr>
              <a:t>CdSe</a:t>
            </a:r>
            <a:r>
              <a:rPr lang="en-US" altLang="ko-KR" sz="2400" dirty="0">
                <a:latin typeface="Gill Sans MT" panose="020B0502020104020203" pitchFamily="34" charset="0"/>
              </a:rPr>
              <a:t> NCs</a:t>
            </a:r>
          </a:p>
        </p:txBody>
      </p:sp>
      <p:cxnSp>
        <p:nvCxnSpPr>
          <p:cNvPr id="10" name="직선 화살표 연결선 9"/>
          <p:cNvCxnSpPr/>
          <p:nvPr/>
        </p:nvCxnSpPr>
        <p:spPr>
          <a:xfrm flipH="1">
            <a:off x="3347864" y="1924050"/>
            <a:ext cx="738361" cy="3089126"/>
          </a:xfrm>
          <a:prstGeom prst="straightConnector1">
            <a:avLst/>
          </a:pr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23" name="자유형 22"/>
          <p:cNvSpPr/>
          <p:nvPr/>
        </p:nvSpPr>
        <p:spPr>
          <a:xfrm>
            <a:off x="1897380" y="1501140"/>
            <a:ext cx="754380" cy="3542766"/>
          </a:xfrm>
          <a:custGeom>
            <a:avLst/>
            <a:gdLst>
              <a:gd name="connsiteX0" fmla="*/ 754380 w 754380"/>
              <a:gd name="connsiteY0" fmla="*/ 0 h 3542766"/>
              <a:gd name="connsiteX1" fmla="*/ 449580 w 754380"/>
              <a:gd name="connsiteY1" fmla="*/ 1935480 h 3542766"/>
              <a:gd name="connsiteX2" fmla="*/ 228600 w 754380"/>
              <a:gd name="connsiteY2" fmla="*/ 3299460 h 3542766"/>
              <a:gd name="connsiteX3" fmla="*/ 0 w 754380"/>
              <a:gd name="connsiteY3" fmla="*/ 3535680 h 3542766"/>
            </a:gdLst>
            <a:ahLst/>
            <a:cxnLst>
              <a:cxn ang="0">
                <a:pos x="connsiteX0" y="connsiteY0"/>
              </a:cxn>
              <a:cxn ang="0">
                <a:pos x="connsiteX1" y="connsiteY1"/>
              </a:cxn>
              <a:cxn ang="0">
                <a:pos x="connsiteX2" y="connsiteY2"/>
              </a:cxn>
              <a:cxn ang="0">
                <a:pos x="connsiteX3" y="connsiteY3"/>
              </a:cxn>
            </a:cxnLst>
            <a:rect l="l" t="t" r="r" b="b"/>
            <a:pathLst>
              <a:path w="754380" h="3542766">
                <a:moveTo>
                  <a:pt x="754380" y="0"/>
                </a:moveTo>
                <a:cubicBezTo>
                  <a:pt x="645795" y="692785"/>
                  <a:pt x="537210" y="1385570"/>
                  <a:pt x="449580" y="1935480"/>
                </a:cubicBezTo>
                <a:cubicBezTo>
                  <a:pt x="361950" y="2485390"/>
                  <a:pt x="303530" y="3032760"/>
                  <a:pt x="228600" y="3299460"/>
                </a:cubicBezTo>
                <a:cubicBezTo>
                  <a:pt x="153670" y="3566160"/>
                  <a:pt x="76835" y="3550920"/>
                  <a:pt x="0" y="353568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242</a:t>
            </a:fld>
            <a:endParaRPr lang="ko-KR" altLang="en-US"/>
          </a:p>
        </p:txBody>
      </p:sp>
    </p:spTree>
    <p:extLst>
      <p:ext uri="{BB962C8B-B14F-4D97-AF65-F5344CB8AC3E}">
        <p14:creationId xmlns:p14="http://schemas.microsoft.com/office/powerpoint/2010/main" val="148993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179512" y="980728"/>
            <a:ext cx="3539752" cy="461665"/>
          </a:xfrm>
          <a:prstGeom prst="rect">
            <a:avLst/>
          </a:prstGeom>
        </p:spPr>
        <p:txBody>
          <a:bodyPr wrap="none">
            <a:spAutoFit/>
          </a:bodyPr>
          <a:lstStyle/>
          <a:p>
            <a:pPr marL="342900" indent="-342900">
              <a:buFont typeface="Wingdings" panose="05000000000000000000" pitchFamily="2" charset="2"/>
              <a:buChar char="v"/>
            </a:pPr>
            <a:r>
              <a:rPr lang="en-US" altLang="ko-KR" sz="2400" dirty="0">
                <a:solidFill>
                  <a:srgbClr val="C00000"/>
                </a:solidFill>
                <a:latin typeface="Gill Sans MT" panose="020B0502020104020203" pitchFamily="34" charset="0"/>
              </a:rPr>
              <a:t>Photoluminescence (PL)</a:t>
            </a:r>
            <a:endParaRPr lang="en-US" altLang="ko-KR" sz="2400" dirty="0">
              <a:latin typeface="Gill Sans MT" panose="020B0502020104020203" pitchFamily="34" charset="0"/>
            </a:endParaRPr>
          </a:p>
        </p:txBody>
      </p:sp>
      <p:sp>
        <p:nvSpPr>
          <p:cNvPr id="6" name="직사각형 5"/>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rPr>
              <a:t>8.3.1. Optical spectroscopy</a:t>
            </a:r>
            <a:endParaRPr lang="ko-KR" altLang="en-US" sz="2800" b="1" dirty="0">
              <a:latin typeface="Gill Sans MT" panose="020B0502020104020203" pitchFamily="34" charset="0"/>
              <a:ea typeface="HY견고딕" panose="02030600000101010101" pitchFamily="18" charset="-127"/>
            </a:endParaRPr>
          </a:p>
        </p:txBody>
      </p:sp>
      <p:sp>
        <p:nvSpPr>
          <p:cNvPr id="7" name="직사각형 6"/>
          <p:cNvSpPr/>
          <p:nvPr/>
        </p:nvSpPr>
        <p:spPr>
          <a:xfrm>
            <a:off x="611560" y="1442393"/>
            <a:ext cx="8136904" cy="923330"/>
          </a:xfrm>
          <a:prstGeom prst="rect">
            <a:avLst/>
          </a:prstGeom>
        </p:spPr>
        <p:txBody>
          <a:bodyPr wrap="square">
            <a:spAutoFit/>
          </a:bodyPr>
          <a:lstStyle/>
          <a:p>
            <a:r>
              <a:rPr lang="en-US" altLang="ko-KR" dirty="0">
                <a:latin typeface="Gill Sans MT" panose="020B0502020104020203" pitchFamily="34" charset="0"/>
              </a:rPr>
              <a:t>measures physical and chemical properties of materials by using photons to induce excited electronic states in the material system and analyzing the optical emission as these states relax.</a:t>
            </a:r>
            <a:endParaRPr lang="ko-KR" altLang="en-US" dirty="0">
              <a:latin typeface="Gill Sans MT" panose="020B0502020104020203" pitchFamily="34" charset="0"/>
            </a:endParaRPr>
          </a:p>
        </p:txBody>
      </p:sp>
      <p:pic>
        <p:nvPicPr>
          <p:cNvPr id="2" name="그림 1"/>
          <p:cNvPicPr>
            <a:picLocks noChangeAspect="1"/>
          </p:cNvPicPr>
          <p:nvPr/>
        </p:nvPicPr>
        <p:blipFill rotWithShape="1">
          <a:blip r:embed="rId2">
            <a:extLst>
              <a:ext uri="{28A0092B-C50C-407E-A947-70E740481C1C}">
                <a14:useLocalDpi xmlns:a14="http://schemas.microsoft.com/office/drawing/2010/main" val="0"/>
              </a:ext>
            </a:extLst>
          </a:blip>
          <a:srcRect l="3879" t="15730" r="7878" b="12048"/>
          <a:stretch/>
        </p:blipFill>
        <p:spPr>
          <a:xfrm>
            <a:off x="395536" y="2540486"/>
            <a:ext cx="4968552" cy="3049884"/>
          </a:xfrm>
          <a:prstGeom prst="rect">
            <a:avLst/>
          </a:prstGeom>
        </p:spPr>
      </p:pic>
      <p:sp>
        <p:nvSpPr>
          <p:cNvPr id="3" name="직사각형 2"/>
          <p:cNvSpPr/>
          <p:nvPr/>
        </p:nvSpPr>
        <p:spPr>
          <a:xfrm>
            <a:off x="463192" y="5772720"/>
            <a:ext cx="7771184" cy="923330"/>
          </a:xfrm>
          <a:prstGeom prst="rect">
            <a:avLst/>
          </a:prstGeom>
        </p:spPr>
        <p:txBody>
          <a:bodyPr wrap="square">
            <a:spAutoFit/>
          </a:bodyPr>
          <a:lstStyle/>
          <a:p>
            <a:pPr marL="400050" indent="-400050">
              <a:buFont typeface="+mj-lt"/>
              <a:buAutoNum type="romanUcPeriod"/>
            </a:pPr>
            <a:r>
              <a:rPr lang="en-US" altLang="ko-KR" dirty="0">
                <a:latin typeface="Times New Roman" panose="02020603050405020304" pitchFamily="18" charset="0"/>
              </a:rPr>
              <a:t>light directed onto the sample for excitation</a:t>
            </a:r>
          </a:p>
          <a:p>
            <a:pPr marL="400050" indent="-400050">
              <a:buFont typeface="+mj-lt"/>
              <a:buAutoNum type="romanUcPeriod"/>
            </a:pPr>
            <a:r>
              <a:rPr lang="en-US" altLang="ko-KR" dirty="0">
                <a:latin typeface="Times New Roman" panose="02020603050405020304" pitchFamily="18" charset="0"/>
              </a:rPr>
              <a:t>The emitted luminescence collected by lens </a:t>
            </a:r>
          </a:p>
          <a:p>
            <a:pPr marL="400050" indent="-400050">
              <a:buFont typeface="+mj-lt"/>
              <a:buAutoNum type="romanUcPeriod"/>
            </a:pPr>
            <a:r>
              <a:rPr lang="en-US" altLang="ko-KR" dirty="0">
                <a:latin typeface="Times New Roman" panose="02020603050405020304" pitchFamily="18" charset="0"/>
              </a:rPr>
              <a:t>Then, passed through an optical spectrometer on a photon detector</a:t>
            </a:r>
            <a:endParaRPr lang="ko-KR" altLang="en-US" dirty="0"/>
          </a:p>
        </p:txBody>
      </p:sp>
      <p:sp>
        <p:nvSpPr>
          <p:cNvPr id="8" name="직사각형 7"/>
          <p:cNvSpPr/>
          <p:nvPr/>
        </p:nvSpPr>
        <p:spPr>
          <a:xfrm>
            <a:off x="5579096" y="2564904"/>
            <a:ext cx="3564904" cy="2554545"/>
          </a:xfrm>
          <a:prstGeom prst="rect">
            <a:avLst/>
          </a:prstGeom>
        </p:spPr>
        <p:txBody>
          <a:bodyPr wrap="square">
            <a:spAutoFit/>
          </a:bodyPr>
          <a:lstStyle/>
          <a:p>
            <a:pPr marL="285750" indent="-285750">
              <a:buFont typeface="Arial" panose="020B0604020202020204" pitchFamily="34" charset="0"/>
              <a:buChar char="•"/>
            </a:pPr>
            <a:r>
              <a:rPr lang="en-US" altLang="ko-KR" sz="1600" dirty="0">
                <a:solidFill>
                  <a:srgbClr val="C00000"/>
                </a:solidFill>
                <a:latin typeface="Times New Roman" panose="02020603050405020304" pitchFamily="18" charset="0"/>
              </a:rPr>
              <a:t>electronic transition probabilities</a:t>
            </a:r>
            <a:endParaRPr lang="en-US" altLang="ko-KR" sz="1600" dirty="0">
              <a:latin typeface="Times New Roman" panose="02020603050405020304" pitchFamily="18" charset="0"/>
            </a:endParaRPr>
          </a:p>
          <a:p>
            <a:pPr marL="285750" indent="-285750">
              <a:buFont typeface="Arial" panose="020B0604020202020204" pitchFamily="34" charset="0"/>
              <a:buChar char="•"/>
            </a:pPr>
            <a:endParaRPr lang="en-US" altLang="ko-KR" sz="1600" dirty="0">
              <a:latin typeface="Times New Roman" panose="02020603050405020304" pitchFamily="18" charset="0"/>
            </a:endParaRPr>
          </a:p>
          <a:p>
            <a:pPr marL="285750" indent="-285750">
              <a:buFont typeface="Arial" panose="020B0604020202020204" pitchFamily="34" charset="0"/>
              <a:buChar char="•"/>
            </a:pPr>
            <a:r>
              <a:rPr lang="fr-FR" altLang="ko-KR" sz="1600" dirty="0">
                <a:latin typeface="Times New Roman" panose="02020603050405020304" pitchFamily="18" charset="0"/>
              </a:rPr>
              <a:t>information about chemical composition, structure, impurities, </a:t>
            </a:r>
            <a:r>
              <a:rPr lang="en-US" altLang="ko-KR" sz="1600" dirty="0">
                <a:latin typeface="Times New Roman" panose="02020603050405020304" pitchFamily="18" charset="0"/>
              </a:rPr>
              <a:t>kinetic process and energy transfer </a:t>
            </a:r>
          </a:p>
          <a:p>
            <a:pPr marL="285750" indent="-285750">
              <a:buFont typeface="Arial" panose="020B0604020202020204" pitchFamily="34" charset="0"/>
              <a:buChar char="•"/>
            </a:pPr>
            <a:endParaRPr lang="en-US" altLang="ko-KR" sz="1600" dirty="0">
              <a:latin typeface="Times New Roman" panose="02020603050405020304" pitchFamily="18" charset="0"/>
            </a:endParaRPr>
          </a:p>
          <a:p>
            <a:pPr marL="285750" indent="-285750">
              <a:buFont typeface="Arial" panose="020B0604020202020204" pitchFamily="34" charset="0"/>
              <a:buChar char="•"/>
            </a:pPr>
            <a:r>
              <a:rPr lang="en-US" altLang="ko-KR" sz="1600" dirty="0">
                <a:latin typeface="Times New Roman" panose="02020603050405020304" pitchFamily="18" charset="0"/>
              </a:rPr>
              <a:t>high sensitivity </a:t>
            </a:r>
            <a:r>
              <a:rPr lang="en-US" altLang="ko-KR" sz="1600" dirty="0">
                <a:latin typeface="Times New Roman" panose="02020603050405020304" pitchFamily="18" charset="0"/>
                <a:sym typeface="Wingdings" panose="05000000000000000000" pitchFamily="2" charset="2"/>
              </a:rPr>
              <a:t> </a:t>
            </a:r>
            <a:r>
              <a:rPr lang="en-US" altLang="ko-KR" sz="1600" dirty="0">
                <a:latin typeface="Times New Roman" panose="02020603050405020304" pitchFamily="18" charset="0"/>
              </a:rPr>
              <a:t>very small quantities (</a:t>
            </a:r>
            <a:r>
              <a:rPr lang="en-US" altLang="ko-KR" sz="1600" dirty="0" err="1">
                <a:latin typeface="Times New Roman" panose="02020603050405020304" pitchFamily="18" charset="0"/>
              </a:rPr>
              <a:t>nanograms</a:t>
            </a:r>
            <a:r>
              <a:rPr lang="en-US" altLang="ko-KR" sz="1600" dirty="0">
                <a:latin typeface="Times New Roman" panose="02020603050405020304" pitchFamily="18" charset="0"/>
              </a:rPr>
              <a:t>) or low concentrations(parts-per-trillion) of material to be analyzed</a:t>
            </a:r>
          </a:p>
        </p:txBody>
      </p:sp>
      <p:sp>
        <p:nvSpPr>
          <p:cNvPr id="9" name="슬라이드 번호 개체 틀 8"/>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243</a:t>
            </a:fld>
            <a:endParaRPr lang="ko-KR" altLang="en-US"/>
          </a:p>
        </p:txBody>
      </p:sp>
    </p:spTree>
    <p:extLst>
      <p:ext uri="{BB962C8B-B14F-4D97-AF65-F5344CB8AC3E}">
        <p14:creationId xmlns:p14="http://schemas.microsoft.com/office/powerpoint/2010/main" val="280653054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WINDOWS\바탕 화면\jpg\08장\8-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796372"/>
            <a:ext cx="6276677" cy="5061628"/>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rPr>
              <a:t>8.3.1. Optical spectroscopy</a:t>
            </a:r>
            <a:endParaRPr lang="ko-KR" altLang="en-US" sz="2800" b="1" dirty="0">
              <a:latin typeface="Gill Sans MT" panose="020B0502020104020203" pitchFamily="34" charset="0"/>
              <a:ea typeface="HY견고딕" panose="02030600000101010101" pitchFamily="18" charset="-127"/>
            </a:endParaRPr>
          </a:p>
        </p:txBody>
      </p:sp>
      <p:cxnSp>
        <p:nvCxnSpPr>
          <p:cNvPr id="7" name="직선 화살표 연결선 6"/>
          <p:cNvCxnSpPr/>
          <p:nvPr/>
        </p:nvCxnSpPr>
        <p:spPr>
          <a:xfrm>
            <a:off x="2741788" y="2804484"/>
            <a:ext cx="360039" cy="2664296"/>
          </a:xfrm>
          <a:prstGeom prst="straightConnector1">
            <a:avLst/>
          </a:pr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10" name="직사각형 9"/>
          <p:cNvSpPr/>
          <p:nvPr/>
        </p:nvSpPr>
        <p:spPr>
          <a:xfrm>
            <a:off x="5714324" y="2060848"/>
            <a:ext cx="3096344" cy="1754326"/>
          </a:xfrm>
          <a:prstGeom prst="rect">
            <a:avLst/>
          </a:prstGeom>
        </p:spPr>
        <p:txBody>
          <a:bodyPr wrap="square">
            <a:spAutoFit/>
          </a:bodyPr>
          <a:lstStyle/>
          <a:p>
            <a:r>
              <a:rPr lang="en-US" altLang="ko-KR" dirty="0">
                <a:latin typeface="Times New Roman" panose="02020603050405020304" pitchFamily="18" charset="0"/>
              </a:rPr>
              <a:t>the optical absorption and PL spectra as a function of nanocrystal size and clearly demonstrates that the band gap of </a:t>
            </a:r>
            <a:r>
              <a:rPr lang="en-US" altLang="ko-KR" dirty="0" err="1">
                <a:latin typeface="Times New Roman" panose="02020603050405020304" pitchFamily="18" charset="0"/>
              </a:rPr>
              <a:t>CdSe</a:t>
            </a:r>
            <a:r>
              <a:rPr lang="en-US" altLang="ko-KR" dirty="0">
                <a:latin typeface="Times New Roman" panose="02020603050405020304" pitchFamily="18" charset="0"/>
              </a:rPr>
              <a:t> nanocrystals increases with a decreasing size</a:t>
            </a:r>
            <a:endParaRPr lang="ko-KR" altLang="en-US" dirty="0"/>
          </a:p>
        </p:txBody>
      </p:sp>
      <p:sp>
        <p:nvSpPr>
          <p:cNvPr id="11" name="직사각형 10"/>
          <p:cNvSpPr/>
          <p:nvPr/>
        </p:nvSpPr>
        <p:spPr>
          <a:xfrm>
            <a:off x="179512" y="980728"/>
            <a:ext cx="2852063" cy="461665"/>
          </a:xfrm>
          <a:prstGeom prst="rect">
            <a:avLst/>
          </a:prstGeom>
        </p:spPr>
        <p:txBody>
          <a:bodyPr wrap="none">
            <a:spAutoFit/>
          </a:bodyPr>
          <a:lstStyle/>
          <a:p>
            <a:pPr marL="342900" indent="-342900">
              <a:buFont typeface="Wingdings" panose="05000000000000000000" pitchFamily="2" charset="2"/>
              <a:buChar char="v"/>
            </a:pPr>
            <a:r>
              <a:rPr lang="en-US" altLang="ko-KR" sz="2400" dirty="0">
                <a:solidFill>
                  <a:srgbClr val="C00000"/>
                </a:solidFill>
                <a:latin typeface="Gill Sans MT" panose="020B0502020104020203" pitchFamily="34" charset="0"/>
              </a:rPr>
              <a:t>Absorbance vs PL</a:t>
            </a:r>
            <a:endParaRPr lang="en-US" altLang="ko-KR" sz="2400" dirty="0">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244</a:t>
            </a:fld>
            <a:endParaRPr lang="ko-KR" altLang="en-US"/>
          </a:p>
        </p:txBody>
      </p:sp>
    </p:spTree>
    <p:extLst>
      <p:ext uri="{BB962C8B-B14F-4D97-AF65-F5344CB8AC3E}">
        <p14:creationId xmlns:p14="http://schemas.microsoft.com/office/powerpoint/2010/main" val="80405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179512" y="735087"/>
            <a:ext cx="3261790" cy="461665"/>
          </a:xfrm>
          <a:prstGeom prst="rect">
            <a:avLst/>
          </a:prstGeom>
        </p:spPr>
        <p:txBody>
          <a:bodyPr wrap="none">
            <a:spAutoFit/>
          </a:bodyPr>
          <a:lstStyle/>
          <a:p>
            <a:pPr marL="342900" indent="-342900">
              <a:buFont typeface="Wingdings" panose="05000000000000000000" pitchFamily="2" charset="2"/>
              <a:buChar char="v"/>
            </a:pPr>
            <a:r>
              <a:rPr lang="en-US" altLang="ko-KR" sz="2400" dirty="0">
                <a:solidFill>
                  <a:srgbClr val="C00000"/>
                </a:solidFill>
                <a:latin typeface="Gill Sans MT" panose="020B0502020104020203" pitchFamily="34" charset="0"/>
              </a:rPr>
              <a:t>Infrared Spectroscopy</a:t>
            </a:r>
            <a:endParaRPr lang="en-US" altLang="ko-KR" sz="2400" dirty="0">
              <a:latin typeface="Gill Sans MT" panose="020B0502020104020203" pitchFamily="34" charset="0"/>
            </a:endParaRPr>
          </a:p>
        </p:txBody>
      </p:sp>
      <p:sp>
        <p:nvSpPr>
          <p:cNvPr id="6" name="직사각형 5"/>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rPr>
              <a:t>8.3.1. Optical spectroscopy</a:t>
            </a:r>
            <a:endParaRPr lang="ko-KR" altLang="en-US" sz="2800" b="1" dirty="0">
              <a:latin typeface="Gill Sans MT" panose="020B0502020104020203" pitchFamily="34" charset="0"/>
              <a:ea typeface="HY견고딕" panose="02030600000101010101" pitchFamily="18" charset="-127"/>
            </a:endParaRPr>
          </a:p>
        </p:txBody>
      </p:sp>
      <p:sp>
        <p:nvSpPr>
          <p:cNvPr id="9" name="직사각형 8"/>
          <p:cNvSpPr/>
          <p:nvPr/>
        </p:nvSpPr>
        <p:spPr>
          <a:xfrm>
            <a:off x="539552" y="1116675"/>
            <a:ext cx="8424936" cy="2246769"/>
          </a:xfrm>
          <a:prstGeom prst="rect">
            <a:avLst/>
          </a:prstGeom>
        </p:spPr>
        <p:txBody>
          <a:bodyPr wrap="square">
            <a:spAutoFit/>
          </a:bodyPr>
          <a:lstStyle/>
          <a:p>
            <a:pPr marL="342900" indent="-342900">
              <a:buFont typeface="Arial" panose="020B0604020202020204" pitchFamily="34" charset="0"/>
              <a:buChar char="•"/>
            </a:pPr>
            <a:r>
              <a:rPr lang="en-US" altLang="ko-KR" sz="2000" dirty="0">
                <a:latin typeface="Gill Sans MT" panose="020B0502020104020203" pitchFamily="34" charset="0"/>
              </a:rPr>
              <a:t>Molecules and crystals can be thought of as systems of balls (atoms or ions) connected by springs (chemical bonds)</a:t>
            </a:r>
          </a:p>
          <a:p>
            <a:pPr marL="342900" indent="-342900">
              <a:buFont typeface="Arial" panose="020B0604020202020204" pitchFamily="34" charset="0"/>
              <a:buChar char="•"/>
            </a:pPr>
            <a:r>
              <a:rPr lang="en-US" altLang="ko-KR" sz="2000" dirty="0">
                <a:latin typeface="Gill Sans MT" panose="020B0502020104020203" pitchFamily="34" charset="0"/>
              </a:rPr>
              <a:t>frequencies determined by the mass of the balls (atomic weight) and by the stiffness of the springs (bond strengths)</a:t>
            </a:r>
          </a:p>
          <a:p>
            <a:pPr marL="342900" indent="-342900">
              <a:buFont typeface="Arial" panose="020B0604020202020204" pitchFamily="34" charset="0"/>
              <a:buChar char="•"/>
            </a:pPr>
            <a:r>
              <a:rPr lang="en-US" altLang="ko-KR" sz="2000" dirty="0">
                <a:latin typeface="Gill Sans MT" panose="020B0502020104020203" pitchFamily="34" charset="0"/>
              </a:rPr>
              <a:t>10</a:t>
            </a:r>
            <a:r>
              <a:rPr lang="en-US" altLang="ko-KR" sz="2000" baseline="30000" dirty="0">
                <a:latin typeface="Gill Sans MT" panose="020B0502020104020203" pitchFamily="34" charset="0"/>
              </a:rPr>
              <a:t>12</a:t>
            </a:r>
            <a:r>
              <a:rPr lang="en-US" altLang="ko-KR" sz="2000" dirty="0">
                <a:latin typeface="Gill Sans MT" panose="020B0502020104020203" pitchFamily="34" charset="0"/>
              </a:rPr>
              <a:t> to 1O</a:t>
            </a:r>
            <a:r>
              <a:rPr lang="en-US" altLang="ko-KR" sz="2000" baseline="30000" dirty="0">
                <a:latin typeface="Gill Sans MT" panose="020B0502020104020203" pitchFamily="34" charset="0"/>
              </a:rPr>
              <a:t>14 </a:t>
            </a:r>
            <a:r>
              <a:rPr lang="en-US" altLang="ko-KR" sz="2000" dirty="0">
                <a:latin typeface="Gill Sans MT" panose="020B0502020104020203" pitchFamily="34" charset="0"/>
              </a:rPr>
              <a:t>Hz (3~300 um wavelength of IR region)</a:t>
            </a:r>
          </a:p>
          <a:p>
            <a:pPr marL="342900" indent="-342900">
              <a:buFont typeface="Arial" panose="020B0604020202020204" pitchFamily="34" charset="0"/>
              <a:buChar char="•"/>
            </a:pPr>
            <a:r>
              <a:rPr lang="en-US" altLang="ko-KR" sz="2000" dirty="0">
                <a:latin typeface="Gill Sans MT" panose="020B0502020104020203" pitchFamily="34" charset="0"/>
              </a:rPr>
              <a:t>the oscillations provide a means for matter to couple with IR radiation and exchange energy when the frequency are in resonance</a:t>
            </a:r>
            <a:endParaRPr lang="ko-KR" altLang="en-US" sz="2000" dirty="0">
              <a:latin typeface="Gill Sans MT" panose="020B0502020104020203" pitchFamily="34" charset="0"/>
            </a:endParaRPr>
          </a:p>
        </p:txBody>
      </p:sp>
      <p:pic>
        <p:nvPicPr>
          <p:cNvPr id="10" name="그림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518" y="3512105"/>
            <a:ext cx="7246964" cy="3144416"/>
          </a:xfrm>
          <a:prstGeom prst="rect">
            <a:avLst/>
          </a:prstGeom>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245</a:t>
            </a:fld>
            <a:endParaRPr lang="ko-KR" altLang="en-US"/>
          </a:p>
        </p:txBody>
      </p:sp>
    </p:spTree>
    <p:extLst>
      <p:ext uri="{BB962C8B-B14F-4D97-AF65-F5344CB8AC3E}">
        <p14:creationId xmlns:p14="http://schemas.microsoft.com/office/powerpoint/2010/main" val="156911209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179512" y="735087"/>
            <a:ext cx="3120470" cy="461665"/>
          </a:xfrm>
          <a:prstGeom prst="rect">
            <a:avLst/>
          </a:prstGeom>
        </p:spPr>
        <p:txBody>
          <a:bodyPr wrap="none">
            <a:spAutoFit/>
          </a:bodyPr>
          <a:lstStyle/>
          <a:p>
            <a:pPr marL="342900" indent="-342900">
              <a:buFont typeface="Wingdings" panose="05000000000000000000" pitchFamily="2" charset="2"/>
              <a:buChar char="v"/>
            </a:pPr>
            <a:r>
              <a:rPr lang="en-US" altLang="ko-KR" sz="2400" dirty="0">
                <a:solidFill>
                  <a:srgbClr val="C00000"/>
                </a:solidFill>
                <a:latin typeface="Gill Sans MT" panose="020B0502020104020203" pitchFamily="34" charset="0"/>
              </a:rPr>
              <a:t>Raman Spectroscopy</a:t>
            </a:r>
            <a:endParaRPr lang="en-US" altLang="ko-KR" sz="2400" dirty="0">
              <a:latin typeface="Gill Sans MT" panose="020B0502020104020203" pitchFamily="34" charset="0"/>
            </a:endParaRPr>
          </a:p>
        </p:txBody>
      </p:sp>
      <p:sp>
        <p:nvSpPr>
          <p:cNvPr id="6" name="직사각형 5"/>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rPr>
              <a:t>8.3.1. Optical spectroscopy</a:t>
            </a:r>
            <a:endParaRPr lang="ko-KR" altLang="en-US" sz="2800" b="1" dirty="0">
              <a:latin typeface="Gill Sans MT" panose="020B0502020104020203" pitchFamily="34" charset="0"/>
              <a:ea typeface="HY견고딕" panose="02030600000101010101" pitchFamily="18" charset="-127"/>
            </a:endParaRPr>
          </a:p>
        </p:txBody>
      </p:sp>
      <p:sp>
        <p:nvSpPr>
          <p:cNvPr id="7" name="직사각형 6"/>
          <p:cNvSpPr/>
          <p:nvPr/>
        </p:nvSpPr>
        <p:spPr>
          <a:xfrm>
            <a:off x="395536" y="1116675"/>
            <a:ext cx="6480720" cy="1631216"/>
          </a:xfrm>
          <a:prstGeom prst="rect">
            <a:avLst/>
          </a:prstGeom>
        </p:spPr>
        <p:txBody>
          <a:bodyPr wrap="square">
            <a:spAutoFit/>
          </a:bodyPr>
          <a:lstStyle/>
          <a:p>
            <a:pPr marL="342900" indent="-342900">
              <a:buFont typeface="Arial" panose="020B0604020202020204" pitchFamily="34" charset="0"/>
              <a:buChar char="•"/>
            </a:pPr>
            <a:r>
              <a:rPr lang="en-US" altLang="ko-KR" sz="2000" dirty="0">
                <a:latin typeface="Gill Sans MT" panose="020B0502020104020203" pitchFamily="34" charset="0"/>
              </a:rPr>
              <a:t>by an indirect coupling of high-frequency radiation, such as visible light, with vibrations of chemical bonds</a:t>
            </a:r>
          </a:p>
          <a:p>
            <a:pPr marL="342900" indent="-342900">
              <a:buFont typeface="Arial" panose="020B0604020202020204" pitchFamily="34" charset="0"/>
              <a:buChar char="•"/>
            </a:pPr>
            <a:r>
              <a:rPr lang="en-US" altLang="ko-KR" sz="2000" dirty="0">
                <a:latin typeface="Gill Sans MT" panose="020B0502020104020203" pitchFamily="34" charset="0"/>
              </a:rPr>
              <a:t>characterized by stokes Raman scattering</a:t>
            </a:r>
          </a:p>
          <a:p>
            <a:pPr marL="342900" indent="-342900">
              <a:buFont typeface="Arial" panose="020B0604020202020204" pitchFamily="34" charset="0"/>
              <a:buChar char="•"/>
            </a:pPr>
            <a:r>
              <a:rPr lang="en-US" altLang="ko-KR" sz="2000" dirty="0">
                <a:latin typeface="Gill Sans MT" panose="020B0502020104020203" pitchFamily="34" charset="0"/>
              </a:rPr>
              <a:t>more a structural characterization technique than a chemical analysis</a:t>
            </a:r>
            <a:endParaRPr lang="ko-KR" altLang="en-US" sz="2000" dirty="0">
              <a:latin typeface="Gill Sans MT" panose="020B0502020104020203" pitchFamily="34" charset="0"/>
            </a:endParaRPr>
          </a:p>
        </p:txBody>
      </p:sp>
      <p:grpSp>
        <p:nvGrpSpPr>
          <p:cNvPr id="10" name="그룹 9"/>
          <p:cNvGrpSpPr/>
          <p:nvPr/>
        </p:nvGrpSpPr>
        <p:grpSpPr>
          <a:xfrm>
            <a:off x="4874865" y="2924944"/>
            <a:ext cx="4286250" cy="3276600"/>
            <a:chOff x="683568" y="2456869"/>
            <a:chExt cx="4286250" cy="3276600"/>
          </a:xfrm>
        </p:grpSpPr>
        <p:pic>
          <p:nvPicPr>
            <p:cNvPr id="8" name="그림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456869"/>
              <a:ext cx="4286250" cy="3276600"/>
            </a:xfrm>
            <a:prstGeom prst="rect">
              <a:avLst/>
            </a:prstGeom>
          </p:spPr>
        </p:pic>
        <p:sp>
          <p:nvSpPr>
            <p:cNvPr id="9" name="직사각형 8"/>
            <p:cNvSpPr/>
            <p:nvPr/>
          </p:nvSpPr>
          <p:spPr>
            <a:xfrm>
              <a:off x="2787368" y="2499248"/>
              <a:ext cx="1025227" cy="3234221"/>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11" name="그림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22" y="2924944"/>
            <a:ext cx="4297898" cy="3226792"/>
          </a:xfrm>
          <a:prstGeom prst="rect">
            <a:avLst/>
          </a:prstGeom>
        </p:spPr>
      </p:pic>
      <p:cxnSp>
        <p:nvCxnSpPr>
          <p:cNvPr id="13" name="꺾인 연결선 12"/>
          <p:cNvCxnSpPr>
            <a:stCxn id="15" idx="4"/>
            <a:endCxn id="9" idx="2"/>
          </p:cNvCxnSpPr>
          <p:nvPr/>
        </p:nvCxnSpPr>
        <p:spPr>
          <a:xfrm rot="16200000" flipH="1">
            <a:off x="4664912" y="3375177"/>
            <a:ext cx="277748" cy="5374985"/>
          </a:xfrm>
          <a:prstGeom prst="bentConnector3">
            <a:avLst>
              <a:gd name="adj1" fmla="val 182305"/>
            </a:avLst>
          </a:prstGeom>
          <a:ln w="28575">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타원 14"/>
          <p:cNvSpPr/>
          <p:nvPr/>
        </p:nvSpPr>
        <p:spPr>
          <a:xfrm>
            <a:off x="1828448" y="5348104"/>
            <a:ext cx="575692" cy="575692"/>
          </a:xfrm>
          <a:prstGeom prst="ellipse">
            <a:avLst/>
          </a:prstGeom>
          <a:ln w="28575">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pic>
        <p:nvPicPr>
          <p:cNvPr id="21" name="그림 20"/>
          <p:cNvPicPr>
            <a:picLocks noChangeAspect="1"/>
          </p:cNvPicPr>
          <p:nvPr/>
        </p:nvPicPr>
        <p:blipFill rotWithShape="1">
          <a:blip r:embed="rId4">
            <a:extLst>
              <a:ext uri="{28A0092B-C50C-407E-A947-70E740481C1C}">
                <a14:useLocalDpi xmlns:a14="http://schemas.microsoft.com/office/drawing/2010/main" val="0"/>
              </a:ext>
            </a:extLst>
          </a:blip>
          <a:srcRect t="58679" r="62874"/>
          <a:stretch/>
        </p:blipFill>
        <p:spPr>
          <a:xfrm>
            <a:off x="6978665" y="1116675"/>
            <a:ext cx="1656184" cy="1383930"/>
          </a:xfrm>
          <a:prstGeom prst="rect">
            <a:avLst/>
          </a:prstGeom>
        </p:spPr>
      </p:pic>
      <p:sp>
        <p:nvSpPr>
          <p:cNvPr id="22" name="타원 21"/>
          <p:cNvSpPr/>
          <p:nvPr/>
        </p:nvSpPr>
        <p:spPr>
          <a:xfrm>
            <a:off x="7751647" y="1318883"/>
            <a:ext cx="947904" cy="776265"/>
          </a:xfrm>
          <a:prstGeom prst="ellipse">
            <a:avLst/>
          </a:prstGeom>
          <a:ln w="28575">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246</a:t>
            </a:fld>
            <a:endParaRPr lang="ko-KR" altLang="en-US"/>
          </a:p>
        </p:txBody>
      </p:sp>
    </p:spTree>
    <p:extLst>
      <p:ext uri="{BB962C8B-B14F-4D97-AF65-F5344CB8AC3E}">
        <p14:creationId xmlns:p14="http://schemas.microsoft.com/office/powerpoint/2010/main" val="339498804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rPr>
              <a:t>8.3.2. Electron spectroscopy</a:t>
            </a:r>
            <a:endParaRPr lang="ko-KR" altLang="en-US" sz="2800" b="1" dirty="0">
              <a:latin typeface="Gill Sans MT" panose="020B0502020104020203" pitchFamily="34" charset="0"/>
              <a:ea typeface="HY견고딕" panose="02030600000101010101" pitchFamily="18" charset="-127"/>
            </a:endParaRPr>
          </a:p>
        </p:txBody>
      </p:sp>
      <p:sp>
        <p:nvSpPr>
          <p:cNvPr id="6" name="직사각형 5"/>
          <p:cNvSpPr/>
          <p:nvPr/>
        </p:nvSpPr>
        <p:spPr>
          <a:xfrm>
            <a:off x="179512" y="1058525"/>
            <a:ext cx="6189130" cy="830997"/>
          </a:xfrm>
          <a:prstGeom prst="rect">
            <a:avLst/>
          </a:prstGeom>
        </p:spPr>
        <p:txBody>
          <a:bodyPr wrap="none">
            <a:spAutoFit/>
          </a:bodyPr>
          <a:lstStyle/>
          <a:p>
            <a:pPr marL="342900" indent="-342900">
              <a:buFont typeface="Wingdings" panose="05000000000000000000" pitchFamily="2" charset="2"/>
              <a:buChar char="v"/>
            </a:pPr>
            <a:r>
              <a:rPr lang="en-US" altLang="ko-KR" sz="2400" dirty="0">
                <a:solidFill>
                  <a:srgbClr val="C00000"/>
                </a:solidFill>
                <a:latin typeface="Gill Sans MT" panose="020B0502020104020203" pitchFamily="34" charset="0"/>
              </a:rPr>
              <a:t>Energy Dispersive X-ray Spectroscopy (EDS) </a:t>
            </a:r>
          </a:p>
          <a:p>
            <a:pPr marL="342900" indent="-342900">
              <a:buFont typeface="Wingdings" panose="05000000000000000000" pitchFamily="2" charset="2"/>
              <a:buChar char="v"/>
            </a:pPr>
            <a:r>
              <a:rPr lang="en-US" altLang="ko-KR" sz="2400" dirty="0">
                <a:solidFill>
                  <a:srgbClr val="C00000"/>
                </a:solidFill>
                <a:latin typeface="Gill Sans MT" panose="020B0502020104020203" pitchFamily="34" charset="0"/>
              </a:rPr>
              <a:t>Auger Electron Spectroscopy (AES)</a:t>
            </a:r>
          </a:p>
        </p:txBody>
      </p:sp>
      <p:pic>
        <p:nvPicPr>
          <p:cNvPr id="7" name="Picture 2" descr="C:\WINDOWS\바탕 화면\jpg\08장\8-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132856"/>
            <a:ext cx="4203788" cy="4464496"/>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p:nvSpPr>
        <p:spPr>
          <a:xfrm>
            <a:off x="467544" y="4809381"/>
            <a:ext cx="1338828" cy="369332"/>
          </a:xfrm>
          <a:prstGeom prst="rect">
            <a:avLst/>
          </a:prstGeom>
        </p:spPr>
        <p:txBody>
          <a:bodyPr wrap="none">
            <a:spAutoFit/>
          </a:bodyPr>
          <a:lstStyle/>
          <a:p>
            <a:r>
              <a:rPr lang="en-US" altLang="ko-KR" dirty="0">
                <a:solidFill>
                  <a:srgbClr val="C00000"/>
                </a:solidFill>
                <a:latin typeface="Times New Roman" panose="02020603050405020304" pitchFamily="18" charset="0"/>
              </a:rPr>
              <a:t>used in EDS</a:t>
            </a:r>
            <a:endParaRPr lang="ko-KR" altLang="en-US" dirty="0">
              <a:solidFill>
                <a:srgbClr val="C00000"/>
              </a:solidFill>
            </a:endParaRPr>
          </a:p>
        </p:txBody>
      </p:sp>
      <p:sp>
        <p:nvSpPr>
          <p:cNvPr id="9" name="직사각형 8"/>
          <p:cNvSpPr/>
          <p:nvPr/>
        </p:nvSpPr>
        <p:spPr>
          <a:xfrm>
            <a:off x="4054657" y="4809381"/>
            <a:ext cx="1377365" cy="369332"/>
          </a:xfrm>
          <a:prstGeom prst="rect">
            <a:avLst/>
          </a:prstGeom>
        </p:spPr>
        <p:txBody>
          <a:bodyPr wrap="none">
            <a:spAutoFit/>
          </a:bodyPr>
          <a:lstStyle/>
          <a:p>
            <a:r>
              <a:rPr lang="en-US" altLang="ko-KR" dirty="0">
                <a:solidFill>
                  <a:srgbClr val="C00000"/>
                </a:solidFill>
                <a:latin typeface="Times New Roman" panose="02020603050405020304" pitchFamily="18" charset="0"/>
              </a:rPr>
              <a:t>used in AES</a:t>
            </a:r>
            <a:endParaRPr lang="ko-KR" altLang="en-US" dirty="0">
              <a:solidFill>
                <a:srgbClr val="C00000"/>
              </a:solidFill>
            </a:endParaRPr>
          </a:p>
        </p:txBody>
      </p:sp>
      <p:sp>
        <p:nvSpPr>
          <p:cNvPr id="10" name="직사각형 9"/>
          <p:cNvSpPr/>
          <p:nvPr/>
        </p:nvSpPr>
        <p:spPr>
          <a:xfrm>
            <a:off x="4543164" y="2102401"/>
            <a:ext cx="4572000" cy="2677656"/>
          </a:xfrm>
          <a:prstGeom prst="rect">
            <a:avLst/>
          </a:prstGeom>
        </p:spPr>
        <p:txBody>
          <a:bodyPr>
            <a:spAutoFit/>
          </a:bodyPr>
          <a:lstStyle/>
          <a:p>
            <a:pPr marL="285750" indent="-285750">
              <a:buFont typeface="Arial" panose="020B0604020202020204" pitchFamily="34" charset="0"/>
              <a:buChar char="•"/>
            </a:pPr>
            <a:r>
              <a:rPr lang="en-US" altLang="ko-KR" sz="2400" dirty="0">
                <a:latin typeface="Gill Sans MT" panose="020B0502020104020203" pitchFamily="34" charset="0"/>
              </a:rPr>
              <a:t>both X-ray and Auger spectral lines are characteristic of the element </a:t>
            </a:r>
          </a:p>
          <a:p>
            <a:pPr marL="285750" indent="-285750">
              <a:buFont typeface="Arial" panose="020B0604020202020204" pitchFamily="34" charset="0"/>
              <a:buChar char="•"/>
            </a:pPr>
            <a:r>
              <a:rPr lang="en-US" altLang="ko-KR" sz="2400" dirty="0">
                <a:latin typeface="Gill Sans MT" panose="020B0502020104020203" pitchFamily="34" charset="0"/>
              </a:rPr>
              <a:t>by measuring the energies of the X-rays and Auger electrons, its chemical compositions can be determined.</a:t>
            </a:r>
            <a:endParaRPr lang="ko-KR" altLang="en-US" sz="2400" dirty="0">
              <a:latin typeface="Gill Sans MT" panose="020B0502020104020203" pitchFamily="34" charset="0"/>
            </a:endParaRPr>
          </a:p>
        </p:txBody>
      </p:sp>
      <p:cxnSp>
        <p:nvCxnSpPr>
          <p:cNvPr id="13" name="직선 화살표 연결선 12"/>
          <p:cNvCxnSpPr/>
          <p:nvPr/>
        </p:nvCxnSpPr>
        <p:spPr>
          <a:xfrm flipH="1">
            <a:off x="1475656" y="3861048"/>
            <a:ext cx="1728192"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직선 화살표 연결선 13"/>
          <p:cNvCxnSpPr/>
          <p:nvPr/>
        </p:nvCxnSpPr>
        <p:spPr>
          <a:xfrm flipH="1">
            <a:off x="2987824" y="3861048"/>
            <a:ext cx="216024"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247</a:t>
            </a:fld>
            <a:endParaRPr lang="ko-KR" altLang="en-US"/>
          </a:p>
        </p:txBody>
      </p:sp>
    </p:spTree>
    <p:extLst>
      <p:ext uri="{BB962C8B-B14F-4D97-AF65-F5344CB8AC3E}">
        <p14:creationId xmlns:p14="http://schemas.microsoft.com/office/powerpoint/2010/main" val="37441467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61" y="1844824"/>
            <a:ext cx="5832648" cy="4382820"/>
          </a:xfrm>
          <a:prstGeom prst="rect">
            <a:avLst/>
          </a:prstGeom>
        </p:spPr>
      </p:pic>
      <p:sp>
        <p:nvSpPr>
          <p:cNvPr id="8" name="직사각형 7"/>
          <p:cNvSpPr/>
          <p:nvPr/>
        </p:nvSpPr>
        <p:spPr>
          <a:xfrm>
            <a:off x="210839" y="1196751"/>
            <a:ext cx="5716565" cy="461665"/>
          </a:xfrm>
          <a:prstGeom prst="rect">
            <a:avLst/>
          </a:prstGeom>
        </p:spPr>
        <p:txBody>
          <a:bodyPr wrap="none">
            <a:spAutoFit/>
          </a:bodyPr>
          <a:lstStyle/>
          <a:p>
            <a:pPr marL="342900" indent="-342900">
              <a:buFont typeface="Wingdings" panose="05000000000000000000" pitchFamily="2" charset="2"/>
              <a:buChar char="v"/>
            </a:pPr>
            <a:r>
              <a:rPr lang="en-US" altLang="ko-KR" sz="2400" dirty="0">
                <a:solidFill>
                  <a:srgbClr val="C00000"/>
                </a:solidFill>
                <a:latin typeface="Gill Sans MT" panose="020B0502020104020203" pitchFamily="34" charset="0"/>
              </a:rPr>
              <a:t>X-ray Photoelectron Spectroscopy (XPS)</a:t>
            </a:r>
          </a:p>
        </p:txBody>
      </p:sp>
      <p:sp>
        <p:nvSpPr>
          <p:cNvPr id="9" name="직사각형 8"/>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rPr>
              <a:t>8.3.2. Electron spectroscopy</a:t>
            </a:r>
            <a:endParaRPr lang="ko-KR" altLang="en-US" sz="2800" b="1" dirty="0">
              <a:latin typeface="Gill Sans MT" panose="020B0502020104020203" pitchFamily="34" charset="0"/>
              <a:ea typeface="HY견고딕" panose="02030600000101010101" pitchFamily="18" charset="-127"/>
            </a:endParaRPr>
          </a:p>
        </p:txBody>
      </p:sp>
      <p:pic>
        <p:nvPicPr>
          <p:cNvPr id="10" name="그림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1845965"/>
            <a:ext cx="2987824" cy="1922639"/>
          </a:xfrm>
          <a:prstGeom prst="rect">
            <a:avLst/>
          </a:prstGeom>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248</a:t>
            </a:fld>
            <a:endParaRPr lang="ko-KR" altLang="en-US"/>
          </a:p>
        </p:txBody>
      </p:sp>
    </p:spTree>
    <p:extLst>
      <p:ext uri="{BB962C8B-B14F-4D97-AF65-F5344CB8AC3E}">
        <p14:creationId xmlns:p14="http://schemas.microsoft.com/office/powerpoint/2010/main" val="1295136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부제목 2"/>
          <p:cNvSpPr>
            <a:spLocks noGrp="1"/>
          </p:cNvSpPr>
          <p:nvPr>
            <p:ph type="subTitle" idx="1"/>
          </p:nvPr>
        </p:nvSpPr>
        <p:spPr/>
        <p:txBody>
          <a:bodyPr/>
          <a:lstStyle/>
          <a:p>
            <a:endParaRPr lang="ko-KR" altLang="en-US"/>
          </a:p>
        </p:txBody>
      </p:sp>
      <p:pic>
        <p:nvPicPr>
          <p:cNvPr id="1027" name="Picture 3"/>
          <p:cNvPicPr>
            <a:picLocks noChangeAspect="1" noChangeArrowheads="1"/>
          </p:cNvPicPr>
          <p:nvPr/>
        </p:nvPicPr>
        <p:blipFill>
          <a:blip r:embed="rId2" cstate="print"/>
          <a:srcRect/>
          <a:stretch>
            <a:fillRect/>
          </a:stretch>
        </p:blipFill>
        <p:spPr bwMode="auto">
          <a:xfrm>
            <a:off x="754336" y="980728"/>
            <a:ext cx="7715304" cy="5638800"/>
          </a:xfrm>
          <a:prstGeom prst="rect">
            <a:avLst/>
          </a:prstGeom>
          <a:noFill/>
          <a:ln w="9525">
            <a:noFill/>
            <a:miter lim="800000"/>
            <a:headEnd/>
            <a:tailEnd/>
          </a:ln>
          <a:effectLst/>
        </p:spPr>
      </p:pic>
      <p:sp>
        <p:nvSpPr>
          <p:cNvPr id="5" name="TextBox 4"/>
          <p:cNvSpPr txBox="1"/>
          <p:nvPr/>
        </p:nvSpPr>
        <p:spPr>
          <a:xfrm>
            <a:off x="7882116" y="0"/>
            <a:ext cx="1261884" cy="369332"/>
          </a:xfrm>
          <a:prstGeom prst="rect">
            <a:avLst/>
          </a:prstGeom>
          <a:noFill/>
        </p:spPr>
        <p:txBody>
          <a:bodyPr wrap="none" rtlCol="0">
            <a:spAutoFit/>
          </a:bodyPr>
          <a:lstStyle/>
          <a:p>
            <a:r>
              <a:rPr lang="en-US" altLang="ko-KR" dirty="0"/>
              <a:t>APPENDIX</a:t>
            </a:r>
            <a:endParaRPr lang="ko-KR" altLang="en-US" dirty="0"/>
          </a:p>
        </p:txBody>
      </p:sp>
      <p:sp>
        <p:nvSpPr>
          <p:cNvPr id="4" name="TextBox 3"/>
          <p:cNvSpPr txBox="1"/>
          <p:nvPr/>
        </p:nvSpPr>
        <p:spPr>
          <a:xfrm>
            <a:off x="0" y="188640"/>
            <a:ext cx="9144000" cy="584775"/>
          </a:xfrm>
          <a:prstGeom prst="rect">
            <a:avLst/>
          </a:prstGeom>
          <a:noFill/>
        </p:spPr>
        <p:txBody>
          <a:bodyPr wrap="square" rtlCol="0">
            <a:spAutoFit/>
          </a:bodyPr>
          <a:lstStyle/>
          <a:p>
            <a:pPr algn="ctr"/>
            <a:r>
              <a:rPr lang="en-US" altLang="ko-KR" sz="3200" dirty="0">
                <a:solidFill>
                  <a:srgbClr val="C00000"/>
                </a:solidFill>
                <a:latin typeface="Gill Sans MT" panose="020B0502020104020203" pitchFamily="34" charset="0"/>
              </a:rPr>
              <a:t>9nm CNT transistor</a:t>
            </a:r>
            <a:endParaRPr lang="ko-KR" altLang="en-US" sz="3200" dirty="0">
              <a:solidFill>
                <a:srgbClr val="C00000"/>
              </a:solidFill>
              <a:latin typeface="Gill Sans MT" panose="020B0502020104020203" pitchFamily="34" charset="0"/>
            </a:endParaRPr>
          </a:p>
        </p:txBody>
      </p:sp>
      <p:sp>
        <p:nvSpPr>
          <p:cNvPr id="7" name="슬라이드 번호 개체 틀 6"/>
          <p:cNvSpPr>
            <a:spLocks noGrp="1"/>
          </p:cNvSpPr>
          <p:nvPr>
            <p:ph type="sldNum" sz="quarter" idx="4294967295"/>
          </p:nvPr>
        </p:nvSpPr>
        <p:spPr>
          <a:xfrm>
            <a:off x="7010400" y="6461030"/>
            <a:ext cx="2133600" cy="365125"/>
          </a:xfrm>
        </p:spPr>
        <p:txBody>
          <a:bodyPr/>
          <a:lstStyle/>
          <a:p>
            <a:fld id="{3956BC05-BAF0-44D8-938E-5DB4310753FA}" type="slidenum">
              <a:rPr lang="ko-KR" altLang="en-US" smtClean="0"/>
              <a:pPr/>
              <a:t>24</a:t>
            </a:fld>
            <a:endParaRPr lang="ko-KR" altLang="en-US" dirty="0"/>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rPr>
              <a:t>8.3.3. Ion spectroscopy</a:t>
            </a:r>
            <a:endParaRPr lang="ko-KR" altLang="en-US" sz="2800" b="1" dirty="0">
              <a:latin typeface="Gill Sans MT" panose="020B0502020104020203" pitchFamily="34" charset="0"/>
              <a:ea typeface="HY견고딕" panose="02030600000101010101" pitchFamily="18" charset="-127"/>
            </a:endParaRPr>
          </a:p>
        </p:txBody>
      </p:sp>
      <p:sp>
        <p:nvSpPr>
          <p:cNvPr id="7" name="직사각형 6"/>
          <p:cNvSpPr/>
          <p:nvPr/>
        </p:nvSpPr>
        <p:spPr>
          <a:xfrm>
            <a:off x="13370" y="1196752"/>
            <a:ext cx="6383671" cy="461665"/>
          </a:xfrm>
          <a:prstGeom prst="rect">
            <a:avLst/>
          </a:prstGeom>
        </p:spPr>
        <p:txBody>
          <a:bodyPr wrap="none">
            <a:spAutoFit/>
          </a:bodyPr>
          <a:lstStyle/>
          <a:p>
            <a:pPr marL="342900" indent="-342900">
              <a:buFont typeface="Wingdings" panose="05000000000000000000" pitchFamily="2" charset="2"/>
              <a:buChar char="v"/>
            </a:pPr>
            <a:r>
              <a:rPr lang="en-US" altLang="ko-KR" sz="2400" dirty="0">
                <a:solidFill>
                  <a:srgbClr val="C00000"/>
                </a:solidFill>
                <a:latin typeface="Gill Sans MT" panose="020B0502020104020203" pitchFamily="34" charset="0"/>
              </a:rPr>
              <a:t>Rutherford Backscattering Spectrometry (RBS)</a:t>
            </a:r>
            <a:endParaRPr lang="ko-KR" altLang="en-US" sz="2400" dirty="0">
              <a:solidFill>
                <a:srgbClr val="C00000"/>
              </a:solidFill>
              <a:latin typeface="Gill Sans MT" panose="020B0502020104020203" pitchFamily="34" charset="0"/>
            </a:endParaRPr>
          </a:p>
        </p:txBody>
      </p:sp>
      <p:pic>
        <p:nvPicPr>
          <p:cNvPr id="9" name="그림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74" y="2888626"/>
            <a:ext cx="3717109" cy="2776635"/>
          </a:xfrm>
          <a:prstGeom prst="rect">
            <a:avLst/>
          </a:prstGeom>
        </p:spPr>
      </p:pic>
      <p:grpSp>
        <p:nvGrpSpPr>
          <p:cNvPr id="12" name="그룹 11"/>
          <p:cNvGrpSpPr/>
          <p:nvPr/>
        </p:nvGrpSpPr>
        <p:grpSpPr>
          <a:xfrm>
            <a:off x="971600" y="1720886"/>
            <a:ext cx="2883694" cy="1047240"/>
            <a:chOff x="5004048" y="5078451"/>
            <a:chExt cx="2883694" cy="1047240"/>
          </a:xfrm>
        </p:grpSpPr>
        <p:pic>
          <p:nvPicPr>
            <p:cNvPr id="10" name="그림 9"/>
            <p:cNvPicPr>
              <a:picLocks noChangeAspect="1"/>
            </p:cNvPicPr>
            <p:nvPr/>
          </p:nvPicPr>
          <p:blipFill rotWithShape="1">
            <a:blip r:embed="rId3"/>
            <a:srcRect r="1704"/>
            <a:stretch/>
          </p:blipFill>
          <p:spPr>
            <a:xfrm>
              <a:off x="5004048" y="5373216"/>
              <a:ext cx="2883694" cy="752475"/>
            </a:xfrm>
            <a:prstGeom prst="rect">
              <a:avLst/>
            </a:prstGeom>
          </p:spPr>
        </p:pic>
        <p:pic>
          <p:nvPicPr>
            <p:cNvPr id="11" name="그림 10"/>
            <p:cNvPicPr>
              <a:picLocks noChangeAspect="1"/>
            </p:cNvPicPr>
            <p:nvPr/>
          </p:nvPicPr>
          <p:blipFill>
            <a:blip r:embed="rId4"/>
            <a:stretch>
              <a:fillRect/>
            </a:stretch>
          </p:blipFill>
          <p:spPr>
            <a:xfrm>
              <a:off x="5004048" y="5078451"/>
              <a:ext cx="1152129" cy="235663"/>
            </a:xfrm>
            <a:prstGeom prst="rect">
              <a:avLst/>
            </a:prstGeom>
          </p:spPr>
        </p:pic>
      </p:grpSp>
      <p:sp>
        <p:nvSpPr>
          <p:cNvPr id="14" name="직사각형 13"/>
          <p:cNvSpPr/>
          <p:nvPr/>
        </p:nvSpPr>
        <p:spPr>
          <a:xfrm>
            <a:off x="13370" y="5657671"/>
            <a:ext cx="8928992" cy="1200329"/>
          </a:xfrm>
          <a:prstGeom prst="rect">
            <a:avLst/>
          </a:prstGeom>
        </p:spPr>
        <p:txBody>
          <a:bodyPr wrap="square">
            <a:spAutoFit/>
          </a:bodyPr>
          <a:lstStyle/>
          <a:p>
            <a:pPr marL="285750" indent="-285750">
              <a:buFont typeface="Wingdings" panose="05000000000000000000" pitchFamily="2" charset="2"/>
              <a:buChar char="Ø"/>
            </a:pPr>
            <a:r>
              <a:rPr lang="en-US" altLang="ko-KR" sz="2400" dirty="0">
                <a:latin typeface="Gill Sans MT" panose="020B0502020104020203" pitchFamily="34" charset="0"/>
              </a:rPr>
              <a:t>their concentrations and depth distribution can all be simultaneously determined by measuring </a:t>
            </a:r>
            <a:r>
              <a:rPr lang="en-US" altLang="ko-KR" sz="2400" dirty="0">
                <a:solidFill>
                  <a:srgbClr val="C00000"/>
                </a:solidFill>
                <a:latin typeface="Gill Sans MT" panose="020B0502020104020203" pitchFamily="34" charset="0"/>
              </a:rPr>
              <a:t>the number and energy of backscattered incident ions</a:t>
            </a:r>
            <a:endParaRPr lang="ko-KR" altLang="en-US" sz="2400" dirty="0">
              <a:latin typeface="Gill Sans MT" panose="020B0502020104020203" pitchFamily="34" charset="0"/>
            </a:endParaRPr>
          </a:p>
        </p:txBody>
      </p:sp>
      <p:pic>
        <p:nvPicPr>
          <p:cNvPr id="15" name="그림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7942" y="1984135"/>
            <a:ext cx="3096344" cy="3615132"/>
          </a:xfrm>
          <a:prstGeom prst="rect">
            <a:avLst/>
          </a:prstGeom>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249</a:t>
            </a:fld>
            <a:endParaRPr lang="ko-KR" altLang="en-US"/>
          </a:p>
        </p:txBody>
      </p:sp>
    </p:spTree>
    <p:extLst>
      <p:ext uri="{BB962C8B-B14F-4D97-AF65-F5344CB8AC3E}">
        <p14:creationId xmlns:p14="http://schemas.microsoft.com/office/powerpoint/2010/main" val="225986471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13370" y="1196752"/>
            <a:ext cx="5696816" cy="461665"/>
          </a:xfrm>
          <a:prstGeom prst="rect">
            <a:avLst/>
          </a:prstGeom>
        </p:spPr>
        <p:txBody>
          <a:bodyPr wrap="none">
            <a:spAutoFit/>
          </a:bodyPr>
          <a:lstStyle/>
          <a:p>
            <a:pPr marL="342900" indent="-342900">
              <a:buFont typeface="Wingdings" panose="05000000000000000000" pitchFamily="2" charset="2"/>
              <a:buChar char="v"/>
            </a:pPr>
            <a:r>
              <a:rPr lang="en-US" altLang="ko-KR" sz="2400" dirty="0">
                <a:solidFill>
                  <a:srgbClr val="C00000"/>
                </a:solidFill>
                <a:latin typeface="Gill Sans MT" panose="020B0502020104020203" pitchFamily="34" charset="0"/>
              </a:rPr>
              <a:t>Secondary Ion Mass Spectrometry (SIMS)</a:t>
            </a:r>
            <a:endParaRPr lang="ko-KR" altLang="en-US" sz="2400" dirty="0">
              <a:solidFill>
                <a:srgbClr val="C00000"/>
              </a:solidFill>
              <a:latin typeface="Gill Sans MT" panose="020B0502020104020203" pitchFamily="34" charset="0"/>
            </a:endParaRPr>
          </a:p>
        </p:txBody>
      </p:sp>
      <p:sp>
        <p:nvSpPr>
          <p:cNvPr id="2" name="직사각형 1"/>
          <p:cNvSpPr/>
          <p:nvPr/>
        </p:nvSpPr>
        <p:spPr>
          <a:xfrm>
            <a:off x="261119" y="1658417"/>
            <a:ext cx="8775377" cy="1631216"/>
          </a:xfrm>
          <a:prstGeom prst="rect">
            <a:avLst/>
          </a:prstGeom>
        </p:spPr>
        <p:txBody>
          <a:bodyPr wrap="square">
            <a:spAutoFit/>
          </a:bodyPr>
          <a:lstStyle/>
          <a:p>
            <a:pPr marL="342900" indent="-342900">
              <a:buFont typeface="Arial" panose="020B0604020202020204" pitchFamily="34" charset="0"/>
              <a:buChar char="•"/>
            </a:pPr>
            <a:r>
              <a:rPr lang="en-US" altLang="ko-KR" sz="2000" dirty="0">
                <a:latin typeface="Gill Sans MT" panose="020B0502020104020203" pitchFamily="34" charset="0"/>
              </a:rPr>
              <a:t>detecting an extremely low concentration in a solid</a:t>
            </a:r>
          </a:p>
          <a:p>
            <a:pPr marL="342900" indent="-342900">
              <a:buFont typeface="Arial" panose="020B0604020202020204" pitchFamily="34" charset="0"/>
              <a:buChar char="•"/>
            </a:pPr>
            <a:r>
              <a:rPr lang="en-US" altLang="ko-KR" sz="2000" dirty="0">
                <a:latin typeface="Gill Sans MT" panose="020B0502020104020203" pitchFamily="34" charset="0"/>
              </a:rPr>
              <a:t>a source of ions bombards the surface and sputters neutral atoms, but also positive and negative ions</a:t>
            </a:r>
          </a:p>
          <a:p>
            <a:pPr marL="342900" indent="-342900">
              <a:buFont typeface="Arial" panose="020B0604020202020204" pitchFamily="34" charset="0"/>
              <a:buChar char="•"/>
            </a:pPr>
            <a:r>
              <a:rPr lang="en-US" altLang="ko-KR" sz="2000" dirty="0">
                <a:latin typeface="Gill Sans MT" panose="020B0502020104020203" pitchFamily="34" charset="0"/>
              </a:rPr>
              <a:t>in the gas phase, the ions are mass-analyzed in order to identify the species present as well as determine their abundance.</a:t>
            </a:r>
            <a:endParaRPr lang="ko-KR" altLang="en-US" sz="2000" dirty="0">
              <a:latin typeface="Gill Sans MT" panose="020B0502020104020203" pitchFamily="34" charset="0"/>
            </a:endParaRPr>
          </a:p>
        </p:txBody>
      </p:sp>
      <p:pic>
        <p:nvPicPr>
          <p:cNvPr id="3" name="그림 2"/>
          <p:cNvPicPr>
            <a:picLocks noChangeAspect="1"/>
          </p:cNvPicPr>
          <p:nvPr/>
        </p:nvPicPr>
        <p:blipFill rotWithShape="1">
          <a:blip r:embed="rId2">
            <a:extLst>
              <a:ext uri="{28A0092B-C50C-407E-A947-70E740481C1C}">
                <a14:useLocalDpi xmlns:a14="http://schemas.microsoft.com/office/drawing/2010/main" val="0"/>
              </a:ext>
            </a:extLst>
          </a:blip>
          <a:srcRect b="12984"/>
          <a:stretch/>
        </p:blipFill>
        <p:spPr>
          <a:xfrm>
            <a:off x="4788024" y="3717032"/>
            <a:ext cx="4056507" cy="2808312"/>
          </a:xfrm>
          <a:prstGeom prst="rect">
            <a:avLst/>
          </a:prstGeom>
        </p:spPr>
      </p:pic>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541" y="3861048"/>
            <a:ext cx="4291459" cy="2520280"/>
          </a:xfrm>
          <a:prstGeom prst="rect">
            <a:avLst/>
          </a:prstGeom>
        </p:spPr>
      </p:pic>
      <p:sp>
        <p:nvSpPr>
          <p:cNvPr id="8" name="슬라이드 번호 개체 틀 7"/>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250</a:t>
            </a:fld>
            <a:endParaRPr lang="ko-KR" altLang="en-US"/>
          </a:p>
        </p:txBody>
      </p:sp>
      <p:sp>
        <p:nvSpPr>
          <p:cNvPr id="9" name="직사각형 8"/>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rPr>
              <a:t>8.3.3. Ion spectroscopy</a:t>
            </a:r>
            <a:endParaRPr lang="ko-KR" altLang="en-US" sz="2800" b="1" dirty="0">
              <a:latin typeface="Gill Sans MT" panose="020B0502020104020203" pitchFamily="34" charset="0"/>
              <a:ea typeface="HY견고딕" panose="02030600000101010101" pitchFamily="18" charset="-127"/>
            </a:endParaRPr>
          </a:p>
        </p:txBody>
      </p:sp>
    </p:spTree>
    <p:extLst>
      <p:ext uri="{BB962C8B-B14F-4D97-AF65-F5344CB8AC3E}">
        <p14:creationId xmlns:p14="http://schemas.microsoft.com/office/powerpoint/2010/main" val="89114714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WINDOWS\바탕 화면\jpg\08장\표\8-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93" y="907791"/>
            <a:ext cx="8119399" cy="2880320"/>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rPr>
              <a:t>Summary of chemical characterization methods</a:t>
            </a:r>
            <a:endParaRPr lang="ko-KR" altLang="en-US" sz="2800" b="1" dirty="0">
              <a:latin typeface="Gill Sans MT" panose="020B0502020104020203" pitchFamily="34" charset="0"/>
              <a:ea typeface="HY견고딕" panose="02030600000101010101" pitchFamily="18" charset="-127"/>
            </a:endParaRPr>
          </a:p>
        </p:txBody>
      </p:sp>
      <p:sp>
        <p:nvSpPr>
          <p:cNvPr id="7" name="직사각형 6"/>
          <p:cNvSpPr/>
          <p:nvPr/>
        </p:nvSpPr>
        <p:spPr>
          <a:xfrm>
            <a:off x="395536" y="3704252"/>
            <a:ext cx="8604957" cy="2893100"/>
          </a:xfrm>
          <a:prstGeom prst="rect">
            <a:avLst/>
          </a:prstGeom>
        </p:spPr>
        <p:txBody>
          <a:bodyPr wrap="square">
            <a:spAutoFit/>
          </a:bodyPr>
          <a:lstStyle/>
          <a:p>
            <a:pPr marL="285750" indent="-285750">
              <a:buFont typeface="Wingdings" panose="05000000000000000000" pitchFamily="2" charset="2"/>
              <a:buChar char="§"/>
            </a:pPr>
            <a:r>
              <a:rPr lang="en-US" altLang="ko-KR" b="1" dirty="0">
                <a:latin typeface="Gill Sans MT" panose="020B0502020104020203" pitchFamily="34" charset="0"/>
              </a:rPr>
              <a:t>AES, XPS and SIMS</a:t>
            </a:r>
          </a:p>
          <a:p>
            <a:pPr marL="360000" indent="-180000"/>
            <a:r>
              <a:rPr lang="en-US" altLang="ko-KR" dirty="0">
                <a:latin typeface="Gill Sans MT" panose="020B0502020104020203" pitchFamily="34" charset="0"/>
              </a:rPr>
              <a:t> - true surface analytical techniques; detecting almost all the elements</a:t>
            </a:r>
          </a:p>
          <a:p>
            <a:pPr marL="360000" indent="-180000"/>
            <a:r>
              <a:rPr lang="en-US" altLang="ko-KR" dirty="0">
                <a:latin typeface="Gill Sans MT" panose="020B0502020104020203" pitchFamily="34" charset="0"/>
              </a:rPr>
              <a:t> - composition standards for quantitative analysis and have composition error of ~ a few at %</a:t>
            </a:r>
          </a:p>
          <a:p>
            <a:pPr marL="285750" indent="-285750">
              <a:spcBef>
                <a:spcPts val="1200"/>
              </a:spcBef>
              <a:buFont typeface="Wingdings" panose="05000000000000000000" pitchFamily="2" charset="2"/>
              <a:buChar char="§"/>
            </a:pPr>
            <a:r>
              <a:rPr lang="en-US" altLang="ko-KR" b="1" dirty="0">
                <a:latin typeface="Gill Sans MT" panose="020B0502020104020203" pitchFamily="34" charset="0"/>
              </a:rPr>
              <a:t>EDS</a:t>
            </a:r>
          </a:p>
          <a:p>
            <a:pPr marL="360000" indent="-180000"/>
            <a:r>
              <a:rPr lang="en-US" altLang="ko-KR" dirty="0">
                <a:latin typeface="Gill Sans MT" panose="020B0502020104020203" pitchFamily="34" charset="0"/>
              </a:rPr>
              <a:t> - detecting only elements with Z &gt;11</a:t>
            </a:r>
          </a:p>
          <a:p>
            <a:pPr marL="285750" indent="-285750">
              <a:spcBef>
                <a:spcPts val="1200"/>
              </a:spcBef>
              <a:buFont typeface="Wingdings" panose="05000000000000000000" pitchFamily="2" charset="2"/>
              <a:buChar char="§"/>
            </a:pPr>
            <a:r>
              <a:rPr lang="en-US" altLang="ko-KR" b="1" dirty="0">
                <a:latin typeface="Gill Sans MT" panose="020B0502020104020203" pitchFamily="34" charset="0"/>
              </a:rPr>
              <a:t>RBS</a:t>
            </a:r>
          </a:p>
          <a:p>
            <a:pPr marL="360000" indent="-180000"/>
            <a:r>
              <a:rPr lang="en-US" altLang="ko-KR" dirty="0">
                <a:latin typeface="Gill Sans MT" panose="020B0502020104020203" pitchFamily="34" charset="0"/>
              </a:rPr>
              <a:t> - restricted to only selected combinations of elements whose spectra do not overlap</a:t>
            </a:r>
          </a:p>
          <a:p>
            <a:pPr marL="360000" indent="-180000"/>
            <a:r>
              <a:rPr lang="en-US" altLang="ko-KR" dirty="0"/>
              <a:t> - quantitatively precise</a:t>
            </a:r>
            <a:endParaRPr lang="ko-KR" altLang="en-US" dirty="0">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251</a:t>
            </a:fld>
            <a:endParaRPr lang="ko-KR" altLang="en-US"/>
          </a:p>
        </p:txBody>
      </p:sp>
    </p:spTree>
    <p:extLst>
      <p:ext uri="{BB962C8B-B14F-4D97-AF65-F5344CB8AC3E}">
        <p14:creationId xmlns:p14="http://schemas.microsoft.com/office/powerpoint/2010/main" val="3725518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506662" y="846138"/>
            <a:ext cx="8130675" cy="5715040"/>
          </a:xfrm>
          <a:prstGeom prst="rect">
            <a:avLst/>
          </a:prstGeom>
          <a:noFill/>
          <a:ln w="9525">
            <a:noFill/>
            <a:miter lim="800000"/>
            <a:headEnd/>
            <a:tailEnd/>
          </a:ln>
          <a:effectLst/>
        </p:spPr>
      </p:pic>
      <p:sp>
        <p:nvSpPr>
          <p:cNvPr id="5" name="TextBox 4"/>
          <p:cNvSpPr txBox="1"/>
          <p:nvPr/>
        </p:nvSpPr>
        <p:spPr>
          <a:xfrm>
            <a:off x="7882116" y="0"/>
            <a:ext cx="1261884" cy="369332"/>
          </a:xfrm>
          <a:prstGeom prst="rect">
            <a:avLst/>
          </a:prstGeom>
          <a:noFill/>
        </p:spPr>
        <p:txBody>
          <a:bodyPr wrap="none" rtlCol="0">
            <a:spAutoFit/>
          </a:bodyPr>
          <a:lstStyle/>
          <a:p>
            <a:r>
              <a:rPr lang="en-US" altLang="ko-KR" dirty="0"/>
              <a:t>APPENDIX</a:t>
            </a:r>
            <a:endParaRPr lang="ko-KR" altLang="en-US" dirty="0"/>
          </a:p>
        </p:txBody>
      </p:sp>
      <p:sp>
        <p:nvSpPr>
          <p:cNvPr id="6" name="TextBox 5"/>
          <p:cNvSpPr txBox="1"/>
          <p:nvPr/>
        </p:nvSpPr>
        <p:spPr>
          <a:xfrm>
            <a:off x="0" y="188640"/>
            <a:ext cx="9144000" cy="584775"/>
          </a:xfrm>
          <a:prstGeom prst="rect">
            <a:avLst/>
          </a:prstGeom>
          <a:noFill/>
        </p:spPr>
        <p:txBody>
          <a:bodyPr wrap="square" rtlCol="0">
            <a:spAutoFit/>
          </a:bodyPr>
          <a:lstStyle/>
          <a:p>
            <a:pPr algn="ctr"/>
            <a:r>
              <a:rPr lang="en-US" altLang="ko-KR" sz="3200" dirty="0">
                <a:solidFill>
                  <a:srgbClr val="C00000"/>
                </a:solidFill>
                <a:latin typeface="Gill Sans MT" panose="020B0502020104020203" pitchFamily="34" charset="0"/>
              </a:rPr>
              <a:t>The smallest Si wire</a:t>
            </a:r>
            <a:endParaRPr lang="ko-KR" altLang="en-US" sz="3200" dirty="0">
              <a:solidFill>
                <a:srgbClr val="C00000"/>
              </a:solidFill>
              <a:latin typeface="Gill Sans MT" panose="020B0502020104020203" pitchFamily="34" charset="0"/>
            </a:endParaRPr>
          </a:p>
        </p:txBody>
      </p:sp>
      <p:sp>
        <p:nvSpPr>
          <p:cNvPr id="7" name="슬라이드 번호 개체 틀 6"/>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25</a:t>
            </a:fld>
            <a:endParaRPr lang="ko-KR"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223627" y="773415"/>
            <a:ext cx="6696745" cy="5698533"/>
          </a:xfrm>
          <a:prstGeom prst="rect">
            <a:avLst/>
          </a:prstGeom>
          <a:noFill/>
          <a:ln w="9525">
            <a:noFill/>
            <a:miter lim="800000"/>
            <a:headEnd/>
            <a:tailEnd/>
          </a:ln>
          <a:effectLst/>
        </p:spPr>
      </p:pic>
      <p:sp>
        <p:nvSpPr>
          <p:cNvPr id="5" name="TextBox 4"/>
          <p:cNvSpPr txBox="1"/>
          <p:nvPr/>
        </p:nvSpPr>
        <p:spPr>
          <a:xfrm>
            <a:off x="7882116" y="0"/>
            <a:ext cx="1261884" cy="369332"/>
          </a:xfrm>
          <a:prstGeom prst="rect">
            <a:avLst/>
          </a:prstGeom>
          <a:noFill/>
        </p:spPr>
        <p:txBody>
          <a:bodyPr wrap="none" rtlCol="0">
            <a:spAutoFit/>
          </a:bodyPr>
          <a:lstStyle/>
          <a:p>
            <a:r>
              <a:rPr lang="en-US" altLang="ko-KR" dirty="0"/>
              <a:t>APPENDIX</a:t>
            </a:r>
            <a:endParaRPr lang="ko-KR" altLang="en-US" dirty="0"/>
          </a:p>
        </p:txBody>
      </p:sp>
      <p:sp>
        <p:nvSpPr>
          <p:cNvPr id="6" name="TextBox 5"/>
          <p:cNvSpPr txBox="1"/>
          <p:nvPr/>
        </p:nvSpPr>
        <p:spPr>
          <a:xfrm>
            <a:off x="0" y="188640"/>
            <a:ext cx="9144000" cy="584775"/>
          </a:xfrm>
          <a:prstGeom prst="rect">
            <a:avLst/>
          </a:prstGeom>
          <a:noFill/>
        </p:spPr>
        <p:txBody>
          <a:bodyPr wrap="square" rtlCol="0">
            <a:spAutoFit/>
          </a:bodyPr>
          <a:lstStyle/>
          <a:p>
            <a:pPr algn="ctr"/>
            <a:r>
              <a:rPr lang="en-US" altLang="ko-KR" sz="3200" dirty="0">
                <a:solidFill>
                  <a:srgbClr val="C00000"/>
                </a:solidFill>
                <a:latin typeface="Gill Sans MT" panose="020B0502020104020203" pitchFamily="34" charset="0"/>
              </a:rPr>
              <a:t>Single atom (P) transistor</a:t>
            </a:r>
            <a:endParaRPr lang="ko-KR" altLang="en-US" sz="3200" dirty="0">
              <a:solidFill>
                <a:srgbClr val="C00000"/>
              </a:solidFill>
              <a:latin typeface="Gill Sans MT" panose="020B0502020104020203" pitchFamily="34" charset="0"/>
            </a:endParaRP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26</a:t>
            </a:fld>
            <a:endParaRPr lang="ko-KR"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64" t="31176" r="51660" b="23341"/>
          <a:stretch/>
        </p:blipFill>
        <p:spPr bwMode="auto">
          <a:xfrm>
            <a:off x="4440112" y="1491076"/>
            <a:ext cx="3432127" cy="2383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그룹 2"/>
          <p:cNvGrpSpPr/>
          <p:nvPr/>
        </p:nvGrpSpPr>
        <p:grpSpPr>
          <a:xfrm>
            <a:off x="726873" y="1473200"/>
            <a:ext cx="3095827" cy="2324099"/>
            <a:chOff x="434230" y="3771282"/>
            <a:chExt cx="3437665" cy="2580724"/>
          </a:xfrm>
        </p:grpSpPr>
        <p:pic>
          <p:nvPicPr>
            <p:cNvPr id="3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1075" t="26282" r="29646" b="33141"/>
            <a:stretch/>
          </p:blipFill>
          <p:spPr bwMode="auto">
            <a:xfrm>
              <a:off x="434230" y="3771282"/>
              <a:ext cx="3437665" cy="2580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7677" y="4655467"/>
              <a:ext cx="1665913" cy="1259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11"/>
          <p:cNvSpPr txBox="1">
            <a:spLocks noChangeArrowheads="1"/>
          </p:cNvSpPr>
          <p:nvPr/>
        </p:nvSpPr>
        <p:spPr bwMode="auto">
          <a:xfrm>
            <a:off x="1621007" y="3743691"/>
            <a:ext cx="2303836" cy="261610"/>
          </a:xfrm>
          <a:prstGeom prst="rect">
            <a:avLst/>
          </a:prstGeom>
          <a:noFill/>
          <a:ln w="9525">
            <a:noFill/>
            <a:miter lim="800000"/>
            <a:headEnd/>
            <a:tailEnd/>
          </a:ln>
        </p:spPr>
        <p:txBody>
          <a:bodyPr wrap="none">
            <a:spAutoFit/>
          </a:bodyPr>
          <a:lstStyle/>
          <a:p>
            <a:r>
              <a:rPr lang="en-US" altLang="ko-KR" sz="1100" i="1" dirty="0">
                <a:latin typeface="Gill Sans MT" pitchFamily="34" charset="0"/>
                <a:ea typeface="맑은 고딕" pitchFamily="50" charset="-127"/>
                <a:cs typeface="Arial" pitchFamily="34" charset="0"/>
              </a:rPr>
              <a:t>Nature Nanotechnology</a:t>
            </a:r>
            <a:r>
              <a:rPr kumimoji="0" lang="en-US" altLang="ko-KR" sz="1100" i="1" dirty="0">
                <a:latin typeface="Gill Sans MT" pitchFamily="34" charset="0"/>
                <a:ea typeface="맑은 고딕" pitchFamily="50" charset="-127"/>
                <a:cs typeface="Arial" pitchFamily="34" charset="0"/>
              </a:rPr>
              <a:t>, </a:t>
            </a:r>
            <a:r>
              <a:rPr lang="en-US" altLang="ko-KR" sz="1100" dirty="0">
                <a:latin typeface="Gill Sans MT" pitchFamily="34" charset="0"/>
                <a:ea typeface="맑은 고딕" pitchFamily="50" charset="-127"/>
                <a:cs typeface="Arial" pitchFamily="34" charset="0"/>
              </a:rPr>
              <a:t>6</a:t>
            </a:r>
            <a:r>
              <a:rPr kumimoji="0" lang="en-US" altLang="ko-KR" sz="1100" dirty="0">
                <a:latin typeface="Gill Sans MT" pitchFamily="34" charset="0"/>
                <a:ea typeface="맑은 고딕" pitchFamily="50" charset="-127"/>
                <a:cs typeface="Arial" pitchFamily="34" charset="0"/>
              </a:rPr>
              <a:t>, </a:t>
            </a:r>
            <a:r>
              <a:rPr lang="en-US" altLang="ko-KR" sz="1100" dirty="0">
                <a:latin typeface="Gill Sans MT" pitchFamily="34" charset="0"/>
                <a:ea typeface="맑은 고딕" pitchFamily="50" charset="-127"/>
                <a:cs typeface="Arial" pitchFamily="34" charset="0"/>
              </a:rPr>
              <a:t>147,</a:t>
            </a:r>
            <a:r>
              <a:rPr kumimoji="0" lang="en-US" altLang="ko-KR" sz="1100" dirty="0">
                <a:latin typeface="Gill Sans MT" pitchFamily="34" charset="0"/>
                <a:ea typeface="맑은 고딕" pitchFamily="50" charset="-127"/>
                <a:cs typeface="Arial" pitchFamily="34" charset="0"/>
              </a:rPr>
              <a:t> (2011)</a:t>
            </a:r>
            <a:endParaRPr kumimoji="0" lang="ko-KR" altLang="en-US" sz="1100" dirty="0">
              <a:latin typeface="Gill Sans MT" pitchFamily="34" charset="0"/>
              <a:ea typeface="맑은 고딕" pitchFamily="50" charset="-127"/>
              <a:cs typeface="Arial" pitchFamily="34" charset="0"/>
            </a:endParaRPr>
          </a:p>
        </p:txBody>
      </p:sp>
      <p:sp>
        <p:nvSpPr>
          <p:cNvPr id="10" name="직사각형 9"/>
          <p:cNvSpPr/>
          <p:nvPr/>
        </p:nvSpPr>
        <p:spPr>
          <a:xfrm>
            <a:off x="265609" y="188398"/>
            <a:ext cx="5890567" cy="523220"/>
          </a:xfrm>
          <a:prstGeom prst="rect">
            <a:avLst/>
          </a:prstGeom>
          <a:ln>
            <a:solidFill>
              <a:schemeClr val="accent1">
                <a:alpha val="0"/>
              </a:schemeClr>
            </a:solidFill>
          </a:ln>
        </p:spPr>
        <p:txBody>
          <a:bodyPr wrap="square">
            <a:spAutoFit/>
          </a:bodyPr>
          <a:lstStyle/>
          <a:p>
            <a:pPr>
              <a:defRPr/>
            </a:pPr>
            <a:r>
              <a:rPr lang="en-US" altLang="ko-KR" sz="2800" b="1" dirty="0">
                <a:ln>
                  <a:solidFill>
                    <a:schemeClr val="accent1">
                      <a:alpha val="0"/>
                    </a:schemeClr>
                  </a:solidFill>
                </a:ln>
                <a:solidFill>
                  <a:prstClr val="white"/>
                </a:solidFill>
                <a:latin typeface="맑은 고딕" pitchFamily="50" charset="-127"/>
                <a:ea typeface="맑은 고딕" pitchFamily="50" charset="-127"/>
              </a:rPr>
              <a:t>1. </a:t>
            </a:r>
            <a:r>
              <a:rPr lang="ko-KR" altLang="en-US" sz="2800" b="1" dirty="0">
                <a:ln>
                  <a:solidFill>
                    <a:schemeClr val="accent1">
                      <a:alpha val="0"/>
                    </a:schemeClr>
                  </a:solidFill>
                </a:ln>
                <a:solidFill>
                  <a:prstClr val="white"/>
                </a:solidFill>
                <a:latin typeface="맑은 고딕" pitchFamily="50" charset="-127"/>
                <a:ea typeface="맑은 고딕" pitchFamily="50" charset="-127"/>
              </a:rPr>
              <a:t>기술 개요</a:t>
            </a:r>
          </a:p>
        </p:txBody>
      </p:sp>
      <p:sp>
        <p:nvSpPr>
          <p:cNvPr id="11" name="TextBox 10"/>
          <p:cNvSpPr txBox="1"/>
          <p:nvPr/>
        </p:nvSpPr>
        <p:spPr>
          <a:xfrm>
            <a:off x="3924843" y="4454781"/>
            <a:ext cx="5027123" cy="1520929"/>
          </a:xfrm>
          <a:prstGeom prst="rect">
            <a:avLst/>
          </a:prstGeom>
          <a:noFill/>
        </p:spPr>
        <p:txBody>
          <a:bodyPr wrap="square">
            <a:spAutoFit/>
          </a:bodyPr>
          <a:lstStyle/>
          <a:p>
            <a:pPr marL="216000" indent="-180000">
              <a:lnSpc>
                <a:spcPts val="2500"/>
              </a:lnSpc>
              <a:buFont typeface="Wingdings" panose="05000000000000000000" pitchFamily="2" charset="2"/>
              <a:buChar char="Ø"/>
              <a:defRPr/>
            </a:pPr>
            <a:r>
              <a:rPr lang="en-US" altLang="ko-KR" b="1" dirty="0">
                <a:latin typeface="+mn-ea"/>
                <a:cs typeface="Arial" panose="020B0604020202020204" pitchFamily="34" charset="0"/>
              </a:rPr>
              <a:t> 2D TMDs </a:t>
            </a:r>
            <a:r>
              <a:rPr lang="ko-KR" altLang="en-US" b="1" dirty="0">
                <a:latin typeface="+mn-ea"/>
                <a:cs typeface="Arial" panose="020B0604020202020204" pitchFamily="34" charset="0"/>
              </a:rPr>
              <a:t>트랜지스터 소자</a:t>
            </a:r>
            <a:endParaRPr lang="en-US" altLang="ko-KR" b="1" dirty="0">
              <a:latin typeface="+mn-ea"/>
              <a:cs typeface="Arial" panose="020B0604020202020204" pitchFamily="34" charset="0"/>
            </a:endParaRPr>
          </a:p>
          <a:p>
            <a:pPr marL="285750" lvl="0" indent="-285750">
              <a:lnSpc>
                <a:spcPct val="150000"/>
              </a:lnSpc>
              <a:buFont typeface="Arial" panose="020B0604020202020204" pitchFamily="34" charset="0"/>
              <a:buChar char="•"/>
            </a:pPr>
            <a:r>
              <a:rPr lang="ko-KR" altLang="en-US" sz="1600" dirty="0">
                <a:solidFill>
                  <a:prstClr val="black"/>
                </a:solidFill>
                <a:latin typeface="맑은 고딕" panose="020B0503020000020004" pitchFamily="50" charset="-127"/>
              </a:rPr>
              <a:t>원자두께에서의 높은 이동도 특성 </a:t>
            </a:r>
            <a:r>
              <a:rPr lang="en-US" altLang="ko-KR" sz="1600" dirty="0">
                <a:solidFill>
                  <a:prstClr val="black"/>
                </a:solidFill>
                <a:latin typeface="맑은 고딕" panose="020B0503020000020004" pitchFamily="50" charset="-127"/>
              </a:rPr>
              <a:t>(&gt;200 cm</a:t>
            </a:r>
            <a:r>
              <a:rPr lang="en-US" altLang="ko-KR" sz="1600" baseline="30000" dirty="0">
                <a:solidFill>
                  <a:prstClr val="black"/>
                </a:solidFill>
                <a:latin typeface="맑은 고딕" panose="020B0503020000020004" pitchFamily="50" charset="-127"/>
              </a:rPr>
              <a:t>2</a:t>
            </a:r>
            <a:r>
              <a:rPr lang="en-US" altLang="ko-KR" sz="1600" dirty="0">
                <a:solidFill>
                  <a:prstClr val="black"/>
                </a:solidFill>
                <a:latin typeface="맑은 고딕" panose="020B0503020000020004" pitchFamily="50" charset="-127"/>
              </a:rPr>
              <a:t>/Vs)</a:t>
            </a:r>
          </a:p>
          <a:p>
            <a:pPr marL="285750" lvl="0" indent="-285750">
              <a:lnSpc>
                <a:spcPct val="150000"/>
              </a:lnSpc>
              <a:buFont typeface="Arial" panose="020B0604020202020204" pitchFamily="34" charset="0"/>
              <a:buChar char="•"/>
            </a:pPr>
            <a:r>
              <a:rPr lang="en-US" altLang="ko-KR" sz="1600" dirty="0">
                <a:solidFill>
                  <a:srgbClr val="C00000"/>
                </a:solidFill>
                <a:latin typeface="맑은 고딕" panose="020B0503020000020004" pitchFamily="50" charset="-127"/>
              </a:rPr>
              <a:t>Si </a:t>
            </a:r>
            <a:r>
              <a:rPr lang="ko-KR" altLang="en-US" sz="1600" dirty="0">
                <a:solidFill>
                  <a:srgbClr val="C00000"/>
                </a:solidFill>
                <a:latin typeface="맑은 고딕" panose="020B0503020000020004" pitchFamily="50" charset="-127"/>
              </a:rPr>
              <a:t>소재의</a:t>
            </a:r>
            <a:r>
              <a:rPr lang="en-US" altLang="ko-KR" sz="1600" dirty="0">
                <a:solidFill>
                  <a:srgbClr val="C00000"/>
                </a:solidFill>
                <a:latin typeface="맑은 고딕" panose="020B0503020000020004" pitchFamily="50" charset="-127"/>
              </a:rPr>
              <a:t> scaling </a:t>
            </a:r>
            <a:r>
              <a:rPr lang="ko-KR" altLang="en-US" sz="1600" dirty="0">
                <a:solidFill>
                  <a:srgbClr val="C00000"/>
                </a:solidFill>
                <a:latin typeface="맑은 고딕" panose="020B0503020000020004" pitchFamily="50" charset="-127"/>
              </a:rPr>
              <a:t>한계 극복 소재 </a:t>
            </a:r>
            <a:r>
              <a:rPr lang="en-US" altLang="ko-KR" sz="1600" dirty="0">
                <a:solidFill>
                  <a:srgbClr val="C00000"/>
                </a:solidFill>
                <a:latin typeface="맑은 고딕" panose="020B0503020000020004" pitchFamily="50" charset="-127"/>
              </a:rPr>
              <a:t>(~1 nm)</a:t>
            </a:r>
          </a:p>
          <a:p>
            <a:pPr marL="285750" lvl="0" indent="-285750">
              <a:lnSpc>
                <a:spcPct val="150000"/>
              </a:lnSpc>
              <a:buFont typeface="Arial" panose="020B0604020202020204" pitchFamily="34" charset="0"/>
              <a:buChar char="•"/>
            </a:pPr>
            <a:r>
              <a:rPr lang="ko-KR" altLang="en-US" sz="1600" dirty="0">
                <a:solidFill>
                  <a:prstClr val="black"/>
                </a:solidFill>
                <a:latin typeface="맑은 고딕" panose="020B0503020000020004" pitchFamily="50" charset="-127"/>
              </a:rPr>
              <a:t>유연 디스플레이 회로에 적합한 저전력</a:t>
            </a:r>
            <a:r>
              <a:rPr lang="en-US" altLang="ko-KR" sz="1600" dirty="0">
                <a:solidFill>
                  <a:prstClr val="black"/>
                </a:solidFill>
                <a:latin typeface="맑은 고딕" panose="020B0503020000020004" pitchFamily="50" charset="-127"/>
              </a:rPr>
              <a:t>/</a:t>
            </a:r>
            <a:r>
              <a:rPr lang="ko-KR" altLang="en-US" sz="1600" dirty="0">
                <a:solidFill>
                  <a:prstClr val="black"/>
                </a:solidFill>
                <a:latin typeface="맑은 고딕" panose="020B0503020000020004" pitchFamily="50" charset="-127"/>
              </a:rPr>
              <a:t>고출력</a:t>
            </a:r>
            <a:endParaRPr lang="en-US" altLang="ko-KR" sz="1600" dirty="0">
              <a:solidFill>
                <a:prstClr val="black"/>
              </a:solidFill>
              <a:latin typeface="맑은 고딕" panose="020B0503020000020004" pitchFamily="50" charset="-127"/>
            </a:endParaRPr>
          </a:p>
        </p:txBody>
      </p:sp>
      <p:sp>
        <p:nvSpPr>
          <p:cNvPr id="12" name="내용 개체 틀 2"/>
          <p:cNvSpPr txBox="1">
            <a:spLocks/>
          </p:cNvSpPr>
          <p:nvPr/>
        </p:nvSpPr>
        <p:spPr>
          <a:xfrm>
            <a:off x="84809" y="861592"/>
            <a:ext cx="8229600" cy="631654"/>
          </a:xfrm>
          <a:prstGeom prst="rect">
            <a:avLst/>
          </a:prstGeom>
        </p:spPr>
        <p:txBody>
          <a:bodyP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l"/>
            </a:pPr>
            <a:r>
              <a:rPr lang="en-US" altLang="ko-KR" sz="2000" b="1" dirty="0">
                <a:latin typeface="+mn-ea"/>
              </a:rPr>
              <a:t>2D TMDs: </a:t>
            </a:r>
            <a:r>
              <a:rPr lang="ko-KR" altLang="en-US" sz="2000" b="1" dirty="0">
                <a:latin typeface="+mn-ea"/>
              </a:rPr>
              <a:t>차세대 트랜지스터 반도체 소재</a:t>
            </a:r>
            <a:endParaRPr lang="en-US" altLang="ko-KR" sz="1800" b="1" dirty="0">
              <a:latin typeface="+mn-ea"/>
            </a:endParaRPr>
          </a:p>
        </p:txBody>
      </p:sp>
      <p:grpSp>
        <p:nvGrpSpPr>
          <p:cNvPr id="6" name="그룹 5"/>
          <p:cNvGrpSpPr/>
          <p:nvPr/>
        </p:nvGrpSpPr>
        <p:grpSpPr>
          <a:xfrm>
            <a:off x="1204686" y="4087290"/>
            <a:ext cx="2676618" cy="2015829"/>
            <a:chOff x="6902086" y="2317748"/>
            <a:chExt cx="6080685" cy="4410371"/>
          </a:xfrm>
        </p:grpSpPr>
        <p:pic>
          <p:nvPicPr>
            <p:cNvPr id="4" name="그림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2086" y="2317748"/>
              <a:ext cx="5772514" cy="3857625"/>
            </a:xfrm>
            <a:prstGeom prst="rect">
              <a:avLst/>
            </a:prstGeom>
          </p:spPr>
        </p:pic>
        <p:sp>
          <p:nvSpPr>
            <p:cNvPr id="5" name="직사각형 4"/>
            <p:cNvSpPr/>
            <p:nvPr/>
          </p:nvSpPr>
          <p:spPr>
            <a:xfrm>
              <a:off x="9489922" y="6168440"/>
              <a:ext cx="3492849" cy="559679"/>
            </a:xfrm>
            <a:prstGeom prst="rect">
              <a:avLst/>
            </a:prstGeom>
            <a:noFill/>
            <a:ln w="9525">
              <a:noFill/>
              <a:miter lim="800000"/>
              <a:headEnd/>
              <a:tailEnd/>
            </a:ln>
          </p:spPr>
          <p:txBody>
            <a:bodyPr wrap="square">
              <a:spAutoFit/>
            </a:bodyPr>
            <a:lstStyle/>
            <a:p>
              <a:r>
                <a:rPr lang="en-US" altLang="ko-KR" sz="1100" i="1" dirty="0">
                  <a:latin typeface="Gill Sans MT" pitchFamily="34" charset="0"/>
                  <a:ea typeface="맑은 고딕" pitchFamily="50" charset="-127"/>
                  <a:cs typeface="Arial" pitchFamily="34" charset="0"/>
                </a:rPr>
                <a:t>Science, 354, 99 (2016)</a:t>
              </a:r>
              <a:endParaRPr lang="ko-KR" altLang="en-US" sz="1100" i="1" dirty="0">
                <a:latin typeface="Gill Sans MT" pitchFamily="34" charset="0"/>
                <a:ea typeface="맑은 고딕" pitchFamily="50" charset="-127"/>
                <a:cs typeface="Arial" pitchFamily="34" charset="0"/>
              </a:endParaRPr>
            </a:p>
          </p:txBody>
        </p:sp>
      </p:grpSp>
      <p:sp>
        <p:nvSpPr>
          <p:cNvPr id="15" name="TextBox 11"/>
          <p:cNvSpPr txBox="1">
            <a:spLocks noChangeArrowheads="1"/>
          </p:cNvSpPr>
          <p:nvPr/>
        </p:nvSpPr>
        <p:spPr bwMode="auto">
          <a:xfrm>
            <a:off x="6978103" y="3775011"/>
            <a:ext cx="824265" cy="261610"/>
          </a:xfrm>
          <a:prstGeom prst="rect">
            <a:avLst/>
          </a:prstGeom>
          <a:noFill/>
          <a:ln w="9525">
            <a:noFill/>
            <a:miter lim="800000"/>
            <a:headEnd/>
            <a:tailEnd/>
          </a:ln>
        </p:spPr>
        <p:txBody>
          <a:bodyPr wrap="none">
            <a:spAutoFit/>
          </a:bodyPr>
          <a:lstStyle/>
          <a:p>
            <a:r>
              <a:rPr lang="en-US" altLang="ko-KR" sz="1100" i="1" dirty="0">
                <a:latin typeface="Gill Sans MT" pitchFamily="34" charset="0"/>
                <a:ea typeface="맑은 고딕" pitchFamily="50" charset="-127"/>
                <a:cs typeface="Arial" pitchFamily="34" charset="0"/>
              </a:rPr>
              <a:t>VLSI</a:t>
            </a:r>
            <a:r>
              <a:rPr kumimoji="0" lang="en-US" altLang="ko-KR" sz="1100" dirty="0">
                <a:latin typeface="Gill Sans MT" pitchFamily="34" charset="0"/>
                <a:ea typeface="맑은 고딕" pitchFamily="50" charset="-127"/>
                <a:cs typeface="Arial" pitchFamily="34" charset="0"/>
              </a:rPr>
              <a:t> (2015)</a:t>
            </a:r>
            <a:endParaRPr kumimoji="0" lang="ko-KR" altLang="en-US" sz="1100" dirty="0">
              <a:latin typeface="Gill Sans MT" pitchFamily="34" charset="0"/>
              <a:ea typeface="맑은 고딕" pitchFamily="50" charset="-127"/>
              <a:cs typeface="Arial" pitchFamily="34" charset="0"/>
            </a:endParaRPr>
          </a:p>
        </p:txBody>
      </p:sp>
      <p:sp>
        <p:nvSpPr>
          <p:cNvPr id="16" name="TextBox 15"/>
          <p:cNvSpPr txBox="1"/>
          <p:nvPr/>
        </p:nvSpPr>
        <p:spPr>
          <a:xfrm>
            <a:off x="0" y="188640"/>
            <a:ext cx="9144000" cy="584775"/>
          </a:xfrm>
          <a:prstGeom prst="rect">
            <a:avLst/>
          </a:prstGeom>
          <a:noFill/>
        </p:spPr>
        <p:txBody>
          <a:bodyPr wrap="square" rtlCol="0">
            <a:spAutoFit/>
          </a:bodyPr>
          <a:lstStyle/>
          <a:p>
            <a:pPr algn="ctr"/>
            <a:r>
              <a:rPr lang="en-US" altLang="ko-KR" sz="3200" dirty="0">
                <a:solidFill>
                  <a:srgbClr val="C00000"/>
                </a:solidFill>
                <a:latin typeface="Gill Sans MT" panose="020B0502020104020203" pitchFamily="34" charset="0"/>
              </a:rPr>
              <a:t>2D atomic-layered transistor</a:t>
            </a:r>
            <a:endParaRPr lang="ko-KR" altLang="en-US" sz="3200" dirty="0">
              <a:solidFill>
                <a:srgbClr val="C00000"/>
              </a:solidFill>
              <a:latin typeface="Gill Sans MT" panose="020B0502020104020203" pitchFamily="34" charset="0"/>
            </a:endParaRPr>
          </a:p>
        </p:txBody>
      </p:sp>
      <p:sp>
        <p:nvSpPr>
          <p:cNvPr id="17" name="TextBox 16"/>
          <p:cNvSpPr txBox="1"/>
          <p:nvPr/>
        </p:nvSpPr>
        <p:spPr>
          <a:xfrm>
            <a:off x="7882116" y="0"/>
            <a:ext cx="1261884" cy="369332"/>
          </a:xfrm>
          <a:prstGeom prst="rect">
            <a:avLst/>
          </a:prstGeom>
          <a:noFill/>
        </p:spPr>
        <p:txBody>
          <a:bodyPr wrap="none" rtlCol="0">
            <a:spAutoFit/>
          </a:bodyPr>
          <a:lstStyle/>
          <a:p>
            <a:r>
              <a:rPr lang="en-US" altLang="ko-KR" dirty="0"/>
              <a:t>APPENDIX</a:t>
            </a:r>
            <a:endParaRPr lang="ko-KR" altLang="en-US" dirty="0"/>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27</a:t>
            </a:fld>
            <a:endParaRPr lang="ko-KR" altLang="en-US"/>
          </a:p>
        </p:txBody>
      </p:sp>
    </p:spTree>
    <p:extLst>
      <p:ext uri="{BB962C8B-B14F-4D97-AF65-F5344CB8AC3E}">
        <p14:creationId xmlns:p14="http://schemas.microsoft.com/office/powerpoint/2010/main" val="347244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0" y="1052736"/>
            <a:ext cx="9144000" cy="2547715"/>
          </a:xfrm>
        </p:spPr>
        <p:txBody>
          <a:bodyPr>
            <a:normAutofit/>
          </a:bodyPr>
          <a:lstStyle/>
          <a:p>
            <a:pPr>
              <a:lnSpc>
                <a:spcPct val="150000"/>
              </a:lnSpc>
            </a:pPr>
            <a:r>
              <a:rPr lang="en-US" altLang="ko-KR" sz="3600" b="1" dirty="0">
                <a:latin typeface="Gill Sans MT" panose="020B0502020104020203" pitchFamily="34" charset="0"/>
              </a:rPr>
              <a:t>Chapter 2. </a:t>
            </a:r>
            <a:br>
              <a:rPr lang="en-US" altLang="ko-KR" sz="3600" b="1" dirty="0">
                <a:latin typeface="Gill Sans MT" panose="020B0502020104020203" pitchFamily="34" charset="0"/>
              </a:rPr>
            </a:br>
            <a:r>
              <a:rPr lang="en-US" altLang="ko-KR" sz="3600" b="1" dirty="0">
                <a:latin typeface="Gill Sans MT" panose="020B0502020104020203" pitchFamily="34" charset="0"/>
              </a:rPr>
              <a:t>Physical Chemistry of Solid Surfaces</a:t>
            </a:r>
            <a:endParaRPr lang="ko-KR" altLang="en-US" sz="3600" b="1" dirty="0">
              <a:latin typeface="Gill Sans MT" panose="020B0502020104020203" pitchFamily="34" charset="0"/>
            </a:endParaRPr>
          </a:p>
        </p:txBody>
      </p:sp>
      <p:sp>
        <p:nvSpPr>
          <p:cNvPr id="3" name="슬라이드 번호 개체 틀 2"/>
          <p:cNvSpPr>
            <a:spLocks noGrp="1"/>
          </p:cNvSpPr>
          <p:nvPr>
            <p:ph type="sldNum" sz="quarter" idx="4294967295"/>
          </p:nvPr>
        </p:nvSpPr>
        <p:spPr>
          <a:xfrm>
            <a:off x="7010400" y="6453336"/>
            <a:ext cx="2133600" cy="365125"/>
          </a:xfrm>
        </p:spPr>
        <p:txBody>
          <a:bodyPr/>
          <a:lstStyle/>
          <a:p>
            <a:fld id="{3956BC05-BAF0-44D8-938E-5DB4310753FA}" type="slidenum">
              <a:rPr lang="ko-KR" altLang="en-US" smtClean="0"/>
              <a:pPr/>
              <a:t>28</a:t>
            </a:fld>
            <a:endParaRPr lang="ko-KR" altLang="en-US" dirty="0"/>
          </a:p>
        </p:txBody>
      </p:sp>
    </p:spTree>
    <p:extLst>
      <p:ext uri="{BB962C8B-B14F-4D97-AF65-F5344CB8AC3E}">
        <p14:creationId xmlns:p14="http://schemas.microsoft.com/office/powerpoint/2010/main" val="1728448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64457" y="698908"/>
            <a:ext cx="8331200" cy="1325563"/>
          </a:xfrm>
        </p:spPr>
        <p:txBody>
          <a:bodyPr>
            <a:normAutofit fontScale="90000"/>
          </a:bodyPr>
          <a:lstStyle/>
          <a:p>
            <a:pPr algn="ctr">
              <a:lnSpc>
                <a:spcPct val="150000"/>
              </a:lnSpc>
            </a:pPr>
            <a:r>
              <a:rPr lang="en-US" altLang="ko-KR" sz="3600" dirty="0"/>
              <a:t>“</a:t>
            </a:r>
            <a:r>
              <a:rPr lang="ko-KR" altLang="en-US" sz="3600" dirty="0" err="1"/>
              <a:t>나노재료</a:t>
            </a:r>
            <a:r>
              <a:rPr lang="ko-KR" altLang="en-US" sz="3600" dirty="0"/>
              <a:t> 및 응용</a:t>
            </a:r>
            <a:r>
              <a:rPr lang="en-US" altLang="ko-KR" sz="3600" dirty="0"/>
              <a:t>” </a:t>
            </a:r>
            <a:r>
              <a:rPr lang="ko-KR" altLang="en-US" sz="3600" dirty="0"/>
              <a:t>과목</a:t>
            </a:r>
            <a:r>
              <a:rPr lang="en-US" altLang="ko-KR" sz="3600" dirty="0"/>
              <a:t> </a:t>
            </a:r>
            <a:r>
              <a:rPr lang="ko-KR" altLang="en-US" sz="3600" dirty="0"/>
              <a:t>이수를 위해 </a:t>
            </a:r>
            <a:br>
              <a:rPr lang="en-US" altLang="ko-KR" sz="3600" dirty="0"/>
            </a:br>
            <a:r>
              <a:rPr lang="ko-KR" altLang="en-US" sz="3600" dirty="0"/>
              <a:t>필요한 전공지식</a:t>
            </a:r>
          </a:p>
        </p:txBody>
      </p:sp>
      <p:sp>
        <p:nvSpPr>
          <p:cNvPr id="6" name="TextBox 5"/>
          <p:cNvSpPr txBox="1"/>
          <p:nvPr/>
        </p:nvSpPr>
        <p:spPr>
          <a:xfrm>
            <a:off x="2560320" y="2926080"/>
            <a:ext cx="3430747" cy="2248051"/>
          </a:xfrm>
          <a:prstGeom prst="rect">
            <a:avLst/>
          </a:prstGeom>
          <a:noFill/>
        </p:spPr>
        <p:txBody>
          <a:bodyPr wrap="none" rtlCol="0">
            <a:spAutoFit/>
          </a:bodyPr>
          <a:lstStyle/>
          <a:p>
            <a:pPr marL="285750" indent="-285750">
              <a:lnSpc>
                <a:spcPct val="150000"/>
              </a:lnSpc>
              <a:buFont typeface="Wingdings" panose="05000000000000000000" pitchFamily="2" charset="2"/>
              <a:buChar char="ü"/>
            </a:pPr>
            <a:r>
              <a:rPr lang="ko-KR" altLang="en-US" sz="2400" dirty="0"/>
              <a:t>대학교 일반화학</a:t>
            </a:r>
            <a:r>
              <a:rPr lang="en-US" altLang="ko-KR" sz="2400" dirty="0"/>
              <a:t>/</a:t>
            </a:r>
            <a:r>
              <a:rPr lang="ko-KR" altLang="en-US" sz="2400" dirty="0"/>
              <a:t>물리</a:t>
            </a:r>
            <a:endParaRPr lang="en-US" altLang="ko-KR" sz="2400" dirty="0"/>
          </a:p>
          <a:p>
            <a:pPr marL="285750" indent="-285750">
              <a:lnSpc>
                <a:spcPct val="150000"/>
              </a:lnSpc>
              <a:buFont typeface="Wingdings" panose="05000000000000000000" pitchFamily="2" charset="2"/>
              <a:buChar char="ü"/>
            </a:pPr>
            <a:r>
              <a:rPr lang="ko-KR" altLang="en-US" sz="2400" dirty="0"/>
              <a:t>기초 양자역학</a:t>
            </a:r>
            <a:endParaRPr lang="en-US" altLang="ko-KR" sz="2400" dirty="0"/>
          </a:p>
          <a:p>
            <a:pPr marL="285750" indent="-285750">
              <a:lnSpc>
                <a:spcPct val="150000"/>
              </a:lnSpc>
              <a:buFont typeface="Wingdings" panose="05000000000000000000" pitchFamily="2" charset="2"/>
              <a:buChar char="ü"/>
            </a:pPr>
            <a:r>
              <a:rPr lang="ko-KR" altLang="en-US" sz="2400" dirty="0"/>
              <a:t>고체 물리</a:t>
            </a:r>
            <a:endParaRPr lang="en-US" altLang="ko-KR" sz="2400" dirty="0"/>
          </a:p>
          <a:p>
            <a:pPr marL="285750" indent="-285750">
              <a:lnSpc>
                <a:spcPct val="150000"/>
              </a:lnSpc>
              <a:buFont typeface="Wingdings" panose="05000000000000000000" pitchFamily="2" charset="2"/>
              <a:buChar char="ü"/>
            </a:pPr>
            <a:r>
              <a:rPr lang="ko-KR" altLang="en-US" sz="2400" dirty="0"/>
              <a:t>반도체 공정</a:t>
            </a: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a:t>
            </a:fld>
            <a:endParaRPr lang="ko-KR" altLang="en-US" dirty="0"/>
          </a:p>
        </p:txBody>
      </p:sp>
    </p:spTree>
    <p:extLst>
      <p:ext uri="{BB962C8B-B14F-4D97-AF65-F5344CB8AC3E}">
        <p14:creationId xmlns:p14="http://schemas.microsoft.com/office/powerpoint/2010/main" val="3857164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0"/>
            <a:ext cx="8229600" cy="692696"/>
          </a:xfrm>
        </p:spPr>
        <p:txBody>
          <a:bodyPr>
            <a:noAutofit/>
          </a:bodyPr>
          <a:lstStyle/>
          <a:p>
            <a:r>
              <a:rPr lang="en-US" altLang="ko-KR" sz="3600" b="1" dirty="0">
                <a:latin typeface="Gill Sans MT" panose="020B0502020104020203" pitchFamily="34" charset="0"/>
              </a:rPr>
              <a:t>2.1. Introduction</a:t>
            </a:r>
            <a:endParaRPr lang="ko-KR" altLang="en-US" sz="3600" b="1" dirty="0">
              <a:latin typeface="Gill Sans MT" panose="020B0502020104020203" pitchFamily="34" charset="0"/>
            </a:endParaRPr>
          </a:p>
        </p:txBody>
      </p:sp>
      <p:sp>
        <p:nvSpPr>
          <p:cNvPr id="3" name="내용 개체 틀 2"/>
          <p:cNvSpPr>
            <a:spLocks noGrp="1"/>
          </p:cNvSpPr>
          <p:nvPr>
            <p:ph idx="1"/>
          </p:nvPr>
        </p:nvSpPr>
        <p:spPr>
          <a:xfrm>
            <a:off x="251520" y="980728"/>
            <a:ext cx="8568952" cy="5662982"/>
          </a:xfrm>
        </p:spPr>
        <p:txBody>
          <a:bodyPr>
            <a:normAutofit/>
          </a:bodyPr>
          <a:lstStyle/>
          <a:p>
            <a:pPr>
              <a:spcBef>
                <a:spcPts val="1200"/>
              </a:spcBef>
              <a:spcAft>
                <a:spcPts val="1200"/>
              </a:spcAft>
            </a:pPr>
            <a:r>
              <a:rPr lang="en-US" altLang="ko-KR" sz="2000" dirty="0">
                <a:solidFill>
                  <a:srgbClr val="0000CC"/>
                </a:solidFill>
                <a:latin typeface="Gill Sans MT" panose="020B0502020104020203" pitchFamily="34" charset="0"/>
              </a:rPr>
              <a:t>Ratio of surface atoms to interior atoms </a:t>
            </a:r>
            <a:r>
              <a:rPr lang="en-US" altLang="ko-KR" sz="2000" dirty="0">
                <a:latin typeface="Gill Sans MT" panose="020B0502020104020203" pitchFamily="34" charset="0"/>
              </a:rPr>
              <a:t>changes dramatically if macroscopic object is divided into smaller parts</a:t>
            </a:r>
          </a:p>
          <a:p>
            <a:pPr>
              <a:spcBef>
                <a:spcPts val="0"/>
              </a:spcBef>
            </a:pPr>
            <a:r>
              <a:rPr lang="en-US" altLang="ko-KR" sz="2000" dirty="0">
                <a:latin typeface="Gill Sans MT" panose="020B0502020104020203" pitchFamily="34" charset="0"/>
              </a:rPr>
              <a:t>Cube of Iron of 1 cm</a:t>
            </a:r>
            <a:r>
              <a:rPr lang="en-US" altLang="ko-KR" sz="2000" baseline="30000" dirty="0">
                <a:latin typeface="Gill Sans MT" panose="020B0502020104020203" pitchFamily="34" charset="0"/>
              </a:rPr>
              <a:t>3</a:t>
            </a:r>
            <a:r>
              <a:rPr lang="en-US" altLang="ko-KR" sz="2000" dirty="0">
                <a:latin typeface="Gill Sans MT" panose="020B0502020104020203" pitchFamily="34" charset="0"/>
              </a:rPr>
              <a:t> : 10</a:t>
            </a:r>
            <a:r>
              <a:rPr lang="en-US" altLang="ko-KR" sz="2000" baseline="30000" dirty="0">
                <a:latin typeface="Gill Sans MT" panose="020B0502020104020203" pitchFamily="34" charset="0"/>
              </a:rPr>
              <a:t>-5</a:t>
            </a:r>
            <a:r>
              <a:rPr lang="en-US" altLang="ko-KR" sz="2000" dirty="0">
                <a:latin typeface="Gill Sans MT" panose="020B0502020104020203" pitchFamily="34" charset="0"/>
              </a:rPr>
              <a:t> % surface atoms</a:t>
            </a:r>
          </a:p>
          <a:p>
            <a:pPr>
              <a:spcBef>
                <a:spcPts val="0"/>
              </a:spcBef>
              <a:buNone/>
            </a:pPr>
            <a:r>
              <a:rPr lang="en-US" altLang="ko-KR" sz="2000" dirty="0">
                <a:latin typeface="Gill Sans MT" panose="020B0502020104020203" pitchFamily="34" charset="0"/>
              </a:rPr>
              <a:t>                         10</a:t>
            </a:r>
            <a:r>
              <a:rPr lang="en-US" altLang="ko-KR" sz="2000" baseline="30000" dirty="0">
                <a:latin typeface="Gill Sans MT" panose="020B0502020104020203" pitchFamily="34" charset="0"/>
              </a:rPr>
              <a:t>3</a:t>
            </a:r>
            <a:r>
              <a:rPr lang="en-US" altLang="ko-KR" sz="2000" dirty="0">
                <a:latin typeface="Gill Sans MT" panose="020B0502020104020203" pitchFamily="34" charset="0"/>
              </a:rPr>
              <a:t> nm</a:t>
            </a:r>
            <a:r>
              <a:rPr lang="en-US" altLang="ko-KR" sz="2000" baseline="30000" dirty="0">
                <a:latin typeface="Gill Sans MT" panose="020B0502020104020203" pitchFamily="34" charset="0"/>
              </a:rPr>
              <a:t>3</a:t>
            </a:r>
            <a:r>
              <a:rPr lang="en-US" altLang="ko-KR" sz="2000" dirty="0">
                <a:latin typeface="Gill Sans MT" panose="020B0502020104020203" pitchFamily="34" charset="0"/>
              </a:rPr>
              <a:t> : 10 % surface atoms</a:t>
            </a:r>
          </a:p>
          <a:p>
            <a:pPr>
              <a:spcBef>
                <a:spcPts val="0"/>
              </a:spcBef>
              <a:buNone/>
            </a:pPr>
            <a:r>
              <a:rPr lang="en-US" altLang="ko-KR" sz="2000" dirty="0">
                <a:latin typeface="Gill Sans MT" panose="020B0502020104020203" pitchFamily="34" charset="0"/>
              </a:rPr>
              <a:t>                            1 nm</a:t>
            </a:r>
            <a:r>
              <a:rPr lang="en-US" altLang="ko-KR" sz="2000" baseline="30000" dirty="0">
                <a:latin typeface="Gill Sans MT" panose="020B0502020104020203" pitchFamily="34" charset="0"/>
              </a:rPr>
              <a:t>3</a:t>
            </a:r>
            <a:r>
              <a:rPr lang="en-US" altLang="ko-KR" sz="2000" dirty="0">
                <a:latin typeface="Gill Sans MT" panose="020B0502020104020203" pitchFamily="34" charset="0"/>
              </a:rPr>
              <a:t> : 100 % surface atoms</a:t>
            </a:r>
          </a:p>
          <a:p>
            <a:pPr>
              <a:spcBef>
                <a:spcPts val="0"/>
              </a:spcBef>
              <a:buNone/>
            </a:pPr>
            <a:r>
              <a:rPr lang="en-US" altLang="ko-KR" sz="2000" dirty="0">
                <a:latin typeface="Gill Sans MT" panose="020B0502020104020203" pitchFamily="34" charset="0"/>
                <a:sym typeface="Wingdings" panose="05000000000000000000" pitchFamily="2" charset="2"/>
              </a:rPr>
              <a:t>                         </a:t>
            </a:r>
            <a:r>
              <a:rPr lang="en-US" altLang="ko-KR" sz="2000" dirty="0">
                <a:latin typeface="Gill Sans MT" panose="020B0502020104020203" pitchFamily="34" charset="0"/>
              </a:rPr>
              <a:t>great changes in the physical or chemical properties</a:t>
            </a:r>
          </a:p>
          <a:p>
            <a:pPr>
              <a:spcBef>
                <a:spcPts val="1200"/>
              </a:spcBef>
            </a:pPr>
            <a:r>
              <a:rPr lang="en-US" altLang="ko-KR" sz="2000" dirty="0">
                <a:latin typeface="Gill Sans MT" panose="020B0502020104020203" pitchFamily="34" charset="0"/>
              </a:rPr>
              <a:t>Due to </a:t>
            </a:r>
            <a:r>
              <a:rPr lang="en-US" altLang="ko-KR" sz="2000" dirty="0">
                <a:solidFill>
                  <a:srgbClr val="0000CC"/>
                </a:solidFill>
                <a:latin typeface="Gill Sans MT" panose="020B0502020104020203" pitchFamily="34" charset="0"/>
              </a:rPr>
              <a:t>huge surface energy</a:t>
            </a:r>
            <a:r>
              <a:rPr lang="en-US" altLang="ko-KR" sz="2000" dirty="0">
                <a:latin typeface="Gill Sans MT" panose="020B0502020104020203" pitchFamily="34" charset="0"/>
              </a:rPr>
              <a:t>, all nanostructured materials are thermodynamically unstable or metastable</a:t>
            </a:r>
            <a:endParaRPr lang="ko-KR" altLang="en-US" sz="2000" dirty="0">
              <a:latin typeface="Gill Sans MT" panose="020B0502020104020203" pitchFamily="34" charset="0"/>
            </a:endParaRPr>
          </a:p>
        </p:txBody>
      </p:sp>
      <p:grpSp>
        <p:nvGrpSpPr>
          <p:cNvPr id="11" name="그룹 10"/>
          <p:cNvGrpSpPr/>
          <p:nvPr/>
        </p:nvGrpSpPr>
        <p:grpSpPr>
          <a:xfrm>
            <a:off x="0" y="4140183"/>
            <a:ext cx="3571900" cy="2610672"/>
            <a:chOff x="22267" y="4242799"/>
            <a:chExt cx="3571900" cy="2610672"/>
          </a:xfrm>
        </p:grpSpPr>
        <p:pic>
          <p:nvPicPr>
            <p:cNvPr id="2052" name="Picture 4"/>
            <p:cNvPicPr>
              <a:picLocks noChangeAspect="1" noChangeArrowheads="1"/>
            </p:cNvPicPr>
            <p:nvPr/>
          </p:nvPicPr>
          <p:blipFill>
            <a:blip r:embed="rId2" cstate="print"/>
            <a:srcRect/>
            <a:stretch>
              <a:fillRect/>
            </a:stretch>
          </p:blipFill>
          <p:spPr bwMode="auto">
            <a:xfrm>
              <a:off x="22267" y="4242799"/>
              <a:ext cx="3571900" cy="2610672"/>
            </a:xfrm>
            <a:prstGeom prst="rect">
              <a:avLst/>
            </a:prstGeom>
            <a:noFill/>
            <a:ln w="9525">
              <a:noFill/>
              <a:miter lim="800000"/>
              <a:headEnd/>
              <a:tailEnd/>
            </a:ln>
            <a:effectLst/>
          </p:spPr>
        </p:pic>
        <p:sp>
          <p:nvSpPr>
            <p:cNvPr id="7" name="TextBox 6"/>
            <p:cNvSpPr txBox="1"/>
            <p:nvPr/>
          </p:nvSpPr>
          <p:spPr>
            <a:xfrm flipH="1">
              <a:off x="2267744" y="4350781"/>
              <a:ext cx="602353" cy="369332"/>
            </a:xfrm>
            <a:prstGeom prst="rect">
              <a:avLst/>
            </a:prstGeom>
            <a:noFill/>
          </p:spPr>
          <p:txBody>
            <a:bodyPr wrap="square" rtlCol="0">
              <a:spAutoFit/>
            </a:bodyPr>
            <a:lstStyle/>
            <a:p>
              <a:pPr algn="r"/>
              <a:r>
                <a:rPr lang="en-US" altLang="ko-KR" dirty="0" err="1">
                  <a:solidFill>
                    <a:schemeClr val="accent6">
                      <a:lumMod val="75000"/>
                    </a:schemeClr>
                  </a:solidFill>
                  <a:latin typeface="Gill Sans MT" panose="020B0502020104020203" pitchFamily="34" charset="0"/>
                </a:rPr>
                <a:t>Pd</a:t>
              </a:r>
              <a:r>
                <a:rPr lang="en-US" altLang="ko-KR" dirty="0">
                  <a:solidFill>
                    <a:schemeClr val="accent6">
                      <a:lumMod val="75000"/>
                    </a:schemeClr>
                  </a:solidFill>
                  <a:latin typeface="Gill Sans MT" panose="020B0502020104020203" pitchFamily="34" charset="0"/>
                </a:rPr>
                <a:t> </a:t>
              </a:r>
              <a:endParaRPr lang="ko-KR" altLang="en-US" dirty="0">
                <a:solidFill>
                  <a:schemeClr val="accent6">
                    <a:lumMod val="75000"/>
                  </a:schemeClr>
                </a:solidFill>
                <a:latin typeface="Gill Sans MT" panose="020B0502020104020203" pitchFamily="34" charset="0"/>
              </a:endParaRPr>
            </a:p>
          </p:txBody>
        </p:sp>
      </p:grpSp>
      <p:grpSp>
        <p:nvGrpSpPr>
          <p:cNvPr id="12" name="그룹 11"/>
          <p:cNvGrpSpPr/>
          <p:nvPr/>
        </p:nvGrpSpPr>
        <p:grpSpPr>
          <a:xfrm>
            <a:off x="2766582" y="3964612"/>
            <a:ext cx="5967349" cy="2225059"/>
            <a:chOff x="2766582" y="3964612"/>
            <a:chExt cx="5967349" cy="2225059"/>
          </a:xfrm>
        </p:grpSpPr>
        <p:pic>
          <p:nvPicPr>
            <p:cNvPr id="2051" name="Picture 3"/>
            <p:cNvPicPr>
              <a:picLocks noChangeAspect="1" noChangeArrowheads="1"/>
            </p:cNvPicPr>
            <p:nvPr/>
          </p:nvPicPr>
          <p:blipFill>
            <a:blip r:embed="rId3" cstate="print"/>
            <a:srcRect/>
            <a:stretch>
              <a:fillRect/>
            </a:stretch>
          </p:blipFill>
          <p:spPr bwMode="auto">
            <a:xfrm>
              <a:off x="3275856" y="4032851"/>
              <a:ext cx="5458075" cy="2156820"/>
            </a:xfrm>
            <a:prstGeom prst="rect">
              <a:avLst/>
            </a:prstGeom>
            <a:noFill/>
            <a:ln w="9525">
              <a:noFill/>
              <a:miter lim="800000"/>
              <a:headEnd/>
              <a:tailEnd/>
            </a:ln>
            <a:effectLst/>
          </p:spPr>
        </p:pic>
        <p:sp>
          <p:nvSpPr>
            <p:cNvPr id="14" name="TextBox 13"/>
            <p:cNvSpPr txBox="1"/>
            <p:nvPr/>
          </p:nvSpPr>
          <p:spPr>
            <a:xfrm flipH="1">
              <a:off x="2766582" y="3964612"/>
              <a:ext cx="1233344" cy="369332"/>
            </a:xfrm>
            <a:prstGeom prst="rect">
              <a:avLst/>
            </a:prstGeom>
            <a:noFill/>
          </p:spPr>
          <p:txBody>
            <a:bodyPr wrap="square" rtlCol="0">
              <a:spAutoFit/>
            </a:bodyPr>
            <a:lstStyle/>
            <a:p>
              <a:pPr algn="r"/>
              <a:r>
                <a:rPr lang="en-US" altLang="ko-KR" dirty="0" err="1">
                  <a:solidFill>
                    <a:schemeClr val="accent6">
                      <a:lumMod val="75000"/>
                    </a:schemeClr>
                  </a:solidFill>
                  <a:latin typeface="Gill Sans MT" panose="020B0502020104020203" pitchFamily="34" charset="0"/>
                </a:rPr>
                <a:t>NaCl</a:t>
              </a:r>
              <a:endParaRPr lang="ko-KR" altLang="en-US" dirty="0">
                <a:solidFill>
                  <a:schemeClr val="accent6">
                    <a:lumMod val="75000"/>
                  </a:schemeClr>
                </a:solidFill>
                <a:latin typeface="Gill Sans MT" panose="020B0502020104020203" pitchFamily="34" charset="0"/>
              </a:endParaRPr>
            </a:p>
          </p:txBody>
        </p:sp>
      </p:grpSp>
      <p:sp>
        <p:nvSpPr>
          <p:cNvPr id="16" name="오른쪽 중괄호 15"/>
          <p:cNvSpPr/>
          <p:nvPr/>
        </p:nvSpPr>
        <p:spPr>
          <a:xfrm>
            <a:off x="5202983" y="1772816"/>
            <a:ext cx="521145" cy="9361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Gill Sans MT" panose="020B0502020104020203" pitchFamily="34" charset="0"/>
            </a:endParaRPr>
          </a:p>
        </p:txBody>
      </p:sp>
      <p:sp>
        <p:nvSpPr>
          <p:cNvPr id="17" name="직사각형 16"/>
          <p:cNvSpPr/>
          <p:nvPr/>
        </p:nvSpPr>
        <p:spPr>
          <a:xfrm>
            <a:off x="5727801" y="1912383"/>
            <a:ext cx="3034680" cy="646331"/>
          </a:xfrm>
          <a:prstGeom prst="rect">
            <a:avLst/>
          </a:prstGeom>
        </p:spPr>
        <p:txBody>
          <a:bodyPr wrap="square">
            <a:spAutoFit/>
          </a:bodyPr>
          <a:lstStyle/>
          <a:p>
            <a:r>
              <a:rPr lang="en-US" altLang="ko-KR" dirty="0">
                <a:latin typeface="Gill Sans MT" panose="020B0502020104020203" pitchFamily="34" charset="0"/>
                <a:sym typeface="Wingdings" panose="05000000000000000000" pitchFamily="2" charset="2"/>
              </a:rPr>
              <a:t>exponential increase in percentage of surface atoms</a:t>
            </a:r>
            <a:endParaRPr lang="ko-KR" altLang="en-US" dirty="0">
              <a:latin typeface="Gill Sans MT" panose="020B0502020104020203" pitchFamily="34" charset="0"/>
            </a:endParaRPr>
          </a:p>
        </p:txBody>
      </p:sp>
      <p:sp>
        <p:nvSpPr>
          <p:cNvPr id="18" name="직사각형 17"/>
          <p:cNvSpPr/>
          <p:nvPr/>
        </p:nvSpPr>
        <p:spPr>
          <a:xfrm>
            <a:off x="4069668" y="6283500"/>
            <a:ext cx="4229428" cy="369332"/>
          </a:xfrm>
          <a:prstGeom prst="rect">
            <a:avLst/>
          </a:prstGeom>
        </p:spPr>
        <p:txBody>
          <a:bodyPr wrap="none">
            <a:spAutoFit/>
          </a:bodyPr>
          <a:lstStyle/>
          <a:p>
            <a:r>
              <a:rPr lang="en-US" altLang="ko-KR" dirty="0">
                <a:latin typeface="Gill Sans MT" panose="020B0502020104020203" pitchFamily="34" charset="0"/>
                <a:sym typeface="Wingdings" panose="05000000000000000000" pitchFamily="2" charset="2"/>
              </a:rPr>
              <a:t> ~</a:t>
            </a:r>
            <a:r>
              <a:rPr lang="en-US" altLang="ko-KR" dirty="0">
                <a:latin typeface="Gill Sans MT" panose="020B0502020104020203" pitchFamily="34" charset="0"/>
              </a:rPr>
              <a:t>10</a:t>
            </a:r>
            <a:r>
              <a:rPr lang="en-US" altLang="ko-KR" baseline="30000" dirty="0">
                <a:latin typeface="Gill Sans MT" panose="020B0502020104020203" pitchFamily="34" charset="0"/>
              </a:rPr>
              <a:t>7</a:t>
            </a:r>
            <a:r>
              <a:rPr lang="en-US" altLang="ko-KR" dirty="0">
                <a:latin typeface="Gill Sans MT" panose="020B0502020104020203" pitchFamily="34" charset="0"/>
              </a:rPr>
              <a:t> increase in both surface area and E</a:t>
            </a:r>
            <a:endParaRPr lang="ko-KR" altLang="en-US" dirty="0">
              <a:latin typeface="Gill Sans MT" panose="020B0502020104020203" pitchFamily="34" charset="0"/>
            </a:endParaRPr>
          </a:p>
        </p:txBody>
      </p:sp>
      <p:sp>
        <p:nvSpPr>
          <p:cNvPr id="4" name="슬라이드 번호 개체 틀 3"/>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29</a:t>
            </a:fld>
            <a:endParaRPr lang="ko-KR" altLang="en-US" dirty="0"/>
          </a:p>
        </p:txBody>
      </p:sp>
    </p:spTree>
    <p:extLst>
      <p:ext uri="{BB962C8B-B14F-4D97-AF65-F5344CB8AC3E}">
        <p14:creationId xmlns:p14="http://schemas.microsoft.com/office/powerpoint/2010/main" val="714629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84"/>
            <a:ext cx="8229600" cy="936104"/>
          </a:xfrm>
        </p:spPr>
        <p:txBody>
          <a:bodyPr>
            <a:normAutofit/>
          </a:bodyPr>
          <a:lstStyle/>
          <a:p>
            <a:r>
              <a:rPr lang="en-US" altLang="ko-KR" sz="3600" b="1" dirty="0">
                <a:latin typeface="Gill Sans MT" panose="020B0502020104020203" pitchFamily="34" charset="0"/>
              </a:rPr>
              <a:t>2.2. Surface Energy</a:t>
            </a:r>
            <a:endParaRPr lang="ko-KR" altLang="en-US" sz="3600" b="1" dirty="0">
              <a:latin typeface="Gill Sans MT" panose="020B0502020104020203" pitchFamily="34" charset="0"/>
            </a:endParaRPr>
          </a:p>
        </p:txBody>
      </p:sp>
      <p:sp>
        <p:nvSpPr>
          <p:cNvPr id="3" name="내용 개체 틀 2"/>
          <p:cNvSpPr>
            <a:spLocks noGrp="1"/>
          </p:cNvSpPr>
          <p:nvPr>
            <p:ph idx="1"/>
          </p:nvPr>
        </p:nvSpPr>
        <p:spPr>
          <a:xfrm>
            <a:off x="179512" y="908720"/>
            <a:ext cx="8748464" cy="5789240"/>
          </a:xfrm>
        </p:spPr>
        <p:txBody>
          <a:bodyPr>
            <a:normAutofit/>
          </a:bodyPr>
          <a:lstStyle/>
          <a:p>
            <a:r>
              <a:rPr lang="en-US" altLang="ko-KR" sz="2400" dirty="0">
                <a:solidFill>
                  <a:srgbClr val="C00000"/>
                </a:solidFill>
                <a:latin typeface="Gill Sans MT" panose="020B0502020104020203" pitchFamily="34" charset="0"/>
              </a:rPr>
              <a:t>Surface energy:</a:t>
            </a:r>
            <a:r>
              <a:rPr lang="en-US" altLang="ko-KR" sz="2400" dirty="0">
                <a:latin typeface="Gill Sans MT" panose="020B0502020104020203" pitchFamily="34" charset="0"/>
              </a:rPr>
              <a:t> energy required to create a unit area of new surface</a:t>
            </a:r>
          </a:p>
          <a:p>
            <a:r>
              <a:rPr lang="en-US" altLang="ko-KR" sz="2400" dirty="0">
                <a:latin typeface="Gill Sans MT" panose="020B0502020104020203" pitchFamily="34" charset="0"/>
              </a:rPr>
              <a:t>Atoms on solid surface tend to possess fewer nearest neighbors</a:t>
            </a:r>
          </a:p>
          <a:p>
            <a:pPr marL="360000" indent="360000">
              <a:buFont typeface="Wingdings" panose="05000000000000000000" pitchFamily="2" charset="2"/>
              <a:buChar char="ü"/>
            </a:pPr>
            <a:r>
              <a:rPr lang="en-US" altLang="ko-KR" sz="2000" dirty="0">
                <a:latin typeface="Gill Sans MT" panose="020B0502020104020203" pitchFamily="34" charset="0"/>
              </a:rPr>
              <a:t>dangling or unsatisfied bonds on the surface </a:t>
            </a:r>
          </a:p>
          <a:p>
            <a:pPr marL="360000" indent="360000">
              <a:buFont typeface="Wingdings" panose="05000000000000000000" pitchFamily="2" charset="2"/>
              <a:buChar char="ü"/>
            </a:pPr>
            <a:r>
              <a:rPr lang="en-US" altLang="ko-KR" sz="2000" dirty="0">
                <a:latin typeface="Gill Sans MT" panose="020B0502020104020203" pitchFamily="34" charset="0"/>
                <a:sym typeface="Wingdings" panose="05000000000000000000" pitchFamily="2" charset="2"/>
              </a:rPr>
              <a:t>relatively shorter interatomic distance </a:t>
            </a:r>
          </a:p>
          <a:p>
            <a:pPr marL="360000" indent="360000">
              <a:buFont typeface="Wingdings" panose="05000000000000000000" pitchFamily="2" charset="2"/>
              <a:buChar char="ü"/>
            </a:pPr>
            <a:r>
              <a:rPr lang="en-US" altLang="ko-KR" sz="2000" dirty="0">
                <a:latin typeface="Gill Sans MT" panose="020B0502020104020203" pitchFamily="34" charset="0"/>
                <a:sym typeface="Wingdings" panose="05000000000000000000" pitchFamily="2" charset="2"/>
              </a:rPr>
              <a:t>reduced lattice constant</a:t>
            </a:r>
            <a:endParaRPr lang="en-US" altLang="ko-KR" sz="2000" dirty="0">
              <a:latin typeface="Gill Sans MT" panose="020B0502020104020203" pitchFamily="34" charset="0"/>
            </a:endParaRPr>
          </a:p>
          <a:p>
            <a:r>
              <a:rPr lang="en-US" altLang="ko-KR" sz="2400" dirty="0">
                <a:latin typeface="Gill Sans MT" panose="020B0502020104020203" pitchFamily="34" charset="0"/>
              </a:rPr>
              <a:t>When there is surface relaxation or surface restructuring, real surface energy will be lower than estimated</a:t>
            </a:r>
          </a:p>
        </p:txBody>
      </p:sp>
      <p:pic>
        <p:nvPicPr>
          <p:cNvPr id="11" name="Picture 2" descr="C:\WINDOWS\바탕 화면\jpg\02장\2-02.jpg"/>
          <p:cNvPicPr>
            <a:picLocks noChangeAspect="1" noChangeArrowheads="1"/>
          </p:cNvPicPr>
          <p:nvPr/>
        </p:nvPicPr>
        <p:blipFill>
          <a:blip r:embed="rId2" cstate="print"/>
          <a:srcRect/>
          <a:stretch>
            <a:fillRect/>
          </a:stretch>
        </p:blipFill>
        <p:spPr bwMode="auto">
          <a:xfrm>
            <a:off x="5189657" y="4175630"/>
            <a:ext cx="3923928" cy="2317245"/>
          </a:xfrm>
          <a:prstGeom prst="rect">
            <a:avLst/>
          </a:prstGeom>
          <a:noFill/>
        </p:spPr>
      </p:pic>
      <p:pic>
        <p:nvPicPr>
          <p:cNvPr id="12" name="_x86298912" descr="DRW0000123c7b84"/>
          <p:cNvPicPr>
            <a:picLocks noChangeAspect="1" noChangeArrowheads="1"/>
          </p:cNvPicPr>
          <p:nvPr/>
        </p:nvPicPr>
        <p:blipFill>
          <a:blip r:embed="rId3" cstate="print"/>
          <a:srcRect/>
          <a:stretch>
            <a:fillRect/>
          </a:stretch>
        </p:blipFill>
        <p:spPr bwMode="auto">
          <a:xfrm>
            <a:off x="481211" y="4323243"/>
            <a:ext cx="1942502" cy="792088"/>
          </a:xfrm>
          <a:prstGeom prst="rect">
            <a:avLst/>
          </a:prstGeom>
          <a:noFill/>
        </p:spPr>
      </p:pic>
      <p:sp>
        <p:nvSpPr>
          <p:cNvPr id="13" name="TextBox 12"/>
          <p:cNvSpPr txBox="1"/>
          <p:nvPr/>
        </p:nvSpPr>
        <p:spPr>
          <a:xfrm>
            <a:off x="2742336" y="4284334"/>
            <a:ext cx="2045688" cy="830997"/>
          </a:xfrm>
          <a:prstGeom prst="rect">
            <a:avLst/>
          </a:prstGeom>
          <a:noFill/>
        </p:spPr>
        <p:txBody>
          <a:bodyPr wrap="none" rtlCol="0">
            <a:spAutoFit/>
          </a:bodyPr>
          <a:lstStyle/>
          <a:p>
            <a:pPr>
              <a:buFont typeface="Symbol"/>
              <a:buChar char="g"/>
            </a:pPr>
            <a:r>
              <a:rPr lang="en-US" altLang="ko-KR" sz="1600" dirty="0">
                <a:latin typeface="Gill Sans MT" panose="020B0502020104020203" pitchFamily="34" charset="0"/>
                <a:ea typeface="HY견고딕" panose="02030600000101010101" pitchFamily="18" charset="-127"/>
                <a:sym typeface="Symbol"/>
              </a:rPr>
              <a:t> : Surface energy</a:t>
            </a:r>
          </a:p>
          <a:p>
            <a:r>
              <a:rPr lang="en-US" altLang="ko-KR" sz="1600" dirty="0">
                <a:latin typeface="Gill Sans MT" panose="020B0502020104020203" pitchFamily="34" charset="0"/>
                <a:ea typeface="HY견고딕" panose="02030600000101010101" pitchFamily="18" charset="-127"/>
                <a:sym typeface="Symbol"/>
              </a:rPr>
              <a:t>G : Gibb’s free energy </a:t>
            </a:r>
            <a:endParaRPr lang="en-US" altLang="ko-KR" sz="1600" dirty="0">
              <a:latin typeface="Gill Sans MT" panose="020B0502020104020203" pitchFamily="34" charset="0"/>
              <a:ea typeface="HY견고딕" panose="02030600000101010101" pitchFamily="18" charset="-127"/>
            </a:endParaRPr>
          </a:p>
          <a:p>
            <a:r>
              <a:rPr lang="en-US" altLang="ko-KR" sz="1600" dirty="0">
                <a:latin typeface="Gill Sans MT" panose="020B0502020104020203" pitchFamily="34" charset="0"/>
                <a:ea typeface="HY견고딕" panose="02030600000101010101" pitchFamily="18" charset="-127"/>
              </a:rPr>
              <a:t>A : Surface area</a:t>
            </a:r>
            <a:endParaRPr lang="ko-KR" altLang="en-US" sz="1600" dirty="0">
              <a:latin typeface="Gill Sans MT" panose="020B0502020104020203" pitchFamily="34" charset="0"/>
              <a:ea typeface="HY견고딕" panose="02030600000101010101" pitchFamily="18" charset="-127"/>
            </a:endParaRPr>
          </a:p>
        </p:txBody>
      </p:sp>
      <p:grpSp>
        <p:nvGrpSpPr>
          <p:cNvPr id="15" name="그룹 14"/>
          <p:cNvGrpSpPr/>
          <p:nvPr/>
        </p:nvGrpSpPr>
        <p:grpSpPr>
          <a:xfrm>
            <a:off x="481211" y="5447546"/>
            <a:ext cx="5040560" cy="861774"/>
            <a:chOff x="683568" y="4252942"/>
            <a:chExt cx="5040560" cy="861774"/>
          </a:xfrm>
        </p:grpSpPr>
        <p:sp>
          <p:nvSpPr>
            <p:cNvPr id="16" name="직사각형 15"/>
            <p:cNvSpPr/>
            <p:nvPr/>
          </p:nvSpPr>
          <p:spPr>
            <a:xfrm>
              <a:off x="2780499" y="4252942"/>
              <a:ext cx="2943629" cy="861774"/>
            </a:xfrm>
            <a:prstGeom prst="rect">
              <a:avLst/>
            </a:prstGeom>
          </p:spPr>
          <p:txBody>
            <a:bodyPr wrap="square">
              <a:spAutoFit/>
            </a:bodyPr>
            <a:lstStyle/>
            <a:p>
              <a:r>
                <a:rPr lang="en-US" altLang="ko-KR" sz="1600" dirty="0" err="1">
                  <a:latin typeface="Gill Sans MT" panose="020B0502020104020203" pitchFamily="34" charset="0"/>
                  <a:ea typeface="HY견고딕" panose="02030600000101010101" pitchFamily="18" charset="-127"/>
                </a:rPr>
                <a:t>N</a:t>
              </a:r>
              <a:r>
                <a:rPr lang="en-US" altLang="ko-KR" sz="1600" baseline="-25000" dirty="0" err="1">
                  <a:latin typeface="Gill Sans MT" panose="020B0502020104020203" pitchFamily="34" charset="0"/>
                  <a:ea typeface="HY견고딕" panose="02030600000101010101" pitchFamily="18" charset="-127"/>
                </a:rPr>
                <a:t>b</a:t>
              </a:r>
              <a:r>
                <a:rPr lang="en-US" altLang="ko-KR" sz="1600" dirty="0">
                  <a:latin typeface="Gill Sans MT" panose="020B0502020104020203" pitchFamily="34" charset="0"/>
                  <a:ea typeface="HY견고딕" panose="02030600000101010101" pitchFamily="18" charset="-127"/>
                </a:rPr>
                <a:t> : number of broken bonds</a:t>
              </a:r>
            </a:p>
            <a:p>
              <a:r>
                <a:rPr lang="en-US" altLang="ko-KR" sz="1600" dirty="0">
                  <a:latin typeface="Gill Sans MT" panose="020B0502020104020203" pitchFamily="34" charset="0"/>
                  <a:ea typeface="HY견고딕" panose="02030600000101010101" pitchFamily="18" charset="-127"/>
                </a:rPr>
                <a:t>ε : bond strength</a:t>
              </a:r>
            </a:p>
            <a:p>
              <a:r>
                <a:rPr lang="en-US" altLang="ko-KR" sz="1600" dirty="0" err="1">
                  <a:latin typeface="Gill Sans MT" panose="020B0502020104020203" pitchFamily="34" charset="0"/>
                  <a:ea typeface="HY견고딕" panose="02030600000101010101" pitchFamily="18" charset="-127"/>
                </a:rPr>
                <a:t>ρ</a:t>
              </a:r>
              <a:r>
                <a:rPr lang="en-US" altLang="ko-KR" sz="1600" baseline="-25000" dirty="0" err="1">
                  <a:latin typeface="Gill Sans MT" panose="020B0502020104020203" pitchFamily="34" charset="0"/>
                  <a:ea typeface="HY견고딕" panose="02030600000101010101" pitchFamily="18" charset="-127"/>
                </a:rPr>
                <a:t>a</a:t>
              </a:r>
              <a:r>
                <a:rPr lang="en-US" altLang="ko-KR" sz="1600" dirty="0">
                  <a:latin typeface="Gill Sans MT" panose="020B0502020104020203" pitchFamily="34" charset="0"/>
                  <a:ea typeface="HY견고딕" panose="02030600000101010101" pitchFamily="18" charset="-127"/>
                </a:rPr>
                <a:t> : surface atomic density</a:t>
              </a:r>
            </a:p>
          </p:txBody>
        </p:sp>
        <p:pic>
          <p:nvPicPr>
            <p:cNvPr id="17" name="_x123866848" descr="DRW0000123c7b8e"/>
            <p:cNvPicPr>
              <a:picLocks noChangeAspect="1" noChangeArrowheads="1"/>
            </p:cNvPicPr>
            <p:nvPr/>
          </p:nvPicPr>
          <p:blipFill>
            <a:blip r:embed="rId4" cstate="print"/>
            <a:srcRect/>
            <a:stretch>
              <a:fillRect/>
            </a:stretch>
          </p:blipFill>
          <p:spPr bwMode="auto">
            <a:xfrm>
              <a:off x="683568" y="4293096"/>
              <a:ext cx="1872208" cy="725856"/>
            </a:xfrm>
            <a:prstGeom prst="rect">
              <a:avLst/>
            </a:prstGeom>
            <a:noFill/>
          </p:spPr>
        </p:pic>
      </p:grpSp>
      <p:sp>
        <p:nvSpPr>
          <p:cNvPr id="4" name="슬라이드 번호 개체 틀 3"/>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30</a:t>
            </a:fld>
            <a:endParaRPr lang="ko-KR" altLang="en-US"/>
          </a:p>
        </p:txBody>
      </p:sp>
    </p:spTree>
    <p:extLst>
      <p:ext uri="{BB962C8B-B14F-4D97-AF65-F5344CB8AC3E}">
        <p14:creationId xmlns:p14="http://schemas.microsoft.com/office/powerpoint/2010/main" val="825729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_x101495728" descr="DRW000019686e2b"/>
          <p:cNvPicPr>
            <a:picLocks noChangeAspect="1" noChangeArrowheads="1"/>
          </p:cNvPicPr>
          <p:nvPr/>
        </p:nvPicPr>
        <p:blipFill>
          <a:blip r:embed="rId2" cstate="print"/>
          <a:srcRect/>
          <a:stretch>
            <a:fillRect/>
          </a:stretch>
        </p:blipFill>
        <p:spPr bwMode="auto">
          <a:xfrm>
            <a:off x="440635" y="5712090"/>
            <a:ext cx="2735263" cy="633413"/>
          </a:xfrm>
          <a:prstGeom prst="rect">
            <a:avLst/>
          </a:prstGeom>
          <a:noFill/>
        </p:spPr>
      </p:pic>
      <p:pic>
        <p:nvPicPr>
          <p:cNvPr id="2051" name="_x101495728" descr="DRW000019686e33"/>
          <p:cNvPicPr>
            <a:picLocks noChangeAspect="1" noChangeArrowheads="1"/>
          </p:cNvPicPr>
          <p:nvPr/>
        </p:nvPicPr>
        <p:blipFill>
          <a:blip r:embed="rId3" cstate="print"/>
          <a:srcRect/>
          <a:stretch>
            <a:fillRect/>
          </a:stretch>
        </p:blipFill>
        <p:spPr bwMode="auto">
          <a:xfrm>
            <a:off x="4067944" y="5712090"/>
            <a:ext cx="1768475" cy="633413"/>
          </a:xfrm>
          <a:prstGeom prst="rect">
            <a:avLst/>
          </a:prstGeom>
          <a:noFill/>
        </p:spPr>
      </p:pic>
      <p:sp>
        <p:nvSpPr>
          <p:cNvPr id="9" name="TextBox 8"/>
          <p:cNvSpPr txBox="1"/>
          <p:nvPr/>
        </p:nvSpPr>
        <p:spPr>
          <a:xfrm>
            <a:off x="2342767" y="6380149"/>
            <a:ext cx="5599610" cy="369332"/>
          </a:xfrm>
          <a:prstGeom prst="rect">
            <a:avLst/>
          </a:prstGeom>
          <a:noFill/>
        </p:spPr>
        <p:txBody>
          <a:bodyPr wrap="none" rtlCol="0">
            <a:spAutoFit/>
          </a:bodyPr>
          <a:lstStyle/>
          <a:p>
            <a:r>
              <a:rPr lang="en-US" altLang="ko-KR" dirty="0">
                <a:latin typeface="HY견고딕" panose="02030600000101010101" pitchFamily="18" charset="-127"/>
                <a:ea typeface="HY견고딕" panose="02030600000101010101" pitchFamily="18" charset="-127"/>
              </a:rPr>
              <a:t>{100} </a:t>
            </a:r>
            <a:r>
              <a:rPr lang="en-US" altLang="ko-KR" dirty="0">
                <a:solidFill>
                  <a:srgbClr val="C00000"/>
                </a:solidFill>
                <a:latin typeface="HY견고딕" panose="02030600000101010101" pitchFamily="18" charset="-127"/>
                <a:ea typeface="HY견고딕" panose="02030600000101010101" pitchFamily="18" charset="-127"/>
              </a:rPr>
              <a:t>4 	</a:t>
            </a:r>
            <a:r>
              <a:rPr lang="en-US" altLang="ko-KR" dirty="0">
                <a:latin typeface="HY견고딕" panose="02030600000101010101" pitchFamily="18" charset="-127"/>
                <a:ea typeface="HY견고딕" panose="02030600000101010101" pitchFamily="18" charset="-127"/>
              </a:rPr>
              <a:t>{110}  </a:t>
            </a:r>
            <a:r>
              <a:rPr lang="en-US" altLang="ko-KR" dirty="0">
                <a:solidFill>
                  <a:srgbClr val="C00000"/>
                </a:solidFill>
                <a:latin typeface="HY견고딕" panose="02030600000101010101" pitchFamily="18" charset="-127"/>
                <a:ea typeface="HY견고딕" panose="02030600000101010101" pitchFamily="18" charset="-127"/>
              </a:rPr>
              <a:t>3.53	   </a:t>
            </a:r>
            <a:r>
              <a:rPr lang="en-US" altLang="ko-KR" dirty="0">
                <a:latin typeface="HY견고딕" panose="02030600000101010101" pitchFamily="18" charset="-127"/>
                <a:ea typeface="HY견고딕" panose="02030600000101010101" pitchFamily="18" charset="-127"/>
              </a:rPr>
              <a:t>{111}    </a:t>
            </a:r>
            <a:r>
              <a:rPr lang="en-US" altLang="ko-KR" dirty="0">
                <a:solidFill>
                  <a:srgbClr val="C00000"/>
                </a:solidFill>
                <a:latin typeface="HY견고딕" panose="02030600000101010101" pitchFamily="18" charset="-127"/>
                <a:ea typeface="HY견고딕" panose="02030600000101010101" pitchFamily="18" charset="-127"/>
              </a:rPr>
              <a:t>3.46</a:t>
            </a:r>
            <a:endParaRPr lang="ko-KR" altLang="en-US" dirty="0">
              <a:solidFill>
                <a:srgbClr val="C00000"/>
              </a:solidFill>
              <a:latin typeface="HY견고딕" panose="02030600000101010101" pitchFamily="18" charset="-127"/>
              <a:ea typeface="HY견고딕" panose="02030600000101010101" pitchFamily="18" charset="-127"/>
            </a:endParaRPr>
          </a:p>
        </p:txBody>
      </p:sp>
      <p:pic>
        <p:nvPicPr>
          <p:cNvPr id="10" name="_x123866848" descr="DRW0000123c7b8e"/>
          <p:cNvPicPr>
            <a:picLocks noChangeAspect="1" noChangeArrowheads="1"/>
          </p:cNvPicPr>
          <p:nvPr/>
        </p:nvPicPr>
        <p:blipFill>
          <a:blip r:embed="rId4" cstate="print"/>
          <a:srcRect/>
          <a:stretch>
            <a:fillRect/>
          </a:stretch>
        </p:blipFill>
        <p:spPr bwMode="auto">
          <a:xfrm>
            <a:off x="1945216" y="3261086"/>
            <a:ext cx="1872208" cy="725856"/>
          </a:xfrm>
          <a:prstGeom prst="rect">
            <a:avLst/>
          </a:prstGeom>
          <a:noFill/>
        </p:spPr>
      </p:pic>
      <p:sp>
        <p:nvSpPr>
          <p:cNvPr id="11" name="직사각형 10"/>
          <p:cNvSpPr/>
          <p:nvPr/>
        </p:nvSpPr>
        <p:spPr>
          <a:xfrm>
            <a:off x="4177464" y="3189077"/>
            <a:ext cx="4572000" cy="984885"/>
          </a:xfrm>
          <a:prstGeom prst="rect">
            <a:avLst/>
          </a:prstGeom>
        </p:spPr>
        <p:txBody>
          <a:bodyPr>
            <a:spAutoFit/>
          </a:bodyPr>
          <a:lstStyle/>
          <a:p>
            <a:pPr>
              <a:spcBef>
                <a:spcPts val="600"/>
              </a:spcBef>
            </a:pPr>
            <a:r>
              <a:rPr lang="en-US" altLang="ko-KR" sz="1600" dirty="0" err="1">
                <a:latin typeface="HY견고딕" panose="02030600000101010101" pitchFamily="18" charset="-127"/>
                <a:ea typeface="HY견고딕" panose="02030600000101010101" pitchFamily="18" charset="-127"/>
              </a:rPr>
              <a:t>N</a:t>
            </a:r>
            <a:r>
              <a:rPr lang="en-US" altLang="ko-KR" sz="1600" baseline="-25000" dirty="0" err="1">
                <a:latin typeface="HY견고딕" panose="02030600000101010101" pitchFamily="18" charset="-127"/>
                <a:ea typeface="HY견고딕" panose="02030600000101010101" pitchFamily="18" charset="-127"/>
              </a:rPr>
              <a:t>b</a:t>
            </a:r>
            <a:r>
              <a:rPr lang="en-US" altLang="ko-KR" sz="1600" dirty="0">
                <a:latin typeface="HY견고딕" panose="02030600000101010101" pitchFamily="18" charset="-127"/>
                <a:ea typeface="HY견고딕" panose="02030600000101010101" pitchFamily="18" charset="-127"/>
              </a:rPr>
              <a:t> : number of broken bonds</a:t>
            </a:r>
          </a:p>
          <a:p>
            <a:pPr>
              <a:spcBef>
                <a:spcPts val="600"/>
              </a:spcBef>
            </a:pPr>
            <a:r>
              <a:rPr lang="en-US" altLang="ko-KR" sz="1600" dirty="0">
                <a:latin typeface="HY견고딕" panose="02030600000101010101" pitchFamily="18" charset="-127"/>
                <a:ea typeface="HY견고딕" panose="02030600000101010101" pitchFamily="18" charset="-127"/>
              </a:rPr>
              <a:t>ε : bond strength</a:t>
            </a:r>
          </a:p>
          <a:p>
            <a:pPr>
              <a:spcBef>
                <a:spcPts val="600"/>
              </a:spcBef>
            </a:pPr>
            <a:r>
              <a:rPr lang="en-US" altLang="ko-KR" sz="1600" dirty="0" err="1">
                <a:latin typeface="HY견고딕" panose="02030600000101010101" pitchFamily="18" charset="-127"/>
                <a:ea typeface="HY견고딕" panose="02030600000101010101" pitchFamily="18" charset="-127"/>
              </a:rPr>
              <a:t>ρ</a:t>
            </a:r>
            <a:r>
              <a:rPr lang="en-US" altLang="ko-KR" sz="1600" baseline="-25000" dirty="0" err="1">
                <a:latin typeface="HY견고딕" panose="02030600000101010101" pitchFamily="18" charset="-127"/>
                <a:ea typeface="HY견고딕" panose="02030600000101010101" pitchFamily="18" charset="-127"/>
              </a:rPr>
              <a:t>a</a:t>
            </a:r>
            <a:r>
              <a:rPr lang="en-US" altLang="ko-KR" sz="1600" dirty="0">
                <a:latin typeface="HY견고딕" panose="02030600000101010101" pitchFamily="18" charset="-127"/>
                <a:ea typeface="HY견고딕" panose="02030600000101010101" pitchFamily="18" charset="-127"/>
              </a:rPr>
              <a:t> : surface atomic density</a:t>
            </a:r>
          </a:p>
        </p:txBody>
      </p:sp>
      <p:sp>
        <p:nvSpPr>
          <p:cNvPr id="12" name="TextBox 11"/>
          <p:cNvSpPr txBox="1"/>
          <p:nvPr/>
        </p:nvSpPr>
        <p:spPr>
          <a:xfrm>
            <a:off x="366217" y="4248472"/>
            <a:ext cx="8454255" cy="1320361"/>
          </a:xfrm>
          <a:prstGeom prst="rect">
            <a:avLst/>
          </a:prstGeom>
          <a:noFill/>
        </p:spPr>
        <p:txBody>
          <a:bodyPr wrap="square" rtlCol="0">
            <a:spAutoFit/>
          </a:bodyPr>
          <a:lstStyle/>
          <a:p>
            <a:pPr>
              <a:lnSpc>
                <a:spcPct val="150000"/>
              </a:lnSpc>
            </a:pPr>
            <a:r>
              <a:rPr lang="en-US" altLang="ko-KR" sz="2000" dirty="0" err="1">
                <a:latin typeface="HY견고딕" panose="02030600000101010101" pitchFamily="18" charset="-127"/>
                <a:ea typeface="HY견고딕" panose="02030600000101010101" pitchFamily="18" charset="-127"/>
              </a:rPr>
              <a:t>N</a:t>
            </a:r>
            <a:r>
              <a:rPr lang="en-US" altLang="ko-KR" sz="2000" baseline="-25000" dirty="0" err="1">
                <a:latin typeface="HY견고딕" panose="02030600000101010101" pitchFamily="18" charset="-127"/>
                <a:ea typeface="HY견고딕" panose="02030600000101010101" pitchFamily="18" charset="-127"/>
              </a:rPr>
              <a:t>b</a:t>
            </a:r>
            <a:r>
              <a:rPr lang="en-US" altLang="ko-KR" sz="2000" baseline="-25000" dirty="0">
                <a:latin typeface="HY견고딕" panose="02030600000101010101" pitchFamily="18" charset="-127"/>
                <a:ea typeface="HY견고딕" panose="02030600000101010101" pitchFamily="18" charset="-127"/>
              </a:rPr>
              <a:t> </a:t>
            </a:r>
            <a:r>
              <a:rPr lang="en-US" altLang="ko-KR" sz="2000" dirty="0" err="1">
                <a:latin typeface="HY견고딕" panose="02030600000101010101" pitchFamily="18" charset="-127"/>
                <a:ea typeface="HY견고딕" panose="02030600000101010101" pitchFamily="18" charset="-127"/>
              </a:rPr>
              <a:t>ρ</a:t>
            </a:r>
            <a:r>
              <a:rPr lang="en-US" altLang="ko-KR" sz="2000" baseline="-25000" dirty="0" err="1">
                <a:latin typeface="HY견고딕" panose="02030600000101010101" pitchFamily="18" charset="-127"/>
                <a:ea typeface="HY견고딕" panose="02030600000101010101" pitchFamily="18" charset="-127"/>
              </a:rPr>
              <a:t>a</a:t>
            </a:r>
            <a:r>
              <a:rPr lang="en-US" altLang="ko-KR" sz="2000" dirty="0">
                <a:latin typeface="HY견고딕" panose="02030600000101010101" pitchFamily="18" charset="-127"/>
                <a:ea typeface="HY견고딕" panose="02030600000101010101" pitchFamily="18" charset="-127"/>
              </a:rPr>
              <a:t>               4                        5                           3</a:t>
            </a:r>
          </a:p>
          <a:p>
            <a:pPr>
              <a:lnSpc>
                <a:spcPct val="150000"/>
              </a:lnSpc>
            </a:pPr>
            <a:r>
              <a:rPr lang="en-US" altLang="ko-KR" baseline="-25000" dirty="0">
                <a:latin typeface="HY견고딕" panose="02030600000101010101" pitchFamily="18" charset="-127"/>
                <a:ea typeface="HY견고딕" panose="02030600000101010101" pitchFamily="18" charset="-127"/>
              </a:rPr>
              <a:t>		</a:t>
            </a:r>
            <a:endParaRPr lang="en-US" altLang="ko-KR" dirty="0">
              <a:latin typeface="HY견고딕" panose="02030600000101010101" pitchFamily="18" charset="-127"/>
              <a:ea typeface="HY견고딕" panose="02030600000101010101" pitchFamily="18" charset="-127"/>
            </a:endParaRPr>
          </a:p>
          <a:p>
            <a:pPr>
              <a:lnSpc>
                <a:spcPct val="150000"/>
              </a:lnSpc>
            </a:pPr>
            <a:endParaRPr lang="ko-KR" altLang="en-US" dirty="0">
              <a:latin typeface="HY견고딕" panose="02030600000101010101" pitchFamily="18" charset="-127"/>
              <a:ea typeface="HY견고딕" panose="02030600000101010101" pitchFamily="18" charset="-127"/>
            </a:endParaRPr>
          </a:p>
        </p:txBody>
      </p:sp>
      <p:pic>
        <p:nvPicPr>
          <p:cNvPr id="2057" name="_x101496048" descr="DRW000019686e4d"/>
          <p:cNvPicPr>
            <a:picLocks noChangeAspect="1" noChangeArrowheads="1"/>
          </p:cNvPicPr>
          <p:nvPr/>
        </p:nvPicPr>
        <p:blipFill>
          <a:blip r:embed="rId5" cstate="print"/>
          <a:srcRect/>
          <a:stretch>
            <a:fillRect/>
          </a:stretch>
        </p:blipFill>
        <p:spPr bwMode="auto">
          <a:xfrm>
            <a:off x="4860032" y="4248472"/>
            <a:ext cx="873480" cy="720080"/>
          </a:xfrm>
          <a:prstGeom prst="rect">
            <a:avLst/>
          </a:prstGeom>
          <a:noFill/>
        </p:spPr>
      </p:pic>
      <p:pic>
        <p:nvPicPr>
          <p:cNvPr id="2059" name="_x101496208" descr="DRW000019686e55"/>
          <p:cNvPicPr>
            <a:picLocks noChangeAspect="1" noChangeArrowheads="1"/>
          </p:cNvPicPr>
          <p:nvPr/>
        </p:nvPicPr>
        <p:blipFill>
          <a:blip r:embed="rId6" cstate="print"/>
          <a:srcRect/>
          <a:stretch>
            <a:fillRect/>
          </a:stretch>
        </p:blipFill>
        <p:spPr bwMode="auto">
          <a:xfrm>
            <a:off x="2627784" y="4248472"/>
            <a:ext cx="393427" cy="720080"/>
          </a:xfrm>
          <a:prstGeom prst="rect">
            <a:avLst/>
          </a:prstGeom>
          <a:noFill/>
        </p:spPr>
      </p:pic>
      <p:pic>
        <p:nvPicPr>
          <p:cNvPr id="2061" name="_x101496448" descr="DRW000019686e5d"/>
          <p:cNvPicPr>
            <a:picLocks noChangeAspect="1" noChangeArrowheads="1"/>
          </p:cNvPicPr>
          <p:nvPr/>
        </p:nvPicPr>
        <p:blipFill>
          <a:blip r:embed="rId7" cstate="print"/>
          <a:srcRect/>
          <a:stretch>
            <a:fillRect/>
          </a:stretch>
        </p:blipFill>
        <p:spPr bwMode="auto">
          <a:xfrm>
            <a:off x="7452320" y="4248472"/>
            <a:ext cx="873480" cy="720080"/>
          </a:xfrm>
          <a:prstGeom prst="rect">
            <a:avLst/>
          </a:prstGeom>
          <a:noFill/>
        </p:spPr>
      </p:pic>
      <p:grpSp>
        <p:nvGrpSpPr>
          <p:cNvPr id="6" name="그룹 5"/>
          <p:cNvGrpSpPr/>
          <p:nvPr/>
        </p:nvGrpSpPr>
        <p:grpSpPr>
          <a:xfrm>
            <a:off x="1619151" y="116632"/>
            <a:ext cx="5701101" cy="2976290"/>
            <a:chOff x="887123" y="139424"/>
            <a:chExt cx="7128792" cy="3721624"/>
          </a:xfrm>
        </p:grpSpPr>
        <p:pic>
          <p:nvPicPr>
            <p:cNvPr id="5122" name="Picture 2" descr="C:\WINDOWS\바탕 화면\jpg\02장\2-03.jpg"/>
            <p:cNvPicPr>
              <a:picLocks noChangeAspect="1" noChangeArrowheads="1"/>
            </p:cNvPicPr>
            <p:nvPr/>
          </p:nvPicPr>
          <p:blipFill>
            <a:blip r:embed="rId8" cstate="print"/>
            <a:srcRect/>
            <a:stretch>
              <a:fillRect/>
            </a:stretch>
          </p:blipFill>
          <p:spPr bwMode="auto">
            <a:xfrm>
              <a:off x="887123" y="349700"/>
              <a:ext cx="7128792" cy="3511348"/>
            </a:xfrm>
            <a:prstGeom prst="rect">
              <a:avLst/>
            </a:prstGeom>
            <a:noFill/>
          </p:spPr>
        </p:pic>
        <p:sp>
          <p:nvSpPr>
            <p:cNvPr id="5" name="직사각형 4"/>
            <p:cNvSpPr/>
            <p:nvPr/>
          </p:nvSpPr>
          <p:spPr>
            <a:xfrm>
              <a:off x="1446813" y="139424"/>
              <a:ext cx="809837" cy="400111"/>
            </a:xfrm>
            <a:prstGeom prst="rect">
              <a:avLst/>
            </a:prstGeom>
          </p:spPr>
          <p:txBody>
            <a:bodyPr wrap="none">
              <a:spAutoFit/>
            </a:bodyPr>
            <a:lstStyle/>
            <a:p>
              <a:r>
                <a:rPr lang="en-US" altLang="ko-KR" sz="2000" dirty="0">
                  <a:solidFill>
                    <a:schemeClr val="accent6">
                      <a:lumMod val="75000"/>
                    </a:schemeClr>
                  </a:solidFill>
                  <a:latin typeface="Gill Sans MT" panose="020B0502020104020203" pitchFamily="34" charset="0"/>
                </a:rPr>
                <a:t>{100} </a:t>
              </a:r>
              <a:endParaRPr lang="ko-KR" altLang="en-US" sz="2000" dirty="0"/>
            </a:p>
          </p:txBody>
        </p:sp>
        <p:sp>
          <p:nvSpPr>
            <p:cNvPr id="26" name="직사각형 25"/>
            <p:cNvSpPr/>
            <p:nvPr/>
          </p:nvSpPr>
          <p:spPr>
            <a:xfrm>
              <a:off x="3635896" y="139424"/>
              <a:ext cx="809837" cy="400111"/>
            </a:xfrm>
            <a:prstGeom prst="rect">
              <a:avLst/>
            </a:prstGeom>
          </p:spPr>
          <p:txBody>
            <a:bodyPr wrap="none">
              <a:spAutoFit/>
            </a:bodyPr>
            <a:lstStyle/>
            <a:p>
              <a:r>
                <a:rPr lang="en-US" altLang="ko-KR" sz="2000" dirty="0">
                  <a:solidFill>
                    <a:schemeClr val="accent6">
                      <a:lumMod val="75000"/>
                    </a:schemeClr>
                  </a:solidFill>
                  <a:latin typeface="Gill Sans MT" panose="020B0502020104020203" pitchFamily="34" charset="0"/>
                </a:rPr>
                <a:t>{110} </a:t>
              </a:r>
              <a:endParaRPr lang="ko-KR" altLang="en-US" sz="2000" dirty="0"/>
            </a:p>
          </p:txBody>
        </p:sp>
        <p:sp>
          <p:nvSpPr>
            <p:cNvPr id="27" name="직사각형 26"/>
            <p:cNvSpPr/>
            <p:nvPr/>
          </p:nvSpPr>
          <p:spPr>
            <a:xfrm>
              <a:off x="5724128" y="139424"/>
              <a:ext cx="809837" cy="400111"/>
            </a:xfrm>
            <a:prstGeom prst="rect">
              <a:avLst/>
            </a:prstGeom>
          </p:spPr>
          <p:txBody>
            <a:bodyPr wrap="none">
              <a:spAutoFit/>
            </a:bodyPr>
            <a:lstStyle/>
            <a:p>
              <a:r>
                <a:rPr lang="en-US" altLang="ko-KR" sz="2000" dirty="0">
                  <a:solidFill>
                    <a:schemeClr val="accent6">
                      <a:lumMod val="75000"/>
                    </a:schemeClr>
                  </a:solidFill>
                  <a:latin typeface="Gill Sans MT" panose="020B0502020104020203" pitchFamily="34" charset="0"/>
                </a:rPr>
                <a:t>{111} </a:t>
              </a:r>
              <a:endParaRPr lang="ko-KR" altLang="en-US" sz="2000" dirty="0"/>
            </a:p>
          </p:txBody>
        </p:sp>
      </p:grpSp>
      <mc:AlternateContent xmlns:mc="http://schemas.openxmlformats.org/markup-compatibility/2006" xmlns:a14="http://schemas.microsoft.com/office/drawing/2010/main">
        <mc:Choice Requires="a14">
          <p:sp>
            <p:nvSpPr>
              <p:cNvPr id="15" name="TextBox 14"/>
              <p:cNvSpPr txBox="1"/>
              <p:nvPr/>
            </p:nvSpPr>
            <p:spPr>
              <a:xfrm>
                <a:off x="7350197" y="3711284"/>
                <a:ext cx="1503832" cy="454292"/>
              </a:xfrm>
              <a:prstGeom prst="rect">
                <a:avLst/>
              </a:prstGeom>
              <a:noFill/>
            </p:spPr>
            <p:txBody>
              <a:bodyPr wrap="square" rtlCol="0">
                <a:spAutoFit/>
              </a:bodyPr>
              <a:lstStyle/>
              <a:p>
                <a:r>
                  <a:rPr lang="en-US" altLang="ko-KR" sz="1600" b="0" dirty="0"/>
                  <a:t>= </a:t>
                </a:r>
                <a14:m>
                  <m:oMath xmlns:m="http://schemas.openxmlformats.org/officeDocument/2006/math">
                    <m:f>
                      <m:fPr>
                        <m:ctrlPr>
                          <a:rPr lang="en-US" altLang="ko-KR" sz="1600" b="0" i="1" smtClean="0">
                            <a:latin typeface="Cambria Math" panose="02040503050406030204" pitchFamily="18" charset="0"/>
                          </a:rPr>
                        </m:ctrlPr>
                      </m:fPr>
                      <m:num>
                        <m:r>
                          <a:rPr lang="en-US" altLang="ko-KR" sz="1600" b="0" i="0" smtClean="0">
                            <a:latin typeface="Cambria Math" panose="02040503050406030204" pitchFamily="18" charset="0"/>
                          </a:rPr>
                          <m:t># </m:t>
                        </m:r>
                        <m:r>
                          <m:rPr>
                            <m:sty m:val="p"/>
                          </m:rPr>
                          <a:rPr lang="en-US" altLang="ko-KR" sz="1600" b="0" i="0" smtClean="0">
                            <a:latin typeface="Cambria Math" panose="02040503050406030204" pitchFamily="18" charset="0"/>
                          </a:rPr>
                          <m:t>of</m:t>
                        </m:r>
                        <m:r>
                          <a:rPr lang="en-US" altLang="ko-KR" sz="1600" b="0" i="0" smtClean="0">
                            <a:latin typeface="Cambria Math" panose="02040503050406030204" pitchFamily="18" charset="0"/>
                          </a:rPr>
                          <m:t> </m:t>
                        </m:r>
                        <m:r>
                          <m:rPr>
                            <m:sty m:val="p"/>
                          </m:rPr>
                          <a:rPr lang="en-US" altLang="ko-KR" sz="1600" b="0" i="0" smtClean="0">
                            <a:latin typeface="Cambria Math" panose="02040503050406030204" pitchFamily="18" charset="0"/>
                          </a:rPr>
                          <m:t>atoms</m:t>
                        </m:r>
                      </m:num>
                      <m:den>
                        <m:r>
                          <m:rPr>
                            <m:sty m:val="p"/>
                          </m:rPr>
                          <a:rPr lang="en-US" altLang="ko-KR" sz="1600" b="0" i="0" smtClean="0">
                            <a:latin typeface="Cambria Math" panose="02040503050406030204" pitchFamily="18" charset="0"/>
                          </a:rPr>
                          <m:t>surface</m:t>
                        </m:r>
                        <m:r>
                          <a:rPr lang="en-US" altLang="ko-KR" sz="1600" b="0" i="0" smtClean="0">
                            <a:latin typeface="Cambria Math" panose="02040503050406030204" pitchFamily="18" charset="0"/>
                          </a:rPr>
                          <m:t> </m:t>
                        </m:r>
                        <m:r>
                          <m:rPr>
                            <m:sty m:val="p"/>
                          </m:rPr>
                          <a:rPr lang="en-US" altLang="ko-KR" sz="1600" b="0" i="0" smtClean="0">
                            <a:latin typeface="Cambria Math" panose="02040503050406030204" pitchFamily="18" charset="0"/>
                          </a:rPr>
                          <m:t>area</m:t>
                        </m:r>
                      </m:den>
                    </m:f>
                  </m:oMath>
                </a14:m>
                <a:endParaRPr lang="ko-KR" altLang="en-US" sz="1600" dirty="0"/>
              </a:p>
            </p:txBody>
          </p:sp>
        </mc:Choice>
        <mc:Fallback xmlns="">
          <p:sp>
            <p:nvSpPr>
              <p:cNvPr id="15" name="TextBox 14"/>
              <p:cNvSpPr txBox="1">
                <a:spLocks noRot="1" noChangeAspect="1" noMove="1" noResize="1" noEditPoints="1" noAdjustHandles="1" noChangeArrowheads="1" noChangeShapeType="1" noTextEdit="1"/>
              </p:cNvSpPr>
              <p:nvPr/>
            </p:nvSpPr>
            <p:spPr>
              <a:xfrm>
                <a:off x="7350197" y="3711284"/>
                <a:ext cx="1503832" cy="454292"/>
              </a:xfrm>
              <a:prstGeom prst="rect">
                <a:avLst/>
              </a:prstGeom>
              <a:blipFill rotWithShape="0">
                <a:blip r:embed="rId9"/>
                <a:stretch>
                  <a:fillRect l="-2439" b="-4054"/>
                </a:stretch>
              </a:blipFill>
            </p:spPr>
            <p:txBody>
              <a:bodyPr/>
              <a:lstStyle/>
              <a:p>
                <a:r>
                  <a:rPr lang="ko-KR" altLang="en-US">
                    <a:noFill/>
                  </a:rPr>
                  <a:t> </a:t>
                </a:r>
              </a:p>
            </p:txBody>
          </p:sp>
        </mc:Fallback>
      </mc:AlternateContent>
      <p:sp>
        <p:nvSpPr>
          <p:cNvPr id="16" name="TextBox 15"/>
          <p:cNvSpPr txBox="1"/>
          <p:nvPr/>
        </p:nvSpPr>
        <p:spPr>
          <a:xfrm>
            <a:off x="3048001" y="3412408"/>
            <a:ext cx="353399" cy="504056"/>
          </a:xfrm>
          <a:prstGeom prst="rect">
            <a:avLst/>
          </a:prstGeom>
          <a:noFill/>
          <a:ln w="19050">
            <a:solidFill>
              <a:srgbClr val="FF0000"/>
            </a:solidFill>
          </a:ln>
        </p:spPr>
        <p:txBody>
          <a:bodyPr wrap="square" rtlCol="0">
            <a:noAutofit/>
          </a:bodyPr>
          <a:lstStyle/>
          <a:p>
            <a:endParaRPr lang="ko-KR" altLang="en-US" dirty="0"/>
          </a:p>
        </p:txBody>
      </p:sp>
      <p:sp>
        <p:nvSpPr>
          <p:cNvPr id="35" name="TextBox 34"/>
          <p:cNvSpPr txBox="1"/>
          <p:nvPr/>
        </p:nvSpPr>
        <p:spPr>
          <a:xfrm>
            <a:off x="3532912" y="3412408"/>
            <a:ext cx="353399" cy="504056"/>
          </a:xfrm>
          <a:prstGeom prst="rect">
            <a:avLst/>
          </a:prstGeom>
          <a:noFill/>
          <a:ln w="19050">
            <a:solidFill>
              <a:srgbClr val="00B050"/>
            </a:solidFill>
          </a:ln>
        </p:spPr>
        <p:txBody>
          <a:bodyPr wrap="square" rtlCol="0">
            <a:noAutofit/>
          </a:bodyPr>
          <a:lstStyle/>
          <a:p>
            <a:endParaRPr lang="ko-KR" altLang="en-US" dirty="0"/>
          </a:p>
        </p:txBody>
      </p:sp>
      <p:sp>
        <p:nvSpPr>
          <p:cNvPr id="36" name="TextBox 35"/>
          <p:cNvSpPr txBox="1"/>
          <p:nvPr/>
        </p:nvSpPr>
        <p:spPr>
          <a:xfrm>
            <a:off x="424065" y="4336182"/>
            <a:ext cx="353399" cy="504056"/>
          </a:xfrm>
          <a:prstGeom prst="rect">
            <a:avLst/>
          </a:prstGeom>
          <a:noFill/>
          <a:ln w="19050">
            <a:solidFill>
              <a:srgbClr val="FF0000"/>
            </a:solidFill>
          </a:ln>
        </p:spPr>
        <p:txBody>
          <a:bodyPr wrap="square" rtlCol="0">
            <a:noAutofit/>
          </a:bodyPr>
          <a:lstStyle/>
          <a:p>
            <a:endParaRPr lang="ko-KR" altLang="en-US" dirty="0"/>
          </a:p>
        </p:txBody>
      </p:sp>
      <p:sp>
        <p:nvSpPr>
          <p:cNvPr id="37" name="TextBox 36"/>
          <p:cNvSpPr txBox="1"/>
          <p:nvPr/>
        </p:nvSpPr>
        <p:spPr>
          <a:xfrm>
            <a:off x="836820" y="4336182"/>
            <a:ext cx="353399" cy="504056"/>
          </a:xfrm>
          <a:prstGeom prst="rect">
            <a:avLst/>
          </a:prstGeom>
          <a:noFill/>
          <a:ln w="19050">
            <a:solidFill>
              <a:srgbClr val="00B050"/>
            </a:solidFill>
          </a:ln>
        </p:spPr>
        <p:txBody>
          <a:bodyPr wrap="square" rtlCol="0">
            <a:noAutofit/>
          </a:bodyPr>
          <a:lstStyle/>
          <a:p>
            <a:endParaRPr lang="ko-KR" altLang="en-US" dirty="0"/>
          </a:p>
        </p:txBody>
      </p:sp>
      <p:sp>
        <p:nvSpPr>
          <p:cNvPr id="17" name="직사각형 16"/>
          <p:cNvSpPr/>
          <p:nvPr/>
        </p:nvSpPr>
        <p:spPr>
          <a:xfrm>
            <a:off x="7102988" y="2153634"/>
            <a:ext cx="1629292" cy="338554"/>
          </a:xfrm>
          <a:prstGeom prst="rect">
            <a:avLst/>
          </a:prstGeom>
        </p:spPr>
        <p:txBody>
          <a:bodyPr wrap="none">
            <a:spAutoFit/>
          </a:bodyPr>
          <a:lstStyle/>
          <a:p>
            <a:r>
              <a:rPr lang="en-US" altLang="ko-KR" sz="1600" dirty="0">
                <a:latin typeface="Gill Sans MT" panose="020B0502020104020203" pitchFamily="34" charset="0"/>
                <a:ea typeface="HY견고딕" panose="02030600000101010101" pitchFamily="18" charset="-127"/>
              </a:rPr>
              <a:t>a: lattice constant</a:t>
            </a:r>
          </a:p>
        </p:txBody>
      </p:sp>
      <p:sp>
        <p:nvSpPr>
          <p:cNvPr id="18" name="타원 17"/>
          <p:cNvSpPr/>
          <p:nvPr/>
        </p:nvSpPr>
        <p:spPr>
          <a:xfrm>
            <a:off x="5952852" y="1805732"/>
            <a:ext cx="111100" cy="111100"/>
          </a:xfrm>
          <a:prstGeom prst="ellipse">
            <a:avLst/>
          </a:prstGeom>
          <a:gradFill flip="none" rotWithShape="1">
            <a:gsLst>
              <a:gs pos="0">
                <a:schemeClr val="tx1">
                  <a:tint val="66000"/>
                  <a:satMod val="160000"/>
                </a:schemeClr>
              </a:gs>
              <a:gs pos="7000">
                <a:schemeClr val="tx1"/>
              </a:gs>
              <a:gs pos="100000">
                <a:schemeClr val="tx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9" name="그림 18"/>
          <p:cNvPicPr>
            <a:picLocks noChangeAspect="1"/>
          </p:cNvPicPr>
          <p:nvPr/>
        </p:nvPicPr>
        <p:blipFill>
          <a:blip r:embed="rId10"/>
          <a:stretch>
            <a:fillRect/>
          </a:stretch>
        </p:blipFill>
        <p:spPr>
          <a:xfrm>
            <a:off x="6362058" y="433454"/>
            <a:ext cx="1267859" cy="884869"/>
          </a:xfrm>
          <a:prstGeom prst="rect">
            <a:avLst/>
          </a:prstGeom>
        </p:spPr>
      </p:pic>
      <p:sp>
        <p:nvSpPr>
          <p:cNvPr id="2" name="TextBox 1"/>
          <p:cNvSpPr txBox="1"/>
          <p:nvPr/>
        </p:nvSpPr>
        <p:spPr>
          <a:xfrm>
            <a:off x="3671511" y="6216104"/>
            <a:ext cx="553357" cy="707886"/>
          </a:xfrm>
          <a:prstGeom prst="rect">
            <a:avLst/>
          </a:prstGeom>
          <a:noFill/>
        </p:spPr>
        <p:txBody>
          <a:bodyPr wrap="none" rtlCol="0">
            <a:spAutoFit/>
          </a:bodyPr>
          <a:lstStyle/>
          <a:p>
            <a:r>
              <a:rPr lang="en-US" altLang="ko-KR" sz="4000" b="1" dirty="0">
                <a:solidFill>
                  <a:srgbClr val="C00000"/>
                </a:solidFill>
              </a:rPr>
              <a:t>&gt;</a:t>
            </a:r>
            <a:endParaRPr lang="ko-KR" altLang="en-US" sz="4000" b="1" dirty="0">
              <a:solidFill>
                <a:srgbClr val="C00000"/>
              </a:solidFill>
            </a:endParaRPr>
          </a:p>
        </p:txBody>
      </p:sp>
      <p:sp>
        <p:nvSpPr>
          <p:cNvPr id="28" name="TextBox 27"/>
          <p:cNvSpPr txBox="1"/>
          <p:nvPr/>
        </p:nvSpPr>
        <p:spPr>
          <a:xfrm>
            <a:off x="5802381" y="6216104"/>
            <a:ext cx="553357" cy="707886"/>
          </a:xfrm>
          <a:prstGeom prst="rect">
            <a:avLst/>
          </a:prstGeom>
          <a:noFill/>
        </p:spPr>
        <p:txBody>
          <a:bodyPr wrap="none" rtlCol="0">
            <a:spAutoFit/>
          </a:bodyPr>
          <a:lstStyle/>
          <a:p>
            <a:r>
              <a:rPr lang="en-US" altLang="ko-KR" sz="4000" b="1" dirty="0">
                <a:solidFill>
                  <a:srgbClr val="C00000"/>
                </a:solidFill>
              </a:rPr>
              <a:t>&gt;</a:t>
            </a:r>
            <a:endParaRPr lang="ko-KR" altLang="en-US" sz="4000" b="1" dirty="0">
              <a:solidFill>
                <a:srgbClr val="C00000"/>
              </a:solidFill>
            </a:endParaRPr>
          </a:p>
        </p:txBody>
      </p:sp>
      <p:sp>
        <p:nvSpPr>
          <p:cNvPr id="29" name="TextBox 28"/>
          <p:cNvSpPr txBox="1"/>
          <p:nvPr/>
        </p:nvSpPr>
        <p:spPr>
          <a:xfrm>
            <a:off x="2283648" y="4312899"/>
            <a:ext cx="353399" cy="504056"/>
          </a:xfrm>
          <a:prstGeom prst="rect">
            <a:avLst/>
          </a:prstGeom>
          <a:noFill/>
          <a:ln w="19050">
            <a:solidFill>
              <a:srgbClr val="FF0000"/>
            </a:solidFill>
          </a:ln>
        </p:spPr>
        <p:txBody>
          <a:bodyPr wrap="square" rtlCol="0">
            <a:noAutofit/>
          </a:bodyPr>
          <a:lstStyle/>
          <a:p>
            <a:endParaRPr lang="ko-KR" altLang="en-US" dirty="0"/>
          </a:p>
        </p:txBody>
      </p:sp>
      <p:sp>
        <p:nvSpPr>
          <p:cNvPr id="30" name="TextBox 29"/>
          <p:cNvSpPr txBox="1"/>
          <p:nvPr/>
        </p:nvSpPr>
        <p:spPr>
          <a:xfrm>
            <a:off x="4469701" y="4312899"/>
            <a:ext cx="353399" cy="504056"/>
          </a:xfrm>
          <a:prstGeom prst="rect">
            <a:avLst/>
          </a:prstGeom>
          <a:noFill/>
          <a:ln w="19050">
            <a:solidFill>
              <a:srgbClr val="FF0000"/>
            </a:solidFill>
          </a:ln>
        </p:spPr>
        <p:txBody>
          <a:bodyPr wrap="square" rtlCol="0">
            <a:noAutofit/>
          </a:bodyPr>
          <a:lstStyle/>
          <a:p>
            <a:endParaRPr lang="ko-KR" altLang="en-US" dirty="0"/>
          </a:p>
        </p:txBody>
      </p:sp>
      <p:sp>
        <p:nvSpPr>
          <p:cNvPr id="31" name="TextBox 30"/>
          <p:cNvSpPr txBox="1"/>
          <p:nvPr/>
        </p:nvSpPr>
        <p:spPr>
          <a:xfrm>
            <a:off x="6970990" y="4321281"/>
            <a:ext cx="353399" cy="504056"/>
          </a:xfrm>
          <a:prstGeom prst="rect">
            <a:avLst/>
          </a:prstGeom>
          <a:noFill/>
          <a:ln w="19050">
            <a:solidFill>
              <a:srgbClr val="FF0000"/>
            </a:solidFill>
          </a:ln>
        </p:spPr>
        <p:txBody>
          <a:bodyPr wrap="square" rtlCol="0">
            <a:noAutofit/>
          </a:bodyPr>
          <a:lstStyle/>
          <a:p>
            <a:endParaRPr lang="ko-KR" altLang="en-US" dirty="0"/>
          </a:p>
        </p:txBody>
      </p:sp>
      <p:sp>
        <p:nvSpPr>
          <p:cNvPr id="32" name="TextBox 31"/>
          <p:cNvSpPr txBox="1"/>
          <p:nvPr/>
        </p:nvSpPr>
        <p:spPr>
          <a:xfrm>
            <a:off x="2667812" y="4238969"/>
            <a:ext cx="390331" cy="782101"/>
          </a:xfrm>
          <a:prstGeom prst="rect">
            <a:avLst/>
          </a:prstGeom>
          <a:noFill/>
          <a:ln w="19050">
            <a:solidFill>
              <a:srgbClr val="00B050"/>
            </a:solidFill>
          </a:ln>
        </p:spPr>
        <p:txBody>
          <a:bodyPr wrap="square" rtlCol="0">
            <a:noAutofit/>
          </a:bodyPr>
          <a:lstStyle/>
          <a:p>
            <a:endParaRPr lang="ko-KR" altLang="en-US" dirty="0"/>
          </a:p>
        </p:txBody>
      </p:sp>
      <p:sp>
        <p:nvSpPr>
          <p:cNvPr id="33" name="TextBox 32"/>
          <p:cNvSpPr txBox="1"/>
          <p:nvPr/>
        </p:nvSpPr>
        <p:spPr>
          <a:xfrm>
            <a:off x="4911740" y="4238970"/>
            <a:ext cx="821772" cy="846010"/>
          </a:xfrm>
          <a:prstGeom prst="rect">
            <a:avLst/>
          </a:prstGeom>
          <a:noFill/>
          <a:ln w="19050">
            <a:solidFill>
              <a:srgbClr val="00B050"/>
            </a:solidFill>
          </a:ln>
        </p:spPr>
        <p:txBody>
          <a:bodyPr wrap="square" rtlCol="0">
            <a:noAutofit/>
          </a:bodyPr>
          <a:lstStyle/>
          <a:p>
            <a:endParaRPr lang="ko-KR" altLang="en-US" dirty="0"/>
          </a:p>
        </p:txBody>
      </p:sp>
      <p:sp>
        <p:nvSpPr>
          <p:cNvPr id="34" name="TextBox 33"/>
          <p:cNvSpPr txBox="1"/>
          <p:nvPr/>
        </p:nvSpPr>
        <p:spPr>
          <a:xfrm>
            <a:off x="7439086" y="4277379"/>
            <a:ext cx="886714" cy="758165"/>
          </a:xfrm>
          <a:prstGeom prst="rect">
            <a:avLst/>
          </a:prstGeom>
          <a:noFill/>
          <a:ln w="19050">
            <a:solidFill>
              <a:srgbClr val="00B050"/>
            </a:solidFill>
          </a:ln>
        </p:spPr>
        <p:txBody>
          <a:bodyPr wrap="square" rtlCol="0">
            <a:noAutofit/>
          </a:bodyPr>
          <a:lstStyle/>
          <a:p>
            <a:endParaRPr lang="ko-KR" altLang="en-US" dirty="0"/>
          </a:p>
        </p:txBody>
      </p:sp>
      <p:cxnSp>
        <p:nvCxnSpPr>
          <p:cNvPr id="14" name="꺾인 연결선 13"/>
          <p:cNvCxnSpPr>
            <a:stCxn id="5122" idx="1"/>
            <a:endCxn id="29" idx="1"/>
          </p:cNvCxnSpPr>
          <p:nvPr/>
        </p:nvCxnSpPr>
        <p:spPr>
          <a:xfrm rot="10800000" flipH="1" flipV="1">
            <a:off x="1619150" y="1688859"/>
            <a:ext cx="664497" cy="2876068"/>
          </a:xfrm>
          <a:prstGeom prst="bentConnector3">
            <a:avLst>
              <a:gd name="adj1" fmla="val -34402"/>
            </a:avLst>
          </a:prstGeom>
          <a:ln>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9" name="꺾인 연결선 38"/>
          <p:cNvCxnSpPr>
            <a:endCxn id="30" idx="1"/>
          </p:cNvCxnSpPr>
          <p:nvPr/>
        </p:nvCxnSpPr>
        <p:spPr>
          <a:xfrm rot="5400000">
            <a:off x="3248244" y="3282306"/>
            <a:ext cx="2504079" cy="61163"/>
          </a:xfrm>
          <a:prstGeom prst="bentConnector4">
            <a:avLst>
              <a:gd name="adj1" fmla="val 44968"/>
              <a:gd name="adj2" fmla="val 473755"/>
            </a:avLst>
          </a:prstGeom>
          <a:ln>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4" name="꺾인 연결선 43"/>
          <p:cNvCxnSpPr>
            <a:stCxn id="5122" idx="3"/>
            <a:endCxn id="34" idx="3"/>
          </p:cNvCxnSpPr>
          <p:nvPr/>
        </p:nvCxnSpPr>
        <p:spPr>
          <a:xfrm>
            <a:off x="7320252" y="1688859"/>
            <a:ext cx="1005548" cy="2967603"/>
          </a:xfrm>
          <a:prstGeom prst="bentConnector3">
            <a:avLst>
              <a:gd name="adj1" fmla="val 166939"/>
            </a:avLst>
          </a:prstGeom>
          <a:ln>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712360" y="4293096"/>
            <a:ext cx="353399" cy="274812"/>
          </a:xfrm>
          <a:prstGeom prst="rect">
            <a:avLst/>
          </a:prstGeom>
          <a:solidFill>
            <a:schemeClr val="bg1"/>
          </a:solidFill>
          <a:ln w="19050">
            <a:noFill/>
          </a:ln>
        </p:spPr>
        <p:txBody>
          <a:bodyPr wrap="square" rtlCol="0" anchor="ctr" anchorCtr="0">
            <a:noAutofit/>
          </a:bodyPr>
          <a:lstStyle/>
          <a:p>
            <a:r>
              <a:rPr lang="en-US" altLang="ko-KR" sz="2000" dirty="0"/>
              <a:t>2</a:t>
            </a:r>
            <a:endParaRPr lang="ko-KR" altLang="en-US" sz="2000" dirty="0"/>
          </a:p>
        </p:txBody>
      </p:sp>
      <mc:AlternateContent xmlns:mc="http://schemas.openxmlformats.org/markup-compatibility/2006" xmlns:a14="http://schemas.microsoft.com/office/drawing/2010/main">
        <mc:Choice Requires="a14">
          <p:sp>
            <p:nvSpPr>
              <p:cNvPr id="40" name="직사각형 39"/>
              <p:cNvSpPr/>
              <p:nvPr/>
            </p:nvSpPr>
            <p:spPr>
              <a:xfrm>
                <a:off x="7531533" y="4631173"/>
                <a:ext cx="772202" cy="39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f>
                      <m:fPr>
                        <m:ctrlPr>
                          <a:rPr lang="en-US" altLang="ko-KR" i="1" smtClean="0">
                            <a:solidFill>
                              <a:schemeClr val="tx1"/>
                            </a:solidFill>
                            <a:latin typeface="Cambria Math" panose="02040503050406030204" pitchFamily="18" charset="0"/>
                          </a:rPr>
                        </m:ctrlPr>
                      </m:fPr>
                      <m:num>
                        <m:rad>
                          <m:radPr>
                            <m:degHide m:val="on"/>
                            <m:ctrlPr>
                              <a:rPr lang="en-US" altLang="ko-KR" i="1" smtClean="0">
                                <a:solidFill>
                                  <a:schemeClr val="tx1"/>
                                </a:solidFill>
                                <a:latin typeface="Cambria Math" panose="02040503050406030204" pitchFamily="18" charset="0"/>
                              </a:rPr>
                            </m:ctrlPr>
                          </m:radPr>
                          <m:deg/>
                          <m:e>
                            <m:r>
                              <a:rPr lang="en-US" altLang="ko-KR" b="0" i="1" smtClean="0">
                                <a:solidFill>
                                  <a:schemeClr val="tx1"/>
                                </a:solidFill>
                                <a:latin typeface="Cambria Math" panose="02040503050406030204" pitchFamily="18" charset="0"/>
                              </a:rPr>
                              <m:t>3</m:t>
                            </m:r>
                          </m:e>
                        </m:rad>
                      </m:num>
                      <m:den>
                        <m:r>
                          <a:rPr lang="en-US" altLang="ko-KR" b="0" i="1" smtClean="0">
                            <a:solidFill>
                              <a:schemeClr val="tx1"/>
                            </a:solidFill>
                            <a:latin typeface="Cambria Math" panose="02040503050406030204" pitchFamily="18" charset="0"/>
                          </a:rPr>
                          <m:t>2</m:t>
                        </m:r>
                      </m:den>
                    </m:f>
                  </m:oMath>
                </a14:m>
                <a:r>
                  <a:rPr lang="en-US" altLang="ko-KR" dirty="0">
                    <a:solidFill>
                      <a:schemeClr val="tx1"/>
                    </a:solidFill>
                  </a:rPr>
                  <a:t>a</a:t>
                </a:r>
                <a:r>
                  <a:rPr lang="en-US" altLang="ko-KR" baseline="30000" dirty="0">
                    <a:solidFill>
                      <a:schemeClr val="tx1"/>
                    </a:solidFill>
                  </a:rPr>
                  <a:t>2</a:t>
                </a:r>
                <a:endParaRPr lang="ko-KR" altLang="en-US" baseline="30000" dirty="0">
                  <a:solidFill>
                    <a:schemeClr val="tx1"/>
                  </a:solidFill>
                </a:endParaRPr>
              </a:p>
            </p:txBody>
          </p:sp>
        </mc:Choice>
        <mc:Fallback xmlns="">
          <p:sp>
            <p:nvSpPr>
              <p:cNvPr id="40" name="직사각형 39"/>
              <p:cNvSpPr>
                <a:spLocks noRot="1" noChangeAspect="1" noMove="1" noResize="1" noEditPoints="1" noAdjustHandles="1" noChangeArrowheads="1" noChangeShapeType="1" noTextEdit="1"/>
              </p:cNvSpPr>
              <p:nvPr/>
            </p:nvSpPr>
            <p:spPr>
              <a:xfrm>
                <a:off x="7531533" y="4631173"/>
                <a:ext cx="772202" cy="390613"/>
              </a:xfrm>
              <a:prstGeom prst="rect">
                <a:avLst/>
              </a:prstGeom>
              <a:blipFill rotWithShape="0">
                <a:blip r:embed="rId11"/>
                <a:stretch>
                  <a:fillRect t="-1563" b="-25000"/>
                </a:stretch>
              </a:blipFill>
              <a:ln>
                <a:noFill/>
              </a:ln>
            </p:spPr>
            <p:txBody>
              <a:bodyPr/>
              <a:lstStyle/>
              <a:p>
                <a:r>
                  <a:rPr lang="ko-KR" altLang="en-US">
                    <a:noFill/>
                  </a:rPr>
                  <a:t> </a:t>
                </a:r>
              </a:p>
            </p:txBody>
          </p:sp>
        </mc:Fallback>
      </mc:AlternateContent>
      <p:grpSp>
        <p:nvGrpSpPr>
          <p:cNvPr id="24" name="그룹 23"/>
          <p:cNvGrpSpPr/>
          <p:nvPr/>
        </p:nvGrpSpPr>
        <p:grpSpPr>
          <a:xfrm>
            <a:off x="6331917" y="5698350"/>
            <a:ext cx="1768475" cy="647153"/>
            <a:chOff x="6489307" y="5698350"/>
            <a:chExt cx="1768475" cy="647153"/>
          </a:xfrm>
        </p:grpSpPr>
        <p:pic>
          <p:nvPicPr>
            <p:cNvPr id="2053" name="_x101495728" descr="DRW000019686e3b"/>
            <p:cNvPicPr>
              <a:picLocks noChangeAspect="1" noChangeArrowheads="1"/>
            </p:cNvPicPr>
            <p:nvPr/>
          </p:nvPicPr>
          <p:blipFill>
            <a:blip r:embed="rId12" cstate="print"/>
            <a:srcRect/>
            <a:stretch>
              <a:fillRect/>
            </a:stretch>
          </p:blipFill>
          <p:spPr bwMode="auto">
            <a:xfrm>
              <a:off x="6489307" y="5712090"/>
              <a:ext cx="1768475" cy="633413"/>
            </a:xfrm>
            <a:prstGeom prst="rect">
              <a:avLst/>
            </a:prstGeom>
            <a:noFill/>
          </p:spPr>
        </p:pic>
        <p:sp>
          <p:nvSpPr>
            <p:cNvPr id="41" name="TextBox 40"/>
            <p:cNvSpPr txBox="1"/>
            <p:nvPr/>
          </p:nvSpPr>
          <p:spPr>
            <a:xfrm>
              <a:off x="7535602" y="5698350"/>
              <a:ext cx="353399" cy="274812"/>
            </a:xfrm>
            <a:prstGeom prst="rect">
              <a:avLst/>
            </a:prstGeom>
            <a:solidFill>
              <a:schemeClr val="bg1"/>
            </a:solidFill>
            <a:ln w="19050">
              <a:noFill/>
            </a:ln>
          </p:spPr>
          <p:txBody>
            <a:bodyPr wrap="square" rtlCol="0" anchor="ctr" anchorCtr="0">
              <a:noAutofit/>
            </a:bodyPr>
            <a:lstStyle/>
            <a:p>
              <a:r>
                <a:rPr lang="en-US" altLang="ko-KR" sz="2000" dirty="0"/>
                <a:t>6</a:t>
              </a:r>
              <a:endParaRPr lang="ko-KR" altLang="en-US" sz="2000" dirty="0"/>
            </a:p>
          </p:txBody>
        </p:sp>
      </p:grpSp>
      <p:sp>
        <p:nvSpPr>
          <p:cNvPr id="42" name="TextBox 41"/>
          <p:cNvSpPr txBox="1"/>
          <p:nvPr/>
        </p:nvSpPr>
        <p:spPr>
          <a:xfrm>
            <a:off x="4271851" y="3755117"/>
            <a:ext cx="4477613" cy="363685"/>
          </a:xfrm>
          <a:prstGeom prst="rect">
            <a:avLst/>
          </a:prstGeom>
          <a:noFill/>
          <a:ln w="19050">
            <a:solidFill>
              <a:srgbClr val="00B050"/>
            </a:solidFill>
          </a:ln>
        </p:spPr>
        <p:txBody>
          <a:bodyPr wrap="square" rtlCol="0">
            <a:noAutofit/>
          </a:bodyPr>
          <a:lstStyle/>
          <a:p>
            <a:endParaRPr lang="ko-KR" altLang="en-US" dirty="0"/>
          </a:p>
        </p:txBody>
      </p:sp>
      <p:sp>
        <p:nvSpPr>
          <p:cNvPr id="43" name="TextBox 42"/>
          <p:cNvSpPr txBox="1"/>
          <p:nvPr/>
        </p:nvSpPr>
        <p:spPr>
          <a:xfrm>
            <a:off x="4271851" y="3240921"/>
            <a:ext cx="3178967" cy="317461"/>
          </a:xfrm>
          <a:prstGeom prst="rect">
            <a:avLst/>
          </a:prstGeom>
          <a:noFill/>
          <a:ln w="19050">
            <a:solidFill>
              <a:srgbClr val="FF0000"/>
            </a:solidFill>
          </a:ln>
        </p:spPr>
        <p:txBody>
          <a:bodyPr wrap="square" rtlCol="0">
            <a:noAutofit/>
          </a:bodyPr>
          <a:lstStyle/>
          <a:p>
            <a:endParaRPr lang="ko-KR" altLang="en-US" dirty="0"/>
          </a:p>
        </p:txBody>
      </p:sp>
      <p:cxnSp>
        <p:nvCxnSpPr>
          <p:cNvPr id="45" name="꺾인 연결선 44"/>
          <p:cNvCxnSpPr>
            <a:stCxn id="32" idx="2"/>
            <a:endCxn id="2049" idx="0"/>
          </p:cNvCxnSpPr>
          <p:nvPr/>
        </p:nvCxnSpPr>
        <p:spPr>
          <a:xfrm rot="5400000">
            <a:off x="1990113" y="4839225"/>
            <a:ext cx="691020" cy="1054711"/>
          </a:xfrm>
          <a:prstGeom prst="bentConnector3">
            <a:avLst>
              <a:gd name="adj1" fmla="val 50000"/>
            </a:avLst>
          </a:prstGeom>
          <a:ln>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7" name="꺾인 연결선 46"/>
          <p:cNvCxnSpPr>
            <a:stCxn id="33" idx="2"/>
            <a:endCxn id="2051" idx="0"/>
          </p:cNvCxnSpPr>
          <p:nvPr/>
        </p:nvCxnSpPr>
        <p:spPr>
          <a:xfrm rot="5400000">
            <a:off x="4823849" y="5213313"/>
            <a:ext cx="627110" cy="370444"/>
          </a:xfrm>
          <a:prstGeom prst="bentConnector3">
            <a:avLst>
              <a:gd name="adj1" fmla="val 50000"/>
            </a:avLst>
          </a:prstGeom>
          <a:ln>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0" name="꺾인 연결선 49"/>
          <p:cNvCxnSpPr>
            <a:stCxn id="40" idx="2"/>
            <a:endCxn id="2053" idx="0"/>
          </p:cNvCxnSpPr>
          <p:nvPr/>
        </p:nvCxnSpPr>
        <p:spPr>
          <a:xfrm rot="5400000">
            <a:off x="7221743" y="5016199"/>
            <a:ext cx="690304" cy="701479"/>
          </a:xfrm>
          <a:prstGeom prst="bentConnector3">
            <a:avLst>
              <a:gd name="adj1" fmla="val 50000"/>
            </a:avLst>
          </a:prstGeom>
          <a:ln>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슬라이드 번호 개체 틀 3"/>
          <p:cNvSpPr>
            <a:spLocks noGrp="1"/>
          </p:cNvSpPr>
          <p:nvPr>
            <p:ph type="sldNum" sz="quarter" idx="4294967295"/>
          </p:nvPr>
        </p:nvSpPr>
        <p:spPr>
          <a:xfrm>
            <a:off x="6995987" y="6509548"/>
            <a:ext cx="2133600" cy="365125"/>
          </a:xfrm>
        </p:spPr>
        <p:txBody>
          <a:bodyPr/>
          <a:lstStyle/>
          <a:p>
            <a:fld id="{3956BC05-BAF0-44D8-938E-5DB4310753FA}" type="slidenum">
              <a:rPr lang="ko-KR" altLang="en-US" smtClean="0"/>
              <a:pPr/>
              <a:t>31</a:t>
            </a:fld>
            <a:endParaRPr lang="ko-KR" altLang="en-US" dirty="0"/>
          </a:p>
        </p:txBody>
      </p:sp>
    </p:spTree>
    <p:extLst>
      <p:ext uri="{BB962C8B-B14F-4D97-AF65-F5344CB8AC3E}">
        <p14:creationId xmlns:p14="http://schemas.microsoft.com/office/powerpoint/2010/main" val="2646708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5220072" y="144663"/>
            <a:ext cx="2571750" cy="1790700"/>
          </a:xfrm>
          <a:prstGeom prst="rect">
            <a:avLst/>
          </a:prstGeom>
        </p:spPr>
      </p:pic>
      <p:pic>
        <p:nvPicPr>
          <p:cNvPr id="5" name="그림 4"/>
          <p:cNvPicPr>
            <a:picLocks noChangeAspect="1"/>
          </p:cNvPicPr>
          <p:nvPr/>
        </p:nvPicPr>
        <p:blipFill rotWithShape="1">
          <a:blip r:embed="rId4"/>
          <a:srcRect b="47940"/>
          <a:stretch/>
        </p:blipFill>
        <p:spPr>
          <a:xfrm>
            <a:off x="1103609" y="4752008"/>
            <a:ext cx="2905125" cy="2087612"/>
          </a:xfrm>
          <a:prstGeom prst="rect">
            <a:avLst/>
          </a:prstGeom>
        </p:spPr>
      </p:pic>
      <p:pic>
        <p:nvPicPr>
          <p:cNvPr id="6" name="그림 5"/>
          <p:cNvPicPr>
            <a:picLocks noChangeAspect="1"/>
          </p:cNvPicPr>
          <p:nvPr/>
        </p:nvPicPr>
        <p:blipFill rotWithShape="1">
          <a:blip r:embed="rId4"/>
          <a:srcRect t="54472"/>
          <a:stretch/>
        </p:blipFill>
        <p:spPr>
          <a:xfrm>
            <a:off x="5122105" y="4693817"/>
            <a:ext cx="2905125" cy="1825699"/>
          </a:xfrm>
          <a:prstGeom prst="rect">
            <a:avLst/>
          </a:prstGeom>
        </p:spPr>
      </p:pic>
      <p:pic>
        <p:nvPicPr>
          <p:cNvPr id="7" name="그림 6"/>
          <p:cNvPicPr>
            <a:picLocks noChangeAspect="1"/>
          </p:cNvPicPr>
          <p:nvPr/>
        </p:nvPicPr>
        <p:blipFill>
          <a:blip r:embed="rId5"/>
          <a:stretch>
            <a:fillRect/>
          </a:stretch>
        </p:blipFill>
        <p:spPr>
          <a:xfrm>
            <a:off x="1103609" y="181720"/>
            <a:ext cx="3162300" cy="2038350"/>
          </a:xfrm>
          <a:prstGeom prst="rect">
            <a:avLst/>
          </a:prstGeom>
        </p:spPr>
      </p:pic>
      <p:pic>
        <p:nvPicPr>
          <p:cNvPr id="8" name="그림 7"/>
          <p:cNvPicPr>
            <a:picLocks noChangeAspect="1"/>
          </p:cNvPicPr>
          <p:nvPr/>
        </p:nvPicPr>
        <p:blipFill>
          <a:blip r:embed="rId6"/>
          <a:stretch>
            <a:fillRect/>
          </a:stretch>
        </p:blipFill>
        <p:spPr>
          <a:xfrm>
            <a:off x="1326356" y="2492896"/>
            <a:ext cx="2752725" cy="1838325"/>
          </a:xfrm>
          <a:prstGeom prst="rect">
            <a:avLst/>
          </a:prstGeom>
        </p:spPr>
      </p:pic>
      <p:pic>
        <p:nvPicPr>
          <p:cNvPr id="9" name="그림 8"/>
          <p:cNvPicPr>
            <a:picLocks noChangeAspect="1"/>
          </p:cNvPicPr>
          <p:nvPr/>
        </p:nvPicPr>
        <p:blipFill rotWithShape="1">
          <a:blip r:embed="rId7"/>
          <a:srcRect l="31431" r="27972" b="27235"/>
          <a:stretch/>
        </p:blipFill>
        <p:spPr>
          <a:xfrm>
            <a:off x="5292080" y="2524827"/>
            <a:ext cx="2664296" cy="1552514"/>
          </a:xfrm>
          <a:prstGeom prst="rect">
            <a:avLst/>
          </a:prstGeom>
        </p:spPr>
      </p:pic>
      <p:sp>
        <p:nvSpPr>
          <p:cNvPr id="10" name="오른쪽 화살표 9"/>
          <p:cNvSpPr/>
          <p:nvPr/>
        </p:nvSpPr>
        <p:spPr>
          <a:xfrm>
            <a:off x="4406652" y="1487600"/>
            <a:ext cx="715453" cy="3912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슬라이드 번호 개체 틀 2"/>
          <p:cNvSpPr>
            <a:spLocks noGrp="1"/>
          </p:cNvSpPr>
          <p:nvPr>
            <p:ph type="sldNum" sz="quarter" idx="4294967295"/>
          </p:nvPr>
        </p:nvSpPr>
        <p:spPr>
          <a:xfrm>
            <a:off x="6960430" y="6470670"/>
            <a:ext cx="2133600" cy="365125"/>
          </a:xfrm>
        </p:spPr>
        <p:txBody>
          <a:bodyPr/>
          <a:lstStyle/>
          <a:p>
            <a:fld id="{3956BC05-BAF0-44D8-938E-5DB4310753FA}" type="slidenum">
              <a:rPr lang="ko-KR" altLang="en-US" smtClean="0"/>
              <a:pPr/>
              <a:t>32</a:t>
            </a:fld>
            <a:endParaRPr lang="ko-KR" altLang="en-US"/>
          </a:p>
        </p:txBody>
      </p:sp>
    </p:spTree>
    <p:extLst>
      <p:ext uri="{BB962C8B-B14F-4D97-AF65-F5344CB8AC3E}">
        <p14:creationId xmlns:p14="http://schemas.microsoft.com/office/powerpoint/2010/main" val="1018041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1"/>
          <p:cNvSpPr>
            <a:spLocks noGrp="1"/>
          </p:cNvSpPr>
          <p:nvPr>
            <p:ph type="title"/>
          </p:nvPr>
        </p:nvSpPr>
        <p:spPr>
          <a:xfrm>
            <a:off x="457200" y="-27384"/>
            <a:ext cx="8229600" cy="1143000"/>
          </a:xfrm>
        </p:spPr>
        <p:txBody>
          <a:bodyPr>
            <a:normAutofit/>
          </a:bodyPr>
          <a:lstStyle/>
          <a:p>
            <a:r>
              <a:rPr lang="en-US" altLang="ko-KR" sz="3600" dirty="0">
                <a:latin typeface="Gill Sans MT" panose="020B0502020104020203" pitchFamily="34" charset="0"/>
              </a:rPr>
              <a:t>Surface Energy Reduction</a:t>
            </a:r>
            <a:endParaRPr lang="ko-KR" altLang="en-US" sz="3600" dirty="0">
              <a:latin typeface="Gill Sans MT" panose="020B0502020104020203" pitchFamily="34" charset="0"/>
            </a:endParaRPr>
          </a:p>
        </p:txBody>
      </p:sp>
      <p:pic>
        <p:nvPicPr>
          <p:cNvPr id="6" name="Picture 2" descr="C:\WINDOWS\바탕 화면\jpg\02장\2-04.jpg"/>
          <p:cNvPicPr>
            <a:picLocks noChangeAspect="1" noChangeArrowheads="1"/>
          </p:cNvPicPr>
          <p:nvPr/>
        </p:nvPicPr>
        <p:blipFill>
          <a:blip r:embed="rId2" cstate="print"/>
          <a:srcRect/>
          <a:stretch>
            <a:fillRect/>
          </a:stretch>
        </p:blipFill>
        <p:spPr bwMode="auto">
          <a:xfrm>
            <a:off x="621506" y="3068960"/>
            <a:ext cx="7900987" cy="2386013"/>
          </a:xfrm>
          <a:prstGeom prst="rect">
            <a:avLst/>
          </a:prstGeom>
          <a:noFill/>
        </p:spPr>
      </p:pic>
      <p:sp>
        <p:nvSpPr>
          <p:cNvPr id="9" name="내용 개체 틀 2"/>
          <p:cNvSpPr>
            <a:spLocks noGrp="1"/>
          </p:cNvSpPr>
          <p:nvPr>
            <p:ph idx="1"/>
          </p:nvPr>
        </p:nvSpPr>
        <p:spPr>
          <a:xfrm>
            <a:off x="457200" y="1379909"/>
            <a:ext cx="8229600" cy="4929411"/>
          </a:xfrm>
        </p:spPr>
        <p:txBody>
          <a:bodyPr>
            <a:normAutofit/>
          </a:bodyPr>
          <a:lstStyle/>
          <a:p>
            <a:r>
              <a:rPr lang="en-US" altLang="ko-KR" sz="2800" dirty="0">
                <a:latin typeface="Gill Sans MT" panose="020B0502020104020203" pitchFamily="34" charset="0"/>
              </a:rPr>
              <a:t>For a given surface with a fixed surface area, the surface energy can be reduced through</a:t>
            </a:r>
          </a:p>
          <a:p>
            <a:pPr marL="540000" indent="-360000">
              <a:buFont typeface="+mj-lt"/>
              <a:buAutoNum type="arabicParenR"/>
            </a:pPr>
            <a:r>
              <a:rPr lang="en-US" altLang="ko-KR" sz="2400" dirty="0">
                <a:solidFill>
                  <a:srgbClr val="C00000"/>
                </a:solidFill>
                <a:latin typeface="Gill Sans MT" panose="020B0502020104020203" pitchFamily="34" charset="0"/>
              </a:rPr>
              <a:t>Surface relaxation</a:t>
            </a:r>
            <a:r>
              <a:rPr lang="en-US" altLang="ko-KR" sz="2400" dirty="0">
                <a:latin typeface="Gill Sans MT" panose="020B0502020104020203" pitchFamily="34" charset="0"/>
              </a:rPr>
              <a:t>, atoms or ions shift inward(Fig. 2.4)</a:t>
            </a: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33</a:t>
            </a:fld>
            <a:endParaRPr lang="ko-KR" altLang="en-US"/>
          </a:p>
        </p:txBody>
      </p:sp>
    </p:spTree>
    <p:extLst>
      <p:ext uri="{BB962C8B-B14F-4D97-AF65-F5344CB8AC3E}">
        <p14:creationId xmlns:p14="http://schemas.microsoft.com/office/powerpoint/2010/main" val="860278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내용 개체 틀 2"/>
          <p:cNvSpPr txBox="1">
            <a:spLocks/>
          </p:cNvSpPr>
          <p:nvPr/>
        </p:nvSpPr>
        <p:spPr>
          <a:xfrm>
            <a:off x="457200" y="1379909"/>
            <a:ext cx="8229600" cy="4929411"/>
          </a:xfrm>
          <a:prstGeom prst="rect">
            <a:avLst/>
          </a:prstGeom>
        </p:spPr>
        <p:txBody>
          <a:bodyPr>
            <a:norm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HY견고딕" panose="02030600000101010101" pitchFamily="18" charset="-127"/>
                <a:ea typeface="HY견고딕" panose="02030600000101010101" pitchFamily="18" charset="-127"/>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HY견고딕" panose="02030600000101010101" pitchFamily="18" charset="-127"/>
                <a:ea typeface="HY견고딕" panose="02030600000101010101" pitchFamily="18" charset="-127"/>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HY견고딕" panose="02030600000101010101" pitchFamily="18" charset="-127"/>
                <a:ea typeface="HY견고딕" panose="02030600000101010101" pitchFamily="18" charset="-127"/>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HY견고딕" panose="02030600000101010101" pitchFamily="18" charset="-127"/>
                <a:ea typeface="HY견고딕" panose="02030600000101010101" pitchFamily="18" charset="-127"/>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HY견고딕" panose="02030600000101010101" pitchFamily="18" charset="-127"/>
                <a:ea typeface="HY견고딕" panose="02030600000101010101" pitchFamily="18"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2800" dirty="0">
                <a:latin typeface="Gill Sans MT" panose="020B0502020104020203" pitchFamily="34" charset="0"/>
              </a:rPr>
              <a:t>For a given surface with a fixed surface area, the surface energy can be reduced through</a:t>
            </a:r>
          </a:p>
          <a:p>
            <a:pPr marL="637200" indent="-457200">
              <a:buFont typeface="+mj-lt"/>
              <a:buAutoNum type="arabicParenR" startAt="2"/>
            </a:pPr>
            <a:r>
              <a:rPr lang="en-US" altLang="ko-KR" sz="2400" dirty="0">
                <a:solidFill>
                  <a:srgbClr val="C00000"/>
                </a:solidFill>
                <a:latin typeface="Gill Sans MT" panose="020B0502020104020203" pitchFamily="34" charset="0"/>
              </a:rPr>
              <a:t>Surface restructuring </a:t>
            </a:r>
            <a:r>
              <a:rPr lang="en-US" altLang="ko-KR" sz="2400" dirty="0">
                <a:latin typeface="Gill Sans MT" panose="020B0502020104020203" pitchFamily="34" charset="0"/>
              </a:rPr>
              <a:t>through surface dangling bonds into strained new chemical bonds(Fig. 2.5)</a:t>
            </a:r>
          </a:p>
        </p:txBody>
      </p:sp>
      <p:sp>
        <p:nvSpPr>
          <p:cNvPr id="6" name="제목 1"/>
          <p:cNvSpPr txBox="1">
            <a:spLocks/>
          </p:cNvSpPr>
          <p:nvPr/>
        </p:nvSpPr>
        <p:spPr>
          <a:xfrm>
            <a:off x="457200" y="332656"/>
            <a:ext cx="8229600" cy="1143000"/>
          </a:xfrm>
          <a:prstGeom prst="rect">
            <a:avLst/>
          </a:prstGeom>
        </p:spPr>
        <p:txBody>
          <a:bodyPr>
            <a:normAutofit/>
          </a:bodyPr>
          <a:lstStyle>
            <a:lvl1pPr algn="ctr" defTabSz="914400" rtl="0" eaLnBrk="1" latinLnBrk="1" hangingPunct="1">
              <a:spcBef>
                <a:spcPct val="0"/>
              </a:spcBef>
              <a:buNone/>
              <a:defRPr sz="4400" kern="1200">
                <a:solidFill>
                  <a:schemeClr val="tx1"/>
                </a:solidFill>
                <a:latin typeface="HY견고딕" panose="02030600000101010101" pitchFamily="18" charset="-127"/>
                <a:ea typeface="HY견고딕" panose="02030600000101010101" pitchFamily="18" charset="-127"/>
                <a:cs typeface="+mj-cs"/>
              </a:defRPr>
            </a:lvl1pPr>
          </a:lstStyle>
          <a:p>
            <a:r>
              <a:rPr lang="en-US" altLang="ko-KR" sz="3600" dirty="0">
                <a:latin typeface="Gill Sans MT" panose="020B0502020104020203" pitchFamily="34" charset="0"/>
              </a:rPr>
              <a:t>Surface Energy Reduction</a:t>
            </a:r>
            <a:endParaRPr lang="ko-KR" altLang="en-US" sz="3600" dirty="0">
              <a:latin typeface="Gill Sans MT" panose="020B0502020104020203" pitchFamily="34" charset="0"/>
            </a:endParaRPr>
          </a:p>
        </p:txBody>
      </p:sp>
      <p:pic>
        <p:nvPicPr>
          <p:cNvPr id="7170" name="Picture 2" descr="C:\WINDOWS\바탕 화면\jpg\02장\2-05.jpg"/>
          <p:cNvPicPr>
            <a:picLocks noChangeAspect="1" noChangeArrowheads="1"/>
          </p:cNvPicPr>
          <p:nvPr/>
        </p:nvPicPr>
        <p:blipFill>
          <a:blip r:embed="rId2" cstate="print"/>
          <a:srcRect/>
          <a:stretch>
            <a:fillRect/>
          </a:stretch>
        </p:blipFill>
        <p:spPr bwMode="auto">
          <a:xfrm>
            <a:off x="638175" y="3327995"/>
            <a:ext cx="7867650" cy="2981325"/>
          </a:xfrm>
          <a:prstGeom prst="rect">
            <a:avLst/>
          </a:prstGeom>
          <a:noFill/>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34</a:t>
            </a:fld>
            <a:endParaRPr lang="ko-KR" altLang="en-US" dirty="0"/>
          </a:p>
        </p:txBody>
      </p:sp>
    </p:spTree>
    <p:extLst>
      <p:ext uri="{BB962C8B-B14F-4D97-AF65-F5344CB8AC3E}">
        <p14:creationId xmlns:p14="http://schemas.microsoft.com/office/powerpoint/2010/main" val="301872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1379909"/>
            <a:ext cx="8229600" cy="4929411"/>
          </a:xfrm>
        </p:spPr>
        <p:txBody>
          <a:bodyPr>
            <a:normAutofit/>
          </a:bodyPr>
          <a:lstStyle/>
          <a:p>
            <a:r>
              <a:rPr lang="en-US" altLang="ko-KR" sz="2800" dirty="0">
                <a:latin typeface="Gill Sans MT" panose="020B0502020104020203" pitchFamily="34" charset="0"/>
              </a:rPr>
              <a:t>For a given surface with a fixed surface area, the surface energy can be reduced through</a:t>
            </a:r>
          </a:p>
          <a:p>
            <a:pPr marL="637200" indent="-457200">
              <a:buFont typeface="+mj-lt"/>
              <a:buAutoNum type="arabicParenR" startAt="3"/>
            </a:pPr>
            <a:r>
              <a:rPr lang="en-US" altLang="ko-KR" sz="2400" dirty="0">
                <a:solidFill>
                  <a:srgbClr val="C00000"/>
                </a:solidFill>
                <a:latin typeface="Gill Sans MT" panose="020B0502020104020203" pitchFamily="34" charset="0"/>
              </a:rPr>
              <a:t>Surface adsorption </a:t>
            </a:r>
            <a:r>
              <a:rPr lang="en-US" altLang="ko-KR" sz="2400" dirty="0">
                <a:latin typeface="Gill Sans MT" panose="020B0502020104020203" pitchFamily="34" charset="0"/>
              </a:rPr>
              <a:t>through chemical or physical adsorption of terminal chemical species onto the surface by forming chemical bonds or weak attraction forces such as electrostatic or van der Waals forces (Fig. 2.6)</a:t>
            </a:r>
          </a:p>
        </p:txBody>
      </p:sp>
      <p:sp>
        <p:nvSpPr>
          <p:cNvPr id="4" name="제목 1"/>
          <p:cNvSpPr>
            <a:spLocks noGrp="1"/>
          </p:cNvSpPr>
          <p:nvPr>
            <p:ph type="title"/>
          </p:nvPr>
        </p:nvSpPr>
        <p:spPr>
          <a:xfrm>
            <a:off x="457200" y="-27384"/>
            <a:ext cx="8229600" cy="1143000"/>
          </a:xfrm>
        </p:spPr>
        <p:txBody>
          <a:bodyPr>
            <a:normAutofit/>
          </a:bodyPr>
          <a:lstStyle/>
          <a:p>
            <a:r>
              <a:rPr lang="en-US" altLang="ko-KR" sz="3600" dirty="0">
                <a:latin typeface="Gill Sans MT" panose="020B0502020104020203" pitchFamily="34" charset="0"/>
              </a:rPr>
              <a:t>Surface Energy Reduction</a:t>
            </a:r>
            <a:endParaRPr lang="ko-KR" altLang="en-US" sz="3600" dirty="0">
              <a:latin typeface="Gill Sans MT" panose="020B0502020104020203" pitchFamily="34" charset="0"/>
            </a:endParaRPr>
          </a:p>
        </p:txBody>
      </p:sp>
      <p:pic>
        <p:nvPicPr>
          <p:cNvPr id="7" name="Picture 2" descr="C:\WINDOWS\바탕 화면\jpg\02장\2-06.jpg"/>
          <p:cNvPicPr>
            <a:picLocks noChangeAspect="1" noChangeArrowheads="1"/>
          </p:cNvPicPr>
          <p:nvPr/>
        </p:nvPicPr>
        <p:blipFill>
          <a:blip r:embed="rId2" cstate="print"/>
          <a:srcRect/>
          <a:stretch>
            <a:fillRect/>
          </a:stretch>
        </p:blipFill>
        <p:spPr bwMode="auto">
          <a:xfrm>
            <a:off x="810965" y="4015084"/>
            <a:ext cx="7900987" cy="2386013"/>
          </a:xfrm>
          <a:prstGeom prst="rect">
            <a:avLst/>
          </a:prstGeom>
          <a:noFill/>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35</a:t>
            </a:fld>
            <a:endParaRPr lang="ko-KR" altLang="en-US"/>
          </a:p>
        </p:txBody>
      </p:sp>
    </p:spTree>
    <p:extLst>
      <p:ext uri="{BB962C8B-B14F-4D97-AF65-F5344CB8AC3E}">
        <p14:creationId xmlns:p14="http://schemas.microsoft.com/office/powerpoint/2010/main" val="2171911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457200" y="260648"/>
            <a:ext cx="8229600" cy="1143000"/>
          </a:xfrm>
          <a:prstGeom prst="rect">
            <a:avLst/>
          </a:prstGeom>
        </p:spPr>
        <p:txBody>
          <a:bodyPr>
            <a:normAutofit/>
          </a:bodyPr>
          <a:lstStyle>
            <a:lvl1pPr algn="ctr" defTabSz="914400" rtl="0" eaLnBrk="1" latinLnBrk="1" hangingPunct="1">
              <a:spcBef>
                <a:spcPct val="0"/>
              </a:spcBef>
              <a:buNone/>
              <a:defRPr sz="4400" kern="1200">
                <a:solidFill>
                  <a:schemeClr val="tx1"/>
                </a:solidFill>
                <a:latin typeface="HY견고딕" panose="02030600000101010101" pitchFamily="18" charset="-127"/>
                <a:ea typeface="HY견고딕" panose="02030600000101010101" pitchFamily="18" charset="-127"/>
                <a:cs typeface="+mj-cs"/>
              </a:defRPr>
            </a:lvl1pPr>
          </a:lstStyle>
          <a:p>
            <a:r>
              <a:rPr lang="en-US" altLang="ko-KR" sz="3600" dirty="0">
                <a:latin typeface="Gill Sans MT" panose="020B0502020104020203" pitchFamily="34" charset="0"/>
              </a:rPr>
              <a:t>Surface Energy Reduction</a:t>
            </a:r>
            <a:endParaRPr lang="ko-KR" altLang="en-US" sz="3600" dirty="0">
              <a:latin typeface="Gill Sans MT" panose="020B0502020104020203" pitchFamily="34" charset="0"/>
            </a:endParaRPr>
          </a:p>
        </p:txBody>
      </p:sp>
      <p:sp>
        <p:nvSpPr>
          <p:cNvPr id="7" name="내용 개체 틀 2"/>
          <p:cNvSpPr txBox="1">
            <a:spLocks/>
          </p:cNvSpPr>
          <p:nvPr/>
        </p:nvSpPr>
        <p:spPr>
          <a:xfrm>
            <a:off x="454174" y="1124744"/>
            <a:ext cx="8229600" cy="2097360"/>
          </a:xfrm>
          <a:prstGeom prst="rect">
            <a:avLst/>
          </a:prstGeom>
        </p:spPr>
        <p:txBody>
          <a:bodyPr vert="horz" lIns="91440" tIns="45720" rIns="91440" bIns="45720" rtlCol="0">
            <a:normAutofit lnSpcReduction="10000"/>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HY견고딕" panose="02030600000101010101" pitchFamily="18" charset="-127"/>
                <a:ea typeface="HY견고딕" panose="02030600000101010101" pitchFamily="18" charset="-127"/>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HY견고딕" panose="02030600000101010101" pitchFamily="18" charset="-127"/>
                <a:ea typeface="HY견고딕" panose="02030600000101010101" pitchFamily="18" charset="-127"/>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HY견고딕" panose="02030600000101010101" pitchFamily="18" charset="-127"/>
                <a:ea typeface="HY견고딕" panose="02030600000101010101" pitchFamily="18" charset="-127"/>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HY견고딕" panose="02030600000101010101" pitchFamily="18" charset="-127"/>
                <a:ea typeface="HY견고딕" panose="02030600000101010101" pitchFamily="18" charset="-127"/>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HY견고딕" panose="02030600000101010101" pitchFamily="18" charset="-127"/>
                <a:ea typeface="HY견고딕" panose="02030600000101010101" pitchFamily="18"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2800" dirty="0">
                <a:latin typeface="Gill Sans MT" panose="020B0502020104020203" pitchFamily="34" charset="0"/>
              </a:rPr>
              <a:t>For a given surface with a fixed surface area, the surface energy can be reduced through</a:t>
            </a:r>
          </a:p>
          <a:p>
            <a:pPr marL="637200" indent="-457200">
              <a:buFont typeface="+mj-lt"/>
              <a:buAutoNum type="arabicParenR" startAt="4"/>
            </a:pPr>
            <a:r>
              <a:rPr lang="en-US" altLang="ko-KR" sz="2400" dirty="0">
                <a:solidFill>
                  <a:srgbClr val="C00000"/>
                </a:solidFill>
                <a:latin typeface="Gill Sans MT" panose="020B0502020104020203" pitchFamily="34" charset="0"/>
              </a:rPr>
              <a:t>Composition segregation or impurity enrichment </a:t>
            </a:r>
            <a:r>
              <a:rPr lang="en-US" altLang="ko-KR" sz="2400" dirty="0">
                <a:latin typeface="Gill Sans MT" panose="020B0502020104020203" pitchFamily="34" charset="0"/>
              </a:rPr>
              <a:t>on the surface through solid-state diffusion </a:t>
            </a:r>
          </a:p>
          <a:p>
            <a:pPr marL="180000" indent="0">
              <a:buNone/>
            </a:pPr>
            <a:r>
              <a:rPr lang="en-US" altLang="ko-KR" sz="2400" dirty="0">
                <a:latin typeface="Gill Sans MT" panose="020B0502020104020203" pitchFamily="34" charset="0"/>
              </a:rPr>
              <a:t>     (difficult to dope the nanomaterials)</a:t>
            </a:r>
            <a:endParaRPr lang="ko-KR" altLang="en-US" sz="2400" dirty="0">
              <a:latin typeface="Gill Sans MT" panose="020B0502020104020203" pitchFamily="34" charset="0"/>
            </a:endParaRPr>
          </a:p>
        </p:txBody>
      </p:sp>
      <p:pic>
        <p:nvPicPr>
          <p:cNvPr id="8" name="그림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162" y="3222104"/>
            <a:ext cx="6083623" cy="3150096"/>
          </a:xfrm>
          <a:prstGeom prst="rect">
            <a:avLst/>
          </a:prstGeom>
        </p:spPr>
      </p:pic>
      <p:sp>
        <p:nvSpPr>
          <p:cNvPr id="2" name="슬라이드 번호 개체 틀 1"/>
          <p:cNvSpPr>
            <a:spLocks noGrp="1"/>
          </p:cNvSpPr>
          <p:nvPr>
            <p:ph type="sldNum" sz="quarter" idx="4294967295"/>
          </p:nvPr>
        </p:nvSpPr>
        <p:spPr>
          <a:xfrm>
            <a:off x="7020272" y="6492875"/>
            <a:ext cx="2133600" cy="365125"/>
          </a:xfrm>
        </p:spPr>
        <p:txBody>
          <a:bodyPr/>
          <a:lstStyle/>
          <a:p>
            <a:fld id="{3956BC05-BAF0-44D8-938E-5DB4310753FA}" type="slidenum">
              <a:rPr lang="ko-KR" altLang="en-US" smtClean="0"/>
              <a:pPr/>
              <a:t>36</a:t>
            </a:fld>
            <a:endParaRPr lang="ko-KR" altLang="en-US" dirty="0"/>
          </a:p>
        </p:txBody>
      </p:sp>
    </p:spTree>
    <p:extLst>
      <p:ext uri="{BB962C8B-B14F-4D97-AF65-F5344CB8AC3E}">
        <p14:creationId xmlns:p14="http://schemas.microsoft.com/office/powerpoint/2010/main" val="1514739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107504" y="1124744"/>
            <a:ext cx="5544616" cy="4997152"/>
          </a:xfrm>
        </p:spPr>
        <p:txBody>
          <a:bodyPr>
            <a:normAutofit/>
          </a:bodyPr>
          <a:lstStyle/>
          <a:p>
            <a:r>
              <a:rPr lang="en-US" altLang="ko-KR" sz="2400" dirty="0">
                <a:latin typeface="Gill Sans MT" panose="020B0502020104020203" pitchFamily="34" charset="0"/>
              </a:rPr>
              <a:t>Each different strategies to reduce surface energy.</a:t>
            </a:r>
          </a:p>
          <a:p>
            <a:pPr marL="914400" lvl="1" indent="-457200">
              <a:buFont typeface="+mj-lt"/>
              <a:buAutoNum type="arabicParenR"/>
            </a:pPr>
            <a:r>
              <a:rPr lang="en-US" altLang="ko-KR" sz="2000" dirty="0">
                <a:latin typeface="Gill Sans MT" panose="020B0502020104020203" pitchFamily="34" charset="0"/>
              </a:rPr>
              <a:t>For liquid or amorphous solid, </a:t>
            </a:r>
            <a:r>
              <a:rPr lang="en-US" altLang="ko-KR" sz="2000" dirty="0">
                <a:solidFill>
                  <a:srgbClr val="C00000"/>
                </a:solidFill>
                <a:latin typeface="Gill Sans MT" panose="020B0502020104020203" pitchFamily="34" charset="0"/>
              </a:rPr>
              <a:t>isotropic </a:t>
            </a:r>
            <a:r>
              <a:rPr lang="en-US" altLang="ko-KR" sz="2000" dirty="0">
                <a:latin typeface="Gill Sans MT" panose="020B0502020104020203" pitchFamily="34" charset="0"/>
                <a:sym typeface="Wingdings" panose="05000000000000000000" pitchFamily="2" charset="2"/>
              </a:rPr>
              <a:t> r</a:t>
            </a:r>
            <a:r>
              <a:rPr lang="en-US" altLang="ko-KR" sz="2000" dirty="0">
                <a:latin typeface="Gill Sans MT" panose="020B0502020104020203" pitchFamily="34" charset="0"/>
              </a:rPr>
              <a:t>eduction of overall surface area (Ex: water on hydrophobic surface)</a:t>
            </a:r>
          </a:p>
          <a:p>
            <a:pPr marL="914400" lvl="1" indent="-457200">
              <a:buFont typeface="+mj-lt"/>
              <a:buAutoNum type="arabicParenR"/>
            </a:pPr>
            <a:r>
              <a:rPr lang="en-US" altLang="ko-KR" sz="2000" dirty="0">
                <a:latin typeface="Gill Sans MT" panose="020B0502020104020203" pitchFamily="34" charset="0"/>
              </a:rPr>
              <a:t>For a crystalline solids, </a:t>
            </a:r>
            <a:r>
              <a:rPr lang="en-US" altLang="ko-KR" sz="2000" dirty="0">
                <a:solidFill>
                  <a:srgbClr val="C00000"/>
                </a:solidFill>
                <a:latin typeface="Gill Sans MT" panose="020B0502020104020203" pitchFamily="34" charset="0"/>
              </a:rPr>
              <a:t>anisotropic</a:t>
            </a:r>
            <a:r>
              <a:rPr lang="en-US" altLang="ko-KR" sz="2000" dirty="0">
                <a:latin typeface="Gill Sans MT" panose="020B0502020104020203" pitchFamily="34" charset="0"/>
              </a:rPr>
              <a:t>, different facets have different surface energy (Ex: lowest surface energy in (111) plane of FCC)</a:t>
            </a:r>
          </a:p>
        </p:txBody>
      </p:sp>
      <p:sp>
        <p:nvSpPr>
          <p:cNvPr id="6" name="제목 1"/>
          <p:cNvSpPr txBox="1">
            <a:spLocks/>
          </p:cNvSpPr>
          <p:nvPr/>
        </p:nvSpPr>
        <p:spPr>
          <a:xfrm>
            <a:off x="457200" y="260648"/>
            <a:ext cx="8229600" cy="1143000"/>
          </a:xfrm>
          <a:prstGeom prst="rect">
            <a:avLst/>
          </a:prstGeom>
        </p:spPr>
        <p:txBody>
          <a:bodyPr>
            <a:normAutofit/>
          </a:bodyPr>
          <a:lstStyle>
            <a:lvl1pPr algn="ctr" defTabSz="914400" rtl="0" eaLnBrk="1" latinLnBrk="1" hangingPunct="1">
              <a:spcBef>
                <a:spcPct val="0"/>
              </a:spcBef>
              <a:buNone/>
              <a:defRPr sz="4400" kern="1200">
                <a:solidFill>
                  <a:schemeClr val="tx1"/>
                </a:solidFill>
                <a:latin typeface="HY견고딕" panose="02030600000101010101" pitchFamily="18" charset="-127"/>
                <a:ea typeface="HY견고딕" panose="02030600000101010101" pitchFamily="18" charset="-127"/>
                <a:cs typeface="+mj-cs"/>
              </a:defRPr>
            </a:lvl1pPr>
          </a:lstStyle>
          <a:p>
            <a:r>
              <a:rPr lang="en-US" altLang="ko-KR" sz="3600" dirty="0">
                <a:latin typeface="Gill Sans MT" panose="020B0502020104020203" pitchFamily="34" charset="0"/>
              </a:rPr>
              <a:t>Surface Energy Reduction</a:t>
            </a:r>
            <a:endParaRPr lang="ko-KR" altLang="en-US" sz="3600" dirty="0">
              <a:latin typeface="Gill Sans MT" panose="020B0502020104020203" pitchFamily="34" charset="0"/>
            </a:endParaRPr>
          </a:p>
        </p:txBody>
      </p:sp>
      <p:pic>
        <p:nvPicPr>
          <p:cNvPr id="7" name="그림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9129" y="1416761"/>
            <a:ext cx="3201111" cy="2531500"/>
          </a:xfrm>
          <a:prstGeom prst="rect">
            <a:avLst/>
          </a:prstGeom>
        </p:spPr>
      </p:pic>
      <p:sp>
        <p:nvSpPr>
          <p:cNvPr id="8" name="직사각형 7"/>
          <p:cNvSpPr/>
          <p:nvPr/>
        </p:nvSpPr>
        <p:spPr>
          <a:xfrm>
            <a:off x="128056" y="4565349"/>
            <a:ext cx="8348320" cy="1569660"/>
          </a:xfrm>
          <a:prstGeom prst="rect">
            <a:avLst/>
          </a:prstGeom>
        </p:spPr>
        <p:txBody>
          <a:bodyPr wrap="square">
            <a:spAutoFit/>
          </a:bodyPr>
          <a:lstStyle/>
          <a:p>
            <a:pPr marL="342900" indent="-342900">
              <a:spcBef>
                <a:spcPts val="1200"/>
              </a:spcBef>
              <a:buFont typeface="Arial" panose="020B0604020202020204" pitchFamily="34" charset="0"/>
              <a:buChar char="•"/>
            </a:pPr>
            <a:r>
              <a:rPr lang="en-US" altLang="ko-KR" sz="2400" dirty="0">
                <a:latin typeface="Gill Sans MT" panose="020B0502020104020203" pitchFamily="34" charset="0"/>
              </a:rPr>
              <a:t>Mechanism for the reduction of overall surface energy</a:t>
            </a:r>
          </a:p>
          <a:p>
            <a:pPr marL="914400" lvl="1" indent="-457200">
              <a:buFont typeface="+mj-lt"/>
              <a:buAutoNum type="arabicParenR"/>
            </a:pPr>
            <a:r>
              <a:rPr lang="en-US" altLang="ko-KR" sz="2400" dirty="0">
                <a:latin typeface="Gill Sans MT" panose="020B0502020104020203" pitchFamily="34" charset="0"/>
              </a:rPr>
              <a:t>Combining nanostructures together to form larger structures by </a:t>
            </a:r>
            <a:r>
              <a:rPr lang="en-US" altLang="ko-KR" sz="2400" dirty="0">
                <a:solidFill>
                  <a:srgbClr val="C00000"/>
                </a:solidFill>
                <a:latin typeface="Gill Sans MT" panose="020B0502020104020203" pitchFamily="34" charset="0"/>
              </a:rPr>
              <a:t>sintering (~70% of T</a:t>
            </a:r>
            <a:r>
              <a:rPr lang="en-US" altLang="ko-KR" sz="2400" baseline="-25000" dirty="0">
                <a:solidFill>
                  <a:srgbClr val="C00000"/>
                </a:solidFill>
                <a:latin typeface="Gill Sans MT" panose="020B0502020104020203" pitchFamily="34" charset="0"/>
              </a:rPr>
              <a:t>m</a:t>
            </a:r>
            <a:r>
              <a:rPr lang="en-US" altLang="ko-KR" sz="2400" dirty="0">
                <a:solidFill>
                  <a:srgbClr val="C00000"/>
                </a:solidFill>
                <a:latin typeface="Gill Sans MT" panose="020B0502020104020203" pitchFamily="34" charset="0"/>
              </a:rPr>
              <a:t>) or Ostwald ripening</a:t>
            </a:r>
          </a:p>
          <a:p>
            <a:pPr marL="914400" lvl="1" indent="-457200">
              <a:buFont typeface="+mj-lt"/>
              <a:buAutoNum type="arabicParenR"/>
            </a:pPr>
            <a:r>
              <a:rPr lang="en-US" altLang="ko-KR" sz="2400" dirty="0">
                <a:latin typeface="Gill Sans MT" panose="020B0502020104020203" pitchFamily="34" charset="0"/>
              </a:rPr>
              <a:t>Agglomeration without altering individual nanostructures</a:t>
            </a:r>
          </a:p>
        </p:txBody>
      </p:sp>
      <p:cxnSp>
        <p:nvCxnSpPr>
          <p:cNvPr id="10" name="꺾인 연결선 9"/>
          <p:cNvCxnSpPr>
            <a:endCxn id="7" idx="1"/>
          </p:cNvCxnSpPr>
          <p:nvPr/>
        </p:nvCxnSpPr>
        <p:spPr>
          <a:xfrm flipV="1">
            <a:off x="5076056" y="2682511"/>
            <a:ext cx="853073" cy="746489"/>
          </a:xfrm>
          <a:prstGeom prst="bentConnector3">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173947" y="1450694"/>
            <a:ext cx="630301" cy="338554"/>
          </a:xfrm>
          <a:prstGeom prst="rect">
            <a:avLst/>
          </a:prstGeom>
          <a:noFill/>
        </p:spPr>
        <p:txBody>
          <a:bodyPr wrap="none" rtlCol="0">
            <a:spAutoFit/>
          </a:bodyPr>
          <a:lstStyle/>
          <a:p>
            <a:r>
              <a:rPr lang="en-US" altLang="ko-KR" sz="1600" dirty="0" err="1">
                <a:solidFill>
                  <a:schemeClr val="bg1"/>
                </a:solidFill>
              </a:rPr>
              <a:t>NaCl</a:t>
            </a:r>
            <a:endParaRPr lang="ko-KR" altLang="en-US" sz="1600" dirty="0">
              <a:solidFill>
                <a:schemeClr val="bg1"/>
              </a:solidFill>
            </a:endParaRPr>
          </a:p>
        </p:txBody>
      </p:sp>
      <p:sp>
        <p:nvSpPr>
          <p:cNvPr id="15" name="TextBox 14"/>
          <p:cNvSpPr txBox="1"/>
          <p:nvPr/>
        </p:nvSpPr>
        <p:spPr>
          <a:xfrm>
            <a:off x="7554808" y="1450694"/>
            <a:ext cx="442750" cy="338554"/>
          </a:xfrm>
          <a:prstGeom prst="rect">
            <a:avLst/>
          </a:prstGeom>
          <a:noFill/>
        </p:spPr>
        <p:txBody>
          <a:bodyPr wrap="none" rtlCol="0">
            <a:spAutoFit/>
          </a:bodyPr>
          <a:lstStyle/>
          <a:p>
            <a:r>
              <a:rPr lang="en-US" altLang="ko-KR" sz="1600" dirty="0">
                <a:solidFill>
                  <a:schemeClr val="bg1"/>
                </a:solidFill>
              </a:rPr>
              <a:t>Ag</a:t>
            </a:r>
            <a:endParaRPr lang="ko-KR" altLang="en-US" sz="1600" dirty="0">
              <a:solidFill>
                <a:schemeClr val="bg1"/>
              </a:solidFill>
            </a:endParaRPr>
          </a:p>
        </p:txBody>
      </p:sp>
      <p:sp>
        <p:nvSpPr>
          <p:cNvPr id="16" name="TextBox 15"/>
          <p:cNvSpPr txBox="1"/>
          <p:nvPr/>
        </p:nvSpPr>
        <p:spPr>
          <a:xfrm>
            <a:off x="6230800" y="2514382"/>
            <a:ext cx="442750" cy="338554"/>
          </a:xfrm>
          <a:prstGeom prst="rect">
            <a:avLst/>
          </a:prstGeom>
          <a:noFill/>
        </p:spPr>
        <p:txBody>
          <a:bodyPr wrap="none" rtlCol="0">
            <a:spAutoFit/>
          </a:bodyPr>
          <a:lstStyle/>
          <a:p>
            <a:r>
              <a:rPr lang="en-US" altLang="ko-KR" sz="1600" dirty="0">
                <a:solidFill>
                  <a:schemeClr val="bg1"/>
                </a:solidFill>
              </a:rPr>
              <a:t>Ag</a:t>
            </a:r>
            <a:endParaRPr lang="ko-KR" altLang="en-US" sz="1600" dirty="0">
              <a:solidFill>
                <a:schemeClr val="bg1"/>
              </a:solidFill>
            </a:endParaRPr>
          </a:p>
        </p:txBody>
      </p:sp>
      <p:sp>
        <p:nvSpPr>
          <p:cNvPr id="17" name="TextBox 16"/>
          <p:cNvSpPr txBox="1"/>
          <p:nvPr/>
        </p:nvSpPr>
        <p:spPr>
          <a:xfrm>
            <a:off x="7554808" y="2514382"/>
            <a:ext cx="437940" cy="338554"/>
          </a:xfrm>
          <a:prstGeom prst="rect">
            <a:avLst/>
          </a:prstGeom>
          <a:noFill/>
        </p:spPr>
        <p:txBody>
          <a:bodyPr wrap="none" rtlCol="0">
            <a:spAutoFit/>
          </a:bodyPr>
          <a:lstStyle/>
          <a:p>
            <a:r>
              <a:rPr lang="en-US" altLang="ko-KR" sz="1600" dirty="0">
                <a:solidFill>
                  <a:schemeClr val="bg1"/>
                </a:solidFill>
              </a:rPr>
              <a:t>Au</a:t>
            </a:r>
            <a:endParaRPr lang="ko-KR" altLang="en-US" sz="1600" dirty="0">
              <a:solidFill>
                <a:schemeClr val="bg1"/>
              </a:solidFill>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37</a:t>
            </a:fld>
            <a:endParaRPr lang="ko-KR" altLang="en-US"/>
          </a:p>
        </p:txBody>
      </p:sp>
    </p:spTree>
    <p:extLst>
      <p:ext uri="{BB962C8B-B14F-4D97-AF65-F5344CB8AC3E}">
        <p14:creationId xmlns:p14="http://schemas.microsoft.com/office/powerpoint/2010/main" val="1355239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WINDOWS\바탕 화면\jpg\02장\2-09.jpg"/>
          <p:cNvPicPr>
            <a:picLocks noChangeAspect="1" noChangeArrowheads="1"/>
          </p:cNvPicPr>
          <p:nvPr/>
        </p:nvPicPr>
        <p:blipFill rotWithShape="1">
          <a:blip r:embed="rId2" cstate="print"/>
          <a:srcRect l="31586" r="25738" b="65168"/>
          <a:stretch/>
        </p:blipFill>
        <p:spPr bwMode="auto">
          <a:xfrm>
            <a:off x="2627784" y="5013176"/>
            <a:ext cx="4133180" cy="1626734"/>
          </a:xfrm>
          <a:prstGeom prst="rect">
            <a:avLst/>
          </a:prstGeom>
          <a:noFill/>
        </p:spPr>
      </p:pic>
      <p:sp>
        <p:nvSpPr>
          <p:cNvPr id="3" name="내용 개체 틀 2"/>
          <p:cNvSpPr>
            <a:spLocks noGrp="1"/>
          </p:cNvSpPr>
          <p:nvPr>
            <p:ph idx="1"/>
          </p:nvPr>
        </p:nvSpPr>
        <p:spPr>
          <a:xfrm>
            <a:off x="467544" y="155773"/>
            <a:ext cx="8229600" cy="5721499"/>
          </a:xfrm>
        </p:spPr>
        <p:txBody>
          <a:bodyPr>
            <a:normAutofit/>
          </a:bodyPr>
          <a:lstStyle/>
          <a:p>
            <a:pPr marL="514350" indent="-457200" algn="ctr">
              <a:buNone/>
            </a:pPr>
            <a:r>
              <a:rPr lang="en-US" altLang="ko-KR" sz="4000" dirty="0">
                <a:latin typeface="Gill Sans MT" panose="020B0502020104020203" pitchFamily="34" charset="0"/>
              </a:rPr>
              <a:t>Sintering </a:t>
            </a:r>
          </a:p>
          <a:p>
            <a:pPr marL="514350" indent="-457200"/>
            <a:endParaRPr lang="en-US" altLang="ko-KR" sz="2400" dirty="0">
              <a:latin typeface="Gill Sans MT" panose="020B0502020104020203" pitchFamily="34" charset="0"/>
            </a:endParaRPr>
          </a:p>
          <a:p>
            <a:pPr marL="514350" indent="-457200">
              <a:spcBef>
                <a:spcPts val="0"/>
              </a:spcBef>
            </a:pPr>
            <a:r>
              <a:rPr lang="en-US" altLang="ko-KR" sz="2400" dirty="0">
                <a:latin typeface="Gill Sans MT" panose="020B0502020104020203" pitchFamily="34" charset="0"/>
              </a:rPr>
              <a:t>Solid-vapor replaced by solid-solid</a:t>
            </a:r>
            <a:endParaRPr lang="en-US" altLang="ko-KR" sz="2400" dirty="0">
              <a:solidFill>
                <a:srgbClr val="C00000"/>
              </a:solidFill>
              <a:latin typeface="Gill Sans MT" panose="020B0502020104020203" pitchFamily="34" charset="0"/>
            </a:endParaRPr>
          </a:p>
          <a:p>
            <a:pPr marL="514350" indent="-457200">
              <a:spcBef>
                <a:spcPts val="0"/>
              </a:spcBef>
            </a:pPr>
            <a:r>
              <a:rPr lang="en-US" altLang="ko-KR" sz="2400" dirty="0">
                <a:solidFill>
                  <a:srgbClr val="C00000"/>
                </a:solidFill>
                <a:latin typeface="Gill Sans MT" panose="020B0502020104020203" pitchFamily="34" charset="0"/>
              </a:rPr>
              <a:t>complex process such as solid-state diffusion</a:t>
            </a:r>
            <a:r>
              <a:rPr lang="en-US" altLang="ko-KR" sz="2400" dirty="0">
                <a:latin typeface="Gill Sans MT" panose="020B0502020104020203" pitchFamily="34" charset="0"/>
              </a:rPr>
              <a:t>(surface diffusion, volume diffusion, cross grain-boundary diffusion), evaporation-condensation or dissolution or dissolution-precipitation, viscous flow and so on</a:t>
            </a:r>
          </a:p>
          <a:p>
            <a:pPr marL="514350" indent="-457200">
              <a:spcBef>
                <a:spcPts val="0"/>
              </a:spcBef>
            </a:pPr>
            <a:r>
              <a:rPr lang="en-US" altLang="ko-KR" sz="2400" dirty="0">
                <a:latin typeface="Gill Sans MT" panose="020B0502020104020203" pitchFamily="34" charset="0"/>
              </a:rPr>
              <a:t>process that must be prevented in the fabrication and processing of nanomaterials</a:t>
            </a:r>
          </a:p>
          <a:p>
            <a:pPr marL="514350" indent="-457200">
              <a:spcBef>
                <a:spcPts val="0"/>
              </a:spcBef>
            </a:pPr>
            <a:r>
              <a:rPr lang="en-US" altLang="ko-KR" sz="2400" dirty="0">
                <a:latin typeface="Gill Sans MT" panose="020B0502020104020203" pitchFamily="34" charset="0"/>
              </a:rPr>
              <a:t>Reverse engineering of sintering process may offer possible approaches to prevent nanomaterials from sintering</a:t>
            </a:r>
          </a:p>
          <a:p>
            <a:pPr marL="514350" indent="-457200">
              <a:spcBef>
                <a:spcPts val="0"/>
              </a:spcBef>
            </a:pPr>
            <a:r>
              <a:rPr lang="en-US" altLang="ko-KR" sz="2400" dirty="0">
                <a:latin typeface="Gill Sans MT" panose="020B0502020104020203" pitchFamily="34" charset="0"/>
              </a:rPr>
              <a:t>Studied by Ceramic and powder metallurgy research community</a:t>
            </a:r>
          </a:p>
          <a:p>
            <a:pPr marL="514350" indent="-457200"/>
            <a:endParaRPr lang="en-US" altLang="ko-KR" dirty="0">
              <a:latin typeface="Gill Sans MT" panose="020B0502020104020203" pitchFamily="34" charset="0"/>
            </a:endParaRPr>
          </a:p>
          <a:p>
            <a:pPr marL="514350" indent="-457200"/>
            <a:endParaRPr lang="ko-KR" altLang="en-US" dirty="0">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38</a:t>
            </a:fld>
            <a:endParaRPr lang="ko-KR" altLang="en-US"/>
          </a:p>
        </p:txBody>
      </p:sp>
    </p:spTree>
    <p:extLst>
      <p:ext uri="{BB962C8B-B14F-4D97-AF65-F5344CB8AC3E}">
        <p14:creationId xmlns:p14="http://schemas.microsoft.com/office/powerpoint/2010/main" val="2536439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a:spLocks noGrp="1"/>
          </p:cNvSpPr>
          <p:nvPr>
            <p:ph type="title"/>
          </p:nvPr>
        </p:nvSpPr>
        <p:spPr>
          <a:xfrm>
            <a:off x="475215" y="85722"/>
            <a:ext cx="8331200" cy="1325563"/>
          </a:xfrm>
        </p:spPr>
        <p:txBody>
          <a:bodyPr>
            <a:normAutofit/>
          </a:bodyPr>
          <a:lstStyle/>
          <a:p>
            <a:pPr algn="ctr">
              <a:lnSpc>
                <a:spcPct val="150000"/>
              </a:lnSpc>
            </a:pPr>
            <a:r>
              <a:rPr lang="en-US" altLang="ko-KR" sz="3600" dirty="0"/>
              <a:t>“</a:t>
            </a:r>
            <a:r>
              <a:rPr lang="ko-KR" altLang="en-US" sz="3600" dirty="0" err="1"/>
              <a:t>나노재료</a:t>
            </a:r>
            <a:r>
              <a:rPr lang="ko-KR" altLang="en-US" sz="3600" dirty="0"/>
              <a:t> 및 응용</a:t>
            </a:r>
            <a:r>
              <a:rPr lang="en-US" altLang="ko-KR" sz="3600" dirty="0"/>
              <a:t>” </a:t>
            </a:r>
            <a:r>
              <a:rPr lang="ko-KR" altLang="en-US" sz="3600" dirty="0" err="1"/>
              <a:t>스케쥴</a:t>
            </a:r>
            <a:endParaRPr lang="ko-KR" altLang="en-US" sz="3600" dirty="0"/>
          </a:p>
        </p:txBody>
      </p:sp>
      <p:graphicFrame>
        <p:nvGraphicFramePr>
          <p:cNvPr id="7" name="표 6"/>
          <p:cNvGraphicFramePr>
            <a:graphicFrameLocks noGrp="1"/>
          </p:cNvGraphicFramePr>
          <p:nvPr>
            <p:extLst>
              <p:ext uri="{D42A27DB-BD31-4B8C-83A1-F6EECF244321}">
                <p14:modId xmlns:p14="http://schemas.microsoft.com/office/powerpoint/2010/main" val="614544174"/>
              </p:ext>
            </p:extLst>
          </p:nvPr>
        </p:nvGraphicFramePr>
        <p:xfrm>
          <a:off x="1250048" y="1411282"/>
          <a:ext cx="6490304" cy="4754027"/>
        </p:xfrm>
        <a:graphic>
          <a:graphicData uri="http://schemas.openxmlformats.org/drawingml/2006/table">
            <a:tbl>
              <a:tblPr/>
              <a:tblGrid>
                <a:gridCol w="960801">
                  <a:extLst>
                    <a:ext uri="{9D8B030D-6E8A-4147-A177-3AD203B41FA5}">
                      <a16:colId xmlns:a16="http://schemas.microsoft.com/office/drawing/2014/main" val="2952619625"/>
                    </a:ext>
                  </a:extLst>
                </a:gridCol>
                <a:gridCol w="5529503">
                  <a:extLst>
                    <a:ext uri="{9D8B030D-6E8A-4147-A177-3AD203B41FA5}">
                      <a16:colId xmlns:a16="http://schemas.microsoft.com/office/drawing/2014/main" val="1989265593"/>
                    </a:ext>
                  </a:extLst>
                </a:gridCol>
              </a:tblGrid>
              <a:tr h="449723">
                <a:tc gridSpan="2">
                  <a:txBody>
                    <a:bodyPr/>
                    <a:lstStyle/>
                    <a:p>
                      <a:pPr algn="ctr" fontAlgn="ctr"/>
                      <a:r>
                        <a:rPr lang="ko-KR" altLang="en-US" sz="1600" b="1" i="0" u="none" strike="noStrike" dirty="0" err="1">
                          <a:solidFill>
                            <a:srgbClr val="000000"/>
                          </a:solidFill>
                          <a:effectLst/>
                          <a:latin typeface="맑은 고딕" panose="020B0503020000020004" pitchFamily="50" charset="-127"/>
                          <a:ea typeface="맑은 고딕" panose="020B0503020000020004" pitchFamily="50" charset="-127"/>
                        </a:rPr>
                        <a:t>나노재료</a:t>
                      </a:r>
                      <a:r>
                        <a:rPr lang="ko-KR" altLang="en-US" sz="1600" b="1" i="0" u="none" strike="noStrike" dirty="0">
                          <a:solidFill>
                            <a:srgbClr val="000000"/>
                          </a:solidFill>
                          <a:effectLst/>
                          <a:latin typeface="맑은 고딕" panose="020B0503020000020004" pitchFamily="50" charset="-127"/>
                          <a:ea typeface="맑은 고딕" panose="020B0503020000020004" pitchFamily="50" charset="-127"/>
                        </a:rPr>
                        <a:t> 및 응용 </a:t>
                      </a:r>
                      <a:r>
                        <a:rPr lang="en-US" altLang="ko-KR" sz="1600" b="1" i="0" u="none" strike="noStrike" dirty="0">
                          <a:solidFill>
                            <a:srgbClr val="000000"/>
                          </a:solidFill>
                          <a:effectLst/>
                          <a:latin typeface="맑은 고딕" panose="020B0503020000020004" pitchFamily="50" charset="-127"/>
                          <a:ea typeface="맑은 고딕" panose="020B0503020000020004" pitchFamily="50" charset="-127"/>
                        </a:rPr>
                        <a:t>(4</a:t>
                      </a:r>
                      <a:r>
                        <a:rPr lang="ko-KR" altLang="en-US" sz="1600" b="1" i="0" u="none" strike="noStrike" dirty="0">
                          <a:solidFill>
                            <a:srgbClr val="000000"/>
                          </a:solidFill>
                          <a:effectLst/>
                          <a:latin typeface="맑은 고딕" panose="020B0503020000020004" pitchFamily="50" charset="-127"/>
                          <a:ea typeface="맑은 고딕" panose="020B0503020000020004" pitchFamily="50" charset="-127"/>
                        </a:rPr>
                        <a:t>학년</a:t>
                      </a:r>
                      <a:r>
                        <a:rPr lang="en-US" altLang="ko-KR" sz="1600" b="1" i="0" u="none" strike="noStrike" dirty="0">
                          <a:solidFill>
                            <a:srgbClr val="000000"/>
                          </a:solidFill>
                          <a:effectLst/>
                          <a:latin typeface="맑은 고딕" panose="020B0503020000020004" pitchFamily="50" charset="-127"/>
                          <a:ea typeface="맑은 고딕" panose="020B0503020000020004" pitchFamily="50" charset="-127"/>
                        </a:rPr>
                        <a:t>)</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extLst>
                  <a:ext uri="{0D108BD9-81ED-4DB2-BD59-A6C34878D82A}">
                    <a16:rowId xmlns:a16="http://schemas.microsoft.com/office/drawing/2014/main" val="1901163718"/>
                  </a:ext>
                </a:extLst>
              </a:tr>
              <a:tr h="269019">
                <a:tc>
                  <a:txBody>
                    <a:bodyPr/>
                    <a:lstStyle/>
                    <a:p>
                      <a:pPr algn="ctr" fontAlgn="ct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ko-KR" altLang="en-US" sz="1300" b="0" i="0" u="none" strike="noStrike" dirty="0">
                          <a:solidFill>
                            <a:srgbClr val="000000"/>
                          </a:solidFill>
                          <a:effectLst/>
                          <a:latin typeface="맑은 고딕" panose="020B0503020000020004" pitchFamily="50" charset="-127"/>
                          <a:ea typeface="맑은 고딕" panose="020B0503020000020004" pitchFamily="50" charset="-127"/>
                        </a:rPr>
                        <a:t>수업내용</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8815526"/>
                  </a:ext>
                </a:extLst>
              </a:tr>
              <a:tr h="269019">
                <a:tc>
                  <a:txBody>
                    <a:bodyPr/>
                    <a:lstStyle/>
                    <a:p>
                      <a:pPr algn="ctr" fontAlgn="ctr"/>
                      <a:r>
                        <a:rPr lang="en-US" altLang="ko-KR" sz="1300" b="0" i="0" u="none" strike="noStrike" dirty="0">
                          <a:solidFill>
                            <a:srgbClr val="000000"/>
                          </a:solidFill>
                          <a:effectLst/>
                          <a:latin typeface="맑은 고딕" panose="020B0503020000020004" pitchFamily="50" charset="-127"/>
                          <a:ea typeface="맑은 고딕" panose="020B0503020000020004" pitchFamily="50" charset="-127"/>
                        </a:rPr>
                        <a:t>1 </a:t>
                      </a:r>
                      <a:r>
                        <a:rPr lang="ko-KR" altLang="en-US" sz="1300" b="0" i="0" u="none" strike="noStrike" dirty="0">
                          <a:solidFill>
                            <a:srgbClr val="000000"/>
                          </a:solidFill>
                          <a:effectLst/>
                          <a:latin typeface="맑은 고딕" panose="020B0503020000020004" pitchFamily="50" charset="-127"/>
                          <a:ea typeface="맑은 고딕" panose="020B0503020000020004" pitchFamily="50" charset="-127"/>
                        </a:rPr>
                        <a:t>주</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o-KR" altLang="en-US" sz="1300" b="0" i="0" u="none" strike="noStrike" kern="1200" dirty="0" err="1">
                          <a:solidFill>
                            <a:srgbClr val="000000"/>
                          </a:solidFill>
                          <a:effectLst/>
                          <a:latin typeface="맑은 고딕" panose="020B0503020000020004" pitchFamily="50" charset="-127"/>
                          <a:ea typeface="+mn-ea"/>
                          <a:cs typeface="+mn-cs"/>
                        </a:rPr>
                        <a:t>강의소개</a:t>
                      </a:r>
                      <a:endParaRPr lang="ko-KR" altLang="en-US" sz="1300" b="0" i="0" u="none" strike="noStrike" kern="1200" dirty="0">
                        <a:solidFill>
                          <a:srgbClr val="000000"/>
                        </a:solidFill>
                        <a:effectLst/>
                        <a:latin typeface="맑은 고딕" panose="020B0503020000020004" pitchFamily="50" charset="-127"/>
                        <a:ea typeface="+mn-ea"/>
                        <a:cs typeface="+mn-cs"/>
                      </a:endParaRP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40129"/>
                  </a:ext>
                </a:extLst>
              </a:tr>
              <a:tr h="26901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2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ko-KR" sz="1300" b="0" i="0" u="none" strike="noStrike" dirty="0">
                          <a:solidFill>
                            <a:srgbClr val="000000"/>
                          </a:solidFill>
                          <a:effectLst/>
                          <a:latin typeface="맑은 고딕" panose="020B0503020000020004" pitchFamily="50" charset="-127"/>
                          <a:ea typeface="+mn-ea"/>
                        </a:rPr>
                        <a:t>Ch1_</a:t>
                      </a:r>
                      <a:r>
                        <a:rPr lang="ko-KR" altLang="en-US" sz="1300" b="0" i="0" u="none" strike="noStrike" dirty="0">
                          <a:solidFill>
                            <a:srgbClr val="000000"/>
                          </a:solidFill>
                          <a:effectLst/>
                          <a:latin typeface="맑은 고딕" panose="020B0503020000020004" pitchFamily="50" charset="-127"/>
                          <a:ea typeface="+mn-ea"/>
                        </a:rPr>
                        <a:t>나노기술소개</a:t>
                      </a:r>
                      <a:endParaRPr lang="ko-KR" altLang="en-US" sz="13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0214444"/>
                  </a:ext>
                </a:extLst>
              </a:tr>
              <a:tr h="26901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3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ko-KR" sz="1300" b="0" i="0" u="none" strike="noStrike" dirty="0">
                          <a:solidFill>
                            <a:srgbClr val="000000"/>
                          </a:solidFill>
                          <a:effectLst/>
                          <a:latin typeface="맑은 고딕" panose="020B0503020000020004" pitchFamily="50" charset="-127"/>
                          <a:ea typeface="+mn-ea"/>
                        </a:rPr>
                        <a:t>Ch2_</a:t>
                      </a:r>
                      <a:r>
                        <a:rPr lang="ko-KR" altLang="en-US" sz="1300" b="0" i="0" u="none" strike="noStrike" dirty="0" err="1">
                          <a:solidFill>
                            <a:srgbClr val="000000"/>
                          </a:solidFill>
                          <a:effectLst/>
                          <a:latin typeface="맑은 고딕" panose="020B0503020000020004" pitchFamily="50" charset="-127"/>
                          <a:ea typeface="+mn-ea"/>
                        </a:rPr>
                        <a:t>고체표면의</a:t>
                      </a:r>
                      <a:r>
                        <a:rPr lang="ko-KR" altLang="en-US" sz="1300" b="0" i="0" u="none" strike="noStrike" dirty="0">
                          <a:solidFill>
                            <a:srgbClr val="000000"/>
                          </a:solidFill>
                          <a:effectLst/>
                          <a:latin typeface="맑은 고딕" panose="020B0503020000020004" pitchFamily="50" charset="-127"/>
                          <a:ea typeface="+mn-ea"/>
                        </a:rPr>
                        <a:t> 물리화학</a:t>
                      </a:r>
                      <a:endParaRPr lang="ko-KR" altLang="en-US" sz="13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872876"/>
                  </a:ext>
                </a:extLst>
              </a:tr>
              <a:tr h="26901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4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endParaRPr lang="ko-KR" altLang="en-US" sz="13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ko-KR" sz="1300" b="0" i="0" u="none" strike="noStrike" dirty="0">
                          <a:solidFill>
                            <a:srgbClr val="000000"/>
                          </a:solidFill>
                          <a:effectLst/>
                          <a:latin typeface="맑은 고딕" panose="020B0503020000020004" pitchFamily="50" charset="-127"/>
                          <a:ea typeface="+mn-ea"/>
                        </a:rPr>
                        <a:t>Ch3_0</a:t>
                      </a:r>
                      <a:r>
                        <a:rPr lang="ko-KR" altLang="en-US" sz="1300" b="0" i="0" u="none" strike="noStrike" dirty="0">
                          <a:solidFill>
                            <a:srgbClr val="000000"/>
                          </a:solidFill>
                          <a:effectLst/>
                          <a:latin typeface="맑은 고딕" panose="020B0503020000020004" pitchFamily="50" charset="-127"/>
                          <a:ea typeface="+mn-ea"/>
                        </a:rPr>
                        <a:t>차원 </a:t>
                      </a:r>
                      <a:r>
                        <a:rPr lang="ko-KR" altLang="en-US" sz="1300" b="0" i="0" u="none" strike="noStrike" dirty="0" err="1">
                          <a:solidFill>
                            <a:srgbClr val="000000"/>
                          </a:solidFill>
                          <a:effectLst/>
                          <a:latin typeface="맑은 고딕" panose="020B0503020000020004" pitchFamily="50" charset="-127"/>
                          <a:ea typeface="+mn-ea"/>
                        </a:rPr>
                        <a:t>나노구조체</a:t>
                      </a:r>
                      <a:r>
                        <a:rPr lang="en-US" altLang="ko-KR" sz="1300" b="0" i="0" u="none" strike="noStrike" dirty="0">
                          <a:solidFill>
                            <a:srgbClr val="000000"/>
                          </a:solidFill>
                          <a:effectLst/>
                          <a:latin typeface="맑은 고딕" panose="020B0503020000020004" pitchFamily="50" charset="-127"/>
                          <a:ea typeface="+mn-ea"/>
                        </a:rPr>
                        <a:t>_</a:t>
                      </a:r>
                      <a:r>
                        <a:rPr lang="ko-KR" altLang="en-US" sz="1300" b="0" i="0" u="none" strike="noStrike" dirty="0" err="1">
                          <a:solidFill>
                            <a:srgbClr val="000000"/>
                          </a:solidFill>
                          <a:effectLst/>
                          <a:latin typeface="맑은 고딕" panose="020B0503020000020004" pitchFamily="50" charset="-127"/>
                          <a:ea typeface="+mn-ea"/>
                        </a:rPr>
                        <a:t>나노입자</a:t>
                      </a:r>
                      <a:endParaRPr lang="ko-KR" altLang="en-US" sz="13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3858926"/>
                  </a:ext>
                </a:extLst>
              </a:tr>
              <a:tr h="26901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5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300" b="0" i="0" u="none" strike="noStrike" dirty="0">
                          <a:solidFill>
                            <a:srgbClr val="000000"/>
                          </a:solidFill>
                          <a:effectLst/>
                          <a:latin typeface="맑은 고딕" panose="020B0503020000020004" pitchFamily="50" charset="-127"/>
                          <a:ea typeface="+mn-ea"/>
                        </a:rPr>
                        <a:t>Ch3_0</a:t>
                      </a:r>
                      <a:r>
                        <a:rPr lang="ko-KR" altLang="en-US" sz="1300" b="0" i="0" u="none" strike="noStrike" dirty="0">
                          <a:solidFill>
                            <a:srgbClr val="000000"/>
                          </a:solidFill>
                          <a:effectLst/>
                          <a:latin typeface="맑은 고딕" panose="020B0503020000020004" pitchFamily="50" charset="-127"/>
                          <a:ea typeface="+mn-ea"/>
                        </a:rPr>
                        <a:t>차원 </a:t>
                      </a:r>
                      <a:r>
                        <a:rPr lang="ko-KR" altLang="en-US" sz="1300" b="0" i="0" u="none" strike="noStrike" dirty="0" err="1">
                          <a:solidFill>
                            <a:srgbClr val="000000"/>
                          </a:solidFill>
                          <a:effectLst/>
                          <a:latin typeface="맑은 고딕" panose="020B0503020000020004" pitchFamily="50" charset="-127"/>
                          <a:ea typeface="+mn-ea"/>
                        </a:rPr>
                        <a:t>나노구조체</a:t>
                      </a:r>
                      <a:r>
                        <a:rPr lang="en-US" altLang="ko-KR" sz="1300" b="0" i="0" u="none" strike="noStrike" dirty="0">
                          <a:solidFill>
                            <a:srgbClr val="000000"/>
                          </a:solidFill>
                          <a:effectLst/>
                          <a:latin typeface="맑은 고딕" panose="020B0503020000020004" pitchFamily="50" charset="-127"/>
                          <a:ea typeface="+mn-ea"/>
                        </a:rPr>
                        <a:t>_</a:t>
                      </a:r>
                      <a:r>
                        <a:rPr lang="ko-KR" altLang="en-US" sz="1300" b="0" i="0" u="none" strike="noStrike" dirty="0" err="1">
                          <a:solidFill>
                            <a:srgbClr val="000000"/>
                          </a:solidFill>
                          <a:effectLst/>
                          <a:latin typeface="맑은 고딕" panose="020B0503020000020004" pitchFamily="50" charset="-127"/>
                          <a:ea typeface="+mn-ea"/>
                        </a:rPr>
                        <a:t>나노입자</a:t>
                      </a:r>
                      <a:endParaRPr lang="ko-KR" altLang="en-US" sz="1300" b="0" i="0" u="none" strike="noStrike" dirty="0">
                        <a:solidFill>
                          <a:srgbClr val="000000"/>
                        </a:solidFill>
                        <a:effectLst/>
                        <a:latin typeface="맑은 고딕" panose="020B0503020000020004" pitchFamily="50" charset="-127"/>
                        <a:ea typeface="+mn-ea"/>
                      </a:endParaRP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0735118"/>
                  </a:ext>
                </a:extLst>
              </a:tr>
              <a:tr h="26901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6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300" b="0" i="0" u="none" strike="noStrike" dirty="0">
                          <a:solidFill>
                            <a:srgbClr val="000000"/>
                          </a:solidFill>
                          <a:effectLst/>
                          <a:latin typeface="맑은 고딕" panose="020B0503020000020004" pitchFamily="50" charset="-127"/>
                          <a:ea typeface="+mn-ea"/>
                        </a:rPr>
                        <a:t>Ch4_1</a:t>
                      </a:r>
                      <a:r>
                        <a:rPr lang="ko-KR" altLang="en-US" sz="1300" b="0" i="0" u="none" strike="noStrike" dirty="0">
                          <a:solidFill>
                            <a:srgbClr val="000000"/>
                          </a:solidFill>
                          <a:effectLst/>
                          <a:latin typeface="맑은 고딕" panose="020B0503020000020004" pitchFamily="50" charset="-127"/>
                          <a:ea typeface="+mn-ea"/>
                        </a:rPr>
                        <a:t>차원 </a:t>
                      </a:r>
                      <a:r>
                        <a:rPr lang="ko-KR" altLang="en-US" sz="1300" b="0" i="0" u="none" strike="noStrike" dirty="0" err="1">
                          <a:solidFill>
                            <a:srgbClr val="000000"/>
                          </a:solidFill>
                          <a:effectLst/>
                          <a:latin typeface="맑은 고딕" panose="020B0503020000020004" pitchFamily="50" charset="-127"/>
                          <a:ea typeface="+mn-ea"/>
                        </a:rPr>
                        <a:t>나노구조체</a:t>
                      </a:r>
                      <a:r>
                        <a:rPr lang="en-US" altLang="ko-KR" sz="1300" b="0" i="0" u="none" strike="noStrike" dirty="0">
                          <a:solidFill>
                            <a:srgbClr val="000000"/>
                          </a:solidFill>
                          <a:effectLst/>
                          <a:latin typeface="맑은 고딕" panose="020B0503020000020004" pitchFamily="50" charset="-127"/>
                          <a:ea typeface="+mn-ea"/>
                        </a:rPr>
                        <a:t>_</a:t>
                      </a:r>
                      <a:r>
                        <a:rPr lang="ko-KR" altLang="en-US" sz="1300" b="0" i="0" u="none" strike="noStrike" dirty="0" err="1">
                          <a:solidFill>
                            <a:srgbClr val="000000"/>
                          </a:solidFill>
                          <a:effectLst/>
                          <a:latin typeface="맑은 고딕" panose="020B0503020000020004" pitchFamily="50" charset="-127"/>
                          <a:ea typeface="+mn-ea"/>
                        </a:rPr>
                        <a:t>나노선</a:t>
                      </a:r>
                      <a:r>
                        <a:rPr lang="ko-KR" altLang="en-US" sz="1300" b="0" i="0" u="none" strike="noStrike" dirty="0">
                          <a:solidFill>
                            <a:srgbClr val="000000"/>
                          </a:solidFill>
                          <a:effectLst/>
                          <a:latin typeface="맑은 고딕" panose="020B0503020000020004" pitchFamily="50" charset="-127"/>
                          <a:ea typeface="+mn-ea"/>
                        </a:rPr>
                        <a:t> 및 </a:t>
                      </a:r>
                      <a:r>
                        <a:rPr lang="ko-KR" altLang="en-US" sz="1300" b="0" i="0" u="none" strike="noStrike" dirty="0" err="1">
                          <a:solidFill>
                            <a:srgbClr val="000000"/>
                          </a:solidFill>
                          <a:effectLst/>
                          <a:latin typeface="맑은 고딕" panose="020B0503020000020004" pitchFamily="50" charset="-127"/>
                          <a:ea typeface="+mn-ea"/>
                        </a:rPr>
                        <a:t>나노막대</a:t>
                      </a:r>
                      <a:endParaRPr lang="ko-KR" altLang="en-US" sz="1300" b="0" i="0" u="none" strike="noStrike" dirty="0">
                        <a:solidFill>
                          <a:srgbClr val="000000"/>
                        </a:solidFill>
                        <a:effectLst/>
                        <a:latin typeface="맑은 고딕" panose="020B0503020000020004" pitchFamily="50" charset="-127"/>
                        <a:ea typeface="+mn-ea"/>
                      </a:endParaRP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6359797"/>
                  </a:ext>
                </a:extLst>
              </a:tr>
              <a:tr h="26901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7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300" b="0" i="0" u="none" strike="noStrike" dirty="0">
                          <a:solidFill>
                            <a:srgbClr val="000000"/>
                          </a:solidFill>
                          <a:effectLst/>
                          <a:latin typeface="맑은 고딕" panose="020B0503020000020004" pitchFamily="50" charset="-127"/>
                          <a:ea typeface="+mn-ea"/>
                        </a:rPr>
                        <a:t>Ch5_2</a:t>
                      </a:r>
                      <a:r>
                        <a:rPr lang="ko-KR" altLang="en-US" sz="1300" b="0" i="0" u="none" strike="noStrike" dirty="0">
                          <a:solidFill>
                            <a:srgbClr val="000000"/>
                          </a:solidFill>
                          <a:effectLst/>
                          <a:latin typeface="맑은 고딕" panose="020B0503020000020004" pitchFamily="50" charset="-127"/>
                          <a:ea typeface="+mn-ea"/>
                        </a:rPr>
                        <a:t>차원 </a:t>
                      </a:r>
                      <a:r>
                        <a:rPr lang="ko-KR" altLang="en-US" sz="1300" b="0" i="0" u="none" strike="noStrike" dirty="0" err="1">
                          <a:solidFill>
                            <a:srgbClr val="000000"/>
                          </a:solidFill>
                          <a:effectLst/>
                          <a:latin typeface="맑은 고딕" panose="020B0503020000020004" pitchFamily="50" charset="-127"/>
                          <a:ea typeface="+mn-ea"/>
                        </a:rPr>
                        <a:t>나노구조체</a:t>
                      </a:r>
                      <a:r>
                        <a:rPr lang="en-US" altLang="ko-KR" sz="1300" b="0" i="0" u="none" strike="noStrike" dirty="0">
                          <a:solidFill>
                            <a:srgbClr val="000000"/>
                          </a:solidFill>
                          <a:effectLst/>
                          <a:latin typeface="맑은 고딕" panose="020B0503020000020004" pitchFamily="50" charset="-127"/>
                          <a:ea typeface="+mn-ea"/>
                        </a:rPr>
                        <a:t>_</a:t>
                      </a:r>
                      <a:r>
                        <a:rPr lang="ko-KR" altLang="en-US" sz="1300" b="0" i="0" u="none" strike="noStrike" dirty="0" err="1">
                          <a:solidFill>
                            <a:srgbClr val="000000"/>
                          </a:solidFill>
                          <a:effectLst/>
                          <a:latin typeface="맑은 고딕" panose="020B0503020000020004" pitchFamily="50" charset="-127"/>
                          <a:ea typeface="+mn-ea"/>
                        </a:rPr>
                        <a:t>나노박막</a:t>
                      </a:r>
                      <a:endParaRPr lang="ko-KR" altLang="en-US" sz="13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8331273"/>
                  </a:ext>
                </a:extLst>
              </a:tr>
              <a:tr h="26901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8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ko-KR" altLang="en-US" sz="1300" b="0" i="0" u="none" strike="noStrike" dirty="0">
                          <a:solidFill>
                            <a:srgbClr val="000000"/>
                          </a:solidFill>
                          <a:effectLst/>
                          <a:latin typeface="맑은 고딕" panose="020B0503020000020004" pitchFamily="50" charset="-127"/>
                          <a:ea typeface="+mn-ea"/>
                        </a:rPr>
                        <a:t>중간고사</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6143274"/>
                  </a:ext>
                </a:extLst>
              </a:tr>
              <a:tr h="26901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9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300" b="0" i="0" u="none" strike="noStrike" dirty="0">
                          <a:solidFill>
                            <a:srgbClr val="000000"/>
                          </a:solidFill>
                          <a:effectLst/>
                          <a:latin typeface="맑은 고딕" panose="020B0503020000020004" pitchFamily="50" charset="-127"/>
                          <a:ea typeface="+mn-ea"/>
                        </a:rPr>
                        <a:t>Ch6_</a:t>
                      </a:r>
                      <a:r>
                        <a:rPr lang="ko-KR" altLang="en-US" sz="1300" b="0" i="0" u="none" strike="noStrike" dirty="0">
                          <a:solidFill>
                            <a:srgbClr val="000000"/>
                          </a:solidFill>
                          <a:effectLst/>
                          <a:latin typeface="맑은 고딕" panose="020B0503020000020004" pitchFamily="50" charset="-127"/>
                          <a:ea typeface="+mn-ea"/>
                        </a:rPr>
                        <a:t>특수 </a:t>
                      </a:r>
                      <a:r>
                        <a:rPr lang="ko-KR" altLang="en-US" sz="1300" b="0" i="0" u="none" strike="noStrike" dirty="0" err="1">
                          <a:solidFill>
                            <a:srgbClr val="000000"/>
                          </a:solidFill>
                          <a:effectLst/>
                          <a:latin typeface="맑은 고딕" panose="020B0503020000020004" pitchFamily="50" charset="-127"/>
                          <a:ea typeface="+mn-ea"/>
                        </a:rPr>
                        <a:t>나노재료</a:t>
                      </a:r>
                      <a:endParaRPr lang="ko-KR" altLang="en-US" sz="13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1063729"/>
                  </a:ext>
                </a:extLst>
              </a:tr>
              <a:tr h="26901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10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300" b="0" i="0" u="none" strike="noStrike" dirty="0">
                          <a:solidFill>
                            <a:srgbClr val="000000"/>
                          </a:solidFill>
                          <a:effectLst/>
                          <a:latin typeface="맑은 고딕" panose="020B0503020000020004" pitchFamily="50" charset="-127"/>
                          <a:ea typeface="+mn-ea"/>
                        </a:rPr>
                        <a:t>Ch7_</a:t>
                      </a:r>
                      <a:r>
                        <a:rPr lang="ko-KR" altLang="en-US" sz="1300" b="0" i="0" u="none" strike="noStrike" dirty="0" err="1">
                          <a:solidFill>
                            <a:srgbClr val="000000"/>
                          </a:solidFill>
                          <a:effectLst/>
                          <a:latin typeface="맑은 고딕" panose="020B0503020000020004" pitchFamily="50" charset="-127"/>
                          <a:ea typeface="+mn-ea"/>
                        </a:rPr>
                        <a:t>리쏘기반</a:t>
                      </a:r>
                      <a:r>
                        <a:rPr lang="ko-KR" altLang="en-US" sz="1300" b="0" i="0" u="none" strike="noStrike" dirty="0">
                          <a:solidFill>
                            <a:srgbClr val="000000"/>
                          </a:solidFill>
                          <a:effectLst/>
                          <a:latin typeface="맑은 고딕" panose="020B0503020000020004" pitchFamily="50" charset="-127"/>
                          <a:ea typeface="+mn-ea"/>
                        </a:rPr>
                        <a:t> </a:t>
                      </a:r>
                      <a:r>
                        <a:rPr lang="ko-KR" altLang="en-US" sz="1300" b="0" i="0" u="none" strike="noStrike" dirty="0" err="1">
                          <a:solidFill>
                            <a:srgbClr val="000000"/>
                          </a:solidFill>
                          <a:effectLst/>
                          <a:latin typeface="맑은 고딕" panose="020B0503020000020004" pitchFamily="50" charset="-127"/>
                          <a:ea typeface="+mn-ea"/>
                        </a:rPr>
                        <a:t>나노구조체</a:t>
                      </a:r>
                      <a:endParaRPr lang="ko-KR" altLang="en-US" sz="13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7586434"/>
                  </a:ext>
                </a:extLst>
              </a:tr>
              <a:tr h="26901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11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300" b="0" i="0" u="none" strike="noStrike" dirty="0">
                          <a:solidFill>
                            <a:srgbClr val="000000"/>
                          </a:solidFill>
                          <a:effectLst/>
                          <a:latin typeface="맑은 고딕" panose="020B0503020000020004" pitchFamily="50" charset="-127"/>
                          <a:ea typeface="+mn-ea"/>
                        </a:rPr>
                        <a:t>Ch7_</a:t>
                      </a:r>
                      <a:r>
                        <a:rPr lang="ko-KR" altLang="en-US" sz="1300" b="0" i="0" u="none" strike="noStrike" dirty="0" err="1">
                          <a:solidFill>
                            <a:srgbClr val="000000"/>
                          </a:solidFill>
                          <a:effectLst/>
                          <a:latin typeface="맑은 고딕" panose="020B0503020000020004" pitchFamily="50" charset="-127"/>
                          <a:ea typeface="+mn-ea"/>
                        </a:rPr>
                        <a:t>리쏘기반</a:t>
                      </a:r>
                      <a:r>
                        <a:rPr lang="ko-KR" altLang="en-US" sz="1300" b="0" i="0" u="none" strike="noStrike" dirty="0">
                          <a:solidFill>
                            <a:srgbClr val="000000"/>
                          </a:solidFill>
                          <a:effectLst/>
                          <a:latin typeface="맑은 고딕" panose="020B0503020000020004" pitchFamily="50" charset="-127"/>
                          <a:ea typeface="+mn-ea"/>
                        </a:rPr>
                        <a:t> </a:t>
                      </a:r>
                      <a:r>
                        <a:rPr lang="ko-KR" altLang="en-US" sz="1300" b="0" i="0" u="none" strike="noStrike" dirty="0" err="1">
                          <a:solidFill>
                            <a:srgbClr val="000000"/>
                          </a:solidFill>
                          <a:effectLst/>
                          <a:latin typeface="맑은 고딕" panose="020B0503020000020004" pitchFamily="50" charset="-127"/>
                          <a:ea typeface="+mn-ea"/>
                        </a:rPr>
                        <a:t>나노구조체</a:t>
                      </a:r>
                      <a:endParaRPr lang="ko-KR" altLang="en-US" sz="13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8653372"/>
                  </a:ext>
                </a:extLst>
              </a:tr>
              <a:tr h="26901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12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endParaRPr lang="ko-KR" altLang="en-US" sz="13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300" b="0" i="0" u="none" strike="noStrike" dirty="0">
                          <a:solidFill>
                            <a:srgbClr val="000000"/>
                          </a:solidFill>
                          <a:effectLst/>
                          <a:latin typeface="맑은 고딕" panose="020B0503020000020004" pitchFamily="50" charset="-127"/>
                          <a:ea typeface="+mn-ea"/>
                        </a:rPr>
                        <a:t>Ch8_</a:t>
                      </a:r>
                      <a:r>
                        <a:rPr lang="ko-KR" altLang="en-US" sz="1300" b="0" i="0" u="none" strike="noStrike" dirty="0" err="1">
                          <a:solidFill>
                            <a:srgbClr val="000000"/>
                          </a:solidFill>
                          <a:effectLst/>
                          <a:latin typeface="맑은 고딕" panose="020B0503020000020004" pitchFamily="50" charset="-127"/>
                          <a:ea typeface="+mn-ea"/>
                        </a:rPr>
                        <a:t>나노재료의</a:t>
                      </a:r>
                      <a:r>
                        <a:rPr lang="ko-KR" altLang="en-US" sz="1300" b="0" i="0" u="none" strike="noStrike" dirty="0">
                          <a:solidFill>
                            <a:srgbClr val="000000"/>
                          </a:solidFill>
                          <a:effectLst/>
                          <a:latin typeface="맑은 고딕" panose="020B0503020000020004" pitchFamily="50" charset="-127"/>
                          <a:ea typeface="+mn-ea"/>
                        </a:rPr>
                        <a:t> 특성과 특성 분석법</a:t>
                      </a:r>
                      <a:endParaRPr lang="ko-KR" altLang="en-US" sz="13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2976134"/>
                  </a:ext>
                </a:extLst>
              </a:tr>
              <a:tr h="26901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13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300" b="0" i="0" u="none" strike="noStrike" dirty="0">
                          <a:solidFill>
                            <a:srgbClr val="000000"/>
                          </a:solidFill>
                          <a:effectLst/>
                          <a:latin typeface="맑은 고딕" panose="020B0503020000020004" pitchFamily="50" charset="-127"/>
                          <a:ea typeface="+mn-ea"/>
                        </a:rPr>
                        <a:t>Ch8_</a:t>
                      </a:r>
                      <a:r>
                        <a:rPr lang="ko-KR" altLang="en-US" sz="1300" b="0" i="0" u="none" strike="noStrike" dirty="0" err="1">
                          <a:solidFill>
                            <a:srgbClr val="000000"/>
                          </a:solidFill>
                          <a:effectLst/>
                          <a:latin typeface="맑은 고딕" panose="020B0503020000020004" pitchFamily="50" charset="-127"/>
                          <a:ea typeface="+mn-ea"/>
                        </a:rPr>
                        <a:t>나노재료의</a:t>
                      </a:r>
                      <a:r>
                        <a:rPr lang="ko-KR" altLang="en-US" sz="1300" b="0" i="0" u="none" strike="noStrike" dirty="0">
                          <a:solidFill>
                            <a:srgbClr val="000000"/>
                          </a:solidFill>
                          <a:effectLst/>
                          <a:latin typeface="맑은 고딕" panose="020B0503020000020004" pitchFamily="50" charset="-127"/>
                          <a:ea typeface="+mn-ea"/>
                        </a:rPr>
                        <a:t> 특성과 특성 분석법</a:t>
                      </a:r>
                      <a:endParaRPr lang="ko-KR" altLang="en-US" sz="13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6081611"/>
                  </a:ext>
                </a:extLst>
              </a:tr>
              <a:tr h="26901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14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300" b="0" i="0" u="none" strike="noStrike" dirty="0">
                          <a:solidFill>
                            <a:srgbClr val="000000"/>
                          </a:solidFill>
                          <a:effectLst/>
                          <a:latin typeface="맑은 고딕" panose="020B0503020000020004" pitchFamily="50" charset="-127"/>
                          <a:ea typeface="+mn-ea"/>
                        </a:rPr>
                        <a:t>Ch8_</a:t>
                      </a:r>
                      <a:r>
                        <a:rPr lang="ko-KR" altLang="en-US" sz="1300" b="0" i="0" u="none" strike="noStrike" dirty="0" err="1">
                          <a:solidFill>
                            <a:srgbClr val="000000"/>
                          </a:solidFill>
                          <a:effectLst/>
                          <a:latin typeface="맑은 고딕" panose="020B0503020000020004" pitchFamily="50" charset="-127"/>
                          <a:ea typeface="+mn-ea"/>
                        </a:rPr>
                        <a:t>나노재료의</a:t>
                      </a:r>
                      <a:r>
                        <a:rPr lang="ko-KR" altLang="en-US" sz="1300" b="0" i="0" u="none" strike="noStrike" dirty="0">
                          <a:solidFill>
                            <a:srgbClr val="000000"/>
                          </a:solidFill>
                          <a:effectLst/>
                          <a:latin typeface="맑은 고딕" panose="020B0503020000020004" pitchFamily="50" charset="-127"/>
                          <a:ea typeface="+mn-ea"/>
                        </a:rPr>
                        <a:t> 특성과 특성 분석법</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1557284"/>
                  </a:ext>
                </a:extLst>
              </a:tr>
              <a:tr h="26901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15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o-KR" altLang="en-US" sz="1300" b="0" i="0" u="none" strike="noStrike" dirty="0">
                          <a:solidFill>
                            <a:srgbClr val="000000"/>
                          </a:solidFill>
                          <a:effectLst/>
                          <a:latin typeface="맑은 고딕" panose="020B0503020000020004" pitchFamily="50" charset="-127"/>
                          <a:ea typeface="맑은 고딕" panose="020B0503020000020004" pitchFamily="50" charset="-127"/>
                        </a:rPr>
                        <a:t>기말고사</a:t>
                      </a:r>
                    </a:p>
                  </a:txBody>
                  <a:tcPr marL="10914" marR="10914" marT="10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4034472"/>
                  </a:ext>
                </a:extLst>
              </a:tr>
            </a:tbl>
          </a:graphicData>
        </a:graphic>
      </p:graphicFrame>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3</a:t>
            </a:fld>
            <a:endParaRPr lang="ko-KR" altLang="en-US"/>
          </a:p>
        </p:txBody>
      </p:sp>
    </p:spTree>
    <p:extLst>
      <p:ext uri="{BB962C8B-B14F-4D97-AF65-F5344CB8AC3E}">
        <p14:creationId xmlns:p14="http://schemas.microsoft.com/office/powerpoint/2010/main" val="1005299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960" y="476672"/>
            <a:ext cx="3096345" cy="1143000"/>
          </a:xfrm>
        </p:spPr>
        <p:txBody>
          <a:bodyPr>
            <a:normAutofit/>
          </a:bodyPr>
          <a:lstStyle/>
          <a:p>
            <a:r>
              <a:rPr lang="en-US" altLang="ko-KR" sz="3600" dirty="0">
                <a:latin typeface="Gill Sans MT" panose="020B0502020104020203" pitchFamily="34" charset="0"/>
              </a:rPr>
              <a:t>Sintering &amp;</a:t>
            </a:r>
            <a:endParaRPr lang="ko-KR" altLang="en-US" sz="3600" dirty="0">
              <a:latin typeface="Gill Sans MT" panose="020B0502020104020203" pitchFamily="34" charset="0"/>
            </a:endParaRPr>
          </a:p>
        </p:txBody>
      </p:sp>
      <p:pic>
        <p:nvPicPr>
          <p:cNvPr id="4" name="Picture 2" descr="C:\WINDOWS\바탕 화면\jpg\02장\2-09.jpg"/>
          <p:cNvPicPr>
            <a:picLocks noChangeAspect="1" noChangeArrowheads="1"/>
          </p:cNvPicPr>
          <p:nvPr/>
        </p:nvPicPr>
        <p:blipFill>
          <a:blip r:embed="rId2" cstate="print"/>
          <a:srcRect/>
          <a:stretch>
            <a:fillRect/>
          </a:stretch>
        </p:blipFill>
        <p:spPr bwMode="auto">
          <a:xfrm>
            <a:off x="457960" y="1916832"/>
            <a:ext cx="8362512" cy="4032448"/>
          </a:xfrm>
          <a:prstGeom prst="rect">
            <a:avLst/>
          </a:prstGeom>
          <a:noFill/>
        </p:spPr>
      </p:pic>
      <p:cxnSp>
        <p:nvCxnSpPr>
          <p:cNvPr id="6" name="꺾인 연결선 5"/>
          <p:cNvCxnSpPr>
            <a:stCxn id="13" idx="2"/>
            <a:endCxn id="12" idx="1"/>
          </p:cNvCxnSpPr>
          <p:nvPr/>
        </p:nvCxnSpPr>
        <p:spPr>
          <a:xfrm rot="16200000" flipH="1">
            <a:off x="1644588" y="1533889"/>
            <a:ext cx="1229320" cy="998047"/>
          </a:xfrm>
          <a:prstGeom prst="bentConnector2">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꺾인 연결선 8"/>
          <p:cNvCxnSpPr>
            <a:stCxn id="15" idx="3"/>
            <a:endCxn id="10" idx="3"/>
          </p:cNvCxnSpPr>
          <p:nvPr/>
        </p:nvCxnSpPr>
        <p:spPr>
          <a:xfrm>
            <a:off x="6531498" y="1130840"/>
            <a:ext cx="331230" cy="2862134"/>
          </a:xfrm>
          <a:prstGeom prst="bentConnector3">
            <a:avLst>
              <a:gd name="adj1" fmla="val 169015"/>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직사각형 10"/>
          <p:cNvSpPr/>
          <p:nvPr/>
        </p:nvSpPr>
        <p:spPr>
          <a:xfrm>
            <a:off x="3145635" y="765278"/>
            <a:ext cx="3385863" cy="646331"/>
          </a:xfrm>
          <a:prstGeom prst="rect">
            <a:avLst/>
          </a:prstGeom>
        </p:spPr>
        <p:txBody>
          <a:bodyPr wrap="none">
            <a:spAutoFit/>
          </a:bodyPr>
          <a:lstStyle/>
          <a:p>
            <a:r>
              <a:rPr lang="en-US" altLang="ko-KR" sz="3600" dirty="0">
                <a:latin typeface="Gill Sans MT" panose="020B0502020104020203" pitchFamily="34" charset="0"/>
              </a:rPr>
              <a:t>Ostwald ripening</a:t>
            </a:r>
            <a:endParaRPr lang="ko-KR" altLang="en-US" sz="3600" dirty="0"/>
          </a:p>
        </p:txBody>
      </p:sp>
      <p:sp>
        <p:nvSpPr>
          <p:cNvPr id="10" name="TextBox 9"/>
          <p:cNvSpPr txBox="1"/>
          <p:nvPr/>
        </p:nvSpPr>
        <p:spPr>
          <a:xfrm>
            <a:off x="2758272" y="3378314"/>
            <a:ext cx="4104456" cy="1229320"/>
          </a:xfrm>
          <a:prstGeom prst="rect">
            <a:avLst/>
          </a:prstGeom>
          <a:noFill/>
          <a:ln>
            <a:solidFill>
              <a:srgbClr val="C00000"/>
            </a:solidFill>
          </a:ln>
        </p:spPr>
        <p:txBody>
          <a:bodyPr wrap="square" rtlCol="0">
            <a:noAutofit/>
          </a:bodyPr>
          <a:lstStyle/>
          <a:p>
            <a:endParaRPr lang="ko-KR" altLang="en-US" dirty="0"/>
          </a:p>
        </p:txBody>
      </p:sp>
      <p:sp>
        <p:nvSpPr>
          <p:cNvPr id="12" name="TextBox 11"/>
          <p:cNvSpPr txBox="1"/>
          <p:nvPr/>
        </p:nvSpPr>
        <p:spPr>
          <a:xfrm>
            <a:off x="2758272" y="2032913"/>
            <a:ext cx="4104456" cy="1229320"/>
          </a:xfrm>
          <a:prstGeom prst="rect">
            <a:avLst/>
          </a:prstGeom>
          <a:noFill/>
          <a:ln>
            <a:solidFill>
              <a:srgbClr val="00B050"/>
            </a:solidFill>
          </a:ln>
        </p:spPr>
        <p:txBody>
          <a:bodyPr wrap="square" rtlCol="0">
            <a:noAutofit/>
          </a:bodyPr>
          <a:lstStyle/>
          <a:p>
            <a:endParaRPr lang="ko-KR" altLang="en-US" dirty="0"/>
          </a:p>
        </p:txBody>
      </p:sp>
      <p:sp>
        <p:nvSpPr>
          <p:cNvPr id="13" name="TextBox 12"/>
          <p:cNvSpPr txBox="1"/>
          <p:nvPr/>
        </p:nvSpPr>
        <p:spPr>
          <a:xfrm>
            <a:off x="762177" y="843426"/>
            <a:ext cx="1996095" cy="574827"/>
          </a:xfrm>
          <a:prstGeom prst="rect">
            <a:avLst/>
          </a:prstGeom>
          <a:noFill/>
          <a:ln>
            <a:solidFill>
              <a:srgbClr val="00B050"/>
            </a:solidFill>
          </a:ln>
        </p:spPr>
        <p:txBody>
          <a:bodyPr wrap="square" rtlCol="0">
            <a:noAutofit/>
          </a:bodyPr>
          <a:lstStyle/>
          <a:p>
            <a:endParaRPr lang="ko-KR" altLang="en-US" dirty="0"/>
          </a:p>
        </p:txBody>
      </p:sp>
      <p:sp>
        <p:nvSpPr>
          <p:cNvPr id="15" name="TextBox 14"/>
          <p:cNvSpPr txBox="1"/>
          <p:nvPr/>
        </p:nvSpPr>
        <p:spPr>
          <a:xfrm>
            <a:off x="3062489" y="843426"/>
            <a:ext cx="3469009" cy="574827"/>
          </a:xfrm>
          <a:prstGeom prst="rect">
            <a:avLst/>
          </a:prstGeom>
          <a:noFill/>
          <a:ln>
            <a:solidFill>
              <a:srgbClr val="C00000"/>
            </a:solidFill>
          </a:ln>
        </p:spPr>
        <p:txBody>
          <a:bodyPr wrap="square" rtlCol="0">
            <a:noAutofit/>
          </a:bodyPr>
          <a:lstStyle/>
          <a:p>
            <a:endParaRPr lang="ko-KR" altLang="en-US" dirty="0"/>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39</a:t>
            </a:fld>
            <a:endParaRPr lang="ko-KR" altLang="en-US"/>
          </a:p>
        </p:txBody>
      </p:sp>
    </p:spTree>
    <p:extLst>
      <p:ext uri="{BB962C8B-B14F-4D97-AF65-F5344CB8AC3E}">
        <p14:creationId xmlns:p14="http://schemas.microsoft.com/office/powerpoint/2010/main" val="1764673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sz="2800" b="1" dirty="0">
                <a:latin typeface="Gill Sans MT" panose="020B0502020104020203" pitchFamily="34" charset="0"/>
              </a:rPr>
              <a:t>2.3. Chemical potential as a function of surface curvature</a:t>
            </a:r>
            <a:endParaRPr lang="ko-KR" altLang="en-US" sz="2800" b="1" dirty="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3" name="내용 개체 틀 2"/>
              <p:cNvSpPr>
                <a:spLocks noGrp="1"/>
              </p:cNvSpPr>
              <p:nvPr>
                <p:ph idx="1"/>
              </p:nvPr>
            </p:nvSpPr>
            <p:spPr>
              <a:xfrm>
                <a:off x="421196" y="1296195"/>
                <a:ext cx="8229600" cy="5257800"/>
              </a:xfrm>
            </p:spPr>
            <p:txBody>
              <a:bodyPr>
                <a:normAutofit/>
              </a:bodyPr>
              <a:lstStyle/>
              <a:p>
                <a:r>
                  <a:rPr lang="en-US" altLang="ko-KR" sz="2400" dirty="0">
                    <a:latin typeface="Gill Sans MT" panose="020B0502020104020203" pitchFamily="34" charset="0"/>
                  </a:rPr>
                  <a:t>Chemical potential is dependant on the radius of curvature of a surface.</a:t>
                </a:r>
              </a:p>
              <a:p>
                <a:r>
                  <a:rPr lang="en-US" altLang="ko-KR" sz="2400" dirty="0">
                    <a:latin typeface="Gill Sans MT" panose="020B0502020104020203" pitchFamily="34" charset="0"/>
                  </a:rPr>
                  <a:t>Transferring material from flat to spherical</a:t>
                </a:r>
              </a:p>
              <a:p>
                <a:endParaRPr lang="en-US" altLang="ko-KR" sz="2400" dirty="0">
                  <a:latin typeface="Gill Sans MT" panose="020B0502020104020203" pitchFamily="34" charset="0"/>
                </a:endParaRPr>
              </a:p>
              <a:p>
                <a:endParaRPr lang="en-US" altLang="ko-KR" sz="2400" dirty="0">
                  <a:latin typeface="Gill Sans MT" panose="020B0502020104020203" pitchFamily="34" charset="0"/>
                </a:endParaRPr>
              </a:p>
              <a:p>
                <a:endParaRPr lang="en-US" altLang="ko-KR" sz="2400" dirty="0">
                  <a:latin typeface="Gill Sans MT" panose="020B0502020104020203" pitchFamily="34" charset="0"/>
                </a:endParaRPr>
              </a:p>
              <a:p>
                <a:r>
                  <a:rPr lang="en-US" altLang="ko-KR" sz="2400" dirty="0">
                    <a:latin typeface="Gill Sans MT" panose="020B0502020104020203" pitchFamily="34" charset="0"/>
                  </a:rPr>
                  <a:t>Work per atom transferred,  </a:t>
                </a:r>
                <a14:m>
                  <m:oMath xmlns:m="http://schemas.openxmlformats.org/officeDocument/2006/math">
                    <m:r>
                      <a:rPr lang="en-US" altLang="ko-KR" sz="2400" i="1" smtClean="0">
                        <a:latin typeface="Cambria Math" panose="02040503050406030204" pitchFamily="18" charset="0"/>
                        <a:ea typeface="Cambria Math" panose="02040503050406030204" pitchFamily="18" charset="0"/>
                      </a:rPr>
                      <m:t>∆</m:t>
                    </m:r>
                    <m:r>
                      <a:rPr lang="ko-KR" altLang="en-US" sz="2400" i="1" smtClean="0">
                        <a:latin typeface="Cambria Math" panose="02040503050406030204" pitchFamily="18" charset="0"/>
                        <a:ea typeface="Cambria Math" panose="02040503050406030204" pitchFamily="18" charset="0"/>
                      </a:rPr>
                      <m:t>𝜇</m:t>
                    </m:r>
                  </m:oMath>
                </a14:m>
                <a:r>
                  <a:rPr lang="en-US" altLang="ko-KR" sz="2400" dirty="0">
                    <a:latin typeface="Gill Sans MT" panose="020B0502020104020203" pitchFamily="34" charset="0"/>
                  </a:rPr>
                  <a:t>, equals to the change of chemical potential</a:t>
                </a:r>
              </a:p>
              <a:p>
                <a:endParaRPr lang="en-US" altLang="ko-KR" sz="2400" dirty="0">
                  <a:latin typeface="Gill Sans MT" panose="020B0502020104020203" pitchFamily="34" charset="0"/>
                </a:endParaRPr>
              </a:p>
              <a:p>
                <a:endParaRPr lang="en-US" altLang="ko-KR" sz="2400" dirty="0">
                  <a:latin typeface="Gill Sans MT" panose="020B0502020104020203" pitchFamily="34" charset="0"/>
                </a:endParaRPr>
              </a:p>
              <a:p>
                <a:endParaRPr lang="en-US" altLang="ko-KR" sz="2400" dirty="0">
                  <a:latin typeface="Gill Sans MT" panose="020B0502020104020203" pitchFamily="34" charset="0"/>
                </a:endParaRPr>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xfrm>
                <a:off x="421196" y="1296195"/>
                <a:ext cx="8229600" cy="5257800"/>
              </a:xfrm>
              <a:blipFill rotWithShape="0">
                <a:blip r:embed="rId2"/>
                <a:stretch>
                  <a:fillRect l="-963" t="-928" r="-1037"/>
                </a:stretch>
              </a:blipFill>
            </p:spPr>
            <p:txBody>
              <a:bodyPr/>
              <a:lstStyle/>
              <a:p>
                <a:r>
                  <a:rPr lang="ko-KR" altLang="en-US">
                    <a:noFill/>
                  </a:rPr>
                  <a:t> </a:t>
                </a:r>
              </a:p>
            </p:txBody>
          </p:sp>
        </mc:Fallback>
      </mc:AlternateContent>
      <p:sp>
        <p:nvSpPr>
          <p:cNvPr id="3083" name="Rectangle 11"/>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dirty="0">
              <a:latin typeface="Gill Sans MT" panose="020B0502020104020203" pitchFamily="34" charset="0"/>
              <a:ea typeface="HY견고딕" panose="02030600000101010101" pitchFamily="18" charset="-127"/>
            </a:endParaRPr>
          </a:p>
        </p:txBody>
      </p:sp>
      <p:pic>
        <p:nvPicPr>
          <p:cNvPr id="3082" name="_x101339960" descr="DRW0000169473d3"/>
          <p:cNvPicPr>
            <a:picLocks noChangeAspect="1" noChangeArrowheads="1"/>
          </p:cNvPicPr>
          <p:nvPr/>
        </p:nvPicPr>
        <p:blipFill>
          <a:blip r:embed="rId3" cstate="print"/>
          <a:srcRect/>
          <a:stretch>
            <a:fillRect/>
          </a:stretch>
        </p:blipFill>
        <p:spPr bwMode="auto">
          <a:xfrm>
            <a:off x="1115616" y="2625484"/>
            <a:ext cx="3456383" cy="443476"/>
          </a:xfrm>
          <a:prstGeom prst="rect">
            <a:avLst/>
          </a:prstGeom>
          <a:noFill/>
        </p:spPr>
      </p:pic>
      <p:sp>
        <p:nvSpPr>
          <p:cNvPr id="5130" name="Rectangle 10"/>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dirty="0">
              <a:latin typeface="Gill Sans MT" panose="020B0502020104020203" pitchFamily="34" charset="0"/>
              <a:ea typeface="HY견고딕" panose="02030600000101010101" pitchFamily="18" charset="-127"/>
            </a:endParaRPr>
          </a:p>
        </p:txBody>
      </p:sp>
      <p:sp>
        <p:nvSpPr>
          <p:cNvPr id="5132" name="Rectangle 12"/>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dirty="0">
              <a:latin typeface="Gill Sans MT" panose="020B0502020104020203" pitchFamily="34" charset="0"/>
              <a:ea typeface="HY견고딕" panose="02030600000101010101" pitchFamily="18" charset="-127"/>
            </a:endParaRPr>
          </a:p>
        </p:txBody>
      </p:sp>
      <p:sp>
        <p:nvSpPr>
          <p:cNvPr id="5134" name="Rectangle 14"/>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dirty="0">
              <a:latin typeface="Gill Sans MT" panose="020B0502020104020203" pitchFamily="34" charset="0"/>
              <a:ea typeface="HY견고딕" panose="02030600000101010101" pitchFamily="18" charset="-127"/>
            </a:endParaRPr>
          </a:p>
        </p:txBody>
      </p:sp>
      <p:pic>
        <p:nvPicPr>
          <p:cNvPr id="5133" name="_x101096896" descr="DRW00000c1c6248"/>
          <p:cNvPicPr>
            <a:picLocks noChangeAspect="1" noChangeArrowheads="1"/>
          </p:cNvPicPr>
          <p:nvPr/>
        </p:nvPicPr>
        <p:blipFill>
          <a:blip r:embed="rId4" cstate="print"/>
          <a:srcRect/>
          <a:stretch>
            <a:fillRect/>
          </a:stretch>
        </p:blipFill>
        <p:spPr bwMode="auto">
          <a:xfrm>
            <a:off x="1348078" y="4739119"/>
            <a:ext cx="4699000" cy="701675"/>
          </a:xfrm>
          <a:prstGeom prst="rect">
            <a:avLst/>
          </a:prstGeom>
          <a:noFill/>
        </p:spPr>
      </p:pic>
      <p:sp>
        <p:nvSpPr>
          <p:cNvPr id="20" name="직사각형 19"/>
          <p:cNvSpPr/>
          <p:nvPr/>
        </p:nvSpPr>
        <p:spPr>
          <a:xfrm>
            <a:off x="3534038" y="5507940"/>
            <a:ext cx="1810880" cy="369332"/>
          </a:xfrm>
          <a:prstGeom prst="rect">
            <a:avLst/>
          </a:prstGeom>
        </p:spPr>
        <p:txBody>
          <a:bodyPr wrap="none">
            <a:spAutoFit/>
          </a:bodyPr>
          <a:lstStyle/>
          <a:p>
            <a:pPr>
              <a:buFont typeface="Symbol"/>
              <a:buChar char="g"/>
            </a:pPr>
            <a:r>
              <a:rPr lang="en-US" altLang="ko-KR" dirty="0">
                <a:latin typeface="Gill Sans MT" panose="020B0502020104020203" pitchFamily="34" charset="0"/>
                <a:ea typeface="HY견고딕" panose="02030600000101010101" pitchFamily="18" charset="-127"/>
                <a:sym typeface="Symbol"/>
              </a:rPr>
              <a:t> : Surface energy</a:t>
            </a:r>
          </a:p>
        </p:txBody>
      </p:sp>
      <p:sp>
        <p:nvSpPr>
          <p:cNvPr id="5136" name="Rectangle 16"/>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dirty="0">
              <a:latin typeface="Gill Sans MT" panose="020B0502020104020203" pitchFamily="34" charset="0"/>
              <a:ea typeface="HY견고딕" panose="02030600000101010101" pitchFamily="18" charset="-127"/>
            </a:endParaRPr>
          </a:p>
        </p:txBody>
      </p:sp>
      <p:pic>
        <p:nvPicPr>
          <p:cNvPr id="1027" name="Picture 3"/>
          <p:cNvPicPr>
            <a:picLocks noChangeAspect="1" noChangeArrowheads="1"/>
          </p:cNvPicPr>
          <p:nvPr/>
        </p:nvPicPr>
        <p:blipFill>
          <a:blip r:embed="rId5" cstate="print"/>
          <a:srcRect/>
          <a:stretch>
            <a:fillRect/>
          </a:stretch>
        </p:blipFill>
        <p:spPr bwMode="auto">
          <a:xfrm>
            <a:off x="1259633" y="3140968"/>
            <a:ext cx="4115678" cy="631239"/>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3419872" y="3168523"/>
            <a:ext cx="2232248" cy="620517"/>
          </a:xfrm>
          <a:prstGeom prst="rect">
            <a:avLst/>
          </a:prstGeom>
          <a:noFill/>
          <a:ln w="9525">
            <a:noFill/>
            <a:miter lim="800000"/>
            <a:headEnd/>
            <a:tailEnd/>
          </a:ln>
        </p:spPr>
      </p:pic>
      <p:pic>
        <p:nvPicPr>
          <p:cNvPr id="1026" name="Picture 2"/>
          <p:cNvPicPr>
            <a:picLocks noChangeAspect="1" noChangeArrowheads="1"/>
          </p:cNvPicPr>
          <p:nvPr/>
        </p:nvPicPr>
        <p:blipFill>
          <a:blip r:embed="rId7" cstate="print"/>
          <a:srcRect/>
          <a:stretch>
            <a:fillRect/>
          </a:stretch>
        </p:blipFill>
        <p:spPr bwMode="auto">
          <a:xfrm>
            <a:off x="6228184" y="2564904"/>
            <a:ext cx="2022863" cy="1224136"/>
          </a:xfrm>
          <a:prstGeom prst="rect">
            <a:avLst/>
          </a:prstGeom>
          <a:noFill/>
          <a:ln w="9525">
            <a:noFill/>
            <a:miter lim="800000"/>
            <a:headEnd/>
            <a:tailEnd/>
          </a:ln>
        </p:spPr>
      </p:pic>
      <p:sp>
        <p:nvSpPr>
          <p:cNvPr id="4" name="TextBox 3"/>
          <p:cNvSpPr txBox="1"/>
          <p:nvPr/>
        </p:nvSpPr>
        <p:spPr>
          <a:xfrm>
            <a:off x="733780" y="2699628"/>
            <a:ext cx="381836" cy="369332"/>
          </a:xfrm>
          <a:prstGeom prst="rect">
            <a:avLst/>
          </a:prstGeom>
          <a:noFill/>
        </p:spPr>
        <p:txBody>
          <a:bodyPr wrap="none" rtlCol="0">
            <a:spAutoFit/>
          </a:bodyPr>
          <a:lstStyle/>
          <a:p>
            <a:r>
              <a:rPr lang="en-US" altLang="ko-KR" dirty="0"/>
              <a:t>1)</a:t>
            </a:r>
            <a:endParaRPr lang="ko-KR" altLang="en-US" dirty="0"/>
          </a:p>
        </p:txBody>
      </p:sp>
      <p:sp>
        <p:nvSpPr>
          <p:cNvPr id="18" name="TextBox 17"/>
          <p:cNvSpPr txBox="1"/>
          <p:nvPr/>
        </p:nvSpPr>
        <p:spPr>
          <a:xfrm>
            <a:off x="936530" y="4905290"/>
            <a:ext cx="381836" cy="369332"/>
          </a:xfrm>
          <a:prstGeom prst="rect">
            <a:avLst/>
          </a:prstGeom>
          <a:noFill/>
        </p:spPr>
        <p:txBody>
          <a:bodyPr wrap="none" rtlCol="0">
            <a:spAutoFit/>
          </a:bodyPr>
          <a:lstStyle/>
          <a:p>
            <a:r>
              <a:rPr lang="en-US" altLang="ko-KR" dirty="0"/>
              <a:t>2)</a:t>
            </a:r>
            <a:endParaRPr lang="ko-KR" altLang="en-US" dirty="0"/>
          </a:p>
        </p:txBody>
      </p:sp>
      <p:sp>
        <p:nvSpPr>
          <p:cNvPr id="19" name="Rectangle 2"/>
          <p:cNvSpPr>
            <a:spLocks noChangeArrowheads="1"/>
          </p:cNvSpPr>
          <p:nvPr/>
        </p:nvSpPr>
        <p:spPr bwMode="auto">
          <a:xfrm>
            <a:off x="6572240" y="473742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dirty="0">
              <a:latin typeface="Gill Sans MT" panose="020B0502020104020203" pitchFamily="34" charset="0"/>
              <a:ea typeface="HY견고딕" panose="02030600000101010101" pitchFamily="18" charset="-127"/>
            </a:endParaRPr>
          </a:p>
        </p:txBody>
      </p:sp>
      <p:sp>
        <p:nvSpPr>
          <p:cNvPr id="21" name="Rectangle 4"/>
          <p:cNvSpPr>
            <a:spLocks noChangeArrowheads="1"/>
          </p:cNvSpPr>
          <p:nvPr/>
        </p:nvSpPr>
        <p:spPr bwMode="auto">
          <a:xfrm>
            <a:off x="6572240" y="473742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dirty="0">
              <a:latin typeface="Gill Sans MT" panose="020B0502020104020203" pitchFamily="34" charset="0"/>
              <a:ea typeface="HY견고딕" panose="02030600000101010101" pitchFamily="18" charset="-127"/>
            </a:endParaRPr>
          </a:p>
        </p:txBody>
      </p:sp>
      <p:sp>
        <p:nvSpPr>
          <p:cNvPr id="22" name="Rectangle 6"/>
          <p:cNvSpPr>
            <a:spLocks noChangeArrowheads="1"/>
          </p:cNvSpPr>
          <p:nvPr/>
        </p:nvSpPr>
        <p:spPr bwMode="auto">
          <a:xfrm>
            <a:off x="6572240" y="473742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dirty="0">
              <a:latin typeface="Gill Sans MT" panose="020B0502020104020203" pitchFamily="34" charset="0"/>
              <a:ea typeface="HY견고딕" panose="02030600000101010101" pitchFamily="18" charset="-127"/>
            </a:endParaRPr>
          </a:p>
        </p:txBody>
      </p:sp>
      <p:grpSp>
        <p:nvGrpSpPr>
          <p:cNvPr id="23" name="그룹 22"/>
          <p:cNvGrpSpPr/>
          <p:nvPr/>
        </p:nvGrpSpPr>
        <p:grpSpPr>
          <a:xfrm>
            <a:off x="6578189" y="4769443"/>
            <a:ext cx="1269922" cy="706251"/>
            <a:chOff x="13068944" y="1957165"/>
            <a:chExt cx="1481222" cy="823763"/>
          </a:xfrm>
        </p:grpSpPr>
        <p:pic>
          <p:nvPicPr>
            <p:cNvPr id="24" name="_x101096896" descr="DRW00000c1c6248"/>
            <p:cNvPicPr>
              <a:picLocks noChangeAspect="1" noChangeArrowheads="1"/>
            </p:cNvPicPr>
            <p:nvPr/>
          </p:nvPicPr>
          <p:blipFill rotWithShape="1">
            <a:blip r:embed="rId4" cstate="print"/>
            <a:srcRect l="68478" t="1" b="-17400"/>
            <a:stretch/>
          </p:blipFill>
          <p:spPr bwMode="auto">
            <a:xfrm>
              <a:off x="13068944" y="1957165"/>
              <a:ext cx="1481222" cy="823763"/>
            </a:xfrm>
            <a:prstGeom prst="rect">
              <a:avLst/>
            </a:prstGeom>
            <a:noFill/>
          </p:spPr>
        </p:pic>
        <p:pic>
          <p:nvPicPr>
            <p:cNvPr id="25" name="_x101339960" descr="DRW0000169473d3"/>
            <p:cNvPicPr>
              <a:picLocks noChangeAspect="1" noChangeArrowheads="1"/>
            </p:cNvPicPr>
            <p:nvPr/>
          </p:nvPicPr>
          <p:blipFill rotWithShape="1">
            <a:blip r:embed="rId3" cstate="print"/>
            <a:srcRect l="27546" r="32707" b="-2876"/>
            <a:stretch/>
          </p:blipFill>
          <p:spPr bwMode="auto">
            <a:xfrm>
              <a:off x="13349440" y="2353246"/>
              <a:ext cx="920230" cy="305594"/>
            </a:xfrm>
            <a:prstGeom prst="rect">
              <a:avLst/>
            </a:prstGeom>
            <a:noFill/>
          </p:spPr>
        </p:pic>
      </p:grpSp>
      <mc:AlternateContent xmlns:mc="http://schemas.openxmlformats.org/markup-compatibility/2006" xmlns:a14="http://schemas.microsoft.com/office/drawing/2010/main">
        <mc:Choice Requires="a14">
          <p:sp>
            <p:nvSpPr>
              <p:cNvPr id="6" name="TextBox 5"/>
              <p:cNvSpPr txBox="1"/>
              <p:nvPr/>
            </p:nvSpPr>
            <p:spPr>
              <a:xfrm>
                <a:off x="923470" y="6264936"/>
                <a:ext cx="8473066" cy="374461"/>
              </a:xfrm>
              <a:prstGeom prst="rect">
                <a:avLst/>
              </a:prstGeom>
              <a:noFill/>
            </p:spPr>
            <p:txBody>
              <a:bodyPr wrap="square" rtlCol="0">
                <a:spAutoFit/>
              </a:bodyPr>
              <a:lstStyle/>
              <a:p>
                <a:pPr>
                  <a:lnSpc>
                    <a:spcPts val="2160"/>
                  </a:lnSpc>
                </a:pPr>
                <a14:m>
                  <m:oMathPara xmlns:m="http://schemas.openxmlformats.org/officeDocument/2006/math">
                    <m:oMathParaPr>
                      <m:jc m:val="left"/>
                    </m:oMathParaPr>
                    <m:oMath xmlns:m="http://schemas.openxmlformats.org/officeDocument/2006/math">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1</m:t>
                          </m:r>
                        </m:num>
                        <m:den>
                          <m:r>
                            <a:rPr lang="en-US" altLang="ko-KR" b="0" i="1" smtClean="0">
                              <a:latin typeface="Cambria Math" panose="02040503050406030204" pitchFamily="18" charset="0"/>
                            </a:rPr>
                            <m:t>𝑑𝑛</m:t>
                          </m:r>
                        </m:den>
                      </m:f>
                      <m:r>
                        <a:rPr lang="en-US" altLang="ko-KR" b="0" i="1" smtClean="0">
                          <a:latin typeface="Cambria Math" panose="02040503050406030204" pitchFamily="18" charset="0"/>
                        </a:rPr>
                        <m:t>=</m:t>
                      </m:r>
                      <m:f>
                        <m:fPr>
                          <m:ctrlPr>
                            <a:rPr lang="en-US" altLang="ko-KR" i="1">
                              <a:latin typeface="Cambria Math" panose="02040503050406030204" pitchFamily="18" charset="0"/>
                            </a:rPr>
                          </m:ctrlPr>
                        </m:fPr>
                        <m:num>
                          <m:r>
                            <m:rPr>
                              <m:sty m:val="p"/>
                            </m:rPr>
                            <a:rPr lang="el-GR" altLang="ko-KR" i="1">
                              <a:latin typeface="Cambria Math" panose="02040503050406030204" pitchFamily="18" charset="0"/>
                              <a:ea typeface="Cambria Math" panose="02040503050406030204" pitchFamily="18" charset="0"/>
                            </a:rPr>
                            <m:t>Ω</m:t>
                          </m:r>
                        </m:num>
                        <m:den>
                          <m:r>
                            <a:rPr lang="en-US" altLang="ko-KR" i="1">
                              <a:latin typeface="Cambria Math" panose="02040503050406030204" pitchFamily="18" charset="0"/>
                            </a:rPr>
                            <m:t>𝑑</m:t>
                          </m:r>
                          <m:r>
                            <a:rPr lang="en-US" altLang="ko-KR" b="0" i="1" smtClean="0">
                              <a:latin typeface="Cambria Math" panose="02040503050406030204" pitchFamily="18" charset="0"/>
                            </a:rPr>
                            <m:t>𝑉</m:t>
                          </m:r>
                        </m:den>
                      </m:f>
                      <m:r>
                        <a:rPr lang="en-US" altLang="ko-KR" b="0" i="1" smtClean="0">
                          <a:latin typeface="Cambria Math" panose="02040503050406030204" pitchFamily="18" charset="0"/>
                        </a:rPr>
                        <m:t>       </m:t>
                      </m:r>
                      <m:r>
                        <a:rPr lang="en-US" altLang="ko-KR" i="1">
                          <a:latin typeface="Cambria Math" panose="02040503050406030204" pitchFamily="18" charset="0"/>
                        </a:rPr>
                        <m:t>𝐴</m:t>
                      </m:r>
                      <m:r>
                        <a:rPr lang="en-US" altLang="ko-KR" i="1">
                          <a:latin typeface="Cambria Math" panose="02040503050406030204" pitchFamily="18" charset="0"/>
                        </a:rPr>
                        <m:t>=4</m:t>
                      </m:r>
                      <m:r>
                        <a:rPr lang="ko-KR" altLang="en-US" i="1">
                          <a:latin typeface="Cambria Math" panose="02040503050406030204" pitchFamily="18" charset="0"/>
                        </a:rPr>
                        <m:t>𝜋</m:t>
                      </m:r>
                      <m:r>
                        <a:rPr lang="en-US" altLang="ko-KR" i="1">
                          <a:latin typeface="Cambria Math" panose="02040503050406030204" pitchFamily="18" charset="0"/>
                        </a:rPr>
                        <m:t>𝑅</m:t>
                      </m:r>
                      <m:r>
                        <a:rPr lang="en-US" altLang="ko-KR" i="1" baseline="30000">
                          <a:latin typeface="Cambria Math" panose="02040503050406030204" pitchFamily="18" charset="0"/>
                        </a:rPr>
                        <m:t>2</m:t>
                      </m:r>
                      <m:r>
                        <a:rPr lang="en-US" altLang="ko-KR" b="0" i="1" baseline="30000" smtClean="0">
                          <a:latin typeface="Cambria Math" panose="02040503050406030204" pitchFamily="18" charset="0"/>
                        </a:rPr>
                        <m:t>                                 </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𝑑𝐴</m:t>
                          </m:r>
                        </m:num>
                        <m:den>
                          <m:r>
                            <a:rPr lang="en-US" altLang="ko-KR" b="0" i="1" smtClean="0">
                              <a:latin typeface="Cambria Math" panose="02040503050406030204" pitchFamily="18" charset="0"/>
                            </a:rPr>
                            <m:t>𝑑𝑛</m:t>
                          </m:r>
                        </m:den>
                      </m:f>
                      <m:r>
                        <a:rPr lang="en-US" altLang="ko-KR" b="0" i="1" smtClean="0">
                          <a:latin typeface="Cambria Math" panose="02040503050406030204" pitchFamily="18" charset="0"/>
                        </a:rPr>
                        <m:t>=</m:t>
                      </m:r>
                      <m:f>
                        <m:fPr>
                          <m:ctrlPr>
                            <a:rPr lang="en-US" altLang="ko-KR" i="1">
                              <a:latin typeface="Cambria Math" panose="02040503050406030204" pitchFamily="18" charset="0"/>
                            </a:rPr>
                          </m:ctrlPr>
                        </m:fPr>
                        <m:num>
                          <m:r>
                            <a:rPr lang="en-US" altLang="ko-KR" i="1">
                              <a:latin typeface="Cambria Math" panose="02040503050406030204" pitchFamily="18" charset="0"/>
                            </a:rPr>
                            <m:t>4</m:t>
                          </m:r>
                          <m:r>
                            <a:rPr lang="ko-KR" altLang="en-US" i="1">
                              <a:latin typeface="Cambria Math" panose="02040503050406030204" pitchFamily="18" charset="0"/>
                            </a:rPr>
                            <m:t>𝜋</m:t>
                          </m:r>
                          <m:r>
                            <a:rPr lang="en-US" altLang="ko-KR" i="1">
                              <a:latin typeface="Cambria Math" panose="02040503050406030204" pitchFamily="18" charset="0"/>
                            </a:rPr>
                            <m:t>𝑅</m:t>
                          </m:r>
                          <m:r>
                            <a:rPr lang="en-US" altLang="ko-KR" i="1" baseline="30000">
                              <a:latin typeface="Cambria Math" panose="02040503050406030204" pitchFamily="18" charset="0"/>
                            </a:rPr>
                            <m:t>2</m:t>
                          </m:r>
                        </m:num>
                        <m:den>
                          <m:r>
                            <a:rPr lang="en-US" altLang="ko-KR" i="1">
                              <a:latin typeface="Cambria Math" panose="02040503050406030204" pitchFamily="18" charset="0"/>
                            </a:rPr>
                            <m:t>𝑑</m:t>
                          </m:r>
                          <m:r>
                            <a:rPr lang="en-US" altLang="ko-KR" b="0" i="1" smtClean="0">
                              <a:latin typeface="Cambria Math" panose="02040503050406030204" pitchFamily="18" charset="0"/>
                            </a:rPr>
                            <m:t>𝑅</m:t>
                          </m:r>
                        </m:den>
                      </m:f>
                      <m:r>
                        <a:rPr lang="en-US" altLang="ko-KR" i="1" smtClean="0">
                          <a:latin typeface="Cambria Math" panose="02040503050406030204" pitchFamily="18" charset="0"/>
                          <a:ea typeface="Cambria Math" panose="02040503050406030204" pitchFamily="18" charset="0"/>
                        </a:rPr>
                        <m:t>×</m:t>
                      </m:r>
                      <m:f>
                        <m:fPr>
                          <m:ctrlPr>
                            <a:rPr lang="en-US" altLang="ko-KR" i="1">
                              <a:latin typeface="Cambria Math" panose="02040503050406030204" pitchFamily="18" charset="0"/>
                            </a:rPr>
                          </m:ctrlPr>
                        </m:fPr>
                        <m:num>
                          <m:r>
                            <a:rPr lang="en-US" altLang="ko-KR" b="0" i="1" smtClean="0">
                              <a:latin typeface="Cambria Math" panose="02040503050406030204" pitchFamily="18" charset="0"/>
                            </a:rPr>
                            <m:t>𝑑</m:t>
                          </m:r>
                          <m:r>
                            <a:rPr lang="en-US" altLang="ko-KR" i="1">
                              <a:latin typeface="Cambria Math" panose="02040503050406030204" pitchFamily="18" charset="0"/>
                            </a:rPr>
                            <m:t>𝑅</m:t>
                          </m:r>
                        </m:num>
                        <m:den>
                          <m:r>
                            <a:rPr lang="en-US" altLang="ko-KR" i="1">
                              <a:latin typeface="Cambria Math" panose="02040503050406030204" pitchFamily="18" charset="0"/>
                            </a:rPr>
                            <m:t>𝑑</m:t>
                          </m:r>
                          <m:r>
                            <a:rPr lang="en-US" altLang="ko-KR" b="0" i="1" smtClean="0">
                              <a:latin typeface="Cambria Math" panose="02040503050406030204" pitchFamily="18" charset="0"/>
                            </a:rPr>
                            <m:t>𝑛</m:t>
                          </m:r>
                        </m:den>
                      </m:f>
                      <m:r>
                        <a:rPr lang="en-US" altLang="ko-KR" b="0" i="1" smtClean="0">
                          <a:latin typeface="Cambria Math" panose="02040503050406030204" pitchFamily="18" charset="0"/>
                        </a:rPr>
                        <m:t>=</m:t>
                      </m:r>
                      <m:f>
                        <m:fPr>
                          <m:ctrlPr>
                            <a:rPr lang="en-US" altLang="ko-KR" i="1">
                              <a:latin typeface="Cambria Math" panose="02040503050406030204" pitchFamily="18" charset="0"/>
                            </a:rPr>
                          </m:ctrlPr>
                        </m:fPr>
                        <m:num>
                          <m:r>
                            <a:rPr lang="en-US" altLang="ko-KR" b="0" i="1" smtClean="0">
                              <a:latin typeface="Cambria Math" panose="02040503050406030204" pitchFamily="18" charset="0"/>
                            </a:rPr>
                            <m:t>8</m:t>
                          </m:r>
                          <m:r>
                            <a:rPr lang="ko-KR" altLang="en-US" i="1">
                              <a:latin typeface="Cambria Math" panose="02040503050406030204" pitchFamily="18" charset="0"/>
                            </a:rPr>
                            <m:t>𝜋</m:t>
                          </m:r>
                          <m:r>
                            <a:rPr lang="en-US" altLang="ko-KR" i="1">
                              <a:latin typeface="Cambria Math" panose="02040503050406030204" pitchFamily="18" charset="0"/>
                            </a:rPr>
                            <m:t>𝑅</m:t>
                          </m:r>
                          <m:r>
                            <a:rPr lang="en-US" altLang="ko-KR" b="0" i="1" smtClean="0">
                              <a:latin typeface="Cambria Math" panose="02040503050406030204" pitchFamily="18" charset="0"/>
                            </a:rPr>
                            <m:t>𝑑𝑅</m:t>
                          </m:r>
                        </m:num>
                        <m:den>
                          <m:r>
                            <a:rPr lang="en-US" altLang="ko-KR" i="1">
                              <a:latin typeface="Cambria Math" panose="02040503050406030204" pitchFamily="18" charset="0"/>
                            </a:rPr>
                            <m:t>𝑑𝑛</m:t>
                          </m:r>
                        </m:den>
                      </m:f>
                      <m:r>
                        <a:rPr lang="en-US" altLang="ko-KR" b="0" i="1" smtClean="0">
                          <a:latin typeface="Cambria Math" panose="02040503050406030204" pitchFamily="18" charset="0"/>
                        </a:rPr>
                        <m:t>=</m:t>
                      </m:r>
                      <m:f>
                        <m:fPr>
                          <m:ctrlPr>
                            <a:rPr lang="en-US" altLang="ko-KR" i="1">
                              <a:latin typeface="Cambria Math" panose="02040503050406030204" pitchFamily="18" charset="0"/>
                            </a:rPr>
                          </m:ctrlPr>
                        </m:fPr>
                        <m:num>
                          <m:r>
                            <a:rPr lang="en-US" altLang="ko-KR" i="1">
                              <a:latin typeface="Cambria Math" panose="02040503050406030204" pitchFamily="18" charset="0"/>
                            </a:rPr>
                            <m:t>8</m:t>
                          </m:r>
                          <m:r>
                            <a:rPr lang="ko-KR" altLang="en-US" i="1">
                              <a:latin typeface="Cambria Math" panose="02040503050406030204" pitchFamily="18" charset="0"/>
                            </a:rPr>
                            <m:t>𝜋</m:t>
                          </m:r>
                          <m:r>
                            <a:rPr lang="en-US" altLang="ko-KR" i="1">
                              <a:latin typeface="Cambria Math" panose="02040503050406030204" pitchFamily="18" charset="0"/>
                            </a:rPr>
                            <m:t>𝑅𝑑𝑅</m:t>
                          </m:r>
                          <m:r>
                            <m:rPr>
                              <m:sty m:val="p"/>
                            </m:rPr>
                            <a:rPr lang="el-GR" altLang="ko-KR" i="1">
                              <a:latin typeface="Cambria Math" panose="02040503050406030204" pitchFamily="18" charset="0"/>
                              <a:ea typeface="Cambria Math" panose="02040503050406030204" pitchFamily="18" charset="0"/>
                            </a:rPr>
                            <m:t>Ω</m:t>
                          </m:r>
                        </m:num>
                        <m:den>
                          <m:r>
                            <a:rPr lang="en-US" altLang="ko-KR" i="1">
                              <a:latin typeface="Cambria Math" panose="02040503050406030204" pitchFamily="18" charset="0"/>
                            </a:rPr>
                            <m:t>𝑑</m:t>
                          </m:r>
                          <m:r>
                            <a:rPr lang="en-US" altLang="ko-KR" b="0" i="1" smtClean="0">
                              <a:latin typeface="Cambria Math" panose="02040503050406030204" pitchFamily="18" charset="0"/>
                            </a:rPr>
                            <m:t>𝑉</m:t>
                          </m:r>
                        </m:den>
                      </m:f>
                    </m:oMath>
                  </m:oMathPara>
                </a14:m>
                <a:endParaRPr lang="ko-KR" alt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923470" y="6264936"/>
                <a:ext cx="8473066" cy="374461"/>
              </a:xfrm>
              <a:prstGeom prst="rect">
                <a:avLst/>
              </a:prstGeom>
              <a:blipFill rotWithShape="0">
                <a:blip r:embed="rId8"/>
                <a:stretch>
                  <a:fillRect t="-42623" b="-2459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직사각형 6"/>
              <p:cNvSpPr/>
              <p:nvPr/>
            </p:nvSpPr>
            <p:spPr>
              <a:xfrm>
                <a:off x="6005206" y="4870690"/>
                <a:ext cx="52289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400" i="1">
                          <a:latin typeface="Cambria Math" panose="02040503050406030204" pitchFamily="18" charset="0"/>
                        </a:rPr>
                        <m:t>=</m:t>
                      </m:r>
                    </m:oMath>
                  </m:oMathPara>
                </a14:m>
                <a:endParaRPr lang="ko-KR" altLang="en-US" sz="2400" dirty="0"/>
              </a:p>
            </p:txBody>
          </p:sp>
        </mc:Choice>
        <mc:Fallback xmlns="">
          <p:sp>
            <p:nvSpPr>
              <p:cNvPr id="7" name="직사각형 6"/>
              <p:cNvSpPr>
                <a:spLocks noRot="1" noChangeAspect="1" noMove="1" noResize="1" noEditPoints="1" noAdjustHandles="1" noChangeArrowheads="1" noChangeShapeType="1" noTextEdit="1"/>
              </p:cNvSpPr>
              <p:nvPr/>
            </p:nvSpPr>
            <p:spPr>
              <a:xfrm>
                <a:off x="6005206" y="4870690"/>
                <a:ext cx="522899" cy="461665"/>
              </a:xfrm>
              <a:prstGeom prst="rect">
                <a:avLst/>
              </a:prstGeom>
              <a:blipFill rotWithShape="0">
                <a:blip r:embed="rId9"/>
                <a:stretch>
                  <a:fillRect/>
                </a:stretch>
              </a:blipFill>
            </p:spPr>
            <p:txBody>
              <a:bodyPr/>
              <a:lstStyle/>
              <a:p>
                <a:r>
                  <a:rPr lang="ko-KR" altLang="en-US">
                    <a:noFill/>
                  </a:rPr>
                  <a:t> </a:t>
                </a:r>
              </a:p>
            </p:txBody>
          </p:sp>
        </mc:Fallback>
      </mc:AlternateContent>
      <p:sp>
        <p:nvSpPr>
          <p:cNvPr id="8" name="오른쪽 화살표 7"/>
          <p:cNvSpPr/>
          <p:nvPr/>
        </p:nvSpPr>
        <p:spPr>
          <a:xfrm>
            <a:off x="3534038" y="6113510"/>
            <a:ext cx="432048" cy="671351"/>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1" name="직선 연결선 10"/>
          <p:cNvCxnSpPr/>
          <p:nvPr/>
        </p:nvCxnSpPr>
        <p:spPr>
          <a:xfrm>
            <a:off x="323528" y="5949280"/>
            <a:ext cx="839927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직사각형 29"/>
              <p:cNvSpPr/>
              <p:nvPr/>
            </p:nvSpPr>
            <p:spPr>
              <a:xfrm>
                <a:off x="7815750" y="4844897"/>
                <a:ext cx="52289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400" i="1">
                          <a:latin typeface="Cambria Math" panose="02040503050406030204" pitchFamily="18" charset="0"/>
                        </a:rPr>
                        <m:t>=</m:t>
                      </m:r>
                    </m:oMath>
                  </m:oMathPara>
                </a14:m>
                <a:endParaRPr lang="ko-KR" altLang="en-US" sz="2400" dirty="0"/>
              </a:p>
            </p:txBody>
          </p:sp>
        </mc:Choice>
        <mc:Fallback xmlns="">
          <p:sp>
            <p:nvSpPr>
              <p:cNvPr id="30" name="직사각형 29"/>
              <p:cNvSpPr>
                <a:spLocks noRot="1" noChangeAspect="1" noMove="1" noResize="1" noEditPoints="1" noAdjustHandles="1" noChangeArrowheads="1" noChangeShapeType="1" noTextEdit="1"/>
              </p:cNvSpPr>
              <p:nvPr/>
            </p:nvSpPr>
            <p:spPr>
              <a:xfrm>
                <a:off x="7815750" y="4844897"/>
                <a:ext cx="522899" cy="461665"/>
              </a:xfrm>
              <a:prstGeom prst="rect">
                <a:avLst/>
              </a:prstGeom>
              <a:blipFill rotWithShape="0">
                <a:blip r:embed="rId10"/>
                <a:stretch>
                  <a:fillRect/>
                </a:stretch>
              </a:blipFill>
            </p:spPr>
            <p:txBody>
              <a:bodyPr/>
              <a:lstStyle/>
              <a:p>
                <a:r>
                  <a:rPr lang="ko-KR" altLang="en-US">
                    <a:noFill/>
                  </a:rPr>
                  <a:t> </a:t>
                </a:r>
              </a:p>
            </p:txBody>
          </p:sp>
        </mc:Fallback>
      </mc:AlternateContent>
      <p:pic>
        <p:nvPicPr>
          <p:cNvPr id="31" name="_x101097616" descr="DRW00000c1c6250"/>
          <p:cNvPicPr>
            <a:picLocks noChangeAspect="1" noChangeArrowheads="1"/>
          </p:cNvPicPr>
          <p:nvPr/>
        </p:nvPicPr>
        <p:blipFill rotWithShape="1">
          <a:blip r:embed="rId11" cstate="print"/>
          <a:srcRect l="50588"/>
          <a:stretch/>
        </p:blipFill>
        <p:spPr bwMode="auto">
          <a:xfrm>
            <a:off x="8251047" y="4724891"/>
            <a:ext cx="745977" cy="701675"/>
          </a:xfrm>
          <a:prstGeom prst="rect">
            <a:avLst/>
          </a:prstGeom>
          <a:solidFill>
            <a:srgbClr val="0000CC"/>
          </a:solidFill>
          <a:ln>
            <a:solidFill>
              <a:srgbClr val="C00000"/>
            </a:solidFill>
          </a:ln>
        </p:spPr>
      </p:pic>
      <mc:AlternateContent xmlns:mc="http://schemas.openxmlformats.org/markup-compatibility/2006" xmlns:a14="http://schemas.microsoft.com/office/drawing/2010/main">
        <mc:Choice Requires="a14">
          <p:sp>
            <p:nvSpPr>
              <p:cNvPr id="12" name="직사각형 11"/>
              <p:cNvSpPr/>
              <p:nvPr/>
            </p:nvSpPr>
            <p:spPr>
              <a:xfrm>
                <a:off x="7707262" y="1906649"/>
                <a:ext cx="1254767" cy="6117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𝑉</m:t>
                      </m:r>
                      <m:r>
                        <a:rPr lang="en-US" altLang="ko-KR" i="1">
                          <a:latin typeface="Cambria Math" panose="02040503050406030204" pitchFamily="18" charset="0"/>
                        </a:rPr>
                        <m:t>=</m:t>
                      </m:r>
                      <m:f>
                        <m:fPr>
                          <m:ctrlPr>
                            <a:rPr lang="ko-KR" altLang="en-US" i="1" dirty="0" smtClean="0">
                              <a:latin typeface="Cambria Math" panose="02040503050406030204" pitchFamily="18" charset="0"/>
                            </a:rPr>
                          </m:ctrlPr>
                        </m:fPr>
                        <m:num>
                          <m:r>
                            <a:rPr lang="en-US" altLang="ko-KR" b="0" i="1" dirty="0" smtClean="0">
                              <a:latin typeface="Cambria Math" panose="02040503050406030204" pitchFamily="18" charset="0"/>
                            </a:rPr>
                            <m:t>4</m:t>
                          </m:r>
                        </m:num>
                        <m:den>
                          <m:r>
                            <a:rPr lang="en-US" altLang="ko-KR" b="0" i="1" dirty="0" smtClean="0">
                              <a:latin typeface="Cambria Math" panose="02040503050406030204" pitchFamily="18" charset="0"/>
                            </a:rPr>
                            <m:t>3</m:t>
                          </m:r>
                        </m:den>
                      </m:f>
                      <m:r>
                        <a:rPr lang="ko-KR" altLang="en-US" i="1">
                          <a:latin typeface="Cambria Math" panose="02040503050406030204" pitchFamily="18" charset="0"/>
                        </a:rPr>
                        <m:t>𝜋</m:t>
                      </m:r>
                      <m:r>
                        <a:rPr lang="en-US" altLang="ko-KR" i="1">
                          <a:latin typeface="Cambria Math" panose="02040503050406030204" pitchFamily="18" charset="0"/>
                        </a:rPr>
                        <m:t>𝑅</m:t>
                      </m:r>
                      <m:r>
                        <a:rPr lang="en-US" altLang="ko-KR" b="0" i="1" baseline="30000" smtClean="0">
                          <a:latin typeface="Cambria Math" panose="02040503050406030204" pitchFamily="18" charset="0"/>
                        </a:rPr>
                        <m:t>3</m:t>
                      </m:r>
                    </m:oMath>
                  </m:oMathPara>
                </a14:m>
                <a:endParaRPr lang="ko-KR" altLang="en-US" dirty="0"/>
              </a:p>
            </p:txBody>
          </p:sp>
        </mc:Choice>
        <mc:Fallback xmlns="">
          <p:sp>
            <p:nvSpPr>
              <p:cNvPr id="12" name="직사각형 11"/>
              <p:cNvSpPr>
                <a:spLocks noRot="1" noChangeAspect="1" noMove="1" noResize="1" noEditPoints="1" noAdjustHandles="1" noChangeArrowheads="1" noChangeShapeType="1" noTextEdit="1"/>
              </p:cNvSpPr>
              <p:nvPr/>
            </p:nvSpPr>
            <p:spPr>
              <a:xfrm>
                <a:off x="7707262" y="1906649"/>
                <a:ext cx="1254767" cy="611706"/>
              </a:xfrm>
              <a:prstGeom prst="rect">
                <a:avLst/>
              </a:prstGeom>
              <a:blipFill rotWithShape="0">
                <a:blip r:embed="rId12"/>
                <a:stretch>
                  <a:fillRect/>
                </a:stretch>
              </a:blipFill>
            </p:spPr>
            <p:txBody>
              <a:bodyPr/>
              <a:lstStyle/>
              <a:p>
                <a:r>
                  <a:rPr lang="ko-KR" altLang="en-US">
                    <a:noFill/>
                  </a:rPr>
                  <a:t> </a:t>
                </a:r>
              </a:p>
            </p:txBody>
          </p:sp>
        </mc:Fallback>
      </mc:AlternateContent>
      <p:sp>
        <p:nvSpPr>
          <p:cNvPr id="9" name="슬라이드 번호 개체 틀 8"/>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40</a:t>
            </a:fld>
            <a:endParaRPr lang="ko-KR" altLang="en-US"/>
          </a:p>
        </p:txBody>
      </p:sp>
      <p:cxnSp>
        <p:nvCxnSpPr>
          <p:cNvPr id="10" name="꺾인 연결선 9"/>
          <p:cNvCxnSpPr>
            <a:stCxn id="4" idx="1"/>
          </p:cNvCxnSpPr>
          <p:nvPr/>
        </p:nvCxnSpPr>
        <p:spPr>
          <a:xfrm rot="10800000" flipH="1" flipV="1">
            <a:off x="733780" y="2884293"/>
            <a:ext cx="4270268" cy="2448061"/>
          </a:xfrm>
          <a:prstGeom prst="bentConnector3">
            <a:avLst>
              <a:gd name="adj1" fmla="val -9145"/>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30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_x101096336" descr="DRW00000c1c6258"/>
          <p:cNvPicPr>
            <a:picLocks noChangeAspect="1" noChangeArrowheads="1"/>
          </p:cNvPicPr>
          <p:nvPr/>
        </p:nvPicPr>
        <p:blipFill>
          <a:blip r:embed="rId3" cstate="print"/>
          <a:srcRect/>
          <a:stretch>
            <a:fillRect/>
          </a:stretch>
        </p:blipFill>
        <p:spPr bwMode="auto">
          <a:xfrm>
            <a:off x="331457" y="2204864"/>
            <a:ext cx="2139950" cy="827088"/>
          </a:xfrm>
          <a:prstGeom prst="rect">
            <a:avLst/>
          </a:prstGeom>
          <a:noFill/>
          <a:ln>
            <a:solidFill>
              <a:srgbClr val="00B050"/>
            </a:solidFill>
          </a:ln>
        </p:spPr>
      </p:pic>
      <p:pic>
        <p:nvPicPr>
          <p:cNvPr id="25603" name="_x101097616" descr="DRW00000c1c6260"/>
          <p:cNvPicPr>
            <a:picLocks noChangeAspect="1" noChangeArrowheads="1"/>
          </p:cNvPicPr>
          <p:nvPr/>
        </p:nvPicPr>
        <p:blipFill>
          <a:blip r:embed="rId4" cstate="print"/>
          <a:srcRect/>
          <a:stretch>
            <a:fillRect/>
          </a:stretch>
        </p:blipFill>
        <p:spPr bwMode="auto">
          <a:xfrm>
            <a:off x="255024" y="4745253"/>
            <a:ext cx="2101850" cy="827088"/>
          </a:xfrm>
          <a:prstGeom prst="rect">
            <a:avLst/>
          </a:prstGeom>
          <a:noFill/>
          <a:ln>
            <a:solidFill>
              <a:srgbClr val="C00000"/>
            </a:solidFill>
          </a:ln>
        </p:spPr>
      </p:pic>
      <p:sp>
        <p:nvSpPr>
          <p:cNvPr id="11" name="직사각형 10"/>
          <p:cNvSpPr/>
          <p:nvPr/>
        </p:nvSpPr>
        <p:spPr>
          <a:xfrm>
            <a:off x="-350889" y="77866"/>
            <a:ext cx="3960440" cy="400110"/>
          </a:xfrm>
          <a:prstGeom prst="rect">
            <a:avLst/>
          </a:prstGeom>
        </p:spPr>
        <p:txBody>
          <a:bodyPr wrap="square">
            <a:spAutoFit/>
          </a:bodyPr>
          <a:lstStyle/>
          <a:p>
            <a:pPr algn="ctr"/>
            <a:r>
              <a:rPr lang="en-US" altLang="ko-KR" sz="2000" dirty="0">
                <a:latin typeface="Gill Sans MT" panose="020B0502020104020203" pitchFamily="34" charset="0"/>
                <a:ea typeface="HY견고딕" panose="02030600000101010101" pitchFamily="18" charset="-127"/>
              </a:rPr>
              <a:t> Young-Laplace equation</a:t>
            </a:r>
            <a:endParaRPr lang="ko-KR" altLang="en-US" sz="2000" dirty="0">
              <a:latin typeface="Gill Sans MT" panose="020B0502020104020203" pitchFamily="34" charset="0"/>
              <a:ea typeface="HY견고딕" panose="02030600000101010101" pitchFamily="18" charset="-127"/>
            </a:endParaRPr>
          </a:p>
        </p:txBody>
      </p:sp>
      <p:pic>
        <p:nvPicPr>
          <p:cNvPr id="12" name="_x101097616" descr="DRW00000c1c6250"/>
          <p:cNvPicPr>
            <a:picLocks noChangeAspect="1" noChangeArrowheads="1"/>
          </p:cNvPicPr>
          <p:nvPr/>
        </p:nvPicPr>
        <p:blipFill>
          <a:blip r:embed="rId5" cstate="print"/>
          <a:srcRect/>
          <a:stretch>
            <a:fillRect/>
          </a:stretch>
        </p:blipFill>
        <p:spPr bwMode="auto">
          <a:xfrm>
            <a:off x="874475" y="539531"/>
            <a:ext cx="1509713" cy="701675"/>
          </a:xfrm>
          <a:prstGeom prst="rect">
            <a:avLst/>
          </a:prstGeom>
          <a:solidFill>
            <a:srgbClr val="0000CC"/>
          </a:solidFill>
          <a:ln>
            <a:solidFill>
              <a:srgbClr val="0000CC"/>
            </a:solidFill>
          </a:ln>
        </p:spPr>
      </p:pic>
      <p:sp>
        <p:nvSpPr>
          <p:cNvPr id="3" name="내용 개체 틀 2"/>
          <p:cNvSpPr>
            <a:spLocks noGrp="1"/>
          </p:cNvSpPr>
          <p:nvPr>
            <p:ph idx="1"/>
          </p:nvPr>
        </p:nvSpPr>
        <p:spPr>
          <a:xfrm>
            <a:off x="3244658" y="132792"/>
            <a:ext cx="5287782" cy="1354435"/>
          </a:xfrm>
        </p:spPr>
        <p:txBody>
          <a:bodyPr>
            <a:normAutofit/>
          </a:bodyPr>
          <a:lstStyle/>
          <a:p>
            <a:r>
              <a:rPr lang="en-US" altLang="ko-KR" sz="2000" dirty="0">
                <a:latin typeface="Gill Sans MT" panose="020B0502020104020203" pitchFamily="34" charset="0"/>
              </a:rPr>
              <a:t>Flat to convex (</a:t>
            </a:r>
            <a:r>
              <a:rPr lang="ko-KR" altLang="en-US" sz="2000" dirty="0">
                <a:latin typeface="+mn-ea"/>
                <a:ea typeface="+mn-ea"/>
              </a:rPr>
              <a:t>볼록</a:t>
            </a:r>
            <a:r>
              <a:rPr lang="en-US" altLang="ko-KR" sz="2000" dirty="0">
                <a:latin typeface="Gill Sans MT" panose="020B0502020104020203" pitchFamily="34" charset="0"/>
              </a:rPr>
              <a:t>): </a:t>
            </a:r>
            <a:r>
              <a:rPr lang="en-US" altLang="ko-KR" sz="2000" dirty="0">
                <a:latin typeface="Gill Sans MT" panose="020B0502020104020203" pitchFamily="34" charset="0"/>
                <a:sym typeface="Symbol"/>
              </a:rPr>
              <a:t> (+)</a:t>
            </a:r>
          </a:p>
          <a:p>
            <a:r>
              <a:rPr lang="en-US" altLang="ko-KR" sz="2000" dirty="0">
                <a:latin typeface="Gill Sans MT" panose="020B0502020104020203" pitchFamily="34" charset="0"/>
                <a:sym typeface="Symbol"/>
              </a:rPr>
              <a:t>Flat to concave (</a:t>
            </a:r>
            <a:r>
              <a:rPr lang="ko-KR" altLang="en-US" sz="2000" dirty="0">
                <a:latin typeface="+mn-ea"/>
                <a:ea typeface="+mn-ea"/>
                <a:sym typeface="Symbol"/>
              </a:rPr>
              <a:t>오목</a:t>
            </a:r>
            <a:r>
              <a:rPr lang="en-US" altLang="ko-KR" sz="2000" dirty="0">
                <a:latin typeface="Gill Sans MT" panose="020B0502020104020203" pitchFamily="34" charset="0"/>
                <a:sym typeface="Symbol"/>
              </a:rPr>
              <a:t>):  (-)</a:t>
            </a:r>
          </a:p>
          <a:p>
            <a:r>
              <a:rPr lang="en-US" altLang="ko-KR" sz="2000" dirty="0">
                <a:latin typeface="Gill Sans MT" panose="020B0502020104020203" pitchFamily="34" charset="0"/>
                <a:sym typeface="Symbol"/>
              </a:rPr>
              <a:t>Surface energy : convex &gt; flat &gt; concave</a:t>
            </a:r>
          </a:p>
        </p:txBody>
      </p:sp>
      <p:sp>
        <p:nvSpPr>
          <p:cNvPr id="5" name="TextBox 4"/>
          <p:cNvSpPr txBox="1"/>
          <p:nvPr/>
        </p:nvSpPr>
        <p:spPr>
          <a:xfrm>
            <a:off x="5736913" y="4558632"/>
            <a:ext cx="2802101" cy="1200329"/>
          </a:xfrm>
          <a:prstGeom prst="rect">
            <a:avLst/>
          </a:prstGeom>
          <a:noFill/>
        </p:spPr>
        <p:txBody>
          <a:bodyPr wrap="square" rtlCol="0">
            <a:spAutoFit/>
          </a:bodyPr>
          <a:lstStyle/>
          <a:p>
            <a:pPr marL="285750" indent="-285750">
              <a:buFont typeface="Wingdings" panose="05000000000000000000" pitchFamily="2" charset="2"/>
              <a:buChar char="u"/>
            </a:pPr>
            <a:r>
              <a:rPr lang="en-US" altLang="ko-KR" dirty="0"/>
              <a:t>R increase </a:t>
            </a:r>
            <a:r>
              <a:rPr lang="en-US" altLang="ko-KR" dirty="0">
                <a:sym typeface="Wingdings" panose="05000000000000000000" pitchFamily="2" charset="2"/>
              </a:rPr>
              <a:t> solubility </a:t>
            </a:r>
            <a:r>
              <a:rPr lang="en-US" altLang="ko-KR" dirty="0"/>
              <a:t>(</a:t>
            </a:r>
            <a:r>
              <a:rPr lang="en-US" altLang="ko-KR" dirty="0" err="1"/>
              <a:t>S</a:t>
            </a:r>
            <a:r>
              <a:rPr lang="en-US" altLang="ko-KR" baseline="-25000" dirty="0" err="1"/>
              <a:t>c</a:t>
            </a:r>
            <a:r>
              <a:rPr lang="en-US" altLang="ko-KR" dirty="0"/>
              <a:t>) decrease </a:t>
            </a:r>
            <a:r>
              <a:rPr lang="en-US" altLang="ko-KR" dirty="0">
                <a:sym typeface="Wingdings" panose="05000000000000000000" pitchFamily="2" charset="2"/>
              </a:rPr>
              <a:t> droplet grow into bulk liquid</a:t>
            </a:r>
            <a:endParaRPr lang="ko-KR" altLang="en-US" dirty="0"/>
          </a:p>
        </p:txBody>
      </p:sp>
      <p:sp>
        <p:nvSpPr>
          <p:cNvPr id="6" name="직사각형 5"/>
          <p:cNvSpPr/>
          <p:nvPr/>
        </p:nvSpPr>
        <p:spPr>
          <a:xfrm>
            <a:off x="426158" y="1556790"/>
            <a:ext cx="2139950" cy="923330"/>
          </a:xfrm>
          <a:prstGeom prst="rect">
            <a:avLst/>
          </a:prstGeom>
        </p:spPr>
        <p:txBody>
          <a:bodyPr wrap="square">
            <a:spAutoFit/>
          </a:bodyPr>
          <a:lstStyle/>
          <a:p>
            <a:pPr>
              <a:buNone/>
            </a:pPr>
            <a:r>
              <a:rPr lang="en-US" altLang="ko-KR" dirty="0">
                <a:solidFill>
                  <a:srgbClr val="00B050"/>
                </a:solidFill>
                <a:latin typeface="Gill Sans MT" panose="020B0502020104020203" pitchFamily="34" charset="0"/>
              </a:rPr>
              <a:t>Kevin equation @ constant temp</a:t>
            </a:r>
          </a:p>
          <a:p>
            <a:pPr>
              <a:buNone/>
            </a:pPr>
            <a:endParaRPr lang="en-US" altLang="ko-KR" dirty="0">
              <a:solidFill>
                <a:srgbClr val="00B050"/>
              </a:solidFill>
              <a:latin typeface="Gill Sans MT" panose="020B0502020104020203" pitchFamily="34" charset="0"/>
            </a:endParaRPr>
          </a:p>
        </p:txBody>
      </p:sp>
      <p:sp>
        <p:nvSpPr>
          <p:cNvPr id="7" name="직사각형 6"/>
          <p:cNvSpPr/>
          <p:nvPr/>
        </p:nvSpPr>
        <p:spPr>
          <a:xfrm>
            <a:off x="99461" y="4047977"/>
            <a:ext cx="3510090" cy="646331"/>
          </a:xfrm>
          <a:prstGeom prst="rect">
            <a:avLst/>
          </a:prstGeom>
        </p:spPr>
        <p:txBody>
          <a:bodyPr wrap="square">
            <a:spAutoFit/>
          </a:bodyPr>
          <a:lstStyle/>
          <a:p>
            <a:pPr>
              <a:buNone/>
            </a:pPr>
            <a:r>
              <a:rPr lang="en-US" altLang="ko-KR" dirty="0">
                <a:solidFill>
                  <a:srgbClr val="C00000"/>
                </a:solidFill>
                <a:latin typeface="Gill Sans MT" panose="020B0502020104020203" pitchFamily="34" charset="0"/>
              </a:rPr>
              <a:t>Gibbs-Thompson relation @ constant pressure</a:t>
            </a:r>
            <a:endParaRPr lang="ko-KR" altLang="en-US" dirty="0">
              <a:solidFill>
                <a:srgbClr val="C00000"/>
              </a:solidFill>
              <a:latin typeface="Gill Sans MT" panose="020B0502020104020203" pitchFamily="34" charset="0"/>
            </a:endParaRPr>
          </a:p>
        </p:txBody>
      </p:sp>
      <p:pic>
        <p:nvPicPr>
          <p:cNvPr id="13" name="Picture 2" descr="C:\WINDOWS\바탕 화면\jpg\02장\2-12.jpg"/>
          <p:cNvPicPr>
            <a:picLocks noChangeAspect="1" noChangeArrowheads="1"/>
          </p:cNvPicPr>
          <p:nvPr/>
        </p:nvPicPr>
        <p:blipFill>
          <a:blip r:embed="rId6" cstate="print"/>
          <a:srcRect/>
          <a:stretch>
            <a:fillRect/>
          </a:stretch>
        </p:blipFill>
        <p:spPr bwMode="auto">
          <a:xfrm>
            <a:off x="2820468" y="1673457"/>
            <a:ext cx="2727043" cy="2264215"/>
          </a:xfrm>
          <a:prstGeom prst="rect">
            <a:avLst/>
          </a:prstGeom>
          <a:noFill/>
        </p:spPr>
      </p:pic>
      <p:pic>
        <p:nvPicPr>
          <p:cNvPr id="14" name="Picture 2" descr="C:\WINDOWS\바탕 화면\jpg\02장\2-11.jpg"/>
          <p:cNvPicPr>
            <a:picLocks noChangeAspect="1" noChangeArrowheads="1"/>
          </p:cNvPicPr>
          <p:nvPr/>
        </p:nvPicPr>
        <p:blipFill>
          <a:blip r:embed="rId7" cstate="print"/>
          <a:srcRect/>
          <a:stretch>
            <a:fillRect/>
          </a:stretch>
        </p:blipFill>
        <p:spPr bwMode="auto">
          <a:xfrm>
            <a:off x="3161447" y="4310902"/>
            <a:ext cx="2517409" cy="2522878"/>
          </a:xfrm>
          <a:prstGeom prst="rect">
            <a:avLst/>
          </a:prstGeom>
          <a:noFill/>
        </p:spPr>
      </p:pic>
      <p:sp>
        <p:nvSpPr>
          <p:cNvPr id="8" name="직사각형 7"/>
          <p:cNvSpPr/>
          <p:nvPr/>
        </p:nvSpPr>
        <p:spPr>
          <a:xfrm>
            <a:off x="5736913" y="1905650"/>
            <a:ext cx="2878575" cy="1200329"/>
          </a:xfrm>
          <a:prstGeom prst="rect">
            <a:avLst/>
          </a:prstGeom>
        </p:spPr>
        <p:txBody>
          <a:bodyPr wrap="square">
            <a:spAutoFit/>
          </a:bodyPr>
          <a:lstStyle/>
          <a:p>
            <a:pPr marL="285750" indent="-285750">
              <a:buFont typeface="Wingdings" panose="05000000000000000000" pitchFamily="2" charset="2"/>
              <a:buChar char="u"/>
            </a:pPr>
            <a:r>
              <a:rPr lang="en-US" altLang="ko-KR" dirty="0"/>
              <a:t>R increase </a:t>
            </a:r>
            <a:r>
              <a:rPr lang="en-US" altLang="ko-KR" dirty="0">
                <a:sym typeface="Wingdings" panose="05000000000000000000" pitchFamily="2" charset="2"/>
              </a:rPr>
              <a:t> </a:t>
            </a:r>
            <a:r>
              <a:rPr lang="en-US" altLang="ko-KR" dirty="0"/>
              <a:t>vapor pressure (P</a:t>
            </a:r>
            <a:r>
              <a:rPr lang="en-US" altLang="ko-KR" baseline="-25000" dirty="0"/>
              <a:t>c</a:t>
            </a:r>
            <a:r>
              <a:rPr lang="en-US" altLang="ko-KR" dirty="0"/>
              <a:t>) decrease </a:t>
            </a:r>
            <a:r>
              <a:rPr lang="en-US" altLang="ko-KR" dirty="0">
                <a:sym typeface="Wingdings" panose="05000000000000000000" pitchFamily="2" charset="2"/>
              </a:rPr>
              <a:t> droplet grow into bulk liquid</a:t>
            </a:r>
          </a:p>
        </p:txBody>
      </p:sp>
      <p:cxnSp>
        <p:nvCxnSpPr>
          <p:cNvPr id="22" name="직선 연결선 21"/>
          <p:cNvCxnSpPr/>
          <p:nvPr/>
        </p:nvCxnSpPr>
        <p:spPr>
          <a:xfrm>
            <a:off x="395536" y="1454178"/>
            <a:ext cx="839927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꺾인 연결선 22"/>
          <p:cNvCxnSpPr>
            <a:stCxn id="25601" idx="3"/>
            <a:endCxn id="13" idx="1"/>
          </p:cNvCxnSpPr>
          <p:nvPr/>
        </p:nvCxnSpPr>
        <p:spPr>
          <a:xfrm>
            <a:off x="2471407" y="2618408"/>
            <a:ext cx="349061" cy="187157"/>
          </a:xfrm>
          <a:prstGeom prst="bent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꺾인 연결선 25"/>
          <p:cNvCxnSpPr>
            <a:stCxn id="25603" idx="3"/>
            <a:endCxn id="14" idx="1"/>
          </p:cNvCxnSpPr>
          <p:nvPr/>
        </p:nvCxnSpPr>
        <p:spPr>
          <a:xfrm>
            <a:off x="2356874" y="5158797"/>
            <a:ext cx="804573" cy="413544"/>
          </a:xfrm>
          <a:prstGeom prst="bentConnector3">
            <a:avLst>
              <a:gd name="adj1" fmla="val 5000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619" name="TextBox 25618"/>
          <p:cNvSpPr txBox="1"/>
          <p:nvPr/>
        </p:nvSpPr>
        <p:spPr>
          <a:xfrm>
            <a:off x="308792" y="6221081"/>
            <a:ext cx="2015295" cy="307777"/>
          </a:xfrm>
          <a:prstGeom prst="rect">
            <a:avLst/>
          </a:prstGeom>
          <a:noFill/>
        </p:spPr>
        <p:txBody>
          <a:bodyPr wrap="none" rtlCol="0">
            <a:spAutoFit/>
          </a:bodyPr>
          <a:lstStyle/>
          <a:p>
            <a:r>
              <a:rPr lang="en-US" altLang="ko-KR" sz="1400" dirty="0"/>
              <a:t>K: Boltzmann constant</a:t>
            </a:r>
            <a:endParaRPr lang="ko-KR" altLang="en-US" sz="1400" dirty="0"/>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41</a:t>
            </a:fld>
            <a:endParaRPr lang="ko-KR" altLang="en-US"/>
          </a:p>
        </p:txBody>
      </p:sp>
    </p:spTree>
    <p:extLst>
      <p:ext uri="{BB962C8B-B14F-4D97-AF65-F5344CB8AC3E}">
        <p14:creationId xmlns:p14="http://schemas.microsoft.com/office/powerpoint/2010/main" val="1010895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179512" y="404664"/>
            <a:ext cx="8568952" cy="6336704"/>
          </a:xfrm>
        </p:spPr>
        <p:txBody>
          <a:bodyPr>
            <a:noAutofit/>
          </a:bodyPr>
          <a:lstStyle/>
          <a:p>
            <a:r>
              <a:rPr lang="en-US" altLang="ko-KR" sz="2400" dirty="0">
                <a:solidFill>
                  <a:srgbClr val="0000CC"/>
                </a:solidFill>
                <a:latin typeface="Gill Sans MT" panose="020B0502020104020203" pitchFamily="34" charset="0"/>
              </a:rPr>
              <a:t>Ostwald ripening </a:t>
            </a:r>
            <a:r>
              <a:rPr lang="en-US" altLang="ko-KR" sz="2400" dirty="0">
                <a:latin typeface="Gill Sans MT" panose="020B0502020104020203" pitchFamily="34" charset="0"/>
              </a:rPr>
              <a:t>: solid state diffusion evaporation-condensation, results in abnormal grain growth, leading inhomogeneous microstructure (Fig. 2.13)</a:t>
            </a:r>
          </a:p>
          <a:p>
            <a:endParaRPr lang="en-US" altLang="ko-KR" sz="2400" dirty="0">
              <a:latin typeface="Gill Sans MT" panose="020B0502020104020203" pitchFamily="34" charset="0"/>
            </a:endParaRPr>
          </a:p>
          <a:p>
            <a:endParaRPr lang="en-US" altLang="ko-KR" sz="2400" dirty="0">
              <a:latin typeface="Gill Sans MT" panose="020B0502020104020203" pitchFamily="34" charset="0"/>
            </a:endParaRPr>
          </a:p>
          <a:p>
            <a:endParaRPr lang="en-US" altLang="ko-KR" sz="2400" dirty="0">
              <a:latin typeface="Gill Sans MT" panose="020B0502020104020203" pitchFamily="34" charset="0"/>
            </a:endParaRPr>
          </a:p>
          <a:p>
            <a:endParaRPr lang="en-US" altLang="ko-KR" sz="2400" dirty="0">
              <a:latin typeface="Gill Sans MT" panose="020B0502020104020203" pitchFamily="34" charset="0"/>
            </a:endParaRPr>
          </a:p>
          <a:p>
            <a:endParaRPr lang="en-US" altLang="ko-KR" sz="2400" dirty="0">
              <a:latin typeface="Gill Sans MT" panose="020B0502020104020203" pitchFamily="34" charset="0"/>
            </a:endParaRPr>
          </a:p>
          <a:p>
            <a:endParaRPr lang="en-US" altLang="ko-KR" sz="2400" dirty="0">
              <a:latin typeface="Gill Sans MT" panose="020B0502020104020203" pitchFamily="34" charset="0"/>
            </a:endParaRPr>
          </a:p>
          <a:p>
            <a:endParaRPr lang="en-US" altLang="ko-KR" sz="2400" dirty="0">
              <a:solidFill>
                <a:srgbClr val="0000CC"/>
              </a:solidFill>
              <a:latin typeface="Gill Sans MT" panose="020B0502020104020203" pitchFamily="34" charset="0"/>
            </a:endParaRPr>
          </a:p>
          <a:p>
            <a:r>
              <a:rPr lang="en-US" altLang="ko-KR" sz="2400" dirty="0">
                <a:solidFill>
                  <a:srgbClr val="0000CC"/>
                </a:solidFill>
                <a:latin typeface="Gill Sans MT" panose="020B0502020104020203" pitchFamily="34" charset="0"/>
              </a:rPr>
              <a:t>Reduction of overall surface energy </a:t>
            </a:r>
            <a:r>
              <a:rPr lang="en-US" altLang="ko-KR" sz="2400" dirty="0">
                <a:latin typeface="Gill Sans MT" panose="020B0502020104020203" pitchFamily="34" charset="0"/>
              </a:rPr>
              <a:t>is driving force for the surface restructuring, formation of faceted crystals, sintering and Ostwald ripening.</a:t>
            </a:r>
          </a:p>
          <a:p>
            <a:r>
              <a:rPr lang="en-US" altLang="ko-KR" sz="2400" dirty="0">
                <a:solidFill>
                  <a:srgbClr val="0000CC"/>
                </a:solidFill>
                <a:latin typeface="Gill Sans MT" panose="020B0502020104020203" pitchFamily="34" charset="0"/>
              </a:rPr>
              <a:t>Without appropriate stabilization mechanism (electrostatic and steric stabilization)</a:t>
            </a:r>
            <a:r>
              <a:rPr lang="en-US" altLang="ko-KR" sz="2400" dirty="0">
                <a:latin typeface="Gill Sans MT" panose="020B0502020104020203" pitchFamily="34" charset="0"/>
              </a:rPr>
              <a:t>, it will be easy to </a:t>
            </a:r>
            <a:r>
              <a:rPr lang="en-US" altLang="ko-KR" sz="2400" dirty="0">
                <a:solidFill>
                  <a:srgbClr val="0000CC"/>
                </a:solidFill>
                <a:latin typeface="Gill Sans MT" panose="020B0502020104020203" pitchFamily="34" charset="0"/>
              </a:rPr>
              <a:t>form aggregate</a:t>
            </a:r>
          </a:p>
          <a:p>
            <a:pPr algn="r"/>
            <a:endParaRPr lang="ko-KR" altLang="en-US" sz="2400" dirty="0">
              <a:latin typeface="Gill Sans MT" panose="020B0502020104020203" pitchFamily="34" charset="0"/>
            </a:endParaRP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832" y="1556792"/>
            <a:ext cx="3600400" cy="2634179"/>
          </a:xfrm>
          <a:prstGeom prst="rect">
            <a:avLst/>
          </a:prstGeom>
        </p:spPr>
      </p:pic>
      <p:sp>
        <p:nvSpPr>
          <p:cNvPr id="5" name="슬라이드 번호 개체 틀 4"/>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42</a:t>
            </a:fld>
            <a:endParaRPr lang="ko-KR" altLang="en-US"/>
          </a:p>
        </p:txBody>
      </p:sp>
    </p:spTree>
    <p:extLst>
      <p:ext uri="{BB962C8B-B14F-4D97-AF65-F5344CB8AC3E}">
        <p14:creationId xmlns:p14="http://schemas.microsoft.com/office/powerpoint/2010/main" val="514358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3600" b="1" dirty="0">
                <a:latin typeface="Gill Sans MT" panose="020B0502020104020203" pitchFamily="34" charset="0"/>
              </a:rPr>
              <a:t>2.4. Electrostatic Stabilization</a:t>
            </a:r>
            <a:endParaRPr lang="ko-KR" altLang="en-US" sz="3600" b="1" dirty="0">
              <a:latin typeface="Gill Sans MT" panose="020B0502020104020203" pitchFamily="34" charset="0"/>
            </a:endParaRPr>
          </a:p>
        </p:txBody>
      </p:sp>
      <p:sp>
        <p:nvSpPr>
          <p:cNvPr id="3" name="내용 개체 틀 2"/>
          <p:cNvSpPr>
            <a:spLocks noGrp="1"/>
          </p:cNvSpPr>
          <p:nvPr>
            <p:ph idx="1"/>
          </p:nvPr>
        </p:nvSpPr>
        <p:spPr>
          <a:xfrm>
            <a:off x="411271" y="1254063"/>
            <a:ext cx="8507288" cy="4525963"/>
          </a:xfrm>
        </p:spPr>
        <p:txBody>
          <a:bodyPr>
            <a:normAutofit/>
          </a:bodyPr>
          <a:lstStyle/>
          <a:p>
            <a:pPr marL="514350" indent="-514350">
              <a:lnSpc>
                <a:spcPct val="150000"/>
              </a:lnSpc>
              <a:spcBef>
                <a:spcPts val="0"/>
              </a:spcBef>
              <a:buFont typeface="+mj-lt"/>
              <a:buAutoNum type="arabicParenR"/>
            </a:pPr>
            <a:r>
              <a:rPr lang="en-US" altLang="ko-KR" sz="2800" dirty="0">
                <a:latin typeface="Gill Sans MT" panose="020B0502020104020203" pitchFamily="34" charset="0"/>
              </a:rPr>
              <a:t>Surface charge density</a:t>
            </a:r>
          </a:p>
          <a:p>
            <a:pPr marL="514350" indent="-514350">
              <a:lnSpc>
                <a:spcPct val="150000"/>
              </a:lnSpc>
              <a:spcBef>
                <a:spcPts val="0"/>
              </a:spcBef>
              <a:buFont typeface="+mj-lt"/>
              <a:buAutoNum type="arabicParenR"/>
            </a:pPr>
            <a:r>
              <a:rPr lang="en-US" altLang="ko-KR" sz="2800" dirty="0">
                <a:latin typeface="Gill Sans MT" panose="020B0502020104020203" pitchFamily="34" charset="0"/>
              </a:rPr>
              <a:t>Electric potential at the proximity of solid surface</a:t>
            </a:r>
          </a:p>
          <a:p>
            <a:pPr marL="514350" indent="-514350">
              <a:lnSpc>
                <a:spcPct val="150000"/>
              </a:lnSpc>
              <a:spcBef>
                <a:spcPts val="0"/>
              </a:spcBef>
              <a:buFont typeface="+mj-lt"/>
              <a:buAutoNum type="arabicParenR"/>
            </a:pPr>
            <a:r>
              <a:rPr lang="en-US" altLang="ko-KR" sz="2800" dirty="0">
                <a:latin typeface="Gill Sans MT" panose="020B0502020104020203" pitchFamily="34" charset="0"/>
              </a:rPr>
              <a:t>Van </a:t>
            </a:r>
            <a:r>
              <a:rPr lang="en-US" altLang="ko-KR" sz="2800" dirty="0" err="1">
                <a:latin typeface="Gill Sans MT" panose="020B0502020104020203" pitchFamily="34" charset="0"/>
              </a:rPr>
              <a:t>der</a:t>
            </a:r>
            <a:r>
              <a:rPr lang="en-US" altLang="ko-KR" sz="2800" dirty="0">
                <a:latin typeface="Gill Sans MT" panose="020B0502020104020203" pitchFamily="34" charset="0"/>
              </a:rPr>
              <a:t> Waals attraction potential</a:t>
            </a:r>
          </a:p>
          <a:p>
            <a:pPr marL="514350" indent="-514350">
              <a:lnSpc>
                <a:spcPct val="150000"/>
              </a:lnSpc>
              <a:spcBef>
                <a:spcPts val="0"/>
              </a:spcBef>
              <a:buFont typeface="+mj-lt"/>
              <a:buAutoNum type="arabicParenR"/>
            </a:pPr>
            <a:r>
              <a:rPr lang="en-US" altLang="ko-KR" sz="2800" dirty="0">
                <a:latin typeface="Gill Sans MT" panose="020B0502020104020203" pitchFamily="34" charset="0"/>
              </a:rPr>
              <a:t>Interactions between two particles: DLVO theory</a:t>
            </a:r>
          </a:p>
          <a:p>
            <a:pPr marL="514350" indent="-514350">
              <a:lnSpc>
                <a:spcPct val="150000"/>
              </a:lnSpc>
              <a:spcBef>
                <a:spcPts val="0"/>
              </a:spcBef>
              <a:buFont typeface="+mj-lt"/>
              <a:buAutoNum type="arabicParenR"/>
            </a:pPr>
            <a:endParaRPr lang="ko-KR" altLang="en-US" sz="2800" dirty="0">
              <a:latin typeface="Gill Sans MT" panose="020B0502020104020203" pitchFamily="34" charset="0"/>
            </a:endParaRPr>
          </a:p>
        </p:txBody>
      </p:sp>
      <p:sp>
        <p:nvSpPr>
          <p:cNvPr id="4" name="직사각형 3"/>
          <p:cNvSpPr/>
          <p:nvPr/>
        </p:nvSpPr>
        <p:spPr>
          <a:xfrm>
            <a:off x="2987824" y="4120840"/>
            <a:ext cx="2952328" cy="2622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타원 5"/>
          <p:cNvSpPr/>
          <p:nvPr/>
        </p:nvSpPr>
        <p:spPr>
          <a:xfrm>
            <a:off x="3491880" y="4365104"/>
            <a:ext cx="408055" cy="432048"/>
          </a:xfrm>
          <a:prstGeom prst="ellipse">
            <a:avLst/>
          </a:prstGeom>
          <a:solidFill>
            <a:schemeClr val="bg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1</a:t>
            </a:r>
            <a:endParaRPr lang="ko-KR" altLang="en-US" dirty="0"/>
          </a:p>
        </p:txBody>
      </p:sp>
      <p:grpSp>
        <p:nvGrpSpPr>
          <p:cNvPr id="12" name="그룹 11"/>
          <p:cNvGrpSpPr/>
          <p:nvPr/>
        </p:nvGrpSpPr>
        <p:grpSpPr>
          <a:xfrm>
            <a:off x="4055934" y="5469670"/>
            <a:ext cx="403216" cy="222354"/>
            <a:chOff x="-2568803" y="3883806"/>
            <a:chExt cx="811271" cy="447377"/>
          </a:xfrm>
        </p:grpSpPr>
        <p:sp>
          <p:nvSpPr>
            <p:cNvPr id="7" name="타원 6"/>
            <p:cNvSpPr/>
            <p:nvPr/>
          </p:nvSpPr>
          <p:spPr>
            <a:xfrm>
              <a:off x="-2568803" y="3883806"/>
              <a:ext cx="408055" cy="432048"/>
            </a:xfrm>
            <a:prstGeom prst="ellipse">
              <a:avLst/>
            </a:prstGeom>
            <a:solidFill>
              <a:schemeClr val="bg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3</a:t>
              </a:r>
              <a:endParaRPr lang="ko-KR" altLang="en-US" dirty="0"/>
            </a:p>
          </p:txBody>
        </p:sp>
        <p:sp>
          <p:nvSpPr>
            <p:cNvPr id="8" name="타원 7"/>
            <p:cNvSpPr/>
            <p:nvPr/>
          </p:nvSpPr>
          <p:spPr>
            <a:xfrm>
              <a:off x="-2165587" y="3899135"/>
              <a:ext cx="408055" cy="432048"/>
            </a:xfrm>
            <a:prstGeom prst="ellipse">
              <a:avLst/>
            </a:prstGeom>
            <a:solidFill>
              <a:schemeClr val="bg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3</a:t>
              </a:r>
              <a:endParaRPr lang="ko-KR" altLang="en-US" dirty="0"/>
            </a:p>
          </p:txBody>
        </p:sp>
      </p:grpSp>
      <p:sp>
        <p:nvSpPr>
          <p:cNvPr id="9" name="타원 8"/>
          <p:cNvSpPr/>
          <p:nvPr/>
        </p:nvSpPr>
        <p:spPr>
          <a:xfrm>
            <a:off x="2987824" y="5533652"/>
            <a:ext cx="408055" cy="432048"/>
          </a:xfrm>
          <a:prstGeom prst="ellipse">
            <a:avLst/>
          </a:prstGeom>
          <a:solidFill>
            <a:schemeClr val="bg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2</a:t>
            </a:r>
            <a:endParaRPr lang="ko-KR" altLang="en-US" dirty="0"/>
          </a:p>
        </p:txBody>
      </p:sp>
      <p:sp>
        <p:nvSpPr>
          <p:cNvPr id="10" name="타원 9"/>
          <p:cNvSpPr/>
          <p:nvPr/>
        </p:nvSpPr>
        <p:spPr>
          <a:xfrm>
            <a:off x="4478056" y="4783510"/>
            <a:ext cx="408055" cy="432048"/>
          </a:xfrm>
          <a:prstGeom prst="ellipse">
            <a:avLst/>
          </a:prstGeom>
          <a:solidFill>
            <a:schemeClr val="bg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4</a:t>
            </a:r>
            <a:endParaRPr lang="ko-KR" altLang="en-US" dirty="0"/>
          </a:p>
        </p:txBody>
      </p:sp>
      <p:sp>
        <p:nvSpPr>
          <p:cNvPr id="11" name="타원 10"/>
          <p:cNvSpPr/>
          <p:nvPr/>
        </p:nvSpPr>
        <p:spPr>
          <a:xfrm>
            <a:off x="4881272" y="4798839"/>
            <a:ext cx="408055" cy="432048"/>
          </a:xfrm>
          <a:prstGeom prst="ellipse">
            <a:avLst/>
          </a:prstGeom>
          <a:solidFill>
            <a:schemeClr val="bg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4</a:t>
            </a:r>
            <a:endParaRPr lang="ko-KR" altLang="en-US" dirty="0"/>
          </a:p>
        </p:txBody>
      </p:sp>
      <p:sp>
        <p:nvSpPr>
          <p:cNvPr id="13" name="슬라이드 번호 개체 틀 1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43</a:t>
            </a:fld>
            <a:endParaRPr lang="ko-KR" altLang="en-US"/>
          </a:p>
        </p:txBody>
      </p:sp>
    </p:spTree>
    <p:extLst>
      <p:ext uri="{BB962C8B-B14F-4D97-AF65-F5344CB8AC3E}">
        <p14:creationId xmlns:p14="http://schemas.microsoft.com/office/powerpoint/2010/main" val="2905473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06090"/>
          </a:xfrm>
        </p:spPr>
        <p:txBody>
          <a:bodyPr>
            <a:normAutofit/>
          </a:bodyPr>
          <a:lstStyle/>
          <a:p>
            <a:r>
              <a:rPr lang="en-US" altLang="ko-KR" sz="3600" dirty="0">
                <a:latin typeface="Gill Sans MT" panose="020B0502020104020203" pitchFamily="34" charset="0"/>
              </a:rPr>
              <a:t>2.4.1. Surface charge density</a:t>
            </a:r>
            <a:endParaRPr lang="ko-KR" altLang="en-US" sz="3600" dirty="0">
              <a:latin typeface="Gill Sans MT" panose="020B0502020104020203" pitchFamily="34" charset="0"/>
            </a:endParaRPr>
          </a:p>
        </p:txBody>
      </p:sp>
      <p:sp>
        <p:nvSpPr>
          <p:cNvPr id="3" name="내용 개체 틀 2"/>
          <p:cNvSpPr>
            <a:spLocks noGrp="1"/>
          </p:cNvSpPr>
          <p:nvPr>
            <p:ph idx="1"/>
          </p:nvPr>
        </p:nvSpPr>
        <p:spPr>
          <a:xfrm>
            <a:off x="457200" y="1124744"/>
            <a:ext cx="8229600" cy="3960440"/>
          </a:xfrm>
        </p:spPr>
        <p:txBody>
          <a:bodyPr>
            <a:normAutofit/>
          </a:bodyPr>
          <a:lstStyle/>
          <a:p>
            <a:r>
              <a:rPr lang="en-US" altLang="ko-KR" sz="2400" dirty="0">
                <a:solidFill>
                  <a:srgbClr val="C00000"/>
                </a:solidFill>
                <a:latin typeface="Gill Sans MT" panose="020B0502020104020203" pitchFamily="34" charset="0"/>
              </a:rPr>
              <a:t>When solid emerges in polar solvent or electrolyte solution</a:t>
            </a:r>
            <a:r>
              <a:rPr lang="en-US" altLang="ko-KR" sz="2400" dirty="0">
                <a:latin typeface="Gill Sans MT" panose="020B0502020104020203" pitchFamily="34" charset="0"/>
              </a:rPr>
              <a:t>, surface charge will be developed through the following mechanisms </a:t>
            </a:r>
          </a:p>
          <a:p>
            <a:endParaRPr lang="en-US" altLang="ko-KR" sz="2400" dirty="0">
              <a:latin typeface="Gill Sans MT" panose="020B0502020104020203" pitchFamily="34" charset="0"/>
            </a:endParaRPr>
          </a:p>
          <a:p>
            <a:pPr marL="720000">
              <a:buFont typeface="Wingdings" panose="05000000000000000000" pitchFamily="2" charset="2"/>
              <a:buChar char="ü"/>
            </a:pPr>
            <a:r>
              <a:rPr lang="en-US" altLang="ko-KR" sz="2400" dirty="0">
                <a:latin typeface="Gill Sans MT" panose="020B0502020104020203" pitchFamily="34" charset="0"/>
              </a:rPr>
              <a:t>Preferential adsorption of ions</a:t>
            </a:r>
          </a:p>
          <a:p>
            <a:pPr marL="720000">
              <a:buFont typeface="Wingdings" panose="05000000000000000000" pitchFamily="2" charset="2"/>
              <a:buChar char="ü"/>
            </a:pPr>
            <a:r>
              <a:rPr lang="en-US" altLang="ko-KR" sz="2400" dirty="0">
                <a:latin typeface="Gill Sans MT" panose="020B0502020104020203" pitchFamily="34" charset="0"/>
              </a:rPr>
              <a:t>Dissociation of surface charged species</a:t>
            </a:r>
          </a:p>
          <a:p>
            <a:pPr marL="720000">
              <a:buFont typeface="Wingdings" panose="05000000000000000000" pitchFamily="2" charset="2"/>
              <a:buChar char="ü"/>
            </a:pPr>
            <a:r>
              <a:rPr lang="en-US" altLang="ko-KR" sz="2400" dirty="0">
                <a:latin typeface="Gill Sans MT" panose="020B0502020104020203" pitchFamily="34" charset="0"/>
              </a:rPr>
              <a:t>Substitution of ions</a:t>
            </a:r>
          </a:p>
          <a:p>
            <a:pPr marL="720000">
              <a:buFont typeface="Wingdings" panose="05000000000000000000" pitchFamily="2" charset="2"/>
              <a:buChar char="ü"/>
            </a:pPr>
            <a:r>
              <a:rPr lang="en-US" altLang="ko-KR" sz="2400" dirty="0">
                <a:latin typeface="Gill Sans MT" panose="020B0502020104020203" pitchFamily="34" charset="0"/>
              </a:rPr>
              <a:t>Accumulation or depletion of electrons at the surface</a:t>
            </a:r>
          </a:p>
          <a:p>
            <a:pPr marL="720000">
              <a:buFont typeface="Wingdings" panose="05000000000000000000" pitchFamily="2" charset="2"/>
              <a:buChar char="ü"/>
            </a:pPr>
            <a:r>
              <a:rPr lang="en-US" altLang="ko-KR" sz="2400" dirty="0">
                <a:latin typeface="Gill Sans MT" panose="020B0502020104020203" pitchFamily="34" charset="0"/>
              </a:rPr>
              <a:t>Physical adsorption of charged species</a:t>
            </a:r>
          </a:p>
          <a:p>
            <a:pPr marL="457200" indent="-457200">
              <a:buFont typeface="+mj-lt"/>
              <a:buAutoNum type="arabicParenR"/>
            </a:pPr>
            <a:endParaRPr lang="en-US" altLang="ko-KR" sz="2400" dirty="0">
              <a:latin typeface="Gill Sans MT" panose="020B0502020104020203" pitchFamily="34" charset="0"/>
            </a:endParaRPr>
          </a:p>
          <a:p>
            <a:pPr marL="457200" indent="-457200"/>
            <a:endParaRPr lang="en-US" altLang="ko-KR" sz="2400" dirty="0">
              <a:latin typeface="Gill Sans MT" panose="020B0502020104020203" pitchFamily="34" charset="0"/>
            </a:endParaRPr>
          </a:p>
        </p:txBody>
      </p:sp>
      <p:sp>
        <p:nvSpPr>
          <p:cNvPr id="4" name="슬라이드 번호 개체 틀 3"/>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44</a:t>
            </a:fld>
            <a:endParaRPr lang="ko-KR" altLang="en-US"/>
          </a:p>
        </p:txBody>
      </p:sp>
    </p:spTree>
    <p:extLst>
      <p:ext uri="{BB962C8B-B14F-4D97-AF65-F5344CB8AC3E}">
        <p14:creationId xmlns:p14="http://schemas.microsoft.com/office/powerpoint/2010/main" val="3036856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WINDOWS\바탕 화면\jpg\02장\2-14.jpg"/>
          <p:cNvPicPr>
            <a:picLocks noChangeAspect="1" noChangeArrowheads="1"/>
          </p:cNvPicPr>
          <p:nvPr/>
        </p:nvPicPr>
        <p:blipFill>
          <a:blip r:embed="rId3" cstate="print"/>
          <a:srcRect/>
          <a:stretch>
            <a:fillRect/>
          </a:stretch>
        </p:blipFill>
        <p:spPr bwMode="auto">
          <a:xfrm>
            <a:off x="5004048" y="2924944"/>
            <a:ext cx="4032448" cy="3220013"/>
          </a:xfrm>
          <a:prstGeom prst="rect">
            <a:avLst/>
          </a:prstGeom>
          <a:noFill/>
        </p:spPr>
      </p:pic>
      <p:sp>
        <p:nvSpPr>
          <p:cNvPr id="2" name="제목 1"/>
          <p:cNvSpPr>
            <a:spLocks noGrp="1"/>
          </p:cNvSpPr>
          <p:nvPr>
            <p:ph type="title"/>
          </p:nvPr>
        </p:nvSpPr>
        <p:spPr>
          <a:xfrm>
            <a:off x="457200" y="260648"/>
            <a:ext cx="8229600" cy="1143000"/>
          </a:xfrm>
        </p:spPr>
        <p:txBody>
          <a:bodyPr>
            <a:noAutofit/>
          </a:bodyPr>
          <a:lstStyle/>
          <a:p>
            <a:r>
              <a:rPr lang="en-US" altLang="ko-KR" sz="3600" dirty="0">
                <a:latin typeface="Gill Sans MT" panose="020B0502020104020203" pitchFamily="34" charset="0"/>
              </a:rPr>
              <a:t>2.4.2. Electric potential at the proximity of solid surface</a:t>
            </a:r>
            <a:endParaRPr lang="ko-KR" altLang="en-US" sz="3600" dirty="0">
              <a:latin typeface="Gill Sans MT" panose="020B0502020104020203" pitchFamily="34" charset="0"/>
            </a:endParaRPr>
          </a:p>
        </p:txBody>
      </p:sp>
      <p:sp>
        <p:nvSpPr>
          <p:cNvPr id="3" name="내용 개체 틀 2"/>
          <p:cNvSpPr>
            <a:spLocks noGrp="1"/>
          </p:cNvSpPr>
          <p:nvPr>
            <p:ph idx="1"/>
          </p:nvPr>
        </p:nvSpPr>
        <p:spPr>
          <a:xfrm>
            <a:off x="35496" y="1700808"/>
            <a:ext cx="8686800" cy="4525963"/>
          </a:xfrm>
        </p:spPr>
        <p:txBody>
          <a:bodyPr>
            <a:normAutofit lnSpcReduction="10000"/>
          </a:bodyPr>
          <a:lstStyle/>
          <a:p>
            <a:r>
              <a:rPr lang="en-US" altLang="ko-KR" sz="2400" dirty="0">
                <a:latin typeface="Gill Sans MT" panose="020B0502020104020203" pitchFamily="34" charset="0"/>
              </a:rPr>
              <a:t>Distribution of surface charge determining ions and counter ions </a:t>
            </a:r>
            <a:r>
              <a:rPr lang="en-US" altLang="ko-KR" sz="2400" dirty="0">
                <a:solidFill>
                  <a:srgbClr val="C00000"/>
                </a:solidFill>
                <a:latin typeface="Gill Sans MT" panose="020B0502020104020203" pitchFamily="34" charset="0"/>
              </a:rPr>
              <a:t>in the proximity of the solid surface </a:t>
            </a:r>
            <a:r>
              <a:rPr lang="en-US" altLang="ko-KR" sz="2400" dirty="0">
                <a:latin typeface="Gill Sans MT" panose="020B0502020104020203" pitchFamily="34" charset="0"/>
              </a:rPr>
              <a:t>are inhomogeneous and very different, which is controlled by</a:t>
            </a:r>
          </a:p>
          <a:p>
            <a:pPr marL="857250" lvl="1" indent="-457200">
              <a:buFont typeface="Wingdings" panose="05000000000000000000" pitchFamily="2" charset="2"/>
              <a:buChar char="ü"/>
            </a:pPr>
            <a:r>
              <a:rPr lang="en-US" altLang="ko-KR" sz="2400" dirty="0">
                <a:latin typeface="Gill Sans MT" panose="020B0502020104020203" pitchFamily="34" charset="0"/>
              </a:rPr>
              <a:t>electrostatic force</a:t>
            </a:r>
          </a:p>
          <a:p>
            <a:pPr marL="857250" lvl="1" indent="-457200">
              <a:buFont typeface="Wingdings" panose="05000000000000000000" pitchFamily="2" charset="2"/>
              <a:buChar char="ü"/>
            </a:pPr>
            <a:r>
              <a:rPr lang="en-US" altLang="ko-KR" sz="2400" dirty="0">
                <a:latin typeface="Gill Sans MT" panose="020B0502020104020203" pitchFamily="34" charset="0"/>
              </a:rPr>
              <a:t>Entropic dispersion</a:t>
            </a:r>
          </a:p>
          <a:p>
            <a:pPr marL="857250" lvl="1" indent="-457200">
              <a:buFont typeface="Wingdings" panose="05000000000000000000" pitchFamily="2" charset="2"/>
              <a:buChar char="ü"/>
            </a:pPr>
            <a:r>
              <a:rPr lang="en-US" altLang="ko-KR" sz="2400" dirty="0">
                <a:latin typeface="Gill Sans MT" panose="020B0502020104020203" pitchFamily="34" charset="0"/>
              </a:rPr>
              <a:t>Brownian motion</a:t>
            </a:r>
          </a:p>
          <a:p>
            <a:pPr marL="857250" lvl="1" indent="-457200">
              <a:buFont typeface="+mj-lt"/>
              <a:buAutoNum type="arabicParenR"/>
            </a:pPr>
            <a:endParaRPr lang="en-US" altLang="ko-KR" sz="2400" dirty="0">
              <a:latin typeface="Gill Sans MT" panose="020B0502020104020203" pitchFamily="34" charset="0"/>
            </a:endParaRPr>
          </a:p>
          <a:p>
            <a:r>
              <a:rPr lang="en-US" altLang="ko-KR" sz="2400" dirty="0">
                <a:latin typeface="Gill Sans MT" panose="020B0502020104020203" pitchFamily="34" charset="0"/>
              </a:rPr>
              <a:t>Electrical double layer (~10 nm)</a:t>
            </a:r>
          </a:p>
          <a:p>
            <a:pPr marL="857250" lvl="1" indent="-457200">
              <a:buFont typeface="Arial" panose="020B0604020202020204" pitchFamily="34" charset="0"/>
              <a:buChar char="•"/>
            </a:pPr>
            <a:r>
              <a:rPr lang="en-US" altLang="ko-KR" sz="2400" dirty="0">
                <a:latin typeface="Gill Sans MT" panose="020B0502020104020203" pitchFamily="34" charset="0"/>
              </a:rPr>
              <a:t>Stern layer (linear decrease)</a:t>
            </a:r>
          </a:p>
          <a:p>
            <a:pPr marL="857250" lvl="1" indent="-457200">
              <a:buFont typeface="Arial" panose="020B0604020202020204" pitchFamily="34" charset="0"/>
              <a:buChar char="•"/>
            </a:pPr>
            <a:r>
              <a:rPr lang="en-US" altLang="ko-KR" sz="2400" dirty="0" err="1">
                <a:latin typeface="Gill Sans MT" panose="020B0502020104020203" pitchFamily="34" charset="0"/>
              </a:rPr>
              <a:t>Gouy</a:t>
            </a:r>
            <a:r>
              <a:rPr lang="en-US" altLang="ko-KR" sz="2400" dirty="0">
                <a:latin typeface="Gill Sans MT" panose="020B0502020104020203" pitchFamily="34" charset="0"/>
              </a:rPr>
              <a:t> layer (nonlinear decrease)</a:t>
            </a:r>
          </a:p>
          <a:p>
            <a:pPr marL="857250" lvl="1" indent="-457200">
              <a:buFont typeface="Arial" panose="020B0604020202020204" pitchFamily="34" charset="0"/>
              <a:buChar char="•"/>
            </a:pPr>
            <a:r>
              <a:rPr lang="en-US" altLang="ko-KR" sz="2400" dirty="0">
                <a:latin typeface="Gill Sans MT" panose="020B0502020104020203" pitchFamily="34" charset="0"/>
              </a:rPr>
              <a:t>Helmholtz plane (layer interface)</a:t>
            </a:r>
          </a:p>
          <a:p>
            <a:endParaRPr lang="en-US" altLang="ko-KR" sz="2400" dirty="0">
              <a:latin typeface="Gill Sans MT" panose="020B0502020104020203" pitchFamily="34" charset="0"/>
            </a:endParaRPr>
          </a:p>
          <a:p>
            <a:endParaRPr lang="en-US" altLang="ko-KR" sz="2400" dirty="0">
              <a:latin typeface="Gill Sans MT" panose="020B0502020104020203" pitchFamily="34" charset="0"/>
            </a:endParaRPr>
          </a:p>
          <a:p>
            <a:pPr marL="457200" indent="-457200"/>
            <a:endParaRPr lang="en-US" altLang="ko-KR" sz="2400" dirty="0">
              <a:latin typeface="Gill Sans MT" panose="020B0502020104020203" pitchFamily="34" charset="0"/>
            </a:endParaRPr>
          </a:p>
        </p:txBody>
      </p:sp>
      <p:sp>
        <p:nvSpPr>
          <p:cNvPr id="4" name="슬라이드 번호 개체 틀 3"/>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45</a:t>
            </a:fld>
            <a:endParaRPr lang="ko-KR" altLang="en-US" dirty="0"/>
          </a:p>
        </p:txBody>
      </p:sp>
      <p:pic>
        <p:nvPicPr>
          <p:cNvPr id="2050" name="Picture 2" descr="전기] 정전기">
            <a:extLst>
              <a:ext uri="{FF2B5EF4-FFF2-40B4-BE49-F238E27FC236}">
                <a16:creationId xmlns:a16="http://schemas.microsoft.com/office/drawing/2014/main" id="{3EB468FB-49A4-4C17-B39D-F8354B5A4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2198" y="1665372"/>
            <a:ext cx="44386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431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sz="3200" dirty="0">
                <a:latin typeface="Gill Sans MT" panose="020B0502020104020203" pitchFamily="34" charset="0"/>
              </a:rPr>
              <a:t>2.4.3. Van </a:t>
            </a:r>
            <a:r>
              <a:rPr lang="en-US" altLang="ko-KR" sz="3200" dirty="0" err="1">
                <a:latin typeface="Gill Sans MT" panose="020B0502020104020203" pitchFamily="34" charset="0"/>
              </a:rPr>
              <a:t>der</a:t>
            </a:r>
            <a:r>
              <a:rPr lang="en-US" altLang="ko-KR" sz="3200" dirty="0">
                <a:latin typeface="Gill Sans MT" panose="020B0502020104020203" pitchFamily="34" charset="0"/>
              </a:rPr>
              <a:t> Waals attraction potential</a:t>
            </a:r>
            <a:endParaRPr lang="ko-KR" altLang="en-US" sz="3200" dirty="0">
              <a:latin typeface="Gill Sans MT" panose="020B0502020104020203" pitchFamily="34" charset="0"/>
            </a:endParaRPr>
          </a:p>
        </p:txBody>
      </p:sp>
      <p:sp>
        <p:nvSpPr>
          <p:cNvPr id="3" name="내용 개체 틀 2"/>
          <p:cNvSpPr>
            <a:spLocks noGrp="1"/>
          </p:cNvSpPr>
          <p:nvPr>
            <p:ph idx="1"/>
          </p:nvPr>
        </p:nvSpPr>
        <p:spPr>
          <a:xfrm>
            <a:off x="457200" y="1417638"/>
            <a:ext cx="8229600" cy="4525963"/>
          </a:xfrm>
        </p:spPr>
        <p:txBody>
          <a:bodyPr>
            <a:normAutofit/>
          </a:bodyPr>
          <a:lstStyle/>
          <a:p>
            <a:r>
              <a:rPr lang="en-US" altLang="ko-KR" sz="2400" dirty="0">
                <a:solidFill>
                  <a:srgbClr val="C00000"/>
                </a:solidFill>
                <a:latin typeface="Gill Sans MT" panose="020B0502020104020203" pitchFamily="34" charset="0"/>
              </a:rPr>
              <a:t>When particles are small</a:t>
            </a:r>
            <a:r>
              <a:rPr lang="en-US" altLang="ko-KR" sz="2400" dirty="0">
                <a:latin typeface="Gill Sans MT" panose="020B0502020104020203" pitchFamily="34" charset="0"/>
              </a:rPr>
              <a:t>, dispersed in a solvent, van der Waals attraction force and Brownian motion play important roles because gravity becomes negligible.</a:t>
            </a:r>
          </a:p>
          <a:p>
            <a:r>
              <a:rPr lang="en-US" altLang="ko-KR" sz="2400" dirty="0">
                <a:latin typeface="Gill Sans MT" panose="020B0502020104020203" pitchFamily="34" charset="0"/>
              </a:rPr>
              <a:t>Van der Waals interaction</a:t>
            </a:r>
          </a:p>
          <a:p>
            <a:endParaRPr lang="ko-KR" altLang="en-US" sz="2400" dirty="0">
              <a:latin typeface="Gill Sans MT" panose="020B0502020104020203" pitchFamily="34" charset="0"/>
            </a:endParaRPr>
          </a:p>
          <a:p>
            <a:endParaRPr lang="en-US" altLang="ko-KR" sz="2400" dirty="0">
              <a:latin typeface="Gill Sans MT" panose="020B0502020104020203" pitchFamily="34" charset="0"/>
            </a:endParaRPr>
          </a:p>
          <a:p>
            <a:pPr marL="457200" indent="-457200"/>
            <a:endParaRPr lang="en-US" altLang="ko-KR" sz="2400" dirty="0">
              <a:latin typeface="Gill Sans MT" panose="020B0502020104020203" pitchFamily="34" charset="0"/>
            </a:endParaRPr>
          </a:p>
        </p:txBody>
      </p:sp>
      <p:sp>
        <p:nvSpPr>
          <p:cNvPr id="3074" name="Rectangle 2"/>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dirty="0">
              <a:latin typeface="Gill Sans MT" panose="020B0502020104020203" pitchFamily="34" charset="0"/>
              <a:ea typeface="HY견고딕" panose="02030600000101010101" pitchFamily="18" charset="-127"/>
            </a:endParaRPr>
          </a:p>
        </p:txBody>
      </p:sp>
      <p:pic>
        <p:nvPicPr>
          <p:cNvPr id="3073" name="_x102632872" descr="DRW00000c1c6276"/>
          <p:cNvPicPr>
            <a:picLocks noChangeAspect="1" noChangeArrowheads="1"/>
          </p:cNvPicPr>
          <p:nvPr/>
        </p:nvPicPr>
        <p:blipFill>
          <a:blip r:embed="rId3" cstate="print"/>
          <a:srcRect/>
          <a:stretch>
            <a:fillRect/>
          </a:stretch>
        </p:blipFill>
        <p:spPr bwMode="auto">
          <a:xfrm>
            <a:off x="1187624" y="3429000"/>
            <a:ext cx="6378575" cy="676275"/>
          </a:xfrm>
          <a:prstGeom prst="rect">
            <a:avLst/>
          </a:prstGeom>
          <a:noFill/>
        </p:spPr>
      </p:pic>
      <p:pic>
        <p:nvPicPr>
          <p:cNvPr id="6" name="Picture 2" descr="C:\WINDOWS\바탕 화면\jpg\02장\2-15.jpg"/>
          <p:cNvPicPr>
            <a:picLocks noChangeAspect="1" noChangeArrowheads="1"/>
          </p:cNvPicPr>
          <p:nvPr/>
        </p:nvPicPr>
        <p:blipFill>
          <a:blip r:embed="rId4" cstate="print"/>
          <a:srcRect/>
          <a:stretch>
            <a:fillRect/>
          </a:stretch>
        </p:blipFill>
        <p:spPr bwMode="auto">
          <a:xfrm>
            <a:off x="2807700" y="4348315"/>
            <a:ext cx="5904656" cy="2144560"/>
          </a:xfrm>
          <a:prstGeom prst="rect">
            <a:avLst/>
          </a:prstGeom>
          <a:noFill/>
        </p:spPr>
      </p:pic>
      <p:sp>
        <p:nvSpPr>
          <p:cNvPr id="4" name="직사각형 3"/>
          <p:cNvSpPr/>
          <p:nvPr/>
        </p:nvSpPr>
        <p:spPr>
          <a:xfrm>
            <a:off x="1979712" y="3356992"/>
            <a:ext cx="360040" cy="4320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 name="꺾인 연결선 8"/>
          <p:cNvCxnSpPr>
            <a:stCxn id="4" idx="0"/>
            <a:endCxn id="10" idx="0"/>
          </p:cNvCxnSpPr>
          <p:nvPr/>
        </p:nvCxnSpPr>
        <p:spPr>
          <a:xfrm rot="16200000" flipH="1" flipV="1">
            <a:off x="1003746" y="3489664"/>
            <a:ext cx="1288658" cy="1023314"/>
          </a:xfrm>
          <a:prstGeom prst="bentConnector3">
            <a:avLst>
              <a:gd name="adj1" fmla="val -17739"/>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429" y="4645650"/>
            <a:ext cx="2165978" cy="646331"/>
          </a:xfrm>
          <a:prstGeom prst="rect">
            <a:avLst/>
          </a:prstGeom>
          <a:noFill/>
        </p:spPr>
        <p:txBody>
          <a:bodyPr wrap="none" rtlCol="0">
            <a:spAutoFit/>
          </a:bodyPr>
          <a:lstStyle/>
          <a:p>
            <a:r>
              <a:rPr lang="en-US" altLang="ko-KR" dirty="0" err="1"/>
              <a:t>Hamaker</a:t>
            </a:r>
            <a:r>
              <a:rPr lang="en-US" altLang="ko-KR" dirty="0"/>
              <a:t> constant</a:t>
            </a:r>
          </a:p>
          <a:p>
            <a:r>
              <a:rPr lang="en-US" altLang="ko-KR" dirty="0"/>
              <a:t>(10</a:t>
            </a:r>
            <a:r>
              <a:rPr lang="en-US" altLang="ko-KR" baseline="30000" dirty="0"/>
              <a:t>-19</a:t>
            </a:r>
            <a:r>
              <a:rPr lang="en-US" altLang="ko-KR" dirty="0"/>
              <a:t> ~ 10</a:t>
            </a:r>
            <a:r>
              <a:rPr lang="en-US" altLang="ko-KR" baseline="30000" dirty="0"/>
              <a:t>-20</a:t>
            </a:r>
            <a:r>
              <a:rPr lang="en-US" altLang="ko-KR" dirty="0"/>
              <a:t> J)</a:t>
            </a:r>
            <a:endParaRPr lang="ko-KR" altLang="en-US" dirty="0"/>
          </a:p>
        </p:txBody>
      </p:sp>
      <p:sp>
        <p:nvSpPr>
          <p:cNvPr id="16" name="직사각형 15"/>
          <p:cNvSpPr/>
          <p:nvPr/>
        </p:nvSpPr>
        <p:spPr>
          <a:xfrm>
            <a:off x="1717347" y="3573016"/>
            <a:ext cx="262364" cy="43204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8" name="꺾인 연결선 17"/>
          <p:cNvCxnSpPr>
            <a:stCxn id="16" idx="2"/>
            <a:endCxn id="22" idx="3"/>
          </p:cNvCxnSpPr>
          <p:nvPr/>
        </p:nvCxnSpPr>
        <p:spPr>
          <a:xfrm rot="16200000" flipH="1">
            <a:off x="1093912" y="4759681"/>
            <a:ext cx="1829624" cy="320390"/>
          </a:xfrm>
          <a:prstGeom prst="bentConnector4">
            <a:avLst>
              <a:gd name="adj1" fmla="val 27877"/>
              <a:gd name="adj2" fmla="val 17135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75827" y="5650022"/>
            <a:ext cx="1693092" cy="369332"/>
          </a:xfrm>
          <a:prstGeom prst="rect">
            <a:avLst/>
          </a:prstGeom>
          <a:noFill/>
        </p:spPr>
        <p:txBody>
          <a:bodyPr wrap="none" rtlCol="0">
            <a:spAutoFit/>
          </a:bodyPr>
          <a:lstStyle/>
          <a:p>
            <a:r>
              <a:rPr lang="en-US" altLang="ko-KR" dirty="0"/>
              <a:t>“–” : attraction</a:t>
            </a:r>
            <a:endParaRPr lang="ko-KR" altLang="en-US" dirty="0"/>
          </a:p>
        </p:txBody>
      </p:sp>
      <p:sp>
        <p:nvSpPr>
          <p:cNvPr id="7" name="슬라이드 번호 개체 틀 6"/>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46</a:t>
            </a:fld>
            <a:endParaRPr lang="ko-KR" altLang="en-US"/>
          </a:p>
        </p:txBody>
      </p:sp>
    </p:spTree>
    <p:extLst>
      <p:ext uri="{BB962C8B-B14F-4D97-AF65-F5344CB8AC3E}">
        <p14:creationId xmlns:p14="http://schemas.microsoft.com/office/powerpoint/2010/main" val="28799399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sz="3600" dirty="0">
                <a:latin typeface="Gill Sans MT" panose="020B0502020104020203" pitchFamily="34" charset="0"/>
              </a:rPr>
              <a:t>2.4.4. Interactions between two particles: DLVO theory</a:t>
            </a:r>
            <a:endParaRPr lang="ko-KR" altLang="en-US" sz="3600" dirty="0">
              <a:latin typeface="Gill Sans MT" panose="020B0502020104020203" pitchFamily="34" charset="0"/>
            </a:endParaRPr>
          </a:p>
        </p:txBody>
      </p:sp>
      <p:sp>
        <p:nvSpPr>
          <p:cNvPr id="3" name="내용 개체 틀 2"/>
          <p:cNvSpPr>
            <a:spLocks noGrp="1"/>
          </p:cNvSpPr>
          <p:nvPr>
            <p:ph idx="1"/>
          </p:nvPr>
        </p:nvSpPr>
        <p:spPr>
          <a:xfrm>
            <a:off x="205680" y="1600199"/>
            <a:ext cx="8686800" cy="4892675"/>
          </a:xfrm>
        </p:spPr>
        <p:txBody>
          <a:bodyPr>
            <a:noAutofit/>
          </a:bodyPr>
          <a:lstStyle/>
          <a:p>
            <a:r>
              <a:rPr lang="en-US" altLang="ko-KR" sz="2400" dirty="0">
                <a:latin typeface="Gill Sans MT" panose="020B0502020104020203" pitchFamily="34" charset="0"/>
              </a:rPr>
              <a:t>DLVO (</a:t>
            </a:r>
            <a:r>
              <a:rPr lang="en-US" altLang="ko-KR" sz="2400" dirty="0" err="1">
                <a:latin typeface="Gill Sans MT" panose="020B0502020104020203" pitchFamily="34" charset="0"/>
              </a:rPr>
              <a:t>Derjaguin</a:t>
            </a:r>
            <a:r>
              <a:rPr lang="en-US" altLang="ko-KR" sz="2400" dirty="0">
                <a:latin typeface="Gill Sans MT" panose="020B0502020104020203" pitchFamily="34" charset="0"/>
              </a:rPr>
              <a:t>, Landau, </a:t>
            </a:r>
            <a:r>
              <a:rPr lang="en-US" altLang="ko-KR" sz="2400" dirty="0" err="1">
                <a:latin typeface="Gill Sans MT" panose="020B0502020104020203" pitchFamily="34" charset="0"/>
              </a:rPr>
              <a:t>Verwey</a:t>
            </a:r>
            <a:r>
              <a:rPr lang="en-US" altLang="ko-KR" sz="2400" dirty="0">
                <a:latin typeface="Gill Sans MT" panose="020B0502020104020203" pitchFamily="34" charset="0"/>
              </a:rPr>
              <a:t>, and </a:t>
            </a:r>
            <a:r>
              <a:rPr lang="en-US" altLang="ko-KR" sz="2400" dirty="0" err="1">
                <a:latin typeface="Gill Sans MT" panose="020B0502020104020203" pitchFamily="34" charset="0"/>
              </a:rPr>
              <a:t>Overbeek</a:t>
            </a:r>
            <a:r>
              <a:rPr lang="en-US" altLang="ko-KR" sz="2400" dirty="0">
                <a:latin typeface="Gill Sans MT" panose="020B0502020104020203" pitchFamily="34" charset="0"/>
              </a:rPr>
              <a:t>) theory</a:t>
            </a:r>
          </a:p>
          <a:p>
            <a:r>
              <a:rPr lang="en-US" altLang="ko-KR" sz="2400" dirty="0">
                <a:latin typeface="Gill Sans MT" panose="020B0502020104020203" pitchFamily="34" charset="0"/>
              </a:rPr>
              <a:t>Total interaction </a:t>
            </a:r>
            <a:r>
              <a:rPr lang="en-US" altLang="ko-KR" sz="2400" dirty="0">
                <a:solidFill>
                  <a:srgbClr val="C00000"/>
                </a:solidFill>
                <a:latin typeface="Gill Sans MT" panose="020B0502020104020203" pitchFamily="34" charset="0"/>
              </a:rPr>
              <a:t>between two particles in suspension</a:t>
            </a:r>
          </a:p>
          <a:p>
            <a:endParaRPr lang="en-US" altLang="ko-KR" sz="2000" dirty="0">
              <a:latin typeface="Gill Sans MT" panose="020B0502020104020203" pitchFamily="34" charset="0"/>
            </a:endParaRPr>
          </a:p>
          <a:p>
            <a:endParaRPr lang="en-US" altLang="ko-KR" sz="2000" dirty="0">
              <a:latin typeface="Gill Sans MT" panose="020B0502020104020203" pitchFamily="34" charset="0"/>
            </a:endParaRPr>
          </a:p>
          <a:p>
            <a:endParaRPr lang="en-US" altLang="ko-KR" sz="2000" dirty="0">
              <a:latin typeface="Gill Sans MT" panose="020B0502020104020203" pitchFamily="34" charset="0"/>
            </a:endParaRPr>
          </a:p>
          <a:p>
            <a:r>
              <a:rPr lang="en-US" altLang="ko-KR" sz="2400" dirty="0">
                <a:latin typeface="Gill Sans MT" panose="020B0502020104020203" pitchFamily="34" charset="0"/>
              </a:rPr>
              <a:t>Assumptions in DLVO theory</a:t>
            </a:r>
          </a:p>
          <a:p>
            <a:pPr lvl="1"/>
            <a:r>
              <a:rPr lang="en-US" altLang="ko-KR" sz="2400" dirty="0">
                <a:latin typeface="Gill Sans MT" panose="020B0502020104020203" pitchFamily="34" charset="0"/>
              </a:rPr>
              <a:t>Infinite flat solid surface</a:t>
            </a:r>
          </a:p>
          <a:p>
            <a:pPr lvl="1"/>
            <a:r>
              <a:rPr lang="en-US" altLang="ko-KR" sz="2400" dirty="0">
                <a:latin typeface="Gill Sans MT" panose="020B0502020104020203" pitchFamily="34" charset="0"/>
              </a:rPr>
              <a:t>Uniform surface charge density</a:t>
            </a:r>
          </a:p>
          <a:p>
            <a:pPr lvl="1"/>
            <a:r>
              <a:rPr lang="en-US" altLang="ko-KR" sz="2400" dirty="0">
                <a:latin typeface="Gill Sans MT" panose="020B0502020104020203" pitchFamily="34" charset="0"/>
              </a:rPr>
              <a:t>No redistribution of surface charge</a:t>
            </a:r>
          </a:p>
          <a:p>
            <a:pPr lvl="1"/>
            <a:r>
              <a:rPr lang="en-US" altLang="ko-KR" sz="2400" dirty="0">
                <a:latin typeface="Gill Sans MT" panose="020B0502020104020203" pitchFamily="34" charset="0"/>
              </a:rPr>
              <a:t>No change of concentration profiles</a:t>
            </a:r>
          </a:p>
          <a:p>
            <a:pPr lvl="1"/>
            <a:r>
              <a:rPr lang="en-US" altLang="ko-KR" sz="2400" dirty="0">
                <a:latin typeface="Gill Sans MT" panose="020B0502020104020203" pitchFamily="34" charset="0"/>
              </a:rPr>
              <a:t>No chemical reactions between particles</a:t>
            </a:r>
          </a:p>
        </p:txBody>
      </p:sp>
      <p:sp>
        <p:nvSpPr>
          <p:cNvPr id="3074" name="Rectangle 2"/>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dirty="0">
              <a:latin typeface="Gill Sans MT" panose="020B0502020104020203" pitchFamily="34" charset="0"/>
              <a:ea typeface="HY견고딕" panose="02030600000101010101" pitchFamily="18" charset="-127"/>
            </a:endParaRPr>
          </a:p>
        </p:txBody>
      </p:sp>
      <p:sp>
        <p:nvSpPr>
          <p:cNvPr id="32770" name="Rectangle 2"/>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dirty="0">
              <a:latin typeface="Gill Sans MT" panose="020B0502020104020203" pitchFamily="34" charset="0"/>
              <a:ea typeface="HY견고딕" panose="02030600000101010101" pitchFamily="18" charset="-127"/>
            </a:endParaRPr>
          </a:p>
        </p:txBody>
      </p:sp>
      <p:pic>
        <p:nvPicPr>
          <p:cNvPr id="32769" name="_x102841128" descr="DRW00000c1c627e"/>
          <p:cNvPicPr>
            <a:picLocks noChangeAspect="1" noChangeArrowheads="1"/>
          </p:cNvPicPr>
          <p:nvPr/>
        </p:nvPicPr>
        <p:blipFill>
          <a:blip r:embed="rId2" cstate="print"/>
          <a:srcRect/>
          <a:stretch>
            <a:fillRect/>
          </a:stretch>
        </p:blipFill>
        <p:spPr bwMode="auto">
          <a:xfrm>
            <a:off x="2915816" y="2636912"/>
            <a:ext cx="2232249" cy="518010"/>
          </a:xfrm>
          <a:prstGeom prst="rect">
            <a:avLst/>
          </a:prstGeom>
          <a:noFill/>
        </p:spPr>
      </p:pic>
      <p:sp>
        <p:nvSpPr>
          <p:cNvPr id="9" name="직사각형 8"/>
          <p:cNvSpPr/>
          <p:nvPr/>
        </p:nvSpPr>
        <p:spPr>
          <a:xfrm>
            <a:off x="2742401" y="3154923"/>
            <a:ext cx="4117666" cy="369332"/>
          </a:xfrm>
          <a:prstGeom prst="rect">
            <a:avLst/>
          </a:prstGeom>
        </p:spPr>
        <p:txBody>
          <a:bodyPr wrap="none">
            <a:spAutoFit/>
          </a:bodyPr>
          <a:lstStyle/>
          <a:p>
            <a:r>
              <a:rPr lang="en-US" altLang="ko-KR" dirty="0">
                <a:latin typeface="Gill Sans MT" panose="020B0502020104020203" pitchFamily="34" charset="0"/>
              </a:rPr>
              <a:t>(</a:t>
            </a:r>
            <a:r>
              <a:rPr lang="en-US" altLang="ko-KR" dirty="0" err="1">
                <a:latin typeface="Gill Sans MT" panose="020B0502020104020203" pitchFamily="34" charset="0"/>
              </a:rPr>
              <a:t>vdW</a:t>
            </a:r>
            <a:r>
              <a:rPr lang="en-US" altLang="ko-KR" dirty="0">
                <a:latin typeface="Gill Sans MT" panose="020B0502020104020203" pitchFamily="34" charset="0"/>
              </a:rPr>
              <a:t> attraction + Electrostatic repulsion)</a:t>
            </a:r>
            <a:endParaRPr lang="ko-KR" altLang="en-US" dirty="0"/>
          </a:p>
        </p:txBody>
      </p:sp>
      <p:sp>
        <p:nvSpPr>
          <p:cNvPr id="4" name="슬라이드 번호 개체 틀 3"/>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47</a:t>
            </a:fld>
            <a:endParaRPr lang="ko-KR" altLang="en-US"/>
          </a:p>
        </p:txBody>
      </p:sp>
    </p:spTree>
    <p:extLst>
      <p:ext uri="{BB962C8B-B14F-4D97-AF65-F5344CB8AC3E}">
        <p14:creationId xmlns:p14="http://schemas.microsoft.com/office/powerpoint/2010/main" val="431359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793" y="1715763"/>
            <a:ext cx="7868412" cy="4773168"/>
          </a:xfrm>
          <a:prstGeom prst="rect">
            <a:avLst/>
          </a:prstGeom>
        </p:spPr>
      </p:pic>
      <p:sp>
        <p:nvSpPr>
          <p:cNvPr id="6" name="제목 1"/>
          <p:cNvSpPr>
            <a:spLocks noGrp="1"/>
          </p:cNvSpPr>
          <p:nvPr>
            <p:ph type="title"/>
          </p:nvPr>
        </p:nvSpPr>
        <p:spPr>
          <a:xfrm>
            <a:off x="457200" y="271189"/>
            <a:ext cx="8229600" cy="490066"/>
          </a:xfrm>
        </p:spPr>
        <p:txBody>
          <a:bodyPr>
            <a:noAutofit/>
          </a:bodyPr>
          <a:lstStyle/>
          <a:p>
            <a:r>
              <a:rPr lang="en-US" altLang="ko-KR" sz="3200" dirty="0">
                <a:latin typeface="Gill Sans MT" panose="020B0502020104020203" pitchFamily="34" charset="0"/>
              </a:rPr>
              <a:t>DLVO potential</a:t>
            </a:r>
            <a:endParaRPr lang="ko-KR" altLang="en-US" sz="3200" dirty="0">
              <a:latin typeface="Gill Sans MT" panose="020B0502020104020203" pitchFamily="34" charset="0"/>
            </a:endParaRPr>
          </a:p>
        </p:txBody>
      </p:sp>
      <p:pic>
        <p:nvPicPr>
          <p:cNvPr id="7" name="_x102841128" descr="DRW00000c1c627e"/>
          <p:cNvPicPr>
            <a:picLocks noChangeAspect="1" noChangeArrowheads="1"/>
          </p:cNvPicPr>
          <p:nvPr/>
        </p:nvPicPr>
        <p:blipFill>
          <a:blip r:embed="rId4" cstate="print"/>
          <a:srcRect/>
          <a:stretch>
            <a:fillRect/>
          </a:stretch>
        </p:blipFill>
        <p:spPr bwMode="auto">
          <a:xfrm>
            <a:off x="3311859" y="1048343"/>
            <a:ext cx="2520281" cy="584850"/>
          </a:xfrm>
          <a:prstGeom prst="rect">
            <a:avLst/>
          </a:prstGeom>
          <a:noFill/>
        </p:spPr>
      </p:pic>
      <p:sp>
        <p:nvSpPr>
          <p:cNvPr id="8" name="직사각형 7"/>
          <p:cNvSpPr/>
          <p:nvPr/>
        </p:nvSpPr>
        <p:spPr>
          <a:xfrm>
            <a:off x="3131840" y="1633193"/>
            <a:ext cx="4549322" cy="400110"/>
          </a:xfrm>
          <a:prstGeom prst="rect">
            <a:avLst/>
          </a:prstGeom>
        </p:spPr>
        <p:txBody>
          <a:bodyPr wrap="none">
            <a:spAutoFit/>
          </a:bodyPr>
          <a:lstStyle/>
          <a:p>
            <a:r>
              <a:rPr lang="en-US" altLang="ko-KR" sz="2000" dirty="0">
                <a:latin typeface="Gill Sans MT" panose="020B0502020104020203" pitchFamily="34" charset="0"/>
              </a:rPr>
              <a:t>(</a:t>
            </a:r>
            <a:r>
              <a:rPr lang="en-US" altLang="ko-KR" sz="2000" dirty="0" err="1">
                <a:latin typeface="Gill Sans MT" panose="020B0502020104020203" pitchFamily="34" charset="0"/>
              </a:rPr>
              <a:t>vdW</a:t>
            </a:r>
            <a:r>
              <a:rPr lang="en-US" altLang="ko-KR" sz="2000" dirty="0">
                <a:latin typeface="Gill Sans MT" panose="020B0502020104020203" pitchFamily="34" charset="0"/>
              </a:rPr>
              <a:t> attraction + Electrostatic repulsion)</a:t>
            </a:r>
            <a:endParaRPr lang="ko-KR" altLang="en-US" sz="2000" dirty="0"/>
          </a:p>
        </p:txBody>
      </p:sp>
      <p:sp>
        <p:nvSpPr>
          <p:cNvPr id="9" name="TextBox 8"/>
          <p:cNvSpPr txBox="1"/>
          <p:nvPr/>
        </p:nvSpPr>
        <p:spPr>
          <a:xfrm>
            <a:off x="4283968" y="2320465"/>
            <a:ext cx="4716016" cy="369332"/>
          </a:xfrm>
          <a:prstGeom prst="rect">
            <a:avLst/>
          </a:prstGeom>
          <a:noFill/>
        </p:spPr>
        <p:txBody>
          <a:bodyPr wrap="square" rtlCol="0">
            <a:spAutoFit/>
          </a:bodyPr>
          <a:lstStyle/>
          <a:p>
            <a:r>
              <a:rPr lang="en-US" altLang="ko-KR" dirty="0" err="1">
                <a:solidFill>
                  <a:srgbClr val="C00000"/>
                </a:solidFill>
                <a:latin typeface="Gill Sans MT" panose="020B0502020104020203" pitchFamily="34" charset="0"/>
              </a:rPr>
              <a:t>V</a:t>
            </a:r>
            <a:r>
              <a:rPr lang="en-US" altLang="ko-KR" baseline="-25000" dirty="0" err="1">
                <a:solidFill>
                  <a:srgbClr val="C00000"/>
                </a:solidFill>
                <a:latin typeface="Gill Sans MT" panose="020B0502020104020203" pitchFamily="34" charset="0"/>
              </a:rPr>
              <a:t>max</a:t>
            </a:r>
            <a:r>
              <a:rPr lang="en-US" altLang="ko-KR" dirty="0">
                <a:solidFill>
                  <a:srgbClr val="C00000"/>
                </a:solidFill>
                <a:latin typeface="Gill Sans MT" panose="020B0502020104020203" pitchFamily="34" charset="0"/>
              </a:rPr>
              <a:t> = repulsive barrier preventing agglomerate</a:t>
            </a:r>
            <a:endParaRPr lang="ko-KR" altLang="en-US" dirty="0">
              <a:solidFill>
                <a:srgbClr val="C00000"/>
              </a:solidFill>
              <a:latin typeface="Gill Sans MT" panose="020B0502020104020203" pitchFamily="34" charset="0"/>
            </a:endParaRPr>
          </a:p>
        </p:txBody>
      </p:sp>
      <p:cxnSp>
        <p:nvCxnSpPr>
          <p:cNvPr id="11" name="직선 화살표 연결선 10"/>
          <p:cNvCxnSpPr>
            <a:endCxn id="9" idx="1"/>
          </p:cNvCxnSpPr>
          <p:nvPr/>
        </p:nvCxnSpPr>
        <p:spPr>
          <a:xfrm flipV="1">
            <a:off x="3419872" y="2505131"/>
            <a:ext cx="864096" cy="8046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48</a:t>
            </a:fld>
            <a:endParaRPr lang="ko-KR" altLang="en-US"/>
          </a:p>
        </p:txBody>
      </p:sp>
    </p:spTree>
    <p:extLst>
      <p:ext uri="{BB962C8B-B14F-4D97-AF65-F5344CB8AC3E}">
        <p14:creationId xmlns:p14="http://schemas.microsoft.com/office/powerpoint/2010/main" val="2863766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512" y="676275"/>
            <a:ext cx="7038975" cy="5505450"/>
          </a:xfrm>
          <a:prstGeom prst="rect">
            <a:avLst/>
          </a:prstGeom>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4</a:t>
            </a:fld>
            <a:endParaRPr lang="ko-KR" altLang="en-US"/>
          </a:p>
        </p:txBody>
      </p:sp>
    </p:spTree>
    <p:extLst>
      <p:ext uri="{BB962C8B-B14F-4D97-AF65-F5344CB8AC3E}">
        <p14:creationId xmlns:p14="http://schemas.microsoft.com/office/powerpoint/2010/main" val="19635751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1"/>
          <p:cNvSpPr txBox="1">
            <a:spLocks/>
          </p:cNvSpPr>
          <p:nvPr/>
        </p:nvSpPr>
        <p:spPr>
          <a:xfrm>
            <a:off x="437456" y="620688"/>
            <a:ext cx="8229600" cy="490066"/>
          </a:xfrm>
          <a:prstGeom prst="rect">
            <a:avLst/>
          </a:prstGeom>
        </p:spPr>
        <p:txBody>
          <a:bodyPr vert="horz" lIns="91440" tIns="45720" rIns="91440" bIns="45720" rtlCol="0" anchor="ctr">
            <a:noAutofit/>
          </a:body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0" lang="en-US" altLang="ko-KR" sz="3200" b="0" i="0" u="none" strike="noStrike" kern="1200" cap="none" spc="0" normalizeH="0" baseline="0" noProof="0" dirty="0">
                <a:ln>
                  <a:noFill/>
                </a:ln>
                <a:effectLst/>
                <a:uLnTx/>
                <a:uFillTx/>
                <a:latin typeface="Gill Sans MT" panose="020B0502020104020203" pitchFamily="34" charset="0"/>
                <a:ea typeface="HY견고딕" panose="02030600000101010101" pitchFamily="18" charset="-127"/>
                <a:cs typeface="+mj-cs"/>
              </a:rPr>
              <a:t>Limitations in electrostatic stabilization</a:t>
            </a:r>
            <a:endParaRPr kumimoji="0" lang="ko-KR" altLang="en-US" sz="3200" b="0" i="0" u="none" strike="noStrike" kern="1200" cap="none" spc="0" normalizeH="0" baseline="0" noProof="0" dirty="0">
              <a:ln>
                <a:noFill/>
              </a:ln>
              <a:effectLst/>
              <a:uLnTx/>
              <a:uFillTx/>
              <a:latin typeface="Gill Sans MT" panose="020B0502020104020203" pitchFamily="34" charset="0"/>
              <a:ea typeface="HY견고딕" panose="02030600000101010101" pitchFamily="18" charset="-127"/>
              <a:cs typeface="+mj-cs"/>
            </a:endParaRPr>
          </a:p>
        </p:txBody>
      </p:sp>
      <p:sp>
        <p:nvSpPr>
          <p:cNvPr id="5" name="내용 개체 틀 2"/>
          <p:cNvSpPr txBox="1">
            <a:spLocks/>
          </p:cNvSpPr>
          <p:nvPr/>
        </p:nvSpPr>
        <p:spPr>
          <a:xfrm>
            <a:off x="477888" y="1628800"/>
            <a:ext cx="8666112" cy="1757190"/>
          </a:xfrm>
          <a:prstGeom prst="rect">
            <a:avLst/>
          </a:prstGeom>
        </p:spPr>
        <p:txBody>
          <a:bodyPr vert="horz" lIns="91440" tIns="45720" rIns="91440" bIns="45720" rtlCol="0">
            <a:noAutofit/>
          </a:bodyPr>
          <a:lstStyle/>
          <a:p>
            <a:pPr marL="514350" marR="0" lvl="0" indent="-514350" algn="l" defTabSz="914400" rtl="0" eaLnBrk="1" fontAlgn="auto" latinLnBrk="1" hangingPunct="1">
              <a:lnSpc>
                <a:spcPct val="150000"/>
              </a:lnSpc>
              <a:spcBef>
                <a:spcPct val="20000"/>
              </a:spcBef>
              <a:spcAft>
                <a:spcPts val="0"/>
              </a:spcAft>
              <a:buClrTx/>
              <a:buSzTx/>
              <a:buFont typeface="+mj-lt"/>
              <a:buAutoNum type="arabicParenR"/>
              <a:tabLst/>
              <a:defRPr/>
            </a:pPr>
            <a:r>
              <a:rPr kumimoji="0" lang="en-US" altLang="ko-KR" sz="2400" b="0" i="0" u="none" strike="noStrike" kern="1200" cap="none" spc="0" normalizeH="0" baseline="0" noProof="0" dirty="0">
                <a:ln>
                  <a:noFill/>
                </a:ln>
                <a:solidFill>
                  <a:schemeClr val="tx1"/>
                </a:solidFill>
                <a:effectLst/>
                <a:uLnTx/>
                <a:uFillTx/>
                <a:latin typeface="Gill Sans MT" panose="020B0502020104020203" pitchFamily="34" charset="0"/>
                <a:ea typeface="HY견고딕" panose="02030600000101010101" pitchFamily="18" charset="-127"/>
              </a:rPr>
              <a:t>Electrostatic stabilization is kinetic stabilization</a:t>
            </a:r>
            <a:r>
              <a:rPr kumimoji="0" lang="en-US" altLang="ko-KR" sz="2400" b="0" i="0" u="none" strike="noStrike" kern="1200" cap="none" spc="0" normalizeH="0" noProof="0" dirty="0">
                <a:ln>
                  <a:noFill/>
                </a:ln>
                <a:solidFill>
                  <a:schemeClr val="tx1"/>
                </a:solidFill>
                <a:effectLst/>
                <a:uLnTx/>
                <a:uFillTx/>
                <a:latin typeface="Gill Sans MT" panose="020B0502020104020203" pitchFamily="34" charset="0"/>
                <a:ea typeface="HY견고딕" panose="02030600000101010101" pitchFamily="18" charset="-127"/>
              </a:rPr>
              <a:t> method</a:t>
            </a:r>
          </a:p>
          <a:p>
            <a:pPr marL="514350" marR="0" lvl="0" indent="-514350" algn="l" defTabSz="914400" rtl="0" eaLnBrk="1" fontAlgn="auto" latinLnBrk="1" hangingPunct="1">
              <a:lnSpc>
                <a:spcPct val="150000"/>
              </a:lnSpc>
              <a:spcBef>
                <a:spcPct val="20000"/>
              </a:spcBef>
              <a:spcAft>
                <a:spcPts val="0"/>
              </a:spcAft>
              <a:buClrTx/>
              <a:buSzTx/>
              <a:buFont typeface="+mj-lt"/>
              <a:buAutoNum type="arabicParenR"/>
              <a:tabLst/>
              <a:defRPr/>
            </a:pPr>
            <a:r>
              <a:rPr kumimoji="0" lang="en-US" altLang="ko-KR" sz="2400" b="0" i="0" u="none" strike="noStrike" kern="1200" cap="none" spc="0" normalizeH="0" baseline="0" noProof="0" dirty="0">
                <a:ln>
                  <a:noFill/>
                </a:ln>
                <a:solidFill>
                  <a:schemeClr val="tx1"/>
                </a:solidFill>
                <a:effectLst/>
                <a:uLnTx/>
                <a:uFillTx/>
                <a:latin typeface="Gill Sans MT" panose="020B0502020104020203" pitchFamily="34" charset="0"/>
                <a:ea typeface="HY견고딕" panose="02030600000101010101" pitchFamily="18" charset="-127"/>
              </a:rPr>
              <a:t>Not applicable to electrolyte sensitive system</a:t>
            </a:r>
          </a:p>
          <a:p>
            <a:pPr marL="514350" marR="0" lvl="0" indent="-514350" algn="l" defTabSz="914400" rtl="0" eaLnBrk="1" fontAlgn="auto" latinLnBrk="1" hangingPunct="1">
              <a:lnSpc>
                <a:spcPct val="150000"/>
              </a:lnSpc>
              <a:spcBef>
                <a:spcPct val="20000"/>
              </a:spcBef>
              <a:spcAft>
                <a:spcPts val="0"/>
              </a:spcAft>
              <a:buClrTx/>
              <a:buSzTx/>
              <a:buFont typeface="+mj-lt"/>
              <a:buAutoNum type="arabicParenR"/>
              <a:tabLst/>
              <a:defRPr/>
            </a:pPr>
            <a:r>
              <a:rPr lang="en-US" altLang="ko-KR" sz="2400" noProof="0" dirty="0">
                <a:latin typeface="Gill Sans MT" panose="020B0502020104020203" pitchFamily="34" charset="0"/>
                <a:ea typeface="HY견고딕" panose="02030600000101010101" pitchFamily="18" charset="-127"/>
              </a:rPr>
              <a:t>Impossible to </a:t>
            </a:r>
            <a:r>
              <a:rPr lang="en-US" altLang="ko-KR" sz="2400" noProof="0" dirty="0" err="1">
                <a:latin typeface="Gill Sans MT" panose="020B0502020104020203" pitchFamily="34" charset="0"/>
                <a:ea typeface="HY견고딕" panose="02030600000101010101" pitchFamily="18" charset="-127"/>
              </a:rPr>
              <a:t>redisperse</a:t>
            </a:r>
            <a:r>
              <a:rPr lang="en-US" altLang="ko-KR" sz="2400" noProof="0" dirty="0">
                <a:latin typeface="Gill Sans MT" panose="020B0502020104020203" pitchFamily="34" charset="0"/>
                <a:ea typeface="HY견고딕" panose="02030600000101010101" pitchFamily="18" charset="-127"/>
              </a:rPr>
              <a:t> the agglomerate particles</a:t>
            </a:r>
          </a:p>
          <a:p>
            <a:pPr marL="514350" marR="0" lvl="0" indent="-514350" algn="l" defTabSz="914400" rtl="0" eaLnBrk="1" fontAlgn="auto" latinLnBrk="1" hangingPunct="1">
              <a:lnSpc>
                <a:spcPct val="150000"/>
              </a:lnSpc>
              <a:spcBef>
                <a:spcPct val="20000"/>
              </a:spcBef>
              <a:spcAft>
                <a:spcPts val="0"/>
              </a:spcAft>
              <a:buClrTx/>
              <a:buSzTx/>
              <a:buFont typeface="+mj-lt"/>
              <a:buAutoNum type="arabicParenR"/>
              <a:tabLst/>
              <a:defRPr/>
            </a:pPr>
            <a:r>
              <a:rPr kumimoji="0" lang="en-US" altLang="ko-KR" sz="2400" b="0" i="0" u="none" strike="noStrike" kern="1200" cap="none" spc="0" normalizeH="0" baseline="0" dirty="0">
                <a:ln>
                  <a:noFill/>
                </a:ln>
                <a:solidFill>
                  <a:schemeClr val="tx1"/>
                </a:solidFill>
                <a:effectLst/>
                <a:uLnTx/>
                <a:uFillTx/>
                <a:latin typeface="Gill Sans MT" panose="020B0502020104020203" pitchFamily="34" charset="0"/>
                <a:ea typeface="HY견고딕" panose="02030600000101010101" pitchFamily="18" charset="-127"/>
              </a:rPr>
              <a:t>Difficult to apply to multiple phase systems</a:t>
            </a:r>
            <a:endParaRPr kumimoji="0" lang="ko-KR" altLang="en-US" sz="2400" b="0" i="0" u="none" strike="noStrike" kern="1200" cap="none" spc="0" normalizeH="0" baseline="0" noProof="0" dirty="0">
              <a:ln>
                <a:noFill/>
              </a:ln>
              <a:solidFill>
                <a:schemeClr val="tx1"/>
              </a:solidFill>
              <a:effectLst/>
              <a:uLnTx/>
              <a:uFillTx/>
              <a:latin typeface="Gill Sans MT" panose="020B0502020104020203" pitchFamily="34" charset="0"/>
              <a:ea typeface="HY견고딕" panose="02030600000101010101" pitchFamily="18" charset="-127"/>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49</a:t>
            </a:fld>
            <a:endParaRPr lang="ko-KR" altLang="en-US"/>
          </a:p>
        </p:txBody>
      </p:sp>
    </p:spTree>
    <p:extLst>
      <p:ext uri="{BB962C8B-B14F-4D97-AF65-F5344CB8AC3E}">
        <p14:creationId xmlns:p14="http://schemas.microsoft.com/office/powerpoint/2010/main" val="32033575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188640"/>
            <a:ext cx="9144000" cy="1143000"/>
          </a:xfrm>
        </p:spPr>
        <p:txBody>
          <a:bodyPr>
            <a:normAutofit/>
          </a:bodyPr>
          <a:lstStyle/>
          <a:p>
            <a:r>
              <a:rPr lang="en-US" altLang="ko-KR" sz="3200" b="1" dirty="0">
                <a:latin typeface="Gill Sans MT" panose="020B0502020104020203" pitchFamily="34" charset="0"/>
              </a:rPr>
              <a:t>2.5. Steric Stabilization</a:t>
            </a:r>
            <a:br>
              <a:rPr lang="en-US" altLang="ko-KR" sz="3200" b="1" dirty="0">
                <a:latin typeface="Gill Sans MT" panose="020B0502020104020203" pitchFamily="34" charset="0"/>
              </a:rPr>
            </a:br>
            <a:r>
              <a:rPr lang="en-US" altLang="ko-KR" sz="3200" b="1" dirty="0">
                <a:latin typeface="Gill Sans MT" panose="020B0502020104020203" pitchFamily="34" charset="0"/>
              </a:rPr>
              <a:t>(Polymeric stabilization)</a:t>
            </a:r>
            <a:endParaRPr lang="ko-KR" altLang="en-US" sz="3200" b="1" dirty="0">
              <a:latin typeface="Gill Sans MT" panose="020B0502020104020203" pitchFamily="34" charset="0"/>
            </a:endParaRPr>
          </a:p>
        </p:txBody>
      </p:sp>
      <p:sp>
        <p:nvSpPr>
          <p:cNvPr id="3" name="내용 개체 틀 2"/>
          <p:cNvSpPr>
            <a:spLocks noGrp="1"/>
          </p:cNvSpPr>
          <p:nvPr>
            <p:ph idx="1"/>
          </p:nvPr>
        </p:nvSpPr>
        <p:spPr>
          <a:xfrm>
            <a:off x="323528" y="1628800"/>
            <a:ext cx="8496944" cy="4929411"/>
          </a:xfrm>
        </p:spPr>
        <p:txBody>
          <a:bodyPr>
            <a:normAutofit/>
          </a:bodyPr>
          <a:lstStyle/>
          <a:p>
            <a:pPr marL="514350" indent="-514350">
              <a:spcBef>
                <a:spcPts val="1200"/>
              </a:spcBef>
              <a:buNone/>
            </a:pPr>
            <a:r>
              <a:rPr lang="en-US" altLang="ko-KR" sz="2400" dirty="0">
                <a:latin typeface="Gill Sans MT" panose="020B0502020104020203" pitchFamily="34" charset="0"/>
              </a:rPr>
              <a:t>Advantages over electrostatic stabilization</a:t>
            </a:r>
          </a:p>
          <a:p>
            <a:pPr marL="514350" indent="-514350">
              <a:spcBef>
                <a:spcPts val="1200"/>
              </a:spcBef>
              <a:buFont typeface="+mj-lt"/>
              <a:buAutoNum type="arabicParenR"/>
            </a:pPr>
            <a:r>
              <a:rPr lang="en-US" altLang="ko-KR" sz="2400" dirty="0">
                <a:latin typeface="Gill Sans MT" panose="020B0502020104020203" pitchFamily="34" charset="0"/>
              </a:rPr>
              <a:t>Thermodynamically, particles are always </a:t>
            </a:r>
            <a:r>
              <a:rPr lang="en-US" altLang="ko-KR" sz="2400" dirty="0" err="1">
                <a:latin typeface="Gill Sans MT" panose="020B0502020104020203" pitchFamily="34" charset="0"/>
              </a:rPr>
              <a:t>redispersible</a:t>
            </a:r>
            <a:endParaRPr lang="en-US" altLang="ko-KR" sz="2400" dirty="0">
              <a:latin typeface="Gill Sans MT" panose="020B0502020104020203" pitchFamily="34" charset="0"/>
            </a:endParaRPr>
          </a:p>
          <a:p>
            <a:pPr marL="514350" indent="-514350">
              <a:spcBef>
                <a:spcPts val="1200"/>
              </a:spcBef>
              <a:buFont typeface="+mj-lt"/>
              <a:buAutoNum type="arabicParenR"/>
            </a:pPr>
            <a:r>
              <a:rPr lang="en-US" altLang="ko-KR" sz="2400" dirty="0">
                <a:latin typeface="Gill Sans MT" panose="020B0502020104020203" pitchFamily="34" charset="0"/>
              </a:rPr>
              <a:t>High concentration can be accommodated</a:t>
            </a:r>
          </a:p>
          <a:p>
            <a:pPr marL="514350" indent="-514350">
              <a:spcBef>
                <a:spcPts val="1200"/>
              </a:spcBef>
              <a:buFont typeface="+mj-lt"/>
              <a:buAutoNum type="arabicParenR"/>
            </a:pPr>
            <a:r>
              <a:rPr lang="en-US" altLang="ko-KR" sz="2400" dirty="0">
                <a:latin typeface="Gill Sans MT" panose="020B0502020104020203" pitchFamily="34" charset="0"/>
              </a:rPr>
              <a:t>Dispersion medium can be completely depleted</a:t>
            </a:r>
          </a:p>
          <a:p>
            <a:pPr marL="514350" indent="-514350">
              <a:spcBef>
                <a:spcPts val="1200"/>
              </a:spcBef>
              <a:buFont typeface="+mj-lt"/>
              <a:buAutoNum type="arabicParenR"/>
            </a:pPr>
            <a:r>
              <a:rPr lang="en-US" altLang="ko-KR" sz="2400" dirty="0">
                <a:latin typeface="Gill Sans MT" panose="020B0502020104020203" pitchFamily="34" charset="0"/>
              </a:rPr>
              <a:t>Not sensitive to electrolyte</a:t>
            </a:r>
          </a:p>
          <a:p>
            <a:pPr marL="514350" indent="-514350">
              <a:spcBef>
                <a:spcPts val="1200"/>
              </a:spcBef>
              <a:buFont typeface="+mj-lt"/>
              <a:buAutoNum type="arabicParenR"/>
            </a:pPr>
            <a:r>
              <a:rPr lang="en-US" altLang="ko-KR" sz="2400" dirty="0">
                <a:latin typeface="Gill Sans MT" panose="020B0502020104020203" pitchFamily="34" charset="0"/>
              </a:rPr>
              <a:t>Suitable to multiple phase systems</a:t>
            </a:r>
          </a:p>
          <a:p>
            <a:pPr marL="514350" indent="-514350">
              <a:spcBef>
                <a:spcPts val="1200"/>
              </a:spcBef>
              <a:buFont typeface="+mj-lt"/>
              <a:buAutoNum type="arabicParenR"/>
            </a:pPr>
            <a:r>
              <a:rPr lang="en-US" altLang="ko-KR" sz="2400" dirty="0">
                <a:latin typeface="Gill Sans MT" panose="020B0502020104020203" pitchFamily="34" charset="0"/>
              </a:rPr>
              <a:t>Acting as </a:t>
            </a:r>
            <a:r>
              <a:rPr lang="en-US" altLang="ko-KR" sz="2400" dirty="0">
                <a:solidFill>
                  <a:srgbClr val="C00000"/>
                </a:solidFill>
                <a:latin typeface="Gill Sans MT" panose="020B0502020104020203" pitchFamily="34" charset="0"/>
              </a:rPr>
              <a:t>diffusion barrier </a:t>
            </a:r>
            <a:r>
              <a:rPr lang="en-US" altLang="ko-KR" sz="2400" dirty="0">
                <a:latin typeface="Gill Sans MT" panose="020B0502020104020203" pitchFamily="34" charset="0"/>
              </a:rPr>
              <a:t>to the growth species, resulting in </a:t>
            </a:r>
            <a:r>
              <a:rPr lang="en-US" altLang="ko-KR" sz="2400" dirty="0" err="1">
                <a:latin typeface="Gill Sans MT" panose="020B0502020104020203" pitchFamily="34" charset="0"/>
              </a:rPr>
              <a:t>diffussion</a:t>
            </a:r>
            <a:r>
              <a:rPr lang="en-US" altLang="ko-KR" sz="2400" dirty="0">
                <a:latin typeface="Gill Sans MT" panose="020B0502020104020203" pitchFamily="34" charset="0"/>
              </a:rPr>
              <a:t>-limited growth and thereby narrow size distribution</a:t>
            </a:r>
          </a:p>
        </p:txBody>
      </p:sp>
      <p:sp>
        <p:nvSpPr>
          <p:cNvPr id="4" name="슬라이드 번호 개체 틀 3"/>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50</a:t>
            </a:fld>
            <a:endParaRPr lang="ko-KR" altLang="en-US"/>
          </a:p>
        </p:txBody>
      </p:sp>
    </p:spTree>
    <p:extLst>
      <p:ext uri="{BB962C8B-B14F-4D97-AF65-F5344CB8AC3E}">
        <p14:creationId xmlns:p14="http://schemas.microsoft.com/office/powerpoint/2010/main" val="6631043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562074"/>
          </a:xfrm>
        </p:spPr>
        <p:txBody>
          <a:bodyPr>
            <a:noAutofit/>
          </a:bodyPr>
          <a:lstStyle/>
          <a:p>
            <a:r>
              <a:rPr lang="en-US" altLang="ko-KR" sz="3600" dirty="0">
                <a:latin typeface="Gill Sans MT" panose="020B0502020104020203" pitchFamily="34" charset="0"/>
              </a:rPr>
              <a:t>2.5.1. Solvent and polymer</a:t>
            </a:r>
            <a:endParaRPr lang="ko-KR" altLang="en-US" sz="3600" dirty="0">
              <a:latin typeface="Gill Sans MT" panose="020B0502020104020203" pitchFamily="34" charset="0"/>
            </a:endParaRPr>
          </a:p>
        </p:txBody>
      </p:sp>
      <p:sp>
        <p:nvSpPr>
          <p:cNvPr id="3" name="내용 개체 틀 2"/>
          <p:cNvSpPr>
            <a:spLocks noGrp="1"/>
          </p:cNvSpPr>
          <p:nvPr>
            <p:ph idx="1"/>
          </p:nvPr>
        </p:nvSpPr>
        <p:spPr>
          <a:xfrm>
            <a:off x="457200" y="1052736"/>
            <a:ext cx="8229600" cy="4032448"/>
          </a:xfrm>
        </p:spPr>
        <p:txBody>
          <a:bodyPr>
            <a:normAutofit/>
          </a:bodyPr>
          <a:lstStyle/>
          <a:p>
            <a:r>
              <a:rPr lang="en-US" altLang="ko-KR" sz="2400" dirty="0">
                <a:latin typeface="Gill Sans MT" panose="020B0502020104020203" pitchFamily="34" charset="0"/>
              </a:rPr>
              <a:t>Solvents : </a:t>
            </a:r>
          </a:p>
          <a:p>
            <a:pPr lvl="1"/>
            <a:r>
              <a:rPr lang="en-US" altLang="ko-KR" sz="2400" dirty="0" err="1">
                <a:latin typeface="Gill Sans MT" panose="020B0502020104020203" pitchFamily="34" charset="0"/>
              </a:rPr>
              <a:t>aquous</a:t>
            </a:r>
            <a:r>
              <a:rPr lang="en-US" altLang="ko-KR" sz="2400" dirty="0">
                <a:latin typeface="Gill Sans MT" panose="020B0502020104020203" pitchFamily="34" charset="0"/>
              </a:rPr>
              <a:t> solvent</a:t>
            </a:r>
          </a:p>
          <a:p>
            <a:pPr lvl="1"/>
            <a:r>
              <a:rPr lang="en-US" altLang="ko-KR" sz="2400" dirty="0" err="1">
                <a:latin typeface="Gill Sans MT" panose="020B0502020104020203" pitchFamily="34" charset="0"/>
              </a:rPr>
              <a:t>nonaquous</a:t>
            </a:r>
            <a:r>
              <a:rPr lang="en-US" altLang="ko-KR" sz="2400" dirty="0">
                <a:latin typeface="Gill Sans MT" panose="020B0502020104020203" pitchFamily="34" charset="0"/>
              </a:rPr>
              <a:t> solvent or organic solvents</a:t>
            </a:r>
          </a:p>
          <a:p>
            <a:pPr lvl="1"/>
            <a:r>
              <a:rPr lang="en-US" altLang="ko-KR" sz="2400" dirty="0" err="1">
                <a:latin typeface="Gill Sans MT" panose="020B0502020104020203" pitchFamily="34" charset="0"/>
              </a:rPr>
              <a:t>Protic</a:t>
            </a:r>
            <a:r>
              <a:rPr lang="en-US" altLang="ko-KR" sz="2400" dirty="0">
                <a:latin typeface="Gill Sans MT" panose="020B0502020104020203" pitchFamily="34" charset="0"/>
              </a:rPr>
              <a:t> solvent : CH</a:t>
            </a:r>
            <a:r>
              <a:rPr lang="en-US" altLang="ko-KR" sz="2400" baseline="-25000" dirty="0">
                <a:latin typeface="Gill Sans MT" panose="020B0502020104020203" pitchFamily="34" charset="0"/>
              </a:rPr>
              <a:t>3</a:t>
            </a:r>
            <a:r>
              <a:rPr lang="en-US" altLang="ko-KR" sz="2400" dirty="0">
                <a:latin typeface="Gill Sans MT" panose="020B0502020104020203" pitchFamily="34" charset="0"/>
              </a:rPr>
              <a:t>OH, C</a:t>
            </a:r>
            <a:r>
              <a:rPr lang="en-US" altLang="ko-KR" sz="2400" baseline="-25000" dirty="0">
                <a:latin typeface="Gill Sans MT" panose="020B0502020104020203" pitchFamily="34" charset="0"/>
              </a:rPr>
              <a:t>2</a:t>
            </a:r>
            <a:r>
              <a:rPr lang="en-US" altLang="ko-KR" sz="2400" dirty="0">
                <a:latin typeface="Gill Sans MT" panose="020B0502020104020203" pitchFamily="34" charset="0"/>
              </a:rPr>
              <a:t>H</a:t>
            </a:r>
            <a:r>
              <a:rPr lang="en-US" altLang="ko-KR" sz="2400" baseline="-25000" dirty="0">
                <a:latin typeface="Gill Sans MT" panose="020B0502020104020203" pitchFamily="34" charset="0"/>
              </a:rPr>
              <a:t>5</a:t>
            </a:r>
            <a:r>
              <a:rPr lang="en-US" altLang="ko-KR" sz="2400" dirty="0">
                <a:latin typeface="Gill Sans MT" panose="020B0502020104020203" pitchFamily="34" charset="0"/>
              </a:rPr>
              <a:t>OH (with NH or OH)</a:t>
            </a:r>
          </a:p>
          <a:p>
            <a:pPr lvl="1"/>
            <a:r>
              <a:rPr lang="en-US" altLang="ko-KR" sz="2400" dirty="0">
                <a:latin typeface="Gill Sans MT" panose="020B0502020104020203" pitchFamily="34" charset="0"/>
              </a:rPr>
              <a:t>Aprotic solvent : C</a:t>
            </a:r>
            <a:r>
              <a:rPr lang="en-US" altLang="ko-KR" sz="2400" baseline="-25000" dirty="0">
                <a:latin typeface="Gill Sans MT" panose="020B0502020104020203" pitchFamily="34" charset="0"/>
              </a:rPr>
              <a:t>6</a:t>
            </a:r>
            <a:r>
              <a:rPr lang="en-US" altLang="ko-KR" sz="2400" dirty="0">
                <a:latin typeface="Gill Sans MT" panose="020B0502020104020203" pitchFamily="34" charset="0"/>
              </a:rPr>
              <a:t>H</a:t>
            </a:r>
            <a:r>
              <a:rPr lang="en-US" altLang="ko-KR" sz="2400" baseline="-25000" dirty="0">
                <a:latin typeface="Gill Sans MT" panose="020B0502020104020203" pitchFamily="34" charset="0"/>
              </a:rPr>
              <a:t>6</a:t>
            </a:r>
          </a:p>
          <a:p>
            <a:pPr lvl="1"/>
            <a:r>
              <a:rPr lang="en-US" altLang="ko-KR" sz="2400" dirty="0">
                <a:latin typeface="Gill Sans MT" panose="020B0502020104020203" pitchFamily="34" charset="0"/>
              </a:rPr>
              <a:t>Good solvent : solvable polymer </a:t>
            </a:r>
            <a:r>
              <a:rPr lang="en-US" altLang="ko-KR" sz="2400" dirty="0">
                <a:solidFill>
                  <a:srgbClr val="C00000"/>
                </a:solidFill>
                <a:latin typeface="Gill Sans MT" panose="020B0502020104020203" pitchFamily="34" charset="0"/>
              </a:rPr>
              <a:t>expanded</a:t>
            </a:r>
            <a:r>
              <a:rPr lang="en-US" altLang="ko-KR" sz="2400" dirty="0">
                <a:latin typeface="Gill Sans MT" panose="020B0502020104020203" pitchFamily="34" charset="0"/>
              </a:rPr>
              <a:t> to reduce overall Gibbs free energy of the system</a:t>
            </a:r>
          </a:p>
          <a:p>
            <a:pPr lvl="1"/>
            <a:r>
              <a:rPr lang="en-US" altLang="ko-KR" sz="2400" dirty="0">
                <a:latin typeface="Gill Sans MT" panose="020B0502020104020203" pitchFamily="34" charset="0"/>
              </a:rPr>
              <a:t>Poor solvent : polymer </a:t>
            </a:r>
            <a:r>
              <a:rPr lang="en-US" altLang="ko-KR" sz="2400" dirty="0">
                <a:solidFill>
                  <a:srgbClr val="C00000"/>
                </a:solidFill>
                <a:latin typeface="Gill Sans MT" panose="020B0502020104020203" pitchFamily="34" charset="0"/>
              </a:rPr>
              <a:t>coiled up or compressed </a:t>
            </a:r>
            <a:r>
              <a:rPr lang="en-US" altLang="ko-KR" sz="2400" dirty="0">
                <a:latin typeface="Gill Sans MT" panose="020B0502020104020203" pitchFamily="34" charset="0"/>
              </a:rPr>
              <a:t>to reduce </a:t>
            </a:r>
            <a:r>
              <a:rPr lang="en-US" altLang="ko-KR" sz="2400" dirty="0">
                <a:latin typeface="Gill Sans MT" panose="020B0502020104020203" pitchFamily="34" charset="0"/>
                <a:sym typeface="Symbol"/>
              </a:rPr>
              <a:t>Gibb’s free energy (depend on temperature and system)</a:t>
            </a:r>
            <a:endParaRPr lang="en-US" altLang="ko-KR" sz="2400" dirty="0">
              <a:latin typeface="Gill Sans MT" panose="020B0502020104020203" pitchFamily="34" charset="0"/>
            </a:endParaRPr>
          </a:p>
          <a:p>
            <a:pPr lvl="1"/>
            <a:endParaRPr lang="en-US" altLang="ko-KR" sz="2400" baseline="-25000" dirty="0">
              <a:latin typeface="Gill Sans MT" panose="020B0502020104020203" pitchFamily="34" charset="0"/>
            </a:endParaRPr>
          </a:p>
        </p:txBody>
      </p:sp>
      <p:cxnSp>
        <p:nvCxnSpPr>
          <p:cNvPr id="5" name="직선 연결선 4"/>
          <p:cNvCxnSpPr/>
          <p:nvPr/>
        </p:nvCxnSpPr>
        <p:spPr>
          <a:xfrm>
            <a:off x="1043608" y="1772816"/>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직선 연결선 5"/>
          <p:cNvCxnSpPr/>
          <p:nvPr/>
        </p:nvCxnSpPr>
        <p:spPr>
          <a:xfrm>
            <a:off x="1043608" y="2636912"/>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직선 연결선 6"/>
          <p:cNvCxnSpPr/>
          <p:nvPr/>
        </p:nvCxnSpPr>
        <p:spPr>
          <a:xfrm>
            <a:off x="1043608" y="3487360"/>
            <a:ext cx="0" cy="82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직사각형 8"/>
          <p:cNvSpPr/>
          <p:nvPr/>
        </p:nvSpPr>
        <p:spPr>
          <a:xfrm>
            <a:off x="-26168" y="5343599"/>
            <a:ext cx="8712968" cy="923330"/>
          </a:xfrm>
          <a:prstGeom prst="rect">
            <a:avLst/>
          </a:prstGeom>
        </p:spPr>
        <p:txBody>
          <a:bodyPr wrap="square">
            <a:spAutoFit/>
          </a:bodyPr>
          <a:lstStyle/>
          <a:p>
            <a:pPr marL="540000" indent="-180000"/>
            <a:r>
              <a:rPr lang="en-US" altLang="ko-KR" dirty="0">
                <a:latin typeface="Gill Sans MT" panose="020B0502020104020203" pitchFamily="34" charset="0"/>
              </a:rPr>
              <a:t>* In general terms, any solvent that contains labile </a:t>
            </a:r>
            <a:r>
              <a:rPr lang="en-US" altLang="ko-KR" b="1" dirty="0">
                <a:solidFill>
                  <a:srgbClr val="C00000"/>
                </a:solidFill>
                <a:latin typeface="Gill Sans MT" panose="020B0502020104020203" pitchFamily="34" charset="0"/>
              </a:rPr>
              <a:t>H</a:t>
            </a:r>
            <a:r>
              <a:rPr lang="en-US" altLang="ko-KR" b="1" baseline="30000" dirty="0">
                <a:solidFill>
                  <a:srgbClr val="C00000"/>
                </a:solidFill>
                <a:latin typeface="Gill Sans MT" panose="020B0502020104020203" pitchFamily="34" charset="0"/>
              </a:rPr>
              <a:t>+</a:t>
            </a:r>
            <a:r>
              <a:rPr lang="en-US" altLang="ko-KR" dirty="0">
                <a:solidFill>
                  <a:srgbClr val="C00000"/>
                </a:solidFill>
                <a:latin typeface="Gill Sans MT" panose="020B0502020104020203" pitchFamily="34" charset="0"/>
              </a:rPr>
              <a:t> </a:t>
            </a:r>
            <a:r>
              <a:rPr lang="en-US" altLang="ko-KR" dirty="0">
                <a:latin typeface="Gill Sans MT" panose="020B0502020104020203" pitchFamily="34" charset="0"/>
              </a:rPr>
              <a:t>is called a </a:t>
            </a:r>
            <a:r>
              <a:rPr lang="en-US" altLang="ko-KR" b="1" dirty="0" err="1">
                <a:latin typeface="Gill Sans MT" panose="020B0502020104020203" pitchFamily="34" charset="0"/>
              </a:rPr>
              <a:t>protic</a:t>
            </a:r>
            <a:r>
              <a:rPr lang="en-US" altLang="ko-KR" b="1" dirty="0">
                <a:latin typeface="Gill Sans MT" panose="020B0502020104020203" pitchFamily="34" charset="0"/>
              </a:rPr>
              <a:t> solvent</a:t>
            </a:r>
            <a:r>
              <a:rPr lang="en-US" altLang="ko-KR" dirty="0">
                <a:latin typeface="Gill Sans MT" panose="020B0502020104020203" pitchFamily="34" charset="0"/>
              </a:rPr>
              <a:t>. The molecules of such solvents readily donate protons (H</a:t>
            </a:r>
            <a:r>
              <a:rPr lang="en-US" altLang="ko-KR" baseline="30000" dirty="0">
                <a:latin typeface="Gill Sans MT" panose="020B0502020104020203" pitchFamily="34" charset="0"/>
              </a:rPr>
              <a:t>+</a:t>
            </a:r>
            <a:r>
              <a:rPr lang="en-US" altLang="ko-KR" dirty="0">
                <a:latin typeface="Gill Sans MT" panose="020B0502020104020203" pitchFamily="34" charset="0"/>
              </a:rPr>
              <a:t>) to reagents. Conversely, </a:t>
            </a:r>
            <a:r>
              <a:rPr lang="en-US" altLang="ko-KR" b="1" dirty="0">
                <a:latin typeface="Gill Sans MT" panose="020B0502020104020203" pitchFamily="34" charset="0"/>
              </a:rPr>
              <a:t>aprotic solvents</a:t>
            </a:r>
            <a:r>
              <a:rPr lang="en-US" altLang="ko-KR" dirty="0">
                <a:latin typeface="Gill Sans MT" panose="020B0502020104020203" pitchFamily="34" charset="0"/>
              </a:rPr>
              <a:t> cannot donate hydrogen.</a:t>
            </a:r>
            <a:endParaRPr lang="ko-KR" altLang="en-US" dirty="0">
              <a:latin typeface="Gill Sans MT" panose="020B0502020104020203" pitchFamily="34" charset="0"/>
            </a:endParaRPr>
          </a:p>
        </p:txBody>
      </p:sp>
      <p:sp>
        <p:nvSpPr>
          <p:cNvPr id="4" name="슬라이드 번호 개체 틀 3"/>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51</a:t>
            </a:fld>
            <a:endParaRPr lang="ko-KR" altLang="en-US"/>
          </a:p>
        </p:txBody>
      </p:sp>
    </p:spTree>
    <p:extLst>
      <p:ext uri="{BB962C8B-B14F-4D97-AF65-F5344CB8AC3E}">
        <p14:creationId xmlns:p14="http://schemas.microsoft.com/office/powerpoint/2010/main" val="3486571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548680"/>
            <a:ext cx="7836408" cy="5564124"/>
          </a:xfrm>
          <a:prstGeom prst="rect">
            <a:avLst/>
          </a:prstGeom>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52</a:t>
            </a:fld>
            <a:endParaRPr lang="ko-KR" altLang="en-US"/>
          </a:p>
        </p:txBody>
      </p:sp>
    </p:spTree>
    <p:extLst>
      <p:ext uri="{BB962C8B-B14F-4D97-AF65-F5344CB8AC3E}">
        <p14:creationId xmlns:p14="http://schemas.microsoft.com/office/powerpoint/2010/main" val="26980377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WINDOWS\바탕 화면\jpg\02장\2-19.jpg"/>
          <p:cNvPicPr>
            <a:picLocks noChangeAspect="1" noChangeArrowheads="1"/>
          </p:cNvPicPr>
          <p:nvPr/>
        </p:nvPicPr>
        <p:blipFill>
          <a:blip r:embed="rId3" cstate="print"/>
          <a:srcRect/>
          <a:stretch>
            <a:fillRect/>
          </a:stretch>
        </p:blipFill>
        <p:spPr bwMode="auto">
          <a:xfrm>
            <a:off x="251520" y="3349115"/>
            <a:ext cx="6660740" cy="3476349"/>
          </a:xfrm>
          <a:prstGeom prst="rect">
            <a:avLst/>
          </a:prstGeom>
          <a:noFill/>
        </p:spPr>
      </p:pic>
      <p:sp>
        <p:nvSpPr>
          <p:cNvPr id="4" name="직사각형 3"/>
          <p:cNvSpPr/>
          <p:nvPr/>
        </p:nvSpPr>
        <p:spPr>
          <a:xfrm>
            <a:off x="2483768" y="260648"/>
            <a:ext cx="3833293" cy="584775"/>
          </a:xfrm>
          <a:prstGeom prst="rect">
            <a:avLst/>
          </a:prstGeom>
        </p:spPr>
        <p:txBody>
          <a:bodyPr wrap="none">
            <a:spAutoFit/>
          </a:bodyPr>
          <a:lstStyle/>
          <a:p>
            <a:r>
              <a:rPr lang="en-US" altLang="ko-KR" sz="3200" dirty="0">
                <a:latin typeface="Gill Sans MT" panose="020B0502020104020203" pitchFamily="34" charset="0"/>
                <a:ea typeface="HY견고딕" panose="02030600000101010101" pitchFamily="18" charset="-127"/>
              </a:rPr>
              <a:t>Polymer classification </a:t>
            </a:r>
            <a:endParaRPr lang="ko-KR" altLang="en-US" sz="3200" dirty="0">
              <a:latin typeface="Gill Sans MT" panose="020B0502020104020203" pitchFamily="34" charset="0"/>
              <a:ea typeface="HY견고딕" panose="02030600000101010101" pitchFamily="18" charset="-127"/>
            </a:endParaRPr>
          </a:p>
        </p:txBody>
      </p:sp>
      <p:sp>
        <p:nvSpPr>
          <p:cNvPr id="5" name="직사각형 4"/>
          <p:cNvSpPr/>
          <p:nvPr/>
        </p:nvSpPr>
        <p:spPr>
          <a:xfrm>
            <a:off x="457886" y="1095127"/>
            <a:ext cx="8892480" cy="461665"/>
          </a:xfrm>
          <a:prstGeom prst="rect">
            <a:avLst/>
          </a:prstGeom>
        </p:spPr>
        <p:txBody>
          <a:bodyPr wrap="square">
            <a:spAutoFit/>
          </a:bodyPr>
          <a:lstStyle/>
          <a:p>
            <a:r>
              <a:rPr lang="en-US" altLang="ko-KR" sz="2400" dirty="0">
                <a:latin typeface="Gill Sans MT" panose="020B0502020104020203" pitchFamily="34" charset="0"/>
                <a:ea typeface="HY견고딕" panose="02030600000101010101" pitchFamily="18" charset="-127"/>
              </a:rPr>
              <a:t>depending on interaction between polymer and solid surface</a:t>
            </a:r>
            <a:endParaRPr lang="ko-KR" altLang="en-US" sz="2400" dirty="0">
              <a:latin typeface="Gill Sans MT" panose="020B0502020104020203" pitchFamily="34" charset="0"/>
              <a:ea typeface="HY견고딕" panose="02030600000101010101" pitchFamily="18" charset="-127"/>
            </a:endParaRPr>
          </a:p>
        </p:txBody>
      </p:sp>
      <p:sp>
        <p:nvSpPr>
          <p:cNvPr id="7" name="직사각형 6"/>
          <p:cNvSpPr/>
          <p:nvPr/>
        </p:nvSpPr>
        <p:spPr>
          <a:xfrm>
            <a:off x="431540" y="1454002"/>
            <a:ext cx="8532440" cy="1754326"/>
          </a:xfrm>
          <a:prstGeom prst="rect">
            <a:avLst/>
          </a:prstGeom>
        </p:spPr>
        <p:txBody>
          <a:bodyPr wrap="square">
            <a:spAutoFit/>
          </a:bodyPr>
          <a:lstStyle/>
          <a:p>
            <a:pPr marL="342900" indent="-342900">
              <a:lnSpc>
                <a:spcPct val="150000"/>
              </a:lnSpc>
              <a:buFont typeface="+mj-lt"/>
              <a:buAutoNum type="arabicParenR"/>
            </a:pPr>
            <a:r>
              <a:rPr lang="en-US" altLang="ko-KR" sz="2400" dirty="0">
                <a:latin typeface="Gill Sans MT" panose="020B0502020104020203" pitchFamily="34" charset="0"/>
                <a:ea typeface="HY견고딕" panose="02030600000101010101" pitchFamily="18" charset="-127"/>
              </a:rPr>
              <a:t>Anchored polymer, irreversibly binds</a:t>
            </a:r>
          </a:p>
          <a:p>
            <a:pPr marL="342900" indent="-342900">
              <a:lnSpc>
                <a:spcPct val="150000"/>
              </a:lnSpc>
              <a:buFont typeface="+mj-lt"/>
              <a:buAutoNum type="arabicParenR"/>
            </a:pPr>
            <a:r>
              <a:rPr lang="en-US" altLang="ko-KR" sz="2400" dirty="0">
                <a:latin typeface="Gill Sans MT" panose="020B0502020104020203" pitchFamily="34" charset="0"/>
                <a:ea typeface="HY견고딕" panose="02030600000101010101" pitchFamily="18" charset="-127"/>
              </a:rPr>
              <a:t>Adsorbing polymer</a:t>
            </a:r>
          </a:p>
          <a:p>
            <a:pPr marL="342900" indent="-342900">
              <a:lnSpc>
                <a:spcPct val="150000"/>
              </a:lnSpc>
              <a:buFont typeface="+mj-lt"/>
              <a:buAutoNum type="arabicParenR"/>
            </a:pPr>
            <a:r>
              <a:rPr lang="en-US" altLang="ko-KR" sz="2400" dirty="0" err="1">
                <a:latin typeface="Gill Sans MT" panose="020B0502020104020203" pitchFamily="34" charset="0"/>
                <a:ea typeface="HY견고딕" panose="02030600000101010101" pitchFamily="18" charset="-127"/>
              </a:rPr>
              <a:t>Nonadsorbing</a:t>
            </a:r>
            <a:r>
              <a:rPr lang="en-US" altLang="ko-KR" sz="2400" dirty="0">
                <a:latin typeface="Gill Sans MT" panose="020B0502020104020203" pitchFamily="34" charset="0"/>
                <a:ea typeface="HY견고딕" panose="02030600000101010101" pitchFamily="18" charset="-127"/>
              </a:rPr>
              <a:t> polymers</a:t>
            </a:r>
            <a:endParaRPr lang="ko-KR" altLang="en-US" sz="2400" dirty="0">
              <a:latin typeface="Gill Sans MT" panose="020B0502020104020203" pitchFamily="34" charset="0"/>
              <a:ea typeface="HY견고딕" panose="02030600000101010101" pitchFamily="18" charset="-127"/>
            </a:endParaRPr>
          </a:p>
        </p:txBody>
      </p:sp>
      <p:sp>
        <p:nvSpPr>
          <p:cNvPr id="2" name="TextBox 1"/>
          <p:cNvSpPr txBox="1"/>
          <p:nvPr/>
        </p:nvSpPr>
        <p:spPr>
          <a:xfrm>
            <a:off x="5652120" y="3875618"/>
            <a:ext cx="2948260" cy="923330"/>
          </a:xfrm>
          <a:prstGeom prst="rect">
            <a:avLst/>
          </a:prstGeom>
          <a:noFill/>
        </p:spPr>
        <p:txBody>
          <a:bodyPr wrap="square" rtlCol="0">
            <a:spAutoFit/>
          </a:bodyPr>
          <a:lstStyle/>
          <a:p>
            <a:r>
              <a:rPr lang="en-US" altLang="ko-KR" dirty="0"/>
              <a:t>* Adsorption </a:t>
            </a:r>
          </a:p>
          <a:p>
            <a:r>
              <a:rPr lang="en-US" altLang="ko-KR" dirty="0"/>
              <a:t>   1) chemical adsorption</a:t>
            </a:r>
          </a:p>
          <a:p>
            <a:r>
              <a:rPr lang="en-US" altLang="ko-KR" dirty="0"/>
              <a:t>   2) physical adsorption</a:t>
            </a:r>
            <a:endParaRPr lang="ko-KR" altLang="en-US" dirty="0"/>
          </a:p>
        </p:txBody>
      </p:sp>
      <p:sp>
        <p:nvSpPr>
          <p:cNvPr id="8" name="슬라이드 번호 개체 틀 7"/>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53</a:t>
            </a:fld>
            <a:endParaRPr lang="ko-KR" altLang="en-US"/>
          </a:p>
        </p:txBody>
      </p:sp>
    </p:spTree>
    <p:extLst>
      <p:ext uri="{BB962C8B-B14F-4D97-AF65-F5344CB8AC3E}">
        <p14:creationId xmlns:p14="http://schemas.microsoft.com/office/powerpoint/2010/main" val="13512384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116632"/>
            <a:ext cx="8229600" cy="1143000"/>
          </a:xfrm>
        </p:spPr>
        <p:txBody>
          <a:bodyPr>
            <a:noAutofit/>
          </a:bodyPr>
          <a:lstStyle/>
          <a:p>
            <a:r>
              <a:rPr lang="en-US" altLang="ko-KR" sz="3200" dirty="0">
                <a:latin typeface="Gill Sans MT" panose="020B0502020104020203" pitchFamily="34" charset="0"/>
              </a:rPr>
              <a:t>2.5.2. Interactions between polymer layers</a:t>
            </a:r>
            <a:endParaRPr lang="ko-KR" altLang="en-US" sz="3200" dirty="0">
              <a:latin typeface="Gill Sans MT" panose="020B0502020104020203" pitchFamily="34" charset="0"/>
            </a:endParaRPr>
          </a:p>
        </p:txBody>
      </p:sp>
      <p:sp>
        <p:nvSpPr>
          <p:cNvPr id="3" name="내용 개체 틀 2"/>
          <p:cNvSpPr>
            <a:spLocks noGrp="1"/>
          </p:cNvSpPr>
          <p:nvPr>
            <p:ph idx="1"/>
          </p:nvPr>
        </p:nvSpPr>
        <p:spPr>
          <a:xfrm>
            <a:off x="457200" y="1210937"/>
            <a:ext cx="8939336" cy="5257800"/>
          </a:xfrm>
        </p:spPr>
        <p:txBody>
          <a:bodyPr>
            <a:normAutofit/>
          </a:bodyPr>
          <a:lstStyle/>
          <a:p>
            <a:r>
              <a:rPr lang="en-US" altLang="ko-KR" sz="2400" dirty="0">
                <a:latin typeface="Gill Sans MT" panose="020B0502020104020203" pitchFamily="34" charset="0"/>
              </a:rPr>
              <a:t>Anchored polymers in good solvent (Fig. 2.20)</a:t>
            </a:r>
          </a:p>
          <a:p>
            <a:endParaRPr lang="en-US" altLang="ko-KR" sz="2400" dirty="0">
              <a:latin typeface="Gill Sans MT" panose="020B0502020104020203" pitchFamily="34" charset="0"/>
            </a:endParaRPr>
          </a:p>
          <a:p>
            <a:endParaRPr lang="en-US" altLang="ko-KR" sz="2400" dirty="0">
              <a:latin typeface="Gill Sans MT" panose="020B0502020104020203" pitchFamily="34" charset="0"/>
            </a:endParaRPr>
          </a:p>
          <a:p>
            <a:endParaRPr lang="en-US" altLang="ko-KR" sz="2400" dirty="0">
              <a:latin typeface="Gill Sans MT" panose="020B0502020104020203" pitchFamily="34" charset="0"/>
            </a:endParaRPr>
          </a:p>
          <a:p>
            <a:endParaRPr lang="en-US" altLang="ko-KR" sz="2400" dirty="0">
              <a:latin typeface="Gill Sans MT" panose="020B0502020104020203" pitchFamily="34" charset="0"/>
            </a:endParaRPr>
          </a:p>
          <a:p>
            <a:endParaRPr lang="en-US" altLang="ko-KR" sz="2400" dirty="0">
              <a:latin typeface="Gill Sans MT" panose="020B0502020104020203" pitchFamily="34" charset="0"/>
            </a:endParaRPr>
          </a:p>
          <a:p>
            <a:r>
              <a:rPr lang="en-US" altLang="ko-KR" sz="2400" dirty="0">
                <a:latin typeface="Gill Sans MT" panose="020B0502020104020203" pitchFamily="34" charset="0"/>
              </a:rPr>
              <a:t>Anchored polymers in poor solvent (Fig. 2.21)</a:t>
            </a:r>
          </a:p>
          <a:p>
            <a:pPr>
              <a:buNone/>
            </a:pPr>
            <a:r>
              <a:rPr lang="en-US" altLang="ko-KR" sz="2400" dirty="0">
                <a:latin typeface="Gill Sans MT" panose="020B0502020104020203" pitchFamily="34" charset="0"/>
              </a:rPr>
              <a:t>     - may form a bridge between two particle</a:t>
            </a:r>
          </a:p>
          <a:p>
            <a:pPr>
              <a:buNone/>
            </a:pPr>
            <a:endParaRPr lang="en-US" altLang="ko-KR" sz="2400" dirty="0">
              <a:latin typeface="Gill Sans MT" panose="020B0502020104020203" pitchFamily="34" charset="0"/>
            </a:endParaRPr>
          </a:p>
        </p:txBody>
      </p:sp>
      <p:pic>
        <p:nvPicPr>
          <p:cNvPr id="6" name="Picture 2" descr="C:\WINDOWS\바탕 화면\jpg\02장\2-20.jpg"/>
          <p:cNvPicPr>
            <a:picLocks noChangeAspect="1" noChangeArrowheads="1"/>
          </p:cNvPicPr>
          <p:nvPr/>
        </p:nvPicPr>
        <p:blipFill>
          <a:blip r:embed="rId3" cstate="print"/>
          <a:srcRect/>
          <a:stretch>
            <a:fillRect/>
          </a:stretch>
        </p:blipFill>
        <p:spPr bwMode="auto">
          <a:xfrm>
            <a:off x="2051720" y="1677062"/>
            <a:ext cx="4152968" cy="2187122"/>
          </a:xfrm>
          <a:prstGeom prst="rect">
            <a:avLst/>
          </a:prstGeom>
          <a:noFill/>
        </p:spPr>
      </p:pic>
      <p:pic>
        <p:nvPicPr>
          <p:cNvPr id="7" name="Picture 2" descr="C:\WINDOWS\바탕 화면\jpg\02장\2-21.jpg"/>
          <p:cNvPicPr>
            <a:picLocks noChangeAspect="1" noChangeArrowheads="1"/>
          </p:cNvPicPr>
          <p:nvPr/>
        </p:nvPicPr>
        <p:blipFill>
          <a:blip r:embed="rId4" cstate="print"/>
          <a:srcRect/>
          <a:stretch>
            <a:fillRect/>
          </a:stretch>
        </p:blipFill>
        <p:spPr bwMode="auto">
          <a:xfrm>
            <a:off x="2123728" y="4797152"/>
            <a:ext cx="3672408" cy="1958215"/>
          </a:xfrm>
          <a:prstGeom prst="rect">
            <a:avLst/>
          </a:prstGeom>
          <a:noFill/>
        </p:spPr>
      </p:pic>
      <p:cxnSp>
        <p:nvCxnSpPr>
          <p:cNvPr id="8" name="직선 화살표 연결선 7"/>
          <p:cNvCxnSpPr/>
          <p:nvPr/>
        </p:nvCxnSpPr>
        <p:spPr>
          <a:xfrm flipV="1">
            <a:off x="4626856" y="2192600"/>
            <a:ext cx="1673336" cy="78872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직선 화살표 연결선 9"/>
          <p:cNvCxnSpPr/>
          <p:nvPr/>
        </p:nvCxnSpPr>
        <p:spPr>
          <a:xfrm>
            <a:off x="4465688" y="2981325"/>
            <a:ext cx="322336"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직사각형 14"/>
          <p:cNvSpPr/>
          <p:nvPr/>
        </p:nvSpPr>
        <p:spPr>
          <a:xfrm>
            <a:off x="6294579" y="2007934"/>
            <a:ext cx="2550442" cy="307777"/>
          </a:xfrm>
          <a:prstGeom prst="rect">
            <a:avLst/>
          </a:prstGeom>
        </p:spPr>
        <p:txBody>
          <a:bodyPr wrap="none">
            <a:spAutoFit/>
          </a:bodyPr>
          <a:lstStyle/>
          <a:p>
            <a:r>
              <a:rPr lang="en-US" altLang="ko-KR" sz="1400" dirty="0">
                <a:latin typeface="Gill Sans MT" panose="020B0502020104020203" pitchFamily="34" charset="0"/>
              </a:rPr>
              <a:t>polymer &amp; polymer interaction&amp;</a:t>
            </a:r>
          </a:p>
        </p:txBody>
      </p:sp>
      <p:sp>
        <p:nvSpPr>
          <p:cNvPr id="4" name="슬라이드 번호 개체 틀 3"/>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54</a:t>
            </a:fld>
            <a:endParaRPr lang="ko-KR" altLang="en-US"/>
          </a:p>
        </p:txBody>
      </p:sp>
    </p:spTree>
    <p:extLst>
      <p:ext uri="{BB962C8B-B14F-4D97-AF65-F5344CB8AC3E}">
        <p14:creationId xmlns:p14="http://schemas.microsoft.com/office/powerpoint/2010/main" val="1873428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WINDOWS\바탕 화면\jpg\02장\2-22.jpg"/>
          <p:cNvPicPr>
            <a:picLocks noChangeAspect="1" noChangeArrowheads="1"/>
          </p:cNvPicPr>
          <p:nvPr/>
        </p:nvPicPr>
        <p:blipFill>
          <a:blip r:embed="rId2" cstate="print"/>
          <a:srcRect/>
          <a:stretch>
            <a:fillRect/>
          </a:stretch>
        </p:blipFill>
        <p:spPr bwMode="auto">
          <a:xfrm>
            <a:off x="179512" y="1340768"/>
            <a:ext cx="8784976" cy="3363545"/>
          </a:xfrm>
          <a:prstGeom prst="rect">
            <a:avLst/>
          </a:prstGeom>
          <a:noFill/>
        </p:spPr>
      </p:pic>
      <p:sp>
        <p:nvSpPr>
          <p:cNvPr id="4" name="제목 1"/>
          <p:cNvSpPr txBox="1">
            <a:spLocks/>
          </p:cNvSpPr>
          <p:nvPr/>
        </p:nvSpPr>
        <p:spPr>
          <a:xfrm>
            <a:off x="318095" y="413792"/>
            <a:ext cx="8229600" cy="1143000"/>
          </a:xfrm>
          <a:prstGeom prst="rect">
            <a:avLst/>
          </a:prstGeom>
        </p:spPr>
        <p:txBody>
          <a:bodyPr>
            <a:noAutofit/>
          </a:bodyPr>
          <a:lstStyle>
            <a:lvl1pPr algn="ctr" defTabSz="914400" rtl="0" eaLnBrk="1" latinLnBrk="1" hangingPunct="1">
              <a:spcBef>
                <a:spcPct val="0"/>
              </a:spcBef>
              <a:buNone/>
              <a:defRPr sz="4400" kern="1200">
                <a:solidFill>
                  <a:schemeClr val="tx1"/>
                </a:solidFill>
                <a:latin typeface="HY견고딕" panose="02030600000101010101" pitchFamily="18" charset="-127"/>
                <a:ea typeface="HY견고딕" panose="02030600000101010101" pitchFamily="18" charset="-127"/>
                <a:cs typeface="+mj-cs"/>
              </a:defRPr>
            </a:lvl1pPr>
          </a:lstStyle>
          <a:p>
            <a:r>
              <a:rPr lang="en-US" altLang="ko-KR" sz="3200" dirty="0">
                <a:latin typeface="Gill Sans MT" panose="020B0502020104020203" pitchFamily="34" charset="0"/>
              </a:rPr>
              <a:t>2.5.3. </a:t>
            </a:r>
            <a:r>
              <a:rPr lang="en-US" altLang="ko-KR" sz="3200" dirty="0" err="1">
                <a:latin typeface="Gill Sans MT" panose="020B0502020104020203" pitchFamily="34" charset="0"/>
              </a:rPr>
              <a:t>electrosteric</a:t>
            </a:r>
            <a:r>
              <a:rPr lang="en-US" altLang="ko-KR" sz="3200" dirty="0">
                <a:latin typeface="Gill Sans MT" panose="020B0502020104020203" pitchFamily="34" charset="0"/>
              </a:rPr>
              <a:t> stabilization</a:t>
            </a:r>
            <a:endParaRPr lang="ko-KR" altLang="en-US" sz="3200" dirty="0">
              <a:latin typeface="Gill Sans MT" panose="020B0502020104020203" pitchFamily="34" charset="0"/>
            </a:endParaRPr>
          </a:p>
        </p:txBody>
      </p:sp>
      <p:sp>
        <p:nvSpPr>
          <p:cNvPr id="2" name="직사각형 1"/>
          <p:cNvSpPr/>
          <p:nvPr/>
        </p:nvSpPr>
        <p:spPr>
          <a:xfrm>
            <a:off x="658621" y="5068666"/>
            <a:ext cx="7826758" cy="461665"/>
          </a:xfrm>
          <a:prstGeom prst="rect">
            <a:avLst/>
          </a:prstGeom>
        </p:spPr>
        <p:txBody>
          <a:bodyPr wrap="none">
            <a:spAutoFit/>
          </a:bodyPr>
          <a:lstStyle/>
          <a:p>
            <a:r>
              <a:rPr lang="en-US" altLang="ko-KR" sz="2400" dirty="0">
                <a:solidFill>
                  <a:srgbClr val="C00000"/>
                </a:solidFill>
                <a:latin typeface="Gill Sans MT" panose="020B0502020104020203" pitchFamily="34" charset="0"/>
                <a:sym typeface="Wingdings" panose="05000000000000000000" pitchFamily="2" charset="2"/>
              </a:rPr>
              <a:t> </a:t>
            </a:r>
            <a:r>
              <a:rPr lang="en-US" altLang="ko-KR" sz="2400" dirty="0">
                <a:solidFill>
                  <a:srgbClr val="C00000"/>
                </a:solidFill>
                <a:latin typeface="Gill Sans MT" panose="020B0502020104020203" pitchFamily="34" charset="0"/>
              </a:rPr>
              <a:t>Combination between electrostatic and steric stabilization</a:t>
            </a:r>
            <a:endParaRPr lang="ko-KR" altLang="en-US" sz="2400" dirty="0">
              <a:solidFill>
                <a:srgbClr val="C00000"/>
              </a:solidFill>
            </a:endParaRPr>
          </a:p>
        </p:txBody>
      </p:sp>
      <p:sp>
        <p:nvSpPr>
          <p:cNvPr id="5" name="슬라이드 번호 개체 틀 4"/>
          <p:cNvSpPr>
            <a:spLocks noGrp="1"/>
          </p:cNvSpPr>
          <p:nvPr>
            <p:ph type="sldNum" sz="quarter" idx="4294967295"/>
          </p:nvPr>
        </p:nvSpPr>
        <p:spPr>
          <a:xfrm>
            <a:off x="7004645" y="6492875"/>
            <a:ext cx="2133600" cy="365125"/>
          </a:xfrm>
        </p:spPr>
        <p:txBody>
          <a:bodyPr/>
          <a:lstStyle/>
          <a:p>
            <a:fld id="{3956BC05-BAF0-44D8-938E-5DB4310753FA}" type="slidenum">
              <a:rPr lang="ko-KR" altLang="en-US" smtClean="0"/>
              <a:pPr/>
              <a:t>55</a:t>
            </a:fld>
            <a:endParaRPr lang="ko-KR" altLang="en-US"/>
          </a:p>
        </p:txBody>
      </p:sp>
    </p:spTree>
    <p:extLst>
      <p:ext uri="{BB962C8B-B14F-4D97-AF65-F5344CB8AC3E}">
        <p14:creationId xmlns:p14="http://schemas.microsoft.com/office/powerpoint/2010/main" val="549302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0" y="1052736"/>
            <a:ext cx="9144000" cy="2547715"/>
          </a:xfrm>
        </p:spPr>
        <p:txBody>
          <a:bodyPr>
            <a:normAutofit/>
          </a:bodyPr>
          <a:lstStyle/>
          <a:p>
            <a:pPr>
              <a:lnSpc>
                <a:spcPct val="150000"/>
              </a:lnSpc>
            </a:pPr>
            <a:r>
              <a:rPr lang="en-US" altLang="ko-KR" sz="3600" b="1" dirty="0">
                <a:latin typeface="Gill Sans MT" panose="020B0502020104020203" pitchFamily="34" charset="0"/>
              </a:rPr>
              <a:t>Chapter 3. </a:t>
            </a:r>
            <a:br>
              <a:rPr lang="en-US" altLang="ko-KR" sz="3600" b="1" dirty="0">
                <a:latin typeface="Gill Sans MT" panose="020B0502020104020203" pitchFamily="34" charset="0"/>
              </a:rPr>
            </a:br>
            <a:r>
              <a:rPr lang="en-US" altLang="ko-KR" sz="3600" b="1" dirty="0">
                <a:latin typeface="Gill Sans MT" panose="020B0502020104020203" pitchFamily="34" charset="0"/>
              </a:rPr>
              <a:t>Zero-Dimensional Nanostructures: Nanoparticles</a:t>
            </a:r>
            <a:endParaRPr lang="ko-KR" altLang="en-US" sz="3600" b="1" dirty="0">
              <a:latin typeface="Gill Sans MT" panose="020B0502020104020203" pitchFamily="34" charset="0"/>
            </a:endParaRPr>
          </a:p>
        </p:txBody>
      </p:sp>
      <p:sp>
        <p:nvSpPr>
          <p:cNvPr id="3" name="슬라이드 번호 개체 틀 2"/>
          <p:cNvSpPr>
            <a:spLocks noGrp="1"/>
          </p:cNvSpPr>
          <p:nvPr>
            <p:ph type="sldNum" sz="quarter" idx="4294967295"/>
          </p:nvPr>
        </p:nvSpPr>
        <p:spPr>
          <a:xfrm>
            <a:off x="6994723" y="6477595"/>
            <a:ext cx="2133600" cy="365125"/>
          </a:xfrm>
        </p:spPr>
        <p:txBody>
          <a:bodyPr/>
          <a:lstStyle/>
          <a:p>
            <a:fld id="{3956BC05-BAF0-44D8-938E-5DB4310753FA}" type="slidenum">
              <a:rPr lang="ko-KR" altLang="en-US" smtClean="0"/>
              <a:pPr/>
              <a:t>56</a:t>
            </a:fld>
            <a:endParaRPr lang="ko-KR" altLang="en-US" dirty="0"/>
          </a:p>
        </p:txBody>
      </p:sp>
    </p:spTree>
    <p:extLst>
      <p:ext uri="{BB962C8B-B14F-4D97-AF65-F5344CB8AC3E}">
        <p14:creationId xmlns:p14="http://schemas.microsoft.com/office/powerpoint/2010/main" val="1825416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9144000" cy="692696"/>
          </a:xfrm>
        </p:spPr>
        <p:txBody>
          <a:bodyPr>
            <a:noAutofit/>
          </a:bodyPr>
          <a:lstStyle/>
          <a:p>
            <a:r>
              <a:rPr lang="en-US" altLang="ko-KR" sz="3600" b="1" dirty="0">
                <a:latin typeface="Gill Sans MT" panose="020B0502020104020203" pitchFamily="34" charset="0"/>
              </a:rPr>
              <a:t>3.1. Introduction</a:t>
            </a:r>
            <a:endParaRPr lang="ko-KR" altLang="en-US" sz="3600" b="1" dirty="0">
              <a:latin typeface="Gill Sans MT" panose="020B0502020104020203" pitchFamily="34" charset="0"/>
            </a:endParaRPr>
          </a:p>
        </p:txBody>
      </p:sp>
      <p:sp>
        <p:nvSpPr>
          <p:cNvPr id="3" name="내용 개체 틀 2"/>
          <p:cNvSpPr>
            <a:spLocks noGrp="1"/>
          </p:cNvSpPr>
          <p:nvPr>
            <p:ph idx="1"/>
          </p:nvPr>
        </p:nvSpPr>
        <p:spPr>
          <a:xfrm>
            <a:off x="179512" y="862362"/>
            <a:ext cx="8640960" cy="5879006"/>
          </a:xfrm>
        </p:spPr>
        <p:txBody>
          <a:bodyPr>
            <a:noAutofit/>
          </a:bodyPr>
          <a:lstStyle/>
          <a:p>
            <a:pPr>
              <a:spcBef>
                <a:spcPts val="0"/>
              </a:spcBef>
            </a:pPr>
            <a:r>
              <a:rPr lang="en-US" altLang="ko-KR" sz="2200" dirty="0">
                <a:latin typeface="Gill Sans MT" panose="020B0502020104020203" pitchFamily="34" charset="0"/>
              </a:rPr>
              <a:t>Two synthesis approach for nanoparticles</a:t>
            </a:r>
          </a:p>
          <a:p>
            <a:pPr marL="720000" indent="-720000">
              <a:spcBef>
                <a:spcPts val="0"/>
              </a:spcBef>
              <a:buNone/>
            </a:pPr>
            <a:r>
              <a:rPr lang="en-US" altLang="ko-KR" sz="2200" dirty="0">
                <a:latin typeface="Gill Sans MT" panose="020B0502020104020203" pitchFamily="34" charset="0"/>
              </a:rPr>
              <a:t>    (</a:t>
            </a:r>
            <a:r>
              <a:rPr lang="en-US" altLang="ko-KR" sz="2200" dirty="0" err="1">
                <a:latin typeface="Gill Sans MT" panose="020B0502020104020203" pitchFamily="34" charset="0"/>
              </a:rPr>
              <a:t>i</a:t>
            </a:r>
            <a:r>
              <a:rPr lang="en-US" altLang="ko-KR" sz="2200" dirty="0">
                <a:latin typeface="Gill Sans MT" panose="020B0502020104020203" pitchFamily="34" charset="0"/>
              </a:rPr>
              <a:t>) </a:t>
            </a:r>
            <a:r>
              <a:rPr lang="en-US" altLang="ko-KR" sz="2200" dirty="0">
                <a:solidFill>
                  <a:srgbClr val="0000CC"/>
                </a:solidFill>
                <a:latin typeface="Gill Sans MT" panose="020B0502020104020203" pitchFamily="34" charset="0"/>
              </a:rPr>
              <a:t>thermodynamic approach </a:t>
            </a:r>
            <a:r>
              <a:rPr lang="en-US" altLang="ko-KR" sz="2200" dirty="0">
                <a:latin typeface="Gill Sans MT" panose="020B0502020104020203" pitchFamily="34" charset="0"/>
              </a:rPr>
              <a:t>(</a:t>
            </a:r>
            <a:r>
              <a:rPr lang="en-US" altLang="ko-KR" sz="2200" dirty="0" err="1">
                <a:latin typeface="Gill Sans MT" panose="020B0502020104020203" pitchFamily="34" charset="0"/>
              </a:rPr>
              <a:t>supersaturation</a:t>
            </a:r>
            <a:r>
              <a:rPr lang="en-US" altLang="ko-KR" sz="2200" dirty="0">
                <a:latin typeface="Gill Sans MT" panose="020B0502020104020203" pitchFamily="34" charset="0"/>
              </a:rPr>
              <a:t> </a:t>
            </a:r>
            <a:r>
              <a:rPr lang="en-US" altLang="ko-KR" sz="2200" dirty="0">
                <a:latin typeface="Gill Sans MT" panose="020B0502020104020203" pitchFamily="34" charset="0"/>
                <a:sym typeface="Wingdings" panose="05000000000000000000" pitchFamily="2" charset="2"/>
              </a:rPr>
              <a:t> nucleation  growth for solution synthesis)</a:t>
            </a:r>
          </a:p>
          <a:p>
            <a:pPr marL="720000" indent="-720000">
              <a:spcBef>
                <a:spcPts val="0"/>
              </a:spcBef>
              <a:buNone/>
            </a:pPr>
            <a:r>
              <a:rPr lang="en-US" altLang="ko-KR" sz="2200" dirty="0">
                <a:latin typeface="Gill Sans MT" panose="020B0502020104020203" pitchFamily="34" charset="0"/>
                <a:sym typeface="Wingdings" panose="05000000000000000000" pitchFamily="2" charset="2"/>
              </a:rPr>
              <a:t>    (ii) kinetic approach (either limiting precursors for MBE or confining the process in a limited space for aerosol synthesis)</a:t>
            </a:r>
          </a:p>
          <a:p>
            <a:pPr>
              <a:spcBef>
                <a:spcPts val="0"/>
              </a:spcBef>
            </a:pPr>
            <a:endParaRPr lang="en-US" altLang="ko-KR" sz="2200" dirty="0">
              <a:latin typeface="Gill Sans MT" panose="020B0502020104020203" pitchFamily="34" charset="0"/>
            </a:endParaRPr>
          </a:p>
          <a:p>
            <a:pPr>
              <a:spcBef>
                <a:spcPts val="0"/>
              </a:spcBef>
            </a:pPr>
            <a:r>
              <a:rPr lang="en-US" altLang="ko-KR" sz="2200" dirty="0">
                <a:latin typeface="Gill Sans MT" panose="020B0502020104020203" pitchFamily="34" charset="0"/>
              </a:rPr>
              <a:t>For practical applications using nanoparticles </a:t>
            </a:r>
          </a:p>
          <a:p>
            <a:pPr marL="900000" indent="-514350">
              <a:spcBef>
                <a:spcPts val="0"/>
              </a:spcBef>
              <a:buAutoNum type="romanLcParenBoth"/>
            </a:pPr>
            <a:r>
              <a:rPr lang="en-US" altLang="ko-KR" sz="2200" dirty="0">
                <a:latin typeface="Gill Sans MT" panose="020B0502020104020203" pitchFamily="34" charset="0"/>
              </a:rPr>
              <a:t>identical size of all particles</a:t>
            </a:r>
          </a:p>
          <a:p>
            <a:pPr marL="900000" indent="-514350">
              <a:spcBef>
                <a:spcPts val="0"/>
              </a:spcBef>
              <a:buAutoNum type="romanLcParenBoth"/>
            </a:pPr>
            <a:r>
              <a:rPr lang="en-US" altLang="ko-KR" sz="2200" dirty="0">
                <a:latin typeface="Gill Sans MT" panose="020B0502020104020203" pitchFamily="34" charset="0"/>
              </a:rPr>
              <a:t>identical shape or morphology</a:t>
            </a:r>
          </a:p>
          <a:p>
            <a:pPr marL="900000" indent="-514350">
              <a:spcBef>
                <a:spcPts val="0"/>
              </a:spcBef>
              <a:buAutoNum type="romanLcParenBoth"/>
            </a:pPr>
            <a:r>
              <a:rPr lang="en-US" altLang="ko-KR" sz="2200" dirty="0">
                <a:latin typeface="Gill Sans MT" panose="020B0502020104020203" pitchFamily="34" charset="0"/>
              </a:rPr>
              <a:t>identical chemical composition and crystal structure </a:t>
            </a:r>
          </a:p>
          <a:p>
            <a:pPr marL="900000" indent="-514350">
              <a:spcBef>
                <a:spcPts val="0"/>
              </a:spcBef>
              <a:buAutoNum type="romanLcParenBoth"/>
            </a:pPr>
            <a:r>
              <a:rPr lang="en-US" altLang="ko-KR" sz="2200" dirty="0">
                <a:latin typeface="Gill Sans MT" panose="020B0502020104020203" pitchFamily="34" charset="0"/>
              </a:rPr>
              <a:t>individually dispersed or monodispersed, i.e. no agglomeration</a:t>
            </a:r>
          </a:p>
          <a:p>
            <a:pPr>
              <a:spcBef>
                <a:spcPts val="0"/>
              </a:spcBef>
            </a:pPr>
            <a:endParaRPr lang="en-US" altLang="ko-KR" sz="2200" dirty="0">
              <a:latin typeface="Gill Sans MT" panose="020B0502020104020203" pitchFamily="34" charset="0"/>
            </a:endParaRPr>
          </a:p>
          <a:p>
            <a:pPr>
              <a:spcBef>
                <a:spcPts val="0"/>
              </a:spcBef>
            </a:pPr>
            <a:r>
              <a:rPr lang="en-US" altLang="ko-KR" sz="2200" dirty="0">
                <a:latin typeface="Gill Sans MT" panose="020B0502020104020203" pitchFamily="34" charset="0"/>
              </a:rPr>
              <a:t>Kinds of nanoparticles</a:t>
            </a:r>
          </a:p>
          <a:p>
            <a:pPr marL="0" indent="0">
              <a:spcBef>
                <a:spcPts val="0"/>
              </a:spcBef>
              <a:buNone/>
            </a:pPr>
            <a:r>
              <a:rPr lang="en-US" altLang="ko-KR" sz="2200" dirty="0">
                <a:latin typeface="Gill Sans MT" panose="020B0502020104020203" pitchFamily="34" charset="0"/>
              </a:rPr>
              <a:t>      - crystallinity: single, poly, amorphous</a:t>
            </a:r>
          </a:p>
          <a:p>
            <a:pPr marL="0" indent="0">
              <a:spcBef>
                <a:spcPts val="0"/>
              </a:spcBef>
              <a:buNone/>
            </a:pPr>
            <a:r>
              <a:rPr lang="en-US" altLang="ko-KR" sz="2200" dirty="0">
                <a:latin typeface="Gill Sans MT" panose="020B0502020104020203" pitchFamily="34" charset="0"/>
              </a:rPr>
              <a:t>      - shape: sphere, cube, platelets</a:t>
            </a:r>
          </a:p>
          <a:p>
            <a:pPr marL="0" indent="0">
              <a:spcBef>
                <a:spcPts val="0"/>
              </a:spcBef>
              <a:buNone/>
            </a:pPr>
            <a:r>
              <a:rPr lang="en-US" altLang="ko-KR" sz="2200" dirty="0">
                <a:latin typeface="Gill Sans MT" panose="020B0502020104020203" pitchFamily="34" charset="0"/>
              </a:rPr>
              <a:t>      - nanocrystal: nanoparticles with crystallinity</a:t>
            </a:r>
          </a:p>
          <a:p>
            <a:pPr marL="0" indent="0">
              <a:spcBef>
                <a:spcPts val="0"/>
              </a:spcBef>
              <a:buNone/>
            </a:pPr>
            <a:r>
              <a:rPr lang="en-US" altLang="ko-KR" sz="2200" dirty="0">
                <a:latin typeface="Gill Sans MT" panose="020B0502020104020203" pitchFamily="34" charset="0"/>
              </a:rPr>
              <a:t>      - quantum dot (QD): so small nanoparticles showing quantum effect</a:t>
            </a:r>
          </a:p>
          <a:p>
            <a:pPr marL="0" indent="0">
              <a:spcBef>
                <a:spcPts val="0"/>
              </a:spcBef>
              <a:buNone/>
            </a:pPr>
            <a:endParaRPr lang="en-US" altLang="ko-KR" sz="2200" dirty="0">
              <a:latin typeface="Gill Sans MT" panose="020B0502020104020203" pitchFamily="34" charset="0"/>
            </a:endParaRPr>
          </a:p>
          <a:p>
            <a:pPr marL="0" indent="0">
              <a:spcBef>
                <a:spcPts val="0"/>
              </a:spcBef>
              <a:buNone/>
            </a:pPr>
            <a:endParaRPr lang="en-US" altLang="ko-KR" sz="2200" dirty="0">
              <a:latin typeface="Gill Sans MT" panose="020B0502020104020203" pitchFamily="34" charset="0"/>
            </a:endParaRPr>
          </a:p>
          <a:p>
            <a:pPr marL="900000" indent="-514350">
              <a:spcBef>
                <a:spcPts val="0"/>
              </a:spcBef>
              <a:buAutoNum type="romanLcParenBoth"/>
            </a:pPr>
            <a:endParaRPr lang="en-US" altLang="ko-KR" sz="2200" dirty="0">
              <a:latin typeface="Gill Sans MT" panose="020B0502020104020203" pitchFamily="34" charset="0"/>
            </a:endParaRPr>
          </a:p>
          <a:p>
            <a:pPr marL="0" indent="0">
              <a:spcBef>
                <a:spcPts val="0"/>
              </a:spcBef>
              <a:buNone/>
            </a:pPr>
            <a:r>
              <a:rPr lang="en-US" altLang="ko-KR" sz="2200" dirty="0">
                <a:latin typeface="Gill Sans MT" panose="020B0502020104020203" pitchFamily="34" charset="0"/>
              </a:rPr>
              <a:t> </a:t>
            </a:r>
            <a:endParaRPr lang="ko-KR" altLang="en-US" sz="2200" dirty="0">
              <a:latin typeface="Gill Sans MT" panose="020B0502020104020203" pitchFamily="34" charset="0"/>
            </a:endParaRPr>
          </a:p>
        </p:txBody>
      </p:sp>
      <p:pic>
        <p:nvPicPr>
          <p:cNvPr id="7" name="그림 6"/>
          <p:cNvPicPr>
            <a:picLocks noChangeAspect="1"/>
          </p:cNvPicPr>
          <p:nvPr/>
        </p:nvPicPr>
        <p:blipFill rotWithShape="1">
          <a:blip r:embed="rId3">
            <a:extLst>
              <a:ext uri="{28A0092B-C50C-407E-A947-70E740481C1C}">
                <a14:useLocalDpi xmlns:a14="http://schemas.microsoft.com/office/drawing/2010/main" val="0"/>
              </a:ext>
            </a:extLst>
          </a:blip>
          <a:srcRect r="74900" b="67799"/>
          <a:stretch/>
        </p:blipFill>
        <p:spPr>
          <a:xfrm>
            <a:off x="5184576" y="4934420"/>
            <a:ext cx="1021906" cy="982462"/>
          </a:xfrm>
          <a:prstGeom prst="rect">
            <a:avLst/>
          </a:prstGeom>
        </p:spPr>
      </p:pic>
      <p:pic>
        <p:nvPicPr>
          <p:cNvPr id="8" name="그림 7"/>
          <p:cNvPicPr>
            <a:picLocks noChangeAspect="1"/>
          </p:cNvPicPr>
          <p:nvPr/>
        </p:nvPicPr>
        <p:blipFill rotWithShape="1">
          <a:blip r:embed="rId4">
            <a:extLst>
              <a:ext uri="{28A0092B-C50C-407E-A947-70E740481C1C}">
                <a14:useLocalDpi xmlns:a14="http://schemas.microsoft.com/office/drawing/2010/main" val="0"/>
              </a:ext>
            </a:extLst>
          </a:blip>
          <a:srcRect t="51337" r="68167" b="5757"/>
          <a:stretch/>
        </p:blipFill>
        <p:spPr>
          <a:xfrm>
            <a:off x="6278490" y="4934420"/>
            <a:ext cx="1325770" cy="982462"/>
          </a:xfrm>
          <a:prstGeom prst="rect">
            <a:avLst/>
          </a:prstGeom>
        </p:spPr>
      </p:pic>
      <p:pic>
        <p:nvPicPr>
          <p:cNvPr id="9" name="그림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6268" y="4942421"/>
            <a:ext cx="1288220" cy="1023969"/>
          </a:xfrm>
          <a:prstGeom prst="rect">
            <a:avLst/>
          </a:prstGeom>
        </p:spPr>
      </p:pic>
      <p:sp>
        <p:nvSpPr>
          <p:cNvPr id="4" name="슬라이드 번호 개체 틀 3"/>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57</a:t>
            </a:fld>
            <a:endParaRPr lang="ko-KR" altLang="en-US"/>
          </a:p>
        </p:txBody>
      </p:sp>
    </p:spTree>
    <p:extLst>
      <p:ext uri="{BB962C8B-B14F-4D97-AF65-F5344CB8AC3E}">
        <p14:creationId xmlns:p14="http://schemas.microsoft.com/office/powerpoint/2010/main" val="838429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7562" y="150835"/>
            <a:ext cx="9126438" cy="829893"/>
          </a:xfrm>
          <a:prstGeom prst="rect">
            <a:avLst/>
          </a:prstGeom>
        </p:spPr>
        <p:txBody>
          <a:bodyPr vert="horz" lIns="91440" tIns="45720" rIns="91440" bIns="45720" rtlCol="0" anchor="ctr">
            <a:noAutofit/>
          </a:bodyPr>
          <a:lstStyle/>
          <a:p>
            <a:pPr algn="ctr">
              <a:spcBef>
                <a:spcPct val="0"/>
              </a:spcBef>
            </a:pPr>
            <a:r>
              <a:rPr lang="ko-KR" altLang="en-US" sz="3600" b="1" dirty="0">
                <a:latin typeface="Gill Sans MT" panose="020B0502020104020203" pitchFamily="34" charset="0"/>
                <a:ea typeface="HY견고딕" panose="02030600000101010101" pitchFamily="18" charset="-127"/>
                <a:cs typeface="+mj-cs"/>
              </a:rPr>
              <a:t>3.2. </a:t>
            </a:r>
            <a:r>
              <a:rPr lang="ko-KR" altLang="en-US" sz="3600" b="1" dirty="0" err="1">
                <a:latin typeface="Gill Sans MT" panose="020B0502020104020203" pitchFamily="34" charset="0"/>
                <a:ea typeface="HY견고딕" panose="02030600000101010101" pitchFamily="18" charset="-127"/>
                <a:cs typeface="+mj-cs"/>
              </a:rPr>
              <a:t>Nanoparticles</a:t>
            </a:r>
            <a:r>
              <a:rPr lang="ko-KR" altLang="en-US" sz="3600" b="1" dirty="0">
                <a:latin typeface="Gill Sans MT" panose="020B0502020104020203" pitchFamily="34" charset="0"/>
                <a:ea typeface="HY견고딕" panose="02030600000101010101" pitchFamily="18" charset="-127"/>
                <a:cs typeface="+mj-cs"/>
              </a:rPr>
              <a:t> </a:t>
            </a:r>
            <a:r>
              <a:rPr lang="ko-KR" altLang="en-US" sz="3600" b="1" dirty="0" err="1">
                <a:latin typeface="Gill Sans MT" panose="020B0502020104020203" pitchFamily="34" charset="0"/>
                <a:ea typeface="HY견고딕" panose="02030600000101010101" pitchFamily="18" charset="-127"/>
                <a:cs typeface="+mj-cs"/>
              </a:rPr>
              <a:t>through</a:t>
            </a:r>
            <a:r>
              <a:rPr lang="ko-KR" altLang="en-US" sz="3600" b="1" dirty="0">
                <a:latin typeface="Gill Sans MT" panose="020B0502020104020203" pitchFamily="34" charset="0"/>
                <a:ea typeface="HY견고딕" panose="02030600000101010101" pitchFamily="18" charset="-127"/>
                <a:cs typeface="+mj-cs"/>
              </a:rPr>
              <a:t> </a:t>
            </a:r>
            <a:endParaRPr lang="en-US" altLang="ko-KR" sz="3600" b="1" dirty="0">
              <a:latin typeface="Gill Sans MT" panose="020B0502020104020203" pitchFamily="34" charset="0"/>
              <a:ea typeface="HY견고딕" panose="02030600000101010101" pitchFamily="18" charset="-127"/>
              <a:cs typeface="+mj-cs"/>
            </a:endParaRPr>
          </a:p>
          <a:p>
            <a:pPr algn="ctr">
              <a:spcBef>
                <a:spcPct val="0"/>
              </a:spcBef>
            </a:pPr>
            <a:r>
              <a:rPr lang="ko-KR" altLang="en-US" sz="3600" b="1" dirty="0" err="1">
                <a:latin typeface="Gill Sans MT" panose="020B0502020104020203" pitchFamily="34" charset="0"/>
                <a:ea typeface="HY견고딕" panose="02030600000101010101" pitchFamily="18" charset="-127"/>
                <a:cs typeface="+mj-cs"/>
              </a:rPr>
              <a:t>Homogeneous</a:t>
            </a:r>
            <a:r>
              <a:rPr lang="ko-KR" altLang="en-US" sz="3600" b="1" dirty="0">
                <a:latin typeface="Gill Sans MT" panose="020B0502020104020203" pitchFamily="34" charset="0"/>
                <a:ea typeface="HY견고딕" panose="02030600000101010101" pitchFamily="18" charset="-127"/>
                <a:cs typeface="+mj-cs"/>
              </a:rPr>
              <a:t> </a:t>
            </a:r>
            <a:r>
              <a:rPr lang="ko-KR" altLang="en-US" sz="3600" b="1" dirty="0" err="1">
                <a:latin typeface="Gill Sans MT" panose="020B0502020104020203" pitchFamily="34" charset="0"/>
                <a:ea typeface="HY견고딕" panose="02030600000101010101" pitchFamily="18" charset="-127"/>
                <a:cs typeface="+mj-cs"/>
              </a:rPr>
              <a:t>Nucleation</a:t>
            </a:r>
            <a:endParaRPr lang="ko-KR" altLang="en-US" sz="3600" b="1" dirty="0">
              <a:latin typeface="Gill Sans MT" panose="020B0502020104020203" pitchFamily="34" charset="0"/>
              <a:ea typeface="HY견고딕" panose="02030600000101010101" pitchFamily="18" charset="-127"/>
              <a:cs typeface="+mj-cs"/>
            </a:endParaRPr>
          </a:p>
        </p:txBody>
      </p:sp>
      <p:sp>
        <p:nvSpPr>
          <p:cNvPr id="5" name="내용 개체 틀 2"/>
          <p:cNvSpPr>
            <a:spLocks noGrp="1"/>
          </p:cNvSpPr>
          <p:nvPr>
            <p:ph idx="1"/>
          </p:nvPr>
        </p:nvSpPr>
        <p:spPr>
          <a:xfrm>
            <a:off x="251520" y="1412776"/>
            <a:ext cx="8640960" cy="1584176"/>
          </a:xfrm>
        </p:spPr>
        <p:txBody>
          <a:bodyPr>
            <a:noAutofit/>
          </a:bodyPr>
          <a:lstStyle/>
          <a:p>
            <a:pPr>
              <a:spcBef>
                <a:spcPts val="0"/>
              </a:spcBef>
            </a:pPr>
            <a:r>
              <a:rPr lang="en-US" altLang="ko-KR" sz="2200" dirty="0">
                <a:latin typeface="Gill Sans MT" panose="020B0502020104020203" pitchFamily="34" charset="0"/>
              </a:rPr>
              <a:t>For formation of nanoparticles by homogeneous nucleation, </a:t>
            </a:r>
          </a:p>
          <a:p>
            <a:pPr marL="0" indent="0">
              <a:spcBef>
                <a:spcPts val="0"/>
              </a:spcBef>
              <a:buNone/>
            </a:pPr>
            <a:r>
              <a:rPr lang="en-US" altLang="ko-KR" sz="2200" dirty="0">
                <a:latin typeface="Gill Sans MT" panose="020B0502020104020203" pitchFamily="34" charset="0"/>
              </a:rPr>
              <a:t>     - a </a:t>
            </a:r>
            <a:r>
              <a:rPr lang="en-US" altLang="ko-KR" sz="2200" dirty="0" err="1">
                <a:latin typeface="Gill Sans MT" panose="020B0502020104020203" pitchFamily="34" charset="0"/>
              </a:rPr>
              <a:t>supersaturation</a:t>
            </a:r>
            <a:r>
              <a:rPr lang="en-US" altLang="ko-KR" sz="2200" dirty="0">
                <a:latin typeface="Gill Sans MT" panose="020B0502020104020203" pitchFamily="34" charset="0"/>
              </a:rPr>
              <a:t> of growth species</a:t>
            </a:r>
          </a:p>
          <a:p>
            <a:pPr marL="0" indent="0">
              <a:spcBef>
                <a:spcPts val="0"/>
              </a:spcBef>
              <a:buNone/>
            </a:pPr>
            <a:r>
              <a:rPr lang="en-US" altLang="ko-KR" sz="2200" dirty="0">
                <a:latin typeface="Gill Sans MT" panose="020B0502020104020203" pitchFamily="34" charset="0"/>
              </a:rPr>
              <a:t>     - metal QDs (by annealing at moderate temp.)</a:t>
            </a:r>
          </a:p>
          <a:p>
            <a:pPr marL="0" indent="0">
              <a:spcBef>
                <a:spcPts val="0"/>
              </a:spcBef>
              <a:buNone/>
            </a:pPr>
            <a:r>
              <a:rPr lang="en-US" altLang="ko-KR" sz="2200" dirty="0">
                <a:latin typeface="Gill Sans MT" panose="020B0502020104020203" pitchFamily="34" charset="0"/>
              </a:rPr>
              <a:t>     - semiconductor QD (pyrolysis of organometallic precursors)</a:t>
            </a:r>
          </a:p>
          <a:p>
            <a:pPr marL="0" indent="0">
              <a:spcBef>
                <a:spcPts val="0"/>
              </a:spcBef>
              <a:buNone/>
            </a:pPr>
            <a:endParaRPr lang="ko-KR" altLang="en-US" sz="2200" dirty="0">
              <a:latin typeface="Gill Sans MT" panose="020B0502020104020203" pitchFamily="34" charset="0"/>
            </a:endParaRPr>
          </a:p>
        </p:txBody>
      </p:sp>
      <p:sp>
        <p:nvSpPr>
          <p:cNvPr id="6" name="직사각형 5"/>
          <p:cNvSpPr/>
          <p:nvPr/>
        </p:nvSpPr>
        <p:spPr>
          <a:xfrm>
            <a:off x="17562" y="2564904"/>
            <a:ext cx="9126438" cy="1754326"/>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3.2.1. Fundamentals of homogeneous nucleation</a:t>
            </a:r>
            <a:endParaRPr lang="ko-KR" altLang="en-US" sz="2800" b="1" dirty="0">
              <a:latin typeface="Gill Sans MT" panose="020B0502020104020203" pitchFamily="34" charset="0"/>
              <a:ea typeface="HY견고딕" panose="02030600000101010101" pitchFamily="18" charset="-127"/>
              <a:cs typeface="+mj-cs"/>
            </a:endParaRPr>
          </a:p>
        </p:txBody>
      </p:sp>
      <p:pic>
        <p:nvPicPr>
          <p:cNvPr id="8" name="그림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4594" y="3839094"/>
            <a:ext cx="5004048" cy="2925397"/>
          </a:xfrm>
          <a:prstGeom prst="rect">
            <a:avLst/>
          </a:prstGeom>
        </p:spPr>
      </p:pic>
      <p:sp>
        <p:nvSpPr>
          <p:cNvPr id="7" name="직사각형 6"/>
          <p:cNvSpPr/>
          <p:nvPr/>
        </p:nvSpPr>
        <p:spPr>
          <a:xfrm>
            <a:off x="269107" y="3763491"/>
            <a:ext cx="4320480" cy="2880320"/>
          </a:xfrm>
          <a:prstGeom prst="rect">
            <a:avLst/>
          </a:prstGeom>
        </p:spPr>
        <p:txBody>
          <a:bodyPr vert="horz" lIns="91440" tIns="45720" rIns="91440" bIns="45720" rtlCol="0">
            <a:noAutofit/>
          </a:bodyPr>
          <a:lstStyle/>
          <a:p>
            <a:pPr marL="342900" indent="-342900">
              <a:buFont typeface="Arial" pitchFamily="34" charset="0"/>
              <a:buChar char="•"/>
            </a:pPr>
            <a:r>
              <a:rPr lang="en-US" altLang="ko-KR" sz="2200" dirty="0">
                <a:latin typeface="Gill Sans MT" panose="020B0502020104020203" pitchFamily="34" charset="0"/>
                <a:ea typeface="HY견고딕" panose="02030600000101010101" pitchFamily="18" charset="-127"/>
              </a:rPr>
              <a:t>Appearance of new phase</a:t>
            </a:r>
          </a:p>
          <a:p>
            <a:pPr marL="360000" indent="-360000"/>
            <a:r>
              <a:rPr lang="en-US" altLang="ko-KR" sz="2200" dirty="0">
                <a:latin typeface="Gill Sans MT" panose="020B0502020104020203" pitchFamily="34" charset="0"/>
                <a:ea typeface="HY견고딕" panose="02030600000101010101" pitchFamily="18" charset="-127"/>
              </a:rPr>
              <a:t>    - </a:t>
            </a:r>
            <a:r>
              <a:rPr lang="ko-KR" altLang="en-US" sz="2200" dirty="0" err="1">
                <a:latin typeface="Gill Sans MT" panose="020B0502020104020203" pitchFamily="34" charset="0"/>
                <a:ea typeface="HY견고딕" panose="02030600000101010101" pitchFamily="18" charset="-127"/>
              </a:rPr>
              <a:t>exceed</a:t>
            </a:r>
            <a:r>
              <a:rPr lang="en-US" altLang="ko-KR" sz="2200" dirty="0" err="1">
                <a:latin typeface="Gill Sans MT" panose="020B0502020104020203" pitchFamily="34" charset="0"/>
                <a:ea typeface="HY견고딕" panose="02030600000101010101" pitchFamily="18" charset="-127"/>
              </a:rPr>
              <a:t>ing</a:t>
            </a:r>
            <a:r>
              <a:rPr lang="ko-KR" altLang="en-US" sz="2200" dirty="0">
                <a:latin typeface="Gill Sans MT" panose="020B0502020104020203" pitchFamily="34" charset="0"/>
                <a:ea typeface="HY견고딕" panose="02030600000101010101" pitchFamily="18" charset="-127"/>
              </a:rPr>
              <a:t> </a:t>
            </a:r>
            <a:r>
              <a:rPr lang="ko-KR" altLang="en-US" sz="2200" dirty="0" err="1">
                <a:solidFill>
                  <a:srgbClr val="C00000"/>
                </a:solidFill>
                <a:latin typeface="Gill Sans MT" panose="020B0502020104020203" pitchFamily="34" charset="0"/>
                <a:ea typeface="HY견고딕" panose="02030600000101010101" pitchFamily="18" charset="-127"/>
              </a:rPr>
              <a:t>equilibrium</a:t>
            </a:r>
            <a:r>
              <a:rPr lang="ko-KR" altLang="en-US" sz="2200" dirty="0">
                <a:solidFill>
                  <a:srgbClr val="C00000"/>
                </a:solidFill>
                <a:latin typeface="Gill Sans MT" panose="020B0502020104020203" pitchFamily="34" charset="0"/>
                <a:ea typeface="HY견고딕" panose="02030600000101010101" pitchFamily="18" charset="-127"/>
              </a:rPr>
              <a:t> </a:t>
            </a:r>
            <a:r>
              <a:rPr lang="ko-KR" altLang="en-US" sz="2200" dirty="0" err="1">
                <a:solidFill>
                  <a:srgbClr val="C00000"/>
                </a:solidFill>
                <a:latin typeface="Gill Sans MT" panose="020B0502020104020203" pitchFamily="34" charset="0"/>
                <a:ea typeface="HY견고딕" panose="02030600000101010101" pitchFamily="18" charset="-127"/>
              </a:rPr>
              <a:t>solubility</a:t>
            </a:r>
            <a:r>
              <a:rPr lang="ko-KR" altLang="en-US" sz="2200" dirty="0">
                <a:solidFill>
                  <a:srgbClr val="C00000"/>
                </a:solidFill>
                <a:latin typeface="Gill Sans MT" panose="020B0502020104020203" pitchFamily="34" charset="0"/>
                <a:ea typeface="HY견고딕" panose="02030600000101010101" pitchFamily="18" charset="-127"/>
              </a:rPr>
              <a:t> </a:t>
            </a:r>
            <a:r>
              <a:rPr lang="en-US" altLang="ko-KR" sz="2200" dirty="0">
                <a:latin typeface="Gill Sans MT" panose="020B0502020104020203" pitchFamily="34" charset="0"/>
                <a:ea typeface="HY견고딕" panose="02030600000101010101" pitchFamily="18" charset="-127"/>
              </a:rPr>
              <a:t>(high Gibbs free energy)</a:t>
            </a:r>
          </a:p>
          <a:p>
            <a:pPr marL="360000" indent="-360000"/>
            <a:r>
              <a:rPr lang="en-US" altLang="ko-KR" sz="2200" dirty="0">
                <a:latin typeface="Gill Sans MT" panose="020B0502020104020203" pitchFamily="34" charset="0"/>
                <a:ea typeface="HY견고딕" panose="02030600000101010101" pitchFamily="18" charset="-127"/>
              </a:rPr>
              <a:t>    - decreasing </a:t>
            </a:r>
            <a:r>
              <a:rPr lang="ko-KR" altLang="en-US" sz="2200" dirty="0" err="1">
                <a:solidFill>
                  <a:srgbClr val="C00000"/>
                </a:solidFill>
                <a:latin typeface="Gill Sans MT" panose="020B0502020104020203" pitchFamily="34" charset="0"/>
                <a:ea typeface="HY견고딕" panose="02030600000101010101" pitchFamily="18" charset="-127"/>
              </a:rPr>
              <a:t>temperature</a:t>
            </a:r>
            <a:r>
              <a:rPr lang="ko-KR" altLang="en-US" sz="2200" dirty="0">
                <a:solidFill>
                  <a:srgbClr val="C00000"/>
                </a:solidFill>
                <a:latin typeface="Gill Sans MT" panose="020B0502020104020203" pitchFamily="34" charset="0"/>
                <a:ea typeface="HY견고딕" panose="02030600000101010101" pitchFamily="18" charset="-127"/>
              </a:rPr>
              <a:t> </a:t>
            </a:r>
            <a:r>
              <a:rPr lang="ko-KR" altLang="en-US" sz="2200" dirty="0" err="1">
                <a:solidFill>
                  <a:srgbClr val="C00000"/>
                </a:solidFill>
                <a:latin typeface="Gill Sans MT" panose="020B0502020104020203" pitchFamily="34" charset="0"/>
                <a:ea typeface="HY견고딕" panose="02030600000101010101" pitchFamily="18" charset="-127"/>
              </a:rPr>
              <a:t>below</a:t>
            </a:r>
            <a:r>
              <a:rPr lang="ko-KR" altLang="en-US" sz="2200" dirty="0">
                <a:solidFill>
                  <a:srgbClr val="C00000"/>
                </a:solidFill>
                <a:latin typeface="Gill Sans MT" panose="020B0502020104020203" pitchFamily="34" charset="0"/>
                <a:ea typeface="HY견고딕" panose="02030600000101010101" pitchFamily="18" charset="-127"/>
              </a:rPr>
              <a:t> </a:t>
            </a:r>
            <a:r>
              <a:rPr lang="ko-KR" altLang="en-US" sz="2200" dirty="0" err="1">
                <a:solidFill>
                  <a:srgbClr val="C00000"/>
                </a:solidFill>
                <a:latin typeface="Gill Sans MT" panose="020B0502020104020203" pitchFamily="34" charset="0"/>
                <a:ea typeface="HY견고딕" panose="02030600000101010101" pitchFamily="18" charset="-127"/>
              </a:rPr>
              <a:t>the</a:t>
            </a:r>
            <a:r>
              <a:rPr lang="ko-KR" altLang="en-US" sz="2200" dirty="0">
                <a:solidFill>
                  <a:srgbClr val="C00000"/>
                </a:solidFill>
                <a:latin typeface="Gill Sans MT" panose="020B0502020104020203" pitchFamily="34" charset="0"/>
                <a:ea typeface="HY견고딕" panose="02030600000101010101" pitchFamily="18" charset="-127"/>
              </a:rPr>
              <a:t> </a:t>
            </a:r>
            <a:r>
              <a:rPr lang="ko-KR" altLang="en-US" sz="2200" dirty="0" err="1">
                <a:solidFill>
                  <a:srgbClr val="C00000"/>
                </a:solidFill>
                <a:latin typeface="Gill Sans MT" panose="020B0502020104020203" pitchFamily="34" charset="0"/>
                <a:ea typeface="HY견고딕" panose="02030600000101010101" pitchFamily="18" charset="-127"/>
              </a:rPr>
              <a:t>phase</a:t>
            </a:r>
            <a:r>
              <a:rPr lang="ko-KR" altLang="en-US" sz="2200" dirty="0">
                <a:solidFill>
                  <a:srgbClr val="C00000"/>
                </a:solidFill>
                <a:latin typeface="Gill Sans MT" panose="020B0502020104020203" pitchFamily="34" charset="0"/>
                <a:ea typeface="HY견고딕" panose="02030600000101010101" pitchFamily="18" charset="-127"/>
              </a:rPr>
              <a:t> </a:t>
            </a:r>
            <a:r>
              <a:rPr lang="ko-KR" altLang="en-US" sz="2200" dirty="0" err="1">
                <a:solidFill>
                  <a:srgbClr val="C00000"/>
                </a:solidFill>
                <a:latin typeface="Gill Sans MT" panose="020B0502020104020203" pitchFamily="34" charset="0"/>
                <a:ea typeface="HY견고딕" panose="02030600000101010101" pitchFamily="18" charset="-127"/>
              </a:rPr>
              <a:t>transformation</a:t>
            </a:r>
            <a:endParaRPr lang="en-US" altLang="ko-KR" sz="2200" dirty="0">
              <a:latin typeface="Gill Sans MT" panose="020B0502020104020203" pitchFamily="34" charset="0"/>
              <a:ea typeface="HY견고딕" panose="02030600000101010101" pitchFamily="18" charset="-127"/>
            </a:endParaRPr>
          </a:p>
          <a:p>
            <a:pPr marL="360000" indent="-360000"/>
            <a:r>
              <a:rPr lang="en-US" altLang="ko-KR" sz="2200" dirty="0">
                <a:latin typeface="Gill Sans MT" panose="020B0502020104020203" pitchFamily="34" charset="0"/>
                <a:ea typeface="HY견고딕" panose="02030600000101010101" pitchFamily="18" charset="-127"/>
              </a:rPr>
              <a:t>    -  total energy of the system reduced by segregating solute from the solution.</a:t>
            </a:r>
            <a:endParaRPr lang="ko-KR" altLang="en-US" sz="2200" dirty="0">
              <a:latin typeface="Gill Sans MT" panose="020B0502020104020203" pitchFamily="34" charset="0"/>
              <a:ea typeface="HY견고딕" panose="02030600000101010101" pitchFamily="18" charset="-127"/>
            </a:endParaRP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58</a:t>
            </a:fld>
            <a:endParaRPr lang="ko-KR" altLang="en-US"/>
          </a:p>
        </p:txBody>
      </p:sp>
    </p:spTree>
    <p:extLst>
      <p:ext uri="{BB962C8B-B14F-4D97-AF65-F5344CB8AC3E}">
        <p14:creationId xmlns:p14="http://schemas.microsoft.com/office/powerpoint/2010/main" val="1277771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651" y="1381013"/>
            <a:ext cx="8159621" cy="4288268"/>
          </a:xfrm>
          <a:prstGeom prst="rect">
            <a:avLst/>
          </a:prstGeom>
        </p:spPr>
      </p:pic>
      <p:sp>
        <p:nvSpPr>
          <p:cNvPr id="7" name="제목 1"/>
          <p:cNvSpPr>
            <a:spLocks noGrp="1"/>
          </p:cNvSpPr>
          <p:nvPr>
            <p:ph type="title"/>
          </p:nvPr>
        </p:nvSpPr>
        <p:spPr>
          <a:xfrm>
            <a:off x="475215" y="85722"/>
            <a:ext cx="8331200" cy="1325563"/>
          </a:xfrm>
        </p:spPr>
        <p:txBody>
          <a:bodyPr>
            <a:normAutofit/>
          </a:bodyPr>
          <a:lstStyle/>
          <a:p>
            <a:pPr algn="ctr">
              <a:lnSpc>
                <a:spcPct val="150000"/>
              </a:lnSpc>
            </a:pPr>
            <a:r>
              <a:rPr lang="ko-KR" altLang="en-US" sz="3600" dirty="0"/>
              <a:t>다양한 차원의 </a:t>
            </a:r>
            <a:r>
              <a:rPr lang="ko-KR" altLang="en-US" sz="3600" dirty="0" err="1"/>
              <a:t>나노재료</a:t>
            </a:r>
            <a:endParaRPr lang="ko-KR" altLang="en-US" sz="3600" dirty="0"/>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5</a:t>
            </a:fld>
            <a:endParaRPr lang="ko-KR" altLang="en-US"/>
          </a:p>
        </p:txBody>
      </p:sp>
    </p:spTree>
    <p:extLst>
      <p:ext uri="{BB962C8B-B14F-4D97-AF65-F5344CB8AC3E}">
        <p14:creationId xmlns:p14="http://schemas.microsoft.com/office/powerpoint/2010/main" val="40002468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3"/>
          <a:srcRect l="77562" t="45420" r="15449" b="50765"/>
          <a:stretch/>
        </p:blipFill>
        <p:spPr>
          <a:xfrm>
            <a:off x="4832671" y="847972"/>
            <a:ext cx="3022616" cy="464055"/>
          </a:xfrm>
          <a:prstGeom prst="rect">
            <a:avLst/>
          </a:prstGeom>
        </p:spPr>
      </p:pic>
      <p:pic>
        <p:nvPicPr>
          <p:cNvPr id="5" name="그림 4"/>
          <p:cNvPicPr>
            <a:picLocks noChangeAspect="1"/>
          </p:cNvPicPr>
          <p:nvPr/>
        </p:nvPicPr>
        <p:blipFill rotWithShape="1">
          <a:blip r:embed="rId3"/>
          <a:srcRect l="77562" t="81850" r="15252" b="13708"/>
          <a:stretch/>
        </p:blipFill>
        <p:spPr>
          <a:xfrm>
            <a:off x="467544" y="3565972"/>
            <a:ext cx="3932067" cy="683574"/>
          </a:xfrm>
          <a:prstGeom prst="rect">
            <a:avLst/>
          </a:prstGeom>
          <a:ln>
            <a:solidFill>
              <a:srgbClr val="C00000"/>
            </a:solidFill>
          </a:ln>
        </p:spPr>
      </p:pic>
      <mc:AlternateContent xmlns:mc="http://schemas.openxmlformats.org/markup-compatibility/2006" xmlns:a14="http://schemas.microsoft.com/office/drawing/2010/main">
        <mc:Choice Requires="a14">
          <p:sp>
            <p:nvSpPr>
              <p:cNvPr id="7" name="직사각형 6"/>
              <p:cNvSpPr/>
              <p:nvPr/>
            </p:nvSpPr>
            <p:spPr>
              <a:xfrm>
                <a:off x="35496" y="915214"/>
                <a:ext cx="4572000" cy="1446550"/>
              </a:xfrm>
              <a:prstGeom prst="rect">
                <a:avLst/>
              </a:prstGeom>
            </p:spPr>
            <p:txBody>
              <a:bodyPr vert="horz" lIns="91440" tIns="45720" rIns="91440" bIns="45720" rtlCol="0">
                <a:noAutofit/>
              </a:bodyPr>
              <a:lstStyle/>
              <a:p>
                <a:pPr marL="342900" indent="-342900">
                  <a:buFont typeface="Arial" pitchFamily="34" charset="0"/>
                  <a:buChar char="•"/>
                </a:pPr>
                <a:r>
                  <a:rPr lang="ko-KR" altLang="en-US" sz="2200" dirty="0">
                    <a:latin typeface="Gill Sans MT" panose="020B0502020104020203" pitchFamily="34" charset="0"/>
                    <a:ea typeface="HY견고딕" panose="02030600000101010101" pitchFamily="18" charset="-127"/>
                  </a:rPr>
                  <a:t>The </a:t>
                </a:r>
                <a:r>
                  <a:rPr lang="ko-KR" altLang="en-US" sz="2200" dirty="0" err="1">
                    <a:latin typeface="Gill Sans MT" panose="020B0502020104020203" pitchFamily="34" charset="0"/>
                    <a:ea typeface="HY견고딕" panose="02030600000101010101" pitchFamily="18" charset="-127"/>
                  </a:rPr>
                  <a:t>change</a:t>
                </a:r>
                <a:r>
                  <a:rPr lang="ko-KR" altLang="en-US" sz="2200" dirty="0">
                    <a:latin typeface="Gill Sans MT" panose="020B0502020104020203" pitchFamily="34" charset="0"/>
                    <a:ea typeface="HY견고딕" panose="02030600000101010101" pitchFamily="18" charset="-127"/>
                  </a:rPr>
                  <a:t> of </a:t>
                </a:r>
                <a:r>
                  <a:rPr lang="ko-KR" altLang="en-US" sz="2200" dirty="0" err="1">
                    <a:latin typeface="Gill Sans MT" panose="020B0502020104020203" pitchFamily="34" charset="0"/>
                    <a:ea typeface="HY견고딕" panose="02030600000101010101" pitchFamily="18" charset="-127"/>
                  </a:rPr>
                  <a:t>Gibbs</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free</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energy</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per</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unit</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volume</a:t>
                </a:r>
                <a:r>
                  <a:rPr lang="ko-KR" altLang="en-US" sz="2200" dirty="0">
                    <a:latin typeface="Gill Sans MT" panose="020B0502020104020203" pitchFamily="34" charset="0"/>
                    <a:ea typeface="HY견고딕" panose="02030600000101010101" pitchFamily="18" charset="-127"/>
                  </a:rPr>
                  <a:t> of </a:t>
                </a:r>
                <a:r>
                  <a:rPr lang="ko-KR" altLang="en-US" sz="2200" dirty="0" err="1">
                    <a:latin typeface="Gill Sans MT" panose="020B0502020104020203" pitchFamily="34" charset="0"/>
                    <a:ea typeface="HY견고딕" panose="02030600000101010101" pitchFamily="18" charset="-127"/>
                  </a:rPr>
                  <a:t>the</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solid</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phase</a:t>
                </a:r>
                <a:r>
                  <a:rPr lang="ko-KR" altLang="en-US" sz="2200" dirty="0">
                    <a:latin typeface="Gill Sans MT" panose="020B0502020104020203" pitchFamily="34" charset="0"/>
                    <a:ea typeface="HY견고딕" panose="02030600000101010101" pitchFamily="18" charset="-127"/>
                  </a:rPr>
                  <a:t> </a:t>
                </a:r>
                <a:r>
                  <a:rPr lang="en-US" altLang="ko-KR" sz="2200" dirty="0">
                    <a:latin typeface="Gill Sans MT" panose="020B0502020104020203" pitchFamily="34" charset="0"/>
                    <a:ea typeface="HY견고딕" panose="02030600000101010101" pitchFamily="18" charset="-127"/>
                  </a:rPr>
                  <a:t>(</a:t>
                </a:r>
                <a14:m>
                  <m:oMath xmlns:m="http://schemas.openxmlformats.org/officeDocument/2006/math">
                    <m:r>
                      <a:rPr lang="en-US" altLang="ko-KR" sz="2200">
                        <a:latin typeface="Cambria Math" panose="02040503050406030204" pitchFamily="18" charset="0"/>
                        <a:ea typeface="HY견고딕" panose="02030600000101010101" pitchFamily="18" charset="-127"/>
                      </a:rPr>
                      <m:t>∆</m:t>
                    </m:r>
                    <m:r>
                      <a:rPr lang="en-US" altLang="ko-KR" sz="2200">
                        <a:latin typeface="Cambria Math" panose="02040503050406030204" pitchFamily="18" charset="0"/>
                        <a:ea typeface="HY견고딕" panose="02030600000101010101" pitchFamily="18" charset="-127"/>
                      </a:rPr>
                      <m:t>𝐺</m:t>
                    </m:r>
                    <m:r>
                      <m:rPr>
                        <m:sty m:val="p"/>
                      </m:rPr>
                      <a:rPr lang="en-US" altLang="ko-KR" sz="2200" b="0" i="0" baseline="-25000" smtClean="0">
                        <a:latin typeface="Cambria Math" panose="02040503050406030204" pitchFamily="18" charset="0"/>
                        <a:ea typeface="HY견고딕" panose="02030600000101010101" pitchFamily="18" charset="-127"/>
                      </a:rPr>
                      <m:t>V</m:t>
                    </m:r>
                  </m:oMath>
                </a14:m>
                <a:r>
                  <a:rPr lang="en-US" altLang="ko-KR" sz="2200" dirty="0">
                    <a:latin typeface="Gill Sans MT" panose="020B0502020104020203" pitchFamily="34" charset="0"/>
                    <a:ea typeface="HY견고딕" panose="02030600000101010101" pitchFamily="18" charset="-127"/>
                  </a:rPr>
                  <a:t>)</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is</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dependent</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on</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the</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concentration</a:t>
                </a:r>
                <a:r>
                  <a:rPr lang="ko-KR" altLang="en-US" sz="2200" dirty="0">
                    <a:latin typeface="Gill Sans MT" panose="020B0502020104020203" pitchFamily="34" charset="0"/>
                    <a:ea typeface="HY견고딕" panose="02030600000101010101" pitchFamily="18" charset="-127"/>
                  </a:rPr>
                  <a:t> of </a:t>
                </a:r>
                <a:r>
                  <a:rPr lang="ko-KR" altLang="en-US" sz="2200" dirty="0" err="1">
                    <a:latin typeface="Gill Sans MT" panose="020B0502020104020203" pitchFamily="34" charset="0"/>
                    <a:ea typeface="HY견고딕" panose="02030600000101010101" pitchFamily="18" charset="-127"/>
                  </a:rPr>
                  <a:t>the</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solute</a:t>
                </a:r>
                <a:endParaRPr lang="ko-KR" altLang="en-US" sz="2200" dirty="0">
                  <a:latin typeface="Gill Sans MT" panose="020B0502020104020203" pitchFamily="34" charset="0"/>
                  <a:ea typeface="HY견고딕" panose="02030600000101010101" pitchFamily="18" charset="-127"/>
                </a:endParaRPr>
              </a:p>
            </p:txBody>
          </p:sp>
        </mc:Choice>
        <mc:Fallback xmlns="">
          <p:sp>
            <p:nvSpPr>
              <p:cNvPr id="7" name="직사각형 6"/>
              <p:cNvSpPr>
                <a:spLocks noRot="1" noChangeAspect="1" noMove="1" noResize="1" noEditPoints="1" noAdjustHandles="1" noChangeArrowheads="1" noChangeShapeType="1" noTextEdit="1"/>
              </p:cNvSpPr>
              <p:nvPr/>
            </p:nvSpPr>
            <p:spPr>
              <a:xfrm>
                <a:off x="35496" y="915214"/>
                <a:ext cx="4572000" cy="1446550"/>
              </a:xfrm>
              <a:prstGeom prst="rect">
                <a:avLst/>
              </a:prstGeom>
              <a:blipFill>
                <a:blip r:embed="rId4"/>
                <a:stretch>
                  <a:fillRect l="-1600" t="-2954" b="-801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 name="직사각형 7"/>
              <p:cNvSpPr/>
              <p:nvPr/>
            </p:nvSpPr>
            <p:spPr>
              <a:xfrm>
                <a:off x="35496" y="2996952"/>
                <a:ext cx="9098971" cy="454357"/>
              </a:xfrm>
              <a:prstGeom prst="rect">
                <a:avLst/>
              </a:prstGeom>
            </p:spPr>
            <p:txBody>
              <a:bodyPr vert="horz" lIns="91440" tIns="45720" rIns="91440" bIns="45720" rtlCol="0">
                <a:noAutofit/>
              </a:bodyPr>
              <a:lstStyle/>
              <a:p>
                <a:pPr marL="342900" indent="-342900">
                  <a:buFont typeface="Arial" pitchFamily="34" charset="0"/>
                  <a:buChar char="•"/>
                </a:pPr>
                <a:r>
                  <a:rPr lang="ko-KR" altLang="en-US" sz="2200" dirty="0">
                    <a:latin typeface="Gill Sans MT" panose="020B0502020104020203" pitchFamily="34" charset="0"/>
                    <a:ea typeface="HY견고딕" panose="02030600000101010101" pitchFamily="18" charset="-127"/>
                  </a:rPr>
                  <a:t>The </a:t>
                </a:r>
                <a:r>
                  <a:rPr lang="ko-KR" altLang="en-US" sz="2200" dirty="0" err="1">
                    <a:latin typeface="Gill Sans MT" panose="020B0502020104020203" pitchFamily="34" charset="0"/>
                    <a:ea typeface="HY견고딕" panose="02030600000101010101" pitchFamily="18" charset="-127"/>
                  </a:rPr>
                  <a:t>total</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change</a:t>
                </a:r>
                <a:r>
                  <a:rPr lang="ko-KR" altLang="en-US" sz="2200" dirty="0">
                    <a:latin typeface="Gill Sans MT" panose="020B0502020104020203" pitchFamily="34" charset="0"/>
                    <a:ea typeface="HY견고딕" panose="02030600000101010101" pitchFamily="18" charset="-127"/>
                  </a:rPr>
                  <a:t> of </a:t>
                </a:r>
                <a:r>
                  <a:rPr lang="ko-KR" altLang="en-US" sz="2200" dirty="0" err="1">
                    <a:latin typeface="Gill Sans MT" panose="020B0502020104020203" pitchFamily="34" charset="0"/>
                    <a:ea typeface="HY견고딕" panose="02030600000101010101" pitchFamily="18" charset="-127"/>
                  </a:rPr>
                  <a:t>chemical</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potential</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for</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the</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formation</a:t>
                </a:r>
                <a:r>
                  <a:rPr lang="ko-KR" altLang="en-US" sz="2200" dirty="0">
                    <a:latin typeface="Gill Sans MT" panose="020B0502020104020203" pitchFamily="34" charset="0"/>
                    <a:ea typeface="HY견고딕" panose="02030600000101010101" pitchFamily="18" charset="-127"/>
                  </a:rPr>
                  <a:t> of </a:t>
                </a:r>
                <a:r>
                  <a:rPr lang="ko-KR" altLang="en-US" sz="2200" dirty="0" err="1">
                    <a:latin typeface="Gill Sans MT" panose="020B0502020104020203" pitchFamily="34" charset="0"/>
                    <a:ea typeface="HY견고딕" panose="02030600000101010101" pitchFamily="18" charset="-127"/>
                  </a:rPr>
                  <a:t>the</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nucleus</a:t>
                </a:r>
                <a:r>
                  <a:rPr lang="ko-KR" altLang="en-US" sz="2200" dirty="0">
                    <a:latin typeface="Gill Sans MT" panose="020B0502020104020203" pitchFamily="34" charset="0"/>
                    <a:ea typeface="HY견고딕" panose="02030600000101010101" pitchFamily="18" charset="-127"/>
                  </a:rPr>
                  <a:t> </a:t>
                </a:r>
                <a:r>
                  <a:rPr lang="en-US" altLang="ko-KR" sz="2200" dirty="0">
                    <a:latin typeface="Gill Sans MT" panose="020B0502020104020203" pitchFamily="34" charset="0"/>
                    <a:ea typeface="HY견고딕" panose="02030600000101010101" pitchFamily="18" charset="-127"/>
                  </a:rPr>
                  <a:t>(</a:t>
                </a:r>
                <a14:m>
                  <m:oMath xmlns:m="http://schemas.openxmlformats.org/officeDocument/2006/math">
                    <m:r>
                      <a:rPr lang="en-US" altLang="ko-KR" sz="2200">
                        <a:latin typeface="Cambria Math" panose="02040503050406030204" pitchFamily="18" charset="0"/>
                        <a:ea typeface="HY견고딕" panose="02030600000101010101" pitchFamily="18" charset="-127"/>
                      </a:rPr>
                      <m:t>∆</m:t>
                    </m:r>
                    <m:r>
                      <a:rPr lang="en-US" altLang="ko-KR" sz="2200">
                        <a:latin typeface="Cambria Math" panose="02040503050406030204" pitchFamily="18" charset="0"/>
                        <a:ea typeface="HY견고딕" panose="02030600000101010101" pitchFamily="18" charset="-127"/>
                      </a:rPr>
                      <m:t>𝐺</m:t>
                    </m:r>
                  </m:oMath>
                </a14:m>
                <a:r>
                  <a:rPr lang="en-US" altLang="ko-KR" sz="2200" dirty="0">
                    <a:latin typeface="Gill Sans MT" panose="020B0502020104020203" pitchFamily="34" charset="0"/>
                    <a:ea typeface="HY견고딕" panose="02030600000101010101" pitchFamily="18" charset="-127"/>
                  </a:rPr>
                  <a:t>)</a:t>
                </a:r>
                <a:endParaRPr lang="ko-KR" altLang="en-US" sz="2200" dirty="0">
                  <a:latin typeface="Gill Sans MT" panose="020B0502020104020203" pitchFamily="34" charset="0"/>
                  <a:ea typeface="HY견고딕" panose="02030600000101010101" pitchFamily="18" charset="-127"/>
                </a:endParaRPr>
              </a:p>
            </p:txBody>
          </p:sp>
        </mc:Choice>
        <mc:Fallback xmlns="">
          <p:sp>
            <p:nvSpPr>
              <p:cNvPr id="8" name="직사각형 7"/>
              <p:cNvSpPr>
                <a:spLocks noRot="1" noChangeAspect="1" noMove="1" noResize="1" noEditPoints="1" noAdjustHandles="1" noChangeArrowheads="1" noChangeShapeType="1" noTextEdit="1"/>
              </p:cNvSpPr>
              <p:nvPr/>
            </p:nvSpPr>
            <p:spPr>
              <a:xfrm>
                <a:off x="35496" y="2996952"/>
                <a:ext cx="9098971" cy="454357"/>
              </a:xfrm>
              <a:prstGeom prst="rect">
                <a:avLst/>
              </a:prstGeom>
              <a:blipFill>
                <a:blip r:embed="rId5"/>
                <a:stretch>
                  <a:fillRect l="-804" t="-9459" r="-1944" b="-21622"/>
                </a:stretch>
              </a:blipFill>
            </p:spPr>
            <p:txBody>
              <a:bodyPr/>
              <a:lstStyle/>
              <a:p>
                <a:r>
                  <a:rPr lang="ko-KR" altLang="en-US">
                    <a:noFill/>
                  </a:rPr>
                  <a:t> </a:t>
                </a:r>
              </a:p>
            </p:txBody>
          </p:sp>
        </mc:Fallback>
      </mc:AlternateContent>
      <p:sp>
        <p:nvSpPr>
          <p:cNvPr id="9" name="직사각형 8"/>
          <p:cNvSpPr/>
          <p:nvPr/>
        </p:nvSpPr>
        <p:spPr>
          <a:xfrm>
            <a:off x="0" y="0"/>
            <a:ext cx="9144000" cy="620688"/>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3.2.1. Fundamentals of homogeneous nucleation</a:t>
            </a:r>
            <a:endParaRPr lang="ko-KR" altLang="en-US" sz="2800" b="1" dirty="0">
              <a:latin typeface="Gill Sans MT" panose="020B0502020104020203" pitchFamily="34" charset="0"/>
              <a:ea typeface="HY견고딕" panose="02030600000101010101" pitchFamily="18" charset="-127"/>
              <a:cs typeface="+mj-cs"/>
            </a:endParaRPr>
          </a:p>
        </p:txBody>
      </p:sp>
      <mc:AlternateContent xmlns:mc="http://schemas.openxmlformats.org/markup-compatibility/2006" xmlns:a14="http://schemas.microsoft.com/office/drawing/2010/main">
        <mc:Choice Requires="a14">
          <p:sp>
            <p:nvSpPr>
              <p:cNvPr id="10" name="TextBox 9"/>
              <p:cNvSpPr txBox="1"/>
              <p:nvPr/>
            </p:nvSpPr>
            <p:spPr>
              <a:xfrm>
                <a:off x="4572000" y="1304883"/>
                <a:ext cx="4562467" cy="1524841"/>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altLang="ko-KR" dirty="0">
                    <a:latin typeface="Arial" panose="020B0604020202020204" pitchFamily="34" charset="0"/>
                    <a:cs typeface="Arial" panose="020B0604020202020204" pitchFamily="34" charset="0"/>
                  </a:rPr>
                  <a:t>If </a:t>
                </a:r>
                <a14:m>
                  <m:oMath xmlns:m="http://schemas.openxmlformats.org/officeDocument/2006/math">
                    <m:r>
                      <m:rPr>
                        <m:sty m:val="p"/>
                      </m:rPr>
                      <a:rPr lang="el-GR" altLang="ko-KR" b="0" i="1" smtClean="0">
                        <a:latin typeface="Cambria Math" panose="02040503050406030204" pitchFamily="18" charset="0"/>
                        <a:ea typeface="Cambria Math" panose="02040503050406030204" pitchFamily="18" charset="0"/>
                      </a:rPr>
                      <m:t>σ</m:t>
                    </m:r>
                    <m:r>
                      <a:rPr lang="en-US" altLang="ko-KR" b="0" i="0" smtClean="0">
                        <a:latin typeface="Cambria Math" panose="02040503050406030204" pitchFamily="18" charset="0"/>
                        <a:ea typeface="Cambria Math" panose="02040503050406030204" pitchFamily="18" charset="0"/>
                      </a:rPr>
                      <m:t>=</m:t>
                    </m:r>
                    <m:f>
                      <m:fPr>
                        <m:ctrlPr>
                          <a:rPr lang="en-US" altLang="ko-KR" b="0" i="1" smtClean="0">
                            <a:latin typeface="Cambria Math" panose="02040503050406030204" pitchFamily="18" charset="0"/>
                          </a:rPr>
                        </m:ctrlPr>
                      </m:fPr>
                      <m:num>
                        <m:r>
                          <m:rPr>
                            <m:sty m:val="p"/>
                          </m:rPr>
                          <a:rPr lang="en-US" altLang="ko-KR" b="0" i="0" smtClean="0">
                            <a:latin typeface="Cambria Math" panose="02040503050406030204" pitchFamily="18" charset="0"/>
                          </a:rPr>
                          <m:t>C</m:t>
                        </m:r>
                        <m:r>
                          <a:rPr lang="en-US" altLang="ko-KR" b="0" i="0" smtClean="0">
                            <a:latin typeface="Cambria Math" panose="02040503050406030204" pitchFamily="18" charset="0"/>
                          </a:rPr>
                          <m:t>−</m:t>
                        </m:r>
                        <m:r>
                          <m:rPr>
                            <m:sty m:val="p"/>
                          </m:rPr>
                          <a:rPr lang="en-US" altLang="ko-KR" b="0" i="0" smtClean="0">
                            <a:latin typeface="Cambria Math" panose="02040503050406030204" pitchFamily="18" charset="0"/>
                          </a:rPr>
                          <m:t>C</m:t>
                        </m:r>
                        <m:r>
                          <a:rPr lang="en-US" altLang="ko-KR" b="0" i="0" baseline="-25000" smtClean="0">
                            <a:latin typeface="Cambria Math" panose="02040503050406030204" pitchFamily="18" charset="0"/>
                          </a:rPr>
                          <m:t>0</m:t>
                        </m:r>
                      </m:num>
                      <m:den>
                        <m:r>
                          <m:rPr>
                            <m:sty m:val="p"/>
                          </m:rPr>
                          <a:rPr lang="en-US" altLang="ko-KR" b="0" i="0" smtClean="0">
                            <a:latin typeface="Cambria Math" panose="02040503050406030204" pitchFamily="18" charset="0"/>
                          </a:rPr>
                          <m:t>C</m:t>
                        </m:r>
                        <m:r>
                          <a:rPr lang="en-US" altLang="ko-KR" b="0" i="0" baseline="-25000" smtClean="0">
                            <a:latin typeface="Cambria Math" panose="02040503050406030204" pitchFamily="18" charset="0"/>
                          </a:rPr>
                          <m:t>0</m:t>
                        </m:r>
                      </m:den>
                    </m:f>
                  </m:oMath>
                </a14:m>
                <a:r>
                  <a:rPr lang="en-US" altLang="ko-KR" dirty="0">
                    <a:latin typeface="Arial" panose="020B0604020202020204" pitchFamily="34" charset="0"/>
                    <a:cs typeface="Arial" panose="020B0604020202020204" pitchFamily="34" charset="0"/>
                  </a:rPr>
                  <a:t> = 0</a:t>
                </a:r>
                <a14:m>
                  <m:oMath xmlns:m="http://schemas.openxmlformats.org/officeDocument/2006/math">
                    <m:r>
                      <m:rPr>
                        <m:nor/>
                      </m:rPr>
                      <a:rPr lang="en-US" altLang="ko-KR" dirty="0">
                        <a:latin typeface="Arial" panose="020B0604020202020204" pitchFamily="34" charset="0"/>
                        <a:cs typeface="Arial" panose="020B0604020202020204" pitchFamily="34" charset="0"/>
                        <a:sym typeface="Wingdings" panose="05000000000000000000" pitchFamily="2" charset="2"/>
                      </a:rPr>
                      <m:t></m:t>
                    </m:r>
                    <m:r>
                      <a:rPr lang="en-US" altLang="ko-KR" b="0" i="0" dirty="0" smtClean="0">
                        <a:latin typeface="Cambria Math" panose="02040503050406030204" pitchFamily="18" charset="0"/>
                        <a:sym typeface="Wingdings" panose="05000000000000000000" pitchFamily="2" charset="2"/>
                      </a:rPr>
                      <m:t> </m:t>
                    </m:r>
                    <m:r>
                      <a:rPr lang="en-US" altLang="ko-KR" smtClean="0">
                        <a:latin typeface="Cambria Math" panose="02040503050406030204" pitchFamily="18" charset="0"/>
                        <a:ea typeface="HY견고딕" panose="02030600000101010101" pitchFamily="18" charset="-127"/>
                      </a:rPr>
                      <m:t>∆</m:t>
                    </m:r>
                    <m:r>
                      <a:rPr lang="en-US" altLang="ko-KR">
                        <a:latin typeface="Cambria Math" panose="02040503050406030204" pitchFamily="18" charset="0"/>
                        <a:ea typeface="HY견고딕" panose="02030600000101010101" pitchFamily="18" charset="-127"/>
                      </a:rPr>
                      <m:t>𝐺</m:t>
                    </m:r>
                    <m:r>
                      <m:rPr>
                        <m:sty m:val="p"/>
                      </m:rPr>
                      <a:rPr lang="en-US" altLang="ko-KR" b="0" i="0" baseline="-25000" smtClean="0">
                        <a:latin typeface="Cambria Math" panose="02040503050406030204" pitchFamily="18" charset="0"/>
                        <a:ea typeface="HY견고딕" panose="02030600000101010101" pitchFamily="18" charset="-127"/>
                      </a:rPr>
                      <m:t>V</m:t>
                    </m:r>
                    <m:r>
                      <a:rPr lang="en-US" altLang="ko-KR" b="0" i="0" smtClean="0">
                        <a:latin typeface="Cambria Math" panose="02040503050406030204" pitchFamily="18" charset="0"/>
                        <a:ea typeface="HY견고딕" panose="02030600000101010101" pitchFamily="18" charset="-127"/>
                      </a:rPr>
                      <m:t>=0</m:t>
                    </m:r>
                  </m:oMath>
                </a14:m>
                <a:r>
                  <a:rPr lang="ko-KR" altLang="en-US" dirty="0">
                    <a:latin typeface="Arial" panose="020B0604020202020204" pitchFamily="34" charset="0"/>
                    <a:cs typeface="Arial" panose="020B0604020202020204" pitchFamily="34" charset="0"/>
                  </a:rPr>
                  <a:t> </a:t>
                </a:r>
                <a:r>
                  <a:rPr lang="en-US" altLang="ko-KR" dirty="0">
                    <a:latin typeface="Arial" panose="020B0604020202020204" pitchFamily="34" charset="0"/>
                    <a:cs typeface="Arial" panose="020B0604020202020204" pitchFamily="34" charset="0"/>
                  </a:rPr>
                  <a:t>(</a:t>
                </a:r>
                <a:r>
                  <a:rPr lang="en-US" altLang="ko-KR" dirty="0">
                    <a:latin typeface="Arial" panose="020B0604020202020204" pitchFamily="34" charset="0"/>
                    <a:cs typeface="Arial" panose="020B0604020202020204" pitchFamily="34" charset="0"/>
                    <a:sym typeface="Wingdings" panose="05000000000000000000" pitchFamily="2" charset="2"/>
                  </a:rPr>
                  <a:t>no nucleation)</a:t>
                </a:r>
              </a:p>
              <a:p>
                <a:pPr marL="285750" indent="-285750">
                  <a:lnSpc>
                    <a:spcPct val="150000"/>
                  </a:lnSpc>
                  <a:buFont typeface="Arial" panose="020B0604020202020204" pitchFamily="34" charset="0"/>
                  <a:buChar char="•"/>
                </a:pPr>
                <a:r>
                  <a:rPr lang="en-US" altLang="ko-KR" dirty="0">
                    <a:solidFill>
                      <a:srgbClr val="C00000"/>
                    </a:solidFill>
                    <a:latin typeface="Arial" panose="020B0604020202020204" pitchFamily="34" charset="0"/>
                    <a:cs typeface="Arial" panose="020B0604020202020204" pitchFamily="34" charset="0"/>
                  </a:rPr>
                  <a:t>If </a:t>
                </a:r>
                <a14:m>
                  <m:oMath xmlns:m="http://schemas.openxmlformats.org/officeDocument/2006/math">
                    <m:r>
                      <a:rPr lang="en-US" altLang="ko-KR" b="0" i="1" smtClean="0">
                        <a:solidFill>
                          <a:srgbClr val="C00000"/>
                        </a:solidFill>
                        <a:latin typeface="Cambria Math" panose="02040503050406030204" pitchFamily="18" charset="0"/>
                      </a:rPr>
                      <m:t>𝐶</m:t>
                    </m:r>
                    <m:r>
                      <a:rPr lang="en-US" altLang="ko-KR" b="0" i="1" smtClean="0">
                        <a:solidFill>
                          <a:srgbClr val="C00000"/>
                        </a:solidFill>
                        <a:latin typeface="Cambria Math" panose="02040503050406030204" pitchFamily="18" charset="0"/>
                      </a:rPr>
                      <m:t>&gt;</m:t>
                    </m:r>
                    <m:r>
                      <a:rPr lang="en-US" altLang="ko-KR" b="0" i="1" smtClean="0">
                        <a:solidFill>
                          <a:srgbClr val="C00000"/>
                        </a:solidFill>
                        <a:latin typeface="Cambria Math" panose="02040503050406030204" pitchFamily="18" charset="0"/>
                      </a:rPr>
                      <m:t>𝐶</m:t>
                    </m:r>
                    <m:r>
                      <a:rPr lang="en-US" altLang="ko-KR" b="0" i="1" baseline="-25000" smtClean="0">
                        <a:solidFill>
                          <a:srgbClr val="C00000"/>
                        </a:solidFill>
                        <a:latin typeface="Cambria Math" panose="02040503050406030204" pitchFamily="18" charset="0"/>
                      </a:rPr>
                      <m:t>0</m:t>
                    </m:r>
                  </m:oMath>
                </a14:m>
                <a:r>
                  <a:rPr lang="en-US" altLang="ko-KR" dirty="0">
                    <a:solidFill>
                      <a:srgbClr val="C00000"/>
                    </a:solidFill>
                    <a:latin typeface="Arial" panose="020B0604020202020204" pitchFamily="34" charset="0"/>
                    <a:cs typeface="Arial" panose="020B0604020202020204" pitchFamily="34" charset="0"/>
                  </a:rPr>
                  <a:t> </a:t>
                </a:r>
                <a:r>
                  <a:rPr lang="en-US" altLang="ko-KR" dirty="0">
                    <a:solidFill>
                      <a:srgbClr val="C00000"/>
                    </a:solidFill>
                    <a:latin typeface="Arial" panose="020B0604020202020204" pitchFamily="34" charset="0"/>
                    <a:cs typeface="Arial" panose="020B0604020202020204" pitchFamily="34" charset="0"/>
                    <a:sym typeface="Wingdings" panose="05000000000000000000" pitchFamily="2" charset="2"/>
                  </a:rPr>
                  <a:t> </a:t>
                </a:r>
                <a14:m>
                  <m:oMath xmlns:m="http://schemas.openxmlformats.org/officeDocument/2006/math">
                    <m:r>
                      <a:rPr lang="en-US" altLang="ko-KR">
                        <a:solidFill>
                          <a:srgbClr val="C00000"/>
                        </a:solidFill>
                        <a:latin typeface="Cambria Math" panose="02040503050406030204" pitchFamily="18" charset="0"/>
                        <a:ea typeface="HY견고딕" panose="02030600000101010101" pitchFamily="18" charset="-127"/>
                      </a:rPr>
                      <m:t>∆</m:t>
                    </m:r>
                    <m:r>
                      <a:rPr lang="en-US" altLang="ko-KR">
                        <a:solidFill>
                          <a:srgbClr val="C00000"/>
                        </a:solidFill>
                        <a:latin typeface="Cambria Math" panose="02040503050406030204" pitchFamily="18" charset="0"/>
                        <a:ea typeface="HY견고딕" panose="02030600000101010101" pitchFamily="18" charset="-127"/>
                      </a:rPr>
                      <m:t>𝐺</m:t>
                    </m:r>
                    <m:r>
                      <m:rPr>
                        <m:sty m:val="p"/>
                      </m:rPr>
                      <a:rPr lang="en-US" altLang="ko-KR" baseline="-25000">
                        <a:solidFill>
                          <a:srgbClr val="C00000"/>
                        </a:solidFill>
                        <a:latin typeface="Cambria Math" panose="02040503050406030204" pitchFamily="18" charset="0"/>
                        <a:ea typeface="HY견고딕" panose="02030600000101010101" pitchFamily="18" charset="-127"/>
                      </a:rPr>
                      <m:t>V</m:t>
                    </m:r>
                    <m:r>
                      <a:rPr lang="en-US" altLang="ko-KR" b="0" i="0" smtClean="0">
                        <a:solidFill>
                          <a:srgbClr val="C00000"/>
                        </a:solidFill>
                        <a:latin typeface="Cambria Math" panose="02040503050406030204" pitchFamily="18" charset="0"/>
                        <a:ea typeface="HY견고딕" panose="02030600000101010101" pitchFamily="18" charset="-127"/>
                      </a:rPr>
                      <m:t>&lt;</m:t>
                    </m:r>
                    <m:r>
                      <a:rPr lang="en-US" altLang="ko-KR">
                        <a:solidFill>
                          <a:srgbClr val="C00000"/>
                        </a:solidFill>
                        <a:latin typeface="Cambria Math" panose="02040503050406030204" pitchFamily="18" charset="0"/>
                        <a:ea typeface="HY견고딕" panose="02030600000101010101" pitchFamily="18" charset="-127"/>
                      </a:rPr>
                      <m:t>0</m:t>
                    </m:r>
                  </m:oMath>
                </a14:m>
                <a:r>
                  <a:rPr lang="ko-KR" altLang="en-US" dirty="0">
                    <a:solidFill>
                      <a:srgbClr val="C00000"/>
                    </a:solidFill>
                    <a:latin typeface="Arial" panose="020B0604020202020204" pitchFamily="34" charset="0"/>
                    <a:cs typeface="Arial" panose="020B0604020202020204" pitchFamily="34" charset="0"/>
                  </a:rPr>
                  <a:t> </a:t>
                </a:r>
                <a:r>
                  <a:rPr lang="en-US" altLang="ko-KR" dirty="0">
                    <a:solidFill>
                      <a:srgbClr val="C00000"/>
                    </a:solidFill>
                    <a:latin typeface="Arial" panose="020B0604020202020204" pitchFamily="34" charset="0"/>
                    <a:cs typeface="Arial" panose="020B0604020202020204" pitchFamily="34" charset="0"/>
                  </a:rPr>
                  <a:t>(</a:t>
                </a:r>
                <a:r>
                  <a:rPr lang="en-US" altLang="ko-KR" dirty="0">
                    <a:solidFill>
                      <a:srgbClr val="C00000"/>
                    </a:solidFill>
                    <a:latin typeface="Arial" panose="020B0604020202020204" pitchFamily="34" charset="0"/>
                    <a:cs typeface="Arial" panose="020B0604020202020204" pitchFamily="34" charset="0"/>
                    <a:sym typeface="Wingdings" panose="05000000000000000000" pitchFamily="2" charset="2"/>
                  </a:rPr>
                  <a:t>nucleation)</a:t>
                </a:r>
                <a:endParaRPr lang="ko-KR" altLang="en-US" dirty="0">
                  <a:solidFill>
                    <a:srgbClr val="C00000"/>
                  </a:solidFill>
                  <a:latin typeface="Arial" panose="020B0604020202020204" pitchFamily="34" charset="0"/>
                  <a:cs typeface="Arial" panose="020B0604020202020204" pitchFamily="34" charset="0"/>
                </a:endParaRPr>
              </a:p>
              <a:p>
                <a:pPr>
                  <a:lnSpc>
                    <a:spcPct val="150000"/>
                  </a:lnSpc>
                </a:pPr>
                <a:endParaRPr lang="ko-KR" altLang="en-US" dirty="0">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572000" y="1304883"/>
                <a:ext cx="4562467" cy="1524841"/>
              </a:xfrm>
              <a:prstGeom prst="rect">
                <a:avLst/>
              </a:prstGeom>
              <a:blipFill>
                <a:blip r:embed="rId6"/>
                <a:stretch>
                  <a:fillRect l="-802" r="-53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 name="직사각형 10"/>
              <p:cNvSpPr/>
              <p:nvPr/>
            </p:nvSpPr>
            <p:spPr>
              <a:xfrm>
                <a:off x="4475621" y="3662248"/>
                <a:ext cx="4355896" cy="584775"/>
              </a:xfrm>
              <a:prstGeom prst="rect">
                <a:avLst/>
              </a:prstGeom>
            </p:spPr>
            <p:txBody>
              <a:bodyPr wrap="square">
                <a:spAutoFit/>
              </a:bodyPr>
              <a:lstStyle/>
              <a:p>
                <a:pPr marL="285750" indent="-285750">
                  <a:buFont typeface="Arial" panose="020B0604020202020204" pitchFamily="34" charset="0"/>
                  <a:buChar char="•"/>
                </a:pPr>
                <a14:m>
                  <m:oMath xmlns:m="http://schemas.openxmlformats.org/officeDocument/2006/math">
                    <m:r>
                      <a:rPr lang="el-GR" altLang="ko-KR" sz="1600" i="1" smtClean="0">
                        <a:latin typeface="Cambria Math" panose="02040503050406030204" pitchFamily="18" charset="0"/>
                        <a:ea typeface="Cambria Math" panose="02040503050406030204" pitchFamily="18" charset="0"/>
                      </a:rPr>
                      <m:t>∆</m:t>
                    </m:r>
                    <m:r>
                      <a:rPr lang="ko-KR" altLang="el-GR" sz="1600" i="1" smtClean="0">
                        <a:latin typeface="Cambria Math" panose="02040503050406030204" pitchFamily="18" charset="0"/>
                        <a:ea typeface="Cambria Math" panose="02040503050406030204" pitchFamily="18" charset="0"/>
                      </a:rPr>
                      <m:t>𝜇</m:t>
                    </m:r>
                    <m:r>
                      <a:rPr lang="en-US" altLang="ko-KR" sz="1600" b="0" i="1" baseline="-25000" smtClean="0">
                        <a:latin typeface="Cambria Math" panose="02040503050406030204" pitchFamily="18" charset="0"/>
                        <a:ea typeface="Cambria Math" panose="02040503050406030204" pitchFamily="18" charset="0"/>
                      </a:rPr>
                      <m:t>𝑉</m:t>
                    </m:r>
                  </m:oMath>
                </a14:m>
                <a:r>
                  <a:rPr lang="en-US" altLang="ko-KR" sz="1600" dirty="0">
                    <a:latin typeface="Arial" panose="020B0604020202020204" pitchFamily="34" charset="0"/>
                    <a:cs typeface="Arial" panose="020B0604020202020204" pitchFamily="34" charset="0"/>
                  </a:rPr>
                  <a:t>: </a:t>
                </a:r>
                <a:r>
                  <a:rPr lang="ko-KR" altLang="en-US" sz="1600" dirty="0">
                    <a:latin typeface="Arial" panose="020B0604020202020204" pitchFamily="34" charset="0"/>
                    <a:cs typeface="Arial" panose="020B0604020202020204" pitchFamily="34" charset="0"/>
                  </a:rPr>
                  <a:t>the </a:t>
                </a:r>
                <a:r>
                  <a:rPr lang="ko-KR" altLang="en-US" sz="1600" dirty="0" err="1">
                    <a:latin typeface="Arial" panose="020B0604020202020204" pitchFamily="34" charset="0"/>
                    <a:cs typeface="Arial" panose="020B0604020202020204" pitchFamily="34" charset="0"/>
                  </a:rPr>
                  <a:t>change</a:t>
                </a:r>
                <a:r>
                  <a:rPr lang="ko-KR" altLang="en-US" sz="1600" dirty="0">
                    <a:latin typeface="Arial" panose="020B0604020202020204" pitchFamily="34" charset="0"/>
                    <a:cs typeface="Arial" panose="020B0604020202020204" pitchFamily="34" charset="0"/>
                  </a:rPr>
                  <a:t> of </a:t>
                </a:r>
                <a:r>
                  <a:rPr lang="ko-KR" altLang="en-US" sz="1600" dirty="0" err="1">
                    <a:latin typeface="Arial" panose="020B0604020202020204" pitchFamily="34" charset="0"/>
                    <a:cs typeface="Arial" panose="020B0604020202020204" pitchFamily="34" charset="0"/>
                  </a:rPr>
                  <a:t>volume</a:t>
                </a:r>
                <a:r>
                  <a:rPr lang="ko-KR" altLang="en-US" sz="1600" dirty="0">
                    <a:latin typeface="Arial" panose="020B0604020202020204" pitchFamily="34" charset="0"/>
                    <a:cs typeface="Arial" panose="020B0604020202020204" pitchFamily="34" charset="0"/>
                  </a:rPr>
                  <a:t> </a:t>
                </a:r>
                <a:r>
                  <a:rPr lang="ko-KR" altLang="en-US" sz="1600" dirty="0" err="1">
                    <a:latin typeface="Arial" panose="020B0604020202020204" pitchFamily="34" charset="0"/>
                    <a:cs typeface="Arial" panose="020B0604020202020204" pitchFamily="34" charset="0"/>
                  </a:rPr>
                  <a:t>energy</a:t>
                </a:r>
                <a:endParaRPr lang="en-US" altLang="ko-K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14:m>
                  <m:oMath xmlns:m="http://schemas.openxmlformats.org/officeDocument/2006/math">
                    <m:r>
                      <a:rPr lang="el-GR" altLang="ko-KR" sz="1600" i="1">
                        <a:latin typeface="Cambria Math" panose="02040503050406030204" pitchFamily="18" charset="0"/>
                        <a:ea typeface="Cambria Math" panose="02040503050406030204" pitchFamily="18" charset="0"/>
                      </a:rPr>
                      <m:t>∆</m:t>
                    </m:r>
                    <m:r>
                      <a:rPr lang="ko-KR" altLang="el-GR" sz="1600" i="1">
                        <a:latin typeface="Cambria Math" panose="02040503050406030204" pitchFamily="18" charset="0"/>
                        <a:ea typeface="Cambria Math" panose="02040503050406030204" pitchFamily="18" charset="0"/>
                      </a:rPr>
                      <m:t>𝜇</m:t>
                    </m:r>
                    <m:r>
                      <a:rPr lang="en-US" altLang="ko-KR" sz="1600" b="0" i="1" baseline="-25000" smtClean="0">
                        <a:latin typeface="Cambria Math" panose="02040503050406030204" pitchFamily="18" charset="0"/>
                        <a:ea typeface="Cambria Math" panose="02040503050406030204" pitchFamily="18" charset="0"/>
                      </a:rPr>
                      <m:t>𝑆</m:t>
                    </m:r>
                  </m:oMath>
                </a14:m>
                <a:r>
                  <a:rPr lang="en-US" altLang="ko-KR" sz="1600" dirty="0">
                    <a:latin typeface="Arial" panose="020B0604020202020204" pitchFamily="34" charset="0"/>
                    <a:cs typeface="Arial" panose="020B0604020202020204" pitchFamily="34" charset="0"/>
                  </a:rPr>
                  <a:t>: </a:t>
                </a:r>
                <a:r>
                  <a:rPr lang="ko-KR" altLang="en-US" sz="1600" dirty="0">
                    <a:latin typeface="Arial" panose="020B0604020202020204" pitchFamily="34" charset="0"/>
                    <a:cs typeface="Arial" panose="020B0604020202020204" pitchFamily="34" charset="0"/>
                  </a:rPr>
                  <a:t>the </a:t>
                </a:r>
                <a:r>
                  <a:rPr lang="ko-KR" altLang="en-US" sz="1600" dirty="0" err="1">
                    <a:latin typeface="Arial" panose="020B0604020202020204" pitchFamily="34" charset="0"/>
                    <a:cs typeface="Arial" panose="020B0604020202020204" pitchFamily="34" charset="0"/>
                  </a:rPr>
                  <a:t>change</a:t>
                </a:r>
                <a:r>
                  <a:rPr lang="ko-KR" altLang="en-US" sz="1600" dirty="0">
                    <a:latin typeface="Arial" panose="020B0604020202020204" pitchFamily="34" charset="0"/>
                    <a:cs typeface="Arial" panose="020B0604020202020204" pitchFamily="34" charset="0"/>
                  </a:rPr>
                  <a:t> </a:t>
                </a:r>
                <a:r>
                  <a:rPr lang="ko-KR" altLang="en-US" sz="1600" dirty="0" err="1">
                    <a:latin typeface="Arial" panose="020B0604020202020204" pitchFamily="34" charset="0"/>
                    <a:cs typeface="Arial" panose="020B0604020202020204" pitchFamily="34" charset="0"/>
                  </a:rPr>
                  <a:t>o</a:t>
                </a:r>
                <a:r>
                  <a:rPr lang="en-US" altLang="ko-KR" sz="1600" dirty="0">
                    <a:latin typeface="Arial" panose="020B0604020202020204" pitchFamily="34" charset="0"/>
                    <a:cs typeface="Arial" panose="020B0604020202020204" pitchFamily="34" charset="0"/>
                  </a:rPr>
                  <a:t>f surface free energy</a:t>
                </a:r>
                <a:endParaRPr lang="ko-KR" altLang="en-US" sz="1600" dirty="0">
                  <a:latin typeface="Arial" panose="020B0604020202020204" pitchFamily="34" charset="0"/>
                  <a:cs typeface="Arial" panose="020B0604020202020204" pitchFamily="34" charset="0"/>
                </a:endParaRPr>
              </a:p>
            </p:txBody>
          </p:sp>
        </mc:Choice>
        <mc:Fallback xmlns="">
          <p:sp>
            <p:nvSpPr>
              <p:cNvPr id="11" name="직사각형 10"/>
              <p:cNvSpPr>
                <a:spLocks noRot="1" noChangeAspect="1" noMove="1" noResize="1" noEditPoints="1" noAdjustHandles="1" noChangeArrowheads="1" noChangeShapeType="1" noTextEdit="1"/>
              </p:cNvSpPr>
              <p:nvPr/>
            </p:nvSpPr>
            <p:spPr>
              <a:xfrm>
                <a:off x="4475621" y="3662248"/>
                <a:ext cx="4355896" cy="584775"/>
              </a:xfrm>
              <a:prstGeom prst="rect">
                <a:avLst/>
              </a:prstGeom>
              <a:blipFill>
                <a:blip r:embed="rId7"/>
                <a:stretch>
                  <a:fillRect l="-559" t="-3125" b="-12500"/>
                </a:stretch>
              </a:blipFill>
            </p:spPr>
            <p:txBody>
              <a:bodyPr/>
              <a:lstStyle/>
              <a:p>
                <a:r>
                  <a:rPr lang="ko-KR" altLang="en-US">
                    <a:noFill/>
                  </a:rPr>
                  <a:t> </a:t>
                </a:r>
              </a:p>
            </p:txBody>
          </p:sp>
        </mc:Fallback>
      </mc:AlternateContent>
      <p:pic>
        <p:nvPicPr>
          <p:cNvPr id="12" name="그림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327" y="4489640"/>
            <a:ext cx="4067944" cy="2185797"/>
          </a:xfrm>
          <a:prstGeom prst="rect">
            <a:avLst/>
          </a:prstGeom>
        </p:spPr>
      </p:pic>
      <p:pic>
        <p:nvPicPr>
          <p:cNvPr id="13" name="그림 12"/>
          <p:cNvPicPr>
            <a:picLocks noChangeAspect="1"/>
          </p:cNvPicPr>
          <p:nvPr/>
        </p:nvPicPr>
        <p:blipFill rotWithShape="1">
          <a:blip r:embed="rId9"/>
          <a:srcRect l="79727" t="51400" r="17122" b="39500"/>
          <a:stretch/>
        </p:blipFill>
        <p:spPr>
          <a:xfrm>
            <a:off x="4840383" y="5274176"/>
            <a:ext cx="1728192" cy="1404156"/>
          </a:xfrm>
          <a:prstGeom prst="rect">
            <a:avLst/>
          </a:prstGeom>
        </p:spPr>
      </p:pic>
      <p:sp>
        <p:nvSpPr>
          <p:cNvPr id="14" name="직사각형 13"/>
          <p:cNvSpPr/>
          <p:nvPr/>
        </p:nvSpPr>
        <p:spPr>
          <a:xfrm>
            <a:off x="4840383" y="4513182"/>
            <a:ext cx="3804055" cy="646331"/>
          </a:xfrm>
          <a:prstGeom prst="rect">
            <a:avLst/>
          </a:prstGeom>
        </p:spPr>
        <p:txBody>
          <a:bodyPr wrap="none">
            <a:spAutoFit/>
          </a:bodyPr>
          <a:lstStyle/>
          <a:p>
            <a:r>
              <a:rPr lang="en-US" altLang="ko-KR" dirty="0"/>
              <a:t>r &lt; r* </a:t>
            </a:r>
            <a:r>
              <a:rPr lang="en-US" altLang="ko-KR" dirty="0">
                <a:sym typeface="Wingdings" panose="05000000000000000000" pitchFamily="2" charset="2"/>
              </a:rPr>
              <a:t> </a:t>
            </a:r>
            <a:r>
              <a:rPr lang="ko-KR" altLang="en-US" dirty="0" err="1"/>
              <a:t>dissolve</a:t>
            </a:r>
            <a:r>
              <a:rPr lang="ko-KR" altLang="en-US" dirty="0"/>
              <a:t> </a:t>
            </a:r>
            <a:r>
              <a:rPr lang="ko-KR" altLang="en-US" dirty="0" err="1"/>
              <a:t>into</a:t>
            </a:r>
            <a:r>
              <a:rPr lang="ko-KR" altLang="en-US" dirty="0"/>
              <a:t> </a:t>
            </a:r>
            <a:r>
              <a:rPr lang="ko-KR" altLang="en-US" dirty="0" err="1"/>
              <a:t>the</a:t>
            </a:r>
            <a:r>
              <a:rPr lang="ko-KR" altLang="en-US" dirty="0"/>
              <a:t> </a:t>
            </a:r>
            <a:r>
              <a:rPr lang="ko-KR" altLang="en-US" dirty="0" err="1"/>
              <a:t>solution</a:t>
            </a:r>
            <a:endParaRPr lang="en-US" altLang="ko-KR" dirty="0"/>
          </a:p>
          <a:p>
            <a:r>
              <a:rPr lang="en-US" altLang="ko-KR" dirty="0"/>
              <a:t>r &gt; r* </a:t>
            </a:r>
            <a:r>
              <a:rPr lang="en-US" altLang="ko-KR" dirty="0">
                <a:sym typeface="Wingdings" panose="05000000000000000000" pitchFamily="2" charset="2"/>
              </a:rPr>
              <a:t> continue to grow</a:t>
            </a:r>
            <a:endParaRPr lang="ko-KR" altLang="en-US" dirty="0"/>
          </a:p>
        </p:txBody>
      </p:sp>
      <p:sp>
        <p:nvSpPr>
          <p:cNvPr id="15" name="직사각형 14"/>
          <p:cNvSpPr/>
          <p:nvPr/>
        </p:nvSpPr>
        <p:spPr>
          <a:xfrm>
            <a:off x="6504597" y="6180445"/>
            <a:ext cx="3043985" cy="338554"/>
          </a:xfrm>
          <a:prstGeom prst="rect">
            <a:avLst/>
          </a:prstGeom>
        </p:spPr>
        <p:txBody>
          <a:bodyPr wrap="square">
            <a:spAutoFit/>
          </a:bodyPr>
          <a:lstStyle/>
          <a:p>
            <a:r>
              <a:rPr lang="ko-KR" altLang="en-US" sz="1600" dirty="0" err="1">
                <a:latin typeface="Arial" panose="020B0604020202020204" pitchFamily="34" charset="0"/>
                <a:cs typeface="Arial" panose="020B0604020202020204" pitchFamily="34" charset="0"/>
              </a:rPr>
              <a:t>energy</a:t>
            </a:r>
            <a:r>
              <a:rPr lang="ko-KR" altLang="en-US" sz="1600" dirty="0">
                <a:latin typeface="Arial" panose="020B0604020202020204" pitchFamily="34" charset="0"/>
                <a:cs typeface="Arial" panose="020B0604020202020204" pitchFamily="34" charset="0"/>
              </a:rPr>
              <a:t> </a:t>
            </a:r>
            <a:r>
              <a:rPr lang="ko-KR" altLang="en-US" sz="1600" dirty="0" err="1">
                <a:latin typeface="Arial" panose="020B0604020202020204" pitchFamily="34" charset="0"/>
                <a:cs typeface="Arial" panose="020B0604020202020204" pitchFamily="34" charset="0"/>
              </a:rPr>
              <a:t>barrier</a:t>
            </a:r>
            <a:r>
              <a:rPr lang="ko-KR" altLang="en-US" sz="1600" dirty="0">
                <a:latin typeface="Arial" panose="020B0604020202020204" pitchFamily="34" charset="0"/>
                <a:cs typeface="Arial" panose="020B0604020202020204" pitchFamily="34" charset="0"/>
              </a:rPr>
              <a:t> </a:t>
            </a:r>
            <a:r>
              <a:rPr lang="en-US" altLang="ko-KR" sz="1600" dirty="0">
                <a:latin typeface="Arial" panose="020B0604020202020204" pitchFamily="34" charset="0"/>
                <a:cs typeface="Arial" panose="020B0604020202020204" pitchFamily="34" charset="0"/>
              </a:rPr>
              <a:t>for nucleation</a:t>
            </a:r>
            <a:endParaRPr lang="ko-KR" altLang="en-US" sz="1600" dirty="0">
              <a:latin typeface="Arial" panose="020B0604020202020204" pitchFamily="34" charset="0"/>
              <a:cs typeface="Arial" panose="020B0604020202020204" pitchFamily="34" charset="0"/>
            </a:endParaRPr>
          </a:p>
        </p:txBody>
      </p:sp>
      <p:sp>
        <p:nvSpPr>
          <p:cNvPr id="16" name="직사각형 15"/>
          <p:cNvSpPr/>
          <p:nvPr/>
        </p:nvSpPr>
        <p:spPr>
          <a:xfrm>
            <a:off x="6504597" y="5459427"/>
            <a:ext cx="2528144" cy="584775"/>
          </a:xfrm>
          <a:prstGeom prst="rect">
            <a:avLst/>
          </a:prstGeom>
        </p:spPr>
        <p:txBody>
          <a:bodyPr wrap="square">
            <a:spAutoFit/>
          </a:bodyPr>
          <a:lstStyle/>
          <a:p>
            <a:r>
              <a:rPr lang="en-US" altLang="ko-KR" sz="1600" dirty="0">
                <a:latin typeface="Arial" panose="020B0604020202020204" pitchFamily="34" charset="0"/>
                <a:cs typeface="Arial" panose="020B0604020202020204" pitchFamily="34" charset="0"/>
              </a:rPr>
              <a:t>minimum size of a stable spherical nucleus</a:t>
            </a:r>
            <a:endParaRPr lang="ko-KR" altLang="en-US"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직사각형 16"/>
              <p:cNvSpPr/>
              <p:nvPr/>
            </p:nvSpPr>
            <p:spPr>
              <a:xfrm>
                <a:off x="7488034" y="2491157"/>
                <a:ext cx="1655966" cy="307777"/>
              </a:xfrm>
              <a:prstGeom prst="rect">
                <a:avLst/>
              </a:prstGeom>
            </p:spPr>
            <p:txBody>
              <a:bodyPr wrap="none">
                <a:spAutoFit/>
              </a:bodyPr>
              <a:lstStyle/>
              <a:p>
                <a14:m>
                  <m:oMath xmlns:m="http://schemas.openxmlformats.org/officeDocument/2006/math">
                    <m:r>
                      <m:rPr>
                        <m:sty m:val="p"/>
                      </m:rPr>
                      <a:rPr lang="el-GR" altLang="ko-KR" sz="1400" i="1" smtClean="0">
                        <a:latin typeface="Cambria Math" panose="02040503050406030204" pitchFamily="18" charset="0"/>
                        <a:ea typeface="Cambria Math" panose="02040503050406030204" pitchFamily="18" charset="0"/>
                      </a:rPr>
                      <m:t>σ</m:t>
                    </m:r>
                  </m:oMath>
                </a14:m>
                <a:r>
                  <a:rPr lang="en-US" altLang="ko-KR" sz="1400" dirty="0">
                    <a:latin typeface="Arial" panose="020B0604020202020204" pitchFamily="34" charset="0"/>
                    <a:cs typeface="Arial" panose="020B0604020202020204" pitchFamily="34" charset="0"/>
                  </a:rPr>
                  <a:t>: </a:t>
                </a:r>
                <a:r>
                  <a:rPr lang="en-US" altLang="ko-KR" sz="1400" dirty="0" err="1">
                    <a:latin typeface="Arial" panose="020B0604020202020204" pitchFamily="34" charset="0"/>
                    <a:cs typeface="Arial" panose="020B0604020202020204" pitchFamily="34" charset="0"/>
                  </a:rPr>
                  <a:t>supersaturation</a:t>
                </a:r>
                <a:endParaRPr lang="ko-KR" altLang="en-US" sz="1400" dirty="0">
                  <a:latin typeface="Arial" panose="020B0604020202020204" pitchFamily="34" charset="0"/>
                  <a:cs typeface="Arial" panose="020B0604020202020204" pitchFamily="34" charset="0"/>
                </a:endParaRPr>
              </a:p>
            </p:txBody>
          </p:sp>
        </mc:Choice>
        <mc:Fallback xmlns="">
          <p:sp>
            <p:nvSpPr>
              <p:cNvPr id="17" name="직사각형 16"/>
              <p:cNvSpPr>
                <a:spLocks noRot="1" noChangeAspect="1" noMove="1" noResize="1" noEditPoints="1" noAdjustHandles="1" noChangeArrowheads="1" noChangeShapeType="1" noTextEdit="1"/>
              </p:cNvSpPr>
              <p:nvPr/>
            </p:nvSpPr>
            <p:spPr>
              <a:xfrm>
                <a:off x="7488034" y="2491157"/>
                <a:ext cx="1655966" cy="307777"/>
              </a:xfrm>
              <a:prstGeom prst="rect">
                <a:avLst/>
              </a:prstGeom>
              <a:blipFill>
                <a:blip r:embed="rId10"/>
                <a:stretch>
                  <a:fillRect t="-4000" b="-20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5551276" y="6025151"/>
                <a:ext cx="953321" cy="590675"/>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ko-KR" sz="1900" i="1" smtClean="0">
                              <a:solidFill>
                                <a:srgbClr val="C00000"/>
                              </a:solidFill>
                              <a:latin typeface="Cambria Math" panose="02040503050406030204" pitchFamily="18" charset="0"/>
                            </a:rPr>
                          </m:ctrlPr>
                        </m:fPr>
                        <m:num>
                          <m:r>
                            <a:rPr lang="en-US" altLang="ko-KR" sz="1900" i="1">
                              <a:solidFill>
                                <a:srgbClr val="C00000"/>
                              </a:solidFill>
                              <a:latin typeface="Cambria Math" panose="02040503050406030204" pitchFamily="18" charset="0"/>
                            </a:rPr>
                            <m:t>16</m:t>
                          </m:r>
                          <m:r>
                            <a:rPr lang="ko-KR" altLang="en-US" sz="1900" i="1">
                              <a:solidFill>
                                <a:srgbClr val="C00000"/>
                              </a:solidFill>
                              <a:latin typeface="Cambria Math" panose="02040503050406030204" pitchFamily="18" charset="0"/>
                            </a:rPr>
                            <m:t>𝜋𝛾</m:t>
                          </m:r>
                          <m:r>
                            <a:rPr lang="en-US" altLang="ko-KR" sz="1900" b="0" i="1" baseline="30000" smtClean="0">
                              <a:solidFill>
                                <a:srgbClr val="C00000"/>
                              </a:solidFill>
                              <a:latin typeface="Cambria Math" panose="02040503050406030204" pitchFamily="18" charset="0"/>
                            </a:rPr>
                            <m:t>3</m:t>
                          </m:r>
                        </m:num>
                        <m:den>
                          <m:r>
                            <a:rPr lang="en-US" altLang="ko-KR" sz="1900" b="0" i="1" smtClean="0">
                              <a:solidFill>
                                <a:srgbClr val="C00000"/>
                              </a:solidFill>
                              <a:latin typeface="Cambria Math" panose="02040503050406030204" pitchFamily="18" charset="0"/>
                            </a:rPr>
                            <m:t>3</m:t>
                          </m:r>
                          <m:d>
                            <m:dPr>
                              <m:ctrlPr>
                                <a:rPr lang="en-US" altLang="ko-KR" sz="1900" b="0" i="1" smtClean="0">
                                  <a:solidFill>
                                    <a:srgbClr val="C00000"/>
                                  </a:solidFill>
                                  <a:latin typeface="Cambria Math" panose="02040503050406030204" pitchFamily="18" charset="0"/>
                                </a:rPr>
                              </m:ctrlPr>
                            </m:dPr>
                            <m:e>
                              <m:r>
                                <a:rPr lang="en-US" altLang="ko-KR" sz="1900" i="1" smtClean="0">
                                  <a:solidFill>
                                    <a:srgbClr val="C00000"/>
                                  </a:solidFill>
                                  <a:latin typeface="Cambria Math" panose="02040503050406030204" pitchFamily="18" charset="0"/>
                                  <a:ea typeface="Cambria Math" panose="02040503050406030204" pitchFamily="18" charset="0"/>
                                </a:rPr>
                                <m:t>∆</m:t>
                              </m:r>
                              <m:r>
                                <a:rPr lang="en-US" altLang="ko-KR" sz="1900" b="0" i="1" smtClean="0">
                                  <a:solidFill>
                                    <a:srgbClr val="C00000"/>
                                  </a:solidFill>
                                  <a:latin typeface="Cambria Math" panose="02040503050406030204" pitchFamily="18" charset="0"/>
                                  <a:ea typeface="Cambria Math" panose="02040503050406030204" pitchFamily="18" charset="0"/>
                                </a:rPr>
                                <m:t>𝐺</m:t>
                              </m:r>
                              <m:r>
                                <a:rPr lang="en-US" altLang="ko-KR" sz="1900" b="0" i="1" baseline="-25000" smtClean="0">
                                  <a:solidFill>
                                    <a:srgbClr val="C00000"/>
                                  </a:solidFill>
                                  <a:latin typeface="Cambria Math" panose="02040503050406030204" pitchFamily="18" charset="0"/>
                                  <a:ea typeface="Cambria Math" panose="02040503050406030204" pitchFamily="18" charset="0"/>
                                </a:rPr>
                                <m:t>𝑉</m:t>
                              </m:r>
                            </m:e>
                          </m:d>
                          <m:r>
                            <a:rPr lang="en-US" altLang="ko-KR" sz="1900" b="0" i="1" baseline="30000" smtClean="0">
                              <a:solidFill>
                                <a:srgbClr val="C00000"/>
                              </a:solidFill>
                              <a:latin typeface="Cambria Math" panose="02040503050406030204" pitchFamily="18" charset="0"/>
                              <a:ea typeface="Cambria Math" panose="02040503050406030204" pitchFamily="18" charset="0"/>
                            </a:rPr>
                            <m:t>2</m:t>
                          </m:r>
                        </m:den>
                      </m:f>
                    </m:oMath>
                  </m:oMathPara>
                </a14:m>
                <a:endParaRPr lang="ko-KR" altLang="en-US" sz="1900" dirty="0">
                  <a:solidFill>
                    <a:srgbClr val="C0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551276" y="6025151"/>
                <a:ext cx="953321" cy="590675"/>
              </a:xfrm>
              <a:prstGeom prst="rect">
                <a:avLst/>
              </a:prstGeom>
              <a:blipFill>
                <a:blip r:embed="rId11"/>
                <a:stretch>
                  <a:fillRect b="-2062"/>
                </a:stretch>
              </a:blipFill>
            </p:spPr>
            <p:txBody>
              <a:bodyPr/>
              <a:lstStyle/>
              <a:p>
                <a:r>
                  <a:rPr lang="ko-KR" altLang="en-US">
                    <a:noFill/>
                  </a:rPr>
                  <a:t> </a:t>
                </a:r>
              </a:p>
            </p:txBody>
          </p:sp>
        </mc:Fallback>
      </mc:AlternateContent>
      <p:sp>
        <p:nvSpPr>
          <p:cNvPr id="6" name="슬라이드 번호 개체 틀 5"/>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59</a:t>
            </a:fld>
            <a:endParaRPr lang="ko-KR" altLang="en-US"/>
          </a:p>
        </p:txBody>
      </p:sp>
    </p:spTree>
    <p:extLst>
      <p:ext uri="{BB962C8B-B14F-4D97-AF65-F5344CB8AC3E}">
        <p14:creationId xmlns:p14="http://schemas.microsoft.com/office/powerpoint/2010/main" val="23079500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98" y="732974"/>
            <a:ext cx="5677256" cy="3300575"/>
          </a:xfrm>
          <a:prstGeom prst="rect">
            <a:avLst/>
          </a:prstGeom>
        </p:spPr>
      </p:pic>
      <p:sp>
        <p:nvSpPr>
          <p:cNvPr id="5" name="직사각형 4"/>
          <p:cNvSpPr/>
          <p:nvPr/>
        </p:nvSpPr>
        <p:spPr>
          <a:xfrm>
            <a:off x="0" y="0"/>
            <a:ext cx="9144000" cy="620688"/>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3.2.1. Fundamentals of homogeneous nucleation</a:t>
            </a:r>
            <a:endParaRPr lang="ko-KR" altLang="en-US" sz="2800" b="1" dirty="0">
              <a:latin typeface="Gill Sans MT" panose="020B0502020104020203" pitchFamily="34" charset="0"/>
              <a:ea typeface="HY견고딕" panose="02030600000101010101" pitchFamily="18" charset="-127"/>
              <a:cs typeface="+mj-cs"/>
            </a:endParaRPr>
          </a:p>
        </p:txBody>
      </p:sp>
      <p:sp>
        <p:nvSpPr>
          <p:cNvPr id="6" name="직사각형 5"/>
          <p:cNvSpPr/>
          <p:nvPr/>
        </p:nvSpPr>
        <p:spPr>
          <a:xfrm>
            <a:off x="5718779" y="1050370"/>
            <a:ext cx="3124573" cy="923330"/>
          </a:xfrm>
          <a:prstGeom prst="rect">
            <a:avLst/>
          </a:prstGeom>
        </p:spPr>
        <p:txBody>
          <a:bodyPr wrap="none">
            <a:spAutoFit/>
          </a:bodyPr>
          <a:lstStyle/>
          <a:p>
            <a:pPr marL="400050" indent="-400050">
              <a:buAutoNum type="romanLcParenBoth"/>
            </a:pPr>
            <a:r>
              <a:rPr lang="en-US" altLang="ko-KR" dirty="0">
                <a:latin typeface="Gill Sans MT" panose="020B0502020104020203" pitchFamily="34" charset="0"/>
              </a:rPr>
              <a:t>U</a:t>
            </a:r>
            <a:r>
              <a:rPr lang="ko-KR" altLang="en-US" dirty="0" err="1">
                <a:latin typeface="Gill Sans MT" panose="020B0502020104020203" pitchFamily="34" charset="0"/>
              </a:rPr>
              <a:t>se</a:t>
            </a:r>
            <a:r>
              <a:rPr lang="ko-KR" altLang="en-US" dirty="0">
                <a:latin typeface="Gill Sans MT" panose="020B0502020104020203" pitchFamily="34" charset="0"/>
              </a:rPr>
              <a:t> of </a:t>
            </a:r>
            <a:r>
              <a:rPr lang="ko-KR" altLang="en-US" dirty="0" err="1">
                <a:latin typeface="Gill Sans MT" panose="020B0502020104020203" pitchFamily="34" charset="0"/>
              </a:rPr>
              <a:t>different</a:t>
            </a:r>
            <a:r>
              <a:rPr lang="ko-KR" altLang="en-US" dirty="0">
                <a:latin typeface="Gill Sans MT" panose="020B0502020104020203" pitchFamily="34" charset="0"/>
              </a:rPr>
              <a:t> </a:t>
            </a:r>
            <a:r>
              <a:rPr lang="ko-KR" altLang="en-US" dirty="0" err="1">
                <a:latin typeface="Gill Sans MT" panose="020B0502020104020203" pitchFamily="34" charset="0"/>
              </a:rPr>
              <a:t>solvent</a:t>
            </a:r>
            <a:endParaRPr lang="en-US" altLang="ko-KR" dirty="0">
              <a:latin typeface="Gill Sans MT" panose="020B0502020104020203" pitchFamily="34" charset="0"/>
            </a:endParaRPr>
          </a:p>
          <a:p>
            <a:pPr marL="400050" indent="-400050">
              <a:buFontTx/>
              <a:buAutoNum type="romanLcParenBoth"/>
            </a:pPr>
            <a:r>
              <a:rPr lang="en-US" altLang="ko-KR" dirty="0">
                <a:latin typeface="Gill Sans MT" panose="020B0502020104020203" pitchFamily="34" charset="0"/>
              </a:rPr>
              <a:t>A</a:t>
            </a:r>
            <a:r>
              <a:rPr lang="ko-KR" altLang="en-US" dirty="0" err="1">
                <a:latin typeface="Gill Sans MT" panose="020B0502020104020203" pitchFamily="34" charset="0"/>
              </a:rPr>
              <a:t>dditives</a:t>
            </a:r>
            <a:r>
              <a:rPr lang="ko-KR" altLang="en-US" dirty="0">
                <a:latin typeface="Gill Sans MT" panose="020B0502020104020203" pitchFamily="34" charset="0"/>
              </a:rPr>
              <a:t> </a:t>
            </a:r>
            <a:r>
              <a:rPr lang="ko-KR" altLang="en-US" dirty="0" err="1">
                <a:latin typeface="Gill Sans MT" panose="020B0502020104020203" pitchFamily="34" charset="0"/>
              </a:rPr>
              <a:t>in</a:t>
            </a:r>
            <a:r>
              <a:rPr lang="ko-KR" altLang="en-US" dirty="0">
                <a:latin typeface="Gill Sans MT" panose="020B0502020104020203" pitchFamily="34" charset="0"/>
              </a:rPr>
              <a:t> </a:t>
            </a:r>
            <a:r>
              <a:rPr lang="ko-KR" altLang="en-US" dirty="0" err="1">
                <a:latin typeface="Gill Sans MT" panose="020B0502020104020203" pitchFamily="34" charset="0"/>
              </a:rPr>
              <a:t>solution</a:t>
            </a:r>
            <a:endParaRPr lang="en-US" altLang="ko-KR" dirty="0">
              <a:latin typeface="Gill Sans MT" panose="020B0502020104020203" pitchFamily="34" charset="0"/>
            </a:endParaRPr>
          </a:p>
          <a:p>
            <a:pPr marL="400050" indent="-400050">
              <a:buFontTx/>
              <a:buAutoNum type="romanLcParenBoth"/>
            </a:pPr>
            <a:r>
              <a:rPr lang="en-US" altLang="ko-KR" dirty="0">
                <a:latin typeface="Gill Sans MT" panose="020B0502020104020203" pitchFamily="34" charset="0"/>
              </a:rPr>
              <a:t>I</a:t>
            </a:r>
            <a:r>
              <a:rPr lang="ko-KR" altLang="en-US" dirty="0" err="1">
                <a:latin typeface="Gill Sans MT" panose="020B0502020104020203" pitchFamily="34" charset="0"/>
              </a:rPr>
              <a:t>ncorporation</a:t>
            </a:r>
            <a:r>
              <a:rPr lang="ko-KR" altLang="en-US" dirty="0">
                <a:latin typeface="Gill Sans MT" panose="020B0502020104020203" pitchFamily="34" charset="0"/>
              </a:rPr>
              <a:t> of </a:t>
            </a:r>
            <a:r>
              <a:rPr lang="ko-KR" altLang="en-US" dirty="0" err="1">
                <a:latin typeface="Gill Sans MT" panose="020B0502020104020203" pitchFamily="34" charset="0"/>
              </a:rPr>
              <a:t>impurities</a:t>
            </a:r>
            <a:endParaRPr lang="ko-KR" altLang="en-US" dirty="0">
              <a:latin typeface="Gill Sans MT" panose="020B0502020104020203" pitchFamily="34" charset="0"/>
            </a:endParaRPr>
          </a:p>
        </p:txBody>
      </p:sp>
      <p:sp>
        <p:nvSpPr>
          <p:cNvPr id="8" name="직사각형 7"/>
          <p:cNvSpPr/>
          <p:nvPr/>
        </p:nvSpPr>
        <p:spPr>
          <a:xfrm>
            <a:off x="5968911" y="2871455"/>
            <a:ext cx="2889124" cy="369332"/>
          </a:xfrm>
          <a:prstGeom prst="rect">
            <a:avLst/>
          </a:prstGeom>
        </p:spPr>
        <p:txBody>
          <a:bodyPr wrap="none">
            <a:spAutoFit/>
          </a:bodyPr>
          <a:lstStyle/>
          <a:p>
            <a:r>
              <a:rPr lang="en-US" altLang="ko-KR" dirty="0"/>
              <a:t>Change of surface energy</a:t>
            </a:r>
            <a:endParaRPr lang="ko-KR" altLang="en-US" dirty="0"/>
          </a:p>
        </p:txBody>
      </p:sp>
      <p:sp>
        <p:nvSpPr>
          <p:cNvPr id="9" name="오른쪽 화살표 8"/>
          <p:cNvSpPr/>
          <p:nvPr/>
        </p:nvSpPr>
        <p:spPr>
          <a:xfrm rot="5400000">
            <a:off x="7140536" y="2077147"/>
            <a:ext cx="545877"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p:cNvPicPr>
            <a:picLocks noChangeAspect="1"/>
          </p:cNvPicPr>
          <p:nvPr/>
        </p:nvPicPr>
        <p:blipFill rotWithShape="1">
          <a:blip r:embed="rId3"/>
          <a:srcRect l="77934" t="72323" r="14760" b="22989"/>
          <a:stretch/>
        </p:blipFill>
        <p:spPr>
          <a:xfrm>
            <a:off x="354394" y="4980326"/>
            <a:ext cx="4164326" cy="751605"/>
          </a:xfrm>
          <a:prstGeom prst="rect">
            <a:avLst/>
          </a:prstGeom>
        </p:spPr>
      </p:pic>
      <mc:AlternateContent xmlns:mc="http://schemas.openxmlformats.org/markup-compatibility/2006" xmlns:a14="http://schemas.microsoft.com/office/drawing/2010/main">
        <mc:Choice Requires="a14">
          <p:sp>
            <p:nvSpPr>
              <p:cNvPr id="12" name="직사각형 11"/>
              <p:cNvSpPr/>
              <p:nvPr/>
            </p:nvSpPr>
            <p:spPr>
              <a:xfrm>
                <a:off x="340702" y="5725983"/>
                <a:ext cx="4635582" cy="738664"/>
              </a:xfrm>
              <a:prstGeom prst="rect">
                <a:avLst/>
              </a:prstGeom>
            </p:spPr>
            <p:txBody>
              <a:bodyPr wrap="square">
                <a:spAutoFit/>
              </a:bodyPr>
              <a:lstStyle/>
              <a:p>
                <a:r>
                  <a:rPr lang="en-US" altLang="ko-KR" sz="1400" dirty="0">
                    <a:latin typeface="Arial" panose="020B0604020202020204" pitchFamily="34" charset="0"/>
                    <a:cs typeface="Arial" panose="020B0604020202020204" pitchFamily="34" charset="0"/>
                  </a:rPr>
                  <a:t>n: </a:t>
                </a:r>
                <a:r>
                  <a:rPr lang="ko-KR" altLang="en-US" sz="1400" dirty="0" err="1">
                    <a:latin typeface="Arial" panose="020B0604020202020204" pitchFamily="34" charset="0"/>
                    <a:cs typeface="Arial" panose="020B0604020202020204" pitchFamily="34" charset="0"/>
                  </a:rPr>
                  <a:t>number</a:t>
                </a:r>
                <a:r>
                  <a:rPr lang="ko-KR" altLang="en-US" sz="1400" dirty="0">
                    <a:latin typeface="Arial" panose="020B0604020202020204" pitchFamily="34" charset="0"/>
                    <a:cs typeface="Arial" panose="020B0604020202020204" pitchFamily="34" charset="0"/>
                  </a:rPr>
                  <a:t> of </a:t>
                </a:r>
                <a:r>
                  <a:rPr lang="ko-KR" altLang="en-US" sz="1400" dirty="0" err="1">
                    <a:latin typeface="Arial" panose="020B0604020202020204" pitchFamily="34" charset="0"/>
                    <a:cs typeface="Arial" panose="020B0604020202020204" pitchFamily="34" charset="0"/>
                  </a:rPr>
                  <a:t>growth</a:t>
                </a:r>
                <a:r>
                  <a:rPr lang="ko-KR" altLang="en-US" sz="1400" dirty="0">
                    <a:latin typeface="Arial" panose="020B0604020202020204" pitchFamily="34" charset="0"/>
                    <a:cs typeface="Arial" panose="020B0604020202020204" pitchFamily="34" charset="0"/>
                  </a:rPr>
                  <a:t> </a:t>
                </a:r>
                <a:r>
                  <a:rPr lang="ko-KR" altLang="en-US" sz="1400" dirty="0" err="1">
                    <a:latin typeface="Arial" panose="020B0604020202020204" pitchFamily="34" charset="0"/>
                    <a:cs typeface="Arial" panose="020B0604020202020204" pitchFamily="34" charset="0"/>
                  </a:rPr>
                  <a:t>species</a:t>
                </a:r>
                <a:endParaRPr lang="en-US" altLang="ko-KR" sz="1400" dirty="0">
                  <a:latin typeface="Arial" panose="020B0604020202020204" pitchFamily="34" charset="0"/>
                  <a:cs typeface="Arial" panose="020B0604020202020204" pitchFamily="34" charset="0"/>
                </a:endParaRPr>
              </a:p>
              <a:p>
                <a:r>
                  <a:rPr lang="en-US" altLang="ko-KR" sz="1400" dirty="0">
                    <a:latin typeface="Arial" panose="020B0604020202020204" pitchFamily="34" charset="0"/>
                    <a:cs typeface="Arial" panose="020B0604020202020204" pitchFamily="34" charset="0"/>
                  </a:rPr>
                  <a:t>P: t</a:t>
                </a:r>
                <a:r>
                  <a:rPr lang="ko-KR" altLang="en-US" sz="1400" dirty="0" err="1">
                    <a:latin typeface="Arial" panose="020B0604020202020204" pitchFamily="34" charset="0"/>
                    <a:cs typeface="Arial" panose="020B0604020202020204" pitchFamily="34" charset="0"/>
                  </a:rPr>
                  <a:t>hermodynamic</a:t>
                </a:r>
                <a:r>
                  <a:rPr lang="ko-KR" altLang="en-US" sz="1400" dirty="0">
                    <a:latin typeface="Arial" panose="020B0604020202020204" pitchFamily="34" charset="0"/>
                    <a:cs typeface="Arial" panose="020B0604020202020204" pitchFamily="34" charset="0"/>
                  </a:rPr>
                  <a:t> </a:t>
                </a:r>
                <a:r>
                  <a:rPr lang="ko-KR" altLang="en-US" sz="1400" dirty="0" err="1">
                    <a:latin typeface="Arial" panose="020B0604020202020204" pitchFamily="34" charset="0"/>
                    <a:cs typeface="Arial" panose="020B0604020202020204" pitchFamily="34" charset="0"/>
                  </a:rPr>
                  <a:t>fluctuation</a:t>
                </a:r>
                <a:r>
                  <a:rPr lang="ko-KR" altLang="en-US" sz="1400" dirty="0">
                    <a:latin typeface="Arial" panose="020B0604020202020204" pitchFamily="34" charset="0"/>
                    <a:cs typeface="Arial" panose="020B0604020202020204" pitchFamily="34" charset="0"/>
                  </a:rPr>
                  <a:t> of </a:t>
                </a:r>
                <a:r>
                  <a:rPr lang="ko-KR" altLang="en-US" sz="1400" dirty="0" err="1">
                    <a:latin typeface="Arial" panose="020B0604020202020204" pitchFamily="34" charset="0"/>
                    <a:cs typeface="Arial" panose="020B0604020202020204" pitchFamily="34" charset="0"/>
                  </a:rPr>
                  <a:t>critical</a:t>
                </a:r>
                <a:r>
                  <a:rPr lang="ko-KR" altLang="en-US" sz="1400" dirty="0">
                    <a:latin typeface="Arial" panose="020B0604020202020204" pitchFamily="34" charset="0"/>
                    <a:cs typeface="Arial" panose="020B0604020202020204" pitchFamily="34" charset="0"/>
                  </a:rPr>
                  <a:t> </a:t>
                </a:r>
                <a:r>
                  <a:rPr lang="ko-KR" altLang="en-US" sz="1400" dirty="0" err="1">
                    <a:latin typeface="Arial" panose="020B0604020202020204" pitchFamily="34" charset="0"/>
                    <a:cs typeface="Arial" panose="020B0604020202020204" pitchFamily="34" charset="0"/>
                  </a:rPr>
                  <a:t>free</a:t>
                </a:r>
                <a:r>
                  <a:rPr lang="ko-KR" altLang="en-US" sz="1400" dirty="0">
                    <a:latin typeface="Arial" panose="020B0604020202020204" pitchFamily="34" charset="0"/>
                    <a:cs typeface="Arial" panose="020B0604020202020204" pitchFamily="34" charset="0"/>
                  </a:rPr>
                  <a:t> </a:t>
                </a:r>
                <a:r>
                  <a:rPr lang="ko-KR" altLang="en-US" sz="1400" dirty="0" err="1">
                    <a:latin typeface="Arial" panose="020B0604020202020204" pitchFamily="34" charset="0"/>
                    <a:cs typeface="Arial" panose="020B0604020202020204" pitchFamily="34" charset="0"/>
                  </a:rPr>
                  <a:t>energy</a:t>
                </a:r>
                <a:endParaRPr lang="en-US" altLang="ko-KR" sz="1400" dirty="0">
                  <a:latin typeface="Arial" panose="020B0604020202020204" pitchFamily="34" charset="0"/>
                  <a:cs typeface="Arial" panose="020B0604020202020204" pitchFamily="34" charset="0"/>
                </a:endParaRPr>
              </a:p>
              <a:p>
                <a14:m>
                  <m:oMath xmlns:m="http://schemas.openxmlformats.org/officeDocument/2006/math">
                    <m:r>
                      <m:rPr>
                        <m:sty m:val="p"/>
                      </m:rPr>
                      <a:rPr lang="el-GR" altLang="ko-KR" sz="1400" i="1">
                        <a:latin typeface="Cambria Math" panose="02040503050406030204" pitchFamily="18" charset="0"/>
                        <a:ea typeface="Cambria Math" panose="02040503050406030204" pitchFamily="18" charset="0"/>
                      </a:rPr>
                      <m:t>Γ</m:t>
                    </m:r>
                  </m:oMath>
                </a14:m>
                <a:r>
                  <a:rPr lang="en-US" altLang="ko-KR" sz="1400" dirty="0">
                    <a:latin typeface="Arial" panose="020B0604020202020204" pitchFamily="34" charset="0"/>
                    <a:cs typeface="Arial" panose="020B0604020202020204" pitchFamily="34" charset="0"/>
                  </a:rPr>
                  <a:t>: jump frequency of growth species</a:t>
                </a:r>
                <a:endParaRPr lang="ko-KR" altLang="en-US" sz="1400" dirty="0">
                  <a:latin typeface="Arial" panose="020B0604020202020204" pitchFamily="34" charset="0"/>
                  <a:cs typeface="Arial" panose="020B0604020202020204" pitchFamily="34" charset="0"/>
                </a:endParaRPr>
              </a:p>
            </p:txBody>
          </p:sp>
        </mc:Choice>
        <mc:Fallback xmlns="">
          <p:sp>
            <p:nvSpPr>
              <p:cNvPr id="12" name="직사각형 11"/>
              <p:cNvSpPr>
                <a:spLocks noRot="1" noChangeAspect="1" noMove="1" noResize="1" noEditPoints="1" noAdjustHandles="1" noChangeArrowheads="1" noChangeShapeType="1" noTextEdit="1"/>
              </p:cNvSpPr>
              <p:nvPr/>
            </p:nvSpPr>
            <p:spPr>
              <a:xfrm>
                <a:off x="340702" y="5725983"/>
                <a:ext cx="4635582" cy="738664"/>
              </a:xfrm>
              <a:prstGeom prst="rect">
                <a:avLst/>
              </a:prstGeom>
              <a:blipFill>
                <a:blip r:embed="rId4"/>
                <a:stretch>
                  <a:fillRect l="-395" t="-826" b="-8264"/>
                </a:stretch>
              </a:blipFill>
            </p:spPr>
            <p:txBody>
              <a:bodyPr/>
              <a:lstStyle/>
              <a:p>
                <a:r>
                  <a:rPr lang="ko-KR" altLang="en-US">
                    <a:noFill/>
                  </a:rPr>
                  <a:t> </a:t>
                </a:r>
              </a:p>
            </p:txBody>
          </p:sp>
        </mc:Fallback>
      </mc:AlternateContent>
      <p:sp>
        <p:nvSpPr>
          <p:cNvPr id="13" name="TextBox 12"/>
          <p:cNvSpPr txBox="1"/>
          <p:nvPr/>
        </p:nvSpPr>
        <p:spPr>
          <a:xfrm>
            <a:off x="719932" y="4417713"/>
            <a:ext cx="3816424" cy="461665"/>
          </a:xfrm>
          <a:prstGeom prst="rect">
            <a:avLst/>
          </a:prstGeom>
          <a:noFill/>
        </p:spPr>
        <p:txBody>
          <a:bodyPr wrap="square" rtlCol="0">
            <a:spAutoFit/>
          </a:bodyPr>
          <a:lstStyle/>
          <a:p>
            <a:r>
              <a:rPr lang="en-US" altLang="ko-KR" sz="2400" dirty="0">
                <a:solidFill>
                  <a:srgbClr val="C00000"/>
                </a:solidFill>
              </a:rPr>
              <a:t>Nucleation rate</a:t>
            </a:r>
            <a:endParaRPr lang="ko-KR" altLang="en-US" sz="2400" dirty="0">
              <a:solidFill>
                <a:srgbClr val="C00000"/>
              </a:solidFill>
            </a:endParaRPr>
          </a:p>
        </p:txBody>
      </p:sp>
      <p:sp>
        <p:nvSpPr>
          <p:cNvPr id="14" name="직사각형 13"/>
          <p:cNvSpPr/>
          <p:nvPr/>
        </p:nvSpPr>
        <p:spPr>
          <a:xfrm>
            <a:off x="4839442" y="4337392"/>
            <a:ext cx="4164326" cy="2308324"/>
          </a:xfrm>
          <a:prstGeom prst="rect">
            <a:avLst/>
          </a:prstGeom>
        </p:spPr>
        <p:txBody>
          <a:bodyPr wrap="square">
            <a:spAutoFit/>
          </a:bodyPr>
          <a:lstStyle/>
          <a:p>
            <a:pPr marL="285750" indent="-285750">
              <a:buFont typeface="Wingdings" panose="05000000000000000000" pitchFamily="2" charset="2"/>
              <a:buChar char="ü"/>
            </a:pPr>
            <a:r>
              <a:rPr lang="ko-KR" altLang="en-US" dirty="0">
                <a:latin typeface="Gill Sans MT" panose="020B0502020104020203" pitchFamily="34" charset="0"/>
              </a:rPr>
              <a:t>high </a:t>
            </a:r>
            <a:r>
              <a:rPr lang="ko-KR" altLang="en-US" dirty="0" err="1">
                <a:latin typeface="Gill Sans MT" panose="020B0502020104020203" pitchFamily="34" charset="0"/>
              </a:rPr>
              <a:t>initial</a:t>
            </a:r>
            <a:r>
              <a:rPr lang="ko-KR" altLang="en-US" dirty="0">
                <a:latin typeface="Gill Sans MT" panose="020B0502020104020203" pitchFamily="34" charset="0"/>
              </a:rPr>
              <a:t> </a:t>
            </a:r>
            <a:r>
              <a:rPr lang="ko-KR" altLang="en-US" dirty="0" err="1">
                <a:latin typeface="Gill Sans MT" panose="020B0502020104020203" pitchFamily="34" charset="0"/>
              </a:rPr>
              <a:t>concentration</a:t>
            </a:r>
            <a:r>
              <a:rPr lang="ko-KR" altLang="en-US" dirty="0">
                <a:latin typeface="Gill Sans MT" panose="020B0502020104020203" pitchFamily="34" charset="0"/>
              </a:rPr>
              <a:t> </a:t>
            </a:r>
            <a:endParaRPr lang="en-US" altLang="ko-KR" dirty="0">
              <a:latin typeface="Gill Sans MT" panose="020B0502020104020203" pitchFamily="34" charset="0"/>
            </a:endParaRPr>
          </a:p>
          <a:p>
            <a:pPr marL="285750" indent="-285750">
              <a:buFont typeface="Wingdings" panose="05000000000000000000" pitchFamily="2" charset="2"/>
              <a:buChar char="ü"/>
            </a:pPr>
            <a:r>
              <a:rPr lang="ko-KR" altLang="en-US" dirty="0" err="1">
                <a:latin typeface="Gill Sans MT" panose="020B0502020104020203" pitchFamily="34" charset="0"/>
              </a:rPr>
              <a:t>supersaturation</a:t>
            </a:r>
            <a:r>
              <a:rPr lang="ko-KR" altLang="en-US" dirty="0">
                <a:latin typeface="Gill Sans MT" panose="020B0502020104020203" pitchFamily="34" charset="0"/>
              </a:rPr>
              <a:t> </a:t>
            </a:r>
            <a:endParaRPr lang="en-US" altLang="ko-KR" dirty="0">
              <a:latin typeface="Gill Sans MT" panose="020B0502020104020203" pitchFamily="34" charset="0"/>
            </a:endParaRPr>
          </a:p>
          <a:p>
            <a:pPr marL="285750" indent="-285750">
              <a:buFont typeface="Wingdings" panose="05000000000000000000" pitchFamily="2" charset="2"/>
              <a:buChar char="ü"/>
            </a:pPr>
            <a:r>
              <a:rPr lang="ko-KR" altLang="en-US" dirty="0" err="1">
                <a:latin typeface="Gill Sans MT" panose="020B0502020104020203" pitchFamily="34" charset="0"/>
              </a:rPr>
              <a:t>low</a:t>
            </a:r>
            <a:r>
              <a:rPr lang="ko-KR" altLang="en-US" dirty="0">
                <a:latin typeface="Gill Sans MT" panose="020B0502020104020203" pitchFamily="34" charset="0"/>
              </a:rPr>
              <a:t> </a:t>
            </a:r>
            <a:r>
              <a:rPr lang="ko-KR" altLang="en-US" dirty="0" err="1">
                <a:latin typeface="Gill Sans MT" panose="020B0502020104020203" pitchFamily="34" charset="0"/>
              </a:rPr>
              <a:t>viscosity</a:t>
            </a:r>
            <a:r>
              <a:rPr lang="ko-KR" altLang="en-US" dirty="0">
                <a:latin typeface="Gill Sans MT" panose="020B0502020104020203" pitchFamily="34" charset="0"/>
              </a:rPr>
              <a:t> </a:t>
            </a:r>
            <a:endParaRPr lang="en-US" altLang="ko-KR" dirty="0">
              <a:latin typeface="Gill Sans MT" panose="020B0502020104020203" pitchFamily="34" charset="0"/>
            </a:endParaRPr>
          </a:p>
          <a:p>
            <a:pPr marL="285750" indent="-285750">
              <a:buFont typeface="Wingdings" panose="05000000000000000000" pitchFamily="2" charset="2"/>
              <a:buChar char="ü"/>
            </a:pPr>
            <a:r>
              <a:rPr lang="ko-KR" altLang="en-US" dirty="0" err="1">
                <a:latin typeface="Gill Sans MT" panose="020B0502020104020203" pitchFamily="34" charset="0"/>
              </a:rPr>
              <a:t>low</a:t>
            </a:r>
            <a:r>
              <a:rPr lang="ko-KR" altLang="en-US" dirty="0">
                <a:latin typeface="Gill Sans MT" panose="020B0502020104020203" pitchFamily="34" charset="0"/>
              </a:rPr>
              <a:t> </a:t>
            </a:r>
            <a:r>
              <a:rPr lang="ko-KR" altLang="en-US" dirty="0" err="1">
                <a:latin typeface="Gill Sans MT" panose="020B0502020104020203" pitchFamily="34" charset="0"/>
              </a:rPr>
              <a:t>critical</a:t>
            </a:r>
            <a:r>
              <a:rPr lang="ko-KR" altLang="en-US" dirty="0">
                <a:latin typeface="Gill Sans MT" panose="020B0502020104020203" pitchFamily="34" charset="0"/>
              </a:rPr>
              <a:t> </a:t>
            </a:r>
            <a:r>
              <a:rPr lang="ko-KR" altLang="en-US" dirty="0" err="1">
                <a:latin typeface="Gill Sans MT" panose="020B0502020104020203" pitchFamily="34" charset="0"/>
              </a:rPr>
              <a:t>energy</a:t>
            </a:r>
            <a:r>
              <a:rPr lang="ko-KR" altLang="en-US" dirty="0">
                <a:latin typeface="Gill Sans MT" panose="020B0502020104020203" pitchFamily="34" charset="0"/>
              </a:rPr>
              <a:t> </a:t>
            </a:r>
            <a:r>
              <a:rPr lang="ko-KR" altLang="en-US" dirty="0" err="1">
                <a:latin typeface="Gill Sans MT" panose="020B0502020104020203" pitchFamily="34" charset="0"/>
              </a:rPr>
              <a:t>barrier</a:t>
            </a:r>
            <a:r>
              <a:rPr lang="ko-KR" altLang="en-US" dirty="0">
                <a:latin typeface="Gill Sans MT" panose="020B0502020104020203" pitchFamily="34" charset="0"/>
              </a:rPr>
              <a:t> </a:t>
            </a:r>
            <a:endParaRPr lang="en-US" altLang="ko-KR" dirty="0">
              <a:latin typeface="Gill Sans MT" panose="020B0502020104020203" pitchFamily="34" charset="0"/>
            </a:endParaRPr>
          </a:p>
          <a:p>
            <a:pPr marL="285750" indent="-285750">
              <a:buFont typeface="Wingdings" panose="05000000000000000000" pitchFamily="2" charset="2"/>
              <a:buChar char="ü"/>
            </a:pPr>
            <a:endParaRPr lang="en-US" altLang="ko-KR" dirty="0">
              <a:latin typeface="Gill Sans MT" panose="020B0502020104020203" pitchFamily="34" charset="0"/>
            </a:endParaRPr>
          </a:p>
          <a:p>
            <a:endParaRPr lang="en-US" altLang="ko-KR" dirty="0">
              <a:latin typeface="Gill Sans MT" panose="020B0502020104020203" pitchFamily="34" charset="0"/>
            </a:endParaRPr>
          </a:p>
          <a:p>
            <a:endParaRPr lang="en-US" altLang="ko-KR" dirty="0">
              <a:latin typeface="Gill Sans MT" panose="020B0502020104020203" pitchFamily="34" charset="0"/>
            </a:endParaRPr>
          </a:p>
          <a:p>
            <a:r>
              <a:rPr lang="ko-KR" altLang="en-US" dirty="0" err="1">
                <a:latin typeface="Gill Sans MT" panose="020B0502020104020203" pitchFamily="34" charset="0"/>
              </a:rPr>
              <a:t>the</a:t>
            </a:r>
            <a:r>
              <a:rPr lang="ko-KR" altLang="en-US" dirty="0">
                <a:latin typeface="Gill Sans MT" panose="020B0502020104020203" pitchFamily="34" charset="0"/>
              </a:rPr>
              <a:t> </a:t>
            </a:r>
            <a:r>
              <a:rPr lang="ko-KR" altLang="en-US" dirty="0" err="1">
                <a:latin typeface="Gill Sans MT" panose="020B0502020104020203" pitchFamily="34" charset="0"/>
              </a:rPr>
              <a:t>formation</a:t>
            </a:r>
            <a:r>
              <a:rPr lang="ko-KR" altLang="en-US" dirty="0">
                <a:latin typeface="Gill Sans MT" panose="020B0502020104020203" pitchFamily="34" charset="0"/>
              </a:rPr>
              <a:t> of </a:t>
            </a:r>
            <a:r>
              <a:rPr lang="ko-KR" altLang="en-US" dirty="0" err="1">
                <a:latin typeface="Gill Sans MT" panose="020B0502020104020203" pitchFamily="34" charset="0"/>
              </a:rPr>
              <a:t>a</a:t>
            </a:r>
            <a:r>
              <a:rPr lang="ko-KR" altLang="en-US" dirty="0">
                <a:latin typeface="Gill Sans MT" panose="020B0502020104020203" pitchFamily="34" charset="0"/>
              </a:rPr>
              <a:t> </a:t>
            </a:r>
            <a:r>
              <a:rPr lang="ko-KR" altLang="en-US" dirty="0" err="1">
                <a:latin typeface="Gill Sans MT" panose="020B0502020104020203" pitchFamily="34" charset="0"/>
              </a:rPr>
              <a:t>large</a:t>
            </a:r>
            <a:r>
              <a:rPr lang="ko-KR" altLang="en-US" dirty="0">
                <a:latin typeface="Gill Sans MT" panose="020B0502020104020203" pitchFamily="34" charset="0"/>
              </a:rPr>
              <a:t> </a:t>
            </a:r>
            <a:r>
              <a:rPr lang="ko-KR" altLang="en-US" dirty="0" err="1">
                <a:latin typeface="Gill Sans MT" panose="020B0502020104020203" pitchFamily="34" charset="0"/>
              </a:rPr>
              <a:t>number</a:t>
            </a:r>
            <a:r>
              <a:rPr lang="ko-KR" altLang="en-US" dirty="0">
                <a:latin typeface="Gill Sans MT" panose="020B0502020104020203" pitchFamily="34" charset="0"/>
              </a:rPr>
              <a:t> of </a:t>
            </a:r>
            <a:r>
              <a:rPr lang="ko-KR" altLang="en-US" dirty="0" err="1">
                <a:latin typeface="Gill Sans MT" panose="020B0502020104020203" pitchFamily="34" charset="0"/>
              </a:rPr>
              <a:t>nuclei</a:t>
            </a:r>
            <a:r>
              <a:rPr lang="ko-KR" altLang="en-US" dirty="0">
                <a:latin typeface="Gill Sans MT" panose="020B0502020104020203" pitchFamily="34" charset="0"/>
              </a:rPr>
              <a:t>.</a:t>
            </a:r>
          </a:p>
        </p:txBody>
      </p:sp>
      <p:sp>
        <p:nvSpPr>
          <p:cNvPr id="15" name="오른쪽 화살표 14"/>
          <p:cNvSpPr/>
          <p:nvPr/>
        </p:nvSpPr>
        <p:spPr>
          <a:xfrm rot="5400000">
            <a:off x="6564471" y="5556966"/>
            <a:ext cx="545877"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60</a:t>
            </a:fld>
            <a:endParaRPr lang="ko-KR" altLang="en-US"/>
          </a:p>
        </p:txBody>
      </p:sp>
    </p:spTree>
    <p:extLst>
      <p:ext uri="{BB962C8B-B14F-4D97-AF65-F5344CB8AC3E}">
        <p14:creationId xmlns:p14="http://schemas.microsoft.com/office/powerpoint/2010/main" val="33783397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2"/>
          <a:srcRect l="48824" t="14538" r="24401" b="58566"/>
          <a:stretch/>
        </p:blipFill>
        <p:spPr>
          <a:xfrm>
            <a:off x="4091136" y="631724"/>
            <a:ext cx="4896544" cy="2664296"/>
          </a:xfrm>
          <a:prstGeom prst="rect">
            <a:avLst/>
          </a:prstGeom>
        </p:spPr>
      </p:pic>
      <p:pic>
        <p:nvPicPr>
          <p:cNvPr id="5" name="그림 4"/>
          <p:cNvPicPr>
            <a:picLocks noChangeAspect="1"/>
          </p:cNvPicPr>
          <p:nvPr/>
        </p:nvPicPr>
        <p:blipFill rotWithShape="1">
          <a:blip r:embed="rId2"/>
          <a:srcRect l="48820" t="42004" r="24012" b="31827"/>
          <a:stretch/>
        </p:blipFill>
        <p:spPr>
          <a:xfrm>
            <a:off x="3947120" y="3892947"/>
            <a:ext cx="4968552" cy="2592288"/>
          </a:xfrm>
          <a:prstGeom prst="rect">
            <a:avLst/>
          </a:prstGeom>
        </p:spPr>
      </p:pic>
      <p:sp>
        <p:nvSpPr>
          <p:cNvPr id="6" name="직사각형 5"/>
          <p:cNvSpPr/>
          <p:nvPr/>
        </p:nvSpPr>
        <p:spPr>
          <a:xfrm>
            <a:off x="0" y="321330"/>
            <a:ext cx="4572000" cy="3046988"/>
          </a:xfrm>
          <a:prstGeom prst="rect">
            <a:avLst/>
          </a:prstGeom>
        </p:spPr>
        <p:txBody>
          <a:bodyPr>
            <a:spAutoFit/>
          </a:bodyPr>
          <a:lstStyle/>
          <a:p>
            <a:pPr marL="360000" indent="-360000"/>
            <a:r>
              <a:rPr lang="en-US" altLang="ko-KR" sz="2400" dirty="0">
                <a:latin typeface="Gill Sans MT" panose="020B0502020104020203" pitchFamily="34" charset="0"/>
              </a:rPr>
              <a:t>1) </a:t>
            </a:r>
            <a:r>
              <a:rPr lang="ko-KR" altLang="en-US" sz="2400" dirty="0" err="1">
                <a:latin typeface="Gill Sans MT" panose="020B0502020104020203" pitchFamily="34" charset="0"/>
              </a:rPr>
              <a:t>nucleation</a:t>
            </a:r>
            <a:r>
              <a:rPr lang="en-US" altLang="ko-KR" sz="2400" dirty="0">
                <a:latin typeface="Gill Sans MT" panose="020B0502020104020203" pitchFamily="34" charset="0"/>
              </a:rPr>
              <a:t>: </a:t>
            </a:r>
            <a:r>
              <a:rPr lang="ko-KR" altLang="en-US" sz="2400" dirty="0" err="1">
                <a:latin typeface="Gill Sans MT" panose="020B0502020104020203" pitchFamily="34" charset="0"/>
              </a:rPr>
              <a:t>occurs</a:t>
            </a:r>
            <a:r>
              <a:rPr lang="ko-KR" altLang="en-US" sz="2400" dirty="0">
                <a:latin typeface="Gill Sans MT" panose="020B0502020104020203" pitchFamily="34" charset="0"/>
              </a:rPr>
              <a:t> </a:t>
            </a:r>
            <a:r>
              <a:rPr lang="ko-KR" altLang="en-US" sz="2400" dirty="0" err="1">
                <a:latin typeface="Gill Sans MT" panose="020B0502020104020203" pitchFamily="34" charset="0"/>
              </a:rPr>
              <a:t>only</a:t>
            </a:r>
            <a:r>
              <a:rPr lang="ko-KR" altLang="en-US" sz="2400" dirty="0">
                <a:latin typeface="Gill Sans MT" panose="020B0502020104020203" pitchFamily="34" charset="0"/>
              </a:rPr>
              <a:t> </a:t>
            </a:r>
            <a:r>
              <a:rPr lang="ko-KR" altLang="en-US" sz="2400" dirty="0" err="1">
                <a:latin typeface="Gill Sans MT" panose="020B0502020104020203" pitchFamily="34" charset="0"/>
              </a:rPr>
              <a:t>when</a:t>
            </a:r>
            <a:r>
              <a:rPr lang="ko-KR" altLang="en-US" sz="2400" dirty="0">
                <a:latin typeface="Gill Sans MT" panose="020B0502020104020203" pitchFamily="34" charset="0"/>
              </a:rPr>
              <a:t> </a:t>
            </a:r>
            <a:r>
              <a:rPr lang="ko-KR" altLang="en-US" sz="2400" dirty="0" err="1">
                <a:latin typeface="Gill Sans MT" panose="020B0502020104020203" pitchFamily="34" charset="0"/>
              </a:rPr>
              <a:t>the</a:t>
            </a:r>
            <a:r>
              <a:rPr lang="ko-KR" altLang="en-US" sz="2400" dirty="0">
                <a:latin typeface="Gill Sans MT" panose="020B0502020104020203" pitchFamily="34" charset="0"/>
              </a:rPr>
              <a:t> </a:t>
            </a:r>
            <a:r>
              <a:rPr lang="ko-KR" altLang="en-US" sz="2400" dirty="0" err="1">
                <a:latin typeface="Gill Sans MT" panose="020B0502020104020203" pitchFamily="34" charset="0"/>
              </a:rPr>
              <a:t>supersaturation</a:t>
            </a:r>
            <a:r>
              <a:rPr lang="ko-KR" altLang="en-US" sz="2400" dirty="0">
                <a:latin typeface="Gill Sans MT" panose="020B0502020104020203" pitchFamily="34" charset="0"/>
              </a:rPr>
              <a:t> </a:t>
            </a:r>
            <a:r>
              <a:rPr lang="ko-KR" altLang="en-US" sz="2400" dirty="0" err="1">
                <a:latin typeface="Gill Sans MT" panose="020B0502020104020203" pitchFamily="34" charset="0"/>
              </a:rPr>
              <a:t>reaches</a:t>
            </a:r>
            <a:r>
              <a:rPr lang="ko-KR" altLang="en-US" sz="2400" dirty="0">
                <a:latin typeface="Gill Sans MT" panose="020B0502020104020203" pitchFamily="34" charset="0"/>
              </a:rPr>
              <a:t> </a:t>
            </a:r>
            <a:r>
              <a:rPr lang="ko-KR" altLang="en-US" sz="2400" dirty="0" err="1">
                <a:latin typeface="Gill Sans MT" panose="020B0502020104020203" pitchFamily="34" charset="0"/>
              </a:rPr>
              <a:t>a</a:t>
            </a:r>
            <a:r>
              <a:rPr lang="ko-KR" altLang="en-US" sz="2400" dirty="0">
                <a:latin typeface="Gill Sans MT" panose="020B0502020104020203" pitchFamily="34" charset="0"/>
              </a:rPr>
              <a:t> </a:t>
            </a:r>
            <a:r>
              <a:rPr lang="ko-KR" altLang="en-US" sz="2400" dirty="0" err="1">
                <a:latin typeface="Gill Sans MT" panose="020B0502020104020203" pitchFamily="34" charset="0"/>
              </a:rPr>
              <a:t>certain</a:t>
            </a:r>
            <a:r>
              <a:rPr lang="ko-KR" altLang="en-US" sz="2400" dirty="0">
                <a:latin typeface="Gill Sans MT" panose="020B0502020104020203" pitchFamily="34" charset="0"/>
              </a:rPr>
              <a:t> </a:t>
            </a:r>
            <a:r>
              <a:rPr lang="ko-KR" altLang="en-US" sz="2400" dirty="0" err="1">
                <a:latin typeface="Gill Sans MT" panose="020B0502020104020203" pitchFamily="34" charset="0"/>
              </a:rPr>
              <a:t>value</a:t>
            </a:r>
            <a:r>
              <a:rPr lang="ko-KR" altLang="en-US" sz="2400" dirty="0">
                <a:latin typeface="Gill Sans MT" panose="020B0502020104020203" pitchFamily="34" charset="0"/>
              </a:rPr>
              <a:t> </a:t>
            </a:r>
            <a:r>
              <a:rPr lang="ko-KR" altLang="en-US" sz="2400" dirty="0" err="1">
                <a:latin typeface="Gill Sans MT" panose="020B0502020104020203" pitchFamily="34" charset="0"/>
              </a:rPr>
              <a:t>above</a:t>
            </a:r>
            <a:r>
              <a:rPr lang="ko-KR" altLang="en-US" sz="2400" dirty="0">
                <a:latin typeface="Gill Sans MT" panose="020B0502020104020203" pitchFamily="34" charset="0"/>
              </a:rPr>
              <a:t> </a:t>
            </a:r>
            <a:r>
              <a:rPr lang="ko-KR" altLang="en-US" sz="2400" dirty="0" err="1">
                <a:latin typeface="Gill Sans MT" panose="020B0502020104020203" pitchFamily="34" charset="0"/>
              </a:rPr>
              <a:t>the</a:t>
            </a:r>
            <a:r>
              <a:rPr lang="ko-KR" altLang="en-US" sz="2400" dirty="0">
                <a:latin typeface="Gill Sans MT" panose="020B0502020104020203" pitchFamily="34" charset="0"/>
              </a:rPr>
              <a:t> </a:t>
            </a:r>
            <a:r>
              <a:rPr lang="ko-KR" altLang="en-US" sz="2400" dirty="0" err="1">
                <a:latin typeface="Gill Sans MT" panose="020B0502020104020203" pitchFamily="34" charset="0"/>
              </a:rPr>
              <a:t>solubility</a:t>
            </a:r>
            <a:r>
              <a:rPr lang="en-US" altLang="ko-KR" sz="2400" dirty="0">
                <a:latin typeface="Gill Sans MT" panose="020B0502020104020203" pitchFamily="34" charset="0"/>
              </a:rPr>
              <a:t>, i.e., when exceeding the energy barrier</a:t>
            </a:r>
          </a:p>
          <a:p>
            <a:pPr marL="360000" indent="-360000"/>
            <a:r>
              <a:rPr lang="en-US" altLang="ko-KR" sz="2400" dirty="0">
                <a:latin typeface="Gill Sans MT" panose="020B0502020104020203" pitchFamily="34" charset="0"/>
              </a:rPr>
              <a:t>2) growth: no more nuclei and the growth will proceed until the equilibrium concentration</a:t>
            </a:r>
            <a:endParaRPr lang="ko-KR" altLang="en-US" sz="2400" dirty="0">
              <a:latin typeface="Gill Sans MT" panose="020B0502020104020203" pitchFamily="34" charset="0"/>
            </a:endParaRPr>
          </a:p>
        </p:txBody>
      </p:sp>
      <p:cxnSp>
        <p:nvCxnSpPr>
          <p:cNvPr id="11" name="직선 화살표 연결선 10"/>
          <p:cNvCxnSpPr/>
          <p:nvPr/>
        </p:nvCxnSpPr>
        <p:spPr>
          <a:xfrm flipH="1">
            <a:off x="6621781" y="5013176"/>
            <a:ext cx="974555" cy="4046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75992" y="4411116"/>
            <a:ext cx="1798698" cy="369332"/>
          </a:xfrm>
          <a:prstGeom prst="rect">
            <a:avLst/>
          </a:prstGeom>
          <a:noFill/>
        </p:spPr>
        <p:txBody>
          <a:bodyPr wrap="none" rtlCol="0">
            <a:spAutoFit/>
          </a:bodyPr>
          <a:lstStyle/>
          <a:p>
            <a:r>
              <a:rPr lang="en-US" altLang="ko-KR" dirty="0">
                <a:latin typeface="Gill Sans MT" panose="020B0502020104020203" pitchFamily="34" charset="0"/>
              </a:rPr>
              <a:t>Nucleation starts</a:t>
            </a:r>
            <a:endParaRPr lang="ko-KR" altLang="en-US" dirty="0">
              <a:latin typeface="Gill Sans MT" panose="020B0502020104020203" pitchFamily="34" charset="0"/>
            </a:endParaRPr>
          </a:p>
        </p:txBody>
      </p:sp>
      <p:sp>
        <p:nvSpPr>
          <p:cNvPr id="14" name="직사각형 13"/>
          <p:cNvSpPr/>
          <p:nvPr/>
        </p:nvSpPr>
        <p:spPr>
          <a:xfrm>
            <a:off x="66940" y="4234879"/>
            <a:ext cx="5544616" cy="1938992"/>
          </a:xfrm>
          <a:prstGeom prst="rect">
            <a:avLst/>
          </a:prstGeom>
        </p:spPr>
        <p:txBody>
          <a:bodyPr wrap="square">
            <a:spAutoFit/>
          </a:bodyPr>
          <a:lstStyle/>
          <a:p>
            <a:r>
              <a:rPr lang="en-US" altLang="ko-KR" sz="2400" dirty="0">
                <a:solidFill>
                  <a:srgbClr val="C00000"/>
                </a:solidFill>
                <a:latin typeface="Gill Sans MT" panose="020B0502020104020203" pitchFamily="34" charset="0"/>
              </a:rPr>
              <a:t>Approach for uniform size distribution</a:t>
            </a:r>
          </a:p>
          <a:p>
            <a:r>
              <a:rPr lang="ko-KR" altLang="en-US" sz="2400" dirty="0">
                <a:latin typeface="Gill Sans MT" panose="020B0502020104020203" pitchFamily="34" charset="0"/>
              </a:rPr>
              <a:t> </a:t>
            </a:r>
            <a:r>
              <a:rPr lang="en-US" altLang="ko-KR" sz="2400" dirty="0">
                <a:latin typeface="Gill Sans MT" panose="020B0502020104020203" pitchFamily="34" charset="0"/>
              </a:rPr>
              <a:t>- all nuclei formed at the same time</a:t>
            </a:r>
          </a:p>
          <a:p>
            <a:r>
              <a:rPr lang="ko-KR" altLang="en-US" sz="2400" dirty="0">
                <a:latin typeface="Gill Sans MT" panose="020B0502020104020203" pitchFamily="34" charset="0"/>
              </a:rPr>
              <a:t> </a:t>
            </a:r>
            <a:r>
              <a:rPr lang="en-US" altLang="ko-KR" sz="2400" dirty="0">
                <a:latin typeface="Gill Sans MT" panose="020B0502020104020203" pitchFamily="34" charset="0"/>
              </a:rPr>
              <a:t>- </a:t>
            </a:r>
            <a:r>
              <a:rPr lang="ko-KR" altLang="en-US" sz="2400" dirty="0" err="1">
                <a:latin typeface="Gill Sans MT" panose="020B0502020104020203" pitchFamily="34" charset="0"/>
              </a:rPr>
              <a:t>nucleation</a:t>
            </a:r>
            <a:r>
              <a:rPr lang="ko-KR" altLang="en-US" sz="2400" dirty="0">
                <a:latin typeface="Gill Sans MT" panose="020B0502020104020203" pitchFamily="34" charset="0"/>
              </a:rPr>
              <a:t> </a:t>
            </a:r>
            <a:r>
              <a:rPr lang="ko-KR" altLang="en-US" sz="2400" dirty="0" err="1">
                <a:latin typeface="Gill Sans MT" panose="020B0502020104020203" pitchFamily="34" charset="0"/>
              </a:rPr>
              <a:t>in</a:t>
            </a:r>
            <a:r>
              <a:rPr lang="ko-KR" altLang="en-US" sz="2400" dirty="0">
                <a:latin typeface="Gill Sans MT" panose="020B0502020104020203" pitchFamily="34" charset="0"/>
              </a:rPr>
              <a:t> </a:t>
            </a:r>
            <a:r>
              <a:rPr lang="ko-KR" altLang="en-US" sz="2400" dirty="0" err="1">
                <a:latin typeface="Gill Sans MT" panose="020B0502020104020203" pitchFamily="34" charset="0"/>
              </a:rPr>
              <a:t>a</a:t>
            </a:r>
            <a:r>
              <a:rPr lang="ko-KR" altLang="en-US" sz="2400" dirty="0">
                <a:latin typeface="Gill Sans MT" panose="020B0502020104020203" pitchFamily="34" charset="0"/>
              </a:rPr>
              <a:t> </a:t>
            </a:r>
            <a:r>
              <a:rPr lang="ko-KR" altLang="en-US" sz="2400" dirty="0" err="1">
                <a:latin typeface="Gill Sans MT" panose="020B0502020104020203" pitchFamily="34" charset="0"/>
              </a:rPr>
              <a:t>very</a:t>
            </a:r>
            <a:r>
              <a:rPr lang="ko-KR" altLang="en-US" sz="2400" dirty="0">
                <a:latin typeface="Gill Sans MT" panose="020B0502020104020203" pitchFamily="34" charset="0"/>
              </a:rPr>
              <a:t> </a:t>
            </a:r>
            <a:r>
              <a:rPr lang="ko-KR" altLang="en-US" sz="2400" dirty="0" err="1">
                <a:latin typeface="Gill Sans MT" panose="020B0502020104020203" pitchFamily="34" charset="0"/>
              </a:rPr>
              <a:t>short</a:t>
            </a:r>
            <a:r>
              <a:rPr lang="ko-KR" altLang="en-US" sz="2400" dirty="0">
                <a:latin typeface="Gill Sans MT" panose="020B0502020104020203" pitchFamily="34" charset="0"/>
              </a:rPr>
              <a:t> </a:t>
            </a:r>
            <a:r>
              <a:rPr lang="ko-KR" altLang="en-US" sz="2400" dirty="0" err="1">
                <a:latin typeface="Gill Sans MT" panose="020B0502020104020203" pitchFamily="34" charset="0"/>
              </a:rPr>
              <a:t>time</a:t>
            </a:r>
            <a:endParaRPr lang="en-US" altLang="ko-KR" sz="2400" dirty="0">
              <a:latin typeface="Gill Sans MT" panose="020B0502020104020203" pitchFamily="34" charset="0"/>
            </a:endParaRPr>
          </a:p>
          <a:p>
            <a:r>
              <a:rPr lang="en-US" altLang="ko-KR" sz="2400" dirty="0">
                <a:latin typeface="Gill Sans MT" panose="020B0502020104020203" pitchFamily="34" charset="0"/>
              </a:rPr>
              <a:t> - abrupt increase to </a:t>
            </a:r>
            <a:r>
              <a:rPr lang="en-US" altLang="ko-KR" sz="2400" dirty="0" err="1">
                <a:latin typeface="Gill Sans MT" panose="020B0502020104020203" pitchFamily="34" charset="0"/>
              </a:rPr>
              <a:t>supersaturation</a:t>
            </a:r>
            <a:endParaRPr lang="en-US" altLang="ko-KR" sz="2400" dirty="0">
              <a:latin typeface="Gill Sans MT" panose="020B0502020104020203" pitchFamily="34" charset="0"/>
            </a:endParaRPr>
          </a:p>
          <a:p>
            <a:r>
              <a:rPr lang="en-US" altLang="ko-KR" sz="2400" dirty="0">
                <a:latin typeface="Gill Sans MT" panose="020B0502020104020203" pitchFamily="34" charset="0"/>
              </a:rPr>
              <a:t> and then quick decrease to C</a:t>
            </a:r>
            <a:r>
              <a:rPr lang="en-US" altLang="ko-KR" sz="2400" baseline="-25000" dirty="0">
                <a:latin typeface="Gill Sans MT" panose="020B0502020104020203" pitchFamily="34" charset="0"/>
              </a:rPr>
              <a:t>s</a:t>
            </a:r>
            <a:endParaRPr lang="ko-KR" altLang="en-US" sz="2400" baseline="-25000" dirty="0">
              <a:latin typeface="Gill Sans MT" panose="020B0502020104020203" pitchFamily="34" charset="0"/>
            </a:endParaRPr>
          </a:p>
        </p:txBody>
      </p:sp>
      <p:cxnSp>
        <p:nvCxnSpPr>
          <p:cNvPr id="15" name="직선 화살표 연결선 14"/>
          <p:cNvCxnSpPr/>
          <p:nvPr/>
        </p:nvCxnSpPr>
        <p:spPr>
          <a:xfrm flipH="1" flipV="1">
            <a:off x="5436096" y="1920501"/>
            <a:ext cx="2296636" cy="3088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직사각형 16"/>
          <p:cNvSpPr/>
          <p:nvPr/>
        </p:nvSpPr>
        <p:spPr>
          <a:xfrm>
            <a:off x="7732732" y="2044686"/>
            <a:ext cx="1013419" cy="369332"/>
          </a:xfrm>
          <a:prstGeom prst="rect">
            <a:avLst/>
          </a:prstGeom>
        </p:spPr>
        <p:txBody>
          <a:bodyPr wrap="none">
            <a:spAutoFit/>
          </a:bodyPr>
          <a:lstStyle/>
          <a:p>
            <a:r>
              <a:rPr lang="en-US" altLang="ko-KR" dirty="0">
                <a:latin typeface="Gill Sans MT" panose="020B0502020104020203" pitchFamily="34" charset="0"/>
              </a:rPr>
              <a:t>solubility</a:t>
            </a:r>
            <a:endParaRPr lang="ko-KR" altLang="en-US" dirty="0">
              <a:latin typeface="Gill Sans MT" panose="020B0502020104020203" pitchFamily="34" charset="0"/>
            </a:endParaRPr>
          </a:p>
        </p:txBody>
      </p:sp>
      <p:sp>
        <p:nvSpPr>
          <p:cNvPr id="20" name="직사각형 19"/>
          <p:cNvSpPr/>
          <p:nvPr/>
        </p:nvSpPr>
        <p:spPr>
          <a:xfrm>
            <a:off x="7075972" y="1410774"/>
            <a:ext cx="1172372" cy="276999"/>
          </a:xfrm>
          <a:prstGeom prst="rect">
            <a:avLst/>
          </a:prstGeom>
        </p:spPr>
        <p:txBody>
          <a:bodyPr wrap="none">
            <a:spAutoFit/>
          </a:bodyPr>
          <a:lstStyle/>
          <a:p>
            <a:r>
              <a:rPr lang="en-US" altLang="ko-KR" sz="1200" dirty="0">
                <a:solidFill>
                  <a:srgbClr val="C00000"/>
                </a:solidFill>
                <a:latin typeface="Gill Sans MT" panose="020B0502020104020203" pitchFamily="34" charset="0"/>
              </a:rPr>
              <a:t>No more nuclei</a:t>
            </a:r>
            <a:endParaRPr lang="ko-KR" altLang="en-US" sz="1200" dirty="0">
              <a:solidFill>
                <a:srgbClr val="C00000"/>
              </a:solidFill>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61</a:t>
            </a:fld>
            <a:endParaRPr lang="ko-KR" altLang="en-US"/>
          </a:p>
        </p:txBody>
      </p:sp>
    </p:spTree>
    <p:extLst>
      <p:ext uri="{BB962C8B-B14F-4D97-AF65-F5344CB8AC3E}">
        <p14:creationId xmlns:p14="http://schemas.microsoft.com/office/powerpoint/2010/main" val="27697380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3.2.2. </a:t>
            </a:r>
            <a:r>
              <a:rPr lang="ko-KR" altLang="en-US" sz="2800" b="1" dirty="0" err="1">
                <a:latin typeface="Gill Sans MT" panose="020B0502020104020203" pitchFamily="34" charset="0"/>
                <a:ea typeface="HY견고딕" panose="02030600000101010101" pitchFamily="18" charset="-127"/>
                <a:cs typeface="+mj-cs"/>
              </a:rPr>
              <a:t>Subsequent</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growth</a:t>
            </a:r>
            <a:r>
              <a:rPr lang="ko-KR" altLang="en-US" sz="2800" b="1" dirty="0">
                <a:latin typeface="Gill Sans MT" panose="020B0502020104020203" pitchFamily="34" charset="0"/>
                <a:ea typeface="HY견고딕" panose="02030600000101010101" pitchFamily="18" charset="-127"/>
                <a:cs typeface="+mj-cs"/>
              </a:rPr>
              <a:t> of </a:t>
            </a:r>
            <a:r>
              <a:rPr lang="ko-KR" altLang="en-US" sz="2800" b="1" dirty="0" err="1">
                <a:latin typeface="Gill Sans MT" panose="020B0502020104020203" pitchFamily="34" charset="0"/>
                <a:ea typeface="HY견고딕" panose="02030600000101010101" pitchFamily="18" charset="-127"/>
                <a:cs typeface="+mj-cs"/>
              </a:rPr>
              <a:t>nuclei</a:t>
            </a:r>
            <a:r>
              <a:rPr lang="ko-KR" altLang="en-US" sz="2800" b="1" dirty="0">
                <a:latin typeface="Gill Sans MT" panose="020B0502020104020203" pitchFamily="34" charset="0"/>
                <a:ea typeface="HY견고딕" panose="02030600000101010101" pitchFamily="18" charset="-127"/>
                <a:cs typeface="+mj-cs"/>
              </a:rPr>
              <a:t> </a:t>
            </a:r>
          </a:p>
        </p:txBody>
      </p:sp>
      <p:sp>
        <p:nvSpPr>
          <p:cNvPr id="3" name="직사각형 2"/>
          <p:cNvSpPr/>
          <p:nvPr/>
        </p:nvSpPr>
        <p:spPr>
          <a:xfrm>
            <a:off x="395536" y="1268760"/>
            <a:ext cx="8496944" cy="3905236"/>
          </a:xfrm>
          <a:prstGeom prst="rect">
            <a:avLst/>
          </a:prstGeom>
        </p:spPr>
        <p:txBody>
          <a:bodyPr wrap="square">
            <a:spAutoFit/>
          </a:bodyPr>
          <a:lstStyle/>
          <a:p>
            <a:pPr>
              <a:lnSpc>
                <a:spcPct val="150000"/>
              </a:lnSpc>
            </a:pPr>
            <a:r>
              <a:rPr lang="ko-KR" altLang="en-US" sz="2400" dirty="0">
                <a:latin typeface="Gill Sans MT" panose="020B0502020104020203" pitchFamily="34" charset="0"/>
              </a:rPr>
              <a:t>The </a:t>
            </a:r>
            <a:r>
              <a:rPr lang="ko-KR" altLang="en-US" sz="2400" dirty="0" err="1">
                <a:latin typeface="Gill Sans MT" panose="020B0502020104020203" pitchFamily="34" charset="0"/>
              </a:rPr>
              <a:t>growth</a:t>
            </a:r>
            <a:r>
              <a:rPr lang="ko-KR" altLang="en-US" sz="2400" dirty="0">
                <a:latin typeface="Gill Sans MT" panose="020B0502020104020203" pitchFamily="34" charset="0"/>
              </a:rPr>
              <a:t> </a:t>
            </a:r>
            <a:r>
              <a:rPr lang="ko-KR" altLang="en-US" sz="2400" dirty="0" err="1">
                <a:latin typeface="Gill Sans MT" panose="020B0502020104020203" pitchFamily="34" charset="0"/>
              </a:rPr>
              <a:t>process</a:t>
            </a:r>
            <a:r>
              <a:rPr lang="ko-KR" altLang="en-US" sz="2400" dirty="0">
                <a:latin typeface="Gill Sans MT" panose="020B0502020104020203" pitchFamily="34" charset="0"/>
              </a:rPr>
              <a:t> of </a:t>
            </a:r>
            <a:r>
              <a:rPr lang="ko-KR" altLang="en-US" sz="2400" dirty="0" err="1">
                <a:latin typeface="Gill Sans MT" panose="020B0502020104020203" pitchFamily="34" charset="0"/>
              </a:rPr>
              <a:t>the</a:t>
            </a:r>
            <a:r>
              <a:rPr lang="ko-KR" altLang="en-US" sz="2400" dirty="0">
                <a:latin typeface="Gill Sans MT" panose="020B0502020104020203" pitchFamily="34" charset="0"/>
              </a:rPr>
              <a:t> </a:t>
            </a:r>
            <a:r>
              <a:rPr lang="ko-KR" altLang="en-US" sz="2400" dirty="0" err="1">
                <a:latin typeface="Gill Sans MT" panose="020B0502020104020203" pitchFamily="34" charset="0"/>
              </a:rPr>
              <a:t>nuclei</a:t>
            </a:r>
            <a:r>
              <a:rPr lang="ko-KR" altLang="en-US" sz="2400" dirty="0">
                <a:latin typeface="Gill Sans MT" panose="020B0502020104020203" pitchFamily="34" charset="0"/>
              </a:rPr>
              <a:t> </a:t>
            </a:r>
            <a:endParaRPr lang="en-US" altLang="ko-KR" sz="2400" dirty="0">
              <a:latin typeface="Gill Sans MT" panose="020B0502020104020203" pitchFamily="34" charset="0"/>
            </a:endParaRPr>
          </a:p>
          <a:p>
            <a:pPr>
              <a:lnSpc>
                <a:spcPct val="150000"/>
              </a:lnSpc>
            </a:pPr>
            <a:endParaRPr lang="en-US" altLang="ko-KR" sz="2400" dirty="0">
              <a:latin typeface="Gill Sans MT" panose="020B0502020104020203" pitchFamily="34" charset="0"/>
            </a:endParaRPr>
          </a:p>
          <a:p>
            <a:pPr marL="400050" indent="-400050">
              <a:lnSpc>
                <a:spcPct val="150000"/>
              </a:lnSpc>
              <a:buAutoNum type="romanLcParenBoth"/>
            </a:pPr>
            <a:r>
              <a:rPr lang="ko-KR" altLang="en-US" sz="2400" dirty="0" err="1">
                <a:latin typeface="Gill Sans MT" panose="020B0502020104020203" pitchFamily="34" charset="0"/>
              </a:rPr>
              <a:t>generation</a:t>
            </a:r>
            <a:r>
              <a:rPr lang="ko-KR" altLang="en-US" sz="2400" dirty="0">
                <a:latin typeface="Gill Sans MT" panose="020B0502020104020203" pitchFamily="34" charset="0"/>
              </a:rPr>
              <a:t> of </a:t>
            </a:r>
            <a:r>
              <a:rPr lang="ko-KR" altLang="en-US" sz="2400" dirty="0" err="1">
                <a:latin typeface="Gill Sans MT" panose="020B0502020104020203" pitchFamily="34" charset="0"/>
              </a:rPr>
              <a:t>growth</a:t>
            </a:r>
            <a:r>
              <a:rPr lang="ko-KR" altLang="en-US" sz="2400" dirty="0">
                <a:latin typeface="Gill Sans MT" panose="020B0502020104020203" pitchFamily="34" charset="0"/>
              </a:rPr>
              <a:t> </a:t>
            </a:r>
            <a:r>
              <a:rPr lang="ko-KR" altLang="en-US" sz="2400" dirty="0" err="1">
                <a:latin typeface="Gill Sans MT" panose="020B0502020104020203" pitchFamily="34" charset="0"/>
              </a:rPr>
              <a:t>species</a:t>
            </a:r>
            <a:endParaRPr lang="en-US" altLang="ko-KR" sz="2400" dirty="0">
              <a:latin typeface="Gill Sans MT" panose="020B0502020104020203" pitchFamily="34" charset="0"/>
            </a:endParaRPr>
          </a:p>
          <a:p>
            <a:pPr marL="400050" indent="-400050">
              <a:lnSpc>
                <a:spcPct val="150000"/>
              </a:lnSpc>
              <a:buAutoNum type="romanLcParenBoth"/>
            </a:pPr>
            <a:r>
              <a:rPr lang="ko-KR" altLang="en-US" sz="2400" dirty="0" err="1">
                <a:latin typeface="Gill Sans MT" panose="020B0502020104020203" pitchFamily="34" charset="0"/>
              </a:rPr>
              <a:t>diffusion</a:t>
            </a:r>
            <a:r>
              <a:rPr lang="ko-KR" altLang="en-US" sz="2400" dirty="0">
                <a:latin typeface="Gill Sans MT" panose="020B0502020104020203" pitchFamily="34" charset="0"/>
              </a:rPr>
              <a:t> of </a:t>
            </a:r>
            <a:r>
              <a:rPr lang="ko-KR" altLang="en-US" sz="2400" dirty="0" err="1">
                <a:latin typeface="Gill Sans MT" panose="020B0502020104020203" pitchFamily="34" charset="0"/>
              </a:rPr>
              <a:t>the</a:t>
            </a:r>
            <a:r>
              <a:rPr lang="ko-KR" altLang="en-US" sz="2400" dirty="0">
                <a:latin typeface="Gill Sans MT" panose="020B0502020104020203" pitchFamily="34" charset="0"/>
              </a:rPr>
              <a:t> </a:t>
            </a:r>
            <a:r>
              <a:rPr lang="ko-KR" altLang="en-US" sz="2400" dirty="0" err="1">
                <a:latin typeface="Gill Sans MT" panose="020B0502020104020203" pitchFamily="34" charset="0"/>
              </a:rPr>
              <a:t>growth</a:t>
            </a:r>
            <a:r>
              <a:rPr lang="ko-KR" altLang="en-US" sz="2400" dirty="0">
                <a:latin typeface="Gill Sans MT" panose="020B0502020104020203" pitchFamily="34" charset="0"/>
              </a:rPr>
              <a:t> </a:t>
            </a:r>
            <a:r>
              <a:rPr lang="ko-KR" altLang="en-US" sz="2400" dirty="0" err="1">
                <a:latin typeface="Gill Sans MT" panose="020B0502020104020203" pitchFamily="34" charset="0"/>
              </a:rPr>
              <a:t>species</a:t>
            </a:r>
            <a:r>
              <a:rPr lang="ko-KR" altLang="en-US" sz="2400" dirty="0">
                <a:latin typeface="Gill Sans MT" panose="020B0502020104020203" pitchFamily="34" charset="0"/>
              </a:rPr>
              <a:t> </a:t>
            </a:r>
            <a:r>
              <a:rPr lang="ko-KR" altLang="en-US" sz="2400" dirty="0" err="1">
                <a:latin typeface="Gill Sans MT" panose="020B0502020104020203" pitchFamily="34" charset="0"/>
              </a:rPr>
              <a:t>from</a:t>
            </a:r>
            <a:r>
              <a:rPr lang="ko-KR" altLang="en-US" sz="2400" dirty="0">
                <a:latin typeface="Gill Sans MT" panose="020B0502020104020203" pitchFamily="34" charset="0"/>
              </a:rPr>
              <a:t> </a:t>
            </a:r>
            <a:r>
              <a:rPr lang="ko-KR" altLang="en-US" sz="2400" dirty="0" err="1">
                <a:latin typeface="Gill Sans MT" panose="020B0502020104020203" pitchFamily="34" charset="0"/>
              </a:rPr>
              <a:t>bulk</a:t>
            </a:r>
            <a:r>
              <a:rPr lang="ko-KR" altLang="en-US" sz="2400" dirty="0">
                <a:latin typeface="Gill Sans MT" panose="020B0502020104020203" pitchFamily="34" charset="0"/>
              </a:rPr>
              <a:t> </a:t>
            </a:r>
            <a:r>
              <a:rPr lang="ko-KR" altLang="en-US" sz="2400" dirty="0" err="1">
                <a:latin typeface="Gill Sans MT" panose="020B0502020104020203" pitchFamily="34" charset="0"/>
              </a:rPr>
              <a:t>to</a:t>
            </a:r>
            <a:r>
              <a:rPr lang="ko-KR" altLang="en-US" sz="2400" dirty="0">
                <a:latin typeface="Gill Sans MT" panose="020B0502020104020203" pitchFamily="34" charset="0"/>
              </a:rPr>
              <a:t> </a:t>
            </a:r>
            <a:r>
              <a:rPr lang="ko-KR" altLang="en-US" sz="2400" dirty="0" err="1">
                <a:latin typeface="Gill Sans MT" panose="020B0502020104020203" pitchFamily="34" charset="0"/>
              </a:rPr>
              <a:t>the</a:t>
            </a:r>
            <a:r>
              <a:rPr lang="ko-KR" altLang="en-US" sz="2400" dirty="0">
                <a:latin typeface="Gill Sans MT" panose="020B0502020104020203" pitchFamily="34" charset="0"/>
              </a:rPr>
              <a:t> </a:t>
            </a:r>
            <a:r>
              <a:rPr lang="ko-KR" altLang="en-US" sz="2400" dirty="0" err="1">
                <a:latin typeface="Gill Sans MT" panose="020B0502020104020203" pitchFamily="34" charset="0"/>
              </a:rPr>
              <a:t>growth</a:t>
            </a:r>
            <a:r>
              <a:rPr lang="ko-KR" altLang="en-US" sz="2400" dirty="0">
                <a:latin typeface="Gill Sans MT" panose="020B0502020104020203" pitchFamily="34" charset="0"/>
              </a:rPr>
              <a:t> </a:t>
            </a:r>
            <a:r>
              <a:rPr lang="ko-KR" altLang="en-US" sz="2400" dirty="0" err="1">
                <a:latin typeface="Gill Sans MT" panose="020B0502020104020203" pitchFamily="34" charset="0"/>
              </a:rPr>
              <a:t>surface</a:t>
            </a:r>
            <a:endParaRPr lang="en-US" altLang="ko-KR" sz="2400" dirty="0">
              <a:latin typeface="Gill Sans MT" panose="020B0502020104020203" pitchFamily="34" charset="0"/>
            </a:endParaRPr>
          </a:p>
          <a:p>
            <a:pPr marL="400050" indent="-400050">
              <a:lnSpc>
                <a:spcPct val="150000"/>
              </a:lnSpc>
              <a:buAutoNum type="romanLcParenBoth"/>
            </a:pPr>
            <a:r>
              <a:rPr lang="ko-KR" altLang="en-US" sz="2400" dirty="0" err="1">
                <a:latin typeface="Gill Sans MT" panose="020B0502020104020203" pitchFamily="34" charset="0"/>
              </a:rPr>
              <a:t>adsorption</a:t>
            </a:r>
            <a:r>
              <a:rPr lang="ko-KR" altLang="en-US" sz="2400" dirty="0">
                <a:latin typeface="Gill Sans MT" panose="020B0502020104020203" pitchFamily="34" charset="0"/>
              </a:rPr>
              <a:t> of </a:t>
            </a:r>
            <a:r>
              <a:rPr lang="ko-KR" altLang="en-US" sz="2400" dirty="0" err="1">
                <a:latin typeface="Gill Sans MT" panose="020B0502020104020203" pitchFamily="34" charset="0"/>
              </a:rPr>
              <a:t>the</a:t>
            </a:r>
            <a:r>
              <a:rPr lang="ko-KR" altLang="en-US" sz="2400" dirty="0">
                <a:latin typeface="Gill Sans MT" panose="020B0502020104020203" pitchFamily="34" charset="0"/>
              </a:rPr>
              <a:t> </a:t>
            </a:r>
            <a:r>
              <a:rPr lang="ko-KR" altLang="en-US" sz="2400" dirty="0" err="1">
                <a:latin typeface="Gill Sans MT" panose="020B0502020104020203" pitchFamily="34" charset="0"/>
              </a:rPr>
              <a:t>growth</a:t>
            </a:r>
            <a:r>
              <a:rPr lang="ko-KR" altLang="en-US" sz="2400" dirty="0">
                <a:latin typeface="Gill Sans MT" panose="020B0502020104020203" pitchFamily="34" charset="0"/>
              </a:rPr>
              <a:t> </a:t>
            </a:r>
            <a:r>
              <a:rPr lang="ko-KR" altLang="en-US" sz="2400" dirty="0" err="1">
                <a:latin typeface="Gill Sans MT" panose="020B0502020104020203" pitchFamily="34" charset="0"/>
              </a:rPr>
              <a:t>species</a:t>
            </a:r>
            <a:r>
              <a:rPr lang="ko-KR" altLang="en-US" sz="2400" dirty="0">
                <a:latin typeface="Gill Sans MT" panose="020B0502020104020203" pitchFamily="34" charset="0"/>
              </a:rPr>
              <a:t> </a:t>
            </a:r>
            <a:r>
              <a:rPr lang="ko-KR" altLang="en-US" sz="2400" dirty="0" err="1">
                <a:latin typeface="Gill Sans MT" panose="020B0502020104020203" pitchFamily="34" charset="0"/>
              </a:rPr>
              <a:t>onto</a:t>
            </a:r>
            <a:r>
              <a:rPr lang="ko-KR" altLang="en-US" sz="2400" dirty="0">
                <a:latin typeface="Gill Sans MT" panose="020B0502020104020203" pitchFamily="34" charset="0"/>
              </a:rPr>
              <a:t> </a:t>
            </a:r>
            <a:r>
              <a:rPr lang="ko-KR" altLang="en-US" sz="2400" dirty="0" err="1">
                <a:latin typeface="Gill Sans MT" panose="020B0502020104020203" pitchFamily="34" charset="0"/>
              </a:rPr>
              <a:t>the</a:t>
            </a:r>
            <a:r>
              <a:rPr lang="ko-KR" altLang="en-US" sz="2400" dirty="0">
                <a:latin typeface="Gill Sans MT" panose="020B0502020104020203" pitchFamily="34" charset="0"/>
              </a:rPr>
              <a:t> </a:t>
            </a:r>
            <a:r>
              <a:rPr lang="ko-KR" altLang="en-US" sz="2400" dirty="0" err="1">
                <a:latin typeface="Gill Sans MT" panose="020B0502020104020203" pitchFamily="34" charset="0"/>
              </a:rPr>
              <a:t>growth</a:t>
            </a:r>
            <a:r>
              <a:rPr lang="ko-KR" altLang="en-US" sz="2400" dirty="0">
                <a:latin typeface="Gill Sans MT" panose="020B0502020104020203" pitchFamily="34" charset="0"/>
              </a:rPr>
              <a:t> </a:t>
            </a:r>
            <a:r>
              <a:rPr lang="ko-KR" altLang="en-US" sz="2400" dirty="0" err="1">
                <a:latin typeface="Gill Sans MT" panose="020B0502020104020203" pitchFamily="34" charset="0"/>
              </a:rPr>
              <a:t>surface</a:t>
            </a:r>
            <a:endParaRPr lang="en-US" altLang="ko-KR" sz="2400" dirty="0">
              <a:latin typeface="Gill Sans MT" panose="020B0502020104020203" pitchFamily="34" charset="0"/>
            </a:endParaRPr>
          </a:p>
          <a:p>
            <a:pPr marL="400050" indent="-400050">
              <a:lnSpc>
                <a:spcPct val="150000"/>
              </a:lnSpc>
              <a:buAutoNum type="romanLcParenBoth"/>
            </a:pPr>
            <a:r>
              <a:rPr lang="ko-KR" altLang="en-US" sz="2400" dirty="0" err="1">
                <a:latin typeface="Gill Sans MT" panose="020B0502020104020203" pitchFamily="34" charset="0"/>
              </a:rPr>
              <a:t>surface</a:t>
            </a:r>
            <a:r>
              <a:rPr lang="ko-KR" altLang="en-US" sz="2400" dirty="0">
                <a:latin typeface="Gill Sans MT" panose="020B0502020104020203" pitchFamily="34" charset="0"/>
              </a:rPr>
              <a:t> </a:t>
            </a:r>
            <a:r>
              <a:rPr lang="ko-KR" altLang="en-US" sz="2400" dirty="0" err="1">
                <a:latin typeface="Gill Sans MT" panose="020B0502020104020203" pitchFamily="34" charset="0"/>
              </a:rPr>
              <a:t>growth</a:t>
            </a:r>
            <a:r>
              <a:rPr lang="ko-KR" altLang="en-US" sz="2400" dirty="0">
                <a:latin typeface="Gill Sans MT" panose="020B0502020104020203" pitchFamily="34" charset="0"/>
              </a:rPr>
              <a:t> </a:t>
            </a:r>
            <a:r>
              <a:rPr lang="ko-KR" altLang="en-US" sz="2400" dirty="0" err="1">
                <a:latin typeface="Gill Sans MT" panose="020B0502020104020203" pitchFamily="34" charset="0"/>
              </a:rPr>
              <a:t>through</a:t>
            </a:r>
            <a:r>
              <a:rPr lang="ko-KR" altLang="en-US" sz="2400" dirty="0">
                <a:latin typeface="Gill Sans MT" panose="020B0502020104020203" pitchFamily="34" charset="0"/>
              </a:rPr>
              <a:t> </a:t>
            </a:r>
            <a:r>
              <a:rPr lang="ko-KR" altLang="en-US" sz="2400" dirty="0" err="1">
                <a:latin typeface="Gill Sans MT" panose="020B0502020104020203" pitchFamily="34" charset="0"/>
              </a:rPr>
              <a:t>irreversible</a:t>
            </a:r>
            <a:r>
              <a:rPr lang="ko-KR" altLang="en-US" sz="2400" dirty="0">
                <a:latin typeface="Gill Sans MT" panose="020B0502020104020203" pitchFamily="34" charset="0"/>
              </a:rPr>
              <a:t> </a:t>
            </a:r>
            <a:r>
              <a:rPr lang="ko-KR" altLang="en-US" sz="2400" dirty="0" err="1">
                <a:latin typeface="Gill Sans MT" panose="020B0502020104020203" pitchFamily="34" charset="0"/>
              </a:rPr>
              <a:t>incorporation</a:t>
            </a:r>
            <a:r>
              <a:rPr lang="ko-KR" altLang="en-US" sz="2400" dirty="0">
                <a:latin typeface="Gill Sans MT" panose="020B0502020104020203" pitchFamily="34" charset="0"/>
              </a:rPr>
              <a:t> of </a:t>
            </a:r>
            <a:r>
              <a:rPr lang="ko-KR" altLang="en-US" sz="2400" dirty="0" err="1">
                <a:latin typeface="Gill Sans MT" panose="020B0502020104020203" pitchFamily="34" charset="0"/>
              </a:rPr>
              <a:t>growth</a:t>
            </a:r>
            <a:r>
              <a:rPr lang="ko-KR" altLang="en-US" sz="2400" dirty="0">
                <a:latin typeface="Gill Sans MT" panose="020B0502020104020203" pitchFamily="34" charset="0"/>
              </a:rPr>
              <a:t> </a:t>
            </a:r>
            <a:r>
              <a:rPr lang="ko-KR" altLang="en-US" sz="2400" dirty="0" err="1">
                <a:latin typeface="Gill Sans MT" panose="020B0502020104020203" pitchFamily="34" charset="0"/>
              </a:rPr>
              <a:t>species</a:t>
            </a:r>
            <a:r>
              <a:rPr lang="ko-KR" altLang="en-US" sz="2400" dirty="0">
                <a:latin typeface="Gill Sans MT" panose="020B0502020104020203" pitchFamily="34" charset="0"/>
              </a:rPr>
              <a:t> </a:t>
            </a:r>
            <a:r>
              <a:rPr lang="ko-KR" altLang="en-US" sz="2400" dirty="0" err="1">
                <a:latin typeface="Gill Sans MT" panose="020B0502020104020203" pitchFamily="34" charset="0"/>
              </a:rPr>
              <a:t>onto</a:t>
            </a:r>
            <a:r>
              <a:rPr lang="ko-KR" altLang="en-US" sz="2400" dirty="0">
                <a:latin typeface="Gill Sans MT" panose="020B0502020104020203" pitchFamily="34" charset="0"/>
              </a:rPr>
              <a:t> </a:t>
            </a:r>
            <a:r>
              <a:rPr lang="ko-KR" altLang="en-US" sz="2400" dirty="0" err="1">
                <a:latin typeface="Gill Sans MT" panose="020B0502020104020203" pitchFamily="34" charset="0"/>
              </a:rPr>
              <a:t>the</a:t>
            </a:r>
            <a:r>
              <a:rPr lang="ko-KR" altLang="en-US" sz="2400" dirty="0">
                <a:latin typeface="Gill Sans MT" panose="020B0502020104020203" pitchFamily="34" charset="0"/>
              </a:rPr>
              <a:t> </a:t>
            </a:r>
            <a:r>
              <a:rPr lang="ko-KR" altLang="en-US" sz="2400" dirty="0" err="1">
                <a:latin typeface="Gill Sans MT" panose="020B0502020104020203" pitchFamily="34" charset="0"/>
              </a:rPr>
              <a:t>solid</a:t>
            </a:r>
            <a:r>
              <a:rPr lang="ko-KR" altLang="en-US" sz="2400" dirty="0">
                <a:latin typeface="Gill Sans MT" panose="020B0502020104020203" pitchFamily="34" charset="0"/>
              </a:rPr>
              <a:t> </a:t>
            </a:r>
            <a:r>
              <a:rPr lang="ko-KR" altLang="en-US" sz="2400" dirty="0" err="1">
                <a:latin typeface="Gill Sans MT" panose="020B0502020104020203" pitchFamily="34" charset="0"/>
              </a:rPr>
              <a:t>surface</a:t>
            </a:r>
            <a:r>
              <a:rPr lang="ko-KR" altLang="en-US" sz="2400" dirty="0">
                <a:latin typeface="Gill Sans MT" panose="020B0502020104020203" pitchFamily="34" charset="0"/>
              </a:rPr>
              <a:t>. </a:t>
            </a:r>
          </a:p>
        </p:txBody>
      </p:sp>
      <p:sp>
        <p:nvSpPr>
          <p:cNvPr id="5" name="슬라이드 번호 개체 틀 4"/>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62</a:t>
            </a:fld>
            <a:endParaRPr lang="ko-KR" altLang="en-US"/>
          </a:p>
        </p:txBody>
      </p:sp>
    </p:spTree>
    <p:extLst>
      <p:ext uri="{BB962C8B-B14F-4D97-AF65-F5344CB8AC3E}">
        <p14:creationId xmlns:p14="http://schemas.microsoft.com/office/powerpoint/2010/main" val="19223785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0" y="148846"/>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3.2.2.1. Growth controlled by diffusion </a:t>
            </a:r>
            <a:r>
              <a:rPr lang="ko-KR" altLang="en-US" sz="2800" b="1" dirty="0">
                <a:latin typeface="Gill Sans MT" panose="020B0502020104020203" pitchFamily="34" charset="0"/>
                <a:ea typeface="HY견고딕" panose="02030600000101010101" pitchFamily="18" charset="-127"/>
                <a:cs typeface="+mj-cs"/>
              </a:rPr>
              <a:t> </a:t>
            </a:r>
          </a:p>
        </p:txBody>
      </p:sp>
      <p:sp>
        <p:nvSpPr>
          <p:cNvPr id="5" name="직사각형 4"/>
          <p:cNvSpPr/>
          <p:nvPr/>
        </p:nvSpPr>
        <p:spPr>
          <a:xfrm>
            <a:off x="251520" y="1052736"/>
            <a:ext cx="8784976" cy="1384995"/>
          </a:xfrm>
          <a:prstGeom prst="rect">
            <a:avLst/>
          </a:prstGeom>
        </p:spPr>
        <p:txBody>
          <a:bodyPr vert="horz" lIns="91440" tIns="45720" rIns="91440" bIns="45720" rtlCol="0" anchor="ctr">
            <a:noAutofit/>
          </a:bodyPr>
          <a:lstStyle/>
          <a:p>
            <a:pPr marL="342900" indent="-342900" algn="just">
              <a:spcBef>
                <a:spcPct val="0"/>
              </a:spcBef>
              <a:buFont typeface="Arial" panose="020B0604020202020204" pitchFamily="34" charset="0"/>
              <a:buChar char="•"/>
            </a:pPr>
            <a:r>
              <a:rPr lang="en-US" altLang="ko-KR" sz="2400" dirty="0">
                <a:latin typeface="Gill Sans MT" panose="020B0502020104020203" pitchFamily="34" charset="0"/>
                <a:ea typeface="HY견고딕" panose="02030600000101010101" pitchFamily="18" charset="-127"/>
                <a:cs typeface="+mj-cs"/>
              </a:rPr>
              <a:t>dominated by </a:t>
            </a:r>
            <a:r>
              <a:rPr lang="ko-KR" altLang="en-US" sz="2400" dirty="0" err="1">
                <a:latin typeface="Gill Sans MT" panose="020B0502020104020203" pitchFamily="34" charset="0"/>
                <a:ea typeface="HY견고딕" panose="02030600000101010101" pitchFamily="18" charset="-127"/>
                <a:cs typeface="+mj-cs"/>
              </a:rPr>
              <a:t>diffusion</a:t>
            </a:r>
            <a:r>
              <a:rPr lang="ko-KR" altLang="en-US" sz="2400" dirty="0">
                <a:latin typeface="Gill Sans MT" panose="020B0502020104020203" pitchFamily="34" charset="0"/>
                <a:ea typeface="HY견고딕" panose="02030600000101010101" pitchFamily="18" charset="-127"/>
                <a:cs typeface="+mj-cs"/>
              </a:rPr>
              <a:t> of </a:t>
            </a:r>
            <a:r>
              <a:rPr lang="ko-KR" altLang="en-US" sz="2400" dirty="0" err="1">
                <a:latin typeface="Gill Sans MT" panose="020B0502020104020203" pitchFamily="34" charset="0"/>
                <a:ea typeface="HY견고딕" panose="02030600000101010101" pitchFamily="18" charset="-127"/>
                <a:cs typeface="+mj-cs"/>
              </a:rPr>
              <a:t>growth</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species</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from</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the</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bulk</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solution</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to</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the</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particle</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surface</a:t>
            </a:r>
            <a:r>
              <a:rPr lang="ko-KR" altLang="en-US" sz="2400" dirty="0">
                <a:latin typeface="Gill Sans MT" panose="020B0502020104020203" pitchFamily="34" charset="0"/>
                <a:ea typeface="HY견고딕" panose="02030600000101010101" pitchFamily="18" charset="-127"/>
                <a:cs typeface="+mj-cs"/>
              </a:rPr>
              <a:t> </a:t>
            </a:r>
            <a:endParaRPr lang="en-US" altLang="ko-KR" sz="2400" dirty="0">
              <a:latin typeface="Gill Sans MT" panose="020B0502020104020203" pitchFamily="34" charset="0"/>
              <a:ea typeface="HY견고딕" panose="02030600000101010101" pitchFamily="18" charset="-127"/>
              <a:cs typeface="+mj-cs"/>
            </a:endParaRPr>
          </a:p>
          <a:p>
            <a:pPr algn="just">
              <a:spcBef>
                <a:spcPct val="0"/>
              </a:spcBef>
            </a:pPr>
            <a:r>
              <a:rPr lang="ko-KR" altLang="en-US" sz="2400" dirty="0">
                <a:latin typeface="Gill Sans MT" panose="020B0502020104020203" pitchFamily="34" charset="0"/>
                <a:ea typeface="HY견고딕" panose="02030600000101010101" pitchFamily="18" charset="-127"/>
                <a:cs typeface="+mj-cs"/>
              </a:rPr>
              <a:t> </a:t>
            </a:r>
          </a:p>
        </p:txBody>
      </p:sp>
      <p:pic>
        <p:nvPicPr>
          <p:cNvPr id="6" name="그림 5"/>
          <p:cNvPicPr>
            <a:picLocks noChangeAspect="1"/>
          </p:cNvPicPr>
          <p:nvPr/>
        </p:nvPicPr>
        <p:blipFill rotWithShape="1">
          <a:blip r:embed="rId3"/>
          <a:srcRect l="59062" t="63242" r="34638" b="31850"/>
          <a:stretch/>
        </p:blipFill>
        <p:spPr>
          <a:xfrm>
            <a:off x="783754" y="2437731"/>
            <a:ext cx="2389038" cy="1008112"/>
          </a:xfrm>
          <a:prstGeom prst="rect">
            <a:avLst/>
          </a:prstGeom>
        </p:spPr>
      </p:pic>
      <p:pic>
        <p:nvPicPr>
          <p:cNvPr id="7" name="그림 6"/>
          <p:cNvPicPr>
            <a:picLocks noChangeAspect="1"/>
          </p:cNvPicPr>
          <p:nvPr/>
        </p:nvPicPr>
        <p:blipFill rotWithShape="1">
          <a:blip r:embed="rId3"/>
          <a:srcRect l="51436" t="50727" r="41729" b="46727"/>
          <a:stretch/>
        </p:blipFill>
        <p:spPr>
          <a:xfrm>
            <a:off x="3448050" y="2522191"/>
            <a:ext cx="2247900" cy="453628"/>
          </a:xfrm>
          <a:prstGeom prst="rect">
            <a:avLst/>
          </a:prstGeom>
        </p:spPr>
      </p:pic>
      <mc:AlternateContent xmlns:mc="http://schemas.openxmlformats.org/markup-compatibility/2006" xmlns:a14="http://schemas.microsoft.com/office/drawing/2010/main">
        <mc:Choice Requires="a14">
          <p:sp>
            <p:nvSpPr>
              <p:cNvPr id="8" name="직사각형 7"/>
              <p:cNvSpPr/>
              <p:nvPr/>
            </p:nvSpPr>
            <p:spPr>
              <a:xfrm>
                <a:off x="3387090" y="3090675"/>
                <a:ext cx="2300823" cy="369332"/>
              </a:xfrm>
              <a:prstGeom prst="rect">
                <a:avLst/>
              </a:prstGeom>
            </p:spPr>
            <p:txBody>
              <a:bodyPr wrap="none">
                <a:spAutoFit/>
              </a:bodyPr>
              <a:lstStyle/>
              <a:p>
                <a14:m>
                  <m:oMath xmlns:m="http://schemas.openxmlformats.org/officeDocument/2006/math">
                    <m:r>
                      <a:rPr lang="ko-KR" altLang="en-US" i="1" smtClean="0">
                        <a:latin typeface="Cambria Math" panose="02040503050406030204" pitchFamily="18" charset="0"/>
                      </a:rPr>
                      <m:t>𝛿</m:t>
                    </m:r>
                    <m:r>
                      <a:rPr lang="en-US" altLang="ko-KR" b="0" i="1" smtClean="0">
                        <a:latin typeface="Cambria Math" panose="02040503050406030204" pitchFamily="18" charset="0"/>
                      </a:rPr>
                      <m:t>𝑟</m:t>
                    </m:r>
                  </m:oMath>
                </a14:m>
                <a:r>
                  <a:rPr lang="en-US" altLang="ko-KR" dirty="0"/>
                  <a:t>: radius difference</a:t>
                </a:r>
                <a:endParaRPr lang="ko-KR" altLang="en-US" dirty="0"/>
              </a:p>
            </p:txBody>
          </p:sp>
        </mc:Choice>
        <mc:Fallback xmlns="">
          <p:sp>
            <p:nvSpPr>
              <p:cNvPr id="8" name="직사각형 7"/>
              <p:cNvSpPr>
                <a:spLocks noRot="1" noChangeAspect="1" noMove="1" noResize="1" noEditPoints="1" noAdjustHandles="1" noChangeArrowheads="1" noChangeShapeType="1" noTextEdit="1"/>
              </p:cNvSpPr>
              <p:nvPr/>
            </p:nvSpPr>
            <p:spPr>
              <a:xfrm>
                <a:off x="3387090" y="3090675"/>
                <a:ext cx="2300823" cy="369332"/>
              </a:xfrm>
              <a:prstGeom prst="rect">
                <a:avLst/>
              </a:prstGeom>
              <a:blipFill>
                <a:blip r:embed="rId4"/>
                <a:stretch>
                  <a:fillRect t="-8197" r="-1326" b="-2459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 name="직사각형 8"/>
              <p:cNvSpPr/>
              <p:nvPr/>
            </p:nvSpPr>
            <p:spPr>
              <a:xfrm>
                <a:off x="2411760" y="3736401"/>
                <a:ext cx="4320480" cy="584775"/>
              </a:xfrm>
              <a:prstGeom prst="rect">
                <a:avLst/>
              </a:prstGeom>
            </p:spPr>
            <p:txBody>
              <a:bodyPr wrap="square">
                <a:spAutoFit/>
              </a:bodyPr>
              <a:lstStyle/>
              <a:p>
                <a:r>
                  <a:rPr lang="ko-KR" altLang="en-US" sz="3200" dirty="0">
                    <a:solidFill>
                      <a:srgbClr val="C00000"/>
                    </a:solidFill>
                    <a:latin typeface="Gill Sans MT" panose="020B0502020104020203" pitchFamily="34" charset="0"/>
                  </a:rPr>
                  <a:t> </a:t>
                </a:r>
                <a:r>
                  <a:rPr lang="en-US" altLang="ko-KR" sz="3200" dirty="0">
                    <a:solidFill>
                      <a:srgbClr val="C00000"/>
                    </a:solidFill>
                    <a:latin typeface="Gill Sans MT" panose="020B0502020104020203" pitchFamily="34" charset="0"/>
                  </a:rPr>
                  <a:t>r</a:t>
                </a:r>
                <a:r>
                  <a:rPr lang="en-US" altLang="ko-KR" sz="3200" baseline="-25000" dirty="0">
                    <a:solidFill>
                      <a:srgbClr val="C00000"/>
                    </a:solidFill>
                    <a:latin typeface="Gill Sans MT" panose="020B0502020104020203" pitchFamily="34" charset="0"/>
                  </a:rPr>
                  <a:t>0</a:t>
                </a:r>
                <a:r>
                  <a:rPr lang="en-US" altLang="ko-KR" sz="3200" dirty="0">
                    <a:solidFill>
                      <a:srgbClr val="C00000"/>
                    </a:solidFill>
                    <a:latin typeface="Gill Sans MT" panose="020B0502020104020203" pitchFamily="34" charset="0"/>
                  </a:rPr>
                  <a:t> </a:t>
                </a:r>
                <a:r>
                  <a:rPr lang="ko-KR" altLang="en-US" sz="3200" dirty="0">
                    <a:solidFill>
                      <a:srgbClr val="C00000"/>
                    </a:solidFill>
                    <a:latin typeface="Gill Sans MT" panose="020B0502020104020203" pitchFamily="34" charset="0"/>
                  </a:rPr>
                  <a:t> </a:t>
                </a:r>
                <a:r>
                  <a:rPr lang="en-US" altLang="ko-KR" sz="3200" dirty="0">
                    <a:solidFill>
                      <a:srgbClr val="C00000"/>
                    </a:solidFill>
                    <a:latin typeface="Gill Sans MT" panose="020B0502020104020203" pitchFamily="34" charset="0"/>
                  </a:rPr>
                  <a:t>&amp; t </a:t>
                </a:r>
                <a14:m>
                  <m:oMath xmlns:m="http://schemas.openxmlformats.org/officeDocument/2006/math">
                    <m:r>
                      <a:rPr lang="en-US" altLang="ko-KR" sz="3200" i="1" dirty="0">
                        <a:solidFill>
                          <a:srgbClr val="C00000"/>
                        </a:solidFill>
                        <a:latin typeface="Cambria Math" panose="02040503050406030204" pitchFamily="18" charset="0"/>
                        <a:ea typeface="Cambria Math" panose="02040503050406030204" pitchFamily="18" charset="0"/>
                      </a:rPr>
                      <m:t>⇑</m:t>
                    </m:r>
                  </m:oMath>
                </a14:m>
                <a:r>
                  <a:rPr lang="en-US" altLang="ko-KR" sz="3200" dirty="0">
                    <a:solidFill>
                      <a:srgbClr val="C00000"/>
                    </a:solidFill>
                    <a:latin typeface="Gill Sans MT" panose="020B0502020104020203" pitchFamily="34" charset="0"/>
                  </a:rPr>
                  <a:t>   </a:t>
                </a:r>
                <a:r>
                  <a:rPr lang="en-US" altLang="ko-KR" sz="3200" dirty="0">
                    <a:solidFill>
                      <a:srgbClr val="C00000"/>
                    </a:solidFill>
                    <a:latin typeface="Gill Sans MT" panose="020B0502020104020203" pitchFamily="34" charset="0"/>
                    <a:sym typeface="Wingdings" panose="05000000000000000000" pitchFamily="2" charset="2"/>
                  </a:rPr>
                  <a:t>    </a:t>
                </a:r>
                <a14:m>
                  <m:oMath xmlns:m="http://schemas.openxmlformats.org/officeDocument/2006/math">
                    <m:r>
                      <a:rPr lang="ko-KR" altLang="en-US" sz="3200" i="1">
                        <a:solidFill>
                          <a:srgbClr val="C00000"/>
                        </a:solidFill>
                        <a:latin typeface="Cambria Math" panose="02040503050406030204" pitchFamily="18" charset="0"/>
                      </a:rPr>
                      <m:t>𝛿</m:t>
                    </m:r>
                    <m:r>
                      <a:rPr lang="en-US" altLang="ko-KR" sz="3200" i="1">
                        <a:solidFill>
                          <a:srgbClr val="C00000"/>
                        </a:solidFill>
                        <a:latin typeface="Cambria Math" panose="02040503050406030204" pitchFamily="18" charset="0"/>
                      </a:rPr>
                      <m:t>𝑟</m:t>
                    </m:r>
                  </m:oMath>
                </a14:m>
                <a:r>
                  <a:rPr lang="ko-KR" altLang="en-US" sz="3200" dirty="0">
                    <a:solidFill>
                      <a:srgbClr val="C00000"/>
                    </a:solidFill>
                    <a:latin typeface="Gill Sans MT" panose="020B0502020104020203" pitchFamily="34" charset="0"/>
                  </a:rPr>
                  <a:t> </a:t>
                </a:r>
                <a14:m>
                  <m:oMath xmlns:m="http://schemas.openxmlformats.org/officeDocument/2006/math">
                    <m:r>
                      <a:rPr lang="en-US" altLang="ko-KR" sz="3200" i="1" dirty="0" smtClean="0">
                        <a:solidFill>
                          <a:srgbClr val="C00000"/>
                        </a:solidFill>
                        <a:latin typeface="Cambria Math" panose="02040503050406030204" pitchFamily="18" charset="0"/>
                        <a:ea typeface="Cambria Math" panose="02040503050406030204" pitchFamily="18" charset="0"/>
                      </a:rPr>
                      <m:t>⇓</m:t>
                    </m:r>
                  </m:oMath>
                </a14:m>
                <a:endParaRPr lang="ko-KR" altLang="en-US" sz="3200" dirty="0">
                  <a:solidFill>
                    <a:srgbClr val="C00000"/>
                  </a:solidFill>
                  <a:latin typeface="Gill Sans MT" panose="020B0502020104020203" pitchFamily="34" charset="0"/>
                </a:endParaRPr>
              </a:p>
            </p:txBody>
          </p:sp>
        </mc:Choice>
        <mc:Fallback xmlns="">
          <p:sp>
            <p:nvSpPr>
              <p:cNvPr id="9" name="직사각형 8"/>
              <p:cNvSpPr>
                <a:spLocks noRot="1" noChangeAspect="1" noMove="1" noResize="1" noEditPoints="1" noAdjustHandles="1" noChangeArrowheads="1" noChangeShapeType="1" noTextEdit="1"/>
              </p:cNvSpPr>
              <p:nvPr/>
            </p:nvSpPr>
            <p:spPr>
              <a:xfrm>
                <a:off x="2411760" y="3736401"/>
                <a:ext cx="4320480" cy="584775"/>
              </a:xfrm>
              <a:prstGeom prst="rect">
                <a:avLst/>
              </a:prstGeom>
              <a:blipFill>
                <a:blip r:embed="rId5"/>
                <a:stretch>
                  <a:fillRect l="-1130" t="-14583" b="-33333"/>
                </a:stretch>
              </a:blipFill>
            </p:spPr>
            <p:txBody>
              <a:bodyPr/>
              <a:lstStyle/>
              <a:p>
                <a:r>
                  <a:rPr lang="ko-KR" altLang="en-US">
                    <a:noFill/>
                  </a:rPr>
                  <a:t> </a:t>
                </a:r>
              </a:p>
            </p:txBody>
          </p:sp>
        </mc:Fallback>
      </mc:AlternateContent>
      <p:sp>
        <p:nvSpPr>
          <p:cNvPr id="10" name="직사각형 9"/>
          <p:cNvSpPr/>
          <p:nvPr/>
        </p:nvSpPr>
        <p:spPr>
          <a:xfrm>
            <a:off x="5963171" y="2483293"/>
            <a:ext cx="3180829" cy="830997"/>
          </a:xfrm>
          <a:prstGeom prst="rect">
            <a:avLst/>
          </a:prstGeom>
        </p:spPr>
        <p:txBody>
          <a:bodyPr wrap="square">
            <a:spAutoFit/>
          </a:bodyPr>
          <a:lstStyle/>
          <a:p>
            <a:r>
              <a:rPr lang="ko-KR" altLang="en-US" sz="1600" dirty="0">
                <a:latin typeface="Arial" panose="020B0604020202020204" pitchFamily="34" charset="0"/>
                <a:cs typeface="Arial" panose="020B0604020202020204" pitchFamily="34" charset="0"/>
              </a:rPr>
              <a:t> C</a:t>
            </a:r>
            <a:r>
              <a:rPr lang="en-US" altLang="ko-KR" sz="1600" dirty="0">
                <a:latin typeface="Arial" panose="020B0604020202020204" pitchFamily="34" charset="0"/>
                <a:cs typeface="Arial" panose="020B0604020202020204" pitchFamily="34" charset="0"/>
              </a:rPr>
              <a:t>:</a:t>
            </a:r>
            <a:r>
              <a:rPr lang="ko-KR" altLang="en-US" sz="1600" dirty="0">
                <a:latin typeface="Arial" panose="020B0604020202020204" pitchFamily="34" charset="0"/>
                <a:cs typeface="Arial" panose="020B0604020202020204" pitchFamily="34" charset="0"/>
              </a:rPr>
              <a:t> </a:t>
            </a:r>
            <a:r>
              <a:rPr lang="ko-KR" altLang="en-US" sz="1600" dirty="0" err="1">
                <a:latin typeface="Arial" panose="020B0604020202020204" pitchFamily="34" charset="0"/>
                <a:cs typeface="Arial" panose="020B0604020202020204" pitchFamily="34" charset="0"/>
              </a:rPr>
              <a:t>bulk</a:t>
            </a:r>
            <a:r>
              <a:rPr lang="ko-KR" altLang="en-US" sz="1600" dirty="0">
                <a:latin typeface="Arial" panose="020B0604020202020204" pitchFamily="34" charset="0"/>
                <a:cs typeface="Arial" panose="020B0604020202020204" pitchFamily="34" charset="0"/>
              </a:rPr>
              <a:t> </a:t>
            </a:r>
            <a:r>
              <a:rPr lang="ko-KR" altLang="en-US" sz="1600" dirty="0" err="1">
                <a:latin typeface="Arial" panose="020B0604020202020204" pitchFamily="34" charset="0"/>
                <a:cs typeface="Arial" panose="020B0604020202020204" pitchFamily="34" charset="0"/>
              </a:rPr>
              <a:t>concentration</a:t>
            </a:r>
            <a:r>
              <a:rPr lang="ko-KR" altLang="en-US" sz="1600" dirty="0">
                <a:latin typeface="Arial" panose="020B0604020202020204" pitchFamily="34" charset="0"/>
                <a:cs typeface="Arial" panose="020B0604020202020204" pitchFamily="34" charset="0"/>
              </a:rPr>
              <a:t>, </a:t>
            </a:r>
            <a:endParaRPr lang="en-US" altLang="ko-KR" sz="1600" dirty="0">
              <a:latin typeface="Arial" panose="020B0604020202020204" pitchFamily="34" charset="0"/>
              <a:cs typeface="Arial" panose="020B0604020202020204" pitchFamily="34" charset="0"/>
            </a:endParaRPr>
          </a:p>
          <a:p>
            <a:r>
              <a:rPr lang="ko-KR" altLang="en-US" sz="1600" dirty="0">
                <a:latin typeface="Arial" panose="020B0604020202020204" pitchFamily="34" charset="0"/>
                <a:cs typeface="Arial" panose="020B0604020202020204" pitchFamily="34" charset="0"/>
              </a:rPr>
              <a:t> C</a:t>
            </a:r>
            <a:r>
              <a:rPr lang="en-US" altLang="ko-KR" sz="1600" dirty="0">
                <a:latin typeface="Arial" panose="020B0604020202020204" pitchFamily="34" charset="0"/>
                <a:cs typeface="Arial" panose="020B0604020202020204" pitchFamily="34" charset="0"/>
              </a:rPr>
              <a:t>s: surface </a:t>
            </a:r>
            <a:r>
              <a:rPr lang="ko-KR" altLang="en-US" sz="1600" dirty="0" err="1">
                <a:latin typeface="Arial" panose="020B0604020202020204" pitchFamily="34" charset="0"/>
                <a:cs typeface="Arial" panose="020B0604020202020204" pitchFamily="34" charset="0"/>
              </a:rPr>
              <a:t>concentration</a:t>
            </a:r>
            <a:endParaRPr lang="en-US" altLang="ko-KR" sz="1600" dirty="0">
              <a:latin typeface="Arial" panose="020B0604020202020204" pitchFamily="34" charset="0"/>
              <a:cs typeface="Arial" panose="020B0604020202020204" pitchFamily="34" charset="0"/>
            </a:endParaRPr>
          </a:p>
          <a:p>
            <a:r>
              <a:rPr lang="ko-KR" altLang="en-US" sz="1600" dirty="0">
                <a:latin typeface="Arial" panose="020B0604020202020204" pitchFamily="34" charset="0"/>
                <a:cs typeface="Arial" panose="020B0604020202020204" pitchFamily="34" charset="0"/>
              </a:rPr>
              <a:t> </a:t>
            </a:r>
            <a:r>
              <a:rPr lang="ko-KR" altLang="en-US" sz="1600" dirty="0" err="1">
                <a:latin typeface="Arial" panose="020B0604020202020204" pitchFamily="34" charset="0"/>
                <a:cs typeface="Arial" panose="020B0604020202020204" pitchFamily="34" charset="0"/>
              </a:rPr>
              <a:t>V</a:t>
            </a:r>
            <a:r>
              <a:rPr lang="en-US" altLang="ko-KR" sz="1600" baseline="-25000" dirty="0">
                <a:latin typeface="Arial" panose="020B0604020202020204" pitchFamily="34" charset="0"/>
                <a:cs typeface="Arial" panose="020B0604020202020204" pitchFamily="34" charset="0"/>
              </a:rPr>
              <a:t>m</a:t>
            </a:r>
            <a:r>
              <a:rPr lang="en-US" altLang="ko-KR" sz="1600" dirty="0">
                <a:latin typeface="Arial" panose="020B0604020202020204" pitchFamily="34" charset="0"/>
                <a:cs typeface="Arial" panose="020B0604020202020204" pitchFamily="34" charset="0"/>
              </a:rPr>
              <a:t>: </a:t>
            </a:r>
            <a:r>
              <a:rPr lang="ko-KR" altLang="en-US" sz="1600" dirty="0" err="1">
                <a:latin typeface="Arial" panose="020B0604020202020204" pitchFamily="34" charset="0"/>
                <a:cs typeface="Arial" panose="020B0604020202020204" pitchFamily="34" charset="0"/>
              </a:rPr>
              <a:t>molar</a:t>
            </a:r>
            <a:r>
              <a:rPr lang="ko-KR" altLang="en-US" sz="1600" dirty="0">
                <a:latin typeface="Arial" panose="020B0604020202020204" pitchFamily="34" charset="0"/>
                <a:cs typeface="Arial" panose="020B0604020202020204" pitchFamily="34" charset="0"/>
              </a:rPr>
              <a:t> </a:t>
            </a:r>
            <a:r>
              <a:rPr lang="ko-KR" altLang="en-US" sz="1600" dirty="0" err="1">
                <a:latin typeface="Arial" panose="020B0604020202020204" pitchFamily="34" charset="0"/>
                <a:cs typeface="Arial" panose="020B0604020202020204" pitchFamily="34" charset="0"/>
              </a:rPr>
              <a:t>volume</a:t>
            </a:r>
            <a:r>
              <a:rPr lang="ko-KR" altLang="en-US" sz="1600" dirty="0">
                <a:latin typeface="Arial" panose="020B0604020202020204" pitchFamily="34" charset="0"/>
                <a:cs typeface="Arial" panose="020B0604020202020204" pitchFamily="34" charset="0"/>
              </a:rPr>
              <a:t> of </a:t>
            </a:r>
            <a:r>
              <a:rPr lang="ko-KR" altLang="en-US" sz="1600" dirty="0" err="1">
                <a:latin typeface="Arial" panose="020B0604020202020204" pitchFamily="34" charset="0"/>
                <a:cs typeface="Arial" panose="020B0604020202020204" pitchFamily="34" charset="0"/>
              </a:rPr>
              <a:t>the</a:t>
            </a:r>
            <a:r>
              <a:rPr lang="ko-KR" altLang="en-US" sz="1600" dirty="0">
                <a:latin typeface="Arial" panose="020B0604020202020204" pitchFamily="34" charset="0"/>
                <a:cs typeface="Arial" panose="020B0604020202020204" pitchFamily="34" charset="0"/>
              </a:rPr>
              <a:t> </a:t>
            </a:r>
            <a:r>
              <a:rPr lang="ko-KR" altLang="en-US" sz="1600" dirty="0" err="1">
                <a:latin typeface="Arial" panose="020B0604020202020204" pitchFamily="34" charset="0"/>
                <a:cs typeface="Arial" panose="020B0604020202020204" pitchFamily="34" charset="0"/>
              </a:rPr>
              <a:t>nuclei</a:t>
            </a:r>
            <a:r>
              <a:rPr lang="ko-KR" altLang="en-US" sz="1600" dirty="0">
                <a:latin typeface="Arial" panose="020B0604020202020204" pitchFamily="34" charset="0"/>
                <a:cs typeface="Arial" panose="020B0604020202020204" pitchFamily="34" charset="0"/>
              </a:rPr>
              <a:t> </a:t>
            </a:r>
          </a:p>
        </p:txBody>
      </p:sp>
      <p:sp>
        <p:nvSpPr>
          <p:cNvPr id="11" name="직사각형 10"/>
          <p:cNvSpPr/>
          <p:nvPr/>
        </p:nvSpPr>
        <p:spPr>
          <a:xfrm>
            <a:off x="467544" y="4621432"/>
            <a:ext cx="8784976" cy="830997"/>
          </a:xfrm>
          <a:prstGeom prst="rect">
            <a:avLst/>
          </a:prstGeom>
        </p:spPr>
        <p:txBody>
          <a:bodyPr wrap="square">
            <a:spAutoFit/>
          </a:bodyPr>
          <a:lstStyle/>
          <a:p>
            <a:pPr marL="285750" indent="-285750">
              <a:buFont typeface="Wingdings" panose="05000000000000000000" pitchFamily="2" charset="2"/>
              <a:buChar char="Ø"/>
            </a:pPr>
            <a:r>
              <a:rPr lang="ko-KR" altLang="en-US" sz="2400" dirty="0">
                <a:latin typeface="Gill Sans MT" panose="020B0502020104020203" pitchFamily="34" charset="0"/>
              </a:rPr>
              <a:t> The </a:t>
            </a:r>
            <a:r>
              <a:rPr lang="ko-KR" altLang="en-US" sz="2400" dirty="0" err="1">
                <a:latin typeface="Gill Sans MT" panose="020B0502020104020203" pitchFamily="34" charset="0"/>
              </a:rPr>
              <a:t>diffusion-controlled</a:t>
            </a:r>
            <a:r>
              <a:rPr lang="ko-KR" altLang="en-US" sz="2400" dirty="0">
                <a:latin typeface="Gill Sans MT" panose="020B0502020104020203" pitchFamily="34" charset="0"/>
              </a:rPr>
              <a:t> </a:t>
            </a:r>
            <a:r>
              <a:rPr lang="ko-KR" altLang="en-US" sz="2400" dirty="0" err="1">
                <a:latin typeface="Gill Sans MT" panose="020B0502020104020203" pitchFamily="34" charset="0"/>
              </a:rPr>
              <a:t>growth</a:t>
            </a:r>
            <a:r>
              <a:rPr lang="ko-KR" altLang="en-US" sz="2400" dirty="0">
                <a:latin typeface="Gill Sans MT" panose="020B0502020104020203" pitchFamily="34" charset="0"/>
              </a:rPr>
              <a:t> </a:t>
            </a:r>
            <a:r>
              <a:rPr lang="ko-KR" altLang="en-US" sz="2400" dirty="0" err="1">
                <a:latin typeface="Gill Sans MT" panose="020B0502020104020203" pitchFamily="34" charset="0"/>
              </a:rPr>
              <a:t>promotes</a:t>
            </a:r>
            <a:r>
              <a:rPr lang="ko-KR" altLang="en-US" sz="2400" dirty="0">
                <a:latin typeface="Gill Sans MT" panose="020B0502020104020203" pitchFamily="34" charset="0"/>
              </a:rPr>
              <a:t> </a:t>
            </a:r>
            <a:r>
              <a:rPr lang="ko-KR" altLang="en-US" sz="2400" dirty="0" err="1">
                <a:latin typeface="Gill Sans MT" panose="020B0502020104020203" pitchFamily="34" charset="0"/>
              </a:rPr>
              <a:t>the</a:t>
            </a:r>
            <a:r>
              <a:rPr lang="ko-KR" altLang="en-US" sz="2400" dirty="0">
                <a:latin typeface="Gill Sans MT" panose="020B0502020104020203" pitchFamily="34" charset="0"/>
              </a:rPr>
              <a:t> </a:t>
            </a:r>
            <a:r>
              <a:rPr lang="ko-KR" altLang="en-US" sz="2400" dirty="0" err="1">
                <a:latin typeface="Gill Sans MT" panose="020B0502020104020203" pitchFamily="34" charset="0"/>
              </a:rPr>
              <a:t>formation</a:t>
            </a:r>
            <a:r>
              <a:rPr lang="ko-KR" altLang="en-US" sz="2400" dirty="0">
                <a:latin typeface="Gill Sans MT" panose="020B0502020104020203" pitchFamily="34" charset="0"/>
              </a:rPr>
              <a:t> of </a:t>
            </a:r>
            <a:r>
              <a:rPr lang="ko-KR" altLang="en-US" sz="2400" dirty="0" err="1">
                <a:solidFill>
                  <a:srgbClr val="C00000"/>
                </a:solidFill>
                <a:latin typeface="Gill Sans MT" panose="020B0502020104020203" pitchFamily="34" charset="0"/>
              </a:rPr>
              <a:t>uniformly</a:t>
            </a:r>
            <a:r>
              <a:rPr lang="ko-KR" altLang="en-US" sz="2400" dirty="0">
                <a:solidFill>
                  <a:srgbClr val="C00000"/>
                </a:solidFill>
                <a:latin typeface="Gill Sans MT" panose="020B0502020104020203" pitchFamily="34" charset="0"/>
              </a:rPr>
              <a:t> </a:t>
            </a:r>
            <a:r>
              <a:rPr lang="ko-KR" altLang="en-US" sz="2400" dirty="0" err="1">
                <a:solidFill>
                  <a:srgbClr val="C00000"/>
                </a:solidFill>
                <a:latin typeface="Gill Sans MT" panose="020B0502020104020203" pitchFamily="34" charset="0"/>
              </a:rPr>
              <a:t>sized</a:t>
            </a:r>
            <a:r>
              <a:rPr lang="ko-KR" altLang="en-US" sz="2400" dirty="0">
                <a:solidFill>
                  <a:srgbClr val="C00000"/>
                </a:solidFill>
                <a:latin typeface="Gill Sans MT" panose="020B0502020104020203" pitchFamily="34" charset="0"/>
              </a:rPr>
              <a:t> </a:t>
            </a:r>
            <a:r>
              <a:rPr lang="ko-KR" altLang="en-US" sz="2400" dirty="0" err="1">
                <a:solidFill>
                  <a:srgbClr val="C00000"/>
                </a:solidFill>
                <a:latin typeface="Gill Sans MT" panose="020B0502020104020203" pitchFamily="34" charset="0"/>
              </a:rPr>
              <a:t>particles</a:t>
            </a:r>
            <a:r>
              <a:rPr lang="ko-KR" altLang="en-US" sz="2400" dirty="0">
                <a:solidFill>
                  <a:srgbClr val="C00000"/>
                </a:solidFill>
                <a:latin typeface="Gill Sans MT" panose="020B0502020104020203" pitchFamily="34" charset="0"/>
              </a:rPr>
              <a:t>.</a:t>
            </a: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63</a:t>
            </a:fld>
            <a:endParaRPr lang="ko-KR" altLang="en-US"/>
          </a:p>
        </p:txBody>
      </p:sp>
    </p:spTree>
    <p:extLst>
      <p:ext uri="{BB962C8B-B14F-4D97-AF65-F5344CB8AC3E}">
        <p14:creationId xmlns:p14="http://schemas.microsoft.com/office/powerpoint/2010/main" val="34307159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05214"/>
            <a:ext cx="9144000" cy="504056"/>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3.2.2.2. </a:t>
            </a:r>
            <a:r>
              <a:rPr lang="ko-KR" altLang="en-US" sz="2800" b="1" dirty="0" err="1">
                <a:latin typeface="Gill Sans MT" panose="020B0502020104020203" pitchFamily="34" charset="0"/>
                <a:ea typeface="HY견고딕" panose="02030600000101010101" pitchFamily="18" charset="-127"/>
                <a:cs typeface="+mj-cs"/>
              </a:rPr>
              <a:t>Growth</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controlled</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by</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surface</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process</a:t>
            </a:r>
            <a:r>
              <a:rPr lang="ko-KR" altLang="en-US" sz="2800" b="1" dirty="0">
                <a:latin typeface="Gill Sans MT" panose="020B0502020104020203" pitchFamily="34" charset="0"/>
                <a:ea typeface="HY견고딕" panose="02030600000101010101" pitchFamily="18" charset="-127"/>
                <a:cs typeface="+mj-cs"/>
              </a:rPr>
              <a:t> </a:t>
            </a:r>
          </a:p>
        </p:txBody>
      </p:sp>
      <p:sp>
        <p:nvSpPr>
          <p:cNvPr id="6" name="직사각형 5"/>
          <p:cNvSpPr/>
          <p:nvPr/>
        </p:nvSpPr>
        <p:spPr>
          <a:xfrm>
            <a:off x="372344" y="908720"/>
            <a:ext cx="7704856" cy="461665"/>
          </a:xfrm>
          <a:prstGeom prst="rect">
            <a:avLst/>
          </a:prstGeom>
        </p:spPr>
        <p:txBody>
          <a:bodyPr vert="horz" lIns="91440" tIns="45720" rIns="91440" bIns="45720" rtlCol="0" anchor="ctr">
            <a:noAutofit/>
          </a:bodyPr>
          <a:lstStyle/>
          <a:p>
            <a:pPr marL="342900" indent="-342900" algn="just">
              <a:spcBef>
                <a:spcPct val="0"/>
              </a:spcBef>
              <a:buFont typeface="Arial" panose="020B0604020202020204" pitchFamily="34" charset="0"/>
              <a:buChar char="•"/>
            </a:pPr>
            <a:r>
              <a:rPr lang="en-US" altLang="ko-KR" sz="2400" dirty="0">
                <a:latin typeface="Gill Sans MT" panose="020B0502020104020203" pitchFamily="34" charset="0"/>
                <a:ea typeface="HY견고딕" panose="02030600000101010101" pitchFamily="18" charset="-127"/>
                <a:cs typeface="+mj-cs"/>
              </a:rPr>
              <a:t>dominated by </a:t>
            </a:r>
            <a:r>
              <a:rPr lang="ko-KR" altLang="en-US" sz="2400" dirty="0" err="1">
                <a:latin typeface="Gill Sans MT" panose="020B0502020104020203" pitchFamily="34" charset="0"/>
                <a:ea typeface="HY견고딕" panose="02030600000101010101" pitchFamily="18" charset="-127"/>
                <a:cs typeface="+mj-cs"/>
              </a:rPr>
              <a:t>the</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surface</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process</a:t>
            </a:r>
            <a:r>
              <a:rPr lang="ko-KR" altLang="en-US" sz="2400" dirty="0">
                <a:latin typeface="Gill Sans MT" panose="020B0502020104020203" pitchFamily="34" charset="0"/>
                <a:ea typeface="HY견고딕" panose="02030600000101010101" pitchFamily="18" charset="-127"/>
                <a:cs typeface="+mj-cs"/>
              </a:rPr>
              <a:t> </a:t>
            </a:r>
            <a:r>
              <a:rPr lang="en-US" altLang="ko-KR" sz="2400" dirty="0">
                <a:latin typeface="Gill Sans MT" panose="020B0502020104020203" pitchFamily="34" charset="0"/>
                <a:ea typeface="HY견고딕" panose="02030600000101010101" pitchFamily="18" charset="-127"/>
                <a:cs typeface="+mj-cs"/>
              </a:rPr>
              <a:t>(If diffusion is so fast)</a:t>
            </a:r>
            <a:endParaRPr lang="ko-KR" altLang="en-US" sz="2400" dirty="0">
              <a:latin typeface="Gill Sans MT" panose="020B0502020104020203" pitchFamily="34" charset="0"/>
              <a:ea typeface="HY견고딕" panose="02030600000101010101" pitchFamily="18" charset="-127"/>
              <a:cs typeface="+mj-cs"/>
            </a:endParaRPr>
          </a:p>
        </p:txBody>
      </p:sp>
      <p:sp>
        <p:nvSpPr>
          <p:cNvPr id="8" name="직사각형 7"/>
          <p:cNvSpPr/>
          <p:nvPr/>
        </p:nvSpPr>
        <p:spPr>
          <a:xfrm>
            <a:off x="286498" y="1533375"/>
            <a:ext cx="3535648" cy="461665"/>
          </a:xfrm>
          <a:prstGeom prst="rect">
            <a:avLst/>
          </a:prstGeom>
        </p:spPr>
        <p:txBody>
          <a:bodyPr wrap="none">
            <a:spAutoFit/>
          </a:bodyPr>
          <a:lstStyle/>
          <a:p>
            <a:r>
              <a:rPr lang="en-US" altLang="ko-KR" sz="2400" dirty="0">
                <a:latin typeface="Gill Sans MT" panose="020B0502020104020203" pitchFamily="34" charset="0"/>
              </a:rPr>
              <a:t>(</a:t>
            </a:r>
            <a:r>
              <a:rPr lang="en-US" altLang="ko-KR" sz="2400" dirty="0" err="1">
                <a:latin typeface="Gill Sans MT" panose="020B0502020104020203" pitchFamily="34" charset="0"/>
              </a:rPr>
              <a:t>i</a:t>
            </a:r>
            <a:r>
              <a:rPr lang="en-US" altLang="ko-KR" sz="2400" dirty="0">
                <a:latin typeface="Gill Sans MT" panose="020B0502020104020203" pitchFamily="34" charset="0"/>
              </a:rPr>
              <a:t>) </a:t>
            </a:r>
            <a:r>
              <a:rPr lang="ko-KR" altLang="en-US" sz="2400" dirty="0" err="1">
                <a:latin typeface="Gill Sans MT" panose="020B0502020104020203" pitchFamily="34" charset="0"/>
              </a:rPr>
              <a:t>mononuclear</a:t>
            </a:r>
            <a:r>
              <a:rPr lang="ko-KR" altLang="en-US" sz="2400" dirty="0">
                <a:latin typeface="Gill Sans MT" panose="020B0502020104020203" pitchFamily="34" charset="0"/>
              </a:rPr>
              <a:t> </a:t>
            </a:r>
            <a:r>
              <a:rPr lang="ko-KR" altLang="en-US" sz="2400" dirty="0" err="1">
                <a:latin typeface="Gill Sans MT" panose="020B0502020104020203" pitchFamily="34" charset="0"/>
              </a:rPr>
              <a:t>growth</a:t>
            </a:r>
            <a:r>
              <a:rPr lang="ko-KR" altLang="en-US" sz="2400" dirty="0">
                <a:latin typeface="Gill Sans MT" panose="020B0502020104020203" pitchFamily="34" charset="0"/>
              </a:rPr>
              <a:t> </a:t>
            </a:r>
            <a:r>
              <a:rPr lang="en-US" altLang="ko-KR" sz="2400" dirty="0">
                <a:latin typeface="Gill Sans MT" panose="020B0502020104020203" pitchFamily="34" charset="0"/>
                <a:sym typeface="Wingdings" panose="05000000000000000000" pitchFamily="2" charset="2"/>
              </a:rPr>
              <a:t></a:t>
            </a:r>
            <a:endParaRPr lang="ko-KR" altLang="en-US" sz="2400" dirty="0">
              <a:latin typeface="Gill Sans MT" panose="020B0502020104020203" pitchFamily="34" charset="0"/>
            </a:endParaRPr>
          </a:p>
        </p:txBody>
      </p:sp>
      <p:sp>
        <p:nvSpPr>
          <p:cNvPr id="10" name="직사각형 9"/>
          <p:cNvSpPr/>
          <p:nvPr/>
        </p:nvSpPr>
        <p:spPr>
          <a:xfrm>
            <a:off x="286498" y="3998869"/>
            <a:ext cx="3494162" cy="461665"/>
          </a:xfrm>
          <a:prstGeom prst="rect">
            <a:avLst/>
          </a:prstGeom>
        </p:spPr>
        <p:txBody>
          <a:bodyPr wrap="none">
            <a:spAutoFit/>
          </a:bodyPr>
          <a:lstStyle/>
          <a:p>
            <a:r>
              <a:rPr lang="en-US" altLang="ko-KR" sz="2400" dirty="0">
                <a:latin typeface="Gill Sans MT" panose="020B0502020104020203" pitchFamily="34" charset="0"/>
              </a:rPr>
              <a:t>(ii) </a:t>
            </a:r>
            <a:r>
              <a:rPr lang="ko-KR" altLang="en-US" sz="2400" dirty="0" err="1">
                <a:latin typeface="Gill Sans MT" panose="020B0502020104020203" pitchFamily="34" charset="0"/>
              </a:rPr>
              <a:t>poly-nuclear</a:t>
            </a:r>
            <a:r>
              <a:rPr lang="ko-KR" altLang="en-US" sz="2400" dirty="0">
                <a:latin typeface="Gill Sans MT" panose="020B0502020104020203" pitchFamily="34" charset="0"/>
              </a:rPr>
              <a:t> </a:t>
            </a:r>
            <a:r>
              <a:rPr lang="ko-KR" altLang="en-US" sz="2400" dirty="0" err="1">
                <a:latin typeface="Gill Sans MT" panose="020B0502020104020203" pitchFamily="34" charset="0"/>
              </a:rPr>
              <a:t>growth</a:t>
            </a:r>
            <a:r>
              <a:rPr lang="ko-KR" altLang="en-US" sz="2400" dirty="0">
                <a:latin typeface="Gill Sans MT" panose="020B0502020104020203" pitchFamily="34" charset="0"/>
              </a:rPr>
              <a:t> </a:t>
            </a:r>
            <a:r>
              <a:rPr lang="en-US" altLang="ko-KR" sz="2400" dirty="0">
                <a:latin typeface="Gill Sans MT" panose="020B0502020104020203" pitchFamily="34" charset="0"/>
                <a:sym typeface="Wingdings" panose="05000000000000000000" pitchFamily="2" charset="2"/>
              </a:rPr>
              <a:t></a:t>
            </a:r>
            <a:endParaRPr lang="ko-KR" altLang="en-US" sz="2400" dirty="0">
              <a:latin typeface="Gill Sans MT" panose="020B0502020104020203" pitchFamily="34" charset="0"/>
            </a:endParaRPr>
          </a:p>
        </p:txBody>
      </p:sp>
      <p:pic>
        <p:nvPicPr>
          <p:cNvPr id="11" name="그림 10"/>
          <p:cNvPicPr>
            <a:picLocks noChangeAspect="1"/>
          </p:cNvPicPr>
          <p:nvPr/>
        </p:nvPicPr>
        <p:blipFill rotWithShape="1">
          <a:blip r:embed="rId3"/>
          <a:srcRect l="59056" t="63084" r="34644" b="32554"/>
          <a:stretch/>
        </p:blipFill>
        <p:spPr>
          <a:xfrm>
            <a:off x="3894585" y="1412776"/>
            <a:ext cx="1829978" cy="686242"/>
          </a:xfrm>
          <a:prstGeom prst="rect">
            <a:avLst/>
          </a:prstGeom>
        </p:spPr>
      </p:pic>
      <p:pic>
        <p:nvPicPr>
          <p:cNvPr id="12" name="그림 11"/>
          <p:cNvPicPr>
            <a:picLocks noChangeAspect="1"/>
          </p:cNvPicPr>
          <p:nvPr/>
        </p:nvPicPr>
        <p:blipFill rotWithShape="1">
          <a:blip r:embed="rId4"/>
          <a:srcRect l="60631" t="18743" r="35826" b="78350"/>
          <a:stretch/>
        </p:blipFill>
        <p:spPr>
          <a:xfrm>
            <a:off x="4254030" y="3933056"/>
            <a:ext cx="1111088" cy="493817"/>
          </a:xfrm>
          <a:prstGeom prst="rect">
            <a:avLst/>
          </a:prstGeom>
        </p:spPr>
      </p:pic>
      <p:sp>
        <p:nvSpPr>
          <p:cNvPr id="13" name="TextBox 12"/>
          <p:cNvSpPr txBox="1"/>
          <p:nvPr/>
        </p:nvSpPr>
        <p:spPr>
          <a:xfrm>
            <a:off x="827584" y="2044716"/>
            <a:ext cx="5301451" cy="830997"/>
          </a:xfrm>
          <a:prstGeom prst="rect">
            <a:avLst/>
          </a:prstGeom>
          <a:noFill/>
        </p:spPr>
        <p:txBody>
          <a:bodyPr wrap="none" rtlCol="0">
            <a:spAutoFit/>
          </a:bodyPr>
          <a:lstStyle/>
          <a:p>
            <a:r>
              <a:rPr lang="en-US" altLang="ko-KR" sz="2400" dirty="0">
                <a:latin typeface="Gill Sans MT" panose="020B0502020104020203" pitchFamily="34" charset="0"/>
              </a:rPr>
              <a:t> - sufficient time to diffuse on the surface</a:t>
            </a:r>
          </a:p>
          <a:p>
            <a:r>
              <a:rPr lang="en-US" altLang="ko-KR" sz="2400" dirty="0">
                <a:latin typeface="Gill Sans MT" panose="020B0502020104020203" pitchFamily="34" charset="0"/>
              </a:rPr>
              <a:t> - Layer-by-layer growth</a:t>
            </a:r>
            <a:endParaRPr lang="ko-KR" altLang="en-US" sz="2400" dirty="0">
              <a:latin typeface="Gill Sans MT" panose="020B0502020104020203" pitchFamily="34" charset="0"/>
            </a:endParaRPr>
          </a:p>
        </p:txBody>
      </p:sp>
      <p:sp>
        <p:nvSpPr>
          <p:cNvPr id="14" name="TextBox 13"/>
          <p:cNvSpPr txBox="1"/>
          <p:nvPr/>
        </p:nvSpPr>
        <p:spPr>
          <a:xfrm>
            <a:off x="827584" y="4494875"/>
            <a:ext cx="7585603" cy="1200329"/>
          </a:xfrm>
          <a:prstGeom prst="rect">
            <a:avLst/>
          </a:prstGeom>
          <a:noFill/>
        </p:spPr>
        <p:txBody>
          <a:bodyPr wrap="none" rtlCol="0">
            <a:spAutoFit/>
          </a:bodyPr>
          <a:lstStyle/>
          <a:p>
            <a:r>
              <a:rPr lang="en-US" altLang="ko-KR" sz="2400" dirty="0">
                <a:latin typeface="Gill Sans MT" panose="020B0502020104020203" pitchFamily="34" charset="0"/>
              </a:rPr>
              <a:t> - occur under high surface concentration</a:t>
            </a:r>
          </a:p>
          <a:p>
            <a:r>
              <a:rPr lang="en-US" altLang="ko-KR" sz="2400" dirty="0">
                <a:latin typeface="Gill Sans MT" panose="020B0502020104020203" pitchFamily="34" charset="0"/>
              </a:rPr>
              <a:t> - fast surface process (formation of incomplete multi layer)</a:t>
            </a:r>
          </a:p>
          <a:p>
            <a:r>
              <a:rPr lang="en-US" altLang="ko-KR" sz="2400" dirty="0">
                <a:latin typeface="Gill Sans MT" panose="020B0502020104020203" pitchFamily="34" charset="0"/>
              </a:rPr>
              <a:t> - growth rate independent of particle size or time</a:t>
            </a:r>
            <a:endParaRPr lang="ko-KR" altLang="en-US" sz="2400" dirty="0">
              <a:latin typeface="Gill Sans MT" panose="020B0502020104020203" pitchFamily="34" charset="0"/>
            </a:endParaRPr>
          </a:p>
        </p:txBody>
      </p:sp>
      <p:sp>
        <p:nvSpPr>
          <p:cNvPr id="2" name="직사각형 1"/>
          <p:cNvSpPr/>
          <p:nvPr/>
        </p:nvSpPr>
        <p:spPr>
          <a:xfrm>
            <a:off x="6052835" y="3068254"/>
            <a:ext cx="2946769" cy="369332"/>
          </a:xfrm>
          <a:prstGeom prst="rect">
            <a:avLst/>
          </a:prstGeom>
        </p:spPr>
        <p:txBody>
          <a:bodyPr wrap="none">
            <a:spAutoFit/>
          </a:bodyPr>
          <a:lstStyle/>
          <a:p>
            <a:r>
              <a:rPr lang="en-US" altLang="ko-KR" dirty="0">
                <a:solidFill>
                  <a:srgbClr val="C00000"/>
                </a:solidFill>
                <a:latin typeface="Gill Sans MT" panose="020B0502020104020203" pitchFamily="34" charset="0"/>
              </a:rPr>
              <a:t>Not </a:t>
            </a:r>
            <a:r>
              <a:rPr lang="ko-KR" altLang="en-US" dirty="0" err="1">
                <a:solidFill>
                  <a:srgbClr val="C00000"/>
                </a:solidFill>
                <a:latin typeface="Gill Sans MT" panose="020B0502020104020203" pitchFamily="34" charset="0"/>
              </a:rPr>
              <a:t>uniformly</a:t>
            </a:r>
            <a:r>
              <a:rPr lang="ko-KR" altLang="en-US" dirty="0">
                <a:solidFill>
                  <a:srgbClr val="C00000"/>
                </a:solidFill>
                <a:latin typeface="Gill Sans MT" panose="020B0502020104020203" pitchFamily="34" charset="0"/>
              </a:rPr>
              <a:t> </a:t>
            </a:r>
            <a:r>
              <a:rPr lang="ko-KR" altLang="en-US" dirty="0" err="1">
                <a:solidFill>
                  <a:srgbClr val="C00000"/>
                </a:solidFill>
                <a:latin typeface="Gill Sans MT" panose="020B0502020104020203" pitchFamily="34" charset="0"/>
              </a:rPr>
              <a:t>sized</a:t>
            </a:r>
            <a:r>
              <a:rPr lang="ko-KR" altLang="en-US" dirty="0">
                <a:solidFill>
                  <a:srgbClr val="C00000"/>
                </a:solidFill>
                <a:latin typeface="Gill Sans MT" panose="020B0502020104020203" pitchFamily="34" charset="0"/>
              </a:rPr>
              <a:t> </a:t>
            </a:r>
            <a:r>
              <a:rPr lang="ko-KR" altLang="en-US" dirty="0" err="1">
                <a:solidFill>
                  <a:srgbClr val="C00000"/>
                </a:solidFill>
                <a:latin typeface="Gill Sans MT" panose="020B0502020104020203" pitchFamily="34" charset="0"/>
              </a:rPr>
              <a:t>particles</a:t>
            </a:r>
            <a:r>
              <a:rPr lang="ko-KR" altLang="en-US" dirty="0">
                <a:solidFill>
                  <a:srgbClr val="C00000"/>
                </a:solidFill>
                <a:latin typeface="Gill Sans MT" panose="020B0502020104020203" pitchFamily="34" charset="0"/>
              </a:rPr>
              <a:t>.</a:t>
            </a:r>
          </a:p>
        </p:txBody>
      </p:sp>
      <p:sp>
        <p:nvSpPr>
          <p:cNvPr id="15" name="직사각형 14"/>
          <p:cNvSpPr/>
          <p:nvPr/>
        </p:nvSpPr>
        <p:spPr>
          <a:xfrm>
            <a:off x="5528854" y="6300028"/>
            <a:ext cx="2499530" cy="369332"/>
          </a:xfrm>
          <a:prstGeom prst="rect">
            <a:avLst/>
          </a:prstGeom>
        </p:spPr>
        <p:txBody>
          <a:bodyPr wrap="none">
            <a:spAutoFit/>
          </a:bodyPr>
          <a:lstStyle/>
          <a:p>
            <a:r>
              <a:rPr lang="ko-KR" altLang="en-US" dirty="0" err="1">
                <a:solidFill>
                  <a:srgbClr val="C00000"/>
                </a:solidFill>
                <a:latin typeface="Gill Sans MT" panose="020B0502020104020203" pitchFamily="34" charset="0"/>
              </a:rPr>
              <a:t>uniformly</a:t>
            </a:r>
            <a:r>
              <a:rPr lang="ko-KR" altLang="en-US" dirty="0">
                <a:solidFill>
                  <a:srgbClr val="C00000"/>
                </a:solidFill>
                <a:latin typeface="Gill Sans MT" panose="020B0502020104020203" pitchFamily="34" charset="0"/>
              </a:rPr>
              <a:t> </a:t>
            </a:r>
            <a:r>
              <a:rPr lang="ko-KR" altLang="en-US" dirty="0" err="1">
                <a:solidFill>
                  <a:srgbClr val="C00000"/>
                </a:solidFill>
                <a:latin typeface="Gill Sans MT" panose="020B0502020104020203" pitchFamily="34" charset="0"/>
              </a:rPr>
              <a:t>sized</a:t>
            </a:r>
            <a:r>
              <a:rPr lang="ko-KR" altLang="en-US" dirty="0">
                <a:solidFill>
                  <a:srgbClr val="C00000"/>
                </a:solidFill>
                <a:latin typeface="Gill Sans MT" panose="020B0502020104020203" pitchFamily="34" charset="0"/>
              </a:rPr>
              <a:t> </a:t>
            </a:r>
            <a:r>
              <a:rPr lang="ko-KR" altLang="en-US" dirty="0" err="1">
                <a:solidFill>
                  <a:srgbClr val="C00000"/>
                </a:solidFill>
                <a:latin typeface="Gill Sans MT" panose="020B0502020104020203" pitchFamily="34" charset="0"/>
              </a:rPr>
              <a:t>particles</a:t>
            </a:r>
            <a:r>
              <a:rPr lang="ko-KR" altLang="en-US" dirty="0">
                <a:solidFill>
                  <a:srgbClr val="C00000"/>
                </a:solidFill>
                <a:latin typeface="Gill Sans MT" panose="020B0502020104020203" pitchFamily="34" charset="0"/>
              </a:rPr>
              <a:t>.</a:t>
            </a:r>
          </a:p>
        </p:txBody>
      </p:sp>
      <mc:AlternateContent xmlns:mc="http://schemas.openxmlformats.org/markup-compatibility/2006" xmlns:a14="http://schemas.microsoft.com/office/drawing/2010/main">
        <mc:Choice Requires="a14">
          <p:sp>
            <p:nvSpPr>
              <p:cNvPr id="16" name="직사각형 15"/>
              <p:cNvSpPr/>
              <p:nvPr/>
            </p:nvSpPr>
            <p:spPr>
              <a:xfrm>
                <a:off x="4153382" y="2502655"/>
                <a:ext cx="4320480" cy="584775"/>
              </a:xfrm>
              <a:prstGeom prst="rect">
                <a:avLst/>
              </a:prstGeom>
            </p:spPr>
            <p:txBody>
              <a:bodyPr wrap="square">
                <a:spAutoFit/>
              </a:bodyPr>
              <a:lstStyle/>
              <a:p>
                <a:r>
                  <a:rPr lang="ko-KR" altLang="en-US" sz="3200" dirty="0">
                    <a:solidFill>
                      <a:srgbClr val="C00000"/>
                    </a:solidFill>
                    <a:latin typeface="Gill Sans MT" panose="020B0502020104020203" pitchFamily="34" charset="0"/>
                  </a:rPr>
                  <a:t> </a:t>
                </a:r>
                <a:r>
                  <a:rPr lang="en-US" altLang="ko-KR" sz="3200" dirty="0">
                    <a:solidFill>
                      <a:srgbClr val="C00000"/>
                    </a:solidFill>
                    <a:latin typeface="Gill Sans MT" panose="020B0502020104020203" pitchFamily="34" charset="0"/>
                  </a:rPr>
                  <a:t>r</a:t>
                </a:r>
                <a:r>
                  <a:rPr lang="en-US" altLang="ko-KR" sz="3200" baseline="-25000" dirty="0">
                    <a:solidFill>
                      <a:srgbClr val="C00000"/>
                    </a:solidFill>
                    <a:latin typeface="Gill Sans MT" panose="020B0502020104020203" pitchFamily="34" charset="0"/>
                  </a:rPr>
                  <a:t>0</a:t>
                </a:r>
                <a:r>
                  <a:rPr lang="en-US" altLang="ko-KR" sz="3200" dirty="0">
                    <a:solidFill>
                      <a:srgbClr val="C00000"/>
                    </a:solidFill>
                    <a:latin typeface="Gill Sans MT" panose="020B0502020104020203" pitchFamily="34" charset="0"/>
                  </a:rPr>
                  <a:t> </a:t>
                </a:r>
                <a:r>
                  <a:rPr lang="ko-KR" altLang="en-US" sz="3200" dirty="0">
                    <a:solidFill>
                      <a:srgbClr val="C00000"/>
                    </a:solidFill>
                    <a:latin typeface="Gill Sans MT" panose="020B0502020104020203" pitchFamily="34" charset="0"/>
                  </a:rPr>
                  <a:t> </a:t>
                </a:r>
                <a:r>
                  <a:rPr lang="en-US" altLang="ko-KR" sz="3200" dirty="0">
                    <a:solidFill>
                      <a:srgbClr val="C00000"/>
                    </a:solidFill>
                    <a:latin typeface="Gill Sans MT" panose="020B0502020104020203" pitchFamily="34" charset="0"/>
                  </a:rPr>
                  <a:t>&amp; t </a:t>
                </a:r>
                <a14:m>
                  <m:oMath xmlns:m="http://schemas.openxmlformats.org/officeDocument/2006/math">
                    <m:r>
                      <a:rPr lang="en-US" altLang="ko-KR" sz="3200" i="1" dirty="0">
                        <a:solidFill>
                          <a:srgbClr val="C00000"/>
                        </a:solidFill>
                        <a:latin typeface="Cambria Math" panose="02040503050406030204" pitchFamily="18" charset="0"/>
                        <a:ea typeface="Cambria Math" panose="02040503050406030204" pitchFamily="18" charset="0"/>
                      </a:rPr>
                      <m:t>⇑</m:t>
                    </m:r>
                  </m:oMath>
                </a14:m>
                <a:r>
                  <a:rPr lang="en-US" altLang="ko-KR" sz="3200" dirty="0">
                    <a:solidFill>
                      <a:srgbClr val="C00000"/>
                    </a:solidFill>
                    <a:latin typeface="Gill Sans MT" panose="020B0502020104020203" pitchFamily="34" charset="0"/>
                  </a:rPr>
                  <a:t>   </a:t>
                </a:r>
                <a:r>
                  <a:rPr lang="en-US" altLang="ko-KR" sz="3200" dirty="0">
                    <a:solidFill>
                      <a:srgbClr val="C00000"/>
                    </a:solidFill>
                    <a:latin typeface="Gill Sans MT" panose="020B0502020104020203" pitchFamily="34" charset="0"/>
                    <a:sym typeface="Wingdings" panose="05000000000000000000" pitchFamily="2" charset="2"/>
                  </a:rPr>
                  <a:t>    </a:t>
                </a:r>
                <a14:m>
                  <m:oMath xmlns:m="http://schemas.openxmlformats.org/officeDocument/2006/math">
                    <m:r>
                      <a:rPr lang="ko-KR" altLang="en-US" sz="3200" i="1">
                        <a:solidFill>
                          <a:srgbClr val="C00000"/>
                        </a:solidFill>
                        <a:latin typeface="Cambria Math" panose="02040503050406030204" pitchFamily="18" charset="0"/>
                      </a:rPr>
                      <m:t>𝛿</m:t>
                    </m:r>
                    <m:r>
                      <a:rPr lang="en-US" altLang="ko-KR" sz="3200" i="1">
                        <a:solidFill>
                          <a:srgbClr val="C00000"/>
                        </a:solidFill>
                        <a:latin typeface="Cambria Math" panose="02040503050406030204" pitchFamily="18" charset="0"/>
                      </a:rPr>
                      <m:t>𝑟</m:t>
                    </m:r>
                  </m:oMath>
                </a14:m>
                <a:r>
                  <a:rPr lang="ko-KR" altLang="en-US" sz="3200" dirty="0">
                    <a:solidFill>
                      <a:srgbClr val="C00000"/>
                    </a:solidFill>
                    <a:latin typeface="Gill Sans MT" panose="020B0502020104020203" pitchFamily="34" charset="0"/>
                  </a:rPr>
                  <a:t> </a:t>
                </a:r>
                <a14:m>
                  <m:oMath xmlns:m="http://schemas.openxmlformats.org/officeDocument/2006/math">
                    <m:r>
                      <a:rPr lang="en-US" altLang="ko-KR" sz="3200" i="1" dirty="0">
                        <a:solidFill>
                          <a:srgbClr val="C00000"/>
                        </a:solidFill>
                        <a:latin typeface="Cambria Math" panose="02040503050406030204" pitchFamily="18" charset="0"/>
                        <a:ea typeface="Cambria Math" panose="02040503050406030204" pitchFamily="18" charset="0"/>
                      </a:rPr>
                      <m:t>⇑</m:t>
                    </m:r>
                  </m:oMath>
                </a14:m>
                <a:endParaRPr lang="ko-KR" altLang="en-US" sz="3200" dirty="0">
                  <a:solidFill>
                    <a:srgbClr val="C00000"/>
                  </a:solidFill>
                  <a:latin typeface="Gill Sans MT" panose="020B0502020104020203" pitchFamily="34" charset="0"/>
                </a:endParaRPr>
              </a:p>
            </p:txBody>
          </p:sp>
        </mc:Choice>
        <mc:Fallback xmlns="">
          <p:sp>
            <p:nvSpPr>
              <p:cNvPr id="16" name="직사각형 15"/>
              <p:cNvSpPr>
                <a:spLocks noRot="1" noChangeAspect="1" noMove="1" noResize="1" noEditPoints="1" noAdjustHandles="1" noChangeArrowheads="1" noChangeShapeType="1" noTextEdit="1"/>
              </p:cNvSpPr>
              <p:nvPr/>
            </p:nvSpPr>
            <p:spPr>
              <a:xfrm>
                <a:off x="4153382" y="2502655"/>
                <a:ext cx="4320480" cy="584775"/>
              </a:xfrm>
              <a:prstGeom prst="rect">
                <a:avLst/>
              </a:prstGeom>
              <a:blipFill>
                <a:blip r:embed="rId5"/>
                <a:stretch>
                  <a:fillRect l="-987" t="-14737" b="-3473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 name="직사각형 16"/>
              <p:cNvSpPr/>
              <p:nvPr/>
            </p:nvSpPr>
            <p:spPr>
              <a:xfrm>
                <a:off x="3059832" y="5730130"/>
                <a:ext cx="5616624" cy="584775"/>
              </a:xfrm>
              <a:prstGeom prst="rect">
                <a:avLst/>
              </a:prstGeom>
            </p:spPr>
            <p:txBody>
              <a:bodyPr wrap="square">
                <a:spAutoFit/>
              </a:bodyPr>
              <a:lstStyle/>
              <a:p>
                <a:r>
                  <a:rPr lang="ko-KR" altLang="en-US" sz="3200" dirty="0">
                    <a:solidFill>
                      <a:srgbClr val="C00000"/>
                    </a:solidFill>
                    <a:latin typeface="Gill Sans MT" panose="020B0502020104020203" pitchFamily="34" charset="0"/>
                  </a:rPr>
                  <a:t> </a:t>
                </a:r>
                <a:r>
                  <a:rPr lang="en-US" altLang="ko-KR" sz="3200" dirty="0">
                    <a:solidFill>
                      <a:srgbClr val="C00000"/>
                    </a:solidFill>
                    <a:latin typeface="Gill Sans MT" panose="020B0502020104020203" pitchFamily="34" charset="0"/>
                  </a:rPr>
                  <a:t>r</a:t>
                </a:r>
                <a:r>
                  <a:rPr lang="en-US" altLang="ko-KR" sz="3200" baseline="-25000" dirty="0">
                    <a:solidFill>
                      <a:srgbClr val="C00000"/>
                    </a:solidFill>
                    <a:latin typeface="Gill Sans MT" panose="020B0502020104020203" pitchFamily="34" charset="0"/>
                  </a:rPr>
                  <a:t>0</a:t>
                </a:r>
                <a:r>
                  <a:rPr lang="en-US" altLang="ko-KR" sz="3200" dirty="0">
                    <a:solidFill>
                      <a:srgbClr val="C00000"/>
                    </a:solidFill>
                    <a:latin typeface="Gill Sans MT" panose="020B0502020104020203" pitchFamily="34" charset="0"/>
                  </a:rPr>
                  <a:t> </a:t>
                </a:r>
                <a:r>
                  <a:rPr lang="ko-KR" altLang="en-US" sz="3200" dirty="0">
                    <a:solidFill>
                      <a:srgbClr val="C00000"/>
                    </a:solidFill>
                    <a:latin typeface="Gill Sans MT" panose="020B0502020104020203" pitchFamily="34" charset="0"/>
                  </a:rPr>
                  <a:t> </a:t>
                </a:r>
                <a:r>
                  <a:rPr lang="en-US" altLang="ko-KR" sz="3200" dirty="0">
                    <a:solidFill>
                      <a:srgbClr val="C00000"/>
                    </a:solidFill>
                    <a:latin typeface="Gill Sans MT" panose="020B0502020104020203" pitchFamily="34" charset="0"/>
                  </a:rPr>
                  <a:t>&amp; t </a:t>
                </a:r>
                <a14:m>
                  <m:oMath xmlns:m="http://schemas.openxmlformats.org/officeDocument/2006/math">
                    <m:r>
                      <a:rPr lang="en-US" altLang="ko-KR" sz="3200" i="1" dirty="0">
                        <a:solidFill>
                          <a:srgbClr val="C00000"/>
                        </a:solidFill>
                        <a:latin typeface="Cambria Math" panose="02040503050406030204" pitchFamily="18" charset="0"/>
                        <a:ea typeface="Cambria Math" panose="02040503050406030204" pitchFamily="18" charset="0"/>
                      </a:rPr>
                      <m:t>⇑</m:t>
                    </m:r>
                  </m:oMath>
                </a14:m>
                <a:r>
                  <a:rPr lang="en-US" altLang="ko-KR" sz="3200" dirty="0">
                    <a:solidFill>
                      <a:srgbClr val="C00000"/>
                    </a:solidFill>
                    <a:latin typeface="Gill Sans MT" panose="020B0502020104020203" pitchFamily="34" charset="0"/>
                  </a:rPr>
                  <a:t>   </a:t>
                </a:r>
                <a:r>
                  <a:rPr lang="en-US" altLang="ko-KR" sz="3200" dirty="0">
                    <a:solidFill>
                      <a:srgbClr val="C00000"/>
                    </a:solidFill>
                    <a:latin typeface="Gill Sans MT" panose="020B0502020104020203" pitchFamily="34" charset="0"/>
                    <a:sym typeface="Wingdings" panose="05000000000000000000" pitchFamily="2" charset="2"/>
                  </a:rPr>
                  <a:t>    </a:t>
                </a:r>
                <a14:m>
                  <m:oMath xmlns:m="http://schemas.openxmlformats.org/officeDocument/2006/math">
                    <m:r>
                      <m:rPr>
                        <m:sty m:val="p"/>
                      </m:rPr>
                      <a:rPr lang="en-US" altLang="ko-KR" sz="3200" b="0" i="0" smtClean="0">
                        <a:solidFill>
                          <a:srgbClr val="C00000"/>
                        </a:solidFill>
                        <a:latin typeface="Cambria Math" panose="02040503050406030204" pitchFamily="18" charset="0"/>
                      </a:rPr>
                      <m:t>constan</m:t>
                    </m:r>
                    <m:r>
                      <a:rPr lang="en-US" altLang="ko-KR" sz="3200" b="0" i="1" smtClean="0">
                        <a:solidFill>
                          <a:srgbClr val="C00000"/>
                        </a:solidFill>
                        <a:latin typeface="Cambria Math" panose="02040503050406030204" pitchFamily="18" charset="0"/>
                      </a:rPr>
                      <m:t>𝑡</m:t>
                    </m:r>
                    <m:r>
                      <a:rPr lang="en-US" altLang="ko-KR" sz="3200" b="0" i="1" smtClean="0">
                        <a:solidFill>
                          <a:srgbClr val="C00000"/>
                        </a:solidFill>
                        <a:latin typeface="Cambria Math" panose="02040503050406030204" pitchFamily="18" charset="0"/>
                      </a:rPr>
                      <m:t> </m:t>
                    </m:r>
                    <m:r>
                      <a:rPr lang="ko-KR" altLang="en-US" sz="3200" i="1">
                        <a:solidFill>
                          <a:srgbClr val="C00000"/>
                        </a:solidFill>
                        <a:latin typeface="Cambria Math" panose="02040503050406030204" pitchFamily="18" charset="0"/>
                      </a:rPr>
                      <m:t>𝛿</m:t>
                    </m:r>
                    <m:r>
                      <a:rPr lang="en-US" altLang="ko-KR" sz="3200" i="1">
                        <a:solidFill>
                          <a:srgbClr val="C00000"/>
                        </a:solidFill>
                        <a:latin typeface="Cambria Math" panose="02040503050406030204" pitchFamily="18" charset="0"/>
                      </a:rPr>
                      <m:t>𝑟</m:t>
                    </m:r>
                  </m:oMath>
                </a14:m>
                <a:r>
                  <a:rPr lang="ko-KR" altLang="en-US" sz="3200" dirty="0">
                    <a:solidFill>
                      <a:srgbClr val="C00000"/>
                    </a:solidFill>
                    <a:latin typeface="Gill Sans MT" panose="020B0502020104020203" pitchFamily="34" charset="0"/>
                  </a:rPr>
                  <a:t> </a:t>
                </a:r>
              </a:p>
            </p:txBody>
          </p:sp>
        </mc:Choice>
        <mc:Fallback xmlns="">
          <p:sp>
            <p:nvSpPr>
              <p:cNvPr id="17" name="직사각형 16"/>
              <p:cNvSpPr>
                <a:spLocks noRot="1" noChangeAspect="1" noMove="1" noResize="1" noEditPoints="1" noAdjustHandles="1" noChangeArrowheads="1" noChangeShapeType="1" noTextEdit="1"/>
              </p:cNvSpPr>
              <p:nvPr/>
            </p:nvSpPr>
            <p:spPr>
              <a:xfrm>
                <a:off x="3059832" y="5730130"/>
                <a:ext cx="5616624" cy="584775"/>
              </a:xfrm>
              <a:prstGeom prst="rect">
                <a:avLst/>
              </a:prstGeom>
              <a:blipFill>
                <a:blip r:embed="rId6"/>
                <a:stretch>
                  <a:fillRect l="-869" t="-14583" b="-33333"/>
                </a:stretch>
              </a:blipFill>
            </p:spPr>
            <p:txBody>
              <a:bodyPr/>
              <a:lstStyle/>
              <a:p>
                <a:r>
                  <a:rPr lang="ko-KR" altLang="en-US">
                    <a:noFill/>
                  </a:rPr>
                  <a:t> </a:t>
                </a:r>
              </a:p>
            </p:txBody>
          </p:sp>
        </mc:Fallback>
      </mc:AlternateContent>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64</a:t>
            </a:fld>
            <a:endParaRPr lang="ko-KR" altLang="en-US"/>
          </a:p>
        </p:txBody>
      </p:sp>
    </p:spTree>
    <p:extLst>
      <p:ext uri="{BB962C8B-B14F-4D97-AF65-F5344CB8AC3E}">
        <p14:creationId xmlns:p14="http://schemas.microsoft.com/office/powerpoint/2010/main" val="33517689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0" y="0"/>
            <a:ext cx="8687432" cy="1200329"/>
          </a:xfrm>
          <a:prstGeom prst="rect">
            <a:avLst/>
          </a:prstGeom>
        </p:spPr>
        <p:txBody>
          <a:bodyPr vert="horz" lIns="91440" tIns="45720" rIns="91440" bIns="45720" rtlCol="0" anchor="ctr">
            <a:noAutofit/>
          </a:bodyPr>
          <a:lstStyle/>
          <a:p>
            <a:pPr marL="342900" indent="-342900" algn="just">
              <a:spcBef>
                <a:spcPct val="0"/>
              </a:spcBef>
              <a:buFont typeface="Arial" panose="020B0604020202020204" pitchFamily="34" charset="0"/>
              <a:buChar char="•"/>
            </a:pPr>
            <a:r>
              <a:rPr lang="ko-KR" altLang="en-US" sz="2400" dirty="0" err="1">
                <a:solidFill>
                  <a:srgbClr val="C00000"/>
                </a:solidFill>
                <a:latin typeface="Gill Sans MT" panose="020B0502020104020203" pitchFamily="34" charset="0"/>
                <a:ea typeface="HY견고딕" panose="02030600000101010101" pitchFamily="18" charset="-127"/>
                <a:cs typeface="+mj-cs"/>
              </a:rPr>
              <a:t>diffusion</a:t>
            </a:r>
            <a:r>
              <a:rPr lang="ko-KR" altLang="en-US" sz="2400" dirty="0">
                <a:solidFill>
                  <a:srgbClr val="C00000"/>
                </a:solidFill>
                <a:latin typeface="Gill Sans MT" panose="020B0502020104020203" pitchFamily="34" charset="0"/>
                <a:ea typeface="HY견고딕" panose="02030600000101010101" pitchFamily="18" charset="-127"/>
                <a:cs typeface="+mj-cs"/>
              </a:rPr>
              <a:t> </a:t>
            </a:r>
            <a:r>
              <a:rPr lang="ko-KR" altLang="en-US" sz="2400" dirty="0" err="1">
                <a:solidFill>
                  <a:srgbClr val="C00000"/>
                </a:solidFill>
                <a:latin typeface="Gill Sans MT" panose="020B0502020104020203" pitchFamily="34" charset="0"/>
                <a:ea typeface="HY견고딕" panose="02030600000101010101" pitchFamily="18" charset="-127"/>
                <a:cs typeface="+mj-cs"/>
              </a:rPr>
              <a:t>controlled</a:t>
            </a:r>
            <a:r>
              <a:rPr lang="ko-KR" altLang="en-US" sz="2400" dirty="0">
                <a:solidFill>
                  <a:srgbClr val="C00000"/>
                </a:solidFill>
                <a:latin typeface="Gill Sans MT" panose="020B0502020104020203" pitchFamily="34" charset="0"/>
                <a:ea typeface="HY견고딕" panose="02030600000101010101" pitchFamily="18" charset="-127"/>
                <a:cs typeface="+mj-cs"/>
              </a:rPr>
              <a:t> </a:t>
            </a:r>
            <a:r>
              <a:rPr lang="ko-KR" altLang="en-US" sz="2400" dirty="0" err="1">
                <a:solidFill>
                  <a:srgbClr val="C00000"/>
                </a:solidFill>
                <a:latin typeface="Gill Sans MT" panose="020B0502020104020203" pitchFamily="34" charset="0"/>
                <a:ea typeface="HY견고딕" panose="02030600000101010101" pitchFamily="18" charset="-127"/>
                <a:cs typeface="+mj-cs"/>
              </a:rPr>
              <a:t>growth</a:t>
            </a:r>
            <a:r>
              <a:rPr lang="ko-KR" altLang="en-US" sz="2400" dirty="0">
                <a:solidFill>
                  <a:srgbClr val="C00000"/>
                </a:solidFill>
                <a:latin typeface="Gill Sans MT" panose="020B0502020104020203" pitchFamily="34" charset="0"/>
                <a:ea typeface="HY견고딕" panose="02030600000101010101" pitchFamily="18" charset="-127"/>
                <a:cs typeface="+mj-cs"/>
              </a:rPr>
              <a:t> </a:t>
            </a:r>
            <a:r>
              <a:rPr lang="ko-KR" altLang="en-US" sz="2400" dirty="0" err="1">
                <a:solidFill>
                  <a:srgbClr val="C00000"/>
                </a:solidFill>
                <a:latin typeface="Gill Sans MT" panose="020B0502020104020203" pitchFamily="34" charset="0"/>
                <a:ea typeface="HY견고딕" panose="02030600000101010101" pitchFamily="18" charset="-127"/>
                <a:cs typeface="+mj-cs"/>
              </a:rPr>
              <a:t>mechanism</a:t>
            </a:r>
            <a:r>
              <a:rPr lang="ko-KR" altLang="en-US" sz="2400" dirty="0">
                <a:solidFill>
                  <a:srgbClr val="C00000"/>
                </a:solidFill>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is</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required</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for</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the</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synthesis</a:t>
            </a:r>
            <a:r>
              <a:rPr lang="ko-KR" altLang="en-US" sz="2400" dirty="0">
                <a:latin typeface="Gill Sans MT" panose="020B0502020104020203" pitchFamily="34" charset="0"/>
                <a:ea typeface="HY견고딕" panose="02030600000101010101" pitchFamily="18" charset="-127"/>
                <a:cs typeface="+mj-cs"/>
              </a:rPr>
              <a:t> of </a:t>
            </a:r>
            <a:r>
              <a:rPr lang="ko-KR" altLang="en-US" sz="2400" dirty="0" err="1">
                <a:latin typeface="Gill Sans MT" panose="020B0502020104020203" pitchFamily="34" charset="0"/>
                <a:ea typeface="HY견고딕" panose="02030600000101010101" pitchFamily="18" charset="-127"/>
                <a:cs typeface="+mj-cs"/>
              </a:rPr>
              <a:t>monosized</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particles</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by</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homogeneous</a:t>
            </a:r>
            <a:r>
              <a:rPr lang="ko-KR" altLang="en-US" sz="2400" dirty="0">
                <a:latin typeface="Gill Sans MT" panose="020B0502020104020203" pitchFamily="34" charset="0"/>
                <a:ea typeface="HY견고딕" panose="02030600000101010101" pitchFamily="18" charset="-127"/>
                <a:cs typeface="+mj-cs"/>
              </a:rPr>
              <a:t> </a:t>
            </a:r>
            <a:r>
              <a:rPr lang="ko-KR" altLang="en-US" sz="2400" dirty="0" err="1">
                <a:latin typeface="Gill Sans MT" panose="020B0502020104020203" pitchFamily="34" charset="0"/>
                <a:ea typeface="HY견고딕" panose="02030600000101010101" pitchFamily="18" charset="-127"/>
                <a:cs typeface="+mj-cs"/>
              </a:rPr>
              <a:t>nucleation</a:t>
            </a:r>
            <a:r>
              <a:rPr lang="ko-KR" altLang="en-US" sz="2400" dirty="0">
                <a:latin typeface="Gill Sans MT" panose="020B0502020104020203" pitchFamily="34" charset="0"/>
                <a:ea typeface="HY견고딕" panose="02030600000101010101" pitchFamily="18" charset="-127"/>
                <a:cs typeface="+mj-cs"/>
              </a:rPr>
              <a:t>.</a:t>
            </a:r>
          </a:p>
        </p:txBody>
      </p:sp>
      <p:sp>
        <p:nvSpPr>
          <p:cNvPr id="5" name="직사각형 4"/>
          <p:cNvSpPr/>
          <p:nvPr/>
        </p:nvSpPr>
        <p:spPr>
          <a:xfrm>
            <a:off x="1" y="3848871"/>
            <a:ext cx="9144000" cy="369332"/>
          </a:xfrm>
          <a:prstGeom prst="rect">
            <a:avLst/>
          </a:prstGeom>
        </p:spPr>
        <p:txBody>
          <a:bodyPr wrap="square">
            <a:spAutoFit/>
          </a:bodyPr>
          <a:lstStyle/>
          <a:p>
            <a:pPr algn="ctr"/>
            <a:r>
              <a:rPr lang="ko-KR" altLang="en-US" dirty="0" err="1">
                <a:latin typeface="Arial" panose="020B0604020202020204" pitchFamily="34" charset="0"/>
                <a:cs typeface="Arial" panose="020B0604020202020204" pitchFamily="34" charset="0"/>
              </a:rPr>
              <a:t>the</a:t>
            </a:r>
            <a:r>
              <a:rPr lang="ko-KR" altLang="en-US" dirty="0">
                <a:latin typeface="Arial" panose="020B0604020202020204" pitchFamily="34" charset="0"/>
                <a:cs typeface="Arial" panose="020B0604020202020204" pitchFamily="34" charset="0"/>
              </a:rPr>
              <a:t> </a:t>
            </a:r>
            <a:r>
              <a:rPr lang="ko-KR" altLang="en-US" dirty="0" err="1">
                <a:latin typeface="Arial" panose="020B0604020202020204" pitchFamily="34" charset="0"/>
                <a:cs typeface="Arial" panose="020B0604020202020204" pitchFamily="34" charset="0"/>
              </a:rPr>
              <a:t>radius</a:t>
            </a:r>
            <a:r>
              <a:rPr lang="ko-KR" altLang="en-US" dirty="0">
                <a:latin typeface="Arial" panose="020B0604020202020204" pitchFamily="34" charset="0"/>
                <a:cs typeface="Arial" panose="020B0604020202020204" pitchFamily="34" charset="0"/>
              </a:rPr>
              <a:t> </a:t>
            </a:r>
            <a:r>
              <a:rPr lang="ko-KR" altLang="en-US" dirty="0" err="1">
                <a:latin typeface="Arial" panose="020B0604020202020204" pitchFamily="34" charset="0"/>
                <a:cs typeface="Arial" panose="020B0604020202020204" pitchFamily="34" charset="0"/>
              </a:rPr>
              <a:t>difference</a:t>
            </a:r>
            <a:r>
              <a:rPr lang="ko-KR" altLang="en-US" dirty="0">
                <a:latin typeface="Arial" panose="020B0604020202020204" pitchFamily="34" charset="0"/>
                <a:cs typeface="Arial" panose="020B0604020202020204" pitchFamily="34" charset="0"/>
              </a:rPr>
              <a:t> </a:t>
            </a:r>
            <a:r>
              <a:rPr lang="ko-KR" altLang="en-US" dirty="0" err="1">
                <a:latin typeface="Arial" panose="020B0604020202020204" pitchFamily="34" charset="0"/>
                <a:cs typeface="Arial" panose="020B0604020202020204" pitchFamily="34" charset="0"/>
              </a:rPr>
              <a:t>as</a:t>
            </a:r>
            <a:r>
              <a:rPr lang="ko-KR" altLang="en-US" dirty="0">
                <a:latin typeface="Arial" panose="020B0604020202020204" pitchFamily="34" charset="0"/>
                <a:cs typeface="Arial" panose="020B0604020202020204" pitchFamily="34" charset="0"/>
              </a:rPr>
              <a:t> </a:t>
            </a:r>
            <a:r>
              <a:rPr lang="ko-KR" altLang="en-US" dirty="0" err="1">
                <a:latin typeface="Arial" panose="020B0604020202020204" pitchFamily="34" charset="0"/>
                <a:cs typeface="Arial" panose="020B0604020202020204" pitchFamily="34" charset="0"/>
              </a:rPr>
              <a:t>functions</a:t>
            </a:r>
            <a:r>
              <a:rPr lang="ko-KR" altLang="en-US" dirty="0">
                <a:latin typeface="Arial" panose="020B0604020202020204" pitchFamily="34" charset="0"/>
                <a:cs typeface="Arial" panose="020B0604020202020204" pitchFamily="34" charset="0"/>
              </a:rPr>
              <a:t> of </a:t>
            </a:r>
            <a:r>
              <a:rPr lang="ko-KR" altLang="en-US" dirty="0" err="1">
                <a:latin typeface="Arial" panose="020B0604020202020204" pitchFamily="34" charset="0"/>
                <a:cs typeface="Arial" panose="020B0604020202020204" pitchFamily="34" charset="0"/>
              </a:rPr>
              <a:t>particle</a:t>
            </a:r>
            <a:r>
              <a:rPr lang="ko-KR" altLang="en-US" dirty="0">
                <a:latin typeface="Arial" panose="020B0604020202020204" pitchFamily="34" charset="0"/>
                <a:cs typeface="Arial" panose="020B0604020202020204" pitchFamily="34" charset="0"/>
              </a:rPr>
              <a:t> </a:t>
            </a:r>
            <a:r>
              <a:rPr lang="ko-KR" altLang="en-US" dirty="0" err="1">
                <a:latin typeface="Arial" panose="020B0604020202020204" pitchFamily="34" charset="0"/>
                <a:cs typeface="Arial" panose="020B0604020202020204" pitchFamily="34" charset="0"/>
              </a:rPr>
              <a:t>size</a:t>
            </a:r>
            <a:r>
              <a:rPr lang="ko-KR" altLang="en-US" dirty="0">
                <a:latin typeface="Arial" panose="020B0604020202020204" pitchFamily="34" charset="0"/>
                <a:cs typeface="Arial" panose="020B0604020202020204" pitchFamily="34" charset="0"/>
              </a:rPr>
              <a:t> and </a:t>
            </a:r>
            <a:r>
              <a:rPr lang="ko-KR" altLang="en-US" dirty="0" err="1">
                <a:latin typeface="Arial" panose="020B0604020202020204" pitchFamily="34" charset="0"/>
                <a:cs typeface="Arial" panose="020B0604020202020204" pitchFamily="34" charset="0"/>
              </a:rPr>
              <a:t>growth</a:t>
            </a:r>
            <a:r>
              <a:rPr lang="ko-KR" altLang="en-US" dirty="0">
                <a:latin typeface="Arial" panose="020B0604020202020204" pitchFamily="34" charset="0"/>
                <a:cs typeface="Arial" panose="020B0604020202020204" pitchFamily="34" charset="0"/>
              </a:rPr>
              <a:t> </a:t>
            </a:r>
            <a:r>
              <a:rPr lang="ko-KR" altLang="en-US" dirty="0" err="1">
                <a:latin typeface="Arial" panose="020B0604020202020204" pitchFamily="34" charset="0"/>
                <a:cs typeface="Arial" panose="020B0604020202020204" pitchFamily="34" charset="0"/>
              </a:rPr>
              <a:t>time</a:t>
            </a:r>
            <a:endParaRPr lang="ko-KR" altLang="en-US" dirty="0">
              <a:latin typeface="Arial" panose="020B0604020202020204" pitchFamily="34" charset="0"/>
              <a:cs typeface="Arial" panose="020B0604020202020204" pitchFamily="34" charset="0"/>
            </a:endParaRPr>
          </a:p>
        </p:txBody>
      </p:sp>
      <p:grpSp>
        <p:nvGrpSpPr>
          <p:cNvPr id="15" name="그룹 14"/>
          <p:cNvGrpSpPr/>
          <p:nvPr/>
        </p:nvGrpSpPr>
        <p:grpSpPr>
          <a:xfrm>
            <a:off x="473584" y="1159089"/>
            <a:ext cx="7867827" cy="2713375"/>
            <a:chOff x="58980" y="1634587"/>
            <a:chExt cx="9755413" cy="3364347"/>
          </a:xfrm>
        </p:grpSpPr>
        <p:pic>
          <p:nvPicPr>
            <p:cNvPr id="13" name="그림 12"/>
            <p:cNvPicPr>
              <a:picLocks noChangeAspect="1"/>
            </p:cNvPicPr>
            <p:nvPr/>
          </p:nvPicPr>
          <p:blipFill rotWithShape="1">
            <a:blip r:embed="rId3"/>
            <a:srcRect l="52362" t="15108" r="27951" b="57269"/>
            <a:stretch/>
          </p:blipFill>
          <p:spPr>
            <a:xfrm>
              <a:off x="5553505" y="1700808"/>
              <a:ext cx="4260888" cy="3238275"/>
            </a:xfrm>
            <a:prstGeom prst="rect">
              <a:avLst/>
            </a:prstGeom>
          </p:spPr>
        </p:pic>
        <p:grpSp>
          <p:nvGrpSpPr>
            <p:cNvPr id="14" name="그룹 13"/>
            <p:cNvGrpSpPr/>
            <p:nvPr/>
          </p:nvGrpSpPr>
          <p:grpSpPr>
            <a:xfrm>
              <a:off x="58980" y="1634587"/>
              <a:ext cx="6980405" cy="3364347"/>
              <a:chOff x="107504" y="1323269"/>
              <a:chExt cx="8665400" cy="4176465"/>
            </a:xfrm>
          </p:grpSpPr>
          <p:pic>
            <p:nvPicPr>
              <p:cNvPr id="6" name="그림 5"/>
              <p:cNvPicPr>
                <a:picLocks noChangeAspect="1"/>
              </p:cNvPicPr>
              <p:nvPr/>
            </p:nvPicPr>
            <p:blipFill rotWithShape="1">
              <a:blip r:embed="rId4"/>
              <a:srcRect l="53155" t="61788" r="28339" b="9863"/>
              <a:stretch/>
            </p:blipFill>
            <p:spPr>
              <a:xfrm>
                <a:off x="107504" y="1323269"/>
                <a:ext cx="5033176" cy="4176465"/>
              </a:xfrm>
              <a:prstGeom prst="rect">
                <a:avLst/>
              </a:prstGeom>
            </p:spPr>
          </p:pic>
          <p:sp>
            <p:nvSpPr>
              <p:cNvPr id="9" name="TextBox 8"/>
              <p:cNvSpPr txBox="1"/>
              <p:nvPr/>
            </p:nvSpPr>
            <p:spPr>
              <a:xfrm>
                <a:off x="2624092" y="1757467"/>
                <a:ext cx="2652910" cy="568481"/>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for small nuclei</a:t>
                </a:r>
                <a:endParaRPr lang="ko-KR" altLang="en-US" dirty="0">
                  <a:latin typeface="Arial" panose="020B0604020202020204" pitchFamily="34" charset="0"/>
                  <a:cs typeface="Arial" panose="020B0604020202020204" pitchFamily="34" charset="0"/>
                </a:endParaRPr>
              </a:p>
            </p:txBody>
          </p:sp>
          <p:sp>
            <p:nvSpPr>
              <p:cNvPr id="11" name="직사각형 10"/>
              <p:cNvSpPr/>
              <p:nvPr/>
            </p:nvSpPr>
            <p:spPr>
              <a:xfrm>
                <a:off x="2508890" y="4427756"/>
                <a:ext cx="4626801" cy="568481"/>
              </a:xfrm>
              <a:prstGeom prst="rect">
                <a:avLst/>
              </a:prstGeom>
            </p:spPr>
            <p:txBody>
              <a:bodyPr wrap="none">
                <a:spAutoFit/>
              </a:bodyPr>
              <a:lstStyle/>
              <a:p>
                <a:r>
                  <a:rPr lang="en-US" altLang="ko-KR" dirty="0">
                    <a:latin typeface="Arial" panose="020B0604020202020204" pitchFamily="34" charset="0"/>
                    <a:cs typeface="Arial" panose="020B0604020202020204" pitchFamily="34" charset="0"/>
                  </a:rPr>
                  <a:t>For </a:t>
                </a:r>
                <a:r>
                  <a:rPr lang="ko-KR" altLang="en-US" dirty="0" err="1">
                    <a:latin typeface="Arial" panose="020B0604020202020204" pitchFamily="34" charset="0"/>
                    <a:cs typeface="Arial" panose="020B0604020202020204" pitchFamily="34" charset="0"/>
                  </a:rPr>
                  <a:t>relatively</a:t>
                </a:r>
                <a:r>
                  <a:rPr lang="ko-KR" altLang="en-US" dirty="0">
                    <a:latin typeface="Arial" panose="020B0604020202020204" pitchFamily="34" charset="0"/>
                    <a:cs typeface="Arial" panose="020B0604020202020204" pitchFamily="34" charset="0"/>
                  </a:rPr>
                  <a:t> </a:t>
                </a:r>
                <a:r>
                  <a:rPr lang="ko-KR" altLang="en-US" dirty="0" err="1">
                    <a:latin typeface="Arial" panose="020B0604020202020204" pitchFamily="34" charset="0"/>
                    <a:cs typeface="Arial" panose="020B0604020202020204" pitchFamily="34" charset="0"/>
                  </a:rPr>
                  <a:t>large</a:t>
                </a:r>
                <a:r>
                  <a:rPr lang="ko-KR" altLang="en-US" dirty="0">
                    <a:latin typeface="Arial" panose="020B0604020202020204" pitchFamily="34" charset="0"/>
                    <a:cs typeface="Arial" panose="020B0604020202020204" pitchFamily="34" charset="0"/>
                  </a:rPr>
                  <a:t> </a:t>
                </a:r>
                <a:r>
                  <a:rPr lang="ko-KR" altLang="en-US" dirty="0" err="1">
                    <a:latin typeface="Arial" panose="020B0604020202020204" pitchFamily="34" charset="0"/>
                    <a:cs typeface="Arial" panose="020B0604020202020204" pitchFamily="34" charset="0"/>
                  </a:rPr>
                  <a:t>particles</a:t>
                </a:r>
                <a:endParaRPr lang="ko-KR" altLang="en-US" dirty="0">
                  <a:latin typeface="Arial" panose="020B0604020202020204" pitchFamily="34" charset="0"/>
                  <a:cs typeface="Arial" panose="020B0604020202020204" pitchFamily="34" charset="0"/>
                </a:endParaRPr>
              </a:p>
            </p:txBody>
          </p:sp>
          <p:sp>
            <p:nvSpPr>
              <p:cNvPr id="10" name="TextBox 9"/>
              <p:cNvSpPr txBox="1"/>
              <p:nvPr/>
            </p:nvSpPr>
            <p:spPr>
              <a:xfrm>
                <a:off x="4531634" y="2612168"/>
                <a:ext cx="4241270" cy="568481"/>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for bigger nuclei</a:t>
                </a:r>
                <a:endParaRPr lang="ko-KR" altLang="en-US" dirty="0">
                  <a:latin typeface="Arial" panose="020B0604020202020204" pitchFamily="34" charset="0"/>
                  <a:cs typeface="Arial" panose="020B0604020202020204" pitchFamily="34" charset="0"/>
                </a:endParaRPr>
              </a:p>
            </p:txBody>
          </p:sp>
        </p:grpSp>
      </p:grpSp>
      <p:sp>
        <p:nvSpPr>
          <p:cNvPr id="16" name="직사각형 15"/>
          <p:cNvSpPr/>
          <p:nvPr/>
        </p:nvSpPr>
        <p:spPr>
          <a:xfrm>
            <a:off x="0" y="4486580"/>
            <a:ext cx="9144000" cy="523220"/>
          </a:xfrm>
          <a:prstGeom prst="rect">
            <a:avLst/>
          </a:prstGeom>
        </p:spPr>
        <p:txBody>
          <a:bodyPr wrap="square">
            <a:spAutoFit/>
          </a:bodyPr>
          <a:lstStyle/>
          <a:p>
            <a:pPr algn="ctr"/>
            <a:r>
              <a:rPr lang="en-US" altLang="ko-KR" sz="2800" dirty="0">
                <a:latin typeface="Gill Sans MT" panose="020B0502020104020203" pitchFamily="34" charset="0"/>
              </a:rPr>
              <a:t>To achieve </a:t>
            </a:r>
            <a:r>
              <a:rPr lang="ko-KR" altLang="en-US" sz="2800" dirty="0" err="1">
                <a:latin typeface="Gill Sans MT" panose="020B0502020104020203" pitchFamily="34" charset="0"/>
              </a:rPr>
              <a:t>diffusion-limited</a:t>
            </a:r>
            <a:r>
              <a:rPr lang="ko-KR" altLang="en-US" sz="2800" dirty="0">
                <a:latin typeface="Gill Sans MT" panose="020B0502020104020203" pitchFamily="34" charset="0"/>
              </a:rPr>
              <a:t> </a:t>
            </a:r>
            <a:r>
              <a:rPr lang="ko-KR" altLang="en-US" sz="2800" dirty="0" err="1">
                <a:latin typeface="Gill Sans MT" panose="020B0502020104020203" pitchFamily="34" charset="0"/>
              </a:rPr>
              <a:t>growth</a:t>
            </a:r>
            <a:endParaRPr lang="ko-KR" altLang="en-US" sz="2800" dirty="0">
              <a:latin typeface="Gill Sans MT" panose="020B0502020104020203" pitchFamily="34" charset="0"/>
            </a:endParaRPr>
          </a:p>
        </p:txBody>
      </p:sp>
      <p:sp>
        <p:nvSpPr>
          <p:cNvPr id="17" name="직사각형 16"/>
          <p:cNvSpPr/>
          <p:nvPr/>
        </p:nvSpPr>
        <p:spPr>
          <a:xfrm>
            <a:off x="424819" y="5138895"/>
            <a:ext cx="8208912" cy="1569660"/>
          </a:xfrm>
          <a:prstGeom prst="rect">
            <a:avLst/>
          </a:prstGeom>
        </p:spPr>
        <p:txBody>
          <a:bodyPr wrap="square">
            <a:spAutoFit/>
          </a:bodyPr>
          <a:lstStyle/>
          <a:p>
            <a:pPr marL="285750" indent="-285750">
              <a:buFont typeface="Arial" panose="020B0604020202020204" pitchFamily="34" charset="0"/>
              <a:buChar char="•"/>
            </a:pPr>
            <a:r>
              <a:rPr lang="ko-KR" altLang="en-US" sz="2400" dirty="0" err="1">
                <a:latin typeface="Gill Sans MT" panose="020B0502020104020203" pitchFamily="34" charset="0"/>
              </a:rPr>
              <a:t>extremely</a:t>
            </a:r>
            <a:r>
              <a:rPr lang="ko-KR" altLang="en-US" sz="2400" dirty="0">
                <a:latin typeface="Gill Sans MT" panose="020B0502020104020203" pitchFamily="34" charset="0"/>
              </a:rPr>
              <a:t> </a:t>
            </a:r>
            <a:r>
              <a:rPr lang="ko-KR" altLang="en-US" sz="2400" dirty="0" err="1">
                <a:latin typeface="Gill Sans MT" panose="020B0502020104020203" pitchFamily="34" charset="0"/>
              </a:rPr>
              <a:t>low</a:t>
            </a:r>
            <a:r>
              <a:rPr lang="ko-KR" altLang="en-US" sz="2400" dirty="0">
                <a:latin typeface="Gill Sans MT" panose="020B0502020104020203" pitchFamily="34" charset="0"/>
              </a:rPr>
              <a:t> </a:t>
            </a:r>
            <a:r>
              <a:rPr lang="ko-KR" altLang="en-US" sz="2400" dirty="0" err="1">
                <a:latin typeface="Gill Sans MT" panose="020B0502020104020203" pitchFamily="34" charset="0"/>
              </a:rPr>
              <a:t>concentration</a:t>
            </a:r>
            <a:r>
              <a:rPr lang="ko-KR" altLang="en-US" sz="2400" dirty="0">
                <a:latin typeface="Gill Sans MT" panose="020B0502020104020203" pitchFamily="34" charset="0"/>
              </a:rPr>
              <a:t> of </a:t>
            </a:r>
            <a:r>
              <a:rPr lang="ko-KR" altLang="en-US" sz="2400" dirty="0" err="1">
                <a:latin typeface="Gill Sans MT" panose="020B0502020104020203" pitchFamily="34" charset="0"/>
              </a:rPr>
              <a:t>growth</a:t>
            </a:r>
            <a:r>
              <a:rPr lang="ko-KR" altLang="en-US" sz="2400" dirty="0">
                <a:latin typeface="Gill Sans MT" panose="020B0502020104020203" pitchFamily="34" charset="0"/>
              </a:rPr>
              <a:t> </a:t>
            </a:r>
            <a:r>
              <a:rPr lang="ko-KR" altLang="en-US" sz="2400" dirty="0" err="1">
                <a:latin typeface="Gill Sans MT" panose="020B0502020104020203" pitchFamily="34" charset="0"/>
              </a:rPr>
              <a:t>species</a:t>
            </a:r>
            <a:endParaRPr lang="en-US" altLang="ko-KR" sz="2400" dirty="0">
              <a:latin typeface="Gill Sans MT" panose="020B0502020104020203" pitchFamily="34" charset="0"/>
            </a:endParaRPr>
          </a:p>
          <a:p>
            <a:pPr marL="285750" indent="-285750">
              <a:buFont typeface="Arial" panose="020B0604020202020204" pitchFamily="34" charset="0"/>
              <a:buChar char="•"/>
            </a:pPr>
            <a:r>
              <a:rPr lang="en-US" altLang="ko-KR" sz="2400" dirty="0">
                <a:latin typeface="Gill Sans MT" panose="020B0502020104020203" pitchFamily="34" charset="0"/>
              </a:rPr>
              <a:t>high viscosity of solution</a:t>
            </a:r>
          </a:p>
          <a:p>
            <a:pPr marL="285750" indent="-285750">
              <a:buFont typeface="Arial" panose="020B0604020202020204" pitchFamily="34" charset="0"/>
              <a:buChar char="•"/>
            </a:pPr>
            <a:r>
              <a:rPr lang="en-US" altLang="ko-KR" sz="2400" dirty="0">
                <a:latin typeface="Gill Sans MT" panose="020B0502020104020203" pitchFamily="34" charset="0"/>
              </a:rPr>
              <a:t>Introduction of a diffusion barrier (e.g., a monolayer on the surface of a growing particle)</a:t>
            </a:r>
            <a:endParaRPr lang="ko-KR" altLang="en-US" sz="2400" dirty="0">
              <a:latin typeface="Gill Sans MT" panose="020B0502020104020203" pitchFamily="34" charset="0"/>
            </a:endParaRPr>
          </a:p>
        </p:txBody>
      </p:sp>
      <p:cxnSp>
        <p:nvCxnSpPr>
          <p:cNvPr id="19" name="직선 연결선 18"/>
          <p:cNvCxnSpPr/>
          <p:nvPr/>
        </p:nvCxnSpPr>
        <p:spPr>
          <a:xfrm>
            <a:off x="298128" y="4433567"/>
            <a:ext cx="8640960"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65</a:t>
            </a:fld>
            <a:endParaRPr lang="ko-KR" altLang="en-US"/>
          </a:p>
        </p:txBody>
      </p:sp>
    </p:spTree>
    <p:extLst>
      <p:ext uri="{BB962C8B-B14F-4D97-AF65-F5344CB8AC3E}">
        <p14:creationId xmlns:p14="http://schemas.microsoft.com/office/powerpoint/2010/main" val="17434676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3</a:t>
            </a:r>
            <a:r>
              <a:rPr lang="ko-KR" altLang="en-US" sz="2800" b="1" dirty="0">
                <a:latin typeface="Gill Sans MT" panose="020B0502020104020203" pitchFamily="34" charset="0"/>
                <a:ea typeface="HY견고딕" panose="02030600000101010101" pitchFamily="18" charset="-127"/>
                <a:cs typeface="+mj-cs"/>
              </a:rPr>
              <a:t>. </a:t>
            </a:r>
            <a:r>
              <a:rPr lang="en-US" altLang="ko-KR" sz="2800" b="1" dirty="0">
                <a:latin typeface="Gill Sans MT" panose="020B0502020104020203" pitchFamily="34" charset="0"/>
                <a:ea typeface="HY견고딕" panose="02030600000101010101" pitchFamily="18" charset="-127"/>
                <a:cs typeface="+mj-cs"/>
              </a:rPr>
              <a:t>Synthesis of metallic nanoparticles </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직사각형 1"/>
          <p:cNvSpPr/>
          <p:nvPr/>
        </p:nvSpPr>
        <p:spPr>
          <a:xfrm>
            <a:off x="214524" y="908720"/>
            <a:ext cx="4346612" cy="5757987"/>
          </a:xfrm>
          <a:prstGeom prst="rect">
            <a:avLst/>
          </a:prstGeom>
        </p:spPr>
        <p:txBody>
          <a:bodyPr wrap="square">
            <a:spAutoFit/>
          </a:bodyPr>
          <a:lstStyle/>
          <a:p>
            <a:pPr marL="342900" indent="-342900">
              <a:buFont typeface="Arial" panose="020B0604020202020204" pitchFamily="34" charset="0"/>
              <a:buChar char="•"/>
            </a:pPr>
            <a:r>
              <a:rPr lang="en-US" altLang="ko-KR" sz="2400" dirty="0">
                <a:latin typeface="Gill Sans MT" panose="020B0502020104020203" pitchFamily="34" charset="0"/>
              </a:rPr>
              <a:t>Synthesis of metal NPs: by </a:t>
            </a:r>
            <a:r>
              <a:rPr lang="en-US" altLang="ko-KR" sz="2400" dirty="0">
                <a:solidFill>
                  <a:srgbClr val="C00000"/>
                </a:solidFill>
                <a:latin typeface="Gill Sans MT" panose="020B0502020104020203" pitchFamily="34" charset="0"/>
              </a:rPr>
              <a:t>r</a:t>
            </a:r>
            <a:r>
              <a:rPr lang="ko-KR" altLang="en-US" sz="2400" dirty="0">
                <a:solidFill>
                  <a:srgbClr val="C00000"/>
                </a:solidFill>
                <a:latin typeface="Gill Sans MT" panose="020B0502020104020203" pitchFamily="34" charset="0"/>
              </a:rPr>
              <a:t>eduction of metal complexes </a:t>
            </a:r>
            <a:r>
              <a:rPr lang="ko-KR" altLang="en-US" sz="2400" dirty="0">
                <a:latin typeface="Gill Sans MT" panose="020B0502020104020203" pitchFamily="34" charset="0"/>
              </a:rPr>
              <a:t>in dilute solutions</a:t>
            </a:r>
            <a:endParaRPr lang="en-US" altLang="ko-KR" sz="2400" dirty="0">
              <a:latin typeface="Gill Sans MT" panose="020B0502020104020203" pitchFamily="34" charset="0"/>
            </a:endParaRPr>
          </a:p>
          <a:p>
            <a:pPr marL="342900" indent="-342900">
              <a:buFont typeface="Arial" panose="020B0604020202020204" pitchFamily="34" charset="0"/>
              <a:buChar char="•"/>
            </a:pPr>
            <a:endParaRPr lang="en-US" altLang="ko-KR" sz="2400" dirty="0">
              <a:latin typeface="Gill Sans MT" panose="020B0502020104020203" pitchFamily="34" charset="0"/>
            </a:endParaRPr>
          </a:p>
          <a:p>
            <a:pPr marL="342900" indent="-342900">
              <a:buFont typeface="Arial" panose="020B0604020202020204" pitchFamily="34" charset="0"/>
              <a:buChar char="•"/>
            </a:pPr>
            <a:r>
              <a:rPr lang="en-US" altLang="ko-KR" sz="2400" dirty="0" err="1">
                <a:latin typeface="Gill Sans MT" panose="020B0502020104020203" pitchFamily="34" charset="0"/>
              </a:rPr>
              <a:t>Monosized</a:t>
            </a:r>
            <a:r>
              <a:rPr lang="en-US" altLang="ko-KR" sz="2400" dirty="0">
                <a:latin typeface="Gill Sans MT" panose="020B0502020104020203" pitchFamily="34" charset="0"/>
              </a:rPr>
              <a:t> metallic nanoparticles:  by a combination of a low concentration of solute and polymeric monolayer</a:t>
            </a:r>
          </a:p>
          <a:p>
            <a:pPr marL="342900" indent="-342900">
              <a:buFont typeface="Arial" panose="020B0604020202020204" pitchFamily="34" charset="0"/>
              <a:buChar char="•"/>
            </a:pPr>
            <a:endParaRPr lang="en-US" altLang="ko-KR" sz="2400" dirty="0">
              <a:latin typeface="Gill Sans MT" panose="020B0502020104020203" pitchFamily="34" charset="0"/>
            </a:endParaRPr>
          </a:p>
          <a:p>
            <a:pPr marL="342900" indent="-342900">
              <a:buFont typeface="Arial" panose="020B0604020202020204" pitchFamily="34" charset="0"/>
              <a:buChar char="•"/>
            </a:pPr>
            <a:r>
              <a:rPr lang="en-US" altLang="ko-KR" sz="2400" dirty="0">
                <a:latin typeface="Gill Sans MT" panose="020B0502020104020203" pitchFamily="34" charset="0"/>
              </a:rPr>
              <a:t>Reduction reactions: </a:t>
            </a:r>
          </a:p>
          <a:p>
            <a:pPr>
              <a:lnSpc>
                <a:spcPts val="2500"/>
              </a:lnSpc>
            </a:pPr>
            <a:r>
              <a:rPr lang="en-US" altLang="ko-KR" sz="2400" dirty="0">
                <a:latin typeface="Gill Sans MT" panose="020B0502020104020203" pitchFamily="34" charset="0"/>
              </a:rPr>
              <a:t>    - metallic colloidal dispersion        </a:t>
            </a:r>
          </a:p>
          <a:p>
            <a:pPr>
              <a:lnSpc>
                <a:spcPts val="2500"/>
              </a:lnSpc>
            </a:pPr>
            <a:r>
              <a:rPr lang="en-US" altLang="ko-KR" sz="2400" dirty="0">
                <a:latin typeface="Gill Sans MT" panose="020B0502020104020203" pitchFamily="34" charset="0"/>
              </a:rPr>
              <a:t>    - precursors</a:t>
            </a:r>
          </a:p>
          <a:p>
            <a:pPr>
              <a:lnSpc>
                <a:spcPts val="2500"/>
              </a:lnSpc>
            </a:pPr>
            <a:r>
              <a:rPr lang="en-US" altLang="ko-KR" sz="2400" dirty="0">
                <a:latin typeface="Gill Sans MT" panose="020B0502020104020203" pitchFamily="34" charset="0"/>
              </a:rPr>
              <a:t>    - reduction reagents</a:t>
            </a:r>
          </a:p>
          <a:p>
            <a:pPr>
              <a:lnSpc>
                <a:spcPts val="2500"/>
              </a:lnSpc>
            </a:pPr>
            <a:r>
              <a:rPr lang="en-US" altLang="ko-KR" sz="2400" dirty="0">
                <a:latin typeface="Gill Sans MT" panose="020B0502020104020203" pitchFamily="34" charset="0"/>
              </a:rPr>
              <a:t>    - chemicals</a:t>
            </a:r>
          </a:p>
          <a:p>
            <a:pPr>
              <a:lnSpc>
                <a:spcPts val="2500"/>
              </a:lnSpc>
            </a:pPr>
            <a:r>
              <a:rPr lang="en-US" altLang="ko-KR" sz="2400" dirty="0">
                <a:latin typeface="Gill Sans MT" panose="020B0502020104020203" pitchFamily="34" charset="0"/>
              </a:rPr>
              <a:t>    - methods</a:t>
            </a:r>
            <a:endParaRPr lang="ko-KR" altLang="en-US" sz="2400" dirty="0">
              <a:latin typeface="Gill Sans MT" panose="020B0502020104020203" pitchFamily="34" charset="0"/>
            </a:endParaRPr>
          </a:p>
        </p:txBody>
      </p:sp>
      <p:pic>
        <p:nvPicPr>
          <p:cNvPr id="5" name="그림 4"/>
          <p:cNvPicPr>
            <a:picLocks noChangeAspect="1"/>
          </p:cNvPicPr>
          <p:nvPr/>
        </p:nvPicPr>
        <p:blipFill rotWithShape="1">
          <a:blip r:embed="rId2"/>
          <a:srcRect l="50394" t="14381" r="25588" b="31101"/>
          <a:stretch/>
        </p:blipFill>
        <p:spPr>
          <a:xfrm>
            <a:off x="4658962" y="980728"/>
            <a:ext cx="4483213" cy="5512147"/>
          </a:xfrm>
          <a:prstGeom prst="rect">
            <a:avLst/>
          </a:prstGeom>
        </p:spPr>
      </p:pic>
      <p:sp>
        <p:nvSpPr>
          <p:cNvPr id="8" name="TextBox 7"/>
          <p:cNvSpPr txBox="1"/>
          <p:nvPr/>
        </p:nvSpPr>
        <p:spPr>
          <a:xfrm>
            <a:off x="4624636" y="1323976"/>
            <a:ext cx="3350964" cy="1504950"/>
          </a:xfrm>
          <a:prstGeom prst="rect">
            <a:avLst/>
          </a:prstGeom>
          <a:noFill/>
          <a:ln>
            <a:solidFill>
              <a:srgbClr val="00B0F0"/>
            </a:solidFill>
          </a:ln>
        </p:spPr>
        <p:txBody>
          <a:bodyPr wrap="square" rtlCol="0">
            <a:noAutofit/>
          </a:bodyPr>
          <a:lstStyle/>
          <a:p>
            <a:endParaRPr lang="ko-KR" altLang="en-US" dirty="0"/>
          </a:p>
        </p:txBody>
      </p:sp>
      <p:sp>
        <p:nvSpPr>
          <p:cNvPr id="9" name="TextBox 8"/>
          <p:cNvSpPr txBox="1"/>
          <p:nvPr/>
        </p:nvSpPr>
        <p:spPr>
          <a:xfrm>
            <a:off x="4624636" y="2852936"/>
            <a:ext cx="3350964" cy="2304256"/>
          </a:xfrm>
          <a:prstGeom prst="rect">
            <a:avLst/>
          </a:prstGeom>
          <a:noFill/>
          <a:ln>
            <a:solidFill>
              <a:srgbClr val="00B050"/>
            </a:solidFill>
          </a:ln>
        </p:spPr>
        <p:txBody>
          <a:bodyPr wrap="square" rtlCol="0">
            <a:noAutofit/>
          </a:bodyPr>
          <a:lstStyle/>
          <a:p>
            <a:endParaRPr lang="ko-KR" altLang="en-US" dirty="0"/>
          </a:p>
        </p:txBody>
      </p:sp>
      <p:sp>
        <p:nvSpPr>
          <p:cNvPr id="10" name="TextBox 9"/>
          <p:cNvSpPr txBox="1"/>
          <p:nvPr/>
        </p:nvSpPr>
        <p:spPr>
          <a:xfrm>
            <a:off x="4624636" y="5181600"/>
            <a:ext cx="3350964" cy="1167258"/>
          </a:xfrm>
          <a:prstGeom prst="rect">
            <a:avLst/>
          </a:prstGeom>
          <a:noFill/>
          <a:ln>
            <a:solidFill>
              <a:srgbClr val="FF0000"/>
            </a:solidFill>
          </a:ln>
        </p:spPr>
        <p:txBody>
          <a:bodyPr wrap="square" rtlCol="0">
            <a:noAutofit/>
          </a:bodyPr>
          <a:lstStyle/>
          <a:p>
            <a:endParaRPr lang="ko-KR" altLang="en-US" dirty="0"/>
          </a:p>
        </p:txBody>
      </p:sp>
      <p:sp>
        <p:nvSpPr>
          <p:cNvPr id="11" name="직사각형 10"/>
          <p:cNvSpPr/>
          <p:nvPr/>
        </p:nvSpPr>
        <p:spPr>
          <a:xfrm>
            <a:off x="5724128" y="5134426"/>
            <a:ext cx="1048813" cy="276999"/>
          </a:xfrm>
          <a:prstGeom prst="rect">
            <a:avLst/>
          </a:prstGeom>
        </p:spPr>
        <p:txBody>
          <a:bodyPr wrap="none">
            <a:spAutoFit/>
          </a:bodyPr>
          <a:lstStyle/>
          <a:p>
            <a:r>
              <a:rPr lang="en-US" altLang="ko-KR" sz="1200" dirty="0">
                <a:latin typeface="Gill Sans MT" panose="020B0502020104020203" pitchFamily="34" charset="0"/>
              </a:rPr>
              <a:t>for dispersion</a:t>
            </a:r>
            <a:endParaRPr lang="ko-KR" altLang="en-US" sz="1200" dirty="0"/>
          </a:p>
        </p:txBody>
      </p:sp>
      <p:sp>
        <p:nvSpPr>
          <p:cNvPr id="12" name="TextBox 11"/>
          <p:cNvSpPr txBox="1"/>
          <p:nvPr/>
        </p:nvSpPr>
        <p:spPr>
          <a:xfrm>
            <a:off x="4624636" y="1323976"/>
            <a:ext cx="3350964" cy="184784"/>
          </a:xfrm>
          <a:prstGeom prst="rect">
            <a:avLst/>
          </a:prstGeom>
          <a:noFill/>
          <a:ln>
            <a:solidFill>
              <a:srgbClr val="00B0F0"/>
            </a:solidFill>
          </a:ln>
        </p:spPr>
        <p:txBody>
          <a:bodyPr wrap="square" rtlCol="0">
            <a:noAutofit/>
          </a:bodyPr>
          <a:lstStyle/>
          <a:p>
            <a:endParaRPr lang="ko-KR" altLang="en-US" dirty="0"/>
          </a:p>
        </p:txBody>
      </p:sp>
      <p:sp>
        <p:nvSpPr>
          <p:cNvPr id="13" name="TextBox 12"/>
          <p:cNvSpPr txBox="1"/>
          <p:nvPr/>
        </p:nvSpPr>
        <p:spPr>
          <a:xfrm>
            <a:off x="4624636" y="2852936"/>
            <a:ext cx="3350964" cy="179824"/>
          </a:xfrm>
          <a:prstGeom prst="rect">
            <a:avLst/>
          </a:prstGeom>
          <a:noFill/>
          <a:ln>
            <a:solidFill>
              <a:srgbClr val="00B050"/>
            </a:solidFill>
          </a:ln>
        </p:spPr>
        <p:txBody>
          <a:bodyPr wrap="square" rtlCol="0">
            <a:noAutofit/>
          </a:bodyPr>
          <a:lstStyle/>
          <a:p>
            <a:endParaRPr lang="ko-KR" altLang="en-US" dirty="0"/>
          </a:p>
        </p:txBody>
      </p:sp>
      <p:sp>
        <p:nvSpPr>
          <p:cNvPr id="14" name="TextBox 13"/>
          <p:cNvSpPr txBox="1"/>
          <p:nvPr/>
        </p:nvSpPr>
        <p:spPr>
          <a:xfrm>
            <a:off x="4624636" y="5181600"/>
            <a:ext cx="3350964" cy="195263"/>
          </a:xfrm>
          <a:prstGeom prst="rect">
            <a:avLst/>
          </a:prstGeom>
          <a:noFill/>
          <a:ln>
            <a:solidFill>
              <a:srgbClr val="FF0000"/>
            </a:solidFill>
          </a:ln>
        </p:spPr>
        <p:txBody>
          <a:bodyPr wrap="square" rtlCol="0">
            <a:noAutofit/>
          </a:bodyPr>
          <a:lstStyle/>
          <a:p>
            <a:endParaRPr lang="ko-KR" altLang="en-US" dirty="0"/>
          </a:p>
        </p:txBody>
      </p:sp>
      <p:sp>
        <p:nvSpPr>
          <p:cNvPr id="6" name="슬라이드 번호 개체 틀 5"/>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66</a:t>
            </a:fld>
            <a:endParaRPr lang="ko-KR" altLang="en-US"/>
          </a:p>
        </p:txBody>
      </p:sp>
    </p:spTree>
    <p:extLst>
      <p:ext uri="{BB962C8B-B14F-4D97-AF65-F5344CB8AC3E}">
        <p14:creationId xmlns:p14="http://schemas.microsoft.com/office/powerpoint/2010/main" val="32830037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3</a:t>
            </a:r>
            <a:r>
              <a:rPr lang="ko-KR" altLang="en-US" sz="2800" b="1" dirty="0">
                <a:latin typeface="Gill Sans MT" panose="020B0502020104020203" pitchFamily="34" charset="0"/>
                <a:ea typeface="HY견고딕" panose="02030600000101010101" pitchFamily="18" charset="-127"/>
                <a:cs typeface="+mj-cs"/>
              </a:rPr>
              <a:t>. </a:t>
            </a:r>
            <a:r>
              <a:rPr lang="en-US" altLang="ko-KR" sz="2800" b="1" dirty="0">
                <a:latin typeface="Gill Sans MT" panose="020B0502020104020203" pitchFamily="34" charset="0"/>
                <a:ea typeface="HY견고딕" panose="02030600000101010101" pitchFamily="18" charset="-127"/>
                <a:cs typeface="+mj-cs"/>
              </a:rPr>
              <a:t>Synthesis of metallic nanoparticles </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직사각형 1"/>
          <p:cNvSpPr/>
          <p:nvPr/>
        </p:nvSpPr>
        <p:spPr>
          <a:xfrm>
            <a:off x="214524" y="1167286"/>
            <a:ext cx="4069444" cy="4955203"/>
          </a:xfrm>
          <a:prstGeom prst="rect">
            <a:avLst/>
          </a:prstGeom>
        </p:spPr>
        <p:txBody>
          <a:bodyPr wrap="square">
            <a:spAutoFit/>
          </a:bodyPr>
          <a:lstStyle/>
          <a:p>
            <a:pPr marL="514350" indent="-514350">
              <a:spcBef>
                <a:spcPts val="1200"/>
              </a:spcBef>
              <a:buFont typeface="+mj-lt"/>
              <a:buAutoNum type="romanUcPeriod"/>
            </a:pPr>
            <a:r>
              <a:rPr lang="en-US" altLang="ko-KR" sz="2200" dirty="0">
                <a:latin typeface="Gill Sans MT" panose="020B0502020104020203" pitchFamily="34" charset="0"/>
              </a:rPr>
              <a:t>Making </a:t>
            </a:r>
            <a:r>
              <a:rPr lang="en-US" altLang="ko-KR" sz="2200" dirty="0">
                <a:solidFill>
                  <a:srgbClr val="C00000"/>
                </a:solidFill>
                <a:latin typeface="Gill Sans MT" panose="020B0502020104020203" pitchFamily="34" charset="0"/>
              </a:rPr>
              <a:t>20 ml </a:t>
            </a:r>
            <a:r>
              <a:rPr lang="en-US" altLang="ko-KR" sz="2200" dirty="0" err="1">
                <a:solidFill>
                  <a:srgbClr val="C00000"/>
                </a:solidFill>
                <a:latin typeface="Gill Sans MT" panose="020B0502020104020203" pitchFamily="34" charset="0"/>
              </a:rPr>
              <a:t>Chlorauric</a:t>
            </a:r>
            <a:r>
              <a:rPr lang="en-US" altLang="ko-KR" sz="2200" dirty="0">
                <a:solidFill>
                  <a:srgbClr val="C00000"/>
                </a:solidFill>
                <a:latin typeface="Gill Sans MT" panose="020B0502020104020203" pitchFamily="34" charset="0"/>
              </a:rPr>
              <a:t> acid (HAuCl</a:t>
            </a:r>
            <a:r>
              <a:rPr lang="en-US" altLang="ko-KR" sz="2200" baseline="-25000" dirty="0">
                <a:solidFill>
                  <a:srgbClr val="C00000"/>
                </a:solidFill>
                <a:latin typeface="Gill Sans MT" panose="020B0502020104020203" pitchFamily="34" charset="0"/>
              </a:rPr>
              <a:t>4</a:t>
            </a:r>
            <a:r>
              <a:rPr lang="en-US" altLang="ko-KR" sz="2200" dirty="0">
                <a:solidFill>
                  <a:srgbClr val="C00000"/>
                </a:solidFill>
                <a:latin typeface="Gill Sans MT" panose="020B0502020104020203" pitchFamily="34" charset="0"/>
              </a:rPr>
              <a:t>)solution of ~2.5 X 10</a:t>
            </a:r>
            <a:r>
              <a:rPr lang="en-US" altLang="ko-KR" sz="2200" baseline="30000" dirty="0">
                <a:solidFill>
                  <a:srgbClr val="C00000"/>
                </a:solidFill>
                <a:latin typeface="Gill Sans MT" panose="020B0502020104020203" pitchFamily="34" charset="0"/>
              </a:rPr>
              <a:t>4 </a:t>
            </a:r>
            <a:r>
              <a:rPr lang="en-US" altLang="ko-KR" sz="2200" dirty="0">
                <a:solidFill>
                  <a:srgbClr val="C00000"/>
                </a:solidFill>
                <a:latin typeface="Gill Sans MT" panose="020B0502020104020203" pitchFamily="34" charset="0"/>
              </a:rPr>
              <a:t>M </a:t>
            </a:r>
            <a:r>
              <a:rPr lang="en-US" altLang="ko-KR" sz="2200" dirty="0">
                <a:latin typeface="Gill Sans MT" panose="020B0502020104020203" pitchFamily="34" charset="0"/>
              </a:rPr>
              <a:t>diluted with DI</a:t>
            </a:r>
          </a:p>
          <a:p>
            <a:pPr marL="514350" indent="-514350">
              <a:spcBef>
                <a:spcPts val="1200"/>
              </a:spcBef>
              <a:buFont typeface="+mj-lt"/>
              <a:buAutoNum type="romanUcPeriod"/>
            </a:pPr>
            <a:r>
              <a:rPr lang="en-US" altLang="ko-KR" sz="2200" dirty="0">
                <a:latin typeface="Gill Sans MT" panose="020B0502020104020203" pitchFamily="34" charset="0"/>
              </a:rPr>
              <a:t>Adding </a:t>
            </a:r>
            <a:r>
              <a:rPr lang="en-US" altLang="ko-KR" sz="2200" dirty="0">
                <a:solidFill>
                  <a:srgbClr val="C00000"/>
                </a:solidFill>
                <a:latin typeface="Gill Sans MT" panose="020B0502020104020203" pitchFamily="34" charset="0"/>
              </a:rPr>
              <a:t>1ml O.5% sodium citrate</a:t>
            </a:r>
            <a:r>
              <a:rPr lang="en-US" altLang="ko-KR" sz="2200" dirty="0">
                <a:latin typeface="Gill Sans MT" panose="020B0502020104020203" pitchFamily="34" charset="0"/>
              </a:rPr>
              <a:t> into the boiling solution</a:t>
            </a:r>
          </a:p>
          <a:p>
            <a:pPr marL="514350" indent="-514350">
              <a:spcBef>
                <a:spcPts val="1200"/>
              </a:spcBef>
              <a:buFont typeface="+mj-lt"/>
              <a:buAutoNum type="romanUcPeriod"/>
            </a:pPr>
            <a:r>
              <a:rPr lang="en-US" altLang="ko-KR" sz="2200" dirty="0">
                <a:latin typeface="Gill Sans MT" panose="020B0502020104020203" pitchFamily="34" charset="0"/>
              </a:rPr>
              <a:t>The mixture  kept at </a:t>
            </a:r>
            <a:r>
              <a:rPr lang="en-US" altLang="ko-KR" sz="2200" dirty="0">
                <a:solidFill>
                  <a:srgbClr val="C00000"/>
                </a:solidFill>
                <a:latin typeface="Gill Sans MT" panose="020B0502020104020203" pitchFamily="34" charset="0"/>
              </a:rPr>
              <a:t>100°C</a:t>
            </a:r>
            <a:r>
              <a:rPr lang="en-US" altLang="ko-KR" sz="2200" dirty="0">
                <a:latin typeface="Gill Sans MT" panose="020B0502020104020203" pitchFamily="34" charset="0"/>
              </a:rPr>
              <a:t> till color changes while maintaining the overall volume of the solution by adding water</a:t>
            </a:r>
          </a:p>
          <a:p>
            <a:pPr marL="514350" indent="-514350">
              <a:spcBef>
                <a:spcPts val="1200"/>
              </a:spcBef>
              <a:buFont typeface="+mj-lt"/>
              <a:buAutoNum type="romanUcPeriod"/>
            </a:pPr>
            <a:r>
              <a:rPr lang="en-US" altLang="ko-KR" sz="2200" dirty="0">
                <a:latin typeface="Gill Sans MT" panose="020B0502020104020203" pitchFamily="34" charset="0"/>
              </a:rPr>
              <a:t>Achieving uniform particle size of ~20 nm in diameter.</a:t>
            </a:r>
            <a:endParaRPr lang="ko-KR" altLang="en-US" sz="2200" dirty="0">
              <a:latin typeface="Gill Sans MT" panose="020B0502020104020203" pitchFamily="34" charset="0"/>
            </a:endParaRPr>
          </a:p>
        </p:txBody>
      </p:sp>
      <p:pic>
        <p:nvPicPr>
          <p:cNvPr id="6" name="그림 5"/>
          <p:cNvPicPr>
            <a:picLocks noChangeAspect="1"/>
          </p:cNvPicPr>
          <p:nvPr/>
        </p:nvPicPr>
        <p:blipFill rotWithShape="1">
          <a:blip r:embed="rId3"/>
          <a:srcRect l="49064" t="14382" r="24405" b="47092"/>
          <a:stretch/>
        </p:blipFill>
        <p:spPr>
          <a:xfrm>
            <a:off x="4163022" y="1167286"/>
            <a:ext cx="4980978" cy="3917898"/>
          </a:xfrm>
          <a:prstGeom prst="rect">
            <a:avLst/>
          </a:prstGeom>
        </p:spPr>
      </p:pic>
      <p:pic>
        <p:nvPicPr>
          <p:cNvPr id="7" name="그림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921" y="5487766"/>
            <a:ext cx="1128590" cy="515318"/>
          </a:xfrm>
          <a:prstGeom prst="rect">
            <a:avLst/>
          </a:prstGeom>
        </p:spPr>
      </p:pic>
      <p:pic>
        <p:nvPicPr>
          <p:cNvPr id="8" name="그림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8770" y="5868531"/>
            <a:ext cx="1498528" cy="780268"/>
          </a:xfrm>
          <a:prstGeom prst="rect">
            <a:avLst/>
          </a:prstGeom>
        </p:spPr>
      </p:pic>
      <p:pic>
        <p:nvPicPr>
          <p:cNvPr id="9" name="그림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016" y="5705654"/>
            <a:ext cx="1861467" cy="1106022"/>
          </a:xfrm>
          <a:prstGeom prst="rect">
            <a:avLst/>
          </a:prstGeom>
        </p:spPr>
      </p:pic>
      <p:sp>
        <p:nvSpPr>
          <p:cNvPr id="10" name="직사각형 9"/>
          <p:cNvSpPr/>
          <p:nvPr/>
        </p:nvSpPr>
        <p:spPr>
          <a:xfrm>
            <a:off x="4996906" y="5135031"/>
            <a:ext cx="1290314" cy="369332"/>
          </a:xfrm>
          <a:prstGeom prst="rect">
            <a:avLst/>
          </a:prstGeom>
        </p:spPr>
        <p:txBody>
          <a:bodyPr wrap="square">
            <a:spAutoFit/>
          </a:bodyPr>
          <a:lstStyle/>
          <a:p>
            <a:r>
              <a:rPr lang="en-US" altLang="ko-KR" dirty="0"/>
              <a:t>HAuCl</a:t>
            </a:r>
            <a:r>
              <a:rPr lang="en-US" altLang="ko-KR" baseline="-25000" dirty="0"/>
              <a:t>4</a:t>
            </a:r>
            <a:endParaRPr lang="ko-KR" altLang="en-US" baseline="-25000" dirty="0"/>
          </a:p>
        </p:txBody>
      </p:sp>
      <p:pic>
        <p:nvPicPr>
          <p:cNvPr id="13" name="그림 12"/>
          <p:cNvPicPr>
            <a:picLocks noChangeAspect="1"/>
          </p:cNvPicPr>
          <p:nvPr/>
        </p:nvPicPr>
        <p:blipFill>
          <a:blip r:embed="rId7"/>
          <a:stretch>
            <a:fillRect/>
          </a:stretch>
        </p:blipFill>
        <p:spPr>
          <a:xfrm>
            <a:off x="8252775" y="5334560"/>
            <a:ext cx="773249" cy="701166"/>
          </a:xfrm>
          <a:prstGeom prst="rect">
            <a:avLst/>
          </a:prstGeom>
        </p:spPr>
      </p:pic>
      <p:sp>
        <p:nvSpPr>
          <p:cNvPr id="5" name="직사각형 4"/>
          <p:cNvSpPr/>
          <p:nvPr/>
        </p:nvSpPr>
        <p:spPr>
          <a:xfrm>
            <a:off x="7223291" y="5051032"/>
            <a:ext cx="1684757" cy="369332"/>
          </a:xfrm>
          <a:prstGeom prst="rect">
            <a:avLst/>
          </a:prstGeom>
        </p:spPr>
        <p:txBody>
          <a:bodyPr wrap="square">
            <a:spAutoFit/>
          </a:bodyPr>
          <a:lstStyle/>
          <a:p>
            <a:r>
              <a:rPr lang="en-US" altLang="ko-KR" dirty="0"/>
              <a:t>sodium citrate</a:t>
            </a:r>
            <a:endParaRPr lang="ko-KR" altLang="en-US" dirty="0"/>
          </a:p>
        </p:txBody>
      </p:sp>
      <p:sp>
        <p:nvSpPr>
          <p:cNvPr id="11" name="슬라이드 번호 개체 틀 10"/>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67</a:t>
            </a:fld>
            <a:endParaRPr lang="ko-KR" altLang="en-US"/>
          </a:p>
        </p:txBody>
      </p:sp>
    </p:spTree>
    <p:extLst>
      <p:ext uri="{BB962C8B-B14F-4D97-AF65-F5344CB8AC3E}">
        <p14:creationId xmlns:p14="http://schemas.microsoft.com/office/powerpoint/2010/main" val="6113575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3</a:t>
            </a:r>
            <a:r>
              <a:rPr lang="ko-KR" altLang="en-US" sz="2800" b="1" dirty="0">
                <a:latin typeface="Gill Sans MT" panose="020B0502020104020203" pitchFamily="34" charset="0"/>
                <a:ea typeface="HY견고딕" panose="02030600000101010101" pitchFamily="18" charset="-127"/>
                <a:cs typeface="+mj-cs"/>
              </a:rPr>
              <a:t>. </a:t>
            </a:r>
            <a:r>
              <a:rPr lang="en-US" altLang="ko-KR" sz="2800" b="1" dirty="0">
                <a:latin typeface="Gill Sans MT" panose="020B0502020104020203" pitchFamily="34" charset="0"/>
                <a:ea typeface="HY견고딕" panose="02030600000101010101" pitchFamily="18" charset="-127"/>
                <a:cs typeface="+mj-cs"/>
              </a:rPr>
              <a:t>Synthesis of metallic nanoparticles </a:t>
            </a:r>
            <a:endParaRPr lang="ko-KR" altLang="en-US" sz="2800" b="1" dirty="0">
              <a:latin typeface="Gill Sans MT" panose="020B0502020104020203" pitchFamily="34" charset="0"/>
              <a:ea typeface="HY견고딕" panose="02030600000101010101" pitchFamily="18" charset="-127"/>
              <a:cs typeface="+mj-cs"/>
            </a:endParaRPr>
          </a:p>
        </p:txBody>
      </p:sp>
      <p:sp>
        <p:nvSpPr>
          <p:cNvPr id="6" name="직사각형 5"/>
          <p:cNvSpPr/>
          <p:nvPr/>
        </p:nvSpPr>
        <p:spPr>
          <a:xfrm>
            <a:off x="441722" y="1340768"/>
            <a:ext cx="4202286" cy="523220"/>
          </a:xfrm>
          <a:prstGeom prst="rect">
            <a:avLst/>
          </a:prstGeom>
        </p:spPr>
        <p:txBody>
          <a:bodyPr vert="horz" lIns="91440" tIns="45720" rIns="91440" bIns="45720" rtlCol="0" anchor="ctr">
            <a:noAutofit/>
          </a:bodyPr>
          <a:lstStyle/>
          <a:p>
            <a:pPr algn="ctr">
              <a:spcBef>
                <a:spcPct val="0"/>
              </a:spcBef>
            </a:pPr>
            <a:r>
              <a:rPr lang="en-US" altLang="ko-KR" sz="2400" dirty="0">
                <a:solidFill>
                  <a:srgbClr val="C00000"/>
                </a:solidFill>
                <a:latin typeface="Gill Sans MT" panose="020B0502020104020203" pitchFamily="34" charset="0"/>
                <a:ea typeface="HY견고딕" panose="02030600000101010101" pitchFamily="18" charset="-127"/>
                <a:cs typeface="+mj-cs"/>
              </a:rPr>
              <a:t>Rh (</a:t>
            </a:r>
            <a:r>
              <a:rPr lang="en-US" altLang="ko-KR" sz="2400" dirty="0">
                <a:solidFill>
                  <a:srgbClr val="C00000"/>
                </a:solidFill>
                <a:latin typeface="Gill Sans MT" panose="020B0502020104020203" pitchFamily="34" charset="0"/>
                <a:ea typeface="HY견고딕" panose="02030600000101010101" pitchFamily="18" charset="-127"/>
              </a:rPr>
              <a:t>rhodium) </a:t>
            </a:r>
            <a:r>
              <a:rPr lang="en-US" altLang="ko-KR" sz="2400" dirty="0">
                <a:solidFill>
                  <a:srgbClr val="C00000"/>
                </a:solidFill>
                <a:latin typeface="Gill Sans MT" panose="020B0502020104020203" pitchFamily="34" charset="0"/>
                <a:ea typeface="HY견고딕" panose="02030600000101010101" pitchFamily="18" charset="-127"/>
                <a:cs typeface="+mj-cs"/>
              </a:rPr>
              <a:t>colloidal synthesis</a:t>
            </a:r>
            <a:endParaRPr lang="ko-KR" altLang="en-US" sz="2400" dirty="0">
              <a:solidFill>
                <a:srgbClr val="C00000"/>
              </a:solidFill>
              <a:latin typeface="Gill Sans MT" panose="020B0502020104020203" pitchFamily="34" charset="0"/>
              <a:ea typeface="HY견고딕" panose="02030600000101010101" pitchFamily="18" charset="-127"/>
              <a:cs typeface="+mj-cs"/>
            </a:endParaRPr>
          </a:p>
        </p:txBody>
      </p:sp>
      <p:pic>
        <p:nvPicPr>
          <p:cNvPr id="8" name="그림 7"/>
          <p:cNvPicPr>
            <a:picLocks noChangeAspect="1"/>
          </p:cNvPicPr>
          <p:nvPr/>
        </p:nvPicPr>
        <p:blipFill rotWithShape="1">
          <a:blip r:embed="rId3"/>
          <a:srcRect l="54331" t="84447" r="29467" b="11130"/>
          <a:stretch/>
        </p:blipFill>
        <p:spPr>
          <a:xfrm>
            <a:off x="395536" y="2062250"/>
            <a:ext cx="4382814" cy="648072"/>
          </a:xfrm>
          <a:prstGeom prst="rect">
            <a:avLst/>
          </a:prstGeom>
        </p:spPr>
      </p:pic>
      <p:sp>
        <p:nvSpPr>
          <p:cNvPr id="9" name="TextBox 8"/>
          <p:cNvSpPr txBox="1"/>
          <p:nvPr/>
        </p:nvSpPr>
        <p:spPr>
          <a:xfrm>
            <a:off x="238291" y="3927414"/>
            <a:ext cx="8667417" cy="1107996"/>
          </a:xfrm>
          <a:prstGeom prst="rect">
            <a:avLst/>
          </a:prstGeom>
          <a:noFill/>
        </p:spPr>
        <p:txBody>
          <a:bodyPr wrap="square" rtlCol="0">
            <a:spAutoFit/>
          </a:bodyPr>
          <a:lstStyle/>
          <a:p>
            <a:pPr marL="342900" indent="-342900">
              <a:buFont typeface="Arial" panose="020B0604020202020204" pitchFamily="34" charset="0"/>
              <a:buChar char="•"/>
            </a:pPr>
            <a:r>
              <a:rPr lang="en-US" altLang="ko-KR" sz="2200" dirty="0">
                <a:latin typeface="Gill Sans MT" panose="020B0502020104020203" pitchFamily="34" charset="0"/>
              </a:rPr>
              <a:t>refluxing a solution of rhodium chloride and PVA (polymeric stabilizer &amp; diffusion barrier) in a mixture of methanol and water at 79°C </a:t>
            </a:r>
            <a:r>
              <a:rPr lang="en-US" altLang="ko-KR" sz="2200" dirty="0">
                <a:latin typeface="Gill Sans MT" panose="020B0502020104020203" pitchFamily="34" charset="0"/>
                <a:sym typeface="Wingdings" panose="05000000000000000000" pitchFamily="2" charset="2"/>
              </a:rPr>
              <a:t> 0.8 ~ 4 nm NPs</a:t>
            </a:r>
            <a:endParaRPr lang="ko-KR" altLang="en-US" sz="2200" dirty="0">
              <a:latin typeface="Gill Sans MT" panose="020B0502020104020203" pitchFamily="34" charset="0"/>
            </a:endParaRPr>
          </a:p>
        </p:txBody>
      </p:sp>
      <p:pic>
        <p:nvPicPr>
          <p:cNvPr id="10" name="그림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8350" y="1310826"/>
            <a:ext cx="4358730" cy="2451786"/>
          </a:xfrm>
          <a:prstGeom prst="rect">
            <a:avLst/>
          </a:prstGeom>
        </p:spPr>
      </p:pic>
      <p:sp>
        <p:nvSpPr>
          <p:cNvPr id="11" name="TextBox 10"/>
          <p:cNvSpPr txBox="1"/>
          <p:nvPr/>
        </p:nvSpPr>
        <p:spPr>
          <a:xfrm>
            <a:off x="1259632" y="2764150"/>
            <a:ext cx="1207382" cy="369332"/>
          </a:xfrm>
          <a:prstGeom prst="rect">
            <a:avLst/>
          </a:prstGeom>
          <a:noFill/>
        </p:spPr>
        <p:txBody>
          <a:bodyPr wrap="none" rtlCol="0">
            <a:spAutoFit/>
          </a:bodyPr>
          <a:lstStyle/>
          <a:p>
            <a:r>
              <a:rPr lang="en-US" altLang="ko-KR" dirty="0">
                <a:latin typeface="Gill Sans MT" panose="020B0502020104020203" pitchFamily="34" charset="0"/>
              </a:rPr>
              <a:t>(methanol)</a:t>
            </a:r>
            <a:endParaRPr lang="ko-KR" altLang="en-US" dirty="0">
              <a:latin typeface="Gill Sans MT" panose="020B0502020104020203" pitchFamily="34" charset="0"/>
            </a:endParaRPr>
          </a:p>
        </p:txBody>
      </p:sp>
      <p:sp>
        <p:nvSpPr>
          <p:cNvPr id="13" name="직사각형 12"/>
          <p:cNvSpPr/>
          <p:nvPr/>
        </p:nvSpPr>
        <p:spPr>
          <a:xfrm>
            <a:off x="1445734" y="5868130"/>
            <a:ext cx="6175088" cy="461665"/>
          </a:xfrm>
          <a:prstGeom prst="rect">
            <a:avLst/>
          </a:prstGeom>
        </p:spPr>
        <p:txBody>
          <a:bodyPr wrap="none">
            <a:spAutoFit/>
          </a:bodyPr>
          <a:lstStyle/>
          <a:p>
            <a:r>
              <a:rPr lang="en-US" altLang="ko-KR" sz="2400" dirty="0">
                <a:latin typeface="Gill Sans MT" panose="020B0502020104020203" pitchFamily="34" charset="0"/>
              </a:rPr>
              <a:t>Bimodal (0.8 &amp; 4 nm ) </a:t>
            </a:r>
            <a:r>
              <a:rPr lang="en-US" altLang="ko-KR" sz="2400" dirty="0">
                <a:latin typeface="Gill Sans MT" panose="020B0502020104020203" pitchFamily="34" charset="0"/>
                <a:sym typeface="Wingdings" panose="05000000000000000000" pitchFamily="2" charset="2"/>
              </a:rPr>
              <a:t> one modal size (4 nm)</a:t>
            </a:r>
            <a:endParaRPr lang="ko-KR" altLang="en-US" sz="2400" dirty="0"/>
          </a:p>
        </p:txBody>
      </p:sp>
      <p:sp>
        <p:nvSpPr>
          <p:cNvPr id="14" name="직사각형 13"/>
          <p:cNvSpPr/>
          <p:nvPr/>
        </p:nvSpPr>
        <p:spPr>
          <a:xfrm>
            <a:off x="0" y="6401803"/>
            <a:ext cx="9137080" cy="338554"/>
          </a:xfrm>
          <a:prstGeom prst="rect">
            <a:avLst/>
          </a:prstGeom>
        </p:spPr>
        <p:txBody>
          <a:bodyPr wrap="square">
            <a:spAutoFit/>
          </a:bodyPr>
          <a:lstStyle/>
          <a:p>
            <a:pPr algn="ctr"/>
            <a:r>
              <a:rPr lang="en-US" altLang="ko-KR" sz="1600" dirty="0">
                <a:latin typeface="Gill Sans MT" panose="020B0502020104020203" pitchFamily="34" charset="0"/>
              </a:rPr>
              <a:t>Increase refluxing time results in increase of Ostwald ripening phenomena</a:t>
            </a:r>
            <a:endParaRPr lang="ko-KR" altLang="en-US" sz="1600" dirty="0"/>
          </a:p>
        </p:txBody>
      </p:sp>
      <p:grpSp>
        <p:nvGrpSpPr>
          <p:cNvPr id="18" name="그룹 17"/>
          <p:cNvGrpSpPr/>
          <p:nvPr/>
        </p:nvGrpSpPr>
        <p:grpSpPr>
          <a:xfrm>
            <a:off x="2627784" y="5254235"/>
            <a:ext cx="1456402" cy="679937"/>
            <a:chOff x="95250" y="4909303"/>
            <a:chExt cx="2847899" cy="1329572"/>
          </a:xfrm>
        </p:grpSpPr>
        <p:sp>
          <p:nvSpPr>
            <p:cNvPr id="16" name="자유형 15"/>
            <p:cNvSpPr/>
            <p:nvPr/>
          </p:nvSpPr>
          <p:spPr>
            <a:xfrm>
              <a:off x="95250" y="4909304"/>
              <a:ext cx="1647825" cy="1329571"/>
            </a:xfrm>
            <a:custGeom>
              <a:avLst/>
              <a:gdLst>
                <a:gd name="connsiteX0" fmla="*/ 0 w 1647825"/>
                <a:gd name="connsiteY0" fmla="*/ 1291471 h 1329571"/>
                <a:gd name="connsiteX1" fmla="*/ 600075 w 1647825"/>
                <a:gd name="connsiteY1" fmla="*/ 872371 h 1329571"/>
                <a:gd name="connsiteX2" fmla="*/ 847725 w 1647825"/>
                <a:gd name="connsiteY2" fmla="*/ 110371 h 1329571"/>
                <a:gd name="connsiteX3" fmla="*/ 1104900 w 1647825"/>
                <a:gd name="connsiteY3" fmla="*/ 81796 h 1329571"/>
                <a:gd name="connsiteX4" fmla="*/ 1219200 w 1647825"/>
                <a:gd name="connsiteY4" fmla="*/ 843796 h 1329571"/>
                <a:gd name="connsiteX5" fmla="*/ 1647825 w 1647825"/>
                <a:gd name="connsiteY5" fmla="*/ 1329571 h 132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825" h="1329571">
                  <a:moveTo>
                    <a:pt x="0" y="1291471"/>
                  </a:moveTo>
                  <a:cubicBezTo>
                    <a:pt x="229394" y="1180346"/>
                    <a:pt x="458788" y="1069221"/>
                    <a:pt x="600075" y="872371"/>
                  </a:cubicBezTo>
                  <a:cubicBezTo>
                    <a:pt x="741363" y="675521"/>
                    <a:pt x="763588" y="242133"/>
                    <a:pt x="847725" y="110371"/>
                  </a:cubicBezTo>
                  <a:cubicBezTo>
                    <a:pt x="931862" y="-21391"/>
                    <a:pt x="1042988" y="-40442"/>
                    <a:pt x="1104900" y="81796"/>
                  </a:cubicBezTo>
                  <a:cubicBezTo>
                    <a:pt x="1166813" y="204033"/>
                    <a:pt x="1128713" y="635834"/>
                    <a:pt x="1219200" y="843796"/>
                  </a:cubicBezTo>
                  <a:cubicBezTo>
                    <a:pt x="1309687" y="1051758"/>
                    <a:pt x="1570038" y="1208921"/>
                    <a:pt x="1647825" y="13295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자유형 16"/>
            <p:cNvSpPr/>
            <p:nvPr/>
          </p:nvSpPr>
          <p:spPr>
            <a:xfrm>
              <a:off x="1295324" y="4909303"/>
              <a:ext cx="1647825" cy="1329571"/>
            </a:xfrm>
            <a:custGeom>
              <a:avLst/>
              <a:gdLst>
                <a:gd name="connsiteX0" fmla="*/ 0 w 1647825"/>
                <a:gd name="connsiteY0" fmla="*/ 1291471 h 1329571"/>
                <a:gd name="connsiteX1" fmla="*/ 600075 w 1647825"/>
                <a:gd name="connsiteY1" fmla="*/ 872371 h 1329571"/>
                <a:gd name="connsiteX2" fmla="*/ 847725 w 1647825"/>
                <a:gd name="connsiteY2" fmla="*/ 110371 h 1329571"/>
                <a:gd name="connsiteX3" fmla="*/ 1104900 w 1647825"/>
                <a:gd name="connsiteY3" fmla="*/ 81796 h 1329571"/>
                <a:gd name="connsiteX4" fmla="*/ 1219200 w 1647825"/>
                <a:gd name="connsiteY4" fmla="*/ 843796 h 1329571"/>
                <a:gd name="connsiteX5" fmla="*/ 1647825 w 1647825"/>
                <a:gd name="connsiteY5" fmla="*/ 1329571 h 132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825" h="1329571">
                  <a:moveTo>
                    <a:pt x="0" y="1291471"/>
                  </a:moveTo>
                  <a:cubicBezTo>
                    <a:pt x="229394" y="1180346"/>
                    <a:pt x="458788" y="1069221"/>
                    <a:pt x="600075" y="872371"/>
                  </a:cubicBezTo>
                  <a:cubicBezTo>
                    <a:pt x="741363" y="675521"/>
                    <a:pt x="763588" y="242133"/>
                    <a:pt x="847725" y="110371"/>
                  </a:cubicBezTo>
                  <a:cubicBezTo>
                    <a:pt x="931862" y="-21391"/>
                    <a:pt x="1042988" y="-40442"/>
                    <a:pt x="1104900" y="81796"/>
                  </a:cubicBezTo>
                  <a:cubicBezTo>
                    <a:pt x="1166813" y="204033"/>
                    <a:pt x="1128713" y="635834"/>
                    <a:pt x="1219200" y="843796"/>
                  </a:cubicBezTo>
                  <a:cubicBezTo>
                    <a:pt x="1309687" y="1051758"/>
                    <a:pt x="1570038" y="1208921"/>
                    <a:pt x="1647825" y="13295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1" name="자유형 20"/>
          <p:cNvSpPr/>
          <p:nvPr/>
        </p:nvSpPr>
        <p:spPr>
          <a:xfrm>
            <a:off x="6719839" y="4797152"/>
            <a:ext cx="732481" cy="1125666"/>
          </a:xfrm>
          <a:custGeom>
            <a:avLst/>
            <a:gdLst>
              <a:gd name="connsiteX0" fmla="*/ 0 w 1647825"/>
              <a:gd name="connsiteY0" fmla="*/ 1291471 h 1329571"/>
              <a:gd name="connsiteX1" fmla="*/ 600075 w 1647825"/>
              <a:gd name="connsiteY1" fmla="*/ 872371 h 1329571"/>
              <a:gd name="connsiteX2" fmla="*/ 847725 w 1647825"/>
              <a:gd name="connsiteY2" fmla="*/ 110371 h 1329571"/>
              <a:gd name="connsiteX3" fmla="*/ 1104900 w 1647825"/>
              <a:gd name="connsiteY3" fmla="*/ 81796 h 1329571"/>
              <a:gd name="connsiteX4" fmla="*/ 1219200 w 1647825"/>
              <a:gd name="connsiteY4" fmla="*/ 843796 h 1329571"/>
              <a:gd name="connsiteX5" fmla="*/ 1647825 w 1647825"/>
              <a:gd name="connsiteY5" fmla="*/ 1329571 h 132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825" h="1329571">
                <a:moveTo>
                  <a:pt x="0" y="1291471"/>
                </a:moveTo>
                <a:cubicBezTo>
                  <a:pt x="229394" y="1180346"/>
                  <a:pt x="458788" y="1069221"/>
                  <a:pt x="600075" y="872371"/>
                </a:cubicBezTo>
                <a:cubicBezTo>
                  <a:pt x="741363" y="675521"/>
                  <a:pt x="763588" y="242133"/>
                  <a:pt x="847725" y="110371"/>
                </a:cubicBezTo>
                <a:cubicBezTo>
                  <a:pt x="931862" y="-21391"/>
                  <a:pt x="1042988" y="-40442"/>
                  <a:pt x="1104900" y="81796"/>
                </a:cubicBezTo>
                <a:cubicBezTo>
                  <a:pt x="1166813" y="204033"/>
                  <a:pt x="1128713" y="635834"/>
                  <a:pt x="1219200" y="843796"/>
                </a:cubicBezTo>
                <a:cubicBezTo>
                  <a:pt x="1309687" y="1051758"/>
                  <a:pt x="1570038" y="1208921"/>
                  <a:pt x="1647825" y="13295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68</a:t>
            </a:fld>
            <a:endParaRPr lang="ko-KR" altLang="en-US"/>
          </a:p>
        </p:txBody>
      </p:sp>
    </p:spTree>
    <p:extLst>
      <p:ext uri="{BB962C8B-B14F-4D97-AF65-F5344CB8AC3E}">
        <p14:creationId xmlns:p14="http://schemas.microsoft.com/office/powerpoint/2010/main" val="4235683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a:spLocks noGrp="1"/>
          </p:cNvSpPr>
          <p:nvPr>
            <p:ph type="title"/>
          </p:nvPr>
        </p:nvSpPr>
        <p:spPr>
          <a:xfrm>
            <a:off x="0" y="85722"/>
            <a:ext cx="9144000" cy="1325563"/>
          </a:xfrm>
        </p:spPr>
        <p:txBody>
          <a:bodyPr>
            <a:normAutofit/>
          </a:bodyPr>
          <a:lstStyle/>
          <a:p>
            <a:pPr algn="ctr">
              <a:lnSpc>
                <a:spcPct val="150000"/>
              </a:lnSpc>
            </a:pPr>
            <a:r>
              <a:rPr lang="ko-KR" altLang="en-US" sz="3600" dirty="0"/>
              <a:t>다양한 차원의 </a:t>
            </a:r>
            <a:r>
              <a:rPr lang="ko-KR" altLang="en-US" sz="3600" dirty="0" err="1"/>
              <a:t>카본재료</a:t>
            </a:r>
            <a:endParaRPr lang="ko-KR" altLang="en-US" sz="3600" dirty="0"/>
          </a:p>
        </p:txBody>
      </p:sp>
      <p:pic>
        <p:nvPicPr>
          <p:cNvPr id="7" name="그림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75" y="1320800"/>
            <a:ext cx="8653122" cy="4648200"/>
          </a:xfrm>
          <a:prstGeom prst="rect">
            <a:avLst/>
          </a:prstGeom>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6</a:t>
            </a:fld>
            <a:endParaRPr lang="ko-KR" altLang="en-US"/>
          </a:p>
        </p:txBody>
      </p:sp>
    </p:spTree>
    <p:extLst>
      <p:ext uri="{BB962C8B-B14F-4D97-AF65-F5344CB8AC3E}">
        <p14:creationId xmlns:p14="http://schemas.microsoft.com/office/powerpoint/2010/main" val="7278914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직사각형 13"/>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3</a:t>
            </a:r>
            <a:r>
              <a:rPr lang="ko-KR" altLang="en-US" sz="2800" b="1" dirty="0">
                <a:latin typeface="Gill Sans MT" panose="020B0502020104020203" pitchFamily="34" charset="0"/>
                <a:ea typeface="HY견고딕" panose="02030600000101010101" pitchFamily="18" charset="-127"/>
                <a:cs typeface="+mj-cs"/>
              </a:rPr>
              <a:t>.</a:t>
            </a:r>
            <a:r>
              <a:rPr lang="en-US" altLang="ko-KR" sz="2800" b="1" dirty="0">
                <a:latin typeface="Gill Sans MT" panose="020B0502020104020203" pitchFamily="34" charset="0"/>
                <a:ea typeface="HY견고딕" panose="02030600000101010101" pitchFamily="18" charset="-127"/>
                <a:cs typeface="+mj-cs"/>
              </a:rPr>
              <a:t>1</a:t>
            </a:r>
            <a:r>
              <a:rPr lang="ko-KR" altLang="en-US" sz="2800" b="1" dirty="0">
                <a:latin typeface="Gill Sans MT" panose="020B0502020104020203" pitchFamily="34" charset="0"/>
                <a:ea typeface="HY견고딕" panose="02030600000101010101" pitchFamily="18" charset="-127"/>
                <a:cs typeface="+mj-cs"/>
              </a:rPr>
              <a:t> </a:t>
            </a:r>
            <a:r>
              <a:rPr lang="en-US" altLang="ko-KR" sz="2800" b="1" dirty="0">
                <a:latin typeface="Gill Sans MT" panose="020B0502020104020203" pitchFamily="34" charset="0"/>
                <a:ea typeface="HY견고딕" panose="02030600000101010101" pitchFamily="18" charset="-127"/>
                <a:cs typeface="+mj-cs"/>
              </a:rPr>
              <a:t>Influence of reduction reagents</a:t>
            </a:r>
            <a:endParaRPr lang="ko-KR" altLang="en-US" sz="2800" b="1" dirty="0">
              <a:latin typeface="Gill Sans MT" panose="020B0502020104020203" pitchFamily="34" charset="0"/>
              <a:ea typeface="HY견고딕" panose="02030600000101010101" pitchFamily="18" charset="-127"/>
              <a:cs typeface="+mj-cs"/>
            </a:endParaRPr>
          </a:p>
        </p:txBody>
      </p:sp>
      <p:sp>
        <p:nvSpPr>
          <p:cNvPr id="15" name="직사각형 14"/>
          <p:cNvSpPr/>
          <p:nvPr/>
        </p:nvSpPr>
        <p:spPr>
          <a:xfrm>
            <a:off x="430995" y="4367113"/>
            <a:ext cx="8461932" cy="2308324"/>
          </a:xfrm>
          <a:prstGeom prst="rect">
            <a:avLst/>
          </a:prstGeom>
        </p:spPr>
        <p:txBody>
          <a:bodyPr wrap="square">
            <a:spAutoFit/>
          </a:bodyPr>
          <a:lstStyle/>
          <a:p>
            <a:pPr marL="342900" indent="-342900">
              <a:buFont typeface="Arial" panose="020B0604020202020204" pitchFamily="34" charset="0"/>
              <a:buChar char="•"/>
            </a:pPr>
            <a:r>
              <a:rPr lang="en-US" altLang="ko-KR" sz="2400" dirty="0">
                <a:latin typeface="Gill Sans MT" panose="020B0502020104020203" pitchFamily="34" charset="0"/>
              </a:rPr>
              <a:t>Metal NPs size &amp; distribution largely varies depending on </a:t>
            </a:r>
            <a:r>
              <a:rPr lang="en-US" altLang="ko-KR" sz="2400" dirty="0">
                <a:solidFill>
                  <a:srgbClr val="C00000"/>
                </a:solidFill>
                <a:latin typeface="Gill Sans MT" panose="020B0502020104020203" pitchFamily="34" charset="0"/>
              </a:rPr>
              <a:t>a kind of reduction reagents </a:t>
            </a:r>
          </a:p>
          <a:p>
            <a:r>
              <a:rPr lang="en-US" altLang="ko-KR" sz="2400" dirty="0">
                <a:latin typeface="Gill Sans MT" panose="020B0502020104020203" pitchFamily="34" charset="0"/>
              </a:rPr>
              <a:t>      - strong reagent </a:t>
            </a:r>
            <a:r>
              <a:rPr lang="en-US" altLang="ko-KR" sz="2400" dirty="0">
                <a:latin typeface="Gill Sans MT" panose="020B0502020104020203" pitchFamily="34" charset="0"/>
                <a:sym typeface="Wingdings" panose="05000000000000000000" pitchFamily="2" charset="2"/>
              </a:rPr>
              <a:t> small NPs</a:t>
            </a:r>
          </a:p>
          <a:p>
            <a:r>
              <a:rPr lang="en-US" altLang="ko-KR" sz="2400" dirty="0">
                <a:latin typeface="Gill Sans MT" panose="020B0502020104020203" pitchFamily="34" charset="0"/>
                <a:sym typeface="Wingdings" panose="05000000000000000000" pitchFamily="2" charset="2"/>
              </a:rPr>
              <a:t>      - weak reagent  large NPs </a:t>
            </a:r>
          </a:p>
          <a:p>
            <a:pPr marL="342900" indent="-342900">
              <a:buFont typeface="Arial" panose="020B0604020202020204" pitchFamily="34" charset="0"/>
              <a:buChar char="•"/>
            </a:pPr>
            <a:r>
              <a:rPr lang="en-US" altLang="ko-KR" sz="2400" dirty="0">
                <a:latin typeface="Gill Sans MT" panose="020B0502020104020203" pitchFamily="34" charset="0"/>
              </a:rPr>
              <a:t>Metal NPs size &amp; distribution also differ depending on </a:t>
            </a:r>
            <a:r>
              <a:rPr lang="en-US" altLang="ko-KR" sz="2400" dirty="0">
                <a:solidFill>
                  <a:srgbClr val="C00000"/>
                </a:solidFill>
                <a:latin typeface="Gill Sans MT" panose="020B0502020104020203" pitchFamily="34" charset="0"/>
              </a:rPr>
              <a:t>synthesis condition </a:t>
            </a:r>
            <a:endParaRPr lang="en-US" altLang="ko-KR" sz="2400" dirty="0">
              <a:latin typeface="Gill Sans MT" panose="020B0502020104020203" pitchFamily="34" charset="0"/>
              <a:sym typeface="Wingdings" panose="05000000000000000000" pitchFamily="2" charset="2"/>
            </a:endParaRPr>
          </a:p>
        </p:txBody>
      </p:sp>
      <p:pic>
        <p:nvPicPr>
          <p:cNvPr id="22" name="그림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45344">
            <a:off x="2052729" y="882282"/>
            <a:ext cx="5218464" cy="3364576"/>
          </a:xfrm>
          <a:prstGeom prst="rect">
            <a:avLst/>
          </a:prstGeom>
          <a:scene3d>
            <a:camera prst="orthographicFront">
              <a:rot lat="0" lon="0" rev="21480000"/>
            </a:camera>
            <a:lightRig rig="threePt" dir="t"/>
          </a:scene3d>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69</a:t>
            </a:fld>
            <a:endParaRPr lang="ko-KR" altLang="en-US"/>
          </a:p>
        </p:txBody>
      </p:sp>
    </p:spTree>
    <p:extLst>
      <p:ext uri="{BB962C8B-B14F-4D97-AF65-F5344CB8AC3E}">
        <p14:creationId xmlns:p14="http://schemas.microsoft.com/office/powerpoint/2010/main" val="5292627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2">
            <a:extLst>
              <a:ext uri="{28A0092B-C50C-407E-A947-70E740481C1C}">
                <a14:useLocalDpi xmlns:a14="http://schemas.microsoft.com/office/drawing/2010/main" val="0"/>
              </a:ext>
            </a:extLst>
          </a:blip>
          <a:srcRect l="2768" r="1767"/>
          <a:stretch/>
        </p:blipFill>
        <p:spPr>
          <a:xfrm>
            <a:off x="467543" y="1503734"/>
            <a:ext cx="8280921" cy="4176464"/>
          </a:xfrm>
          <a:prstGeom prst="rect">
            <a:avLst/>
          </a:prstGeom>
        </p:spPr>
      </p:pic>
      <p:sp>
        <p:nvSpPr>
          <p:cNvPr id="8" name="TextBox 7"/>
          <p:cNvSpPr txBox="1"/>
          <p:nvPr/>
        </p:nvSpPr>
        <p:spPr>
          <a:xfrm>
            <a:off x="1709160" y="1340768"/>
            <a:ext cx="1531188" cy="369332"/>
          </a:xfrm>
          <a:prstGeom prst="rect">
            <a:avLst/>
          </a:prstGeom>
          <a:noFill/>
        </p:spPr>
        <p:txBody>
          <a:bodyPr wrap="none" rtlCol="0">
            <a:spAutoFit/>
          </a:bodyPr>
          <a:lstStyle/>
          <a:p>
            <a:r>
              <a:rPr lang="en-US" altLang="ko-KR" dirty="0">
                <a:solidFill>
                  <a:srgbClr val="00B050"/>
                </a:solidFill>
                <a:latin typeface="Gill Sans MT" panose="020B0502020104020203" pitchFamily="34" charset="0"/>
              </a:rPr>
              <a:t>sodium citrate</a:t>
            </a:r>
            <a:endParaRPr lang="ko-KR" altLang="en-US" dirty="0">
              <a:solidFill>
                <a:srgbClr val="00B050"/>
              </a:solidFill>
              <a:latin typeface="Gill Sans MT" panose="020B0502020104020203" pitchFamily="34" charset="0"/>
            </a:endParaRPr>
          </a:p>
        </p:txBody>
      </p:sp>
      <p:sp>
        <p:nvSpPr>
          <p:cNvPr id="9" name="TextBox 8"/>
          <p:cNvSpPr txBox="1"/>
          <p:nvPr/>
        </p:nvSpPr>
        <p:spPr>
          <a:xfrm>
            <a:off x="6099012" y="1340768"/>
            <a:ext cx="1088760" cy="369332"/>
          </a:xfrm>
          <a:prstGeom prst="rect">
            <a:avLst/>
          </a:prstGeom>
          <a:noFill/>
        </p:spPr>
        <p:txBody>
          <a:bodyPr wrap="none" rtlCol="0">
            <a:spAutoFit/>
          </a:bodyPr>
          <a:lstStyle/>
          <a:p>
            <a:r>
              <a:rPr lang="en-US" altLang="ko-KR" dirty="0">
                <a:solidFill>
                  <a:srgbClr val="C00000"/>
                </a:solidFill>
                <a:latin typeface="Gill Sans MT" panose="020B0502020104020203" pitchFamily="34" charset="0"/>
              </a:rPr>
              <a:t>citric acid</a:t>
            </a:r>
            <a:endParaRPr lang="ko-KR" altLang="en-US" dirty="0">
              <a:solidFill>
                <a:srgbClr val="C00000"/>
              </a:solidFill>
              <a:latin typeface="Gill Sans MT" panose="020B0502020104020203" pitchFamily="34" charset="0"/>
            </a:endParaRPr>
          </a:p>
        </p:txBody>
      </p:sp>
      <p:pic>
        <p:nvPicPr>
          <p:cNvPr id="10" name="그림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2047" y="717561"/>
            <a:ext cx="1750062" cy="911239"/>
          </a:xfrm>
          <a:prstGeom prst="rect">
            <a:avLst/>
          </a:prstGeom>
        </p:spPr>
      </p:pic>
      <p:pic>
        <p:nvPicPr>
          <p:cNvPr id="12" name="그림 11"/>
          <p:cNvPicPr>
            <a:picLocks noChangeAspect="1"/>
          </p:cNvPicPr>
          <p:nvPr/>
        </p:nvPicPr>
        <p:blipFill>
          <a:blip r:embed="rId4"/>
          <a:stretch>
            <a:fillRect/>
          </a:stretch>
        </p:blipFill>
        <p:spPr>
          <a:xfrm>
            <a:off x="7282349" y="836712"/>
            <a:ext cx="1682139" cy="789785"/>
          </a:xfrm>
          <a:prstGeom prst="rect">
            <a:avLst/>
          </a:prstGeom>
        </p:spPr>
      </p:pic>
      <p:sp>
        <p:nvSpPr>
          <p:cNvPr id="13" name="TextBox 12"/>
          <p:cNvSpPr txBox="1"/>
          <p:nvPr/>
        </p:nvSpPr>
        <p:spPr>
          <a:xfrm>
            <a:off x="1181454" y="5661248"/>
            <a:ext cx="2288319" cy="369332"/>
          </a:xfrm>
          <a:prstGeom prst="rect">
            <a:avLst/>
          </a:prstGeom>
          <a:noFill/>
        </p:spPr>
        <p:txBody>
          <a:bodyPr wrap="none" rtlCol="0">
            <a:spAutoFit/>
          </a:bodyPr>
          <a:lstStyle/>
          <a:p>
            <a:r>
              <a:rPr lang="en-US" altLang="ko-KR" dirty="0">
                <a:solidFill>
                  <a:srgbClr val="00B050"/>
                </a:solidFill>
                <a:latin typeface="Gill Sans MT" panose="020B0502020104020203" pitchFamily="34" charset="0"/>
              </a:rPr>
              <a:t>sphere-shaped Au NPs</a:t>
            </a:r>
            <a:endParaRPr lang="ko-KR" altLang="en-US" dirty="0">
              <a:solidFill>
                <a:srgbClr val="00B050"/>
              </a:solidFill>
              <a:latin typeface="Gill Sans MT" panose="020B0502020104020203" pitchFamily="34" charset="0"/>
            </a:endParaRPr>
          </a:p>
        </p:txBody>
      </p:sp>
      <p:sp>
        <p:nvSpPr>
          <p:cNvPr id="14" name="TextBox 13"/>
          <p:cNvSpPr txBox="1"/>
          <p:nvPr/>
        </p:nvSpPr>
        <p:spPr>
          <a:xfrm>
            <a:off x="4223060" y="5661828"/>
            <a:ext cx="4068421" cy="369332"/>
          </a:xfrm>
          <a:prstGeom prst="rect">
            <a:avLst/>
          </a:prstGeom>
          <a:noFill/>
        </p:spPr>
        <p:txBody>
          <a:bodyPr wrap="none" rtlCol="0">
            <a:spAutoFit/>
          </a:bodyPr>
          <a:lstStyle/>
          <a:p>
            <a:r>
              <a:rPr lang="en-US" altLang="ko-KR" dirty="0">
                <a:solidFill>
                  <a:srgbClr val="C00000"/>
                </a:solidFill>
                <a:latin typeface="Gill Sans MT" panose="020B0502020104020203" pitchFamily="34" charset="0"/>
              </a:rPr>
              <a:t>trigon-shaped Au platelet with (111) facet</a:t>
            </a:r>
            <a:endParaRPr lang="ko-KR" altLang="en-US" dirty="0">
              <a:solidFill>
                <a:srgbClr val="C00000"/>
              </a:solidFill>
              <a:latin typeface="Gill Sans MT" panose="020B0502020104020203" pitchFamily="34" charset="0"/>
            </a:endParaRPr>
          </a:p>
        </p:txBody>
      </p:sp>
      <p:cxnSp>
        <p:nvCxnSpPr>
          <p:cNvPr id="18" name="꺾인 연결선 17"/>
          <p:cNvCxnSpPr>
            <a:stCxn id="2" idx="1"/>
            <a:endCxn id="13" idx="1"/>
          </p:cNvCxnSpPr>
          <p:nvPr/>
        </p:nvCxnSpPr>
        <p:spPr>
          <a:xfrm rot="10800000" flipH="1" flipV="1">
            <a:off x="467542" y="3591966"/>
            <a:ext cx="713911" cy="2253948"/>
          </a:xfrm>
          <a:prstGeom prst="bentConnector3">
            <a:avLst>
              <a:gd name="adj1" fmla="val -3202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꺾인 연결선 18"/>
          <p:cNvCxnSpPr>
            <a:stCxn id="2" idx="3"/>
            <a:endCxn id="14" idx="3"/>
          </p:cNvCxnSpPr>
          <p:nvPr/>
        </p:nvCxnSpPr>
        <p:spPr>
          <a:xfrm flipH="1">
            <a:off x="8291481" y="3591966"/>
            <a:ext cx="456983" cy="2254528"/>
          </a:xfrm>
          <a:prstGeom prst="bentConnector3">
            <a:avLst>
              <a:gd name="adj1" fmla="val -50024"/>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직사각형 1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3</a:t>
            </a:r>
            <a:r>
              <a:rPr lang="ko-KR" altLang="en-US" sz="2800" b="1" dirty="0">
                <a:latin typeface="Gill Sans MT" panose="020B0502020104020203" pitchFamily="34" charset="0"/>
                <a:ea typeface="HY견고딕" panose="02030600000101010101" pitchFamily="18" charset="-127"/>
                <a:cs typeface="+mj-cs"/>
              </a:rPr>
              <a:t>.</a:t>
            </a:r>
            <a:r>
              <a:rPr lang="en-US" altLang="ko-KR" sz="2800" b="1" dirty="0">
                <a:latin typeface="Gill Sans MT" panose="020B0502020104020203" pitchFamily="34" charset="0"/>
                <a:ea typeface="HY견고딕" panose="02030600000101010101" pitchFamily="18" charset="-127"/>
                <a:cs typeface="+mj-cs"/>
              </a:rPr>
              <a:t>1</a:t>
            </a:r>
            <a:r>
              <a:rPr lang="ko-KR" altLang="en-US" sz="2800" b="1" dirty="0">
                <a:latin typeface="Gill Sans MT" panose="020B0502020104020203" pitchFamily="34" charset="0"/>
                <a:ea typeface="HY견고딕" panose="02030600000101010101" pitchFamily="18" charset="-127"/>
                <a:cs typeface="+mj-cs"/>
              </a:rPr>
              <a:t> </a:t>
            </a:r>
            <a:r>
              <a:rPr lang="en-US" altLang="ko-KR" sz="2800" b="1" dirty="0">
                <a:latin typeface="Gill Sans MT" panose="020B0502020104020203" pitchFamily="34" charset="0"/>
                <a:ea typeface="HY견고딕" panose="02030600000101010101" pitchFamily="18" charset="-127"/>
                <a:cs typeface="+mj-cs"/>
              </a:rPr>
              <a:t>Influence of reduction reagents</a:t>
            </a:r>
            <a:endParaRPr lang="ko-KR" altLang="en-US" sz="2800" b="1" dirty="0">
              <a:latin typeface="Gill Sans MT" panose="020B0502020104020203" pitchFamily="34" charset="0"/>
              <a:ea typeface="HY견고딕" panose="02030600000101010101" pitchFamily="18" charset="-127"/>
              <a:cs typeface="+mj-cs"/>
            </a:endParaRP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70</a:t>
            </a:fld>
            <a:endParaRPr lang="ko-KR" altLang="en-US"/>
          </a:p>
        </p:txBody>
      </p:sp>
    </p:spTree>
    <p:extLst>
      <p:ext uri="{BB962C8B-B14F-4D97-AF65-F5344CB8AC3E}">
        <p14:creationId xmlns:p14="http://schemas.microsoft.com/office/powerpoint/2010/main" val="26063340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WINDOWS\바탕 화면\jpg\03장\3-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124744"/>
            <a:ext cx="6197600" cy="3838595"/>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p:cNvSpPr/>
          <p:nvPr/>
        </p:nvSpPr>
        <p:spPr>
          <a:xfrm>
            <a:off x="269026" y="5262299"/>
            <a:ext cx="8695462" cy="830997"/>
          </a:xfrm>
          <a:prstGeom prst="rect">
            <a:avLst/>
          </a:prstGeom>
        </p:spPr>
        <p:txBody>
          <a:bodyPr wrap="square">
            <a:spAutoFit/>
          </a:bodyPr>
          <a:lstStyle/>
          <a:p>
            <a:pPr marL="342900" indent="-342900">
              <a:buFont typeface="Arial" panose="020B0604020202020204" pitchFamily="34" charset="0"/>
              <a:buChar char="•"/>
            </a:pPr>
            <a:r>
              <a:rPr lang="en-US" altLang="ko-KR" sz="2400" dirty="0" err="1">
                <a:latin typeface="Gill Sans MT" panose="020B0502020104020203" pitchFamily="34" charset="0"/>
              </a:rPr>
              <a:t>Pd</a:t>
            </a:r>
            <a:r>
              <a:rPr lang="en-US" altLang="ko-KR" sz="2400" dirty="0">
                <a:latin typeface="Gill Sans MT" panose="020B0502020104020203" pitchFamily="34" charset="0"/>
              </a:rPr>
              <a:t> size decreases with smaller peak potential (indicating stronger reduction reagents)</a:t>
            </a:r>
            <a:endParaRPr lang="en-US" altLang="ko-KR" sz="2400" dirty="0">
              <a:latin typeface="Gill Sans MT" panose="020B0502020104020203" pitchFamily="34" charset="0"/>
              <a:sym typeface="Wingdings" panose="05000000000000000000" pitchFamily="2" charset="2"/>
            </a:endParaRPr>
          </a:p>
        </p:txBody>
      </p:sp>
      <p:sp>
        <p:nvSpPr>
          <p:cNvPr id="7" name="직사각형 6"/>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3</a:t>
            </a:r>
            <a:r>
              <a:rPr lang="ko-KR" altLang="en-US" sz="2800" b="1" dirty="0">
                <a:latin typeface="Gill Sans MT" panose="020B0502020104020203" pitchFamily="34" charset="0"/>
                <a:ea typeface="HY견고딕" panose="02030600000101010101" pitchFamily="18" charset="-127"/>
                <a:cs typeface="+mj-cs"/>
              </a:rPr>
              <a:t>.</a:t>
            </a:r>
            <a:r>
              <a:rPr lang="en-US" altLang="ko-KR" sz="2800" b="1" dirty="0">
                <a:latin typeface="Gill Sans MT" panose="020B0502020104020203" pitchFamily="34" charset="0"/>
                <a:ea typeface="HY견고딕" panose="02030600000101010101" pitchFamily="18" charset="-127"/>
                <a:cs typeface="+mj-cs"/>
              </a:rPr>
              <a:t>1</a:t>
            </a:r>
            <a:r>
              <a:rPr lang="ko-KR" altLang="en-US" sz="2800" b="1" dirty="0">
                <a:latin typeface="Gill Sans MT" panose="020B0502020104020203" pitchFamily="34" charset="0"/>
                <a:ea typeface="HY견고딕" panose="02030600000101010101" pitchFamily="18" charset="-127"/>
                <a:cs typeface="+mj-cs"/>
              </a:rPr>
              <a:t> </a:t>
            </a:r>
            <a:r>
              <a:rPr lang="en-US" altLang="ko-KR" sz="2800" b="1" dirty="0">
                <a:latin typeface="Gill Sans MT" panose="020B0502020104020203" pitchFamily="34" charset="0"/>
                <a:ea typeface="HY견고딕" panose="02030600000101010101" pitchFamily="18" charset="-127"/>
                <a:cs typeface="+mj-cs"/>
              </a:rPr>
              <a:t>Influence of reduction reagents</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71</a:t>
            </a:fld>
            <a:endParaRPr lang="ko-KR" altLang="en-US"/>
          </a:p>
        </p:txBody>
      </p:sp>
    </p:spTree>
    <p:extLst>
      <p:ext uri="{BB962C8B-B14F-4D97-AF65-F5344CB8AC3E}">
        <p14:creationId xmlns:p14="http://schemas.microsoft.com/office/powerpoint/2010/main" val="24885345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3</a:t>
            </a:r>
            <a:r>
              <a:rPr lang="ko-KR" altLang="en-US" sz="2800" b="1" dirty="0">
                <a:latin typeface="Gill Sans MT" panose="020B0502020104020203" pitchFamily="34" charset="0"/>
                <a:ea typeface="HY견고딕" panose="02030600000101010101" pitchFamily="18" charset="-127"/>
                <a:cs typeface="+mj-cs"/>
              </a:rPr>
              <a:t>.</a:t>
            </a:r>
            <a:r>
              <a:rPr lang="en-US" altLang="ko-KR" sz="2800" b="1" dirty="0">
                <a:latin typeface="Gill Sans MT" panose="020B0502020104020203" pitchFamily="34" charset="0"/>
                <a:ea typeface="HY견고딕" panose="02030600000101010101" pitchFamily="18" charset="-127"/>
                <a:cs typeface="+mj-cs"/>
              </a:rPr>
              <a:t>2</a:t>
            </a:r>
            <a:r>
              <a:rPr lang="ko-KR" altLang="en-US" sz="2800" b="1" dirty="0">
                <a:latin typeface="Gill Sans MT" panose="020B0502020104020203" pitchFamily="34" charset="0"/>
                <a:ea typeface="HY견고딕" panose="02030600000101010101" pitchFamily="18" charset="-127"/>
                <a:cs typeface="+mj-cs"/>
              </a:rPr>
              <a:t> </a:t>
            </a:r>
            <a:r>
              <a:rPr lang="en-US" altLang="ko-KR" sz="2800" b="1" dirty="0">
                <a:latin typeface="Gill Sans MT" panose="020B0502020104020203" pitchFamily="34" charset="0"/>
                <a:ea typeface="HY견고딕" panose="02030600000101010101" pitchFamily="18" charset="-127"/>
                <a:cs typeface="+mj-cs"/>
              </a:rPr>
              <a:t>Influence by other factors</a:t>
            </a:r>
            <a:endParaRPr lang="ko-KR" altLang="en-US" sz="2800" b="1" dirty="0">
              <a:latin typeface="Gill Sans MT" panose="020B0502020104020203" pitchFamily="34" charset="0"/>
              <a:ea typeface="HY견고딕" panose="02030600000101010101" pitchFamily="18" charset="-127"/>
              <a:cs typeface="+mj-cs"/>
            </a:endParaRPr>
          </a:p>
        </p:txBody>
      </p:sp>
      <mc:AlternateContent xmlns:mc="http://schemas.openxmlformats.org/markup-compatibility/2006" xmlns:a14="http://schemas.microsoft.com/office/drawing/2010/main">
        <mc:Choice Requires="a14">
          <p:sp>
            <p:nvSpPr>
              <p:cNvPr id="6" name="직사각형 5"/>
              <p:cNvSpPr/>
              <p:nvPr/>
            </p:nvSpPr>
            <p:spPr>
              <a:xfrm>
                <a:off x="395536" y="880844"/>
                <a:ext cx="8461932" cy="1107996"/>
              </a:xfrm>
              <a:prstGeom prst="rect">
                <a:avLst/>
              </a:prstGeom>
            </p:spPr>
            <p:txBody>
              <a:bodyPr wrap="square">
                <a:spAutoFit/>
              </a:bodyPr>
              <a:lstStyle/>
              <a:p>
                <a:pPr marL="342900" indent="-342900">
                  <a:buFont typeface="Arial" panose="020B0604020202020204" pitchFamily="34" charset="0"/>
                  <a:buChar char="•"/>
                </a:pPr>
                <a:r>
                  <a:rPr lang="en-US" altLang="ko-KR" sz="2200" dirty="0">
                    <a:latin typeface="Gill Sans MT" panose="020B0502020104020203" pitchFamily="34" charset="0"/>
                    <a:sym typeface="Wingdings" panose="05000000000000000000" pitchFamily="2" charset="2"/>
                  </a:rPr>
                  <a:t>In reduction process of H</a:t>
                </a:r>
                <a:r>
                  <a:rPr lang="en-US" altLang="ko-KR" sz="2200" baseline="-25000" dirty="0">
                    <a:latin typeface="Gill Sans MT" panose="020B0502020104020203" pitchFamily="34" charset="0"/>
                    <a:sym typeface="Wingdings" panose="05000000000000000000" pitchFamily="2" charset="2"/>
                  </a:rPr>
                  <a:t>2</a:t>
                </a:r>
                <a:r>
                  <a:rPr lang="en-US" altLang="ko-KR" sz="2200" dirty="0">
                    <a:latin typeface="Gill Sans MT" panose="020B0502020104020203" pitchFamily="34" charset="0"/>
                    <a:sym typeface="Wingdings" panose="05000000000000000000" pitchFamily="2" charset="2"/>
                  </a:rPr>
                  <a:t>PtCl</a:t>
                </a:r>
                <a:r>
                  <a:rPr lang="en-US" altLang="ko-KR" sz="2200" baseline="-25000" dirty="0">
                    <a:latin typeface="Gill Sans MT" panose="020B0502020104020203" pitchFamily="34" charset="0"/>
                    <a:sym typeface="Wingdings" panose="05000000000000000000" pitchFamily="2" charset="2"/>
                  </a:rPr>
                  <a:t>6 </a:t>
                </a:r>
                <a:r>
                  <a:rPr lang="en-US" altLang="ko-KR" sz="2200" dirty="0">
                    <a:latin typeface="Gill Sans MT" panose="020B0502020104020203" pitchFamily="34" charset="0"/>
                    <a:sym typeface="Wingdings" panose="05000000000000000000" pitchFamily="2" charset="2"/>
                  </a:rPr>
                  <a:t>for </a:t>
                </a:r>
                <a:r>
                  <a:rPr lang="en-US" altLang="ko-KR" sz="2200" dirty="0" err="1">
                    <a:latin typeface="Gill Sans MT" panose="020B0502020104020203" pitchFamily="34" charset="0"/>
                    <a:sym typeface="Wingdings" panose="05000000000000000000" pitchFamily="2" charset="2"/>
                  </a:rPr>
                  <a:t>Pt</a:t>
                </a:r>
                <a:r>
                  <a:rPr lang="en-US" altLang="ko-KR" sz="2200" dirty="0">
                    <a:latin typeface="Gill Sans MT" panose="020B0502020104020203" pitchFamily="34" charset="0"/>
                    <a:sym typeface="Wingdings" panose="05000000000000000000" pitchFamily="2" charset="2"/>
                  </a:rPr>
                  <a:t> NPs</a:t>
                </a:r>
                <a:endParaRPr lang="en-US" altLang="ko-KR" sz="2200" dirty="0">
                  <a:latin typeface="Gill Sans MT" panose="020B0502020104020203" pitchFamily="34" charset="0"/>
                </a:endParaRPr>
              </a:p>
              <a:p>
                <a:pPr marL="540000" indent="-540000"/>
                <a:r>
                  <a:rPr lang="en-US" altLang="ko-KR" sz="2200" dirty="0">
                    <a:latin typeface="Gill Sans MT" panose="020B0502020104020203" pitchFamily="34" charset="0"/>
                  </a:rPr>
                  <a:t>    - </a:t>
                </a:r>
                <a:r>
                  <a:rPr lang="en-US" altLang="ko-KR" sz="2200" u="sng" dirty="0" err="1">
                    <a:latin typeface="Gill Sans MT" panose="020B0502020104020203" pitchFamily="34" charset="0"/>
                  </a:rPr>
                  <a:t>Cl</a:t>
                </a:r>
                <a:r>
                  <a:rPr lang="en-US" altLang="ko-KR" sz="2200" u="sng" baseline="30000" dirty="0">
                    <a:latin typeface="Gill Sans MT" panose="020B0502020104020203" pitchFamily="34" charset="0"/>
                  </a:rPr>
                  <a:t>-</a:t>
                </a:r>
                <a:r>
                  <a:rPr lang="en-US" altLang="ko-KR" sz="2200" u="sng" dirty="0">
                    <a:latin typeface="Gill Sans MT" panose="020B0502020104020203" pitchFamily="34" charset="0"/>
                  </a:rPr>
                  <a:t> concentration</a:t>
                </a:r>
                <a:r>
                  <a:rPr lang="en-US" altLang="ko-KR" sz="2200" dirty="0">
                    <a:latin typeface="Gill Sans MT" panose="020B0502020104020203" pitchFamily="34" charset="0"/>
                  </a:rPr>
                  <a:t> </a:t>
                </a:r>
                <a14:m>
                  <m:oMath xmlns:m="http://schemas.openxmlformats.org/officeDocument/2006/math">
                    <m:r>
                      <a:rPr lang="en-US" altLang="ko-KR" sz="2200" i="1" smtClean="0">
                        <a:solidFill>
                          <a:srgbClr val="C00000"/>
                        </a:solidFill>
                        <a:latin typeface="Cambria Math" panose="02040503050406030204" pitchFamily="18" charset="0"/>
                        <a:ea typeface="Cambria Math" panose="02040503050406030204" pitchFamily="18" charset="0"/>
                      </a:rPr>
                      <m:t>↑</m:t>
                    </m:r>
                  </m:oMath>
                </a14:m>
                <a:r>
                  <a:rPr lang="en-US" altLang="ko-KR" sz="2200" dirty="0">
                    <a:latin typeface="Gill Sans MT" panose="020B0502020104020203" pitchFamily="34" charset="0"/>
                    <a:sym typeface="Wingdings" panose="05000000000000000000" pitchFamily="2" charset="2"/>
                  </a:rPr>
                  <a:t>  reaction speed </a:t>
                </a:r>
                <a14:m>
                  <m:oMath xmlns:m="http://schemas.openxmlformats.org/officeDocument/2006/math">
                    <m:r>
                      <a:rPr lang="en-US" altLang="ko-KR" sz="2200" i="1" smtClean="0">
                        <a:solidFill>
                          <a:srgbClr val="C00000"/>
                        </a:solidFill>
                        <a:latin typeface="Cambria Math" panose="02040503050406030204" pitchFamily="18" charset="0"/>
                        <a:ea typeface="Cambria Math" panose="02040503050406030204" pitchFamily="18" charset="0"/>
                      </a:rPr>
                      <m:t>↓</m:t>
                    </m:r>
                  </m:oMath>
                </a14:m>
                <a:r>
                  <a:rPr lang="en-US" altLang="ko-KR" sz="2200" dirty="0">
                    <a:solidFill>
                      <a:srgbClr val="C00000"/>
                    </a:solidFill>
                    <a:latin typeface="Gill Sans MT" panose="020B0502020104020203" pitchFamily="34" charset="0"/>
                    <a:sym typeface="Wingdings" panose="05000000000000000000" pitchFamily="2" charset="2"/>
                  </a:rPr>
                  <a:t> </a:t>
                </a:r>
                <a:r>
                  <a:rPr lang="en-US" altLang="ko-KR" sz="2200" dirty="0">
                    <a:latin typeface="Gill Sans MT" panose="020B0502020104020203" pitchFamily="34" charset="0"/>
                    <a:sym typeface="Wingdings" panose="05000000000000000000" pitchFamily="2" charset="2"/>
                  </a:rPr>
                  <a:t> supply of neutral </a:t>
                </a:r>
                <a:r>
                  <a:rPr lang="en-US" altLang="ko-KR" sz="2200" dirty="0" err="1">
                    <a:latin typeface="Gill Sans MT" panose="020B0502020104020203" pitchFamily="34" charset="0"/>
                    <a:sym typeface="Wingdings" panose="05000000000000000000" pitchFamily="2" charset="2"/>
                  </a:rPr>
                  <a:t>Pt</a:t>
                </a:r>
                <a:r>
                  <a:rPr lang="en-US" altLang="ko-KR" sz="2200" dirty="0">
                    <a:latin typeface="Gill Sans MT" panose="020B0502020104020203" pitchFamily="34" charset="0"/>
                    <a:sym typeface="Wingdings" panose="05000000000000000000" pitchFamily="2" charset="2"/>
                  </a:rPr>
                  <a:t> atoms </a:t>
                </a:r>
                <a14:m>
                  <m:oMath xmlns:m="http://schemas.openxmlformats.org/officeDocument/2006/math">
                    <m:r>
                      <a:rPr lang="en-US" altLang="ko-KR" sz="2200" i="1">
                        <a:solidFill>
                          <a:srgbClr val="C00000"/>
                        </a:solidFill>
                        <a:latin typeface="Cambria Math" panose="02040503050406030204" pitchFamily="18" charset="0"/>
                        <a:ea typeface="Cambria Math" panose="02040503050406030204" pitchFamily="18" charset="0"/>
                      </a:rPr>
                      <m:t>↓ </m:t>
                    </m:r>
                  </m:oMath>
                </a14:m>
                <a:r>
                  <a:rPr lang="en-US" altLang="ko-KR" sz="2200" dirty="0">
                    <a:latin typeface="Gill Sans MT" panose="020B0502020104020203" pitchFamily="34" charset="0"/>
                    <a:sym typeface="Wingdings" panose="05000000000000000000" pitchFamily="2" charset="2"/>
                  </a:rPr>
                  <a:t> diffusion-controlled growth</a:t>
                </a:r>
              </a:p>
            </p:txBody>
          </p:sp>
        </mc:Choice>
        <mc:Fallback xmlns="">
          <p:sp>
            <p:nvSpPr>
              <p:cNvPr id="6" name="직사각형 5"/>
              <p:cNvSpPr>
                <a:spLocks noRot="1" noChangeAspect="1" noMove="1" noResize="1" noEditPoints="1" noAdjustHandles="1" noChangeArrowheads="1" noChangeShapeType="1" noTextEdit="1"/>
              </p:cNvSpPr>
              <p:nvPr/>
            </p:nvSpPr>
            <p:spPr>
              <a:xfrm>
                <a:off x="395536" y="880844"/>
                <a:ext cx="8461932" cy="1107996"/>
              </a:xfrm>
              <a:prstGeom prst="rect">
                <a:avLst/>
              </a:prstGeom>
              <a:blipFill>
                <a:blip r:embed="rId2"/>
                <a:stretch>
                  <a:fillRect l="-865" t="-3297" b="-1044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직사각형 6"/>
              <p:cNvSpPr/>
              <p:nvPr/>
            </p:nvSpPr>
            <p:spPr>
              <a:xfrm>
                <a:off x="395536" y="1965033"/>
                <a:ext cx="8461932" cy="769441"/>
              </a:xfrm>
              <a:prstGeom prst="rect">
                <a:avLst/>
              </a:prstGeom>
            </p:spPr>
            <p:txBody>
              <a:bodyPr wrap="square">
                <a:spAutoFit/>
              </a:bodyPr>
              <a:lstStyle/>
              <a:p>
                <a:pPr marL="342900" indent="-342900">
                  <a:buFont typeface="Arial" panose="020B0604020202020204" pitchFamily="34" charset="0"/>
                  <a:buChar char="•"/>
                </a:pPr>
                <a:r>
                  <a:rPr lang="en-US" altLang="ko-KR" sz="2200" u="sng" dirty="0">
                    <a:latin typeface="Gill Sans MT" panose="020B0502020104020203" pitchFamily="34" charset="0"/>
                  </a:rPr>
                  <a:t>amount of polymer</a:t>
                </a:r>
                <a:r>
                  <a:rPr lang="en-US" altLang="ko-KR" sz="2200" dirty="0">
                    <a:latin typeface="Gill Sans MT" panose="020B0502020104020203" pitchFamily="34" charset="0"/>
                  </a:rPr>
                  <a:t> </a:t>
                </a:r>
                <a14:m>
                  <m:oMath xmlns:m="http://schemas.openxmlformats.org/officeDocument/2006/math">
                    <m:r>
                      <a:rPr lang="en-US" altLang="ko-KR" sz="2200" i="1" smtClean="0">
                        <a:solidFill>
                          <a:srgbClr val="C00000"/>
                        </a:solidFill>
                        <a:latin typeface="Cambria Math" panose="02040503050406030204" pitchFamily="18" charset="0"/>
                        <a:ea typeface="Cambria Math" panose="02040503050406030204" pitchFamily="18" charset="0"/>
                      </a:rPr>
                      <m:t>↑</m:t>
                    </m:r>
                  </m:oMath>
                </a14:m>
                <a:r>
                  <a:rPr lang="en-US" altLang="ko-KR" sz="2200" dirty="0">
                    <a:latin typeface="Gill Sans MT" panose="020B0502020104020203" pitchFamily="34" charset="0"/>
                    <a:sym typeface="Wingdings" panose="05000000000000000000" pitchFamily="2" charset="2"/>
                  </a:rPr>
                  <a:t>   steric hindrance </a:t>
                </a:r>
                <a14:m>
                  <m:oMath xmlns:m="http://schemas.openxmlformats.org/officeDocument/2006/math">
                    <m:r>
                      <a:rPr lang="en-US" altLang="ko-KR" sz="2200" i="1">
                        <a:solidFill>
                          <a:srgbClr val="C00000"/>
                        </a:solidFill>
                        <a:latin typeface="Cambria Math" panose="02040503050406030204" pitchFamily="18" charset="0"/>
                        <a:ea typeface="Cambria Math" panose="02040503050406030204" pitchFamily="18" charset="0"/>
                      </a:rPr>
                      <m:t>↑</m:t>
                    </m:r>
                  </m:oMath>
                </a14:m>
                <a:r>
                  <a:rPr lang="en-US" altLang="ko-KR" sz="2200" dirty="0">
                    <a:latin typeface="Gill Sans MT" panose="020B0502020104020203" pitchFamily="34" charset="0"/>
                    <a:sym typeface="Wingdings" panose="05000000000000000000" pitchFamily="2" charset="2"/>
                  </a:rPr>
                  <a:t>  diffusion-controlled growth  highly possible to form sphere-shaped NC</a:t>
                </a:r>
              </a:p>
            </p:txBody>
          </p:sp>
        </mc:Choice>
        <mc:Fallback xmlns="">
          <p:sp>
            <p:nvSpPr>
              <p:cNvPr id="7" name="직사각형 6"/>
              <p:cNvSpPr>
                <a:spLocks noRot="1" noChangeAspect="1" noMove="1" noResize="1" noEditPoints="1" noAdjustHandles="1" noChangeArrowheads="1" noChangeShapeType="1" noTextEdit="1"/>
              </p:cNvSpPr>
              <p:nvPr/>
            </p:nvSpPr>
            <p:spPr>
              <a:xfrm>
                <a:off x="395536" y="1965033"/>
                <a:ext cx="8461932" cy="769441"/>
              </a:xfrm>
              <a:prstGeom prst="rect">
                <a:avLst/>
              </a:prstGeom>
              <a:blipFill>
                <a:blip r:embed="rId3"/>
                <a:stretch>
                  <a:fillRect l="-865" t="-4724" b="-14961"/>
                </a:stretch>
              </a:blipFill>
            </p:spPr>
            <p:txBody>
              <a:bodyPr/>
              <a:lstStyle/>
              <a:p>
                <a:r>
                  <a:rPr lang="ko-KR" altLang="en-US">
                    <a:noFill/>
                  </a:rPr>
                  <a:t> </a:t>
                </a:r>
              </a:p>
            </p:txBody>
          </p:sp>
        </mc:Fallback>
      </mc:AlternateContent>
      <p:pic>
        <p:nvPicPr>
          <p:cNvPr id="8" name="Picture 2" descr="C:\WINDOWS\바탕 화면\jpg\03장\3-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5356" y="2785492"/>
            <a:ext cx="4441279" cy="2959034"/>
          </a:xfrm>
          <a:prstGeom prst="rect">
            <a:avLst/>
          </a:prstGeom>
          <a:noFill/>
          <a:extLst>
            <a:ext uri="{909E8E84-426E-40DD-AFC4-6F175D3DCCD1}">
              <a14:hiddenFill xmlns:a14="http://schemas.microsoft.com/office/drawing/2010/main">
                <a:solidFill>
                  <a:srgbClr val="FFFFFF"/>
                </a:solidFill>
              </a14:hiddenFill>
            </a:ext>
          </a:extLst>
        </p:spPr>
      </p:pic>
      <p:sp>
        <p:nvSpPr>
          <p:cNvPr id="9" name="직사각형 8"/>
          <p:cNvSpPr/>
          <p:nvPr/>
        </p:nvSpPr>
        <p:spPr>
          <a:xfrm>
            <a:off x="395536" y="5628149"/>
            <a:ext cx="8712968" cy="1200329"/>
          </a:xfrm>
          <a:prstGeom prst="rect">
            <a:avLst/>
          </a:prstGeom>
        </p:spPr>
        <p:txBody>
          <a:bodyPr wrap="square">
            <a:spAutoFit/>
          </a:bodyPr>
          <a:lstStyle/>
          <a:p>
            <a:pPr marL="342900" indent="-342900">
              <a:buFont typeface="Arial" panose="020B0604020202020204" pitchFamily="34" charset="0"/>
              <a:buChar char="•"/>
            </a:pPr>
            <a:r>
              <a:rPr lang="en-US" altLang="ko-KR" sz="2400" dirty="0">
                <a:latin typeface="Gill Sans MT" panose="020B0502020104020203" pitchFamily="34" charset="0"/>
              </a:rPr>
              <a:t>Na</a:t>
            </a:r>
            <a:r>
              <a:rPr lang="en-US" altLang="ko-KR" sz="2400" baseline="-25000" dirty="0">
                <a:latin typeface="Gill Sans MT" panose="020B0502020104020203" pitchFamily="34" charset="0"/>
              </a:rPr>
              <a:t>2</a:t>
            </a:r>
            <a:r>
              <a:rPr lang="en-US" altLang="ko-KR" sz="2400" dirty="0">
                <a:latin typeface="Gill Sans MT" panose="020B0502020104020203" pitchFamily="34" charset="0"/>
              </a:rPr>
              <a:t>CO</a:t>
            </a:r>
            <a:r>
              <a:rPr lang="en-US" altLang="ko-KR" sz="2400" baseline="-25000" dirty="0">
                <a:latin typeface="Gill Sans MT" panose="020B0502020104020203" pitchFamily="34" charset="0"/>
              </a:rPr>
              <a:t>3</a:t>
            </a:r>
            <a:r>
              <a:rPr lang="en-US" altLang="ko-KR" sz="2400" dirty="0">
                <a:latin typeface="Gill Sans MT" panose="020B0502020104020203" pitchFamily="34" charset="0"/>
              </a:rPr>
              <a:t>/AgNO</a:t>
            </a:r>
            <a:r>
              <a:rPr lang="en-US" altLang="ko-KR" sz="2400" baseline="-25000" dirty="0">
                <a:latin typeface="Gill Sans MT" panose="020B0502020104020203" pitchFamily="34" charset="0"/>
              </a:rPr>
              <a:t>3 </a:t>
            </a:r>
            <a:r>
              <a:rPr lang="en-US" altLang="ko-KR" sz="2400" dirty="0">
                <a:latin typeface="Gill Sans MT" panose="020B0502020104020203" pitchFamily="34" charset="0"/>
              </a:rPr>
              <a:t>= 1 ~1.5 </a:t>
            </a:r>
            <a:r>
              <a:rPr lang="en-US" altLang="ko-KR" sz="2400" dirty="0">
                <a:latin typeface="Gill Sans MT" panose="020B0502020104020203" pitchFamily="34" charset="0"/>
                <a:sym typeface="Wingdings" panose="05000000000000000000" pitchFamily="2" charset="2"/>
              </a:rPr>
              <a:t> well-dispersed 7~20 nm Ag NPs</a:t>
            </a:r>
          </a:p>
          <a:p>
            <a:pPr marL="342900" indent="-342900">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PVP or PVA polymers function as stabilizer (diffusion barrier &amp;  diffusion-controlled growth)</a:t>
            </a:r>
          </a:p>
        </p:txBody>
      </p:sp>
      <p:pic>
        <p:nvPicPr>
          <p:cNvPr id="2" name="그림 1"/>
          <p:cNvPicPr>
            <a:picLocks noChangeAspect="1"/>
          </p:cNvPicPr>
          <p:nvPr/>
        </p:nvPicPr>
        <p:blipFill rotWithShape="1">
          <a:blip r:embed="rId5"/>
          <a:srcRect l="52362" t="27466" r="28344" b="66719"/>
          <a:stretch/>
        </p:blipFill>
        <p:spPr>
          <a:xfrm>
            <a:off x="5760640" y="760090"/>
            <a:ext cx="3347864" cy="546590"/>
          </a:xfrm>
          <a:prstGeom prst="rect">
            <a:avLst/>
          </a:prstGeom>
          <a:ln>
            <a:solidFill>
              <a:srgbClr val="00B050"/>
            </a:solidFill>
          </a:ln>
        </p:spPr>
      </p:pic>
      <p:sp>
        <p:nvSpPr>
          <p:cNvPr id="5" name="슬라이드 번호 개체 틀 4"/>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72</a:t>
            </a:fld>
            <a:endParaRPr lang="ko-KR" altLang="en-US"/>
          </a:p>
        </p:txBody>
      </p:sp>
    </p:spTree>
    <p:extLst>
      <p:ext uri="{BB962C8B-B14F-4D97-AF65-F5344CB8AC3E}">
        <p14:creationId xmlns:p14="http://schemas.microsoft.com/office/powerpoint/2010/main" val="12402692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3</a:t>
            </a:r>
            <a:r>
              <a:rPr lang="ko-KR" altLang="en-US" sz="2800" b="1" dirty="0">
                <a:latin typeface="Gill Sans MT" panose="020B0502020104020203" pitchFamily="34" charset="0"/>
                <a:ea typeface="HY견고딕" panose="02030600000101010101" pitchFamily="18" charset="-127"/>
                <a:cs typeface="+mj-cs"/>
              </a:rPr>
              <a:t>.</a:t>
            </a:r>
            <a:r>
              <a:rPr lang="en-US" altLang="ko-KR" sz="2800" b="1" dirty="0">
                <a:latin typeface="Gill Sans MT" panose="020B0502020104020203" pitchFamily="34" charset="0"/>
                <a:ea typeface="HY견고딕" panose="02030600000101010101" pitchFamily="18" charset="-127"/>
                <a:cs typeface="+mj-cs"/>
              </a:rPr>
              <a:t>3</a:t>
            </a:r>
            <a:r>
              <a:rPr lang="ko-KR" altLang="en-US" sz="2800" b="1" dirty="0">
                <a:latin typeface="Gill Sans MT" panose="020B0502020104020203" pitchFamily="34" charset="0"/>
                <a:ea typeface="HY견고딕" panose="02030600000101010101" pitchFamily="18" charset="-127"/>
                <a:cs typeface="+mj-cs"/>
              </a:rPr>
              <a:t> </a:t>
            </a:r>
            <a:r>
              <a:rPr lang="en-US" altLang="ko-KR" sz="2800" b="1" dirty="0">
                <a:latin typeface="Gill Sans MT" panose="020B0502020104020203" pitchFamily="34" charset="0"/>
                <a:ea typeface="HY견고딕" panose="02030600000101010101" pitchFamily="18" charset="-127"/>
                <a:cs typeface="+mj-cs"/>
              </a:rPr>
              <a:t>Influence of polymer stabilizer</a:t>
            </a:r>
            <a:endParaRPr lang="ko-KR" altLang="en-US" sz="2800" b="1" dirty="0">
              <a:latin typeface="Gill Sans MT" panose="020B0502020104020203" pitchFamily="34" charset="0"/>
              <a:ea typeface="HY견고딕" panose="02030600000101010101" pitchFamily="18" charset="-127"/>
              <a:cs typeface="+mj-cs"/>
            </a:endParaRPr>
          </a:p>
        </p:txBody>
      </p:sp>
      <p:sp>
        <p:nvSpPr>
          <p:cNvPr id="5" name="직사각형 4"/>
          <p:cNvSpPr/>
          <p:nvPr/>
        </p:nvSpPr>
        <p:spPr>
          <a:xfrm>
            <a:off x="341034" y="1268760"/>
            <a:ext cx="8461932" cy="830997"/>
          </a:xfrm>
          <a:prstGeom prst="rect">
            <a:avLst/>
          </a:prstGeom>
        </p:spPr>
        <p:txBody>
          <a:bodyPr wrap="square">
            <a:spAutoFit/>
          </a:bodyPr>
          <a:lstStyle/>
          <a:p>
            <a:pPr marL="342900" indent="-342900">
              <a:buFont typeface="Arial" panose="020B0604020202020204" pitchFamily="34" charset="0"/>
              <a:buChar char="•"/>
            </a:pPr>
            <a:r>
              <a:rPr lang="en-US" altLang="ko-KR" sz="2400" dirty="0" err="1">
                <a:latin typeface="Gill Sans MT" panose="020B0502020104020203" pitchFamily="34" charset="0"/>
              </a:rPr>
              <a:t>Polyethyleneimine</a:t>
            </a:r>
            <a:r>
              <a:rPr lang="en-US" altLang="ko-KR" sz="2400" dirty="0">
                <a:latin typeface="Gill Sans MT" panose="020B0502020104020203" pitchFamily="34" charset="0"/>
              </a:rPr>
              <a:t>, sodium polyphosphate, sodium </a:t>
            </a:r>
            <a:r>
              <a:rPr lang="en-US" altLang="ko-KR" sz="2400" dirty="0" err="1">
                <a:latin typeface="Gill Sans MT" panose="020B0502020104020203" pitchFamily="34" charset="0"/>
              </a:rPr>
              <a:t>polyacrylate</a:t>
            </a:r>
            <a:r>
              <a:rPr lang="en-US" altLang="ko-KR" sz="2400" dirty="0">
                <a:latin typeface="Gill Sans MT" panose="020B0502020104020203" pitchFamily="34" charset="0"/>
              </a:rPr>
              <a:t>, poly </a:t>
            </a:r>
            <a:r>
              <a:rPr lang="en-US" altLang="ko-KR" sz="2400" dirty="0" err="1">
                <a:latin typeface="Gill Sans MT" panose="020B0502020104020203" pitchFamily="34" charset="0"/>
              </a:rPr>
              <a:t>vinylpyrrolidone</a:t>
            </a:r>
            <a:endParaRPr lang="en-US" altLang="ko-KR" sz="2400" dirty="0">
              <a:latin typeface="Gill Sans MT" panose="020B0502020104020203" pitchFamily="34" charset="0"/>
              <a:sym typeface="Wingdings" panose="05000000000000000000" pitchFamily="2" charset="2"/>
            </a:endParaRPr>
          </a:p>
        </p:txBody>
      </p:sp>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69" y="2371555"/>
            <a:ext cx="2790806" cy="1002946"/>
          </a:xfrm>
          <a:prstGeom prst="rect">
            <a:avLst/>
          </a:prstGeom>
        </p:spPr>
      </p:pic>
      <p:pic>
        <p:nvPicPr>
          <p:cNvPr id="6" name="그림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6061" y="2371555"/>
            <a:ext cx="1981200" cy="1100328"/>
          </a:xfrm>
          <a:prstGeom prst="rect">
            <a:avLst/>
          </a:prstGeom>
        </p:spPr>
      </p:pic>
      <p:pic>
        <p:nvPicPr>
          <p:cNvPr id="7" name="그림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1996" y="2371555"/>
            <a:ext cx="1558404" cy="1105517"/>
          </a:xfrm>
          <a:prstGeom prst="rect">
            <a:avLst/>
          </a:prstGeom>
        </p:spPr>
      </p:pic>
      <p:pic>
        <p:nvPicPr>
          <p:cNvPr id="8" name="그림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9561" y="2209159"/>
            <a:ext cx="1078694" cy="1291849"/>
          </a:xfrm>
          <a:prstGeom prst="rect">
            <a:avLst/>
          </a:prstGeom>
        </p:spPr>
      </p:pic>
      <p:sp>
        <p:nvSpPr>
          <p:cNvPr id="9" name="직사각형 8"/>
          <p:cNvSpPr/>
          <p:nvPr/>
        </p:nvSpPr>
        <p:spPr>
          <a:xfrm>
            <a:off x="341034" y="3780507"/>
            <a:ext cx="8461932" cy="2677656"/>
          </a:xfrm>
          <a:prstGeom prst="rect">
            <a:avLst/>
          </a:prstGeom>
        </p:spPr>
        <p:txBody>
          <a:bodyPr wrap="square">
            <a:spAutoFit/>
          </a:bodyPr>
          <a:lstStyle/>
          <a:p>
            <a:pPr marL="342900" indent="-342900">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Primary role: prevent NPs to be aggregated (with formation of single molecule on NPs surface)</a:t>
            </a:r>
          </a:p>
          <a:p>
            <a:pPr marL="342900" indent="-342900">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Surface chemistry, kind of polymer, solvent, and temp  Interaction b/w solid surface and polymeric stabilizer</a:t>
            </a:r>
          </a:p>
          <a:p>
            <a:pPr marL="342900" indent="-342900">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Reduction of growth speed</a:t>
            </a:r>
          </a:p>
          <a:p>
            <a:pPr marL="342900" indent="-342900">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Catalyst for reduction reaction</a:t>
            </a:r>
          </a:p>
          <a:p>
            <a:pPr marL="342900" indent="-342900">
              <a:buFont typeface="Arial" panose="020B0604020202020204" pitchFamily="34" charset="0"/>
              <a:buChar char="•"/>
            </a:pPr>
            <a:endParaRPr lang="en-US" altLang="ko-KR" sz="2400" dirty="0">
              <a:latin typeface="Gill Sans MT" panose="020B0502020104020203" pitchFamily="34" charset="0"/>
              <a:sym typeface="Wingdings" panose="05000000000000000000" pitchFamily="2" charset="2"/>
            </a:endParaRPr>
          </a:p>
        </p:txBody>
      </p:sp>
      <p:sp>
        <p:nvSpPr>
          <p:cNvPr id="10" name="슬라이드 번호 개체 틀 9"/>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73</a:t>
            </a:fld>
            <a:endParaRPr lang="ko-KR" altLang="en-US"/>
          </a:p>
        </p:txBody>
      </p:sp>
    </p:spTree>
    <p:extLst>
      <p:ext uri="{BB962C8B-B14F-4D97-AF65-F5344CB8AC3E}">
        <p14:creationId xmlns:p14="http://schemas.microsoft.com/office/powerpoint/2010/main" val="36617203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WINDOWS\바탕 화면\jpg\03장\3-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806" y="972219"/>
            <a:ext cx="7672387" cy="4545013"/>
          </a:xfrm>
          <a:prstGeom prst="rect">
            <a:avLst/>
          </a:prstGeom>
          <a:noFill/>
          <a:extLst>
            <a:ext uri="{909E8E84-426E-40DD-AFC4-6F175D3DCCD1}">
              <a14:hiddenFill xmlns:a14="http://schemas.microsoft.com/office/drawing/2010/main">
                <a:solidFill>
                  <a:srgbClr val="FFFFFF"/>
                </a:solidFill>
              </a14:hiddenFill>
            </a:ext>
          </a:extLst>
        </p:spPr>
      </p:pic>
      <p:pic>
        <p:nvPicPr>
          <p:cNvPr id="8" name="그림 7"/>
          <p:cNvPicPr>
            <a:picLocks noChangeAspect="1"/>
          </p:cNvPicPr>
          <p:nvPr/>
        </p:nvPicPr>
        <p:blipFill>
          <a:blip r:embed="rId4"/>
          <a:stretch>
            <a:fillRect/>
          </a:stretch>
        </p:blipFill>
        <p:spPr>
          <a:xfrm>
            <a:off x="1259632" y="2964185"/>
            <a:ext cx="899571" cy="1000931"/>
          </a:xfrm>
          <a:prstGeom prst="rect">
            <a:avLst/>
          </a:prstGeom>
        </p:spPr>
      </p:pic>
      <p:pic>
        <p:nvPicPr>
          <p:cNvPr id="9" name="그림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2996952"/>
            <a:ext cx="686941" cy="647688"/>
          </a:xfrm>
          <a:prstGeom prst="rect">
            <a:avLst/>
          </a:prstGeom>
        </p:spPr>
      </p:pic>
      <p:sp>
        <p:nvSpPr>
          <p:cNvPr id="10" name="직사각형 9"/>
          <p:cNvSpPr/>
          <p:nvPr/>
        </p:nvSpPr>
        <p:spPr>
          <a:xfrm>
            <a:off x="341033" y="5692435"/>
            <a:ext cx="8461932" cy="830997"/>
          </a:xfrm>
          <a:prstGeom prst="rect">
            <a:avLst/>
          </a:prstGeom>
        </p:spPr>
        <p:txBody>
          <a:bodyPr wrap="square">
            <a:spAutoFit/>
          </a:bodyPr>
          <a:lstStyle/>
          <a:p>
            <a:pPr marL="342900" indent="-342900">
              <a:buFont typeface="Arial" panose="020B0604020202020204" pitchFamily="34" charset="0"/>
              <a:buChar char="•"/>
            </a:pPr>
            <a:r>
              <a:rPr lang="en-US" altLang="ko-KR" sz="2400" dirty="0">
                <a:solidFill>
                  <a:srgbClr val="C00000"/>
                </a:solidFill>
                <a:latin typeface="Gill Sans MT" panose="020B0502020104020203" pitchFamily="34" charset="0"/>
                <a:sym typeface="Wingdings" panose="05000000000000000000" pitchFamily="2" charset="2"/>
              </a:rPr>
              <a:t>Polymer concentration </a:t>
            </a:r>
            <a:r>
              <a:rPr lang="en-US" altLang="ko-KR" sz="2400" dirty="0">
                <a:latin typeface="Gill Sans MT" panose="020B0502020104020203" pitchFamily="34" charset="0"/>
                <a:sym typeface="Wingdings" panose="05000000000000000000" pitchFamily="2" charset="2"/>
              </a:rPr>
              <a:t>of sodium </a:t>
            </a:r>
            <a:r>
              <a:rPr lang="en-US" altLang="ko-KR" sz="2400" dirty="0" err="1">
                <a:latin typeface="Gill Sans MT" panose="020B0502020104020203" pitchFamily="34" charset="0"/>
                <a:sym typeface="Wingdings" panose="05000000000000000000" pitchFamily="2" charset="2"/>
              </a:rPr>
              <a:t>polyacrylate</a:t>
            </a:r>
            <a:r>
              <a:rPr lang="en-US" altLang="ko-KR" sz="2400" dirty="0">
                <a:latin typeface="Gill Sans MT" panose="020B0502020104020203" pitchFamily="34" charset="0"/>
                <a:sym typeface="Wingdings" panose="05000000000000000000" pitchFamily="2" charset="2"/>
              </a:rPr>
              <a:t> influences </a:t>
            </a:r>
            <a:r>
              <a:rPr lang="en-US" altLang="ko-KR" sz="2400" dirty="0">
                <a:solidFill>
                  <a:srgbClr val="C00000"/>
                </a:solidFill>
                <a:latin typeface="Gill Sans MT" panose="020B0502020104020203" pitchFamily="34" charset="0"/>
                <a:sym typeface="Wingdings" panose="05000000000000000000" pitchFamily="2" charset="2"/>
              </a:rPr>
              <a:t>shape of crystal</a:t>
            </a:r>
            <a:endParaRPr lang="en-US" altLang="ko-KR" sz="2400" dirty="0">
              <a:latin typeface="Gill Sans MT" panose="020B0502020104020203" pitchFamily="34" charset="0"/>
              <a:sym typeface="Wingdings" panose="05000000000000000000" pitchFamily="2" charset="2"/>
            </a:endParaRPr>
          </a:p>
        </p:txBody>
      </p:sp>
      <p:sp>
        <p:nvSpPr>
          <p:cNvPr id="11" name="직사각형 10"/>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3</a:t>
            </a:r>
            <a:r>
              <a:rPr lang="ko-KR" altLang="en-US" sz="2800" b="1" dirty="0">
                <a:latin typeface="Gill Sans MT" panose="020B0502020104020203" pitchFamily="34" charset="0"/>
                <a:ea typeface="HY견고딕" panose="02030600000101010101" pitchFamily="18" charset="-127"/>
                <a:cs typeface="+mj-cs"/>
              </a:rPr>
              <a:t>.</a:t>
            </a:r>
            <a:r>
              <a:rPr lang="en-US" altLang="ko-KR" sz="2800" b="1" dirty="0">
                <a:latin typeface="Gill Sans MT" panose="020B0502020104020203" pitchFamily="34" charset="0"/>
                <a:ea typeface="HY견고딕" panose="02030600000101010101" pitchFamily="18" charset="-127"/>
                <a:cs typeface="+mj-cs"/>
              </a:rPr>
              <a:t>3</a:t>
            </a:r>
            <a:r>
              <a:rPr lang="ko-KR" altLang="en-US" sz="2800" b="1" dirty="0">
                <a:latin typeface="Gill Sans MT" panose="020B0502020104020203" pitchFamily="34" charset="0"/>
                <a:ea typeface="HY견고딕" panose="02030600000101010101" pitchFamily="18" charset="-127"/>
                <a:cs typeface="+mj-cs"/>
              </a:rPr>
              <a:t> </a:t>
            </a:r>
            <a:r>
              <a:rPr lang="en-US" altLang="ko-KR" sz="2800" b="1" dirty="0">
                <a:latin typeface="Gill Sans MT" panose="020B0502020104020203" pitchFamily="34" charset="0"/>
                <a:ea typeface="HY견고딕" panose="02030600000101010101" pitchFamily="18" charset="-127"/>
                <a:cs typeface="+mj-cs"/>
              </a:rPr>
              <a:t>Influence of polymer stabilizer</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74</a:t>
            </a:fld>
            <a:endParaRPr lang="ko-KR" altLang="en-US"/>
          </a:p>
        </p:txBody>
      </p:sp>
    </p:spTree>
    <p:extLst>
      <p:ext uri="{BB962C8B-B14F-4D97-AF65-F5344CB8AC3E}">
        <p14:creationId xmlns:p14="http://schemas.microsoft.com/office/powerpoint/2010/main" val="8328332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4</a:t>
            </a:r>
            <a:r>
              <a:rPr lang="ko-KR" altLang="en-US" sz="2800" b="1" dirty="0">
                <a:latin typeface="Gill Sans MT" panose="020B0502020104020203" pitchFamily="34" charset="0"/>
                <a:ea typeface="HY견고딕" panose="02030600000101010101" pitchFamily="18" charset="-127"/>
                <a:cs typeface="+mj-cs"/>
              </a:rPr>
              <a:t> </a:t>
            </a:r>
            <a:r>
              <a:rPr lang="en-US" altLang="ko-KR" sz="2800" b="1" dirty="0">
                <a:latin typeface="Gill Sans MT" panose="020B0502020104020203" pitchFamily="34" charset="0"/>
                <a:ea typeface="HY견고딕" panose="02030600000101010101" pitchFamily="18" charset="-127"/>
                <a:cs typeface="+mj-cs"/>
              </a:rPr>
              <a:t>Synthesis of semiconductor nanoparticles</a:t>
            </a:r>
            <a:endParaRPr lang="ko-KR" altLang="en-US" sz="2800" b="1" dirty="0">
              <a:latin typeface="Gill Sans MT" panose="020B0502020104020203" pitchFamily="34" charset="0"/>
              <a:ea typeface="HY견고딕" panose="02030600000101010101" pitchFamily="18" charset="-127"/>
              <a:cs typeface="+mj-cs"/>
            </a:endParaRPr>
          </a:p>
        </p:txBody>
      </p:sp>
      <p:sp>
        <p:nvSpPr>
          <p:cNvPr id="5" name="직사각형 4"/>
          <p:cNvSpPr/>
          <p:nvPr/>
        </p:nvSpPr>
        <p:spPr>
          <a:xfrm>
            <a:off x="404289" y="1021442"/>
            <a:ext cx="8335422" cy="4154984"/>
          </a:xfrm>
          <a:prstGeom prst="rect">
            <a:avLst/>
          </a:prstGeom>
        </p:spPr>
        <p:txBody>
          <a:bodyPr wrap="square">
            <a:spAutoFit/>
          </a:bodyPr>
          <a:lstStyle/>
          <a:p>
            <a:pPr marL="342900" indent="-342900" latinLnBrk="0">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Synthesis of non-oxide semiconductor NPs</a:t>
            </a:r>
          </a:p>
          <a:p>
            <a:pPr marL="360000" indent="360000" latinLnBrk="0">
              <a:buFont typeface="+mj-lt"/>
              <a:buAutoNum type="romanUcPeriod"/>
            </a:pPr>
            <a:r>
              <a:rPr lang="en-US" altLang="zh-CN" sz="2400" dirty="0" err="1">
                <a:latin typeface="Gill Sans MT" panose="020B0502020104020203" pitchFamily="34" charset="0"/>
              </a:rPr>
              <a:t>pyrolysys</a:t>
            </a:r>
            <a:r>
              <a:rPr lang="en-US" altLang="zh-CN" sz="2400" dirty="0">
                <a:latin typeface="Gill Sans MT" panose="020B0502020104020203" pitchFamily="34" charset="0"/>
              </a:rPr>
              <a:t> of organometallic precursors in anhydrate solvent with capping agent (same role as stabilizer for metal NPs &amp; covalent or coordinate bonds to surface </a:t>
            </a:r>
            <a:r>
              <a:rPr lang="en-US" altLang="ko-KR" sz="2400" dirty="0">
                <a:latin typeface="Gill Sans MT" panose="020B0502020104020203" pitchFamily="34" charset="0"/>
              </a:rPr>
              <a:t>of</a:t>
            </a:r>
            <a:r>
              <a:rPr lang="ko-KR" altLang="en-US" sz="2400" dirty="0">
                <a:latin typeface="Gill Sans MT" panose="020B0502020104020203" pitchFamily="34" charset="0"/>
              </a:rPr>
              <a:t> </a:t>
            </a:r>
            <a:r>
              <a:rPr lang="en-US" altLang="ko-KR" sz="2400" dirty="0">
                <a:latin typeface="Gill Sans MT" panose="020B0502020104020203" pitchFamily="34" charset="0"/>
              </a:rPr>
              <a:t>nanocrystals</a:t>
            </a:r>
            <a:r>
              <a:rPr lang="en-US" altLang="zh-CN" sz="2400" dirty="0">
                <a:latin typeface="Gill Sans MT" panose="020B0502020104020203" pitchFamily="34" charset="0"/>
              </a:rPr>
              <a:t>) </a:t>
            </a:r>
          </a:p>
          <a:p>
            <a:pPr marL="360000" indent="360000" latinLnBrk="0">
              <a:buFont typeface="+mj-lt"/>
              <a:buAutoNum type="romanUcPeriod"/>
            </a:pPr>
            <a:r>
              <a:rPr lang="en-US" altLang="zh-CN" sz="2400" dirty="0">
                <a:latin typeface="Gill Sans MT" panose="020B0502020104020203" pitchFamily="34" charset="0"/>
                <a:sym typeface="Wingdings" panose="05000000000000000000" pitchFamily="2" charset="2"/>
              </a:rPr>
              <a:t>heating under airless environment </a:t>
            </a:r>
          </a:p>
          <a:p>
            <a:pPr marL="360000" indent="360000" latinLnBrk="0">
              <a:buFont typeface="+mj-lt"/>
              <a:buAutoNum type="romanUcPeriod"/>
            </a:pPr>
            <a:r>
              <a:rPr lang="en-US" altLang="zh-CN" sz="2400" dirty="0">
                <a:latin typeface="Gill Sans MT" panose="020B0502020104020203" pitchFamily="34" charset="0"/>
                <a:sym typeface="Wingdings" panose="05000000000000000000" pitchFamily="2" charset="2"/>
              </a:rPr>
              <a:t>thermal decomposition</a:t>
            </a:r>
          </a:p>
          <a:p>
            <a:pPr marL="360000" indent="360000" latinLnBrk="0">
              <a:buFont typeface="+mj-lt"/>
              <a:buAutoNum type="romanUcPeriod"/>
            </a:pPr>
            <a:endParaRPr lang="en-US" altLang="ko-KR" sz="2400" dirty="0">
              <a:latin typeface="Gill Sans MT" panose="020B0502020104020203" pitchFamily="34" charset="0"/>
              <a:sym typeface="Wingdings" panose="05000000000000000000" pitchFamily="2" charset="2"/>
            </a:endParaRPr>
          </a:p>
          <a:p>
            <a:pPr marL="342900" indent="-342900" latinLnBrk="0">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Method to achieve mono-dispersed NPs</a:t>
            </a:r>
          </a:p>
          <a:p>
            <a:pPr marL="360000" latinLnBrk="0"/>
            <a:r>
              <a:rPr lang="en-US" altLang="zh-CN" sz="2400" dirty="0">
                <a:latin typeface="Gill Sans MT" panose="020B0502020104020203" pitchFamily="34" charset="0"/>
              </a:rPr>
              <a:t> - rapid increase in the reagent concentration upon injection</a:t>
            </a:r>
          </a:p>
          <a:p>
            <a:pPr marL="360000" latinLnBrk="0"/>
            <a:r>
              <a:rPr lang="en-US" altLang="ko-KR" sz="2400" dirty="0">
                <a:latin typeface="Gill Sans MT" panose="020B0502020104020203" pitchFamily="34" charset="0"/>
                <a:sym typeface="Wingdings" panose="05000000000000000000" pitchFamily="2" charset="2"/>
              </a:rPr>
              <a:t> - Ostwald ripening during aging at increased temperature</a:t>
            </a:r>
          </a:p>
          <a:p>
            <a:pPr marL="360000" latinLnBrk="0"/>
            <a:r>
              <a:rPr lang="en-US" altLang="ko-KR" sz="2400" dirty="0">
                <a:latin typeface="Gill Sans MT" panose="020B0502020104020203" pitchFamily="34" charset="0"/>
                <a:sym typeface="Wingdings" panose="05000000000000000000" pitchFamily="2" charset="2"/>
              </a:rPr>
              <a:t> - size-selective precipitation</a:t>
            </a:r>
          </a:p>
        </p:txBody>
      </p:sp>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289" y="5821752"/>
            <a:ext cx="2987824" cy="754671"/>
          </a:xfrm>
          <a:prstGeom prst="rect">
            <a:avLst/>
          </a:prstGeom>
        </p:spPr>
      </p:pic>
      <p:sp>
        <p:nvSpPr>
          <p:cNvPr id="6" name="직사각형 5"/>
          <p:cNvSpPr/>
          <p:nvPr/>
        </p:nvSpPr>
        <p:spPr>
          <a:xfrm>
            <a:off x="954801" y="5450507"/>
            <a:ext cx="1982979" cy="369332"/>
          </a:xfrm>
          <a:prstGeom prst="rect">
            <a:avLst/>
          </a:prstGeom>
        </p:spPr>
        <p:txBody>
          <a:bodyPr wrap="none">
            <a:spAutoFit/>
          </a:bodyPr>
          <a:lstStyle/>
          <a:p>
            <a:r>
              <a:rPr lang="en-US" altLang="zh-CN" dirty="0">
                <a:latin typeface="Gill Sans MT" panose="020B0502020104020203" pitchFamily="34" charset="0"/>
              </a:rPr>
              <a:t>*coordinate bonds </a:t>
            </a:r>
            <a:endParaRPr lang="ko-KR" altLang="en-US" dirty="0"/>
          </a:p>
        </p:txBody>
      </p:sp>
      <p:pic>
        <p:nvPicPr>
          <p:cNvPr id="8" name="그림 7"/>
          <p:cNvPicPr>
            <a:picLocks noChangeAspect="1"/>
          </p:cNvPicPr>
          <p:nvPr/>
        </p:nvPicPr>
        <p:blipFill rotWithShape="1">
          <a:blip r:embed="rId4"/>
          <a:srcRect l="48819" t="20924" r="24406" b="62357"/>
          <a:stretch/>
        </p:blipFill>
        <p:spPr>
          <a:xfrm>
            <a:off x="4427984" y="5176426"/>
            <a:ext cx="4431859" cy="1499011"/>
          </a:xfrm>
          <a:prstGeom prst="rect">
            <a:avLst/>
          </a:prstGeom>
        </p:spPr>
      </p:pic>
      <p:cxnSp>
        <p:nvCxnSpPr>
          <p:cNvPr id="10" name="직선 연결선 9"/>
          <p:cNvCxnSpPr/>
          <p:nvPr/>
        </p:nvCxnSpPr>
        <p:spPr>
          <a:xfrm>
            <a:off x="4512692" y="5326608"/>
            <a:ext cx="237626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a:off x="5096892" y="5834608"/>
            <a:ext cx="343554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직선 연결선 12"/>
          <p:cNvCxnSpPr/>
          <p:nvPr/>
        </p:nvCxnSpPr>
        <p:spPr>
          <a:xfrm>
            <a:off x="4427984" y="6021288"/>
            <a:ext cx="443185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직선 연결선 14"/>
          <p:cNvCxnSpPr/>
          <p:nvPr/>
        </p:nvCxnSpPr>
        <p:spPr>
          <a:xfrm>
            <a:off x="4459734" y="6199088"/>
            <a:ext cx="299258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직선 연결선 16"/>
          <p:cNvCxnSpPr/>
          <p:nvPr/>
        </p:nvCxnSpPr>
        <p:spPr>
          <a:xfrm>
            <a:off x="6129784" y="6351488"/>
            <a:ext cx="204261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a:off x="4452116" y="6531105"/>
            <a:ext cx="184045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직사각형 20"/>
          <p:cNvSpPr/>
          <p:nvPr/>
        </p:nvSpPr>
        <p:spPr>
          <a:xfrm>
            <a:off x="4492049" y="5133975"/>
            <a:ext cx="4367794" cy="1694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3" name="직선 연결선 22"/>
          <p:cNvCxnSpPr/>
          <p:nvPr/>
        </p:nvCxnSpPr>
        <p:spPr>
          <a:xfrm>
            <a:off x="8460432" y="6330751"/>
            <a:ext cx="39941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슬라이드 번호 개체 틀 6"/>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75</a:t>
            </a:fld>
            <a:endParaRPr lang="ko-KR" altLang="en-US"/>
          </a:p>
        </p:txBody>
      </p:sp>
    </p:spTree>
    <p:extLst>
      <p:ext uri="{BB962C8B-B14F-4D97-AF65-F5344CB8AC3E}">
        <p14:creationId xmlns:p14="http://schemas.microsoft.com/office/powerpoint/2010/main" val="18992632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WINDOWS\바탕 화면\jpg\03장\3-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12788"/>
            <a:ext cx="5292080" cy="3566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WINDOWS\바탕 화면\jpg\03장\3-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0155" y="912788"/>
            <a:ext cx="3883845" cy="34523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WINDOWS\바탕 화면\jpg\03장\3-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484304"/>
            <a:ext cx="3939952" cy="209098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직선 화살표 연결선 7"/>
          <p:cNvCxnSpPr/>
          <p:nvPr/>
        </p:nvCxnSpPr>
        <p:spPr>
          <a:xfrm>
            <a:off x="2032178" y="5229753"/>
            <a:ext cx="10858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직사각형 8"/>
          <p:cNvSpPr/>
          <p:nvPr/>
        </p:nvSpPr>
        <p:spPr>
          <a:xfrm>
            <a:off x="2954944" y="5065397"/>
            <a:ext cx="2088232" cy="369332"/>
          </a:xfrm>
          <a:prstGeom prst="rect">
            <a:avLst/>
          </a:prstGeom>
        </p:spPr>
        <p:txBody>
          <a:bodyPr wrap="square">
            <a:spAutoFit/>
          </a:bodyPr>
          <a:lstStyle/>
          <a:p>
            <a:pPr marL="360000" latinLnBrk="0"/>
            <a:r>
              <a:rPr lang="en-US" altLang="ko-KR" dirty="0">
                <a:latin typeface="Gill Sans MT" panose="020B0502020104020203" pitchFamily="34" charset="0"/>
                <a:sym typeface="Wingdings" panose="05000000000000000000" pitchFamily="2" charset="2"/>
              </a:rPr>
              <a:t>Stacking faults</a:t>
            </a:r>
          </a:p>
        </p:txBody>
      </p:sp>
      <p:sp>
        <p:nvSpPr>
          <p:cNvPr id="10" name="직사각형 9"/>
          <p:cNvSpPr/>
          <p:nvPr/>
        </p:nvSpPr>
        <p:spPr>
          <a:xfrm>
            <a:off x="4716016" y="4791131"/>
            <a:ext cx="4202378" cy="1477328"/>
          </a:xfrm>
          <a:prstGeom prst="rect">
            <a:avLst/>
          </a:prstGeom>
        </p:spPr>
        <p:txBody>
          <a:bodyPr wrap="square">
            <a:spAutoFit/>
          </a:bodyPr>
          <a:lstStyle/>
          <a:p>
            <a:pPr marL="645750" indent="-285750" latinLnBrk="0">
              <a:buFont typeface="Wingdings" panose="05000000000000000000" pitchFamily="2" charset="2"/>
              <a:buChar char="Ø"/>
            </a:pPr>
            <a:r>
              <a:rPr lang="en-US" altLang="ko-KR" dirty="0">
                <a:latin typeface="Gill Sans MT" panose="020B0502020104020203" pitchFamily="34" charset="0"/>
                <a:sym typeface="Wingdings" panose="05000000000000000000" pitchFamily="2" charset="2"/>
              </a:rPr>
              <a:t>Excessive attenuation and broadening in XRD peaks (102) &amp; (103) are characteristic of  stacking faults along to the (002) axis with decreasing NP size</a:t>
            </a:r>
          </a:p>
        </p:txBody>
      </p:sp>
      <p:cxnSp>
        <p:nvCxnSpPr>
          <p:cNvPr id="12" name="직선 연결선 11"/>
          <p:cNvCxnSpPr/>
          <p:nvPr/>
        </p:nvCxnSpPr>
        <p:spPr>
          <a:xfrm>
            <a:off x="7349363" y="1077921"/>
            <a:ext cx="0" cy="216452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직선 연결선 13"/>
          <p:cNvCxnSpPr/>
          <p:nvPr/>
        </p:nvCxnSpPr>
        <p:spPr>
          <a:xfrm>
            <a:off x="7590663" y="1084271"/>
            <a:ext cx="0" cy="216452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3" name="직사각형 1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4</a:t>
            </a:r>
            <a:r>
              <a:rPr lang="ko-KR" altLang="en-US" sz="2800" b="1" dirty="0">
                <a:latin typeface="Gill Sans MT" panose="020B0502020104020203" pitchFamily="34" charset="0"/>
                <a:ea typeface="HY견고딕" panose="02030600000101010101" pitchFamily="18" charset="-127"/>
                <a:cs typeface="+mj-cs"/>
              </a:rPr>
              <a:t> </a:t>
            </a:r>
            <a:r>
              <a:rPr lang="en-US" altLang="ko-KR" sz="2800" b="1" dirty="0">
                <a:latin typeface="Gill Sans MT" panose="020B0502020104020203" pitchFamily="34" charset="0"/>
                <a:ea typeface="HY견고딕" panose="02030600000101010101" pitchFamily="18" charset="-127"/>
                <a:cs typeface="+mj-cs"/>
              </a:rPr>
              <a:t>Synthesis of semiconductor nanoparticles</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76</a:t>
            </a:fld>
            <a:endParaRPr lang="ko-KR" altLang="en-US"/>
          </a:p>
        </p:txBody>
      </p:sp>
    </p:spTree>
    <p:extLst>
      <p:ext uri="{BB962C8B-B14F-4D97-AF65-F5344CB8AC3E}">
        <p14:creationId xmlns:p14="http://schemas.microsoft.com/office/powerpoint/2010/main" val="32792999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5</a:t>
            </a:r>
            <a:r>
              <a:rPr lang="ko-KR" altLang="en-US" sz="2800" b="1" dirty="0">
                <a:latin typeface="Gill Sans MT" panose="020B0502020104020203" pitchFamily="34" charset="0"/>
                <a:ea typeface="HY견고딕" panose="02030600000101010101" pitchFamily="18" charset="-127"/>
                <a:cs typeface="+mj-cs"/>
              </a:rPr>
              <a:t> </a:t>
            </a:r>
            <a:r>
              <a:rPr lang="en-US" altLang="ko-KR" sz="2800" b="1" dirty="0">
                <a:latin typeface="Gill Sans MT" panose="020B0502020104020203" pitchFamily="34" charset="0"/>
                <a:ea typeface="HY견고딕" panose="02030600000101010101" pitchFamily="18" charset="-127"/>
                <a:cs typeface="+mj-cs"/>
              </a:rPr>
              <a:t>Synthesis of oxide nanoparticles</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직사각형 1"/>
          <p:cNvSpPr/>
          <p:nvPr/>
        </p:nvSpPr>
        <p:spPr>
          <a:xfrm>
            <a:off x="395536" y="944404"/>
            <a:ext cx="8352928" cy="2308324"/>
          </a:xfrm>
          <a:prstGeom prst="rect">
            <a:avLst/>
          </a:prstGeom>
        </p:spPr>
        <p:txBody>
          <a:bodyPr wrap="square">
            <a:spAutoFit/>
          </a:bodyPr>
          <a:lstStyle/>
          <a:p>
            <a:pPr marL="342900" indent="-342900" latinLnBrk="0">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Reaction and growth are more difficult to manipulate since oxide is more stable thermally and chemically than most semiconductors and metals</a:t>
            </a:r>
          </a:p>
          <a:p>
            <a:pPr marL="342900" indent="-342900" latinLnBrk="0">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Ostwald ripening is less effective to reduce size distribution</a:t>
            </a:r>
          </a:p>
          <a:p>
            <a:pPr marL="342900" indent="-342900" latinLnBrk="0">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Silica colloids using Sol-gel process most-studied and best-established</a:t>
            </a:r>
            <a:endParaRPr lang="ko-KR" altLang="en-US" sz="2400" dirty="0"/>
          </a:p>
        </p:txBody>
      </p:sp>
      <p:grpSp>
        <p:nvGrpSpPr>
          <p:cNvPr id="7" name="그룹 6"/>
          <p:cNvGrpSpPr/>
          <p:nvPr/>
        </p:nvGrpSpPr>
        <p:grpSpPr>
          <a:xfrm>
            <a:off x="2411760" y="3623300"/>
            <a:ext cx="4459560" cy="3150471"/>
            <a:chOff x="2411760" y="3623300"/>
            <a:chExt cx="4459560" cy="3150471"/>
          </a:xfrm>
        </p:grpSpPr>
        <p:pic>
          <p:nvPicPr>
            <p:cNvPr id="5" name="그림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3623300"/>
              <a:ext cx="4320480" cy="2891899"/>
            </a:xfrm>
            <a:prstGeom prst="rect">
              <a:avLst/>
            </a:prstGeom>
          </p:spPr>
        </p:pic>
        <p:sp>
          <p:nvSpPr>
            <p:cNvPr id="6" name="직사각형 5"/>
            <p:cNvSpPr/>
            <p:nvPr/>
          </p:nvSpPr>
          <p:spPr>
            <a:xfrm>
              <a:off x="4033940" y="6496772"/>
              <a:ext cx="2837380" cy="276999"/>
            </a:xfrm>
            <a:prstGeom prst="rect">
              <a:avLst/>
            </a:prstGeom>
          </p:spPr>
          <p:txBody>
            <a:bodyPr wrap="none">
              <a:spAutoFit/>
            </a:bodyPr>
            <a:lstStyle/>
            <a:p>
              <a:r>
                <a:rPr lang="ko-KR" altLang="en-US" sz="1200" dirty="0"/>
                <a:t>https://www.ameslab.gov/node/13498</a:t>
              </a:r>
            </a:p>
          </p:txBody>
        </p:sp>
      </p:grpSp>
      <p:sp>
        <p:nvSpPr>
          <p:cNvPr id="8" name="직사각형 7"/>
          <p:cNvSpPr/>
          <p:nvPr/>
        </p:nvSpPr>
        <p:spPr>
          <a:xfrm>
            <a:off x="3491880" y="3283072"/>
            <a:ext cx="2346733" cy="369332"/>
          </a:xfrm>
          <a:prstGeom prst="rect">
            <a:avLst/>
          </a:prstGeom>
        </p:spPr>
        <p:txBody>
          <a:bodyPr wrap="none">
            <a:spAutoFit/>
          </a:bodyPr>
          <a:lstStyle/>
          <a:p>
            <a:r>
              <a:rPr lang="en-US" altLang="ko-KR" b="1" dirty="0"/>
              <a:t>Silica Nanoparticles</a:t>
            </a:r>
            <a:endParaRPr lang="ko-KR" altLang="en-US" dirty="0"/>
          </a:p>
        </p:txBody>
      </p:sp>
      <p:sp>
        <p:nvSpPr>
          <p:cNvPr id="9" name="슬라이드 번호 개체 틀 8"/>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77</a:t>
            </a:fld>
            <a:endParaRPr lang="ko-KR" altLang="en-US"/>
          </a:p>
        </p:txBody>
      </p:sp>
    </p:spTree>
    <p:extLst>
      <p:ext uri="{BB962C8B-B14F-4D97-AF65-F5344CB8AC3E}">
        <p14:creationId xmlns:p14="http://schemas.microsoft.com/office/powerpoint/2010/main" val="11011695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5.1 Introduction to sol-gel</a:t>
            </a:r>
            <a:r>
              <a:rPr lang="ko-KR" altLang="en-US" sz="2800" b="1" dirty="0">
                <a:latin typeface="Gill Sans MT" panose="020B0502020104020203" pitchFamily="34" charset="0"/>
                <a:ea typeface="HY견고딕" panose="02030600000101010101" pitchFamily="18" charset="-127"/>
                <a:cs typeface="+mj-cs"/>
              </a:rPr>
              <a:t> </a:t>
            </a:r>
            <a:r>
              <a:rPr lang="en-US" altLang="ko-KR" sz="2800" b="1" dirty="0">
                <a:latin typeface="Gill Sans MT" panose="020B0502020104020203" pitchFamily="34" charset="0"/>
                <a:ea typeface="HY견고딕" panose="02030600000101010101" pitchFamily="18" charset="-127"/>
                <a:cs typeface="+mj-cs"/>
              </a:rPr>
              <a:t>processing</a:t>
            </a:r>
            <a:endParaRPr lang="ko-KR" altLang="en-US" sz="2800" b="1" dirty="0">
              <a:latin typeface="Gill Sans MT" panose="020B0502020104020203" pitchFamily="34" charset="0"/>
              <a:ea typeface="HY견고딕" panose="02030600000101010101" pitchFamily="18" charset="-127"/>
              <a:cs typeface="+mj-cs"/>
            </a:endParaRPr>
          </a:p>
        </p:txBody>
      </p:sp>
      <p:sp>
        <p:nvSpPr>
          <p:cNvPr id="6" name="직사각형 5"/>
          <p:cNvSpPr/>
          <p:nvPr/>
        </p:nvSpPr>
        <p:spPr>
          <a:xfrm>
            <a:off x="395536" y="1268760"/>
            <a:ext cx="8568952" cy="4990790"/>
          </a:xfrm>
          <a:prstGeom prst="rect">
            <a:avLst/>
          </a:prstGeom>
        </p:spPr>
        <p:txBody>
          <a:bodyPr wrap="square">
            <a:spAutoFit/>
          </a:bodyPr>
          <a:lstStyle/>
          <a:p>
            <a:pPr marL="342900" indent="-342900" latinLnBrk="0">
              <a:lnSpc>
                <a:spcPts val="3500"/>
              </a:lnSpc>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wet chemical route for inorganic, organic-inorganic, oxide-based hybrids</a:t>
            </a:r>
          </a:p>
          <a:p>
            <a:pPr marL="342900" indent="-342900" latinLnBrk="0">
              <a:lnSpc>
                <a:spcPts val="3500"/>
              </a:lnSpc>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low processing temp</a:t>
            </a:r>
          </a:p>
          <a:p>
            <a:pPr marL="342900" indent="-342900" latinLnBrk="0">
              <a:lnSpc>
                <a:spcPts val="3500"/>
              </a:lnSpc>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molecular level homogeneity</a:t>
            </a:r>
          </a:p>
          <a:p>
            <a:pPr marL="342900" indent="-342900" latinLnBrk="0">
              <a:lnSpc>
                <a:spcPts val="3500"/>
              </a:lnSpc>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particularly useful in making complex oxide and temp-sensitive hybrid materials</a:t>
            </a:r>
          </a:p>
          <a:p>
            <a:pPr marL="342900" indent="-342900" latinLnBrk="0">
              <a:lnSpc>
                <a:spcPts val="3500"/>
              </a:lnSpc>
              <a:buFont typeface="Arial" panose="020B0604020202020204" pitchFamily="34" charset="0"/>
              <a:buChar char="•"/>
            </a:pPr>
            <a:r>
              <a:rPr lang="en-US" altLang="ko-KR" sz="2400" dirty="0">
                <a:latin typeface="Gill Sans MT" panose="020B0502020104020203" pitchFamily="34" charset="0"/>
              </a:rPr>
              <a:t>Including </a:t>
            </a:r>
            <a:r>
              <a:rPr lang="en-US" altLang="ko-KR" sz="2400" dirty="0" err="1">
                <a:latin typeface="Gill Sans MT" panose="020B0502020104020203" pitchFamily="34" charset="0"/>
              </a:rPr>
              <a:t>hydrosys</a:t>
            </a:r>
            <a:r>
              <a:rPr lang="en-US" altLang="ko-KR" sz="2400" dirty="0">
                <a:latin typeface="Gill Sans MT" panose="020B0502020104020203" pitchFamily="34" charset="0"/>
              </a:rPr>
              <a:t> and condensation (in series or parallel)</a:t>
            </a:r>
          </a:p>
          <a:p>
            <a:pPr marL="342900" indent="-342900" latinLnBrk="0">
              <a:lnSpc>
                <a:spcPts val="3500"/>
              </a:lnSpc>
              <a:buFont typeface="Arial" panose="020B0604020202020204" pitchFamily="34" charset="0"/>
              <a:buChar char="•"/>
            </a:pPr>
            <a:r>
              <a:rPr lang="en-US" altLang="ko-KR" sz="2400" dirty="0">
                <a:latin typeface="Gill Sans MT" panose="020B0502020104020203" pitchFamily="34" charset="0"/>
              </a:rPr>
              <a:t>precursors: metal </a:t>
            </a:r>
            <a:r>
              <a:rPr lang="en-US" altLang="ko-KR" sz="2400" dirty="0" err="1">
                <a:latin typeface="Gill Sans MT" panose="020B0502020104020203" pitchFamily="34" charset="0"/>
              </a:rPr>
              <a:t>alkoxide</a:t>
            </a:r>
            <a:r>
              <a:rPr lang="en-US" altLang="ko-KR" sz="2400" dirty="0">
                <a:latin typeface="Gill Sans MT" panose="020B0502020104020203" pitchFamily="34" charset="0"/>
              </a:rPr>
              <a:t> or inorganic and organic salts</a:t>
            </a:r>
          </a:p>
          <a:p>
            <a:pPr marL="342900" indent="-342900" latinLnBrk="0">
              <a:lnSpc>
                <a:spcPts val="3500"/>
              </a:lnSpc>
              <a:buFont typeface="Arial" panose="020B0604020202020204" pitchFamily="34" charset="0"/>
              <a:buChar char="•"/>
            </a:pPr>
            <a:r>
              <a:rPr lang="en-US" altLang="ko-KR" sz="2400" dirty="0">
                <a:latin typeface="Gill Sans MT" panose="020B0502020104020203" pitchFamily="34" charset="0"/>
              </a:rPr>
              <a:t>Solvent: organic or aqueous                                             </a:t>
            </a:r>
          </a:p>
          <a:p>
            <a:pPr marL="342900" indent="-342900" latinLnBrk="0">
              <a:lnSpc>
                <a:spcPts val="3500"/>
              </a:lnSpc>
              <a:buFont typeface="Arial" panose="020B0604020202020204" pitchFamily="34" charset="0"/>
              <a:buChar char="•"/>
            </a:pPr>
            <a:r>
              <a:rPr lang="en-US" altLang="ko-KR" sz="2400" dirty="0">
                <a:latin typeface="Gill Sans MT" panose="020B0502020104020203" pitchFamily="34" charset="0"/>
              </a:rPr>
              <a:t>catalysis: often added to promote reaction</a:t>
            </a:r>
          </a:p>
          <a:p>
            <a:pPr marL="342900" indent="-342900" latinLnBrk="0">
              <a:lnSpc>
                <a:spcPts val="3500"/>
              </a:lnSpc>
              <a:buFont typeface="Arial" panose="020B0604020202020204" pitchFamily="34" charset="0"/>
              <a:buChar char="•"/>
            </a:pPr>
            <a:endParaRPr lang="ko-KR" altLang="en-US" sz="2400" dirty="0">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78</a:t>
            </a:fld>
            <a:endParaRPr lang="ko-KR" altLang="en-US"/>
          </a:p>
        </p:txBody>
      </p:sp>
    </p:spTree>
    <p:extLst>
      <p:ext uri="{BB962C8B-B14F-4D97-AF65-F5344CB8AC3E}">
        <p14:creationId xmlns:p14="http://schemas.microsoft.com/office/powerpoint/2010/main" val="1127834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049" y="1035050"/>
            <a:ext cx="7684449" cy="5264150"/>
          </a:xfrm>
          <a:prstGeom prst="rect">
            <a:avLst/>
          </a:prstGeom>
        </p:spPr>
      </p:pic>
      <p:sp>
        <p:nvSpPr>
          <p:cNvPr id="6" name="제목 1"/>
          <p:cNvSpPr>
            <a:spLocks noGrp="1"/>
          </p:cNvSpPr>
          <p:nvPr>
            <p:ph type="title"/>
          </p:nvPr>
        </p:nvSpPr>
        <p:spPr>
          <a:xfrm>
            <a:off x="0" y="85722"/>
            <a:ext cx="9144000" cy="1325563"/>
          </a:xfrm>
        </p:spPr>
        <p:txBody>
          <a:bodyPr>
            <a:normAutofit/>
          </a:bodyPr>
          <a:lstStyle/>
          <a:p>
            <a:pPr algn="ctr">
              <a:lnSpc>
                <a:spcPct val="150000"/>
              </a:lnSpc>
            </a:pPr>
            <a:r>
              <a:rPr lang="en-US" altLang="ko-KR" sz="3600" dirty="0">
                <a:latin typeface="+mn-ea"/>
                <a:ea typeface="+mn-ea"/>
              </a:rPr>
              <a:t>0</a:t>
            </a:r>
            <a:r>
              <a:rPr lang="ko-KR" altLang="en-US" sz="3600" dirty="0">
                <a:latin typeface="+mn-ea"/>
                <a:ea typeface="+mn-ea"/>
              </a:rPr>
              <a:t>차원 </a:t>
            </a:r>
            <a:r>
              <a:rPr lang="ko-KR" altLang="en-US" sz="3600" dirty="0" err="1">
                <a:latin typeface="+mn-ea"/>
                <a:ea typeface="+mn-ea"/>
              </a:rPr>
              <a:t>나노소재의</a:t>
            </a:r>
            <a:r>
              <a:rPr lang="ko-KR" altLang="en-US" sz="3600" dirty="0">
                <a:latin typeface="+mn-ea"/>
                <a:ea typeface="+mn-ea"/>
              </a:rPr>
              <a:t> 응용</a:t>
            </a: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7</a:t>
            </a:fld>
            <a:endParaRPr lang="ko-KR" altLang="en-US"/>
          </a:p>
        </p:txBody>
      </p:sp>
    </p:spTree>
    <p:extLst>
      <p:ext uri="{BB962C8B-B14F-4D97-AF65-F5344CB8AC3E}">
        <p14:creationId xmlns:p14="http://schemas.microsoft.com/office/powerpoint/2010/main" val="3927572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872" y="998886"/>
            <a:ext cx="8001616" cy="5145548"/>
          </a:xfrm>
          <a:prstGeom prst="rect">
            <a:avLst/>
          </a:prstGeom>
        </p:spPr>
      </p:pic>
      <p:sp>
        <p:nvSpPr>
          <p:cNvPr id="6" name="직사각형 5"/>
          <p:cNvSpPr/>
          <p:nvPr/>
        </p:nvSpPr>
        <p:spPr>
          <a:xfrm>
            <a:off x="6914247" y="6106111"/>
            <a:ext cx="2050241" cy="307777"/>
          </a:xfrm>
          <a:prstGeom prst="rect">
            <a:avLst/>
          </a:prstGeom>
        </p:spPr>
        <p:txBody>
          <a:bodyPr wrap="none">
            <a:spAutoFit/>
          </a:bodyPr>
          <a:lstStyle/>
          <a:p>
            <a:r>
              <a:rPr lang="ko-KR" altLang="en-US" sz="1400" i="1" dirty="0"/>
              <a:t>http://www.aerogel.org</a:t>
            </a:r>
          </a:p>
        </p:txBody>
      </p:sp>
      <p:sp>
        <p:nvSpPr>
          <p:cNvPr id="7" name="직사각형 6"/>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Reference</a:t>
            </a:r>
            <a:endParaRPr lang="ko-KR" altLang="en-US" sz="2800" b="1" dirty="0">
              <a:latin typeface="Gill Sans MT" panose="020B0502020104020203" pitchFamily="34" charset="0"/>
              <a:ea typeface="HY견고딕" panose="02030600000101010101" pitchFamily="18" charset="-127"/>
              <a:cs typeface="+mj-cs"/>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79</a:t>
            </a:fld>
            <a:endParaRPr lang="ko-KR" altLang="en-US"/>
          </a:p>
        </p:txBody>
      </p:sp>
      <p:sp>
        <p:nvSpPr>
          <p:cNvPr id="3" name="TextBox 2"/>
          <p:cNvSpPr txBox="1"/>
          <p:nvPr/>
        </p:nvSpPr>
        <p:spPr>
          <a:xfrm>
            <a:off x="594110" y="2348880"/>
            <a:ext cx="311304" cy="369332"/>
          </a:xfrm>
          <a:prstGeom prst="rect">
            <a:avLst/>
          </a:prstGeom>
          <a:noFill/>
        </p:spPr>
        <p:txBody>
          <a:bodyPr wrap="none" rtlCol="0">
            <a:spAutoFit/>
          </a:bodyPr>
          <a:lstStyle/>
          <a:p>
            <a:r>
              <a:rPr lang="en-US" altLang="ko-KR" dirty="0"/>
              <a:t>1</a:t>
            </a:r>
            <a:endParaRPr lang="ko-KR" altLang="en-US" dirty="0"/>
          </a:p>
        </p:txBody>
      </p:sp>
      <p:sp>
        <p:nvSpPr>
          <p:cNvPr id="8" name="TextBox 7"/>
          <p:cNvSpPr txBox="1"/>
          <p:nvPr/>
        </p:nvSpPr>
        <p:spPr>
          <a:xfrm>
            <a:off x="619245" y="4274116"/>
            <a:ext cx="532518" cy="369332"/>
          </a:xfrm>
          <a:prstGeom prst="rect">
            <a:avLst/>
          </a:prstGeom>
          <a:noFill/>
        </p:spPr>
        <p:txBody>
          <a:bodyPr wrap="none" rtlCol="0">
            <a:spAutoFit/>
          </a:bodyPr>
          <a:lstStyle/>
          <a:p>
            <a:r>
              <a:rPr lang="en-US" altLang="ko-KR" dirty="0"/>
              <a:t>2-1</a:t>
            </a:r>
            <a:endParaRPr lang="ko-KR" altLang="en-US" dirty="0"/>
          </a:p>
        </p:txBody>
      </p:sp>
      <p:sp>
        <p:nvSpPr>
          <p:cNvPr id="9" name="TextBox 8"/>
          <p:cNvSpPr txBox="1"/>
          <p:nvPr/>
        </p:nvSpPr>
        <p:spPr>
          <a:xfrm>
            <a:off x="594110" y="5301208"/>
            <a:ext cx="532518" cy="369332"/>
          </a:xfrm>
          <a:prstGeom prst="rect">
            <a:avLst/>
          </a:prstGeom>
          <a:noFill/>
        </p:spPr>
        <p:txBody>
          <a:bodyPr wrap="none" rtlCol="0">
            <a:spAutoFit/>
          </a:bodyPr>
          <a:lstStyle/>
          <a:p>
            <a:r>
              <a:rPr lang="en-US" altLang="ko-KR" dirty="0"/>
              <a:t>2-2</a:t>
            </a:r>
            <a:endParaRPr lang="ko-KR" altLang="en-US" dirty="0"/>
          </a:p>
        </p:txBody>
      </p:sp>
      <p:cxnSp>
        <p:nvCxnSpPr>
          <p:cNvPr id="10" name="직선 연결선 9"/>
          <p:cNvCxnSpPr/>
          <p:nvPr/>
        </p:nvCxnSpPr>
        <p:spPr>
          <a:xfrm>
            <a:off x="646767" y="3678932"/>
            <a:ext cx="821472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오른쪽으로 구부러진 화살표 10"/>
          <p:cNvSpPr/>
          <p:nvPr/>
        </p:nvSpPr>
        <p:spPr>
          <a:xfrm>
            <a:off x="0" y="2533546"/>
            <a:ext cx="536653" cy="2695654"/>
          </a:xfrm>
          <a:prstGeom prst="curvedRightArrow">
            <a:avLst>
              <a:gd name="adj1" fmla="val 25000"/>
              <a:gd name="adj2" fmla="val 58945"/>
              <a:gd name="adj3" fmla="val 427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3" name="왼쪽 중괄호 12"/>
          <p:cNvSpPr/>
          <p:nvPr/>
        </p:nvSpPr>
        <p:spPr>
          <a:xfrm>
            <a:off x="411861" y="4174536"/>
            <a:ext cx="360040" cy="179935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Tree>
    <p:extLst>
      <p:ext uri="{BB962C8B-B14F-4D97-AF65-F5344CB8AC3E}">
        <p14:creationId xmlns:p14="http://schemas.microsoft.com/office/powerpoint/2010/main" val="25074817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5.1 Introduction to sol-gel</a:t>
            </a:r>
            <a:r>
              <a:rPr lang="ko-KR" altLang="en-US" sz="2800" b="1" dirty="0">
                <a:latin typeface="Gill Sans MT" panose="020B0502020104020203" pitchFamily="34" charset="0"/>
                <a:ea typeface="HY견고딕" panose="02030600000101010101" pitchFamily="18" charset="-127"/>
                <a:cs typeface="+mj-cs"/>
              </a:rPr>
              <a:t> </a:t>
            </a:r>
            <a:r>
              <a:rPr lang="en-US" altLang="ko-KR" sz="2800" b="1" dirty="0">
                <a:latin typeface="Gill Sans MT" panose="020B0502020104020203" pitchFamily="34" charset="0"/>
                <a:ea typeface="HY견고딕" panose="02030600000101010101" pitchFamily="18" charset="-127"/>
                <a:cs typeface="+mj-cs"/>
              </a:rPr>
              <a:t>processing</a:t>
            </a:r>
            <a:endParaRPr lang="ko-KR" altLang="en-US" sz="2800" b="1" dirty="0">
              <a:latin typeface="Gill Sans MT" panose="020B0502020104020203" pitchFamily="34" charset="0"/>
              <a:ea typeface="HY견고딕" panose="02030600000101010101" pitchFamily="18" charset="-127"/>
              <a:cs typeface="+mj-cs"/>
            </a:endParaRPr>
          </a:p>
        </p:txBody>
      </p:sp>
      <p:sp>
        <p:nvSpPr>
          <p:cNvPr id="6" name="직사각형 5"/>
          <p:cNvSpPr/>
          <p:nvPr/>
        </p:nvSpPr>
        <p:spPr>
          <a:xfrm>
            <a:off x="395536" y="821869"/>
            <a:ext cx="8568952" cy="5262979"/>
          </a:xfrm>
          <a:prstGeom prst="rect">
            <a:avLst/>
          </a:prstGeom>
        </p:spPr>
        <p:txBody>
          <a:bodyPr wrap="square">
            <a:spAutoFit/>
          </a:bodyPr>
          <a:lstStyle/>
          <a:p>
            <a:pPr marL="342900" indent="-342900" latinLnBrk="0">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Key issues</a:t>
            </a:r>
          </a:p>
          <a:p>
            <a:pPr latinLnBrk="0"/>
            <a:r>
              <a:rPr lang="en-US" altLang="ko-KR" sz="2400" dirty="0">
                <a:latin typeface="Gill Sans MT" panose="020B0502020104020203" pitchFamily="34" charset="0"/>
                <a:sym typeface="Wingdings" panose="05000000000000000000" pitchFamily="2" charset="2"/>
              </a:rPr>
              <a:t>    - promote temporal nucleation</a:t>
            </a:r>
          </a:p>
          <a:p>
            <a:pPr latinLnBrk="0"/>
            <a:r>
              <a:rPr lang="en-US" altLang="ko-KR" sz="2400" dirty="0">
                <a:latin typeface="Gill Sans MT" panose="020B0502020104020203" pitchFamily="34" charset="0"/>
                <a:sym typeface="Wingdings" panose="05000000000000000000" pitchFamily="2" charset="2"/>
              </a:rPr>
              <a:t>    - diffusion-controlled subsequent growth</a:t>
            </a:r>
          </a:p>
          <a:p>
            <a:pPr latinLnBrk="0"/>
            <a:endParaRPr lang="en-US" altLang="ko-KR" sz="2400" dirty="0">
              <a:latin typeface="Gill Sans MT" panose="020B0502020104020203" pitchFamily="34" charset="0"/>
              <a:sym typeface="Wingdings" panose="05000000000000000000" pitchFamily="2" charset="2"/>
            </a:endParaRPr>
          </a:p>
          <a:p>
            <a:pPr marL="342900" indent="-342900" latinLnBrk="0">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Particle size</a:t>
            </a:r>
          </a:p>
          <a:p>
            <a:pPr latinLnBrk="0"/>
            <a:r>
              <a:rPr lang="en-US" altLang="ko-KR" sz="2400" dirty="0">
                <a:latin typeface="Gill Sans MT" panose="020B0502020104020203" pitchFamily="34" charset="0"/>
                <a:sym typeface="Wingdings" panose="05000000000000000000" pitchFamily="2" charset="2"/>
              </a:rPr>
              <a:t>    - by changing concentration</a:t>
            </a:r>
          </a:p>
          <a:p>
            <a:pPr latinLnBrk="0"/>
            <a:r>
              <a:rPr lang="en-US" altLang="ko-KR" sz="2400" dirty="0">
                <a:latin typeface="Gill Sans MT" panose="020B0502020104020203" pitchFamily="34" charset="0"/>
                <a:sym typeface="Wingdings" panose="05000000000000000000" pitchFamily="2" charset="2"/>
              </a:rPr>
              <a:t>    - by changing aging-time</a:t>
            </a:r>
          </a:p>
          <a:p>
            <a:pPr latinLnBrk="0"/>
            <a:r>
              <a:rPr lang="en-US" altLang="ko-KR" sz="2400" dirty="0">
                <a:latin typeface="Gill Sans MT" panose="020B0502020104020203" pitchFamily="34" charset="0"/>
                <a:sym typeface="Wingdings" panose="05000000000000000000" pitchFamily="2" charset="2"/>
              </a:rPr>
              <a:t>    - generally ranging from 1 to 100 nm</a:t>
            </a:r>
          </a:p>
          <a:p>
            <a:pPr latinLnBrk="0"/>
            <a:endParaRPr lang="en-US" altLang="ko-KR" sz="2400" dirty="0">
              <a:latin typeface="Gill Sans MT" panose="020B0502020104020203" pitchFamily="34" charset="0"/>
              <a:sym typeface="Wingdings" panose="05000000000000000000" pitchFamily="2" charset="2"/>
            </a:endParaRPr>
          </a:p>
          <a:p>
            <a:pPr marL="342900" indent="-342900" latinLnBrk="0">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For mono-</a:t>
            </a:r>
            <a:r>
              <a:rPr lang="en-US" altLang="ko-KR" sz="2400" dirty="0" err="1">
                <a:latin typeface="Gill Sans MT" panose="020B0502020104020203" pitchFamily="34" charset="0"/>
                <a:sym typeface="Wingdings" panose="05000000000000000000" pitchFamily="2" charset="2"/>
              </a:rPr>
              <a:t>dispered</a:t>
            </a:r>
            <a:r>
              <a:rPr lang="en-US" altLang="ko-KR" sz="2400" dirty="0">
                <a:latin typeface="Gill Sans MT" panose="020B0502020104020203" pitchFamily="34" charset="0"/>
                <a:sym typeface="Wingdings" panose="05000000000000000000" pitchFamily="2" charset="2"/>
              </a:rPr>
              <a:t> NPs</a:t>
            </a:r>
          </a:p>
          <a:p>
            <a:pPr latinLnBrk="0"/>
            <a:r>
              <a:rPr lang="en-US" altLang="ko-KR" sz="2400" dirty="0">
                <a:latin typeface="Gill Sans MT" panose="020B0502020104020203" pitchFamily="34" charset="0"/>
                <a:sym typeface="Wingdings" panose="05000000000000000000" pitchFamily="2" charset="2"/>
              </a:rPr>
              <a:t>    - by electrostatic double layer mechanism</a:t>
            </a:r>
          </a:p>
          <a:p>
            <a:pPr latinLnBrk="0"/>
            <a:r>
              <a:rPr lang="en-US" altLang="ko-KR" sz="2400" dirty="0">
                <a:latin typeface="Gill Sans MT" panose="020B0502020104020203" pitchFamily="34" charset="0"/>
                <a:sym typeface="Wingdings" panose="05000000000000000000" pitchFamily="2" charset="2"/>
              </a:rPr>
              <a:t>    - polymer steric diffusion barrier not exists in metal oxide</a:t>
            </a:r>
          </a:p>
          <a:p>
            <a:pPr marL="360000" indent="-540000" latinLnBrk="0"/>
            <a:r>
              <a:rPr lang="en-US" altLang="ko-KR" sz="2400" dirty="0">
                <a:latin typeface="Gill Sans MT" panose="020B0502020104020203" pitchFamily="34" charset="0"/>
                <a:sym typeface="Wingdings" panose="05000000000000000000" pitchFamily="2" charset="2"/>
              </a:rPr>
              <a:t>    - diffusion-controlled growth achieved through controlled release and low concentration of growth species</a:t>
            </a:r>
            <a:endParaRPr lang="ko-KR" altLang="en-US" sz="2400" dirty="0">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80</a:t>
            </a:fld>
            <a:endParaRPr lang="ko-KR" altLang="en-US"/>
          </a:p>
        </p:txBody>
      </p:sp>
    </p:spTree>
    <p:extLst>
      <p:ext uri="{BB962C8B-B14F-4D97-AF65-F5344CB8AC3E}">
        <p14:creationId xmlns:p14="http://schemas.microsoft.com/office/powerpoint/2010/main" val="11508916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5.2 Forced hydrolysis</a:t>
            </a:r>
            <a:endParaRPr lang="ko-KR" altLang="en-US" sz="2800" b="1" dirty="0">
              <a:latin typeface="Gill Sans MT" panose="020B0502020104020203" pitchFamily="34" charset="0"/>
              <a:ea typeface="HY견고딕" panose="02030600000101010101" pitchFamily="18" charset="-127"/>
              <a:cs typeface="+mj-cs"/>
            </a:endParaRPr>
          </a:p>
        </p:txBody>
      </p:sp>
      <p:sp>
        <p:nvSpPr>
          <p:cNvPr id="6" name="직사각형 5"/>
          <p:cNvSpPr/>
          <p:nvPr/>
        </p:nvSpPr>
        <p:spPr>
          <a:xfrm>
            <a:off x="197514" y="4832573"/>
            <a:ext cx="8748972" cy="1692771"/>
          </a:xfrm>
          <a:prstGeom prst="rect">
            <a:avLst/>
          </a:prstGeom>
        </p:spPr>
        <p:txBody>
          <a:bodyPr wrap="square">
            <a:spAutoFit/>
          </a:bodyPr>
          <a:lstStyle/>
          <a:p>
            <a:pPr marL="342900" indent="-342900">
              <a:spcBef>
                <a:spcPts val="600"/>
              </a:spcBef>
              <a:buFont typeface="Wingdings" panose="05000000000000000000" pitchFamily="2" charset="2"/>
              <a:buChar char="v"/>
            </a:pPr>
            <a:r>
              <a:rPr lang="en-US" altLang="ko-KR" sz="2400" dirty="0">
                <a:latin typeface="Gill Sans MT" panose="020B0502020104020203" pitchFamily="34" charset="0"/>
                <a:sym typeface="Wingdings" panose="05000000000000000000" pitchFamily="2" charset="2"/>
              </a:rPr>
              <a:t>Forced </a:t>
            </a:r>
            <a:r>
              <a:rPr lang="en-US" altLang="ko-KR" sz="2400" dirty="0" err="1">
                <a:latin typeface="Gill Sans MT" panose="020B0502020104020203" pitchFamily="34" charset="0"/>
                <a:sym typeface="Wingdings" panose="05000000000000000000" pitchFamily="2" charset="2"/>
              </a:rPr>
              <a:t>hydrosis</a:t>
            </a:r>
            <a:r>
              <a:rPr lang="en-US" altLang="ko-KR" sz="2400" dirty="0">
                <a:latin typeface="Gill Sans MT" panose="020B0502020104020203" pitchFamily="34" charset="0"/>
                <a:sym typeface="Wingdings" panose="05000000000000000000" pitchFamily="2" charset="2"/>
              </a:rPr>
              <a:t> of </a:t>
            </a:r>
            <a:r>
              <a:rPr lang="en-US" altLang="ko-KR" sz="2400" dirty="0">
                <a:solidFill>
                  <a:srgbClr val="C00000"/>
                </a:solidFill>
                <a:latin typeface="Gill Sans MT" panose="020B0502020104020203" pitchFamily="34" charset="0"/>
                <a:ea typeface="宋体" panose="02010600030101010101" pitchFamily="2" charset="-122"/>
              </a:rPr>
              <a:t>SiO</a:t>
            </a:r>
            <a:r>
              <a:rPr lang="en-US" altLang="ko-KR" sz="2400" baseline="-25000" dirty="0">
                <a:solidFill>
                  <a:srgbClr val="C00000"/>
                </a:solidFill>
                <a:latin typeface="Gill Sans MT" panose="020B0502020104020203" pitchFamily="34" charset="0"/>
                <a:ea typeface="宋体" panose="02010600030101010101" pitchFamily="2" charset="-122"/>
              </a:rPr>
              <a:t>2</a:t>
            </a:r>
            <a:r>
              <a:rPr lang="en-US" altLang="ko-KR" sz="2400" dirty="0">
                <a:solidFill>
                  <a:srgbClr val="C00000"/>
                </a:solidFill>
                <a:latin typeface="Gill Sans MT" panose="020B0502020104020203" pitchFamily="34" charset="0"/>
                <a:ea typeface="宋体" panose="02010600030101010101" pitchFamily="2" charset="-122"/>
              </a:rPr>
              <a:t> particles</a:t>
            </a:r>
            <a:endParaRPr lang="ko-KR" altLang="en-US" sz="2400" dirty="0">
              <a:solidFill>
                <a:srgbClr val="C00000"/>
              </a:solidFill>
              <a:latin typeface="Gill Sans MT" panose="020B0502020104020203" pitchFamily="34" charset="0"/>
              <a:ea typeface="宋体" panose="02010600030101010101" pitchFamily="2" charset="-122"/>
            </a:endParaRPr>
          </a:p>
          <a:p>
            <a:pPr marL="514350" indent="-514350" latinLnBrk="0">
              <a:buFont typeface="+mj-lt"/>
              <a:buAutoNum type="romanUcPeriod"/>
            </a:pPr>
            <a:r>
              <a:rPr lang="en-US" altLang="ko-KR" sz="2000" dirty="0">
                <a:latin typeface="Gill Sans MT" panose="020B0502020104020203" pitchFamily="34" charset="0"/>
                <a:sym typeface="Wingdings" panose="05000000000000000000" pitchFamily="2" charset="2"/>
              </a:rPr>
              <a:t>precursor(silicon </a:t>
            </a:r>
            <a:r>
              <a:rPr lang="en-US" altLang="ko-KR" sz="2000" dirty="0" err="1">
                <a:latin typeface="Gill Sans MT" panose="020B0502020104020203" pitchFamily="34" charset="0"/>
                <a:sym typeface="Wingdings" panose="05000000000000000000" pitchFamily="2" charset="2"/>
              </a:rPr>
              <a:t>alkoxide</a:t>
            </a:r>
            <a:r>
              <a:rPr lang="en-US" altLang="ko-KR" sz="2000" dirty="0">
                <a:latin typeface="Gill Sans MT" panose="020B0502020104020203" pitchFamily="34" charset="0"/>
                <a:sym typeface="Wingdings" panose="05000000000000000000" pitchFamily="2" charset="2"/>
              </a:rPr>
              <a:t>) + catalyst(ammonia) + solvent(alcohols) under stirring</a:t>
            </a:r>
          </a:p>
          <a:p>
            <a:pPr marL="514350" indent="-514350" latinLnBrk="0">
              <a:buFont typeface="+mj-lt"/>
              <a:buAutoNum type="romanUcPeriod"/>
            </a:pPr>
            <a:r>
              <a:rPr lang="en-US" altLang="ko-KR" sz="2000" dirty="0">
                <a:latin typeface="Gill Sans MT" panose="020B0502020104020203" pitchFamily="34" charset="0"/>
                <a:sym typeface="Wingdings" panose="05000000000000000000" pitchFamily="2" charset="2"/>
              </a:rPr>
              <a:t>formation of colloids</a:t>
            </a:r>
          </a:p>
          <a:p>
            <a:pPr marL="514350" indent="-514350" latinLnBrk="0">
              <a:buFont typeface="+mj-lt"/>
              <a:buAutoNum type="romanUcPeriod"/>
            </a:pPr>
            <a:r>
              <a:rPr lang="en-US" altLang="ko-KR" sz="2000" dirty="0">
                <a:latin typeface="Gill Sans MT" panose="020B0502020104020203" pitchFamily="34" charset="0"/>
                <a:sym typeface="Wingdings" panose="05000000000000000000" pitchFamily="2" charset="2"/>
              </a:rPr>
              <a:t>sphere silica with Size from 50 nm to 2um</a:t>
            </a:r>
            <a:endParaRPr lang="ko-KR" altLang="en-US" sz="2000" dirty="0">
              <a:latin typeface="Gill Sans MT" panose="020B0502020104020203" pitchFamily="34" charset="0"/>
            </a:endParaRPr>
          </a:p>
        </p:txBody>
      </p:sp>
      <p:pic>
        <p:nvPicPr>
          <p:cNvPr id="7" name="Picture 2" descr="C:\WINDOWS\바탕 화면\jpg\03장\3-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158899"/>
            <a:ext cx="6192688" cy="36170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bwMode="auto">
          <a:xfrm>
            <a:off x="3840966" y="868070"/>
            <a:ext cx="16004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pPr>
            <a:r>
              <a:rPr lang="en-US" altLang="ko-KR" sz="2000" dirty="0">
                <a:solidFill>
                  <a:srgbClr val="C00000"/>
                </a:solidFill>
                <a:latin typeface="Gill Sans MT" panose="020B0502020104020203" pitchFamily="34" charset="0"/>
                <a:ea typeface="宋体" panose="02010600030101010101" pitchFamily="2" charset="-122"/>
              </a:rPr>
              <a:t>SiO</a:t>
            </a:r>
            <a:r>
              <a:rPr lang="en-US" altLang="ko-KR" sz="2000" baseline="-25000" dirty="0">
                <a:solidFill>
                  <a:srgbClr val="C00000"/>
                </a:solidFill>
                <a:latin typeface="Gill Sans MT" panose="020B0502020104020203" pitchFamily="34" charset="0"/>
                <a:ea typeface="宋体" panose="02010600030101010101" pitchFamily="2" charset="-122"/>
              </a:rPr>
              <a:t>2</a:t>
            </a:r>
            <a:r>
              <a:rPr lang="en-US" altLang="ko-KR" sz="2000" dirty="0">
                <a:solidFill>
                  <a:srgbClr val="C00000"/>
                </a:solidFill>
                <a:latin typeface="Gill Sans MT" panose="020B0502020104020203" pitchFamily="34" charset="0"/>
                <a:ea typeface="宋体" panose="02010600030101010101" pitchFamily="2" charset="-122"/>
              </a:rPr>
              <a:t> particles</a:t>
            </a:r>
            <a:endParaRPr lang="ko-KR" altLang="en-US" sz="2000" dirty="0">
              <a:solidFill>
                <a:srgbClr val="C00000"/>
              </a:solidFill>
              <a:latin typeface="Gill Sans MT" panose="020B0502020104020203" pitchFamily="34" charset="0"/>
              <a:ea typeface="宋体" panose="02010600030101010101" pitchFamily="2" charset="-122"/>
            </a:endParaRP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81</a:t>
            </a:fld>
            <a:endParaRPr lang="ko-KR" altLang="en-US"/>
          </a:p>
        </p:txBody>
      </p:sp>
      <p:sp>
        <p:nvSpPr>
          <p:cNvPr id="4" name="TextBox 3"/>
          <p:cNvSpPr txBox="1"/>
          <p:nvPr/>
        </p:nvSpPr>
        <p:spPr>
          <a:xfrm>
            <a:off x="3860455" y="5535615"/>
            <a:ext cx="2099186" cy="307777"/>
          </a:xfrm>
          <a:prstGeom prst="rect">
            <a:avLst/>
          </a:prstGeom>
          <a:noFill/>
        </p:spPr>
        <p:txBody>
          <a:bodyPr wrap="square" rtlCol="0">
            <a:spAutoFit/>
          </a:bodyPr>
          <a:lstStyle/>
          <a:p>
            <a:r>
              <a:rPr lang="en-US" altLang="ko-KR" sz="1400" dirty="0">
                <a:sym typeface="Wingdings" panose="05000000000000000000" pitchFamily="2" charset="2"/>
              </a:rPr>
              <a:t> PH-based </a:t>
            </a:r>
            <a:r>
              <a:rPr lang="en-US" altLang="ko-KR" sz="1400" dirty="0"/>
              <a:t>sphere</a:t>
            </a:r>
            <a:endParaRPr lang="ko-KR" altLang="en-US" sz="1400" dirty="0"/>
          </a:p>
        </p:txBody>
      </p:sp>
      <p:sp>
        <p:nvSpPr>
          <p:cNvPr id="8" name="TextBox 7"/>
          <p:cNvSpPr txBox="1"/>
          <p:nvPr/>
        </p:nvSpPr>
        <p:spPr>
          <a:xfrm>
            <a:off x="6084168" y="5535615"/>
            <a:ext cx="2375913" cy="307777"/>
          </a:xfrm>
          <a:prstGeom prst="rect">
            <a:avLst/>
          </a:prstGeom>
          <a:noFill/>
        </p:spPr>
        <p:txBody>
          <a:bodyPr wrap="square" rtlCol="0">
            <a:spAutoFit/>
          </a:bodyPr>
          <a:lstStyle/>
          <a:p>
            <a:r>
              <a:rPr lang="en-US" altLang="ko-KR" sz="1400" dirty="0">
                <a:sym typeface="Wingdings" panose="05000000000000000000" pitchFamily="2" charset="2"/>
              </a:rPr>
              <a:t> size control</a:t>
            </a:r>
            <a:endParaRPr lang="ko-KR" altLang="en-US" sz="1400" dirty="0"/>
          </a:p>
        </p:txBody>
      </p:sp>
    </p:spTree>
    <p:extLst>
      <p:ext uri="{BB962C8B-B14F-4D97-AF65-F5344CB8AC3E}">
        <p14:creationId xmlns:p14="http://schemas.microsoft.com/office/powerpoint/2010/main" val="36034525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5.2 Forced hydrolysis</a:t>
            </a:r>
            <a:endParaRPr lang="ko-KR" altLang="en-US" sz="2800" b="1" dirty="0">
              <a:latin typeface="Gill Sans MT" panose="020B0502020104020203" pitchFamily="34" charset="0"/>
              <a:ea typeface="HY견고딕" panose="02030600000101010101" pitchFamily="18" charset="-127"/>
              <a:cs typeface="+mj-cs"/>
            </a:endParaRPr>
          </a:p>
        </p:txBody>
      </p:sp>
      <p:sp>
        <p:nvSpPr>
          <p:cNvPr id="8" name="직사각형 7"/>
          <p:cNvSpPr/>
          <p:nvPr/>
        </p:nvSpPr>
        <p:spPr>
          <a:xfrm>
            <a:off x="159520" y="1484784"/>
            <a:ext cx="9001000" cy="2899896"/>
          </a:xfrm>
          <a:prstGeom prst="rect">
            <a:avLst/>
          </a:prstGeom>
        </p:spPr>
        <p:txBody>
          <a:bodyPr wrap="square">
            <a:spAutoFit/>
          </a:bodyPr>
          <a:lstStyle/>
          <a:p>
            <a:pPr marL="342900" indent="-342900" latinLnBrk="0">
              <a:lnSpc>
                <a:spcPct val="150000"/>
              </a:lnSpc>
              <a:buFont typeface="Wingdings" panose="05000000000000000000" pitchFamily="2" charset="2"/>
              <a:buChar char="v"/>
            </a:pPr>
            <a:r>
              <a:rPr lang="en-US" altLang="ko-KR" sz="2400" dirty="0">
                <a:latin typeface="Gill Sans MT" panose="020B0502020104020203" pitchFamily="34" charset="0"/>
                <a:sym typeface="Wingdings" panose="05000000000000000000" pitchFamily="2" charset="2"/>
              </a:rPr>
              <a:t>Forced </a:t>
            </a:r>
            <a:r>
              <a:rPr lang="en-US" altLang="ko-KR" sz="2400" dirty="0" err="1">
                <a:latin typeface="Gill Sans MT" panose="020B0502020104020203" pitchFamily="34" charset="0"/>
                <a:sym typeface="Wingdings" panose="05000000000000000000" pitchFamily="2" charset="2"/>
              </a:rPr>
              <a:t>hydrosis</a:t>
            </a:r>
            <a:r>
              <a:rPr lang="en-US" altLang="ko-KR" sz="2400" dirty="0">
                <a:latin typeface="Gill Sans MT" panose="020B0502020104020203" pitchFamily="34" charset="0"/>
                <a:sym typeface="Wingdings" panose="05000000000000000000" pitchFamily="2" charset="2"/>
              </a:rPr>
              <a:t> of </a:t>
            </a:r>
            <a:r>
              <a:rPr lang="ko-KR" altLang="en-US" sz="2400" dirty="0">
                <a:solidFill>
                  <a:srgbClr val="C00000"/>
                </a:solidFill>
                <a:latin typeface="Gill Sans MT" panose="020B0502020104020203" pitchFamily="34" charset="0"/>
                <a:sym typeface="Wingdings" panose="05000000000000000000" pitchFamily="2" charset="2"/>
              </a:rPr>
              <a:t>𝛼−</a:t>
            </a:r>
            <a:r>
              <a:rPr lang="en-US" altLang="ko-KR" sz="2400" dirty="0">
                <a:solidFill>
                  <a:srgbClr val="C00000"/>
                </a:solidFill>
                <a:latin typeface="Gill Sans MT" panose="020B0502020104020203" pitchFamily="34" charset="0"/>
                <a:sym typeface="Wingdings" panose="05000000000000000000" pitchFamily="2" charset="2"/>
              </a:rPr>
              <a:t>Fe</a:t>
            </a:r>
            <a:r>
              <a:rPr lang="en-US" altLang="ko-KR" sz="2400" baseline="-25000" dirty="0">
                <a:solidFill>
                  <a:srgbClr val="C00000"/>
                </a:solidFill>
                <a:latin typeface="Gill Sans MT" panose="020B0502020104020203" pitchFamily="34" charset="0"/>
                <a:sym typeface="Wingdings" panose="05000000000000000000" pitchFamily="2" charset="2"/>
              </a:rPr>
              <a:t>2</a:t>
            </a:r>
            <a:r>
              <a:rPr lang="en-US" altLang="ko-KR" sz="2400" dirty="0">
                <a:solidFill>
                  <a:srgbClr val="C00000"/>
                </a:solidFill>
                <a:latin typeface="Gill Sans MT" panose="020B0502020104020203" pitchFamily="34" charset="0"/>
                <a:sym typeface="Wingdings" panose="05000000000000000000" pitchFamily="2" charset="2"/>
              </a:rPr>
              <a:t>O</a:t>
            </a:r>
            <a:r>
              <a:rPr lang="en-US" altLang="ko-KR" sz="2400" baseline="-25000" dirty="0">
                <a:solidFill>
                  <a:srgbClr val="C00000"/>
                </a:solidFill>
                <a:latin typeface="Gill Sans MT" panose="020B0502020104020203" pitchFamily="34" charset="0"/>
                <a:sym typeface="Wingdings" panose="05000000000000000000" pitchFamily="2" charset="2"/>
              </a:rPr>
              <a:t>3</a:t>
            </a:r>
            <a:r>
              <a:rPr lang="en-US" altLang="ko-KR" sz="2400" dirty="0">
                <a:solidFill>
                  <a:srgbClr val="C00000"/>
                </a:solidFill>
                <a:latin typeface="Gill Sans MT" panose="020B0502020104020203" pitchFamily="34" charset="0"/>
                <a:sym typeface="Wingdings" panose="05000000000000000000" pitchFamily="2" charset="2"/>
              </a:rPr>
              <a:t> particles</a:t>
            </a:r>
          </a:p>
          <a:p>
            <a:pPr marL="514350" indent="-514350" latinLnBrk="0">
              <a:lnSpc>
                <a:spcPct val="150000"/>
              </a:lnSpc>
              <a:buFont typeface="+mj-lt"/>
              <a:buAutoNum type="romanUcPeriod"/>
            </a:pPr>
            <a:r>
              <a:rPr lang="en-US" altLang="ko-KR" sz="2000" dirty="0">
                <a:latin typeface="Gill Sans MT" panose="020B0502020104020203" pitchFamily="34" charset="0"/>
                <a:sym typeface="Wingdings" panose="05000000000000000000" pitchFamily="2" charset="2"/>
              </a:rPr>
              <a:t>Dilution of FeCl</a:t>
            </a:r>
            <a:r>
              <a:rPr lang="en-US" altLang="ko-KR" sz="2000" baseline="-25000" dirty="0">
                <a:latin typeface="Gill Sans MT" panose="020B0502020104020203" pitchFamily="34" charset="0"/>
                <a:sym typeface="Wingdings" panose="05000000000000000000" pitchFamily="2" charset="2"/>
              </a:rPr>
              <a:t>2</a:t>
            </a:r>
            <a:r>
              <a:rPr lang="en-US" altLang="ko-KR" sz="2000" dirty="0">
                <a:latin typeface="Gill Sans MT" panose="020B0502020104020203" pitchFamily="34" charset="0"/>
                <a:sym typeface="Wingdings" panose="05000000000000000000" pitchFamily="2" charset="2"/>
              </a:rPr>
              <a:t> with </a:t>
            </a:r>
            <a:r>
              <a:rPr lang="en-US" altLang="ko-KR" sz="2000" dirty="0" err="1">
                <a:latin typeface="Gill Sans MT" panose="020B0502020104020203" pitchFamily="34" charset="0"/>
                <a:sym typeface="Wingdings" panose="05000000000000000000" pitchFamily="2" charset="2"/>
              </a:rPr>
              <a:t>HCl</a:t>
            </a:r>
            <a:r>
              <a:rPr lang="en-US" altLang="ko-KR" sz="2000" dirty="0">
                <a:latin typeface="Gill Sans MT" panose="020B0502020104020203" pitchFamily="34" charset="0"/>
                <a:sym typeface="Wingdings" panose="05000000000000000000" pitchFamily="2" charset="2"/>
              </a:rPr>
              <a:t> (for controlled nucleation and subsequent diffusion-limited growth)</a:t>
            </a:r>
          </a:p>
          <a:p>
            <a:pPr marL="514350" indent="-514350" latinLnBrk="0">
              <a:lnSpc>
                <a:spcPct val="150000"/>
              </a:lnSpc>
              <a:buFont typeface="+mj-lt"/>
              <a:buAutoNum type="romanUcPeriod"/>
            </a:pPr>
            <a:r>
              <a:rPr lang="en-US" altLang="ko-KR" sz="2000" dirty="0">
                <a:latin typeface="Gill Sans MT" panose="020B0502020104020203" pitchFamily="34" charset="0"/>
                <a:sym typeface="Wingdings" panose="05000000000000000000" pitchFamily="2" charset="2"/>
              </a:rPr>
              <a:t>Added into preheated H</a:t>
            </a:r>
            <a:r>
              <a:rPr lang="en-US" altLang="ko-KR" sz="2000" baseline="-25000" dirty="0">
                <a:latin typeface="Gill Sans MT" panose="020B0502020104020203" pitchFamily="34" charset="0"/>
                <a:sym typeface="Wingdings" panose="05000000000000000000" pitchFamily="2" charset="2"/>
              </a:rPr>
              <a:t>2</a:t>
            </a:r>
            <a:r>
              <a:rPr lang="en-US" altLang="ko-KR" sz="2000" dirty="0">
                <a:latin typeface="Gill Sans MT" panose="020B0502020104020203" pitchFamily="34" charset="0"/>
                <a:sym typeface="Wingdings" panose="05000000000000000000" pitchFamily="2" charset="2"/>
              </a:rPr>
              <a:t>O of 95~ 99</a:t>
            </a:r>
            <a:r>
              <a:rPr lang="en-US" altLang="ko-KR" sz="2000" baseline="30000" dirty="0">
                <a:latin typeface="Gill Sans MT" panose="020B0502020104020203" pitchFamily="34" charset="0"/>
                <a:sym typeface="Wingdings" panose="05000000000000000000" pitchFamily="2" charset="2"/>
              </a:rPr>
              <a:t>o</a:t>
            </a:r>
            <a:r>
              <a:rPr lang="en-US" altLang="ko-KR" sz="2000" dirty="0">
                <a:latin typeface="Gill Sans MT" panose="020B0502020104020203" pitchFamily="34" charset="0"/>
                <a:sym typeface="Wingdings" panose="05000000000000000000" pitchFamily="2" charset="2"/>
              </a:rPr>
              <a:t>C with constant stirring</a:t>
            </a:r>
          </a:p>
          <a:p>
            <a:pPr marL="514350" indent="-514350" latinLnBrk="0">
              <a:lnSpc>
                <a:spcPct val="150000"/>
              </a:lnSpc>
              <a:buFont typeface="+mj-lt"/>
              <a:buAutoNum type="romanUcPeriod"/>
            </a:pPr>
            <a:r>
              <a:rPr lang="en-US" altLang="ko-KR" sz="2000" dirty="0">
                <a:latin typeface="Gill Sans MT" panose="020B0502020104020203" pitchFamily="34" charset="0"/>
                <a:sym typeface="Wingdings" panose="05000000000000000000" pitchFamily="2" charset="2"/>
              </a:rPr>
              <a:t>A sealed preheated bottle at 100 </a:t>
            </a:r>
            <a:r>
              <a:rPr lang="en-US" altLang="ko-KR" sz="2000" baseline="30000" dirty="0" err="1">
                <a:latin typeface="Gill Sans MT" panose="020B0502020104020203" pitchFamily="34" charset="0"/>
                <a:sym typeface="Wingdings" panose="05000000000000000000" pitchFamily="2" charset="2"/>
              </a:rPr>
              <a:t>o</a:t>
            </a:r>
            <a:r>
              <a:rPr lang="en-US" altLang="ko-KR" sz="2000" dirty="0" err="1">
                <a:latin typeface="Gill Sans MT" panose="020B0502020104020203" pitchFamily="34" charset="0"/>
                <a:sym typeface="Wingdings" panose="05000000000000000000" pitchFamily="2" charset="2"/>
              </a:rPr>
              <a:t>C</a:t>
            </a:r>
            <a:r>
              <a:rPr lang="en-US" altLang="ko-KR" sz="2000" dirty="0">
                <a:latin typeface="Gill Sans MT" panose="020B0502020104020203" pitchFamily="34" charset="0"/>
                <a:sym typeface="Wingdings" panose="05000000000000000000" pitchFamily="2" charset="2"/>
              </a:rPr>
              <a:t> for 24h and then quenching (for fast </a:t>
            </a:r>
            <a:r>
              <a:rPr lang="en-US" altLang="ko-KR" sz="2000" dirty="0" err="1">
                <a:latin typeface="Gill Sans MT" panose="020B0502020104020203" pitchFamily="34" charset="0"/>
                <a:sym typeface="Wingdings" panose="05000000000000000000" pitchFamily="2" charset="2"/>
              </a:rPr>
              <a:t>hydrosis</a:t>
            </a:r>
            <a:r>
              <a:rPr lang="en-US" altLang="ko-KR" sz="2000" dirty="0">
                <a:latin typeface="Gill Sans MT" panose="020B0502020104020203" pitchFamily="34" charset="0"/>
                <a:sym typeface="Wingdings" panose="05000000000000000000" pitchFamily="2" charset="2"/>
              </a:rPr>
              <a:t> and high-</a:t>
            </a:r>
            <a:r>
              <a:rPr lang="en-US" altLang="ko-KR" sz="2000" dirty="0" err="1">
                <a:latin typeface="Gill Sans MT" panose="020B0502020104020203" pitchFamily="34" charset="0"/>
                <a:sym typeface="Wingdings" panose="05000000000000000000" pitchFamily="2" charset="2"/>
              </a:rPr>
              <a:t>supersaturation</a:t>
            </a:r>
            <a:r>
              <a:rPr lang="en-US" altLang="ko-KR" sz="2000" dirty="0">
                <a:latin typeface="Gill Sans MT" panose="020B0502020104020203" pitchFamily="34" charset="0"/>
                <a:sym typeface="Wingdings" panose="05000000000000000000" pitchFamily="2" charset="2"/>
              </a:rPr>
              <a:t>  a large number of small nuclei)</a:t>
            </a:r>
            <a:endParaRPr lang="ko-KR" altLang="en-US" sz="2000" dirty="0">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82</a:t>
            </a:fld>
            <a:endParaRPr lang="ko-KR" altLang="en-US"/>
          </a:p>
        </p:txBody>
      </p:sp>
    </p:spTree>
    <p:extLst>
      <p:ext uri="{BB962C8B-B14F-4D97-AF65-F5344CB8AC3E}">
        <p14:creationId xmlns:p14="http://schemas.microsoft.com/office/powerpoint/2010/main" val="20131988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5.3 Controlled release of ions</a:t>
            </a:r>
            <a:endParaRPr lang="ko-KR" altLang="en-US" sz="2800" b="1" dirty="0">
              <a:latin typeface="Gill Sans MT" panose="020B0502020104020203" pitchFamily="34" charset="0"/>
              <a:ea typeface="HY견고딕" panose="02030600000101010101" pitchFamily="18" charset="-127"/>
              <a:cs typeface="+mj-cs"/>
            </a:endParaRPr>
          </a:p>
        </p:txBody>
      </p:sp>
      <p:pic>
        <p:nvPicPr>
          <p:cNvPr id="9" name="Picture 2" descr="C:\WINDOWS\바탕 화면\jpg\03장\3-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4704"/>
            <a:ext cx="4896544" cy="3829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WINDOWS\바탕 화면\jpg\03장\표\3-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7334" y="1556792"/>
            <a:ext cx="4809162" cy="17479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bwMode="auto">
          <a:xfrm>
            <a:off x="827584" y="4581128"/>
            <a:ext cx="772905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Char char="•"/>
            </a:pPr>
            <a:r>
              <a:rPr lang="en-US" altLang="ko-KR" sz="2000" dirty="0">
                <a:solidFill>
                  <a:srgbClr val="000000"/>
                </a:solidFill>
                <a:latin typeface="Gill Sans MT" panose="020B0502020104020203" pitchFamily="34" charset="0"/>
                <a:ea typeface="宋体" panose="02010600030101010101" pitchFamily="2" charset="-122"/>
              </a:rPr>
              <a:t> controlled release of anion/cations: significant influence on the kinetics of nucleation and growth of oxide NPs</a:t>
            </a:r>
          </a:p>
          <a:p>
            <a:pPr>
              <a:buFontTx/>
              <a:buChar char="•"/>
            </a:pPr>
            <a:r>
              <a:rPr lang="en-US" altLang="ko-KR" sz="2000" dirty="0">
                <a:solidFill>
                  <a:srgbClr val="000000"/>
                </a:solidFill>
                <a:latin typeface="Gill Sans MT" panose="020B0502020104020203" pitchFamily="34" charset="0"/>
                <a:ea typeface="宋体" panose="02010600030101010101" pitchFamily="2" charset="-122"/>
              </a:rPr>
              <a:t> role of anions</a:t>
            </a:r>
          </a:p>
          <a:p>
            <a:r>
              <a:rPr lang="en-US" altLang="ko-KR" sz="1600" dirty="0">
                <a:solidFill>
                  <a:srgbClr val="000000"/>
                </a:solidFill>
                <a:latin typeface="Gill Sans MT" panose="020B0502020104020203" pitchFamily="34" charset="0"/>
                <a:ea typeface="宋体" panose="02010600030101010101" pitchFamily="2" charset="-122"/>
              </a:rPr>
              <a:t>  - catalytic effect</a:t>
            </a:r>
          </a:p>
          <a:p>
            <a:r>
              <a:rPr lang="en-US" altLang="ko-KR" sz="1600" dirty="0">
                <a:solidFill>
                  <a:srgbClr val="000000"/>
                </a:solidFill>
                <a:latin typeface="Gill Sans MT" panose="020B0502020104020203" pitchFamily="34" charset="0"/>
                <a:ea typeface="宋体" panose="02010600030101010101" pitchFamily="2" charset="-122"/>
              </a:rPr>
              <a:t>  - morphology</a:t>
            </a:r>
          </a:p>
          <a:p>
            <a:r>
              <a:rPr lang="en-US" altLang="ko-KR" sz="1600" dirty="0">
                <a:solidFill>
                  <a:srgbClr val="000000"/>
                </a:solidFill>
                <a:latin typeface="Gill Sans MT" panose="020B0502020104020203" pitchFamily="34" charset="0"/>
                <a:ea typeface="宋体" panose="02010600030101010101" pitchFamily="2" charset="-122"/>
              </a:rPr>
              <a:t>  - surface properties</a:t>
            </a:r>
          </a:p>
          <a:p>
            <a:r>
              <a:rPr lang="en-US" altLang="ko-KR" sz="1600" dirty="0">
                <a:solidFill>
                  <a:srgbClr val="000000"/>
                </a:solidFill>
                <a:latin typeface="Gill Sans MT" panose="020B0502020104020203" pitchFamily="34" charset="0"/>
                <a:ea typeface="宋体" panose="02010600030101010101" pitchFamily="2" charset="-122"/>
              </a:rPr>
              <a:t>  - interface energy</a:t>
            </a:r>
          </a:p>
          <a:p>
            <a:r>
              <a:rPr lang="en-US" altLang="ko-KR" sz="1600" dirty="0">
                <a:solidFill>
                  <a:srgbClr val="000000"/>
                </a:solidFill>
                <a:latin typeface="Gill Sans MT" panose="020B0502020104020203" pitchFamily="34" charset="0"/>
                <a:ea typeface="宋体" panose="02010600030101010101" pitchFamily="2" charset="-122"/>
              </a:rPr>
              <a:t>  - electrostatic stabilization</a:t>
            </a:r>
            <a:endParaRPr lang="ko-KR" altLang="en-US" sz="1600" dirty="0">
              <a:solidFill>
                <a:srgbClr val="000000"/>
              </a:solidFill>
              <a:latin typeface="Gill Sans MT" panose="020B0502020104020203" pitchFamily="34" charset="0"/>
              <a:ea typeface="宋体" panose="02010600030101010101" pitchFamily="2" charset="-122"/>
            </a:endParaRP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83</a:t>
            </a:fld>
            <a:endParaRPr lang="ko-KR" altLang="en-US"/>
          </a:p>
        </p:txBody>
      </p:sp>
    </p:spTree>
    <p:extLst>
      <p:ext uri="{BB962C8B-B14F-4D97-AF65-F5344CB8AC3E}">
        <p14:creationId xmlns:p14="http://schemas.microsoft.com/office/powerpoint/2010/main" val="320886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6 Vapor phase reactions</a:t>
            </a:r>
            <a:endParaRPr lang="ko-KR" altLang="en-US" sz="2800" b="1" dirty="0">
              <a:latin typeface="Gill Sans MT" panose="020B0502020104020203" pitchFamily="34" charset="0"/>
              <a:ea typeface="HY견고딕" panose="02030600000101010101" pitchFamily="18" charset="-127"/>
              <a:cs typeface="+mj-cs"/>
            </a:endParaRPr>
          </a:p>
        </p:txBody>
      </p:sp>
      <p:sp>
        <p:nvSpPr>
          <p:cNvPr id="6" name="직사각형 5"/>
          <p:cNvSpPr/>
          <p:nvPr/>
        </p:nvSpPr>
        <p:spPr>
          <a:xfrm>
            <a:off x="395536" y="1052736"/>
            <a:ext cx="8568952" cy="5262979"/>
          </a:xfrm>
          <a:prstGeom prst="rect">
            <a:avLst/>
          </a:prstGeom>
        </p:spPr>
        <p:txBody>
          <a:bodyPr wrap="square">
            <a:spAutoFit/>
          </a:bodyPr>
          <a:lstStyle/>
          <a:p>
            <a:pPr marL="342900" indent="-342900" latinLnBrk="0">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synthesis at high temp and under vacuum condition</a:t>
            </a:r>
          </a:p>
          <a:p>
            <a:pPr marL="342900" indent="-342900" latinLnBrk="0">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low concentration of growth species is required for diffusion-limited growth</a:t>
            </a:r>
          </a:p>
          <a:p>
            <a:pPr marL="342900" indent="-342900" latinLnBrk="0">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collected on a non-sticking substrate at relatively low temperature (a small fraction of NPs settle on the sub.)</a:t>
            </a:r>
          </a:p>
          <a:p>
            <a:pPr marL="342900" indent="-342900" latinLnBrk="0">
              <a:buFont typeface="Arial" panose="020B0604020202020204" pitchFamily="34" charset="0"/>
              <a:buChar char="•"/>
            </a:pPr>
            <a:r>
              <a:rPr lang="en-US" altLang="ko-KR" sz="2400" dirty="0">
                <a:latin typeface="Gill Sans MT" panose="020B0502020104020203" pitchFamily="34" charset="0"/>
                <a:sym typeface="Wingdings" panose="05000000000000000000" pitchFamily="2" charset="2"/>
              </a:rPr>
              <a:t>difficult to introduce stabilization mechanism </a:t>
            </a:r>
          </a:p>
          <a:p>
            <a:pPr latinLnBrk="0"/>
            <a:endParaRPr lang="en-US" altLang="ko-KR" sz="2400" dirty="0">
              <a:latin typeface="Gill Sans MT" panose="020B0502020104020203" pitchFamily="34" charset="0"/>
              <a:sym typeface="Wingdings" panose="05000000000000000000" pitchFamily="2" charset="2"/>
            </a:endParaRPr>
          </a:p>
          <a:p>
            <a:pPr latinLnBrk="0"/>
            <a:r>
              <a:rPr lang="en-US" altLang="ko-KR" sz="2400" dirty="0">
                <a:latin typeface="Gill Sans MT" panose="020B0502020104020203" pitchFamily="34" charset="0"/>
                <a:sym typeface="Wingdings" panose="05000000000000000000" pitchFamily="2" charset="2"/>
              </a:rPr>
              <a:t>Case studies</a:t>
            </a:r>
          </a:p>
          <a:p>
            <a:pPr marL="457200" indent="-457200" latinLnBrk="0">
              <a:buAutoNum type="arabicPeriod"/>
            </a:pPr>
            <a:r>
              <a:rPr lang="en-US" altLang="ko-KR" sz="2400" dirty="0">
                <a:latin typeface="Gill Sans MT" panose="020B0502020104020203" pitchFamily="34" charset="0"/>
                <a:sym typeface="Wingdings" panose="05000000000000000000" pitchFamily="2" charset="2"/>
              </a:rPr>
              <a:t>2-3 nm Ag NPs formation using gas aggregation techniques</a:t>
            </a:r>
          </a:p>
          <a:p>
            <a:pPr marL="457200" indent="-457200" latinLnBrk="0">
              <a:buAutoNum type="arabicPeriod"/>
            </a:pPr>
            <a:r>
              <a:rPr lang="en-US" altLang="ko-KR" sz="2400" dirty="0">
                <a:latin typeface="Gill Sans MT" panose="020B0502020104020203" pitchFamily="34" charset="0"/>
                <a:sym typeface="Wingdings" panose="05000000000000000000" pitchFamily="2" charset="2"/>
              </a:rPr>
              <a:t>200 nm Si NPs by combustion of SiCl</a:t>
            </a:r>
            <a:r>
              <a:rPr lang="en-US" altLang="ko-KR" sz="2400" baseline="-25000" dirty="0">
                <a:latin typeface="Gill Sans MT" panose="020B0502020104020203" pitchFamily="34" charset="0"/>
                <a:sym typeface="Wingdings" panose="05000000000000000000" pitchFamily="2" charset="2"/>
              </a:rPr>
              <a:t>4</a:t>
            </a:r>
            <a:r>
              <a:rPr lang="en-US" altLang="ko-KR" sz="2400" dirty="0">
                <a:latin typeface="Gill Sans MT" panose="020B0502020104020203" pitchFamily="34" charset="0"/>
                <a:sym typeface="Wingdings" panose="05000000000000000000" pitchFamily="2" charset="2"/>
              </a:rPr>
              <a:t> in H</a:t>
            </a:r>
            <a:r>
              <a:rPr lang="en-US" altLang="ko-KR" sz="2400" baseline="-25000" dirty="0">
                <a:latin typeface="Gill Sans MT" panose="020B0502020104020203" pitchFamily="34" charset="0"/>
                <a:sym typeface="Wingdings" panose="05000000000000000000" pitchFamily="2" charset="2"/>
              </a:rPr>
              <a:t>2</a:t>
            </a:r>
            <a:r>
              <a:rPr lang="en-US" altLang="ko-KR" sz="2400" dirty="0">
                <a:latin typeface="Gill Sans MT" panose="020B0502020104020203" pitchFamily="34" charset="0"/>
                <a:sym typeface="Wingdings" panose="05000000000000000000" pitchFamily="2" charset="2"/>
              </a:rPr>
              <a:t> torch </a:t>
            </a:r>
          </a:p>
          <a:p>
            <a:pPr marL="457200" indent="-457200" latinLnBrk="0">
              <a:buAutoNum type="arabicPeriod"/>
            </a:pPr>
            <a:r>
              <a:rPr lang="en-US" altLang="ko-KR" sz="2400" dirty="0">
                <a:latin typeface="Gill Sans MT" panose="020B0502020104020203" pitchFamily="34" charset="0"/>
                <a:sym typeface="Wingdings" panose="05000000000000000000" pitchFamily="2" charset="2"/>
              </a:rPr>
              <a:t>GaAs NPs by H</a:t>
            </a:r>
            <a:r>
              <a:rPr lang="en-US" altLang="ko-KR" sz="2400" baseline="-25000" dirty="0">
                <a:latin typeface="Gill Sans MT" panose="020B0502020104020203" pitchFamily="34" charset="0"/>
                <a:sym typeface="Wingdings" panose="05000000000000000000" pitchFamily="2" charset="2"/>
              </a:rPr>
              <a:t>2</a:t>
            </a:r>
            <a:r>
              <a:rPr lang="en-US" altLang="ko-KR" sz="2400" dirty="0">
                <a:latin typeface="Gill Sans MT" panose="020B0502020104020203" pitchFamily="34" charset="0"/>
                <a:sym typeface="Wingdings" panose="05000000000000000000" pitchFamily="2" charset="2"/>
              </a:rPr>
              <a:t> reduction of </a:t>
            </a:r>
            <a:r>
              <a:rPr lang="en-US" altLang="ko-KR" sz="2400" dirty="0" err="1">
                <a:latin typeface="Gill Sans MT" panose="020B0502020104020203" pitchFamily="34" charset="0"/>
                <a:sym typeface="Wingdings" panose="05000000000000000000" pitchFamily="2" charset="2"/>
              </a:rPr>
              <a:t>trimethyl</a:t>
            </a:r>
            <a:r>
              <a:rPr lang="en-US" altLang="ko-KR" sz="2400" dirty="0">
                <a:latin typeface="Gill Sans MT" panose="020B0502020104020203" pitchFamily="34" charset="0"/>
                <a:sym typeface="Wingdings" panose="05000000000000000000" pitchFamily="2" charset="2"/>
              </a:rPr>
              <a:t> gallium and AsH</a:t>
            </a:r>
            <a:r>
              <a:rPr lang="en-US" altLang="ko-KR" sz="2400" baseline="-25000" dirty="0">
                <a:latin typeface="Gill Sans MT" panose="020B0502020104020203" pitchFamily="34" charset="0"/>
                <a:sym typeface="Wingdings" panose="05000000000000000000" pitchFamily="2" charset="2"/>
              </a:rPr>
              <a:t>3</a:t>
            </a:r>
            <a:r>
              <a:rPr lang="en-US" altLang="ko-KR" sz="2400" dirty="0">
                <a:latin typeface="Gill Sans MT" panose="020B0502020104020203" pitchFamily="34" charset="0"/>
                <a:sym typeface="Wingdings" panose="05000000000000000000" pitchFamily="2" charset="2"/>
              </a:rPr>
              <a:t> at </a:t>
            </a:r>
            <a:r>
              <a:rPr lang="en-US" altLang="ko-KR" sz="2400" dirty="0" err="1">
                <a:latin typeface="Gill Sans MT" panose="020B0502020104020203" pitchFamily="34" charset="0"/>
                <a:sym typeface="Wingdings" panose="05000000000000000000" pitchFamily="2" charset="2"/>
              </a:rPr>
              <a:t>at</a:t>
            </a:r>
            <a:r>
              <a:rPr lang="en-US" altLang="ko-KR" sz="2400" dirty="0">
                <a:latin typeface="Gill Sans MT" panose="020B0502020104020203" pitchFamily="34" charset="0"/>
                <a:sym typeface="Wingdings" panose="05000000000000000000" pitchFamily="2" charset="2"/>
              </a:rPr>
              <a:t> 700 </a:t>
            </a:r>
            <a:r>
              <a:rPr lang="en-US" altLang="ko-KR" sz="2400" baseline="30000" dirty="0" err="1">
                <a:latin typeface="Gill Sans MT" panose="020B0502020104020203" pitchFamily="34" charset="0"/>
                <a:sym typeface="Wingdings" panose="05000000000000000000" pitchFamily="2" charset="2"/>
              </a:rPr>
              <a:t>o</a:t>
            </a:r>
            <a:r>
              <a:rPr lang="en-US" altLang="ko-KR" sz="2400" dirty="0" err="1">
                <a:latin typeface="Gill Sans MT" panose="020B0502020104020203" pitchFamily="34" charset="0"/>
                <a:sym typeface="Wingdings" panose="05000000000000000000" pitchFamily="2" charset="2"/>
              </a:rPr>
              <a:t>C</a:t>
            </a:r>
            <a:r>
              <a:rPr lang="en-US" altLang="ko-KR" sz="2400" dirty="0">
                <a:latin typeface="Gill Sans MT" panose="020B0502020104020203" pitchFamily="34" charset="0"/>
                <a:sym typeface="Wingdings" panose="05000000000000000000" pitchFamily="2" charset="2"/>
              </a:rPr>
              <a:t> at atmosphere pressure</a:t>
            </a:r>
          </a:p>
          <a:p>
            <a:pPr marL="342900" indent="-342900" latinLnBrk="0">
              <a:buFont typeface="Arial" panose="020B0604020202020204" pitchFamily="34" charset="0"/>
              <a:buChar char="•"/>
            </a:pPr>
            <a:endParaRPr lang="en-US" altLang="ko-KR" sz="2400" dirty="0">
              <a:latin typeface="Gill Sans MT" panose="020B0502020104020203" pitchFamily="34" charset="0"/>
              <a:sym typeface="Wingdings" panose="05000000000000000000" pitchFamily="2" charset="2"/>
            </a:endParaRPr>
          </a:p>
          <a:p>
            <a:pPr marL="342900" indent="-342900" latinLnBrk="0">
              <a:buFont typeface="Arial" panose="020B0604020202020204" pitchFamily="34" charset="0"/>
              <a:buChar char="•"/>
            </a:pPr>
            <a:endParaRPr lang="ko-KR" altLang="en-US" sz="2400" dirty="0">
              <a:latin typeface="Gill Sans MT" panose="020B0502020104020203" pitchFamily="34" charset="0"/>
            </a:endParaRPr>
          </a:p>
        </p:txBody>
      </p:sp>
      <p:pic>
        <p:nvPicPr>
          <p:cNvPr id="7" name="그림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5244042"/>
            <a:ext cx="1440160" cy="928655"/>
          </a:xfrm>
          <a:prstGeom prst="rect">
            <a:avLst/>
          </a:prstGeom>
        </p:spPr>
      </p:pic>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84</a:t>
            </a:fld>
            <a:endParaRPr lang="ko-KR" altLang="en-US"/>
          </a:p>
        </p:txBody>
      </p:sp>
    </p:spTree>
    <p:extLst>
      <p:ext uri="{BB962C8B-B14F-4D97-AF65-F5344CB8AC3E}">
        <p14:creationId xmlns:p14="http://schemas.microsoft.com/office/powerpoint/2010/main" val="674326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3.2.</a:t>
            </a:r>
            <a:r>
              <a:rPr lang="en-US" altLang="ko-KR" sz="2800" b="1" dirty="0">
                <a:latin typeface="Gill Sans MT" panose="020B0502020104020203" pitchFamily="34" charset="0"/>
                <a:ea typeface="HY견고딕" panose="02030600000101010101" pitchFamily="18" charset="-127"/>
                <a:cs typeface="+mj-cs"/>
              </a:rPr>
              <a:t>7 Solid state phase segregation</a:t>
            </a:r>
            <a:endParaRPr lang="ko-KR" altLang="en-US" sz="2800" b="1" dirty="0">
              <a:latin typeface="Gill Sans MT" panose="020B0502020104020203" pitchFamily="34" charset="0"/>
              <a:ea typeface="HY견고딕" panose="02030600000101010101" pitchFamily="18" charset="-127"/>
              <a:cs typeface="+mj-cs"/>
            </a:endParaRPr>
          </a:p>
        </p:txBody>
      </p:sp>
      <p:sp>
        <p:nvSpPr>
          <p:cNvPr id="6" name="직사각형 5"/>
          <p:cNvSpPr/>
          <p:nvPr/>
        </p:nvSpPr>
        <p:spPr>
          <a:xfrm>
            <a:off x="395536" y="821869"/>
            <a:ext cx="8568952" cy="830997"/>
          </a:xfrm>
          <a:prstGeom prst="rect">
            <a:avLst/>
          </a:prstGeom>
        </p:spPr>
        <p:txBody>
          <a:bodyPr wrap="square">
            <a:spAutoFit/>
          </a:bodyPr>
          <a:lstStyle/>
          <a:p>
            <a:pPr marL="342900" indent="-342900" latinLnBrk="0">
              <a:buFont typeface="Arial" panose="020B0604020202020204" pitchFamily="34" charset="0"/>
              <a:buChar char="•"/>
            </a:pPr>
            <a:endParaRPr lang="en-US" altLang="ko-KR" sz="2400" dirty="0">
              <a:latin typeface="Gill Sans MT" panose="020B0502020104020203" pitchFamily="34" charset="0"/>
              <a:sym typeface="Wingdings" panose="05000000000000000000" pitchFamily="2" charset="2"/>
            </a:endParaRPr>
          </a:p>
          <a:p>
            <a:pPr marL="342900" indent="-342900" latinLnBrk="0">
              <a:buFont typeface="Arial" panose="020B0604020202020204" pitchFamily="34" charset="0"/>
              <a:buChar char="•"/>
            </a:pPr>
            <a:endParaRPr lang="ko-KR" altLang="en-US" sz="2400" dirty="0">
              <a:latin typeface="Gill Sans MT" panose="020B0502020104020203" pitchFamily="34" charset="0"/>
            </a:endParaRPr>
          </a:p>
        </p:txBody>
      </p:sp>
      <p:sp>
        <p:nvSpPr>
          <p:cNvPr id="8" name="직사각형 7"/>
          <p:cNvSpPr/>
          <p:nvPr/>
        </p:nvSpPr>
        <p:spPr>
          <a:xfrm>
            <a:off x="179512" y="3356992"/>
            <a:ext cx="8820980" cy="3477875"/>
          </a:xfrm>
          <a:prstGeom prst="rect">
            <a:avLst/>
          </a:prstGeom>
        </p:spPr>
        <p:txBody>
          <a:bodyPr wrap="square">
            <a:spAutoFit/>
          </a:bodyPr>
          <a:lstStyle/>
          <a:p>
            <a:pPr marL="342900" indent="-342900" latinLnBrk="0">
              <a:buFont typeface="Arial" panose="020B0604020202020204" pitchFamily="34" charset="0"/>
              <a:buChar char="•"/>
            </a:pPr>
            <a:r>
              <a:rPr lang="en-US" altLang="ko-KR" sz="2000" dirty="0">
                <a:latin typeface="Gill Sans MT" panose="020B0502020104020203" pitchFamily="34" charset="0"/>
                <a:sym typeface="Wingdings" panose="05000000000000000000" pitchFamily="2" charset="2"/>
              </a:rPr>
              <a:t>Metal and semiconductor QDs in glass matrix formed by homogeneous nucleation in solid state</a:t>
            </a:r>
          </a:p>
          <a:p>
            <a:pPr marL="342900" indent="-342900" latinLnBrk="0">
              <a:buFont typeface="Arial" panose="020B0604020202020204" pitchFamily="34" charset="0"/>
              <a:buChar char="•"/>
            </a:pPr>
            <a:endParaRPr lang="en-US" altLang="ko-KR" sz="2000" dirty="0">
              <a:latin typeface="Gill Sans MT" panose="020B0502020104020203" pitchFamily="34" charset="0"/>
              <a:sym typeface="Wingdings" panose="05000000000000000000" pitchFamily="2" charset="2"/>
            </a:endParaRPr>
          </a:p>
          <a:p>
            <a:pPr marL="342900" indent="-342900" latinLnBrk="0">
              <a:lnSpc>
                <a:spcPts val="2400"/>
              </a:lnSpc>
              <a:buFont typeface="Wingdings" panose="05000000000000000000" pitchFamily="2" charset="2"/>
              <a:buChar char="v"/>
            </a:pPr>
            <a:r>
              <a:rPr lang="en-US" altLang="ko-KR" sz="2000" dirty="0">
                <a:latin typeface="Gill Sans MT" panose="020B0502020104020203" pitchFamily="34" charset="0"/>
                <a:sym typeface="Wingdings" panose="05000000000000000000" pitchFamily="2" charset="2"/>
              </a:rPr>
              <a:t>Synthesis process</a:t>
            </a:r>
          </a:p>
          <a:p>
            <a:pPr marL="900000" indent="-514350" latinLnBrk="0">
              <a:lnSpc>
                <a:spcPts val="2400"/>
              </a:lnSpc>
              <a:buFont typeface="+mj-lt"/>
              <a:buAutoNum type="romanUcPeriod"/>
            </a:pPr>
            <a:r>
              <a:rPr lang="en-US" altLang="ko-KR" dirty="0">
                <a:latin typeface="Gill Sans MT" panose="020B0502020104020203" pitchFamily="34" charset="0"/>
                <a:sym typeface="Wingdings" panose="05000000000000000000" pitchFamily="2" charset="2"/>
              </a:rPr>
              <a:t>the desired metal or semiconductor precursors </a:t>
            </a:r>
          </a:p>
          <a:p>
            <a:pPr marL="900000" indent="-514350" latinLnBrk="0">
              <a:lnSpc>
                <a:spcPts val="2400"/>
              </a:lnSpc>
              <a:buFont typeface="+mj-lt"/>
              <a:buAutoNum type="romanUcPeriod"/>
            </a:pPr>
            <a:r>
              <a:rPr lang="en-US" altLang="ko-KR" dirty="0">
                <a:latin typeface="Gill Sans MT" panose="020B0502020104020203" pitchFamily="34" charset="0"/>
                <a:sym typeface="Wingdings" panose="05000000000000000000" pitchFamily="2" charset="2"/>
              </a:rPr>
              <a:t>homogeneous distribution in liquid glass</a:t>
            </a:r>
          </a:p>
          <a:p>
            <a:pPr marL="900000" indent="-514350" latinLnBrk="0">
              <a:lnSpc>
                <a:spcPts val="2400"/>
              </a:lnSpc>
              <a:buFont typeface="+mj-lt"/>
              <a:buAutoNum type="romanUcPeriod"/>
            </a:pPr>
            <a:r>
              <a:rPr lang="en-US" altLang="ko-KR" dirty="0">
                <a:latin typeface="Gill Sans MT" panose="020B0502020104020203" pitchFamily="34" charset="0"/>
                <a:sym typeface="Wingdings" panose="05000000000000000000" pitchFamily="2" charset="2"/>
              </a:rPr>
              <a:t>quenching at RT</a:t>
            </a:r>
          </a:p>
          <a:p>
            <a:pPr marL="900000" indent="-514350" latinLnBrk="0">
              <a:lnSpc>
                <a:spcPts val="2400"/>
              </a:lnSpc>
              <a:buFont typeface="+mj-lt"/>
              <a:buAutoNum type="romanUcPeriod"/>
            </a:pPr>
            <a:r>
              <a:rPr lang="en-US" altLang="ko-KR" dirty="0">
                <a:latin typeface="Gill Sans MT" panose="020B0502020104020203" pitchFamily="34" charset="0"/>
                <a:sym typeface="Wingdings" panose="05000000000000000000" pitchFamily="2" charset="2"/>
              </a:rPr>
              <a:t>annealing by glass transition temp (precursors converted to metal and semiconductors)</a:t>
            </a:r>
          </a:p>
          <a:p>
            <a:pPr marL="385650" latinLnBrk="0">
              <a:lnSpc>
                <a:spcPts val="2400"/>
              </a:lnSpc>
            </a:pPr>
            <a:r>
              <a:rPr lang="en-US" altLang="ko-KR" dirty="0">
                <a:solidFill>
                  <a:srgbClr val="C00000"/>
                </a:solidFill>
                <a:latin typeface="Gill Sans MT" panose="020B0502020104020203" pitchFamily="34" charset="0"/>
                <a:sym typeface="Wingdings" panose="05000000000000000000" pitchFamily="2" charset="2"/>
              </a:rPr>
              <a:t> nucleation and growth of supersaturated metal or semiconductors via solid state diffusion (slow solid state diffusion  diffusion-controlled growth for mono-dispersion)</a:t>
            </a:r>
            <a:endParaRPr lang="ko-KR" altLang="en-US" dirty="0">
              <a:latin typeface="Gill Sans MT" panose="020B0502020104020203" pitchFamily="34" charset="0"/>
            </a:endParaRPr>
          </a:p>
        </p:txBody>
      </p:sp>
      <p:grpSp>
        <p:nvGrpSpPr>
          <p:cNvPr id="3" name="그룹 2"/>
          <p:cNvGrpSpPr/>
          <p:nvPr/>
        </p:nvGrpSpPr>
        <p:grpSpPr>
          <a:xfrm>
            <a:off x="1882066" y="908720"/>
            <a:ext cx="5379868" cy="2520280"/>
            <a:chOff x="1882066" y="4293096"/>
            <a:chExt cx="5379868" cy="2520280"/>
          </a:xfrm>
        </p:grpSpPr>
        <p:pic>
          <p:nvPicPr>
            <p:cNvPr id="9" name="Picture 2" descr="C:\WINDOWS\바탕 화면\jpg\03장\3-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50" b="4612"/>
            <a:stretch/>
          </p:blipFill>
          <p:spPr bwMode="auto">
            <a:xfrm>
              <a:off x="1882066" y="4293096"/>
              <a:ext cx="5379868" cy="25202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bwMode="auto">
            <a:xfrm>
              <a:off x="3371539" y="5075892"/>
              <a:ext cx="9124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pPr>
              <a:r>
                <a:rPr lang="en-US" altLang="ko-KR" dirty="0">
                  <a:solidFill>
                    <a:schemeClr val="bg1"/>
                  </a:solidFill>
                  <a:latin typeface="Gill Sans MT" panose="020B0502020104020203" pitchFamily="34" charset="0"/>
                  <a:ea typeface="宋体" panose="02010600030101010101" pitchFamily="2" charset="-122"/>
                </a:rPr>
                <a:t>Cu NPs</a:t>
              </a:r>
              <a:endParaRPr lang="ko-KR" altLang="en-US" dirty="0">
                <a:solidFill>
                  <a:schemeClr val="bg1"/>
                </a:solidFill>
                <a:latin typeface="Gill Sans MT" panose="020B0502020104020203" pitchFamily="34" charset="0"/>
                <a:ea typeface="宋体" panose="02010600030101010101" pitchFamily="2" charset="-122"/>
              </a:endParaRPr>
            </a:p>
          </p:txBody>
        </p:sp>
        <p:sp>
          <p:nvSpPr>
            <p:cNvPr id="10" name="TextBox 9"/>
            <p:cNvSpPr txBox="1"/>
            <p:nvPr/>
          </p:nvSpPr>
          <p:spPr bwMode="auto">
            <a:xfrm>
              <a:off x="5343005" y="4643844"/>
              <a:ext cx="8851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pPr>
              <a:r>
                <a:rPr lang="en-US" altLang="ko-KR" dirty="0">
                  <a:solidFill>
                    <a:schemeClr val="bg1"/>
                  </a:solidFill>
                  <a:latin typeface="Gill Sans MT" panose="020B0502020104020203" pitchFamily="34" charset="0"/>
                  <a:ea typeface="宋体" panose="02010600030101010101" pitchFamily="2" charset="-122"/>
                </a:rPr>
                <a:t>Ag NPs</a:t>
              </a:r>
              <a:endParaRPr lang="ko-KR" altLang="en-US" dirty="0">
                <a:solidFill>
                  <a:schemeClr val="bg1"/>
                </a:solidFill>
                <a:latin typeface="Gill Sans MT" panose="020B0502020104020203" pitchFamily="34" charset="0"/>
                <a:ea typeface="宋体" panose="02010600030101010101" pitchFamily="2" charset="-122"/>
              </a:endParaRPr>
            </a:p>
          </p:txBody>
        </p:sp>
      </p:grpSp>
      <p:sp>
        <p:nvSpPr>
          <p:cNvPr id="11" name="TextBox 10"/>
          <p:cNvSpPr txBox="1"/>
          <p:nvPr/>
        </p:nvSpPr>
        <p:spPr bwMode="auto">
          <a:xfrm>
            <a:off x="2685453" y="2284382"/>
            <a:ext cx="159851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pPr>
            <a:r>
              <a:rPr lang="en-US" altLang="ko-KR" sz="1200" dirty="0">
                <a:latin typeface="Gill Sans MT" panose="020B0502020104020203" pitchFamily="34" charset="0"/>
                <a:ea typeface="宋体" panose="02010600030101010101" pitchFamily="2" charset="-122"/>
              </a:rPr>
              <a:t>BaO-P</a:t>
            </a:r>
            <a:r>
              <a:rPr lang="en-US" altLang="ko-KR" sz="1200" baseline="-25000" dirty="0">
                <a:latin typeface="Gill Sans MT" panose="020B0502020104020203" pitchFamily="34" charset="0"/>
                <a:ea typeface="宋体" panose="02010600030101010101" pitchFamily="2" charset="-122"/>
              </a:rPr>
              <a:t>2</a:t>
            </a:r>
            <a:r>
              <a:rPr lang="en-US" altLang="ko-KR" sz="1200" dirty="0">
                <a:latin typeface="Gill Sans MT" panose="020B0502020104020203" pitchFamily="34" charset="0"/>
                <a:ea typeface="宋体" panose="02010600030101010101" pitchFamily="2" charset="-122"/>
              </a:rPr>
              <a:t>O</a:t>
            </a:r>
            <a:r>
              <a:rPr lang="en-US" altLang="ko-KR" sz="1200" baseline="-25000" dirty="0">
                <a:latin typeface="Gill Sans MT" panose="020B0502020104020203" pitchFamily="34" charset="0"/>
                <a:ea typeface="宋体" panose="02010600030101010101" pitchFamily="2" charset="-122"/>
              </a:rPr>
              <a:t>5</a:t>
            </a:r>
            <a:r>
              <a:rPr lang="en-US" altLang="ko-KR" sz="1200" dirty="0">
                <a:latin typeface="Gill Sans MT" panose="020B0502020104020203" pitchFamily="34" charset="0"/>
                <a:ea typeface="宋体" panose="02010600030101010101" pitchFamily="2" charset="-122"/>
              </a:rPr>
              <a:t> glass matrix</a:t>
            </a:r>
            <a:endParaRPr lang="ko-KR" altLang="en-US" sz="1200" dirty="0">
              <a:latin typeface="Gill Sans MT" panose="020B0502020104020203" pitchFamily="34" charset="0"/>
              <a:ea typeface="宋体" panose="02010600030101010101" pitchFamily="2" charset="-122"/>
            </a:endParaRPr>
          </a:p>
        </p:txBody>
      </p:sp>
      <p:sp>
        <p:nvSpPr>
          <p:cNvPr id="12" name="TextBox 11"/>
          <p:cNvSpPr txBox="1"/>
          <p:nvPr/>
        </p:nvSpPr>
        <p:spPr bwMode="auto">
          <a:xfrm>
            <a:off x="5336452" y="2215897"/>
            <a:ext cx="168382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spcBef>
                <a:spcPts val="600"/>
              </a:spcBef>
            </a:pPr>
            <a:r>
              <a:rPr lang="en-US" altLang="ko-KR" sz="1200" dirty="0">
                <a:latin typeface="Gill Sans MT" panose="020B0502020104020203" pitchFamily="34" charset="0"/>
                <a:ea typeface="宋体" panose="02010600030101010101" pitchFamily="2" charset="-122"/>
              </a:rPr>
              <a:t>BaO-P</a:t>
            </a:r>
            <a:r>
              <a:rPr lang="en-US" altLang="ko-KR" sz="1200" baseline="-25000" dirty="0">
                <a:latin typeface="Gill Sans MT" panose="020B0502020104020203" pitchFamily="34" charset="0"/>
                <a:ea typeface="宋体" panose="02010600030101010101" pitchFamily="2" charset="-122"/>
              </a:rPr>
              <a:t>2</a:t>
            </a:r>
            <a:r>
              <a:rPr lang="en-US" altLang="ko-KR" sz="1200" dirty="0">
                <a:latin typeface="Gill Sans MT" panose="020B0502020104020203" pitchFamily="34" charset="0"/>
                <a:ea typeface="宋体" panose="02010600030101010101" pitchFamily="2" charset="-122"/>
              </a:rPr>
              <a:t>O</a:t>
            </a:r>
            <a:r>
              <a:rPr lang="en-US" altLang="ko-KR" sz="1200" baseline="-25000" dirty="0">
                <a:latin typeface="Gill Sans MT" panose="020B0502020104020203" pitchFamily="34" charset="0"/>
                <a:ea typeface="宋体" panose="02010600030101010101" pitchFamily="2" charset="-122"/>
              </a:rPr>
              <a:t>5</a:t>
            </a:r>
            <a:r>
              <a:rPr lang="en-US" altLang="ko-KR" sz="1200" dirty="0">
                <a:latin typeface="Gill Sans MT" panose="020B0502020104020203" pitchFamily="34" charset="0"/>
                <a:ea typeface="宋体" panose="02010600030101010101" pitchFamily="2" charset="-122"/>
              </a:rPr>
              <a:t> glass matrix</a:t>
            </a:r>
            <a:endParaRPr lang="ko-KR" altLang="en-US" sz="1200" dirty="0">
              <a:latin typeface="Gill Sans MT" panose="020B0502020104020203" pitchFamily="34" charset="0"/>
              <a:ea typeface="宋体" panose="02010600030101010101" pitchFamily="2" charset="-122"/>
            </a:endParaRPr>
          </a:p>
        </p:txBody>
      </p:sp>
      <p:cxnSp>
        <p:nvCxnSpPr>
          <p:cNvPr id="14" name="직선 화살표 연결선 13"/>
          <p:cNvCxnSpPr/>
          <p:nvPr/>
        </p:nvCxnSpPr>
        <p:spPr>
          <a:xfrm>
            <a:off x="3471540" y="1484784"/>
            <a:ext cx="236364" cy="28803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직선 화살표 연결선 16"/>
          <p:cNvCxnSpPr/>
          <p:nvPr/>
        </p:nvCxnSpPr>
        <p:spPr>
          <a:xfrm>
            <a:off x="5076252" y="1322353"/>
            <a:ext cx="290485" cy="11723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슬라이드 번호 개체 틀 6"/>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85</a:t>
            </a:fld>
            <a:endParaRPr lang="ko-KR" altLang="en-US"/>
          </a:p>
        </p:txBody>
      </p:sp>
    </p:spTree>
    <p:extLst>
      <p:ext uri="{BB962C8B-B14F-4D97-AF65-F5344CB8AC3E}">
        <p14:creationId xmlns:p14="http://schemas.microsoft.com/office/powerpoint/2010/main" val="11537542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4462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a:t>
            </a:r>
            <a:r>
              <a:rPr lang="en-US" altLang="ko-KR" sz="2800" b="1" dirty="0">
                <a:latin typeface="Gill Sans MT" panose="020B0502020104020203" pitchFamily="34" charset="0"/>
                <a:ea typeface="HY견고딕" panose="02030600000101010101" pitchFamily="18" charset="-127"/>
                <a:cs typeface="+mj-cs"/>
              </a:rPr>
              <a:t>3 Nanoparticles through Heterogeneous Nucleation</a:t>
            </a:r>
            <a:endParaRPr lang="ko-KR" altLang="en-US" sz="2800" b="1" dirty="0">
              <a:latin typeface="Gill Sans MT" panose="020B0502020104020203" pitchFamily="34" charset="0"/>
              <a:ea typeface="HY견고딕" panose="02030600000101010101" pitchFamily="18" charset="-127"/>
              <a:cs typeface="+mj-cs"/>
            </a:endParaRPr>
          </a:p>
        </p:txBody>
      </p:sp>
      <p:sp>
        <p:nvSpPr>
          <p:cNvPr id="15" name="직사각형 14"/>
          <p:cNvSpPr/>
          <p:nvPr/>
        </p:nvSpPr>
        <p:spPr>
          <a:xfrm>
            <a:off x="0" y="620688"/>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a:t>
            </a:r>
            <a:r>
              <a:rPr lang="en-US" altLang="ko-KR" sz="2800" b="1" dirty="0">
                <a:latin typeface="Gill Sans MT" panose="020B0502020104020203" pitchFamily="34" charset="0"/>
                <a:ea typeface="HY견고딕" panose="02030600000101010101" pitchFamily="18" charset="-127"/>
                <a:cs typeface="+mj-cs"/>
              </a:rPr>
              <a:t>3.1 Fundamentals of heterogeneous nucleation</a:t>
            </a:r>
            <a:endParaRPr lang="ko-KR" altLang="en-US" sz="2800" b="1" dirty="0">
              <a:latin typeface="Gill Sans MT" panose="020B0502020104020203" pitchFamily="34" charset="0"/>
              <a:ea typeface="HY견고딕" panose="02030600000101010101" pitchFamily="18" charset="-127"/>
              <a:cs typeface="+mj-cs"/>
            </a:endParaRPr>
          </a:p>
        </p:txBody>
      </p:sp>
      <p:sp>
        <p:nvSpPr>
          <p:cNvPr id="16" name="직사각형 15"/>
          <p:cNvSpPr/>
          <p:nvPr/>
        </p:nvSpPr>
        <p:spPr>
          <a:xfrm>
            <a:off x="275494" y="5738812"/>
            <a:ext cx="8568952" cy="830997"/>
          </a:xfrm>
          <a:prstGeom prst="rect">
            <a:avLst/>
          </a:prstGeom>
        </p:spPr>
        <p:txBody>
          <a:bodyPr wrap="square">
            <a:spAutoFit/>
          </a:bodyPr>
          <a:lstStyle/>
          <a:p>
            <a:pPr marL="342900" indent="-342900" latinLnBrk="0">
              <a:buFont typeface="Arial" panose="020B0604020202020204" pitchFamily="34" charset="0"/>
              <a:buChar char="•"/>
            </a:pPr>
            <a:r>
              <a:rPr lang="en-US" altLang="ko-KR" sz="2400" dirty="0">
                <a:solidFill>
                  <a:srgbClr val="C00000"/>
                </a:solidFill>
                <a:latin typeface="Gill Sans MT" panose="020B0502020104020203" pitchFamily="34" charset="0"/>
                <a:sym typeface="Wingdings" panose="05000000000000000000" pitchFamily="2" charset="2"/>
              </a:rPr>
              <a:t>heterogeneous nucleation</a:t>
            </a:r>
            <a:r>
              <a:rPr lang="en-US" altLang="ko-KR" sz="2400" dirty="0">
                <a:latin typeface="Gill Sans MT" panose="020B0502020104020203" pitchFamily="34" charset="0"/>
                <a:sym typeface="Wingdings" panose="05000000000000000000" pitchFamily="2" charset="2"/>
              </a:rPr>
              <a:t>: a new phase formation on a surface of another material</a:t>
            </a:r>
            <a:endParaRPr lang="ko-KR" altLang="en-US" sz="2400" dirty="0">
              <a:latin typeface="Gill Sans MT" panose="020B0502020104020203" pitchFamily="34" charset="0"/>
            </a:endParaRPr>
          </a:p>
        </p:txBody>
      </p:sp>
      <p:pic>
        <p:nvPicPr>
          <p:cNvPr id="7" name="그림 6"/>
          <p:cNvPicPr>
            <a:picLocks noChangeAspect="1"/>
          </p:cNvPicPr>
          <p:nvPr/>
        </p:nvPicPr>
        <p:blipFill rotWithShape="1">
          <a:blip r:embed="rId2"/>
          <a:srcRect l="48824" t="61788" r="24007" b="9863"/>
          <a:stretch/>
        </p:blipFill>
        <p:spPr>
          <a:xfrm>
            <a:off x="971600" y="1798632"/>
            <a:ext cx="6961258" cy="3934624"/>
          </a:xfrm>
          <a:prstGeom prst="rect">
            <a:avLst/>
          </a:prstGeom>
        </p:spPr>
      </p:pic>
      <p:sp>
        <p:nvSpPr>
          <p:cNvPr id="13" name="직사각형 12"/>
          <p:cNvSpPr/>
          <p:nvPr/>
        </p:nvSpPr>
        <p:spPr>
          <a:xfrm>
            <a:off x="3787180" y="2546526"/>
            <a:ext cx="360040" cy="36004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p:cNvSpPr/>
          <p:nvPr/>
        </p:nvSpPr>
        <p:spPr>
          <a:xfrm>
            <a:off x="2699792" y="4206654"/>
            <a:ext cx="36004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p:cNvSpPr/>
          <p:nvPr/>
        </p:nvSpPr>
        <p:spPr>
          <a:xfrm>
            <a:off x="4920309" y="2539697"/>
            <a:ext cx="36004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p:cNvSpPr/>
          <p:nvPr/>
        </p:nvSpPr>
        <p:spPr>
          <a:xfrm>
            <a:off x="4199930" y="2552876"/>
            <a:ext cx="360040" cy="36004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p:cNvSpPr/>
          <p:nvPr/>
        </p:nvSpPr>
        <p:spPr>
          <a:xfrm>
            <a:off x="3275856" y="3661907"/>
            <a:ext cx="360040" cy="36004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p:cNvSpPr/>
          <p:nvPr/>
        </p:nvSpPr>
        <p:spPr>
          <a:xfrm>
            <a:off x="3270796" y="4603566"/>
            <a:ext cx="360040" cy="36004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2339752" y="1770047"/>
            <a:ext cx="4104456" cy="50395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 name="그림 23"/>
          <p:cNvPicPr>
            <a:picLocks noChangeAspect="1"/>
          </p:cNvPicPr>
          <p:nvPr/>
        </p:nvPicPr>
        <p:blipFill rotWithShape="1">
          <a:blip r:embed="rId3"/>
          <a:srcRect l="56694" t="17089" r="31888" b="73988"/>
          <a:stretch/>
        </p:blipFill>
        <p:spPr>
          <a:xfrm>
            <a:off x="6768244" y="1470350"/>
            <a:ext cx="2088232" cy="857106"/>
          </a:xfrm>
          <a:prstGeom prst="rect">
            <a:avLst/>
          </a:prstGeom>
          <a:ln>
            <a:solidFill>
              <a:srgbClr val="C00000"/>
            </a:solidFill>
          </a:ln>
        </p:spPr>
      </p:pic>
      <p:cxnSp>
        <p:nvCxnSpPr>
          <p:cNvPr id="26" name="직선 화살표 연결선 25"/>
          <p:cNvCxnSpPr/>
          <p:nvPr/>
        </p:nvCxnSpPr>
        <p:spPr>
          <a:xfrm flipV="1">
            <a:off x="3450816" y="3571897"/>
            <a:ext cx="1697248" cy="814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bwMode="auto">
          <a:xfrm>
            <a:off x="5148064" y="3270759"/>
            <a:ext cx="14798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pPr>
            <a:r>
              <a:rPr lang="en-US" altLang="ko-KR" dirty="0">
                <a:solidFill>
                  <a:srgbClr val="000000"/>
                </a:solidFill>
                <a:latin typeface="Gill Sans MT" panose="020B0502020104020203" pitchFamily="34" charset="0"/>
                <a:ea typeface="宋体" panose="02010600030101010101" pitchFamily="2" charset="-122"/>
              </a:rPr>
              <a:t>Contact angle</a:t>
            </a:r>
            <a:endParaRPr lang="ko-KR" altLang="en-US" dirty="0">
              <a:solidFill>
                <a:srgbClr val="000000"/>
              </a:solidFill>
              <a:latin typeface="Gill Sans MT" panose="020B0502020104020203" pitchFamily="34" charset="0"/>
              <a:ea typeface="宋体" panose="02010600030101010101" pitchFamily="2" charset="-122"/>
            </a:endParaRPr>
          </a:p>
        </p:txBody>
      </p:sp>
      <p:sp>
        <p:nvSpPr>
          <p:cNvPr id="29" name="TextBox 28"/>
          <p:cNvSpPr txBox="1"/>
          <p:nvPr/>
        </p:nvSpPr>
        <p:spPr bwMode="auto">
          <a:xfrm>
            <a:off x="6804248" y="1124744"/>
            <a:ext cx="20649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pPr>
            <a:r>
              <a:rPr lang="en-US" altLang="ko-KR" dirty="0">
                <a:solidFill>
                  <a:srgbClr val="000000"/>
                </a:solidFill>
                <a:latin typeface="Gill Sans MT" panose="020B0502020104020203" pitchFamily="34" charset="0"/>
                <a:ea typeface="宋体" panose="02010600030101010101" pitchFamily="2" charset="-122"/>
              </a:rPr>
              <a:t>Geometric constant</a:t>
            </a:r>
            <a:endParaRPr lang="ko-KR" altLang="en-US" dirty="0">
              <a:solidFill>
                <a:srgbClr val="000000"/>
              </a:solidFill>
              <a:latin typeface="Gill Sans MT" panose="020B0502020104020203" pitchFamily="34" charset="0"/>
              <a:ea typeface="宋体" panose="02010600030101010101" pitchFamily="2" charset="-122"/>
            </a:endParaRPr>
          </a:p>
        </p:txBody>
      </p:sp>
      <p:pic>
        <p:nvPicPr>
          <p:cNvPr id="30" name="그림 29"/>
          <p:cNvPicPr>
            <a:picLocks noChangeAspect="1"/>
          </p:cNvPicPr>
          <p:nvPr/>
        </p:nvPicPr>
        <p:blipFill rotWithShape="1">
          <a:blip r:embed="rId3"/>
          <a:srcRect l="58269" t="32554" r="33462" b="64539"/>
          <a:stretch/>
        </p:blipFill>
        <p:spPr>
          <a:xfrm>
            <a:off x="5639045" y="5048544"/>
            <a:ext cx="1977822" cy="376728"/>
          </a:xfrm>
          <a:prstGeom prst="rect">
            <a:avLst/>
          </a:prstGeom>
          <a:ln>
            <a:solidFill>
              <a:srgbClr val="C00000"/>
            </a:solidFill>
          </a:ln>
        </p:spPr>
      </p:pic>
      <mc:AlternateContent xmlns:mc="http://schemas.openxmlformats.org/markup-compatibility/2006" xmlns:a14="http://schemas.microsoft.com/office/drawing/2010/main">
        <mc:Choice Requires="a14">
          <p:sp>
            <p:nvSpPr>
              <p:cNvPr id="25" name="TextBox 24"/>
              <p:cNvSpPr txBox="1"/>
              <p:nvPr/>
            </p:nvSpPr>
            <p:spPr>
              <a:xfrm>
                <a:off x="7167074" y="1998132"/>
                <a:ext cx="1566150" cy="304126"/>
              </a:xfrm>
              <a:prstGeom prst="rect">
                <a:avLst/>
              </a:prstGeom>
              <a:solidFill>
                <a:schemeClr val="bg1"/>
              </a:solidFill>
            </p:spPr>
            <p:txBody>
              <a:bodyPr wrap="square" lIns="0" tIns="0" rIns="0" bIns="0" rtlCol="0" anchor="ctr" anchorCtr="0">
                <a:noAutofit/>
              </a:bodyPr>
              <a:lstStyle/>
              <a:p>
                <a:pPr/>
                <a14:m>
                  <m:oMathPara xmlns:m="http://schemas.openxmlformats.org/officeDocument/2006/math">
                    <m:oMathParaPr>
                      <m:jc m:val="left"/>
                    </m:oMathParaPr>
                    <m:oMath xmlns:m="http://schemas.openxmlformats.org/officeDocument/2006/math">
                      <m:f>
                        <m:fPr>
                          <m:ctrlPr>
                            <a:rPr lang="en-US" altLang="ko-KR" sz="1000" i="1" smtClean="0">
                              <a:solidFill>
                                <a:schemeClr val="tx1"/>
                              </a:solidFill>
                              <a:latin typeface="Cambria Math" panose="02040503050406030204" pitchFamily="18" charset="0"/>
                            </a:rPr>
                          </m:ctrlPr>
                        </m:fPr>
                        <m:num>
                          <m:r>
                            <m:rPr>
                              <m:sty m:val="p"/>
                            </m:rPr>
                            <a:rPr lang="ko-KR" altLang="en-US" sz="1000" i="0" smtClean="0">
                              <a:solidFill>
                                <a:schemeClr val="tx1"/>
                              </a:solidFill>
                              <a:latin typeface="Cambria Math" panose="02040503050406030204" pitchFamily="18" charset="0"/>
                            </a:rPr>
                            <m:t>π</m:t>
                          </m:r>
                        </m:num>
                        <m:den>
                          <m:r>
                            <a:rPr lang="en-US" altLang="ko-KR" sz="1000" b="0" i="0" smtClean="0">
                              <a:solidFill>
                                <a:schemeClr val="tx1"/>
                              </a:solidFill>
                              <a:latin typeface="Cambria Math" panose="02040503050406030204" pitchFamily="18" charset="0"/>
                            </a:rPr>
                            <m:t>3</m:t>
                          </m:r>
                        </m:den>
                      </m:f>
                      <m:r>
                        <a:rPr lang="en-US" altLang="ko-KR" sz="1000" b="0" i="0" smtClean="0">
                          <a:solidFill>
                            <a:schemeClr val="tx1"/>
                          </a:solidFill>
                          <a:latin typeface="Cambria Math" panose="02040503050406030204" pitchFamily="18" charset="0"/>
                        </a:rPr>
                        <m:t>(2−3</m:t>
                      </m:r>
                      <m:r>
                        <m:rPr>
                          <m:sty m:val="p"/>
                        </m:rPr>
                        <a:rPr lang="en-US" altLang="ko-KR" sz="1000" b="0" i="0" smtClean="0">
                          <a:solidFill>
                            <a:schemeClr val="tx1"/>
                          </a:solidFill>
                          <a:latin typeface="Cambria Math" panose="02040503050406030204" pitchFamily="18" charset="0"/>
                        </a:rPr>
                        <m:t>cosθ</m:t>
                      </m:r>
                      <m:r>
                        <a:rPr lang="en-US" altLang="ko-KR" sz="1000" b="0" i="0" smtClean="0">
                          <a:solidFill>
                            <a:schemeClr val="tx1"/>
                          </a:solidFill>
                          <a:latin typeface="Cambria Math" panose="02040503050406030204" pitchFamily="18" charset="0"/>
                        </a:rPr>
                        <m:t>+</m:t>
                      </m:r>
                      <m:r>
                        <m:rPr>
                          <m:sty m:val="p"/>
                        </m:rPr>
                        <a:rPr lang="en-US" altLang="ko-KR" sz="1000" b="0" i="0" smtClean="0">
                          <a:solidFill>
                            <a:schemeClr val="tx1"/>
                          </a:solidFill>
                          <a:latin typeface="Cambria Math" panose="02040503050406030204" pitchFamily="18" charset="0"/>
                        </a:rPr>
                        <m:t>cos</m:t>
                      </m:r>
                      <m:r>
                        <a:rPr lang="en-US" altLang="ko-KR" sz="1000" b="0" i="0" baseline="30000" smtClean="0">
                          <a:solidFill>
                            <a:schemeClr val="tx1"/>
                          </a:solidFill>
                          <a:latin typeface="Cambria Math" panose="02040503050406030204" pitchFamily="18" charset="0"/>
                        </a:rPr>
                        <m:t>3</m:t>
                      </m:r>
                      <m:r>
                        <m:rPr>
                          <m:sty m:val="p"/>
                        </m:rPr>
                        <a:rPr lang="ko-KR" altLang="en-US" sz="1000" b="0" i="0" smtClean="0">
                          <a:solidFill>
                            <a:schemeClr val="tx1"/>
                          </a:solidFill>
                          <a:latin typeface="Cambria Math" panose="02040503050406030204" pitchFamily="18" charset="0"/>
                        </a:rPr>
                        <m:t>θ</m:t>
                      </m:r>
                      <m:r>
                        <a:rPr lang="en-US" altLang="ko-KR" sz="1000" b="0" i="0" smtClean="0">
                          <a:solidFill>
                            <a:schemeClr val="tx1"/>
                          </a:solidFill>
                          <a:latin typeface="Cambria Math" panose="02040503050406030204" pitchFamily="18" charset="0"/>
                        </a:rPr>
                        <m:t>)</m:t>
                      </m:r>
                    </m:oMath>
                  </m:oMathPara>
                </a14:m>
                <a:endParaRPr lang="ko-KR" altLang="en-US" sz="1000" dirty="0">
                  <a:solidFill>
                    <a:schemeClr val="tx1"/>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167074" y="1998132"/>
                <a:ext cx="1566150" cy="304126"/>
              </a:xfrm>
              <a:prstGeom prst="rect">
                <a:avLst/>
              </a:prstGeom>
              <a:blipFill>
                <a:blip r:embed="rId4"/>
                <a:stretch>
                  <a:fillRect l="-2724" b="-8000"/>
                </a:stretch>
              </a:blipFill>
            </p:spPr>
            <p:txBody>
              <a:bodyPr/>
              <a:lstStyle/>
              <a:p>
                <a:r>
                  <a:rPr lang="ko-KR" altLang="en-US">
                    <a:noFill/>
                  </a:rPr>
                  <a:t> </a:t>
                </a:r>
              </a:p>
            </p:txBody>
          </p:sp>
        </mc:Fallback>
      </mc:AlternateContent>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86</a:t>
            </a:fld>
            <a:endParaRPr lang="ko-KR" altLang="en-US"/>
          </a:p>
        </p:txBody>
      </p:sp>
    </p:spTree>
    <p:extLst>
      <p:ext uri="{BB962C8B-B14F-4D97-AF65-F5344CB8AC3E}">
        <p14:creationId xmlns:p14="http://schemas.microsoft.com/office/powerpoint/2010/main" val="24890806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44624"/>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a:t>
            </a:r>
            <a:r>
              <a:rPr lang="en-US" altLang="ko-KR" sz="2800" b="1" dirty="0">
                <a:latin typeface="Gill Sans MT" panose="020B0502020104020203" pitchFamily="34" charset="0"/>
                <a:ea typeface="HY견고딕" panose="02030600000101010101" pitchFamily="18" charset="-127"/>
                <a:cs typeface="+mj-cs"/>
              </a:rPr>
              <a:t>3 Nanoparticles through Heterogeneous Nucleation</a:t>
            </a:r>
            <a:endParaRPr lang="ko-KR" altLang="en-US" sz="2800" b="1" dirty="0">
              <a:latin typeface="Gill Sans MT" panose="020B0502020104020203" pitchFamily="34" charset="0"/>
              <a:ea typeface="HY견고딕" panose="02030600000101010101" pitchFamily="18" charset="-127"/>
              <a:cs typeface="+mj-cs"/>
            </a:endParaRPr>
          </a:p>
        </p:txBody>
      </p:sp>
      <p:sp>
        <p:nvSpPr>
          <p:cNvPr id="15" name="직사각형 14"/>
          <p:cNvSpPr/>
          <p:nvPr/>
        </p:nvSpPr>
        <p:spPr>
          <a:xfrm>
            <a:off x="0" y="620688"/>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a:t>
            </a:r>
            <a:r>
              <a:rPr lang="en-US" altLang="ko-KR" sz="2800" b="1" dirty="0">
                <a:latin typeface="Gill Sans MT" panose="020B0502020104020203" pitchFamily="34" charset="0"/>
                <a:ea typeface="HY견고딕" panose="02030600000101010101" pitchFamily="18" charset="-127"/>
                <a:cs typeface="+mj-cs"/>
              </a:rPr>
              <a:t>3.1 Fundamentals of heterogeneous nucleation</a:t>
            </a:r>
            <a:endParaRPr lang="ko-KR" altLang="en-US" sz="2800" b="1" dirty="0">
              <a:latin typeface="Gill Sans MT" panose="020B0502020104020203" pitchFamily="34" charset="0"/>
              <a:ea typeface="HY견고딕" panose="02030600000101010101" pitchFamily="18" charset="-127"/>
              <a:cs typeface="+mj-cs"/>
            </a:endParaRPr>
          </a:p>
        </p:txBody>
      </p:sp>
      <mc:AlternateContent xmlns:mc="http://schemas.openxmlformats.org/markup-compatibility/2006" xmlns:a14="http://schemas.microsoft.com/office/drawing/2010/main">
        <mc:Choice Requires="a14">
          <p:sp>
            <p:nvSpPr>
              <p:cNvPr id="16" name="직사각형 15"/>
              <p:cNvSpPr/>
              <p:nvPr/>
            </p:nvSpPr>
            <p:spPr>
              <a:xfrm>
                <a:off x="323527" y="4509120"/>
                <a:ext cx="8694577" cy="2123658"/>
              </a:xfrm>
              <a:prstGeom prst="rect">
                <a:avLst/>
              </a:prstGeom>
            </p:spPr>
            <p:txBody>
              <a:bodyPr wrap="square">
                <a:spAutoFit/>
              </a:bodyPr>
              <a:lstStyle/>
              <a:p>
                <a:pPr marL="342900" indent="-342900" latinLnBrk="0">
                  <a:buFont typeface="Arial" panose="020B0604020202020204" pitchFamily="34" charset="0"/>
                  <a:buChar char="•"/>
                </a:pPr>
                <a14:m>
                  <m:oMath xmlns:m="http://schemas.openxmlformats.org/officeDocument/2006/math">
                    <m:r>
                      <a:rPr lang="ko-KR" altLang="en-US" sz="2200" i="1" smtClean="0">
                        <a:solidFill>
                          <a:srgbClr val="C00000"/>
                        </a:solidFill>
                        <a:latin typeface="Cambria Math" panose="02040503050406030204" pitchFamily="18" charset="0"/>
                        <a:sym typeface="Wingdings" panose="05000000000000000000" pitchFamily="2" charset="2"/>
                      </a:rPr>
                      <m:t>𝜃</m:t>
                    </m:r>
                    <m:r>
                      <a:rPr lang="en-US" altLang="ko-KR" sz="2200" b="0" i="1" smtClean="0">
                        <a:solidFill>
                          <a:srgbClr val="C00000"/>
                        </a:solidFill>
                        <a:latin typeface="Cambria Math" panose="02040503050406030204" pitchFamily="18" charset="0"/>
                        <a:sym typeface="Wingdings" panose="05000000000000000000" pitchFamily="2" charset="2"/>
                      </a:rPr>
                      <m:t>=180</m:t>
                    </m:r>
                    <m:r>
                      <a:rPr lang="en-US" altLang="ko-KR" sz="2200" b="0" i="1" smtClean="0">
                        <a:solidFill>
                          <a:srgbClr val="C00000"/>
                        </a:solidFill>
                        <a:latin typeface="Cambria Math" panose="02040503050406030204" pitchFamily="18" charset="0"/>
                        <a:ea typeface="Cambria Math" panose="02040503050406030204" pitchFamily="18" charset="0"/>
                        <a:sym typeface="Wingdings" panose="05000000000000000000" pitchFamily="2" charset="2"/>
                      </a:rPr>
                      <m:t>°</m:t>
                    </m:r>
                  </m:oMath>
                </a14:m>
                <a:r>
                  <a:rPr lang="ko-KR" altLang="en-US" sz="2200" dirty="0">
                    <a:latin typeface="Gill Sans MT" panose="020B0502020104020203" pitchFamily="34" charset="0"/>
                  </a:rPr>
                  <a:t> </a:t>
                </a:r>
                <a:r>
                  <a:rPr lang="en-US" altLang="ko-KR" sz="2200" dirty="0">
                    <a:latin typeface="Gill Sans MT" panose="020B0502020104020203" pitchFamily="34" charset="0"/>
                  </a:rPr>
                  <a:t>(new phase not wetting on the substrate) </a:t>
                </a:r>
                <a:r>
                  <a:rPr lang="en-US" altLang="ko-KR" sz="2200" dirty="0">
                    <a:latin typeface="Gill Sans MT" panose="020B0502020104020203" pitchFamily="34" charset="0"/>
                    <a:sym typeface="Wingdings" panose="05000000000000000000" pitchFamily="2" charset="2"/>
                  </a:rPr>
                  <a:t> </a:t>
                </a:r>
                <a:r>
                  <a:rPr lang="en-US" altLang="ko-KR" sz="2200" dirty="0">
                    <a:solidFill>
                      <a:srgbClr val="00B050"/>
                    </a:solidFill>
                    <a:latin typeface="Gill Sans MT" panose="020B0502020104020203" pitchFamily="34" charset="0"/>
                    <a:sym typeface="Wingdings" panose="05000000000000000000" pitchFamily="2" charset="2"/>
                  </a:rPr>
                  <a:t>wetting factor =1 </a:t>
                </a:r>
                <a:r>
                  <a:rPr lang="en-US" altLang="ko-KR" sz="2200" dirty="0">
                    <a:latin typeface="Gill Sans MT" panose="020B0502020104020203" pitchFamily="34" charset="0"/>
                    <a:sym typeface="Wingdings" panose="05000000000000000000" pitchFamily="2" charset="2"/>
                  </a:rPr>
                  <a:t> the same </a:t>
                </a:r>
                <a14:m>
                  <m:oMath xmlns:m="http://schemas.openxmlformats.org/officeDocument/2006/math">
                    <m:r>
                      <a:rPr lang="en-US" altLang="ko-KR" sz="2200" i="1" smtClean="0">
                        <a:latin typeface="Cambria Math" panose="02040503050406030204" pitchFamily="18" charset="0"/>
                        <a:ea typeface="Cambria Math" panose="02040503050406030204" pitchFamily="18" charset="0"/>
                        <a:sym typeface="Wingdings" panose="05000000000000000000" pitchFamily="2" charset="2"/>
                      </a:rPr>
                      <m:t>∆</m:t>
                    </m:r>
                    <m:r>
                      <a:rPr lang="en-US" altLang="ko-KR" sz="2200" b="0" i="1" smtClean="0">
                        <a:latin typeface="Cambria Math" panose="02040503050406030204" pitchFamily="18" charset="0"/>
                        <a:ea typeface="Cambria Math" panose="02040503050406030204" pitchFamily="18" charset="0"/>
                        <a:sym typeface="Wingdings" panose="05000000000000000000" pitchFamily="2" charset="2"/>
                      </a:rPr>
                      <m:t>𝐺</m:t>
                    </m:r>
                    <m:r>
                      <a:rPr lang="en-US" altLang="ko-KR" sz="2200" b="0" i="1" baseline="30000" smtClean="0">
                        <a:latin typeface="Cambria Math" panose="02040503050406030204" pitchFamily="18" charset="0"/>
                        <a:ea typeface="Cambria Math" panose="02040503050406030204" pitchFamily="18" charset="0"/>
                        <a:sym typeface="Wingdings" panose="05000000000000000000" pitchFamily="2" charset="2"/>
                      </a:rPr>
                      <m:t>∗</m:t>
                    </m:r>
                  </m:oMath>
                </a14:m>
                <a:r>
                  <a:rPr lang="en-US" altLang="ko-KR" sz="2200" dirty="0">
                    <a:latin typeface="Gill Sans MT" panose="020B0502020104020203" pitchFamily="34" charset="0"/>
                    <a:sym typeface="Wingdings" panose="05000000000000000000" pitchFamily="2" charset="2"/>
                  </a:rPr>
                  <a:t>as homogeneous nucleation </a:t>
                </a:r>
              </a:p>
              <a:p>
                <a:pPr marL="342900" indent="-342900" latinLnBrk="0">
                  <a:buFont typeface="Arial" panose="020B0604020202020204" pitchFamily="34" charset="0"/>
                  <a:buChar char="•"/>
                </a:pPr>
                <a14:m>
                  <m:oMath xmlns:m="http://schemas.openxmlformats.org/officeDocument/2006/math">
                    <m:r>
                      <a:rPr lang="en-US" altLang="ko-KR" sz="2200" b="0" i="1" smtClean="0">
                        <a:solidFill>
                          <a:srgbClr val="C00000"/>
                        </a:solidFill>
                        <a:latin typeface="Cambria Math" panose="02040503050406030204" pitchFamily="18" charset="0"/>
                        <a:sym typeface="Wingdings" panose="05000000000000000000" pitchFamily="2" charset="2"/>
                      </a:rPr>
                      <m:t>0</m:t>
                    </m:r>
                    <m:r>
                      <a:rPr lang="en-US" altLang="ko-KR" sz="2200" i="1">
                        <a:solidFill>
                          <a:srgbClr val="C00000"/>
                        </a:solidFill>
                        <a:latin typeface="Cambria Math" panose="02040503050406030204" pitchFamily="18" charset="0"/>
                        <a:ea typeface="Cambria Math" panose="02040503050406030204" pitchFamily="18" charset="0"/>
                        <a:sym typeface="Wingdings" panose="05000000000000000000" pitchFamily="2" charset="2"/>
                      </a:rPr>
                      <m:t>°</m:t>
                    </m:r>
                    <m:r>
                      <a:rPr lang="en-US" altLang="ko-KR" sz="2200" b="0" i="1" smtClean="0">
                        <a:solidFill>
                          <a:srgbClr val="C00000"/>
                        </a:solidFill>
                        <a:latin typeface="Cambria Math" panose="02040503050406030204" pitchFamily="18" charset="0"/>
                        <a:sym typeface="Wingdings" panose="05000000000000000000" pitchFamily="2" charset="2"/>
                      </a:rPr>
                      <m:t>&lt;</m:t>
                    </m:r>
                    <m:r>
                      <a:rPr lang="ko-KR" altLang="en-US" sz="2200" i="1">
                        <a:solidFill>
                          <a:srgbClr val="C00000"/>
                        </a:solidFill>
                        <a:latin typeface="Cambria Math" panose="02040503050406030204" pitchFamily="18" charset="0"/>
                        <a:sym typeface="Wingdings" panose="05000000000000000000" pitchFamily="2" charset="2"/>
                      </a:rPr>
                      <m:t>𝜃</m:t>
                    </m:r>
                    <m:r>
                      <a:rPr lang="en-US" altLang="ko-KR" sz="2200" b="0" i="1" smtClean="0">
                        <a:solidFill>
                          <a:srgbClr val="C00000"/>
                        </a:solidFill>
                        <a:latin typeface="Cambria Math" panose="02040503050406030204" pitchFamily="18" charset="0"/>
                        <a:sym typeface="Wingdings" panose="05000000000000000000" pitchFamily="2" charset="2"/>
                      </a:rPr>
                      <m:t>&lt;</m:t>
                    </m:r>
                    <m:r>
                      <a:rPr lang="en-US" altLang="ko-KR" sz="2200" i="1">
                        <a:solidFill>
                          <a:srgbClr val="C00000"/>
                        </a:solidFill>
                        <a:latin typeface="Cambria Math" panose="02040503050406030204" pitchFamily="18" charset="0"/>
                        <a:sym typeface="Wingdings" panose="05000000000000000000" pitchFamily="2" charset="2"/>
                      </a:rPr>
                      <m:t>180</m:t>
                    </m:r>
                    <m:r>
                      <a:rPr lang="en-US" altLang="ko-KR" sz="2200" i="1">
                        <a:solidFill>
                          <a:srgbClr val="C00000"/>
                        </a:solidFill>
                        <a:latin typeface="Cambria Math" panose="02040503050406030204" pitchFamily="18" charset="0"/>
                        <a:ea typeface="Cambria Math" panose="02040503050406030204" pitchFamily="18" charset="0"/>
                        <a:sym typeface="Wingdings" panose="05000000000000000000" pitchFamily="2" charset="2"/>
                      </a:rPr>
                      <m:t>°</m:t>
                    </m:r>
                    <m:r>
                      <a:rPr lang="en-US" altLang="ko-KR" sz="2200" b="0" i="1" smtClean="0">
                        <a:solidFill>
                          <a:srgbClr val="C00000"/>
                        </a:solidFill>
                        <a:latin typeface="Cambria Math" panose="02040503050406030204" pitchFamily="18" charset="0"/>
                        <a:ea typeface="Cambria Math" panose="02040503050406030204" pitchFamily="18" charset="0"/>
                        <a:sym typeface="Wingdings" panose="05000000000000000000" pitchFamily="2" charset="2"/>
                      </a:rPr>
                      <m:t> </m:t>
                    </m:r>
                  </m:oMath>
                </a14:m>
                <a:r>
                  <a:rPr lang="en-US" altLang="ko-KR" sz="2200" dirty="0">
                    <a:latin typeface="Gill Sans MT" panose="020B0502020104020203" pitchFamily="34" charset="0"/>
                    <a:sym typeface="Wingdings" panose="05000000000000000000" pitchFamily="2" charset="2"/>
                  </a:rPr>
                  <a:t> </a:t>
                </a:r>
                <a:r>
                  <a:rPr lang="en-US" altLang="ko-KR" sz="2200" dirty="0">
                    <a:solidFill>
                      <a:srgbClr val="00B050"/>
                    </a:solidFill>
                    <a:latin typeface="Gill Sans MT" panose="020B0502020104020203" pitchFamily="34" charset="0"/>
                    <a:sym typeface="Wingdings" panose="05000000000000000000" pitchFamily="2" charset="2"/>
                  </a:rPr>
                  <a:t>wetting factor &lt; 1 </a:t>
                </a:r>
                <a:r>
                  <a:rPr lang="en-US" altLang="ko-KR" sz="2200" dirty="0">
                    <a:latin typeface="Gill Sans MT" panose="020B0502020104020203" pitchFamily="34" charset="0"/>
                    <a:sym typeface="Wingdings" panose="05000000000000000000" pitchFamily="2" charset="2"/>
                  </a:rPr>
                  <a:t> easier for heterogeneous nucleation formation than homogeneous</a:t>
                </a:r>
              </a:p>
              <a:p>
                <a:pPr marL="342900" indent="-342900" latinLnBrk="0">
                  <a:buFont typeface="Arial" panose="020B0604020202020204" pitchFamily="34" charset="0"/>
                  <a:buChar char="•"/>
                </a:pPr>
                <a14:m>
                  <m:oMath xmlns:m="http://schemas.openxmlformats.org/officeDocument/2006/math">
                    <m:r>
                      <a:rPr lang="ko-KR" altLang="en-US" sz="2200" i="1">
                        <a:solidFill>
                          <a:srgbClr val="C00000"/>
                        </a:solidFill>
                        <a:latin typeface="Cambria Math" panose="02040503050406030204" pitchFamily="18" charset="0"/>
                        <a:sym typeface="Wingdings" panose="05000000000000000000" pitchFamily="2" charset="2"/>
                      </a:rPr>
                      <m:t>𝜃</m:t>
                    </m:r>
                    <m:r>
                      <a:rPr lang="en-US" altLang="ko-KR" sz="2200" b="0" i="1" smtClean="0">
                        <a:solidFill>
                          <a:srgbClr val="C00000"/>
                        </a:solidFill>
                        <a:latin typeface="Cambria Math" panose="02040503050406030204" pitchFamily="18" charset="0"/>
                        <a:sym typeface="Wingdings" panose="05000000000000000000" pitchFamily="2" charset="2"/>
                      </a:rPr>
                      <m:t>=</m:t>
                    </m:r>
                    <m:r>
                      <a:rPr lang="en-US" altLang="ko-KR" sz="2200" i="1">
                        <a:solidFill>
                          <a:srgbClr val="C00000"/>
                        </a:solidFill>
                        <a:latin typeface="Cambria Math" panose="02040503050406030204" pitchFamily="18" charset="0"/>
                        <a:sym typeface="Wingdings" panose="05000000000000000000" pitchFamily="2" charset="2"/>
                      </a:rPr>
                      <m:t>0</m:t>
                    </m:r>
                    <m:r>
                      <a:rPr lang="en-US" altLang="ko-KR" sz="2200" i="1">
                        <a:solidFill>
                          <a:srgbClr val="C00000"/>
                        </a:solidFill>
                        <a:latin typeface="Cambria Math" panose="02040503050406030204" pitchFamily="18" charset="0"/>
                        <a:ea typeface="Cambria Math" panose="02040503050406030204" pitchFamily="18" charset="0"/>
                        <a:sym typeface="Wingdings" panose="05000000000000000000" pitchFamily="2" charset="2"/>
                      </a:rPr>
                      <m:t>°</m:t>
                    </m:r>
                  </m:oMath>
                </a14:m>
                <a:r>
                  <a:rPr lang="ko-KR" altLang="en-US" sz="2200" dirty="0">
                    <a:latin typeface="Gill Sans MT" panose="020B0502020104020203" pitchFamily="34" charset="0"/>
                  </a:rPr>
                  <a:t>  </a:t>
                </a:r>
                <a:r>
                  <a:rPr lang="en-US" altLang="ko-KR" sz="2200" dirty="0">
                    <a:latin typeface="Gill Sans MT" panose="020B0502020104020203" pitchFamily="34" charset="0"/>
                    <a:sym typeface="Wingdings" panose="05000000000000000000" pitchFamily="2" charset="2"/>
                  </a:rPr>
                  <a:t> </a:t>
                </a:r>
                <a:r>
                  <a:rPr lang="en-US" altLang="ko-KR" sz="2200" dirty="0">
                    <a:solidFill>
                      <a:srgbClr val="00B050"/>
                    </a:solidFill>
                    <a:latin typeface="Gill Sans MT" panose="020B0502020104020203" pitchFamily="34" charset="0"/>
                    <a:sym typeface="Wingdings" panose="05000000000000000000" pitchFamily="2" charset="2"/>
                  </a:rPr>
                  <a:t>wetting factor = 0 </a:t>
                </a:r>
                <a:r>
                  <a:rPr lang="en-US" altLang="ko-KR" sz="2200" dirty="0">
                    <a:latin typeface="Gill Sans MT" panose="020B0502020104020203" pitchFamily="34" charset="0"/>
                    <a:sym typeface="Wingdings" panose="05000000000000000000" pitchFamily="2" charset="2"/>
                  </a:rPr>
                  <a:t> </a:t>
                </a:r>
                <a14:m>
                  <m:oMath xmlns:m="http://schemas.openxmlformats.org/officeDocument/2006/math">
                    <m:r>
                      <a:rPr lang="en-US" altLang="ko-KR" sz="2200" i="1">
                        <a:latin typeface="Cambria Math" panose="02040503050406030204" pitchFamily="18" charset="0"/>
                        <a:ea typeface="Cambria Math" panose="02040503050406030204" pitchFamily="18" charset="0"/>
                        <a:sym typeface="Wingdings" panose="05000000000000000000" pitchFamily="2" charset="2"/>
                      </a:rPr>
                      <m:t>∆</m:t>
                    </m:r>
                    <m:r>
                      <a:rPr lang="en-US" altLang="ko-KR" sz="2200" i="1">
                        <a:latin typeface="Cambria Math" panose="02040503050406030204" pitchFamily="18" charset="0"/>
                        <a:ea typeface="Cambria Math" panose="02040503050406030204" pitchFamily="18" charset="0"/>
                        <a:sym typeface="Wingdings" panose="05000000000000000000" pitchFamily="2" charset="2"/>
                      </a:rPr>
                      <m:t>𝐺</m:t>
                    </m:r>
                    <m:r>
                      <a:rPr lang="en-US" altLang="ko-KR" sz="2200" i="1" baseline="30000">
                        <a:latin typeface="Cambria Math" panose="02040503050406030204" pitchFamily="18" charset="0"/>
                        <a:ea typeface="Cambria Math" panose="02040503050406030204" pitchFamily="18" charset="0"/>
                        <a:sym typeface="Wingdings" panose="05000000000000000000" pitchFamily="2" charset="2"/>
                      </a:rPr>
                      <m:t>∗</m:t>
                    </m:r>
                    <m:r>
                      <a:rPr lang="en-US" altLang="ko-KR" sz="2200" b="0" i="1" smtClean="0">
                        <a:latin typeface="Cambria Math" panose="02040503050406030204" pitchFamily="18" charset="0"/>
                        <a:ea typeface="Cambria Math" panose="02040503050406030204" pitchFamily="18" charset="0"/>
                        <a:sym typeface="Wingdings" panose="05000000000000000000" pitchFamily="2" charset="2"/>
                      </a:rPr>
                      <m:t>=</m:t>
                    </m:r>
                    <m:r>
                      <a:rPr lang="en-US" altLang="ko-KR" sz="2200"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oMath>
                </a14:m>
                <a:r>
                  <a:rPr lang="ko-KR" altLang="en-US" sz="2200" dirty="0">
                    <a:solidFill>
                      <a:schemeClr val="tx1"/>
                    </a:solidFill>
                    <a:latin typeface="Gill Sans MT" panose="020B0502020104020203" pitchFamily="34" charset="0"/>
                  </a:rPr>
                  <a:t> </a:t>
                </a:r>
                <a:r>
                  <a:rPr lang="en-US" altLang="ko-KR" sz="2200" dirty="0">
                    <a:solidFill>
                      <a:schemeClr val="tx1"/>
                    </a:solidFill>
                    <a:latin typeface="Gill Sans MT" panose="020B0502020104020203" pitchFamily="34" charset="0"/>
                  </a:rPr>
                  <a:t>(same material as the substrate)</a:t>
                </a:r>
                <a:endParaRPr lang="ko-KR" altLang="en-US" sz="2200" dirty="0">
                  <a:solidFill>
                    <a:srgbClr val="00B050"/>
                  </a:solidFill>
                  <a:latin typeface="Gill Sans MT" panose="020B0502020104020203" pitchFamily="34" charset="0"/>
                </a:endParaRPr>
              </a:p>
            </p:txBody>
          </p:sp>
        </mc:Choice>
        <mc:Fallback xmlns="">
          <p:sp>
            <p:nvSpPr>
              <p:cNvPr id="16" name="직사각형 15"/>
              <p:cNvSpPr>
                <a:spLocks noRot="1" noChangeAspect="1" noMove="1" noResize="1" noEditPoints="1" noAdjustHandles="1" noChangeArrowheads="1" noChangeShapeType="1" noTextEdit="1"/>
              </p:cNvSpPr>
              <p:nvPr/>
            </p:nvSpPr>
            <p:spPr>
              <a:xfrm>
                <a:off x="323527" y="4509120"/>
                <a:ext cx="8694577" cy="2123658"/>
              </a:xfrm>
              <a:prstGeom prst="rect">
                <a:avLst/>
              </a:prstGeom>
              <a:blipFill>
                <a:blip r:embed="rId2"/>
                <a:stretch>
                  <a:fillRect l="-771" t="-2011" b="-4885"/>
                </a:stretch>
              </a:blipFill>
            </p:spPr>
            <p:txBody>
              <a:bodyPr/>
              <a:lstStyle/>
              <a:p>
                <a:r>
                  <a:rPr lang="ko-KR" altLang="en-US">
                    <a:noFill/>
                  </a:rPr>
                  <a:t> </a:t>
                </a:r>
              </a:p>
            </p:txBody>
          </p:sp>
        </mc:Fallback>
      </mc:AlternateContent>
      <p:pic>
        <p:nvPicPr>
          <p:cNvPr id="2" name="그림 1"/>
          <p:cNvPicPr>
            <a:picLocks noChangeAspect="1"/>
          </p:cNvPicPr>
          <p:nvPr/>
        </p:nvPicPr>
        <p:blipFill rotWithShape="1">
          <a:blip r:embed="rId3"/>
          <a:srcRect l="56694" t="42731" r="30706" b="52322"/>
          <a:stretch/>
        </p:blipFill>
        <p:spPr>
          <a:xfrm>
            <a:off x="611560" y="1391188"/>
            <a:ext cx="2880320" cy="612528"/>
          </a:xfrm>
          <a:prstGeom prst="rect">
            <a:avLst/>
          </a:prstGeom>
          <a:ln>
            <a:solidFill>
              <a:srgbClr val="C00000"/>
            </a:solidFill>
          </a:ln>
        </p:spPr>
      </p:pic>
      <p:pic>
        <p:nvPicPr>
          <p:cNvPr id="25" name="그림 24"/>
          <p:cNvPicPr>
            <a:picLocks noChangeAspect="1"/>
          </p:cNvPicPr>
          <p:nvPr/>
        </p:nvPicPr>
        <p:blipFill rotWithShape="1">
          <a:blip r:embed="rId3"/>
          <a:srcRect l="56636" t="50872" r="30706" b="43313"/>
          <a:stretch/>
        </p:blipFill>
        <p:spPr>
          <a:xfrm>
            <a:off x="598376" y="2183220"/>
            <a:ext cx="2893504" cy="720080"/>
          </a:xfrm>
          <a:prstGeom prst="rect">
            <a:avLst/>
          </a:prstGeom>
          <a:ln>
            <a:solidFill>
              <a:srgbClr val="C00000"/>
            </a:solidFill>
          </a:ln>
        </p:spPr>
      </p:pic>
      <p:pic>
        <p:nvPicPr>
          <p:cNvPr id="28" name="그림 27"/>
          <p:cNvPicPr>
            <a:picLocks noChangeAspect="1"/>
          </p:cNvPicPr>
          <p:nvPr/>
        </p:nvPicPr>
        <p:blipFill rotWithShape="1">
          <a:blip r:embed="rId3"/>
          <a:srcRect l="54174" t="60259" r="30706" b="29920"/>
          <a:stretch/>
        </p:blipFill>
        <p:spPr>
          <a:xfrm>
            <a:off x="5002695" y="1930598"/>
            <a:ext cx="4015410" cy="1412685"/>
          </a:xfrm>
          <a:prstGeom prst="rect">
            <a:avLst/>
          </a:prstGeom>
        </p:spPr>
      </p:pic>
      <p:sp>
        <p:nvSpPr>
          <p:cNvPr id="6" name="오른쪽 화살표 5"/>
          <p:cNvSpPr/>
          <p:nvPr/>
        </p:nvSpPr>
        <p:spPr>
          <a:xfrm>
            <a:off x="3995936" y="1391188"/>
            <a:ext cx="720080" cy="2829900"/>
          </a:xfrm>
          <a:prstGeom prst="rightArrow">
            <a:avLst>
              <a:gd name="adj1" fmla="val 50000"/>
              <a:gd name="adj2" fmla="val 439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6804248" y="2634886"/>
            <a:ext cx="2088232" cy="8001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C00000"/>
              </a:solidFill>
            </a:endParaRPr>
          </a:p>
        </p:txBody>
      </p:sp>
      <p:sp>
        <p:nvSpPr>
          <p:cNvPr id="9" name="TextBox 8"/>
          <p:cNvSpPr txBox="1"/>
          <p:nvPr/>
        </p:nvSpPr>
        <p:spPr bwMode="auto">
          <a:xfrm>
            <a:off x="7073889" y="3473225"/>
            <a:ext cx="15489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pPr>
            <a:r>
              <a:rPr lang="en-US" altLang="ko-KR" dirty="0">
                <a:solidFill>
                  <a:srgbClr val="00B050"/>
                </a:solidFill>
                <a:latin typeface="Gill Sans MT" panose="020B0502020104020203" pitchFamily="34" charset="0"/>
                <a:ea typeface="宋体" panose="02010600030101010101" pitchFamily="2" charset="-122"/>
              </a:rPr>
              <a:t>Wetting factor</a:t>
            </a:r>
            <a:endParaRPr lang="ko-KR" altLang="en-US" dirty="0">
              <a:solidFill>
                <a:srgbClr val="00B050"/>
              </a:solidFill>
              <a:latin typeface="Gill Sans MT" panose="020B0502020104020203" pitchFamily="34" charset="0"/>
              <a:ea typeface="宋体" panose="02010600030101010101" pitchFamily="2" charset="-122"/>
            </a:endParaRPr>
          </a:p>
        </p:txBody>
      </p:sp>
      <p:pic>
        <p:nvPicPr>
          <p:cNvPr id="11" name="그림 10"/>
          <p:cNvPicPr>
            <a:picLocks noChangeAspect="1"/>
          </p:cNvPicPr>
          <p:nvPr/>
        </p:nvPicPr>
        <p:blipFill rotWithShape="1">
          <a:blip r:embed="rId4"/>
          <a:srcRect l="59354" t="18203" r="34740" b="78889"/>
          <a:stretch/>
        </p:blipFill>
        <p:spPr>
          <a:xfrm>
            <a:off x="5432681" y="5578651"/>
            <a:ext cx="1371567" cy="365752"/>
          </a:xfrm>
          <a:prstGeom prst="rect">
            <a:avLst/>
          </a:prstGeom>
          <a:ln>
            <a:solidFill>
              <a:srgbClr val="00B050"/>
            </a:solidFill>
          </a:ln>
        </p:spPr>
      </p:pic>
      <mc:AlternateContent xmlns:mc="http://schemas.openxmlformats.org/markup-compatibility/2006" xmlns:a14="http://schemas.microsoft.com/office/drawing/2010/main">
        <mc:Choice Requires="a14">
          <p:sp>
            <p:nvSpPr>
              <p:cNvPr id="14" name="TextBox 13"/>
              <p:cNvSpPr txBox="1"/>
              <p:nvPr/>
            </p:nvSpPr>
            <p:spPr>
              <a:xfrm>
                <a:off x="5826315" y="2686050"/>
                <a:ext cx="953321" cy="800100"/>
              </a:xfrm>
              <a:prstGeom prst="rect">
                <a:avLst/>
              </a:prstGeom>
              <a:solidFill>
                <a:schemeClr val="bg1"/>
              </a:solidFill>
            </p:spPr>
            <p:txBody>
              <a:bodyPr wrap="square" lIns="0" tIns="0" rIns="0" bIns="0" rtlCol="0">
                <a:noAutofit/>
              </a:bodyPr>
              <a:lstStyle/>
              <a:p>
                <a:pPr/>
                <a14:m>
                  <m:oMathPara xmlns:m="http://schemas.openxmlformats.org/officeDocument/2006/math">
                    <m:oMathParaPr>
                      <m:jc m:val="centerGroup"/>
                    </m:oMathParaPr>
                    <m:oMath xmlns:m="http://schemas.openxmlformats.org/officeDocument/2006/math">
                      <m:f>
                        <m:fPr>
                          <m:ctrlPr>
                            <a:rPr lang="en-US" altLang="ko-KR" sz="1900" i="1" smtClean="0">
                              <a:solidFill>
                                <a:srgbClr val="C00000"/>
                              </a:solidFill>
                              <a:latin typeface="Cambria Math" panose="02040503050406030204" pitchFamily="18" charset="0"/>
                            </a:rPr>
                          </m:ctrlPr>
                        </m:fPr>
                        <m:num>
                          <m:r>
                            <a:rPr lang="en-US" altLang="ko-KR" sz="1900" i="1">
                              <a:solidFill>
                                <a:srgbClr val="C00000"/>
                              </a:solidFill>
                              <a:latin typeface="Cambria Math" panose="02040503050406030204" pitchFamily="18" charset="0"/>
                            </a:rPr>
                            <m:t>16</m:t>
                          </m:r>
                          <m:r>
                            <a:rPr lang="ko-KR" altLang="en-US" sz="1900" i="1">
                              <a:solidFill>
                                <a:srgbClr val="C00000"/>
                              </a:solidFill>
                              <a:latin typeface="Cambria Math" panose="02040503050406030204" pitchFamily="18" charset="0"/>
                            </a:rPr>
                            <m:t>𝜋𝛾</m:t>
                          </m:r>
                          <m:r>
                            <a:rPr lang="en-US" altLang="ko-KR" sz="1900" b="0" i="1" baseline="-25000" smtClean="0">
                              <a:solidFill>
                                <a:srgbClr val="C00000"/>
                              </a:solidFill>
                              <a:latin typeface="Cambria Math" panose="02040503050406030204" pitchFamily="18" charset="0"/>
                            </a:rPr>
                            <m:t>𝑣𝑓</m:t>
                          </m:r>
                          <m:r>
                            <a:rPr lang="en-US" altLang="ko-KR" sz="1900" b="0" i="1" baseline="30000" smtClean="0">
                              <a:solidFill>
                                <a:srgbClr val="C00000"/>
                              </a:solidFill>
                              <a:latin typeface="Cambria Math" panose="02040503050406030204" pitchFamily="18" charset="0"/>
                            </a:rPr>
                            <m:t>3</m:t>
                          </m:r>
                        </m:num>
                        <m:den>
                          <m:r>
                            <a:rPr lang="en-US" altLang="ko-KR" sz="1900" b="0" i="1" smtClean="0">
                              <a:solidFill>
                                <a:srgbClr val="C00000"/>
                              </a:solidFill>
                              <a:latin typeface="Cambria Math" panose="02040503050406030204" pitchFamily="18" charset="0"/>
                            </a:rPr>
                            <m:t>3</m:t>
                          </m:r>
                          <m:d>
                            <m:dPr>
                              <m:ctrlPr>
                                <a:rPr lang="en-US" altLang="ko-KR" sz="1900" b="0" i="1" smtClean="0">
                                  <a:solidFill>
                                    <a:srgbClr val="C00000"/>
                                  </a:solidFill>
                                  <a:latin typeface="Cambria Math" panose="02040503050406030204" pitchFamily="18" charset="0"/>
                                </a:rPr>
                              </m:ctrlPr>
                            </m:dPr>
                            <m:e>
                              <m:r>
                                <a:rPr lang="en-US" altLang="ko-KR" sz="1900" i="1" smtClean="0">
                                  <a:solidFill>
                                    <a:srgbClr val="C00000"/>
                                  </a:solidFill>
                                  <a:latin typeface="Cambria Math" panose="02040503050406030204" pitchFamily="18" charset="0"/>
                                  <a:ea typeface="Cambria Math" panose="02040503050406030204" pitchFamily="18" charset="0"/>
                                </a:rPr>
                                <m:t>∆</m:t>
                              </m:r>
                              <m:r>
                                <a:rPr lang="en-US" altLang="ko-KR" sz="1900" b="0" i="1" smtClean="0">
                                  <a:solidFill>
                                    <a:srgbClr val="C00000"/>
                                  </a:solidFill>
                                  <a:latin typeface="Cambria Math" panose="02040503050406030204" pitchFamily="18" charset="0"/>
                                  <a:ea typeface="Cambria Math" panose="02040503050406030204" pitchFamily="18" charset="0"/>
                                </a:rPr>
                                <m:t>𝐺</m:t>
                              </m:r>
                              <m:r>
                                <a:rPr lang="en-US" altLang="ko-KR" sz="1900" b="0" i="1" baseline="-25000" smtClean="0">
                                  <a:solidFill>
                                    <a:srgbClr val="C00000"/>
                                  </a:solidFill>
                                  <a:latin typeface="Cambria Math" panose="02040503050406030204" pitchFamily="18" charset="0"/>
                                  <a:ea typeface="Cambria Math" panose="02040503050406030204" pitchFamily="18" charset="0"/>
                                </a:rPr>
                                <m:t>𝑉</m:t>
                              </m:r>
                            </m:e>
                          </m:d>
                          <m:r>
                            <a:rPr lang="en-US" altLang="ko-KR" sz="1900" b="0" i="1" baseline="30000" smtClean="0">
                              <a:solidFill>
                                <a:srgbClr val="C00000"/>
                              </a:solidFill>
                              <a:latin typeface="Cambria Math" panose="02040503050406030204" pitchFamily="18" charset="0"/>
                              <a:ea typeface="Cambria Math" panose="02040503050406030204" pitchFamily="18" charset="0"/>
                            </a:rPr>
                            <m:t>2</m:t>
                          </m:r>
                        </m:den>
                      </m:f>
                    </m:oMath>
                  </m:oMathPara>
                </a14:m>
                <a:endParaRPr lang="ko-KR" altLang="en-US" sz="1900" dirty="0">
                  <a:solidFill>
                    <a:srgbClr val="C0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5826315" y="2686050"/>
                <a:ext cx="953321" cy="800100"/>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721624" y="1924049"/>
                <a:ext cx="3305347" cy="670297"/>
              </a:xfrm>
              <a:prstGeom prst="rect">
                <a:avLst/>
              </a:prstGeom>
              <a:solidFill>
                <a:schemeClr val="bg1"/>
              </a:solidFill>
            </p:spPr>
            <p:txBody>
              <a:bodyPr wrap="square" lIns="0" tIns="0" rIns="0" bIns="0" rtlCol="0" anchor="ctr" anchorCtr="0">
                <a:noAutofit/>
              </a:bodyPr>
              <a:lstStyle/>
              <a:p>
                <a:pPr/>
                <a14:m>
                  <m:oMathPara xmlns:m="http://schemas.openxmlformats.org/officeDocument/2006/math">
                    <m:oMathParaPr>
                      <m:jc m:val="left"/>
                    </m:oMathParaPr>
                    <m:oMath xmlns:m="http://schemas.openxmlformats.org/officeDocument/2006/math">
                      <m:r>
                        <a:rPr lang="en-US" altLang="ko-KR" sz="1900" b="0" i="1" smtClean="0">
                          <a:solidFill>
                            <a:srgbClr val="C00000"/>
                          </a:solidFill>
                          <a:latin typeface="Cambria Math" panose="02040503050406030204" pitchFamily="18" charset="0"/>
                        </a:rPr>
                        <m:t>−2</m:t>
                      </m:r>
                      <m:f>
                        <m:fPr>
                          <m:ctrlPr>
                            <a:rPr lang="en-US" altLang="ko-KR" sz="1900" i="1" smtClean="0">
                              <a:solidFill>
                                <a:srgbClr val="C00000"/>
                              </a:solidFill>
                              <a:latin typeface="Cambria Math" panose="02040503050406030204" pitchFamily="18" charset="0"/>
                            </a:rPr>
                          </m:ctrlPr>
                        </m:fPr>
                        <m:num>
                          <m:r>
                            <a:rPr lang="ko-KR" altLang="en-US" sz="1900" i="1">
                              <a:solidFill>
                                <a:srgbClr val="C00000"/>
                              </a:solidFill>
                              <a:latin typeface="Cambria Math" panose="02040503050406030204" pitchFamily="18" charset="0"/>
                            </a:rPr>
                            <m:t>𝛾</m:t>
                          </m:r>
                          <m:r>
                            <a:rPr lang="en-US" altLang="ko-KR" sz="1900" b="0" i="1" baseline="-25000" smtClean="0">
                              <a:solidFill>
                                <a:srgbClr val="C00000"/>
                              </a:solidFill>
                              <a:latin typeface="Cambria Math" panose="02040503050406030204" pitchFamily="18" charset="0"/>
                            </a:rPr>
                            <m:t>𝑣𝑓</m:t>
                          </m:r>
                        </m:num>
                        <m:den>
                          <m:r>
                            <a:rPr lang="en-US" altLang="ko-KR" sz="1900" i="1" smtClean="0">
                              <a:solidFill>
                                <a:srgbClr val="C00000"/>
                              </a:solidFill>
                              <a:latin typeface="Cambria Math" panose="02040503050406030204" pitchFamily="18" charset="0"/>
                              <a:ea typeface="Cambria Math" panose="02040503050406030204" pitchFamily="18" charset="0"/>
                            </a:rPr>
                            <m:t>∆</m:t>
                          </m:r>
                          <m:r>
                            <a:rPr lang="en-US" altLang="ko-KR" sz="1900" b="0" i="1" smtClean="0">
                              <a:solidFill>
                                <a:srgbClr val="C00000"/>
                              </a:solidFill>
                              <a:latin typeface="Cambria Math" panose="02040503050406030204" pitchFamily="18" charset="0"/>
                              <a:ea typeface="Cambria Math" panose="02040503050406030204" pitchFamily="18" charset="0"/>
                            </a:rPr>
                            <m:t>𝐺</m:t>
                          </m:r>
                          <m:r>
                            <a:rPr lang="en-US" altLang="ko-KR" sz="1900" b="0" i="1" baseline="-25000" smtClean="0">
                              <a:solidFill>
                                <a:srgbClr val="C00000"/>
                              </a:solidFill>
                              <a:latin typeface="Cambria Math" panose="02040503050406030204" pitchFamily="18" charset="0"/>
                              <a:ea typeface="Cambria Math" panose="02040503050406030204" pitchFamily="18" charset="0"/>
                            </a:rPr>
                            <m:t>𝑉</m:t>
                          </m:r>
                        </m:den>
                      </m:f>
                    </m:oMath>
                  </m:oMathPara>
                </a14:m>
                <a:endParaRPr lang="ko-KR" altLang="en-US" sz="1900" dirty="0">
                  <a:solidFill>
                    <a:srgbClr val="C000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721624" y="1924049"/>
                <a:ext cx="3305347" cy="670297"/>
              </a:xfrm>
              <a:prstGeom prst="rect">
                <a:avLst/>
              </a:prstGeom>
              <a:blipFill>
                <a:blip r:embed="rId6"/>
                <a:stretch>
                  <a:fillRect/>
                </a:stretch>
              </a:blipFill>
            </p:spPr>
            <p:txBody>
              <a:bodyPr/>
              <a:lstStyle/>
              <a:p>
                <a:r>
                  <a:rPr lang="ko-KR" altLang="en-US">
                    <a:noFill/>
                  </a:rPr>
                  <a:t> </a:t>
                </a:r>
              </a:p>
            </p:txBody>
          </p:sp>
        </mc:Fallback>
      </mc:AlternateContent>
      <p:pic>
        <p:nvPicPr>
          <p:cNvPr id="19" name="그림 18"/>
          <p:cNvPicPr>
            <a:picLocks noChangeAspect="1"/>
          </p:cNvPicPr>
          <p:nvPr/>
        </p:nvPicPr>
        <p:blipFill rotWithShape="1">
          <a:blip r:embed="rId3"/>
          <a:srcRect l="56694" t="17089" r="31888" b="73988"/>
          <a:stretch/>
        </p:blipFill>
        <p:spPr>
          <a:xfrm>
            <a:off x="631642" y="3213269"/>
            <a:ext cx="2088232" cy="857106"/>
          </a:xfrm>
          <a:prstGeom prst="rect">
            <a:avLst/>
          </a:prstGeom>
          <a:ln>
            <a:solidFill>
              <a:srgbClr val="C00000"/>
            </a:solidFill>
          </a:ln>
        </p:spPr>
      </p:pic>
      <mc:AlternateContent xmlns:mc="http://schemas.openxmlformats.org/markup-compatibility/2006" xmlns:a14="http://schemas.microsoft.com/office/drawing/2010/main">
        <mc:Choice Requires="a14">
          <p:sp>
            <p:nvSpPr>
              <p:cNvPr id="20" name="TextBox 19"/>
              <p:cNvSpPr txBox="1"/>
              <p:nvPr/>
            </p:nvSpPr>
            <p:spPr>
              <a:xfrm>
                <a:off x="1030472" y="3741051"/>
                <a:ext cx="1566150" cy="304126"/>
              </a:xfrm>
              <a:prstGeom prst="rect">
                <a:avLst/>
              </a:prstGeom>
              <a:solidFill>
                <a:schemeClr val="bg1"/>
              </a:solidFill>
            </p:spPr>
            <p:txBody>
              <a:bodyPr wrap="square" lIns="0" tIns="0" rIns="0" bIns="0" rtlCol="0" anchor="ctr" anchorCtr="0">
                <a:noAutofit/>
              </a:bodyPr>
              <a:lstStyle/>
              <a:p>
                <a:pPr/>
                <a14:m>
                  <m:oMathPara xmlns:m="http://schemas.openxmlformats.org/officeDocument/2006/math">
                    <m:oMathParaPr>
                      <m:jc m:val="left"/>
                    </m:oMathParaPr>
                    <m:oMath xmlns:m="http://schemas.openxmlformats.org/officeDocument/2006/math">
                      <m:f>
                        <m:fPr>
                          <m:ctrlPr>
                            <a:rPr lang="en-US" altLang="ko-KR" sz="1000" i="1" smtClean="0">
                              <a:solidFill>
                                <a:srgbClr val="C00000"/>
                              </a:solidFill>
                              <a:latin typeface="Cambria Math" panose="02040503050406030204" pitchFamily="18" charset="0"/>
                            </a:rPr>
                          </m:ctrlPr>
                        </m:fPr>
                        <m:num>
                          <m:r>
                            <a:rPr lang="ko-KR" altLang="en-US" sz="1000" i="1" smtClean="0">
                              <a:solidFill>
                                <a:srgbClr val="C00000"/>
                              </a:solidFill>
                              <a:latin typeface="Cambria Math" panose="02040503050406030204" pitchFamily="18" charset="0"/>
                            </a:rPr>
                            <m:t>𝜋</m:t>
                          </m:r>
                        </m:num>
                        <m:den>
                          <m:r>
                            <a:rPr lang="en-US" altLang="ko-KR" sz="1000" b="0" i="1" smtClean="0">
                              <a:solidFill>
                                <a:srgbClr val="C00000"/>
                              </a:solidFill>
                              <a:latin typeface="Cambria Math" panose="02040503050406030204" pitchFamily="18" charset="0"/>
                            </a:rPr>
                            <m:t>3</m:t>
                          </m:r>
                        </m:den>
                      </m:f>
                      <m:r>
                        <a:rPr lang="en-US" altLang="ko-KR" sz="1000" b="0" i="1" smtClean="0">
                          <a:solidFill>
                            <a:srgbClr val="C00000"/>
                          </a:solidFill>
                          <a:latin typeface="Cambria Math" panose="02040503050406030204" pitchFamily="18" charset="0"/>
                        </a:rPr>
                        <m:t>(2−3</m:t>
                      </m:r>
                      <m:r>
                        <a:rPr lang="en-US" altLang="ko-KR" sz="1000" b="0" i="1" smtClean="0">
                          <a:solidFill>
                            <a:srgbClr val="C00000"/>
                          </a:solidFill>
                          <a:latin typeface="Cambria Math" panose="02040503050406030204" pitchFamily="18" charset="0"/>
                        </a:rPr>
                        <m:t>𝑐𝑜𝑠</m:t>
                      </m:r>
                      <m:r>
                        <a:rPr lang="ko-KR" altLang="en-US" sz="1000" b="0" i="1" smtClean="0">
                          <a:solidFill>
                            <a:srgbClr val="C00000"/>
                          </a:solidFill>
                          <a:latin typeface="Cambria Math" panose="02040503050406030204" pitchFamily="18" charset="0"/>
                        </a:rPr>
                        <m:t>𝜃</m:t>
                      </m:r>
                      <m:r>
                        <a:rPr lang="en-US" altLang="ko-KR" sz="1000" b="0" i="1" smtClean="0">
                          <a:solidFill>
                            <a:srgbClr val="C00000"/>
                          </a:solidFill>
                          <a:latin typeface="Cambria Math" panose="02040503050406030204" pitchFamily="18" charset="0"/>
                        </a:rPr>
                        <m:t>+</m:t>
                      </m:r>
                      <m:r>
                        <a:rPr lang="en-US" altLang="ko-KR" sz="1000" b="0" i="1" smtClean="0">
                          <a:solidFill>
                            <a:srgbClr val="C00000"/>
                          </a:solidFill>
                          <a:latin typeface="Cambria Math" panose="02040503050406030204" pitchFamily="18" charset="0"/>
                        </a:rPr>
                        <m:t>𝑐𝑜𝑠</m:t>
                      </m:r>
                      <m:r>
                        <a:rPr lang="en-US" altLang="ko-KR" sz="1000" b="0" i="1" baseline="30000" smtClean="0">
                          <a:solidFill>
                            <a:srgbClr val="C00000"/>
                          </a:solidFill>
                          <a:latin typeface="Cambria Math" panose="02040503050406030204" pitchFamily="18" charset="0"/>
                        </a:rPr>
                        <m:t>3</m:t>
                      </m:r>
                      <m:r>
                        <a:rPr lang="ko-KR" altLang="en-US" sz="1000" b="0" i="1" smtClean="0">
                          <a:solidFill>
                            <a:srgbClr val="C00000"/>
                          </a:solidFill>
                          <a:latin typeface="Cambria Math" panose="02040503050406030204" pitchFamily="18" charset="0"/>
                        </a:rPr>
                        <m:t>𝜃</m:t>
                      </m:r>
                      <m:r>
                        <a:rPr lang="en-US" altLang="ko-KR" sz="1000" b="0" i="1" smtClean="0">
                          <a:solidFill>
                            <a:srgbClr val="C00000"/>
                          </a:solidFill>
                          <a:latin typeface="Cambria Math" panose="02040503050406030204" pitchFamily="18" charset="0"/>
                        </a:rPr>
                        <m:t>)</m:t>
                      </m:r>
                    </m:oMath>
                  </m:oMathPara>
                </a14:m>
                <a:endParaRPr lang="ko-KR" altLang="en-US" sz="1000" dirty="0">
                  <a:solidFill>
                    <a:srgbClr val="C00000"/>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030472" y="3741051"/>
                <a:ext cx="1566150" cy="304126"/>
              </a:xfrm>
              <a:prstGeom prst="rect">
                <a:avLst/>
              </a:prstGeom>
              <a:blipFill>
                <a:blip r:embed="rId7"/>
                <a:stretch>
                  <a:fillRect l="-2335" b="-8000"/>
                </a:stretch>
              </a:blipFill>
            </p:spPr>
            <p:txBody>
              <a:bodyPr/>
              <a:lstStyle/>
              <a:p>
                <a:r>
                  <a:rPr lang="ko-KR" altLang="en-US">
                    <a:noFill/>
                  </a:rPr>
                  <a:t> </a:t>
                </a:r>
              </a:p>
            </p:txBody>
          </p:sp>
        </mc:Fallback>
      </mc:AlternateContent>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87</a:t>
            </a:fld>
            <a:endParaRPr lang="ko-KR" altLang="en-US"/>
          </a:p>
        </p:txBody>
      </p:sp>
    </p:spTree>
    <p:extLst>
      <p:ext uri="{BB962C8B-B14F-4D97-AF65-F5344CB8AC3E}">
        <p14:creationId xmlns:p14="http://schemas.microsoft.com/office/powerpoint/2010/main" val="32221116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0" y="241484"/>
            <a:ext cx="9144000" cy="523220"/>
          </a:xfrm>
          <a:prstGeom prst="rect">
            <a:avLst/>
          </a:prstGeom>
        </p:spPr>
        <p:txBody>
          <a:bodyPr vert="horz" lIns="91440" tIns="45720" rIns="91440" bIns="45720" rtlCol="0" anchor="ctr">
            <a:noAutofit/>
          </a:bodyPr>
          <a:lstStyle/>
          <a:p>
            <a:pPr algn="ctr">
              <a:spcBef>
                <a:spcPct val="0"/>
              </a:spcBef>
            </a:pPr>
            <a:r>
              <a:rPr lang="en-US" altLang="ko-KR" sz="2800" b="1" dirty="0">
                <a:latin typeface="Gill Sans MT" panose="020B0502020104020203" pitchFamily="34" charset="0"/>
                <a:ea typeface="HY견고딕" panose="02030600000101010101" pitchFamily="18" charset="-127"/>
                <a:cs typeface="+mj-cs"/>
              </a:rPr>
              <a:t>Reference</a:t>
            </a:r>
            <a:endParaRPr lang="ko-KR" altLang="en-US" sz="2800" b="1" dirty="0">
              <a:latin typeface="Gill Sans MT" panose="020B0502020104020203" pitchFamily="34" charset="0"/>
              <a:ea typeface="HY견고딕" panose="02030600000101010101" pitchFamily="18" charset="-127"/>
              <a:cs typeface="+mj-cs"/>
            </a:endParaRPr>
          </a:p>
        </p:txBody>
      </p:sp>
      <p:sp>
        <p:nvSpPr>
          <p:cNvPr id="8" name="직사각형 7"/>
          <p:cNvSpPr/>
          <p:nvPr/>
        </p:nvSpPr>
        <p:spPr>
          <a:xfrm>
            <a:off x="0" y="1186768"/>
            <a:ext cx="9144000" cy="620688"/>
          </a:xfrm>
          <a:prstGeom prst="rect">
            <a:avLst/>
          </a:prstGeom>
        </p:spPr>
        <p:txBody>
          <a:bodyPr vert="horz" lIns="91440" tIns="45720" rIns="91440" bIns="45720" rtlCol="0" anchor="ctr">
            <a:noAutofit/>
          </a:bodyPr>
          <a:lstStyle/>
          <a:p>
            <a:pPr algn="ctr">
              <a:spcBef>
                <a:spcPct val="0"/>
              </a:spcBef>
            </a:pPr>
            <a:r>
              <a:rPr lang="en-US" altLang="ko-KR" sz="2800" b="1" i="1" dirty="0">
                <a:latin typeface="Gill Sans MT" panose="020B0502020104020203" pitchFamily="34" charset="0"/>
                <a:ea typeface="HY견고딕" panose="02030600000101010101" pitchFamily="18" charset="-127"/>
                <a:cs typeface="+mj-cs"/>
              </a:rPr>
              <a:t>Fundamentals of homogeneous nucleation</a:t>
            </a:r>
            <a:endParaRPr lang="ko-KR" altLang="en-US" sz="2800" b="1" i="1" dirty="0">
              <a:latin typeface="Gill Sans MT" panose="020B0502020104020203" pitchFamily="34" charset="0"/>
              <a:ea typeface="HY견고딕" panose="02030600000101010101" pitchFamily="18" charset="-127"/>
              <a:cs typeface="+mj-cs"/>
            </a:endParaRPr>
          </a:p>
        </p:txBody>
      </p:sp>
      <p:pic>
        <p:nvPicPr>
          <p:cNvPr id="10" name="그림 9"/>
          <p:cNvPicPr>
            <a:picLocks noChangeAspect="1"/>
          </p:cNvPicPr>
          <p:nvPr/>
        </p:nvPicPr>
        <p:blipFill rotWithShape="1">
          <a:blip r:embed="rId2"/>
          <a:srcRect l="77562" t="81850" r="15252" b="13708"/>
          <a:stretch/>
        </p:blipFill>
        <p:spPr>
          <a:xfrm>
            <a:off x="459514" y="2548888"/>
            <a:ext cx="3932067" cy="683574"/>
          </a:xfrm>
          <a:prstGeom prst="rect">
            <a:avLst/>
          </a:prstGeom>
          <a:ln>
            <a:solidFill>
              <a:srgbClr val="C00000"/>
            </a:solidFill>
          </a:ln>
        </p:spPr>
      </p:pic>
      <mc:AlternateContent xmlns:mc="http://schemas.openxmlformats.org/markup-compatibility/2006" xmlns:a14="http://schemas.microsoft.com/office/drawing/2010/main">
        <mc:Choice Requires="a14">
          <p:sp>
            <p:nvSpPr>
              <p:cNvPr id="11" name="직사각형 10"/>
              <p:cNvSpPr/>
              <p:nvPr/>
            </p:nvSpPr>
            <p:spPr>
              <a:xfrm>
                <a:off x="27466" y="1979868"/>
                <a:ext cx="9098971" cy="454357"/>
              </a:xfrm>
              <a:prstGeom prst="rect">
                <a:avLst/>
              </a:prstGeom>
            </p:spPr>
            <p:txBody>
              <a:bodyPr vert="horz" lIns="91440" tIns="45720" rIns="91440" bIns="45720" rtlCol="0">
                <a:noAutofit/>
              </a:bodyPr>
              <a:lstStyle/>
              <a:p>
                <a:pPr marL="342900" indent="-342900">
                  <a:buFont typeface="Arial" pitchFamily="34" charset="0"/>
                  <a:buChar char="•"/>
                </a:pPr>
                <a:r>
                  <a:rPr lang="ko-KR" altLang="en-US" sz="2200" dirty="0">
                    <a:latin typeface="Gill Sans MT" panose="020B0502020104020203" pitchFamily="34" charset="0"/>
                    <a:ea typeface="HY견고딕" panose="02030600000101010101" pitchFamily="18" charset="-127"/>
                  </a:rPr>
                  <a:t>The </a:t>
                </a:r>
                <a:r>
                  <a:rPr lang="ko-KR" altLang="en-US" sz="2200" dirty="0" err="1">
                    <a:latin typeface="Gill Sans MT" panose="020B0502020104020203" pitchFamily="34" charset="0"/>
                    <a:ea typeface="HY견고딕" panose="02030600000101010101" pitchFamily="18" charset="-127"/>
                  </a:rPr>
                  <a:t>total</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change</a:t>
                </a:r>
                <a:r>
                  <a:rPr lang="ko-KR" altLang="en-US" sz="2200" dirty="0">
                    <a:latin typeface="Gill Sans MT" panose="020B0502020104020203" pitchFamily="34" charset="0"/>
                    <a:ea typeface="HY견고딕" panose="02030600000101010101" pitchFamily="18" charset="-127"/>
                  </a:rPr>
                  <a:t> of </a:t>
                </a:r>
                <a:r>
                  <a:rPr lang="ko-KR" altLang="en-US" sz="2200" dirty="0" err="1">
                    <a:latin typeface="Gill Sans MT" panose="020B0502020104020203" pitchFamily="34" charset="0"/>
                    <a:ea typeface="HY견고딕" panose="02030600000101010101" pitchFamily="18" charset="-127"/>
                  </a:rPr>
                  <a:t>chemical</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potential</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for</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the</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formation</a:t>
                </a:r>
                <a:r>
                  <a:rPr lang="ko-KR" altLang="en-US" sz="2200" dirty="0">
                    <a:latin typeface="Gill Sans MT" panose="020B0502020104020203" pitchFamily="34" charset="0"/>
                    <a:ea typeface="HY견고딕" panose="02030600000101010101" pitchFamily="18" charset="-127"/>
                  </a:rPr>
                  <a:t> of </a:t>
                </a:r>
                <a:r>
                  <a:rPr lang="ko-KR" altLang="en-US" sz="2200" dirty="0" err="1">
                    <a:latin typeface="Gill Sans MT" panose="020B0502020104020203" pitchFamily="34" charset="0"/>
                    <a:ea typeface="HY견고딕" panose="02030600000101010101" pitchFamily="18" charset="-127"/>
                  </a:rPr>
                  <a:t>the</a:t>
                </a:r>
                <a:r>
                  <a:rPr lang="ko-KR" altLang="en-US" sz="2200" dirty="0">
                    <a:latin typeface="Gill Sans MT" panose="020B0502020104020203" pitchFamily="34" charset="0"/>
                    <a:ea typeface="HY견고딕" panose="02030600000101010101" pitchFamily="18" charset="-127"/>
                  </a:rPr>
                  <a:t> </a:t>
                </a:r>
                <a:r>
                  <a:rPr lang="ko-KR" altLang="en-US" sz="2200" dirty="0" err="1">
                    <a:latin typeface="Gill Sans MT" panose="020B0502020104020203" pitchFamily="34" charset="0"/>
                    <a:ea typeface="HY견고딕" panose="02030600000101010101" pitchFamily="18" charset="-127"/>
                  </a:rPr>
                  <a:t>nucleus</a:t>
                </a:r>
                <a:r>
                  <a:rPr lang="ko-KR" altLang="en-US" sz="2200" dirty="0">
                    <a:latin typeface="Gill Sans MT" panose="020B0502020104020203" pitchFamily="34" charset="0"/>
                    <a:ea typeface="HY견고딕" panose="02030600000101010101" pitchFamily="18" charset="-127"/>
                  </a:rPr>
                  <a:t> </a:t>
                </a:r>
                <a:r>
                  <a:rPr lang="en-US" altLang="ko-KR" sz="2200" dirty="0">
                    <a:latin typeface="Gill Sans MT" panose="020B0502020104020203" pitchFamily="34" charset="0"/>
                    <a:ea typeface="HY견고딕" panose="02030600000101010101" pitchFamily="18" charset="-127"/>
                  </a:rPr>
                  <a:t>(</a:t>
                </a:r>
                <a14:m>
                  <m:oMath xmlns:m="http://schemas.openxmlformats.org/officeDocument/2006/math">
                    <m:r>
                      <a:rPr lang="en-US" altLang="ko-KR" sz="2200">
                        <a:latin typeface="Cambria Math" panose="02040503050406030204" pitchFamily="18" charset="0"/>
                        <a:ea typeface="HY견고딕" panose="02030600000101010101" pitchFamily="18" charset="-127"/>
                      </a:rPr>
                      <m:t>∆</m:t>
                    </m:r>
                    <m:r>
                      <a:rPr lang="en-US" altLang="ko-KR" sz="2200">
                        <a:latin typeface="Cambria Math" panose="02040503050406030204" pitchFamily="18" charset="0"/>
                        <a:ea typeface="HY견고딕" panose="02030600000101010101" pitchFamily="18" charset="-127"/>
                      </a:rPr>
                      <m:t>𝐺</m:t>
                    </m:r>
                  </m:oMath>
                </a14:m>
                <a:r>
                  <a:rPr lang="en-US" altLang="ko-KR" sz="2200" dirty="0">
                    <a:latin typeface="Gill Sans MT" panose="020B0502020104020203" pitchFamily="34" charset="0"/>
                    <a:ea typeface="HY견고딕" panose="02030600000101010101" pitchFamily="18" charset="-127"/>
                  </a:rPr>
                  <a:t>)</a:t>
                </a:r>
                <a:endParaRPr lang="ko-KR" altLang="en-US" sz="2200" dirty="0">
                  <a:latin typeface="Gill Sans MT" panose="020B0502020104020203" pitchFamily="34" charset="0"/>
                  <a:ea typeface="HY견고딕" panose="02030600000101010101" pitchFamily="18" charset="-127"/>
                </a:endParaRPr>
              </a:p>
            </p:txBody>
          </p:sp>
        </mc:Choice>
        <mc:Fallback xmlns="">
          <p:sp>
            <p:nvSpPr>
              <p:cNvPr id="11" name="직사각형 10"/>
              <p:cNvSpPr>
                <a:spLocks noRot="1" noChangeAspect="1" noMove="1" noResize="1" noEditPoints="1" noAdjustHandles="1" noChangeArrowheads="1" noChangeShapeType="1" noTextEdit="1"/>
              </p:cNvSpPr>
              <p:nvPr/>
            </p:nvSpPr>
            <p:spPr>
              <a:xfrm>
                <a:off x="27466" y="1979868"/>
                <a:ext cx="9098971" cy="454357"/>
              </a:xfrm>
              <a:prstGeom prst="rect">
                <a:avLst/>
              </a:prstGeom>
              <a:blipFill>
                <a:blip r:embed="rId3"/>
                <a:stretch>
                  <a:fillRect l="-804" t="-9459" r="-1944" b="-216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2" name="직사각형 11"/>
              <p:cNvSpPr/>
              <p:nvPr/>
            </p:nvSpPr>
            <p:spPr>
              <a:xfrm>
                <a:off x="4467591" y="2645164"/>
                <a:ext cx="4355896" cy="584775"/>
              </a:xfrm>
              <a:prstGeom prst="rect">
                <a:avLst/>
              </a:prstGeom>
            </p:spPr>
            <p:txBody>
              <a:bodyPr wrap="square">
                <a:spAutoFit/>
              </a:bodyPr>
              <a:lstStyle/>
              <a:p>
                <a:pPr marL="285750" indent="-285750">
                  <a:buFont typeface="Arial" panose="020B0604020202020204" pitchFamily="34" charset="0"/>
                  <a:buChar char="•"/>
                </a:pPr>
                <a14:m>
                  <m:oMath xmlns:m="http://schemas.openxmlformats.org/officeDocument/2006/math">
                    <m:r>
                      <a:rPr lang="el-GR" altLang="ko-KR" sz="1600" i="1" smtClean="0">
                        <a:latin typeface="Cambria Math" panose="02040503050406030204" pitchFamily="18" charset="0"/>
                        <a:ea typeface="Cambria Math" panose="02040503050406030204" pitchFamily="18" charset="0"/>
                      </a:rPr>
                      <m:t>∆</m:t>
                    </m:r>
                    <m:r>
                      <a:rPr lang="ko-KR" altLang="el-GR" sz="1600" i="1" smtClean="0">
                        <a:latin typeface="Cambria Math" panose="02040503050406030204" pitchFamily="18" charset="0"/>
                        <a:ea typeface="Cambria Math" panose="02040503050406030204" pitchFamily="18" charset="0"/>
                      </a:rPr>
                      <m:t>𝜇</m:t>
                    </m:r>
                    <m:r>
                      <a:rPr lang="en-US" altLang="ko-KR" sz="1600" b="0" i="1" baseline="-25000" smtClean="0">
                        <a:latin typeface="Cambria Math" panose="02040503050406030204" pitchFamily="18" charset="0"/>
                        <a:ea typeface="Cambria Math" panose="02040503050406030204" pitchFamily="18" charset="0"/>
                      </a:rPr>
                      <m:t>𝑉</m:t>
                    </m:r>
                  </m:oMath>
                </a14:m>
                <a:r>
                  <a:rPr lang="en-US" altLang="ko-KR" sz="1600" dirty="0">
                    <a:latin typeface="Arial" panose="020B0604020202020204" pitchFamily="34" charset="0"/>
                    <a:cs typeface="Arial" panose="020B0604020202020204" pitchFamily="34" charset="0"/>
                  </a:rPr>
                  <a:t>: </a:t>
                </a:r>
                <a:r>
                  <a:rPr lang="ko-KR" altLang="en-US" sz="1600" dirty="0">
                    <a:latin typeface="Arial" panose="020B0604020202020204" pitchFamily="34" charset="0"/>
                    <a:cs typeface="Arial" panose="020B0604020202020204" pitchFamily="34" charset="0"/>
                  </a:rPr>
                  <a:t>the </a:t>
                </a:r>
                <a:r>
                  <a:rPr lang="ko-KR" altLang="en-US" sz="1600" dirty="0" err="1">
                    <a:latin typeface="Arial" panose="020B0604020202020204" pitchFamily="34" charset="0"/>
                    <a:cs typeface="Arial" panose="020B0604020202020204" pitchFamily="34" charset="0"/>
                  </a:rPr>
                  <a:t>change</a:t>
                </a:r>
                <a:r>
                  <a:rPr lang="ko-KR" altLang="en-US" sz="1600" dirty="0">
                    <a:latin typeface="Arial" panose="020B0604020202020204" pitchFamily="34" charset="0"/>
                    <a:cs typeface="Arial" panose="020B0604020202020204" pitchFamily="34" charset="0"/>
                  </a:rPr>
                  <a:t> of </a:t>
                </a:r>
                <a:r>
                  <a:rPr lang="ko-KR" altLang="en-US" sz="1600" dirty="0" err="1">
                    <a:latin typeface="Arial" panose="020B0604020202020204" pitchFamily="34" charset="0"/>
                    <a:cs typeface="Arial" panose="020B0604020202020204" pitchFamily="34" charset="0"/>
                  </a:rPr>
                  <a:t>volume</a:t>
                </a:r>
                <a:r>
                  <a:rPr lang="ko-KR" altLang="en-US" sz="1600" dirty="0">
                    <a:latin typeface="Arial" panose="020B0604020202020204" pitchFamily="34" charset="0"/>
                    <a:cs typeface="Arial" panose="020B0604020202020204" pitchFamily="34" charset="0"/>
                  </a:rPr>
                  <a:t> </a:t>
                </a:r>
                <a:r>
                  <a:rPr lang="ko-KR" altLang="en-US" sz="1600" dirty="0" err="1">
                    <a:latin typeface="Arial" panose="020B0604020202020204" pitchFamily="34" charset="0"/>
                    <a:cs typeface="Arial" panose="020B0604020202020204" pitchFamily="34" charset="0"/>
                  </a:rPr>
                  <a:t>energy</a:t>
                </a:r>
                <a:endParaRPr lang="en-US" altLang="ko-K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14:m>
                  <m:oMath xmlns:m="http://schemas.openxmlformats.org/officeDocument/2006/math">
                    <m:r>
                      <a:rPr lang="el-GR" altLang="ko-KR" sz="1600" i="1">
                        <a:latin typeface="Cambria Math" panose="02040503050406030204" pitchFamily="18" charset="0"/>
                        <a:ea typeface="Cambria Math" panose="02040503050406030204" pitchFamily="18" charset="0"/>
                      </a:rPr>
                      <m:t>∆</m:t>
                    </m:r>
                    <m:r>
                      <a:rPr lang="ko-KR" altLang="el-GR" sz="1600" i="1">
                        <a:latin typeface="Cambria Math" panose="02040503050406030204" pitchFamily="18" charset="0"/>
                        <a:ea typeface="Cambria Math" panose="02040503050406030204" pitchFamily="18" charset="0"/>
                      </a:rPr>
                      <m:t>𝜇</m:t>
                    </m:r>
                    <m:r>
                      <a:rPr lang="en-US" altLang="ko-KR" sz="1600" b="0" i="1" baseline="-25000" smtClean="0">
                        <a:latin typeface="Cambria Math" panose="02040503050406030204" pitchFamily="18" charset="0"/>
                        <a:ea typeface="Cambria Math" panose="02040503050406030204" pitchFamily="18" charset="0"/>
                      </a:rPr>
                      <m:t>𝑆</m:t>
                    </m:r>
                  </m:oMath>
                </a14:m>
                <a:r>
                  <a:rPr lang="en-US" altLang="ko-KR" sz="1600" dirty="0">
                    <a:latin typeface="Arial" panose="020B0604020202020204" pitchFamily="34" charset="0"/>
                    <a:cs typeface="Arial" panose="020B0604020202020204" pitchFamily="34" charset="0"/>
                  </a:rPr>
                  <a:t>: </a:t>
                </a:r>
                <a:r>
                  <a:rPr lang="ko-KR" altLang="en-US" sz="1600" dirty="0">
                    <a:latin typeface="Arial" panose="020B0604020202020204" pitchFamily="34" charset="0"/>
                    <a:cs typeface="Arial" panose="020B0604020202020204" pitchFamily="34" charset="0"/>
                  </a:rPr>
                  <a:t>the </a:t>
                </a:r>
                <a:r>
                  <a:rPr lang="ko-KR" altLang="en-US" sz="1600" dirty="0" err="1">
                    <a:latin typeface="Arial" panose="020B0604020202020204" pitchFamily="34" charset="0"/>
                    <a:cs typeface="Arial" panose="020B0604020202020204" pitchFamily="34" charset="0"/>
                  </a:rPr>
                  <a:t>change</a:t>
                </a:r>
                <a:r>
                  <a:rPr lang="ko-KR" altLang="en-US" sz="1600" dirty="0">
                    <a:latin typeface="Arial" panose="020B0604020202020204" pitchFamily="34" charset="0"/>
                    <a:cs typeface="Arial" panose="020B0604020202020204" pitchFamily="34" charset="0"/>
                  </a:rPr>
                  <a:t> </a:t>
                </a:r>
                <a:r>
                  <a:rPr lang="ko-KR" altLang="en-US" sz="1600" dirty="0" err="1">
                    <a:latin typeface="Arial" panose="020B0604020202020204" pitchFamily="34" charset="0"/>
                    <a:cs typeface="Arial" panose="020B0604020202020204" pitchFamily="34" charset="0"/>
                  </a:rPr>
                  <a:t>o</a:t>
                </a:r>
                <a:r>
                  <a:rPr lang="en-US" altLang="ko-KR" sz="1600" dirty="0">
                    <a:latin typeface="Arial" panose="020B0604020202020204" pitchFamily="34" charset="0"/>
                    <a:cs typeface="Arial" panose="020B0604020202020204" pitchFamily="34" charset="0"/>
                  </a:rPr>
                  <a:t>f surface free energy</a:t>
                </a:r>
                <a:endParaRPr lang="ko-KR" altLang="en-US" sz="1600" dirty="0">
                  <a:latin typeface="Arial" panose="020B0604020202020204" pitchFamily="34" charset="0"/>
                  <a:cs typeface="Arial" panose="020B0604020202020204" pitchFamily="34" charset="0"/>
                </a:endParaRPr>
              </a:p>
            </p:txBody>
          </p:sp>
        </mc:Choice>
        <mc:Fallback xmlns="">
          <p:sp>
            <p:nvSpPr>
              <p:cNvPr id="12" name="직사각형 11"/>
              <p:cNvSpPr>
                <a:spLocks noRot="1" noChangeAspect="1" noMove="1" noResize="1" noEditPoints="1" noAdjustHandles="1" noChangeArrowheads="1" noChangeShapeType="1" noTextEdit="1"/>
              </p:cNvSpPr>
              <p:nvPr/>
            </p:nvSpPr>
            <p:spPr>
              <a:xfrm>
                <a:off x="4467591" y="2645164"/>
                <a:ext cx="4355896" cy="584775"/>
              </a:xfrm>
              <a:prstGeom prst="rect">
                <a:avLst/>
              </a:prstGeom>
              <a:blipFill>
                <a:blip r:embed="rId4"/>
                <a:stretch>
                  <a:fillRect l="-560" t="-3125" b="-12500"/>
                </a:stretch>
              </a:blipFill>
            </p:spPr>
            <p:txBody>
              <a:bodyPr/>
              <a:lstStyle/>
              <a:p>
                <a:r>
                  <a:rPr lang="ko-KR" altLang="en-US">
                    <a:noFill/>
                  </a:rPr>
                  <a:t> </a:t>
                </a:r>
              </a:p>
            </p:txBody>
          </p:sp>
        </mc:Fallback>
      </mc:AlternateContent>
      <p:pic>
        <p:nvPicPr>
          <p:cNvPr id="13" name="그림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297" y="3472556"/>
            <a:ext cx="4067944" cy="2185797"/>
          </a:xfrm>
          <a:prstGeom prst="rect">
            <a:avLst/>
          </a:prstGeom>
        </p:spPr>
      </p:pic>
      <p:pic>
        <p:nvPicPr>
          <p:cNvPr id="14" name="그림 13"/>
          <p:cNvPicPr>
            <a:picLocks noChangeAspect="1"/>
          </p:cNvPicPr>
          <p:nvPr/>
        </p:nvPicPr>
        <p:blipFill rotWithShape="1">
          <a:blip r:embed="rId6"/>
          <a:srcRect l="79727" t="51400" r="17122" b="39500"/>
          <a:stretch/>
        </p:blipFill>
        <p:spPr>
          <a:xfrm>
            <a:off x="4832353" y="4257092"/>
            <a:ext cx="1728192" cy="1404156"/>
          </a:xfrm>
          <a:prstGeom prst="rect">
            <a:avLst/>
          </a:prstGeom>
        </p:spPr>
      </p:pic>
      <p:sp>
        <p:nvSpPr>
          <p:cNvPr id="15" name="직사각형 14"/>
          <p:cNvSpPr/>
          <p:nvPr/>
        </p:nvSpPr>
        <p:spPr>
          <a:xfrm>
            <a:off x="4832353" y="3496098"/>
            <a:ext cx="3804055" cy="646331"/>
          </a:xfrm>
          <a:prstGeom prst="rect">
            <a:avLst/>
          </a:prstGeom>
        </p:spPr>
        <p:txBody>
          <a:bodyPr wrap="none">
            <a:spAutoFit/>
          </a:bodyPr>
          <a:lstStyle/>
          <a:p>
            <a:r>
              <a:rPr lang="en-US" altLang="ko-KR" dirty="0"/>
              <a:t>r &lt; r* </a:t>
            </a:r>
            <a:r>
              <a:rPr lang="en-US" altLang="ko-KR" dirty="0">
                <a:sym typeface="Wingdings" panose="05000000000000000000" pitchFamily="2" charset="2"/>
              </a:rPr>
              <a:t> </a:t>
            </a:r>
            <a:r>
              <a:rPr lang="ko-KR" altLang="en-US" dirty="0" err="1"/>
              <a:t>dissolve</a:t>
            </a:r>
            <a:r>
              <a:rPr lang="ko-KR" altLang="en-US" dirty="0"/>
              <a:t> </a:t>
            </a:r>
            <a:r>
              <a:rPr lang="ko-KR" altLang="en-US" dirty="0" err="1"/>
              <a:t>into</a:t>
            </a:r>
            <a:r>
              <a:rPr lang="ko-KR" altLang="en-US" dirty="0"/>
              <a:t> </a:t>
            </a:r>
            <a:r>
              <a:rPr lang="ko-KR" altLang="en-US" dirty="0" err="1"/>
              <a:t>the</a:t>
            </a:r>
            <a:r>
              <a:rPr lang="ko-KR" altLang="en-US" dirty="0"/>
              <a:t> </a:t>
            </a:r>
            <a:r>
              <a:rPr lang="ko-KR" altLang="en-US" dirty="0" err="1"/>
              <a:t>solution</a:t>
            </a:r>
            <a:endParaRPr lang="en-US" altLang="ko-KR" dirty="0"/>
          </a:p>
          <a:p>
            <a:r>
              <a:rPr lang="en-US" altLang="ko-KR" dirty="0"/>
              <a:t>r &gt; r* </a:t>
            </a:r>
            <a:r>
              <a:rPr lang="en-US" altLang="ko-KR" dirty="0">
                <a:sym typeface="Wingdings" panose="05000000000000000000" pitchFamily="2" charset="2"/>
              </a:rPr>
              <a:t> continue to grow</a:t>
            </a:r>
            <a:endParaRPr lang="ko-KR" altLang="en-US" dirty="0"/>
          </a:p>
        </p:txBody>
      </p:sp>
      <p:sp>
        <p:nvSpPr>
          <p:cNvPr id="16" name="직사각형 15"/>
          <p:cNvSpPr/>
          <p:nvPr/>
        </p:nvSpPr>
        <p:spPr>
          <a:xfrm>
            <a:off x="6496567" y="5163361"/>
            <a:ext cx="3043985" cy="338554"/>
          </a:xfrm>
          <a:prstGeom prst="rect">
            <a:avLst/>
          </a:prstGeom>
        </p:spPr>
        <p:txBody>
          <a:bodyPr wrap="square">
            <a:spAutoFit/>
          </a:bodyPr>
          <a:lstStyle/>
          <a:p>
            <a:r>
              <a:rPr lang="ko-KR" altLang="en-US" sz="1600" dirty="0" err="1">
                <a:latin typeface="Arial" panose="020B0604020202020204" pitchFamily="34" charset="0"/>
                <a:cs typeface="Arial" panose="020B0604020202020204" pitchFamily="34" charset="0"/>
              </a:rPr>
              <a:t>energy</a:t>
            </a:r>
            <a:r>
              <a:rPr lang="ko-KR" altLang="en-US" sz="1600" dirty="0">
                <a:latin typeface="Arial" panose="020B0604020202020204" pitchFamily="34" charset="0"/>
                <a:cs typeface="Arial" panose="020B0604020202020204" pitchFamily="34" charset="0"/>
              </a:rPr>
              <a:t> </a:t>
            </a:r>
            <a:r>
              <a:rPr lang="ko-KR" altLang="en-US" sz="1600" dirty="0" err="1">
                <a:latin typeface="Arial" panose="020B0604020202020204" pitchFamily="34" charset="0"/>
                <a:cs typeface="Arial" panose="020B0604020202020204" pitchFamily="34" charset="0"/>
              </a:rPr>
              <a:t>barrier</a:t>
            </a:r>
            <a:r>
              <a:rPr lang="ko-KR" altLang="en-US" sz="1600" dirty="0">
                <a:latin typeface="Arial" panose="020B0604020202020204" pitchFamily="34" charset="0"/>
                <a:cs typeface="Arial" panose="020B0604020202020204" pitchFamily="34" charset="0"/>
              </a:rPr>
              <a:t> </a:t>
            </a:r>
            <a:r>
              <a:rPr lang="en-US" altLang="ko-KR" sz="1600" dirty="0">
                <a:latin typeface="Arial" panose="020B0604020202020204" pitchFamily="34" charset="0"/>
                <a:cs typeface="Arial" panose="020B0604020202020204" pitchFamily="34" charset="0"/>
              </a:rPr>
              <a:t>for nucleation</a:t>
            </a:r>
            <a:endParaRPr lang="ko-KR" altLang="en-US" sz="1600" dirty="0">
              <a:latin typeface="Arial" panose="020B0604020202020204" pitchFamily="34" charset="0"/>
              <a:cs typeface="Arial" panose="020B0604020202020204" pitchFamily="34" charset="0"/>
            </a:endParaRPr>
          </a:p>
        </p:txBody>
      </p:sp>
      <p:sp>
        <p:nvSpPr>
          <p:cNvPr id="17" name="직사각형 16"/>
          <p:cNvSpPr/>
          <p:nvPr/>
        </p:nvSpPr>
        <p:spPr>
          <a:xfrm>
            <a:off x="6496567" y="4442343"/>
            <a:ext cx="2528144" cy="584775"/>
          </a:xfrm>
          <a:prstGeom prst="rect">
            <a:avLst/>
          </a:prstGeom>
        </p:spPr>
        <p:txBody>
          <a:bodyPr wrap="square">
            <a:spAutoFit/>
          </a:bodyPr>
          <a:lstStyle/>
          <a:p>
            <a:r>
              <a:rPr lang="en-US" altLang="ko-KR" sz="1600" dirty="0">
                <a:latin typeface="Arial" panose="020B0604020202020204" pitchFamily="34" charset="0"/>
                <a:cs typeface="Arial" panose="020B0604020202020204" pitchFamily="34" charset="0"/>
              </a:rPr>
              <a:t>minimum size of a stable spherical nucleus</a:t>
            </a:r>
            <a:endParaRPr lang="ko-KR" altLang="en-US"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p:cNvSpPr txBox="1"/>
              <p:nvPr/>
            </p:nvSpPr>
            <p:spPr>
              <a:xfrm>
                <a:off x="5543246" y="5008067"/>
                <a:ext cx="953321" cy="590675"/>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ko-KR" sz="1900" i="1" smtClean="0">
                              <a:solidFill>
                                <a:srgbClr val="C00000"/>
                              </a:solidFill>
                              <a:latin typeface="Cambria Math" panose="02040503050406030204" pitchFamily="18" charset="0"/>
                            </a:rPr>
                          </m:ctrlPr>
                        </m:fPr>
                        <m:num>
                          <m:r>
                            <a:rPr lang="en-US" altLang="ko-KR" sz="1900" i="1">
                              <a:solidFill>
                                <a:srgbClr val="C00000"/>
                              </a:solidFill>
                              <a:latin typeface="Cambria Math" panose="02040503050406030204" pitchFamily="18" charset="0"/>
                            </a:rPr>
                            <m:t>16</m:t>
                          </m:r>
                          <m:r>
                            <a:rPr lang="ko-KR" altLang="en-US" sz="1900" i="1">
                              <a:solidFill>
                                <a:srgbClr val="C00000"/>
                              </a:solidFill>
                              <a:latin typeface="Cambria Math" panose="02040503050406030204" pitchFamily="18" charset="0"/>
                            </a:rPr>
                            <m:t>𝜋𝛾</m:t>
                          </m:r>
                          <m:r>
                            <a:rPr lang="en-US" altLang="ko-KR" sz="1900" b="0" i="1" baseline="30000" smtClean="0">
                              <a:solidFill>
                                <a:srgbClr val="C00000"/>
                              </a:solidFill>
                              <a:latin typeface="Cambria Math" panose="02040503050406030204" pitchFamily="18" charset="0"/>
                            </a:rPr>
                            <m:t>3</m:t>
                          </m:r>
                        </m:num>
                        <m:den>
                          <m:r>
                            <a:rPr lang="en-US" altLang="ko-KR" sz="1900" b="0" i="1" smtClean="0">
                              <a:solidFill>
                                <a:srgbClr val="C00000"/>
                              </a:solidFill>
                              <a:latin typeface="Cambria Math" panose="02040503050406030204" pitchFamily="18" charset="0"/>
                            </a:rPr>
                            <m:t>3</m:t>
                          </m:r>
                          <m:d>
                            <m:dPr>
                              <m:ctrlPr>
                                <a:rPr lang="en-US" altLang="ko-KR" sz="1900" b="0" i="1" smtClean="0">
                                  <a:solidFill>
                                    <a:srgbClr val="C00000"/>
                                  </a:solidFill>
                                  <a:latin typeface="Cambria Math" panose="02040503050406030204" pitchFamily="18" charset="0"/>
                                </a:rPr>
                              </m:ctrlPr>
                            </m:dPr>
                            <m:e>
                              <m:r>
                                <a:rPr lang="en-US" altLang="ko-KR" sz="1900" i="1" smtClean="0">
                                  <a:solidFill>
                                    <a:srgbClr val="C00000"/>
                                  </a:solidFill>
                                  <a:latin typeface="Cambria Math" panose="02040503050406030204" pitchFamily="18" charset="0"/>
                                  <a:ea typeface="Cambria Math" panose="02040503050406030204" pitchFamily="18" charset="0"/>
                                </a:rPr>
                                <m:t>∆</m:t>
                              </m:r>
                              <m:r>
                                <a:rPr lang="en-US" altLang="ko-KR" sz="1900" b="0" i="1" smtClean="0">
                                  <a:solidFill>
                                    <a:srgbClr val="C00000"/>
                                  </a:solidFill>
                                  <a:latin typeface="Cambria Math" panose="02040503050406030204" pitchFamily="18" charset="0"/>
                                  <a:ea typeface="Cambria Math" panose="02040503050406030204" pitchFamily="18" charset="0"/>
                                </a:rPr>
                                <m:t>𝐺</m:t>
                              </m:r>
                              <m:r>
                                <a:rPr lang="en-US" altLang="ko-KR" sz="1900" b="0" i="1" baseline="-25000" smtClean="0">
                                  <a:solidFill>
                                    <a:srgbClr val="C00000"/>
                                  </a:solidFill>
                                  <a:latin typeface="Cambria Math" panose="02040503050406030204" pitchFamily="18" charset="0"/>
                                  <a:ea typeface="Cambria Math" panose="02040503050406030204" pitchFamily="18" charset="0"/>
                                </a:rPr>
                                <m:t>𝑉</m:t>
                              </m:r>
                            </m:e>
                          </m:d>
                          <m:r>
                            <a:rPr lang="en-US" altLang="ko-KR" sz="1900" b="0" i="1" baseline="30000" smtClean="0">
                              <a:solidFill>
                                <a:srgbClr val="C00000"/>
                              </a:solidFill>
                              <a:latin typeface="Cambria Math" panose="02040503050406030204" pitchFamily="18" charset="0"/>
                              <a:ea typeface="Cambria Math" panose="02040503050406030204" pitchFamily="18" charset="0"/>
                            </a:rPr>
                            <m:t>2</m:t>
                          </m:r>
                        </m:den>
                      </m:f>
                    </m:oMath>
                  </m:oMathPara>
                </a14:m>
                <a:endParaRPr lang="ko-KR" altLang="en-US" sz="1900" dirty="0">
                  <a:solidFill>
                    <a:srgbClr val="C0000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543246" y="5008067"/>
                <a:ext cx="953321" cy="590675"/>
              </a:xfrm>
              <a:prstGeom prst="rect">
                <a:avLst/>
              </a:prstGeom>
              <a:blipFill>
                <a:blip r:embed="rId7"/>
                <a:stretch>
                  <a:fillRect b="-2083"/>
                </a:stretch>
              </a:blipFill>
            </p:spPr>
            <p:txBody>
              <a:bodyPr/>
              <a:lstStyle/>
              <a:p>
                <a:r>
                  <a:rPr lang="ko-KR" altLang="en-US">
                    <a:noFill/>
                  </a:rPr>
                  <a:t> </a:t>
                </a:r>
              </a:p>
            </p:txBody>
          </p:sp>
        </mc:Fallback>
      </mc:AlternateContent>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88</a:t>
            </a:fld>
            <a:endParaRPr lang="ko-KR" altLang="en-US"/>
          </a:p>
        </p:txBody>
      </p:sp>
    </p:spTree>
    <p:extLst>
      <p:ext uri="{BB962C8B-B14F-4D97-AF65-F5344CB8AC3E}">
        <p14:creationId xmlns:p14="http://schemas.microsoft.com/office/powerpoint/2010/main" val="2427818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1556004"/>
            <a:ext cx="7728550" cy="4438396"/>
          </a:xfrm>
          <a:prstGeom prst="rect">
            <a:avLst/>
          </a:prstGeom>
        </p:spPr>
      </p:pic>
      <p:sp>
        <p:nvSpPr>
          <p:cNvPr id="6" name="제목 1"/>
          <p:cNvSpPr>
            <a:spLocks noGrp="1"/>
          </p:cNvSpPr>
          <p:nvPr>
            <p:ph type="title"/>
          </p:nvPr>
        </p:nvSpPr>
        <p:spPr>
          <a:xfrm>
            <a:off x="0" y="85722"/>
            <a:ext cx="9144000" cy="1325563"/>
          </a:xfrm>
        </p:spPr>
        <p:txBody>
          <a:bodyPr>
            <a:normAutofit/>
          </a:bodyPr>
          <a:lstStyle/>
          <a:p>
            <a:pPr algn="ctr">
              <a:lnSpc>
                <a:spcPct val="150000"/>
              </a:lnSpc>
            </a:pPr>
            <a:r>
              <a:rPr lang="en-US" altLang="ko-KR" sz="3600" dirty="0">
                <a:latin typeface="+mn-ea"/>
                <a:ea typeface="+mn-ea"/>
              </a:rPr>
              <a:t>1</a:t>
            </a:r>
            <a:r>
              <a:rPr lang="ko-KR" altLang="en-US" sz="3600" dirty="0">
                <a:latin typeface="+mn-ea"/>
                <a:ea typeface="+mn-ea"/>
              </a:rPr>
              <a:t>차원 </a:t>
            </a:r>
            <a:r>
              <a:rPr lang="ko-KR" altLang="en-US" sz="3600" dirty="0" err="1">
                <a:latin typeface="+mn-ea"/>
                <a:ea typeface="+mn-ea"/>
              </a:rPr>
              <a:t>나노소재의</a:t>
            </a:r>
            <a:r>
              <a:rPr lang="ko-KR" altLang="en-US" sz="3600" dirty="0">
                <a:latin typeface="+mn-ea"/>
                <a:ea typeface="+mn-ea"/>
              </a:rPr>
              <a:t> 응용</a:t>
            </a: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8</a:t>
            </a:fld>
            <a:endParaRPr lang="ko-KR" altLang="en-US"/>
          </a:p>
        </p:txBody>
      </p:sp>
    </p:spTree>
    <p:extLst>
      <p:ext uri="{BB962C8B-B14F-4D97-AF65-F5344CB8AC3E}">
        <p14:creationId xmlns:p14="http://schemas.microsoft.com/office/powerpoint/2010/main" val="22177120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0" y="313492"/>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a:t>
            </a:r>
            <a:r>
              <a:rPr lang="en-US" altLang="ko-KR" sz="2800" b="1" dirty="0">
                <a:latin typeface="Gill Sans MT" panose="020B0502020104020203" pitchFamily="34" charset="0"/>
                <a:ea typeface="HY견고딕" panose="02030600000101010101" pitchFamily="18" charset="-127"/>
                <a:cs typeface="+mj-cs"/>
              </a:rPr>
              <a:t>3.2 Synthesis of nanoparticles</a:t>
            </a:r>
            <a:endParaRPr lang="ko-KR" altLang="en-US" sz="2800" b="1" dirty="0">
              <a:latin typeface="Gill Sans MT" panose="020B0502020104020203" pitchFamily="34" charset="0"/>
              <a:ea typeface="HY견고딕" panose="02030600000101010101" pitchFamily="18" charset="-127"/>
              <a:cs typeface="+mj-cs"/>
            </a:endParaRPr>
          </a:p>
        </p:txBody>
      </p:sp>
      <p:pic>
        <p:nvPicPr>
          <p:cNvPr id="13" name="Picture 2" descr="C:\WINDOWS\바탕 화면\jpg\03장\3-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80728"/>
            <a:ext cx="7023100" cy="38306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bwMode="auto">
          <a:xfrm>
            <a:off x="212537" y="4941168"/>
            <a:ext cx="8823959" cy="164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spcBef>
                <a:spcPts val="600"/>
              </a:spcBef>
              <a:buFontTx/>
              <a:buChar char="•"/>
            </a:pPr>
            <a:r>
              <a:rPr lang="en-US" altLang="ko-KR" sz="2400" dirty="0">
                <a:solidFill>
                  <a:srgbClr val="000000"/>
                </a:solidFill>
                <a:latin typeface="Gill Sans MT" panose="020B0502020104020203" pitchFamily="34" charset="0"/>
                <a:ea typeface="宋体" panose="02010600030101010101" pitchFamily="2" charset="-122"/>
              </a:rPr>
              <a:t> Methods: thermal oxidation, sputtering + thermal oxidation, </a:t>
            </a:r>
            <a:r>
              <a:rPr lang="en-US" altLang="ko-KR" sz="2400" dirty="0" err="1">
                <a:solidFill>
                  <a:srgbClr val="000000"/>
                </a:solidFill>
                <a:latin typeface="Gill Sans MT" panose="020B0502020104020203" pitchFamily="34" charset="0"/>
                <a:ea typeface="宋体" panose="02010600030101010101" pitchFamily="2" charset="-122"/>
              </a:rPr>
              <a:t>Ar</a:t>
            </a:r>
            <a:r>
              <a:rPr lang="en-US" altLang="ko-KR" sz="2400" dirty="0">
                <a:solidFill>
                  <a:srgbClr val="000000"/>
                </a:solidFill>
                <a:latin typeface="Gill Sans MT" panose="020B0502020104020203" pitchFamily="34" charset="0"/>
                <a:ea typeface="宋体" panose="02010600030101010101" pitchFamily="2" charset="-122"/>
              </a:rPr>
              <a:t> plasma + thermal  oxidation</a:t>
            </a:r>
          </a:p>
          <a:p>
            <a:pPr>
              <a:spcBef>
                <a:spcPts val="600"/>
              </a:spcBef>
              <a:buFontTx/>
              <a:buChar char="•"/>
            </a:pPr>
            <a:r>
              <a:rPr lang="en-US" altLang="ko-KR" sz="2400" dirty="0">
                <a:solidFill>
                  <a:srgbClr val="000000"/>
                </a:solidFill>
                <a:latin typeface="Gill Sans MT" panose="020B0502020104020203" pitchFamily="34" charset="0"/>
                <a:ea typeface="宋体" panose="02010600030101010101" pitchFamily="2" charset="-122"/>
              </a:rPr>
              <a:t> evaporated metals form metal NPs on HOPG substrate where such metal NPs are associated with defects</a:t>
            </a:r>
            <a:endParaRPr lang="ko-KR" altLang="en-US" sz="2400" dirty="0">
              <a:solidFill>
                <a:srgbClr val="000000"/>
              </a:solidFill>
              <a:latin typeface="Gill Sans MT" panose="020B0502020104020203" pitchFamily="34" charset="0"/>
              <a:ea typeface="宋体" panose="02010600030101010101" pitchFamily="2" charset="-122"/>
            </a:endParaRPr>
          </a:p>
        </p:txBody>
      </p:sp>
      <p:sp>
        <p:nvSpPr>
          <p:cNvPr id="7" name="TextBox 6"/>
          <p:cNvSpPr txBox="1"/>
          <p:nvPr/>
        </p:nvSpPr>
        <p:spPr bwMode="auto">
          <a:xfrm>
            <a:off x="1304775" y="1268760"/>
            <a:ext cx="18564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pPr>
            <a:r>
              <a:rPr lang="en-US" altLang="ko-KR" sz="1400" dirty="0">
                <a:solidFill>
                  <a:schemeClr val="bg1"/>
                </a:solidFill>
                <a:latin typeface="Gill Sans MT" panose="020B0502020104020203" pitchFamily="34" charset="0"/>
                <a:ea typeface="宋体" panose="02010600030101010101" pitchFamily="2" charset="-122"/>
              </a:rPr>
              <a:t>Ag NPs on edge defect</a:t>
            </a:r>
            <a:endParaRPr lang="ko-KR" altLang="en-US" sz="1400" dirty="0">
              <a:solidFill>
                <a:schemeClr val="bg1"/>
              </a:solidFill>
              <a:latin typeface="Gill Sans MT" panose="020B0502020104020203" pitchFamily="34" charset="0"/>
              <a:ea typeface="宋体" panose="02010600030101010101" pitchFamily="2" charset="-122"/>
            </a:endParaRPr>
          </a:p>
        </p:txBody>
      </p:sp>
      <p:sp>
        <p:nvSpPr>
          <p:cNvPr id="18" name="TextBox 17"/>
          <p:cNvSpPr txBox="1"/>
          <p:nvPr/>
        </p:nvSpPr>
        <p:spPr bwMode="auto">
          <a:xfrm>
            <a:off x="4560105" y="1268760"/>
            <a:ext cx="210012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spcBef>
                <a:spcPts val="600"/>
              </a:spcBef>
            </a:pPr>
            <a:r>
              <a:rPr lang="en-US" altLang="ko-KR" sz="1400" dirty="0">
                <a:solidFill>
                  <a:schemeClr val="bg1"/>
                </a:solidFill>
                <a:latin typeface="Gill Sans MT" panose="020B0502020104020203" pitchFamily="34" charset="0"/>
                <a:ea typeface="宋体" panose="02010600030101010101" pitchFamily="2" charset="-122"/>
              </a:rPr>
              <a:t>Ag NPs on surface defects</a:t>
            </a:r>
            <a:endParaRPr lang="ko-KR" altLang="en-US" sz="1400" dirty="0">
              <a:solidFill>
                <a:schemeClr val="bg1"/>
              </a:solidFill>
              <a:latin typeface="Gill Sans MT" panose="020B0502020104020203" pitchFamily="34" charset="0"/>
              <a:ea typeface="宋体" panose="02010600030101010101" pitchFamily="2" charset="-122"/>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89</a:t>
            </a:fld>
            <a:endParaRPr lang="ko-KR" altLang="en-US"/>
          </a:p>
        </p:txBody>
      </p:sp>
    </p:spTree>
    <p:extLst>
      <p:ext uri="{BB962C8B-B14F-4D97-AF65-F5344CB8AC3E}">
        <p14:creationId xmlns:p14="http://schemas.microsoft.com/office/powerpoint/2010/main" val="37204497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0" y="313492"/>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a:t>
            </a:r>
            <a:r>
              <a:rPr lang="en-US" altLang="ko-KR" sz="2800" b="1" dirty="0">
                <a:latin typeface="Gill Sans MT" panose="020B0502020104020203" pitchFamily="34" charset="0"/>
                <a:ea typeface="HY견고딕" panose="02030600000101010101" pitchFamily="18" charset="-127"/>
                <a:cs typeface="+mj-cs"/>
              </a:rPr>
              <a:t>4 Kinetically Confined Synthesis of NPs</a:t>
            </a:r>
            <a:endParaRPr lang="ko-KR" altLang="en-US" sz="2800" b="1" dirty="0">
              <a:latin typeface="Gill Sans MT" panose="020B0502020104020203" pitchFamily="34" charset="0"/>
              <a:ea typeface="HY견고딕" panose="02030600000101010101" pitchFamily="18" charset="-127"/>
              <a:cs typeface="+mj-cs"/>
            </a:endParaRPr>
          </a:p>
        </p:txBody>
      </p:sp>
      <p:sp>
        <p:nvSpPr>
          <p:cNvPr id="9" name="TextBox 8"/>
          <p:cNvSpPr txBox="1"/>
          <p:nvPr/>
        </p:nvSpPr>
        <p:spPr bwMode="auto">
          <a:xfrm>
            <a:off x="539552" y="1202580"/>
            <a:ext cx="8823959"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nSpc>
                <a:spcPct val="150000"/>
              </a:lnSpc>
              <a:spcBef>
                <a:spcPts val="600"/>
              </a:spcBef>
              <a:buFontTx/>
              <a:buChar char="•"/>
            </a:pPr>
            <a:r>
              <a:rPr lang="en-US" altLang="ko-KR" sz="2400" dirty="0">
                <a:solidFill>
                  <a:srgbClr val="000000"/>
                </a:solidFill>
                <a:latin typeface="Gill Sans MT" panose="020B0502020104020203" pitchFamily="34" charset="0"/>
                <a:ea typeface="宋体" panose="02010600030101010101" pitchFamily="2" charset="-122"/>
              </a:rPr>
              <a:t> kinetically controlled growth: dominated by amount of source or available space</a:t>
            </a:r>
          </a:p>
          <a:p>
            <a:pPr marL="342900" indent="-342900">
              <a:lnSpc>
                <a:spcPct val="150000"/>
              </a:lnSpc>
              <a:spcBef>
                <a:spcPts val="600"/>
              </a:spcBef>
              <a:buFont typeface="Wingdings" panose="05000000000000000000" pitchFamily="2" charset="2"/>
              <a:buChar char="ü"/>
            </a:pPr>
            <a:r>
              <a:rPr lang="en-US" altLang="ko-KR" sz="2400" dirty="0">
                <a:solidFill>
                  <a:srgbClr val="000000"/>
                </a:solidFill>
                <a:latin typeface="Gill Sans MT" panose="020B0502020104020203" pitchFamily="34" charset="0"/>
                <a:ea typeface="宋体" panose="02010600030101010101" pitchFamily="2" charset="-122"/>
              </a:rPr>
              <a:t> liquid droplets in gas: aerosol synthesis</a:t>
            </a:r>
          </a:p>
          <a:p>
            <a:pPr marL="342900" indent="-342900">
              <a:lnSpc>
                <a:spcPct val="150000"/>
              </a:lnSpc>
              <a:spcBef>
                <a:spcPts val="600"/>
              </a:spcBef>
              <a:buFont typeface="Wingdings" panose="05000000000000000000" pitchFamily="2" charset="2"/>
              <a:buChar char="ü"/>
            </a:pPr>
            <a:r>
              <a:rPr lang="en-US" altLang="ko-KR" sz="2400" dirty="0">
                <a:solidFill>
                  <a:srgbClr val="000000"/>
                </a:solidFill>
                <a:latin typeface="Gill Sans MT" panose="020B0502020104020203" pitchFamily="34" charset="0"/>
                <a:ea typeface="宋体" panose="02010600030101010101" pitchFamily="2" charset="-122"/>
              </a:rPr>
              <a:t> self-terminating synthesis</a:t>
            </a:r>
            <a:endParaRPr lang="ko-KR" altLang="en-US" sz="2400" dirty="0">
              <a:solidFill>
                <a:srgbClr val="000000"/>
              </a:solidFill>
              <a:latin typeface="Gill Sans MT" panose="020B0502020104020203" pitchFamily="34" charset="0"/>
              <a:ea typeface="宋体" panose="02010600030101010101" pitchFamily="2" charset="-122"/>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90</a:t>
            </a:fld>
            <a:endParaRPr lang="ko-KR" altLang="en-US"/>
          </a:p>
        </p:txBody>
      </p:sp>
    </p:spTree>
    <p:extLst>
      <p:ext uri="{BB962C8B-B14F-4D97-AF65-F5344CB8AC3E}">
        <p14:creationId xmlns:p14="http://schemas.microsoft.com/office/powerpoint/2010/main" val="24381062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0" y="313492"/>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a:t>
            </a:r>
            <a:r>
              <a:rPr lang="en-US" altLang="ko-KR" sz="2800" b="1" dirty="0">
                <a:latin typeface="Gill Sans MT" panose="020B0502020104020203" pitchFamily="34" charset="0"/>
                <a:ea typeface="HY견고딕" panose="02030600000101010101" pitchFamily="18" charset="-127"/>
                <a:cs typeface="+mj-cs"/>
              </a:rPr>
              <a:t>4.1 Aerosol synthesis</a:t>
            </a:r>
            <a:endParaRPr lang="ko-KR" altLang="en-US" sz="2800" b="1" dirty="0">
              <a:latin typeface="Gill Sans MT" panose="020B0502020104020203" pitchFamily="34" charset="0"/>
              <a:ea typeface="HY견고딕" panose="02030600000101010101" pitchFamily="18" charset="-127"/>
              <a:cs typeface="+mj-cs"/>
            </a:endParaRPr>
          </a:p>
        </p:txBody>
      </p:sp>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052736"/>
            <a:ext cx="7566868" cy="3309093"/>
          </a:xfrm>
          <a:prstGeom prst="rect">
            <a:avLst/>
          </a:prstGeom>
        </p:spPr>
      </p:pic>
      <p:sp>
        <p:nvSpPr>
          <p:cNvPr id="3" name="TextBox 2"/>
          <p:cNvSpPr txBox="1"/>
          <p:nvPr/>
        </p:nvSpPr>
        <p:spPr bwMode="auto">
          <a:xfrm>
            <a:off x="245492" y="4653136"/>
            <a:ext cx="864698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285750" indent="-285750">
              <a:spcBef>
                <a:spcPts val="600"/>
              </a:spcBef>
              <a:buFont typeface="Arial" panose="020B0604020202020204" pitchFamily="34" charset="0"/>
              <a:buChar char="•"/>
            </a:pPr>
            <a:r>
              <a:rPr lang="en-US" altLang="ko-KR" sz="2200" dirty="0">
                <a:solidFill>
                  <a:srgbClr val="000000"/>
                </a:solidFill>
                <a:latin typeface="Gill Sans MT" panose="020B0502020104020203" pitchFamily="34" charset="0"/>
                <a:ea typeface="宋体" panose="02010600030101010101" pitchFamily="2" charset="-122"/>
              </a:rPr>
              <a:t>bottom-up process, polycrystalline, NPs collected and </a:t>
            </a:r>
            <a:r>
              <a:rPr lang="en-US" altLang="ko-KR" sz="2200" dirty="0" err="1">
                <a:solidFill>
                  <a:srgbClr val="000000"/>
                </a:solidFill>
                <a:latin typeface="Gill Sans MT" panose="020B0502020104020203" pitchFamily="34" charset="0"/>
                <a:ea typeface="宋体" panose="02010600030101010101" pitchFamily="2" charset="-122"/>
              </a:rPr>
              <a:t>redispersed</a:t>
            </a:r>
            <a:endParaRPr lang="en-US" altLang="ko-KR" sz="2200" dirty="0">
              <a:solidFill>
                <a:srgbClr val="000000"/>
              </a:solidFill>
              <a:latin typeface="Gill Sans MT" panose="020B0502020104020203" pitchFamily="34" charset="0"/>
              <a:ea typeface="宋体" panose="02010600030101010101" pitchFamily="2" charset="-122"/>
            </a:endParaRPr>
          </a:p>
          <a:p>
            <a:pPr marL="285750" indent="-285750">
              <a:spcBef>
                <a:spcPts val="600"/>
              </a:spcBef>
              <a:buFont typeface="Arial" panose="020B0604020202020204" pitchFamily="34" charset="0"/>
              <a:buChar char="•"/>
            </a:pPr>
            <a:r>
              <a:rPr lang="en-US" altLang="ko-KR" sz="2200" dirty="0">
                <a:solidFill>
                  <a:srgbClr val="000000"/>
                </a:solidFill>
                <a:latin typeface="Gill Sans MT" panose="020B0502020104020203" pitchFamily="34" charset="0"/>
                <a:ea typeface="宋体" panose="02010600030101010101" pitchFamily="2" charset="-122"/>
              </a:rPr>
              <a:t>liquid precursors </a:t>
            </a:r>
            <a:r>
              <a:rPr lang="en-US" altLang="ko-KR" sz="2200" dirty="0">
                <a:solidFill>
                  <a:srgbClr val="000000"/>
                </a:solidFill>
                <a:latin typeface="Gill Sans MT" panose="020B0502020104020203" pitchFamily="34" charset="0"/>
                <a:ea typeface="宋体" panose="02010600030101010101" pitchFamily="2" charset="-122"/>
                <a:sym typeface="Wingdings" panose="05000000000000000000" pitchFamily="2" charset="2"/>
              </a:rPr>
              <a:t> mystified to make a liquid aerosol  solidification via evaporation of solvent or reaction with chemical in gas  spherical NPs</a:t>
            </a:r>
          </a:p>
          <a:p>
            <a:pPr marL="285750" indent="-285750">
              <a:spcBef>
                <a:spcPts val="600"/>
              </a:spcBef>
              <a:buFont typeface="Arial" panose="020B0604020202020204" pitchFamily="34" charset="0"/>
              <a:buChar char="•"/>
            </a:pPr>
            <a:r>
              <a:rPr lang="en-US" altLang="ko-KR" sz="2200" dirty="0">
                <a:solidFill>
                  <a:srgbClr val="000000"/>
                </a:solidFill>
                <a:latin typeface="Gill Sans MT" panose="020B0502020104020203" pitchFamily="34" charset="0"/>
                <a:ea typeface="宋体" panose="02010600030101010101" pitchFamily="2" charset="-122"/>
                <a:sym typeface="Wingdings" panose="05000000000000000000" pitchFamily="2" charset="2"/>
              </a:rPr>
              <a:t>size: determined by initial liquid droplets and concentration of solid</a:t>
            </a:r>
            <a:endParaRPr lang="ko-KR" altLang="en-US" sz="2200" dirty="0">
              <a:solidFill>
                <a:srgbClr val="000000"/>
              </a:solidFill>
              <a:latin typeface="Gill Sans MT" panose="020B0502020104020203" pitchFamily="34" charset="0"/>
              <a:ea typeface="宋体" panose="02010600030101010101" pitchFamily="2" charset="-122"/>
            </a:endParaRPr>
          </a:p>
        </p:txBody>
      </p:sp>
      <p:sp>
        <p:nvSpPr>
          <p:cNvPr id="5" name="슬라이드 번호 개체 틀 4"/>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91</a:t>
            </a:fld>
            <a:endParaRPr lang="ko-KR" altLang="en-US"/>
          </a:p>
        </p:txBody>
      </p:sp>
    </p:spTree>
    <p:extLst>
      <p:ext uri="{BB962C8B-B14F-4D97-AF65-F5344CB8AC3E}">
        <p14:creationId xmlns:p14="http://schemas.microsoft.com/office/powerpoint/2010/main" val="8155511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313492"/>
            <a:ext cx="9144000" cy="523220"/>
          </a:xfrm>
          <a:prstGeom prst="rect">
            <a:avLst/>
          </a:prstGeom>
        </p:spPr>
        <p:txBody>
          <a:bodyPr vert="horz" lIns="91440" tIns="45720" rIns="91440" bIns="45720" rtlCol="0" anchor="ctr">
            <a:noAutofit/>
          </a:bodyPr>
          <a:lstStyle/>
          <a:p>
            <a:pPr algn="ctr">
              <a:spcBef>
                <a:spcPct val="0"/>
              </a:spcBef>
            </a:pPr>
            <a:r>
              <a:rPr lang="ko-KR" altLang="en-US" sz="2800" b="1" dirty="0">
                <a:latin typeface="Gill Sans MT" panose="020B0502020104020203" pitchFamily="34" charset="0"/>
                <a:ea typeface="HY견고딕" panose="02030600000101010101" pitchFamily="18" charset="-127"/>
                <a:cs typeface="+mj-cs"/>
              </a:rPr>
              <a:t>3.</a:t>
            </a:r>
            <a:r>
              <a:rPr lang="en-US" altLang="ko-KR" sz="2800" b="1" dirty="0">
                <a:latin typeface="Gill Sans MT" panose="020B0502020104020203" pitchFamily="34" charset="0"/>
                <a:ea typeface="HY견고딕" panose="02030600000101010101" pitchFamily="18" charset="-127"/>
                <a:cs typeface="+mj-cs"/>
              </a:rPr>
              <a:t>4.2 Growth termination</a:t>
            </a:r>
            <a:endParaRPr lang="ko-KR" altLang="en-US" sz="2800" b="1" dirty="0">
              <a:latin typeface="Gill Sans MT" panose="020B0502020104020203" pitchFamily="34" charset="0"/>
              <a:ea typeface="HY견고딕" panose="02030600000101010101" pitchFamily="18" charset="-127"/>
              <a:cs typeface="+mj-cs"/>
            </a:endParaRPr>
          </a:p>
        </p:txBody>
      </p:sp>
      <p:pic>
        <p:nvPicPr>
          <p:cNvPr id="6" name="Picture 2" descr="C:\WINDOWS\바탕 화면\jpg\03장\3-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16831"/>
            <a:ext cx="7840526" cy="34293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179512" y="4325698"/>
            <a:ext cx="8784976" cy="238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285750" indent="-285750">
              <a:spcBef>
                <a:spcPts val="600"/>
              </a:spcBef>
              <a:buFont typeface="Arial" panose="020B0604020202020204" pitchFamily="34" charset="0"/>
              <a:buChar char="•"/>
            </a:pPr>
            <a:r>
              <a:rPr lang="en-US" altLang="ko-KR" sz="2400" dirty="0">
                <a:solidFill>
                  <a:srgbClr val="000000"/>
                </a:solidFill>
                <a:latin typeface="Gill Sans MT" panose="020B0502020104020203" pitchFamily="34" charset="0"/>
                <a:ea typeface="宋体" panose="02010600030101010101" pitchFamily="2" charset="-122"/>
              </a:rPr>
              <a:t>When organic components or alien ions are attached to the growth surface so that all the available growth sites are occupied, growth process stops</a:t>
            </a:r>
          </a:p>
          <a:p>
            <a:pPr marL="285750" indent="-285750">
              <a:spcBef>
                <a:spcPts val="600"/>
              </a:spcBef>
              <a:buFont typeface="Arial" panose="020B0604020202020204" pitchFamily="34" charset="0"/>
              <a:buChar char="•"/>
            </a:pPr>
            <a:r>
              <a:rPr lang="en-US" altLang="ko-KR" sz="2400" dirty="0">
                <a:solidFill>
                  <a:srgbClr val="000000"/>
                </a:solidFill>
                <a:latin typeface="Gill Sans MT" panose="020B0502020104020203" pitchFamily="34" charset="0"/>
                <a:ea typeface="宋体" panose="02010600030101010101" pitchFamily="2" charset="-122"/>
              </a:rPr>
              <a:t>Size: determined by ration between capping molecules and precursors (e.g., increase in capping molecules result in reduction of NP size)</a:t>
            </a:r>
            <a:endParaRPr lang="ko-KR" altLang="en-US" sz="2400" dirty="0">
              <a:solidFill>
                <a:srgbClr val="000000"/>
              </a:solidFill>
              <a:latin typeface="Gill Sans MT" panose="020B0502020104020203" pitchFamily="34" charset="0"/>
              <a:ea typeface="宋体" panose="02010600030101010101" pitchFamily="2" charset="-122"/>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92</a:t>
            </a:fld>
            <a:endParaRPr lang="ko-KR" altLang="en-US"/>
          </a:p>
        </p:txBody>
      </p:sp>
      <p:pic>
        <p:nvPicPr>
          <p:cNvPr id="4" name="그림 3">
            <a:extLst>
              <a:ext uri="{FF2B5EF4-FFF2-40B4-BE49-F238E27FC236}">
                <a16:creationId xmlns:a16="http://schemas.microsoft.com/office/drawing/2014/main" id="{C65C0478-C59E-4E5E-9766-1B4270EA6ECF}"/>
              </a:ext>
            </a:extLst>
          </p:cNvPr>
          <p:cNvPicPr>
            <a:picLocks noChangeAspect="1"/>
          </p:cNvPicPr>
          <p:nvPr/>
        </p:nvPicPr>
        <p:blipFill>
          <a:blip r:embed="rId4"/>
          <a:stretch>
            <a:fillRect/>
          </a:stretch>
        </p:blipFill>
        <p:spPr>
          <a:xfrm>
            <a:off x="9468544" y="916831"/>
            <a:ext cx="3477384" cy="2385268"/>
          </a:xfrm>
          <a:prstGeom prst="rect">
            <a:avLst/>
          </a:prstGeom>
        </p:spPr>
      </p:pic>
    </p:spTree>
    <p:extLst>
      <p:ext uri="{BB962C8B-B14F-4D97-AF65-F5344CB8AC3E}">
        <p14:creationId xmlns:p14="http://schemas.microsoft.com/office/powerpoint/2010/main" val="25525044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제목 1"/>
          <p:cNvSpPr>
            <a:spLocks noGrp="1"/>
          </p:cNvSpPr>
          <p:nvPr>
            <p:ph type="ctrTitle"/>
          </p:nvPr>
        </p:nvSpPr>
        <p:spPr>
          <a:xfrm>
            <a:off x="0" y="1109663"/>
            <a:ext cx="9144000" cy="2547937"/>
          </a:xfrm>
        </p:spPr>
        <p:txBody>
          <a:bodyPr>
            <a:normAutofit/>
          </a:bodyPr>
          <a:lstStyle/>
          <a:p>
            <a:pPr>
              <a:lnSpc>
                <a:spcPct val="150000"/>
              </a:lnSpc>
            </a:pPr>
            <a:r>
              <a:rPr lang="en-US" altLang="ko-KR" sz="3600" b="1" dirty="0">
                <a:latin typeface="Gill Sans MT" panose="020B0502020104020203" pitchFamily="34" charset="0"/>
              </a:rPr>
              <a:t>Chapter 4.</a:t>
            </a:r>
            <a:br>
              <a:rPr lang="en-US" altLang="ko-KR" sz="3600" b="1" dirty="0">
                <a:latin typeface="Gill Sans MT" panose="020B0502020104020203" pitchFamily="34" charset="0"/>
              </a:rPr>
            </a:br>
            <a:r>
              <a:rPr lang="en-US" altLang="ko-KR" sz="3600" b="1" dirty="0">
                <a:latin typeface="Gill Sans MT" panose="020B0502020104020203" pitchFamily="34" charset="0"/>
              </a:rPr>
              <a:t>One-Dimensional Nanostructures: Nanowires and </a:t>
            </a:r>
            <a:r>
              <a:rPr lang="en-US" altLang="ko-KR" sz="3600" b="1" dirty="0" err="1">
                <a:latin typeface="Gill Sans MT" panose="020B0502020104020203" pitchFamily="34" charset="0"/>
              </a:rPr>
              <a:t>Nanorods</a:t>
            </a:r>
            <a:endParaRPr lang="ko-KR" altLang="en-US" sz="3600" b="1" dirty="0">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93</a:t>
            </a:fld>
            <a:endParaRPr lang="ko-KR" altLang="en-US" dirty="0"/>
          </a:p>
        </p:txBody>
      </p:sp>
    </p:spTree>
    <p:extLst>
      <p:ext uri="{BB962C8B-B14F-4D97-AF65-F5344CB8AC3E}">
        <p14:creationId xmlns:p14="http://schemas.microsoft.com/office/powerpoint/2010/main" val="18855972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제목 1"/>
          <p:cNvSpPr>
            <a:spLocks noGrp="1"/>
          </p:cNvSpPr>
          <p:nvPr>
            <p:ph type="title"/>
          </p:nvPr>
        </p:nvSpPr>
        <p:spPr>
          <a:xfrm>
            <a:off x="0" y="0"/>
            <a:ext cx="9144000" cy="692150"/>
          </a:xfrm>
        </p:spPr>
        <p:txBody>
          <a:bodyPr/>
          <a:lstStyle/>
          <a:p>
            <a:pPr eaLnBrk="1" hangingPunct="1"/>
            <a:r>
              <a:rPr lang="en-US" altLang="ko-KR" sz="3600" b="1">
                <a:latin typeface="Gill Sans MT" panose="020B0502020104020203" pitchFamily="34" charset="0"/>
              </a:rPr>
              <a:t>4.1 Introduction</a:t>
            </a:r>
            <a:endParaRPr lang="ko-KR" altLang="en-US" sz="3600" b="1">
              <a:latin typeface="Gill Sans MT" panose="020B0502020104020203" pitchFamily="34" charset="0"/>
            </a:endParaRPr>
          </a:p>
        </p:txBody>
      </p:sp>
      <p:sp>
        <p:nvSpPr>
          <p:cNvPr id="3" name="내용 개체 틀 2"/>
          <p:cNvSpPr>
            <a:spLocks noGrp="1"/>
          </p:cNvSpPr>
          <p:nvPr>
            <p:ph idx="1"/>
          </p:nvPr>
        </p:nvSpPr>
        <p:spPr>
          <a:xfrm>
            <a:off x="179388" y="862013"/>
            <a:ext cx="8713787" cy="2109787"/>
          </a:xfrm>
        </p:spPr>
        <p:txBody>
          <a:bodyPr rtlCol="0">
            <a:noAutofit/>
          </a:bodyPr>
          <a:lstStyle/>
          <a:p>
            <a:pPr eaLnBrk="1" fontAlgn="auto" hangingPunct="1">
              <a:spcBef>
                <a:spcPts val="0"/>
              </a:spcBef>
              <a:spcAft>
                <a:spcPts val="0"/>
              </a:spcAft>
              <a:defRPr/>
            </a:pPr>
            <a:r>
              <a:rPr lang="en-US" altLang="ko-KR" sz="2200" dirty="0">
                <a:latin typeface="Gill Sans MT" panose="020B0502020104020203" pitchFamily="34" charset="0"/>
              </a:rPr>
              <a:t>by shape &amp; length</a:t>
            </a:r>
          </a:p>
          <a:p>
            <a:pPr marL="0" indent="0" eaLnBrk="1" fontAlgn="auto" hangingPunct="1">
              <a:spcBef>
                <a:spcPts val="0"/>
              </a:spcBef>
              <a:spcAft>
                <a:spcPts val="0"/>
              </a:spcAft>
              <a:buFont typeface="Arial" panose="020B0604020202020204" pitchFamily="34" charset="0"/>
              <a:buNone/>
              <a:defRPr/>
            </a:pPr>
            <a:r>
              <a:rPr lang="en-US" altLang="ko-KR" sz="2200" dirty="0">
                <a:latin typeface="Gill Sans MT" panose="020B0502020104020203" pitchFamily="34" charset="0"/>
              </a:rPr>
              <a:t>      - whiskers, fiber, nanowires, and </a:t>
            </a:r>
            <a:r>
              <a:rPr lang="en-US" altLang="ko-KR" sz="2200" dirty="0" err="1">
                <a:latin typeface="Gill Sans MT" panose="020B0502020104020203" pitchFamily="34" charset="0"/>
              </a:rPr>
              <a:t>nanorods</a:t>
            </a:r>
            <a:endParaRPr lang="en-US" altLang="ko-KR" sz="2200" dirty="0">
              <a:latin typeface="Gill Sans MT" panose="020B0502020104020203" pitchFamily="34" charset="0"/>
            </a:endParaRPr>
          </a:p>
          <a:p>
            <a:pPr marL="0" indent="0" eaLnBrk="1" fontAlgn="auto" hangingPunct="1">
              <a:spcBef>
                <a:spcPts val="0"/>
              </a:spcBef>
              <a:spcAft>
                <a:spcPts val="0"/>
              </a:spcAft>
              <a:buFont typeface="Arial" panose="020B0604020202020204" pitchFamily="34" charset="0"/>
              <a:buNone/>
              <a:defRPr/>
            </a:pPr>
            <a:r>
              <a:rPr lang="en-US" altLang="ko-KR" sz="2200" dirty="0">
                <a:latin typeface="Gill Sans MT" panose="020B0502020104020203" pitchFamily="34" charset="0"/>
                <a:sym typeface="Wingdings" panose="05000000000000000000" pitchFamily="2" charset="2"/>
              </a:rPr>
              <a:t>      - nanotubes, and </a:t>
            </a:r>
            <a:r>
              <a:rPr lang="en-US" altLang="ko-KR" sz="2200" dirty="0" err="1">
                <a:latin typeface="Gill Sans MT" panose="020B0502020104020203" pitchFamily="34" charset="0"/>
                <a:sym typeface="Wingdings" panose="05000000000000000000" pitchFamily="2" charset="2"/>
              </a:rPr>
              <a:t>nanocables</a:t>
            </a:r>
            <a:endParaRPr lang="en-US" altLang="ko-KR" sz="2200" dirty="0">
              <a:latin typeface="Gill Sans MT" panose="020B0502020104020203" pitchFamily="34" charset="0"/>
              <a:sym typeface="Wingdings" panose="05000000000000000000" pitchFamily="2" charset="2"/>
            </a:endParaRPr>
          </a:p>
          <a:p>
            <a:pPr eaLnBrk="1" fontAlgn="auto" hangingPunct="1">
              <a:spcBef>
                <a:spcPts val="0"/>
              </a:spcBef>
              <a:spcAft>
                <a:spcPts val="0"/>
              </a:spcAft>
              <a:defRPr/>
            </a:pPr>
            <a:r>
              <a:rPr lang="en-US" altLang="ko-KR" sz="2200" dirty="0">
                <a:latin typeface="Gill Sans MT" panose="020B0502020104020203" pitchFamily="34" charset="0"/>
              </a:rPr>
              <a:t>by diameter size</a:t>
            </a:r>
          </a:p>
          <a:p>
            <a:pPr marL="0" indent="0" eaLnBrk="1" fontAlgn="auto" hangingPunct="1">
              <a:spcBef>
                <a:spcPts val="0"/>
              </a:spcBef>
              <a:spcAft>
                <a:spcPts val="0"/>
              </a:spcAft>
              <a:buFont typeface="Arial" panose="020B0604020202020204" pitchFamily="34" charset="0"/>
              <a:buNone/>
              <a:defRPr/>
            </a:pPr>
            <a:r>
              <a:rPr lang="en-US" altLang="ko-KR" sz="2200" dirty="0">
                <a:latin typeface="Gill Sans MT" panose="020B0502020104020203" pitchFamily="34" charset="0"/>
                <a:sym typeface="Wingdings" panose="05000000000000000000" pitchFamily="2" charset="2"/>
              </a:rPr>
              <a:t>      - whiskers and fibers (diameters of 1 nm to 100 um)</a:t>
            </a:r>
          </a:p>
          <a:p>
            <a:pPr marL="0" indent="0" eaLnBrk="1" fontAlgn="auto" hangingPunct="1">
              <a:spcBef>
                <a:spcPts val="0"/>
              </a:spcBef>
              <a:spcAft>
                <a:spcPts val="0"/>
              </a:spcAft>
              <a:buFont typeface="Arial" panose="020B0604020202020204" pitchFamily="34" charset="0"/>
              <a:buNone/>
              <a:defRPr/>
            </a:pPr>
            <a:r>
              <a:rPr lang="en-US" altLang="ko-KR" sz="2200" dirty="0">
                <a:latin typeface="Gill Sans MT" panose="020B0502020104020203" pitchFamily="34" charset="0"/>
                <a:sym typeface="Wingdings" panose="05000000000000000000" pitchFamily="2" charset="2"/>
              </a:rPr>
              <a:t>      - nanowires and </a:t>
            </a:r>
            <a:r>
              <a:rPr lang="en-US" altLang="ko-KR" sz="2200" dirty="0" err="1">
                <a:latin typeface="Gill Sans MT" panose="020B0502020104020203" pitchFamily="34" charset="0"/>
                <a:sym typeface="Wingdings" panose="05000000000000000000" pitchFamily="2" charset="2"/>
              </a:rPr>
              <a:t>nanorods</a:t>
            </a:r>
            <a:r>
              <a:rPr lang="en-US" altLang="ko-KR" sz="2200" dirty="0">
                <a:latin typeface="Gill Sans MT" panose="020B0502020104020203" pitchFamily="34" charset="0"/>
                <a:sym typeface="Wingdings" panose="05000000000000000000" pitchFamily="2" charset="2"/>
              </a:rPr>
              <a:t> (diameters of &lt; 100 nm)</a:t>
            </a:r>
          </a:p>
          <a:p>
            <a:pPr marL="0" indent="0" eaLnBrk="1" fontAlgn="auto" hangingPunct="1">
              <a:spcBef>
                <a:spcPts val="0"/>
              </a:spcBef>
              <a:spcAft>
                <a:spcPts val="0"/>
              </a:spcAft>
              <a:buFont typeface="Arial" panose="020B0604020202020204" pitchFamily="34" charset="0"/>
              <a:buNone/>
              <a:defRPr/>
            </a:pPr>
            <a:endParaRPr lang="ko-KR" altLang="en-US" sz="2200" dirty="0">
              <a:latin typeface="Gill Sans MT" panose="020B0502020104020203" pitchFamily="34" charset="0"/>
            </a:endParaRPr>
          </a:p>
        </p:txBody>
      </p:sp>
      <p:sp>
        <p:nvSpPr>
          <p:cNvPr id="6149" name="직사각형 1"/>
          <p:cNvSpPr>
            <a:spLocks noChangeArrowheads="1"/>
          </p:cNvSpPr>
          <p:nvPr/>
        </p:nvSpPr>
        <p:spPr bwMode="auto">
          <a:xfrm>
            <a:off x="2536825" y="3276600"/>
            <a:ext cx="637857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2000" b="1">
                <a:latin typeface="Gill Sans MT" panose="020B0502020104020203" pitchFamily="34" charset="0"/>
                <a:ea typeface="맑은 고딕" panose="020B0503020000020004" pitchFamily="50" charset="-127"/>
              </a:rPr>
              <a:t>(1) </a:t>
            </a:r>
            <a:r>
              <a:rPr lang="ko-KR" altLang="en-US" sz="2000" b="1">
                <a:latin typeface="Gill Sans MT" panose="020B0502020104020203" pitchFamily="34" charset="0"/>
                <a:ea typeface="맑은 고딕" panose="020B0503020000020004" pitchFamily="50" charset="-127"/>
              </a:rPr>
              <a:t>Spontaneous growth: </a:t>
            </a:r>
            <a:r>
              <a:rPr lang="en-US" altLang="ko-KR" sz="2000" b="1">
                <a:latin typeface="Gill Sans MT" panose="020B0502020104020203" pitchFamily="34" charset="0"/>
                <a:ea typeface="맑은 고딕" panose="020B0503020000020004" pitchFamily="50" charset="-127"/>
                <a:sym typeface="Wingdings" panose="05000000000000000000" pitchFamily="2" charset="2"/>
              </a:rPr>
              <a:t> single</a:t>
            </a:r>
            <a:endParaRPr lang="en-US" altLang="ko-KR" sz="2000" b="1">
              <a:latin typeface="Gill Sans MT" panose="020B0502020104020203" pitchFamily="34" charset="0"/>
              <a:ea typeface="맑은 고딕" panose="020B0503020000020004" pitchFamily="50" charset="-127"/>
            </a:endParaRPr>
          </a:p>
          <a:p>
            <a:pPr latinLnBrk="0">
              <a:spcBef>
                <a:spcPct val="0"/>
              </a:spcBef>
              <a:buFontTx/>
              <a:buNone/>
            </a:pPr>
            <a:r>
              <a:rPr lang="ko-KR" altLang="en-US" sz="2000">
                <a:latin typeface="Gill Sans MT" panose="020B0502020104020203" pitchFamily="34" charset="0"/>
                <a:ea typeface="맑은 고딕" panose="020B0503020000020004" pitchFamily="50" charset="-127"/>
              </a:rPr>
              <a:t>     (a) </a:t>
            </a:r>
            <a:r>
              <a:rPr lang="en-US" altLang="ko-KR" sz="2000">
                <a:latin typeface="Gill Sans MT" panose="020B0502020104020203" pitchFamily="34" charset="0"/>
                <a:ea typeface="맑은 고딕" panose="020B0503020000020004" pitchFamily="50" charset="-127"/>
              </a:rPr>
              <a:t>e</a:t>
            </a:r>
            <a:r>
              <a:rPr lang="ko-KR" altLang="en-US" sz="2000">
                <a:latin typeface="Gill Sans MT" panose="020B0502020104020203" pitchFamily="34" charset="0"/>
                <a:ea typeface="맑은 고딕" panose="020B0503020000020004" pitchFamily="50" charset="-127"/>
              </a:rPr>
              <a:t>vaporation (or dissolution)-condensation</a:t>
            </a:r>
            <a:endParaRPr lang="en-US" altLang="ko-KR" sz="2000">
              <a:latin typeface="Gill Sans MT" panose="020B0502020104020203" pitchFamily="34" charset="0"/>
              <a:ea typeface="맑은 고딕" panose="020B0503020000020004" pitchFamily="50" charset="-127"/>
            </a:endParaRPr>
          </a:p>
          <a:p>
            <a:pPr latinLnBrk="0">
              <a:spcBef>
                <a:spcPct val="0"/>
              </a:spcBef>
              <a:buFontTx/>
              <a:buNone/>
            </a:pPr>
            <a:r>
              <a:rPr lang="ko-KR" altLang="en-US" sz="2000">
                <a:latin typeface="Gill Sans MT" panose="020B0502020104020203" pitchFamily="34" charset="0"/>
                <a:ea typeface="맑은 고딕" panose="020B0503020000020004" pitchFamily="50" charset="-127"/>
              </a:rPr>
              <a:t>     (b) </a:t>
            </a:r>
            <a:r>
              <a:rPr lang="en-US" altLang="ko-KR" sz="2000">
                <a:latin typeface="Gill Sans MT" panose="020B0502020104020203" pitchFamily="34" charset="0"/>
                <a:ea typeface="맑은 고딕" panose="020B0503020000020004" pitchFamily="50" charset="-127"/>
              </a:rPr>
              <a:t>v</a:t>
            </a:r>
            <a:r>
              <a:rPr lang="ko-KR" altLang="en-US" sz="2000">
                <a:latin typeface="Gill Sans MT" panose="020B0502020104020203" pitchFamily="34" charset="0"/>
                <a:ea typeface="맑은 고딕" panose="020B0503020000020004" pitchFamily="50" charset="-127"/>
              </a:rPr>
              <a:t>apor (or solution)-liquid-solid (VLS or SLS) growth     </a:t>
            </a:r>
            <a:endParaRPr lang="en-US" altLang="ko-KR" sz="2000">
              <a:latin typeface="Gill Sans MT" panose="020B0502020104020203" pitchFamily="34" charset="0"/>
              <a:ea typeface="맑은 고딕" panose="020B0503020000020004" pitchFamily="50" charset="-127"/>
            </a:endParaRPr>
          </a:p>
          <a:p>
            <a:pPr latinLnBrk="0">
              <a:spcBef>
                <a:spcPts val="600"/>
              </a:spcBef>
              <a:buFontTx/>
              <a:buNone/>
            </a:pPr>
            <a:r>
              <a:rPr lang="ko-KR" altLang="en-US" sz="2000" b="1">
                <a:latin typeface="Gill Sans MT" panose="020B0502020104020203" pitchFamily="34" charset="0"/>
                <a:ea typeface="맑은 고딕" panose="020B0503020000020004" pitchFamily="50" charset="-127"/>
              </a:rPr>
              <a:t>(2) Template-based synthesis: </a:t>
            </a:r>
            <a:r>
              <a:rPr lang="en-US" altLang="ko-KR" sz="2000" b="1">
                <a:latin typeface="Gill Sans MT" panose="020B0502020104020203" pitchFamily="34" charset="0"/>
                <a:ea typeface="맑은 고딕" panose="020B0503020000020004" pitchFamily="50" charset="-127"/>
                <a:sym typeface="Wingdings" panose="05000000000000000000" pitchFamily="2" charset="2"/>
              </a:rPr>
              <a:t> poly or amorphous</a:t>
            </a:r>
            <a:endParaRPr lang="en-US" altLang="ko-KR" sz="2000" b="1">
              <a:latin typeface="Gill Sans MT" panose="020B0502020104020203" pitchFamily="34" charset="0"/>
              <a:ea typeface="맑은 고딕" panose="020B0503020000020004" pitchFamily="50" charset="-127"/>
            </a:endParaRPr>
          </a:p>
          <a:p>
            <a:pPr latinLnBrk="0">
              <a:spcBef>
                <a:spcPct val="0"/>
              </a:spcBef>
              <a:buFontTx/>
              <a:buNone/>
            </a:pPr>
            <a:r>
              <a:rPr lang="ko-KR" altLang="en-US" sz="2000">
                <a:latin typeface="Gill Sans MT" panose="020B0502020104020203" pitchFamily="34" charset="0"/>
                <a:ea typeface="맑은 고딕" panose="020B0503020000020004" pitchFamily="50" charset="-127"/>
              </a:rPr>
              <a:t>     (a) </a:t>
            </a:r>
            <a:r>
              <a:rPr lang="en-US" altLang="ko-KR" sz="2000">
                <a:latin typeface="Gill Sans MT" panose="020B0502020104020203" pitchFamily="34" charset="0"/>
                <a:ea typeface="맑은 고딕" panose="020B0503020000020004" pitchFamily="50" charset="-127"/>
              </a:rPr>
              <a:t>e</a:t>
            </a:r>
            <a:r>
              <a:rPr lang="ko-KR" altLang="en-US" sz="2000">
                <a:latin typeface="Gill Sans MT" panose="020B0502020104020203" pitchFamily="34" charset="0"/>
                <a:ea typeface="맑은 고딕" panose="020B0503020000020004" pitchFamily="50" charset="-127"/>
              </a:rPr>
              <a:t>lectroplating and electrophoretic deposition </a:t>
            </a:r>
            <a:endParaRPr lang="en-US" altLang="ko-KR" sz="2000">
              <a:latin typeface="Gill Sans MT" panose="020B0502020104020203" pitchFamily="34" charset="0"/>
              <a:ea typeface="맑은 고딕" panose="020B0503020000020004" pitchFamily="50" charset="-127"/>
            </a:endParaRPr>
          </a:p>
          <a:p>
            <a:pPr latinLnBrk="0">
              <a:spcBef>
                <a:spcPct val="0"/>
              </a:spcBef>
              <a:buFontTx/>
              <a:buNone/>
            </a:pPr>
            <a:r>
              <a:rPr lang="ko-KR" altLang="en-US" sz="2000">
                <a:latin typeface="Gill Sans MT" panose="020B0502020104020203" pitchFamily="34" charset="0"/>
                <a:ea typeface="맑은 고딕" panose="020B0503020000020004" pitchFamily="50" charset="-127"/>
              </a:rPr>
              <a:t>     (b) </a:t>
            </a:r>
            <a:r>
              <a:rPr lang="en-US" altLang="ko-KR" sz="2000">
                <a:latin typeface="Gill Sans MT" panose="020B0502020104020203" pitchFamily="34" charset="0"/>
                <a:ea typeface="맑은 고딕" panose="020B0503020000020004" pitchFamily="50" charset="-127"/>
              </a:rPr>
              <a:t>c</a:t>
            </a:r>
            <a:r>
              <a:rPr lang="ko-KR" altLang="en-US" sz="2000">
                <a:latin typeface="Gill Sans MT" panose="020B0502020104020203" pitchFamily="34" charset="0"/>
                <a:ea typeface="맑은 고딕" panose="020B0503020000020004" pitchFamily="50" charset="-127"/>
              </a:rPr>
              <a:t>olloid dispersion, melt, or solution filling </a:t>
            </a:r>
            <a:endParaRPr lang="en-US" altLang="ko-KR" sz="2000">
              <a:latin typeface="Gill Sans MT" panose="020B0502020104020203" pitchFamily="34" charset="0"/>
              <a:ea typeface="맑은 고딕" panose="020B0503020000020004" pitchFamily="50" charset="-127"/>
            </a:endParaRPr>
          </a:p>
          <a:p>
            <a:pPr latinLnBrk="0">
              <a:spcBef>
                <a:spcPct val="0"/>
              </a:spcBef>
              <a:buFontTx/>
              <a:buNone/>
            </a:pPr>
            <a:r>
              <a:rPr lang="ko-KR" altLang="en-US" sz="2000">
                <a:latin typeface="Gill Sans MT" panose="020B0502020104020203" pitchFamily="34" charset="0"/>
                <a:ea typeface="맑은 고딕" panose="020B0503020000020004" pitchFamily="50" charset="-127"/>
              </a:rPr>
              <a:t>     (c) </a:t>
            </a:r>
            <a:r>
              <a:rPr lang="en-US" altLang="ko-KR" sz="2000">
                <a:latin typeface="Gill Sans MT" panose="020B0502020104020203" pitchFamily="34" charset="0"/>
                <a:ea typeface="맑은 고딕" panose="020B0503020000020004" pitchFamily="50" charset="-127"/>
              </a:rPr>
              <a:t>c</a:t>
            </a:r>
            <a:r>
              <a:rPr lang="ko-KR" altLang="en-US" sz="2000">
                <a:latin typeface="Gill Sans MT" panose="020B0502020104020203" pitchFamily="34" charset="0"/>
                <a:ea typeface="맑은 고딕" panose="020B0503020000020004" pitchFamily="50" charset="-127"/>
              </a:rPr>
              <a:t>onversion with chemical reaction</a:t>
            </a:r>
            <a:endParaRPr lang="en-US" altLang="ko-KR" sz="2000" b="1">
              <a:latin typeface="Gill Sans MT" panose="020B0502020104020203" pitchFamily="34" charset="0"/>
              <a:ea typeface="맑은 고딕" panose="020B0503020000020004" pitchFamily="50" charset="-127"/>
            </a:endParaRPr>
          </a:p>
        </p:txBody>
      </p:sp>
      <p:sp>
        <p:nvSpPr>
          <p:cNvPr id="4" name="왼쪽 중괄호 3"/>
          <p:cNvSpPr/>
          <p:nvPr/>
        </p:nvSpPr>
        <p:spPr>
          <a:xfrm>
            <a:off x="1831975" y="3400425"/>
            <a:ext cx="685800" cy="2162175"/>
          </a:xfrm>
          <a:prstGeom prst="lef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ko-KR" altLang="en-US">
              <a:latin typeface="Gill Sans MT" panose="020B0502020104020203" pitchFamily="34" charset="0"/>
            </a:endParaRPr>
          </a:p>
        </p:txBody>
      </p:sp>
      <p:sp>
        <p:nvSpPr>
          <p:cNvPr id="7" name="왼쪽 중괄호 6"/>
          <p:cNvSpPr/>
          <p:nvPr/>
        </p:nvSpPr>
        <p:spPr>
          <a:xfrm>
            <a:off x="1828800" y="5867400"/>
            <a:ext cx="685800" cy="476250"/>
          </a:xfrm>
          <a:prstGeom prst="lef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ko-KR" altLang="en-US">
              <a:latin typeface="Gill Sans MT" panose="020B0502020104020203" pitchFamily="34" charset="0"/>
            </a:endParaRPr>
          </a:p>
        </p:txBody>
      </p:sp>
      <p:sp>
        <p:nvSpPr>
          <p:cNvPr id="6152" name="TextBox 4"/>
          <p:cNvSpPr txBox="1">
            <a:spLocks noChangeArrowheads="1"/>
          </p:cNvSpPr>
          <p:nvPr/>
        </p:nvSpPr>
        <p:spPr bwMode="auto">
          <a:xfrm>
            <a:off x="533400" y="4267200"/>
            <a:ext cx="1350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2000">
                <a:latin typeface="Gill Sans MT" panose="020B0502020104020203" pitchFamily="34" charset="0"/>
                <a:ea typeface="맑은 고딕" panose="020B0503020000020004" pitchFamily="50" charset="-127"/>
              </a:rPr>
              <a:t>Bottom</a:t>
            </a:r>
            <a:r>
              <a:rPr lang="ko-KR" altLang="en-US" sz="2000">
                <a:latin typeface="Gill Sans MT" panose="020B0502020104020203" pitchFamily="34" charset="0"/>
                <a:ea typeface="맑은 고딕" panose="020B0503020000020004" pitchFamily="50" charset="-127"/>
              </a:rPr>
              <a:t> </a:t>
            </a:r>
            <a:r>
              <a:rPr lang="en-US" altLang="ko-KR" sz="2000">
                <a:latin typeface="Gill Sans MT" panose="020B0502020104020203" pitchFamily="34" charset="0"/>
                <a:ea typeface="맑은 고딕" panose="020B0503020000020004" pitchFamily="50" charset="-127"/>
              </a:rPr>
              <a:t>up</a:t>
            </a:r>
            <a:endParaRPr lang="ko-KR" altLang="en-US" sz="2000">
              <a:latin typeface="Gill Sans MT" panose="020B0502020104020203" pitchFamily="34" charset="0"/>
              <a:ea typeface="맑은 고딕" panose="020B0503020000020004" pitchFamily="50" charset="-127"/>
            </a:endParaRPr>
          </a:p>
        </p:txBody>
      </p:sp>
      <p:sp>
        <p:nvSpPr>
          <p:cNvPr id="6153" name="TextBox 8"/>
          <p:cNvSpPr txBox="1">
            <a:spLocks noChangeArrowheads="1"/>
          </p:cNvSpPr>
          <p:nvPr/>
        </p:nvSpPr>
        <p:spPr bwMode="auto">
          <a:xfrm>
            <a:off x="533400" y="5899150"/>
            <a:ext cx="1223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ct val="0"/>
              </a:spcBef>
              <a:buFontTx/>
              <a:buNone/>
            </a:pPr>
            <a:r>
              <a:rPr lang="en-US" altLang="ko-KR" sz="2000">
                <a:latin typeface="Gill Sans MT" panose="020B0502020104020203" pitchFamily="34" charset="0"/>
                <a:ea typeface="맑은 고딕" panose="020B0503020000020004" pitchFamily="50" charset="-127"/>
              </a:rPr>
              <a:t>Top down</a:t>
            </a:r>
            <a:endParaRPr lang="ko-KR" altLang="en-US" sz="2000">
              <a:latin typeface="Gill Sans MT" panose="020B0502020104020203" pitchFamily="34" charset="0"/>
              <a:ea typeface="맑은 고딕" panose="020B0503020000020004" pitchFamily="50" charset="-127"/>
            </a:endParaRPr>
          </a:p>
        </p:txBody>
      </p:sp>
      <p:pic>
        <p:nvPicPr>
          <p:cNvPr id="6154" name="그림 7"/>
          <p:cNvPicPr>
            <a:picLocks noChangeAspect="1"/>
          </p:cNvPicPr>
          <p:nvPr/>
        </p:nvPicPr>
        <p:blipFill>
          <a:blip r:embed="rId3">
            <a:extLst>
              <a:ext uri="{28A0092B-C50C-407E-A947-70E740481C1C}">
                <a14:useLocalDpi xmlns:a14="http://schemas.microsoft.com/office/drawing/2010/main" val="0"/>
              </a:ext>
            </a:extLst>
          </a:blip>
          <a:srcRect l="4478" t="16312"/>
          <a:stretch>
            <a:fillRect/>
          </a:stretch>
        </p:blipFill>
        <p:spPr bwMode="auto">
          <a:xfrm>
            <a:off x="6415088" y="506413"/>
            <a:ext cx="2576512"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직사각형 1"/>
          <p:cNvSpPr>
            <a:spLocks noChangeArrowheads="1"/>
          </p:cNvSpPr>
          <p:nvPr/>
        </p:nvSpPr>
        <p:spPr bwMode="auto">
          <a:xfrm>
            <a:off x="2554288" y="5697538"/>
            <a:ext cx="4572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ts val="600"/>
              </a:spcBef>
              <a:buFontTx/>
              <a:buNone/>
            </a:pPr>
            <a:r>
              <a:rPr lang="ko-KR" altLang="en-US" sz="2000" b="1">
                <a:latin typeface="Gill Sans MT" panose="020B0502020104020203" pitchFamily="34" charset="0"/>
                <a:ea typeface="맑은 고딕" panose="020B0503020000020004" pitchFamily="50" charset="-127"/>
              </a:rPr>
              <a:t>(3) Electrospinning </a:t>
            </a:r>
            <a:endParaRPr lang="en-US" altLang="ko-KR" sz="2000" b="1">
              <a:latin typeface="Gill Sans MT" panose="020B0502020104020203" pitchFamily="34" charset="0"/>
              <a:ea typeface="맑은 고딕" panose="020B0503020000020004" pitchFamily="50" charset="-127"/>
            </a:endParaRPr>
          </a:p>
          <a:p>
            <a:pPr latinLnBrk="0">
              <a:spcBef>
                <a:spcPts val="600"/>
              </a:spcBef>
              <a:buFontTx/>
              <a:buNone/>
            </a:pPr>
            <a:r>
              <a:rPr lang="ko-KR" altLang="en-US" sz="2000" b="1">
                <a:latin typeface="Gill Sans MT" panose="020B0502020104020203" pitchFamily="34" charset="0"/>
                <a:ea typeface="맑은 고딕" panose="020B0503020000020004" pitchFamily="50" charset="-127"/>
              </a:rPr>
              <a:t>(4) Lithography </a:t>
            </a: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94</a:t>
            </a:fld>
            <a:endParaRPr lang="ko-KR" altLang="en-US"/>
          </a:p>
        </p:txBody>
      </p:sp>
    </p:spTree>
    <p:extLst>
      <p:ext uri="{BB962C8B-B14F-4D97-AF65-F5344CB8AC3E}">
        <p14:creationId xmlns:p14="http://schemas.microsoft.com/office/powerpoint/2010/main" val="6173749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제목 1"/>
          <p:cNvSpPr>
            <a:spLocks noGrp="1"/>
          </p:cNvSpPr>
          <p:nvPr>
            <p:ph type="title"/>
          </p:nvPr>
        </p:nvSpPr>
        <p:spPr>
          <a:xfrm>
            <a:off x="0" y="69850"/>
            <a:ext cx="9144000" cy="692150"/>
          </a:xfrm>
        </p:spPr>
        <p:txBody>
          <a:bodyPr/>
          <a:lstStyle/>
          <a:p>
            <a:pPr eaLnBrk="1" hangingPunct="1"/>
            <a:r>
              <a:rPr lang="en-US" altLang="ko-KR" sz="3600" b="1">
                <a:latin typeface="Gill Sans MT" panose="020B0502020104020203" pitchFamily="34" charset="0"/>
              </a:rPr>
              <a:t>4.2. Spontaneous Growth</a:t>
            </a:r>
            <a:endParaRPr lang="ko-KR" altLang="en-US" sz="3600" b="1">
              <a:latin typeface="Gill Sans MT" panose="020B0502020104020203" pitchFamily="34" charset="0"/>
            </a:endParaRPr>
          </a:p>
        </p:txBody>
      </p:sp>
      <p:sp>
        <p:nvSpPr>
          <p:cNvPr id="3" name="내용 개체 틀 2"/>
          <p:cNvSpPr>
            <a:spLocks noGrp="1"/>
          </p:cNvSpPr>
          <p:nvPr>
            <p:ph idx="1"/>
          </p:nvPr>
        </p:nvSpPr>
        <p:spPr>
          <a:xfrm>
            <a:off x="214313" y="1187450"/>
            <a:ext cx="8713787" cy="5410200"/>
          </a:xfrm>
        </p:spPr>
        <p:txBody>
          <a:bodyPr rtlCol="0">
            <a:noAutofit/>
          </a:bodyPr>
          <a:lstStyle/>
          <a:p>
            <a:pPr eaLnBrk="1" fontAlgn="auto" hangingPunct="1">
              <a:spcBef>
                <a:spcPts val="3600"/>
              </a:spcBef>
              <a:spcAft>
                <a:spcPts val="0"/>
              </a:spcAft>
              <a:defRPr/>
            </a:pPr>
            <a:r>
              <a:rPr lang="en-US" altLang="ko-KR" sz="2400" dirty="0">
                <a:latin typeface="Gill Sans MT" panose="020B0502020104020203" pitchFamily="34" charset="0"/>
              </a:rPr>
              <a:t>Spontaneous growth</a:t>
            </a:r>
          </a:p>
          <a:p>
            <a:pPr marL="720000" eaLnBrk="1" fontAlgn="auto" hangingPunct="1">
              <a:spcBef>
                <a:spcPts val="2400"/>
              </a:spcBef>
              <a:spcAft>
                <a:spcPts val="0"/>
              </a:spcAft>
              <a:buFont typeface="Gill Sans MT" panose="020B0502020104020203" pitchFamily="34" charset="0"/>
              <a:buChar char="–"/>
              <a:defRPr/>
            </a:pPr>
            <a:r>
              <a:rPr lang="en-US" altLang="ko-KR" sz="2000" dirty="0">
                <a:latin typeface="Gill Sans MT" panose="020B0502020104020203" pitchFamily="34" charset="0"/>
              </a:rPr>
              <a:t>phase transformation/chemical reaction/the release of stress </a:t>
            </a:r>
            <a:r>
              <a:rPr lang="en-US" altLang="ko-KR" sz="2000" dirty="0">
                <a:latin typeface="Gill Sans MT" panose="020B0502020104020203" pitchFamily="34" charset="0"/>
                <a:sym typeface="Wingdings" panose="05000000000000000000" pitchFamily="2" charset="2"/>
              </a:rPr>
              <a:t> </a:t>
            </a:r>
            <a:r>
              <a:rPr lang="en-US" altLang="ko-KR" sz="2000" dirty="0">
                <a:latin typeface="Gill Sans MT" panose="020B0502020104020203" pitchFamily="34" charset="0"/>
              </a:rPr>
              <a:t> reduction of Gibbs free energy (chemical potential)</a:t>
            </a:r>
          </a:p>
          <a:p>
            <a:pPr marL="720000" eaLnBrk="1" fontAlgn="auto" hangingPunct="1">
              <a:spcBef>
                <a:spcPts val="3600"/>
              </a:spcBef>
              <a:spcAft>
                <a:spcPts val="0"/>
              </a:spcAft>
              <a:buFont typeface="Gill Sans MT" panose="020B0502020104020203" pitchFamily="34" charset="0"/>
              <a:buChar char="–"/>
              <a:defRPr/>
            </a:pPr>
            <a:r>
              <a:rPr lang="en-US" altLang="ko-KR" sz="2000" dirty="0">
                <a:latin typeface="Gill Sans MT" panose="020B0502020104020203" pitchFamily="34" charset="0"/>
              </a:rPr>
              <a:t>along a certain orientation faster than other directions</a:t>
            </a:r>
          </a:p>
          <a:p>
            <a:pPr marL="720000" eaLnBrk="1" fontAlgn="auto" hangingPunct="1">
              <a:spcBef>
                <a:spcPts val="3600"/>
              </a:spcBef>
              <a:spcAft>
                <a:spcPts val="0"/>
              </a:spcAft>
              <a:buFont typeface="Gill Sans MT" panose="020B0502020104020203" pitchFamily="34" charset="0"/>
              <a:buChar char="–"/>
              <a:defRPr/>
            </a:pPr>
            <a:r>
              <a:rPr lang="en-US" altLang="ko-KR" sz="2000" dirty="0">
                <a:latin typeface="Gill Sans MT" panose="020B0502020104020203" pitchFamily="34" charset="0"/>
              </a:rPr>
              <a:t>Uniform sized NW with same diameter (growth along one direction but no growth along other directions)</a:t>
            </a:r>
          </a:p>
          <a:p>
            <a:pPr marL="720000" eaLnBrk="1" fontAlgn="auto" hangingPunct="1">
              <a:spcBef>
                <a:spcPts val="3600"/>
              </a:spcBef>
              <a:spcAft>
                <a:spcPts val="0"/>
              </a:spcAft>
              <a:buFont typeface="Gill Sans MT" panose="020B0502020104020203" pitchFamily="34" charset="0"/>
              <a:buChar char="–"/>
              <a:defRPr/>
            </a:pPr>
            <a:r>
              <a:rPr lang="en-US" altLang="ko-KR" sz="2000" dirty="0">
                <a:latin typeface="Gill Sans MT" panose="020B0502020104020203" pitchFamily="34" charset="0"/>
              </a:rPr>
              <a:t>defects and impurities on the growth surfaces </a:t>
            </a:r>
            <a:r>
              <a:rPr lang="en-US" altLang="ko-KR" sz="2000" dirty="0">
                <a:latin typeface="Gill Sans MT" panose="020B0502020104020203" pitchFamily="34" charset="0"/>
                <a:sym typeface="Wingdings" panose="05000000000000000000" pitchFamily="2" charset="2"/>
              </a:rPr>
              <a:t> morphology change</a:t>
            </a:r>
            <a:endParaRPr lang="ko-KR" altLang="en-US" sz="2000" dirty="0">
              <a:latin typeface="Gill Sans MT" panose="020B0502020104020203"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95</a:t>
            </a:fld>
            <a:endParaRPr lang="ko-KR" altLang="en-US"/>
          </a:p>
        </p:txBody>
      </p:sp>
    </p:spTree>
    <p:extLst>
      <p:ext uri="{BB962C8B-B14F-4D97-AF65-F5344CB8AC3E}">
        <p14:creationId xmlns:p14="http://schemas.microsoft.com/office/powerpoint/2010/main" val="13590603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제목 1"/>
          <p:cNvSpPr>
            <a:spLocks noGrp="1"/>
          </p:cNvSpPr>
          <p:nvPr>
            <p:ph type="title"/>
          </p:nvPr>
        </p:nvSpPr>
        <p:spPr>
          <a:xfrm>
            <a:off x="0" y="0"/>
            <a:ext cx="9144000" cy="692150"/>
          </a:xfrm>
        </p:spPr>
        <p:txBody>
          <a:bodyPr/>
          <a:lstStyle/>
          <a:p>
            <a:pPr eaLnBrk="1" hangingPunct="1"/>
            <a:r>
              <a:rPr lang="en-US" altLang="ko-KR" sz="2800" b="1">
                <a:latin typeface="Gill Sans MT" panose="020B0502020104020203" pitchFamily="34" charset="0"/>
              </a:rPr>
              <a:t>4.2.1. Evaporation (dissolution)-condensation growth</a:t>
            </a:r>
            <a:endParaRPr lang="ko-KR" altLang="en-US" sz="2800" b="1">
              <a:latin typeface="Gill Sans MT" panose="020B0502020104020203" pitchFamily="34" charset="0"/>
            </a:endParaRPr>
          </a:p>
        </p:txBody>
      </p:sp>
      <p:sp>
        <p:nvSpPr>
          <p:cNvPr id="7" name="내용 개체 틀 2"/>
          <p:cNvSpPr>
            <a:spLocks noGrp="1"/>
          </p:cNvSpPr>
          <p:nvPr>
            <p:ph idx="1"/>
          </p:nvPr>
        </p:nvSpPr>
        <p:spPr>
          <a:xfrm>
            <a:off x="214313" y="1916113"/>
            <a:ext cx="8713787" cy="4713287"/>
          </a:xfrm>
        </p:spPr>
        <p:txBody>
          <a:bodyPr rtlCol="0">
            <a:noAutofit/>
          </a:bodyPr>
          <a:lstStyle/>
          <a:p>
            <a:pPr eaLnBrk="1" fontAlgn="auto" hangingPunct="1">
              <a:spcBef>
                <a:spcPts val="0"/>
              </a:spcBef>
              <a:spcAft>
                <a:spcPts val="0"/>
              </a:spcAft>
              <a:defRPr/>
            </a:pPr>
            <a:r>
              <a:rPr lang="en-US" altLang="ko-KR" sz="2400" dirty="0">
                <a:latin typeface="Gill Sans MT" panose="020B0502020104020203" pitchFamily="34" charset="0"/>
                <a:cs typeface="Arial" panose="020B0604020202020204" pitchFamily="34" charset="0"/>
              </a:rPr>
              <a:t>Evaporation-condensation process </a:t>
            </a:r>
          </a:p>
          <a:p>
            <a:pPr marL="720000" eaLnBrk="1" fontAlgn="auto" hangingPunct="1">
              <a:spcBef>
                <a:spcPts val="0"/>
              </a:spcBef>
              <a:spcAft>
                <a:spcPts val="0"/>
              </a:spcAft>
              <a:buFont typeface="Gill Sans MT" panose="020B0502020104020203" pitchFamily="34" charset="0"/>
              <a:buChar char="-"/>
              <a:defRPr/>
            </a:pPr>
            <a:r>
              <a:rPr lang="en-US" altLang="ko-KR" sz="2400" dirty="0">
                <a:latin typeface="Gill Sans MT" panose="020B0502020104020203" pitchFamily="34" charset="0"/>
                <a:cs typeface="Arial" panose="020B0604020202020204" pitchFamily="34" charset="0"/>
              </a:rPr>
              <a:t>vapor-solid (VS) process.</a:t>
            </a:r>
          </a:p>
          <a:p>
            <a:pPr marL="720000" eaLnBrk="1" fontAlgn="auto" hangingPunct="1">
              <a:spcBef>
                <a:spcPts val="0"/>
              </a:spcBef>
              <a:spcAft>
                <a:spcPts val="0"/>
              </a:spcAft>
              <a:buFont typeface="Gill Sans MT" panose="020B0502020104020203" pitchFamily="34" charset="0"/>
              <a:buChar char="-"/>
              <a:defRPr/>
            </a:pPr>
            <a:r>
              <a:rPr lang="en-US" altLang="ko-KR" sz="2400" dirty="0">
                <a:latin typeface="Gill Sans MT" panose="020B0502020104020203" pitchFamily="34" charset="0"/>
                <a:cs typeface="Arial" panose="020B0604020202020204" pitchFamily="34" charset="0"/>
              </a:rPr>
              <a:t>chemical reactions of various precursors get involved</a:t>
            </a:r>
          </a:p>
          <a:p>
            <a:pPr marL="720000" eaLnBrk="1" fontAlgn="auto" hangingPunct="1">
              <a:spcBef>
                <a:spcPts val="0"/>
              </a:spcBef>
              <a:spcAft>
                <a:spcPts val="0"/>
              </a:spcAft>
              <a:buFont typeface="Gill Sans MT" panose="020B0502020104020203" pitchFamily="34" charset="0"/>
              <a:buChar char="-"/>
              <a:defRPr/>
            </a:pPr>
            <a:r>
              <a:rPr lang="en-US" altLang="ko-KR" sz="2400" dirty="0">
                <a:latin typeface="Gill Sans MT" panose="020B0502020104020203" pitchFamily="34" charset="0"/>
                <a:cs typeface="Arial" panose="020B0604020202020204" pitchFamily="34" charset="0"/>
              </a:rPr>
              <a:t>driving force: decrease in Gibbs free energy (recrystallization or a decrease in supersaturation)</a:t>
            </a:r>
          </a:p>
          <a:p>
            <a:pPr marL="720000" eaLnBrk="1" fontAlgn="auto" hangingPunct="1">
              <a:spcBef>
                <a:spcPts val="0"/>
              </a:spcBef>
              <a:spcAft>
                <a:spcPts val="0"/>
              </a:spcAft>
              <a:buFont typeface="Gill Sans MT" panose="020B0502020104020203" pitchFamily="34" charset="0"/>
              <a:buChar char="-"/>
              <a:defRPr/>
            </a:pPr>
            <a:r>
              <a:rPr lang="en-US" altLang="ko-KR" sz="2400" dirty="0">
                <a:latin typeface="Gill Sans MT" panose="020B0502020104020203" pitchFamily="34" charset="0"/>
                <a:cs typeface="Arial" panose="020B0604020202020204" pitchFamily="34" charset="0"/>
              </a:rPr>
              <a:t>single crystals with fewer imperfections</a:t>
            </a:r>
          </a:p>
          <a:p>
            <a:pPr marL="0" indent="0" eaLnBrk="1" fontAlgn="auto" hangingPunct="1">
              <a:spcBef>
                <a:spcPts val="0"/>
              </a:spcBef>
              <a:spcAft>
                <a:spcPts val="0"/>
              </a:spcAft>
              <a:buFont typeface="Arial" panose="020B0604020202020204" pitchFamily="34" charset="0"/>
              <a:buNone/>
              <a:defRPr/>
            </a:pPr>
            <a:endParaRPr lang="en-US" altLang="ko-KR" sz="2400" dirty="0">
              <a:latin typeface="Gill Sans MT" panose="020B0502020104020203" pitchFamily="34" charset="0"/>
              <a:cs typeface="Arial" panose="020B0604020202020204" pitchFamily="34" charset="0"/>
            </a:endParaRPr>
          </a:p>
          <a:p>
            <a:pPr eaLnBrk="1" fontAlgn="auto" hangingPunct="1">
              <a:spcBef>
                <a:spcPts val="0"/>
              </a:spcBef>
              <a:spcAft>
                <a:spcPts val="0"/>
              </a:spcAft>
              <a:buFont typeface="Wingdings" panose="05000000000000000000" pitchFamily="2" charset="2"/>
              <a:buChar char="Ø"/>
              <a:defRPr/>
            </a:pPr>
            <a:r>
              <a:rPr lang="en-US" altLang="ko-KR" sz="2400" dirty="0">
                <a:latin typeface="Gill Sans MT" panose="020B0502020104020203" pitchFamily="34" charset="0"/>
                <a:cs typeface="Arial" panose="020B0604020202020204" pitchFamily="34" charset="0"/>
              </a:rPr>
              <a:t>Mechanisms for anisotropic growth </a:t>
            </a:r>
          </a:p>
          <a:p>
            <a:pPr marL="720000" indent="-457200" eaLnBrk="1" fontAlgn="auto" hangingPunct="1">
              <a:spcBef>
                <a:spcPts val="0"/>
              </a:spcBef>
              <a:spcAft>
                <a:spcPts val="0"/>
              </a:spcAft>
              <a:buFont typeface="Arial" panose="020B0604020202020204" pitchFamily="34" charset="0"/>
              <a:buAutoNum type="arabicParenBoth"/>
              <a:defRPr/>
            </a:pPr>
            <a:r>
              <a:rPr lang="en-US" altLang="ko-KR" sz="2200" dirty="0">
                <a:latin typeface="Gill Sans MT" panose="020B0502020104020203" pitchFamily="34" charset="0"/>
                <a:cs typeface="Arial" panose="020B0604020202020204" pitchFamily="34" charset="0"/>
              </a:rPr>
              <a:t>different growth rate in different facets (e.g., {110} &gt; {111} for Si) </a:t>
            </a:r>
          </a:p>
          <a:p>
            <a:pPr marL="720000" indent="-457200" eaLnBrk="1" fontAlgn="auto" hangingPunct="1">
              <a:spcBef>
                <a:spcPts val="0"/>
              </a:spcBef>
              <a:spcAft>
                <a:spcPts val="0"/>
              </a:spcAft>
              <a:buFont typeface="Arial" panose="020B0604020202020204" pitchFamily="34" charset="0"/>
              <a:buAutoNum type="arabicParenBoth"/>
              <a:defRPr/>
            </a:pPr>
            <a:r>
              <a:rPr lang="en-US" altLang="ko-KR" sz="2200" dirty="0">
                <a:latin typeface="Gill Sans MT" panose="020B0502020104020203" pitchFamily="34" charset="0"/>
                <a:cs typeface="Arial" panose="020B0604020202020204" pitchFamily="34" charset="0"/>
              </a:rPr>
              <a:t>Presence of imperfections in specific crystal directions such as screw dislocation </a:t>
            </a:r>
          </a:p>
          <a:p>
            <a:pPr marL="720000" indent="-457200" eaLnBrk="1" fontAlgn="auto" hangingPunct="1">
              <a:spcBef>
                <a:spcPts val="0"/>
              </a:spcBef>
              <a:spcAft>
                <a:spcPts val="0"/>
              </a:spcAft>
              <a:buFont typeface="Arial" panose="020B0604020202020204" pitchFamily="34" charset="0"/>
              <a:buAutoNum type="arabicParenBoth"/>
              <a:defRPr/>
            </a:pPr>
            <a:r>
              <a:rPr lang="en-US" altLang="ko-KR" sz="2200" dirty="0">
                <a:latin typeface="Gill Sans MT" panose="020B0502020104020203" pitchFamily="34" charset="0"/>
                <a:cs typeface="Arial" panose="020B0604020202020204" pitchFamily="34" charset="0"/>
              </a:rPr>
              <a:t>Preferential accumulation of or poisoning by impurities on specific facets</a:t>
            </a:r>
            <a:endParaRPr lang="ko-KR" altLang="en-US" sz="2200" dirty="0">
              <a:latin typeface="Gill Sans MT" panose="020B0502020104020203" pitchFamily="34" charset="0"/>
              <a:cs typeface="Arial" panose="020B0604020202020204" pitchFamily="34" charset="0"/>
            </a:endParaRPr>
          </a:p>
        </p:txBody>
      </p:sp>
      <p:sp>
        <p:nvSpPr>
          <p:cNvPr id="2" name="직사각형 1"/>
          <p:cNvSpPr/>
          <p:nvPr/>
        </p:nvSpPr>
        <p:spPr>
          <a:xfrm>
            <a:off x="0" y="44450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ko-KR" altLang="en-US" sz="2800" b="1" dirty="0">
                <a:latin typeface="Gill Sans MT" panose="020B0502020104020203" pitchFamily="34" charset="0"/>
                <a:ea typeface="HY견고딕" panose="02030600000101010101" pitchFamily="18" charset="-127"/>
                <a:cs typeface="+mj-cs"/>
              </a:rPr>
              <a:t>4.2.1.l</a:t>
            </a:r>
            <a:r>
              <a:rPr lang="en-US" altLang="ko-KR" sz="2800" b="1" dirty="0">
                <a:latin typeface="Gill Sans MT" panose="020B0502020104020203" pitchFamily="34" charset="0"/>
                <a:ea typeface="HY견고딕" panose="02030600000101010101" pitchFamily="18" charset="-127"/>
                <a:cs typeface="+mj-cs"/>
              </a:rPr>
              <a:t>.</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Fundamentals</a:t>
            </a:r>
            <a:r>
              <a:rPr lang="ko-KR" altLang="en-US" sz="2800" b="1" dirty="0">
                <a:latin typeface="Gill Sans MT" panose="020B0502020104020203" pitchFamily="34" charset="0"/>
                <a:ea typeface="HY견고딕" panose="02030600000101010101" pitchFamily="18" charset="-127"/>
                <a:cs typeface="+mj-cs"/>
              </a:rPr>
              <a:t> of </a:t>
            </a:r>
            <a:r>
              <a:rPr lang="ko-KR" altLang="en-US" sz="2800" b="1" dirty="0" err="1">
                <a:latin typeface="Gill Sans MT" panose="020B0502020104020203" pitchFamily="34" charset="0"/>
                <a:ea typeface="HY견고딕" panose="02030600000101010101" pitchFamily="18" charset="-127"/>
                <a:cs typeface="+mj-cs"/>
              </a:rPr>
              <a:t>evaporation</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dissolution</a:t>
            </a:r>
            <a:r>
              <a:rPr lang="ko-KR" altLang="en-US" sz="2800" b="1" dirty="0">
                <a:latin typeface="Gill Sans MT" panose="020B0502020104020203" pitchFamily="34" charset="0"/>
                <a:ea typeface="HY견고딕" panose="02030600000101010101" pitchFamily="18" charset="-127"/>
                <a:cs typeface="+mj-cs"/>
              </a:rPr>
              <a:t>) </a:t>
            </a:r>
            <a:endParaRPr lang="en-US" altLang="ko-KR" sz="2800" b="1" dirty="0">
              <a:latin typeface="Gill Sans MT" panose="020B0502020104020203" pitchFamily="34" charset="0"/>
              <a:ea typeface="HY견고딕" panose="02030600000101010101" pitchFamily="18" charset="-127"/>
              <a:cs typeface="+mj-cs"/>
            </a:endParaRPr>
          </a:p>
          <a:p>
            <a:pPr algn="ctr" eaLnBrk="1" latinLnBrk="1" hangingPunct="1">
              <a:defRPr/>
            </a:pPr>
            <a:r>
              <a:rPr lang="en-US" altLang="ko-KR" sz="2800" b="1" dirty="0">
                <a:latin typeface="Gill Sans MT" panose="020B0502020104020203" pitchFamily="34" charset="0"/>
                <a:ea typeface="HY견고딕" panose="02030600000101010101" pitchFamily="18" charset="-127"/>
                <a:cs typeface="+mj-cs"/>
              </a:rPr>
              <a:t> </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condensation</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growth</a:t>
            </a:r>
            <a:r>
              <a:rPr lang="ko-KR" altLang="en-US" sz="2800" b="1" dirty="0">
                <a:latin typeface="Gill Sans MT" panose="020B0502020104020203" pitchFamily="34" charset="0"/>
                <a:ea typeface="HY견고딕" panose="02030600000101010101" pitchFamily="18" charset="-127"/>
                <a:cs typeface="+mj-cs"/>
              </a:rPr>
              <a:t> </a:t>
            </a:r>
          </a:p>
        </p:txBody>
      </p:sp>
      <p:sp>
        <p:nvSpPr>
          <p:cNvPr id="3" name="슬라이드 번호 개체 틀 2"/>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96</a:t>
            </a:fld>
            <a:endParaRPr lang="ko-KR" altLang="en-US"/>
          </a:p>
        </p:txBody>
      </p:sp>
    </p:spTree>
    <p:extLst>
      <p:ext uri="{BB962C8B-B14F-4D97-AF65-F5344CB8AC3E}">
        <p14:creationId xmlns:p14="http://schemas.microsoft.com/office/powerpoint/2010/main" val="31467179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descr="C:\WINDOWS\바탕 화면\jpg\04장\4-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130300"/>
            <a:ext cx="56388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직사각형 6"/>
          <p:cNvSpPr/>
          <p:nvPr/>
        </p:nvSpPr>
        <p:spPr>
          <a:xfrm>
            <a:off x="0" y="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ko-KR" altLang="en-US" sz="2800" b="1" dirty="0">
                <a:latin typeface="Gill Sans MT" panose="020B0502020104020203" pitchFamily="34" charset="0"/>
                <a:ea typeface="HY견고딕" panose="02030600000101010101" pitchFamily="18" charset="-127"/>
                <a:cs typeface="+mj-cs"/>
              </a:rPr>
              <a:t>4.2.1.l</a:t>
            </a:r>
            <a:r>
              <a:rPr lang="en-US" altLang="ko-KR" sz="2800" b="1" dirty="0">
                <a:latin typeface="Gill Sans MT" panose="020B0502020104020203" pitchFamily="34" charset="0"/>
                <a:ea typeface="HY견고딕" panose="02030600000101010101" pitchFamily="18" charset="-127"/>
                <a:cs typeface="+mj-cs"/>
              </a:rPr>
              <a:t>.</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Fundamentals</a:t>
            </a:r>
            <a:r>
              <a:rPr lang="ko-KR" altLang="en-US" sz="2800" b="1" dirty="0">
                <a:latin typeface="Gill Sans MT" panose="020B0502020104020203" pitchFamily="34" charset="0"/>
                <a:ea typeface="HY견고딕" panose="02030600000101010101" pitchFamily="18" charset="-127"/>
                <a:cs typeface="+mj-cs"/>
              </a:rPr>
              <a:t> of </a:t>
            </a:r>
            <a:r>
              <a:rPr lang="ko-KR" altLang="en-US" sz="2800" b="1" dirty="0" err="1">
                <a:latin typeface="Gill Sans MT" panose="020B0502020104020203" pitchFamily="34" charset="0"/>
                <a:ea typeface="HY견고딕" panose="02030600000101010101" pitchFamily="18" charset="-127"/>
                <a:cs typeface="+mj-cs"/>
              </a:rPr>
              <a:t>evaporation</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dissolution</a:t>
            </a:r>
            <a:r>
              <a:rPr lang="ko-KR" altLang="en-US" sz="2800" b="1" dirty="0">
                <a:latin typeface="Gill Sans MT" panose="020B0502020104020203" pitchFamily="34" charset="0"/>
                <a:ea typeface="HY견고딕" panose="02030600000101010101" pitchFamily="18" charset="-127"/>
                <a:cs typeface="+mj-cs"/>
              </a:rPr>
              <a:t>) </a:t>
            </a:r>
            <a:endParaRPr lang="en-US" altLang="ko-KR" sz="2800" b="1" dirty="0">
              <a:latin typeface="Gill Sans MT" panose="020B0502020104020203" pitchFamily="34" charset="0"/>
              <a:ea typeface="HY견고딕" panose="02030600000101010101" pitchFamily="18" charset="-127"/>
              <a:cs typeface="+mj-cs"/>
            </a:endParaRPr>
          </a:p>
          <a:p>
            <a:pPr algn="ctr" eaLnBrk="1" latinLnBrk="1" hangingPunct="1">
              <a:defRPr/>
            </a:pPr>
            <a:r>
              <a:rPr lang="en-US" altLang="ko-KR" sz="2800" b="1" dirty="0">
                <a:latin typeface="Gill Sans MT" panose="020B0502020104020203" pitchFamily="34" charset="0"/>
                <a:ea typeface="HY견고딕" panose="02030600000101010101" pitchFamily="18" charset="-127"/>
                <a:cs typeface="+mj-cs"/>
              </a:rPr>
              <a:t> </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condensation</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growth</a:t>
            </a:r>
            <a:r>
              <a:rPr lang="ko-KR" altLang="en-US" sz="2800" b="1" dirty="0">
                <a:latin typeface="Gill Sans MT" panose="020B0502020104020203" pitchFamily="34" charset="0"/>
                <a:ea typeface="HY견고딕" panose="02030600000101010101" pitchFamily="18" charset="-127"/>
                <a:cs typeface="+mj-cs"/>
              </a:rPr>
              <a:t> </a:t>
            </a:r>
          </a:p>
        </p:txBody>
      </p:sp>
      <p:sp>
        <p:nvSpPr>
          <p:cNvPr id="9221" name="직사각형 7"/>
          <p:cNvSpPr>
            <a:spLocks noChangeArrowheads="1"/>
          </p:cNvSpPr>
          <p:nvPr/>
        </p:nvSpPr>
        <p:spPr bwMode="auto">
          <a:xfrm>
            <a:off x="457200" y="4019550"/>
            <a:ext cx="81534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latinLnBrk="1">
              <a:spcBef>
                <a:spcPct val="20000"/>
              </a:spcBef>
              <a:buFont typeface="Arial" panose="020B0604020202020204" pitchFamily="34" charset="0"/>
              <a:buChar char="•"/>
              <a:defRPr sz="3200">
                <a:solidFill>
                  <a:schemeClr val="tx1"/>
                </a:solidFill>
                <a:latin typeface="HY견고딕" panose="02030600000101010101" pitchFamily="18" charset="-127"/>
                <a:ea typeface="HY견고딕" panose="02030600000101010101" pitchFamily="18" charset="-127"/>
              </a:defRPr>
            </a:lvl1pPr>
            <a:lvl2pPr marL="742950" indent="-285750" latinLnBrk="1">
              <a:spcBef>
                <a:spcPct val="20000"/>
              </a:spcBef>
              <a:buFont typeface="Arial" panose="020B0604020202020204" pitchFamily="34" charset="0"/>
              <a:buChar char="–"/>
              <a:defRPr sz="2800">
                <a:solidFill>
                  <a:schemeClr val="tx1"/>
                </a:solidFill>
                <a:latin typeface="HY견고딕" panose="02030600000101010101" pitchFamily="18" charset="-127"/>
                <a:ea typeface="HY견고딕" panose="02030600000101010101" pitchFamily="18" charset="-127"/>
              </a:defRPr>
            </a:lvl2pPr>
            <a:lvl3pPr marL="1143000" indent="-228600" latinLnBrk="1">
              <a:spcBef>
                <a:spcPct val="20000"/>
              </a:spcBef>
              <a:buFont typeface="Arial" panose="020B0604020202020204" pitchFamily="34" charset="0"/>
              <a:buChar char="•"/>
              <a:defRPr sz="2400">
                <a:solidFill>
                  <a:schemeClr val="tx1"/>
                </a:solidFill>
                <a:latin typeface="HY견고딕" panose="02030600000101010101" pitchFamily="18" charset="-127"/>
                <a:ea typeface="HY견고딕" panose="02030600000101010101" pitchFamily="18" charset="-127"/>
              </a:defRPr>
            </a:lvl3pPr>
            <a:lvl4pPr marL="16002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4pPr>
            <a:lvl5pPr marL="2057400" indent="-228600" latinLnBrk="1">
              <a:spcBef>
                <a:spcPct val="20000"/>
              </a:spcBef>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Y견고딕" panose="02030600000101010101" pitchFamily="18" charset="-127"/>
                <a:ea typeface="HY견고딕" panose="02030600000101010101" pitchFamily="18" charset="-127"/>
              </a:defRPr>
            </a:lvl9pPr>
          </a:lstStyle>
          <a:p>
            <a:pPr latinLnBrk="0">
              <a:spcBef>
                <a:spcPts val="300"/>
              </a:spcBef>
              <a:buFont typeface="맑은 고딕" panose="020B0503020000020004" pitchFamily="50" charset="-127"/>
              <a:buAutoNum type="arabicParenR"/>
            </a:pPr>
            <a:r>
              <a:rPr lang="en-US" altLang="ko-KR" sz="1600">
                <a:latin typeface="Arial" panose="020B0604020202020204" pitchFamily="34" charset="0"/>
                <a:ea typeface="맑은 고딕" panose="020B0503020000020004" pitchFamily="50" charset="-127"/>
                <a:cs typeface="Arial" panose="020B0604020202020204" pitchFamily="34" charset="0"/>
              </a:rPr>
              <a:t>d</a:t>
            </a:r>
            <a:r>
              <a:rPr lang="ko-KR" altLang="en-US" sz="1600">
                <a:latin typeface="Arial" panose="020B0604020202020204" pitchFamily="34" charset="0"/>
                <a:ea typeface="맑은 고딕" panose="020B0503020000020004" pitchFamily="50" charset="-127"/>
                <a:cs typeface="Arial" panose="020B0604020202020204" pitchFamily="34" charset="0"/>
              </a:rPr>
              <a:t>iffusion of growth species from the bulk (vapor or liquid phase) to the growing surface</a:t>
            </a:r>
            <a:r>
              <a:rPr lang="en-US" altLang="ko-KR" sz="1600">
                <a:latin typeface="Arial" panose="020B0604020202020204" pitchFamily="34" charset="0"/>
                <a:ea typeface="맑은 고딕" panose="020B0503020000020004" pitchFamily="50" charset="-127"/>
                <a:cs typeface="Arial" panose="020B0604020202020204" pitchFamily="34" charset="0"/>
              </a:rPr>
              <a:t>, which is </a:t>
            </a:r>
            <a:r>
              <a:rPr lang="ko-KR" altLang="en-US" sz="1600">
                <a:latin typeface="Arial" panose="020B0604020202020204" pitchFamily="34" charset="0"/>
                <a:ea typeface="맑은 고딕" panose="020B0503020000020004" pitchFamily="50" charset="-127"/>
                <a:cs typeface="Arial" panose="020B0604020202020204" pitchFamily="34" charset="0"/>
              </a:rPr>
              <a:t>rapid enough</a:t>
            </a:r>
            <a:endParaRPr lang="en-US" altLang="ko-KR" sz="1600">
              <a:latin typeface="Arial" panose="020B0604020202020204" pitchFamily="34" charset="0"/>
              <a:ea typeface="맑은 고딕" panose="020B0503020000020004" pitchFamily="50" charset="-127"/>
              <a:cs typeface="Arial" panose="020B0604020202020204" pitchFamily="34" charset="0"/>
            </a:endParaRPr>
          </a:p>
          <a:p>
            <a:pPr latinLnBrk="0">
              <a:spcBef>
                <a:spcPts val="300"/>
              </a:spcBef>
              <a:buFont typeface="맑은 고딕" panose="020B0503020000020004" pitchFamily="50" charset="-127"/>
              <a:buAutoNum type="arabicParenR"/>
            </a:pPr>
            <a:r>
              <a:rPr lang="en-US" altLang="ko-KR" sz="1600">
                <a:latin typeface="Arial" panose="020B0604020202020204" pitchFamily="34" charset="0"/>
                <a:ea typeface="맑은 고딕" panose="020B0503020000020004" pitchFamily="50" charset="-127"/>
                <a:cs typeface="Arial" panose="020B0604020202020204" pitchFamily="34" charset="0"/>
              </a:rPr>
              <a:t>adsorption of growth species onto the growing surface. (rate limiting in low concentration) </a:t>
            </a:r>
          </a:p>
          <a:p>
            <a:pPr latinLnBrk="0">
              <a:spcBef>
                <a:spcPts val="300"/>
              </a:spcBef>
              <a:buFont typeface="맑은 고딕" panose="020B0503020000020004" pitchFamily="50" charset="-127"/>
              <a:buAutoNum type="arabicParenR"/>
            </a:pPr>
            <a:r>
              <a:rPr lang="en-US" altLang="ko-KR" sz="1600">
                <a:latin typeface="Arial" panose="020B0604020202020204" pitchFamily="34" charset="0"/>
                <a:ea typeface="맑은 고딕" panose="020B0503020000020004" pitchFamily="50" charset="-127"/>
                <a:cs typeface="Arial" panose="020B0604020202020204" pitchFamily="34" charset="0"/>
              </a:rPr>
              <a:t>surface diffusion of adsorbed growth species, which contributes to crystal growth</a:t>
            </a:r>
          </a:p>
          <a:p>
            <a:pPr latinLnBrk="0">
              <a:spcBef>
                <a:spcPts val="300"/>
              </a:spcBef>
              <a:buFont typeface="맑은 고딕" panose="020B0503020000020004" pitchFamily="50" charset="-127"/>
              <a:buAutoNum type="arabicParenR"/>
            </a:pPr>
            <a:r>
              <a:rPr lang="en-US" altLang="ko-KR" sz="1600">
                <a:latin typeface="Arial" panose="020B0604020202020204" pitchFamily="34" charset="0"/>
                <a:ea typeface="맑은 고딕" panose="020B0503020000020004" pitchFamily="50" charset="-127"/>
                <a:cs typeface="Arial" panose="020B0604020202020204" pitchFamily="34" charset="0"/>
              </a:rPr>
              <a:t>surface growth by irreversibly incorporating the adsorbed growth species into the crystal structure. </a:t>
            </a:r>
          </a:p>
          <a:p>
            <a:pPr latinLnBrk="0">
              <a:spcBef>
                <a:spcPts val="300"/>
              </a:spcBef>
              <a:buFont typeface="맑은 고딕" panose="020B0503020000020004" pitchFamily="50" charset="-127"/>
              <a:buAutoNum type="arabicParenR"/>
            </a:pPr>
            <a:r>
              <a:rPr lang="en-US" altLang="ko-KR" sz="1600">
                <a:latin typeface="Arial" panose="020B0604020202020204" pitchFamily="34" charset="0"/>
                <a:ea typeface="맑은 고딕" panose="020B0503020000020004" pitchFamily="50" charset="-127"/>
                <a:cs typeface="Arial" panose="020B0604020202020204" pitchFamily="34" charset="0"/>
              </a:rPr>
              <a:t>by-products would desorb from the growth surface, so that growth species can adsorb onto the surface and the process can continue</a:t>
            </a:r>
          </a:p>
          <a:p>
            <a:pPr latinLnBrk="0">
              <a:spcBef>
                <a:spcPts val="300"/>
              </a:spcBef>
              <a:buFont typeface="맑은 고딕" panose="020B0503020000020004" pitchFamily="50" charset="-127"/>
              <a:buAutoNum type="arabicParenR"/>
            </a:pPr>
            <a:r>
              <a:rPr lang="en-US" altLang="ko-KR" sz="1600">
                <a:latin typeface="Arial" panose="020B0604020202020204" pitchFamily="34" charset="0"/>
                <a:ea typeface="맑은 고딕" panose="020B0503020000020004" pitchFamily="50" charset="-127"/>
                <a:cs typeface="Arial" panose="020B0604020202020204" pitchFamily="34" charset="0"/>
              </a:rPr>
              <a:t>by-product chemicals diffuse away from the surface and then growth continues </a:t>
            </a:r>
            <a:endParaRPr lang="ko-KR" altLang="en-US" sz="1600">
              <a:latin typeface="Arial" panose="020B0604020202020204" pitchFamily="34" charset="0"/>
              <a:ea typeface="맑은 고딕" panose="020B0503020000020004" pitchFamily="50" charset="-127"/>
              <a:cs typeface="Arial" panose="020B0604020202020204" pitchFamily="34" charset="0"/>
            </a:endParaRP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97</a:t>
            </a:fld>
            <a:endParaRPr lang="ko-KR" altLang="en-US"/>
          </a:p>
        </p:txBody>
      </p:sp>
    </p:spTree>
    <p:extLst>
      <p:ext uri="{BB962C8B-B14F-4D97-AF65-F5344CB8AC3E}">
        <p14:creationId xmlns:p14="http://schemas.microsoft.com/office/powerpoint/2010/main" val="26268175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그룹 14"/>
          <p:cNvGrpSpPr>
            <a:grpSpLocks/>
          </p:cNvGrpSpPr>
          <p:nvPr/>
        </p:nvGrpSpPr>
        <p:grpSpPr bwMode="auto">
          <a:xfrm>
            <a:off x="620713" y="1371600"/>
            <a:ext cx="7900987" cy="4691063"/>
            <a:chOff x="914400" y="1066800"/>
            <a:chExt cx="7900987" cy="4691063"/>
          </a:xfrm>
        </p:grpSpPr>
        <p:pic>
          <p:nvPicPr>
            <p:cNvPr id="10245" name="Picture 2" descr="C:\WINDOWS\바탕 화면\jpg\04장\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900987"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직사각형 10"/>
            <p:cNvSpPr/>
            <p:nvPr/>
          </p:nvSpPr>
          <p:spPr>
            <a:xfrm>
              <a:off x="6713537" y="4562475"/>
              <a:ext cx="1857375" cy="2476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2" name="직사각형 11"/>
            <p:cNvSpPr/>
            <p:nvPr/>
          </p:nvSpPr>
          <p:spPr>
            <a:xfrm>
              <a:off x="1131887" y="4791075"/>
              <a:ext cx="2286000" cy="2476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3" name="직사각형 12"/>
            <p:cNvSpPr/>
            <p:nvPr/>
          </p:nvSpPr>
          <p:spPr>
            <a:xfrm>
              <a:off x="1527175" y="5067300"/>
              <a:ext cx="1919287" cy="2476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4" name="직사각형 13"/>
            <p:cNvSpPr/>
            <p:nvPr/>
          </p:nvSpPr>
          <p:spPr>
            <a:xfrm>
              <a:off x="3570287" y="5067300"/>
              <a:ext cx="2828925" cy="2476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sp>
        <p:nvSpPr>
          <p:cNvPr id="7" name="직사각형 6"/>
          <p:cNvSpPr/>
          <p:nvPr/>
        </p:nvSpPr>
        <p:spPr>
          <a:xfrm>
            <a:off x="0" y="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latinLnBrk="1" hangingPunct="1">
              <a:defRPr/>
            </a:pPr>
            <a:r>
              <a:rPr lang="ko-KR" altLang="en-US" sz="2800" b="1" dirty="0">
                <a:latin typeface="Gill Sans MT" panose="020B0502020104020203" pitchFamily="34" charset="0"/>
                <a:ea typeface="HY견고딕" panose="02030600000101010101" pitchFamily="18" charset="-127"/>
                <a:cs typeface="+mj-cs"/>
              </a:rPr>
              <a:t>4.2.1.l</a:t>
            </a:r>
            <a:r>
              <a:rPr lang="en-US" altLang="ko-KR" sz="2800" b="1" dirty="0">
                <a:latin typeface="Gill Sans MT" panose="020B0502020104020203" pitchFamily="34" charset="0"/>
                <a:ea typeface="HY견고딕" panose="02030600000101010101" pitchFamily="18" charset="-127"/>
                <a:cs typeface="+mj-cs"/>
              </a:rPr>
              <a:t>.</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Fundamentals</a:t>
            </a:r>
            <a:r>
              <a:rPr lang="ko-KR" altLang="en-US" sz="2800" b="1" dirty="0">
                <a:latin typeface="Gill Sans MT" panose="020B0502020104020203" pitchFamily="34" charset="0"/>
                <a:ea typeface="HY견고딕" panose="02030600000101010101" pitchFamily="18" charset="-127"/>
                <a:cs typeface="+mj-cs"/>
              </a:rPr>
              <a:t> of </a:t>
            </a:r>
            <a:r>
              <a:rPr lang="ko-KR" altLang="en-US" sz="2800" b="1" dirty="0" err="1">
                <a:latin typeface="Gill Sans MT" panose="020B0502020104020203" pitchFamily="34" charset="0"/>
                <a:ea typeface="HY견고딕" panose="02030600000101010101" pitchFamily="18" charset="-127"/>
                <a:cs typeface="+mj-cs"/>
              </a:rPr>
              <a:t>evaporation</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dissolution</a:t>
            </a:r>
            <a:r>
              <a:rPr lang="ko-KR" altLang="en-US" sz="2800" b="1" dirty="0">
                <a:latin typeface="Gill Sans MT" panose="020B0502020104020203" pitchFamily="34" charset="0"/>
                <a:ea typeface="HY견고딕" panose="02030600000101010101" pitchFamily="18" charset="-127"/>
                <a:cs typeface="+mj-cs"/>
              </a:rPr>
              <a:t>) </a:t>
            </a:r>
            <a:endParaRPr lang="en-US" altLang="ko-KR" sz="2800" b="1" dirty="0">
              <a:latin typeface="Gill Sans MT" panose="020B0502020104020203" pitchFamily="34" charset="0"/>
              <a:ea typeface="HY견고딕" panose="02030600000101010101" pitchFamily="18" charset="-127"/>
              <a:cs typeface="+mj-cs"/>
            </a:endParaRPr>
          </a:p>
          <a:p>
            <a:pPr algn="ctr" eaLnBrk="1" latinLnBrk="1" hangingPunct="1">
              <a:defRPr/>
            </a:pPr>
            <a:r>
              <a:rPr lang="en-US" altLang="ko-KR" sz="2800" b="1" dirty="0">
                <a:latin typeface="Gill Sans MT" panose="020B0502020104020203" pitchFamily="34" charset="0"/>
                <a:ea typeface="HY견고딕" panose="02030600000101010101" pitchFamily="18" charset="-127"/>
                <a:cs typeface="+mj-cs"/>
              </a:rPr>
              <a:t> </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condensation</a:t>
            </a:r>
            <a:r>
              <a:rPr lang="ko-KR" altLang="en-US" sz="2800" b="1" dirty="0">
                <a:latin typeface="Gill Sans MT" panose="020B0502020104020203" pitchFamily="34" charset="0"/>
                <a:ea typeface="HY견고딕" panose="02030600000101010101" pitchFamily="18" charset="-127"/>
                <a:cs typeface="+mj-cs"/>
              </a:rPr>
              <a:t> </a:t>
            </a:r>
            <a:r>
              <a:rPr lang="ko-KR" altLang="en-US" sz="2800" b="1" dirty="0" err="1">
                <a:latin typeface="Gill Sans MT" panose="020B0502020104020203" pitchFamily="34" charset="0"/>
                <a:ea typeface="HY견고딕" panose="02030600000101010101" pitchFamily="18" charset="-127"/>
                <a:cs typeface="+mj-cs"/>
              </a:rPr>
              <a:t>growth</a:t>
            </a:r>
            <a:r>
              <a:rPr lang="ko-KR" altLang="en-US" sz="2800" b="1" dirty="0">
                <a:latin typeface="Gill Sans MT" panose="020B0502020104020203" pitchFamily="34" charset="0"/>
                <a:ea typeface="HY견고딕" panose="02030600000101010101" pitchFamily="18" charset="-127"/>
                <a:cs typeface="+mj-cs"/>
              </a:rPr>
              <a:t> </a:t>
            </a:r>
          </a:p>
        </p:txBody>
      </p:sp>
      <p:sp>
        <p:nvSpPr>
          <p:cNvPr id="2" name="슬라이드 번호 개체 틀 1"/>
          <p:cNvSpPr>
            <a:spLocks noGrp="1"/>
          </p:cNvSpPr>
          <p:nvPr>
            <p:ph type="sldNum" sz="quarter" idx="4294967295"/>
          </p:nvPr>
        </p:nvSpPr>
        <p:spPr>
          <a:xfrm>
            <a:off x="7010400" y="6492875"/>
            <a:ext cx="2133600" cy="365125"/>
          </a:xfrm>
        </p:spPr>
        <p:txBody>
          <a:bodyPr/>
          <a:lstStyle/>
          <a:p>
            <a:fld id="{3956BC05-BAF0-44D8-938E-5DB4310753FA}" type="slidenum">
              <a:rPr lang="ko-KR" altLang="en-US" smtClean="0"/>
              <a:pPr/>
              <a:t>98</a:t>
            </a:fld>
            <a:endParaRPr lang="ko-KR" altLang="en-US"/>
          </a:p>
        </p:txBody>
      </p:sp>
    </p:spTree>
    <p:extLst>
      <p:ext uri="{BB962C8B-B14F-4D97-AF65-F5344CB8AC3E}">
        <p14:creationId xmlns:p14="http://schemas.microsoft.com/office/powerpoint/2010/main" val="3477468537"/>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9023</TotalTime>
  <Words>19330</Words>
  <Application>Microsoft Office PowerPoint</Application>
  <PresentationFormat>화면 슬라이드 쇼(4:3)</PresentationFormat>
  <Paragraphs>2484</Paragraphs>
  <Slides>252</Slides>
  <Notes>66</Notes>
  <HiddenSlides>0</HiddenSlides>
  <MMClips>0</MMClips>
  <ScaleCrop>false</ScaleCrop>
  <HeadingPairs>
    <vt:vector size="8" baseType="variant">
      <vt:variant>
        <vt:lpstr>사용한 글꼴</vt:lpstr>
      </vt:variant>
      <vt:variant>
        <vt:i4>19</vt:i4>
      </vt:variant>
      <vt:variant>
        <vt:lpstr>테마</vt:lpstr>
      </vt:variant>
      <vt:variant>
        <vt:i4>1</vt:i4>
      </vt:variant>
      <vt:variant>
        <vt:lpstr>포함된 OLE 서버</vt:lpstr>
      </vt:variant>
      <vt:variant>
        <vt:i4>1</vt:i4>
      </vt:variant>
      <vt:variant>
        <vt:lpstr>슬라이드 제목</vt:lpstr>
      </vt:variant>
      <vt:variant>
        <vt:i4>252</vt:i4>
      </vt:variant>
    </vt:vector>
  </HeadingPairs>
  <TitlesOfParts>
    <vt:vector size="273" baseType="lpstr">
      <vt:lpstr>Arial Unicode MS</vt:lpstr>
      <vt:lpstr>HY견고딕</vt:lpstr>
      <vt:lpstr>新細明體</vt:lpstr>
      <vt:lpstr>SimSun</vt:lpstr>
      <vt:lpstr>SimSun</vt:lpstr>
      <vt:lpstr>굴림</vt:lpstr>
      <vt:lpstr>맑은 고딕</vt:lpstr>
      <vt:lpstr>시스템</vt:lpstr>
      <vt:lpstr>시스템,한컴돋움</vt:lpstr>
      <vt:lpstr>한양신명조,한컴돋움</vt:lpstr>
      <vt:lpstr>Arial</vt:lpstr>
      <vt:lpstr>Calibri</vt:lpstr>
      <vt:lpstr>Cambria Math</vt:lpstr>
      <vt:lpstr>Gill Sans MT</vt:lpstr>
      <vt:lpstr>Symbol</vt:lpstr>
      <vt:lpstr>Tahoma</vt:lpstr>
      <vt:lpstr>Times</vt:lpstr>
      <vt:lpstr>Times New Roman</vt:lpstr>
      <vt:lpstr>Wingdings</vt:lpstr>
      <vt:lpstr>Office 테마</vt:lpstr>
      <vt:lpstr>Graph</vt:lpstr>
      <vt:lpstr>PowerPoint 프레젠테이션</vt:lpstr>
      <vt:lpstr>PowerPoint 프레젠테이션</vt:lpstr>
      <vt:lpstr>“나노재료 및 응용” 과목 이수를 위해  필요한 전공지식</vt:lpstr>
      <vt:lpstr>“나노재료 및 응용” 스케쥴</vt:lpstr>
      <vt:lpstr>PowerPoint 프레젠테이션</vt:lpstr>
      <vt:lpstr>다양한 차원의 나노재료</vt:lpstr>
      <vt:lpstr>다양한 차원의 카본재료</vt:lpstr>
      <vt:lpstr>0차원 나노소재의 응용</vt:lpstr>
      <vt:lpstr>1차원 나노소재의 응용</vt:lpstr>
      <vt:lpstr>2차원 나노소재의 응용</vt:lpstr>
      <vt:lpstr>3차원 나노구조체의 응용</vt:lpstr>
      <vt:lpstr>PowerPoint 프레젠테이션</vt:lpstr>
      <vt:lpstr>PowerPoint 프레젠테이션</vt:lpstr>
      <vt:lpstr>Nanotechnology</vt:lpstr>
      <vt:lpstr>Nanomaterials with their typical dimensions</vt:lpstr>
      <vt:lpstr>Different Physical Properties from bulk</vt:lpstr>
      <vt:lpstr>Fabrication process of nanostructures and nanomaterials </vt:lpstr>
      <vt:lpstr>Kind of nanostructures and nanomaterials</vt:lpstr>
      <vt:lpstr>Emergence of nanotechnology</vt:lpstr>
      <vt:lpstr>Emergence of nanotechnology</vt:lpstr>
      <vt:lpstr>Shrinkage of devices in semiconductor industry</vt:lpstr>
      <vt:lpstr>Fabrication of nanostructures and nanomaterials</vt:lpstr>
      <vt:lpstr>Challenges in Nanotechnology</vt:lpstr>
      <vt:lpstr>Nanotechnology, Why should we care?</vt:lpstr>
      <vt:lpstr>PowerPoint 프레젠테이션</vt:lpstr>
      <vt:lpstr>PowerPoint 프레젠테이션</vt:lpstr>
      <vt:lpstr>PowerPoint 프레젠테이션</vt:lpstr>
      <vt:lpstr>PowerPoint 프레젠테이션</vt:lpstr>
      <vt:lpstr>Chapter 2.  Physical Chemistry of Solid Surfaces</vt:lpstr>
      <vt:lpstr>2.1. Introduction</vt:lpstr>
      <vt:lpstr>2.2. Surface Energy</vt:lpstr>
      <vt:lpstr>PowerPoint 프레젠테이션</vt:lpstr>
      <vt:lpstr>PowerPoint 프레젠테이션</vt:lpstr>
      <vt:lpstr>Surface Energy Reduction</vt:lpstr>
      <vt:lpstr>PowerPoint 프레젠테이션</vt:lpstr>
      <vt:lpstr>Surface Energy Reduction</vt:lpstr>
      <vt:lpstr>PowerPoint 프레젠테이션</vt:lpstr>
      <vt:lpstr>PowerPoint 프레젠테이션</vt:lpstr>
      <vt:lpstr>PowerPoint 프레젠테이션</vt:lpstr>
      <vt:lpstr>Sintering &amp;</vt:lpstr>
      <vt:lpstr>2.3. Chemical potential as a function of surface curvature</vt:lpstr>
      <vt:lpstr>PowerPoint 프레젠테이션</vt:lpstr>
      <vt:lpstr>PowerPoint 프레젠테이션</vt:lpstr>
      <vt:lpstr>2.4. Electrostatic Stabilization</vt:lpstr>
      <vt:lpstr>2.4.1. Surface charge density</vt:lpstr>
      <vt:lpstr>2.4.2. Electric potential at the proximity of solid surface</vt:lpstr>
      <vt:lpstr>2.4.3. Van der Waals attraction potential</vt:lpstr>
      <vt:lpstr>2.4.4. Interactions between two particles: DLVO theory</vt:lpstr>
      <vt:lpstr>DLVO potential</vt:lpstr>
      <vt:lpstr>PowerPoint 프레젠테이션</vt:lpstr>
      <vt:lpstr>2.5. Steric Stabilization (Polymeric stabilization)</vt:lpstr>
      <vt:lpstr>2.5.1. Solvent and polymer</vt:lpstr>
      <vt:lpstr>PowerPoint 프레젠테이션</vt:lpstr>
      <vt:lpstr>PowerPoint 프레젠테이션</vt:lpstr>
      <vt:lpstr>2.5.2. Interactions between polymer layers</vt:lpstr>
      <vt:lpstr>PowerPoint 프레젠테이션</vt:lpstr>
      <vt:lpstr>Chapter 3.  Zero-Dimensional Nanostructures: Nanoparticles</vt:lpstr>
      <vt:lpstr>3.1. Introduction</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Chapter 4. One-Dimensional Nanostructures: Nanowires and Nanorods</vt:lpstr>
      <vt:lpstr>4.1 Introduction</vt:lpstr>
      <vt:lpstr>4.2. Spontaneous Growth</vt:lpstr>
      <vt:lpstr>4.2.1. Evaporation (dissolution)-condensation growth</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Chapter 5. Two-Dimensional Nanostructures: Thin Films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Phase diagram</vt:lpstr>
      <vt:lpstr>PowerPoint 프레젠테이션</vt:lpstr>
      <vt:lpstr>Physics of sputtering</vt:lpstr>
      <vt:lpstr>PowerPoint 프레젠테이션</vt:lpstr>
      <vt:lpstr>PowerPoint 프레젠테이션</vt:lpstr>
      <vt:lpstr>PowerPoint 프레젠테이션</vt:lpstr>
      <vt:lpstr>PowerPoint 프레젠테이션</vt:lpstr>
      <vt:lpstr>Thermal CVD system for Si deposition</vt:lpstr>
      <vt:lpstr>SiO2 deposition</vt:lpstr>
      <vt:lpstr>Metal CVD</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Chapter 6.  Carbon Nanomaterials</vt:lpstr>
      <vt:lpstr>PowerPoint 프레젠테이션</vt:lpstr>
      <vt:lpstr>PowerPoint 프레젠테이션</vt:lpstr>
      <vt:lpstr>PowerPoint 프레젠테이션</vt:lpstr>
      <vt:lpstr>PowerPoint 프레젠테이션</vt:lpstr>
      <vt:lpstr>chirality</vt:lpstr>
      <vt:lpstr>CNT synthesis methods</vt:lpstr>
      <vt:lpstr>CNT synthesis methods</vt:lpstr>
      <vt:lpstr>CNT synthesis methods</vt:lpstr>
      <vt:lpstr>CNT growth mechanism</vt:lpstr>
      <vt:lpstr>CNT purification</vt:lpstr>
      <vt:lpstr>CNT properties</vt:lpstr>
      <vt:lpstr>Applications: Catalyst for Chemical Reactions</vt:lpstr>
      <vt:lpstr>Applications: Gas Storage</vt:lpstr>
      <vt:lpstr>Applications: Biological Cell Electrode</vt:lpstr>
      <vt:lpstr>PowerPoint 프레젠테이션</vt:lpstr>
      <vt:lpstr>Applications: Electron Field Emission Tips </vt:lpstr>
      <vt:lpstr>Applications: Scanning Probe Tip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Chapter 7.  Nanostructures Fabricated by Physical Techniques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Chapter 8.  Characterization and Properties of Nanomaterials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dc:title>
  <dc:creator>HMLim</dc:creator>
  <cp:lastModifiedBy>Pc</cp:lastModifiedBy>
  <cp:revision>201</cp:revision>
  <cp:lastPrinted>2020-08-31T06:07:46Z</cp:lastPrinted>
  <dcterms:created xsi:type="dcterms:W3CDTF">2012-03-03T14:01:53Z</dcterms:created>
  <dcterms:modified xsi:type="dcterms:W3CDTF">2025-11-17T23:35:46Z</dcterms:modified>
</cp:coreProperties>
</file>